
<file path=[Content_Types].xml><?xml version="1.0" encoding="utf-8"?>
<Types xmlns="http://schemas.openxmlformats.org/package/2006/content-types">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8.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9.xml" ContentType="application/vnd.openxmlformats-officedocument.presentationml.notesSl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drawings/drawing2.xml" ContentType="application/vnd.openxmlformats-officedocument.drawingml.chartshapes+xml"/>
  <Override PartName="/ppt/notesSlides/notesSlide10.xml" ContentType="application/vnd.openxmlformats-officedocument.presentationml.notesSlid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notesSlides/notesSlide11.xml" ContentType="application/vnd.openxmlformats-officedocument.presentationml.notesSlid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thumbnail" Target="docProps/thumbnail.jpeg"/><Relationship Id="rId2" Type="http://schemas.openxmlformats.org/officeDocument/2006/relationships/officeDocument" Target="ppt/presentation.xml"/><Relationship Id="rId1" Type="http://schemas.microsoft.com/office/2011/relationships/webextensiontaskpanes" Target="ppt/webextensions/taskpanes.xml"/><Relationship Id="rId5" Type="http://schemas.openxmlformats.org/officeDocument/2006/relationships/extended-properties" Target="docProps/app.xml"/><Relationship Id="rId4" Type="http://schemas.openxmlformats.org/package/2006/relationships/metadata/core-properties" Target="docProps/core.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1" r:id="rId2"/>
  </p:sldMasterIdLst>
  <p:notesMasterIdLst>
    <p:notesMasterId r:id="rId48"/>
  </p:notesMasterIdLst>
  <p:sldIdLst>
    <p:sldId id="16337" r:id="rId3"/>
    <p:sldId id="2144327266" r:id="rId4"/>
    <p:sldId id="370" r:id="rId5"/>
    <p:sldId id="16331" r:id="rId6"/>
    <p:sldId id="16305" r:id="rId7"/>
    <p:sldId id="16161" r:id="rId8"/>
    <p:sldId id="16302" r:id="rId9"/>
    <p:sldId id="2983" r:id="rId10"/>
    <p:sldId id="380" r:id="rId11"/>
    <p:sldId id="3023" r:id="rId12"/>
    <p:sldId id="2144327264" r:id="rId13"/>
    <p:sldId id="2144327265" r:id="rId14"/>
    <p:sldId id="353" r:id="rId15"/>
    <p:sldId id="2144327284" r:id="rId16"/>
    <p:sldId id="2144327268" r:id="rId17"/>
    <p:sldId id="2144327261" r:id="rId18"/>
    <p:sldId id="2144327275" r:id="rId19"/>
    <p:sldId id="367" r:id="rId20"/>
    <p:sldId id="2144327280" r:id="rId21"/>
    <p:sldId id="2144327278" r:id="rId22"/>
    <p:sldId id="16349" r:id="rId23"/>
    <p:sldId id="2144327286" r:id="rId24"/>
    <p:sldId id="2144327251" r:id="rId25"/>
    <p:sldId id="16338" r:id="rId26"/>
    <p:sldId id="2144327269" r:id="rId27"/>
    <p:sldId id="16282" r:id="rId28"/>
    <p:sldId id="2144327282" r:id="rId29"/>
    <p:sldId id="3018" r:id="rId30"/>
    <p:sldId id="3019" r:id="rId31"/>
    <p:sldId id="2144327257" r:id="rId32"/>
    <p:sldId id="2144327258" r:id="rId33"/>
    <p:sldId id="2144327249" r:id="rId34"/>
    <p:sldId id="2144327276" r:id="rId35"/>
    <p:sldId id="2999" r:id="rId36"/>
    <p:sldId id="2144327285" r:id="rId37"/>
    <p:sldId id="2144327287" r:id="rId38"/>
    <p:sldId id="16343" r:id="rId39"/>
    <p:sldId id="3020" r:id="rId40"/>
    <p:sldId id="2144327256" r:id="rId41"/>
    <p:sldId id="16324" r:id="rId42"/>
    <p:sldId id="16325" r:id="rId43"/>
    <p:sldId id="2144327288" r:id="rId44"/>
    <p:sldId id="2144327277" r:id="rId45"/>
    <p:sldId id="286" r:id="rId46"/>
    <p:sldId id="2144327267" r:id="rId47"/>
  </p:sldIdLst>
  <p:sldSz cx="12192000" cy="6858000"/>
  <p:notesSz cx="7102475" cy="9388475"/>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arolina Guillen" initials="KG" lastIdx="3" clrIdx="0">
    <p:extLst>
      <p:ext uri="{19B8F6BF-5375-455C-9EA6-DF929625EA0E}">
        <p15:presenceInfo xmlns:p15="http://schemas.microsoft.com/office/powerpoint/2012/main" userId="S::karolinaG@thevab.com::c1c08796-a0be-47c6-af52-5d31fd96ec50" providerId="AD"/>
      </p:ext>
    </p:extLst>
  </p:cmAuthor>
  <p:cmAuthor id="2" name="Danielle Delauro" initials="DD" lastIdx="4" clrIdx="1">
    <p:extLst>
      <p:ext uri="{19B8F6BF-5375-455C-9EA6-DF929625EA0E}">
        <p15:presenceInfo xmlns:p15="http://schemas.microsoft.com/office/powerpoint/2012/main" userId="S-1-5-21-196352387-3830531953-789369879-1177"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B1464"/>
    <a:srgbClr val="ED3C8D"/>
    <a:srgbClr val="00BFF2"/>
    <a:srgbClr val="4EBEA4"/>
    <a:srgbClr val="E84A99"/>
    <a:srgbClr val="7ED2F6"/>
    <a:srgbClr val="FFE600"/>
    <a:srgbClr val="D1D9E1"/>
    <a:srgbClr val="DBE2EA"/>
    <a:srgbClr val="1F1A6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21883" autoAdjust="0"/>
    <p:restoredTop sz="93537" autoAdjust="0"/>
  </p:normalViewPr>
  <p:slideViewPr>
    <p:cSldViewPr snapToGrid="0" snapToObjects="1">
      <p:cViewPr varScale="1">
        <p:scale>
          <a:sx n="72" d="100"/>
          <a:sy n="72" d="100"/>
        </p:scale>
        <p:origin x="90" y="852"/>
      </p:cViewPr>
      <p:guideLst/>
    </p:cSldViewPr>
  </p:slideViewPr>
  <p:outlineViewPr>
    <p:cViewPr>
      <p:scale>
        <a:sx n="33" d="100"/>
        <a:sy n="33" d="100"/>
      </p:scale>
      <p:origin x="0" y="0"/>
    </p:cViewPr>
  </p:outlineViewPr>
  <p:notesTextViewPr>
    <p:cViewPr>
      <p:scale>
        <a:sx n="3" d="2"/>
        <a:sy n="3" d="2"/>
      </p:scale>
      <p:origin x="0" y="0"/>
    </p:cViewPr>
  </p:notesTextViewPr>
  <p:sorterViewPr>
    <p:cViewPr varScale="1">
      <p:scale>
        <a:sx n="1" d="1"/>
        <a:sy n="1" d="1"/>
      </p:scale>
      <p:origin x="0" y="-14352"/>
    </p:cViewPr>
  </p:sorterViewPr>
  <p:notesViewPr>
    <p:cSldViewPr snapToGrid="0" snapToObjects="1">
      <p:cViewPr varScale="1">
        <p:scale>
          <a:sx n="64" d="100"/>
          <a:sy n="64" d="100"/>
        </p:scale>
        <p:origin x="3158" y="8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commentAuthors" Target="commentAuthor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notesMaster" Target="notesMasters/notesMaster1.xml"/><Relationship Id="rId8" Type="http://schemas.openxmlformats.org/officeDocument/2006/relationships/slide" Target="slides/slide6.xml"/><Relationship Id="rId51"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package" Target="../embeddings/Microsoft_Excel_Worksheet3.xlsx"/><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chartUserShapes" Target="../drawings/drawing2.xml"/></Relationships>
</file>

<file path=ppt/charts/_rels/chart5.xml.rels><?xml version="1.0" encoding="UTF-8" standalone="yes"?>
<Relationships xmlns="http://schemas.openxmlformats.org/package/2006/relationships"><Relationship Id="rId3" Type="http://schemas.openxmlformats.org/officeDocument/2006/relationships/package" Target="../embeddings/Microsoft_Excel_Worksheet4.xlsx"/><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package" Target="../embeddings/Microsoft_Excel_Worksheet5.xlsx"/><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package" Target="../embeddings/Microsoft_Excel_Worksheet6.xlsx"/><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package" Target="../embeddings/Microsoft_Excel_Worksheet7.xlsx"/><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package" Target="../embeddings/Microsoft_Excel_Worksheet8.xlsx"/><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B1464"/>
              </a:solidFill>
            </a:ln>
          </c:spPr>
          <c:dPt>
            <c:idx val="0"/>
            <c:bubble3D val="0"/>
            <c:spPr>
              <a:solidFill>
                <a:srgbClr val="1F1A62"/>
              </a:solidFill>
              <a:ln w="19050">
                <a:solidFill>
                  <a:srgbClr val="1B1464"/>
                </a:solidFill>
              </a:ln>
              <a:effectLst/>
            </c:spPr>
            <c:extLst>
              <c:ext xmlns:c16="http://schemas.microsoft.com/office/drawing/2014/chart" uri="{C3380CC4-5D6E-409C-BE32-E72D297353CC}">
                <c16:uniqueId val="{00000001-C384-4DEC-91F9-87BB592064DD}"/>
              </c:ext>
            </c:extLst>
          </c:dPt>
          <c:dPt>
            <c:idx val="1"/>
            <c:bubble3D val="0"/>
            <c:spPr>
              <a:solidFill>
                <a:schemeClr val="bg1">
                  <a:lumMod val="75000"/>
                </a:schemeClr>
              </a:solidFill>
              <a:ln w="19050">
                <a:solidFill>
                  <a:srgbClr val="1B1464"/>
                </a:solidFill>
              </a:ln>
              <a:effectLst/>
            </c:spPr>
            <c:extLst>
              <c:ext xmlns:c16="http://schemas.microsoft.com/office/drawing/2014/chart" uri="{C3380CC4-5D6E-409C-BE32-E72D297353CC}">
                <c16:uniqueId val="{00000003-C384-4DEC-91F9-87BB592064DD}"/>
              </c:ext>
            </c:extLst>
          </c:dPt>
          <c:cat>
            <c:strRef>
              <c:f>Sheet1!$A$2:$A$3</c:f>
              <c:strCache>
                <c:ptCount val="2"/>
                <c:pt idx="0">
                  <c:v>1st Qtr</c:v>
                </c:pt>
                <c:pt idx="1">
                  <c:v>2nd Qtr</c:v>
                </c:pt>
              </c:strCache>
            </c:strRef>
          </c:cat>
          <c:val>
            <c:numRef>
              <c:f>Sheet1!$B$2:$B$3</c:f>
              <c:numCache>
                <c:formatCode>General</c:formatCode>
                <c:ptCount val="2"/>
                <c:pt idx="0">
                  <c:v>0.75</c:v>
                </c:pt>
                <c:pt idx="1">
                  <c:v>0.25</c:v>
                </c:pt>
              </c:numCache>
            </c:numRef>
          </c:val>
          <c:extLst>
            <c:ext xmlns:c16="http://schemas.microsoft.com/office/drawing/2014/chart" uri="{C3380CC4-5D6E-409C-BE32-E72D297353CC}">
              <c16:uniqueId val="{00000004-C384-4DEC-91F9-87BB592064DD}"/>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3"/>
    </mc:Choice>
    <mc:Fallback>
      <c:style val="3"/>
    </mc:Fallback>
  </mc:AlternateContent>
  <c:chart>
    <c:autoTitleDeleted val="1"/>
    <c:plotArea>
      <c:layout>
        <c:manualLayout>
          <c:layoutTarget val="inner"/>
          <c:xMode val="edge"/>
          <c:yMode val="edge"/>
          <c:x val="0.22252138728395268"/>
          <c:y val="0"/>
          <c:w val="0.64309036526906538"/>
          <c:h val="0.85100722468793533"/>
        </c:manualLayout>
      </c:layout>
      <c:pieChart>
        <c:varyColors val="1"/>
        <c:ser>
          <c:idx val="0"/>
          <c:order val="0"/>
          <c:tx>
            <c:strRef>
              <c:f>Sheet1!$B$1</c:f>
              <c:strCache>
                <c:ptCount val="1"/>
                <c:pt idx="0">
                  <c:v>Series 1</c:v>
                </c:pt>
              </c:strCache>
            </c:strRef>
          </c:tx>
          <c:explosion val="10"/>
          <c:dPt>
            <c:idx val="0"/>
            <c:bubble3D val="0"/>
            <c:spPr>
              <a:solidFill>
                <a:srgbClr val="00BFF2"/>
              </a:solidFill>
              <a:ln>
                <a:noFill/>
              </a:ln>
              <a:effectLst/>
            </c:spPr>
            <c:extLst>
              <c:ext xmlns:c16="http://schemas.microsoft.com/office/drawing/2014/chart" uri="{C3380CC4-5D6E-409C-BE32-E72D297353CC}">
                <c16:uniqueId val="{00000003-B357-7D44-A631-8BB5E51C7454}"/>
              </c:ext>
            </c:extLst>
          </c:dPt>
          <c:dPt>
            <c:idx val="1"/>
            <c:bubble3D val="0"/>
            <c:spPr>
              <a:solidFill>
                <a:srgbClr val="4EBEA4"/>
              </a:solidFill>
              <a:ln>
                <a:noFill/>
              </a:ln>
              <a:effectLst/>
            </c:spPr>
            <c:extLst>
              <c:ext xmlns:c16="http://schemas.microsoft.com/office/drawing/2014/chart" uri="{C3380CC4-5D6E-409C-BE32-E72D297353CC}">
                <c16:uniqueId val="{00000002-B357-7D44-A631-8BB5E51C7454}"/>
              </c:ext>
            </c:extLst>
          </c:dPt>
          <c:dPt>
            <c:idx val="2"/>
            <c:bubble3D val="0"/>
            <c:spPr>
              <a:solidFill>
                <a:schemeClr val="bg1">
                  <a:lumMod val="85000"/>
                </a:schemeClr>
              </a:solidFill>
              <a:ln>
                <a:noFill/>
              </a:ln>
              <a:effectLst/>
            </c:spPr>
            <c:extLst>
              <c:ext xmlns:c16="http://schemas.microsoft.com/office/drawing/2014/chart" uri="{C3380CC4-5D6E-409C-BE32-E72D297353CC}">
                <c16:uniqueId val="{00000001-B357-7D44-A631-8BB5E51C7454}"/>
              </c:ext>
            </c:extLst>
          </c:dPt>
          <c:dPt>
            <c:idx val="3"/>
            <c:bubble3D val="0"/>
            <c:explosion val="11"/>
            <c:spPr>
              <a:solidFill>
                <a:srgbClr val="1B1464"/>
              </a:solidFill>
              <a:ln>
                <a:noFill/>
              </a:ln>
              <a:effectLst/>
            </c:spPr>
            <c:extLst>
              <c:ext xmlns:c16="http://schemas.microsoft.com/office/drawing/2014/chart" uri="{C3380CC4-5D6E-409C-BE32-E72D297353CC}">
                <c16:uniqueId val="{00000022-9782-4B80-8EA2-33DFF9FA3E3E}"/>
              </c:ext>
            </c:extLst>
          </c:dPt>
          <c:dPt>
            <c:idx val="4"/>
            <c:bubble3D val="0"/>
            <c:spPr>
              <a:solidFill>
                <a:srgbClr val="9C5BCD"/>
              </a:solidFill>
              <a:ln>
                <a:noFill/>
              </a:ln>
              <a:effectLst/>
            </c:spPr>
            <c:extLst>
              <c:ext xmlns:c16="http://schemas.microsoft.com/office/drawing/2014/chart" uri="{C3380CC4-5D6E-409C-BE32-E72D297353CC}">
                <c16:uniqueId val="{00000000-B357-7D44-A631-8BB5E51C7454}"/>
              </c:ext>
            </c:extLst>
          </c:dPt>
          <c:dPt>
            <c:idx val="5"/>
            <c:bubble3D val="0"/>
            <c:spPr>
              <a:solidFill>
                <a:srgbClr val="7030A0"/>
              </a:solidFill>
              <a:ln>
                <a:noFill/>
              </a:ln>
              <a:effectLst/>
            </c:spPr>
            <c:extLst>
              <c:ext xmlns:c16="http://schemas.microsoft.com/office/drawing/2014/chart" uri="{C3380CC4-5D6E-409C-BE32-E72D297353CC}">
                <c16:uniqueId val="{00000017-5BC4-49D5-9EE0-380F1A2AA951}"/>
              </c:ext>
            </c:extLst>
          </c:dPt>
          <c:dPt>
            <c:idx val="6"/>
            <c:bubble3D val="0"/>
            <c:spPr>
              <a:solidFill>
                <a:srgbClr val="FF2B2B"/>
              </a:solidFill>
              <a:ln>
                <a:noFill/>
              </a:ln>
              <a:effectLst/>
            </c:spPr>
            <c:extLst>
              <c:ext xmlns:c16="http://schemas.microsoft.com/office/drawing/2014/chart" uri="{C3380CC4-5D6E-409C-BE32-E72D297353CC}">
                <c16:uniqueId val="{00000021-9782-4B80-8EA2-33DFF9FA3E3E}"/>
              </c:ext>
            </c:extLst>
          </c:dPt>
          <c:dPt>
            <c:idx val="7"/>
            <c:bubble3D val="0"/>
            <c:spPr>
              <a:solidFill>
                <a:srgbClr val="CFAFE7"/>
              </a:solidFill>
              <a:ln>
                <a:noFill/>
              </a:ln>
              <a:effectLst/>
            </c:spPr>
            <c:extLst>
              <c:ext xmlns:c16="http://schemas.microsoft.com/office/drawing/2014/chart" uri="{C3380CC4-5D6E-409C-BE32-E72D297353CC}">
                <c16:uniqueId val="{0000000F-F242-4435-8A05-FB695C4B9D8D}"/>
              </c:ext>
            </c:extLst>
          </c:dPt>
          <c:dPt>
            <c:idx val="8"/>
            <c:bubble3D val="0"/>
            <c:spPr>
              <a:solidFill>
                <a:srgbClr val="FFB3FF"/>
              </a:solidFill>
              <a:ln>
                <a:noFill/>
              </a:ln>
              <a:effectLst/>
            </c:spPr>
            <c:extLst>
              <c:ext xmlns:c16="http://schemas.microsoft.com/office/drawing/2014/chart" uri="{C3380CC4-5D6E-409C-BE32-E72D297353CC}">
                <c16:uniqueId val="{00000010-D5AE-4329-A8E4-6B7BE06260BE}"/>
              </c:ext>
            </c:extLst>
          </c:dPt>
          <c:dPt>
            <c:idx val="9"/>
            <c:bubble3D val="0"/>
            <c:spPr>
              <a:solidFill>
                <a:srgbClr val="CFAFE7"/>
              </a:solidFill>
              <a:ln>
                <a:noFill/>
              </a:ln>
              <a:effectLst/>
            </c:spPr>
            <c:extLst>
              <c:ext xmlns:c16="http://schemas.microsoft.com/office/drawing/2014/chart" uri="{C3380CC4-5D6E-409C-BE32-E72D297353CC}">
                <c16:uniqueId val="{00000014-D5AE-4329-A8E4-6B7BE06260BE}"/>
              </c:ext>
            </c:extLst>
          </c:dPt>
          <c:dPt>
            <c:idx val="10"/>
            <c:bubble3D val="0"/>
            <c:spPr>
              <a:solidFill>
                <a:srgbClr val="1B1464"/>
              </a:solidFill>
              <a:ln>
                <a:noFill/>
              </a:ln>
              <a:effectLst/>
            </c:spPr>
            <c:extLst>
              <c:ext xmlns:c16="http://schemas.microsoft.com/office/drawing/2014/chart" uri="{C3380CC4-5D6E-409C-BE32-E72D297353CC}">
                <c16:uniqueId val="{00000015-D5AE-4329-A8E4-6B7BE06260BE}"/>
              </c:ext>
            </c:extLst>
          </c:dPt>
          <c:dPt>
            <c:idx val="11"/>
            <c:bubble3D val="0"/>
            <c:spPr>
              <a:solidFill>
                <a:srgbClr val="FFE600"/>
              </a:solidFill>
              <a:ln>
                <a:noFill/>
              </a:ln>
              <a:effectLst/>
            </c:spPr>
            <c:extLst>
              <c:ext xmlns:c16="http://schemas.microsoft.com/office/drawing/2014/chart" uri="{C3380CC4-5D6E-409C-BE32-E72D297353CC}">
                <c16:uniqueId val="{00000013-D5AE-4329-A8E4-6B7BE06260BE}"/>
              </c:ext>
            </c:extLst>
          </c:dPt>
          <c:dPt>
            <c:idx val="12"/>
            <c:bubble3D val="0"/>
            <c:spPr>
              <a:solidFill>
                <a:schemeClr val="accent4">
                  <a:lumMod val="60000"/>
                  <a:lumOff val="40000"/>
                </a:schemeClr>
              </a:solidFill>
              <a:ln>
                <a:noFill/>
              </a:ln>
              <a:effectLst/>
            </c:spPr>
            <c:extLst>
              <c:ext xmlns:c16="http://schemas.microsoft.com/office/drawing/2014/chart" uri="{C3380CC4-5D6E-409C-BE32-E72D297353CC}">
                <c16:uniqueId val="{00000019-C307-4B10-A903-D7758A5336C1}"/>
              </c:ext>
            </c:extLst>
          </c:dPt>
          <c:dPt>
            <c:idx val="13"/>
            <c:bubble3D val="0"/>
            <c:spPr>
              <a:solidFill>
                <a:schemeClr val="accent1">
                  <a:tint val="62000"/>
                </a:schemeClr>
              </a:solidFill>
              <a:ln>
                <a:noFill/>
              </a:ln>
              <a:effectLst/>
            </c:spPr>
            <c:extLst>
              <c:ext xmlns:c16="http://schemas.microsoft.com/office/drawing/2014/chart" uri="{C3380CC4-5D6E-409C-BE32-E72D297353CC}">
                <c16:uniqueId val="{0000001B-C307-4B10-A903-D7758A5336C1}"/>
              </c:ext>
            </c:extLst>
          </c:dPt>
          <c:dPt>
            <c:idx val="14"/>
            <c:bubble3D val="0"/>
            <c:spPr>
              <a:solidFill>
                <a:srgbClr val="650743"/>
              </a:solidFill>
              <a:ln>
                <a:noFill/>
              </a:ln>
              <a:effectLst/>
            </c:spPr>
            <c:extLst>
              <c:ext xmlns:c16="http://schemas.microsoft.com/office/drawing/2014/chart" uri="{C3380CC4-5D6E-409C-BE32-E72D297353CC}">
                <c16:uniqueId val="{00000012-D5AE-4329-A8E4-6B7BE06260BE}"/>
              </c:ext>
            </c:extLst>
          </c:dPt>
          <c:dPt>
            <c:idx val="15"/>
            <c:bubble3D val="0"/>
            <c:spPr>
              <a:solidFill>
                <a:srgbClr val="5C009A"/>
              </a:solidFill>
              <a:ln>
                <a:noFill/>
              </a:ln>
              <a:effectLst/>
            </c:spPr>
            <c:extLst>
              <c:ext xmlns:c16="http://schemas.microsoft.com/office/drawing/2014/chart" uri="{C3380CC4-5D6E-409C-BE32-E72D297353CC}">
                <c16:uniqueId val="{00000016-D5AE-4329-A8E4-6B7BE06260BE}"/>
              </c:ext>
            </c:extLst>
          </c:dPt>
          <c:dPt>
            <c:idx val="16"/>
            <c:bubble3D val="0"/>
            <c:spPr>
              <a:solidFill>
                <a:srgbClr val="7ED2F6"/>
              </a:solidFill>
              <a:ln>
                <a:noFill/>
              </a:ln>
              <a:effectLst/>
            </c:spPr>
            <c:extLst>
              <c:ext xmlns:c16="http://schemas.microsoft.com/office/drawing/2014/chart" uri="{C3380CC4-5D6E-409C-BE32-E72D297353CC}">
                <c16:uniqueId val="{00000021-C307-4B10-A903-D7758A5336C1}"/>
              </c:ext>
            </c:extLst>
          </c:dPt>
          <c:dLbls>
            <c:dLbl>
              <c:idx val="0"/>
              <c:layout>
                <c:manualLayout>
                  <c:x val="-0.10922591785735314"/>
                  <c:y val="0.21257321544211974"/>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1" dirty="0">
                        <a:solidFill>
                          <a:schemeClr val="bg1"/>
                        </a:solidFill>
                        <a:latin typeface="Helvetica" panose="020B0604020202020204" pitchFamily="34" charset="0"/>
                        <a:cs typeface="Helvetica" panose="020B0604020202020204" pitchFamily="34" charset="0"/>
                      </a:rPr>
                      <a:t>:</a:t>
                    </a:r>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a:t>
                    </a:r>
                    <a:fld id="{82192E0D-B3B5-4E3E-9A81-5D0861AAFABE}" type="VALUE">
                      <a:rPr lang="en-US" sz="1400" b="1" baseline="0"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[VALUE]</a:t>
                    </a:fld>
                    <a:r>
                      <a:rPr lang="en-US" sz="1400" b="1" baseline="0" dirty="0">
                        <a:solidFill>
                          <a:schemeClr val="bg1"/>
                        </a:solidFill>
                        <a:latin typeface="Helvetica" panose="020B0604020202020204" pitchFamily="34" charset="0"/>
                        <a:cs typeface="Helvetica" panose="020B0604020202020204" pitchFamily="34" charset="0"/>
                      </a:rPr>
                      <a:t> (64%)</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7194930075316252"/>
                      <c:h val="0.26146987745163502"/>
                    </c:manualLayout>
                  </c15:layout>
                  <c15:dlblFieldTable/>
                  <c15:showDataLabelsRange val="0"/>
                </c:ext>
                <c:ext xmlns:c16="http://schemas.microsoft.com/office/drawing/2014/chart" uri="{C3380CC4-5D6E-409C-BE32-E72D297353CC}">
                  <c16:uniqueId val="{00000003-B357-7D44-A631-8BB5E51C7454}"/>
                </c:ext>
              </c:extLst>
            </c:dLbl>
            <c:dLbl>
              <c:idx val="1"/>
              <c:layout>
                <c:manualLayout>
                  <c:x val="1.8541585627916388E-2"/>
                  <c:y val="-1.0222487236659642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0" baseline="0"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0" baseline="0" dirty="0"/>
                      <a:t> </a:t>
                    </a:r>
                    <a:fld id="{ACA633F8-CAAB-48DB-B6D6-CD460386E73A}"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0" baseline="0" dirty="0"/>
                      <a:t> </a:t>
                    </a:r>
                    <a:r>
                      <a:rPr lang="en-US" sz="800" b="1" baseline="0" dirty="0"/>
                      <a:t>(10%)</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2521085555244632"/>
                      <c:h val="6.7379247614615834E-2"/>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9.4383821591820793E-3"/>
                  <c:y val="1.7509359478484095E-2"/>
                </c:manualLayout>
              </c:layout>
              <c:tx>
                <c:rich>
                  <a:bodyPr/>
                  <a:lstStyle/>
                  <a:p>
                    <a:fld id="{CB399868-C046-4C01-91F0-294608D2AEC9}" type="CATEGORYNAME">
                      <a:rPr lang="en-US" sz="800" b="1" smtClean="0"/>
                      <a:pPr/>
                      <a:t>[CATEGORY NAME]</a:t>
                    </a:fld>
                    <a:r>
                      <a:rPr lang="en-US" sz="800" b="1" dirty="0"/>
                      <a:t>:</a:t>
                    </a:r>
                    <a:r>
                      <a:rPr lang="en-US" sz="800" baseline="0" dirty="0"/>
                      <a:t> </a:t>
                    </a:r>
                  </a:p>
                  <a:p>
                    <a:fld id="{76361AB9-C848-4AE7-8BED-6DB4F5EBE3C5}" type="VALUE">
                      <a:rPr lang="en-US" sz="800" baseline="0" smtClean="0"/>
                      <a:pPr/>
                      <a:t>[VALUE]</a:t>
                    </a:fld>
                    <a:r>
                      <a:rPr lang="en-US" sz="800" baseline="0" dirty="0"/>
                      <a:t> </a:t>
                    </a:r>
                    <a:r>
                      <a:rPr lang="en-US" sz="800" b="1" baseline="0" dirty="0"/>
                      <a:t>(</a:t>
                    </a:r>
                    <a:fld id="{21708396-58DF-4C23-AF57-20690922B3CE}"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B357-7D44-A631-8BB5E51C7454}"/>
                </c:ext>
              </c:extLst>
            </c:dLbl>
            <c:dLbl>
              <c:idx val="3"/>
              <c:layout>
                <c:manualLayout>
                  <c:x val="2.5509086416196085E-2"/>
                  <c:y val="4.7757731850062775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aseline="0" dirty="0"/>
                      <a:t> </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186365D5-858C-4757-AC35-534F9CA32802}"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a:t>
                    </a:r>
                    <a:fld id="{57CABE5C-728B-494C-B3E1-4070BFA91600}"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563032716367701"/>
                      <c:h val="7.6289274311798924E-2"/>
                    </c:manualLayout>
                  </c15:layout>
                  <c15:dlblFieldTable/>
                  <c15:showDataLabelsRange val="0"/>
                </c:ext>
                <c:ext xmlns:c16="http://schemas.microsoft.com/office/drawing/2014/chart" uri="{C3380CC4-5D6E-409C-BE32-E72D297353CC}">
                  <c16:uniqueId val="{00000022-9782-4B80-8EA2-33DFF9FA3E3E}"/>
                </c:ext>
              </c:extLst>
            </c:dLbl>
            <c:dLbl>
              <c:idx val="4"/>
              <c:layout>
                <c:manualLayout>
                  <c:x val="3.2381293556186325E-2"/>
                  <c:y val="8.0372298474225765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C969E2DC-E892-404B-927B-D40EEB611447}"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br>
                      <a:rPr lang="en-US" sz="800" b="1" dirty="0"/>
                    </a:br>
                    <a:r>
                      <a:rPr lang="en-US" sz="800" b="1" baseline="0" dirty="0"/>
                      <a:t> </a:t>
                    </a:r>
                    <a:fld id="{E677B2FF-5D9E-4725-8FE5-42D22677AE33}" type="VALUE">
                      <a:rPr lang="en-US" sz="80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a:t>
                    </a:r>
                    <a:fld id="{AC2056B7-091C-469A-9B96-8D678DE319C3}"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873108674298368"/>
                      <c:h val="6.8203640882820576E-2"/>
                    </c:manualLayout>
                  </c15:layout>
                  <c15:dlblFieldTable/>
                  <c15:showDataLabelsRange val="0"/>
                </c:ext>
                <c:ext xmlns:c16="http://schemas.microsoft.com/office/drawing/2014/chart" uri="{C3380CC4-5D6E-409C-BE32-E72D297353CC}">
                  <c16:uniqueId val="{00000000-B357-7D44-A631-8BB5E51C7454}"/>
                </c:ext>
              </c:extLst>
            </c:dLbl>
            <c:dLbl>
              <c:idx val="5"/>
              <c:layout>
                <c:manualLayout>
                  <c:x val="-8.2892788186665848E-3"/>
                  <c:y val="9.4289802228363528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088F212A-E66D-4BEE-A3B7-83254C626B72}"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aseline="0" dirty="0"/>
                      <a:t> </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375A6CBB-11D6-47D9-B436-C5D70E9EE8CB}"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(3%)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0119196731444127"/>
                      <c:h val="7.4698971336026015E-2"/>
                    </c:manualLayout>
                  </c15:layout>
                  <c15:dlblFieldTable/>
                  <c15:showDataLabelsRange val="0"/>
                </c:ext>
                <c:ext xmlns:c16="http://schemas.microsoft.com/office/drawing/2014/chart" uri="{C3380CC4-5D6E-409C-BE32-E72D297353CC}">
                  <c16:uniqueId val="{00000017-5BC4-49D5-9EE0-380F1A2AA951}"/>
                </c:ext>
              </c:extLst>
            </c:dLbl>
            <c:dLbl>
              <c:idx val="6"/>
              <c:layout>
                <c:manualLayout>
                  <c:x val="-6.550263651429934E-3"/>
                  <c:y val="0.1054689811765477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124C0918-BA64-4487-B897-7FCC9763198E}"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1" baseline="0" dirty="0"/>
                      <a:t> </a:t>
                    </a:r>
                    <a:fld id="{C415A79A-3BD0-460D-BF09-75221337C303}"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D66D2B90-C9E5-4C19-BD80-A57E7C69CDAA}"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9.0308750534641935E-2"/>
                      <c:h val="6.9441917810915327E-2"/>
                    </c:manualLayout>
                  </c15:layout>
                  <c15:dlblFieldTable/>
                  <c15:showDataLabelsRange val="0"/>
                </c:ext>
                <c:ext xmlns:c16="http://schemas.microsoft.com/office/drawing/2014/chart" uri="{C3380CC4-5D6E-409C-BE32-E72D297353CC}">
                  <c16:uniqueId val="{00000021-9782-4B80-8EA2-33DFF9FA3E3E}"/>
                </c:ext>
              </c:extLst>
            </c:dLbl>
            <c:dLbl>
              <c:idx val="7"/>
              <c:layout>
                <c:manualLayout>
                  <c:x val="1.6001835216006258E-3"/>
                  <c:y val="9.5450754219640582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4C63373A-9DEA-4636-B62F-695962722F6B}"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r>
                      <a:rPr lang="en-US" sz="800" baseline="0" dirty="0"/>
                      <a:t> </a:t>
                    </a:r>
                    <a:fld id="{27E51F9C-406E-463A-BF18-AB2D4BF6E934}" type="VALUE">
                      <a:rPr lang="en-US" sz="80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290CB2B0-742E-442A-B9CF-059EBFE74359}"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3303462811940873"/>
                      <c:h val="9.4792948837217228E-2"/>
                    </c:manualLayout>
                  </c15:layout>
                  <c15:dlblFieldTable/>
                  <c15:showDataLabelsRange val="0"/>
                </c:ext>
                <c:ext xmlns:c16="http://schemas.microsoft.com/office/drawing/2014/chart" uri="{C3380CC4-5D6E-409C-BE32-E72D297353CC}">
                  <c16:uniqueId val="{0000000F-F242-4435-8A05-FB695C4B9D8D}"/>
                </c:ext>
              </c:extLst>
            </c:dLbl>
            <c:dLbl>
              <c:idx val="8"/>
              <c:layout>
                <c:manualLayout>
                  <c:x val="-4.7942122486511793E-2"/>
                  <c:y val="7.478395670150409E-2"/>
                </c:manualLayout>
              </c:layout>
              <c:tx>
                <c:rich>
                  <a:bodyPr/>
                  <a:lstStyle/>
                  <a:p>
                    <a:fld id="{17F3B318-BD8E-464B-A12F-10548CC7C6A4}" type="CATEGORYNAME">
                      <a:rPr lang="en-US" sz="800" b="1" smtClean="0"/>
                      <a:pPr/>
                      <a:t>[CATEGORY NAME]</a:t>
                    </a:fld>
                    <a:r>
                      <a:rPr lang="en-US" sz="800" b="1" dirty="0"/>
                      <a:t>:</a:t>
                    </a:r>
                    <a:r>
                      <a:rPr lang="en-US" sz="800" b="1" baseline="0" dirty="0"/>
                      <a:t> </a:t>
                    </a:r>
                    <a:br>
                      <a:rPr lang="en-US" sz="800" b="1" baseline="0" dirty="0"/>
                    </a:br>
                    <a:fld id="{537C2E38-0415-44AA-9D00-DD685011656B}" type="VALUE">
                      <a:rPr lang="en-US" sz="800" b="0" baseline="0" smtClean="0"/>
                      <a:pPr/>
                      <a:t>[VALUE]</a:t>
                    </a:fld>
                    <a:r>
                      <a:rPr lang="en-US" sz="800" b="1" baseline="0" dirty="0"/>
                      <a:t> (</a:t>
                    </a:r>
                    <a:fld id="{0A13DB42-74E3-47F1-8B16-9E043FC9E29A}"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0-D5AE-4329-A8E4-6B7BE06260BE}"/>
                </c:ext>
              </c:extLst>
            </c:dLbl>
            <c:dLbl>
              <c:idx val="9"/>
              <c:layout>
                <c:manualLayout>
                  <c:x val="-7.4279836979795566E-2"/>
                  <c:y val="4.4684783492618743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C2FEE58E-5F1C-4740-A317-396A9D1C186A}"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baseline="0" dirty="0"/>
                      <a:t>:</a:t>
                    </a:r>
                  </a:p>
                  <a:p>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529C9BEF-E1BF-42F6-98CC-2E2C32CFE884}" type="VALUE">
                      <a:rPr lang="en-US" sz="80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aseline="0" dirty="0"/>
                      <a:t> </a:t>
                    </a:r>
                    <a:r>
                      <a:rPr lang="en-US" sz="800" b="1" baseline="0" dirty="0"/>
                      <a:t>(1%) </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1875880969640107"/>
                      <c:h val="6.5807787138435894E-2"/>
                    </c:manualLayout>
                  </c15:layout>
                  <c15:dlblFieldTable/>
                  <c15:showDataLabelsRange val="0"/>
                </c:ext>
                <c:ext xmlns:c16="http://schemas.microsoft.com/office/drawing/2014/chart" uri="{C3380CC4-5D6E-409C-BE32-E72D297353CC}">
                  <c16:uniqueId val="{00000014-D5AE-4329-A8E4-6B7BE06260BE}"/>
                </c:ext>
              </c:extLst>
            </c:dLbl>
            <c:dLbl>
              <c:idx val="10"/>
              <c:layout>
                <c:manualLayout>
                  <c:x val="-3.0320491940691238E-2"/>
                  <c:y val="2.3490428237437633E-2"/>
                </c:manualLayout>
              </c:layout>
              <c:tx>
                <c:rich>
                  <a:bodyPr/>
                  <a:lstStyle/>
                  <a:p>
                    <a:fld id="{2DF7BB77-E2E7-4719-82AC-7AA91B853DA9}" type="CATEGORYNAME">
                      <a:rPr lang="en-US" sz="800" b="1" smtClean="0"/>
                      <a:pPr/>
                      <a:t>[CATEGORY NAME]</a:t>
                    </a:fld>
                    <a:r>
                      <a:rPr lang="en-US" sz="800" b="1" dirty="0"/>
                      <a:t>:</a:t>
                    </a:r>
                    <a:br>
                      <a:rPr lang="en-US" sz="800" b="1" dirty="0"/>
                    </a:br>
                    <a:r>
                      <a:rPr lang="en-US" sz="800" b="1" baseline="0" dirty="0"/>
                      <a:t> </a:t>
                    </a:r>
                    <a:fld id="{61DD77C5-43AA-46B0-940C-1FCB2C06A4FE}" type="VALUE">
                      <a:rPr lang="en-US" sz="800" b="0" baseline="0"/>
                      <a:pPr/>
                      <a:t>[VALUE]</a:t>
                    </a:fld>
                    <a:r>
                      <a:rPr lang="en-US" sz="800" b="1" baseline="0" dirty="0"/>
                      <a:t> (</a:t>
                    </a:r>
                    <a:fld id="{C69108C4-7265-49E6-A090-31E3423DD2F1}"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5-D5AE-4329-A8E4-6B7BE06260BE}"/>
                </c:ext>
              </c:extLst>
            </c:dLbl>
            <c:dLbl>
              <c:idx val="11"/>
              <c:layout>
                <c:manualLayout>
                  <c:x val="-7.825479276078362E-2"/>
                  <c:y val="4.2597401136774213E-3"/>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DA12DD95-17B0-46D5-87CB-CAC6F5970BD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r>
                      <a:rPr lang="en-US" sz="800" b="1" baseline="0" dirty="0"/>
                      <a:t> </a:t>
                    </a:r>
                    <a:br>
                      <a:rPr lang="en-US" sz="800" b="1" baseline="0" dirty="0"/>
                    </a:br>
                    <a:fld id="{4D0DCBDE-838F-482E-A10D-6C70075D5693}" type="VALUE">
                      <a:rPr lang="en-US" sz="800" b="0"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1" baseline="0" dirty="0"/>
                      <a:t> (</a:t>
                    </a:r>
                    <a:fld id="{291C74C3-7506-423C-81CA-214DEDFD0A5B}"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5583497523914669"/>
                      <c:h val="7.0524707195586747E-2"/>
                    </c:manualLayout>
                  </c15:layout>
                  <c15:dlblFieldTable/>
                  <c15:showDataLabelsRange val="0"/>
                </c:ext>
                <c:ext xmlns:c16="http://schemas.microsoft.com/office/drawing/2014/chart" uri="{C3380CC4-5D6E-409C-BE32-E72D297353CC}">
                  <c16:uniqueId val="{00000013-D5AE-4329-A8E4-6B7BE06260BE}"/>
                </c:ext>
              </c:extLst>
            </c:dLbl>
            <c:dLbl>
              <c:idx val="12"/>
              <c:layout>
                <c:manualLayout>
                  <c:x val="-0.11185117118891046"/>
                  <c:y val="-3.70806384246051E-2"/>
                </c:manualLayout>
              </c:layout>
              <c:tx>
                <c:rich>
                  <a:bodyPr/>
                  <a:lstStyle/>
                  <a:p>
                    <a:fld id="{65040E33-2576-4062-A24E-368F9118DC70}" type="CATEGORYNAME">
                      <a:rPr lang="en-US" sz="800" b="1" smtClean="0"/>
                      <a:pPr/>
                      <a:t>[CATEGORY NAME]</a:t>
                    </a:fld>
                    <a:r>
                      <a:rPr lang="en-US" sz="800" b="1" dirty="0"/>
                      <a:t>:</a:t>
                    </a:r>
                    <a:r>
                      <a:rPr lang="en-US" sz="800" b="1" baseline="0" dirty="0"/>
                      <a:t> </a:t>
                    </a:r>
                    <a:br>
                      <a:rPr lang="en-US" sz="800" b="1" baseline="0" dirty="0"/>
                    </a:br>
                    <a:fld id="{AB237710-133E-4E56-86AF-37080DC4CACB}" type="VALUE">
                      <a:rPr lang="en-US" sz="800" b="0" baseline="0" smtClean="0"/>
                      <a:pPr/>
                      <a:t>[VALUE]</a:t>
                    </a:fld>
                    <a:r>
                      <a:rPr lang="en-US" sz="800" b="1" baseline="0" dirty="0"/>
                      <a:t> (</a:t>
                    </a:r>
                    <a:fld id="{AA19C629-78A9-4E86-BD35-9B515F9EB322}"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9-C307-4B10-A903-D7758A5336C1}"/>
                </c:ext>
              </c:extLst>
            </c:dLbl>
            <c:dLbl>
              <c:idx val="13"/>
              <c:layout>
                <c:manualLayout>
                  <c:x val="-5.1231853352599242E-2"/>
                  <c:y val="-6.5975112391052318E-2"/>
                </c:manualLayout>
              </c:layout>
              <c:tx>
                <c:rich>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fld id="{5C8BBB56-EBDB-4044-B05C-DE3AE6B246C5}" type="CATEGORYNAME">
                      <a:rPr lang="en-US" sz="800" b="1"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800" b="1" dirty="0"/>
                      <a:t>:</a:t>
                    </a:r>
                    <a:br>
                      <a:rPr lang="en-US" sz="800" b="1" dirty="0"/>
                    </a:br>
                    <a:r>
                      <a:rPr lang="en-US" sz="800" b="0" baseline="0" dirty="0"/>
                      <a:t> </a:t>
                    </a:r>
                    <a:fld id="{6A974D49-CA69-4ADF-8668-B2653803BAC3}" type="VALUE">
                      <a:rPr lang="en-US" sz="800" b="0" baseline="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[VALUE]</a:t>
                    </a:fld>
                    <a:r>
                      <a:rPr lang="en-US" sz="800" b="0" baseline="0" dirty="0"/>
                      <a:t> </a:t>
                    </a:r>
                    <a:r>
                      <a:rPr lang="en-US" sz="800" b="1" baseline="0" dirty="0"/>
                      <a:t>(</a:t>
                    </a:r>
                    <a:fld id="{5E8D7CB3-573C-48F0-8258-7947EF3BE4B8}" type="PERCENTAGE">
                      <a:rPr lang="en-US" sz="800" b="1" baseline="0" smtClean="0"/>
                      <a:pPr>
                        <a:defRPr sz="800">
                          <a:solidFill>
                            <a:srgbClr val="1B1464"/>
                          </a:solidFill>
                          <a:latin typeface="Helvetica" panose="020B0604020202020204" pitchFamily="34" charset="0"/>
                          <a:ea typeface="Open Sans" panose="020B0606030504020204" pitchFamily="34" charset="0"/>
                          <a:cs typeface="Helvetica" panose="020B0604020202020204" pitchFamily="34" charset="0"/>
                        </a:defRPr>
                      </a:pPr>
                      <a:t>[PERCENTAGE]</a:t>
                    </a:fld>
                    <a:r>
                      <a:rPr lang="en-US" sz="800" b="1" baseline="0" dirty="0"/>
                      <a:t>)</a:t>
                    </a:r>
                  </a:p>
                </c:rich>
              </c:tx>
              <c:spPr>
                <a:noFill/>
                <a:ln>
                  <a:noFill/>
                </a:ln>
                <a:effectLst/>
              </c:spPr>
              <c:txPr>
                <a:bodyPr rot="0" spcFirstLastPara="1" vertOverflow="ellipsis" vert="horz" wrap="square" lIns="38100" tIns="19050" rIns="38100" bIns="19050" anchor="ctr" anchorCtr="1">
                  <a:no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686704823049191"/>
                      <c:h val="8.6593627822429284E-2"/>
                    </c:manualLayout>
                  </c15:layout>
                  <c15:dlblFieldTable/>
                  <c15:showDataLabelsRange val="0"/>
                </c:ext>
                <c:ext xmlns:c16="http://schemas.microsoft.com/office/drawing/2014/chart" uri="{C3380CC4-5D6E-409C-BE32-E72D297353CC}">
                  <c16:uniqueId val="{0000001B-C307-4B10-A903-D7758A5336C1}"/>
                </c:ext>
              </c:extLst>
            </c:dLbl>
            <c:dLbl>
              <c:idx val="14"/>
              <c:layout>
                <c:manualLayout>
                  <c:x val="-9.8334631562047456E-2"/>
                  <c:y val="-0.11181350344592095"/>
                </c:manualLayout>
              </c:layout>
              <c:tx>
                <c:rich>
                  <a:bodyPr/>
                  <a:lstStyle/>
                  <a:p>
                    <a:fld id="{AE4BB013-BBF7-4766-B0EC-DB4FC3EB7A7F}" type="CATEGORYNAME">
                      <a:rPr lang="en-US" sz="800" b="1" smtClean="0"/>
                      <a:pPr/>
                      <a:t>[CATEGORY NAME]</a:t>
                    </a:fld>
                    <a:r>
                      <a:rPr lang="en-US" sz="800" b="1" dirty="0"/>
                      <a:t>:</a:t>
                    </a:r>
                    <a:br>
                      <a:rPr lang="en-US" sz="800" b="1" dirty="0"/>
                    </a:br>
                    <a:r>
                      <a:rPr lang="en-US" sz="800" b="1" baseline="0" dirty="0"/>
                      <a:t> </a:t>
                    </a:r>
                    <a:fld id="{D59BE87E-889E-43FF-8548-0A8C8041F059}" type="VALUE">
                      <a:rPr lang="en-US" sz="800" b="0" baseline="0"/>
                      <a:pPr/>
                      <a:t>[VALUE]</a:t>
                    </a:fld>
                    <a:r>
                      <a:rPr lang="en-US" sz="800" b="1" baseline="0" dirty="0"/>
                      <a:t> (</a:t>
                    </a:r>
                    <a:fld id="{D4B58A86-10B9-48A2-A671-B2E7110375A5}"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2-D5AE-4329-A8E4-6B7BE06260BE}"/>
                </c:ext>
              </c:extLst>
            </c:dLbl>
            <c:dLbl>
              <c:idx val="15"/>
              <c:layout>
                <c:manualLayout>
                  <c:x val="-1.6475117604721371E-2"/>
                  <c:y val="-9.0072503351827107E-2"/>
                </c:manualLayout>
              </c:layout>
              <c:tx>
                <c:rich>
                  <a:bodyPr/>
                  <a:lstStyle/>
                  <a:p>
                    <a:fld id="{62F27241-F6DF-4AAE-932F-404D6DE87209}" type="CATEGORYNAME">
                      <a:rPr lang="en-US" sz="800" b="1" smtClean="0"/>
                      <a:pPr/>
                      <a:t>[CATEGORY NAME]</a:t>
                    </a:fld>
                    <a:r>
                      <a:rPr lang="en-US" sz="800" b="1" dirty="0"/>
                      <a:t>:</a:t>
                    </a:r>
                    <a:br>
                      <a:rPr lang="en-US" sz="800" b="1" dirty="0"/>
                    </a:br>
                    <a:r>
                      <a:rPr lang="en-US" sz="800" b="1" baseline="0" dirty="0"/>
                      <a:t> </a:t>
                    </a:r>
                    <a:fld id="{E8927D73-33E5-4529-B78F-1018B6D5A4B3}" type="VALUE">
                      <a:rPr lang="en-US" sz="800" b="0" baseline="0"/>
                      <a:pPr/>
                      <a:t>[VALUE]</a:t>
                    </a:fld>
                    <a:r>
                      <a:rPr lang="en-US" sz="800" b="1" baseline="0" dirty="0"/>
                      <a:t> (</a:t>
                    </a:r>
                    <a:fld id="{E0CB6879-040A-4CEB-B99E-C4CF84859469}"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16-D5AE-4329-A8E4-6B7BE06260BE}"/>
                </c:ext>
              </c:extLst>
            </c:dLbl>
            <c:dLbl>
              <c:idx val="16"/>
              <c:layout>
                <c:manualLayout>
                  <c:x val="0.11019677415099538"/>
                  <c:y val="-6.0338848538288317E-2"/>
                </c:manualLayout>
              </c:layout>
              <c:tx>
                <c:rich>
                  <a:bodyPr/>
                  <a:lstStyle/>
                  <a:p>
                    <a:fld id="{F6BE133B-B14C-4EEC-B4B8-5F120565A718}" type="CATEGORYNAME">
                      <a:rPr lang="en-US" sz="800" b="1" smtClean="0"/>
                      <a:pPr/>
                      <a:t>[CATEGORY NAME]</a:t>
                    </a:fld>
                    <a:r>
                      <a:rPr lang="en-US" sz="800" b="1" dirty="0"/>
                      <a:t>:</a:t>
                    </a:r>
                    <a:r>
                      <a:rPr lang="en-US" sz="800" baseline="0" dirty="0"/>
                      <a:t> </a:t>
                    </a:r>
                    <a:br>
                      <a:rPr lang="en-US" sz="800" baseline="0" dirty="0"/>
                    </a:br>
                    <a:fld id="{F246F4F3-7403-4D51-8AF8-9AB1D3BAD47D}" type="VALUE">
                      <a:rPr lang="en-US" sz="800" baseline="0" smtClean="0"/>
                      <a:pPr/>
                      <a:t>[VALUE]</a:t>
                    </a:fld>
                    <a:r>
                      <a:rPr lang="en-US" sz="800" baseline="0" dirty="0"/>
                      <a:t> (</a:t>
                    </a:r>
                    <a:fld id="{91E29AA3-3899-4AEA-85ED-DD8A3B490516}" type="PERCENTAGE">
                      <a:rPr lang="en-US" sz="800" b="1" baseline="0" smtClean="0"/>
                      <a:pPr/>
                      <a:t>[PERCENTAGE]</a:t>
                    </a:fld>
                    <a:r>
                      <a:rPr lang="en-US" sz="800" b="1" baseline="0" dirty="0"/>
                      <a:t>)</a:t>
                    </a:r>
                  </a:p>
                </c:rich>
              </c:tx>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21-C307-4B10-A903-D7758A5336C1}"/>
                </c:ext>
              </c:extLst>
            </c:dLbl>
            <c:spPr>
              <a:noFill/>
              <a:ln>
                <a:noFill/>
              </a:ln>
              <a:effectLst/>
            </c:spPr>
            <c:txPr>
              <a:bodyPr rot="0" spcFirstLastPara="1" vertOverflow="ellipsis" vert="horz" wrap="square" lIns="38100" tIns="19050" rIns="38100" bIns="19050" anchor="ctr" anchorCtr="1">
                <a:spAutoFit/>
              </a:bodyPr>
              <a:lstStyle/>
              <a:p>
                <a:pPr>
                  <a:defRPr sz="8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bg1">
                      <a:lumMod val="65000"/>
                    </a:schemeClr>
                  </a:solidFill>
                  <a:round/>
                </a:ln>
                <a:effectLst/>
              </c:spPr>
            </c:leaderLines>
            <c:extLst>
              <c:ext xmlns:c15="http://schemas.microsoft.com/office/drawing/2012/chart" uri="{CE6537A1-D6FC-4f65-9D91-7224C49458BB}"/>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308"/>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5446208779158"/>
          <c:y val="0"/>
          <c:w val="0.74949368891515755"/>
          <c:h val="0.99181176534619964"/>
        </c:manualLayout>
      </c:layout>
      <c:pieChart>
        <c:varyColors val="1"/>
        <c:ser>
          <c:idx val="0"/>
          <c:order val="0"/>
          <c:tx>
            <c:strRef>
              <c:f>Sheet1!$B$1</c:f>
              <c:strCache>
                <c:ptCount val="1"/>
                <c:pt idx="0">
                  <c:v>Series 1</c:v>
                </c:pt>
              </c:strCache>
            </c:strRef>
          </c:tx>
          <c:spPr>
            <a:solidFill>
              <a:srgbClr val="1F1A62"/>
            </a:solidFill>
          </c:spPr>
          <c:explosion val="3"/>
          <c:dPt>
            <c:idx val="0"/>
            <c:bubble3D val="0"/>
            <c:spPr>
              <a:solidFill>
                <a:srgbClr val="1B1464"/>
              </a:solidFill>
              <a:ln>
                <a:noFill/>
              </a:ln>
              <a:effectLst/>
            </c:spPr>
            <c:extLst>
              <c:ext xmlns:c16="http://schemas.microsoft.com/office/drawing/2014/chart" uri="{C3380CC4-5D6E-409C-BE32-E72D297353CC}">
                <c16:uniqueId val="{00000001-1145-4228-A00F-B7F201FFD17C}"/>
              </c:ext>
            </c:extLst>
          </c:dPt>
          <c:dPt>
            <c:idx val="1"/>
            <c:bubble3D val="0"/>
            <c:spPr>
              <a:solidFill>
                <a:srgbClr val="1F1A62"/>
              </a:solidFill>
              <a:ln>
                <a:noFill/>
              </a:ln>
              <a:effectLst/>
            </c:spPr>
            <c:extLst>
              <c:ext xmlns:c16="http://schemas.microsoft.com/office/drawing/2014/chart" uri="{C3380CC4-5D6E-409C-BE32-E72D297353CC}">
                <c16:uniqueId val="{00000003-1145-4228-A00F-B7F201FFD17C}"/>
              </c:ext>
            </c:extLst>
          </c:dPt>
          <c:dPt>
            <c:idx val="2"/>
            <c:bubble3D val="0"/>
            <c:spPr>
              <a:solidFill>
                <a:srgbClr val="1F1A62"/>
              </a:solidFill>
              <a:ln>
                <a:noFill/>
              </a:ln>
              <a:effectLst/>
            </c:spPr>
            <c:extLst>
              <c:ext xmlns:c16="http://schemas.microsoft.com/office/drawing/2014/chart" uri="{C3380CC4-5D6E-409C-BE32-E72D297353CC}">
                <c16:uniqueId val="{00000005-1145-4228-A00F-B7F201FFD17C}"/>
              </c:ext>
            </c:extLst>
          </c:dPt>
          <c:dPt>
            <c:idx val="3"/>
            <c:bubble3D val="0"/>
            <c:spPr>
              <a:solidFill>
                <a:srgbClr val="00BFF2"/>
              </a:solidFill>
              <a:ln>
                <a:noFill/>
              </a:ln>
              <a:effectLst/>
            </c:spPr>
            <c:extLst>
              <c:ext xmlns:c16="http://schemas.microsoft.com/office/drawing/2014/chart" uri="{C3380CC4-5D6E-409C-BE32-E72D297353CC}">
                <c16:uniqueId val="{00000007-1145-4228-A00F-B7F201FFD17C}"/>
              </c:ext>
            </c:extLst>
          </c:dPt>
          <c:dLbls>
            <c:dLbl>
              <c:idx val="0"/>
              <c:layout>
                <c:manualLayout>
                  <c:x val="-0.10391736592574617"/>
                  <c:y val="0.10719804536017555"/>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1" dirty="0">
                        <a:solidFill>
                          <a:schemeClr val="bg1"/>
                        </a:solidFill>
                        <a:latin typeface="Helvetica" panose="020B0604020202020204" pitchFamily="34" charset="0"/>
                        <a:cs typeface="Helvetica" panose="020B0604020202020204" pitchFamily="34" charset="0"/>
                      </a:rPr>
                      <a:t>:</a:t>
                    </a:r>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43%</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9083838866093779"/>
                      <c:h val="0.26146993025555421"/>
                    </c:manualLayout>
                  </c15:layout>
                  <c15:dlblFieldTable/>
                  <c15:showDataLabelsRange val="0"/>
                </c:ext>
                <c:ext xmlns:c16="http://schemas.microsoft.com/office/drawing/2014/chart" uri="{C3380CC4-5D6E-409C-BE32-E72D297353CC}">
                  <c16:uniqueId val="{00000001-1145-4228-A00F-B7F201FFD17C}"/>
                </c:ext>
              </c:extLst>
            </c:dLbl>
            <c:dLbl>
              <c:idx val="1"/>
              <c:layout>
                <c:manualLayout>
                  <c:x val="0.23832994383464648"/>
                  <c:y val="-0.16148085462928555"/>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1400" b="1" smtClean="0">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0" baseline="0" dirty="0">
                        <a:solidFill>
                          <a:schemeClr val="bg1"/>
                        </a:solidFill>
                      </a:rPr>
                      <a:t>:</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0" baseline="0" dirty="0">
                        <a:solidFill>
                          <a:schemeClr val="bg1"/>
                        </a:solidFill>
                      </a:rPr>
                      <a:t> </a:t>
                    </a:r>
                    <a:r>
                      <a:rPr lang="en-US" sz="1400" b="1" baseline="0" dirty="0">
                        <a:solidFill>
                          <a:schemeClr val="bg1"/>
                        </a:solidFill>
                      </a:rPr>
                      <a:t>30%</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064876407962715"/>
                      <c:h val="0.17540528362596883"/>
                    </c:manualLayout>
                  </c15:layout>
                  <c15:dlblFieldTable/>
                  <c15:showDataLabelsRange val="0"/>
                </c:ext>
                <c:ext xmlns:c16="http://schemas.microsoft.com/office/drawing/2014/chart" uri="{C3380CC4-5D6E-409C-BE32-E72D297353CC}">
                  <c16:uniqueId val="{00000003-1145-4228-A00F-B7F201FFD17C}"/>
                </c:ext>
              </c:extLst>
            </c:dLbl>
            <c:dLbl>
              <c:idx val="2"/>
              <c:layout>
                <c:manualLayout>
                  <c:x val="0.13512410584721624"/>
                  <c:y val="8.7179096253668029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B399868-C046-4C01-91F0-294608D2AEC9}"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13%</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976757215126486"/>
                      <c:h val="0.2275184646568828"/>
                    </c:manualLayout>
                  </c15:layout>
                  <c15:dlblFieldTable/>
                  <c15:showDataLabelsRange val="0"/>
                </c:ext>
                <c:ext xmlns:c16="http://schemas.microsoft.com/office/drawing/2014/chart" uri="{C3380CC4-5D6E-409C-BE32-E72D297353CC}">
                  <c16:uniqueId val="{00000005-1145-4228-A00F-B7F201FFD17C}"/>
                </c:ext>
              </c:extLst>
            </c:dLbl>
            <c:dLbl>
              <c:idx val="3"/>
              <c:layout>
                <c:manualLayout>
                  <c:x val="0.1972393783137035"/>
                  <c:y val="0.10182019688137352"/>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14%</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868689549521101"/>
                      <c:h val="0.19585232667883043"/>
                    </c:manualLayout>
                  </c15:layout>
                  <c15:dlblFieldTable/>
                  <c15:showDataLabelsRange val="0"/>
                </c:ext>
                <c:ext xmlns:c16="http://schemas.microsoft.com/office/drawing/2014/chart" uri="{C3380CC4-5D6E-409C-BE32-E72D297353CC}">
                  <c16:uniqueId val="{00000007-1145-4228-A00F-B7F201FFD17C}"/>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Sheet1!$A$2:$A$5</c:f>
              <c:strCache>
                <c:ptCount val="4"/>
                <c:pt idx="0">
                  <c:v>Ad-Supported TV</c:v>
                </c:pt>
                <c:pt idx="1">
                  <c:v>Instagram</c:v>
                </c:pt>
                <c:pt idx="2">
                  <c:v>Other Video Platforms</c:v>
                </c:pt>
                <c:pt idx="3">
                  <c:v>Non-Video Related</c:v>
                </c:pt>
              </c:strCache>
            </c:strRef>
          </c:cat>
          <c:val>
            <c:numRef>
              <c:f>Sheet1!$B$2:$B$5</c:f>
              <c:numCache>
                <c:formatCode>General</c:formatCode>
                <c:ptCount val="4"/>
                <c:pt idx="0">
                  <c:v>43</c:v>
                </c:pt>
                <c:pt idx="1">
                  <c:v>30</c:v>
                </c:pt>
                <c:pt idx="2">
                  <c:v>13</c:v>
                </c:pt>
                <c:pt idx="3">
                  <c:v>14</c:v>
                </c:pt>
              </c:numCache>
            </c:numRef>
          </c:val>
          <c:extLst>
            <c:ext xmlns:c16="http://schemas.microsoft.com/office/drawing/2014/chart" uri="{C3380CC4-5D6E-409C-BE32-E72D297353CC}">
              <c16:uniqueId val="{00000024-1145-4228-A00F-B7F201FFD17C}"/>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044665493213125"/>
          <c:y val="0.15720444127884936"/>
          <c:w val="0.58054956396054891"/>
          <c:h val="0.80547580895373294"/>
        </c:manualLayout>
      </c:layout>
      <c:doughnutChart>
        <c:varyColors val="1"/>
        <c:ser>
          <c:idx val="0"/>
          <c:order val="0"/>
          <c:tx>
            <c:strRef>
              <c:f>Sheet1!$B$1</c:f>
              <c:strCache>
                <c:ptCount val="1"/>
                <c:pt idx="0">
                  <c:v>Sales</c:v>
                </c:pt>
              </c:strCache>
            </c:strRef>
          </c:tx>
          <c:spPr>
            <a:solidFill>
              <a:srgbClr val="00C0F3"/>
            </a:solidFill>
            <a:ln>
              <a:solidFill>
                <a:srgbClr val="1F1A62"/>
              </a:solidFill>
            </a:ln>
          </c:spPr>
          <c:dPt>
            <c:idx val="0"/>
            <c:bubble3D val="0"/>
            <c:spPr>
              <a:solidFill>
                <a:srgbClr val="1F1A62"/>
              </a:solidFill>
              <a:ln w="19050">
                <a:solidFill>
                  <a:srgbClr val="1F1A62"/>
                </a:solidFill>
              </a:ln>
              <a:effectLst/>
            </c:spPr>
            <c:extLst>
              <c:ext xmlns:c16="http://schemas.microsoft.com/office/drawing/2014/chart" uri="{C3380CC4-5D6E-409C-BE32-E72D297353CC}">
                <c16:uniqueId val="{00000002-8851-4937-BAF2-BDFD6F57E584}"/>
              </c:ext>
            </c:extLst>
          </c:dPt>
          <c:dPt>
            <c:idx val="1"/>
            <c:bubble3D val="0"/>
            <c:spPr>
              <a:solidFill>
                <a:schemeClr val="bg1">
                  <a:lumMod val="75000"/>
                </a:schemeClr>
              </a:solidFill>
              <a:ln w="19050">
                <a:solidFill>
                  <a:srgbClr val="1B1464"/>
                </a:solidFill>
              </a:ln>
              <a:effectLst/>
            </c:spPr>
            <c:extLst>
              <c:ext xmlns:c16="http://schemas.microsoft.com/office/drawing/2014/chart" uri="{C3380CC4-5D6E-409C-BE32-E72D297353CC}">
                <c16:uniqueId val="{00000001-8851-4937-BAF2-BDFD6F57E584}"/>
              </c:ext>
            </c:extLst>
          </c:dPt>
          <c:cat>
            <c:strRef>
              <c:f>Sheet1!$A$2:$A$3</c:f>
              <c:strCache>
                <c:ptCount val="2"/>
                <c:pt idx="0">
                  <c:v>1st Qtr</c:v>
                </c:pt>
                <c:pt idx="1">
                  <c:v>2nd Qtr</c:v>
                </c:pt>
              </c:strCache>
            </c:strRef>
          </c:cat>
          <c:val>
            <c:numRef>
              <c:f>Sheet1!$B$2:$B$3</c:f>
              <c:numCache>
                <c:formatCode>General</c:formatCode>
                <c:ptCount val="2"/>
                <c:pt idx="0">
                  <c:v>0.54</c:v>
                </c:pt>
                <c:pt idx="1">
                  <c:v>0.46</c:v>
                </c:pt>
              </c:numCache>
            </c:numRef>
          </c:val>
          <c:extLst>
            <c:ext xmlns:c16="http://schemas.microsoft.com/office/drawing/2014/chart" uri="{C3380CC4-5D6E-409C-BE32-E72D297353CC}">
              <c16:uniqueId val="{00000000-8851-4937-BAF2-BDFD6F57E584}"/>
            </c:ext>
          </c:extLst>
        </c:ser>
        <c:dLbls>
          <c:showLegendKey val="0"/>
          <c:showVal val="0"/>
          <c:showCatName val="0"/>
          <c:showSerName val="0"/>
          <c:showPercent val="0"/>
          <c:showBubbleSize val="0"/>
          <c:showLeaderLines val="1"/>
        </c:dLbls>
        <c:firstSliceAng val="0"/>
        <c:holeSize val="75"/>
      </c:doughnut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rgbClr val="1F1A62"/>
          </a:solidFill>
          <a:latin typeface="Helvetica Light" panose="020B0403020202020204"/>
        </a:defRPr>
      </a:pPr>
      <a:endParaRPr lang="en-US"/>
    </a:p>
  </c:txPr>
  <c:externalData r:id="rId3">
    <c:autoUpdate val="0"/>
  </c:externalData>
  <c:userShapes r:id="rId4"/>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0" i="0" u="sng" strike="noStrike" kern="1200" spc="0" baseline="0">
                <a:solidFill>
                  <a:srgbClr val="1B1464"/>
                </a:solidFill>
                <a:latin typeface="Helvetica" panose="020B0403020202020204" pitchFamily="34" charset="0"/>
                <a:ea typeface="+mn-ea"/>
                <a:cs typeface="+mn-cs"/>
              </a:defRPr>
            </a:pPr>
            <a:r>
              <a:rPr lang="en-US" sz="1800" b="1" i="0" u="sng" dirty="0">
                <a:solidFill>
                  <a:srgbClr val="1B1464"/>
                </a:solidFill>
                <a:latin typeface="Helvetica" panose="020B0403020202020204" pitchFamily="34" charset="0"/>
              </a:rPr>
              <a:t>% of Total Trending</a:t>
            </a:r>
            <a:r>
              <a:rPr lang="en-US" sz="1800" b="1" i="0" u="sng" baseline="0" dirty="0">
                <a:solidFill>
                  <a:srgbClr val="1B1464"/>
                </a:solidFill>
                <a:latin typeface="Helvetica" panose="020B0403020202020204" pitchFamily="34" charset="0"/>
              </a:rPr>
              <a:t> Topics by Platform</a:t>
            </a:r>
          </a:p>
          <a:p>
            <a:pPr>
              <a:defRPr sz="1800" u="sng">
                <a:solidFill>
                  <a:srgbClr val="1B1464"/>
                </a:solidFill>
                <a:latin typeface="Helvetica" panose="020B0403020202020204" pitchFamily="34" charset="0"/>
              </a:defRPr>
            </a:pPr>
            <a:r>
              <a:rPr lang="en-US" sz="1200" u="none" dirty="0">
                <a:effectLst/>
                <a:latin typeface="Helvetica" panose="020B0403020202020204" pitchFamily="34" charset="0"/>
              </a:rPr>
              <a:t>(March 16</a:t>
            </a:r>
            <a:r>
              <a:rPr lang="en-US" sz="1200" u="none" baseline="30000" dirty="0">
                <a:effectLst/>
                <a:latin typeface="Helvetica" panose="020B0403020202020204" pitchFamily="34" charset="0"/>
              </a:rPr>
              <a:t>th</a:t>
            </a:r>
            <a:r>
              <a:rPr lang="en-US" sz="1200" u="none" dirty="0">
                <a:effectLst/>
                <a:latin typeface="Helvetica" panose="020B0403020202020204" pitchFamily="34" charset="0"/>
              </a:rPr>
              <a:t> – April 26</a:t>
            </a:r>
            <a:r>
              <a:rPr lang="en-US" sz="1200" u="none" baseline="30000" dirty="0">
                <a:effectLst/>
                <a:latin typeface="Helvetica" panose="020B0403020202020204" pitchFamily="34" charset="0"/>
              </a:rPr>
              <a:t>th</a:t>
            </a:r>
            <a:r>
              <a:rPr lang="en-US" sz="1200" u="none" dirty="0">
                <a:effectLst/>
                <a:latin typeface="Helvetica" panose="020B0403020202020204" pitchFamily="34" charset="0"/>
              </a:rPr>
              <a:t>)</a:t>
            </a:r>
            <a:endParaRPr lang="en-US" sz="1100" u="none" dirty="0">
              <a:effectLst/>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800" b="0" i="0" u="sng" strike="noStrike" kern="1200" spc="0" baseline="0">
              <a:solidFill>
                <a:srgbClr val="1B1464"/>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00C0F3"/>
              </a:solidFill>
              <a:ln>
                <a:noFill/>
              </a:ln>
              <a:effectLst/>
            </c:spPr>
            <c:extLst>
              <c:ext xmlns:c16="http://schemas.microsoft.com/office/drawing/2014/chart" uri="{C3380CC4-5D6E-409C-BE32-E72D297353CC}">
                <c16:uniqueId val="{00000001-1755-4C62-9CD1-80664C5F08D0}"/>
              </c:ext>
            </c:extLst>
          </c:dPt>
          <c:dPt>
            <c:idx val="1"/>
            <c:bubble3D val="0"/>
            <c:spPr>
              <a:solidFill>
                <a:schemeClr val="bg1"/>
              </a:solidFill>
              <a:ln>
                <a:noFill/>
              </a:ln>
              <a:effectLst/>
            </c:spPr>
            <c:extLst>
              <c:ext xmlns:c16="http://schemas.microsoft.com/office/drawing/2014/chart" uri="{C3380CC4-5D6E-409C-BE32-E72D297353CC}">
                <c16:uniqueId val="{00000003-1755-4C62-9CD1-80664C5F08D0}"/>
              </c:ext>
            </c:extLst>
          </c:dPt>
          <c:dPt>
            <c:idx val="2"/>
            <c:bubble3D val="0"/>
            <c:spPr>
              <a:solidFill>
                <a:srgbClr val="9C5BCD"/>
              </a:solidFill>
              <a:ln>
                <a:noFill/>
              </a:ln>
              <a:effectLst/>
            </c:spPr>
            <c:extLst>
              <c:ext xmlns:c16="http://schemas.microsoft.com/office/drawing/2014/chart" uri="{C3380CC4-5D6E-409C-BE32-E72D297353CC}">
                <c16:uniqueId val="{00000005-1755-4C62-9CD1-80664C5F08D0}"/>
              </c:ext>
            </c:extLst>
          </c:dPt>
          <c:dPt>
            <c:idx val="3"/>
            <c:bubble3D val="0"/>
            <c:spPr>
              <a:solidFill>
                <a:srgbClr val="66C5AD"/>
              </a:solidFill>
              <a:ln>
                <a:noFill/>
              </a:ln>
              <a:effectLst/>
            </c:spPr>
            <c:extLst>
              <c:ext xmlns:c16="http://schemas.microsoft.com/office/drawing/2014/chart" uri="{C3380CC4-5D6E-409C-BE32-E72D297353CC}">
                <c16:uniqueId val="{00000007-1755-4C62-9CD1-80664C5F08D0}"/>
              </c:ext>
            </c:extLst>
          </c:dPt>
          <c:dPt>
            <c:idx val="4"/>
            <c:bubble3D val="0"/>
            <c:spPr>
              <a:solidFill>
                <a:srgbClr val="7ED2F6"/>
              </a:solidFill>
              <a:ln>
                <a:noFill/>
              </a:ln>
              <a:effectLst/>
            </c:spPr>
            <c:extLst>
              <c:ext xmlns:c16="http://schemas.microsoft.com/office/drawing/2014/chart" uri="{C3380CC4-5D6E-409C-BE32-E72D297353CC}">
                <c16:uniqueId val="{00000009-1755-4C62-9CD1-80664C5F08D0}"/>
              </c:ext>
            </c:extLst>
          </c:dPt>
          <c:dPt>
            <c:idx val="5"/>
            <c:bubble3D val="0"/>
            <c:spPr>
              <a:solidFill>
                <a:srgbClr val="1B1464"/>
              </a:solidFill>
              <a:ln>
                <a:noFill/>
              </a:ln>
              <a:effectLst/>
            </c:spPr>
            <c:extLst>
              <c:ext xmlns:c16="http://schemas.microsoft.com/office/drawing/2014/chart" uri="{C3380CC4-5D6E-409C-BE32-E72D297353CC}">
                <c16:uniqueId val="{0000000B-1755-4C62-9CD1-80664C5F08D0}"/>
              </c:ext>
            </c:extLst>
          </c:dPt>
          <c:dPt>
            <c:idx val="6"/>
            <c:bubble3D val="0"/>
            <c:spPr>
              <a:solidFill>
                <a:srgbClr val="ED3C8D"/>
              </a:solidFill>
              <a:ln>
                <a:noFill/>
              </a:ln>
              <a:effectLst/>
            </c:spPr>
            <c:extLst>
              <c:ext xmlns:c16="http://schemas.microsoft.com/office/drawing/2014/chart" uri="{C3380CC4-5D6E-409C-BE32-E72D297353CC}">
                <c16:uniqueId val="{0000000D-1755-4C62-9CD1-80664C5F08D0}"/>
              </c:ext>
            </c:extLst>
          </c:dPt>
          <c:dPt>
            <c:idx val="7"/>
            <c:bubble3D val="0"/>
            <c:spPr>
              <a:solidFill>
                <a:srgbClr val="FFE600"/>
              </a:solidFill>
              <a:ln>
                <a:noFill/>
              </a:ln>
              <a:effectLst/>
            </c:spPr>
            <c:extLst>
              <c:ext xmlns:c16="http://schemas.microsoft.com/office/drawing/2014/chart" uri="{C3380CC4-5D6E-409C-BE32-E72D297353CC}">
                <c16:uniqueId val="{0000000F-1755-4C62-9CD1-80664C5F08D0}"/>
              </c:ext>
            </c:extLst>
          </c:dPt>
          <c:dPt>
            <c:idx val="8"/>
            <c:bubble3D val="0"/>
            <c:spPr>
              <a:solidFill>
                <a:schemeClr val="bg1">
                  <a:lumMod val="75000"/>
                </a:schemeClr>
              </a:solidFill>
              <a:ln>
                <a:noFill/>
              </a:ln>
              <a:effectLst/>
            </c:spPr>
            <c:extLst>
              <c:ext xmlns:c16="http://schemas.microsoft.com/office/drawing/2014/chart" uri="{C3380CC4-5D6E-409C-BE32-E72D297353CC}">
                <c16:uniqueId val="{00000011-1755-4C62-9CD1-80664C5F08D0}"/>
              </c:ext>
            </c:extLst>
          </c:dPt>
          <c:dLbls>
            <c:dLbl>
              <c:idx val="0"/>
              <c:layout>
                <c:manualLayout>
                  <c:x val="-0.2049172034788064"/>
                  <c:y val="-8.5976772738390342E-2"/>
                </c:manualLayout>
              </c:layout>
              <c:tx>
                <c:rich>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fld id="{2B70F89B-1E9D-4E89-98A3-7E1E657EAD95}" type="CATEGORYNAME">
                      <a:rPr lang="en-US" sz="1600" b="1">
                        <a:solidFill>
                          <a:schemeClr val="bg1"/>
                        </a:solidFill>
                      </a:rPr>
                      <a:pPr>
                        <a:defRPr sz="1600" b="1">
                          <a:solidFill>
                            <a:schemeClr val="bg1"/>
                          </a:solidFill>
                          <a:latin typeface="Helvetica Light" panose="020B0403020202020204" pitchFamily="34" charset="0"/>
                        </a:defRPr>
                      </a:pPr>
                      <a:t>[CATEGORY NAME]</a:t>
                    </a:fld>
                    <a:r>
                      <a:rPr lang="en-US" sz="1600" b="0" baseline="0" dirty="0">
                        <a:solidFill>
                          <a:schemeClr val="bg1"/>
                        </a:solidFill>
                      </a:rPr>
                      <a:t>
(</a:t>
                    </a:r>
                    <a:fld id="{E50DF104-5CC3-4CA1-867B-E76A0FB40C94}" type="VALUE">
                      <a:rPr lang="en-US" sz="1600" b="1" baseline="0" smtClean="0">
                        <a:solidFill>
                          <a:schemeClr val="bg1"/>
                        </a:solidFill>
                      </a:rPr>
                      <a:pPr>
                        <a:defRPr sz="1600" b="1">
                          <a:solidFill>
                            <a:schemeClr val="bg1"/>
                          </a:solidFill>
                          <a:latin typeface="Helvetica Light" panose="020B0403020202020204" pitchFamily="34" charset="0"/>
                        </a:defRPr>
                      </a:pPr>
                      <a:t>[VALUE]</a:t>
                    </a:fld>
                    <a:r>
                      <a:rPr lang="en-US" sz="1600" b="1" baseline="0" dirty="0">
                        <a:solidFill>
                          <a:schemeClr val="bg1"/>
                        </a:solidFill>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1-1755-4C62-9CD1-80664C5F08D0}"/>
                </c:ext>
              </c:extLst>
            </c:dLbl>
            <c:dLbl>
              <c:idx val="1"/>
              <c:layout>
                <c:manualLayout>
                  <c:x val="0.12163032494867405"/>
                  <c:y val="-7.3294191497795716E-2"/>
                </c:manualLayout>
              </c:layout>
              <c:tx>
                <c:rich>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Light" panose="020B0403020202020204" pitchFamily="34" charset="0"/>
                        <a:ea typeface="+mn-ea"/>
                        <a:cs typeface="+mn-cs"/>
                      </a:defRPr>
                    </a:pPr>
                    <a:fld id="{1865D49E-055F-4B05-8D0D-E163A9BC49D1}" type="CATEGORYNAME">
                      <a:rPr lang="en-US" sz="1200">
                        <a:solidFill>
                          <a:srgbClr val="1B1464"/>
                        </a:solidFill>
                      </a:rPr>
                      <a:pPr>
                        <a:defRPr sz="1200" b="1">
                          <a:solidFill>
                            <a:srgbClr val="1B1464"/>
                          </a:solidFill>
                          <a:latin typeface="Helvetica Light" panose="020B0403020202020204" pitchFamily="34" charset="0"/>
                        </a:defRPr>
                      </a:pPr>
                      <a:t>[CATEGORY NAME]</a:t>
                    </a:fld>
                    <a:endParaRPr lang="en-US" sz="1200" b="0" baseline="0" dirty="0">
                      <a:solidFill>
                        <a:srgbClr val="1B1464"/>
                      </a:solidFill>
                    </a:endParaRPr>
                  </a:p>
                  <a:p>
                    <a:pPr>
                      <a:defRPr sz="1200" b="1">
                        <a:solidFill>
                          <a:srgbClr val="1B1464"/>
                        </a:solidFill>
                        <a:latin typeface="Helvetica Light" panose="020B0403020202020204" pitchFamily="34" charset="0"/>
                      </a:defRPr>
                    </a:pPr>
                    <a:r>
                      <a:rPr lang="en-US" sz="1200" b="1" dirty="0">
                        <a:solidFill>
                          <a:srgbClr val="1B1464"/>
                        </a:solidFill>
                      </a:rPr>
                      <a:t>(</a:t>
                    </a:r>
                    <a:fld id="{7007F5A9-E1C0-4F6B-B439-02770F1C12DA}" type="VALUE">
                      <a:rPr lang="en-US" sz="1200" b="1" smtClean="0">
                        <a:solidFill>
                          <a:srgbClr val="1B1464"/>
                        </a:solidFill>
                      </a:rPr>
                      <a:pPr>
                        <a:defRPr sz="1200" b="1">
                          <a:solidFill>
                            <a:srgbClr val="1B1464"/>
                          </a:solidFill>
                          <a:latin typeface="Helvetica Light" panose="020B0403020202020204" pitchFamily="34" charset="0"/>
                        </a:defRPr>
                      </a:pPr>
                      <a:t>[VALUE]</a:t>
                    </a:fld>
                    <a:r>
                      <a:rPr lang="en-US" sz="1200" b="1" dirty="0">
                        <a:solidFill>
                          <a:srgbClr val="1B1464"/>
                        </a:solidFill>
                      </a:rPr>
                      <a:t>)</a:t>
                    </a:r>
                  </a:p>
                </c:rich>
              </c:tx>
              <c:spPr>
                <a:noFill/>
                <a:ln>
                  <a:noFill/>
                </a:ln>
                <a:effectLst/>
              </c:spPr>
              <c:txPr>
                <a:bodyPr rot="0" spcFirstLastPara="1" vertOverflow="ellipsis" vert="horz" wrap="square" lIns="38100" tIns="19050" rIns="38100" bIns="19050" anchor="ctr" anchorCtr="1">
                  <a:noAutofit/>
                </a:bodyPr>
                <a:lstStyle/>
                <a:p>
                  <a:pPr>
                    <a:defRPr sz="12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430667475293377"/>
                      <c:h val="0.12313292119141225"/>
                    </c:manualLayout>
                  </c15:layout>
                  <c15:dlblFieldTable/>
                  <c15:showDataLabelsRange val="0"/>
                </c:ext>
                <c:ext xmlns:c16="http://schemas.microsoft.com/office/drawing/2014/chart" uri="{C3380CC4-5D6E-409C-BE32-E72D297353CC}">
                  <c16:uniqueId val="{00000003-1755-4C62-9CD1-80664C5F08D0}"/>
                </c:ext>
              </c:extLst>
            </c:dLbl>
            <c:dLbl>
              <c:idx val="2"/>
              <c:layout>
                <c:manualLayout>
                  <c:x val="2.7339580390887849E-2"/>
                  <c:y val="2.774126387243911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3EEC0718-0CF3-4026-A43A-6F5218A7205E}" type="CATEGORYNAME">
                      <a:rPr lang="en-US" sz="1400" smtClean="0"/>
                      <a:pPr>
                        <a:defRPr sz="1400" b="1">
                          <a:solidFill>
                            <a:srgbClr val="1B1464"/>
                          </a:solidFill>
                          <a:latin typeface="Helvetica Light" panose="020B0403020202020204" pitchFamily="34" charset="0"/>
                        </a:defRPr>
                      </a:pPr>
                      <a:t>[CATEGORY NAME]</a:t>
                    </a:fld>
                    <a:r>
                      <a:rPr lang="en-US" sz="1400" dirty="0"/>
                      <a:t> (</a:t>
                    </a:r>
                    <a:fld id="{9CE38431-548D-4818-AAAC-7C0FEEB6F265}"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810894895137397"/>
                      <c:h val="9.0953320168246421E-2"/>
                    </c:manualLayout>
                  </c15:layout>
                  <c15:dlblFieldTable/>
                  <c15:showDataLabelsRange val="0"/>
                </c:ext>
                <c:ext xmlns:c16="http://schemas.microsoft.com/office/drawing/2014/chart" uri="{C3380CC4-5D6E-409C-BE32-E72D297353CC}">
                  <c16:uniqueId val="{00000005-1755-4C62-9CD1-80664C5F08D0}"/>
                </c:ext>
              </c:extLst>
            </c:dLbl>
            <c:dLbl>
              <c:idx val="3"/>
              <c:layout>
                <c:manualLayout>
                  <c:x val="2.2464422544721183E-2"/>
                  <c:y val="3.6943852390378853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28E87D2D-9072-4EE5-A1D0-B4A155C5C13F}" type="CATEGORYNAME">
                      <a:rPr lang="en-US" sz="1400" smtClean="0"/>
                      <a:pPr>
                        <a:defRPr sz="1400" b="1">
                          <a:solidFill>
                            <a:srgbClr val="1B1464"/>
                          </a:solidFill>
                          <a:latin typeface="Helvetica Light" panose="020B0403020202020204" pitchFamily="34" charset="0"/>
                        </a:defRPr>
                      </a:pPr>
                      <a:t>[CATEGORY NAME]</a:t>
                    </a:fld>
                    <a:r>
                      <a:rPr lang="en-US" sz="1400" dirty="0"/>
                      <a:t> (</a:t>
                    </a:r>
                    <a:fld id="{7E94F872-2CFB-4F03-9B21-A96B8627B1AF}"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8678168397484915"/>
                      <c:h val="8.1986522453140045E-2"/>
                    </c:manualLayout>
                  </c15:layout>
                  <c15:dlblFieldTable/>
                  <c15:showDataLabelsRange val="0"/>
                </c:ext>
                <c:ext xmlns:c16="http://schemas.microsoft.com/office/drawing/2014/chart" uri="{C3380CC4-5D6E-409C-BE32-E72D297353CC}">
                  <c16:uniqueId val="{00000007-1755-4C62-9CD1-80664C5F08D0}"/>
                </c:ext>
              </c:extLst>
            </c:dLbl>
            <c:dLbl>
              <c:idx val="4"/>
              <c:layout>
                <c:manualLayout>
                  <c:x val="1.1526898293796837E-2"/>
                  <c:y val="2.1347923366181791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61CE8152-8B6D-48D1-BF65-5D049BBB284D}" type="CATEGORYNAME">
                      <a:rPr lang="en-US" sz="1400" smtClean="0"/>
                      <a:pPr>
                        <a:defRPr sz="1400" b="1">
                          <a:solidFill>
                            <a:srgbClr val="1B1464"/>
                          </a:solidFill>
                          <a:latin typeface="Helvetica Light" panose="020B0403020202020204" pitchFamily="34" charset="0"/>
                        </a:defRPr>
                      </a:pPr>
                      <a:t>[CATEGORY NAME]</a:t>
                    </a:fld>
                    <a:r>
                      <a:rPr lang="en-US" sz="1400" dirty="0"/>
                      <a:t> (</a:t>
                    </a:r>
                    <a:fld id="{BEAC35CD-929A-46BF-99F9-A9E65C0C0ED0}"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362960003202143"/>
                      <c:h val="7.2805500901836559E-2"/>
                    </c:manualLayout>
                  </c15:layout>
                  <c15:dlblFieldTable/>
                  <c15:showDataLabelsRange val="0"/>
                </c:ext>
                <c:ext xmlns:c16="http://schemas.microsoft.com/office/drawing/2014/chart" uri="{C3380CC4-5D6E-409C-BE32-E72D297353CC}">
                  <c16:uniqueId val="{00000009-1755-4C62-9CD1-80664C5F08D0}"/>
                </c:ext>
              </c:extLst>
            </c:dLbl>
            <c:dLbl>
              <c:idx val="5"/>
              <c:layout>
                <c:manualLayout>
                  <c:x val="1.3005788947261614E-3"/>
                  <c:y val="-6.9522743510933484E-3"/>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D7319131-018B-481A-8C13-02B13A6B631C}" type="CATEGORYNAME">
                      <a:rPr lang="en-US" sz="1400" smtClean="0"/>
                      <a:pPr>
                        <a:defRPr sz="1400" b="1">
                          <a:solidFill>
                            <a:srgbClr val="1B1464"/>
                          </a:solidFill>
                          <a:latin typeface="Helvetica Light" panose="020B0403020202020204" pitchFamily="34" charset="0"/>
                        </a:defRPr>
                      </a:pPr>
                      <a:t>[CATEGORY NAME]</a:t>
                    </a:fld>
                    <a:r>
                      <a:rPr lang="en-US" sz="1400" dirty="0"/>
                      <a:t> (</a:t>
                    </a:r>
                    <a:fld id="{F930F5C1-5B16-4501-90E6-2FDC3F2F18A3}"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0525607750773376"/>
                      <c:h val="9.2575300642310052E-2"/>
                    </c:manualLayout>
                  </c15:layout>
                  <c15:dlblFieldTable/>
                  <c15:showDataLabelsRange val="0"/>
                </c:ext>
                <c:ext xmlns:c16="http://schemas.microsoft.com/office/drawing/2014/chart" uri="{C3380CC4-5D6E-409C-BE32-E72D297353CC}">
                  <c16:uniqueId val="{0000000B-1755-4C62-9CD1-80664C5F08D0}"/>
                </c:ext>
              </c:extLst>
            </c:dLbl>
            <c:dLbl>
              <c:idx val="6"/>
              <c:layout>
                <c:manualLayout>
                  <c:x val="2.0007676274535226E-2"/>
                  <c:y val="-7.3967707383252174E-2"/>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BD40C791-C55F-41BB-9402-1924E46551DA}" type="CATEGORYNAME">
                      <a:rPr lang="en-US" sz="1400" smtClean="0"/>
                      <a:pPr>
                        <a:defRPr sz="1400" b="1">
                          <a:solidFill>
                            <a:srgbClr val="1B1464"/>
                          </a:solidFill>
                          <a:latin typeface="Helvetica Light" panose="020B0403020202020204" pitchFamily="34" charset="0"/>
                        </a:defRPr>
                      </a:pPr>
                      <a:t>[CATEGORY NAME]</a:t>
                    </a:fld>
                    <a:r>
                      <a:rPr lang="en-US" sz="1400" dirty="0"/>
                      <a:t> (</a:t>
                    </a:r>
                    <a:fld id="{91C1A193-7815-49FF-AD58-0529A5E13478}"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7080527714116772"/>
                      <c:h val="9.0280045254484187E-2"/>
                    </c:manualLayout>
                  </c15:layout>
                  <c15:dlblFieldTable/>
                  <c15:showDataLabelsRange val="0"/>
                </c:ext>
                <c:ext xmlns:c16="http://schemas.microsoft.com/office/drawing/2014/chart" uri="{C3380CC4-5D6E-409C-BE32-E72D297353CC}">
                  <c16:uniqueId val="{0000000D-1755-4C62-9CD1-80664C5F08D0}"/>
                </c:ext>
              </c:extLst>
            </c:dLbl>
            <c:dLbl>
              <c:idx val="7"/>
              <c:layout>
                <c:manualLayout>
                  <c:x val="5.8348088591633762E-8"/>
                  <c:y val="-0.13774074578329656"/>
                </c:manualLayout>
              </c:layout>
              <c:tx>
                <c:rich>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fld id="{857B9A87-BB83-406F-9340-0881BB9AAA93}" type="CATEGORYNAME">
                      <a:rPr lang="en-US" sz="1400" smtClean="0"/>
                      <a:pPr>
                        <a:defRPr sz="1400" b="1">
                          <a:solidFill>
                            <a:srgbClr val="1B1464"/>
                          </a:solidFill>
                          <a:latin typeface="Helvetica Light" panose="020B0403020202020204" pitchFamily="34" charset="0"/>
                        </a:defRPr>
                      </a:pPr>
                      <a:t>[CATEGORY NAME]</a:t>
                    </a:fld>
                    <a:r>
                      <a:rPr lang="en-US" sz="1400" dirty="0"/>
                      <a:t> (</a:t>
                    </a:r>
                    <a:fld id="{F12B9AE0-C214-4E5A-91C4-5CA28F46ACA2}"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602266053047046"/>
                      <c:h val="0.11935328016694517"/>
                    </c:manualLayout>
                  </c15:layout>
                  <c15:dlblFieldTable/>
                  <c15:showDataLabelsRange val="0"/>
                </c:ext>
                <c:ext xmlns:c16="http://schemas.microsoft.com/office/drawing/2014/chart" uri="{C3380CC4-5D6E-409C-BE32-E72D297353CC}">
                  <c16:uniqueId val="{0000000F-1755-4C62-9CD1-80664C5F08D0}"/>
                </c:ext>
              </c:extLst>
            </c:dLbl>
            <c:dLbl>
              <c:idx val="8"/>
              <c:layout>
                <c:manualLayout>
                  <c:x val="0.14968618647512311"/>
                  <c:y val="0.24019504248933399"/>
                </c:manualLayout>
              </c:layout>
              <c:tx>
                <c:rich>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Light" panose="020B0403020202020204" pitchFamily="34" charset="0"/>
                        <a:ea typeface="+mn-ea"/>
                        <a:cs typeface="+mn-cs"/>
                      </a:defRPr>
                    </a:pPr>
                    <a:fld id="{2A83CC44-2261-4B31-9BCC-67B8D83F6B64}" type="CATEGORYNAME">
                      <a:rPr lang="en-US" sz="1400"/>
                      <a:pPr>
                        <a:defRPr sz="1400" b="1">
                          <a:solidFill>
                            <a:srgbClr val="1B1464"/>
                          </a:solidFill>
                          <a:latin typeface="Helvetica Light" panose="020B0403020202020204" pitchFamily="34" charset="0"/>
                        </a:defRPr>
                      </a:pPr>
                      <a:t>[CATEGORY NAME]</a:t>
                    </a:fld>
                    <a:r>
                      <a:rPr lang="en-US" sz="1400" baseline="0" dirty="0"/>
                      <a:t>
(</a:t>
                    </a:r>
                    <a:fld id="{D4D3D984-556F-4345-86C1-4F4164F6034A}" type="VALUE">
                      <a:rPr lang="en-US" sz="1400" baseline="0" smtClean="0"/>
                      <a:pPr>
                        <a:defRPr sz="1400" b="1">
                          <a:solidFill>
                            <a:srgbClr val="1B1464"/>
                          </a:solidFill>
                          <a:latin typeface="Helvetica Light" panose="020B0403020202020204" pitchFamily="34" charset="0"/>
                        </a:defRPr>
                      </a:pPr>
                      <a:t>[VALUE]</a:t>
                    </a:fld>
                    <a:r>
                      <a:rPr lang="en-US" sz="1400" baseline="0" dirty="0"/>
                      <a:t>)</a:t>
                    </a:r>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17080527714116772"/>
                      <c:h val="0.19050619718954712"/>
                    </c:manualLayout>
                  </c15:layout>
                  <c15:dlblFieldTable/>
                  <c15:showDataLabelsRange val="0"/>
                </c:ext>
                <c:ext xmlns:c16="http://schemas.microsoft.com/office/drawing/2014/chart" uri="{C3380CC4-5D6E-409C-BE32-E72D297353CC}">
                  <c16:uniqueId val="{00000011-1755-4C62-9CD1-80664C5F08D0}"/>
                </c:ext>
              </c:extLst>
            </c:dLbl>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rgbClr val="1B1464"/>
                    </a:solidFill>
                    <a:latin typeface="Helvetica Light" panose="020B0403020202020204" pitchFamily="34" charset="0"/>
                    <a:ea typeface="+mn-ea"/>
                    <a:cs typeface="+mn-cs"/>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Sheet1!$A$2:$A$10</c:f>
              <c:strCache>
                <c:ptCount val="9"/>
                <c:pt idx="0">
                  <c:v>Ad-Supported TV</c:v>
                </c:pt>
                <c:pt idx="1">
                  <c:v>Instagram</c:v>
                </c:pt>
                <c:pt idx="2">
                  <c:v>Other Video Platforms</c:v>
                </c:pt>
                <c:pt idx="3">
                  <c:v>YouTube</c:v>
                </c:pt>
                <c:pt idx="4">
                  <c:v>WWE</c:v>
                </c:pt>
                <c:pt idx="5">
                  <c:v>Public / Pay-TV Networks</c:v>
                </c:pt>
                <c:pt idx="6">
                  <c:v>Netflix</c:v>
                </c:pt>
                <c:pt idx="7">
                  <c:v>Other Social Media</c:v>
                </c:pt>
                <c:pt idx="8">
                  <c:v>Non-Video Related</c:v>
                </c:pt>
              </c:strCache>
            </c:strRef>
          </c:cat>
          <c:val>
            <c:numRef>
              <c:f>Sheet1!$B$2:$B$10</c:f>
              <c:numCache>
                <c:formatCode>0%</c:formatCode>
                <c:ptCount val="9"/>
                <c:pt idx="0">
                  <c:v>0.54</c:v>
                </c:pt>
                <c:pt idx="1">
                  <c:v>0.08</c:v>
                </c:pt>
                <c:pt idx="2">
                  <c:v>0.05</c:v>
                </c:pt>
                <c:pt idx="3">
                  <c:v>0.03</c:v>
                </c:pt>
                <c:pt idx="4">
                  <c:v>0.03</c:v>
                </c:pt>
                <c:pt idx="5">
                  <c:v>0.01</c:v>
                </c:pt>
                <c:pt idx="6">
                  <c:v>5.0000000000000001E-3</c:v>
                </c:pt>
                <c:pt idx="7">
                  <c:v>5.0000000000000001E-3</c:v>
                </c:pt>
                <c:pt idx="8">
                  <c:v>0.25</c:v>
                </c:pt>
              </c:numCache>
            </c:numRef>
          </c:val>
          <c:extLst>
            <c:ext xmlns:c16="http://schemas.microsoft.com/office/drawing/2014/chart" uri="{C3380CC4-5D6E-409C-BE32-E72D297353CC}">
              <c16:uniqueId val="{00000012-1755-4C62-9CD1-80664C5F08D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2.2397393244837176E-2"/>
          <c:y val="6.3987974483593708E-3"/>
          <c:w val="0.95520521351032561"/>
          <c:h val="0.8501710784124491"/>
        </c:manualLayout>
      </c:layout>
      <c:barChart>
        <c:barDir val="col"/>
        <c:grouping val="clustered"/>
        <c:varyColors val="0"/>
        <c:ser>
          <c:idx val="0"/>
          <c:order val="0"/>
          <c:tx>
            <c:strRef>
              <c:f>Sheet1!$B$1</c:f>
              <c:strCache>
                <c:ptCount val="1"/>
                <c:pt idx="0">
                  <c:v>Series 1</c:v>
                </c:pt>
              </c:strCache>
            </c:strRef>
          </c:tx>
          <c:spPr>
            <a:solidFill>
              <a:srgbClr val="1B1464"/>
            </a:solidFill>
            <a:ln>
              <a:noFill/>
            </a:ln>
            <a:effectLst/>
          </c:spPr>
          <c:invertIfNegative val="0"/>
          <c:dPt>
            <c:idx val="0"/>
            <c:invertIfNegative val="0"/>
            <c:bubble3D val="0"/>
            <c:spPr>
              <a:solidFill>
                <a:srgbClr val="00BFF2"/>
              </a:solidFill>
              <a:ln>
                <a:noFill/>
              </a:ln>
              <a:effectLst/>
            </c:spPr>
            <c:extLst>
              <c:ext xmlns:c16="http://schemas.microsoft.com/office/drawing/2014/chart" uri="{C3380CC4-5D6E-409C-BE32-E72D297353CC}">
                <c16:uniqueId val="{00000000-C4DF-4A48-814B-52FCFCC4C38E}"/>
              </c:ext>
            </c:extLst>
          </c:dPt>
          <c:dPt>
            <c:idx val="2"/>
            <c:invertIfNegative val="0"/>
            <c:bubble3D val="0"/>
            <c:spPr>
              <a:solidFill>
                <a:srgbClr val="1B1464"/>
              </a:solidFill>
              <a:ln>
                <a:noFill/>
              </a:ln>
              <a:effectLst/>
            </c:spPr>
            <c:extLst>
              <c:ext xmlns:c16="http://schemas.microsoft.com/office/drawing/2014/chart" uri="{C3380CC4-5D6E-409C-BE32-E72D297353CC}">
                <c16:uniqueId val="{00000002-C4DF-4A48-814B-52FCFCC4C38E}"/>
              </c:ext>
            </c:extLst>
          </c:dPt>
          <c:dPt>
            <c:idx val="3"/>
            <c:invertIfNegative val="0"/>
            <c:bubble3D val="0"/>
            <c:spPr>
              <a:solidFill>
                <a:srgbClr val="1B1464"/>
              </a:solidFill>
              <a:ln>
                <a:noFill/>
              </a:ln>
              <a:effectLst/>
            </c:spPr>
            <c:extLst>
              <c:ext xmlns:c16="http://schemas.microsoft.com/office/drawing/2014/chart" uri="{C3380CC4-5D6E-409C-BE32-E72D297353CC}">
                <c16:uniqueId val="{00000006-9D18-43F3-9EE6-52054B75A444}"/>
              </c:ext>
            </c:extLst>
          </c:dPt>
          <c:dLbls>
            <c:dLbl>
              <c:idx val="0"/>
              <c:tx>
                <c:rich>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fld id="{E24D422E-B532-4ECC-B5D2-B07A45626636}" type="VALUE">
                      <a:rPr lang="en-US" sz="1800" smtClean="0"/>
                      <a:pPr>
                        <a:defRPr sz="18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8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0-C4DF-4A48-814B-52FCFCC4C38E}"/>
                </c:ext>
              </c:extLst>
            </c:dLbl>
            <c:dLbl>
              <c:idx val="1"/>
              <c:tx>
                <c:rich>
                  <a:bodyPr/>
                  <a:lstStyle/>
                  <a:p>
                    <a:fld id="{E3A01F02-7D1E-495B-AE8E-6317054809FB}"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9.1194321594709776E-2"/>
                      <c:h val="7.1372616371793082E-2"/>
                    </c:manualLayout>
                  </c15:layout>
                  <c15:dlblFieldTable/>
                  <c15:showDataLabelsRange val="0"/>
                </c:ext>
                <c:ext xmlns:c16="http://schemas.microsoft.com/office/drawing/2014/chart" uri="{C3380CC4-5D6E-409C-BE32-E72D297353CC}">
                  <c16:uniqueId val="{00000004-E007-449D-9FDF-1A93AF0E1A81}"/>
                </c:ext>
              </c:extLst>
            </c:dLbl>
            <c:dLbl>
              <c:idx val="2"/>
              <c:tx>
                <c:rich>
                  <a:bodyPr/>
                  <a:lstStyle/>
                  <a:p>
                    <a:fld id="{C122754E-D25F-4DAA-A49B-5384B361133E}"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5291520828121511E-2"/>
                      <c:h val="6.3701727696319974E-2"/>
                    </c:manualLayout>
                  </c15:layout>
                  <c15:dlblFieldTable/>
                  <c15:showDataLabelsRange val="0"/>
                </c:ext>
                <c:ext xmlns:c16="http://schemas.microsoft.com/office/drawing/2014/chart" uri="{C3380CC4-5D6E-409C-BE32-E72D297353CC}">
                  <c16:uniqueId val="{00000002-C4DF-4A48-814B-52FCFCC4C38E}"/>
                </c:ext>
              </c:extLst>
            </c:dLbl>
            <c:dLbl>
              <c:idx val="3"/>
              <c:tx>
                <c:rich>
                  <a:bodyPr/>
                  <a:lstStyle/>
                  <a:p>
                    <a:fld id="{4963BD44-166C-490D-9CBC-A717DA61AEB6}"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3034235640133638E-2"/>
                      <c:h val="6.3701727696319974E-2"/>
                    </c:manualLayout>
                  </c15:layout>
                  <c15:dlblFieldTable/>
                  <c15:showDataLabelsRange val="0"/>
                </c:ext>
                <c:ext xmlns:c16="http://schemas.microsoft.com/office/drawing/2014/chart" uri="{C3380CC4-5D6E-409C-BE32-E72D297353CC}">
                  <c16:uniqueId val="{00000006-9D18-43F3-9EE6-52054B75A444}"/>
                </c:ext>
              </c:extLst>
            </c:dLbl>
            <c:dLbl>
              <c:idx val="4"/>
              <c:tx>
                <c:rich>
                  <a:bodyPr/>
                  <a:lstStyle/>
                  <a:p>
                    <a:fld id="{EEA9489C-AF4B-4EE7-BD1F-5223AE01715A}" type="VALUE">
                      <a:rPr lang="en-US" smtClean="0"/>
                      <a:pPr/>
                      <a:t>[VALUE]</a:t>
                    </a:fld>
                    <a:endParaRPr lang="en-US"/>
                  </a:p>
                </c:rich>
              </c:tx>
              <c:dLblPos val="ctr"/>
              <c:showLegendKey val="0"/>
              <c:showVal val="1"/>
              <c:showCatName val="0"/>
              <c:showSerName val="0"/>
              <c:showPercent val="0"/>
              <c:showBubbleSize val="0"/>
              <c:extLst>
                <c:ext xmlns:c15="http://schemas.microsoft.com/office/drawing/2012/chart" uri="{CE6537A1-D6FC-4f65-9D91-7224C49458BB}">
                  <c15:layout>
                    <c:manualLayout>
                      <c:w val="8.1019653044602263E-2"/>
                      <c:h val="6.3701727696319974E-2"/>
                    </c:manualLayout>
                  </c15:layout>
                  <c15:dlblFieldTable/>
                  <c15:showDataLabelsRange val="0"/>
                </c:ext>
                <c:ext xmlns:c16="http://schemas.microsoft.com/office/drawing/2014/chart" uri="{C3380CC4-5D6E-409C-BE32-E72D297353CC}">
                  <c16:uniqueId val="{00000007-9D18-43F3-9EE6-52054B75A444}"/>
                </c:ext>
              </c:extLst>
            </c:dLbl>
            <c:dLbl>
              <c:idx val="5"/>
              <c:layout>
                <c:manualLayout>
                  <c:x val="0"/>
                  <c:y val="7.2191642938200934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16B5EB10-BA88-4596-A100-2FF73049474B}"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6189515976735743E-2"/>
                      <c:h val="6.3701727696319974E-2"/>
                    </c:manualLayout>
                  </c15:layout>
                  <c15:dlblFieldTable/>
                  <c15:showDataLabelsRange val="0"/>
                </c:ext>
                <c:ext xmlns:c16="http://schemas.microsoft.com/office/drawing/2014/chart" uri="{C3380CC4-5D6E-409C-BE32-E72D297353CC}">
                  <c16:uniqueId val="{00000008-9D18-43F3-9EE6-52054B75A444}"/>
                </c:ext>
              </c:extLst>
            </c:dLbl>
            <c:dLbl>
              <c:idx val="6"/>
              <c:layout>
                <c:manualLayout>
                  <c:x val="-5.6427686224917381E-4"/>
                  <c:y val="6.8313189328034096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EBB8ED89-9098-4CD7-9A1E-DB442FF272E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5.7318158570729666E-2"/>
                      <c:h val="6.3701616223063459E-2"/>
                    </c:manualLayout>
                  </c15:layout>
                  <c15:dlblFieldTable/>
                  <c15:showDataLabelsRange val="0"/>
                </c:ext>
                <c:ext xmlns:c16="http://schemas.microsoft.com/office/drawing/2014/chart" uri="{C3380CC4-5D6E-409C-BE32-E72D297353CC}">
                  <c16:uniqueId val="{00000009-9D18-43F3-9EE6-52054B75A444}"/>
                </c:ext>
              </c:extLst>
            </c:dLbl>
            <c:dLbl>
              <c:idx val="7"/>
              <c:layout>
                <c:manualLayout>
                  <c:x val="-1.1286425939939328E-3"/>
                  <c:y val="6.1055754870595884E-2"/>
                </c:manualLayout>
              </c:layout>
              <c:tx>
                <c:rich>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fld id="{502E23E3-6487-427E-A5F1-273809543238}" type="VALUE">
                      <a:rPr lang="en-US" sz="1200" smtClean="0"/>
                      <a:pPr>
                        <a:defRPr sz="1200" b="1">
                          <a:solidFill>
                            <a:schemeClr val="bg1"/>
                          </a:solidFill>
                          <a:latin typeface="Helvetica" panose="020B0604020202020204" pitchFamily="34" charset="0"/>
                          <a:cs typeface="Helvetica" panose="020B0604020202020204" pitchFamily="34" charset="0"/>
                        </a:defRPr>
                      </a:pPr>
                      <a:t>[VALUE]</a:t>
                    </a:fld>
                    <a:endParaRPr lang="en-US"/>
                  </a:p>
                </c:rich>
              </c:tx>
              <c:spPr>
                <a:noFill/>
                <a:ln>
                  <a:noFill/>
                </a:ln>
                <a:effectLst/>
              </c:spPr>
              <c:txPr>
                <a:bodyPr rot="0" spcFirstLastPara="1" vertOverflow="ellipsis" vert="horz" wrap="square" lIns="38100" tIns="19050" rIns="38100" bIns="19050" anchor="ctr" anchorCtr="1">
                  <a:spAutoFit/>
                </a:bodyPr>
                <a:lstStyle/>
                <a:p>
                  <a:pPr>
                    <a:defRPr sz="12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outEnd"/>
              <c:showLegendKey val="0"/>
              <c:showVal val="1"/>
              <c:showCatName val="0"/>
              <c:showSerName val="0"/>
              <c:showPercent val="0"/>
              <c:showBubbleSize val="0"/>
              <c:extLst>
                <c:ext xmlns:c15="http://schemas.microsoft.com/office/drawing/2012/chart" uri="{CE6537A1-D6FC-4f65-9D91-7224C49458BB}">
                  <c15:layout>
                    <c:manualLayout>
                      <c:w val="6.8604584510669003E-2"/>
                      <c:h val="6.3701727696319974E-2"/>
                    </c:manualLayout>
                  </c15:layout>
                  <c15:dlblFieldTable/>
                  <c15:showDataLabelsRange val="0"/>
                </c:ext>
                <c:ext xmlns:c16="http://schemas.microsoft.com/office/drawing/2014/chart" uri="{C3380CC4-5D6E-409C-BE32-E72D297353CC}">
                  <c16:uniqueId val="{0000000A-9D18-43F3-9EE6-52054B75A444}"/>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bg1"/>
                    </a:solidFill>
                    <a:latin typeface="Helvetica" panose="020B0604020202020204" pitchFamily="34" charset="0"/>
                    <a:ea typeface="+mn-ea"/>
                    <a:cs typeface="Helvetica" panose="020B0604020202020204" pitchFamily="34" charset="0"/>
                  </a:defRPr>
                </a:pPr>
                <a:endParaRPr lang="en-US"/>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Ad-Supported TV</c:v>
                </c:pt>
                <c:pt idx="1">
                  <c:v>Instagram</c:v>
                </c:pt>
                <c:pt idx="2">
                  <c:v>Other Video Platforms</c:v>
                </c:pt>
                <c:pt idx="3">
                  <c:v>YouTube</c:v>
                </c:pt>
                <c:pt idx="4">
                  <c:v>Public / Pay-TV</c:v>
                </c:pt>
                <c:pt idx="5">
                  <c:v>Other Social Media</c:v>
                </c:pt>
                <c:pt idx="6">
                  <c:v>Netflix</c:v>
                </c:pt>
                <c:pt idx="7">
                  <c:v>WWE Network</c:v>
                </c:pt>
              </c:strCache>
            </c:strRef>
          </c:cat>
          <c:val>
            <c:numRef>
              <c:f>Sheet1!$B$2:$B$9</c:f>
              <c:numCache>
                <c:formatCode>General</c:formatCode>
                <c:ptCount val="8"/>
                <c:pt idx="0">
                  <c:v>41</c:v>
                </c:pt>
                <c:pt idx="1">
                  <c:v>20</c:v>
                </c:pt>
                <c:pt idx="2">
                  <c:v>17</c:v>
                </c:pt>
                <c:pt idx="3">
                  <c:v>12</c:v>
                </c:pt>
                <c:pt idx="4">
                  <c:v>6</c:v>
                </c:pt>
                <c:pt idx="5">
                  <c:v>3</c:v>
                </c:pt>
                <c:pt idx="6">
                  <c:v>3</c:v>
                </c:pt>
                <c:pt idx="7">
                  <c:v>2</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79429136"/>
        <c:axId val="1179429528"/>
      </c:barChart>
      <c:catAx>
        <c:axId val="117942913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1100" b="0" i="0" u="none" strike="noStrike" kern="1200" baseline="0">
                <a:solidFill>
                  <a:srgbClr val="1F1A62"/>
                </a:solidFill>
                <a:latin typeface="Helvetica" panose="020B0604020202020204" pitchFamily="34" charset="0"/>
                <a:ea typeface="+mn-ea"/>
                <a:cs typeface="Helvetica" panose="020B0604020202020204" pitchFamily="34" charset="0"/>
              </a:defRPr>
            </a:pPr>
            <a:endParaRPr lang="en-US"/>
          </a:p>
        </c:txPr>
        <c:crossAx val="1179429528"/>
        <c:crosses val="autoZero"/>
        <c:auto val="1"/>
        <c:lblAlgn val="ctr"/>
        <c:lblOffset val="100"/>
        <c:noMultiLvlLbl val="0"/>
      </c:catAx>
      <c:valAx>
        <c:axId val="1179429528"/>
        <c:scaling>
          <c:orientation val="minMax"/>
          <c:min val="0"/>
        </c:scaling>
        <c:delete val="1"/>
        <c:axPos val="l"/>
        <c:numFmt formatCode="General" sourceLinked="1"/>
        <c:majorTickMark val="out"/>
        <c:minorTickMark val="none"/>
        <c:tickLblPos val="nextTo"/>
        <c:crossAx val="117942913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600" b="1" i="0" u="sng" strike="noStrike" kern="1200" spc="0" baseline="0">
                <a:solidFill>
                  <a:srgbClr val="1F1A62"/>
                </a:solidFill>
                <a:latin typeface="Helvetica" panose="020B0403020202020204" pitchFamily="34" charset="0"/>
                <a:ea typeface="+mn-ea"/>
                <a:cs typeface="+mn-cs"/>
              </a:defRPr>
            </a:pPr>
            <a:r>
              <a:rPr lang="en-US" sz="1600" b="1" i="0" u="sng" dirty="0">
                <a:solidFill>
                  <a:srgbClr val="1F1A62"/>
                </a:solidFill>
                <a:latin typeface="Helvetica" panose="020B0403020202020204" pitchFamily="34" charset="0"/>
              </a:rPr>
              <a:t>Ad-Supported TV Programs by Genre</a:t>
            </a:r>
            <a:r>
              <a:rPr lang="en-US" sz="1600" b="1" i="0" u="sng" baseline="0" dirty="0">
                <a:solidFill>
                  <a:srgbClr val="1F1A62"/>
                </a:solidFill>
                <a:latin typeface="Helvetica" panose="020B0403020202020204" pitchFamily="34" charset="0"/>
              </a:rPr>
              <a:t> Within Top 10 Trending Topics</a:t>
            </a:r>
          </a:p>
          <a:p>
            <a:pPr>
              <a:defRPr sz="1600" b="1" u="sng">
                <a:solidFill>
                  <a:srgbClr val="1F1A62"/>
                </a:solidFill>
                <a:latin typeface="Helvetica" panose="020B0403020202020204" pitchFamily="34" charset="0"/>
              </a:defRPr>
            </a:pPr>
            <a:r>
              <a:rPr lang="en-US" sz="1200" b="0" i="0" u="none" baseline="0" dirty="0">
                <a:effectLst/>
                <a:latin typeface="Helvetica" panose="020B0403020202020204" pitchFamily="34" charset="0"/>
              </a:rPr>
              <a:t>(March 16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 – April 26</a:t>
            </a:r>
            <a:r>
              <a:rPr lang="en-US" sz="1200" b="0" i="0" u="none" baseline="30000" dirty="0">
                <a:effectLst/>
                <a:latin typeface="Helvetica" panose="020B0403020202020204" pitchFamily="34" charset="0"/>
              </a:rPr>
              <a:t>th</a:t>
            </a:r>
            <a:r>
              <a:rPr lang="en-US" sz="1200" b="0" i="0" u="none" baseline="0" dirty="0">
                <a:effectLst/>
                <a:latin typeface="Helvetica" panose="020B0403020202020204" pitchFamily="34" charset="0"/>
              </a:rPr>
              <a:t>)</a:t>
            </a:r>
            <a:endParaRPr lang="en-US" sz="1200" b="0" u="none" dirty="0">
              <a:effectLst/>
              <a:latin typeface="Helvetica" panose="020B0403020202020204" pitchFamily="34" charset="0"/>
            </a:endParaRPr>
          </a:p>
        </c:rich>
      </c:tx>
      <c:overlay val="0"/>
      <c:spPr>
        <a:noFill/>
        <a:ln>
          <a:noFill/>
        </a:ln>
        <a:effectLst/>
      </c:spPr>
      <c:txPr>
        <a:bodyPr rot="0" spcFirstLastPara="1" vertOverflow="ellipsis" vert="horz" wrap="square" anchor="ctr" anchorCtr="1"/>
        <a:lstStyle/>
        <a:p>
          <a:pPr>
            <a:defRPr sz="16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0.2902535918600806"/>
          <c:y val="0.14383600430375446"/>
          <c:w val="0.42900614850472429"/>
          <c:h val="0.85616399569624546"/>
        </c:manualLayout>
      </c:layout>
      <c:pieChart>
        <c:varyColors val="1"/>
        <c:ser>
          <c:idx val="0"/>
          <c:order val="0"/>
          <c:tx>
            <c:strRef>
              <c:f>Sheet1!$B$1</c:f>
              <c:strCache>
                <c:ptCount val="1"/>
                <c:pt idx="0">
                  <c:v>Series 1</c:v>
                </c:pt>
              </c:strCache>
            </c:strRef>
          </c:tx>
          <c:spPr>
            <a:solidFill>
              <a:srgbClr val="66C5AD"/>
            </a:solidFill>
          </c:spPr>
          <c:dPt>
            <c:idx val="0"/>
            <c:bubble3D val="0"/>
            <c:spPr>
              <a:solidFill>
                <a:srgbClr val="1B1464"/>
              </a:solidFill>
              <a:ln>
                <a:noFill/>
              </a:ln>
              <a:effectLst/>
            </c:spPr>
            <c:extLst>
              <c:ext xmlns:c16="http://schemas.microsoft.com/office/drawing/2014/chart" uri="{C3380CC4-5D6E-409C-BE32-E72D297353CC}">
                <c16:uniqueId val="{00000003-B357-7D44-A631-8BB5E51C7454}"/>
              </c:ext>
            </c:extLst>
          </c:dPt>
          <c:dPt>
            <c:idx val="1"/>
            <c:bubble3D val="0"/>
            <c:spPr>
              <a:solidFill>
                <a:srgbClr val="00C0F3"/>
              </a:solidFill>
              <a:ln>
                <a:noFill/>
              </a:ln>
              <a:effectLst/>
            </c:spPr>
            <c:extLst>
              <c:ext xmlns:c16="http://schemas.microsoft.com/office/drawing/2014/chart" uri="{C3380CC4-5D6E-409C-BE32-E72D297353CC}">
                <c16:uniqueId val="{00000002-B357-7D44-A631-8BB5E51C7454}"/>
              </c:ext>
            </c:extLst>
          </c:dPt>
          <c:dPt>
            <c:idx val="2"/>
            <c:bubble3D val="0"/>
            <c:spPr>
              <a:solidFill>
                <a:srgbClr val="4EBEA4"/>
              </a:solidFill>
              <a:ln>
                <a:noFill/>
              </a:ln>
              <a:effectLst/>
            </c:spPr>
            <c:extLst>
              <c:ext xmlns:c16="http://schemas.microsoft.com/office/drawing/2014/chart" uri="{C3380CC4-5D6E-409C-BE32-E72D297353CC}">
                <c16:uniqueId val="{00000001-B357-7D44-A631-8BB5E51C7454}"/>
              </c:ext>
            </c:extLst>
          </c:dPt>
          <c:dPt>
            <c:idx val="3"/>
            <c:bubble3D val="0"/>
            <c:spPr>
              <a:solidFill>
                <a:srgbClr val="66C5AD"/>
              </a:solidFill>
              <a:ln>
                <a:noFill/>
              </a:ln>
              <a:effectLst/>
            </c:spPr>
            <c:extLst>
              <c:ext xmlns:c16="http://schemas.microsoft.com/office/drawing/2014/chart" uri="{C3380CC4-5D6E-409C-BE32-E72D297353CC}">
                <c16:uniqueId val="{00000000-B357-7D44-A631-8BB5E51C7454}"/>
              </c:ext>
            </c:extLst>
          </c:dPt>
          <c:dPt>
            <c:idx val="4"/>
            <c:bubble3D val="0"/>
            <c:spPr>
              <a:solidFill>
                <a:srgbClr val="66C5AD"/>
              </a:solidFill>
              <a:ln>
                <a:noFill/>
              </a:ln>
              <a:effectLst/>
            </c:spPr>
            <c:extLst>
              <c:ext xmlns:c16="http://schemas.microsoft.com/office/drawing/2014/chart" uri="{C3380CC4-5D6E-409C-BE32-E72D297353CC}">
                <c16:uniqueId val="{00000020-9782-4B80-8EA2-33DFF9FA3E3E}"/>
              </c:ext>
            </c:extLst>
          </c:dPt>
          <c:dPt>
            <c:idx val="5"/>
            <c:bubble3D val="0"/>
            <c:spPr>
              <a:solidFill>
                <a:srgbClr val="66C5AD"/>
              </a:solidFill>
              <a:ln>
                <a:noFill/>
              </a:ln>
              <a:effectLst/>
            </c:spPr>
            <c:extLst>
              <c:ext xmlns:c16="http://schemas.microsoft.com/office/drawing/2014/chart" uri="{C3380CC4-5D6E-409C-BE32-E72D297353CC}">
                <c16:uniqueId val="{00000021-9782-4B80-8EA2-33DFF9FA3E3E}"/>
              </c:ext>
            </c:extLst>
          </c:dPt>
          <c:dPt>
            <c:idx val="6"/>
            <c:bubble3D val="0"/>
            <c:spPr>
              <a:solidFill>
                <a:srgbClr val="66C5AD"/>
              </a:solidFill>
              <a:ln>
                <a:noFill/>
              </a:ln>
              <a:effectLst/>
            </c:spPr>
            <c:extLst>
              <c:ext xmlns:c16="http://schemas.microsoft.com/office/drawing/2014/chart" uri="{C3380CC4-5D6E-409C-BE32-E72D297353CC}">
                <c16:uniqueId val="{00000022-9782-4B80-8EA2-33DFF9FA3E3E}"/>
              </c:ext>
            </c:extLst>
          </c:dPt>
          <c:dPt>
            <c:idx val="7"/>
            <c:bubble3D val="0"/>
            <c:spPr>
              <a:solidFill>
                <a:srgbClr val="66C5AD"/>
              </a:solidFill>
              <a:ln>
                <a:noFill/>
              </a:ln>
              <a:effectLst/>
            </c:spPr>
            <c:extLst>
              <c:ext xmlns:c16="http://schemas.microsoft.com/office/drawing/2014/chart" uri="{C3380CC4-5D6E-409C-BE32-E72D297353CC}">
                <c16:uniqueId val="{00000023-9782-4B80-8EA2-33DFF9FA3E3E}"/>
              </c:ext>
            </c:extLst>
          </c:dPt>
          <c:dPt>
            <c:idx val="8"/>
            <c:bubble3D val="0"/>
            <c:spPr>
              <a:solidFill>
                <a:srgbClr val="66C5AD"/>
              </a:solidFill>
              <a:ln>
                <a:noFill/>
              </a:ln>
              <a:effectLst/>
            </c:spPr>
            <c:extLst>
              <c:ext xmlns:c16="http://schemas.microsoft.com/office/drawing/2014/chart" uri="{C3380CC4-5D6E-409C-BE32-E72D297353CC}">
                <c16:uniqueId val="{00000024-9782-4B80-8EA2-33DFF9FA3E3E}"/>
              </c:ext>
            </c:extLst>
          </c:dPt>
          <c:dLbls>
            <c:dLbl>
              <c:idx val="0"/>
              <c:layout>
                <c:manualLayout>
                  <c:x val="0.1608014973519887"/>
                  <c:y val="7.7436494922123913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9</a:t>
                    </a: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News </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(10%)</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7454982407467809"/>
                      <c:h val="0.25504805578012779"/>
                    </c:manualLayout>
                  </c15:layout>
                  <c15:showDataLabelsRange val="0"/>
                </c:ext>
                <c:ext xmlns:c16="http://schemas.microsoft.com/office/drawing/2014/chart" uri="{C3380CC4-5D6E-409C-BE32-E72D297353CC}">
                  <c16:uniqueId val="{00000003-B357-7D44-A631-8BB5E51C7454}"/>
                </c:ext>
              </c:extLst>
            </c:dLbl>
            <c:dLbl>
              <c:idx val="1"/>
              <c:layout>
                <c:manualLayout>
                  <c:x val="-0.24394869055803067"/>
                  <c:y val="3.3401086541369417E-3"/>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sz="1600" b="1" baseline="0" dirty="0">
                      <a:solidFill>
                        <a:schemeClr val="bg1"/>
                      </a:solidFill>
                      <a:latin typeface="Helvetica" panose="020B0403020202020204" pitchFamily="34" charset="0"/>
                    </a:endParaRPr>
                  </a:p>
                  <a:p>
                    <a:pPr>
                      <a:defRPr sz="1600" b="1">
                        <a:solidFill>
                          <a:schemeClr val="bg1"/>
                        </a:solidFill>
                        <a:latin typeface="Helvetica" panose="020B0403020202020204" pitchFamily="34" charset="0"/>
                      </a:defRPr>
                    </a:pPr>
                    <a:fld id="{BA6439E2-D189-4421-9825-C9C6C0E82E85}" type="VALUE">
                      <a:rPr lang="en-US" sz="1600" b="1" u="sng" baseline="0" smtClean="0">
                        <a:solidFill>
                          <a:schemeClr val="bg1"/>
                        </a:solidFill>
                        <a:latin typeface="Helvetica" panose="020B0403020202020204" pitchFamily="34" charset="0"/>
                      </a:rPr>
                      <a:pPr>
                        <a:defRPr sz="1600" b="1">
                          <a:solidFill>
                            <a:schemeClr val="bg1"/>
                          </a:solidFill>
                          <a:latin typeface="Helvetica" panose="020B0403020202020204" pitchFamily="34" charset="0"/>
                        </a:defRPr>
                      </a:pPr>
                      <a:t>[VALUE]</a:t>
                    </a:fld>
                    <a:endParaRPr lang="en-US" sz="1600" b="1" u="sng" baseline="0" dirty="0">
                      <a:solidFill>
                        <a:schemeClr val="bg1"/>
                      </a:solidFill>
                      <a:latin typeface="Helvetica" panose="020B0403020202020204" pitchFamily="34" charset="0"/>
                    </a:endParaRP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Entertainment</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a:t>
                    </a:r>
                    <a:fld id="{6EAD8441-D479-430C-A909-06709BF06B1E}" type="PERCENTAGE">
                      <a:rPr lang="en-US" sz="1400" b="1" baseline="0" smtClean="0">
                        <a:solidFill>
                          <a:schemeClr val="bg1"/>
                        </a:solidFill>
                        <a:latin typeface="Helvetica" panose="020B0403020202020204" pitchFamily="34" charset="0"/>
                      </a:rPr>
                      <a:pPr>
                        <a:defRPr sz="1600" b="1">
                          <a:solidFill>
                            <a:schemeClr val="bg1"/>
                          </a:solidFill>
                          <a:latin typeface="Helvetica" panose="020B0403020202020204" pitchFamily="34" charset="0"/>
                        </a:defRPr>
                      </a:pPr>
                      <a:t>[PERCENTAGE]</a:t>
                    </a:fld>
                    <a:r>
                      <a:rPr lang="en-US" sz="1400" b="1" baseline="0" dirty="0">
                        <a:solidFill>
                          <a:schemeClr val="bg1"/>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4770805790604347"/>
                      <c:h val="0.42089706532622145"/>
                    </c:manualLayout>
                  </c15:layout>
                  <c15:dlblFieldTable/>
                  <c15:showDataLabelsRange val="0"/>
                </c:ext>
                <c:ext xmlns:c16="http://schemas.microsoft.com/office/drawing/2014/chart" uri="{C3380CC4-5D6E-409C-BE32-E72D297353CC}">
                  <c16:uniqueId val="{00000002-B357-7D44-A631-8BB5E51C7454}"/>
                </c:ext>
              </c:extLst>
            </c:dLbl>
            <c:dLbl>
              <c:idx val="2"/>
              <c:layout>
                <c:manualLayout>
                  <c:x val="0.15988134799488538"/>
                  <c:y val="-9.8702367426410254E-2"/>
                </c:manualLayout>
              </c:layout>
              <c:tx>
                <c:rich>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r>
                      <a:rPr lang="en-US" sz="1600" b="1" u="sng" baseline="0" dirty="0">
                        <a:solidFill>
                          <a:schemeClr val="bg1"/>
                        </a:solidFill>
                        <a:latin typeface="Helvetica" panose="020B0403020202020204" pitchFamily="34" charset="0"/>
                      </a:rPr>
                      <a:t>11</a:t>
                    </a:r>
                  </a:p>
                  <a:p>
                    <a:pPr>
                      <a:defRPr sz="1600" b="1">
                        <a:solidFill>
                          <a:schemeClr val="bg1"/>
                        </a:solidFill>
                        <a:latin typeface="Helvetica" panose="020B0403020202020204" pitchFamily="34" charset="0"/>
                      </a:defRPr>
                    </a:pPr>
                    <a:r>
                      <a:rPr lang="en-US" sz="1600" b="1" baseline="0" dirty="0">
                        <a:solidFill>
                          <a:schemeClr val="bg1"/>
                        </a:solidFill>
                        <a:latin typeface="Helvetica" panose="020B0403020202020204" pitchFamily="34" charset="0"/>
                      </a:rPr>
                      <a:t>Sports </a:t>
                    </a:r>
                  </a:p>
                  <a:p>
                    <a:pPr>
                      <a:defRPr sz="1600" b="1">
                        <a:solidFill>
                          <a:schemeClr val="bg1"/>
                        </a:solidFill>
                        <a:latin typeface="Helvetica" panose="020B0403020202020204" pitchFamily="34" charset="0"/>
                      </a:defRPr>
                    </a:pPr>
                    <a:r>
                      <a:rPr lang="en-US" sz="1400" b="1" baseline="0" dirty="0">
                        <a:solidFill>
                          <a:schemeClr val="bg1"/>
                        </a:solidFill>
                        <a:latin typeface="Helvetica" panose="020B0403020202020204" pitchFamily="34" charset="0"/>
                      </a:rPr>
                      <a:t>(12%)</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chemeClr val="bg1"/>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18004388009654509"/>
                      <c:h val="0.18498818636268888"/>
                    </c:manualLayout>
                  </c15:layout>
                  <c15:showDataLabelsRange val="0"/>
                </c:ext>
                <c:ext xmlns:c16="http://schemas.microsoft.com/office/drawing/2014/chart" uri="{C3380CC4-5D6E-409C-BE32-E72D297353CC}">
                  <c16:uniqueId val="{00000001-B357-7D44-A631-8BB5E51C7454}"/>
                </c:ext>
              </c:extLst>
            </c:dLbl>
            <c:dLbl>
              <c:idx val="3"/>
              <c:layout>
                <c:manualLayout>
                  <c:x val="-2.4303194697459906E-3"/>
                  <c:y val="3.577939841840657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A2483FDB-7FC9-4F4F-95A9-D03404F2D9E6}" type="CATEGORYNAME">
                      <a:rPr lang="en-US" sz="1600" b="1"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solidFill>
                          <a:srgbClr val="1F1A62"/>
                        </a:solidFill>
                        <a:latin typeface="Helvetica" panose="020B0403020202020204" pitchFamily="34" charset="0"/>
                      </a:rPr>
                      <a:t>:</a:t>
                    </a:r>
                  </a:p>
                  <a:p>
                    <a:pPr>
                      <a:defRPr sz="1600" b="1">
                        <a:solidFill>
                          <a:srgbClr val="1F1A62"/>
                        </a:solidFill>
                        <a:latin typeface="Helvetica" panose="020B0403020202020204" pitchFamily="34" charset="0"/>
                      </a:defRPr>
                    </a:pPr>
                    <a:r>
                      <a:rPr lang="en-US" sz="1600" b="1" baseline="0" dirty="0">
                        <a:solidFill>
                          <a:srgbClr val="1F1A62"/>
                        </a:solidFill>
                        <a:latin typeface="Helvetica" panose="020B0403020202020204" pitchFamily="34" charset="0"/>
                      </a:rPr>
                      <a:t> </a:t>
                    </a:r>
                    <a:fld id="{0A1C0535-5EC5-4F88-95DD-0F767326A6FA}" type="VALU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solidFill>
                          <a:srgbClr val="1F1A62"/>
                        </a:solidFill>
                        <a:latin typeface="Helvetica" panose="020B0403020202020204" pitchFamily="34" charset="0"/>
                      </a:rPr>
                      <a:t> (</a:t>
                    </a:r>
                    <a:fld id="{922701DA-83C2-43F6-884A-869C15C193C7}" type="PERCENTAG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0-B357-7D44-A631-8BB5E51C7454}"/>
                </c:ext>
              </c:extLst>
            </c:dLbl>
            <c:dLbl>
              <c:idx val="4"/>
              <c:layout>
                <c:manualLayout>
                  <c:x val="-1.7930635088971709E-2"/>
                  <c:y val="9.2669499798134838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0DAC321D-9712-400A-B14A-7F7FD7FEDB63}"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C01757EE-0A82-4A64-904E-4F3673A44372}"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E2F5FB8B-70F1-4D5A-AB78-49876DA4F937}"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0-9782-4B80-8EA2-33DFF9FA3E3E}"/>
                </c:ext>
              </c:extLst>
            </c:dLbl>
            <c:dLbl>
              <c:idx val="5"/>
              <c:layout>
                <c:manualLayout>
                  <c:x val="-1.4935595505417645E-2"/>
                  <c:y val="0.11184188121177333"/>
                </c:manualLayout>
              </c:layout>
              <c:tx>
                <c:rich>
                  <a:bodyPr rot="0" spcFirstLastPara="1" vertOverflow="ellipsis" vert="horz" wrap="square" lIns="38100" tIns="19050" rIns="38100" bIns="19050" anchor="ctr" anchorCtr="1">
                    <a:noAutofit/>
                  </a:bodyPr>
                  <a:lstStyle/>
                  <a:p>
                    <a:pPr>
                      <a:defRPr sz="1600" b="1" i="0" u="none" strike="noStrike" kern="1200" baseline="0">
                        <a:solidFill>
                          <a:srgbClr val="1F1A62"/>
                        </a:solidFill>
                        <a:latin typeface="Helvetica" panose="020B0403020202020204" pitchFamily="34" charset="0"/>
                        <a:ea typeface="+mn-ea"/>
                        <a:cs typeface="+mn-cs"/>
                      </a:defRPr>
                    </a:pPr>
                    <a:fld id="{2B14EFDB-54B8-454F-AAD3-F347F0BADE45}" type="CATEGORYNAME">
                      <a:rPr lang="en-US" sz="1600" b="1"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solidFill>
                          <a:srgbClr val="1F1A62"/>
                        </a:solidFill>
                        <a:latin typeface="Helvetica" panose="020B0403020202020204" pitchFamily="34" charset="0"/>
                      </a:rPr>
                      <a:t>: </a:t>
                    </a:r>
                    <a:fld id="{49A71321-8C20-411B-8EC7-43DC1D8A744F}" type="VALU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solidFill>
                          <a:srgbClr val="1F1A62"/>
                        </a:solidFill>
                        <a:latin typeface="Helvetica" panose="020B0403020202020204" pitchFamily="34" charset="0"/>
                      </a:rPr>
                      <a:t> (</a:t>
                    </a:r>
                    <a:fld id="{C8E82439-CAE0-46D4-A48A-B6CD6DDD21FF}" type="PERCENTAGE">
                      <a:rPr lang="en-US" sz="1600" b="1" baseline="0" smtClean="0">
                        <a:solidFill>
                          <a:srgbClr val="1F1A62"/>
                        </a:solidFill>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solidFill>
                          <a:srgbClr val="1F1A62"/>
                        </a:solidFill>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no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layout>
                    <c:manualLayout>
                      <c:w val="0.2221038721558696"/>
                      <c:h val="9.5283998162546041E-2"/>
                    </c:manualLayout>
                  </c15:layout>
                  <c15:dlblFieldTable/>
                  <c15:showDataLabelsRange val="0"/>
                </c:ext>
                <c:ext xmlns:c16="http://schemas.microsoft.com/office/drawing/2014/chart" uri="{C3380CC4-5D6E-409C-BE32-E72D297353CC}">
                  <c16:uniqueId val="{00000021-9782-4B80-8EA2-33DFF9FA3E3E}"/>
                </c:ext>
              </c:extLst>
            </c:dLbl>
            <c:dLbl>
              <c:idx val="6"/>
              <c:layout>
                <c:manualLayout>
                  <c:x val="-5.2608804627756182E-2"/>
                  <c:y val="5.2986421610413489E-2"/>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8552BCB8-FAB6-4446-873D-EDE2DDB699C6}"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07AD8B0D-972B-4E4E-BA9F-7D3A7F3B5C05}"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92758348-5061-4071-8412-42656A626C99}"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2-9782-4B80-8EA2-33DFF9FA3E3E}"/>
                </c:ext>
              </c:extLst>
            </c:dLbl>
            <c:dLbl>
              <c:idx val="7"/>
              <c:layout>
                <c:manualLayout>
                  <c:x val="-4.8419092271563512E-2"/>
                  <c:y val="-5.8963346329134591E-3"/>
                </c:manualLayout>
              </c:layout>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7CBA3FC9-D467-4257-A13B-EB1A26B7E2B9}"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981BB9BA-1D6C-4E38-9424-D2A32C9A2340}"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05C88C25-8684-4E33-AAB9-D84E9BC7DA52}"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3-9782-4B80-8EA2-33DFF9FA3E3E}"/>
                </c:ext>
              </c:extLst>
            </c:dLbl>
            <c:dLbl>
              <c:idx val="8"/>
              <c:tx>
                <c:rich>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fld id="{51B1A2B8-21A4-412C-8753-AF3A15EDF321}" type="CATEGORYNAME">
                      <a:rPr lang="en-US" sz="1600" b="1" smtClean="0">
                        <a:latin typeface="Helvetica" panose="020B0403020202020204" pitchFamily="34" charset="0"/>
                      </a:rPr>
                      <a:pPr>
                        <a:defRPr sz="1600" b="1">
                          <a:solidFill>
                            <a:srgbClr val="1F1A62"/>
                          </a:solidFill>
                          <a:latin typeface="Helvetica" panose="020B0403020202020204" pitchFamily="34" charset="0"/>
                        </a:defRPr>
                      </a:pPr>
                      <a:t>[CATEGORY NAME]</a:t>
                    </a:fld>
                    <a:r>
                      <a:rPr lang="en-US" sz="1600" b="1" baseline="0" dirty="0">
                        <a:latin typeface="Helvetica" panose="020B0403020202020204" pitchFamily="34" charset="0"/>
                      </a:rPr>
                      <a:t>: </a:t>
                    </a:r>
                    <a:fld id="{01FBBC7C-1E2F-4A75-A3C2-2E2FA97C1DE7}" type="VALU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[VALUE]</a:t>
                    </a:fld>
                    <a:r>
                      <a:rPr lang="en-US" sz="1600" b="1" baseline="0" dirty="0">
                        <a:latin typeface="Helvetica" panose="020B0403020202020204" pitchFamily="34" charset="0"/>
                      </a:rPr>
                      <a:t> (</a:t>
                    </a:r>
                    <a:fld id="{77B4D3E6-AC53-4350-879A-C5CA818CE545}" type="PERCENTAGE">
                      <a:rPr lang="en-US" sz="1600" b="1" baseline="0" smtClean="0">
                        <a:latin typeface="Helvetica" panose="020B0403020202020204" pitchFamily="34" charset="0"/>
                      </a:rPr>
                      <a:pPr>
                        <a:defRPr sz="1600" b="1">
                          <a:solidFill>
                            <a:srgbClr val="1F1A62"/>
                          </a:solidFill>
                          <a:latin typeface="Helvetica" panose="020B0403020202020204" pitchFamily="34" charset="0"/>
                        </a:defRPr>
                      </a:pPr>
                      <a:t>[PERCENTAGE]</a:t>
                    </a:fld>
                    <a:r>
                      <a:rPr lang="en-US" sz="1600" b="1" baseline="0" dirty="0">
                        <a:latin typeface="Helvetica" panose="020B0403020202020204" pitchFamily="34" charset="0"/>
                      </a:rPr>
                      <a:t>)</a:t>
                    </a:r>
                  </a:p>
                </c:rich>
              </c:tx>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rgbClr val="1F1A62"/>
                      </a:solidFill>
                      <a:latin typeface="Helvetica" panose="020B0403020202020204" pitchFamily="34" charset="0"/>
                      <a:ea typeface="+mn-ea"/>
                      <a:cs typeface="+mn-cs"/>
                    </a:defRPr>
                  </a:pPr>
                  <a:endParaRPr lang="en-US"/>
                </a:p>
              </c:txPr>
              <c:showLegendKey val="0"/>
              <c:showVal val="1"/>
              <c:showCatName val="1"/>
              <c:showSerName val="0"/>
              <c:showPercent val="1"/>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24-9782-4B80-8EA2-33DFF9FA3E3E}"/>
                </c:ext>
              </c:extLst>
            </c:dLbl>
            <c:spPr>
              <a:noFill/>
              <a:ln>
                <a:noFill/>
              </a:ln>
              <a:effectLst/>
            </c:spPr>
            <c:txPr>
              <a:bodyPr rot="0" spcFirstLastPara="1" vertOverflow="ellipsis" vert="horz" wrap="square" lIns="38100" tIns="19050" rIns="38100" bIns="19050" anchor="ctr" anchorCtr="1">
                <a:spAutoFit/>
              </a:bodyPr>
              <a:lstStyle/>
              <a:p>
                <a:pPr>
                  <a:defRPr sz="1600" b="1" i="0" u="none" strike="noStrike" kern="1200" baseline="0">
                    <a:solidFill>
                      <a:schemeClr val="tx1">
                        <a:lumMod val="75000"/>
                        <a:lumOff val="25000"/>
                      </a:schemeClr>
                    </a:solidFill>
                    <a:latin typeface="Helvetica" panose="020B0403020202020204" pitchFamily="34" charset="0"/>
                    <a:ea typeface="+mn-ea"/>
                    <a:cs typeface="+mn-cs"/>
                  </a:defRPr>
                </a:pPr>
                <a:endParaRPr lang="en-US"/>
              </a:p>
            </c:txPr>
            <c:showLegendKey val="0"/>
            <c:showVal val="1"/>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Sheet1!$A$2:$A$4</c:f>
              <c:strCache>
                <c:ptCount val="3"/>
                <c:pt idx="0">
                  <c:v>News</c:v>
                </c:pt>
                <c:pt idx="1">
                  <c:v>Entertainment</c:v>
                </c:pt>
                <c:pt idx="2">
                  <c:v>Sports</c:v>
                </c:pt>
              </c:strCache>
            </c:strRef>
          </c:cat>
          <c:val>
            <c:numRef>
              <c:f>Sheet1!$B$2:$B$4</c:f>
              <c:numCache>
                <c:formatCode>General</c:formatCode>
                <c:ptCount val="3"/>
                <c:pt idx="0">
                  <c:v>9</c:v>
                </c:pt>
                <c:pt idx="1">
                  <c:v>72</c:v>
                </c:pt>
                <c:pt idx="2">
                  <c:v>11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showLeaderLines val="1"/>
        </c:dLbls>
        <c:firstSliceAng val="27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r>
              <a:rPr lang="en-US" sz="1800" b="1" u="sng" dirty="0">
                <a:solidFill>
                  <a:srgbClr val="1F1A62"/>
                </a:solidFill>
                <a:latin typeface="Helvetica" panose="020B0403020202020204" pitchFamily="34" charset="0"/>
              </a:rPr>
              <a:t># of Unique Top 10 Trending Programs / Content by Video Platform</a:t>
            </a:r>
          </a:p>
          <a:p>
            <a:pPr>
              <a:defRPr sz="1800" b="1" u="sng">
                <a:solidFill>
                  <a:srgbClr val="1F1A62"/>
                </a:solidFill>
                <a:latin typeface="Helvetica" panose="020B0403020202020204" pitchFamily="34" charset="0"/>
              </a:defRPr>
            </a:pPr>
            <a:r>
              <a:rPr lang="en-US" sz="1200" b="0" u="none" dirty="0">
                <a:solidFill>
                  <a:srgbClr val="1F1A62"/>
                </a:solidFill>
                <a:latin typeface="Helvetica" panose="020B0403020202020204" pitchFamily="34" charset="0"/>
              </a:rPr>
              <a:t>(March 16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 – April 26</a:t>
            </a:r>
            <a:r>
              <a:rPr lang="en-US" sz="1200" b="0" u="none" baseline="30000" dirty="0">
                <a:solidFill>
                  <a:srgbClr val="1F1A62"/>
                </a:solidFill>
                <a:latin typeface="Helvetica" panose="020B0403020202020204" pitchFamily="34" charset="0"/>
              </a:rPr>
              <a:t>th</a:t>
            </a:r>
            <a:r>
              <a:rPr lang="en-US" sz="1200" b="0" u="none" dirty="0">
                <a:solidFill>
                  <a:srgbClr val="1F1A62"/>
                </a:solidFill>
                <a:latin typeface="Helvetica" panose="020B0403020202020204" pitchFamily="34" charset="0"/>
              </a:rPr>
              <a:t>)</a:t>
            </a:r>
          </a:p>
        </c:rich>
      </c:tx>
      <c:layout>
        <c:manualLayout>
          <c:xMode val="edge"/>
          <c:yMode val="edge"/>
          <c:x val="0.22774610931105491"/>
          <c:y val="0"/>
        </c:manualLayout>
      </c:layout>
      <c:overlay val="0"/>
      <c:spPr>
        <a:noFill/>
        <a:ln>
          <a:noFill/>
        </a:ln>
        <a:effectLst/>
      </c:spPr>
      <c:txPr>
        <a:bodyPr rot="0" spcFirstLastPara="1" vertOverflow="ellipsis" vert="horz" wrap="square" anchor="ctr" anchorCtr="1"/>
        <a:lstStyle/>
        <a:p>
          <a:pPr>
            <a:defRPr sz="1800" b="1" i="0" u="sng" strike="noStrike" kern="1200" spc="0" baseline="0">
              <a:solidFill>
                <a:srgbClr val="1F1A62"/>
              </a:solidFill>
              <a:latin typeface="Helvetica" panose="020B0403020202020204" pitchFamily="34" charset="0"/>
              <a:ea typeface="+mn-ea"/>
              <a:cs typeface="+mn-cs"/>
            </a:defRPr>
          </a:pPr>
          <a:endParaRPr lang="en-US"/>
        </a:p>
      </c:txPr>
    </c:title>
    <c:autoTitleDeleted val="0"/>
    <c:plotArea>
      <c:layout>
        <c:manualLayout>
          <c:layoutTarget val="inner"/>
          <c:xMode val="edge"/>
          <c:yMode val="edge"/>
          <c:x val="1.7761137994379752E-2"/>
          <c:y val="0.1910516588680902"/>
          <c:w val="0.96447772401124054"/>
          <c:h val="0.55044196241336663"/>
        </c:manualLayout>
      </c:layout>
      <c:barChart>
        <c:barDir val="col"/>
        <c:grouping val="clustered"/>
        <c:varyColors val="0"/>
        <c:ser>
          <c:idx val="0"/>
          <c:order val="0"/>
          <c:tx>
            <c:strRef>
              <c:f>Sheet1!$B$1</c:f>
              <c:strCache>
                <c:ptCount val="1"/>
                <c:pt idx="0">
                  <c:v>Series 1</c:v>
                </c:pt>
              </c:strCache>
            </c:strRef>
          </c:tx>
          <c:spPr>
            <a:solidFill>
              <a:srgbClr val="1F1A62"/>
            </a:solidFill>
            <a:ln>
              <a:noFill/>
            </a:ln>
            <a:effectLst/>
          </c:spPr>
          <c:invertIfNegative val="0"/>
          <c:dPt>
            <c:idx val="0"/>
            <c:invertIfNegative val="0"/>
            <c:bubble3D val="0"/>
            <c:spPr>
              <a:solidFill>
                <a:srgbClr val="00C0F3"/>
              </a:solidFill>
              <a:ln>
                <a:noFill/>
              </a:ln>
              <a:effectLst/>
            </c:spPr>
            <c:extLst>
              <c:ext xmlns:c16="http://schemas.microsoft.com/office/drawing/2014/chart" uri="{C3380CC4-5D6E-409C-BE32-E72D297353CC}">
                <c16:uniqueId val="{00000010-BF59-4C18-ABE4-EAFF716C2691}"/>
              </c:ext>
            </c:extLst>
          </c:dPt>
          <c:dPt>
            <c:idx val="1"/>
            <c:invertIfNegative val="0"/>
            <c:bubble3D val="0"/>
            <c:spPr>
              <a:solidFill>
                <a:srgbClr val="1F1A62"/>
              </a:solidFill>
              <a:ln>
                <a:noFill/>
              </a:ln>
              <a:effectLst/>
            </c:spPr>
            <c:extLst>
              <c:ext xmlns:c16="http://schemas.microsoft.com/office/drawing/2014/chart" uri="{C3380CC4-5D6E-409C-BE32-E72D297353CC}">
                <c16:uniqueId val="{00000000-D77B-49FA-8B42-2B1108CB5FB1}"/>
              </c:ext>
            </c:extLst>
          </c:dPt>
          <c:dPt>
            <c:idx val="9"/>
            <c:invertIfNegative val="0"/>
            <c:bubble3D val="0"/>
            <c:spPr>
              <a:solidFill>
                <a:srgbClr val="1F1A62"/>
              </a:solidFill>
              <a:ln>
                <a:noFill/>
              </a:ln>
              <a:effectLst/>
            </c:spPr>
            <c:extLst>
              <c:ext xmlns:c16="http://schemas.microsoft.com/office/drawing/2014/chart" uri="{C3380CC4-5D6E-409C-BE32-E72D297353CC}">
                <c16:uniqueId val="{00000005-8306-429B-94A8-0A12482BABC4}"/>
              </c:ext>
            </c:extLst>
          </c:dPt>
          <c:dLbls>
            <c:dLbl>
              <c:idx val="0"/>
              <c:spPr>
                <a:noFill/>
                <a:ln>
                  <a:noFill/>
                </a:ln>
                <a:effectLst/>
              </c:spPr>
              <c:txPr>
                <a:bodyPr rot="0" spcFirstLastPara="1" vertOverflow="ellipsis" vert="horz" wrap="square" anchor="ctr" anchorCtr="1"/>
                <a:lstStyle/>
                <a:p>
                  <a:pPr>
                    <a:defRPr sz="1600" b="0" i="0" u="sng"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extLst>
                <c:ext xmlns:c16="http://schemas.microsoft.com/office/drawing/2014/chart" uri="{C3380CC4-5D6E-409C-BE32-E72D297353CC}">
                  <c16:uniqueId val="{00000010-BF59-4C18-ABE4-EAFF716C2691}"/>
                </c:ext>
              </c:extLst>
            </c:dLbl>
            <c:spPr>
              <a:noFill/>
              <a:ln>
                <a:noFill/>
              </a:ln>
              <a:effectLst/>
            </c:spPr>
            <c:txPr>
              <a:bodyPr rot="0" spcFirstLastPara="1" vertOverflow="ellipsis" vert="horz" wrap="square" anchor="ctr" anchorCtr="1"/>
              <a:lstStyle/>
              <a:p>
                <a:pPr>
                  <a:defRPr sz="1100" b="0" i="0" u="none" strike="noStrike" kern="1200" baseline="0">
                    <a:solidFill>
                      <a:srgbClr val="1B1464"/>
                    </a:solidFill>
                    <a:latin typeface="Helvetica" panose="020B0604020202020204" pitchFamily="2" charset="0"/>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Sheet1!$A$2:$A$18</c:f>
              <c:strCache>
                <c:ptCount val="17"/>
                <c:pt idx="0">
                  <c:v>Ad-Supported TV</c:v>
                </c:pt>
                <c:pt idx="1">
                  <c:v>YouTube</c:v>
                </c:pt>
                <c:pt idx="2">
                  <c:v>Instagram</c:v>
                </c:pt>
                <c:pt idx="3">
                  <c:v>Pay-TV</c:v>
                </c:pt>
                <c:pt idx="4">
                  <c:v>Video Games</c:v>
                </c:pt>
                <c:pt idx="5">
                  <c:v>Twitch</c:v>
                </c:pt>
                <c:pt idx="6">
                  <c:v>Netflix</c:v>
                </c:pt>
                <c:pt idx="7">
                  <c:v>Various Video Platforms</c:v>
                </c:pt>
                <c:pt idx="8">
                  <c:v>Disney+</c:v>
                </c:pt>
                <c:pt idx="9">
                  <c:v>TikTok</c:v>
                </c:pt>
                <c:pt idx="10">
                  <c:v>Public TV</c:v>
                </c:pt>
                <c:pt idx="11">
                  <c:v>Facebook Live</c:v>
                </c:pt>
                <c:pt idx="12">
                  <c:v>Twitter</c:v>
                </c:pt>
                <c:pt idx="13">
                  <c:v>Amazon Prime Video</c:v>
                </c:pt>
                <c:pt idx="14">
                  <c:v>Shudder</c:v>
                </c:pt>
                <c:pt idx="15">
                  <c:v>Blaze TV</c:v>
                </c:pt>
                <c:pt idx="16">
                  <c:v>WWE Network</c:v>
                </c:pt>
              </c:strCache>
            </c:strRef>
          </c:cat>
          <c:val>
            <c:numRef>
              <c:f>Sheet1!$B$2:$B$18</c:f>
              <c:numCache>
                <c:formatCode>General</c:formatCode>
                <c:ptCount val="17"/>
                <c:pt idx="0">
                  <c:v>92</c:v>
                </c:pt>
                <c:pt idx="1">
                  <c:v>15</c:v>
                </c:pt>
                <c:pt idx="2">
                  <c:v>7</c:v>
                </c:pt>
                <c:pt idx="3">
                  <c:v>5</c:v>
                </c:pt>
                <c:pt idx="4">
                  <c:v>5</c:v>
                </c:pt>
                <c:pt idx="5">
                  <c:v>4</c:v>
                </c:pt>
                <c:pt idx="6">
                  <c:v>3</c:v>
                </c:pt>
                <c:pt idx="7">
                  <c:v>3</c:v>
                </c:pt>
                <c:pt idx="8">
                  <c:v>2</c:v>
                </c:pt>
                <c:pt idx="9">
                  <c:v>1</c:v>
                </c:pt>
                <c:pt idx="10">
                  <c:v>1</c:v>
                </c:pt>
                <c:pt idx="11">
                  <c:v>1</c:v>
                </c:pt>
                <c:pt idx="12">
                  <c:v>1</c:v>
                </c:pt>
                <c:pt idx="13">
                  <c:v>1</c:v>
                </c:pt>
                <c:pt idx="14">
                  <c:v>1</c:v>
                </c:pt>
                <c:pt idx="15">
                  <c:v>1</c:v>
                </c:pt>
                <c:pt idx="16">
                  <c:v>1</c:v>
                </c:pt>
              </c:numCache>
            </c:numRef>
          </c:val>
          <c:extLst>
            <c:ext xmlns:c16="http://schemas.microsoft.com/office/drawing/2014/chart" uri="{C3380CC4-5D6E-409C-BE32-E72D297353CC}">
              <c16:uniqueId val="{00000000-C0CB-D64E-8C70-2BF5A5C40D01}"/>
            </c:ext>
          </c:extLst>
        </c:ser>
        <c:dLbls>
          <c:showLegendKey val="0"/>
          <c:showVal val="0"/>
          <c:showCatName val="0"/>
          <c:showSerName val="0"/>
          <c:showPercent val="0"/>
          <c:showBubbleSize val="0"/>
        </c:dLbls>
        <c:gapWidth val="150"/>
        <c:axId val="1131923696"/>
        <c:axId val="1131924088"/>
      </c:barChart>
      <c:catAx>
        <c:axId val="1131923696"/>
        <c:scaling>
          <c:orientation val="minMax"/>
        </c:scaling>
        <c:delete val="0"/>
        <c:axPos val="b"/>
        <c:numFmt formatCode="General" sourceLinked="1"/>
        <c:majorTickMark val="none"/>
        <c:minorTickMark val="none"/>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rgbClr val="1B1464"/>
                </a:solidFill>
                <a:latin typeface="Helvetica" panose="020B0604020202020204" pitchFamily="2" charset="0"/>
                <a:ea typeface="+mn-ea"/>
                <a:cs typeface="+mn-cs"/>
              </a:defRPr>
            </a:pPr>
            <a:endParaRPr lang="en-US"/>
          </a:p>
        </c:txPr>
        <c:crossAx val="1131924088"/>
        <c:crosses val="autoZero"/>
        <c:auto val="1"/>
        <c:lblAlgn val="ctr"/>
        <c:lblOffset val="100"/>
        <c:noMultiLvlLbl val="0"/>
      </c:catAx>
      <c:valAx>
        <c:axId val="1131924088"/>
        <c:scaling>
          <c:orientation val="minMax"/>
          <c:max val="95"/>
          <c:min val="0"/>
        </c:scaling>
        <c:delete val="1"/>
        <c:axPos val="l"/>
        <c:numFmt formatCode="General" sourceLinked="1"/>
        <c:majorTickMark val="out"/>
        <c:minorTickMark val="none"/>
        <c:tickLblPos val="nextTo"/>
        <c:crossAx val="113192369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050">
          <a:latin typeface="Helvetica" panose="020B0604020202020204" pitchFamily="2" charset="0"/>
        </a:defRPr>
      </a:pPr>
      <a:endParaRPr lang="en-US"/>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95446208779158"/>
          <c:y val="0"/>
          <c:w val="0.74949368891515755"/>
          <c:h val="0.99181176534619964"/>
        </c:manualLayout>
      </c:layout>
      <c:pieChart>
        <c:varyColors val="1"/>
        <c:ser>
          <c:idx val="0"/>
          <c:order val="0"/>
          <c:tx>
            <c:strRef>
              <c:f>Sheet1!$B$1</c:f>
              <c:strCache>
                <c:ptCount val="1"/>
                <c:pt idx="0">
                  <c:v>Series 1</c:v>
                </c:pt>
              </c:strCache>
            </c:strRef>
          </c:tx>
          <c:spPr>
            <a:solidFill>
              <a:srgbClr val="1F1A62"/>
            </a:solidFill>
          </c:spPr>
          <c:explosion val="3"/>
          <c:dPt>
            <c:idx val="0"/>
            <c:bubble3D val="0"/>
            <c:spPr>
              <a:solidFill>
                <a:srgbClr val="1B1464"/>
              </a:solidFill>
              <a:ln>
                <a:noFill/>
              </a:ln>
              <a:effectLst/>
            </c:spPr>
            <c:extLst>
              <c:ext xmlns:c16="http://schemas.microsoft.com/office/drawing/2014/chart" uri="{C3380CC4-5D6E-409C-BE32-E72D297353CC}">
                <c16:uniqueId val="{00000001-5A0F-42AF-895D-C388F562B180}"/>
              </c:ext>
            </c:extLst>
          </c:dPt>
          <c:dPt>
            <c:idx val="1"/>
            <c:bubble3D val="0"/>
            <c:spPr>
              <a:solidFill>
                <a:srgbClr val="1F1A62"/>
              </a:solidFill>
              <a:ln>
                <a:noFill/>
              </a:ln>
              <a:effectLst/>
            </c:spPr>
            <c:extLst>
              <c:ext xmlns:c16="http://schemas.microsoft.com/office/drawing/2014/chart" uri="{C3380CC4-5D6E-409C-BE32-E72D297353CC}">
                <c16:uniqueId val="{00000003-5A0F-42AF-895D-C388F562B180}"/>
              </c:ext>
            </c:extLst>
          </c:dPt>
          <c:dPt>
            <c:idx val="2"/>
            <c:bubble3D val="0"/>
            <c:spPr>
              <a:solidFill>
                <a:srgbClr val="1F1A62"/>
              </a:solidFill>
              <a:ln>
                <a:noFill/>
              </a:ln>
              <a:effectLst/>
            </c:spPr>
            <c:extLst>
              <c:ext xmlns:c16="http://schemas.microsoft.com/office/drawing/2014/chart" uri="{C3380CC4-5D6E-409C-BE32-E72D297353CC}">
                <c16:uniqueId val="{00000005-5A0F-42AF-895D-C388F562B180}"/>
              </c:ext>
            </c:extLst>
          </c:dPt>
          <c:dPt>
            <c:idx val="3"/>
            <c:bubble3D val="0"/>
            <c:spPr>
              <a:solidFill>
                <a:srgbClr val="1F1A62"/>
              </a:solidFill>
              <a:ln>
                <a:noFill/>
              </a:ln>
              <a:effectLst/>
            </c:spPr>
            <c:extLst>
              <c:ext xmlns:c16="http://schemas.microsoft.com/office/drawing/2014/chart" uri="{C3380CC4-5D6E-409C-BE32-E72D297353CC}">
                <c16:uniqueId val="{00000007-5A0F-42AF-895D-C388F562B180}"/>
              </c:ext>
            </c:extLst>
          </c:dPt>
          <c:dPt>
            <c:idx val="4"/>
            <c:bubble3D val="0"/>
            <c:spPr>
              <a:solidFill>
                <a:srgbClr val="00BFF2"/>
              </a:solidFill>
              <a:ln>
                <a:noFill/>
              </a:ln>
              <a:effectLst/>
            </c:spPr>
            <c:extLst>
              <c:ext xmlns:c16="http://schemas.microsoft.com/office/drawing/2014/chart" uri="{C3380CC4-5D6E-409C-BE32-E72D297353CC}">
                <c16:uniqueId val="{00000009-51C3-4933-80A6-BAB4E0246555}"/>
              </c:ext>
            </c:extLst>
          </c:dPt>
          <c:dLbls>
            <c:dLbl>
              <c:idx val="0"/>
              <c:layout>
                <c:manualLayout>
                  <c:x val="-0.11144665753797697"/>
                  <c:y val="0.21015503172523953"/>
                </c:manualLayout>
              </c:layout>
              <c:tx>
                <c:rich>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19207CC-7267-4C52-ABEE-CEF088D96509}" type="CATEGORYNAME">
                      <a:rPr lang="en-US" sz="1400" b="1" smtClean="0">
                        <a:solidFill>
                          <a:schemeClr val="bg1"/>
                        </a:solidFill>
                        <a:latin typeface="Helvetica" panose="020B0604020202020204" pitchFamily="34" charset="0"/>
                        <a:cs typeface="Helvetica" panose="020B0604020202020204" pitchFamily="34" charset="0"/>
                      </a:rPr>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br>
                      <a:rPr lang="en-US" sz="1400" b="1" dirty="0">
                        <a:solidFill>
                          <a:schemeClr val="bg1"/>
                        </a:solidFill>
                        <a:latin typeface="Helvetica" panose="020B0604020202020204" pitchFamily="34" charset="0"/>
                        <a:cs typeface="Helvetica" panose="020B0604020202020204" pitchFamily="34" charset="0"/>
                      </a:rPr>
                    </a:br>
                    <a:r>
                      <a:rPr lang="en-US" sz="1400" b="1" baseline="0" dirty="0">
                        <a:solidFill>
                          <a:schemeClr val="bg1"/>
                        </a:solidFill>
                        <a:latin typeface="Helvetica" panose="020B0604020202020204" pitchFamily="34" charset="0"/>
                        <a:cs typeface="Helvetica" panose="020B0604020202020204" pitchFamily="34" charset="0"/>
                      </a:rPr>
                      <a:t> 31%</a:t>
                    </a:r>
                  </a:p>
                </c:rich>
              </c:tx>
              <c:spPr>
                <a:noFill/>
                <a:ln>
                  <a:noFill/>
                </a:ln>
                <a:effectLst/>
              </c:spPr>
              <c:txPr>
                <a:bodyPr rot="0" spcFirstLastPara="1" vertOverflow="ellipsis" vert="horz" wrap="square" lIns="38100" tIns="19050" rIns="38100" bIns="19050" anchor="ctr" anchorCtr="1">
                  <a:no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9083838866093779"/>
                      <c:h val="0.26146993025555421"/>
                    </c:manualLayout>
                  </c15:layout>
                  <c15:dlblFieldTable/>
                  <c15:showDataLabelsRange val="0"/>
                </c:ext>
                <c:ext xmlns:c16="http://schemas.microsoft.com/office/drawing/2014/chart" uri="{C3380CC4-5D6E-409C-BE32-E72D297353CC}">
                  <c16:uniqueId val="{00000001-5A0F-42AF-895D-C388F562B180}"/>
                </c:ext>
              </c:extLst>
            </c:dLbl>
            <c:dLbl>
              <c:idx val="1"/>
              <c:layout>
                <c:manualLayout>
                  <c:x val="-0.14929231575517118"/>
                  <c:y val="-0.14819608219508373"/>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361828A0-7285-4639-98B0-F0AC712C61AF}" type="CATEGORYNAME">
                      <a:rPr lang="en-US" sz="1400" b="1" smtClean="0">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endParaRPr lang="en-US" sz="1400" b="0" baseline="0" dirty="0">
                      <a:solidFill>
                        <a:schemeClr val="bg1"/>
                      </a:solidFill>
                    </a:endParaRP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0" baseline="0" dirty="0">
                        <a:solidFill>
                          <a:schemeClr val="bg1"/>
                        </a:solidFill>
                      </a:rPr>
                      <a:t> </a:t>
                    </a:r>
                    <a:r>
                      <a:rPr lang="en-US" sz="1400" b="1" baseline="0" dirty="0">
                        <a:solidFill>
                          <a:schemeClr val="bg1"/>
                        </a:solidFill>
                      </a:rPr>
                      <a:t>30%</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37845144407267872"/>
                      <c:h val="0.1754052836259688"/>
                    </c:manualLayout>
                  </c15:layout>
                  <c15:dlblFieldTable/>
                  <c15:showDataLabelsRange val="0"/>
                </c:ext>
                <c:ext xmlns:c16="http://schemas.microsoft.com/office/drawing/2014/chart" uri="{C3380CC4-5D6E-409C-BE32-E72D297353CC}">
                  <c16:uniqueId val="{00000003-5A0F-42AF-895D-C388F562B180}"/>
                </c:ext>
              </c:extLst>
            </c:dLbl>
            <c:dLbl>
              <c:idx val="2"/>
              <c:layout>
                <c:manualLayout>
                  <c:x val="0.15898583406271288"/>
                  <c:y val="-0.12171858929315335"/>
                </c:manualLayout>
              </c:layout>
              <c:tx>
                <c:rich>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192BD472-1E30-405A-848A-30F2E7D5F236}" type="CATEGORYNAME">
                      <a:rPr lang="en-US" smtClean="0"/>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baseline="0" dirty="0"/>
                      <a:t> </a:t>
                    </a:r>
                    <a:fld id="{B913F1CF-2220-48E1-9266-AAB7D7A36066}" type="PERCENTAGE">
                      <a:rPr lang="en-US" baseline="0"/>
                      <a:pPr>
                        <a:defRPr sz="1400" b="1">
                          <a:solidFill>
                            <a:schemeClr val="bg1"/>
                          </a:solidFill>
                          <a:latin typeface="Helvetica" panose="020B0604020202020204" pitchFamily="34" charset="0"/>
                          <a:ea typeface="Open Sans" panose="020B0606030504020204" pitchFamily="34" charset="0"/>
                          <a:cs typeface="Helvetica" panose="020B0604020202020204" pitchFamily="34" charset="0"/>
                        </a:defRPr>
                      </a:pPr>
                      <a:t>[PERCENTAGE]</a:t>
                    </a:fld>
                    <a:endParaRPr lang="en-US" baseline="0" dirty="0"/>
                  </a:p>
                </c:rich>
              </c:tx>
              <c:spPr>
                <a:noFill/>
                <a:ln>
                  <a:noFill/>
                </a:ln>
                <a:effectLst/>
              </c:spPr>
              <c:txPr>
                <a:bodyPr rot="0" spcFirstLastPara="1" vertOverflow="ellipsis" vert="horz" wrap="square" lIns="38100" tIns="19050" rIns="38100" bIns="19050" anchor="ctr" anchorCtr="1">
                  <a:spAutoFit/>
                </a:bodyPr>
                <a:lstStyle/>
                <a:p>
                  <a:pPr>
                    <a:defRPr sz="1400" b="1"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dlblFieldTable/>
                  <c15:showDataLabelsRange val="0"/>
                </c:ext>
                <c:ext xmlns:c16="http://schemas.microsoft.com/office/drawing/2014/chart" uri="{C3380CC4-5D6E-409C-BE32-E72D297353CC}">
                  <c16:uniqueId val="{00000005-5A0F-42AF-895D-C388F562B180}"/>
                </c:ext>
              </c:extLst>
            </c:dLbl>
            <c:dLbl>
              <c:idx val="3"/>
              <c:layout>
                <c:manualLayout>
                  <c:x val="0.12508505036424183"/>
                  <c:y val="-5.2311014305450855E-2"/>
                </c:manualLayout>
              </c:layout>
              <c:tx>
                <c:rich>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CB399868-C046-4C01-91F0-294608D2AEC9}"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10%</a:t>
                    </a:r>
                  </a:p>
                </c:rich>
              </c:tx>
              <c:spPr>
                <a:noFill/>
                <a:ln>
                  <a:noFill/>
                </a:ln>
                <a:effectLst/>
              </c:spPr>
              <c:txPr>
                <a:bodyPr rot="0" spcFirstLastPara="1" vertOverflow="ellipsis" vert="horz" wrap="square" lIns="38100" tIns="19050" rIns="38100" bIns="19050" anchor="ctr" anchorCtr="1">
                  <a:sp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1976757215126486"/>
                      <c:h val="0.2275184646568828"/>
                    </c:manualLayout>
                  </c15:layout>
                  <c15:dlblFieldTable/>
                  <c15:showDataLabelsRange val="0"/>
                </c:ext>
                <c:ext xmlns:c16="http://schemas.microsoft.com/office/drawing/2014/chart" uri="{C3380CC4-5D6E-409C-BE32-E72D297353CC}">
                  <c16:uniqueId val="{00000007-5A0F-42AF-895D-C388F562B180}"/>
                </c:ext>
              </c:extLst>
            </c:dLbl>
            <c:dLbl>
              <c:idx val="4"/>
              <c:layout>
                <c:manualLayout>
                  <c:x val="0.20476866992593429"/>
                  <c:y val="0.16824405905238254"/>
                </c:manualLayout>
              </c:layout>
              <c:tx>
                <c:rich>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fld id="{F49D872B-E296-4C9A-ABA8-CD287760E485}" type="CATEGORYNAME">
                      <a:rPr lang="en-US" sz="1400" b="1">
                        <a:solidFill>
                          <a:schemeClr val="bg1"/>
                        </a:solidFill>
                      </a:rPr>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t>[CATEGORY NAME]</a:t>
                    </a:fld>
                    <a:r>
                      <a:rPr lang="en-US" sz="1400" baseline="0" dirty="0">
                        <a:solidFill>
                          <a:schemeClr val="bg1"/>
                        </a:solidFill>
                      </a:rPr>
                      <a:t> </a:t>
                    </a:r>
                  </a:p>
                  <a:p>
                    <a:pPr>
                      <a:defRPr sz="1400">
                        <a:solidFill>
                          <a:schemeClr val="bg1"/>
                        </a:solidFill>
                        <a:latin typeface="Helvetica" panose="020B0604020202020204" pitchFamily="34" charset="0"/>
                        <a:ea typeface="Open Sans" panose="020B0606030504020204" pitchFamily="34" charset="0"/>
                        <a:cs typeface="Helvetica" panose="020B0604020202020204" pitchFamily="34" charset="0"/>
                      </a:defRPr>
                    </a:pPr>
                    <a:r>
                      <a:rPr lang="en-US" sz="1400" b="1" baseline="0" dirty="0">
                        <a:solidFill>
                          <a:schemeClr val="bg1"/>
                        </a:solidFill>
                      </a:rPr>
                      <a:t>23%</a:t>
                    </a:r>
                  </a:p>
                </c:rich>
              </c:tx>
              <c:spPr>
                <a:noFill/>
                <a:ln>
                  <a:noFill/>
                </a:ln>
                <a:effectLst/>
              </c:spPr>
              <c:txPr>
                <a:bodyPr rot="0" spcFirstLastPara="1" vertOverflow="ellipsis" vert="horz" wrap="square" lIns="38100" tIns="19050" rIns="38100" bIns="19050" anchor="ctr" anchorCtr="1">
                  <a:noAutofit/>
                </a:bodyPr>
                <a:lstStyle/>
                <a:p>
                  <a:pPr>
                    <a:defRPr sz="1400" b="0" i="0" u="none" strike="noStrike" kern="1200" baseline="0">
                      <a:solidFill>
                        <a:schemeClr val="bg1"/>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extLst>
                <c:ext xmlns:c15="http://schemas.microsoft.com/office/drawing/2012/chart" uri="{CE6537A1-D6FC-4f65-9D91-7224C49458BB}">
                  <c15:layout>
                    <c:manualLayout>
                      <c:w val="0.25868689549521101"/>
                      <c:h val="0.19585232667883043"/>
                    </c:manualLayout>
                  </c15:layout>
                  <c15:dlblFieldTable/>
                  <c15:showDataLabelsRange val="0"/>
                </c:ext>
                <c:ext xmlns:c16="http://schemas.microsoft.com/office/drawing/2014/chart" uri="{C3380CC4-5D6E-409C-BE32-E72D297353CC}">
                  <c16:uniqueId val="{00000009-51C3-4933-80A6-BAB4E0246555}"/>
                </c:ext>
              </c:extLst>
            </c:dLbl>
            <c:spPr>
              <a:noFill/>
              <a:ln>
                <a:noFill/>
              </a:ln>
              <a:effectLst/>
            </c:spPr>
            <c:txPr>
              <a:bodyPr rot="0" spcFirstLastPara="1" vertOverflow="ellipsis" vert="horz" wrap="square" lIns="38100" tIns="19050" rIns="38100" bIns="19050" anchor="ctr" anchorCtr="1">
                <a:spAutoFit/>
              </a:bodyPr>
              <a:lstStyle/>
              <a:p>
                <a:pPr>
                  <a:defRPr sz="700" b="0" i="0" u="none" strike="noStrike" kern="1200" baseline="0">
                    <a:solidFill>
                      <a:srgbClr val="1B1464"/>
                    </a:solidFill>
                    <a:latin typeface="Helvetica" panose="020B0604020202020204" pitchFamily="34" charset="0"/>
                    <a:ea typeface="Open Sans" panose="020B0606030504020204" pitchFamily="34" charset="0"/>
                    <a:cs typeface="Helvetica" panose="020B0604020202020204" pitchFamily="34" charset="0"/>
                  </a:defRPr>
                </a:pPr>
                <a:endParaRPr lang="en-US"/>
              </a:p>
            </c:txPr>
            <c:showLegendKey val="0"/>
            <c:showVal val="1"/>
            <c:showCatName val="1"/>
            <c:showSerName val="0"/>
            <c:showPercent val="1"/>
            <c:showBubbleSize val="0"/>
            <c:separator> </c:separator>
            <c:showLeaderLines val="1"/>
            <c:leaderLines>
              <c:spPr>
                <a:ln w="9525" cap="flat" cmpd="sng" algn="ctr">
                  <a:solidFill>
                    <a:schemeClr val="tx1"/>
                  </a:solidFill>
                  <a:round/>
                </a:ln>
                <a:effectLst/>
              </c:spPr>
            </c:leaderLines>
            <c:extLst>
              <c:ext xmlns:c15="http://schemas.microsoft.com/office/drawing/2012/chart" uri="{CE6537A1-D6FC-4f65-9D91-7224C49458BB}"/>
            </c:extLst>
          </c:dLbls>
          <c:cat>
            <c:strRef>
              <c:f>Sheet1!$A$2:$A$6</c:f>
              <c:strCache>
                <c:ptCount val="5"/>
                <c:pt idx="0">
                  <c:v>Instagram</c:v>
                </c:pt>
                <c:pt idx="1">
                  <c:v>Ad-Supported TV</c:v>
                </c:pt>
                <c:pt idx="2">
                  <c:v>YouTube</c:v>
                </c:pt>
                <c:pt idx="3">
                  <c:v>Other Video Platforms</c:v>
                </c:pt>
                <c:pt idx="4">
                  <c:v>Non-Video Related</c:v>
                </c:pt>
              </c:strCache>
            </c:strRef>
          </c:cat>
          <c:val>
            <c:numRef>
              <c:f>Sheet1!$B$2:$B$6</c:f>
              <c:numCache>
                <c:formatCode>General</c:formatCode>
                <c:ptCount val="5"/>
                <c:pt idx="0">
                  <c:v>31</c:v>
                </c:pt>
                <c:pt idx="1">
                  <c:v>30</c:v>
                </c:pt>
                <c:pt idx="2">
                  <c:v>7</c:v>
                </c:pt>
                <c:pt idx="3">
                  <c:v>10</c:v>
                </c:pt>
                <c:pt idx="4">
                  <c:v>23</c:v>
                </c:pt>
              </c:numCache>
            </c:numRef>
          </c:val>
          <c:extLst>
            <c:ext xmlns:c16="http://schemas.microsoft.com/office/drawing/2014/chart" uri="{C3380CC4-5D6E-409C-BE32-E72D297353CC}">
              <c16:uniqueId val="{00000008-5A0F-42AF-895D-C388F562B180}"/>
            </c:ext>
          </c:extLst>
        </c:ser>
        <c:dLbls>
          <c:showLegendKey val="0"/>
          <c:showVal val="0"/>
          <c:showCatName val="0"/>
          <c:showSerName val="0"/>
          <c:showPercent val="0"/>
          <c:showBubbleSize val="0"/>
          <c:showLeaderLines val="1"/>
        </c:dLbls>
        <c:firstSliceAng val="360"/>
      </c:pie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withinLinear" id="14">
  <a:schemeClr val="accent1"/>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97">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u="sng" dirty="0">
              <a:solidFill>
                <a:srgbClr val="1B1464"/>
              </a:solidFill>
              <a:latin typeface="Helvetica" panose="020B0604020202020204" pitchFamily="34" charset="0"/>
              <a:cs typeface="Helvetica" panose="020B0604020202020204" pitchFamily="34" charset="0"/>
            </a:rPr>
            <a:t>75</a:t>
          </a:r>
          <a:r>
            <a:rPr lang="en-US" sz="3600" b="1" i="0" u="sng" dirty="0">
              <a:solidFill>
                <a:srgbClr val="1B1464"/>
              </a:solidFill>
              <a:latin typeface="Helvetica" panose="020B0604020202020204" pitchFamily="34" charset="0"/>
              <a:cs typeface="Helvetica" panose="020B0604020202020204" pitchFamily="34" charset="0"/>
            </a:rPr>
            <a:t>%</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drawings/drawing2.xml><?xml version="1.0" encoding="utf-8"?>
<c:userShapes xmlns:c="http://schemas.openxmlformats.org/drawingml/2006/chart">
  <cdr:relSizeAnchor xmlns:cdr="http://schemas.openxmlformats.org/drawingml/2006/chartDrawing">
    <cdr:from>
      <cdr:x>0.295</cdr:x>
      <cdr:y>0.34569</cdr:y>
    </cdr:from>
    <cdr:to>
      <cdr:x>0.69582</cdr:x>
      <cdr:y>0.77856</cdr:y>
    </cdr:to>
    <cdr:sp macro="" textlink="">
      <cdr:nvSpPr>
        <cdr:cNvPr id="2" name="TextBox 1">
          <a:extLst xmlns:a="http://schemas.openxmlformats.org/drawingml/2006/main">
            <a:ext uri="{FF2B5EF4-FFF2-40B4-BE49-F238E27FC236}">
              <a16:creationId xmlns:a16="http://schemas.microsoft.com/office/drawing/2014/main" id="{22F21EDF-C855-4EEC-AA44-757539C4F98A}"/>
            </a:ext>
          </a:extLst>
        </cdr:cNvPr>
        <cdr:cNvSpPr txBox="1"/>
      </cdr:nvSpPr>
      <cdr:spPr>
        <a:xfrm xmlns:a="http://schemas.openxmlformats.org/drawingml/2006/main">
          <a:off x="1647292" y="1203635"/>
          <a:ext cx="2238200" cy="1507231"/>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r>
            <a:rPr lang="en-US" sz="3600" b="1" u="sng" dirty="0">
              <a:solidFill>
                <a:srgbClr val="1B1464"/>
              </a:solidFill>
              <a:latin typeface="Helvetica" panose="020B0604020202020204" pitchFamily="34" charset="0"/>
              <a:cs typeface="Helvetica" panose="020B0604020202020204" pitchFamily="34" charset="0"/>
            </a:rPr>
            <a:t>54</a:t>
          </a:r>
          <a:r>
            <a:rPr lang="en-US" sz="3600" b="1" i="0" u="sng" dirty="0">
              <a:solidFill>
                <a:srgbClr val="1B1464"/>
              </a:solidFill>
              <a:latin typeface="Helvetica" panose="020B0604020202020204" pitchFamily="34" charset="0"/>
              <a:cs typeface="Helvetica" panose="020B0604020202020204" pitchFamily="34" charset="0"/>
            </a:rPr>
            <a:t>%</a:t>
          </a:r>
          <a:br>
            <a:rPr lang="en-US" sz="3200" b="1" i="0" u="sng" dirty="0">
              <a:solidFill>
                <a:srgbClr val="1B1464"/>
              </a:solidFill>
              <a:latin typeface="Helvetica" panose="020B0604020202020204" pitchFamily="34" charset="0"/>
              <a:cs typeface="Helvetica" panose="020B0604020202020204" pitchFamily="34" charset="0"/>
            </a:rPr>
          </a:br>
          <a:r>
            <a:rPr lang="en-US" sz="1800" i="0" dirty="0">
              <a:solidFill>
                <a:srgbClr val="1B1464"/>
              </a:solidFill>
              <a:latin typeface="Helvetica" panose="020B0604020202020204" pitchFamily="34" charset="0"/>
              <a:cs typeface="Helvetica" panose="020B0604020202020204" pitchFamily="34" charset="0"/>
            </a:rPr>
            <a:t>Overall Total % </a:t>
          </a:r>
          <a:r>
            <a:rPr lang="en-US" sz="1800" dirty="0">
              <a:solidFill>
                <a:srgbClr val="1B1464"/>
              </a:solidFill>
              <a:latin typeface="Helvetica" panose="020B0604020202020204" pitchFamily="34" charset="0"/>
              <a:cs typeface="Helvetica" panose="020B0604020202020204" pitchFamily="34" charset="0"/>
            </a:rPr>
            <a:t>in Top 10 during primetime</a:t>
          </a:r>
          <a:endParaRPr lang="en-US" sz="2000" dirty="0">
            <a:solidFill>
              <a:srgbClr val="1B1464"/>
            </a:solidFill>
            <a:latin typeface="Helvetica" panose="020B0604020202020204" pitchFamily="34" charset="0"/>
            <a:cs typeface="Helvetica" panose="020B0604020202020204" pitchFamily="34" charset="0"/>
          </a:endParaRPr>
        </a:p>
      </cdr:txBody>
    </cdr:sp>
  </cdr:relSizeAnchor>
</c:userShape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7739" cy="471054"/>
          </a:xfrm>
          <a:prstGeom prst="rect">
            <a:avLst/>
          </a:prstGeom>
        </p:spPr>
        <p:txBody>
          <a:bodyPr vert="horz" lIns="94221" tIns="47111" rIns="94221" bIns="47111" rtlCol="0"/>
          <a:lstStyle>
            <a:lvl1pPr algn="l">
              <a:defRPr sz="1200"/>
            </a:lvl1pPr>
          </a:lstStyle>
          <a:p>
            <a:endParaRPr lang="en-US" dirty="0"/>
          </a:p>
        </p:txBody>
      </p:sp>
      <p:sp>
        <p:nvSpPr>
          <p:cNvPr id="3" name="Date Placeholder 2"/>
          <p:cNvSpPr>
            <a:spLocks noGrp="1"/>
          </p:cNvSpPr>
          <p:nvPr>
            <p:ph type="dt" idx="1"/>
          </p:nvPr>
        </p:nvSpPr>
        <p:spPr>
          <a:xfrm>
            <a:off x="4023093" y="0"/>
            <a:ext cx="3077739" cy="471054"/>
          </a:xfrm>
          <a:prstGeom prst="rect">
            <a:avLst/>
          </a:prstGeom>
        </p:spPr>
        <p:txBody>
          <a:bodyPr vert="horz" lIns="94221" tIns="47111" rIns="94221" bIns="47111" rtlCol="0"/>
          <a:lstStyle>
            <a:lvl1pPr algn="r">
              <a:defRPr sz="1200"/>
            </a:lvl1pPr>
          </a:lstStyle>
          <a:p>
            <a:fld id="{BC769033-CC82-0C4F-9180-62F036320BDF}" type="datetimeFigureOut">
              <a:rPr lang="en-US" smtClean="0"/>
              <a:t>6/15/2020</a:t>
            </a:fld>
            <a:endParaRPr lang="en-US" dirty="0"/>
          </a:p>
        </p:txBody>
      </p:sp>
      <p:sp>
        <p:nvSpPr>
          <p:cNvPr id="4" name="Slide Image Placeholder 3"/>
          <p:cNvSpPr>
            <a:spLocks noGrp="1" noRot="1" noChangeAspect="1"/>
          </p:cNvSpPr>
          <p:nvPr>
            <p:ph type="sldImg" idx="2"/>
          </p:nvPr>
        </p:nvSpPr>
        <p:spPr>
          <a:xfrm>
            <a:off x="735013" y="1173163"/>
            <a:ext cx="5632450" cy="3168650"/>
          </a:xfrm>
          <a:prstGeom prst="rect">
            <a:avLst/>
          </a:prstGeom>
          <a:noFill/>
          <a:ln w="12700">
            <a:solidFill>
              <a:prstClr val="black"/>
            </a:solidFill>
          </a:ln>
        </p:spPr>
        <p:txBody>
          <a:bodyPr vert="horz" lIns="94221" tIns="47111" rIns="94221" bIns="47111" rtlCol="0" anchor="ctr"/>
          <a:lstStyle/>
          <a:p>
            <a:endParaRPr lang="en-US" dirty="0"/>
          </a:p>
        </p:txBody>
      </p:sp>
      <p:sp>
        <p:nvSpPr>
          <p:cNvPr id="5" name="Notes Placeholder 4"/>
          <p:cNvSpPr>
            <a:spLocks noGrp="1"/>
          </p:cNvSpPr>
          <p:nvPr>
            <p:ph type="body" sz="quarter" idx="3"/>
          </p:nvPr>
        </p:nvSpPr>
        <p:spPr>
          <a:xfrm>
            <a:off x="710248" y="4518203"/>
            <a:ext cx="5681980" cy="3696713"/>
          </a:xfrm>
          <a:prstGeom prst="rect">
            <a:avLst/>
          </a:prstGeom>
        </p:spPr>
        <p:txBody>
          <a:bodyPr vert="horz" lIns="94221" tIns="47111" rIns="94221" bIns="4711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7423"/>
            <a:ext cx="3077739" cy="471053"/>
          </a:xfrm>
          <a:prstGeom prst="rect">
            <a:avLst/>
          </a:prstGeom>
        </p:spPr>
        <p:txBody>
          <a:bodyPr vert="horz" lIns="94221" tIns="47111" rIns="94221" bIns="47111" rtlCol="0" anchor="b"/>
          <a:lstStyle>
            <a:lvl1pPr algn="l">
              <a:defRPr sz="1200"/>
            </a:lvl1pPr>
          </a:lstStyle>
          <a:p>
            <a:endParaRPr lang="en-US" dirty="0"/>
          </a:p>
        </p:txBody>
      </p:sp>
      <p:sp>
        <p:nvSpPr>
          <p:cNvPr id="7" name="Slide Number Placeholder 6"/>
          <p:cNvSpPr>
            <a:spLocks noGrp="1"/>
          </p:cNvSpPr>
          <p:nvPr>
            <p:ph type="sldNum" sz="quarter" idx="5"/>
          </p:nvPr>
        </p:nvSpPr>
        <p:spPr>
          <a:xfrm>
            <a:off x="4023093" y="8917423"/>
            <a:ext cx="3077739" cy="471053"/>
          </a:xfrm>
          <a:prstGeom prst="rect">
            <a:avLst/>
          </a:prstGeom>
        </p:spPr>
        <p:txBody>
          <a:bodyPr vert="horz" lIns="94221" tIns="47111" rIns="94221" bIns="47111" rtlCol="0" anchor="b"/>
          <a:lstStyle>
            <a:lvl1pPr algn="r">
              <a:defRPr sz="1200"/>
            </a:lvl1pPr>
          </a:lstStyle>
          <a:p>
            <a:fld id="{F3615BE2-BB6E-D846-B0CB-BE207E4BB8A8}" type="slidenum">
              <a:rPr lang="en-US" smtClean="0"/>
              <a:t>‹#›</a:t>
            </a:fld>
            <a:endParaRPr lang="en-US" dirty="0"/>
          </a:p>
        </p:txBody>
      </p:sp>
    </p:spTree>
    <p:extLst>
      <p:ext uri="{BB962C8B-B14F-4D97-AF65-F5344CB8AC3E}">
        <p14:creationId xmlns:p14="http://schemas.microsoft.com/office/powerpoint/2010/main" val="327335443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3615BE2-BB6E-D846-B0CB-BE207E4BB8A8}" type="slidenum">
              <a:rPr lang="en-US" smtClean="0"/>
              <a:t>1</a:t>
            </a:fld>
            <a:endParaRPr lang="en-US" dirty="0"/>
          </a:p>
        </p:txBody>
      </p:sp>
    </p:spTree>
    <p:extLst>
      <p:ext uri="{BB962C8B-B14F-4D97-AF65-F5344CB8AC3E}">
        <p14:creationId xmlns:p14="http://schemas.microsoft.com/office/powerpoint/2010/main" val="39630699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76431651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050"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5858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735239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26</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2509546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18913613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29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55762694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4983412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31</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3293169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6180782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486117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2313922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99734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38</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3481444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39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53821034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43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2220921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016614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413279657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10</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30027498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13</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113312337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24641" rtl="0" eaLnBrk="1" fontAlgn="auto" latinLnBrk="0" hangingPunct="1">
              <a:lnSpc>
                <a:spcPct val="100000"/>
              </a:lnSpc>
              <a:spcBef>
                <a:spcPts val="0"/>
              </a:spcBef>
              <a:spcAft>
                <a:spcPts val="0"/>
              </a:spcAft>
              <a:buClrTx/>
              <a:buSzTx/>
              <a:buFontTx/>
              <a:buNone/>
              <a:tabLst/>
              <a:defRPr/>
            </a:pPr>
            <a:fld id="{F3615BE2-BB6E-D846-B0CB-BE207E4BB8A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4641"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875858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15</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83996985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defTabSz="924641">
              <a:defRPr/>
            </a:pPr>
            <a:fld id="{F3615BE2-BB6E-D846-B0CB-BE207E4BB8A8}" type="slidenum">
              <a:rPr lang="en-US">
                <a:solidFill>
                  <a:prstClr val="black"/>
                </a:solidFill>
                <a:latin typeface="Calibri" panose="020F0502020204030204"/>
              </a:rPr>
              <a:pPr defTabSz="924641">
                <a:defRPr/>
              </a:pPr>
              <a:t>19</a:t>
            </a:fld>
            <a:endParaRPr lang="en-US" dirty="0">
              <a:solidFill>
                <a:prstClr val="black"/>
              </a:solidFill>
              <a:latin typeface="Calibri" panose="020F0502020204030204"/>
            </a:endParaRPr>
          </a:p>
        </p:txBody>
      </p:sp>
    </p:spTree>
    <p:extLst>
      <p:ext uri="{BB962C8B-B14F-4D97-AF65-F5344CB8AC3E}">
        <p14:creationId xmlns:p14="http://schemas.microsoft.com/office/powerpoint/2010/main" val="395853240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6F0963-7DC2-D94F-A776-D72442CEA69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E495044-A36F-3B4B-8BA3-3C27671B2EC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F8FCDA1-868E-B749-B61A-968C73D1726F}"/>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4E6428A1-C7DE-2548-8BAF-A0B4D6BF2F9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87A42A2B-8250-2D4D-83A7-AA0836478030}"/>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97977255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A5DD58-5913-9144-9055-725483E98BEF}"/>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AB9E1B56-BB11-754B-B3EF-0DD699412CF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91952A-17CC-F34A-AC73-C84E37847605}"/>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4D376CF2-CC1D-EA46-ACE5-C5D0878340D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2987B6-427B-FF48-8A70-282A629F45D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0131517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C63D0B3-7FE9-DE40-8627-47994C5B45CF}"/>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BE233210-1708-F442-B808-1EF0F86778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C18370-BBC5-5A44-8247-9E05209E6B97}"/>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FB7C70C5-251A-8A4C-BFF0-87029DC9E09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25E4F350-606F-594A-B445-47618EC08E94}"/>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214702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9"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7"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Tree>
    <p:extLst>
      <p:ext uri="{BB962C8B-B14F-4D97-AF65-F5344CB8AC3E}">
        <p14:creationId xmlns:p14="http://schemas.microsoft.com/office/powerpoint/2010/main" val="39831969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Custom Layout">
    <p:spTree>
      <p:nvGrpSpPr>
        <p:cNvPr id="1" name=""/>
        <p:cNvGrpSpPr/>
        <p:nvPr/>
      </p:nvGrpSpPr>
      <p:grpSpPr>
        <a:xfrm>
          <a:off x="0" y="0"/>
          <a:ext cx="0" cy="0"/>
          <a:chOff x="0" y="0"/>
          <a:chExt cx="0" cy="0"/>
        </a:xfrm>
      </p:grpSpPr>
      <p:sp>
        <p:nvSpPr>
          <p:cNvPr id="3" name="Title 1"/>
          <p:cNvSpPr>
            <a:spLocks noGrp="1"/>
          </p:cNvSpPr>
          <p:nvPr>
            <p:ph type="ctrTitle" hasCustomPrompt="1"/>
          </p:nvPr>
        </p:nvSpPr>
        <p:spPr>
          <a:xfrm>
            <a:off x="215517" y="460185"/>
            <a:ext cx="11740445" cy="1283951"/>
          </a:xfrm>
          <a:prstGeom prst="rect">
            <a:avLst/>
          </a:prstGeom>
        </p:spPr>
        <p:txBody>
          <a:bodyPr/>
          <a:lstStyle>
            <a:lvl1pPr algn="ctr">
              <a:lnSpc>
                <a:spcPts val="2799"/>
              </a:lnSpc>
              <a:defRPr sz="2599" spc="-100" baseline="0">
                <a:solidFill>
                  <a:srgbClr val="000000"/>
                </a:solidFill>
                <a:latin typeface="Trebuchet MS"/>
                <a:cs typeface="Trebuchet MS"/>
              </a:defRPr>
            </a:lvl1pPr>
          </a:lstStyle>
          <a:p>
            <a:r>
              <a:rPr lang="en-US" dirty="0"/>
              <a:t>Insert Chart Title Here </a:t>
            </a:r>
            <a:br>
              <a:rPr lang="en-US" dirty="0"/>
            </a:br>
            <a:r>
              <a:rPr lang="en-US" dirty="0"/>
              <a:t>Insert Long Chart Title Here</a:t>
            </a:r>
            <a:br>
              <a:rPr lang="en-US" dirty="0"/>
            </a:br>
            <a:r>
              <a:rPr lang="en-US" dirty="0"/>
              <a:t>Insert Chart Title Here </a:t>
            </a:r>
          </a:p>
        </p:txBody>
      </p:sp>
      <p:sp>
        <p:nvSpPr>
          <p:cNvPr id="4" name="Text Placeholder 8"/>
          <p:cNvSpPr>
            <a:spLocks noGrp="1"/>
          </p:cNvSpPr>
          <p:nvPr>
            <p:ph type="body" sz="quarter" idx="13" hasCustomPrompt="1"/>
          </p:nvPr>
        </p:nvSpPr>
        <p:spPr>
          <a:xfrm>
            <a:off x="153941" y="1806854"/>
            <a:ext cx="11740445" cy="368686"/>
          </a:xfrm>
          <a:prstGeom prst="rect">
            <a:avLst/>
          </a:prstGeom>
        </p:spPr>
        <p:txBody>
          <a:bodyPr vert="horz"/>
          <a:lstStyle>
            <a:lvl1pPr marL="0" indent="0" algn="ctr">
              <a:buFontTx/>
              <a:buNone/>
              <a:defRPr sz="1800" cap="none">
                <a:latin typeface="Trebuchet MS"/>
                <a:cs typeface="Trebuchet MS"/>
              </a:defRPr>
            </a:lvl1pPr>
          </a:lstStyle>
          <a:p>
            <a:pPr lvl="0"/>
            <a:r>
              <a:rPr lang="en-US" dirty="0"/>
              <a:t>Chart Subtitle Goes Here</a:t>
            </a:r>
          </a:p>
        </p:txBody>
      </p:sp>
      <p:sp>
        <p:nvSpPr>
          <p:cNvPr id="5" name="Text Placeholder 4"/>
          <p:cNvSpPr>
            <a:spLocks noGrp="1"/>
          </p:cNvSpPr>
          <p:nvPr>
            <p:ph type="body" sz="quarter" idx="14" hasCustomPrompt="1"/>
          </p:nvPr>
        </p:nvSpPr>
        <p:spPr>
          <a:xfrm>
            <a:off x="428979" y="6621466"/>
            <a:ext cx="7416800" cy="236537"/>
          </a:xfrm>
          <a:prstGeom prst="rect">
            <a:avLst/>
          </a:prstGeom>
        </p:spPr>
        <p:txBody>
          <a:bodyPr vert="horz"/>
          <a:lstStyle>
            <a:lvl1pPr marL="0" indent="0">
              <a:buNone/>
              <a:defRPr sz="900"/>
            </a:lvl1pPr>
            <a:lvl2pPr marL="457109" indent="0">
              <a:buNone/>
              <a:defRPr/>
            </a:lvl2pPr>
            <a:lvl3pPr marL="914217" indent="0">
              <a:buNone/>
              <a:defRPr/>
            </a:lvl3pPr>
            <a:lvl4pPr marL="1371326" indent="0">
              <a:buNone/>
              <a:defRPr/>
            </a:lvl4pPr>
            <a:lvl5pPr marL="1828434" indent="0">
              <a:buNone/>
              <a:defRPr/>
            </a:lvl5pPr>
          </a:lstStyle>
          <a:p>
            <a:r>
              <a:rPr lang="en-US" sz="800" dirty="0"/>
              <a:t>Source: Insert Source Line Text  </a:t>
            </a:r>
          </a:p>
        </p:txBody>
      </p:sp>
      <p:sp>
        <p:nvSpPr>
          <p:cNvPr id="6" name="Text Placeholder 6"/>
          <p:cNvSpPr>
            <a:spLocks noGrp="1"/>
          </p:cNvSpPr>
          <p:nvPr>
            <p:ph type="body" sz="quarter" idx="15" hasCustomPrompt="1"/>
          </p:nvPr>
        </p:nvSpPr>
        <p:spPr>
          <a:xfrm>
            <a:off x="438859" y="6189666"/>
            <a:ext cx="2293055" cy="431798"/>
          </a:xfrm>
          <a:prstGeom prst="rect">
            <a:avLst/>
          </a:prstGeom>
        </p:spPr>
        <p:txBody>
          <a:bodyPr vert="horz"/>
          <a:lstStyle>
            <a:lvl1pPr marL="0" indent="0">
              <a:buNone/>
              <a:defRPr sz="1100" cap="all" baseline="0"/>
            </a:lvl1pPr>
            <a:lvl2pPr marL="457109" indent="0">
              <a:buNone/>
              <a:defRPr/>
            </a:lvl2pPr>
            <a:lvl3pPr marL="914217" indent="0">
              <a:buNone/>
              <a:defRPr/>
            </a:lvl3pPr>
            <a:lvl4pPr marL="1371326" indent="0">
              <a:buNone/>
              <a:defRPr/>
            </a:lvl4pPr>
            <a:lvl5pPr marL="1828434" indent="0">
              <a:buNone/>
              <a:defRPr/>
            </a:lvl5pPr>
          </a:lstStyle>
          <a:p>
            <a:pPr lvl="0"/>
            <a:r>
              <a:rPr lang="en-US" dirty="0"/>
              <a:t>Small Report Title Goes Here</a:t>
            </a:r>
          </a:p>
        </p:txBody>
      </p:sp>
      <p:sp>
        <p:nvSpPr>
          <p:cNvPr id="11" name="Text Placeholder 10"/>
          <p:cNvSpPr>
            <a:spLocks noGrp="1"/>
          </p:cNvSpPr>
          <p:nvPr>
            <p:ph type="body" sz="quarter" idx="18" hasCustomPrompt="1"/>
          </p:nvPr>
        </p:nvSpPr>
        <p:spPr>
          <a:xfrm>
            <a:off x="226486" y="5335064"/>
            <a:ext cx="11728449" cy="888470"/>
          </a:xfrm>
          <a:prstGeom prst="rect">
            <a:avLst/>
          </a:prstGeom>
        </p:spPr>
        <p:txBody>
          <a:bodyPr vert="horz"/>
          <a:lstStyle>
            <a:lvl1pPr marL="0" indent="0" algn="ctr" defTabSz="228554" fontAlgn="base">
              <a:lnSpc>
                <a:spcPts val="2300"/>
              </a:lnSpc>
              <a:spcBef>
                <a:spcPct val="0"/>
              </a:spcBef>
              <a:spcAft>
                <a:spcPct val="0"/>
              </a:spcAft>
              <a:buFontTx/>
              <a:buNone/>
              <a:defRPr sz="1100"/>
            </a:lvl1pPr>
            <a:lvl5pPr marL="1828434" indent="0">
              <a:buFontTx/>
              <a:buNone/>
              <a:defRPr sz="1200"/>
            </a:lvl5pPr>
          </a:lstStyle>
          <a:p>
            <a:pPr algn="ctr" defTabSz="457200" fontAlgn="base">
              <a:spcBef>
                <a:spcPct val="0"/>
              </a:spcBef>
              <a:spcAft>
                <a:spcPct val="0"/>
              </a:spcAft>
            </a:pPr>
            <a:r>
              <a:rPr lang="en-US" altLang="en-US" sz="1500" dirty="0">
                <a:solidFill>
                  <a:prstClr val="black"/>
                </a:solidFill>
                <a:latin typeface="Trebuchet MS" pitchFamily="34" charset="0"/>
              </a:rPr>
              <a:t>Less than a third of likely buyers found out about their local dealership through online search</a:t>
            </a:r>
          </a:p>
          <a:p>
            <a:pPr algn="ctr" defTabSz="457200" fontAlgn="base">
              <a:spcBef>
                <a:spcPct val="0"/>
              </a:spcBef>
              <a:spcAft>
                <a:spcPct val="0"/>
              </a:spcAft>
            </a:pPr>
            <a:r>
              <a:rPr lang="en-US" altLang="en-US" sz="1500" dirty="0">
                <a:solidFill>
                  <a:prstClr val="black"/>
                </a:solidFill>
                <a:latin typeface="Trebuchet MS" pitchFamily="34" charset="0"/>
              </a:rPr>
              <a:t>Direct mail/email marketing has a nominal effect on informing buyers about their local dealership </a:t>
            </a:r>
          </a:p>
        </p:txBody>
      </p:sp>
    </p:spTree>
    <p:extLst>
      <p:ext uri="{BB962C8B-B14F-4D97-AF65-F5344CB8AC3E}">
        <p14:creationId xmlns:p14="http://schemas.microsoft.com/office/powerpoint/2010/main" val="7053327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4413952" y="5002207"/>
            <a:ext cx="7247473" cy="1517126"/>
          </a:xfrm>
          <a:prstGeom prst="rect">
            <a:avLst/>
          </a:prstGeom>
        </p:spPr>
        <p:txBody>
          <a:bodyPr anchor="t" anchorCtr="0">
            <a:noAutofit/>
          </a:bodyPr>
          <a:lstStyle>
            <a:lvl1pPr algn="l">
              <a:lnSpc>
                <a:spcPts val="3799"/>
              </a:lnSpc>
              <a:defRPr sz="3599" b="1" cap="none" spc="-100"/>
            </a:lvl1pPr>
          </a:lstStyle>
          <a:p>
            <a:r>
              <a:rPr lang="en-US" dirty="0"/>
              <a:t>Insert Copy Here </a:t>
            </a:r>
            <a:br>
              <a:rPr lang="en-US" dirty="0"/>
            </a:br>
            <a:r>
              <a:rPr lang="en-US" dirty="0"/>
              <a:t>For The Break Slide</a:t>
            </a:r>
          </a:p>
        </p:txBody>
      </p:sp>
    </p:spTree>
    <p:extLst>
      <p:ext uri="{BB962C8B-B14F-4D97-AF65-F5344CB8AC3E}">
        <p14:creationId xmlns:p14="http://schemas.microsoft.com/office/powerpoint/2010/main" val="38724674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userDrawn="1">
  <p:cSld name="2_Title Slide">
    <p:spTree>
      <p:nvGrpSpPr>
        <p:cNvPr id="1" name=""/>
        <p:cNvGrpSpPr/>
        <p:nvPr/>
      </p:nvGrpSpPr>
      <p:grpSpPr>
        <a:xfrm>
          <a:off x="0" y="0"/>
          <a:ext cx="0" cy="0"/>
          <a:chOff x="0" y="0"/>
          <a:chExt cx="0" cy="0"/>
        </a:xfrm>
      </p:grpSpPr>
      <p:sp>
        <p:nvSpPr>
          <p:cNvPr id="5" name="Text Placeholder 4"/>
          <p:cNvSpPr>
            <a:spLocks noGrp="1"/>
          </p:cNvSpPr>
          <p:nvPr>
            <p:ph type="body" sz="quarter" idx="10" hasCustomPrompt="1"/>
          </p:nvPr>
        </p:nvSpPr>
        <p:spPr>
          <a:xfrm>
            <a:off x="3421115" y="2788257"/>
            <a:ext cx="6874356" cy="1286933"/>
          </a:xfrm>
          <a:prstGeom prst="rect">
            <a:avLst/>
          </a:prstGeom>
        </p:spPr>
        <p:txBody>
          <a:bodyPr vert="horz" lIns="0" tIns="0" rIns="0" bIns="0"/>
          <a:lstStyle>
            <a:lvl1pPr marL="0" indent="0">
              <a:lnSpc>
                <a:spcPts val="4499"/>
              </a:lnSpc>
              <a:spcBef>
                <a:spcPts val="0"/>
              </a:spcBef>
              <a:buFontTx/>
              <a:buNone/>
              <a:defRPr sz="5499" b="1" cap="none"/>
            </a:lvl1pPr>
            <a:lvl2pPr marL="457109" indent="0">
              <a:lnSpc>
                <a:spcPts val="4499"/>
              </a:lnSpc>
              <a:spcBef>
                <a:spcPts val="0"/>
              </a:spcBef>
              <a:buFontTx/>
              <a:buNone/>
              <a:defRPr sz="5499" cap="all"/>
            </a:lvl2pPr>
            <a:lvl3pPr marL="914217" indent="0">
              <a:lnSpc>
                <a:spcPts val="4499"/>
              </a:lnSpc>
              <a:spcBef>
                <a:spcPts val="0"/>
              </a:spcBef>
              <a:buFontTx/>
              <a:buNone/>
              <a:defRPr sz="5499" cap="all"/>
            </a:lvl3pPr>
            <a:lvl4pPr marL="1371326" indent="0">
              <a:lnSpc>
                <a:spcPts val="4499"/>
              </a:lnSpc>
              <a:spcBef>
                <a:spcPts val="0"/>
              </a:spcBef>
              <a:buFontTx/>
              <a:buNone/>
              <a:defRPr sz="5499" cap="all"/>
            </a:lvl4pPr>
            <a:lvl5pPr marL="1828434" indent="0">
              <a:lnSpc>
                <a:spcPts val="4499"/>
              </a:lnSpc>
              <a:spcBef>
                <a:spcPts val="0"/>
              </a:spcBef>
              <a:buFontTx/>
              <a:buNone/>
              <a:defRPr sz="5499" cap="all"/>
            </a:lvl5pPr>
          </a:lstStyle>
          <a:p>
            <a:pPr lvl="0"/>
            <a:r>
              <a:rPr lang="en-US" dirty="0"/>
              <a:t>Insert Report Title Here</a:t>
            </a:r>
          </a:p>
        </p:txBody>
      </p:sp>
      <p:sp>
        <p:nvSpPr>
          <p:cNvPr id="7" name="Text Placeholder 6"/>
          <p:cNvSpPr>
            <a:spLocks noGrp="1"/>
          </p:cNvSpPr>
          <p:nvPr>
            <p:ph type="body" sz="quarter" idx="11" hasCustomPrompt="1"/>
          </p:nvPr>
        </p:nvSpPr>
        <p:spPr>
          <a:xfrm>
            <a:off x="3480770" y="3960348"/>
            <a:ext cx="8282253" cy="1585314"/>
          </a:xfrm>
          <a:prstGeom prst="rect">
            <a:avLst/>
          </a:prstGeom>
        </p:spPr>
        <p:txBody>
          <a:bodyPr vert="horz" lIns="0" tIns="0" rIns="0" bIns="0"/>
          <a:lstStyle>
            <a:lvl1pPr marL="0" indent="0">
              <a:spcBef>
                <a:spcPts val="0"/>
              </a:spcBef>
              <a:buFontTx/>
              <a:buNone/>
              <a:defRPr sz="3199" b="1" cap="none" baseline="0">
                <a:solidFill>
                  <a:srgbClr val="508ABA"/>
                </a:solidFill>
              </a:defRPr>
            </a:lvl1pPr>
            <a:lvl2pPr marL="457109" indent="0">
              <a:buFontTx/>
              <a:buNone/>
              <a:defRPr/>
            </a:lvl2pPr>
            <a:lvl3pPr marL="914217" indent="0">
              <a:buFontTx/>
              <a:buNone/>
              <a:defRPr/>
            </a:lvl3pPr>
            <a:lvl4pPr marL="1371326" indent="0">
              <a:buFontTx/>
              <a:buNone/>
              <a:defRPr/>
            </a:lvl4pPr>
            <a:lvl5pPr marL="1828434" indent="0">
              <a:buFontTx/>
              <a:buNone/>
              <a:defRPr/>
            </a:lvl5pPr>
          </a:lstStyle>
          <a:p>
            <a:r>
              <a:rPr lang="en-US" sz="2599" dirty="0">
                <a:latin typeface="+mn-lt"/>
                <a:cs typeface="Trebuchet MS"/>
              </a:rPr>
              <a:t>Insert Subhead Text Here</a:t>
            </a:r>
          </a:p>
        </p:txBody>
      </p:sp>
    </p:spTree>
    <p:extLst>
      <p:ext uri="{BB962C8B-B14F-4D97-AF65-F5344CB8AC3E}">
        <p14:creationId xmlns:p14="http://schemas.microsoft.com/office/powerpoint/2010/main" val="327080301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05538900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E59E59-C3FC-204E-85CC-317362ACE60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4D047EF-D6BD-E145-A9EF-61D40231D6C6}"/>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6A84CD0-A62C-3D4E-ADDB-0276DBB71049}"/>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22EBCD41-370D-044C-897A-559815EFC95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62F46B7-5F31-DB43-B955-4BE9B8D7F011}"/>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026973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022197-EA75-7C43-A891-3E34D66C4501}"/>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D250571-AFBE-7C4C-A2F3-761335BCEFF0}"/>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011F708-0D8A-FE4D-BFDD-990819C4585E}"/>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24B4C672-9FA9-2E46-9721-1933E1CCBD2B}"/>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63402321-B7DD-9241-AF4F-0B56185C126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9646839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8B03B8-98E1-614D-A4FA-00124125D72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EBB9A7-18E9-3E43-AB98-22C0813C1D4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DFB5814-1FE6-CF4A-88E9-202CBDA7E7DE}"/>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356D911-5035-494E-ACBA-385D31FE256B}"/>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CBA76857-4EB6-C54D-B723-BE35A29CD9B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660BF94-92A5-8349-A6BF-78D65C34F28D}"/>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83929706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BE5AA4-CE49-4346-B1E9-39366FBDC39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46BEF7-AD6B-9145-A11A-DFBBA018C29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5E12D76D-7244-174D-B330-4751D3A3B6D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4170D02-414E-FC4F-98F7-663BA18AE04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C3C5D75-B033-D84B-BDC2-E1DE69A766F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0BB9DDE-0844-7B40-960B-0B593FEBCA96}"/>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8" name="Footer Placeholder 7">
            <a:extLst>
              <a:ext uri="{FF2B5EF4-FFF2-40B4-BE49-F238E27FC236}">
                <a16:creationId xmlns:a16="http://schemas.microsoft.com/office/drawing/2014/main" id="{47942282-7BD7-E54A-9094-D59C8B387017}"/>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B846ED25-DC8B-A84C-B611-ED7DFCFABA15}"/>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155117916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C187C-E429-CD49-B58A-CB8E090FA59C}"/>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3FF36D0-BFE4-9949-9E89-09906B4F57E8}"/>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4" name="Footer Placeholder 3">
            <a:extLst>
              <a:ext uri="{FF2B5EF4-FFF2-40B4-BE49-F238E27FC236}">
                <a16:creationId xmlns:a16="http://schemas.microsoft.com/office/drawing/2014/main" id="{E0EC319F-F805-6E4E-8D3C-3F4676E168D1}"/>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DB1641F0-9B6D-E94F-A979-91F56A4C5DBB}"/>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23249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CFEA5EC-AF0C-494D-AE60-629E819860F2}"/>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3" name="Footer Placeholder 2">
            <a:extLst>
              <a:ext uri="{FF2B5EF4-FFF2-40B4-BE49-F238E27FC236}">
                <a16:creationId xmlns:a16="http://schemas.microsoft.com/office/drawing/2014/main" id="{E566BDBD-DB55-CD48-A260-77AF4981A321}"/>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E5E6D73C-B8F4-FA40-B1C2-BCC55C1885F7}"/>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60688214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CCAF58-FC7B-1541-98FB-DF0ECECA10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5761D9D-6B49-3343-B0DC-1826A0A83E2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BE1A1FB-75E3-BE44-B4F1-61F798CDC89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B8AD33D-B14A-1E4D-8C2E-9CB77045514F}"/>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D8653C3C-948F-704A-ADCA-862364F5D3A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EBC301E1-4B2C-5848-8BB6-DCA07C948D3A}"/>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234963490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3ECA18-21A7-4F4F-AE92-7693302AEE7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B799FB2-811D-BB4E-A3BD-0A54421CD46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88EB802F-649D-D04C-AA36-1801F2E482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9CC28A1-74D0-0148-90F9-DC233F310DFE}"/>
              </a:ext>
            </a:extLst>
          </p:cNvPr>
          <p:cNvSpPr>
            <a:spLocks noGrp="1"/>
          </p:cNvSpPr>
          <p:nvPr>
            <p:ph type="dt" sz="half" idx="10"/>
          </p:nvPr>
        </p:nvSpPr>
        <p:spPr/>
        <p:txBody>
          <a:bodyPr/>
          <a:lstStyle/>
          <a:p>
            <a:fld id="{EF675F10-90BA-9A4B-97C5-0F6D45F15F43}" type="datetimeFigureOut">
              <a:rPr lang="en-US" smtClean="0"/>
              <a:t>6/15/2020</a:t>
            </a:fld>
            <a:endParaRPr lang="en-US" dirty="0"/>
          </a:p>
        </p:txBody>
      </p:sp>
      <p:sp>
        <p:nvSpPr>
          <p:cNvPr id="6" name="Footer Placeholder 5">
            <a:extLst>
              <a:ext uri="{FF2B5EF4-FFF2-40B4-BE49-F238E27FC236}">
                <a16:creationId xmlns:a16="http://schemas.microsoft.com/office/drawing/2014/main" id="{4EAEFBCA-2FC4-9C46-BCA4-0B00D3E0A4C7}"/>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878FBC0A-8886-A044-9D2E-E44EE7E3FF2E}"/>
              </a:ext>
            </a:extLst>
          </p:cNvPr>
          <p:cNvSpPr>
            <a:spLocks noGrp="1"/>
          </p:cNvSpPr>
          <p:nvPr>
            <p:ph type="sldNum" sz="quarter" idx="12"/>
          </p:nvPr>
        </p:nvSpPr>
        <p:spPr/>
        <p:txBody>
          <a:bodyPr/>
          <a:lstStyle/>
          <a:p>
            <a:fld id="{7D33CAC0-E093-5148-AE6B-19334CEADB6C}" type="slidenum">
              <a:rPr lang="en-US" smtClean="0"/>
              <a:t>‹#›</a:t>
            </a:fld>
            <a:endParaRPr lang="en-US" dirty="0"/>
          </a:p>
        </p:txBody>
      </p:sp>
    </p:spTree>
    <p:extLst>
      <p:ext uri="{BB962C8B-B14F-4D97-AF65-F5344CB8AC3E}">
        <p14:creationId xmlns:p14="http://schemas.microsoft.com/office/powerpoint/2010/main" val="37473571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theme" Target="../theme/theme2.xml"/><Relationship Id="rId5" Type="http://schemas.openxmlformats.org/officeDocument/2006/relationships/slideLayout" Target="../slideLayouts/slideLayout16.xml"/><Relationship Id="rId4" Type="http://schemas.openxmlformats.org/officeDocument/2006/relationships/slideLayout" Target="../slideLayouts/slideLayout1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9B83807-8083-E946-9568-F5DA5E3764A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F21B6F-4AE4-CC48-AE78-093FC5E5D40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FE92C3D-56C5-B443-9039-55850F12264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F675F10-90BA-9A4B-97C5-0F6D45F15F43}" type="datetimeFigureOut">
              <a:rPr lang="en-US" smtClean="0"/>
              <a:t>6/15/2020</a:t>
            </a:fld>
            <a:endParaRPr lang="en-US" dirty="0"/>
          </a:p>
        </p:txBody>
      </p:sp>
      <p:sp>
        <p:nvSpPr>
          <p:cNvPr id="5" name="Footer Placeholder 4">
            <a:extLst>
              <a:ext uri="{FF2B5EF4-FFF2-40B4-BE49-F238E27FC236}">
                <a16:creationId xmlns:a16="http://schemas.microsoft.com/office/drawing/2014/main" id="{79EBB4FE-21FC-9249-87CF-23D44CEF625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F68B5D03-AC5A-6F4D-91F4-FD920EF7E4C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33CAC0-E093-5148-AE6B-19334CEADB6C}" type="slidenum">
              <a:rPr lang="en-US" smtClean="0"/>
              <a:t>‹#›</a:t>
            </a:fld>
            <a:endParaRPr lang="en-US" dirty="0"/>
          </a:p>
        </p:txBody>
      </p:sp>
    </p:spTree>
    <p:extLst>
      <p:ext uri="{BB962C8B-B14F-4D97-AF65-F5344CB8AC3E}">
        <p14:creationId xmlns:p14="http://schemas.microsoft.com/office/powerpoint/2010/main" val="395158762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3" name="Slide Number Placeholder 2"/>
          <p:cNvSpPr>
            <a:spLocks noGrp="1"/>
          </p:cNvSpPr>
          <p:nvPr>
            <p:ph type="sldNum" sz="quarter" idx="4"/>
          </p:nvPr>
        </p:nvSpPr>
        <p:spPr>
          <a:xfrm>
            <a:off x="9434052" y="6367830"/>
            <a:ext cx="2743200" cy="365125"/>
          </a:xfrm>
          <a:prstGeom prst="rect">
            <a:avLst/>
          </a:prstGeom>
        </p:spPr>
        <p:txBody>
          <a:bodyPr vert="horz" lIns="91440" tIns="45720" rIns="91440" bIns="45720" rtlCol="0" anchor="ctr"/>
          <a:lstStyle>
            <a:lvl1pPr algn="r">
              <a:defRPr sz="1600">
                <a:solidFill>
                  <a:schemeClr val="tx1">
                    <a:tint val="75000"/>
                  </a:schemeClr>
                </a:solidFill>
                <a:latin typeface="Open Sans" panose="020B0606030504020204" pitchFamily="34" charset="0"/>
                <a:ea typeface="Open Sans" panose="020B0606030504020204" pitchFamily="34" charset="0"/>
                <a:cs typeface="Open Sans" panose="020B0606030504020204" pitchFamily="34" charset="0"/>
              </a:defRPr>
            </a:lvl1pPr>
          </a:lstStyle>
          <a:p>
            <a:fld id="{7F49A766-55E6-489B-9F87-9CA196D9A660}"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3952956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Lst>
  <p:hf hdr="0" ftr="0" dt="0"/>
  <p:txStyles>
    <p:titleStyle>
      <a:lvl1pPr algn="ctr" defTabSz="457109" rtl="0" eaLnBrk="1" latinLnBrk="0" hangingPunct="1">
        <a:spcBef>
          <a:spcPct val="0"/>
        </a:spcBef>
        <a:buNone/>
        <a:defRPr sz="4399" kern="1200">
          <a:solidFill>
            <a:schemeClr val="tx1"/>
          </a:solidFill>
          <a:latin typeface="+mj-lt"/>
          <a:ea typeface="+mj-ea"/>
          <a:cs typeface="+mj-cs"/>
        </a:defRPr>
      </a:lvl1pPr>
    </p:titleStyle>
    <p:bodyStyle>
      <a:lvl1pPr marL="342831" indent="-342831" algn="l" defTabSz="457109" rtl="0" eaLnBrk="1" latinLnBrk="0" hangingPunct="1">
        <a:spcBef>
          <a:spcPct val="20000"/>
        </a:spcBef>
        <a:buFont typeface="Arial"/>
        <a:buChar char="•"/>
        <a:defRPr sz="3199" kern="1200">
          <a:solidFill>
            <a:schemeClr val="tx1"/>
          </a:solidFill>
          <a:latin typeface="+mn-lt"/>
          <a:ea typeface="+mn-ea"/>
          <a:cs typeface="+mn-cs"/>
        </a:defRPr>
      </a:lvl1pPr>
      <a:lvl2pPr marL="742801" indent="-285693" algn="l" defTabSz="457109" rtl="0" eaLnBrk="1" latinLnBrk="0" hangingPunct="1">
        <a:spcBef>
          <a:spcPct val="20000"/>
        </a:spcBef>
        <a:buFont typeface="Arial"/>
        <a:buChar char="–"/>
        <a:defRPr sz="2799" kern="1200">
          <a:solidFill>
            <a:schemeClr val="tx1"/>
          </a:solidFill>
          <a:latin typeface="+mn-lt"/>
          <a:ea typeface="+mn-ea"/>
          <a:cs typeface="+mn-cs"/>
        </a:defRPr>
      </a:lvl2pPr>
      <a:lvl3pPr marL="1142771" indent="-228554" algn="l" defTabSz="457109" rtl="0" eaLnBrk="1" latinLnBrk="0" hangingPunct="1">
        <a:spcBef>
          <a:spcPct val="20000"/>
        </a:spcBef>
        <a:buFont typeface="Arial"/>
        <a:buChar char="•"/>
        <a:defRPr sz="2400" kern="1200">
          <a:solidFill>
            <a:schemeClr val="tx1"/>
          </a:solidFill>
          <a:latin typeface="+mn-lt"/>
          <a:ea typeface="+mn-ea"/>
          <a:cs typeface="+mn-cs"/>
        </a:defRPr>
      </a:lvl3pPr>
      <a:lvl4pPr marL="1599880" indent="-228554" algn="l" defTabSz="457109" rtl="0" eaLnBrk="1" latinLnBrk="0" hangingPunct="1">
        <a:spcBef>
          <a:spcPct val="20000"/>
        </a:spcBef>
        <a:buFont typeface="Arial"/>
        <a:buChar char="–"/>
        <a:defRPr sz="2000" kern="1200">
          <a:solidFill>
            <a:schemeClr val="tx1"/>
          </a:solidFill>
          <a:latin typeface="+mn-lt"/>
          <a:ea typeface="+mn-ea"/>
          <a:cs typeface="+mn-cs"/>
        </a:defRPr>
      </a:lvl4pPr>
      <a:lvl5pPr marL="2056989" indent="-228554" algn="l" defTabSz="457109" rtl="0" eaLnBrk="1" latinLnBrk="0" hangingPunct="1">
        <a:spcBef>
          <a:spcPct val="20000"/>
        </a:spcBef>
        <a:buFont typeface="Arial"/>
        <a:buChar char="»"/>
        <a:defRPr sz="2000" kern="1200">
          <a:solidFill>
            <a:schemeClr val="tx1"/>
          </a:solidFill>
          <a:latin typeface="+mn-lt"/>
          <a:ea typeface="+mn-ea"/>
          <a:cs typeface="+mn-cs"/>
        </a:defRPr>
      </a:lvl5pPr>
      <a:lvl6pPr marL="2514097" indent="-228554" algn="l" defTabSz="457109" rtl="0" eaLnBrk="1" latinLnBrk="0" hangingPunct="1">
        <a:spcBef>
          <a:spcPct val="20000"/>
        </a:spcBef>
        <a:buFont typeface="Arial"/>
        <a:buChar char="•"/>
        <a:defRPr sz="2000" kern="1200">
          <a:solidFill>
            <a:schemeClr val="tx1"/>
          </a:solidFill>
          <a:latin typeface="+mn-lt"/>
          <a:ea typeface="+mn-ea"/>
          <a:cs typeface="+mn-cs"/>
        </a:defRPr>
      </a:lvl6pPr>
      <a:lvl7pPr marL="2971206" indent="-228554" algn="l" defTabSz="457109" rtl="0" eaLnBrk="1" latinLnBrk="0" hangingPunct="1">
        <a:spcBef>
          <a:spcPct val="20000"/>
        </a:spcBef>
        <a:buFont typeface="Arial"/>
        <a:buChar char="•"/>
        <a:defRPr sz="2000" kern="1200">
          <a:solidFill>
            <a:schemeClr val="tx1"/>
          </a:solidFill>
          <a:latin typeface="+mn-lt"/>
          <a:ea typeface="+mn-ea"/>
          <a:cs typeface="+mn-cs"/>
        </a:defRPr>
      </a:lvl7pPr>
      <a:lvl8pPr marL="3428314" indent="-228554" algn="l" defTabSz="457109" rtl="0" eaLnBrk="1" latinLnBrk="0" hangingPunct="1">
        <a:spcBef>
          <a:spcPct val="20000"/>
        </a:spcBef>
        <a:buFont typeface="Arial"/>
        <a:buChar char="•"/>
        <a:defRPr sz="2000" kern="1200">
          <a:solidFill>
            <a:schemeClr val="tx1"/>
          </a:solidFill>
          <a:latin typeface="+mn-lt"/>
          <a:ea typeface="+mn-ea"/>
          <a:cs typeface="+mn-cs"/>
        </a:defRPr>
      </a:lvl8pPr>
      <a:lvl9pPr marL="3885423" indent="-228554" algn="l" defTabSz="45710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109" rtl="0" eaLnBrk="1" latinLnBrk="0" hangingPunct="1">
        <a:defRPr sz="1800" kern="1200">
          <a:solidFill>
            <a:schemeClr val="tx1"/>
          </a:solidFill>
          <a:latin typeface="+mn-lt"/>
          <a:ea typeface="+mn-ea"/>
          <a:cs typeface="+mn-cs"/>
        </a:defRPr>
      </a:lvl1pPr>
      <a:lvl2pPr marL="457109" algn="l" defTabSz="457109" rtl="0" eaLnBrk="1" latinLnBrk="0" hangingPunct="1">
        <a:defRPr sz="1800" kern="1200">
          <a:solidFill>
            <a:schemeClr val="tx1"/>
          </a:solidFill>
          <a:latin typeface="+mn-lt"/>
          <a:ea typeface="+mn-ea"/>
          <a:cs typeface="+mn-cs"/>
        </a:defRPr>
      </a:lvl2pPr>
      <a:lvl3pPr marL="914217" algn="l" defTabSz="457109" rtl="0" eaLnBrk="1" latinLnBrk="0" hangingPunct="1">
        <a:defRPr sz="1800" kern="1200">
          <a:solidFill>
            <a:schemeClr val="tx1"/>
          </a:solidFill>
          <a:latin typeface="+mn-lt"/>
          <a:ea typeface="+mn-ea"/>
          <a:cs typeface="+mn-cs"/>
        </a:defRPr>
      </a:lvl3pPr>
      <a:lvl4pPr marL="1371326" algn="l" defTabSz="457109" rtl="0" eaLnBrk="1" latinLnBrk="0" hangingPunct="1">
        <a:defRPr sz="1800" kern="1200">
          <a:solidFill>
            <a:schemeClr val="tx1"/>
          </a:solidFill>
          <a:latin typeface="+mn-lt"/>
          <a:ea typeface="+mn-ea"/>
          <a:cs typeface="+mn-cs"/>
        </a:defRPr>
      </a:lvl4pPr>
      <a:lvl5pPr marL="1828434" algn="l" defTabSz="457109" rtl="0" eaLnBrk="1" latinLnBrk="0" hangingPunct="1">
        <a:defRPr sz="1800" kern="1200">
          <a:solidFill>
            <a:schemeClr val="tx1"/>
          </a:solidFill>
          <a:latin typeface="+mn-lt"/>
          <a:ea typeface="+mn-ea"/>
          <a:cs typeface="+mn-cs"/>
        </a:defRPr>
      </a:lvl5pPr>
      <a:lvl6pPr marL="2285543" algn="l" defTabSz="457109" rtl="0" eaLnBrk="1" latinLnBrk="0" hangingPunct="1">
        <a:defRPr sz="1800" kern="1200">
          <a:solidFill>
            <a:schemeClr val="tx1"/>
          </a:solidFill>
          <a:latin typeface="+mn-lt"/>
          <a:ea typeface="+mn-ea"/>
          <a:cs typeface="+mn-cs"/>
        </a:defRPr>
      </a:lvl6pPr>
      <a:lvl7pPr marL="2742651" algn="l" defTabSz="457109" rtl="0" eaLnBrk="1" latinLnBrk="0" hangingPunct="1">
        <a:defRPr sz="1800" kern="1200">
          <a:solidFill>
            <a:schemeClr val="tx1"/>
          </a:solidFill>
          <a:latin typeface="+mn-lt"/>
          <a:ea typeface="+mn-ea"/>
          <a:cs typeface="+mn-cs"/>
        </a:defRPr>
      </a:lvl7pPr>
      <a:lvl8pPr marL="3199760" algn="l" defTabSz="457109" rtl="0" eaLnBrk="1" latinLnBrk="0" hangingPunct="1">
        <a:defRPr sz="1800" kern="1200">
          <a:solidFill>
            <a:schemeClr val="tx1"/>
          </a:solidFill>
          <a:latin typeface="+mn-lt"/>
          <a:ea typeface="+mn-ea"/>
          <a:cs typeface="+mn-cs"/>
        </a:defRPr>
      </a:lvl8pPr>
      <a:lvl9pPr marL="3656868" algn="l" defTabSz="457109"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chart" Target="../charts/chart1.xml"/><Relationship Id="rId4" Type="http://schemas.openxmlformats.org/officeDocument/2006/relationships/image" Target="../media/image5.png"/></Relationships>
</file>

<file path=ppt/slides/_rels/slide11.xml.rels><?xml version="1.0" encoding="UTF-8" standalone="yes"?>
<Relationships xmlns="http://schemas.openxmlformats.org/package/2006/relationships"><Relationship Id="rId8" Type="http://schemas.openxmlformats.org/officeDocument/2006/relationships/image" Target="../media/image77.jpeg"/><Relationship Id="rId13" Type="http://schemas.openxmlformats.org/officeDocument/2006/relationships/image" Target="../media/image82.jpeg"/><Relationship Id="rId18" Type="http://schemas.openxmlformats.org/officeDocument/2006/relationships/image" Target="../media/image87.jpeg"/><Relationship Id="rId26" Type="http://schemas.openxmlformats.org/officeDocument/2006/relationships/image" Target="../media/image95.png"/><Relationship Id="rId3" Type="http://schemas.openxmlformats.org/officeDocument/2006/relationships/image" Target="../media/image72.jpeg"/><Relationship Id="rId21" Type="http://schemas.openxmlformats.org/officeDocument/2006/relationships/image" Target="../media/image90.png"/><Relationship Id="rId7" Type="http://schemas.openxmlformats.org/officeDocument/2006/relationships/image" Target="../media/image76.png"/><Relationship Id="rId12" Type="http://schemas.openxmlformats.org/officeDocument/2006/relationships/image" Target="../media/image81.jpeg"/><Relationship Id="rId17" Type="http://schemas.openxmlformats.org/officeDocument/2006/relationships/image" Target="../media/image86.png"/><Relationship Id="rId25" Type="http://schemas.openxmlformats.org/officeDocument/2006/relationships/image" Target="../media/image94.png"/><Relationship Id="rId2" Type="http://schemas.openxmlformats.org/officeDocument/2006/relationships/image" Target="../media/image5.png"/><Relationship Id="rId16" Type="http://schemas.openxmlformats.org/officeDocument/2006/relationships/image" Target="../media/image85.jpeg"/><Relationship Id="rId20" Type="http://schemas.openxmlformats.org/officeDocument/2006/relationships/image" Target="../media/image89.png"/><Relationship Id="rId29" Type="http://schemas.openxmlformats.org/officeDocument/2006/relationships/image" Target="../media/image98.png"/><Relationship Id="rId1" Type="http://schemas.openxmlformats.org/officeDocument/2006/relationships/slideLayout" Target="../slideLayouts/slideLayout7.xml"/><Relationship Id="rId6" Type="http://schemas.openxmlformats.org/officeDocument/2006/relationships/image" Target="../media/image75.jpeg"/><Relationship Id="rId11" Type="http://schemas.openxmlformats.org/officeDocument/2006/relationships/image" Target="../media/image80.jpeg"/><Relationship Id="rId24" Type="http://schemas.openxmlformats.org/officeDocument/2006/relationships/image" Target="../media/image93.png"/><Relationship Id="rId32" Type="http://schemas.openxmlformats.org/officeDocument/2006/relationships/image" Target="../media/image101.png"/><Relationship Id="rId5" Type="http://schemas.openxmlformats.org/officeDocument/2006/relationships/image" Target="../media/image74.jpeg"/><Relationship Id="rId15" Type="http://schemas.openxmlformats.org/officeDocument/2006/relationships/image" Target="../media/image84.jpeg"/><Relationship Id="rId23" Type="http://schemas.openxmlformats.org/officeDocument/2006/relationships/image" Target="../media/image92.png"/><Relationship Id="rId28" Type="http://schemas.openxmlformats.org/officeDocument/2006/relationships/image" Target="../media/image97.png"/><Relationship Id="rId10" Type="http://schemas.openxmlformats.org/officeDocument/2006/relationships/image" Target="../media/image79.jpeg"/><Relationship Id="rId19" Type="http://schemas.openxmlformats.org/officeDocument/2006/relationships/image" Target="../media/image88.jpeg"/><Relationship Id="rId31" Type="http://schemas.openxmlformats.org/officeDocument/2006/relationships/image" Target="../media/image100.png"/><Relationship Id="rId4" Type="http://schemas.openxmlformats.org/officeDocument/2006/relationships/image" Target="../media/image73.jpeg"/><Relationship Id="rId9" Type="http://schemas.openxmlformats.org/officeDocument/2006/relationships/image" Target="../media/image78.png"/><Relationship Id="rId14" Type="http://schemas.openxmlformats.org/officeDocument/2006/relationships/image" Target="../media/image83.jpeg"/><Relationship Id="rId22" Type="http://schemas.openxmlformats.org/officeDocument/2006/relationships/image" Target="../media/image91.png"/><Relationship Id="rId27" Type="http://schemas.openxmlformats.org/officeDocument/2006/relationships/image" Target="../media/image96.png"/><Relationship Id="rId30" Type="http://schemas.openxmlformats.org/officeDocument/2006/relationships/image" Target="../media/image99.png"/></Relationships>
</file>

<file path=ppt/slides/_rels/slide12.xml.rels><?xml version="1.0" encoding="UTF-8" standalone="yes"?>
<Relationships xmlns="http://schemas.openxmlformats.org/package/2006/relationships"><Relationship Id="rId8" Type="http://schemas.openxmlformats.org/officeDocument/2006/relationships/image" Target="../media/image107.jpeg"/><Relationship Id="rId13" Type="http://schemas.openxmlformats.org/officeDocument/2006/relationships/image" Target="../media/image111.jpeg"/><Relationship Id="rId18" Type="http://schemas.openxmlformats.org/officeDocument/2006/relationships/image" Target="../media/image116.jpeg"/><Relationship Id="rId26" Type="http://schemas.openxmlformats.org/officeDocument/2006/relationships/image" Target="../media/image124.jpeg"/><Relationship Id="rId3" Type="http://schemas.openxmlformats.org/officeDocument/2006/relationships/image" Target="../media/image102.jpeg"/><Relationship Id="rId21" Type="http://schemas.openxmlformats.org/officeDocument/2006/relationships/image" Target="../media/image119.jpeg"/><Relationship Id="rId7" Type="http://schemas.openxmlformats.org/officeDocument/2006/relationships/image" Target="../media/image106.png"/><Relationship Id="rId12" Type="http://schemas.openxmlformats.org/officeDocument/2006/relationships/image" Target="../media/image110.jpeg"/><Relationship Id="rId17" Type="http://schemas.openxmlformats.org/officeDocument/2006/relationships/image" Target="../media/image115.jpeg"/><Relationship Id="rId25" Type="http://schemas.openxmlformats.org/officeDocument/2006/relationships/image" Target="../media/image123.jpeg"/><Relationship Id="rId2" Type="http://schemas.openxmlformats.org/officeDocument/2006/relationships/image" Target="../media/image5.png"/><Relationship Id="rId16" Type="http://schemas.openxmlformats.org/officeDocument/2006/relationships/image" Target="../media/image114.jpeg"/><Relationship Id="rId20" Type="http://schemas.openxmlformats.org/officeDocument/2006/relationships/image" Target="../media/image118.png"/><Relationship Id="rId1" Type="http://schemas.openxmlformats.org/officeDocument/2006/relationships/slideLayout" Target="../slideLayouts/slideLayout7.xml"/><Relationship Id="rId6" Type="http://schemas.openxmlformats.org/officeDocument/2006/relationships/image" Target="../media/image105.jpeg"/><Relationship Id="rId11" Type="http://schemas.openxmlformats.org/officeDocument/2006/relationships/image" Target="../media/image109.png"/><Relationship Id="rId24" Type="http://schemas.openxmlformats.org/officeDocument/2006/relationships/image" Target="../media/image122.png"/><Relationship Id="rId5" Type="http://schemas.openxmlformats.org/officeDocument/2006/relationships/image" Target="../media/image104.jpeg"/><Relationship Id="rId15" Type="http://schemas.openxmlformats.org/officeDocument/2006/relationships/image" Target="../media/image113.png"/><Relationship Id="rId23" Type="http://schemas.openxmlformats.org/officeDocument/2006/relationships/image" Target="../media/image121.jpeg"/><Relationship Id="rId28" Type="http://schemas.openxmlformats.org/officeDocument/2006/relationships/image" Target="../media/image126.jpeg"/><Relationship Id="rId10" Type="http://schemas.openxmlformats.org/officeDocument/2006/relationships/image" Target="../media/image86.png"/><Relationship Id="rId19" Type="http://schemas.openxmlformats.org/officeDocument/2006/relationships/image" Target="../media/image117.jpeg"/><Relationship Id="rId4" Type="http://schemas.openxmlformats.org/officeDocument/2006/relationships/image" Target="../media/image103.jpeg"/><Relationship Id="rId9" Type="http://schemas.openxmlformats.org/officeDocument/2006/relationships/image" Target="../media/image108.png"/><Relationship Id="rId14" Type="http://schemas.openxmlformats.org/officeDocument/2006/relationships/image" Target="../media/image112.gif"/><Relationship Id="rId22" Type="http://schemas.openxmlformats.org/officeDocument/2006/relationships/image" Target="../media/image120.png"/><Relationship Id="rId27" Type="http://schemas.openxmlformats.org/officeDocument/2006/relationships/image" Target="../media/image125.jpeg"/></Relationships>
</file>

<file path=ppt/slides/_rels/slide13.xml.rels><?xml version="1.0" encoding="UTF-8" standalone="yes"?>
<Relationships xmlns="http://schemas.openxmlformats.org/package/2006/relationships"><Relationship Id="rId13" Type="http://schemas.openxmlformats.org/officeDocument/2006/relationships/image" Target="../media/image136.png"/><Relationship Id="rId18" Type="http://schemas.openxmlformats.org/officeDocument/2006/relationships/image" Target="../media/image141.png"/><Relationship Id="rId26" Type="http://schemas.openxmlformats.org/officeDocument/2006/relationships/image" Target="../media/image149.png"/><Relationship Id="rId39" Type="http://schemas.openxmlformats.org/officeDocument/2006/relationships/image" Target="../media/image162.png"/><Relationship Id="rId21" Type="http://schemas.openxmlformats.org/officeDocument/2006/relationships/image" Target="../media/image144.png"/><Relationship Id="rId34" Type="http://schemas.openxmlformats.org/officeDocument/2006/relationships/image" Target="../media/image157.png"/><Relationship Id="rId42" Type="http://schemas.openxmlformats.org/officeDocument/2006/relationships/image" Target="../media/image165.png"/><Relationship Id="rId47" Type="http://schemas.openxmlformats.org/officeDocument/2006/relationships/image" Target="../media/image170.png"/><Relationship Id="rId50" Type="http://schemas.openxmlformats.org/officeDocument/2006/relationships/image" Target="../media/image173.png"/><Relationship Id="rId55" Type="http://schemas.openxmlformats.org/officeDocument/2006/relationships/image" Target="../media/image178.png"/><Relationship Id="rId63" Type="http://schemas.openxmlformats.org/officeDocument/2006/relationships/image" Target="../media/image185.png"/><Relationship Id="rId7" Type="http://schemas.openxmlformats.org/officeDocument/2006/relationships/image" Target="../media/image130.png"/><Relationship Id="rId2" Type="http://schemas.openxmlformats.org/officeDocument/2006/relationships/notesSlide" Target="../notesSlides/notesSlide6.xml"/><Relationship Id="rId16" Type="http://schemas.openxmlformats.org/officeDocument/2006/relationships/image" Target="../media/image139.png"/><Relationship Id="rId20" Type="http://schemas.openxmlformats.org/officeDocument/2006/relationships/image" Target="../media/image143.png"/><Relationship Id="rId29" Type="http://schemas.openxmlformats.org/officeDocument/2006/relationships/image" Target="../media/image152.png"/><Relationship Id="rId41" Type="http://schemas.openxmlformats.org/officeDocument/2006/relationships/image" Target="../media/image164.png"/><Relationship Id="rId54" Type="http://schemas.openxmlformats.org/officeDocument/2006/relationships/image" Target="../media/image177.png"/><Relationship Id="rId62" Type="http://schemas.openxmlformats.org/officeDocument/2006/relationships/image" Target="../media/image184.png"/><Relationship Id="rId1" Type="http://schemas.openxmlformats.org/officeDocument/2006/relationships/slideLayout" Target="../slideLayouts/slideLayout7.xml"/><Relationship Id="rId6" Type="http://schemas.openxmlformats.org/officeDocument/2006/relationships/image" Target="../media/image129.png"/><Relationship Id="rId11" Type="http://schemas.openxmlformats.org/officeDocument/2006/relationships/image" Target="../media/image134.png"/><Relationship Id="rId24" Type="http://schemas.openxmlformats.org/officeDocument/2006/relationships/image" Target="../media/image147.png"/><Relationship Id="rId32" Type="http://schemas.openxmlformats.org/officeDocument/2006/relationships/image" Target="../media/image155.png"/><Relationship Id="rId37" Type="http://schemas.openxmlformats.org/officeDocument/2006/relationships/image" Target="../media/image160.png"/><Relationship Id="rId40" Type="http://schemas.openxmlformats.org/officeDocument/2006/relationships/image" Target="../media/image163.png"/><Relationship Id="rId45" Type="http://schemas.openxmlformats.org/officeDocument/2006/relationships/image" Target="../media/image168.png"/><Relationship Id="rId53" Type="http://schemas.openxmlformats.org/officeDocument/2006/relationships/image" Target="../media/image176.png"/><Relationship Id="rId58" Type="http://schemas.openxmlformats.org/officeDocument/2006/relationships/image" Target="../media/image181.png"/><Relationship Id="rId5" Type="http://schemas.openxmlformats.org/officeDocument/2006/relationships/image" Target="../media/image128.png"/><Relationship Id="rId15" Type="http://schemas.openxmlformats.org/officeDocument/2006/relationships/image" Target="../media/image138.png"/><Relationship Id="rId23" Type="http://schemas.openxmlformats.org/officeDocument/2006/relationships/image" Target="../media/image146.png"/><Relationship Id="rId28" Type="http://schemas.openxmlformats.org/officeDocument/2006/relationships/image" Target="../media/image151.png"/><Relationship Id="rId36" Type="http://schemas.openxmlformats.org/officeDocument/2006/relationships/image" Target="../media/image159.png"/><Relationship Id="rId49" Type="http://schemas.openxmlformats.org/officeDocument/2006/relationships/image" Target="../media/image172.png"/><Relationship Id="rId57" Type="http://schemas.openxmlformats.org/officeDocument/2006/relationships/image" Target="../media/image180.png"/><Relationship Id="rId61" Type="http://schemas.openxmlformats.org/officeDocument/2006/relationships/hyperlink" Target="https://thevab.com/insight/as-time-goes-by" TargetMode="External"/><Relationship Id="rId10" Type="http://schemas.openxmlformats.org/officeDocument/2006/relationships/image" Target="../media/image133.png"/><Relationship Id="rId19" Type="http://schemas.openxmlformats.org/officeDocument/2006/relationships/image" Target="../media/image142.png"/><Relationship Id="rId31" Type="http://schemas.openxmlformats.org/officeDocument/2006/relationships/image" Target="../media/image154.png"/><Relationship Id="rId44" Type="http://schemas.openxmlformats.org/officeDocument/2006/relationships/image" Target="../media/image167.png"/><Relationship Id="rId52" Type="http://schemas.openxmlformats.org/officeDocument/2006/relationships/image" Target="../media/image175.png"/><Relationship Id="rId60" Type="http://schemas.openxmlformats.org/officeDocument/2006/relationships/image" Target="../media/image183.png"/><Relationship Id="rId4" Type="http://schemas.openxmlformats.org/officeDocument/2006/relationships/image" Target="../media/image127.png"/><Relationship Id="rId9" Type="http://schemas.openxmlformats.org/officeDocument/2006/relationships/image" Target="../media/image132.png"/><Relationship Id="rId14" Type="http://schemas.openxmlformats.org/officeDocument/2006/relationships/image" Target="../media/image137.png"/><Relationship Id="rId22" Type="http://schemas.openxmlformats.org/officeDocument/2006/relationships/image" Target="../media/image145.png"/><Relationship Id="rId27" Type="http://schemas.openxmlformats.org/officeDocument/2006/relationships/image" Target="../media/image150.png"/><Relationship Id="rId30" Type="http://schemas.openxmlformats.org/officeDocument/2006/relationships/image" Target="../media/image153.png"/><Relationship Id="rId35" Type="http://schemas.openxmlformats.org/officeDocument/2006/relationships/image" Target="../media/image158.png"/><Relationship Id="rId43" Type="http://schemas.openxmlformats.org/officeDocument/2006/relationships/image" Target="../media/image166.png"/><Relationship Id="rId48" Type="http://schemas.openxmlformats.org/officeDocument/2006/relationships/image" Target="../media/image171.png"/><Relationship Id="rId56" Type="http://schemas.openxmlformats.org/officeDocument/2006/relationships/image" Target="../media/image179.png"/><Relationship Id="rId8" Type="http://schemas.openxmlformats.org/officeDocument/2006/relationships/image" Target="../media/image131.png"/><Relationship Id="rId51" Type="http://schemas.openxmlformats.org/officeDocument/2006/relationships/image" Target="../media/image174.png"/><Relationship Id="rId3" Type="http://schemas.openxmlformats.org/officeDocument/2006/relationships/image" Target="../media/image5.png"/><Relationship Id="rId12" Type="http://schemas.openxmlformats.org/officeDocument/2006/relationships/image" Target="../media/image135.png"/><Relationship Id="rId17" Type="http://schemas.openxmlformats.org/officeDocument/2006/relationships/image" Target="../media/image140.png"/><Relationship Id="rId25" Type="http://schemas.openxmlformats.org/officeDocument/2006/relationships/image" Target="../media/image148.png"/><Relationship Id="rId33" Type="http://schemas.openxmlformats.org/officeDocument/2006/relationships/image" Target="../media/image156.png"/><Relationship Id="rId38" Type="http://schemas.openxmlformats.org/officeDocument/2006/relationships/image" Target="../media/image161.png"/><Relationship Id="rId46" Type="http://schemas.openxmlformats.org/officeDocument/2006/relationships/image" Target="../media/image169.png"/><Relationship Id="rId59" Type="http://schemas.openxmlformats.org/officeDocument/2006/relationships/image" Target="../media/image182.png"/></Relationships>
</file>

<file path=ppt/slides/_rels/slide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chart" Target="../charts/chart2.xml"/></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8.xml"/><Relationship Id="rId1" Type="http://schemas.openxmlformats.org/officeDocument/2006/relationships/slideLayout" Target="../slideLayouts/slideLayout7.xml"/><Relationship Id="rId4" Type="http://schemas.openxmlformats.org/officeDocument/2006/relationships/chart" Target="../charts/chart3.xml"/></Relationships>
</file>

<file path=ppt/slides/_rels/slide16.xml.rels><?xml version="1.0" encoding="UTF-8" standalone="yes"?>
<Relationships xmlns="http://schemas.openxmlformats.org/package/2006/relationships"><Relationship Id="rId8" Type="http://schemas.openxmlformats.org/officeDocument/2006/relationships/image" Target="../media/image191.jpeg"/><Relationship Id="rId13" Type="http://schemas.openxmlformats.org/officeDocument/2006/relationships/image" Target="../media/image196.jpeg"/><Relationship Id="rId18" Type="http://schemas.openxmlformats.org/officeDocument/2006/relationships/image" Target="../media/image201.jpeg"/><Relationship Id="rId26" Type="http://schemas.openxmlformats.org/officeDocument/2006/relationships/image" Target="../media/image209.jpeg"/><Relationship Id="rId39" Type="http://schemas.openxmlformats.org/officeDocument/2006/relationships/image" Target="../media/image222.jpeg"/><Relationship Id="rId3" Type="http://schemas.openxmlformats.org/officeDocument/2006/relationships/image" Target="../media/image186.png"/><Relationship Id="rId21" Type="http://schemas.openxmlformats.org/officeDocument/2006/relationships/image" Target="../media/image204.jpeg"/><Relationship Id="rId34" Type="http://schemas.openxmlformats.org/officeDocument/2006/relationships/image" Target="../media/image217.jpeg"/><Relationship Id="rId42" Type="http://schemas.openxmlformats.org/officeDocument/2006/relationships/image" Target="../media/image225.jpeg"/><Relationship Id="rId47" Type="http://schemas.openxmlformats.org/officeDocument/2006/relationships/image" Target="../media/image229.png"/><Relationship Id="rId7" Type="http://schemas.openxmlformats.org/officeDocument/2006/relationships/image" Target="../media/image190.png"/><Relationship Id="rId12" Type="http://schemas.openxmlformats.org/officeDocument/2006/relationships/image" Target="../media/image195.jpeg"/><Relationship Id="rId17" Type="http://schemas.openxmlformats.org/officeDocument/2006/relationships/image" Target="../media/image200.jpeg"/><Relationship Id="rId25" Type="http://schemas.openxmlformats.org/officeDocument/2006/relationships/image" Target="../media/image208.jpeg"/><Relationship Id="rId33" Type="http://schemas.openxmlformats.org/officeDocument/2006/relationships/image" Target="../media/image216.jpeg"/><Relationship Id="rId38" Type="http://schemas.openxmlformats.org/officeDocument/2006/relationships/image" Target="../media/image221.jpeg"/><Relationship Id="rId46" Type="http://schemas.openxmlformats.org/officeDocument/2006/relationships/image" Target="../media/image228.jpeg"/><Relationship Id="rId2" Type="http://schemas.openxmlformats.org/officeDocument/2006/relationships/image" Target="../media/image5.png"/><Relationship Id="rId16" Type="http://schemas.openxmlformats.org/officeDocument/2006/relationships/image" Target="../media/image199.jpeg"/><Relationship Id="rId20" Type="http://schemas.openxmlformats.org/officeDocument/2006/relationships/image" Target="../media/image203.png"/><Relationship Id="rId29" Type="http://schemas.openxmlformats.org/officeDocument/2006/relationships/image" Target="../media/image212.jpeg"/><Relationship Id="rId41" Type="http://schemas.openxmlformats.org/officeDocument/2006/relationships/image" Target="../media/image224.jpeg"/><Relationship Id="rId1" Type="http://schemas.openxmlformats.org/officeDocument/2006/relationships/slideLayout" Target="../slideLayouts/slideLayout7.xml"/><Relationship Id="rId6" Type="http://schemas.openxmlformats.org/officeDocument/2006/relationships/image" Target="../media/image189.jpeg"/><Relationship Id="rId11" Type="http://schemas.openxmlformats.org/officeDocument/2006/relationships/image" Target="../media/image194.jpeg"/><Relationship Id="rId24" Type="http://schemas.openxmlformats.org/officeDocument/2006/relationships/image" Target="../media/image207.jpeg"/><Relationship Id="rId32" Type="http://schemas.openxmlformats.org/officeDocument/2006/relationships/image" Target="../media/image215.jpeg"/><Relationship Id="rId37" Type="http://schemas.openxmlformats.org/officeDocument/2006/relationships/image" Target="../media/image220.jpeg"/><Relationship Id="rId40" Type="http://schemas.openxmlformats.org/officeDocument/2006/relationships/image" Target="../media/image223.jpeg"/><Relationship Id="rId45" Type="http://schemas.openxmlformats.org/officeDocument/2006/relationships/image" Target="../media/image227.jpeg"/><Relationship Id="rId5" Type="http://schemas.openxmlformats.org/officeDocument/2006/relationships/image" Target="../media/image188.jpeg"/><Relationship Id="rId15" Type="http://schemas.openxmlformats.org/officeDocument/2006/relationships/image" Target="../media/image198.png"/><Relationship Id="rId23" Type="http://schemas.openxmlformats.org/officeDocument/2006/relationships/image" Target="../media/image206.jpeg"/><Relationship Id="rId28" Type="http://schemas.openxmlformats.org/officeDocument/2006/relationships/image" Target="../media/image211.jpeg"/><Relationship Id="rId36" Type="http://schemas.openxmlformats.org/officeDocument/2006/relationships/image" Target="../media/image219.jpeg"/><Relationship Id="rId10" Type="http://schemas.openxmlformats.org/officeDocument/2006/relationships/image" Target="../media/image193.jpeg"/><Relationship Id="rId19" Type="http://schemas.openxmlformats.org/officeDocument/2006/relationships/image" Target="../media/image202.jpeg"/><Relationship Id="rId31" Type="http://schemas.openxmlformats.org/officeDocument/2006/relationships/image" Target="../media/image214.jpeg"/><Relationship Id="rId44" Type="http://schemas.openxmlformats.org/officeDocument/2006/relationships/image" Target="../media/image109.png"/><Relationship Id="rId4" Type="http://schemas.openxmlformats.org/officeDocument/2006/relationships/image" Target="../media/image187.png"/><Relationship Id="rId9" Type="http://schemas.openxmlformats.org/officeDocument/2006/relationships/image" Target="../media/image192.jpeg"/><Relationship Id="rId14" Type="http://schemas.openxmlformats.org/officeDocument/2006/relationships/image" Target="../media/image197.png"/><Relationship Id="rId22" Type="http://schemas.openxmlformats.org/officeDocument/2006/relationships/image" Target="../media/image205.jpeg"/><Relationship Id="rId27" Type="http://schemas.openxmlformats.org/officeDocument/2006/relationships/image" Target="../media/image210.jpeg"/><Relationship Id="rId30" Type="http://schemas.openxmlformats.org/officeDocument/2006/relationships/image" Target="../media/image213.jpeg"/><Relationship Id="rId35" Type="http://schemas.openxmlformats.org/officeDocument/2006/relationships/image" Target="../media/image218.jpeg"/><Relationship Id="rId43" Type="http://schemas.openxmlformats.org/officeDocument/2006/relationships/image" Target="../media/image226.jpeg"/></Relationships>
</file>

<file path=ppt/slides/_rels/slide1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9.xml"/><Relationship Id="rId1" Type="http://schemas.openxmlformats.org/officeDocument/2006/relationships/slideLayout" Target="../slideLayouts/slideLayout7.xml"/><Relationship Id="rId6" Type="http://schemas.openxmlformats.org/officeDocument/2006/relationships/image" Target="../media/image233.jpeg"/><Relationship Id="rId5" Type="http://schemas.openxmlformats.org/officeDocument/2006/relationships/hyperlink" Target="https://thevab.com/insight/committed" TargetMode="External"/><Relationship Id="rId4" Type="http://schemas.openxmlformats.org/officeDocument/2006/relationships/chart" Target="../charts/chart4.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0.xml"/><Relationship Id="rId1" Type="http://schemas.openxmlformats.org/officeDocument/2006/relationships/slideLayout" Target="../slideLayouts/slideLayout7.xml"/><Relationship Id="rId4" Type="http://schemas.openxmlformats.org/officeDocument/2006/relationships/chart" Target="../charts/chart5.xml"/></Relationships>
</file>

<file path=ppt/slides/_rels/slide21.xml.rels><?xml version="1.0" encoding="UTF-8" standalone="yes"?>
<Relationships xmlns="http://schemas.openxmlformats.org/package/2006/relationships"><Relationship Id="rId3" Type="http://schemas.openxmlformats.org/officeDocument/2006/relationships/chart" Target="../charts/chart6.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3" Type="http://schemas.openxmlformats.org/officeDocument/2006/relationships/image" Target="../media/image242.png"/><Relationship Id="rId18" Type="http://schemas.openxmlformats.org/officeDocument/2006/relationships/image" Target="../media/image247.png"/><Relationship Id="rId26" Type="http://schemas.openxmlformats.org/officeDocument/2006/relationships/image" Target="../media/image255.jpeg"/><Relationship Id="rId39" Type="http://schemas.openxmlformats.org/officeDocument/2006/relationships/image" Target="../media/image267.jpeg"/><Relationship Id="rId21" Type="http://schemas.openxmlformats.org/officeDocument/2006/relationships/image" Target="../media/image250.png"/><Relationship Id="rId34" Type="http://schemas.openxmlformats.org/officeDocument/2006/relationships/image" Target="../media/image263.jpeg"/><Relationship Id="rId42" Type="http://schemas.openxmlformats.org/officeDocument/2006/relationships/image" Target="../media/image270.jpeg"/><Relationship Id="rId47" Type="http://schemas.openxmlformats.org/officeDocument/2006/relationships/image" Target="../media/image275.jpeg"/><Relationship Id="rId50" Type="http://schemas.openxmlformats.org/officeDocument/2006/relationships/image" Target="../media/image278.jpeg"/><Relationship Id="rId55" Type="http://schemas.openxmlformats.org/officeDocument/2006/relationships/image" Target="../media/image283.jpeg"/><Relationship Id="rId63" Type="http://schemas.openxmlformats.org/officeDocument/2006/relationships/image" Target="../media/image290.jpeg"/><Relationship Id="rId68" Type="http://schemas.openxmlformats.org/officeDocument/2006/relationships/image" Target="../media/image295.png"/><Relationship Id="rId76" Type="http://schemas.openxmlformats.org/officeDocument/2006/relationships/image" Target="../media/image303.jpeg"/><Relationship Id="rId84" Type="http://schemas.openxmlformats.org/officeDocument/2006/relationships/image" Target="../media/image311.png"/><Relationship Id="rId89" Type="http://schemas.openxmlformats.org/officeDocument/2006/relationships/image" Target="../media/image203.png"/><Relationship Id="rId7" Type="http://schemas.openxmlformats.org/officeDocument/2006/relationships/image" Target="../media/image237.jpeg"/><Relationship Id="rId71" Type="http://schemas.openxmlformats.org/officeDocument/2006/relationships/image" Target="../media/image298.jpeg"/><Relationship Id="rId92" Type="http://schemas.openxmlformats.org/officeDocument/2006/relationships/image" Target="../media/image318.png"/><Relationship Id="rId2" Type="http://schemas.openxmlformats.org/officeDocument/2006/relationships/notesSlide" Target="../notesSlides/notesSlide11.xml"/><Relationship Id="rId16" Type="http://schemas.openxmlformats.org/officeDocument/2006/relationships/image" Target="../media/image245.jpeg"/><Relationship Id="rId29" Type="http://schemas.openxmlformats.org/officeDocument/2006/relationships/image" Target="../media/image258.png"/><Relationship Id="rId11" Type="http://schemas.openxmlformats.org/officeDocument/2006/relationships/image" Target="../media/image186.png"/><Relationship Id="rId24" Type="http://schemas.openxmlformats.org/officeDocument/2006/relationships/image" Target="../media/image253.jpeg"/><Relationship Id="rId32" Type="http://schemas.openxmlformats.org/officeDocument/2006/relationships/image" Target="../media/image261.jpeg"/><Relationship Id="rId37" Type="http://schemas.openxmlformats.org/officeDocument/2006/relationships/image" Target="../media/image266.jpeg"/><Relationship Id="rId40" Type="http://schemas.openxmlformats.org/officeDocument/2006/relationships/image" Target="../media/image268.jpeg"/><Relationship Id="rId45" Type="http://schemas.openxmlformats.org/officeDocument/2006/relationships/image" Target="../media/image273.jpeg"/><Relationship Id="rId53" Type="http://schemas.openxmlformats.org/officeDocument/2006/relationships/image" Target="../media/image281.jpeg"/><Relationship Id="rId58" Type="http://schemas.openxmlformats.org/officeDocument/2006/relationships/image" Target="../media/image286.png"/><Relationship Id="rId66" Type="http://schemas.openxmlformats.org/officeDocument/2006/relationships/image" Target="../media/image293.png"/><Relationship Id="rId74" Type="http://schemas.openxmlformats.org/officeDocument/2006/relationships/image" Target="../media/image301.png"/><Relationship Id="rId79" Type="http://schemas.openxmlformats.org/officeDocument/2006/relationships/image" Target="../media/image306.jpeg"/><Relationship Id="rId87" Type="http://schemas.openxmlformats.org/officeDocument/2006/relationships/image" Target="../media/image314.png"/><Relationship Id="rId5" Type="http://schemas.openxmlformats.org/officeDocument/2006/relationships/image" Target="../media/image235.jpeg"/><Relationship Id="rId61" Type="http://schemas.openxmlformats.org/officeDocument/2006/relationships/image" Target="../media/image289.png"/><Relationship Id="rId82" Type="http://schemas.openxmlformats.org/officeDocument/2006/relationships/image" Target="../media/image309.png"/><Relationship Id="rId90" Type="http://schemas.openxmlformats.org/officeDocument/2006/relationships/image" Target="../media/image316.png"/><Relationship Id="rId95" Type="http://schemas.openxmlformats.org/officeDocument/2006/relationships/image" Target="../media/image321.png"/><Relationship Id="rId19" Type="http://schemas.openxmlformats.org/officeDocument/2006/relationships/image" Target="../media/image248.jpeg"/><Relationship Id="rId14" Type="http://schemas.openxmlformats.org/officeDocument/2006/relationships/image" Target="../media/image243.png"/><Relationship Id="rId22" Type="http://schemas.openxmlformats.org/officeDocument/2006/relationships/image" Target="../media/image251.jpeg"/><Relationship Id="rId27" Type="http://schemas.openxmlformats.org/officeDocument/2006/relationships/image" Target="../media/image256.jpeg"/><Relationship Id="rId30" Type="http://schemas.openxmlformats.org/officeDocument/2006/relationships/image" Target="../media/image259.png"/><Relationship Id="rId35" Type="http://schemas.openxmlformats.org/officeDocument/2006/relationships/image" Target="../media/image264.jpeg"/><Relationship Id="rId43" Type="http://schemas.openxmlformats.org/officeDocument/2006/relationships/image" Target="../media/image271.png"/><Relationship Id="rId48" Type="http://schemas.openxmlformats.org/officeDocument/2006/relationships/image" Target="../media/image276.jpeg"/><Relationship Id="rId56" Type="http://schemas.openxmlformats.org/officeDocument/2006/relationships/image" Target="../media/image284.jpeg"/><Relationship Id="rId64" Type="http://schemas.openxmlformats.org/officeDocument/2006/relationships/image" Target="../media/image291.png"/><Relationship Id="rId69" Type="http://schemas.openxmlformats.org/officeDocument/2006/relationships/image" Target="../media/image296.jpeg"/><Relationship Id="rId77" Type="http://schemas.openxmlformats.org/officeDocument/2006/relationships/image" Target="../media/image304.jpeg"/><Relationship Id="rId8" Type="http://schemas.openxmlformats.org/officeDocument/2006/relationships/image" Target="../media/image238.png"/><Relationship Id="rId51" Type="http://schemas.openxmlformats.org/officeDocument/2006/relationships/image" Target="../media/image279.png"/><Relationship Id="rId72" Type="http://schemas.openxmlformats.org/officeDocument/2006/relationships/image" Target="../media/image299.jpeg"/><Relationship Id="rId80" Type="http://schemas.openxmlformats.org/officeDocument/2006/relationships/image" Target="../media/image307.jpeg"/><Relationship Id="rId85" Type="http://schemas.openxmlformats.org/officeDocument/2006/relationships/image" Target="../media/image312.jpeg"/><Relationship Id="rId93" Type="http://schemas.openxmlformats.org/officeDocument/2006/relationships/image" Target="../media/image319.jpeg"/><Relationship Id="rId3" Type="http://schemas.openxmlformats.org/officeDocument/2006/relationships/image" Target="../media/image5.png"/><Relationship Id="rId12" Type="http://schemas.openxmlformats.org/officeDocument/2006/relationships/image" Target="../media/image241.png"/><Relationship Id="rId17" Type="http://schemas.openxmlformats.org/officeDocument/2006/relationships/image" Target="../media/image246.png"/><Relationship Id="rId25" Type="http://schemas.openxmlformats.org/officeDocument/2006/relationships/image" Target="../media/image254.jpeg"/><Relationship Id="rId33" Type="http://schemas.openxmlformats.org/officeDocument/2006/relationships/image" Target="../media/image262.jpeg"/><Relationship Id="rId38" Type="http://schemas.openxmlformats.org/officeDocument/2006/relationships/image" Target="../media/image194.jpeg"/><Relationship Id="rId46" Type="http://schemas.openxmlformats.org/officeDocument/2006/relationships/image" Target="../media/image274.png"/><Relationship Id="rId59" Type="http://schemas.openxmlformats.org/officeDocument/2006/relationships/image" Target="../media/image287.jpeg"/><Relationship Id="rId67" Type="http://schemas.openxmlformats.org/officeDocument/2006/relationships/image" Target="../media/image294.jpeg"/><Relationship Id="rId20" Type="http://schemas.openxmlformats.org/officeDocument/2006/relationships/image" Target="../media/image249.jpeg"/><Relationship Id="rId41" Type="http://schemas.openxmlformats.org/officeDocument/2006/relationships/image" Target="../media/image269.jpeg"/><Relationship Id="rId54" Type="http://schemas.openxmlformats.org/officeDocument/2006/relationships/image" Target="../media/image282.jpeg"/><Relationship Id="rId62" Type="http://schemas.openxmlformats.org/officeDocument/2006/relationships/image" Target="../media/image197.png"/><Relationship Id="rId70" Type="http://schemas.openxmlformats.org/officeDocument/2006/relationships/image" Target="../media/image297.png"/><Relationship Id="rId75" Type="http://schemas.openxmlformats.org/officeDocument/2006/relationships/image" Target="../media/image302.png"/><Relationship Id="rId83" Type="http://schemas.openxmlformats.org/officeDocument/2006/relationships/image" Target="../media/image310.jpeg"/><Relationship Id="rId88" Type="http://schemas.openxmlformats.org/officeDocument/2006/relationships/image" Target="../media/image315.jpeg"/><Relationship Id="rId91" Type="http://schemas.openxmlformats.org/officeDocument/2006/relationships/image" Target="../media/image317.jpeg"/><Relationship Id="rId1" Type="http://schemas.openxmlformats.org/officeDocument/2006/relationships/slideLayout" Target="../slideLayouts/slideLayout7.xml"/><Relationship Id="rId6" Type="http://schemas.openxmlformats.org/officeDocument/2006/relationships/image" Target="../media/image236.jpeg"/><Relationship Id="rId15" Type="http://schemas.openxmlformats.org/officeDocument/2006/relationships/image" Target="../media/image244.jpeg"/><Relationship Id="rId23" Type="http://schemas.openxmlformats.org/officeDocument/2006/relationships/image" Target="../media/image252.jpeg"/><Relationship Id="rId28" Type="http://schemas.openxmlformats.org/officeDocument/2006/relationships/image" Target="../media/image257.png"/><Relationship Id="rId36" Type="http://schemas.openxmlformats.org/officeDocument/2006/relationships/image" Target="../media/image265.jpeg"/><Relationship Id="rId49" Type="http://schemas.openxmlformats.org/officeDocument/2006/relationships/image" Target="../media/image277.jpeg"/><Relationship Id="rId57" Type="http://schemas.openxmlformats.org/officeDocument/2006/relationships/image" Target="../media/image285.png"/><Relationship Id="rId10" Type="http://schemas.openxmlformats.org/officeDocument/2006/relationships/image" Target="../media/image240.png"/><Relationship Id="rId31" Type="http://schemas.openxmlformats.org/officeDocument/2006/relationships/image" Target="../media/image260.jpeg"/><Relationship Id="rId44" Type="http://schemas.openxmlformats.org/officeDocument/2006/relationships/image" Target="../media/image272.jpeg"/><Relationship Id="rId52" Type="http://schemas.openxmlformats.org/officeDocument/2006/relationships/image" Target="../media/image280.jpeg"/><Relationship Id="rId60" Type="http://schemas.openxmlformats.org/officeDocument/2006/relationships/image" Target="../media/image288.jpeg"/><Relationship Id="rId65" Type="http://schemas.openxmlformats.org/officeDocument/2006/relationships/image" Target="../media/image292.png"/><Relationship Id="rId73" Type="http://schemas.openxmlformats.org/officeDocument/2006/relationships/image" Target="../media/image300.jpeg"/><Relationship Id="rId78" Type="http://schemas.openxmlformats.org/officeDocument/2006/relationships/image" Target="../media/image305.png"/><Relationship Id="rId81" Type="http://schemas.openxmlformats.org/officeDocument/2006/relationships/image" Target="../media/image308.png"/><Relationship Id="rId86" Type="http://schemas.openxmlformats.org/officeDocument/2006/relationships/image" Target="../media/image313.jpeg"/><Relationship Id="rId94" Type="http://schemas.openxmlformats.org/officeDocument/2006/relationships/image" Target="../media/image320.jpeg"/><Relationship Id="rId4" Type="http://schemas.openxmlformats.org/officeDocument/2006/relationships/image" Target="../media/image234.jpeg"/><Relationship Id="rId9" Type="http://schemas.openxmlformats.org/officeDocument/2006/relationships/image" Target="../media/image239.png"/></Relationships>
</file>

<file path=ppt/slides/_rels/slide23.xml.rels><?xml version="1.0" encoding="UTF-8" standalone="yes"?>
<Relationships xmlns="http://schemas.openxmlformats.org/package/2006/relationships"><Relationship Id="rId3" Type="http://schemas.openxmlformats.org/officeDocument/2006/relationships/chart" Target="../charts/chart7.xml"/><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325.jpeg"/><Relationship Id="rId13" Type="http://schemas.openxmlformats.org/officeDocument/2006/relationships/image" Target="../media/image330.jpeg"/><Relationship Id="rId18" Type="http://schemas.openxmlformats.org/officeDocument/2006/relationships/image" Target="../media/image335.png"/><Relationship Id="rId26" Type="http://schemas.openxmlformats.org/officeDocument/2006/relationships/image" Target="../media/image341.jpeg"/><Relationship Id="rId39" Type="http://schemas.openxmlformats.org/officeDocument/2006/relationships/image" Target="../media/image351.jpeg"/><Relationship Id="rId3" Type="http://schemas.openxmlformats.org/officeDocument/2006/relationships/image" Target="../media/image322.jpeg"/><Relationship Id="rId21" Type="http://schemas.openxmlformats.org/officeDocument/2006/relationships/image" Target="../media/image338.png"/><Relationship Id="rId34" Type="http://schemas.openxmlformats.org/officeDocument/2006/relationships/image" Target="../media/image348.jpeg"/><Relationship Id="rId42" Type="http://schemas.openxmlformats.org/officeDocument/2006/relationships/image" Target="../media/image257.png"/><Relationship Id="rId7" Type="http://schemas.openxmlformats.org/officeDocument/2006/relationships/image" Target="../media/image101.png"/><Relationship Id="rId12" Type="http://schemas.openxmlformats.org/officeDocument/2006/relationships/image" Target="../media/image329.jpeg"/><Relationship Id="rId17" Type="http://schemas.openxmlformats.org/officeDocument/2006/relationships/image" Target="../media/image334.jpeg"/><Relationship Id="rId25" Type="http://schemas.openxmlformats.org/officeDocument/2006/relationships/image" Target="../media/image187.png"/><Relationship Id="rId33" Type="http://schemas.openxmlformats.org/officeDocument/2006/relationships/image" Target="../media/image347.jpeg"/><Relationship Id="rId38" Type="http://schemas.openxmlformats.org/officeDocument/2006/relationships/image" Target="../media/image194.jpeg"/><Relationship Id="rId46" Type="http://schemas.openxmlformats.org/officeDocument/2006/relationships/image" Target="../media/image197.png"/><Relationship Id="rId2" Type="http://schemas.openxmlformats.org/officeDocument/2006/relationships/image" Target="../media/image5.png"/><Relationship Id="rId16" Type="http://schemas.openxmlformats.org/officeDocument/2006/relationships/image" Target="../media/image333.jpeg"/><Relationship Id="rId20" Type="http://schemas.openxmlformats.org/officeDocument/2006/relationships/image" Target="../media/image337.jpeg"/><Relationship Id="rId29" Type="http://schemas.openxmlformats.org/officeDocument/2006/relationships/image" Target="../media/image344.jpeg"/><Relationship Id="rId41" Type="http://schemas.openxmlformats.org/officeDocument/2006/relationships/image" Target="../media/image353.png"/><Relationship Id="rId1" Type="http://schemas.openxmlformats.org/officeDocument/2006/relationships/slideLayout" Target="../slideLayouts/slideLayout7.xml"/><Relationship Id="rId6" Type="http://schemas.openxmlformats.org/officeDocument/2006/relationships/image" Target="../media/image274.png"/><Relationship Id="rId11" Type="http://schemas.openxmlformats.org/officeDocument/2006/relationships/image" Target="../media/image328.png"/><Relationship Id="rId24" Type="http://schemas.openxmlformats.org/officeDocument/2006/relationships/image" Target="../media/image186.png"/><Relationship Id="rId32" Type="http://schemas.openxmlformats.org/officeDocument/2006/relationships/image" Target="../media/image241.png"/><Relationship Id="rId37" Type="http://schemas.openxmlformats.org/officeDocument/2006/relationships/image" Target="../media/image350.jpeg"/><Relationship Id="rId40" Type="http://schemas.openxmlformats.org/officeDocument/2006/relationships/image" Target="../media/image352.png"/><Relationship Id="rId45" Type="http://schemas.openxmlformats.org/officeDocument/2006/relationships/image" Target="../media/image356.jpeg"/><Relationship Id="rId5" Type="http://schemas.openxmlformats.org/officeDocument/2006/relationships/image" Target="../media/image324.jpeg"/><Relationship Id="rId15" Type="http://schemas.openxmlformats.org/officeDocument/2006/relationships/image" Target="../media/image332.jpeg"/><Relationship Id="rId23" Type="http://schemas.openxmlformats.org/officeDocument/2006/relationships/image" Target="../media/image340.png"/><Relationship Id="rId28" Type="http://schemas.openxmlformats.org/officeDocument/2006/relationships/image" Target="../media/image343.jpeg"/><Relationship Id="rId36" Type="http://schemas.openxmlformats.org/officeDocument/2006/relationships/image" Target="../media/image115.jpeg"/><Relationship Id="rId10" Type="http://schemas.openxmlformats.org/officeDocument/2006/relationships/image" Target="../media/image327.png"/><Relationship Id="rId19" Type="http://schemas.openxmlformats.org/officeDocument/2006/relationships/image" Target="../media/image336.png"/><Relationship Id="rId31" Type="http://schemas.openxmlformats.org/officeDocument/2006/relationships/image" Target="../media/image346.png"/><Relationship Id="rId44" Type="http://schemas.openxmlformats.org/officeDocument/2006/relationships/image" Target="../media/image355.jpeg"/><Relationship Id="rId4" Type="http://schemas.openxmlformats.org/officeDocument/2006/relationships/image" Target="../media/image323.jpeg"/><Relationship Id="rId9" Type="http://schemas.openxmlformats.org/officeDocument/2006/relationships/image" Target="../media/image326.jpeg"/><Relationship Id="rId14" Type="http://schemas.openxmlformats.org/officeDocument/2006/relationships/image" Target="../media/image331.png"/><Relationship Id="rId22" Type="http://schemas.openxmlformats.org/officeDocument/2006/relationships/image" Target="../media/image339.jpeg"/><Relationship Id="rId27" Type="http://schemas.openxmlformats.org/officeDocument/2006/relationships/image" Target="../media/image342.png"/><Relationship Id="rId30" Type="http://schemas.openxmlformats.org/officeDocument/2006/relationships/image" Target="../media/image345.png"/><Relationship Id="rId35" Type="http://schemas.openxmlformats.org/officeDocument/2006/relationships/image" Target="../media/image349.png"/><Relationship Id="rId43" Type="http://schemas.openxmlformats.org/officeDocument/2006/relationships/image" Target="../media/image354.jpeg"/></Relationships>
</file>

<file path=ppt/slides/_rels/slide25.xml.rels><?xml version="1.0" encoding="UTF-8" standalone="yes"?>
<Relationships xmlns="http://schemas.openxmlformats.org/package/2006/relationships"><Relationship Id="rId8" Type="http://schemas.openxmlformats.org/officeDocument/2006/relationships/image" Target="../media/image186.png"/><Relationship Id="rId13" Type="http://schemas.openxmlformats.org/officeDocument/2006/relationships/image" Target="../media/image362.png"/><Relationship Id="rId18" Type="http://schemas.openxmlformats.org/officeDocument/2006/relationships/image" Target="../media/image366.jpeg"/><Relationship Id="rId26" Type="http://schemas.openxmlformats.org/officeDocument/2006/relationships/image" Target="../media/image374.jpeg"/><Relationship Id="rId3" Type="http://schemas.openxmlformats.org/officeDocument/2006/relationships/image" Target="../media/image232.png"/><Relationship Id="rId21" Type="http://schemas.openxmlformats.org/officeDocument/2006/relationships/image" Target="../media/image369.jpeg"/><Relationship Id="rId7" Type="http://schemas.openxmlformats.org/officeDocument/2006/relationships/image" Target="../media/image115.jpeg"/><Relationship Id="rId12" Type="http://schemas.openxmlformats.org/officeDocument/2006/relationships/image" Target="../media/image187.png"/><Relationship Id="rId17" Type="http://schemas.openxmlformats.org/officeDocument/2006/relationships/image" Target="../media/image365.jpeg"/><Relationship Id="rId25" Type="http://schemas.openxmlformats.org/officeDocument/2006/relationships/image" Target="../media/image373.jpeg"/><Relationship Id="rId2" Type="http://schemas.openxmlformats.org/officeDocument/2006/relationships/notesSlide" Target="../notesSlides/notesSlide12.xml"/><Relationship Id="rId16" Type="http://schemas.openxmlformats.org/officeDocument/2006/relationships/image" Target="../media/image194.jpeg"/><Relationship Id="rId20" Type="http://schemas.openxmlformats.org/officeDocument/2006/relationships/image" Target="../media/image368.png"/><Relationship Id="rId29" Type="http://schemas.openxmlformats.org/officeDocument/2006/relationships/image" Target="../media/image376.jpeg"/><Relationship Id="rId1" Type="http://schemas.openxmlformats.org/officeDocument/2006/relationships/slideLayout" Target="../slideLayouts/slideLayout7.xml"/><Relationship Id="rId6" Type="http://schemas.openxmlformats.org/officeDocument/2006/relationships/image" Target="../media/image359.png"/><Relationship Id="rId11" Type="http://schemas.openxmlformats.org/officeDocument/2006/relationships/image" Target="../media/image361.png"/><Relationship Id="rId24" Type="http://schemas.openxmlformats.org/officeDocument/2006/relationships/image" Target="../media/image372.png"/><Relationship Id="rId32" Type="http://schemas.openxmlformats.org/officeDocument/2006/relationships/image" Target="../media/image379.jpeg"/><Relationship Id="rId5" Type="http://schemas.openxmlformats.org/officeDocument/2006/relationships/image" Target="../media/image358.png"/><Relationship Id="rId15" Type="http://schemas.openxmlformats.org/officeDocument/2006/relationships/image" Target="../media/image364.jpeg"/><Relationship Id="rId23" Type="http://schemas.openxmlformats.org/officeDocument/2006/relationships/image" Target="../media/image371.png"/><Relationship Id="rId28" Type="http://schemas.openxmlformats.org/officeDocument/2006/relationships/image" Target="../media/image286.png"/><Relationship Id="rId10" Type="http://schemas.openxmlformats.org/officeDocument/2006/relationships/image" Target="../media/image360.png"/><Relationship Id="rId19" Type="http://schemas.openxmlformats.org/officeDocument/2006/relationships/image" Target="../media/image367.png"/><Relationship Id="rId31" Type="http://schemas.openxmlformats.org/officeDocument/2006/relationships/image" Target="../media/image378.jpeg"/><Relationship Id="rId4" Type="http://schemas.openxmlformats.org/officeDocument/2006/relationships/image" Target="../media/image357.png"/><Relationship Id="rId9" Type="http://schemas.openxmlformats.org/officeDocument/2006/relationships/image" Target="../media/image351.jpeg"/><Relationship Id="rId14" Type="http://schemas.openxmlformats.org/officeDocument/2006/relationships/image" Target="../media/image363.jpeg"/><Relationship Id="rId22" Type="http://schemas.openxmlformats.org/officeDocument/2006/relationships/image" Target="../media/image370.jpeg"/><Relationship Id="rId27" Type="http://schemas.openxmlformats.org/officeDocument/2006/relationships/image" Target="../media/image375.jpeg"/><Relationship Id="rId30" Type="http://schemas.openxmlformats.org/officeDocument/2006/relationships/image" Target="../media/image377.png"/></Relationships>
</file>

<file path=ppt/slides/_rels/slide26.xml.rels><?xml version="1.0" encoding="UTF-8" standalone="yes"?>
<Relationships xmlns="http://schemas.openxmlformats.org/package/2006/relationships"><Relationship Id="rId3" Type="http://schemas.openxmlformats.org/officeDocument/2006/relationships/image" Target="../media/image232.png"/><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8" Type="http://schemas.openxmlformats.org/officeDocument/2006/relationships/image" Target="../media/image383.jpeg"/><Relationship Id="rId13" Type="http://schemas.openxmlformats.org/officeDocument/2006/relationships/image" Target="../media/image274.png"/><Relationship Id="rId3" Type="http://schemas.openxmlformats.org/officeDocument/2006/relationships/image" Target="../media/image5.png"/><Relationship Id="rId7" Type="http://schemas.openxmlformats.org/officeDocument/2006/relationships/image" Target="../media/image382.jpeg"/><Relationship Id="rId12" Type="http://schemas.openxmlformats.org/officeDocument/2006/relationships/image" Target="../media/image387.jpeg"/><Relationship Id="rId2" Type="http://schemas.openxmlformats.org/officeDocument/2006/relationships/notesSlide" Target="../notesSlides/notesSlide14.xml"/><Relationship Id="rId1" Type="http://schemas.openxmlformats.org/officeDocument/2006/relationships/slideLayout" Target="../slideLayouts/slideLayout7.xml"/><Relationship Id="rId6" Type="http://schemas.openxmlformats.org/officeDocument/2006/relationships/image" Target="../media/image381.jpeg"/><Relationship Id="rId11" Type="http://schemas.openxmlformats.org/officeDocument/2006/relationships/image" Target="../media/image386.jpeg"/><Relationship Id="rId5" Type="http://schemas.openxmlformats.org/officeDocument/2006/relationships/image" Target="../media/image257.png"/><Relationship Id="rId10" Type="http://schemas.openxmlformats.org/officeDocument/2006/relationships/image" Target="../media/image385.png"/><Relationship Id="rId4" Type="http://schemas.openxmlformats.org/officeDocument/2006/relationships/image" Target="../media/image380.jpeg"/><Relationship Id="rId9" Type="http://schemas.openxmlformats.org/officeDocument/2006/relationships/image" Target="../media/image384.jpeg"/><Relationship Id="rId14" Type="http://schemas.openxmlformats.org/officeDocument/2006/relationships/image" Target="../media/image388.jpeg"/></Relationships>
</file>

<file path=ppt/slides/_rels/slide29.xml.rels><?xml version="1.0" encoding="UTF-8" standalone="yes"?>
<Relationships xmlns="http://schemas.openxmlformats.org/package/2006/relationships"><Relationship Id="rId8" Type="http://schemas.openxmlformats.org/officeDocument/2006/relationships/image" Target="../media/image393.jpeg"/><Relationship Id="rId13" Type="http://schemas.openxmlformats.org/officeDocument/2006/relationships/image" Target="../media/image398.jpeg"/><Relationship Id="rId3" Type="http://schemas.openxmlformats.org/officeDocument/2006/relationships/image" Target="../media/image5.png"/><Relationship Id="rId7" Type="http://schemas.openxmlformats.org/officeDocument/2006/relationships/image" Target="../media/image392.jpeg"/><Relationship Id="rId12" Type="http://schemas.openxmlformats.org/officeDocument/2006/relationships/image" Target="../media/image397.jpeg"/><Relationship Id="rId2" Type="http://schemas.openxmlformats.org/officeDocument/2006/relationships/notesSlide" Target="../notesSlides/notesSlide15.xml"/><Relationship Id="rId1" Type="http://schemas.openxmlformats.org/officeDocument/2006/relationships/slideLayout" Target="../slideLayouts/slideLayout7.xml"/><Relationship Id="rId6" Type="http://schemas.openxmlformats.org/officeDocument/2006/relationships/image" Target="../media/image391.jpeg"/><Relationship Id="rId11" Type="http://schemas.openxmlformats.org/officeDocument/2006/relationships/image" Target="../media/image396.jpeg"/><Relationship Id="rId5" Type="http://schemas.openxmlformats.org/officeDocument/2006/relationships/image" Target="../media/image390.jpeg"/><Relationship Id="rId15" Type="http://schemas.openxmlformats.org/officeDocument/2006/relationships/image" Target="../media/image400.png"/><Relationship Id="rId10" Type="http://schemas.openxmlformats.org/officeDocument/2006/relationships/image" Target="../media/image395.jpeg"/><Relationship Id="rId4" Type="http://schemas.openxmlformats.org/officeDocument/2006/relationships/image" Target="../media/image389.png"/><Relationship Id="rId9" Type="http://schemas.openxmlformats.org/officeDocument/2006/relationships/image" Target="../media/image394.jpeg"/><Relationship Id="rId14" Type="http://schemas.openxmlformats.org/officeDocument/2006/relationships/image" Target="../media/image399.png"/></Relationships>
</file>

<file path=ppt/slides/_rels/slide3.xml.rels><?xml version="1.0" encoding="UTF-8" standalone="yes"?>
<Relationships xmlns="http://schemas.openxmlformats.org/package/2006/relationships"><Relationship Id="rId3" Type="http://schemas.openxmlformats.org/officeDocument/2006/relationships/slide" Target="slide8.xml"/><Relationship Id="rId2" Type="http://schemas.openxmlformats.org/officeDocument/2006/relationships/slide" Target="slide5.xml"/><Relationship Id="rId1" Type="http://schemas.openxmlformats.org/officeDocument/2006/relationships/slideLayout" Target="../slideLayouts/slideLayout7.xml"/><Relationship Id="rId6" Type="http://schemas.openxmlformats.org/officeDocument/2006/relationships/slide" Target="slide34.xml"/><Relationship Id="rId5" Type="http://schemas.openxmlformats.org/officeDocument/2006/relationships/slide" Target="slide43.xml"/><Relationship Id="rId4" Type="http://schemas.openxmlformats.org/officeDocument/2006/relationships/slide" Target="slide18.xml"/></Relationships>
</file>

<file path=ppt/slides/_rels/slide30.xml.rels><?xml version="1.0" encoding="UTF-8" standalone="yes"?>
<Relationships xmlns="http://schemas.openxmlformats.org/package/2006/relationships"><Relationship Id="rId8" Type="http://schemas.openxmlformats.org/officeDocument/2006/relationships/image" Target="../media/image404.png"/><Relationship Id="rId13" Type="http://schemas.openxmlformats.org/officeDocument/2006/relationships/image" Target="../media/image399.png"/><Relationship Id="rId3" Type="http://schemas.openxmlformats.org/officeDocument/2006/relationships/image" Target="../media/image232.png"/><Relationship Id="rId7" Type="http://schemas.openxmlformats.org/officeDocument/2006/relationships/image" Target="../media/image403.jpeg"/><Relationship Id="rId12" Type="http://schemas.openxmlformats.org/officeDocument/2006/relationships/image" Target="../media/image408.jpeg"/><Relationship Id="rId2" Type="http://schemas.openxmlformats.org/officeDocument/2006/relationships/notesSlide" Target="../notesSlides/notesSlide16.xml"/><Relationship Id="rId1" Type="http://schemas.openxmlformats.org/officeDocument/2006/relationships/slideLayout" Target="../slideLayouts/slideLayout7.xml"/><Relationship Id="rId6" Type="http://schemas.openxmlformats.org/officeDocument/2006/relationships/image" Target="../media/image402.png"/><Relationship Id="rId11" Type="http://schemas.openxmlformats.org/officeDocument/2006/relationships/image" Target="../media/image407.jpeg"/><Relationship Id="rId5" Type="http://schemas.openxmlformats.org/officeDocument/2006/relationships/image" Target="../media/image401.png"/><Relationship Id="rId10" Type="http://schemas.openxmlformats.org/officeDocument/2006/relationships/image" Target="../media/image406.png"/><Relationship Id="rId4" Type="http://schemas.openxmlformats.org/officeDocument/2006/relationships/hyperlink" Target="https://thevab.com/insight/as-time-goes-by" TargetMode="External"/><Relationship Id="rId9" Type="http://schemas.openxmlformats.org/officeDocument/2006/relationships/image" Target="../media/image405.jpeg"/></Relationships>
</file>

<file path=ppt/slides/_rels/slide31.xml.rels><?xml version="1.0" encoding="UTF-8" standalone="yes"?>
<Relationships xmlns="http://schemas.openxmlformats.org/package/2006/relationships"><Relationship Id="rId8" Type="http://schemas.openxmlformats.org/officeDocument/2006/relationships/image" Target="../media/image412.jpeg"/><Relationship Id="rId3" Type="http://schemas.openxmlformats.org/officeDocument/2006/relationships/image" Target="../media/image232.png"/><Relationship Id="rId7" Type="http://schemas.openxmlformats.org/officeDocument/2006/relationships/image" Target="../media/image411.jpeg"/><Relationship Id="rId2" Type="http://schemas.openxmlformats.org/officeDocument/2006/relationships/notesSlide" Target="../notesSlides/notesSlide17.xml"/><Relationship Id="rId1" Type="http://schemas.openxmlformats.org/officeDocument/2006/relationships/slideLayout" Target="../slideLayouts/slideLayout7.xml"/><Relationship Id="rId6" Type="http://schemas.openxmlformats.org/officeDocument/2006/relationships/image" Target="../media/image410.jpeg"/><Relationship Id="rId11" Type="http://schemas.openxmlformats.org/officeDocument/2006/relationships/image" Target="../media/image415.png"/><Relationship Id="rId5" Type="http://schemas.openxmlformats.org/officeDocument/2006/relationships/image" Target="../media/image409.jpeg"/><Relationship Id="rId10" Type="http://schemas.openxmlformats.org/officeDocument/2006/relationships/image" Target="../media/image414.png"/><Relationship Id="rId4" Type="http://schemas.openxmlformats.org/officeDocument/2006/relationships/hyperlink" Target="https://thevab.com/insight/as-time-goes-by" TargetMode="External"/><Relationship Id="rId9" Type="http://schemas.openxmlformats.org/officeDocument/2006/relationships/image" Target="../media/image413.jpeg"/></Relationships>
</file>

<file path=ppt/slides/_rels/slide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chart" Target="../charts/chart8.xml"/></Relationships>
</file>

<file path=ppt/slides/_rels/slide3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34.xml.rels><?xml version="1.0" encoding="UTF-8" standalone="yes"?>
<Relationships xmlns="http://schemas.openxmlformats.org/package/2006/relationships"><Relationship Id="rId2" Type="http://schemas.openxmlformats.org/officeDocument/2006/relationships/image" Target="../media/image231.png"/><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image" Target="../media/image416.jpeg"/><Relationship Id="rId2" Type="http://schemas.openxmlformats.org/officeDocument/2006/relationships/notesSlide" Target="../notesSlides/notesSlide19.xml"/><Relationship Id="rId1" Type="http://schemas.openxmlformats.org/officeDocument/2006/relationships/slideLayout" Target="../slideLayouts/slideLayout7.xml"/><Relationship Id="rId6" Type="http://schemas.openxmlformats.org/officeDocument/2006/relationships/image" Target="../media/image232.png"/><Relationship Id="rId5" Type="http://schemas.openxmlformats.org/officeDocument/2006/relationships/image" Target="../media/image418.jpeg"/><Relationship Id="rId4" Type="http://schemas.openxmlformats.org/officeDocument/2006/relationships/image" Target="../media/image417.jpeg"/></Relationships>
</file>

<file path=ppt/slides/_rels/slide3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0.xml"/><Relationship Id="rId1" Type="http://schemas.openxmlformats.org/officeDocument/2006/relationships/slideLayout" Target="../slideLayouts/slideLayout7.xml"/><Relationship Id="rId4" Type="http://schemas.openxmlformats.org/officeDocument/2006/relationships/chart" Target="../charts/chart9.xml"/></Relationships>
</file>

<file path=ppt/slides/_rels/slide37.xml.rels><?xml version="1.0" encoding="UTF-8" standalone="yes"?>
<Relationships xmlns="http://schemas.openxmlformats.org/package/2006/relationships"><Relationship Id="rId8" Type="http://schemas.openxmlformats.org/officeDocument/2006/relationships/image" Target="../media/image423.jpeg"/><Relationship Id="rId13" Type="http://schemas.openxmlformats.org/officeDocument/2006/relationships/image" Target="../media/image426.jpeg"/><Relationship Id="rId18" Type="http://schemas.openxmlformats.org/officeDocument/2006/relationships/image" Target="../media/image430.jpeg"/><Relationship Id="rId26" Type="http://schemas.openxmlformats.org/officeDocument/2006/relationships/image" Target="../media/image438.jpeg"/><Relationship Id="rId3" Type="http://schemas.openxmlformats.org/officeDocument/2006/relationships/image" Target="../media/image419.jpeg"/><Relationship Id="rId21" Type="http://schemas.openxmlformats.org/officeDocument/2006/relationships/image" Target="../media/image433.jpeg"/><Relationship Id="rId34" Type="http://schemas.openxmlformats.org/officeDocument/2006/relationships/image" Target="../media/image446.jpeg"/><Relationship Id="rId7" Type="http://schemas.openxmlformats.org/officeDocument/2006/relationships/image" Target="../media/image422.jpeg"/><Relationship Id="rId12" Type="http://schemas.openxmlformats.org/officeDocument/2006/relationships/image" Target="../media/image425.jpeg"/><Relationship Id="rId17" Type="http://schemas.openxmlformats.org/officeDocument/2006/relationships/image" Target="../media/image112.gif"/><Relationship Id="rId25" Type="http://schemas.openxmlformats.org/officeDocument/2006/relationships/image" Target="../media/image437.jpeg"/><Relationship Id="rId33" Type="http://schemas.openxmlformats.org/officeDocument/2006/relationships/image" Target="../media/image445.jpeg"/><Relationship Id="rId2" Type="http://schemas.openxmlformats.org/officeDocument/2006/relationships/image" Target="../media/image5.png"/><Relationship Id="rId16" Type="http://schemas.openxmlformats.org/officeDocument/2006/relationships/image" Target="../media/image429.jpeg"/><Relationship Id="rId20" Type="http://schemas.openxmlformats.org/officeDocument/2006/relationships/image" Target="../media/image432.jpeg"/><Relationship Id="rId29" Type="http://schemas.openxmlformats.org/officeDocument/2006/relationships/image" Target="../media/image441.jpeg"/><Relationship Id="rId1" Type="http://schemas.openxmlformats.org/officeDocument/2006/relationships/slideLayout" Target="../slideLayouts/slideLayout7.xml"/><Relationship Id="rId6" Type="http://schemas.openxmlformats.org/officeDocument/2006/relationships/image" Target="../media/image421.jpeg"/><Relationship Id="rId11" Type="http://schemas.openxmlformats.org/officeDocument/2006/relationships/image" Target="../media/image109.png"/><Relationship Id="rId24" Type="http://schemas.openxmlformats.org/officeDocument/2006/relationships/image" Target="../media/image436.jpeg"/><Relationship Id="rId32" Type="http://schemas.openxmlformats.org/officeDocument/2006/relationships/image" Target="../media/image444.jpeg"/><Relationship Id="rId5" Type="http://schemas.openxmlformats.org/officeDocument/2006/relationships/image" Target="../media/image274.png"/><Relationship Id="rId15" Type="http://schemas.openxmlformats.org/officeDocument/2006/relationships/image" Target="../media/image428.jpeg"/><Relationship Id="rId23" Type="http://schemas.openxmlformats.org/officeDocument/2006/relationships/image" Target="../media/image435.png"/><Relationship Id="rId28" Type="http://schemas.openxmlformats.org/officeDocument/2006/relationships/image" Target="../media/image440.jpeg"/><Relationship Id="rId10" Type="http://schemas.openxmlformats.org/officeDocument/2006/relationships/image" Target="../media/image89.png"/><Relationship Id="rId19" Type="http://schemas.openxmlformats.org/officeDocument/2006/relationships/image" Target="../media/image431.jpeg"/><Relationship Id="rId31" Type="http://schemas.openxmlformats.org/officeDocument/2006/relationships/image" Target="../media/image443.jpeg"/><Relationship Id="rId4" Type="http://schemas.openxmlformats.org/officeDocument/2006/relationships/image" Target="../media/image420.jpeg"/><Relationship Id="rId9" Type="http://schemas.openxmlformats.org/officeDocument/2006/relationships/image" Target="../media/image424.jpeg"/><Relationship Id="rId14" Type="http://schemas.openxmlformats.org/officeDocument/2006/relationships/image" Target="../media/image427.jpeg"/><Relationship Id="rId22" Type="http://schemas.openxmlformats.org/officeDocument/2006/relationships/image" Target="../media/image434.jpeg"/><Relationship Id="rId27" Type="http://schemas.openxmlformats.org/officeDocument/2006/relationships/image" Target="../media/image439.jpeg"/><Relationship Id="rId30" Type="http://schemas.openxmlformats.org/officeDocument/2006/relationships/image" Target="../media/image442.jpeg"/><Relationship Id="rId35" Type="http://schemas.openxmlformats.org/officeDocument/2006/relationships/image" Target="../media/image447.jpeg"/></Relationships>
</file>

<file path=ppt/slides/_rels/slide38.xml.rels><?xml version="1.0" encoding="UTF-8" standalone="yes"?>
<Relationships xmlns="http://schemas.openxmlformats.org/package/2006/relationships"><Relationship Id="rId8" Type="http://schemas.openxmlformats.org/officeDocument/2006/relationships/image" Target="../media/image452.jpeg"/><Relationship Id="rId13" Type="http://schemas.openxmlformats.org/officeDocument/2006/relationships/image" Target="../media/image86.png"/><Relationship Id="rId3" Type="http://schemas.openxmlformats.org/officeDocument/2006/relationships/image" Target="../media/image5.png"/><Relationship Id="rId7" Type="http://schemas.openxmlformats.org/officeDocument/2006/relationships/image" Target="../media/image451.jpeg"/><Relationship Id="rId12" Type="http://schemas.openxmlformats.org/officeDocument/2006/relationships/image" Target="../media/image454.png"/><Relationship Id="rId2" Type="http://schemas.openxmlformats.org/officeDocument/2006/relationships/notesSlide" Target="../notesSlides/notesSlide21.xml"/><Relationship Id="rId1" Type="http://schemas.openxmlformats.org/officeDocument/2006/relationships/slideLayout" Target="../slideLayouts/slideLayout7.xml"/><Relationship Id="rId6" Type="http://schemas.openxmlformats.org/officeDocument/2006/relationships/image" Target="../media/image450.jpeg"/><Relationship Id="rId11" Type="http://schemas.openxmlformats.org/officeDocument/2006/relationships/image" Target="../media/image453.png"/><Relationship Id="rId5" Type="http://schemas.openxmlformats.org/officeDocument/2006/relationships/image" Target="../media/image449.jpeg"/><Relationship Id="rId10" Type="http://schemas.openxmlformats.org/officeDocument/2006/relationships/image" Target="../media/image89.png"/><Relationship Id="rId4" Type="http://schemas.openxmlformats.org/officeDocument/2006/relationships/image" Target="../media/image448.jpeg"/><Relationship Id="rId9" Type="http://schemas.openxmlformats.org/officeDocument/2006/relationships/image" Target="../media/image112.gif"/></Relationships>
</file>

<file path=ppt/slides/_rels/slide39.xml.rels><?xml version="1.0" encoding="UTF-8" standalone="yes"?>
<Relationships xmlns="http://schemas.openxmlformats.org/package/2006/relationships"><Relationship Id="rId8" Type="http://schemas.openxmlformats.org/officeDocument/2006/relationships/image" Target="../media/image458.jpeg"/><Relationship Id="rId13" Type="http://schemas.openxmlformats.org/officeDocument/2006/relationships/image" Target="../media/image463.jpeg"/><Relationship Id="rId18" Type="http://schemas.openxmlformats.org/officeDocument/2006/relationships/image" Target="../media/image468.jpeg"/><Relationship Id="rId3" Type="http://schemas.openxmlformats.org/officeDocument/2006/relationships/image" Target="../media/image5.png"/><Relationship Id="rId21" Type="http://schemas.openxmlformats.org/officeDocument/2006/relationships/image" Target="../media/image471.jpeg"/><Relationship Id="rId7" Type="http://schemas.openxmlformats.org/officeDocument/2006/relationships/image" Target="../media/image457.jpeg"/><Relationship Id="rId12" Type="http://schemas.openxmlformats.org/officeDocument/2006/relationships/image" Target="../media/image462.png"/><Relationship Id="rId17" Type="http://schemas.openxmlformats.org/officeDocument/2006/relationships/image" Target="../media/image467.jpeg"/><Relationship Id="rId2" Type="http://schemas.openxmlformats.org/officeDocument/2006/relationships/notesSlide" Target="../notesSlides/notesSlide22.xml"/><Relationship Id="rId16" Type="http://schemas.openxmlformats.org/officeDocument/2006/relationships/image" Target="../media/image466.jpeg"/><Relationship Id="rId20" Type="http://schemas.openxmlformats.org/officeDocument/2006/relationships/image" Target="../media/image470.jpeg"/><Relationship Id="rId1" Type="http://schemas.openxmlformats.org/officeDocument/2006/relationships/slideLayout" Target="../slideLayouts/slideLayout7.xml"/><Relationship Id="rId6" Type="http://schemas.openxmlformats.org/officeDocument/2006/relationships/image" Target="../media/image456.jpeg"/><Relationship Id="rId11" Type="http://schemas.openxmlformats.org/officeDocument/2006/relationships/image" Target="../media/image461.png"/><Relationship Id="rId5" Type="http://schemas.openxmlformats.org/officeDocument/2006/relationships/hyperlink" Target="https://www.vulture.com/2020/04/verzuz-instagram-live-battles-ranked.html" TargetMode="External"/><Relationship Id="rId15" Type="http://schemas.openxmlformats.org/officeDocument/2006/relationships/image" Target="../media/image465.jpeg"/><Relationship Id="rId10" Type="http://schemas.openxmlformats.org/officeDocument/2006/relationships/image" Target="../media/image460.png"/><Relationship Id="rId19" Type="http://schemas.openxmlformats.org/officeDocument/2006/relationships/image" Target="../media/image469.jpeg"/><Relationship Id="rId4" Type="http://schemas.openxmlformats.org/officeDocument/2006/relationships/image" Target="../media/image455.png"/><Relationship Id="rId9" Type="http://schemas.openxmlformats.org/officeDocument/2006/relationships/image" Target="../media/image459.png"/><Relationship Id="rId14" Type="http://schemas.openxmlformats.org/officeDocument/2006/relationships/image" Target="../media/image464.jpeg"/><Relationship Id="rId22" Type="http://schemas.openxmlformats.org/officeDocument/2006/relationships/image" Target="../media/image472.jpe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8" Type="http://schemas.openxmlformats.org/officeDocument/2006/relationships/image" Target="../media/image478.jpeg"/><Relationship Id="rId13" Type="http://schemas.openxmlformats.org/officeDocument/2006/relationships/image" Target="../media/image483.jpeg"/><Relationship Id="rId18" Type="http://schemas.openxmlformats.org/officeDocument/2006/relationships/image" Target="../media/image488.jpeg"/><Relationship Id="rId3" Type="http://schemas.openxmlformats.org/officeDocument/2006/relationships/image" Target="../media/image473.jpeg"/><Relationship Id="rId7" Type="http://schemas.openxmlformats.org/officeDocument/2006/relationships/image" Target="../media/image477.jpeg"/><Relationship Id="rId12" Type="http://schemas.openxmlformats.org/officeDocument/2006/relationships/image" Target="../media/image482.jpeg"/><Relationship Id="rId17" Type="http://schemas.openxmlformats.org/officeDocument/2006/relationships/image" Target="../media/image487.jpeg"/><Relationship Id="rId2" Type="http://schemas.openxmlformats.org/officeDocument/2006/relationships/image" Target="../media/image5.png"/><Relationship Id="rId16" Type="http://schemas.openxmlformats.org/officeDocument/2006/relationships/image" Target="../media/image486.jpeg"/><Relationship Id="rId20" Type="http://schemas.openxmlformats.org/officeDocument/2006/relationships/image" Target="../media/image490.jpeg"/><Relationship Id="rId1" Type="http://schemas.openxmlformats.org/officeDocument/2006/relationships/slideLayout" Target="../slideLayouts/slideLayout7.xml"/><Relationship Id="rId6" Type="http://schemas.openxmlformats.org/officeDocument/2006/relationships/image" Target="../media/image476.jpeg"/><Relationship Id="rId11" Type="http://schemas.openxmlformats.org/officeDocument/2006/relationships/image" Target="../media/image481.jpeg"/><Relationship Id="rId5" Type="http://schemas.openxmlformats.org/officeDocument/2006/relationships/image" Target="../media/image475.jpeg"/><Relationship Id="rId15" Type="http://schemas.openxmlformats.org/officeDocument/2006/relationships/image" Target="../media/image485.jpeg"/><Relationship Id="rId10" Type="http://schemas.openxmlformats.org/officeDocument/2006/relationships/image" Target="../media/image480.jpeg"/><Relationship Id="rId19" Type="http://schemas.openxmlformats.org/officeDocument/2006/relationships/image" Target="../media/image489.jpeg"/><Relationship Id="rId4" Type="http://schemas.openxmlformats.org/officeDocument/2006/relationships/image" Target="../media/image474.jpeg"/><Relationship Id="rId9" Type="http://schemas.openxmlformats.org/officeDocument/2006/relationships/image" Target="../media/image479.jpeg"/><Relationship Id="rId14" Type="http://schemas.openxmlformats.org/officeDocument/2006/relationships/image" Target="../media/image484.jpeg"/></Relationships>
</file>

<file path=ppt/slides/_rels/slide41.xml.rels><?xml version="1.0" encoding="UTF-8" standalone="yes"?>
<Relationships xmlns="http://schemas.openxmlformats.org/package/2006/relationships"><Relationship Id="rId8" Type="http://schemas.openxmlformats.org/officeDocument/2006/relationships/image" Target="../media/image496.jpeg"/><Relationship Id="rId3" Type="http://schemas.openxmlformats.org/officeDocument/2006/relationships/image" Target="../media/image491.jpeg"/><Relationship Id="rId7" Type="http://schemas.openxmlformats.org/officeDocument/2006/relationships/image" Target="../media/image495.jpeg"/><Relationship Id="rId2" Type="http://schemas.openxmlformats.org/officeDocument/2006/relationships/image" Target="../media/image5.png"/><Relationship Id="rId1" Type="http://schemas.openxmlformats.org/officeDocument/2006/relationships/slideLayout" Target="../slideLayouts/slideLayout7.xml"/><Relationship Id="rId6" Type="http://schemas.openxmlformats.org/officeDocument/2006/relationships/image" Target="../media/image494.jpeg"/><Relationship Id="rId11" Type="http://schemas.openxmlformats.org/officeDocument/2006/relationships/image" Target="../media/image499.png"/><Relationship Id="rId5" Type="http://schemas.openxmlformats.org/officeDocument/2006/relationships/image" Target="../media/image493.png"/><Relationship Id="rId10" Type="http://schemas.openxmlformats.org/officeDocument/2006/relationships/image" Target="../media/image498.jpeg"/><Relationship Id="rId4" Type="http://schemas.openxmlformats.org/officeDocument/2006/relationships/image" Target="../media/image492.jpeg"/><Relationship Id="rId9" Type="http://schemas.openxmlformats.org/officeDocument/2006/relationships/image" Target="../media/image497.jpeg"/></Relationships>
</file>

<file path=ppt/slides/_rels/slide4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230.png"/><Relationship Id="rId1" Type="http://schemas.openxmlformats.org/officeDocument/2006/relationships/slideLayout" Target="../slideLayouts/slideLayout7.xml"/><Relationship Id="rId4" Type="http://schemas.openxmlformats.org/officeDocument/2006/relationships/image" Target="../media/image6.png"/></Relationships>
</file>

<file path=ppt/slides/_rels/slide43.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503.png"/><Relationship Id="rId2" Type="http://schemas.openxmlformats.org/officeDocument/2006/relationships/notesSlide" Target="../notesSlides/notesSlide23.xml"/><Relationship Id="rId1" Type="http://schemas.openxmlformats.org/officeDocument/2006/relationships/slideLayout" Target="../slideLayouts/slideLayout7.xml"/><Relationship Id="rId6" Type="http://schemas.openxmlformats.org/officeDocument/2006/relationships/image" Target="../media/image502.png"/><Relationship Id="rId5" Type="http://schemas.openxmlformats.org/officeDocument/2006/relationships/image" Target="../media/image501.png"/><Relationship Id="rId4" Type="http://schemas.openxmlformats.org/officeDocument/2006/relationships/image" Target="../media/image500.png"/></Relationships>
</file>

<file path=ppt/slides/_rels/slide44.xml.rels><?xml version="1.0" encoding="UTF-8" standalone="yes"?>
<Relationships xmlns="http://schemas.openxmlformats.org/package/2006/relationships"><Relationship Id="rId8" Type="http://schemas.openxmlformats.org/officeDocument/2006/relationships/image" Target="../media/image506.png"/><Relationship Id="rId13" Type="http://schemas.openxmlformats.org/officeDocument/2006/relationships/hyperlink" Target="https://thevab.com/our-team/karolina-guillen" TargetMode="External"/><Relationship Id="rId18" Type="http://schemas.openxmlformats.org/officeDocument/2006/relationships/hyperlink" Target="https://thevab.com/insight/bulletin-tv-in-the-time-of-covid-19" TargetMode="External"/><Relationship Id="rId3" Type="http://schemas.openxmlformats.org/officeDocument/2006/relationships/hyperlink" Target="https://thevab.com/" TargetMode="External"/><Relationship Id="rId7" Type="http://schemas.openxmlformats.org/officeDocument/2006/relationships/hyperlink" Target="http://www.thevab.com/" TargetMode="External"/><Relationship Id="rId12" Type="http://schemas.openxmlformats.org/officeDocument/2006/relationships/hyperlink" Target="https://thevab.com/our-team/reed-kiely" TargetMode="External"/><Relationship Id="rId17" Type="http://schemas.openxmlformats.org/officeDocument/2006/relationships/image" Target="../media/image508.jpeg"/><Relationship Id="rId2" Type="http://schemas.openxmlformats.org/officeDocument/2006/relationships/image" Target="../media/image4.png"/><Relationship Id="rId16" Type="http://schemas.openxmlformats.org/officeDocument/2006/relationships/hyperlink" Target="https://thevab.com/insight/video-is-social" TargetMode="External"/><Relationship Id="rId1" Type="http://schemas.openxmlformats.org/officeDocument/2006/relationships/slideLayout" Target="../slideLayouts/slideLayout7.xml"/><Relationship Id="rId6" Type="http://schemas.openxmlformats.org/officeDocument/2006/relationships/image" Target="../media/image505.png"/><Relationship Id="rId11" Type="http://schemas.openxmlformats.org/officeDocument/2006/relationships/hyperlink" Target="https://thevab.com/our-team/leah-montner-dixon" TargetMode="External"/><Relationship Id="rId5" Type="http://schemas.openxmlformats.org/officeDocument/2006/relationships/hyperlink" Target="https://twitter.com/VABintel" TargetMode="External"/><Relationship Id="rId15" Type="http://schemas.openxmlformats.org/officeDocument/2006/relationships/image" Target="../media/image507.png"/><Relationship Id="rId10" Type="http://schemas.openxmlformats.org/officeDocument/2006/relationships/hyperlink" Target="https://thevab.com/our-team/jason-wiese" TargetMode="External"/><Relationship Id="rId19" Type="http://schemas.openxmlformats.org/officeDocument/2006/relationships/image" Target="../media/image509.png"/><Relationship Id="rId4" Type="http://schemas.openxmlformats.org/officeDocument/2006/relationships/image" Target="../media/image504.png"/><Relationship Id="rId9" Type="http://schemas.openxmlformats.org/officeDocument/2006/relationships/image" Target="../media/image5.png"/><Relationship Id="rId14" Type="http://schemas.openxmlformats.org/officeDocument/2006/relationships/hyperlink" Target="https://thevab.com/insight/as-time-goes-by" TargetMode="External"/></Relationships>
</file>

<file path=ppt/slides/_rels/slide45.xml.rels><?xml version="1.0" encoding="UTF-8" standalone="yes"?>
<Relationships xmlns="http://schemas.openxmlformats.org/package/2006/relationships"><Relationship Id="rId3" Type="http://schemas.openxmlformats.org/officeDocument/2006/relationships/image" Target="../media/image510.png"/><Relationship Id="rId2" Type="http://schemas.openxmlformats.org/officeDocument/2006/relationships/image" Target="../media/image5.png"/><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7"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hyperlink" Target="https://thevab.com/insight/as-time-goes-by" TargetMode="Externa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5.png"/><Relationship Id="rId7"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0" Type="http://schemas.openxmlformats.org/officeDocument/2006/relationships/image" Target="../media/image15.png"/><Relationship Id="rId4" Type="http://schemas.openxmlformats.org/officeDocument/2006/relationships/hyperlink" Target="https://thevab.com/insight/as-time-goes-by" TargetMode="External"/><Relationship Id="rId9" Type="http://schemas.openxmlformats.org/officeDocument/2006/relationships/image" Target="../media/image14.png"/></Relationships>
</file>

<file path=ppt/slides/_rels/slide7.xml.rels><?xml version="1.0" encoding="UTF-8" standalone="yes"?>
<Relationships xmlns="http://schemas.openxmlformats.org/package/2006/relationships"><Relationship Id="rId13" Type="http://schemas.openxmlformats.org/officeDocument/2006/relationships/image" Target="../media/image27.png"/><Relationship Id="rId18" Type="http://schemas.openxmlformats.org/officeDocument/2006/relationships/image" Target="../media/image32.png"/><Relationship Id="rId26" Type="http://schemas.openxmlformats.org/officeDocument/2006/relationships/image" Target="../media/image40.png"/><Relationship Id="rId39" Type="http://schemas.openxmlformats.org/officeDocument/2006/relationships/image" Target="../media/image53.png"/><Relationship Id="rId3" Type="http://schemas.openxmlformats.org/officeDocument/2006/relationships/image" Target="../media/image17.png"/><Relationship Id="rId21" Type="http://schemas.openxmlformats.org/officeDocument/2006/relationships/image" Target="../media/image35.png"/><Relationship Id="rId34" Type="http://schemas.openxmlformats.org/officeDocument/2006/relationships/image" Target="../media/image48.png"/><Relationship Id="rId42" Type="http://schemas.openxmlformats.org/officeDocument/2006/relationships/image" Target="../media/image56.png"/><Relationship Id="rId47" Type="http://schemas.openxmlformats.org/officeDocument/2006/relationships/image" Target="../media/image61.png"/><Relationship Id="rId50" Type="http://schemas.openxmlformats.org/officeDocument/2006/relationships/image" Target="../media/image64.png"/><Relationship Id="rId7" Type="http://schemas.openxmlformats.org/officeDocument/2006/relationships/image" Target="../media/image21.png"/><Relationship Id="rId12" Type="http://schemas.openxmlformats.org/officeDocument/2006/relationships/image" Target="../media/image26.png"/><Relationship Id="rId17" Type="http://schemas.openxmlformats.org/officeDocument/2006/relationships/image" Target="../media/image31.png"/><Relationship Id="rId25" Type="http://schemas.openxmlformats.org/officeDocument/2006/relationships/image" Target="../media/image39.png"/><Relationship Id="rId33" Type="http://schemas.openxmlformats.org/officeDocument/2006/relationships/image" Target="../media/image47.png"/><Relationship Id="rId38" Type="http://schemas.openxmlformats.org/officeDocument/2006/relationships/image" Target="../media/image52.png"/><Relationship Id="rId46" Type="http://schemas.openxmlformats.org/officeDocument/2006/relationships/image" Target="../media/image60.png"/><Relationship Id="rId2" Type="http://schemas.openxmlformats.org/officeDocument/2006/relationships/image" Target="../media/image5.png"/><Relationship Id="rId16" Type="http://schemas.openxmlformats.org/officeDocument/2006/relationships/image" Target="../media/image30.png"/><Relationship Id="rId20" Type="http://schemas.openxmlformats.org/officeDocument/2006/relationships/image" Target="../media/image34.png"/><Relationship Id="rId29" Type="http://schemas.openxmlformats.org/officeDocument/2006/relationships/image" Target="../media/image43.png"/><Relationship Id="rId41" Type="http://schemas.openxmlformats.org/officeDocument/2006/relationships/image" Target="../media/image55.png"/><Relationship Id="rId54"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20.png"/><Relationship Id="rId11" Type="http://schemas.openxmlformats.org/officeDocument/2006/relationships/image" Target="../media/image25.png"/><Relationship Id="rId24" Type="http://schemas.openxmlformats.org/officeDocument/2006/relationships/image" Target="../media/image38.png"/><Relationship Id="rId32" Type="http://schemas.openxmlformats.org/officeDocument/2006/relationships/image" Target="../media/image46.png"/><Relationship Id="rId37" Type="http://schemas.openxmlformats.org/officeDocument/2006/relationships/image" Target="../media/image51.png"/><Relationship Id="rId40" Type="http://schemas.openxmlformats.org/officeDocument/2006/relationships/image" Target="../media/image54.png"/><Relationship Id="rId45" Type="http://schemas.openxmlformats.org/officeDocument/2006/relationships/image" Target="../media/image59.png"/><Relationship Id="rId53" Type="http://schemas.openxmlformats.org/officeDocument/2006/relationships/image" Target="../media/image67.png"/><Relationship Id="rId5" Type="http://schemas.openxmlformats.org/officeDocument/2006/relationships/image" Target="../media/image19.png"/><Relationship Id="rId15" Type="http://schemas.openxmlformats.org/officeDocument/2006/relationships/image" Target="../media/image29.png"/><Relationship Id="rId23" Type="http://schemas.openxmlformats.org/officeDocument/2006/relationships/image" Target="../media/image37.png"/><Relationship Id="rId28" Type="http://schemas.openxmlformats.org/officeDocument/2006/relationships/image" Target="../media/image42.png"/><Relationship Id="rId36" Type="http://schemas.openxmlformats.org/officeDocument/2006/relationships/image" Target="../media/image50.png"/><Relationship Id="rId49" Type="http://schemas.openxmlformats.org/officeDocument/2006/relationships/image" Target="../media/image63.png"/><Relationship Id="rId10" Type="http://schemas.openxmlformats.org/officeDocument/2006/relationships/image" Target="../media/image24.png"/><Relationship Id="rId19" Type="http://schemas.openxmlformats.org/officeDocument/2006/relationships/image" Target="../media/image33.png"/><Relationship Id="rId31" Type="http://schemas.openxmlformats.org/officeDocument/2006/relationships/image" Target="../media/image45.png"/><Relationship Id="rId44" Type="http://schemas.openxmlformats.org/officeDocument/2006/relationships/image" Target="../media/image58.png"/><Relationship Id="rId52" Type="http://schemas.openxmlformats.org/officeDocument/2006/relationships/image" Target="../media/image66.png"/><Relationship Id="rId4" Type="http://schemas.openxmlformats.org/officeDocument/2006/relationships/image" Target="../media/image18.png"/><Relationship Id="rId9" Type="http://schemas.openxmlformats.org/officeDocument/2006/relationships/image" Target="../media/image23.png"/><Relationship Id="rId14" Type="http://schemas.openxmlformats.org/officeDocument/2006/relationships/image" Target="../media/image28.png"/><Relationship Id="rId22" Type="http://schemas.openxmlformats.org/officeDocument/2006/relationships/image" Target="../media/image36.png"/><Relationship Id="rId27" Type="http://schemas.openxmlformats.org/officeDocument/2006/relationships/image" Target="../media/image41.png"/><Relationship Id="rId30" Type="http://schemas.openxmlformats.org/officeDocument/2006/relationships/image" Target="../media/image44.png"/><Relationship Id="rId35" Type="http://schemas.openxmlformats.org/officeDocument/2006/relationships/image" Target="../media/image49.png"/><Relationship Id="rId43" Type="http://schemas.openxmlformats.org/officeDocument/2006/relationships/image" Target="../media/image57.png"/><Relationship Id="rId48" Type="http://schemas.openxmlformats.org/officeDocument/2006/relationships/image" Target="../media/image62.png"/><Relationship Id="rId8" Type="http://schemas.openxmlformats.org/officeDocument/2006/relationships/image" Target="../media/image22.png"/><Relationship Id="rId51" Type="http://schemas.openxmlformats.org/officeDocument/2006/relationships/image" Target="../media/image65.png"/></Relationships>
</file>

<file path=ppt/slides/_rels/slide8.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4.xml"/><Relationship Id="rId1" Type="http://schemas.openxmlformats.org/officeDocument/2006/relationships/slideLayout" Target="../slideLayouts/slideLayout7.xml"/><Relationship Id="rId4" Type="http://schemas.openxmlformats.org/officeDocument/2006/relationships/image" Target="../media/image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erson sitting on a bed using a computer&#10;&#10;Description automatically generated">
            <a:extLst>
              <a:ext uri="{FF2B5EF4-FFF2-40B4-BE49-F238E27FC236}">
                <a16:creationId xmlns:a16="http://schemas.microsoft.com/office/drawing/2014/main" id="{B6AAE8C5-3282-4628-89BF-9AA24B72DC4C}"/>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12192000" cy="6858000"/>
          </a:xfrm>
          <a:prstGeom prst="rect">
            <a:avLst/>
          </a:prstGeom>
        </p:spPr>
      </p:pic>
      <p:pic>
        <p:nvPicPr>
          <p:cNvPr id="13" name="Picture 12" descr="A picture containing computer&#10;&#10;Description automatically generated">
            <a:extLst>
              <a:ext uri="{FF2B5EF4-FFF2-40B4-BE49-F238E27FC236}">
                <a16:creationId xmlns:a16="http://schemas.microsoft.com/office/drawing/2014/main" id="{E6DBE5E1-5AF8-8940-96AE-2F228C88499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0" y="416007"/>
            <a:ext cx="12190539" cy="6441993"/>
          </a:xfrm>
          <a:prstGeom prst="rect">
            <a:avLst/>
          </a:prstGeom>
        </p:spPr>
      </p:pic>
      <p:sp>
        <p:nvSpPr>
          <p:cNvPr id="6" name="TextBox 5">
            <a:extLst>
              <a:ext uri="{FF2B5EF4-FFF2-40B4-BE49-F238E27FC236}">
                <a16:creationId xmlns:a16="http://schemas.microsoft.com/office/drawing/2014/main" id="{65121FEB-E7DA-6544-BD8E-06D2CB674FBA}"/>
              </a:ext>
            </a:extLst>
          </p:cNvPr>
          <p:cNvSpPr txBox="1"/>
          <p:nvPr/>
        </p:nvSpPr>
        <p:spPr>
          <a:xfrm>
            <a:off x="169070" y="3379633"/>
            <a:ext cx="2298357"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4EBEA4"/>
                </a:solidFill>
                <a:effectLst/>
                <a:uLnTx/>
                <a:uFillTx/>
                <a:latin typeface="Helvetica" pitchFamily="2" charset="0"/>
                <a:ea typeface="+mn-ea"/>
                <a:cs typeface="+mn-cs"/>
              </a:rPr>
              <a:t>2020</a:t>
            </a:r>
          </a:p>
        </p:txBody>
      </p:sp>
      <p:cxnSp>
        <p:nvCxnSpPr>
          <p:cNvPr id="11" name="Straight Connector 10">
            <a:extLst>
              <a:ext uri="{FF2B5EF4-FFF2-40B4-BE49-F238E27FC236}">
                <a16:creationId xmlns:a16="http://schemas.microsoft.com/office/drawing/2014/main" id="{098A06ED-9D12-3B4C-B59C-10A0964513FE}"/>
              </a:ext>
            </a:extLst>
          </p:cNvPr>
          <p:cNvCxnSpPr/>
          <p:nvPr/>
        </p:nvCxnSpPr>
        <p:spPr>
          <a:xfrm>
            <a:off x="198022" y="3299354"/>
            <a:ext cx="521208" cy="0"/>
          </a:xfrm>
          <a:prstGeom prst="line">
            <a:avLst/>
          </a:prstGeom>
          <a:ln>
            <a:solidFill>
              <a:srgbClr val="4EBEA4"/>
            </a:solidFill>
          </a:ln>
        </p:spPr>
        <p:style>
          <a:lnRef idx="3">
            <a:schemeClr val="accent1"/>
          </a:lnRef>
          <a:fillRef idx="0">
            <a:schemeClr val="accent1"/>
          </a:fillRef>
          <a:effectRef idx="2">
            <a:schemeClr val="accent1"/>
          </a:effectRef>
          <a:fontRef idx="minor">
            <a:schemeClr val="tx1"/>
          </a:fontRef>
        </p:style>
      </p:cxnSp>
      <p:pic>
        <p:nvPicPr>
          <p:cNvPr id="10" name="Picture 9" descr="A picture containing drawing&#10;&#10;Description automatically generated">
            <a:extLst>
              <a:ext uri="{FF2B5EF4-FFF2-40B4-BE49-F238E27FC236}">
                <a16:creationId xmlns:a16="http://schemas.microsoft.com/office/drawing/2014/main" id="{BE6A6325-9FC5-AF41-ACA4-A6515F5552CD}"/>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503469" y="6164783"/>
            <a:ext cx="2085727" cy="660480"/>
          </a:xfrm>
          <a:prstGeom prst="rect">
            <a:avLst/>
          </a:prstGeom>
        </p:spPr>
      </p:pic>
      <p:sp>
        <p:nvSpPr>
          <p:cNvPr id="8" name="TextBox 7">
            <a:extLst>
              <a:ext uri="{FF2B5EF4-FFF2-40B4-BE49-F238E27FC236}">
                <a16:creationId xmlns:a16="http://schemas.microsoft.com/office/drawing/2014/main" id="{EE51D7BD-4F71-41C2-B8C6-DBBB8C178470}"/>
              </a:ext>
            </a:extLst>
          </p:cNvPr>
          <p:cNvSpPr txBox="1"/>
          <p:nvPr/>
        </p:nvSpPr>
        <p:spPr>
          <a:xfrm>
            <a:off x="118270" y="4133617"/>
            <a:ext cx="6981681" cy="1200329"/>
          </a:xfrm>
          <a:prstGeom prst="rect">
            <a:avLst/>
          </a:prstGeom>
          <a:noFill/>
        </p:spPr>
        <p:txBody>
          <a:bodyPr wrap="square" rtlCol="0">
            <a:spAutoFit/>
          </a:bodyPr>
          <a:lstStyle/>
          <a:p>
            <a:pPr lvl="0">
              <a:defRPr/>
            </a:pPr>
            <a:r>
              <a:rPr lang="en-US" sz="4000" b="1" dirty="0">
                <a:solidFill>
                  <a:srgbClr val="4EBEA4"/>
                </a:solidFill>
                <a:latin typeface="Helvetica" pitchFamily="2" charset="0"/>
              </a:rPr>
              <a:t>#AloneTogether</a:t>
            </a:r>
          </a:p>
          <a:p>
            <a:pPr lvl="0">
              <a:defRPr/>
            </a:pPr>
            <a:r>
              <a:rPr lang="en-US" sz="3200" dirty="0">
                <a:solidFill>
                  <a:schemeClr val="bg1"/>
                </a:solidFill>
                <a:latin typeface="Helvetica" pitchFamily="2" charset="0"/>
              </a:rPr>
              <a:t>Culture in the Time of COVID-19</a:t>
            </a:r>
          </a:p>
        </p:txBody>
      </p:sp>
    </p:spTree>
    <p:extLst>
      <p:ext uri="{BB962C8B-B14F-4D97-AF65-F5344CB8AC3E}">
        <p14:creationId xmlns:p14="http://schemas.microsoft.com/office/powerpoint/2010/main" val="122318020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hand holding a computer&#10;&#10;Description automatically generated">
            <a:extLst>
              <a:ext uri="{FF2B5EF4-FFF2-40B4-BE49-F238E27FC236}">
                <a16:creationId xmlns:a16="http://schemas.microsoft.com/office/drawing/2014/main" id="{97CA533A-9D8D-4E78-9CF0-9497564DCE37}"/>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b="-106"/>
          <a:stretch/>
        </p:blipFill>
        <p:spPr>
          <a:xfrm>
            <a:off x="0" y="3893"/>
            <a:ext cx="5566912" cy="686525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63909"/>
            <a:ext cx="6625087" cy="68652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graphicFrame>
        <p:nvGraphicFramePr>
          <p:cNvPr id="13" name="Chart 12">
            <a:extLst>
              <a:ext uri="{FF2B5EF4-FFF2-40B4-BE49-F238E27FC236}">
                <a16:creationId xmlns:a16="http://schemas.microsoft.com/office/drawing/2014/main" id="{5012B486-1D41-4C16-8EBA-3459A1DCC26B}"/>
              </a:ext>
            </a:extLst>
          </p:cNvPr>
          <p:cNvGraphicFramePr/>
          <p:nvPr>
            <p:extLst>
              <p:ext uri="{D42A27DB-BD31-4B8C-83A1-F6EECF244321}">
                <p14:modId xmlns:p14="http://schemas.microsoft.com/office/powerpoint/2010/main" val="1704218884"/>
              </p:ext>
            </p:extLst>
          </p:nvPr>
        </p:nvGraphicFramePr>
        <p:xfrm>
          <a:off x="6087412" y="2242721"/>
          <a:ext cx="5584087" cy="3481880"/>
        </p:xfrm>
        <a:graphic>
          <a:graphicData uri="http://schemas.openxmlformats.org/drawingml/2006/chart">
            <c:chart xmlns:c="http://schemas.openxmlformats.org/drawingml/2006/chart" xmlns:r="http://schemas.openxmlformats.org/officeDocument/2006/relationships" r:id="rId5"/>
          </a:graphicData>
        </a:graphic>
      </p:graphicFrame>
      <p:sp>
        <p:nvSpPr>
          <p:cNvPr id="14" name="TextBox 13">
            <a:extLst>
              <a:ext uri="{FF2B5EF4-FFF2-40B4-BE49-F238E27FC236}">
                <a16:creationId xmlns:a16="http://schemas.microsoft.com/office/drawing/2014/main" id="{86AB97FD-2802-4220-992D-E6C2DA826DA1}"/>
              </a:ext>
            </a:extLst>
          </p:cNvPr>
          <p:cNvSpPr txBox="1"/>
          <p:nvPr/>
        </p:nvSpPr>
        <p:spPr>
          <a:xfrm>
            <a:off x="5566913" y="1963207"/>
            <a:ext cx="6625086"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sng" strike="noStrike" kern="1200" cap="none" spc="0" normalizeH="0" baseline="0" noProof="0" dirty="0">
                <a:ln>
                  <a:noFill/>
                </a:ln>
                <a:solidFill>
                  <a:srgbClr val="1F1A62"/>
                </a:solidFill>
                <a:effectLst/>
                <a:uLnTx/>
                <a:uFillTx/>
                <a:latin typeface="Helvetica" panose="020B0403020202020204" pitchFamily="34" charset="0"/>
              </a:rPr>
              <a:t>% of Video Topics in the Top 10 During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15" name="TextBox 14">
            <a:extLst>
              <a:ext uri="{FF2B5EF4-FFF2-40B4-BE49-F238E27FC236}">
                <a16:creationId xmlns:a16="http://schemas.microsoft.com/office/drawing/2014/main" id="{6076038D-FC85-4EB4-8664-750F87B47122}"/>
              </a:ext>
            </a:extLst>
          </p:cNvPr>
          <p:cNvSpPr txBox="1"/>
          <p:nvPr/>
        </p:nvSpPr>
        <p:spPr>
          <a:xfrm>
            <a:off x="5587420" y="6227070"/>
            <a:ext cx="662508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6" name="Rectangle 15">
            <a:extLst>
              <a:ext uri="{FF2B5EF4-FFF2-40B4-BE49-F238E27FC236}">
                <a16:creationId xmlns:a16="http://schemas.microsoft.com/office/drawing/2014/main" id="{2C0F59CC-4F9C-4BAD-9356-9C39420C715F}"/>
              </a:ext>
            </a:extLst>
          </p:cNvPr>
          <p:cNvSpPr/>
          <p:nvPr/>
        </p:nvSpPr>
        <p:spPr>
          <a:xfrm>
            <a:off x="10250351" y="5188359"/>
            <a:ext cx="1566413" cy="679923"/>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vs. 11% for non-video platform related pandemic topics </a:t>
            </a:r>
          </a:p>
        </p:txBody>
      </p:sp>
      <p:sp>
        <p:nvSpPr>
          <p:cNvPr id="17" name="Rectangle 16">
            <a:extLst>
              <a:ext uri="{FF2B5EF4-FFF2-40B4-BE49-F238E27FC236}">
                <a16:creationId xmlns:a16="http://schemas.microsoft.com/office/drawing/2014/main" id="{9F5A086D-439E-4FCF-AC4A-17D3D578E52B}"/>
              </a:ext>
            </a:extLst>
          </p:cNvPr>
          <p:cNvSpPr/>
          <p:nvPr/>
        </p:nvSpPr>
        <p:spPr>
          <a:xfrm>
            <a:off x="5691674" y="88880"/>
            <a:ext cx="6125090" cy="169277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Video</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content accounted for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three-quarters of the top 10</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Twitter trending topics at night during the six-week analysis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Tree>
    <p:extLst>
      <p:ext uri="{BB962C8B-B14F-4D97-AF65-F5344CB8AC3E}">
        <p14:creationId xmlns:p14="http://schemas.microsoft.com/office/powerpoint/2010/main" val="40662041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1010" y="1728212"/>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1" y="244633"/>
            <a:ext cx="11087641"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contrast to </a:t>
            </a:r>
            <a:r>
              <a:rPr lang="en-US" sz="2600" b="1" dirty="0">
                <a:solidFill>
                  <a:srgbClr val="1B1464"/>
                </a:solidFill>
                <a:latin typeface="Helvetica" pitchFamily="2" charset="0"/>
              </a:rPr>
              <a:t>many of the organic Twitter trending topics about COVID-19, video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provides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fun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lighthearted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safe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space for users with comforting content about and around the pandemic</a:t>
            </a:r>
          </a:p>
        </p:txBody>
      </p:sp>
      <p:sp>
        <p:nvSpPr>
          <p:cNvPr id="17" name="TextBox 16">
            <a:extLst>
              <a:ext uri="{FF2B5EF4-FFF2-40B4-BE49-F238E27FC236}">
                <a16:creationId xmlns:a16="http://schemas.microsoft.com/office/drawing/2014/main" id="{5CDA0687-65EA-4760-8CFA-0AE4A606EF25}"/>
              </a:ext>
            </a:extLst>
          </p:cNvPr>
          <p:cNvSpPr txBox="1"/>
          <p:nvPr/>
        </p:nvSpPr>
        <p:spPr>
          <a:xfrm>
            <a:off x="446732" y="6155421"/>
            <a:ext cx="11687273"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feature Dropkick Murphy’s livestreamed concert, Saturday Night Seder, The Rosie O’Donnell Show, Quarantine Radio, Kayzo Unleashed, BangBangCon, and Verizon’s Pay It Forward Live. Non-Video pandemic-related tweets feature hashtags and topics that trended</a:t>
            </a:r>
            <a:r>
              <a:rPr lang="en-US" sz="700" dirty="0">
                <a:solidFill>
                  <a:srgbClr val="1B1464"/>
                </a:solidFill>
                <a:latin typeface="Helvetica" panose="020B0604020202020204" pitchFamily="34" charset="0"/>
                <a:cs typeface="Helvetica" panose="020B0604020202020204" pitchFamily="34" charset="0"/>
              </a:rPr>
              <a:t>. Video-related pandemic topics include news programs such as town halls and the Coronavirus task force daily briefings, televised benefit concerts and other programming that is explicitly related to the pandemic.</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1" name="Rectangle 20">
            <a:extLst>
              <a:ext uri="{FF2B5EF4-FFF2-40B4-BE49-F238E27FC236}">
                <a16:creationId xmlns:a16="http://schemas.microsoft.com/office/drawing/2014/main" id="{266D5279-F9DB-4C5A-B31A-E2AAEEC83209}"/>
              </a:ext>
            </a:extLst>
          </p:cNvPr>
          <p:cNvSpPr/>
          <p:nvPr/>
        </p:nvSpPr>
        <p:spPr>
          <a:xfrm>
            <a:off x="103134" y="1745841"/>
            <a:ext cx="11827565"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 of Pandemic-Related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37" name="Rectangle: Rounded Corners 95">
            <a:extLst>
              <a:ext uri="{FF2B5EF4-FFF2-40B4-BE49-F238E27FC236}">
                <a16:creationId xmlns:a16="http://schemas.microsoft.com/office/drawing/2014/main" id="{73225359-F2B1-4542-92CC-3D6A0423D888}"/>
              </a:ext>
            </a:extLst>
          </p:cNvPr>
          <p:cNvSpPr/>
          <p:nvPr/>
        </p:nvSpPr>
        <p:spPr>
          <a:xfrm rot="5400000">
            <a:off x="38892" y="2352308"/>
            <a:ext cx="3842228" cy="371374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Rectangle: Rounded Corners 96">
            <a:extLst>
              <a:ext uri="{FF2B5EF4-FFF2-40B4-BE49-F238E27FC236}">
                <a16:creationId xmlns:a16="http://schemas.microsoft.com/office/drawing/2014/main" id="{C09627C8-2544-497D-BE41-63C1D0DA819E}"/>
              </a:ext>
            </a:extLst>
          </p:cNvPr>
          <p:cNvSpPr/>
          <p:nvPr/>
        </p:nvSpPr>
        <p:spPr>
          <a:xfrm>
            <a:off x="116876" y="2313570"/>
            <a:ext cx="3673027" cy="56363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Ad-Supported TV</a:t>
            </a:r>
          </a:p>
        </p:txBody>
      </p:sp>
      <p:sp>
        <p:nvSpPr>
          <p:cNvPr id="39" name="Rectangle: Rounded Corners 95">
            <a:extLst>
              <a:ext uri="{FF2B5EF4-FFF2-40B4-BE49-F238E27FC236}">
                <a16:creationId xmlns:a16="http://schemas.microsoft.com/office/drawing/2014/main" id="{34385EC6-F389-4054-8212-75C0345FC9E6}"/>
              </a:ext>
            </a:extLst>
          </p:cNvPr>
          <p:cNvSpPr/>
          <p:nvPr/>
        </p:nvSpPr>
        <p:spPr>
          <a:xfrm rot="5400000">
            <a:off x="7976176" y="2175768"/>
            <a:ext cx="3842228" cy="40668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0" name="Rectangle: Rounded Corners 96">
            <a:extLst>
              <a:ext uri="{FF2B5EF4-FFF2-40B4-BE49-F238E27FC236}">
                <a16:creationId xmlns:a16="http://schemas.microsoft.com/office/drawing/2014/main" id="{82C9BD62-855E-4217-A8BD-0ED4586809FD}"/>
              </a:ext>
            </a:extLst>
          </p:cNvPr>
          <p:cNvSpPr/>
          <p:nvPr/>
        </p:nvSpPr>
        <p:spPr>
          <a:xfrm>
            <a:off x="7886174" y="2296603"/>
            <a:ext cx="4022232" cy="57742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Organic Twitter Topics</a:t>
            </a:r>
          </a:p>
        </p:txBody>
      </p:sp>
      <p:pic>
        <p:nvPicPr>
          <p:cNvPr id="71" name="Picture 2" descr="Image result for 20/20 coronavirus special logo">
            <a:extLst>
              <a:ext uri="{FF2B5EF4-FFF2-40B4-BE49-F238E27FC236}">
                <a16:creationId xmlns:a16="http://schemas.microsoft.com/office/drawing/2014/main" id="{CCABE650-4007-44EE-A1A6-2A5C26AAD84F}"/>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176475" y="5283592"/>
            <a:ext cx="1410083" cy="793171"/>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18" descr="Dr. Fauci calls Trump's projection 'aspirational'">
            <a:extLst>
              <a:ext uri="{FF2B5EF4-FFF2-40B4-BE49-F238E27FC236}">
                <a16:creationId xmlns:a16="http://schemas.microsoft.com/office/drawing/2014/main" id="{016BB805-0763-46F3-8AB1-021431BF64D8}"/>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640126" y="5283592"/>
            <a:ext cx="1352046" cy="771062"/>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4" descr="WATCH] Will Ferrell Sings Snoop In Clip From James Corden Homefest ...">
            <a:extLst>
              <a:ext uri="{FF2B5EF4-FFF2-40B4-BE49-F238E27FC236}">
                <a16:creationId xmlns:a16="http://schemas.microsoft.com/office/drawing/2014/main" id="{337D4BE7-4C5F-4CAF-A9E7-9EFE4ABB75D3}"/>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00866" y="2946509"/>
            <a:ext cx="1269964" cy="792092"/>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12" descr="Saving Our Selves: A BET COVID-19 Relief Effort | United Way Worldwide">
            <a:extLst>
              <a:ext uri="{FF2B5EF4-FFF2-40B4-BE49-F238E27FC236}">
                <a16:creationId xmlns:a16="http://schemas.microsoft.com/office/drawing/2014/main" id="{9E0C6031-06F3-470B-B4B5-9CE0DE987E9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526338" y="3839207"/>
            <a:ext cx="1156620" cy="72288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14" descr="Club MTV' returning for one-night special with DJ D-Nice to ...">
            <a:extLst>
              <a:ext uri="{FF2B5EF4-FFF2-40B4-BE49-F238E27FC236}">
                <a16:creationId xmlns:a16="http://schemas.microsoft.com/office/drawing/2014/main" id="{C6574543-C559-416A-BE3D-95120F8CFF0B}"/>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60419" y="3913361"/>
            <a:ext cx="1080683" cy="722888"/>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44" descr="How to Watch Global Citizen's One World: Together At Home ...">
            <a:extLst>
              <a:ext uri="{FF2B5EF4-FFF2-40B4-BE49-F238E27FC236}">
                <a16:creationId xmlns:a16="http://schemas.microsoft.com/office/drawing/2014/main" id="{4FA87343-3D13-4A0D-8838-002BBBD40C4E}"/>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3844"/>
          <a:stretch/>
        </p:blipFill>
        <p:spPr bwMode="auto">
          <a:xfrm>
            <a:off x="185440" y="2954935"/>
            <a:ext cx="978068" cy="898971"/>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50" descr="The Tonight Show Starring Jimmy Fallon - Wikipedia">
            <a:extLst>
              <a:ext uri="{FF2B5EF4-FFF2-40B4-BE49-F238E27FC236}">
                <a16:creationId xmlns:a16="http://schemas.microsoft.com/office/drawing/2014/main" id="{D27C0314-65E8-43D4-B194-F76CEA67AE9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981146" y="5299492"/>
            <a:ext cx="835733" cy="7710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ACM Reveals Song List For 'ACM Presents: Our Country' Special :">
            <a:extLst>
              <a:ext uri="{FF2B5EF4-FFF2-40B4-BE49-F238E27FC236}">
                <a16:creationId xmlns:a16="http://schemas.microsoft.com/office/drawing/2014/main" id="{A9780B91-918D-4B52-9ED2-40550894E4B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2860552" y="3792604"/>
            <a:ext cx="818473" cy="75776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55" name="Rectangle: Rounded Corners 54">
            <a:extLst>
              <a:ext uri="{FF2B5EF4-FFF2-40B4-BE49-F238E27FC236}">
                <a16:creationId xmlns:a16="http://schemas.microsoft.com/office/drawing/2014/main" id="{2EB76C10-1C51-4C73-88BE-A2BC6A99DFB0}"/>
              </a:ext>
            </a:extLst>
          </p:cNvPr>
          <p:cNvSpPr/>
          <p:nvPr/>
        </p:nvSpPr>
        <p:spPr>
          <a:xfrm>
            <a:off x="3972177" y="2292750"/>
            <a:ext cx="3713744" cy="3842226"/>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58" name="Rectangle: Rounded Corners 57">
            <a:extLst>
              <a:ext uri="{FF2B5EF4-FFF2-40B4-BE49-F238E27FC236}">
                <a16:creationId xmlns:a16="http://schemas.microsoft.com/office/drawing/2014/main" id="{3F60E5BF-B065-4EAC-9942-56D08F6D06A3}"/>
              </a:ext>
            </a:extLst>
          </p:cNvPr>
          <p:cNvSpPr/>
          <p:nvPr/>
        </p:nvSpPr>
        <p:spPr>
          <a:xfrm>
            <a:off x="3972177" y="2282942"/>
            <a:ext cx="3713744" cy="563632"/>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prstClr val="white"/>
                </a:solidFill>
                <a:effectLst/>
                <a:uLnTx/>
                <a:uFillTx/>
                <a:latin typeface="Helvetica" pitchFamily="2" charset="0"/>
                <a:ea typeface="+mn-ea"/>
                <a:cs typeface="+mn-cs"/>
              </a:rPr>
              <a:t>Other Video Platforms</a:t>
            </a:r>
          </a:p>
        </p:txBody>
      </p:sp>
      <p:pic>
        <p:nvPicPr>
          <p:cNvPr id="59" name="Picture 12" descr="BTS' BangBangCon attracts 50 million views, opening &quot;untact ...">
            <a:extLst>
              <a:ext uri="{FF2B5EF4-FFF2-40B4-BE49-F238E27FC236}">
                <a16:creationId xmlns:a16="http://schemas.microsoft.com/office/drawing/2014/main" id="{6C797186-CB17-49F1-A86E-91359F1F4B8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21866" y="5229338"/>
            <a:ext cx="1545783" cy="80911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60" name="Group 59">
            <a:extLst>
              <a:ext uri="{FF2B5EF4-FFF2-40B4-BE49-F238E27FC236}">
                <a16:creationId xmlns:a16="http://schemas.microsoft.com/office/drawing/2014/main" id="{54706DBF-7C45-4E35-B112-AD3EA620C349}"/>
              </a:ext>
            </a:extLst>
          </p:cNvPr>
          <p:cNvGrpSpPr/>
          <p:nvPr/>
        </p:nvGrpSpPr>
        <p:grpSpPr>
          <a:xfrm>
            <a:off x="5719540" y="3969108"/>
            <a:ext cx="1775061" cy="1106125"/>
            <a:chOff x="1030305" y="2106958"/>
            <a:chExt cx="4311424" cy="2538793"/>
          </a:xfrm>
        </p:grpSpPr>
        <p:pic>
          <p:nvPicPr>
            <p:cNvPr id="61" name="Picture 2" descr="Tory Lanez and Drake break Instagram record with over 300k live ...">
              <a:extLst>
                <a:ext uri="{FF2B5EF4-FFF2-40B4-BE49-F238E27FC236}">
                  <a16:creationId xmlns:a16="http://schemas.microsoft.com/office/drawing/2014/main" id="{A8DB3504-2317-40CA-9C11-399B90183DBC}"/>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940320" y="2106958"/>
              <a:ext cx="1401409" cy="253879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2" name="Picture 4" descr="Music's Instagram Live Battles Are Seeing Record Viewership – Variety">
              <a:extLst>
                <a:ext uri="{FF2B5EF4-FFF2-40B4-BE49-F238E27FC236}">
                  <a16:creationId xmlns:a16="http://schemas.microsoft.com/office/drawing/2014/main" id="{F28F2423-74C2-4409-B0CB-BAEB9BBE6217}"/>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030305" y="2109720"/>
              <a:ext cx="2910015" cy="253603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63" name="Picture 36" descr="Kayzo Tour Dates 2020, Concert Tickets &amp; Live Streams | Bandsintown">
            <a:extLst>
              <a:ext uri="{FF2B5EF4-FFF2-40B4-BE49-F238E27FC236}">
                <a16:creationId xmlns:a16="http://schemas.microsoft.com/office/drawing/2014/main" id="{8A5C1D8E-D7FA-4D48-901F-6F8ED308FDA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070282" y="4970638"/>
            <a:ext cx="944478" cy="1106125"/>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64" name="Picture 2" descr="How to Watch the iHeartRadio Living Room Concert For America ...">
            <a:extLst>
              <a:ext uri="{FF2B5EF4-FFF2-40B4-BE49-F238E27FC236}">
                <a16:creationId xmlns:a16="http://schemas.microsoft.com/office/drawing/2014/main" id="{FBB9DDF7-DD10-4008-B0BC-7C8845775105}"/>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219256" y="2941814"/>
            <a:ext cx="1253981" cy="78985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 descr="Garth &amp; Trisha Live! (Official Site) Watch on CBS All Access">
            <a:extLst>
              <a:ext uri="{FF2B5EF4-FFF2-40B4-BE49-F238E27FC236}">
                <a16:creationId xmlns:a16="http://schemas.microsoft.com/office/drawing/2014/main" id="{306C8104-B44D-4EDC-BC4E-48DFFBF6B35E}"/>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2739022" y="4591061"/>
            <a:ext cx="1016065" cy="66773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a:extLst>
              <a:ext uri="{FF2B5EF4-FFF2-40B4-BE49-F238E27FC236}">
                <a16:creationId xmlns:a16="http://schemas.microsoft.com/office/drawing/2014/main" id="{93594B14-07C9-49DA-8418-7581A41DBE0D}"/>
              </a:ext>
            </a:extLst>
          </p:cNvPr>
          <p:cNvPicPr>
            <a:picLocks noChangeAspect="1" noChangeArrowheads="1"/>
          </p:cNvPicPr>
          <p:nvPr/>
        </p:nvPicPr>
        <p:blipFill>
          <a:blip r:embed="rId17"/>
          <a:srcRect/>
          <a:stretch/>
        </p:blipFill>
        <p:spPr bwMode="auto">
          <a:xfrm>
            <a:off x="4042587" y="4037416"/>
            <a:ext cx="1579775" cy="88409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3" name="Picture 6" descr="Saturday Night Passover Seder feat. Dan Levy, Finn Wolfhard, Billy ...">
            <a:extLst>
              <a:ext uri="{FF2B5EF4-FFF2-40B4-BE49-F238E27FC236}">
                <a16:creationId xmlns:a16="http://schemas.microsoft.com/office/drawing/2014/main" id="{492F4083-EBDA-40F0-879C-21E86E8AAA20}"/>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497672" y="2893360"/>
            <a:ext cx="1853491" cy="104258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6" name="Picture 2" descr="Dave Matthews Kicks Off Pay It Forward Live Series on Thursday ...">
            <a:extLst>
              <a:ext uri="{FF2B5EF4-FFF2-40B4-BE49-F238E27FC236}">
                <a16:creationId xmlns:a16="http://schemas.microsoft.com/office/drawing/2014/main" id="{6FF9B744-8705-4947-BE9B-5AB8A4C759E0}"/>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6730290" y="5087815"/>
            <a:ext cx="872014" cy="988948"/>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2">
            <a:extLst>
              <a:ext uri="{FF2B5EF4-FFF2-40B4-BE49-F238E27FC236}">
                <a16:creationId xmlns:a16="http://schemas.microsoft.com/office/drawing/2014/main" id="{34FD6BC4-B0C0-4B66-B806-FCC21E116E58}"/>
              </a:ext>
            </a:extLst>
          </p:cNvPr>
          <p:cNvPicPr>
            <a:picLocks noChangeAspect="1" noChangeArrowheads="1"/>
          </p:cNvPicPr>
          <p:nvPr/>
        </p:nvPicPr>
        <p:blipFill>
          <a:blip r:embed="rId20"/>
          <a:srcRect/>
          <a:stretch/>
        </p:blipFill>
        <p:spPr bwMode="auto">
          <a:xfrm>
            <a:off x="4178791" y="2900527"/>
            <a:ext cx="1095585" cy="10877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A882A301-E0F4-47ED-97F1-92B82319914B}"/>
              </a:ext>
            </a:extLst>
          </p:cNvPr>
          <p:cNvPicPr>
            <a:picLocks noChangeAspect="1"/>
          </p:cNvPicPr>
          <p:nvPr/>
        </p:nvPicPr>
        <p:blipFill rotWithShape="1">
          <a:blip r:embed="rId21" cstate="print">
            <a:extLst>
              <a:ext uri="{28A0092B-C50C-407E-A947-70E740481C1C}">
                <a14:useLocalDpi xmlns:a14="http://schemas.microsoft.com/office/drawing/2010/main"/>
              </a:ext>
            </a:extLst>
          </a:blip>
          <a:srcRect/>
          <a:stretch/>
        </p:blipFill>
        <p:spPr>
          <a:xfrm>
            <a:off x="8057343" y="2992713"/>
            <a:ext cx="1829319" cy="508826"/>
          </a:xfrm>
          <a:prstGeom prst="rect">
            <a:avLst/>
          </a:prstGeom>
        </p:spPr>
      </p:pic>
      <p:pic>
        <p:nvPicPr>
          <p:cNvPr id="13" name="Picture 12">
            <a:extLst>
              <a:ext uri="{FF2B5EF4-FFF2-40B4-BE49-F238E27FC236}">
                <a16:creationId xmlns:a16="http://schemas.microsoft.com/office/drawing/2014/main" id="{857A7155-1CC1-4503-8A74-299DCCC088D8}"/>
              </a:ext>
            </a:extLst>
          </p:cNvPr>
          <p:cNvPicPr>
            <a:picLocks noChangeAspect="1"/>
          </p:cNvPicPr>
          <p:nvPr/>
        </p:nvPicPr>
        <p:blipFill rotWithShape="1">
          <a:blip r:embed="rId22" cstate="print">
            <a:extLst>
              <a:ext uri="{28A0092B-C50C-407E-A947-70E740481C1C}">
                <a14:useLocalDpi xmlns:a14="http://schemas.microsoft.com/office/drawing/2010/main"/>
              </a:ext>
            </a:extLst>
          </a:blip>
          <a:srcRect/>
          <a:stretch/>
        </p:blipFill>
        <p:spPr>
          <a:xfrm>
            <a:off x="8047070" y="3591763"/>
            <a:ext cx="1635191" cy="555826"/>
          </a:xfrm>
          <a:prstGeom prst="rect">
            <a:avLst/>
          </a:prstGeom>
        </p:spPr>
      </p:pic>
      <p:pic>
        <p:nvPicPr>
          <p:cNvPr id="14" name="Picture 13">
            <a:extLst>
              <a:ext uri="{FF2B5EF4-FFF2-40B4-BE49-F238E27FC236}">
                <a16:creationId xmlns:a16="http://schemas.microsoft.com/office/drawing/2014/main" id="{2460184F-E21E-4492-9402-779F3C391F59}"/>
              </a:ext>
            </a:extLst>
          </p:cNvPr>
          <p:cNvPicPr>
            <a:picLocks noChangeAspect="1"/>
          </p:cNvPicPr>
          <p:nvPr/>
        </p:nvPicPr>
        <p:blipFill rotWithShape="1">
          <a:blip r:embed="rId23" cstate="print">
            <a:extLst>
              <a:ext uri="{28A0092B-C50C-407E-A947-70E740481C1C}">
                <a14:useLocalDpi xmlns:a14="http://schemas.microsoft.com/office/drawing/2010/main"/>
              </a:ext>
            </a:extLst>
          </a:blip>
          <a:srcRect/>
          <a:stretch/>
        </p:blipFill>
        <p:spPr>
          <a:xfrm>
            <a:off x="10030145" y="3016189"/>
            <a:ext cx="1625764" cy="517310"/>
          </a:xfrm>
          <a:prstGeom prst="rect">
            <a:avLst/>
          </a:prstGeom>
        </p:spPr>
      </p:pic>
      <p:pic>
        <p:nvPicPr>
          <p:cNvPr id="22" name="Picture 21">
            <a:extLst>
              <a:ext uri="{FF2B5EF4-FFF2-40B4-BE49-F238E27FC236}">
                <a16:creationId xmlns:a16="http://schemas.microsoft.com/office/drawing/2014/main" id="{814BD92D-4249-4C29-BB07-A1AE40C142D5}"/>
              </a:ext>
            </a:extLst>
          </p:cNvPr>
          <p:cNvPicPr>
            <a:picLocks noChangeAspect="1"/>
          </p:cNvPicPr>
          <p:nvPr/>
        </p:nvPicPr>
        <p:blipFill rotWithShape="1">
          <a:blip r:embed="rId24" cstate="print">
            <a:extLst>
              <a:ext uri="{28A0092B-C50C-407E-A947-70E740481C1C}">
                <a14:useLocalDpi xmlns:a14="http://schemas.microsoft.com/office/drawing/2010/main"/>
              </a:ext>
            </a:extLst>
          </a:blip>
          <a:srcRect/>
          <a:stretch/>
        </p:blipFill>
        <p:spPr>
          <a:xfrm>
            <a:off x="8095364" y="4251245"/>
            <a:ext cx="1337920" cy="613960"/>
          </a:xfrm>
          <a:prstGeom prst="rect">
            <a:avLst/>
          </a:prstGeom>
        </p:spPr>
      </p:pic>
      <p:pic>
        <p:nvPicPr>
          <p:cNvPr id="23" name="Picture 22">
            <a:extLst>
              <a:ext uri="{FF2B5EF4-FFF2-40B4-BE49-F238E27FC236}">
                <a16:creationId xmlns:a16="http://schemas.microsoft.com/office/drawing/2014/main" id="{D7AFB32A-6F76-40DA-A287-8D74259BAC91}"/>
              </a:ext>
            </a:extLst>
          </p:cNvPr>
          <p:cNvPicPr>
            <a:picLocks noChangeAspect="1"/>
          </p:cNvPicPr>
          <p:nvPr/>
        </p:nvPicPr>
        <p:blipFill rotWithShape="1">
          <a:blip r:embed="rId25" cstate="print">
            <a:extLst>
              <a:ext uri="{28A0092B-C50C-407E-A947-70E740481C1C}">
                <a14:useLocalDpi xmlns:a14="http://schemas.microsoft.com/office/drawing/2010/main"/>
              </a:ext>
            </a:extLst>
          </a:blip>
          <a:srcRect/>
          <a:stretch/>
        </p:blipFill>
        <p:spPr>
          <a:xfrm>
            <a:off x="9941758" y="3637335"/>
            <a:ext cx="1673199" cy="521886"/>
          </a:xfrm>
          <a:prstGeom prst="rect">
            <a:avLst/>
          </a:prstGeom>
        </p:spPr>
      </p:pic>
      <p:pic>
        <p:nvPicPr>
          <p:cNvPr id="24" name="Picture 23">
            <a:extLst>
              <a:ext uri="{FF2B5EF4-FFF2-40B4-BE49-F238E27FC236}">
                <a16:creationId xmlns:a16="http://schemas.microsoft.com/office/drawing/2014/main" id="{3714E31A-26DC-4D19-9DA1-546F58E5A613}"/>
              </a:ext>
            </a:extLst>
          </p:cNvPr>
          <p:cNvPicPr>
            <a:picLocks noChangeAspect="1"/>
          </p:cNvPicPr>
          <p:nvPr/>
        </p:nvPicPr>
        <p:blipFill rotWithShape="1">
          <a:blip r:embed="rId26" cstate="print">
            <a:extLst>
              <a:ext uri="{28A0092B-C50C-407E-A947-70E740481C1C}">
                <a14:useLocalDpi xmlns:a14="http://schemas.microsoft.com/office/drawing/2010/main"/>
              </a:ext>
            </a:extLst>
          </a:blip>
          <a:srcRect/>
          <a:stretch/>
        </p:blipFill>
        <p:spPr>
          <a:xfrm>
            <a:off x="8001508" y="4947974"/>
            <a:ext cx="1710238" cy="501719"/>
          </a:xfrm>
          <a:prstGeom prst="rect">
            <a:avLst/>
          </a:prstGeom>
        </p:spPr>
      </p:pic>
      <p:pic>
        <p:nvPicPr>
          <p:cNvPr id="26" name="Picture 25">
            <a:extLst>
              <a:ext uri="{FF2B5EF4-FFF2-40B4-BE49-F238E27FC236}">
                <a16:creationId xmlns:a16="http://schemas.microsoft.com/office/drawing/2014/main" id="{3B7577D0-CDBB-4395-AF6F-86F7BF546F46}"/>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10372257" y="5543137"/>
            <a:ext cx="1128685" cy="508826"/>
          </a:xfrm>
          <a:prstGeom prst="rect">
            <a:avLst/>
          </a:prstGeom>
        </p:spPr>
      </p:pic>
      <p:pic>
        <p:nvPicPr>
          <p:cNvPr id="27" name="Picture 26">
            <a:extLst>
              <a:ext uri="{FF2B5EF4-FFF2-40B4-BE49-F238E27FC236}">
                <a16:creationId xmlns:a16="http://schemas.microsoft.com/office/drawing/2014/main" id="{FE8C15A5-AA65-4CBF-B7C4-ABB401E4288E}"/>
              </a:ext>
            </a:extLst>
          </p:cNvPr>
          <p:cNvPicPr>
            <a:picLocks noChangeAspect="1"/>
          </p:cNvPicPr>
          <p:nvPr/>
        </p:nvPicPr>
        <p:blipFill rotWithShape="1">
          <a:blip r:embed="rId28" cstate="print">
            <a:extLst>
              <a:ext uri="{28A0092B-C50C-407E-A947-70E740481C1C}">
                <a14:useLocalDpi xmlns:a14="http://schemas.microsoft.com/office/drawing/2010/main"/>
              </a:ext>
            </a:extLst>
          </a:blip>
          <a:srcRect/>
          <a:stretch/>
        </p:blipFill>
        <p:spPr>
          <a:xfrm>
            <a:off x="7977034" y="5544917"/>
            <a:ext cx="2141461" cy="478206"/>
          </a:xfrm>
          <a:prstGeom prst="rect">
            <a:avLst/>
          </a:prstGeom>
        </p:spPr>
      </p:pic>
      <p:pic>
        <p:nvPicPr>
          <p:cNvPr id="28" name="Picture 27">
            <a:extLst>
              <a:ext uri="{FF2B5EF4-FFF2-40B4-BE49-F238E27FC236}">
                <a16:creationId xmlns:a16="http://schemas.microsoft.com/office/drawing/2014/main" id="{01C15E4C-C911-456F-936F-6A7B4ACBA96E}"/>
              </a:ext>
            </a:extLst>
          </p:cNvPr>
          <p:cNvPicPr>
            <a:picLocks noChangeAspect="1"/>
          </p:cNvPicPr>
          <p:nvPr/>
        </p:nvPicPr>
        <p:blipFill rotWithShape="1">
          <a:blip r:embed="rId29" cstate="print">
            <a:extLst>
              <a:ext uri="{28A0092B-C50C-407E-A947-70E740481C1C}">
                <a14:useLocalDpi xmlns:a14="http://schemas.microsoft.com/office/drawing/2010/main"/>
              </a:ext>
            </a:extLst>
          </a:blip>
          <a:srcRect/>
          <a:stretch/>
        </p:blipFill>
        <p:spPr>
          <a:xfrm>
            <a:off x="9945671" y="4877659"/>
            <a:ext cx="1710238" cy="572034"/>
          </a:xfrm>
          <a:prstGeom prst="rect">
            <a:avLst/>
          </a:prstGeom>
        </p:spPr>
      </p:pic>
      <p:pic>
        <p:nvPicPr>
          <p:cNvPr id="29" name="Picture 28">
            <a:extLst>
              <a:ext uri="{FF2B5EF4-FFF2-40B4-BE49-F238E27FC236}">
                <a16:creationId xmlns:a16="http://schemas.microsoft.com/office/drawing/2014/main" id="{894EED1F-159B-4DB1-A3F6-54DE0FACA736}"/>
              </a:ext>
            </a:extLst>
          </p:cNvPr>
          <p:cNvPicPr>
            <a:picLocks noChangeAspect="1"/>
          </p:cNvPicPr>
          <p:nvPr/>
        </p:nvPicPr>
        <p:blipFill rotWithShape="1">
          <a:blip r:embed="rId30" cstate="print">
            <a:extLst>
              <a:ext uri="{28A0092B-C50C-407E-A947-70E740481C1C}">
                <a14:useLocalDpi xmlns:a14="http://schemas.microsoft.com/office/drawing/2010/main"/>
              </a:ext>
            </a:extLst>
          </a:blip>
          <a:srcRect/>
          <a:stretch/>
        </p:blipFill>
        <p:spPr>
          <a:xfrm>
            <a:off x="9711746" y="4239028"/>
            <a:ext cx="1921821" cy="543407"/>
          </a:xfrm>
          <a:prstGeom prst="rect">
            <a:avLst/>
          </a:prstGeom>
        </p:spPr>
      </p:pic>
      <p:pic>
        <p:nvPicPr>
          <p:cNvPr id="66" name="Picture 16" descr="store.nba.com: ESPN presents the NBA HORSE Challenge | Milled">
            <a:extLst>
              <a:ext uri="{FF2B5EF4-FFF2-40B4-BE49-F238E27FC236}">
                <a16:creationId xmlns:a16="http://schemas.microsoft.com/office/drawing/2014/main" id="{BF758BBF-4CB5-429C-B1C1-A02E7589800D}"/>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1577755" y="4652616"/>
            <a:ext cx="1087077" cy="53271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38" descr="The Disney Family Singalong': ABC Sets Musical TV Special – Deadline">
            <a:extLst>
              <a:ext uri="{FF2B5EF4-FFF2-40B4-BE49-F238E27FC236}">
                <a16:creationId xmlns:a16="http://schemas.microsoft.com/office/drawing/2014/main" id="{F058F767-47A6-490E-BD6A-F58E9292EA08}"/>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194318" y="4673257"/>
            <a:ext cx="1342439" cy="552442"/>
          </a:xfrm>
          <a:prstGeom prst="rect">
            <a:avLst/>
          </a:prstGeom>
          <a:noFill/>
          <a:ln>
            <a:no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55434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00857" y="350440"/>
            <a:ext cx="11244046"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most ‘talked about’ video content was a mix of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professionally-produced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user-generated</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‘at home’ remote</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programming</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4" name="TextBox 13">
            <a:extLst>
              <a:ext uri="{FF2B5EF4-FFF2-40B4-BE49-F238E27FC236}">
                <a16:creationId xmlns:a16="http://schemas.microsoft.com/office/drawing/2014/main" id="{CAE419A9-88EB-45A9-B6EA-AB6824C3F4E3}"/>
              </a:ext>
            </a:extLst>
          </p:cNvPr>
          <p:cNvSpPr txBox="1"/>
          <p:nvPr/>
        </p:nvSpPr>
        <p:spPr>
          <a:xfrm>
            <a:off x="-7767" y="1685298"/>
            <a:ext cx="12199767"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 </a:t>
            </a:r>
            <a:r>
              <a:rPr kumimoji="0" lang="en-US" sz="1800" b="1" i="1"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Sampling</a:t>
            </a: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Trending Professionally-Produced, User-Generated &amp; ‘Hybrid’ Video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endParaRPr>
          </a:p>
        </p:txBody>
      </p:sp>
      <p:sp>
        <p:nvSpPr>
          <p:cNvPr id="16" name="TextBox 15">
            <a:extLst>
              <a:ext uri="{FF2B5EF4-FFF2-40B4-BE49-F238E27FC236}">
                <a16:creationId xmlns:a16="http://schemas.microsoft.com/office/drawing/2014/main" id="{D32CF318-F7E2-49DE-B139-302EE46878EB}"/>
              </a:ext>
            </a:extLst>
          </p:cNvPr>
          <p:cNvSpPr txBox="1"/>
          <p:nvPr/>
        </p:nvSpPr>
        <p:spPr>
          <a:xfrm>
            <a:off x="526244" y="6327962"/>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41" name="Rectangle: Rounded Corners 40">
            <a:extLst>
              <a:ext uri="{FF2B5EF4-FFF2-40B4-BE49-F238E27FC236}">
                <a16:creationId xmlns:a16="http://schemas.microsoft.com/office/drawing/2014/main" id="{EF8CF5E2-33F3-4E5F-814C-69E64457BD70}"/>
              </a:ext>
            </a:extLst>
          </p:cNvPr>
          <p:cNvSpPr/>
          <p:nvPr/>
        </p:nvSpPr>
        <p:spPr>
          <a:xfrm>
            <a:off x="505022" y="2294087"/>
            <a:ext cx="5222299" cy="240513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43">
            <a:extLst>
              <a:ext uri="{FF2B5EF4-FFF2-40B4-BE49-F238E27FC236}">
                <a16:creationId xmlns:a16="http://schemas.microsoft.com/office/drawing/2014/main" id="{C7A37F9D-3A54-416A-8195-09F0119B274F}"/>
              </a:ext>
            </a:extLst>
          </p:cNvPr>
          <p:cNvSpPr/>
          <p:nvPr/>
        </p:nvSpPr>
        <p:spPr>
          <a:xfrm>
            <a:off x="505022" y="2285193"/>
            <a:ext cx="5222299"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Professionally-Produced Content</a:t>
            </a:r>
          </a:p>
        </p:txBody>
      </p:sp>
      <p:pic>
        <p:nvPicPr>
          <p:cNvPr id="49" name="Picture 30" descr="Image result for this is us logo">
            <a:extLst>
              <a:ext uri="{FF2B5EF4-FFF2-40B4-BE49-F238E27FC236}">
                <a16:creationId xmlns:a16="http://schemas.microsoft.com/office/drawing/2014/main" id="{C62363FB-5E2E-4B2C-B4DD-EDA3728A6D75}"/>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0091" y="2849670"/>
            <a:ext cx="1302518" cy="73266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32" descr="Image result for tucker carlson tonight logo">
            <a:extLst>
              <a:ext uri="{FF2B5EF4-FFF2-40B4-BE49-F238E27FC236}">
                <a16:creationId xmlns:a16="http://schemas.microsoft.com/office/drawing/2014/main" id="{2E6D46B0-5C8C-444E-A3EF-C58A369993ED}"/>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910270" y="3370450"/>
            <a:ext cx="1221664" cy="696708"/>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48" descr="How to stream ESPN's Michael Jordan documentary: The Last Dance">
            <a:extLst>
              <a:ext uri="{FF2B5EF4-FFF2-40B4-BE49-F238E27FC236}">
                <a16:creationId xmlns:a16="http://schemas.microsoft.com/office/drawing/2014/main" id="{EE968DA1-CAD3-4357-8849-8441B0C434F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1923307" y="2863318"/>
            <a:ext cx="1835906" cy="453966"/>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54" descr="Watch Let's Go Crazy: The Grammy Salute to Prince Season 2020 ...">
            <a:extLst>
              <a:ext uri="{FF2B5EF4-FFF2-40B4-BE49-F238E27FC236}">
                <a16:creationId xmlns:a16="http://schemas.microsoft.com/office/drawing/2014/main" id="{92E8ED35-4FB4-48C7-A63C-9E341ADF81B0}"/>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63317" y="3635643"/>
            <a:ext cx="1253180" cy="84127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Trailer Released For Bad Education, HBO Movie About Roslyn School ...">
            <a:extLst>
              <a:ext uri="{FF2B5EF4-FFF2-40B4-BE49-F238E27FC236}">
                <a16:creationId xmlns:a16="http://schemas.microsoft.com/office/drawing/2014/main" id="{7FEC8430-27E4-47CD-868C-4F3F260A00A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4150120" y="3770379"/>
            <a:ext cx="1447816" cy="81722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0">
            <a:extLst>
              <a:ext uri="{FF2B5EF4-FFF2-40B4-BE49-F238E27FC236}">
                <a16:creationId xmlns:a16="http://schemas.microsoft.com/office/drawing/2014/main" id="{2F952AFE-BD1F-41D2-8899-A11AA4754F5B}"/>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p:blipFill>
        <p:spPr bwMode="auto">
          <a:xfrm>
            <a:off x="4134478" y="2918312"/>
            <a:ext cx="1478428" cy="805990"/>
          </a:xfrm>
          <a:prstGeom prst="rect">
            <a:avLst/>
          </a:prstGeom>
          <a:noFill/>
          <a:extLst>
            <a:ext uri="{909E8E84-426E-40DD-AFC4-6F175D3DCCD1}">
              <a14:hiddenFill xmlns:a14="http://schemas.microsoft.com/office/drawing/2010/main">
                <a:solidFill>
                  <a:srgbClr val="FFFFFF"/>
                </a:solidFill>
              </a14:hiddenFill>
            </a:ext>
          </a:extLst>
        </p:spPr>
      </p:pic>
      <p:sp>
        <p:nvSpPr>
          <p:cNvPr id="68" name="Rectangle: Rounded Corners 67">
            <a:extLst>
              <a:ext uri="{FF2B5EF4-FFF2-40B4-BE49-F238E27FC236}">
                <a16:creationId xmlns:a16="http://schemas.microsoft.com/office/drawing/2014/main" id="{9A246131-9820-43D3-8D06-EFF57C9444E8}"/>
              </a:ext>
            </a:extLst>
          </p:cNvPr>
          <p:cNvSpPr/>
          <p:nvPr/>
        </p:nvSpPr>
        <p:spPr>
          <a:xfrm>
            <a:off x="6435048" y="2302982"/>
            <a:ext cx="5222299" cy="236239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68">
            <a:extLst>
              <a:ext uri="{FF2B5EF4-FFF2-40B4-BE49-F238E27FC236}">
                <a16:creationId xmlns:a16="http://schemas.microsoft.com/office/drawing/2014/main" id="{169DDA47-423A-4757-8F4B-FB331E37BD1A}"/>
              </a:ext>
            </a:extLst>
          </p:cNvPr>
          <p:cNvSpPr/>
          <p:nvPr/>
        </p:nvSpPr>
        <p:spPr>
          <a:xfrm>
            <a:off x="6435048" y="2294088"/>
            <a:ext cx="5222299"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User-Generated Content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white"/>
                </a:solidFill>
                <a:effectLst/>
                <a:uLnTx/>
                <a:uFillTx/>
                <a:latin typeface="Helvetica" pitchFamily="2" charset="0"/>
                <a:ea typeface="+mn-ea"/>
                <a:cs typeface="+mn-cs"/>
              </a:rPr>
              <a:t>(YouTube, Instagram, Facebook, etc)</a:t>
            </a:r>
          </a:p>
        </p:txBody>
      </p:sp>
      <p:pic>
        <p:nvPicPr>
          <p:cNvPr id="70" name="Picture 38">
            <a:extLst>
              <a:ext uri="{FF2B5EF4-FFF2-40B4-BE49-F238E27FC236}">
                <a16:creationId xmlns:a16="http://schemas.microsoft.com/office/drawing/2014/main" id="{B0FD90C7-B728-4D8F-A76B-76EFA00EBB60}"/>
              </a:ext>
            </a:extLst>
          </p:cNvPr>
          <p:cNvPicPr>
            <a:picLocks noChangeAspect="1" noChangeArrowheads="1"/>
          </p:cNvPicPr>
          <p:nvPr/>
        </p:nvPicPr>
        <p:blipFill>
          <a:blip r:embed="rId9"/>
          <a:srcRect/>
          <a:stretch/>
        </p:blipFill>
        <p:spPr bwMode="auto">
          <a:xfrm>
            <a:off x="7979317" y="2896115"/>
            <a:ext cx="1298592" cy="72853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1" name="Picture 4">
            <a:extLst>
              <a:ext uri="{FF2B5EF4-FFF2-40B4-BE49-F238E27FC236}">
                <a16:creationId xmlns:a16="http://schemas.microsoft.com/office/drawing/2014/main" id="{348346B4-49EC-4B06-AC8A-50B92CF3EFCE}"/>
              </a:ext>
            </a:extLst>
          </p:cNvPr>
          <p:cNvPicPr>
            <a:picLocks noChangeAspect="1" noChangeArrowheads="1"/>
          </p:cNvPicPr>
          <p:nvPr/>
        </p:nvPicPr>
        <p:blipFill>
          <a:blip r:embed="rId10"/>
          <a:srcRect/>
          <a:stretch/>
        </p:blipFill>
        <p:spPr bwMode="auto">
          <a:xfrm>
            <a:off x="9342192" y="2894040"/>
            <a:ext cx="1294128" cy="72423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2" name="Picture 2">
            <a:extLst>
              <a:ext uri="{FF2B5EF4-FFF2-40B4-BE49-F238E27FC236}">
                <a16:creationId xmlns:a16="http://schemas.microsoft.com/office/drawing/2014/main" id="{A9C0DAFC-AF60-434D-8022-03CC8FC0F36C}"/>
              </a:ext>
            </a:extLst>
          </p:cNvPr>
          <p:cNvPicPr>
            <a:picLocks noChangeAspect="1" noChangeArrowheads="1"/>
          </p:cNvPicPr>
          <p:nvPr/>
        </p:nvPicPr>
        <p:blipFill>
          <a:blip r:embed="rId11"/>
          <a:srcRect/>
          <a:stretch/>
        </p:blipFill>
        <p:spPr bwMode="auto">
          <a:xfrm>
            <a:off x="6560119" y="2865451"/>
            <a:ext cx="1294127" cy="79542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3" name="Picture 6" descr="Saturday Night Passover Seder feat. Dan Levy, Finn Wolfhard, Billy ...">
            <a:extLst>
              <a:ext uri="{FF2B5EF4-FFF2-40B4-BE49-F238E27FC236}">
                <a16:creationId xmlns:a16="http://schemas.microsoft.com/office/drawing/2014/main" id="{5F76FA00-4433-4DB1-81A0-104AE46FE70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528820" y="3748665"/>
            <a:ext cx="1398366" cy="786581"/>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4" name="Picture 8" descr="Thrilling Adventure Hour (@ThrillingAdv) | Twitter">
            <a:extLst>
              <a:ext uri="{FF2B5EF4-FFF2-40B4-BE49-F238E27FC236}">
                <a16:creationId xmlns:a16="http://schemas.microsoft.com/office/drawing/2014/main" id="{245CE7E8-6E36-4B50-8956-ED41F1C06615}"/>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8025160" y="3790803"/>
            <a:ext cx="1267808" cy="72423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24" descr="Watch Meryl Streep, Christine Baranski and Audra McDonald Sing ...">
            <a:extLst>
              <a:ext uri="{FF2B5EF4-FFF2-40B4-BE49-F238E27FC236}">
                <a16:creationId xmlns:a16="http://schemas.microsoft.com/office/drawing/2014/main" id="{210E2AA0-9FE5-4C84-B655-B9D69FD32CD2}"/>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420247" y="3761721"/>
            <a:ext cx="1159494" cy="77299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79" name="Picture 78">
            <a:extLst>
              <a:ext uri="{FF2B5EF4-FFF2-40B4-BE49-F238E27FC236}">
                <a16:creationId xmlns:a16="http://schemas.microsoft.com/office/drawing/2014/main" id="{EB8A902C-5987-496A-B67F-22CC26F97863}"/>
              </a:ext>
            </a:extLst>
          </p:cNvPr>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709402" y="2954724"/>
            <a:ext cx="842459" cy="1531638"/>
          </a:xfrm>
          <a:prstGeom prst="rect">
            <a:avLst/>
          </a:prstGeom>
          <a:noFill/>
          <a:ln>
            <a:solidFill>
              <a:schemeClr val="tx1"/>
            </a:solidFill>
          </a:ln>
        </p:spPr>
      </p:pic>
      <p:sp>
        <p:nvSpPr>
          <p:cNvPr id="34" name="Rectangle: Rounded Corners 33">
            <a:extLst>
              <a:ext uri="{FF2B5EF4-FFF2-40B4-BE49-F238E27FC236}">
                <a16:creationId xmlns:a16="http://schemas.microsoft.com/office/drawing/2014/main" id="{EFA20D73-6C97-4FFB-9707-F52E1408E377}"/>
              </a:ext>
            </a:extLst>
          </p:cNvPr>
          <p:cNvSpPr/>
          <p:nvPr/>
        </p:nvSpPr>
        <p:spPr>
          <a:xfrm>
            <a:off x="870014" y="4771696"/>
            <a:ext cx="10377996" cy="1488034"/>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75A5A6DA-F681-4D1E-BDB0-ACD257609A62}"/>
              </a:ext>
            </a:extLst>
          </p:cNvPr>
          <p:cNvSpPr/>
          <p:nvPr/>
        </p:nvSpPr>
        <p:spPr>
          <a:xfrm>
            <a:off x="870014" y="4782722"/>
            <a:ext cx="10377996" cy="505650"/>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‘Remote’ Programming From Professional Content Producers</a:t>
            </a:r>
          </a:p>
        </p:txBody>
      </p:sp>
      <p:pic>
        <p:nvPicPr>
          <p:cNvPr id="3" name="Picture 2">
            <a:extLst>
              <a:ext uri="{FF2B5EF4-FFF2-40B4-BE49-F238E27FC236}">
                <a16:creationId xmlns:a16="http://schemas.microsoft.com/office/drawing/2014/main" id="{77B9B096-7733-4EC4-9288-598E366BACDF}"/>
              </a:ext>
            </a:extLst>
          </p:cNvPr>
          <p:cNvPicPr>
            <a:picLocks noChangeAspect="1"/>
          </p:cNvPicPr>
          <p:nvPr/>
        </p:nvPicPr>
        <p:blipFill rotWithShape="1">
          <a:blip r:embed="rId16" cstate="print">
            <a:extLst>
              <a:ext uri="{28A0092B-C50C-407E-A947-70E740481C1C}">
                <a14:useLocalDpi xmlns:a14="http://schemas.microsoft.com/office/drawing/2010/main"/>
              </a:ext>
            </a:extLst>
          </a:blip>
          <a:srcRect/>
          <a:stretch/>
        </p:blipFill>
        <p:spPr>
          <a:xfrm>
            <a:off x="1837750" y="4077233"/>
            <a:ext cx="1294184" cy="580487"/>
          </a:xfrm>
          <a:prstGeom prst="rect">
            <a:avLst/>
          </a:prstGeom>
        </p:spPr>
      </p:pic>
      <p:pic>
        <p:nvPicPr>
          <p:cNvPr id="40" name="Picture 2" descr="Image result for 90 day fiance logo&quot;">
            <a:extLst>
              <a:ext uri="{FF2B5EF4-FFF2-40B4-BE49-F238E27FC236}">
                <a16:creationId xmlns:a16="http://schemas.microsoft.com/office/drawing/2014/main" id="{04953B8B-43B1-4947-BB8A-D349307C6735}"/>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3269400" y="3393578"/>
            <a:ext cx="710174" cy="710174"/>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41">
            <a:extLst>
              <a:ext uri="{FF2B5EF4-FFF2-40B4-BE49-F238E27FC236}">
                <a16:creationId xmlns:a16="http://schemas.microsoft.com/office/drawing/2014/main" id="{3802D375-565D-4826-A269-FCD4826EA861}"/>
              </a:ext>
            </a:extLst>
          </p:cNvPr>
          <p:cNvPicPr>
            <a:picLocks noChangeAspect="1"/>
          </p:cNvPicPr>
          <p:nvPr/>
        </p:nvPicPr>
        <p:blipFill>
          <a:blip r:embed="rId18" cstate="print">
            <a:extLst>
              <a:ext uri="{28A0092B-C50C-407E-A947-70E740481C1C}">
                <a14:useLocalDpi xmlns:a14="http://schemas.microsoft.com/office/drawing/2010/main"/>
              </a:ext>
            </a:extLst>
          </a:blip>
          <a:stretch>
            <a:fillRect/>
          </a:stretch>
        </p:blipFill>
        <p:spPr>
          <a:xfrm>
            <a:off x="3225705" y="4163098"/>
            <a:ext cx="816217" cy="459121"/>
          </a:xfrm>
          <a:prstGeom prst="rect">
            <a:avLst/>
          </a:prstGeom>
        </p:spPr>
      </p:pic>
      <p:pic>
        <p:nvPicPr>
          <p:cNvPr id="4" name="Picture 3">
            <a:extLst>
              <a:ext uri="{FF2B5EF4-FFF2-40B4-BE49-F238E27FC236}">
                <a16:creationId xmlns:a16="http://schemas.microsoft.com/office/drawing/2014/main" id="{8A339B1D-B0BB-4629-A3FE-6602C11359D1}"/>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572290" y="5476742"/>
            <a:ext cx="1225595" cy="686333"/>
          </a:xfrm>
          <a:prstGeom prst="rect">
            <a:avLst/>
          </a:prstGeom>
          <a:ln>
            <a:solidFill>
              <a:schemeClr val="tx1"/>
            </a:solidFill>
          </a:ln>
        </p:spPr>
      </p:pic>
      <p:pic>
        <p:nvPicPr>
          <p:cNvPr id="65" name="Picture 10">
            <a:extLst>
              <a:ext uri="{FF2B5EF4-FFF2-40B4-BE49-F238E27FC236}">
                <a16:creationId xmlns:a16="http://schemas.microsoft.com/office/drawing/2014/main" id="{AB83DF8D-7851-43EE-ADFB-4F54666D522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p:blipFill>
        <p:spPr bwMode="auto">
          <a:xfrm>
            <a:off x="2717985" y="5391238"/>
            <a:ext cx="1217815" cy="63876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D96BAE2D-E08B-4540-A5CE-06B8819AAECC}"/>
              </a:ext>
            </a:extLst>
          </p:cNvPr>
          <p:cNvPicPr>
            <a:picLocks noChangeAspect="1"/>
          </p:cNvPicPr>
          <p:nvPr/>
        </p:nvPicPr>
        <p:blipFill>
          <a:blip r:embed="rId21" cstate="print">
            <a:extLst>
              <a:ext uri="{28A0092B-C50C-407E-A947-70E740481C1C}">
                <a14:useLocalDpi xmlns:a14="http://schemas.microsoft.com/office/drawing/2010/main"/>
              </a:ext>
            </a:extLst>
          </a:blip>
          <a:stretch>
            <a:fillRect/>
          </a:stretch>
        </p:blipFill>
        <p:spPr>
          <a:xfrm>
            <a:off x="1390217" y="5488267"/>
            <a:ext cx="1169947" cy="658467"/>
          </a:xfrm>
          <a:prstGeom prst="rect">
            <a:avLst/>
          </a:prstGeom>
          <a:ln>
            <a:solidFill>
              <a:schemeClr val="tx1"/>
            </a:solidFill>
          </a:ln>
        </p:spPr>
      </p:pic>
      <p:pic>
        <p:nvPicPr>
          <p:cNvPr id="45" name="Picture 64">
            <a:extLst>
              <a:ext uri="{FF2B5EF4-FFF2-40B4-BE49-F238E27FC236}">
                <a16:creationId xmlns:a16="http://schemas.microsoft.com/office/drawing/2014/main" id="{B4E58708-4AFF-4087-AFD5-675B17E1091D}"/>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993675" y="5338090"/>
            <a:ext cx="653983" cy="632901"/>
          </a:xfrm>
          <a:prstGeom prst="rect">
            <a:avLst/>
          </a:prstGeom>
          <a:noFill/>
          <a:ln>
            <a:noFill/>
          </a:ln>
          <a:extLst>
            <a:ext uri="{909E8E84-426E-40DD-AFC4-6F175D3DCCD1}">
              <a14:hiddenFill xmlns:a14="http://schemas.microsoft.com/office/drawing/2010/main">
                <a:solidFill>
                  <a:srgbClr val="FFFFFF"/>
                </a:solidFill>
              </a14:hiddenFill>
            </a:ext>
          </a:extLst>
        </p:spPr>
      </p:pic>
      <p:pic>
        <p:nvPicPr>
          <p:cNvPr id="6" name="Picture 5">
            <a:extLst>
              <a:ext uri="{FF2B5EF4-FFF2-40B4-BE49-F238E27FC236}">
                <a16:creationId xmlns:a16="http://schemas.microsoft.com/office/drawing/2014/main" id="{3815CB35-B425-42E0-AF1D-165162773917}"/>
              </a:ext>
            </a:extLst>
          </p:cNvPr>
          <p:cNvPicPr>
            <a:picLocks noChangeAspect="1"/>
          </p:cNvPicPr>
          <p:nvPr/>
        </p:nvPicPr>
        <p:blipFill>
          <a:blip r:embed="rId23" cstate="print">
            <a:extLst>
              <a:ext uri="{28A0092B-C50C-407E-A947-70E740481C1C}">
                <a14:useLocalDpi xmlns:a14="http://schemas.microsoft.com/office/drawing/2010/main"/>
              </a:ext>
            </a:extLst>
          </a:blip>
          <a:stretch>
            <a:fillRect/>
          </a:stretch>
        </p:blipFill>
        <p:spPr>
          <a:xfrm>
            <a:off x="5571652" y="5480935"/>
            <a:ext cx="1219768" cy="658096"/>
          </a:xfrm>
          <a:prstGeom prst="rect">
            <a:avLst/>
          </a:prstGeom>
          <a:ln>
            <a:solidFill>
              <a:schemeClr val="tx1"/>
            </a:solidFill>
          </a:ln>
        </p:spPr>
      </p:pic>
      <p:pic>
        <p:nvPicPr>
          <p:cNvPr id="37" name="Picture 38" descr="The Disney Family Singalong': ABC Sets Musical TV Special – Deadline">
            <a:extLst>
              <a:ext uri="{FF2B5EF4-FFF2-40B4-BE49-F238E27FC236}">
                <a16:creationId xmlns:a16="http://schemas.microsoft.com/office/drawing/2014/main" id="{6FD59C91-97D2-44A5-95C7-B5FF4D235868}"/>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4902756" y="5391238"/>
            <a:ext cx="1120124" cy="460955"/>
          </a:xfrm>
          <a:prstGeom prst="rect">
            <a:avLst/>
          </a:prstGeom>
          <a:solidFill>
            <a:schemeClr val="bg1"/>
          </a:solidFill>
          <a:ln>
            <a:solidFill>
              <a:schemeClr val="tx1"/>
            </a:solidFill>
          </a:ln>
        </p:spPr>
      </p:pic>
      <p:pic>
        <p:nvPicPr>
          <p:cNvPr id="9" name="Picture 8">
            <a:extLst>
              <a:ext uri="{FF2B5EF4-FFF2-40B4-BE49-F238E27FC236}">
                <a16:creationId xmlns:a16="http://schemas.microsoft.com/office/drawing/2014/main" id="{607AF1FE-A0C0-4DF9-A826-CE7163B3F001}"/>
              </a:ext>
            </a:extLst>
          </p:cNvPr>
          <p:cNvPicPr>
            <a:picLocks noChangeAspect="1"/>
          </p:cNvPicPr>
          <p:nvPr/>
        </p:nvPicPr>
        <p:blipFill>
          <a:blip r:embed="rId25" cstate="print">
            <a:extLst>
              <a:ext uri="{28A0092B-C50C-407E-A947-70E740481C1C}">
                <a14:useLocalDpi xmlns:a14="http://schemas.microsoft.com/office/drawing/2010/main"/>
              </a:ext>
            </a:extLst>
          </a:blip>
          <a:stretch>
            <a:fillRect/>
          </a:stretch>
        </p:blipFill>
        <p:spPr>
          <a:xfrm>
            <a:off x="10020279" y="5458910"/>
            <a:ext cx="1149930" cy="766203"/>
          </a:xfrm>
          <a:prstGeom prst="rect">
            <a:avLst/>
          </a:prstGeom>
          <a:ln>
            <a:solidFill>
              <a:schemeClr val="tx1"/>
            </a:solidFill>
          </a:ln>
        </p:spPr>
      </p:pic>
      <p:pic>
        <p:nvPicPr>
          <p:cNvPr id="38" name="Picture 2" descr="NBA 2K Players Tournament Schedule: Which Players Are Taking Part ...">
            <a:extLst>
              <a:ext uri="{FF2B5EF4-FFF2-40B4-BE49-F238E27FC236}">
                <a16:creationId xmlns:a16="http://schemas.microsoft.com/office/drawing/2014/main" id="{F23FC7B6-07EC-4A2D-8A01-ADFD84AE41C8}"/>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9229448" y="5357229"/>
            <a:ext cx="1016846" cy="516961"/>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F4D99B5B-8462-488F-8096-CD61B0B806CF}"/>
              </a:ext>
            </a:extLst>
          </p:cNvPr>
          <p:cNvPicPr>
            <a:picLocks noChangeAspect="1"/>
          </p:cNvPicPr>
          <p:nvPr/>
        </p:nvPicPr>
        <p:blipFill rotWithShape="1">
          <a:blip r:embed="rId27" cstate="print">
            <a:extLst>
              <a:ext uri="{28A0092B-C50C-407E-A947-70E740481C1C}">
                <a14:useLocalDpi xmlns:a14="http://schemas.microsoft.com/office/drawing/2010/main"/>
              </a:ext>
            </a:extLst>
          </a:blip>
          <a:srcRect/>
          <a:stretch/>
        </p:blipFill>
        <p:spPr>
          <a:xfrm>
            <a:off x="7781504" y="5472055"/>
            <a:ext cx="1206587" cy="658097"/>
          </a:xfrm>
          <a:prstGeom prst="rect">
            <a:avLst/>
          </a:prstGeom>
          <a:ln>
            <a:solidFill>
              <a:schemeClr val="tx1"/>
            </a:solidFill>
          </a:ln>
        </p:spPr>
      </p:pic>
      <p:pic>
        <p:nvPicPr>
          <p:cNvPr id="43" name="Picture 4" descr="WATCH] Will Ferrell Sings Snoop In Clip From James Corden Homefest ...">
            <a:extLst>
              <a:ext uri="{FF2B5EF4-FFF2-40B4-BE49-F238E27FC236}">
                <a16:creationId xmlns:a16="http://schemas.microsoft.com/office/drawing/2014/main" id="{1F1947DD-F81F-4669-A8B2-5C369EBF4605}"/>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989836" y="5360944"/>
            <a:ext cx="1022558" cy="5778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170683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83640" y="177811"/>
            <a:ext cx="1146573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Viewers chatted about programming on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59 different video platforms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a:t>
            </a:r>
            <a:r>
              <a:rPr lang="en-US" sz="2600" b="1" dirty="0">
                <a:solidFill>
                  <a:srgbClr val="ED3C8D"/>
                </a:solidFill>
                <a:latin typeface="Helvetica" pitchFamily="2" charset="0"/>
              </a:rPr>
              <a:t>networks </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1" name="Rectangle 40">
            <a:extLst>
              <a:ext uri="{FF2B5EF4-FFF2-40B4-BE49-F238E27FC236}">
                <a16:creationId xmlns:a16="http://schemas.microsoft.com/office/drawing/2014/main" id="{30EA36FA-4B59-4DA9-B789-FC76AC311DCB}"/>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grpSp>
        <p:nvGrpSpPr>
          <p:cNvPr id="2" name="Group 1">
            <a:extLst>
              <a:ext uri="{FF2B5EF4-FFF2-40B4-BE49-F238E27FC236}">
                <a16:creationId xmlns:a16="http://schemas.microsoft.com/office/drawing/2014/main" id="{7B541395-A16D-4271-A944-EDE916D89794}"/>
              </a:ext>
            </a:extLst>
          </p:cNvPr>
          <p:cNvGrpSpPr/>
          <p:nvPr/>
        </p:nvGrpSpPr>
        <p:grpSpPr>
          <a:xfrm>
            <a:off x="285819" y="1899604"/>
            <a:ext cx="5831754" cy="3976620"/>
            <a:chOff x="507763" y="1994854"/>
            <a:chExt cx="5831754" cy="3976620"/>
          </a:xfrm>
        </p:grpSpPr>
        <p:sp>
          <p:nvSpPr>
            <p:cNvPr id="69" name="Rectangle: Rounded Corners 68">
              <a:extLst>
                <a:ext uri="{FF2B5EF4-FFF2-40B4-BE49-F238E27FC236}">
                  <a16:creationId xmlns:a16="http://schemas.microsoft.com/office/drawing/2014/main" id="{F484A56A-2C7A-4B85-A7D0-07EE22D58048}"/>
                </a:ext>
              </a:extLst>
            </p:cNvPr>
            <p:cNvSpPr/>
            <p:nvPr/>
          </p:nvSpPr>
          <p:spPr>
            <a:xfrm>
              <a:off x="507763" y="2004662"/>
              <a:ext cx="5831754" cy="3966812"/>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7" name="Rectangle: Rounded Corners 76">
              <a:extLst>
                <a:ext uri="{FF2B5EF4-FFF2-40B4-BE49-F238E27FC236}">
                  <a16:creationId xmlns:a16="http://schemas.microsoft.com/office/drawing/2014/main" id="{CFC7929C-7FE3-401A-8A54-B9EBDC4F5E7B}"/>
                </a:ext>
              </a:extLst>
            </p:cNvPr>
            <p:cNvSpPr/>
            <p:nvPr/>
          </p:nvSpPr>
          <p:spPr>
            <a:xfrm>
              <a:off x="507763" y="1994854"/>
              <a:ext cx="5831754"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chemeClr val="bg1"/>
                  </a:solidFill>
                  <a:effectLst/>
                  <a:uLnTx/>
                  <a:uFillTx/>
                  <a:latin typeface="Helvetica" pitchFamily="2" charset="0"/>
                  <a:ea typeface="+mn-ea"/>
                  <a:cs typeface="+mn-cs"/>
                </a:rPr>
                <a:t>Ad-Supported TV (38+)</a:t>
              </a:r>
            </a:p>
          </p:txBody>
        </p:sp>
        <p:pic>
          <p:nvPicPr>
            <p:cNvPr id="37" name="Picture 2" descr="Image result for abc logo">
              <a:extLst>
                <a:ext uri="{FF2B5EF4-FFF2-40B4-BE49-F238E27FC236}">
                  <a16:creationId xmlns:a16="http://schemas.microsoft.com/office/drawing/2014/main" id="{D967038B-D727-4A1E-A7A3-E5598BA49AA2}"/>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360010" y="4860516"/>
              <a:ext cx="442041" cy="442041"/>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4" descr="Image result for amc logo">
              <a:extLst>
                <a:ext uri="{FF2B5EF4-FFF2-40B4-BE49-F238E27FC236}">
                  <a16:creationId xmlns:a16="http://schemas.microsoft.com/office/drawing/2014/main" id="{93EDC6B1-7700-4F29-9DD1-119C8F082BF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36950" y="4340734"/>
              <a:ext cx="632863" cy="35334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 descr="Image result for bravo tv logo">
              <a:extLst>
                <a:ext uri="{FF2B5EF4-FFF2-40B4-BE49-F238E27FC236}">
                  <a16:creationId xmlns:a16="http://schemas.microsoft.com/office/drawing/2014/main" id="{7025E684-4D94-4149-90C8-CB3C6DE1F07C}"/>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595983" y="4913686"/>
              <a:ext cx="583797" cy="44121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0" descr="Image result for cartoon network logo">
              <a:extLst>
                <a:ext uri="{FF2B5EF4-FFF2-40B4-BE49-F238E27FC236}">
                  <a16:creationId xmlns:a16="http://schemas.microsoft.com/office/drawing/2014/main" id="{499A8F5A-B4B1-45F0-A9C0-432465C9BBE8}"/>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800528" y="3124766"/>
              <a:ext cx="765642" cy="504367"/>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Image result for cbs logo">
              <a:extLst>
                <a:ext uri="{FF2B5EF4-FFF2-40B4-BE49-F238E27FC236}">
                  <a16:creationId xmlns:a16="http://schemas.microsoft.com/office/drawing/2014/main" id="{0EEE0713-602A-45B1-A9CF-1973B48091A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366056" y="4087124"/>
              <a:ext cx="903076" cy="327366"/>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4" descr="Image result for cnn logo">
              <a:extLst>
                <a:ext uri="{FF2B5EF4-FFF2-40B4-BE49-F238E27FC236}">
                  <a16:creationId xmlns:a16="http://schemas.microsoft.com/office/drawing/2014/main" id="{956F0907-D0E1-4BBB-973C-D565FC88578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5162288" y="5003038"/>
              <a:ext cx="784980" cy="366121"/>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6" descr="Image result for cw logo">
              <a:extLst>
                <a:ext uri="{FF2B5EF4-FFF2-40B4-BE49-F238E27FC236}">
                  <a16:creationId xmlns:a16="http://schemas.microsoft.com/office/drawing/2014/main" id="{DD9748D0-40A2-44E2-A8A2-CB8B0D0EE1FB}"/>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660194" y="2788801"/>
              <a:ext cx="706015" cy="307431"/>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18" descr="Image result for espn logo">
              <a:extLst>
                <a:ext uri="{FF2B5EF4-FFF2-40B4-BE49-F238E27FC236}">
                  <a16:creationId xmlns:a16="http://schemas.microsoft.com/office/drawing/2014/main" id="{D60B6F15-4CE3-459F-B8F5-810D12C015D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2611587" y="2719434"/>
              <a:ext cx="1048607" cy="389131"/>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0" descr="Image result for fox tv logo">
              <a:extLst>
                <a:ext uri="{FF2B5EF4-FFF2-40B4-BE49-F238E27FC236}">
                  <a16:creationId xmlns:a16="http://schemas.microsoft.com/office/drawing/2014/main" id="{4779A28D-28BD-474E-866B-8017621D69E4}"/>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514993" y="5503065"/>
              <a:ext cx="633830" cy="267794"/>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2" descr="Image result for metv logo">
              <a:extLst>
                <a:ext uri="{FF2B5EF4-FFF2-40B4-BE49-F238E27FC236}">
                  <a16:creationId xmlns:a16="http://schemas.microsoft.com/office/drawing/2014/main" id="{CE102A9E-1595-4D43-A1A6-441B967AE59D}"/>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2616042" y="5427408"/>
              <a:ext cx="1066454" cy="332208"/>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24" descr="Image result for msnbc logo">
              <a:extLst>
                <a:ext uri="{FF2B5EF4-FFF2-40B4-BE49-F238E27FC236}">
                  <a16:creationId xmlns:a16="http://schemas.microsoft.com/office/drawing/2014/main" id="{F78D053A-1047-4B3C-BF50-D7FA376123F2}"/>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3653489" y="4724369"/>
              <a:ext cx="1345297" cy="25086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6" descr="Image result for nbc logo">
              <a:extLst>
                <a:ext uri="{FF2B5EF4-FFF2-40B4-BE49-F238E27FC236}">
                  <a16:creationId xmlns:a16="http://schemas.microsoft.com/office/drawing/2014/main" id="{33BE5EA8-5A0F-4699-AACB-3F94A1457A3C}"/>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76508" y="3679865"/>
              <a:ext cx="542006" cy="5342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8" descr="Image result for nfl network logo">
              <a:extLst>
                <a:ext uri="{FF2B5EF4-FFF2-40B4-BE49-F238E27FC236}">
                  <a16:creationId xmlns:a16="http://schemas.microsoft.com/office/drawing/2014/main" id="{9F9A27E4-0961-4D6B-B9AB-2FBC057F3C49}"/>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5009384" y="3104370"/>
              <a:ext cx="1230945" cy="483145"/>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30" descr="Image result for tlc logo">
              <a:extLst>
                <a:ext uri="{FF2B5EF4-FFF2-40B4-BE49-F238E27FC236}">
                  <a16:creationId xmlns:a16="http://schemas.microsoft.com/office/drawing/2014/main" id="{41D91116-8DAC-4E71-93B3-E5572FA80E2D}"/>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t="24990" b="22235"/>
            <a:stretch/>
          </p:blipFill>
          <p:spPr bwMode="auto">
            <a:xfrm>
              <a:off x="1902654" y="4254746"/>
              <a:ext cx="736613" cy="388748"/>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32" descr="Image result for tnt logo">
              <a:extLst>
                <a:ext uri="{FF2B5EF4-FFF2-40B4-BE49-F238E27FC236}">
                  <a16:creationId xmlns:a16="http://schemas.microsoft.com/office/drawing/2014/main" id="{064C7CEF-F259-48FB-9EED-F9E0E8D494BE}"/>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3615676" y="3164719"/>
              <a:ext cx="504367" cy="504367"/>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34" descr="Image result for travel channel logo">
              <a:extLst>
                <a:ext uri="{FF2B5EF4-FFF2-40B4-BE49-F238E27FC236}">
                  <a16:creationId xmlns:a16="http://schemas.microsoft.com/office/drawing/2014/main" id="{FC2AD108-B4E6-49B3-810F-F73E3D6D7D33}"/>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3718428" y="5442863"/>
              <a:ext cx="798907" cy="399454"/>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36" descr="Image result for usa tv logo">
              <a:extLst>
                <a:ext uri="{FF2B5EF4-FFF2-40B4-BE49-F238E27FC236}">
                  <a16:creationId xmlns:a16="http://schemas.microsoft.com/office/drawing/2014/main" id="{953472DC-99A6-498B-8C00-1462BE18A876}"/>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478340" y="4512829"/>
              <a:ext cx="761989" cy="407888"/>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8" descr="Image result for vh1 logo">
              <a:extLst>
                <a:ext uri="{FF2B5EF4-FFF2-40B4-BE49-F238E27FC236}">
                  <a16:creationId xmlns:a16="http://schemas.microsoft.com/office/drawing/2014/main" id="{0742C898-5F4D-4F64-9513-057C88E69E6D}"/>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4255752" y="3721074"/>
              <a:ext cx="664187" cy="259587"/>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40" descr="Image result for wetv logo">
              <a:extLst>
                <a:ext uri="{FF2B5EF4-FFF2-40B4-BE49-F238E27FC236}">
                  <a16:creationId xmlns:a16="http://schemas.microsoft.com/office/drawing/2014/main" id="{5A333ED8-DA9F-456B-B610-DC8EF7BAD3BA}"/>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1966497" y="3726724"/>
              <a:ext cx="488153" cy="368933"/>
            </a:xfrm>
            <a:prstGeom prst="rect">
              <a:avLst/>
            </a:prstGeom>
            <a:noFill/>
            <a:extLst>
              <a:ext uri="{909E8E84-426E-40DD-AFC4-6F175D3DCCD1}">
                <a14:hiddenFill xmlns:a14="http://schemas.microsoft.com/office/drawing/2010/main">
                  <a:solidFill>
                    <a:srgbClr val="FFFFFF"/>
                  </a:solidFill>
                </a14:hiddenFill>
              </a:ext>
            </a:extLst>
          </p:spPr>
        </p:pic>
        <p:pic>
          <p:nvPicPr>
            <p:cNvPr id="80" name="Picture 2" descr="Image result for own logo">
              <a:extLst>
                <a:ext uri="{FF2B5EF4-FFF2-40B4-BE49-F238E27FC236}">
                  <a16:creationId xmlns:a16="http://schemas.microsoft.com/office/drawing/2014/main" id="{DC3DC0F4-A9D2-47DC-9DCE-C1BD28D887C0}"/>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625143" y="5472832"/>
              <a:ext cx="883030" cy="306021"/>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4" descr="Image result for vice logo">
              <a:extLst>
                <a:ext uri="{FF2B5EF4-FFF2-40B4-BE49-F238E27FC236}">
                  <a16:creationId xmlns:a16="http://schemas.microsoft.com/office/drawing/2014/main" id="{6FBAA41E-498C-4925-8FAE-7C212D5BCA2F}"/>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584774" y="5455551"/>
              <a:ext cx="1031268" cy="332208"/>
            </a:xfrm>
            <a:prstGeom prst="rect">
              <a:avLst/>
            </a:prstGeom>
            <a:noFill/>
            <a:extLst>
              <a:ext uri="{909E8E84-426E-40DD-AFC4-6F175D3DCCD1}">
                <a14:hiddenFill xmlns:a14="http://schemas.microsoft.com/office/drawing/2010/main">
                  <a:solidFill>
                    <a:srgbClr val="FFFFFF"/>
                  </a:solidFill>
                </a14:hiddenFill>
              </a:ext>
            </a:extLst>
          </p:spPr>
        </p:pic>
        <p:pic>
          <p:nvPicPr>
            <p:cNvPr id="83" name="Picture 6" descr="Image result for pop tv logo">
              <a:extLst>
                <a:ext uri="{FF2B5EF4-FFF2-40B4-BE49-F238E27FC236}">
                  <a16:creationId xmlns:a16="http://schemas.microsoft.com/office/drawing/2014/main" id="{E0585212-255B-4B0B-BBE3-33FF2DF921AF}"/>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4266440" y="3254865"/>
              <a:ext cx="643756" cy="371475"/>
            </a:xfrm>
            <a:prstGeom prst="rect">
              <a:avLst/>
            </a:prstGeom>
            <a:noFill/>
            <a:extLst>
              <a:ext uri="{909E8E84-426E-40DD-AFC4-6F175D3DCCD1}">
                <a14:hiddenFill xmlns:a14="http://schemas.microsoft.com/office/drawing/2010/main">
                  <a:solidFill>
                    <a:srgbClr val="FFFFFF"/>
                  </a:solidFill>
                </a14:hiddenFill>
              </a:ext>
            </a:extLst>
          </p:spPr>
        </p:pic>
        <p:pic>
          <p:nvPicPr>
            <p:cNvPr id="84" name="Picture 8" descr="Image result for fox news logo">
              <a:extLst>
                <a:ext uri="{FF2B5EF4-FFF2-40B4-BE49-F238E27FC236}">
                  <a16:creationId xmlns:a16="http://schemas.microsoft.com/office/drawing/2014/main" id="{98F395D5-549E-4EF5-8558-FC4496F6E220}"/>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2663940" y="4154920"/>
              <a:ext cx="600764" cy="553222"/>
            </a:xfrm>
            <a:prstGeom prst="rect">
              <a:avLst/>
            </a:prstGeom>
            <a:noFill/>
            <a:extLst>
              <a:ext uri="{909E8E84-426E-40DD-AFC4-6F175D3DCCD1}">
                <a14:hiddenFill xmlns:a14="http://schemas.microsoft.com/office/drawing/2010/main">
                  <a:solidFill>
                    <a:srgbClr val="FFFFFF"/>
                  </a:solidFill>
                </a14:hiddenFill>
              </a:ext>
            </a:extLst>
          </p:spPr>
        </p:pic>
        <p:pic>
          <p:nvPicPr>
            <p:cNvPr id="85" name="Picture 84" descr="Lifetime TV Channel Logo Download Vector">
              <a:extLst>
                <a:ext uri="{FF2B5EF4-FFF2-40B4-BE49-F238E27FC236}">
                  <a16:creationId xmlns:a16="http://schemas.microsoft.com/office/drawing/2014/main" id="{19E7C4C5-843B-47B7-BB5F-8662F16EFE13}"/>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5086759" y="3692094"/>
              <a:ext cx="1035242" cy="321878"/>
            </a:xfrm>
            <a:prstGeom prst="rect">
              <a:avLst/>
            </a:prstGeom>
            <a:noFill/>
            <a:extLst>
              <a:ext uri="{909E8E84-426E-40DD-AFC4-6F175D3DCCD1}">
                <a14:hiddenFill xmlns:a14="http://schemas.microsoft.com/office/drawing/2010/main">
                  <a:solidFill>
                    <a:srgbClr val="FFFFFF"/>
                  </a:solidFill>
                </a14:hiddenFill>
              </a:ext>
            </a:extLst>
          </p:spPr>
        </p:pic>
        <p:pic>
          <p:nvPicPr>
            <p:cNvPr id="87" name="Picture 4" descr="BET NETWORK Logo PNG Transparent &amp; SVG Vector - Freebie Supply">
              <a:extLst>
                <a:ext uri="{FF2B5EF4-FFF2-40B4-BE49-F238E27FC236}">
                  <a16:creationId xmlns:a16="http://schemas.microsoft.com/office/drawing/2014/main" id="{EB1ED5FF-A992-4076-8D27-8AF972917DA5}"/>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4558831" y="5412884"/>
              <a:ext cx="856879" cy="417563"/>
            </a:xfrm>
            <a:prstGeom prst="rect">
              <a:avLst/>
            </a:prstGeom>
            <a:noFill/>
            <a:extLst>
              <a:ext uri="{909E8E84-426E-40DD-AFC4-6F175D3DCCD1}">
                <a14:hiddenFill xmlns:a14="http://schemas.microsoft.com/office/drawing/2010/main">
                  <a:solidFill>
                    <a:srgbClr val="FFFFFF"/>
                  </a:solidFill>
                </a14:hiddenFill>
              </a:ext>
            </a:extLst>
          </p:spPr>
        </p:pic>
        <p:pic>
          <p:nvPicPr>
            <p:cNvPr id="88" name="Picture 14" descr="Syfy logo | Logok">
              <a:extLst>
                <a:ext uri="{FF2B5EF4-FFF2-40B4-BE49-F238E27FC236}">
                  <a16:creationId xmlns:a16="http://schemas.microsoft.com/office/drawing/2014/main" id="{2772B384-4EC4-40F1-8C16-15589125C502}"/>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542699" y="2779734"/>
              <a:ext cx="665820" cy="61079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16">
              <a:extLst>
                <a:ext uri="{FF2B5EF4-FFF2-40B4-BE49-F238E27FC236}">
                  <a16:creationId xmlns:a16="http://schemas.microsoft.com/office/drawing/2014/main" id="{3D1DDC0F-445E-4740-8AF4-C616492B33FA}"/>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4546992" y="4191847"/>
              <a:ext cx="756528" cy="378264"/>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18">
              <a:extLst>
                <a:ext uri="{FF2B5EF4-FFF2-40B4-BE49-F238E27FC236}">
                  <a16:creationId xmlns:a16="http://schemas.microsoft.com/office/drawing/2014/main" id="{7DC95F02-80AA-4575-B604-70F36932DF57}"/>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954105" y="3125977"/>
              <a:ext cx="948549" cy="50589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20" descr="Library of nbcsn logo jpg download png files ▻▻▻ Clipart Art 2019">
              <a:extLst>
                <a:ext uri="{FF2B5EF4-FFF2-40B4-BE49-F238E27FC236}">
                  <a16:creationId xmlns:a16="http://schemas.microsoft.com/office/drawing/2014/main" id="{84D22AEF-C170-4781-9802-8A306B741811}"/>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1208519" y="2775981"/>
              <a:ext cx="1343753" cy="278374"/>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22">
              <a:extLst>
                <a:ext uri="{FF2B5EF4-FFF2-40B4-BE49-F238E27FC236}">
                  <a16:creationId xmlns:a16="http://schemas.microsoft.com/office/drawing/2014/main" id="{F33F667F-C64C-4B41-B1C2-8F05439A8070}"/>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283500" y="3699378"/>
              <a:ext cx="565603" cy="434383"/>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24" descr="Fox Sports 1 - Wikipedia">
              <a:extLst>
                <a:ext uri="{FF2B5EF4-FFF2-40B4-BE49-F238E27FC236}">
                  <a16:creationId xmlns:a16="http://schemas.microsoft.com/office/drawing/2014/main" id="{68ECBB35-0492-4075-B58F-8DA42DDA3B85}"/>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4467116" y="2750938"/>
              <a:ext cx="643756" cy="321878"/>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26" descr="Espn2 Logos">
              <a:extLst>
                <a:ext uri="{FF2B5EF4-FFF2-40B4-BE49-F238E27FC236}">
                  <a16:creationId xmlns:a16="http://schemas.microsoft.com/office/drawing/2014/main" id="{47C96AEC-1BB5-4664-9270-2F13D5A8E2A8}"/>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5184765" y="2795156"/>
              <a:ext cx="1080859" cy="231794"/>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8" descr="TeenNick | Nickelodeon | Fandom">
              <a:extLst>
                <a:ext uri="{FF2B5EF4-FFF2-40B4-BE49-F238E27FC236}">
                  <a16:creationId xmlns:a16="http://schemas.microsoft.com/office/drawing/2014/main" id="{4BB4DCFE-BCE9-44BF-AF26-F9115B5DEB9D}"/>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1927861" y="4873685"/>
              <a:ext cx="1422812" cy="274559"/>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2" descr="BBC America 01 Logo PNG Transparent &amp; SVG Vector - Freebie Supply">
              <a:extLst>
                <a:ext uri="{FF2B5EF4-FFF2-40B4-BE49-F238E27FC236}">
                  <a16:creationId xmlns:a16="http://schemas.microsoft.com/office/drawing/2014/main" id="{3D99B83C-BD3E-4037-BAC4-42846E5CBA34}"/>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3423640" y="5091888"/>
              <a:ext cx="1576274" cy="232493"/>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A&amp;E Logo PNG Transparent &amp; SVG Vector - Freebie Supply">
              <a:extLst>
                <a:ext uri="{FF2B5EF4-FFF2-40B4-BE49-F238E27FC236}">
                  <a16:creationId xmlns:a16="http://schemas.microsoft.com/office/drawing/2014/main" id="{8D273569-ED91-42F4-9730-8378526081D9}"/>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576508" y="4385814"/>
              <a:ext cx="603272" cy="338555"/>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6" descr="CC Logos">
              <a:extLst>
                <a:ext uri="{FF2B5EF4-FFF2-40B4-BE49-F238E27FC236}">
                  <a16:creationId xmlns:a16="http://schemas.microsoft.com/office/drawing/2014/main" id="{91DE7BA0-00B2-4B31-8A85-326EB68648FD}"/>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a:stretch/>
          </p:blipFill>
          <p:spPr bwMode="auto">
            <a:xfrm>
              <a:off x="3386736" y="4188359"/>
              <a:ext cx="1097720" cy="385182"/>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8">
              <a:extLst>
                <a:ext uri="{FF2B5EF4-FFF2-40B4-BE49-F238E27FC236}">
                  <a16:creationId xmlns:a16="http://schemas.microsoft.com/office/drawing/2014/main" id="{CE060F97-49C4-41EC-A69E-8012792BCE1A}"/>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2639267" y="3768018"/>
              <a:ext cx="1492312" cy="221359"/>
            </a:xfrm>
            <a:prstGeom prst="rect">
              <a:avLst/>
            </a:prstGeom>
            <a:noFill/>
            <a:extLst>
              <a:ext uri="{909E8E84-426E-40DD-AFC4-6F175D3DCCD1}">
                <a14:hiddenFill xmlns:a14="http://schemas.microsoft.com/office/drawing/2010/main">
                  <a:solidFill>
                    <a:srgbClr val="FFFFFF"/>
                  </a:solidFill>
                </a14:hiddenFill>
              </a:ext>
            </a:extLst>
          </p:spPr>
        </p:pic>
        <p:pic>
          <p:nvPicPr>
            <p:cNvPr id="102" name="Picture 12" descr="E! News - Wikipedia">
              <a:extLst>
                <a:ext uri="{FF2B5EF4-FFF2-40B4-BE49-F238E27FC236}">
                  <a16:creationId xmlns:a16="http://schemas.microsoft.com/office/drawing/2014/main" id="{D3A27879-FF33-461E-85A5-94BB38AFD2D4}"/>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2032675" y="3149089"/>
              <a:ext cx="632641" cy="453386"/>
            </a:xfrm>
            <a:prstGeom prst="rect">
              <a:avLst/>
            </a:prstGeom>
            <a:noFill/>
            <a:extLst>
              <a:ext uri="{909E8E84-426E-40DD-AFC4-6F175D3DCCD1}">
                <a14:hiddenFill xmlns:a14="http://schemas.microsoft.com/office/drawing/2010/main">
                  <a:solidFill>
                    <a:srgbClr val="FFFFFF"/>
                  </a:solidFill>
                </a14:hiddenFill>
              </a:ext>
            </a:extLst>
          </p:spPr>
        </p:pic>
      </p:grpSp>
      <p:sp>
        <p:nvSpPr>
          <p:cNvPr id="109" name="Rectangle: Rounded Corners 95">
            <a:extLst>
              <a:ext uri="{FF2B5EF4-FFF2-40B4-BE49-F238E27FC236}">
                <a16:creationId xmlns:a16="http://schemas.microsoft.com/office/drawing/2014/main" id="{0DF2802B-9600-4C26-B80B-92E780DBC97A}"/>
              </a:ext>
            </a:extLst>
          </p:cNvPr>
          <p:cNvSpPr/>
          <p:nvPr/>
        </p:nvSpPr>
        <p:spPr>
          <a:xfrm rot="5400000">
            <a:off x="8388815" y="1559147"/>
            <a:ext cx="1139170" cy="1833585"/>
          </a:xfrm>
          <a:prstGeom prst="roundRect">
            <a:avLst>
              <a:gd name="adj" fmla="val 2793"/>
            </a:avLst>
          </a:prstGeom>
          <a:solidFill>
            <a:schemeClr val="bg1"/>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0" name="Rectangle: Rounded Corners 96">
            <a:extLst>
              <a:ext uri="{FF2B5EF4-FFF2-40B4-BE49-F238E27FC236}">
                <a16:creationId xmlns:a16="http://schemas.microsoft.com/office/drawing/2014/main" id="{7990B969-D8DF-4F85-841F-1A16EBA57D1F}"/>
              </a:ext>
            </a:extLst>
          </p:cNvPr>
          <p:cNvSpPr/>
          <p:nvPr/>
        </p:nvSpPr>
        <p:spPr>
          <a:xfrm>
            <a:off x="8051623" y="1924482"/>
            <a:ext cx="1813482" cy="253207"/>
          </a:xfrm>
          <a:prstGeom prst="roundRect">
            <a:avLst>
              <a:gd name="adj" fmla="val 7707"/>
            </a:avLst>
          </a:prstGeom>
          <a:solidFill>
            <a:srgbClr val="4EBEA4"/>
          </a:solidFill>
          <a:ln w="28575">
            <a:solidFill>
              <a:srgbClr val="4EBEA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chemeClr val="bg1"/>
                </a:solidFill>
                <a:effectLst/>
                <a:uLnTx/>
                <a:uFillTx/>
                <a:latin typeface="Helvetica" pitchFamily="2" charset="0"/>
                <a:ea typeface="+mn-ea"/>
                <a:cs typeface="+mn-cs"/>
              </a:rPr>
              <a:t>YouTube (1)</a:t>
            </a:r>
          </a:p>
        </p:txBody>
      </p:sp>
      <p:grpSp>
        <p:nvGrpSpPr>
          <p:cNvPr id="3" name="Group 2">
            <a:extLst>
              <a:ext uri="{FF2B5EF4-FFF2-40B4-BE49-F238E27FC236}">
                <a16:creationId xmlns:a16="http://schemas.microsoft.com/office/drawing/2014/main" id="{F0981240-572A-475F-B134-DC82CD5410D9}"/>
              </a:ext>
            </a:extLst>
          </p:cNvPr>
          <p:cNvGrpSpPr/>
          <p:nvPr/>
        </p:nvGrpSpPr>
        <p:grpSpPr>
          <a:xfrm>
            <a:off x="6166388" y="4298452"/>
            <a:ext cx="5593932" cy="1582445"/>
            <a:chOff x="6388332" y="2005070"/>
            <a:chExt cx="5593932" cy="1582445"/>
          </a:xfrm>
        </p:grpSpPr>
        <p:sp>
          <p:nvSpPr>
            <p:cNvPr id="78" name="Rectangle: Rounded Corners 77">
              <a:extLst>
                <a:ext uri="{FF2B5EF4-FFF2-40B4-BE49-F238E27FC236}">
                  <a16:creationId xmlns:a16="http://schemas.microsoft.com/office/drawing/2014/main" id="{E9A0FA0C-FB12-45AB-AA17-F937CA5C4769}"/>
                </a:ext>
              </a:extLst>
            </p:cNvPr>
            <p:cNvSpPr/>
            <p:nvPr/>
          </p:nvSpPr>
          <p:spPr>
            <a:xfrm>
              <a:off x="6388332" y="2006720"/>
              <a:ext cx="5593932" cy="1580795"/>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78">
              <a:extLst>
                <a:ext uri="{FF2B5EF4-FFF2-40B4-BE49-F238E27FC236}">
                  <a16:creationId xmlns:a16="http://schemas.microsoft.com/office/drawing/2014/main" id="{8ED76C40-B082-4131-AF18-A026224A9456}"/>
                </a:ext>
              </a:extLst>
            </p:cNvPr>
            <p:cNvSpPr/>
            <p:nvPr/>
          </p:nvSpPr>
          <p:spPr>
            <a:xfrm>
              <a:off x="6395647" y="2005070"/>
              <a:ext cx="5575374" cy="412246"/>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itchFamily="2" charset="0"/>
                  <a:ea typeface="+mn-ea"/>
                  <a:cs typeface="+mn-cs"/>
                </a:rPr>
                <a:t>Other Video Platforms (12+)</a:t>
              </a:r>
            </a:p>
          </p:txBody>
        </p:sp>
        <p:pic>
          <p:nvPicPr>
            <p:cNvPr id="113" name="Picture 46" descr="Image result for twitch logo">
              <a:extLst>
                <a:ext uri="{FF2B5EF4-FFF2-40B4-BE49-F238E27FC236}">
                  <a16:creationId xmlns:a16="http://schemas.microsoft.com/office/drawing/2014/main" id="{66780A4E-F030-4446-A56E-3919FFB86085}"/>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413250" y="3012074"/>
              <a:ext cx="773015" cy="477333"/>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48" descr="Image result for vudu logo">
              <a:extLst>
                <a:ext uri="{FF2B5EF4-FFF2-40B4-BE49-F238E27FC236}">
                  <a16:creationId xmlns:a16="http://schemas.microsoft.com/office/drawing/2014/main" id="{DFF30C69-C061-4FF1-A94B-8EA3FED5D674}"/>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872116" y="2558296"/>
              <a:ext cx="767727" cy="236860"/>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114" descr="Image result for blazetv logo">
              <a:extLst>
                <a:ext uri="{FF2B5EF4-FFF2-40B4-BE49-F238E27FC236}">
                  <a16:creationId xmlns:a16="http://schemas.microsoft.com/office/drawing/2014/main" id="{85CC68BA-9D5C-42B1-99D5-8BAEE95E67E2}"/>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7712752" y="2535271"/>
              <a:ext cx="969557" cy="217914"/>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2" descr="Nintendo logo | Logok">
              <a:extLst>
                <a:ext uri="{FF2B5EF4-FFF2-40B4-BE49-F238E27FC236}">
                  <a16:creationId xmlns:a16="http://schemas.microsoft.com/office/drawing/2014/main" id="{ED539C6D-C409-4EDB-AEA9-2B9DAB588280}"/>
                </a:ext>
              </a:extLst>
            </p:cNvPr>
            <p:cNvPicPr>
              <a:picLocks noChangeAspect="1" noChangeArrowheads="1"/>
            </p:cNvPicPr>
            <p:nvPr/>
          </p:nvPicPr>
          <p:blipFill rotWithShape="1">
            <a:blip r:embed="rId45" cstate="print">
              <a:extLst>
                <a:ext uri="{28A0092B-C50C-407E-A947-70E740481C1C}">
                  <a14:useLocalDpi xmlns:a14="http://schemas.microsoft.com/office/drawing/2010/main"/>
                </a:ext>
              </a:extLst>
            </a:blip>
            <a:srcRect/>
            <a:stretch/>
          </p:blipFill>
          <p:spPr bwMode="auto">
            <a:xfrm>
              <a:off x="8628926" y="2904432"/>
              <a:ext cx="967180" cy="276023"/>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8" descr="After Hours: Disney+ pre-order discount, Yahoo logo, more - 9to5Google">
              <a:extLst>
                <a:ext uri="{FF2B5EF4-FFF2-40B4-BE49-F238E27FC236}">
                  <a16:creationId xmlns:a16="http://schemas.microsoft.com/office/drawing/2014/main" id="{CD687A12-F47E-4DE2-A253-539E62299D2E}"/>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7569271" y="2872922"/>
              <a:ext cx="1305292" cy="652646"/>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10" descr="Meaning PlayStation logo and symbol | history and evolution">
              <a:extLst>
                <a:ext uri="{FF2B5EF4-FFF2-40B4-BE49-F238E27FC236}">
                  <a16:creationId xmlns:a16="http://schemas.microsoft.com/office/drawing/2014/main" id="{7FAC4E3B-D290-428F-991B-D52E43E48D7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11276777" y="2985019"/>
              <a:ext cx="663628" cy="477333"/>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12" descr="Xbox Official Site: Consoles, Games, and Community | Xbox">
              <a:extLst>
                <a:ext uri="{FF2B5EF4-FFF2-40B4-BE49-F238E27FC236}">
                  <a16:creationId xmlns:a16="http://schemas.microsoft.com/office/drawing/2014/main" id="{C5151F7C-5459-47EA-89F0-8934BD576AD6}"/>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6565395" y="2608310"/>
              <a:ext cx="951057" cy="287637"/>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14">
              <a:extLst>
                <a:ext uri="{FF2B5EF4-FFF2-40B4-BE49-F238E27FC236}">
                  <a16:creationId xmlns:a16="http://schemas.microsoft.com/office/drawing/2014/main" id="{9EE9A9C6-806D-4882-A7F0-626DA82D5356}"/>
                </a:ext>
              </a:extLst>
            </p:cNvPr>
            <p:cNvPicPr>
              <a:picLocks noChangeAspect="1" noChangeArrowheads="1"/>
            </p:cNvPicPr>
            <p:nvPr/>
          </p:nvPicPr>
          <p:blipFill>
            <a:blip r:embed="rId49" cstate="print">
              <a:extLst>
                <a:ext uri="{28A0092B-C50C-407E-A947-70E740481C1C}">
                  <a14:useLocalDpi xmlns:a14="http://schemas.microsoft.com/office/drawing/2010/main"/>
                </a:ext>
              </a:extLst>
            </a:blip>
            <a:srcRect/>
            <a:stretch>
              <a:fillRect/>
            </a:stretch>
          </p:blipFill>
          <p:spPr bwMode="auto">
            <a:xfrm>
              <a:off x="6596115" y="3089054"/>
              <a:ext cx="1047990" cy="322257"/>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16">
              <a:extLst>
                <a:ext uri="{FF2B5EF4-FFF2-40B4-BE49-F238E27FC236}">
                  <a16:creationId xmlns:a16="http://schemas.microsoft.com/office/drawing/2014/main" id="{94560D52-7DCA-45E3-8F35-865FE18C1A16}"/>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11146261" y="2507290"/>
              <a:ext cx="406419" cy="51193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8" descr="Kotaku logo png 5 » PNG Image">
              <a:extLst>
                <a:ext uri="{FF2B5EF4-FFF2-40B4-BE49-F238E27FC236}">
                  <a16:creationId xmlns:a16="http://schemas.microsoft.com/office/drawing/2014/main" id="{6200A96C-7C7A-42A9-9013-09F0566C8D4C}"/>
                </a:ext>
              </a:extLst>
            </p:cNvPr>
            <p:cNvPicPr>
              <a:picLocks noChangeAspect="1" noChangeArrowheads="1"/>
            </p:cNvPicPr>
            <p:nvPr/>
          </p:nvPicPr>
          <p:blipFill rotWithShape="1">
            <a:blip r:embed="rId51" cstate="print">
              <a:extLst>
                <a:ext uri="{28A0092B-C50C-407E-A947-70E740481C1C}">
                  <a14:useLocalDpi xmlns:a14="http://schemas.microsoft.com/office/drawing/2010/main"/>
                </a:ext>
              </a:extLst>
            </a:blip>
            <a:srcRect/>
            <a:stretch/>
          </p:blipFill>
          <p:spPr bwMode="auto">
            <a:xfrm>
              <a:off x="9920296" y="2561268"/>
              <a:ext cx="1016229" cy="254239"/>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0" descr="SHUDDER | Stream Horror, Thrillers, and Suspense Ad-Free and Uncut">
              <a:extLst>
                <a:ext uri="{FF2B5EF4-FFF2-40B4-BE49-F238E27FC236}">
                  <a16:creationId xmlns:a16="http://schemas.microsoft.com/office/drawing/2014/main" id="{72938BAA-0E0D-434F-9DE9-19DA62DF71C1}"/>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8996408" y="3294300"/>
              <a:ext cx="1059094" cy="174751"/>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22" descr="Tik Tok Logo transparent PNG - StickPNG">
              <a:extLst>
                <a:ext uri="{FF2B5EF4-FFF2-40B4-BE49-F238E27FC236}">
                  <a16:creationId xmlns:a16="http://schemas.microsoft.com/office/drawing/2014/main" id="{3E05FE5B-F55C-4BCE-A965-0BFEE3FD6948}"/>
                </a:ext>
              </a:extLst>
            </p:cNvPr>
            <p:cNvPicPr>
              <a:picLocks noChangeAspect="1" noChangeArrowheads="1"/>
            </p:cNvPicPr>
            <p:nvPr/>
          </p:nvPicPr>
          <p:blipFill rotWithShape="1">
            <a:blip r:embed="rId53" cstate="print">
              <a:extLst>
                <a:ext uri="{28A0092B-C50C-407E-A947-70E740481C1C}">
                  <a14:useLocalDpi xmlns:a14="http://schemas.microsoft.com/office/drawing/2010/main"/>
                </a:ext>
              </a:extLst>
            </a:blip>
            <a:srcRect t="34462" b="34615"/>
            <a:stretch/>
          </p:blipFill>
          <p:spPr bwMode="auto">
            <a:xfrm>
              <a:off x="9686618" y="2871608"/>
              <a:ext cx="1010482" cy="312467"/>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Group 5">
            <a:extLst>
              <a:ext uri="{FF2B5EF4-FFF2-40B4-BE49-F238E27FC236}">
                <a16:creationId xmlns:a16="http://schemas.microsoft.com/office/drawing/2014/main" id="{BF0D8A3E-A602-41F6-B49C-2B418BEE3267}"/>
              </a:ext>
            </a:extLst>
          </p:cNvPr>
          <p:cNvGrpSpPr/>
          <p:nvPr/>
        </p:nvGrpSpPr>
        <p:grpSpPr>
          <a:xfrm>
            <a:off x="9909269" y="3094451"/>
            <a:ext cx="1833585" cy="1139170"/>
            <a:chOff x="10131213" y="4822559"/>
            <a:chExt cx="1833585" cy="1139170"/>
          </a:xfrm>
        </p:grpSpPr>
        <p:sp>
          <p:nvSpPr>
            <p:cNvPr id="105" name="Rectangle: Rounded Corners 95">
              <a:extLst>
                <a:ext uri="{FF2B5EF4-FFF2-40B4-BE49-F238E27FC236}">
                  <a16:creationId xmlns:a16="http://schemas.microsoft.com/office/drawing/2014/main" id="{21EF5AE3-D98E-4F6E-94BA-C149B3F4490D}"/>
                </a:ext>
              </a:extLst>
            </p:cNvPr>
            <p:cNvSpPr/>
            <p:nvPr/>
          </p:nvSpPr>
          <p:spPr>
            <a:xfrm rot="5400000">
              <a:off x="10478421" y="4475351"/>
              <a:ext cx="1139170" cy="1833585"/>
            </a:xfrm>
            <a:prstGeom prst="roundRect">
              <a:avLst>
                <a:gd name="adj" fmla="val 2793"/>
              </a:avLst>
            </a:prstGeom>
            <a:solidFill>
              <a:schemeClr val="bg1"/>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6" name="Rectangle: Rounded Corners 96">
              <a:extLst>
                <a:ext uri="{FF2B5EF4-FFF2-40B4-BE49-F238E27FC236}">
                  <a16:creationId xmlns:a16="http://schemas.microsoft.com/office/drawing/2014/main" id="{B533774B-0C6A-45CC-AA81-395E5C36ACDD}"/>
                </a:ext>
              </a:extLst>
            </p:cNvPr>
            <p:cNvSpPr/>
            <p:nvPr/>
          </p:nvSpPr>
          <p:spPr>
            <a:xfrm>
              <a:off x="10141607" y="4840686"/>
              <a:ext cx="1813482" cy="253207"/>
            </a:xfrm>
            <a:prstGeom prst="roundRect">
              <a:avLst>
                <a:gd name="adj" fmla="val 7707"/>
              </a:avLst>
            </a:prstGeom>
            <a:solidFill>
              <a:srgbClr val="ED3C8D"/>
            </a:solidFill>
            <a:ln w="28575">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Netflix (1)</a:t>
              </a:r>
            </a:p>
          </p:txBody>
        </p:sp>
        <p:pic>
          <p:nvPicPr>
            <p:cNvPr id="126" name="Picture 14" descr="Image result for netflix logo&quot;">
              <a:extLst>
                <a:ext uri="{FF2B5EF4-FFF2-40B4-BE49-F238E27FC236}">
                  <a16:creationId xmlns:a16="http://schemas.microsoft.com/office/drawing/2014/main" id="{087191BE-5CBD-45F8-87B3-A6CB2D2A3D95}"/>
                </a:ext>
              </a:extLst>
            </p:cNvPr>
            <p:cNvPicPr>
              <a:picLocks noChangeAspect="1" noChangeArrowheads="1"/>
            </p:cNvPicPr>
            <p:nvPr/>
          </p:nvPicPr>
          <p:blipFill>
            <a:blip r:embed="rId54" cstate="print">
              <a:extLst>
                <a:ext uri="{28A0092B-C50C-407E-A947-70E740481C1C}">
                  <a14:useLocalDpi xmlns:a14="http://schemas.microsoft.com/office/drawing/2010/main"/>
                </a:ext>
              </a:extLst>
            </a:blip>
            <a:srcRect/>
            <a:stretch>
              <a:fillRect/>
            </a:stretch>
          </p:blipFill>
          <p:spPr bwMode="auto">
            <a:xfrm>
              <a:off x="10366201" y="5140842"/>
              <a:ext cx="1318036" cy="741394"/>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7" name="Group 6">
            <a:extLst>
              <a:ext uri="{FF2B5EF4-FFF2-40B4-BE49-F238E27FC236}">
                <a16:creationId xmlns:a16="http://schemas.microsoft.com/office/drawing/2014/main" id="{265C578B-A166-4DCE-9FD6-686BACF3B0B2}"/>
              </a:ext>
            </a:extLst>
          </p:cNvPr>
          <p:cNvGrpSpPr/>
          <p:nvPr/>
        </p:nvGrpSpPr>
        <p:grpSpPr>
          <a:xfrm>
            <a:off x="8034050" y="3094449"/>
            <a:ext cx="1833585" cy="1139170"/>
            <a:chOff x="8255994" y="4822557"/>
            <a:chExt cx="1833585" cy="1139170"/>
          </a:xfrm>
        </p:grpSpPr>
        <p:sp>
          <p:nvSpPr>
            <p:cNvPr id="103" name="Rectangle: Rounded Corners 95">
              <a:extLst>
                <a:ext uri="{FF2B5EF4-FFF2-40B4-BE49-F238E27FC236}">
                  <a16:creationId xmlns:a16="http://schemas.microsoft.com/office/drawing/2014/main" id="{A6E52EFC-E8E4-4F1B-B5E7-2A783B107C51}"/>
                </a:ext>
              </a:extLst>
            </p:cNvPr>
            <p:cNvSpPr/>
            <p:nvPr/>
          </p:nvSpPr>
          <p:spPr>
            <a:xfrm rot="5400000">
              <a:off x="8603202" y="4475349"/>
              <a:ext cx="1139170" cy="1833585"/>
            </a:xfrm>
            <a:prstGeom prst="roundRect">
              <a:avLst>
                <a:gd name="adj" fmla="val 2793"/>
              </a:avLst>
            </a:prstGeom>
            <a:solidFill>
              <a:schemeClr val="bg1"/>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Rounded Corners 96">
              <a:extLst>
                <a:ext uri="{FF2B5EF4-FFF2-40B4-BE49-F238E27FC236}">
                  <a16:creationId xmlns:a16="http://schemas.microsoft.com/office/drawing/2014/main" id="{461F51D8-3D82-4758-998A-379D4660A116}"/>
                </a:ext>
              </a:extLst>
            </p:cNvPr>
            <p:cNvSpPr/>
            <p:nvPr/>
          </p:nvSpPr>
          <p:spPr>
            <a:xfrm>
              <a:off x="8266010" y="4840684"/>
              <a:ext cx="1813482" cy="253207"/>
            </a:xfrm>
            <a:prstGeom prst="roundRect">
              <a:avLst>
                <a:gd name="adj" fmla="val 7707"/>
              </a:avLst>
            </a:prstGeom>
            <a:solidFill>
              <a:srgbClr val="FFE600"/>
            </a:solidFill>
            <a:ln w="2857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Other Social Media (2)</a:t>
              </a:r>
            </a:p>
          </p:txBody>
        </p:sp>
        <p:pic>
          <p:nvPicPr>
            <p:cNvPr id="129" name="Picture 42" descr="Image result for facebook app logo">
              <a:extLst>
                <a:ext uri="{FF2B5EF4-FFF2-40B4-BE49-F238E27FC236}">
                  <a16:creationId xmlns:a16="http://schemas.microsoft.com/office/drawing/2014/main" id="{545AA8E5-0271-493E-A015-17E4C6A937EF}"/>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8457500" y="5137875"/>
              <a:ext cx="730379" cy="730379"/>
            </a:xfrm>
            <a:prstGeom prst="rect">
              <a:avLst/>
            </a:prstGeom>
            <a:noFill/>
            <a:extLst>
              <a:ext uri="{909E8E84-426E-40DD-AFC4-6F175D3DCCD1}">
                <a14:hiddenFill xmlns:a14="http://schemas.microsoft.com/office/drawing/2010/main">
                  <a:solidFill>
                    <a:srgbClr val="FFFFFF"/>
                  </a:solidFill>
                </a14:hiddenFill>
              </a:ext>
            </a:extLst>
          </p:spPr>
        </p:pic>
        <p:pic>
          <p:nvPicPr>
            <p:cNvPr id="130" name="Picture 4" descr="Free Twitter Bird Transparent Background, Download Free Clip Art ...">
              <a:extLst>
                <a:ext uri="{FF2B5EF4-FFF2-40B4-BE49-F238E27FC236}">
                  <a16:creationId xmlns:a16="http://schemas.microsoft.com/office/drawing/2014/main" id="{1EF11E42-C080-4E54-9BC0-50C54CC98883}"/>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9230916" y="5151857"/>
              <a:ext cx="730379" cy="73037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8" name="Group 7">
            <a:extLst>
              <a:ext uri="{FF2B5EF4-FFF2-40B4-BE49-F238E27FC236}">
                <a16:creationId xmlns:a16="http://schemas.microsoft.com/office/drawing/2014/main" id="{28BCB0C3-AA30-46BF-9A17-35B18ACEF67F}"/>
              </a:ext>
            </a:extLst>
          </p:cNvPr>
          <p:cNvGrpSpPr/>
          <p:nvPr/>
        </p:nvGrpSpPr>
        <p:grpSpPr>
          <a:xfrm>
            <a:off x="6158830" y="3094447"/>
            <a:ext cx="1833585" cy="1139170"/>
            <a:chOff x="6380774" y="4822555"/>
            <a:chExt cx="1833585" cy="1139170"/>
          </a:xfrm>
        </p:grpSpPr>
        <p:sp>
          <p:nvSpPr>
            <p:cNvPr id="39" name="Rectangle: Rounded Corners 95">
              <a:extLst>
                <a:ext uri="{FF2B5EF4-FFF2-40B4-BE49-F238E27FC236}">
                  <a16:creationId xmlns:a16="http://schemas.microsoft.com/office/drawing/2014/main" id="{E94D2775-9CF5-4CAA-AA01-8F0156BD6C7D}"/>
                </a:ext>
              </a:extLst>
            </p:cNvPr>
            <p:cNvSpPr/>
            <p:nvPr/>
          </p:nvSpPr>
          <p:spPr>
            <a:xfrm rot="5400000">
              <a:off x="6727982" y="4475347"/>
              <a:ext cx="1139170" cy="183358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4" name="Rectangle: Rounded Corners 96">
              <a:extLst>
                <a:ext uri="{FF2B5EF4-FFF2-40B4-BE49-F238E27FC236}">
                  <a16:creationId xmlns:a16="http://schemas.microsoft.com/office/drawing/2014/main" id="{B160B199-BE25-43EB-92CF-0EA877A9C122}"/>
                </a:ext>
              </a:extLst>
            </p:cNvPr>
            <p:cNvSpPr/>
            <p:nvPr/>
          </p:nvSpPr>
          <p:spPr>
            <a:xfrm>
              <a:off x="6391168" y="4840682"/>
              <a:ext cx="1813482" cy="253207"/>
            </a:xfrm>
            <a:prstGeom prst="roundRect">
              <a:avLst>
                <a:gd name="adj" fmla="val 7707"/>
              </a:avLst>
            </a:prstGeom>
            <a:solidFill>
              <a:srgbClr val="1B1464"/>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white"/>
                  </a:solidFill>
                  <a:effectLst/>
                  <a:uLnTx/>
                  <a:uFillTx/>
                  <a:latin typeface="Helvetica" pitchFamily="2" charset="0"/>
                  <a:ea typeface="+mn-ea"/>
                  <a:cs typeface="+mn-cs"/>
                </a:rPr>
                <a:t>Public / Pay-TV (3)</a:t>
              </a:r>
            </a:p>
          </p:txBody>
        </p:sp>
        <p:pic>
          <p:nvPicPr>
            <p:cNvPr id="125" name="Picture 42" descr="Image result for hbo logo&quot;">
              <a:extLst>
                <a:ext uri="{FF2B5EF4-FFF2-40B4-BE49-F238E27FC236}">
                  <a16:creationId xmlns:a16="http://schemas.microsoft.com/office/drawing/2014/main" id="{ED2C0E32-463D-4A56-8CE1-28AA50A28F4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7297567" y="5132100"/>
              <a:ext cx="829905" cy="414953"/>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2" descr="PBS - Wikipedia">
              <a:extLst>
                <a:ext uri="{FF2B5EF4-FFF2-40B4-BE49-F238E27FC236}">
                  <a16:creationId xmlns:a16="http://schemas.microsoft.com/office/drawing/2014/main" id="{8B6B8928-72DB-453A-963B-4C0FB2CF4050}"/>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6448314" y="5188623"/>
              <a:ext cx="799304" cy="333043"/>
            </a:xfrm>
            <a:prstGeom prst="rect">
              <a:avLst/>
            </a:prstGeom>
            <a:noFill/>
            <a:extLst>
              <a:ext uri="{909E8E84-426E-40DD-AFC4-6F175D3DCCD1}">
                <a14:hiddenFill xmlns:a14="http://schemas.microsoft.com/office/drawing/2010/main">
                  <a:solidFill>
                    <a:srgbClr val="FFFFFF"/>
                  </a:solidFill>
                </a14:hiddenFill>
              </a:ext>
            </a:extLst>
          </p:spPr>
        </p:pic>
        <p:pic>
          <p:nvPicPr>
            <p:cNvPr id="132" name="Picture 10" descr="Showtime Logo PNG Transparent &amp; SVG Vector - Freebie Supply">
              <a:extLst>
                <a:ext uri="{FF2B5EF4-FFF2-40B4-BE49-F238E27FC236}">
                  <a16:creationId xmlns:a16="http://schemas.microsoft.com/office/drawing/2014/main" id="{9AE048C5-7E06-4A38-A9F0-8BD15793DEB4}"/>
                </a:ext>
              </a:extLst>
            </p:cNvPr>
            <p:cNvPicPr>
              <a:picLocks noChangeAspect="1" noChangeArrowheads="1"/>
            </p:cNvPicPr>
            <p:nvPr/>
          </p:nvPicPr>
          <p:blipFill rotWithShape="1">
            <a:blip r:embed="rId59" cstate="print">
              <a:extLst>
                <a:ext uri="{28A0092B-C50C-407E-A947-70E740481C1C}">
                  <a14:useLocalDpi xmlns:a14="http://schemas.microsoft.com/office/drawing/2010/main"/>
                </a:ext>
              </a:extLst>
            </a:blip>
            <a:srcRect/>
            <a:stretch/>
          </p:blipFill>
          <p:spPr bwMode="auto">
            <a:xfrm>
              <a:off x="6809149" y="5553516"/>
              <a:ext cx="873942" cy="327088"/>
            </a:xfrm>
            <a:prstGeom prst="rect">
              <a:avLst/>
            </a:prstGeom>
            <a:noFill/>
            <a:extLst>
              <a:ext uri="{909E8E84-426E-40DD-AFC4-6F175D3DCCD1}">
                <a14:hiddenFill xmlns:a14="http://schemas.microsoft.com/office/drawing/2010/main">
                  <a:solidFill>
                    <a:srgbClr val="FFFFFF"/>
                  </a:solidFill>
                </a14:hiddenFill>
              </a:ext>
            </a:extLst>
          </p:spPr>
        </p:pic>
      </p:grpSp>
      <p:pic>
        <p:nvPicPr>
          <p:cNvPr id="133" name="Picture 30" descr="Image result for youtube logo&quot;">
            <a:extLst>
              <a:ext uri="{FF2B5EF4-FFF2-40B4-BE49-F238E27FC236}">
                <a16:creationId xmlns:a16="http://schemas.microsoft.com/office/drawing/2014/main" id="{1E7EDEBA-072E-4F32-A1A8-8F7BDCF7B49E}"/>
              </a:ext>
            </a:extLst>
          </p:cNvPr>
          <p:cNvPicPr>
            <a:picLocks noChangeAspect="1" noChangeArrowheads="1"/>
          </p:cNvPicPr>
          <p:nvPr/>
        </p:nvPicPr>
        <p:blipFill rotWithShape="1">
          <a:blip r:embed="rId60" cstate="print">
            <a:extLst>
              <a:ext uri="{28A0092B-C50C-407E-A947-70E740481C1C}">
                <a14:useLocalDpi xmlns:a14="http://schemas.microsoft.com/office/drawing/2010/main"/>
              </a:ext>
            </a:extLst>
          </a:blip>
          <a:srcRect l="13399" t="21939" r="16059" b="24752"/>
          <a:stretch/>
        </p:blipFill>
        <p:spPr bwMode="auto">
          <a:xfrm>
            <a:off x="8362044" y="2313597"/>
            <a:ext cx="1147764" cy="539725"/>
          </a:xfrm>
          <a:prstGeom prst="rect">
            <a:avLst/>
          </a:prstGeom>
          <a:noFill/>
          <a:extLst>
            <a:ext uri="{909E8E84-426E-40DD-AFC4-6F175D3DCCD1}">
              <a14:hiddenFill xmlns:a14="http://schemas.microsoft.com/office/drawing/2010/main">
                <a:solidFill>
                  <a:srgbClr val="FFFFFF"/>
                </a:solidFill>
              </a14:hiddenFill>
            </a:ext>
          </a:extLst>
        </p:spPr>
      </p:pic>
      <p:sp>
        <p:nvSpPr>
          <p:cNvPr id="134" name="TextBox 133">
            <a:extLst>
              <a:ext uri="{FF2B5EF4-FFF2-40B4-BE49-F238E27FC236}">
                <a16:creationId xmlns:a16="http://schemas.microsoft.com/office/drawing/2014/main" id="{B0BCF0C8-3D37-4B7D-B213-8C9E118B2371}"/>
              </a:ext>
            </a:extLst>
          </p:cNvPr>
          <p:cNvSpPr txBox="1"/>
          <p:nvPr/>
        </p:nvSpPr>
        <p:spPr>
          <a:xfrm>
            <a:off x="526244" y="6014045"/>
            <a:ext cx="11465730" cy="523220"/>
          </a:xfrm>
          <a:prstGeom prst="rect">
            <a:avLst/>
          </a:prstGeom>
          <a:noFill/>
        </p:spPr>
        <p:txBody>
          <a:bodyPr wrap="square" rtlCol="0">
            <a:spAutoFit/>
          </a:bodyPr>
          <a:lstStyle/>
          <a:p>
            <a:pPr>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61"/>
              </a:rPr>
              <a:t>'As Time Goes By: How Media Consumption Is Helping America Cope’</a:t>
            </a:r>
            <a:r>
              <a:rPr lang="en-US" sz="700" dirty="0">
                <a:solidFill>
                  <a:prstClr val="black"/>
                </a:solidFill>
                <a:latin typeface="Helvetica" panose="020B0403020202020204" pitchFamily="34" charset="0"/>
              </a:rPr>
              <a:t>. </a:t>
            </a:r>
            <a:r>
              <a:rPr lang="en-US" sz="700" dirty="0">
                <a:solidFill>
                  <a:srgbClr val="1F1A62"/>
                </a:solidFill>
                <a:latin typeface="Helvetica" panose="020B0604020202020204" pitchFamily="34" charset="0"/>
                <a:cs typeface="Helvetica" panose="020B0604020202020204" pitchFamily="34" charset="0"/>
              </a:rPr>
              <a:t>VAB / Lucid ‘Media Usage In The Time of COVID-19 Survey,’ April 2020. Survey base: P18+ &amp; household subscribes to cable, telco, internet TV or satellite TV (n=1,004). Q9: Thinking of your behavior during the COVID-19 Pandemic, please indicate below how much you agree or disagree with the following statements.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Ad-supported TV Networks count (+) because TV-related news topics can be trending due to coverage across multiple TV news networks and Other Video Platforms count (+) because some events were streamed across multiple platforms. (#) = number of networks/platforms within each grouping that have trended.</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grpSp>
        <p:nvGrpSpPr>
          <p:cNvPr id="5" name="Group 4">
            <a:extLst>
              <a:ext uri="{FF2B5EF4-FFF2-40B4-BE49-F238E27FC236}">
                <a16:creationId xmlns:a16="http://schemas.microsoft.com/office/drawing/2014/main" id="{4EE3F909-31D7-4A8A-908C-8FB8FCAD902B}"/>
              </a:ext>
            </a:extLst>
          </p:cNvPr>
          <p:cNvGrpSpPr/>
          <p:nvPr/>
        </p:nvGrpSpPr>
        <p:grpSpPr>
          <a:xfrm>
            <a:off x="9916826" y="1906357"/>
            <a:ext cx="1833585" cy="1139170"/>
            <a:chOff x="10138770" y="3634465"/>
            <a:chExt cx="1833585" cy="1139170"/>
          </a:xfrm>
        </p:grpSpPr>
        <p:sp>
          <p:nvSpPr>
            <p:cNvPr id="111" name="Rectangle: Rounded Corners 95">
              <a:extLst>
                <a:ext uri="{FF2B5EF4-FFF2-40B4-BE49-F238E27FC236}">
                  <a16:creationId xmlns:a16="http://schemas.microsoft.com/office/drawing/2014/main" id="{EFE77397-70D2-428B-8529-0C97A8E83406}"/>
                </a:ext>
              </a:extLst>
            </p:cNvPr>
            <p:cNvSpPr/>
            <p:nvPr/>
          </p:nvSpPr>
          <p:spPr>
            <a:xfrm rot="5400000">
              <a:off x="10485978" y="3287257"/>
              <a:ext cx="1139170" cy="1833585"/>
            </a:xfrm>
            <a:prstGeom prst="roundRect">
              <a:avLst>
                <a:gd name="adj" fmla="val 2793"/>
              </a:avLst>
            </a:prstGeom>
            <a:solidFill>
              <a:schemeClr val="bg1"/>
            </a:solidFill>
            <a:ln w="28575">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Rounded Corners 96">
              <a:extLst>
                <a:ext uri="{FF2B5EF4-FFF2-40B4-BE49-F238E27FC236}">
                  <a16:creationId xmlns:a16="http://schemas.microsoft.com/office/drawing/2014/main" id="{8F657C88-0E84-4285-B894-95AAFCA88EFE}"/>
                </a:ext>
              </a:extLst>
            </p:cNvPr>
            <p:cNvSpPr/>
            <p:nvPr/>
          </p:nvSpPr>
          <p:spPr>
            <a:xfrm>
              <a:off x="10149164" y="3652592"/>
              <a:ext cx="1813482" cy="253207"/>
            </a:xfrm>
            <a:prstGeom prst="roundRect">
              <a:avLst>
                <a:gd name="adj" fmla="val 7707"/>
              </a:avLst>
            </a:prstGeom>
            <a:solidFill>
              <a:srgbClr val="7ED2F6"/>
            </a:solidFill>
            <a:ln w="28575">
              <a:solidFill>
                <a:srgbClr val="7ED2F6"/>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WWE (1)</a:t>
              </a:r>
            </a:p>
          </p:txBody>
        </p:sp>
        <p:pic>
          <p:nvPicPr>
            <p:cNvPr id="1026" name="Picture 2" descr="WWE Logo PNG Clipart | PNG Mart">
              <a:extLst>
                <a:ext uri="{FF2B5EF4-FFF2-40B4-BE49-F238E27FC236}">
                  <a16:creationId xmlns:a16="http://schemas.microsoft.com/office/drawing/2014/main" id="{76EA406E-996A-46AF-901E-F7D8ABDD2D4C}"/>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10720693" y="4040185"/>
              <a:ext cx="615833" cy="571269"/>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9" name="Group 8">
            <a:extLst>
              <a:ext uri="{FF2B5EF4-FFF2-40B4-BE49-F238E27FC236}">
                <a16:creationId xmlns:a16="http://schemas.microsoft.com/office/drawing/2014/main" id="{B17F27D0-4C2D-472F-A667-B239B869C556}"/>
              </a:ext>
            </a:extLst>
          </p:cNvPr>
          <p:cNvGrpSpPr/>
          <p:nvPr/>
        </p:nvGrpSpPr>
        <p:grpSpPr>
          <a:xfrm>
            <a:off x="6158830" y="1924109"/>
            <a:ext cx="1841142" cy="1121416"/>
            <a:chOff x="6380774" y="3652217"/>
            <a:chExt cx="1841142" cy="1121416"/>
          </a:xfrm>
        </p:grpSpPr>
        <p:sp>
          <p:nvSpPr>
            <p:cNvPr id="107" name="Rectangle: Rounded Corners 95">
              <a:extLst>
                <a:ext uri="{FF2B5EF4-FFF2-40B4-BE49-F238E27FC236}">
                  <a16:creationId xmlns:a16="http://schemas.microsoft.com/office/drawing/2014/main" id="{753FF0A2-0738-46AE-9FDA-5AD3DA12B548}"/>
                </a:ext>
              </a:extLst>
            </p:cNvPr>
            <p:cNvSpPr/>
            <p:nvPr/>
          </p:nvSpPr>
          <p:spPr>
            <a:xfrm rot="5400000">
              <a:off x="6744415" y="3296132"/>
              <a:ext cx="1121416" cy="1833586"/>
            </a:xfrm>
            <a:prstGeom prst="roundRect">
              <a:avLst>
                <a:gd name="adj" fmla="val 2793"/>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8" name="Rectangle: Rounded Corners 96">
              <a:extLst>
                <a:ext uri="{FF2B5EF4-FFF2-40B4-BE49-F238E27FC236}">
                  <a16:creationId xmlns:a16="http://schemas.microsoft.com/office/drawing/2014/main" id="{331D0ED4-B5D7-4340-B165-8512BFA56562}"/>
                </a:ext>
              </a:extLst>
            </p:cNvPr>
            <p:cNvSpPr/>
            <p:nvPr/>
          </p:nvSpPr>
          <p:spPr>
            <a:xfrm>
              <a:off x="6380774" y="3652589"/>
              <a:ext cx="1841142" cy="252314"/>
            </a:xfrm>
            <a:prstGeom prst="roundRect">
              <a:avLst>
                <a:gd name="adj" fmla="val 7707"/>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itchFamily="2" charset="0"/>
                  <a:ea typeface="+mn-ea"/>
                  <a:cs typeface="+mn-cs"/>
                </a:rPr>
                <a:t>Instagram (1)</a:t>
              </a:r>
            </a:p>
          </p:txBody>
        </p:sp>
        <p:pic>
          <p:nvPicPr>
            <p:cNvPr id="127" name="Picture 44" descr="Image result for instagram app logo">
              <a:extLst>
                <a:ext uri="{FF2B5EF4-FFF2-40B4-BE49-F238E27FC236}">
                  <a16:creationId xmlns:a16="http://schemas.microsoft.com/office/drawing/2014/main" id="{799BFFA1-99D0-4147-B12E-13CB0809118E}"/>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6930443" y="4002894"/>
              <a:ext cx="672747" cy="672747"/>
            </a:xfrm>
            <a:prstGeom prst="rect">
              <a:avLst/>
            </a:prstGeom>
            <a:noFill/>
            <a:ln>
              <a:noFill/>
            </a:ln>
            <a:extLst>
              <a:ext uri="{909E8E84-426E-40DD-AFC4-6F175D3DCCD1}">
                <a14:hiddenFill xmlns:a14="http://schemas.microsoft.com/office/drawing/2010/main">
                  <a:solidFill>
                    <a:srgbClr val="FFFFFF"/>
                  </a:solidFill>
                </a14:hiddenFill>
              </a:ext>
            </a:extLst>
          </p:spPr>
        </p:pic>
      </p:grpSp>
      <p:sp>
        <p:nvSpPr>
          <p:cNvPr id="93" name="Triangle 30">
            <a:extLst>
              <a:ext uri="{FF2B5EF4-FFF2-40B4-BE49-F238E27FC236}">
                <a16:creationId xmlns:a16="http://schemas.microsoft.com/office/drawing/2014/main" id="{BB9AF31C-4B39-476B-9192-5EA221422FB2}"/>
              </a:ext>
            </a:extLst>
          </p:cNvPr>
          <p:cNvSpPr/>
          <p:nvPr/>
        </p:nvSpPr>
        <p:spPr>
          <a:xfrm rot="5400000">
            <a:off x="543356" y="115296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31" name="TextBox 130">
            <a:extLst>
              <a:ext uri="{FF2B5EF4-FFF2-40B4-BE49-F238E27FC236}">
                <a16:creationId xmlns:a16="http://schemas.microsoft.com/office/drawing/2014/main" id="{5961C343-6386-4390-BBE7-B72BD9E9C1C1}"/>
              </a:ext>
            </a:extLst>
          </p:cNvPr>
          <p:cNvSpPr txBox="1"/>
          <p:nvPr/>
        </p:nvSpPr>
        <p:spPr>
          <a:xfrm>
            <a:off x="745342" y="1070680"/>
            <a:ext cx="9969240" cy="523220"/>
          </a:xfrm>
          <a:prstGeom prst="rect">
            <a:avLst/>
          </a:prstGeom>
          <a:noFill/>
        </p:spPr>
        <p:txBody>
          <a:bodyPr wrap="square" rtlCol="0">
            <a:spAutoFit/>
          </a:bodyPr>
          <a:lstStyle/>
          <a:p>
            <a:pPr lvl="0">
              <a:defRPr/>
            </a:pPr>
            <a:r>
              <a:rPr lang="en-US" sz="1400" dirty="0">
                <a:solidFill>
                  <a:srgbClr val="ED3C8D"/>
                </a:solidFill>
                <a:latin typeface="Helvetica Light" panose="020B0403020202020204" pitchFamily="34" charset="0"/>
              </a:rPr>
              <a:t>66</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 </a:t>
            </a:r>
            <a:r>
              <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of </a:t>
            </a:r>
            <a:r>
              <a:rPr lang="en-US" sz="1400" dirty="0">
                <a:solidFill>
                  <a:srgbClr val="1B1464"/>
                </a:solidFill>
                <a:latin typeface="Helvetica Light" panose="020B0403020202020204" pitchFamily="34" charset="0"/>
              </a:rPr>
              <a:t>adults say they</a:t>
            </a:r>
            <a:r>
              <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are more open to trying new types of media (new streaming services, social media platforms, etc) </a:t>
            </a:r>
            <a:r>
              <a:rPr lang="en-US" sz="1400" dirty="0">
                <a:solidFill>
                  <a:srgbClr val="1B1464"/>
                </a:solidFill>
                <a:latin typeface="Helvetica Light" panose="020B0403020202020204" pitchFamily="34" charset="0"/>
              </a:rPr>
              <a:t>since the COVID-19 outbreak  </a:t>
            </a:r>
            <a:endParaRPr kumimoji="0" lang="en-US" sz="140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270518836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3945801595"/>
              </p:ext>
            </p:extLst>
          </p:nvPr>
        </p:nvGraphicFramePr>
        <p:xfrm>
          <a:off x="3000558" y="2026105"/>
          <a:ext cx="6216162" cy="4697438"/>
        </p:xfrm>
        <a:graphic>
          <a:graphicData uri="http://schemas.openxmlformats.org/drawingml/2006/chart">
            <c:chart xmlns:c="http://schemas.openxmlformats.org/drawingml/2006/chart" xmlns:r="http://schemas.openxmlformats.org/officeDocument/2006/relationships" r:id="rId4"/>
          </a:graphicData>
        </a:graphic>
      </p:graphicFrame>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3813267" y="1717793"/>
            <a:ext cx="4726871" cy="30777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sng" strike="noStrike" kern="1200" spc="0" baseline="0">
                <a:solidFill>
                  <a:srgbClr val="1F1A62"/>
                </a:solidFill>
                <a:latin typeface="+mn-lt"/>
                <a:ea typeface="+mn-ea"/>
                <a:cs typeface="+mn-cs"/>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 of Top 10 Trending Programs / Content by Platform</a:t>
            </a:r>
          </a:p>
        </p:txBody>
      </p:sp>
      <p:sp>
        <p:nvSpPr>
          <p:cNvPr id="14" name="Rectangle 13">
            <a:extLst>
              <a:ext uri="{FF2B5EF4-FFF2-40B4-BE49-F238E27FC236}">
                <a16:creationId xmlns:a16="http://schemas.microsoft.com/office/drawing/2014/main" id="{51E96D22-B7A0-4ECA-8DD6-94D58D82355A}"/>
              </a:ext>
            </a:extLst>
          </p:cNvPr>
          <p:cNvSpPr/>
          <p:nvPr/>
        </p:nvSpPr>
        <p:spPr>
          <a:xfrm>
            <a:off x="413302" y="247167"/>
            <a:ext cx="11490820"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144</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individual pieces of content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trended indicating appeal across a wide variety of ages, life stages and interests</a:t>
            </a:r>
          </a:p>
        </p:txBody>
      </p:sp>
      <p:sp>
        <p:nvSpPr>
          <p:cNvPr id="16" name="Triangle 30">
            <a:extLst>
              <a:ext uri="{FF2B5EF4-FFF2-40B4-BE49-F238E27FC236}">
                <a16:creationId xmlns:a16="http://schemas.microsoft.com/office/drawing/2014/main" id="{E01775C4-13EC-4E03-B740-F23D561BDED9}"/>
              </a:ext>
            </a:extLst>
          </p:cNvPr>
          <p:cNvSpPr/>
          <p:nvPr/>
        </p:nvSpPr>
        <p:spPr>
          <a:xfrm rot="5400000">
            <a:off x="543356" y="122098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3228CBB6-3C97-4E0D-9FFC-5019A759EA18}"/>
              </a:ext>
            </a:extLst>
          </p:cNvPr>
          <p:cNvSpPr txBox="1"/>
          <p:nvPr/>
        </p:nvSpPr>
        <p:spPr>
          <a:xfrm>
            <a:off x="745342" y="1182824"/>
            <a:ext cx="1115878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At least one video-related topic trended everyday of the six-week analysis, covering a variety of genres including live news specials, reality TV, scripted dramas, movies, sports-related updates, gaming, music live streams, etc </a:t>
            </a:r>
          </a:p>
        </p:txBody>
      </p:sp>
      <p:sp>
        <p:nvSpPr>
          <p:cNvPr id="107" name="TextBox 106">
            <a:extLst>
              <a:ext uri="{FF2B5EF4-FFF2-40B4-BE49-F238E27FC236}">
                <a16:creationId xmlns:a16="http://schemas.microsoft.com/office/drawing/2014/main" id="{B5962421-0085-4389-BBCF-34DE48F31792}"/>
              </a:ext>
            </a:extLst>
          </p:cNvPr>
          <p:cNvSpPr txBox="1"/>
          <p:nvPr/>
        </p:nvSpPr>
        <p:spPr>
          <a:xfrm>
            <a:off x="526244" y="63374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a:t>
            </a:r>
          </a:p>
        </p:txBody>
      </p:sp>
    </p:spTree>
    <p:extLst>
      <p:ext uri="{BB962C8B-B14F-4D97-AF65-F5344CB8AC3E}">
        <p14:creationId xmlns:p14="http://schemas.microsoft.com/office/powerpoint/2010/main" val="251429454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292963" y="259484"/>
            <a:ext cx="1189903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Social media is particularly popular among </a:t>
            </a:r>
            <a:r>
              <a:rPr lang="en-US" sz="2600" b="1" dirty="0">
                <a:solidFill>
                  <a:srgbClr val="ED3C8D"/>
                </a:solidFill>
                <a:latin typeface="Helvetica" pitchFamily="2" charset="0"/>
              </a:rPr>
              <a:t>multicultural audiences,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27% of total trending topics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were related to subjects, content and programming that specifically featured people of color or a diverse cast</a:t>
            </a:r>
          </a:p>
        </p:txBody>
      </p:sp>
      <p:sp>
        <p:nvSpPr>
          <p:cNvPr id="18" name="Rectangle 17">
            <a:extLst>
              <a:ext uri="{FF2B5EF4-FFF2-40B4-BE49-F238E27FC236}">
                <a16:creationId xmlns:a16="http://schemas.microsoft.com/office/drawing/2014/main" id="{D77FB268-B58A-4376-AF1D-9710530BA442}"/>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t>% of Top 10 ‘Diversity-Focused’ Trending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245205"/>
            <a:ext cx="116872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Facebook Live, HBO, Netflix, Twitter and YouTube. NFL is excluded from the count of topics due to the mainstream nature of the sport and online conversations. </a:t>
            </a:r>
          </a:p>
        </p:txBody>
      </p:sp>
      <p:graphicFrame>
        <p:nvGraphicFramePr>
          <p:cNvPr id="66" name="Chart 65">
            <a:extLst>
              <a:ext uri="{FF2B5EF4-FFF2-40B4-BE49-F238E27FC236}">
                <a16:creationId xmlns:a16="http://schemas.microsoft.com/office/drawing/2014/main" id="{14E0FECE-EE38-444B-9C8D-F1D2B95A3711}"/>
              </a:ext>
            </a:extLst>
          </p:cNvPr>
          <p:cNvGraphicFramePr/>
          <p:nvPr/>
        </p:nvGraphicFramePr>
        <p:xfrm>
          <a:off x="3636087" y="2295924"/>
          <a:ext cx="5060237" cy="3823927"/>
        </p:xfrm>
        <a:graphic>
          <a:graphicData uri="http://schemas.openxmlformats.org/drawingml/2006/chart">
            <c:chart xmlns:c="http://schemas.openxmlformats.org/drawingml/2006/chart" xmlns:r="http://schemas.openxmlformats.org/officeDocument/2006/relationships" r:id="rId4"/>
          </a:graphicData>
        </a:graphic>
      </p:graphicFrame>
      <p:sp>
        <p:nvSpPr>
          <p:cNvPr id="10" name="TextBox 9">
            <a:extLst>
              <a:ext uri="{FF2B5EF4-FFF2-40B4-BE49-F238E27FC236}">
                <a16:creationId xmlns:a16="http://schemas.microsoft.com/office/drawing/2014/main" id="{540A7983-7F27-4490-9DA3-D006CDC8B8AE}"/>
              </a:ext>
            </a:extLst>
          </p:cNvPr>
          <p:cNvSpPr txBox="1"/>
          <p:nvPr/>
        </p:nvSpPr>
        <p:spPr>
          <a:xfrm>
            <a:off x="9063026" y="3797103"/>
            <a:ext cx="1945285" cy="584775"/>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604020202020204" pitchFamily="34" charset="0"/>
                <a:ea typeface="+mn-ea"/>
              </a:rPr>
              <a:t>86%</a:t>
            </a:r>
            <a:r>
              <a:rPr kumimoji="0" lang="en-US" sz="1600" b="0" i="0" strike="noStrike" kern="1200" cap="none" spc="0" normalizeH="0" baseline="0" noProof="0" dirty="0">
                <a:ln>
                  <a:noFill/>
                </a:ln>
                <a:solidFill>
                  <a:schemeClr val="bg1"/>
                </a:solidFill>
                <a:effectLst/>
                <a:uLnTx/>
                <a:uFillTx/>
                <a:latin typeface="Helvetica" panose="020B0604020202020204" pitchFamily="34" charset="0"/>
                <a:ea typeface="+mn-ea"/>
              </a:rPr>
              <a:t> of total topics were video-based</a:t>
            </a:r>
          </a:p>
        </p:txBody>
      </p:sp>
    </p:spTree>
    <p:extLst>
      <p:ext uri="{BB962C8B-B14F-4D97-AF65-F5344CB8AC3E}">
        <p14:creationId xmlns:p14="http://schemas.microsoft.com/office/powerpoint/2010/main" val="388786889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1" y="253717"/>
            <a:ext cx="1164257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Diversity-focused </a:t>
            </a:r>
            <a:r>
              <a:rPr lang="en-US" sz="2600" b="1" dirty="0">
                <a:solidFill>
                  <a:srgbClr val="ED3C8D"/>
                </a:solidFill>
                <a:latin typeface="Helvetica" pitchFamily="2" charset="0"/>
              </a:rPr>
              <a:t>social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conversations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during the pandemic were led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by ad-supported TV, streaming programs, Instagram Live music battles,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K-Pop streaming events and </a:t>
            </a:r>
            <a:r>
              <a:rPr lang="en-US" sz="2600" b="1" dirty="0">
                <a:solidFill>
                  <a:srgbClr val="1B1464"/>
                </a:solidFill>
                <a:latin typeface="Helvetica" pitchFamily="2" charset="0"/>
              </a:rPr>
              <a:t>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about upcoming album</a:t>
            </a:r>
            <a:r>
              <a:rPr lang="en-US" sz="2600" b="1" dirty="0">
                <a:solidFill>
                  <a:srgbClr val="1B1464"/>
                </a:solidFill>
                <a:latin typeface="Helvetica" pitchFamily="2" charset="0"/>
              </a:rPr>
              <a:t> releases</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sp>
        <p:nvSpPr>
          <p:cNvPr id="10" name="Rectangle: Rounded Corners 9">
            <a:extLst>
              <a:ext uri="{FF2B5EF4-FFF2-40B4-BE49-F238E27FC236}">
                <a16:creationId xmlns:a16="http://schemas.microsoft.com/office/drawing/2014/main" id="{161CD08F-7F06-427B-B8B3-E91292FDA188}"/>
              </a:ext>
            </a:extLst>
          </p:cNvPr>
          <p:cNvSpPr/>
          <p:nvPr/>
        </p:nvSpPr>
        <p:spPr>
          <a:xfrm>
            <a:off x="261298" y="2245808"/>
            <a:ext cx="5834701" cy="370308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66BB4B6-4BC7-4588-BDDB-7EBD817D1D6E}"/>
              </a:ext>
            </a:extLst>
          </p:cNvPr>
          <p:cNvSpPr/>
          <p:nvPr/>
        </p:nvSpPr>
        <p:spPr>
          <a:xfrm>
            <a:off x="261298" y="2235999"/>
            <a:ext cx="5834701" cy="450210"/>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white"/>
                </a:solidFill>
                <a:effectLst/>
                <a:uLnTx/>
                <a:uFillTx/>
                <a:latin typeface="Helvetica" panose="020B0403020202020204" pitchFamily="34" charset="0"/>
              </a:rPr>
              <a:t>Ad-Supported TV (23+)</a:t>
            </a:r>
          </a:p>
        </p:txBody>
      </p:sp>
      <p:sp>
        <p:nvSpPr>
          <p:cNvPr id="13" name="Rectangle: Rounded Corners 12">
            <a:extLst>
              <a:ext uri="{FF2B5EF4-FFF2-40B4-BE49-F238E27FC236}">
                <a16:creationId xmlns:a16="http://schemas.microsoft.com/office/drawing/2014/main" id="{B57A3D00-0477-4118-8FAD-AB86C6B78C20}"/>
              </a:ext>
            </a:extLst>
          </p:cNvPr>
          <p:cNvSpPr/>
          <p:nvPr/>
        </p:nvSpPr>
        <p:spPr>
          <a:xfrm>
            <a:off x="6265603" y="2224873"/>
            <a:ext cx="5665097" cy="227196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Rectangle: Rounded Corners 13">
            <a:extLst>
              <a:ext uri="{FF2B5EF4-FFF2-40B4-BE49-F238E27FC236}">
                <a16:creationId xmlns:a16="http://schemas.microsoft.com/office/drawing/2014/main" id="{5A6AF1B0-2B86-491E-8BA2-F03CE27B5443}"/>
              </a:ext>
            </a:extLst>
          </p:cNvPr>
          <p:cNvSpPr/>
          <p:nvPr/>
        </p:nvSpPr>
        <p:spPr>
          <a:xfrm>
            <a:off x="6265603" y="2240363"/>
            <a:ext cx="5665097" cy="303616"/>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Other Video Platforms (15+)</a:t>
            </a:r>
          </a:p>
        </p:txBody>
      </p:sp>
      <p:sp>
        <p:nvSpPr>
          <p:cNvPr id="16" name="Rectangle: Rounded Corners 15">
            <a:extLst>
              <a:ext uri="{FF2B5EF4-FFF2-40B4-BE49-F238E27FC236}">
                <a16:creationId xmlns:a16="http://schemas.microsoft.com/office/drawing/2014/main" id="{3769041A-489D-4D2A-8CE3-3794E8276338}"/>
              </a:ext>
            </a:extLst>
          </p:cNvPr>
          <p:cNvSpPr/>
          <p:nvPr/>
        </p:nvSpPr>
        <p:spPr>
          <a:xfrm>
            <a:off x="6260324" y="4548618"/>
            <a:ext cx="5665098" cy="1400272"/>
          </a:xfrm>
          <a:prstGeom prst="roundRect">
            <a:avLst>
              <a:gd name="adj" fmla="val 2793"/>
            </a:avLst>
          </a:prstGeom>
          <a:solidFill>
            <a:schemeClr val="bg1"/>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7" name="Rectangle: Rounded Corners 16">
            <a:extLst>
              <a:ext uri="{FF2B5EF4-FFF2-40B4-BE49-F238E27FC236}">
                <a16:creationId xmlns:a16="http://schemas.microsoft.com/office/drawing/2014/main" id="{DAFA0BF1-B6FA-461F-AC40-2178DDE8FB5D}"/>
              </a:ext>
            </a:extLst>
          </p:cNvPr>
          <p:cNvSpPr/>
          <p:nvPr/>
        </p:nvSpPr>
        <p:spPr>
          <a:xfrm>
            <a:off x="6259702" y="4571426"/>
            <a:ext cx="5665098" cy="252098"/>
          </a:xfrm>
          <a:prstGeom prst="roundRect">
            <a:avLst>
              <a:gd name="adj" fmla="val 7707"/>
            </a:avLst>
          </a:prstGeom>
          <a:solidFill>
            <a:srgbClr val="9C5BCD"/>
          </a:solidFill>
          <a:ln w="28575">
            <a:solidFill>
              <a:srgbClr val="9C5BCD"/>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prstClr val="white"/>
                </a:solidFill>
                <a:effectLst/>
                <a:uLnTx/>
                <a:uFillTx/>
                <a:latin typeface="Helvetica" panose="020B0403020202020204" pitchFamily="34" charset="0"/>
              </a:rPr>
              <a:t>K-Pop and Album Releases (13+)</a:t>
            </a:r>
          </a:p>
        </p:txBody>
      </p:sp>
      <p:sp>
        <p:nvSpPr>
          <p:cNvPr id="18" name="Rectangle 17">
            <a:extLst>
              <a:ext uri="{FF2B5EF4-FFF2-40B4-BE49-F238E27FC236}">
                <a16:creationId xmlns:a16="http://schemas.microsoft.com/office/drawing/2014/main" id="{D77FB268-B58A-4376-AF1D-9710530BA442}"/>
              </a:ext>
            </a:extLst>
          </p:cNvPr>
          <p:cNvSpPr/>
          <p:nvPr/>
        </p:nvSpPr>
        <p:spPr>
          <a:xfrm>
            <a:off x="0" y="1647853"/>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Diversity-Featured Programming / Content Trends In The Top 10 By Platform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pic>
        <p:nvPicPr>
          <p:cNvPr id="19" name="Picture 12" descr="Image result for the real housewives of atlanta logo&quot;">
            <a:extLst>
              <a:ext uri="{FF2B5EF4-FFF2-40B4-BE49-F238E27FC236}">
                <a16:creationId xmlns:a16="http://schemas.microsoft.com/office/drawing/2014/main" id="{40A8BD2D-33A5-4475-95E7-FFD499684F4A}"/>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l="4360" t="17751" r="4649" b="13387"/>
          <a:stretch/>
        </p:blipFill>
        <p:spPr bwMode="auto">
          <a:xfrm>
            <a:off x="2321052" y="5602086"/>
            <a:ext cx="1056209" cy="318207"/>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8" descr="Image result for love &amp; hip hop atlanta logo">
            <a:extLst>
              <a:ext uri="{FF2B5EF4-FFF2-40B4-BE49-F238E27FC236}">
                <a16:creationId xmlns:a16="http://schemas.microsoft.com/office/drawing/2014/main" id="{3F0661ED-30ED-45A4-8916-71DC3F5DFC6B}"/>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359814" y="5311046"/>
            <a:ext cx="914839" cy="58260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2" descr="Image result for rupaul's drag race logo">
            <a:extLst>
              <a:ext uri="{FF2B5EF4-FFF2-40B4-BE49-F238E27FC236}">
                <a16:creationId xmlns:a16="http://schemas.microsoft.com/office/drawing/2014/main" id="{FCCF28F0-9DFD-438C-B8A2-83399E878FDF}"/>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2517284" y="4593569"/>
            <a:ext cx="829652" cy="553531"/>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8" descr="Image result for love &amp; hip hop miami logo">
            <a:extLst>
              <a:ext uri="{FF2B5EF4-FFF2-40B4-BE49-F238E27FC236}">
                <a16:creationId xmlns:a16="http://schemas.microsoft.com/office/drawing/2014/main" id="{A5D38D14-379C-4403-B42F-9596982CBDB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420086" y="4583222"/>
            <a:ext cx="1002621" cy="668413"/>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8" descr="Image result for one day at a time poptv">
            <a:extLst>
              <a:ext uri="{FF2B5EF4-FFF2-40B4-BE49-F238E27FC236}">
                <a16:creationId xmlns:a16="http://schemas.microsoft.com/office/drawing/2014/main" id="{78E57D6E-A0CC-4281-A270-40FC0B966C72}"/>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317393" y="3607113"/>
            <a:ext cx="808163" cy="867089"/>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0" descr="Image result for cherish the day">
            <a:extLst>
              <a:ext uri="{FF2B5EF4-FFF2-40B4-BE49-F238E27FC236}">
                <a16:creationId xmlns:a16="http://schemas.microsoft.com/office/drawing/2014/main" id="{30F71027-5DE7-40B8-96AF-A5E526258EC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5342319" y="4402617"/>
            <a:ext cx="687198" cy="838521"/>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2" descr="Image result for empire show">
            <a:extLst>
              <a:ext uri="{FF2B5EF4-FFF2-40B4-BE49-F238E27FC236}">
                <a16:creationId xmlns:a16="http://schemas.microsoft.com/office/drawing/2014/main" id="{77902B77-D16E-4061-91A8-7DBF5420929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030801" y="5200670"/>
            <a:ext cx="895132" cy="655589"/>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6">
            <a:extLst>
              <a:ext uri="{FF2B5EF4-FFF2-40B4-BE49-F238E27FC236}">
                <a16:creationId xmlns:a16="http://schemas.microsoft.com/office/drawing/2014/main" id="{D8BF37CF-5EB4-4A25-9FD2-75A3DDE7C6C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357077" y="4739970"/>
            <a:ext cx="1016610" cy="571843"/>
          </a:xfrm>
          <a:prstGeom prst="rect">
            <a:avLst/>
          </a:prstGeom>
        </p:spPr>
      </p:pic>
      <p:pic>
        <p:nvPicPr>
          <p:cNvPr id="28" name="Picture 2" descr="Married at First Sight on Lifetime | Multiple experienceS">
            <a:extLst>
              <a:ext uri="{FF2B5EF4-FFF2-40B4-BE49-F238E27FC236}">
                <a16:creationId xmlns:a16="http://schemas.microsoft.com/office/drawing/2014/main" id="{7FC25AAC-E161-4206-BA3F-68EC6D6CBEFA}"/>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93712" y="3349403"/>
            <a:ext cx="1315646" cy="716947"/>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4" descr="Buy Keeping Up With The Kardashians - Season 17 on DVD | Sanity">
            <a:extLst>
              <a:ext uri="{FF2B5EF4-FFF2-40B4-BE49-F238E27FC236}">
                <a16:creationId xmlns:a16="http://schemas.microsoft.com/office/drawing/2014/main" id="{C3370D1D-8C6F-4B9A-97F5-1E38A8A6A5F7}"/>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471180" y="3564237"/>
            <a:ext cx="701006" cy="86830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4" descr="If Loving You is Wrong - Home | Facebook">
            <a:extLst>
              <a:ext uri="{FF2B5EF4-FFF2-40B4-BE49-F238E27FC236}">
                <a16:creationId xmlns:a16="http://schemas.microsoft.com/office/drawing/2014/main" id="{034CEB41-15CF-44DB-88B0-5C7303F8DE15}"/>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501595" y="4522327"/>
            <a:ext cx="773912" cy="652060"/>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30" descr="The Real Housewives of New York City - Wikipedia">
            <a:extLst>
              <a:ext uri="{FF2B5EF4-FFF2-40B4-BE49-F238E27FC236}">
                <a16:creationId xmlns:a16="http://schemas.microsoft.com/office/drawing/2014/main" id="{2893A1DC-60A2-45D9-847D-DCAC6CD4F975}"/>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24782" y="5358323"/>
            <a:ext cx="1230638" cy="48990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6">
            <a:extLst>
              <a:ext uri="{FF2B5EF4-FFF2-40B4-BE49-F238E27FC236}">
                <a16:creationId xmlns:a16="http://schemas.microsoft.com/office/drawing/2014/main" id="{9E3F685B-DED5-4618-A897-B767CB0A2FE4}"/>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183353" y="3658743"/>
            <a:ext cx="776372" cy="693533"/>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Shahs of Sunset Season 9 Release Date, Plot, and Cast Details ...">
            <a:extLst>
              <a:ext uri="{FF2B5EF4-FFF2-40B4-BE49-F238E27FC236}">
                <a16:creationId xmlns:a16="http://schemas.microsoft.com/office/drawing/2014/main" id="{DDB88C25-884D-42AE-A803-341F90FEEC6C}"/>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2611329" y="2781678"/>
            <a:ext cx="859851" cy="644889"/>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14" descr="The Clark Sisters: Inspirational Quotes from Artists Infographic ...">
            <a:extLst>
              <a:ext uri="{FF2B5EF4-FFF2-40B4-BE49-F238E27FC236}">
                <a16:creationId xmlns:a16="http://schemas.microsoft.com/office/drawing/2014/main" id="{15F2401A-5C39-42F8-9498-5F1FB4E00A9D}"/>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341192" y="2773122"/>
            <a:ext cx="2221953" cy="532390"/>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30" descr="T.I. &amp; Tiny: Friends &amp; Family Hustle Next Episo">
            <a:extLst>
              <a:ext uri="{FF2B5EF4-FFF2-40B4-BE49-F238E27FC236}">
                <a16:creationId xmlns:a16="http://schemas.microsoft.com/office/drawing/2014/main" id="{2B9B6DAE-873B-4648-9850-3EBA66B14FF4}"/>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3523712" y="4500513"/>
            <a:ext cx="909316" cy="635750"/>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54" descr="Watch Let's Go Crazy: The Grammy Salute to Prince Season 2020 ...">
            <a:extLst>
              <a:ext uri="{FF2B5EF4-FFF2-40B4-BE49-F238E27FC236}">
                <a16:creationId xmlns:a16="http://schemas.microsoft.com/office/drawing/2014/main" id="{2C21AE0F-F04A-40EB-A736-7D1B3EB5F7C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4916026" y="2779468"/>
            <a:ext cx="1103411" cy="740732"/>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56" descr="True Jackson, VP - Wikipedia">
            <a:extLst>
              <a:ext uri="{FF2B5EF4-FFF2-40B4-BE49-F238E27FC236}">
                <a16:creationId xmlns:a16="http://schemas.microsoft.com/office/drawing/2014/main" id="{FD75710C-9067-4DC8-866B-A04434B8F6B9}"/>
              </a:ext>
            </a:extLst>
          </p:cNvPr>
          <p:cNvPicPr>
            <a:picLocks noChangeAspect="1" noChangeArrowheads="1"/>
          </p:cNvPicPr>
          <p:nvPr/>
        </p:nvPicPr>
        <p:blipFill>
          <a:blip r:embed="rId20">
            <a:extLst>
              <a:ext uri="{28A0092B-C50C-407E-A947-70E740481C1C}">
                <a14:useLocalDpi xmlns:a14="http://schemas.microsoft.com/office/drawing/2010/main"/>
              </a:ext>
            </a:extLst>
          </a:blip>
          <a:srcRect/>
          <a:stretch>
            <a:fillRect/>
          </a:stretch>
        </p:blipFill>
        <p:spPr bwMode="auto">
          <a:xfrm>
            <a:off x="366241" y="3920028"/>
            <a:ext cx="1484101" cy="832397"/>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60" descr="Saving Our Selves: A BET COVID-19 Relief Effort | United Way Worldwide">
            <a:extLst>
              <a:ext uri="{FF2B5EF4-FFF2-40B4-BE49-F238E27FC236}">
                <a16:creationId xmlns:a16="http://schemas.microsoft.com/office/drawing/2014/main" id="{A5B77960-CF0B-42AA-80A0-B4FAC33B33C8}"/>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1932194" y="4059790"/>
            <a:ext cx="1414756" cy="485997"/>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66" descr="RuPaul's Secret Celebrity Drag Race': See All the Mystery Stars in ...">
            <a:extLst>
              <a:ext uri="{FF2B5EF4-FFF2-40B4-BE49-F238E27FC236}">
                <a16:creationId xmlns:a16="http://schemas.microsoft.com/office/drawing/2014/main" id="{291488F8-FF43-43C1-AC05-32D70D623C93}"/>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4960752" y="5277109"/>
            <a:ext cx="1051317" cy="591773"/>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68" descr="MTV Revives 'Club MTV' With One-Night Musical Special For COVID-19 ...">
            <a:extLst>
              <a:ext uri="{FF2B5EF4-FFF2-40B4-BE49-F238E27FC236}">
                <a16:creationId xmlns:a16="http://schemas.microsoft.com/office/drawing/2014/main" id="{EDC8C329-2703-4E83-949E-2AA0018CB0F5}"/>
              </a:ext>
            </a:extLst>
          </p:cNvPr>
          <p:cNvPicPr>
            <a:picLocks noChangeAspect="1" noChangeArrowheads="1"/>
          </p:cNvPicPr>
          <p:nvPr/>
        </p:nvPicPr>
        <p:blipFill rotWithShape="1">
          <a:blip r:embed="rId23" cstate="print">
            <a:extLst>
              <a:ext uri="{28A0092B-C50C-407E-A947-70E740481C1C}">
                <a14:useLocalDpi xmlns:a14="http://schemas.microsoft.com/office/drawing/2010/main"/>
              </a:ext>
            </a:extLst>
          </a:blip>
          <a:srcRect/>
          <a:stretch/>
        </p:blipFill>
        <p:spPr bwMode="auto">
          <a:xfrm>
            <a:off x="1878962" y="3485136"/>
            <a:ext cx="1305729" cy="513908"/>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48" descr="How to stream ESPN's Michael Jordan documentary: The Last Dance">
            <a:extLst>
              <a:ext uri="{FF2B5EF4-FFF2-40B4-BE49-F238E27FC236}">
                <a16:creationId xmlns:a16="http://schemas.microsoft.com/office/drawing/2014/main" id="{6FE27359-6FFE-42BF-9EBB-A6BD3D793C8E}"/>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2779776" y="5200670"/>
            <a:ext cx="1234399" cy="435801"/>
          </a:xfrm>
          <a:prstGeom prst="rect">
            <a:avLst/>
          </a:prstGeom>
          <a:noFill/>
          <a:extLst>
            <a:ext uri="{909E8E84-426E-40DD-AFC4-6F175D3DCCD1}">
              <a14:hiddenFill xmlns:a14="http://schemas.microsoft.com/office/drawing/2010/main">
                <a:solidFill>
                  <a:srgbClr val="FFFFFF"/>
                </a:solidFill>
              </a14:hiddenFill>
            </a:ext>
          </a:extLst>
        </p:spPr>
      </p:pic>
      <p:pic>
        <p:nvPicPr>
          <p:cNvPr id="46" name="Picture 12" descr="Fortnite And Travis Scott Present: Astronomical | RESPECT.">
            <a:extLst>
              <a:ext uri="{FF2B5EF4-FFF2-40B4-BE49-F238E27FC236}">
                <a16:creationId xmlns:a16="http://schemas.microsoft.com/office/drawing/2014/main" id="{5EA8BF95-207E-4874-8F26-081DBF9F09FD}"/>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7061384" y="3255007"/>
            <a:ext cx="954031" cy="614107"/>
          </a:xfrm>
          <a:prstGeom prst="rect">
            <a:avLst/>
          </a:prstGeom>
          <a:noFill/>
          <a:extLst>
            <a:ext uri="{909E8E84-426E-40DD-AFC4-6F175D3DCCD1}">
              <a14:hiddenFill xmlns:a14="http://schemas.microsoft.com/office/drawing/2010/main">
                <a:solidFill>
                  <a:srgbClr val="FFFFFF"/>
                </a:solidFill>
              </a14:hiddenFill>
            </a:ext>
          </a:extLst>
        </p:spPr>
      </p:pic>
      <p:pic>
        <p:nvPicPr>
          <p:cNvPr id="4098" name="Picture 2" descr="Kevin Enrique Rivera on Twitter: &quot;Let me tell you a story, so my ...">
            <a:extLst>
              <a:ext uri="{FF2B5EF4-FFF2-40B4-BE49-F238E27FC236}">
                <a16:creationId xmlns:a16="http://schemas.microsoft.com/office/drawing/2014/main" id="{F260ADB5-8BBD-4E27-AB59-3324FAEF82C4}"/>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9385874" y="3881161"/>
            <a:ext cx="968230" cy="543822"/>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Insecure Season 1 Official Trailer (2016) | HBO - YouTube">
            <a:extLst>
              <a:ext uri="{FF2B5EF4-FFF2-40B4-BE49-F238E27FC236}">
                <a16:creationId xmlns:a16="http://schemas.microsoft.com/office/drawing/2014/main" id="{E6063676-F1DA-4A56-A2CB-214D03B3969D}"/>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311083" y="3864503"/>
            <a:ext cx="1008504" cy="567283"/>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lackAF (TV Series 2020– ) - IMDb">
            <a:extLst>
              <a:ext uri="{FF2B5EF4-FFF2-40B4-BE49-F238E27FC236}">
                <a16:creationId xmlns:a16="http://schemas.microsoft.com/office/drawing/2014/main" id="{D7CFDEA6-118D-4C68-9C42-930B03706A58}"/>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6329797" y="2602646"/>
            <a:ext cx="573990" cy="850356"/>
          </a:xfrm>
          <a:prstGeom prst="rect">
            <a:avLst/>
          </a:prstGeom>
          <a:noFill/>
          <a:extLst>
            <a:ext uri="{909E8E84-426E-40DD-AFC4-6F175D3DCCD1}">
              <a14:hiddenFill xmlns:a14="http://schemas.microsoft.com/office/drawing/2010/main">
                <a:solidFill>
                  <a:srgbClr val="FFFFFF"/>
                </a:solidFill>
              </a14:hiddenFill>
            </a:ext>
          </a:extLst>
        </p:spPr>
      </p:pic>
      <p:pic>
        <p:nvPicPr>
          <p:cNvPr id="4104" name="Picture 8" descr="The reviews are in for Beyonce's Netflix film Homecoming – here's ...">
            <a:extLst>
              <a:ext uri="{FF2B5EF4-FFF2-40B4-BE49-F238E27FC236}">
                <a16:creationId xmlns:a16="http://schemas.microsoft.com/office/drawing/2014/main" id="{B7D3CE2A-5BC7-4E54-AFA1-EBD6EB6B4A67}"/>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6327344" y="3946450"/>
            <a:ext cx="843447" cy="489064"/>
          </a:xfrm>
          <a:prstGeom prst="rect">
            <a:avLst/>
          </a:prstGeom>
          <a:noFill/>
          <a:extLst>
            <a:ext uri="{909E8E84-426E-40DD-AFC4-6F175D3DCCD1}">
              <a14:hiddenFill xmlns:a14="http://schemas.microsoft.com/office/drawing/2010/main">
                <a:solidFill>
                  <a:srgbClr val="FFFFFF"/>
                </a:solidFill>
              </a14:hiddenFill>
            </a:ext>
          </a:extLst>
        </p:spPr>
      </p:pic>
      <p:pic>
        <p:nvPicPr>
          <p:cNvPr id="4106" name="Picture 10" descr="Beatport Hosts 24-Hour Music Marathon Live Stream for COVID-19 Aid ...">
            <a:extLst>
              <a:ext uri="{FF2B5EF4-FFF2-40B4-BE49-F238E27FC236}">
                <a16:creationId xmlns:a16="http://schemas.microsoft.com/office/drawing/2014/main" id="{97220CA6-A26A-4A13-9EBE-1E5102C53905}"/>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10392295" y="3739386"/>
            <a:ext cx="704516" cy="704516"/>
          </a:xfrm>
          <a:prstGeom prst="rect">
            <a:avLst/>
          </a:prstGeom>
          <a:noFill/>
          <a:extLst>
            <a:ext uri="{909E8E84-426E-40DD-AFC4-6F175D3DCCD1}">
              <a14:hiddenFill xmlns:a14="http://schemas.microsoft.com/office/drawing/2010/main">
                <a:solidFill>
                  <a:srgbClr val="FFFFFF"/>
                </a:solidFill>
              </a14:hiddenFill>
            </a:ext>
          </a:extLst>
        </p:spPr>
      </p:pic>
      <p:pic>
        <p:nvPicPr>
          <p:cNvPr id="4108" name="Picture 12" descr="BTS' BangBangCon attracts 50 million views, opening &quot;untact ...">
            <a:extLst>
              <a:ext uri="{FF2B5EF4-FFF2-40B4-BE49-F238E27FC236}">
                <a16:creationId xmlns:a16="http://schemas.microsoft.com/office/drawing/2014/main" id="{2A913D1C-03C7-429F-8F9D-3CEA7372D41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199824" y="3920028"/>
            <a:ext cx="1044972" cy="546977"/>
          </a:xfrm>
          <a:prstGeom prst="rect">
            <a:avLst/>
          </a:prstGeom>
          <a:noFill/>
          <a:extLst>
            <a:ext uri="{909E8E84-426E-40DD-AFC4-6F175D3DCCD1}">
              <a14:hiddenFill xmlns:a14="http://schemas.microsoft.com/office/drawing/2010/main">
                <a:solidFill>
                  <a:srgbClr val="FFFFFF"/>
                </a:solidFill>
              </a14:hiddenFill>
            </a:ext>
          </a:extLst>
        </p:spPr>
      </p:pic>
      <p:pic>
        <p:nvPicPr>
          <p:cNvPr id="4110" name="Picture 14" descr="See All the Looks in Bad Bunny's 'Yo Perreo Sola' Video | Billboard">
            <a:extLst>
              <a:ext uri="{FF2B5EF4-FFF2-40B4-BE49-F238E27FC236}">
                <a16:creationId xmlns:a16="http://schemas.microsoft.com/office/drawing/2014/main" id="{1F64E19C-D6EC-4077-AC10-A82B1DA4AA57}"/>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6327344" y="3484103"/>
            <a:ext cx="645349" cy="426872"/>
          </a:xfrm>
          <a:prstGeom prst="rect">
            <a:avLst/>
          </a:prstGeom>
          <a:noFill/>
          <a:extLst>
            <a:ext uri="{909E8E84-426E-40DD-AFC4-6F175D3DCCD1}">
              <a14:hiddenFill xmlns:a14="http://schemas.microsoft.com/office/drawing/2010/main">
                <a:solidFill>
                  <a:srgbClr val="FFFFFF"/>
                </a:solidFill>
              </a14:hiddenFill>
            </a:ext>
          </a:extLst>
        </p:spPr>
      </p:pic>
      <p:pic>
        <p:nvPicPr>
          <p:cNvPr id="4112" name="Picture 16" descr="Jowell y Randy Viva El Perreo LIVE - YouTube">
            <a:extLst>
              <a:ext uri="{FF2B5EF4-FFF2-40B4-BE49-F238E27FC236}">
                <a16:creationId xmlns:a16="http://schemas.microsoft.com/office/drawing/2014/main" id="{D80F8740-30B4-4C53-86BE-277BAF23072A}"/>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6941224" y="2598997"/>
            <a:ext cx="1113887" cy="626561"/>
          </a:xfrm>
          <a:prstGeom prst="rect">
            <a:avLst/>
          </a:prstGeom>
          <a:noFill/>
          <a:extLst>
            <a:ext uri="{909E8E84-426E-40DD-AFC4-6F175D3DCCD1}">
              <a14:hiddenFill xmlns:a14="http://schemas.microsoft.com/office/drawing/2010/main">
                <a:solidFill>
                  <a:srgbClr val="FFFFFF"/>
                </a:solidFill>
              </a14:hiddenFill>
            </a:ext>
          </a:extLst>
        </p:spPr>
      </p:pic>
      <p:pic>
        <p:nvPicPr>
          <p:cNvPr id="4114" name="Picture 18" descr="Wallpaper | Astro wallpaper, Astro, Astro kpop">
            <a:extLst>
              <a:ext uri="{FF2B5EF4-FFF2-40B4-BE49-F238E27FC236}">
                <a16:creationId xmlns:a16="http://schemas.microsoft.com/office/drawing/2014/main" id="{4B1E4B8E-330C-4971-99E4-71F9C4D08065}"/>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6300251" y="4857341"/>
            <a:ext cx="713248" cy="1045575"/>
          </a:xfrm>
          <a:prstGeom prst="rect">
            <a:avLst/>
          </a:prstGeom>
          <a:noFill/>
          <a:extLst>
            <a:ext uri="{909E8E84-426E-40DD-AFC4-6F175D3DCCD1}">
              <a14:hiddenFill xmlns:a14="http://schemas.microsoft.com/office/drawing/2010/main">
                <a:solidFill>
                  <a:srgbClr val="FFFFFF"/>
                </a:solidFill>
              </a14:hiddenFill>
            </a:ext>
          </a:extLst>
        </p:spPr>
      </p:pic>
      <p:pic>
        <p:nvPicPr>
          <p:cNvPr id="4116" name="Picture 20" descr="The BTS ARMY Is Fighting Back After Australia's Channel 9 News ...">
            <a:extLst>
              <a:ext uri="{FF2B5EF4-FFF2-40B4-BE49-F238E27FC236}">
                <a16:creationId xmlns:a16="http://schemas.microsoft.com/office/drawing/2014/main" id="{160EAB1E-C849-4A8B-97D5-1177BC4A388C}"/>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7053426" y="4855887"/>
            <a:ext cx="1046677" cy="1042709"/>
          </a:xfrm>
          <a:prstGeom prst="rect">
            <a:avLst/>
          </a:prstGeom>
          <a:noFill/>
          <a:extLst>
            <a:ext uri="{909E8E84-426E-40DD-AFC4-6F175D3DCCD1}">
              <a14:hiddenFill xmlns:a14="http://schemas.microsoft.com/office/drawing/2010/main">
                <a:solidFill>
                  <a:srgbClr val="FFFFFF"/>
                </a:solidFill>
              </a14:hiddenFill>
            </a:ext>
          </a:extLst>
        </p:spPr>
      </p:pic>
      <p:pic>
        <p:nvPicPr>
          <p:cNvPr id="4120" name="Picture 24" descr="BTS' Suga x IU: Five powerful female artists' Min Yoongi has ...">
            <a:extLst>
              <a:ext uri="{FF2B5EF4-FFF2-40B4-BE49-F238E27FC236}">
                <a16:creationId xmlns:a16="http://schemas.microsoft.com/office/drawing/2014/main" id="{D6C81940-69A8-427D-9D7F-732ADB440218}"/>
              </a:ext>
            </a:extLst>
          </p:cNvPr>
          <p:cNvPicPr>
            <a:picLocks noChangeAspect="1" noChangeArrowheads="1"/>
          </p:cNvPicPr>
          <p:nvPr/>
        </p:nvPicPr>
        <p:blipFill rotWithShape="1">
          <a:blip r:embed="rId36" cstate="print">
            <a:extLst>
              <a:ext uri="{28A0092B-C50C-407E-A947-70E740481C1C}">
                <a14:useLocalDpi xmlns:a14="http://schemas.microsoft.com/office/drawing/2010/main"/>
              </a:ext>
            </a:extLst>
          </a:blip>
          <a:srcRect/>
          <a:stretch/>
        </p:blipFill>
        <p:spPr bwMode="auto">
          <a:xfrm>
            <a:off x="9254711" y="4856581"/>
            <a:ext cx="888389" cy="1042709"/>
          </a:xfrm>
          <a:prstGeom prst="rect">
            <a:avLst/>
          </a:prstGeom>
          <a:noFill/>
          <a:extLst>
            <a:ext uri="{909E8E84-426E-40DD-AFC4-6F175D3DCCD1}">
              <a14:hiddenFill xmlns:a14="http://schemas.microsoft.com/office/drawing/2010/main">
                <a:solidFill>
                  <a:srgbClr val="FFFFFF"/>
                </a:solidFill>
              </a14:hiddenFill>
            </a:ext>
          </a:extLst>
        </p:spPr>
      </p:pic>
      <p:pic>
        <p:nvPicPr>
          <p:cNvPr id="4122" name="Picture 26" descr="J Balvin, Colores: Track By Track on Apple Music">
            <a:extLst>
              <a:ext uri="{FF2B5EF4-FFF2-40B4-BE49-F238E27FC236}">
                <a16:creationId xmlns:a16="http://schemas.microsoft.com/office/drawing/2014/main" id="{68D364CA-6382-4CB1-A63D-94AA5E082354}"/>
              </a:ext>
            </a:extLst>
          </p:cNvPr>
          <p:cNvPicPr>
            <a:picLocks noChangeAspect="1" noChangeArrowheads="1"/>
          </p:cNvPicPr>
          <p:nvPr/>
        </p:nvPicPr>
        <p:blipFill rotWithShape="1">
          <a:blip r:embed="rId37" cstate="print">
            <a:extLst>
              <a:ext uri="{28A0092B-C50C-407E-A947-70E740481C1C}">
                <a14:useLocalDpi xmlns:a14="http://schemas.microsoft.com/office/drawing/2010/main"/>
              </a:ext>
            </a:extLst>
          </a:blip>
          <a:srcRect/>
          <a:stretch/>
        </p:blipFill>
        <p:spPr bwMode="auto">
          <a:xfrm>
            <a:off x="10210908" y="4860827"/>
            <a:ext cx="798501" cy="1039581"/>
          </a:xfrm>
          <a:prstGeom prst="rect">
            <a:avLst/>
          </a:prstGeom>
          <a:noFill/>
          <a:extLst>
            <a:ext uri="{909E8E84-426E-40DD-AFC4-6F175D3DCCD1}">
              <a14:hiddenFill xmlns:a14="http://schemas.microsoft.com/office/drawing/2010/main">
                <a:solidFill>
                  <a:srgbClr val="FFFFFF"/>
                </a:solidFill>
              </a14:hiddenFill>
            </a:ext>
          </a:extLst>
        </p:spPr>
      </p:pic>
      <p:pic>
        <p:nvPicPr>
          <p:cNvPr id="4124" name="Picture 28" descr="Kid Cudi - &quot;Leader of the Delinquents&quot; - YouTube">
            <a:extLst>
              <a:ext uri="{FF2B5EF4-FFF2-40B4-BE49-F238E27FC236}">
                <a16:creationId xmlns:a16="http://schemas.microsoft.com/office/drawing/2014/main" id="{F2430762-6F7D-467C-BBF9-174F095A5C21}"/>
              </a:ext>
            </a:extLst>
          </p:cNvPr>
          <p:cNvPicPr>
            <a:picLocks noChangeAspect="1" noChangeArrowheads="1"/>
          </p:cNvPicPr>
          <p:nvPr/>
        </p:nvPicPr>
        <p:blipFill rotWithShape="1">
          <a:blip r:embed="rId38" cstate="print">
            <a:extLst>
              <a:ext uri="{28A0092B-C50C-407E-A947-70E740481C1C}">
                <a14:useLocalDpi xmlns:a14="http://schemas.microsoft.com/office/drawing/2010/main"/>
              </a:ext>
            </a:extLst>
          </a:blip>
          <a:srcRect/>
          <a:stretch/>
        </p:blipFill>
        <p:spPr bwMode="auto">
          <a:xfrm>
            <a:off x="11055808" y="4858320"/>
            <a:ext cx="832734" cy="1039581"/>
          </a:xfrm>
          <a:prstGeom prst="rect">
            <a:avLst/>
          </a:prstGeom>
          <a:noFill/>
          <a:extLst>
            <a:ext uri="{909E8E84-426E-40DD-AFC4-6F175D3DCCD1}">
              <a14:hiddenFill xmlns:a14="http://schemas.microsoft.com/office/drawing/2010/main">
                <a:solidFill>
                  <a:srgbClr val="FFFFFF"/>
                </a:solidFill>
              </a14:hiddenFill>
            </a:ext>
          </a:extLst>
        </p:spPr>
      </p:pic>
      <p:pic>
        <p:nvPicPr>
          <p:cNvPr id="4126" name="Picture 30" descr="Soobin of TXT Chatting With His Idol Bebe Rexha Is the Cutest ...">
            <a:extLst>
              <a:ext uri="{FF2B5EF4-FFF2-40B4-BE49-F238E27FC236}">
                <a16:creationId xmlns:a16="http://schemas.microsoft.com/office/drawing/2014/main" id="{86FBDA3C-5524-43C0-A194-A93004E49F6B}"/>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8116729" y="4860973"/>
            <a:ext cx="1070174" cy="1045871"/>
          </a:xfrm>
          <a:prstGeom prst="rect">
            <a:avLst/>
          </a:prstGeom>
          <a:noFill/>
          <a:extLst>
            <a:ext uri="{909E8E84-426E-40DD-AFC4-6F175D3DCCD1}">
              <a14:hiddenFill xmlns:a14="http://schemas.microsoft.com/office/drawing/2010/main">
                <a:solidFill>
                  <a:srgbClr val="FFFFFF"/>
                </a:solidFill>
              </a14:hiddenFill>
            </a:ext>
          </a:extLst>
        </p:spPr>
      </p:pic>
      <p:pic>
        <p:nvPicPr>
          <p:cNvPr id="4128" name="Picture 32" descr="BTS Confirmed to Guest on the Special Episode of 'James Corden's ...">
            <a:extLst>
              <a:ext uri="{FF2B5EF4-FFF2-40B4-BE49-F238E27FC236}">
                <a16:creationId xmlns:a16="http://schemas.microsoft.com/office/drawing/2014/main" id="{B0B7FFC9-B715-480A-B471-F16AAA379207}"/>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3505350" y="2780698"/>
            <a:ext cx="1348444" cy="758500"/>
          </a:xfrm>
          <a:prstGeom prst="rect">
            <a:avLst/>
          </a:prstGeom>
          <a:noFill/>
          <a:extLst>
            <a:ext uri="{909E8E84-426E-40DD-AFC4-6F175D3DCCD1}">
              <a14:hiddenFill xmlns:a14="http://schemas.microsoft.com/office/drawing/2010/main">
                <a:solidFill>
                  <a:srgbClr val="FFFFFF"/>
                </a:solidFill>
              </a14:hiddenFill>
            </a:ext>
          </a:extLst>
        </p:spPr>
      </p:pic>
      <p:sp>
        <p:nvSpPr>
          <p:cNvPr id="58" name="TextBox 57">
            <a:extLst>
              <a:ext uri="{FF2B5EF4-FFF2-40B4-BE49-F238E27FC236}">
                <a16:creationId xmlns:a16="http://schemas.microsoft.com/office/drawing/2014/main" id="{399F61D8-1663-4F51-AE71-1F59727F886C}"/>
              </a:ext>
            </a:extLst>
          </p:cNvPr>
          <p:cNvSpPr txBox="1"/>
          <p:nvPr/>
        </p:nvSpPr>
        <p:spPr>
          <a:xfrm>
            <a:off x="446732" y="6018835"/>
            <a:ext cx="11687273"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Various Video Platforms include YouTube, Netflix, Fortnite, Facebook Live, Twitch, and HBO. Ad-supported TV Networks count (+) because TV-related news topics can be trending due to coverage across multiple TV news networks and Other Video Platforms count (+) because some events were streamed across multiple platforms. (#) = number of programs / content within each grouping that have trended. Music shown is a sampling of content. Various Video Content features Bad Bunny’s music video for ‘Yo Perreo Sola’, Diddy and J.Lo reuniting on Instagram Live, Tommy Torres performing live via YouTube, DJ Yamil on Facebook Live, and Quarantine Radio on Instagram Live. Music features several K-Pop artists and groups including Astro, BTS, Soobin and Bebe Rexha, along with album releases from J Balvin and Kid Cudi.</a:t>
            </a:r>
          </a:p>
        </p:txBody>
      </p:sp>
      <p:grpSp>
        <p:nvGrpSpPr>
          <p:cNvPr id="59" name="Group 58">
            <a:extLst>
              <a:ext uri="{FF2B5EF4-FFF2-40B4-BE49-F238E27FC236}">
                <a16:creationId xmlns:a16="http://schemas.microsoft.com/office/drawing/2014/main" id="{681713C4-E3E7-4AE7-B6BF-E79A9208A532}"/>
              </a:ext>
            </a:extLst>
          </p:cNvPr>
          <p:cNvGrpSpPr/>
          <p:nvPr/>
        </p:nvGrpSpPr>
        <p:grpSpPr>
          <a:xfrm>
            <a:off x="10507026" y="2615840"/>
            <a:ext cx="1376242" cy="983449"/>
            <a:chOff x="1030305" y="2106958"/>
            <a:chExt cx="4311424" cy="2538793"/>
          </a:xfrm>
        </p:grpSpPr>
        <p:pic>
          <p:nvPicPr>
            <p:cNvPr id="60" name="Picture 2" descr="Tory Lanez and Drake break Instagram record with over 300k live ...">
              <a:extLst>
                <a:ext uri="{FF2B5EF4-FFF2-40B4-BE49-F238E27FC236}">
                  <a16:creationId xmlns:a16="http://schemas.microsoft.com/office/drawing/2014/main" id="{1716DF86-BBFC-4D4C-A4D0-53151CB99BE8}"/>
                </a:ext>
              </a:extLst>
            </p:cNvPr>
            <p:cNvPicPr>
              <a:picLocks noChangeAspect="1" noChangeArrowheads="1"/>
            </p:cNvPicPr>
            <p:nvPr/>
          </p:nvPicPr>
          <p:blipFill rotWithShape="1">
            <a:blip r:embed="rId41" cstate="print">
              <a:extLst>
                <a:ext uri="{28A0092B-C50C-407E-A947-70E740481C1C}">
                  <a14:useLocalDpi xmlns:a14="http://schemas.microsoft.com/office/drawing/2010/main"/>
                </a:ext>
              </a:extLst>
            </a:blip>
            <a:srcRect/>
            <a:stretch/>
          </p:blipFill>
          <p:spPr bwMode="auto">
            <a:xfrm>
              <a:off x="3940320" y="2106958"/>
              <a:ext cx="1401409" cy="2538793"/>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4" descr="Music's Instagram Live Battles Are Seeing Record Viewership – Variety">
              <a:extLst>
                <a:ext uri="{FF2B5EF4-FFF2-40B4-BE49-F238E27FC236}">
                  <a16:creationId xmlns:a16="http://schemas.microsoft.com/office/drawing/2014/main" id="{1E340AA0-355B-464B-B010-D432F18F6330}"/>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a:stretch/>
          </p:blipFill>
          <p:spPr bwMode="auto">
            <a:xfrm>
              <a:off x="1030305" y="2109720"/>
              <a:ext cx="2910015" cy="2536031"/>
            </a:xfrm>
            <a:prstGeom prst="rect">
              <a:avLst/>
            </a:prstGeom>
            <a:noFill/>
            <a:extLst>
              <a:ext uri="{909E8E84-426E-40DD-AFC4-6F175D3DCCD1}">
                <a14:hiddenFill xmlns:a14="http://schemas.microsoft.com/office/drawing/2010/main">
                  <a:solidFill>
                    <a:srgbClr val="FFFFFF"/>
                  </a:solidFill>
                </a14:hiddenFill>
              </a:ext>
            </a:extLst>
          </p:spPr>
        </p:pic>
      </p:grpSp>
      <p:pic>
        <p:nvPicPr>
          <p:cNvPr id="62" name="Picture 10" descr="J.Lo &amp; Diddy Reunite on IG Live For His Dance-a-Thon Fundraiser ...">
            <a:extLst>
              <a:ext uri="{FF2B5EF4-FFF2-40B4-BE49-F238E27FC236}">
                <a16:creationId xmlns:a16="http://schemas.microsoft.com/office/drawing/2014/main" id="{8278B145-99DE-4999-A10E-333B3A1B4548}"/>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111396" y="2693365"/>
            <a:ext cx="683424" cy="110369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
            <a:extLst>
              <a:ext uri="{FF2B5EF4-FFF2-40B4-BE49-F238E27FC236}">
                <a16:creationId xmlns:a16="http://schemas.microsoft.com/office/drawing/2014/main" id="{D402590E-0195-45DC-947E-CB1C0397EF4C}"/>
              </a:ext>
            </a:extLst>
          </p:cNvPr>
          <p:cNvPicPr>
            <a:picLocks noChangeAspect="1" noChangeArrowheads="1"/>
          </p:cNvPicPr>
          <p:nvPr/>
        </p:nvPicPr>
        <p:blipFill>
          <a:blip r:embed="rId44"/>
          <a:srcRect/>
          <a:stretch/>
        </p:blipFill>
        <p:spPr bwMode="auto">
          <a:xfrm>
            <a:off x="8857815" y="2619743"/>
            <a:ext cx="968230" cy="595116"/>
          </a:xfrm>
          <a:prstGeom prst="rect">
            <a:avLst/>
          </a:prstGeom>
          <a:noFill/>
          <a:extLst>
            <a:ext uri="{909E8E84-426E-40DD-AFC4-6F175D3DCCD1}">
              <a14:hiddenFill xmlns:a14="http://schemas.microsoft.com/office/drawing/2010/main">
                <a:solidFill>
                  <a:srgbClr val="FFFFFF"/>
                </a:solidFill>
              </a14:hiddenFill>
            </a:ext>
          </a:extLst>
        </p:spPr>
      </p:pic>
      <p:pic>
        <p:nvPicPr>
          <p:cNvPr id="4130" name="Picture 34" descr="Relive Performances from Digital Mirage 2020 | EDM Identity">
            <a:extLst>
              <a:ext uri="{FF2B5EF4-FFF2-40B4-BE49-F238E27FC236}">
                <a16:creationId xmlns:a16="http://schemas.microsoft.com/office/drawing/2014/main" id="{F81D25D8-0A8A-457A-A113-1760C7C5CBC7}"/>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845133" y="3255007"/>
            <a:ext cx="1008503" cy="567283"/>
          </a:xfrm>
          <a:prstGeom prst="rect">
            <a:avLst/>
          </a:prstGeom>
          <a:noFill/>
          <a:extLst>
            <a:ext uri="{909E8E84-426E-40DD-AFC4-6F175D3DCCD1}">
              <a14:hiddenFill xmlns:a14="http://schemas.microsoft.com/office/drawing/2010/main">
                <a:solidFill>
                  <a:srgbClr val="FFFFFF"/>
                </a:solidFill>
              </a14:hiddenFill>
            </a:ext>
          </a:extLst>
        </p:spPr>
      </p:pic>
      <p:pic>
        <p:nvPicPr>
          <p:cNvPr id="4132" name="Picture 36" descr="Kayzo Tour Dates 2020, Concert Tickets &amp; Live Streams | Bandsintown">
            <a:extLst>
              <a:ext uri="{FF2B5EF4-FFF2-40B4-BE49-F238E27FC236}">
                <a16:creationId xmlns:a16="http://schemas.microsoft.com/office/drawing/2014/main" id="{6D4C0785-5665-4FE0-963F-2D49278C6C1D}"/>
              </a:ext>
            </a:extLst>
          </p:cNvPr>
          <p:cNvPicPr>
            <a:picLocks noChangeAspect="1" noChangeArrowheads="1"/>
          </p:cNvPicPr>
          <p:nvPr/>
        </p:nvPicPr>
        <p:blipFill>
          <a:blip r:embed="rId46" cstate="print">
            <a:extLst>
              <a:ext uri="{28A0092B-C50C-407E-A947-70E740481C1C}">
                <a14:useLocalDpi xmlns:a14="http://schemas.microsoft.com/office/drawing/2010/main"/>
              </a:ext>
            </a:extLst>
          </a:blip>
          <a:srcRect/>
          <a:stretch>
            <a:fillRect/>
          </a:stretch>
        </p:blipFill>
        <p:spPr bwMode="auto">
          <a:xfrm>
            <a:off x="11166602" y="3660611"/>
            <a:ext cx="661660" cy="774903"/>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66">
            <a:extLst>
              <a:ext uri="{FF2B5EF4-FFF2-40B4-BE49-F238E27FC236}">
                <a16:creationId xmlns:a16="http://schemas.microsoft.com/office/drawing/2014/main" id="{9FDA2730-7D98-4057-9FA1-6FCBA50116FE}"/>
              </a:ext>
            </a:extLst>
          </p:cNvPr>
          <p:cNvPicPr/>
          <p:nvPr/>
        </p:nvPicPr>
        <p:blipFill>
          <a:blip r:embed="rId47" cstate="print">
            <a:extLst>
              <a:ext uri="{28A0092B-C50C-407E-A947-70E740481C1C}">
                <a14:useLocalDpi xmlns:a14="http://schemas.microsoft.com/office/drawing/2010/main"/>
              </a:ext>
            </a:extLst>
          </a:blip>
          <a:srcRect/>
          <a:stretch>
            <a:fillRect/>
          </a:stretch>
        </p:blipFill>
        <p:spPr bwMode="auto">
          <a:xfrm>
            <a:off x="9870370" y="2625000"/>
            <a:ext cx="619922" cy="1098039"/>
          </a:xfrm>
          <a:prstGeom prst="rect">
            <a:avLst/>
          </a:prstGeom>
          <a:noFill/>
          <a:ln>
            <a:noFill/>
          </a:ln>
        </p:spPr>
      </p:pic>
    </p:spTree>
    <p:extLst>
      <p:ext uri="{BB962C8B-B14F-4D97-AF65-F5344CB8AC3E}">
        <p14:creationId xmlns:p14="http://schemas.microsoft.com/office/powerpoint/2010/main" val="4996391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Video at the Center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of Culture During COVID-19</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A0244A2A-78A6-4FF9-925B-3805F18FEB7F}"/>
              </a:ext>
            </a:extLst>
          </p:cNvPr>
          <p:cNvSpPr txBox="1"/>
          <p:nvPr/>
        </p:nvSpPr>
        <p:spPr>
          <a:xfrm>
            <a:off x="4894523" y="1407893"/>
            <a:ext cx="7135551" cy="4708981"/>
          </a:xfrm>
          <a:prstGeom prst="rect">
            <a:avLst/>
          </a:prstGeom>
          <a:noFill/>
        </p:spPr>
        <p:txBody>
          <a:bodyPr wrap="square" rtlCol="0">
            <a:spAutoFit/>
          </a:bodyPr>
          <a:lstStyle/>
          <a:p>
            <a:pPr marL="457200" indent="-457200">
              <a:buBlip>
                <a:blip r:embed="rId4"/>
              </a:buBlip>
            </a:pPr>
            <a:r>
              <a:rPr lang="en-US" b="1" dirty="0">
                <a:solidFill>
                  <a:srgbClr val="1B1464"/>
                </a:solidFill>
                <a:latin typeface="Helvetica" panose="020B0403020202020204" pitchFamily="34" charset="0"/>
              </a:rPr>
              <a:t>At 75% of trending topics, video programming and content clearly stands out in its ability to get people talking and connecting</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Video programming trends every day, demonstrating there is always something brand safe yet “talkworthy” to tap into </a:t>
            </a:r>
          </a:p>
          <a:p>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The variety and number of individual pieces of content that trended indicate the enormous appeal of video – and premium video specifically - across people of different ages (especially younger adults), lifestages and interests </a:t>
            </a:r>
          </a:p>
          <a:p>
            <a:pPr marL="457200" indent="-457200">
              <a:buBlip>
                <a:blip r:embed="rId4"/>
              </a:buBlip>
            </a:pPr>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Multicultural audiences, in particular, are highly engaged on social media and enjoy discussing their favorite video content and TV programs within online communities</a:t>
            </a:r>
          </a:p>
        </p:txBody>
      </p:sp>
    </p:spTree>
    <p:extLst>
      <p:ext uri="{BB962C8B-B14F-4D97-AF65-F5344CB8AC3E}">
        <p14:creationId xmlns:p14="http://schemas.microsoft.com/office/powerpoint/2010/main" val="290419422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Ad-Supported TV As The Cultural Cornerstone of Society</a:t>
            </a:r>
          </a:p>
        </p:txBody>
      </p:sp>
    </p:spTree>
    <p:extLst>
      <p:ext uri="{BB962C8B-B14F-4D97-AF65-F5344CB8AC3E}">
        <p14:creationId xmlns:p14="http://schemas.microsoft.com/office/powerpoint/2010/main" val="173068586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a:extLst>
              <a:ext uri="{FF2B5EF4-FFF2-40B4-BE49-F238E27FC236}">
                <a16:creationId xmlns:a16="http://schemas.microsoft.com/office/drawing/2014/main" id="{B34864A4-2C1A-4C45-B97D-96E8ADAFC220}"/>
              </a:ext>
            </a:extLst>
          </p:cNvPr>
          <p:cNvSpPr/>
          <p:nvPr/>
        </p:nvSpPr>
        <p:spPr>
          <a:xfrm>
            <a:off x="4747374" y="1696163"/>
            <a:ext cx="7445182"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40" name="Rectangle 39">
            <a:extLst>
              <a:ext uri="{FF2B5EF4-FFF2-40B4-BE49-F238E27FC236}">
                <a16:creationId xmlns:a16="http://schemas.microsoft.com/office/drawing/2014/main" id="{F5DF2A03-D5AD-0F42-B014-1D18EEE5BA11}"/>
              </a:ext>
            </a:extLst>
          </p:cNvPr>
          <p:cNvSpPr/>
          <p:nvPr/>
        </p:nvSpPr>
        <p:spPr>
          <a:xfrm>
            <a:off x="143879" y="221344"/>
            <a:ext cx="120481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People have always enjoyed 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communal</a:t>
            </a:r>
            <a:r>
              <a:rPr lang="en-US" sz="2600" b="1" dirty="0">
                <a:solidFill>
                  <a:srgbClr val="ED3C8D"/>
                </a:solidFill>
                <a:latin typeface="Helvetica" pitchFamily="2" charset="0"/>
              </a:rPr>
              <a:t> aspect of TV viewing</a:t>
            </a:r>
            <a:r>
              <a:rPr lang="en-US" sz="2600" b="1" dirty="0">
                <a:solidFill>
                  <a:srgbClr val="1B1464"/>
                </a:solidFill>
                <a:latin typeface="Helvetica" pitchFamily="2" charset="0"/>
              </a:rPr>
              <a:t>, however during lockdown the next best thing to in-person contact was being </a:t>
            </a:r>
            <a:r>
              <a:rPr lang="en-US" sz="2600" b="1" dirty="0">
                <a:solidFill>
                  <a:srgbClr val="ED3C8D"/>
                </a:solidFill>
                <a:latin typeface="Helvetica" pitchFamily="2" charset="0"/>
              </a:rPr>
              <a:t>‘alone together’</a:t>
            </a:r>
            <a:r>
              <a:rPr lang="en-US" sz="2600" b="1" dirty="0">
                <a:solidFill>
                  <a:srgbClr val="1B1464"/>
                </a:solidFill>
                <a:latin typeface="Helvetica" pitchFamily="2" charset="0"/>
              </a:rPr>
              <a:t> within </a:t>
            </a:r>
            <a:r>
              <a:rPr lang="en-US" sz="2600" b="1" dirty="0">
                <a:solidFill>
                  <a:srgbClr val="ED3C8D"/>
                </a:solidFill>
                <a:latin typeface="Helvetica" pitchFamily="2" charset="0"/>
              </a:rPr>
              <a:t>shared-interest TV communities</a:t>
            </a:r>
            <a:r>
              <a:rPr lang="en-US" sz="2600" b="1" dirty="0">
                <a:solidFill>
                  <a:srgbClr val="1B1464"/>
                </a:solidFill>
                <a:latin typeface="Helvetica" pitchFamily="2" charset="0"/>
              </a:rPr>
              <a:t> on social media platforms</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2" name="Slide Number Placeholder 5">
            <a:extLst>
              <a:ext uri="{FF2B5EF4-FFF2-40B4-BE49-F238E27FC236}">
                <a16:creationId xmlns:a16="http://schemas.microsoft.com/office/drawing/2014/main" id="{FCF5ECCB-CF29-4B0F-B9EA-53FB861E976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19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graphicFrame>
        <p:nvGraphicFramePr>
          <p:cNvPr id="5" name="Chart 4">
            <a:extLst>
              <a:ext uri="{FF2B5EF4-FFF2-40B4-BE49-F238E27FC236}">
                <a16:creationId xmlns:a16="http://schemas.microsoft.com/office/drawing/2014/main" id="{2B5D5B09-13C4-4606-817D-C6DCB0499699}"/>
              </a:ext>
            </a:extLst>
          </p:cNvPr>
          <p:cNvGraphicFramePr/>
          <p:nvPr/>
        </p:nvGraphicFramePr>
        <p:xfrm>
          <a:off x="5782478" y="2064174"/>
          <a:ext cx="5584087" cy="3481880"/>
        </p:xfrm>
        <a:graphic>
          <a:graphicData uri="http://schemas.openxmlformats.org/drawingml/2006/chart">
            <c:chart xmlns:c="http://schemas.openxmlformats.org/drawingml/2006/chart" xmlns:r="http://schemas.openxmlformats.org/officeDocument/2006/relationships" r:id="rId4"/>
          </a:graphicData>
        </a:graphic>
      </p:graphicFrame>
      <p:sp>
        <p:nvSpPr>
          <p:cNvPr id="8" name="TextBox 7">
            <a:extLst>
              <a:ext uri="{FF2B5EF4-FFF2-40B4-BE49-F238E27FC236}">
                <a16:creationId xmlns:a16="http://schemas.microsoft.com/office/drawing/2014/main" id="{28D4FDCF-5DFD-4B00-A295-AFC24622790A}"/>
              </a:ext>
            </a:extLst>
          </p:cNvPr>
          <p:cNvSpPr txBox="1"/>
          <p:nvPr/>
        </p:nvSpPr>
        <p:spPr>
          <a:xfrm>
            <a:off x="4747374" y="1797113"/>
            <a:ext cx="7444625"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Ad-Supported TV Topics in the Top 10 During Primetime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endParaRPr kumimoji="0" lang="en-US" sz="1200" b="0" i="0" u="none" strike="noStrike" kern="1200" cap="none" spc="0" normalizeH="0" baseline="30000" noProof="0" dirty="0">
              <a:ln>
                <a:noFill/>
              </a:ln>
              <a:solidFill>
                <a:srgbClr val="1B1464"/>
              </a:solidFill>
              <a:effectLst/>
              <a:uLnTx/>
              <a:uFillTx/>
              <a:latin typeface="Helvetica" panose="020B0403020202020204" pitchFamily="34" charset="0"/>
              <a:ea typeface="+mn-ea"/>
              <a:cs typeface="+mn-cs"/>
            </a:endParaRPr>
          </a:p>
        </p:txBody>
      </p:sp>
      <p:sp>
        <p:nvSpPr>
          <p:cNvPr id="15" name="TextBox 14">
            <a:extLst>
              <a:ext uri="{FF2B5EF4-FFF2-40B4-BE49-F238E27FC236}">
                <a16:creationId xmlns:a16="http://schemas.microsoft.com/office/drawing/2014/main" id="{DA647A66-90B8-4507-9A66-6C5B6E52F6AC}"/>
              </a:ext>
            </a:extLst>
          </p:cNvPr>
          <p:cNvSpPr txBox="1"/>
          <p:nvPr/>
        </p:nvSpPr>
        <p:spPr>
          <a:xfrm>
            <a:off x="526244" y="6235538"/>
            <a:ext cx="11465730"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403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r>
              <a:rPr lang="en-US" sz="700" dirty="0">
                <a:solidFill>
                  <a:srgbClr val="1B1464"/>
                </a:solidFill>
                <a:latin typeface="Helvetica" panose="020B0403020202020204" pitchFamily="34" charset="0"/>
                <a:cs typeface="Helvetica" panose="020B0604020202020204" pitchFamily="34" charset="0"/>
              </a:rPr>
              <a:t>VAB’s custom study, </a:t>
            </a:r>
            <a:r>
              <a:rPr lang="en-US" sz="700" dirty="0">
                <a:solidFill>
                  <a:prstClr val="black"/>
                </a:solidFill>
                <a:latin typeface="Helvetica" panose="020B0403020202020204" pitchFamily="34" charset="0"/>
                <a:hlinkClick r:id="rId5"/>
              </a:rPr>
              <a:t>Committed: Exploring Millennials' Meaningful Relationship With TV Programming</a:t>
            </a:r>
            <a:r>
              <a:rPr lang="en-US" sz="700" dirty="0">
                <a:solidFill>
                  <a:srgbClr val="1B1464"/>
                </a:solidFill>
                <a:latin typeface="Helvetica" panose="020B0403020202020204" pitchFamily="34" charset="0"/>
                <a:cs typeface="Helvetica" panose="020B0604020202020204" pitchFamily="34" charset="0"/>
              </a:rPr>
              <a:t>.</a:t>
            </a:r>
            <a:r>
              <a:rPr lang="en-US" sz="700" dirty="0">
                <a:solidFill>
                  <a:srgbClr val="1B1464"/>
                </a:solidFill>
                <a:latin typeface="Helvetica" panose="020B0604020202020204" pitchFamily="34" charset="0"/>
                <a:cs typeface="Helvetica" panose="020B0604020202020204" pitchFamily="34" charset="0"/>
              </a:rPr>
              <a:t>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7668EAD4-16ED-4BAF-A67E-97148E86772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6" name="Picture 5" descr="A picture containing person, sitting, feet, shoes&#10;&#10;Description automatically generated">
            <a:extLst>
              <a:ext uri="{FF2B5EF4-FFF2-40B4-BE49-F238E27FC236}">
                <a16:creationId xmlns:a16="http://schemas.microsoft.com/office/drawing/2014/main" id="{26CEAF39-D1BA-4A28-BBD5-268559A6F6E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0" y="1696162"/>
            <a:ext cx="4747373" cy="3973161"/>
          </a:xfrm>
          <a:prstGeom prst="rect">
            <a:avLst/>
          </a:prstGeom>
        </p:spPr>
      </p:pic>
    </p:spTree>
    <p:extLst>
      <p:ext uri="{BB962C8B-B14F-4D97-AF65-F5344CB8AC3E}">
        <p14:creationId xmlns:p14="http://schemas.microsoft.com/office/powerpoint/2010/main" val="34221833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D437D0D3-8AE9-4F2E-9E93-112FC4A15215}"/>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D0D49DEB-7177-4C53-A63F-C8DEAEFFD3CD}"/>
              </a:ext>
            </a:extLst>
          </p:cNvPr>
          <p:cNvSpPr/>
          <p:nvPr/>
        </p:nvSpPr>
        <p:spPr>
          <a:xfrm>
            <a:off x="449869" y="221925"/>
            <a:ext cx="9576364"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About VAB</a:t>
            </a:r>
          </a:p>
        </p:txBody>
      </p:sp>
      <p:sp>
        <p:nvSpPr>
          <p:cNvPr id="2" name="TextBox 1">
            <a:extLst>
              <a:ext uri="{FF2B5EF4-FFF2-40B4-BE49-F238E27FC236}">
                <a16:creationId xmlns:a16="http://schemas.microsoft.com/office/drawing/2014/main" id="{6FB14815-07B9-42AB-B09B-0447810891B3}"/>
              </a:ext>
            </a:extLst>
          </p:cNvPr>
          <p:cNvSpPr txBox="1"/>
          <p:nvPr/>
        </p:nvSpPr>
        <p:spPr>
          <a:xfrm>
            <a:off x="449869" y="1259934"/>
            <a:ext cx="5997575" cy="160043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anose="020B0403020202020204" pitchFamily="34" charset="0"/>
              </a:rPr>
              <a:t>VAB is an insights-driven organization that inspires marketers to reimagine their media strategies resulting in fully informed decisions.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i="0" u="none" strike="noStrike" kern="1200" cap="none" spc="0" normalizeH="0" baseline="0" noProof="0" dirty="0">
              <a:ln>
                <a:noFill/>
              </a:ln>
              <a:solidFill>
                <a:srgbClr val="1F1A62"/>
              </a:solidFill>
              <a:effectLst/>
              <a:uLnTx/>
              <a:uFillTx/>
              <a:latin typeface="Helvetica"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i="0" u="none" strike="noStrike" kern="1200" cap="none" spc="0" normalizeH="0" baseline="0" noProof="0" dirty="0">
              <a:ln>
                <a:noFill/>
              </a:ln>
              <a:solidFill>
                <a:prstClr val="black"/>
              </a:solidFill>
              <a:effectLst/>
              <a:uLnTx/>
              <a:uFillTx/>
              <a:latin typeface="Helvetica" panose="020B0403020202020204" pitchFamily="34" charset="0"/>
              <a:cs typeface="Helvetica" panose="020B0604020202020204" pitchFamily="34" charset="0"/>
            </a:endParaRPr>
          </a:p>
        </p:txBody>
      </p:sp>
      <p:sp>
        <p:nvSpPr>
          <p:cNvPr id="5" name="Text Box 2">
            <a:extLst>
              <a:ext uri="{FF2B5EF4-FFF2-40B4-BE49-F238E27FC236}">
                <a16:creationId xmlns:a16="http://schemas.microsoft.com/office/drawing/2014/main" id="{A8ECD1EE-DE3D-4E60-89D9-2446CC8D65E7}"/>
              </a:ext>
            </a:extLst>
          </p:cNvPr>
          <p:cNvSpPr txBox="1">
            <a:spLocks noChangeArrowheads="1"/>
          </p:cNvSpPr>
          <p:nvPr/>
        </p:nvSpPr>
        <p:spPr bwMode="auto">
          <a:xfrm>
            <a:off x="546751" y="4269336"/>
            <a:ext cx="3662680" cy="1471044"/>
          </a:xfrm>
          <a:prstGeom prst="rect">
            <a:avLst/>
          </a:prstGeom>
          <a:solidFill>
            <a:schemeClr val="bg1"/>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Simplify</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save you time by bringing you the latest data &amp; actionable takeaways you can use to inform your marketing plans.</a:t>
            </a: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900" b="0" i="0" u="none" strike="noStrike" kern="1200" cap="none" spc="0" normalizeH="0" baseline="0" noProof="0" dirty="0">
              <a:ln>
                <a:noFill/>
              </a:ln>
              <a:solidFill>
                <a:prstClr val="white"/>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7" name="Text Box 2">
            <a:extLst>
              <a:ext uri="{FF2B5EF4-FFF2-40B4-BE49-F238E27FC236}">
                <a16:creationId xmlns:a16="http://schemas.microsoft.com/office/drawing/2014/main" id="{5FA2EED1-43F8-4410-9F5C-0FD8EDCB659E}"/>
              </a:ext>
            </a:extLst>
          </p:cNvPr>
          <p:cNvSpPr txBox="1">
            <a:spLocks noChangeArrowheads="1"/>
          </p:cNvSpPr>
          <p:nvPr/>
        </p:nvSpPr>
        <p:spPr bwMode="auto">
          <a:xfrm>
            <a:off x="4645026" y="4252054"/>
            <a:ext cx="3183572" cy="1471044"/>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00BFF2"/>
                </a:solidFill>
                <a:effectLst/>
                <a:uLnTx/>
                <a:uFillTx/>
                <a:latin typeface="Helvetica" panose="020B0604020202020204" pitchFamily="34" charset="0"/>
                <a:ea typeface="Calibri" panose="020F0502020204030204" pitchFamily="34" charset="0"/>
                <a:cs typeface="Helvetica" panose="020B0604020202020204" pitchFamily="34" charset="0"/>
              </a:rPr>
              <a:t>Discover</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keep you one step ahead with the latest thinking so you can create innovative, forward-looking strategies.</a:t>
            </a:r>
            <a:endParaRPr kumimoji="0" lang="en-US" sz="9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a:p>
            <a:pPr marL="0" marR="0" lvl="0" indent="0" algn="ctr" defTabSz="914400" rtl="0" eaLnBrk="1" fontAlgn="auto" latinLnBrk="0" hangingPunct="1">
              <a:lnSpc>
                <a:spcPct val="107000"/>
              </a:lnSpc>
              <a:spcBef>
                <a:spcPts val="0"/>
              </a:spcBef>
              <a:spcAft>
                <a:spcPts val="800"/>
              </a:spcAft>
              <a:buClrTx/>
              <a:buSzTx/>
              <a:buFontTx/>
              <a:buNone/>
              <a:tabLst/>
              <a:defRPr/>
            </a:pPr>
            <a:endParaRPr kumimoji="0" lang="en-US" sz="10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endParaRPr>
          </a:p>
        </p:txBody>
      </p:sp>
      <p:sp>
        <p:nvSpPr>
          <p:cNvPr id="8" name="Text Box 2">
            <a:extLst>
              <a:ext uri="{FF2B5EF4-FFF2-40B4-BE49-F238E27FC236}">
                <a16:creationId xmlns:a16="http://schemas.microsoft.com/office/drawing/2014/main" id="{ABB7EF40-FE21-4E67-B6E5-8BE8D4EA32CB}"/>
              </a:ext>
            </a:extLst>
          </p:cNvPr>
          <p:cNvSpPr txBox="1">
            <a:spLocks noChangeArrowheads="1"/>
          </p:cNvSpPr>
          <p:nvPr/>
        </p:nvSpPr>
        <p:spPr bwMode="auto">
          <a:xfrm>
            <a:off x="8133080" y="4252054"/>
            <a:ext cx="3183572" cy="1429559"/>
          </a:xfrm>
          <a:prstGeom prst="rect">
            <a:avLst/>
          </a:prstGeom>
          <a:solidFill>
            <a:srgbClr val="FFFFFF"/>
          </a:solidFill>
          <a:ln w="9525">
            <a:solidFill>
              <a:srgbClr val="000000"/>
            </a:solidFill>
            <a:miter lim="800000"/>
            <a:headEnd/>
            <a:tailEnd/>
          </a:ln>
        </p:spPr>
        <p:txBody>
          <a:bodyPr rot="0" vert="horz" wrap="square" lIns="91440" tIns="45720" rIns="91440" bIns="45720" anchor="t" anchorCtr="0">
            <a:spAutoFit/>
          </a:bodyPr>
          <a:lstStyle/>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Transform</a:t>
            </a:r>
          </a:p>
          <a:p>
            <a:pPr marL="0" marR="0" lvl="0" indent="0" algn="ctr" defTabSz="914400" rtl="0" eaLnBrk="1" fontAlgn="auto" latinLnBrk="0" hangingPunct="1">
              <a:lnSpc>
                <a:spcPct val="107000"/>
              </a:lnSpc>
              <a:spcBef>
                <a:spcPts val="0"/>
              </a:spcBef>
              <a:spcAft>
                <a:spcPts val="800"/>
              </a:spcAft>
              <a:buClrTx/>
              <a:buSzTx/>
              <a:buFontTx/>
              <a:buNone/>
              <a:tabLst/>
              <a:defRPr/>
            </a:pPr>
            <a:r>
              <a:rPr kumimoji="0" lang="en-US" sz="1400" b="0" i="0" u="none" strike="noStrike" kern="1200" cap="none" spc="0" normalizeH="0" baseline="0" noProof="0" dirty="0">
                <a:ln>
                  <a:noFill/>
                </a:ln>
                <a:solidFill>
                  <a:srgbClr val="002060"/>
                </a:solidFill>
                <a:effectLst/>
                <a:uLnTx/>
                <a:uFillTx/>
                <a:latin typeface="Helvetica" panose="020B0604020202020204" pitchFamily="34" charset="0"/>
                <a:ea typeface="Calibri" panose="020F0502020204030204" pitchFamily="34" charset="0"/>
                <a:cs typeface="Helvetica" panose="020B0604020202020204" pitchFamily="34" charset="0"/>
              </a:rPr>
              <a:t>We help you build your brand by focusing on core marketing principles that will help drive tangible business outcomes.</a:t>
            </a:r>
          </a:p>
        </p:txBody>
      </p:sp>
      <p:pic>
        <p:nvPicPr>
          <p:cNvPr id="10" name="Picture 9">
            <a:extLst>
              <a:ext uri="{FF2B5EF4-FFF2-40B4-BE49-F238E27FC236}">
                <a16:creationId xmlns:a16="http://schemas.microsoft.com/office/drawing/2014/main" id="{7F70CFDB-CBA4-474B-AEE9-C54BE1FFDF6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483207" y="6507893"/>
            <a:ext cx="11708793" cy="350107"/>
          </a:xfrm>
          <a:prstGeom prst="rect">
            <a:avLst/>
          </a:prstGeom>
        </p:spPr>
      </p:pic>
      <p:sp>
        <p:nvSpPr>
          <p:cNvPr id="11" name="Slide Number Placeholder 5">
            <a:extLst>
              <a:ext uri="{FF2B5EF4-FFF2-40B4-BE49-F238E27FC236}">
                <a16:creationId xmlns:a16="http://schemas.microsoft.com/office/drawing/2014/main" id="{8AF8E182-A927-4EEC-8509-3F413A48E93C}"/>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2" name="TextBox 11">
            <a:extLst>
              <a:ext uri="{FF2B5EF4-FFF2-40B4-BE49-F238E27FC236}">
                <a16:creationId xmlns:a16="http://schemas.microsoft.com/office/drawing/2014/main" id="{B362BAA6-0F79-41FA-BE2A-F7E8FDCF791E}"/>
              </a:ext>
            </a:extLst>
          </p:cNvPr>
          <p:cNvSpPr txBox="1"/>
          <p:nvPr/>
        </p:nvSpPr>
        <p:spPr>
          <a:xfrm>
            <a:off x="449869" y="2699760"/>
            <a:ext cx="8803669" cy="101566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Drawing on our marketing expertise, we </a:t>
            </a: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simplify</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complexities in our industry and </a:t>
            </a:r>
            <a:r>
              <a:rPr kumimoji="0" lang="en-US" sz="2000" b="1" i="0" u="none" strike="noStrike" kern="1200" cap="none" spc="0" normalizeH="0" baseline="0" noProof="0" dirty="0">
                <a:ln>
                  <a:noFill/>
                </a:ln>
                <a:solidFill>
                  <a:srgbClr val="4EBEA4"/>
                </a:solidFill>
                <a:effectLst/>
                <a:uLnTx/>
                <a:uFillTx/>
                <a:latin typeface="Helvetica" panose="020B0604020202020204" pitchFamily="34" charset="0"/>
                <a:ea typeface="+mn-ea"/>
                <a:cs typeface="Helvetica" panose="020B0604020202020204" pitchFamily="34" charset="0"/>
              </a:rPr>
              <a:t>discover</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new insights that </a:t>
            </a:r>
            <a:r>
              <a:rPr kumimoji="0" lang="en-US" sz="2000" b="1" i="0" u="none" strike="noStrike" kern="1200" cap="none" spc="0" normalizeH="0" baseline="0" noProof="0" dirty="0">
                <a:ln>
                  <a:noFill/>
                </a:ln>
                <a:solidFill>
                  <a:srgbClr val="00BFF2"/>
                </a:solidFill>
                <a:effectLst/>
                <a:uLnTx/>
                <a:uFillTx/>
                <a:latin typeface="Helvetica" pitchFamily="2" charset="0"/>
                <a:ea typeface="+mn-ea"/>
                <a:cs typeface="+mn-cs"/>
              </a:rPr>
              <a:t>transform</a:t>
            </a:r>
            <a:r>
              <a:rPr kumimoji="0" lang="en-US" sz="2000" i="0" u="none" strike="noStrike" kern="1200" cap="none" spc="0" normalizeH="0" baseline="0" noProof="0" dirty="0">
                <a:ln>
                  <a:noFill/>
                </a:ln>
                <a:solidFill>
                  <a:srgbClr val="1F1A62"/>
                </a:solidFill>
                <a:effectLst/>
                <a:uLnTx/>
                <a:uFillTx/>
                <a:latin typeface="Helvetica" pitchFamily="2" charset="0"/>
                <a:ea typeface="+mn-ea"/>
                <a:cs typeface="+mn-cs"/>
              </a:rPr>
              <a:t> the way marketers look at their media strategy.  </a:t>
            </a:r>
          </a:p>
        </p:txBody>
      </p:sp>
      <p:sp>
        <p:nvSpPr>
          <p:cNvPr id="13" name="Rectangle 12">
            <a:extLst>
              <a:ext uri="{FF2B5EF4-FFF2-40B4-BE49-F238E27FC236}">
                <a16:creationId xmlns:a16="http://schemas.microsoft.com/office/drawing/2014/main" id="{0D96A7EE-222D-4484-A9C9-19F3EADA1517}"/>
              </a:ext>
            </a:extLst>
          </p:cNvPr>
          <p:cNvSpPr/>
          <p:nvPr/>
        </p:nvSpPr>
        <p:spPr>
          <a:xfrm>
            <a:off x="504724" y="6586958"/>
            <a:ext cx="1170879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Tree>
    <p:extLst>
      <p:ext uri="{BB962C8B-B14F-4D97-AF65-F5344CB8AC3E}">
        <p14:creationId xmlns:p14="http://schemas.microsoft.com/office/powerpoint/2010/main" val="388667612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56608" y="235080"/>
            <a:ext cx="1194318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B1464"/>
                </a:solidFill>
                <a:latin typeface="Helvetica" pitchFamily="2" charset="0"/>
              </a:rPr>
              <a:t>Therefore, it’s no surprise, a</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d-supported TV made up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over half of all trending topics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in the Twitter top 10</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75" name="Rectangle 74">
            <a:extLst>
              <a:ext uri="{FF2B5EF4-FFF2-40B4-BE49-F238E27FC236}">
                <a16:creationId xmlns:a16="http://schemas.microsoft.com/office/drawing/2014/main" id="{A713BE1B-8F6E-4F34-A757-BF281F716465}"/>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26" name="TextBox 25">
            <a:extLst>
              <a:ext uri="{FF2B5EF4-FFF2-40B4-BE49-F238E27FC236}">
                <a16:creationId xmlns:a16="http://schemas.microsoft.com/office/drawing/2014/main" id="{32C01FEF-1325-40B7-A93F-BD5CF7092596}"/>
              </a:ext>
            </a:extLst>
          </p:cNvPr>
          <p:cNvSpPr txBox="1"/>
          <p:nvPr/>
        </p:nvSpPr>
        <p:spPr>
          <a:xfrm>
            <a:off x="526244" y="6177208"/>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Amazon Prime Video, Blaze TV, Disney+, Epic Games, Kotaku, Nintendo, PlayStation, Shudder, TikTok, Twitch, Vudu, Xbox and various concert streaming partners. Other Social Media includes Facebook Live &amp; Twitter.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3" name="Triangle 40">
            <a:extLst>
              <a:ext uri="{FF2B5EF4-FFF2-40B4-BE49-F238E27FC236}">
                <a16:creationId xmlns:a16="http://schemas.microsoft.com/office/drawing/2014/main" id="{7BAE5677-2C01-4522-A4D7-D0DE78F65885}"/>
              </a:ext>
            </a:extLst>
          </p:cNvPr>
          <p:cNvSpPr/>
          <p:nvPr/>
        </p:nvSpPr>
        <p:spPr>
          <a:xfrm rot="5400000">
            <a:off x="486206" y="131921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4" name="TextBox 13">
            <a:extLst>
              <a:ext uri="{FF2B5EF4-FFF2-40B4-BE49-F238E27FC236}">
                <a16:creationId xmlns:a16="http://schemas.microsoft.com/office/drawing/2014/main" id="{CAEABDCD-D101-4873-A14D-C6C940471DC9}"/>
              </a:ext>
            </a:extLst>
          </p:cNvPr>
          <p:cNvSpPr txBox="1"/>
          <p:nvPr/>
        </p:nvSpPr>
        <p:spPr>
          <a:xfrm>
            <a:off x="745341" y="1255809"/>
            <a:ext cx="1144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B1464"/>
                </a:solidFill>
                <a:latin typeface="Helvetica Light" panose="020B0403020202020204" pitchFamily="34" charset="0"/>
              </a:rPr>
              <a:t>Across video platforms only, a</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d-supported TV drove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72%</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of total video-related trending topics </a:t>
            </a:r>
          </a:p>
        </p:txBody>
      </p:sp>
      <p:graphicFrame>
        <p:nvGraphicFramePr>
          <p:cNvPr id="12" name="Chart 11">
            <a:extLst>
              <a:ext uri="{FF2B5EF4-FFF2-40B4-BE49-F238E27FC236}">
                <a16:creationId xmlns:a16="http://schemas.microsoft.com/office/drawing/2014/main" id="{BCFF6E27-0226-4E1F-8D62-BA91392B8AC1}"/>
              </a:ext>
            </a:extLst>
          </p:cNvPr>
          <p:cNvGraphicFramePr/>
          <p:nvPr>
            <p:extLst>
              <p:ext uri="{D42A27DB-BD31-4B8C-83A1-F6EECF244321}">
                <p14:modId xmlns:p14="http://schemas.microsoft.com/office/powerpoint/2010/main" val="1493691556"/>
              </p:ext>
            </p:extLst>
          </p:nvPr>
        </p:nvGraphicFramePr>
        <p:xfrm>
          <a:off x="1811370" y="1825675"/>
          <a:ext cx="8569261" cy="4149865"/>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158231329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a:extLst>
              <a:ext uri="{FF2B5EF4-FFF2-40B4-BE49-F238E27FC236}">
                <a16:creationId xmlns:a16="http://schemas.microsoft.com/office/drawing/2014/main" id="{9F95A853-A18D-4CC6-8521-17179909028F}"/>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nvGraphicFramePr>
        <p:xfrm>
          <a:off x="546751" y="2245802"/>
          <a:ext cx="11252455" cy="3274548"/>
        </p:xfrm>
        <a:graphic>
          <a:graphicData uri="http://schemas.openxmlformats.org/drawingml/2006/chart">
            <c:chart xmlns:c="http://schemas.openxmlformats.org/drawingml/2006/chart" xmlns:r="http://schemas.openxmlformats.org/officeDocument/2006/relationships" r:id="rId3"/>
          </a:graphicData>
        </a:graphic>
      </p:graphicFrame>
      <p:sp>
        <p:nvSpPr>
          <p:cNvPr id="3" name="TextBox 2">
            <a:extLst>
              <a:ext uri="{FF2B5EF4-FFF2-40B4-BE49-F238E27FC236}">
                <a16:creationId xmlns:a16="http://schemas.microsoft.com/office/drawing/2014/main" id="{A11C6ED5-B2A3-4C32-A42C-93C2C1FE7E38}"/>
              </a:ext>
            </a:extLst>
          </p:cNvPr>
          <p:cNvSpPr txBox="1"/>
          <p:nvPr/>
        </p:nvSpPr>
        <p:spPr>
          <a:xfrm>
            <a:off x="737118" y="1754031"/>
            <a:ext cx="1080256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panose="020B0403020202020204" pitchFamily="34" charset="0"/>
              </a:rPr>
              <a:t># of Nights When Programming / Content Trended Within Top 10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13" name="Slide Number Placeholder 5">
            <a:extLst>
              <a:ext uri="{FF2B5EF4-FFF2-40B4-BE49-F238E27FC236}">
                <a16:creationId xmlns:a16="http://schemas.microsoft.com/office/drawing/2014/main" id="{187E6830-7C06-4DCF-B733-469A254F7D4E}"/>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1FCF98AD-B8EC-4FAA-AB11-4E6527F4BC61}"/>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Rectangle 15">
            <a:extLst>
              <a:ext uri="{FF2B5EF4-FFF2-40B4-BE49-F238E27FC236}">
                <a16:creationId xmlns:a16="http://schemas.microsoft.com/office/drawing/2014/main" id="{2237B3EE-1ACE-4C2B-B62A-F3E031C7F35B}"/>
              </a:ext>
            </a:extLst>
          </p:cNvPr>
          <p:cNvSpPr/>
          <p:nvPr/>
        </p:nvSpPr>
        <p:spPr>
          <a:xfrm>
            <a:off x="413301" y="330793"/>
            <a:ext cx="1138590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At least one </a:t>
            </a:r>
            <a:r>
              <a:rPr lang="en-US" sz="2600" b="1" dirty="0">
                <a:solidFill>
                  <a:srgbClr val="E84A99"/>
                </a:solidFill>
                <a:latin typeface="Helvetica" pitchFamily="2" charset="0"/>
              </a:rPr>
              <a:t>ad-supported TV</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program trended almost every night while the next closest platform was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Instagram</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almost 50% of nights</a:t>
            </a:r>
          </a:p>
        </p:txBody>
      </p:sp>
      <p:sp>
        <p:nvSpPr>
          <p:cNvPr id="11" name="TextBox 10">
            <a:extLst>
              <a:ext uri="{FF2B5EF4-FFF2-40B4-BE49-F238E27FC236}">
                <a16:creationId xmlns:a16="http://schemas.microsoft.com/office/drawing/2014/main" id="{D29EA4C2-C033-4F7D-B593-7E866C9B690D}"/>
              </a:ext>
            </a:extLst>
          </p:cNvPr>
          <p:cNvSpPr txBox="1"/>
          <p:nvPr/>
        </p:nvSpPr>
        <p:spPr>
          <a:xfrm>
            <a:off x="526244" y="6235538"/>
            <a:ext cx="11465730"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Other Social Media includes Facebook Live &amp; Twitter. Other Video Platforms include Amazon Prime Video, Blaze TV, Disney+, Epic Games, Kotaku, Nintendo, PlayStation, Shudder, TikTok, Twitch, Vudu, Xbox and various concert streaming partners. Six week analysis = 42 days.</a:t>
            </a:r>
          </a:p>
        </p:txBody>
      </p:sp>
      <p:sp>
        <p:nvSpPr>
          <p:cNvPr id="12" name="Speech Bubble: Rectangle with Corners Rounded 11">
            <a:extLst>
              <a:ext uri="{FF2B5EF4-FFF2-40B4-BE49-F238E27FC236}">
                <a16:creationId xmlns:a16="http://schemas.microsoft.com/office/drawing/2014/main" id="{212CDF16-5443-4994-9013-5F36B5D56D98}"/>
              </a:ext>
            </a:extLst>
          </p:cNvPr>
          <p:cNvSpPr/>
          <p:nvPr/>
        </p:nvSpPr>
        <p:spPr>
          <a:xfrm>
            <a:off x="4043004" y="5540878"/>
            <a:ext cx="4108123" cy="219927"/>
          </a:xfrm>
          <a:prstGeom prst="wedgeRoundRectCallout">
            <a:avLst>
              <a:gd name="adj1" fmla="val -12095"/>
              <a:gd name="adj2" fmla="val -47640"/>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panose="020B0604020202020204" pitchFamily="2" charset="0"/>
                <a:ea typeface="+mn-ea"/>
                <a:cs typeface="Helvetica" panose="020B0604020202020204" pitchFamily="34" charset="0"/>
              </a:rPr>
              <a:t># of Nights Platforms Trended #1</a:t>
            </a:r>
          </a:p>
        </p:txBody>
      </p:sp>
      <p:cxnSp>
        <p:nvCxnSpPr>
          <p:cNvPr id="17" name="Straight Arrow Connector 16">
            <a:extLst>
              <a:ext uri="{FF2B5EF4-FFF2-40B4-BE49-F238E27FC236}">
                <a16:creationId xmlns:a16="http://schemas.microsoft.com/office/drawing/2014/main" id="{F5C20679-3A6D-4333-8314-2F2DD59039F2}"/>
              </a:ext>
            </a:extLst>
          </p:cNvPr>
          <p:cNvCxnSpPr>
            <a:cxnSpLocks/>
          </p:cNvCxnSpPr>
          <p:nvPr/>
        </p:nvCxnSpPr>
        <p:spPr>
          <a:xfrm flipH="1">
            <a:off x="979716" y="5625441"/>
            <a:ext cx="3905552"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54940D6D-3855-4DB0-BC24-11D6AD97F76E}"/>
              </a:ext>
            </a:extLst>
          </p:cNvPr>
          <p:cNvCxnSpPr>
            <a:cxnSpLocks/>
          </p:cNvCxnSpPr>
          <p:nvPr/>
        </p:nvCxnSpPr>
        <p:spPr>
          <a:xfrm>
            <a:off x="7315200" y="5625441"/>
            <a:ext cx="4030824" cy="0"/>
          </a:xfrm>
          <a:prstGeom prst="straightConnector1">
            <a:avLst/>
          </a:prstGeom>
          <a:ln>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19" name="TextBox 1">
            <a:extLst>
              <a:ext uri="{FF2B5EF4-FFF2-40B4-BE49-F238E27FC236}">
                <a16:creationId xmlns:a16="http://schemas.microsoft.com/office/drawing/2014/main" id="{34B8D210-6B02-45D6-AE15-215C89B43D53}"/>
              </a:ext>
            </a:extLst>
          </p:cNvPr>
          <p:cNvSpPr txBox="1"/>
          <p:nvPr/>
        </p:nvSpPr>
        <p:spPr>
          <a:xfrm>
            <a:off x="1116356" y="2154691"/>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98%</a:t>
            </a:r>
          </a:p>
        </p:txBody>
      </p:sp>
      <p:sp>
        <p:nvSpPr>
          <p:cNvPr id="20" name="TextBox 1">
            <a:extLst>
              <a:ext uri="{FF2B5EF4-FFF2-40B4-BE49-F238E27FC236}">
                <a16:creationId xmlns:a16="http://schemas.microsoft.com/office/drawing/2014/main" id="{B150CB22-4B33-46CB-B9C2-A8155C5385E3}"/>
              </a:ext>
            </a:extLst>
          </p:cNvPr>
          <p:cNvSpPr txBox="1"/>
          <p:nvPr/>
        </p:nvSpPr>
        <p:spPr>
          <a:xfrm>
            <a:off x="2437598" y="3469324"/>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48%</a:t>
            </a:r>
          </a:p>
        </p:txBody>
      </p:sp>
      <p:sp>
        <p:nvSpPr>
          <p:cNvPr id="21" name="TextBox 1">
            <a:extLst>
              <a:ext uri="{FF2B5EF4-FFF2-40B4-BE49-F238E27FC236}">
                <a16:creationId xmlns:a16="http://schemas.microsoft.com/office/drawing/2014/main" id="{ACAFF478-BA82-4035-8FE9-1FB8125842EB}"/>
              </a:ext>
            </a:extLst>
          </p:cNvPr>
          <p:cNvSpPr txBox="1"/>
          <p:nvPr/>
        </p:nvSpPr>
        <p:spPr>
          <a:xfrm>
            <a:off x="3831343" y="3636648"/>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40%</a:t>
            </a:r>
          </a:p>
        </p:txBody>
      </p:sp>
      <p:sp>
        <p:nvSpPr>
          <p:cNvPr id="22" name="TextBox 1">
            <a:extLst>
              <a:ext uri="{FF2B5EF4-FFF2-40B4-BE49-F238E27FC236}">
                <a16:creationId xmlns:a16="http://schemas.microsoft.com/office/drawing/2014/main" id="{380314CF-4B59-4BD0-8C1A-5B23721E54E3}"/>
              </a:ext>
            </a:extLst>
          </p:cNvPr>
          <p:cNvSpPr txBox="1"/>
          <p:nvPr/>
        </p:nvSpPr>
        <p:spPr>
          <a:xfrm>
            <a:off x="5142013" y="3964101"/>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29%</a:t>
            </a:r>
          </a:p>
        </p:txBody>
      </p:sp>
      <p:sp>
        <p:nvSpPr>
          <p:cNvPr id="24" name="TextBox 1">
            <a:extLst>
              <a:ext uri="{FF2B5EF4-FFF2-40B4-BE49-F238E27FC236}">
                <a16:creationId xmlns:a16="http://schemas.microsoft.com/office/drawing/2014/main" id="{88BBCC92-6C18-433D-8FB5-4E848CEAFDAB}"/>
              </a:ext>
            </a:extLst>
          </p:cNvPr>
          <p:cNvSpPr txBox="1"/>
          <p:nvPr/>
        </p:nvSpPr>
        <p:spPr>
          <a:xfrm>
            <a:off x="6486375" y="4314207"/>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14%</a:t>
            </a:r>
          </a:p>
        </p:txBody>
      </p:sp>
      <p:sp>
        <p:nvSpPr>
          <p:cNvPr id="26" name="TextBox 1">
            <a:extLst>
              <a:ext uri="{FF2B5EF4-FFF2-40B4-BE49-F238E27FC236}">
                <a16:creationId xmlns:a16="http://schemas.microsoft.com/office/drawing/2014/main" id="{4BA9B351-F829-47D6-AC82-7D53E2E8629F}"/>
              </a:ext>
            </a:extLst>
          </p:cNvPr>
          <p:cNvSpPr txBox="1"/>
          <p:nvPr/>
        </p:nvSpPr>
        <p:spPr>
          <a:xfrm>
            <a:off x="7818520" y="4557003"/>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7" name="TextBox 1">
            <a:extLst>
              <a:ext uri="{FF2B5EF4-FFF2-40B4-BE49-F238E27FC236}">
                <a16:creationId xmlns:a16="http://schemas.microsoft.com/office/drawing/2014/main" id="{E3E0E54C-2014-4582-8A1A-943A0E171034}"/>
              </a:ext>
            </a:extLst>
          </p:cNvPr>
          <p:cNvSpPr txBox="1"/>
          <p:nvPr/>
        </p:nvSpPr>
        <p:spPr>
          <a:xfrm>
            <a:off x="9158628" y="4572625"/>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28" name="TextBox 1">
            <a:extLst>
              <a:ext uri="{FF2B5EF4-FFF2-40B4-BE49-F238E27FC236}">
                <a16:creationId xmlns:a16="http://schemas.microsoft.com/office/drawing/2014/main" id="{40F00CB6-2EB7-4826-8645-869127ED9BA0}"/>
              </a:ext>
            </a:extLst>
          </p:cNvPr>
          <p:cNvSpPr txBox="1"/>
          <p:nvPr/>
        </p:nvSpPr>
        <p:spPr>
          <a:xfrm>
            <a:off x="10515033" y="4586030"/>
            <a:ext cx="713241" cy="350106"/>
          </a:xfrm>
          <a:prstGeom prst="rect">
            <a:avLst/>
          </a:prstGeom>
          <a:ln>
            <a:noFill/>
          </a:ln>
        </p:spPr>
        <p:txBody>
          <a:bodyPr wrap="square" rtlCol="0"/>
          <a:lstStyle>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36" name="Speech Bubble: Rectangle with Corners Rounded 35">
            <a:extLst>
              <a:ext uri="{FF2B5EF4-FFF2-40B4-BE49-F238E27FC236}">
                <a16:creationId xmlns:a16="http://schemas.microsoft.com/office/drawing/2014/main" id="{C3FAF35B-8228-414F-B969-839D2D4F2D4E}"/>
              </a:ext>
            </a:extLst>
          </p:cNvPr>
          <p:cNvSpPr/>
          <p:nvPr/>
        </p:nvSpPr>
        <p:spPr>
          <a:xfrm>
            <a:off x="849037" y="5734951"/>
            <a:ext cx="1247880" cy="432206"/>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71%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rPr>
              <a:t>(30)</a:t>
            </a:r>
            <a:endParaRPr kumimoji="0" lang="en-US" sz="800" b="0" i="0" u="none" strike="noStrike" kern="1200" cap="none" spc="0" normalizeH="0" baseline="0" noProof="0" dirty="0">
              <a:ln>
                <a:noFill/>
              </a:ln>
              <a:solidFill>
                <a:srgbClr val="00BFF2"/>
              </a:solidFill>
              <a:effectLst/>
              <a:uLnTx/>
              <a:uFillTx/>
              <a:latin typeface="Helvetica Light" panose="020B0403020202020204"/>
              <a:ea typeface="+mn-ea"/>
              <a:cs typeface="Helvetica" panose="020B0604020202020204" pitchFamily="34" charset="0"/>
            </a:endParaRPr>
          </a:p>
        </p:txBody>
      </p:sp>
      <p:sp>
        <p:nvSpPr>
          <p:cNvPr id="37" name="Speech Bubble: Rectangle with Corners Rounded 36">
            <a:extLst>
              <a:ext uri="{FF2B5EF4-FFF2-40B4-BE49-F238E27FC236}">
                <a16:creationId xmlns:a16="http://schemas.microsoft.com/office/drawing/2014/main" id="{A0C0DB33-1127-42EB-8B13-3FB3ED920DB9}"/>
              </a:ext>
            </a:extLst>
          </p:cNvPr>
          <p:cNvSpPr/>
          <p:nvPr/>
        </p:nvSpPr>
        <p:spPr>
          <a:xfrm>
            <a:off x="217027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38" name="Speech Bubble: Rectangle with Corners Rounded 37">
            <a:extLst>
              <a:ext uri="{FF2B5EF4-FFF2-40B4-BE49-F238E27FC236}">
                <a16:creationId xmlns:a16="http://schemas.microsoft.com/office/drawing/2014/main" id="{B17868C7-AEEA-4580-BDAC-0CCA8D65E6F4}"/>
              </a:ext>
            </a:extLst>
          </p:cNvPr>
          <p:cNvSpPr/>
          <p:nvPr/>
        </p:nvSpPr>
        <p:spPr>
          <a:xfrm>
            <a:off x="3546275"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39" name="Speech Bubble: Rectangle with Corners Rounded 38">
            <a:extLst>
              <a:ext uri="{FF2B5EF4-FFF2-40B4-BE49-F238E27FC236}">
                <a16:creationId xmlns:a16="http://schemas.microsoft.com/office/drawing/2014/main" id="{328A037A-45FE-42E4-BFEB-5ED83C24CE8F}"/>
              </a:ext>
            </a:extLst>
          </p:cNvPr>
          <p:cNvSpPr/>
          <p:nvPr/>
        </p:nvSpPr>
        <p:spPr>
          <a:xfrm>
            <a:off x="488526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7%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(3)</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0" name="Speech Bubble: Rectangle with Corners Rounded 39">
            <a:extLst>
              <a:ext uri="{FF2B5EF4-FFF2-40B4-BE49-F238E27FC236}">
                <a16:creationId xmlns:a16="http://schemas.microsoft.com/office/drawing/2014/main" id="{D488E6C4-0131-4C74-9F00-90205C33FCC1}"/>
              </a:ext>
            </a:extLst>
          </p:cNvPr>
          <p:cNvSpPr/>
          <p:nvPr/>
        </p:nvSpPr>
        <p:spPr>
          <a:xfrm>
            <a:off x="6204750"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1" name="Speech Bubble: Rectangle with Corners Rounded 40">
            <a:extLst>
              <a:ext uri="{FF2B5EF4-FFF2-40B4-BE49-F238E27FC236}">
                <a16:creationId xmlns:a16="http://schemas.microsoft.com/office/drawing/2014/main" id="{65B43BD0-5DF5-4D41-A459-A6A9BD238D5A}"/>
              </a:ext>
            </a:extLst>
          </p:cNvPr>
          <p:cNvSpPr/>
          <p:nvPr/>
        </p:nvSpPr>
        <p:spPr>
          <a:xfrm>
            <a:off x="7551200"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2" name="Speech Bubble: Rectangle with Corners Rounded 41">
            <a:extLst>
              <a:ext uri="{FF2B5EF4-FFF2-40B4-BE49-F238E27FC236}">
                <a16:creationId xmlns:a16="http://schemas.microsoft.com/office/drawing/2014/main" id="{8548473B-9BCF-4568-B156-78A6BA92E82C}"/>
              </a:ext>
            </a:extLst>
          </p:cNvPr>
          <p:cNvSpPr/>
          <p:nvPr/>
        </p:nvSpPr>
        <p:spPr>
          <a:xfrm>
            <a:off x="8921499"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(1)</a:t>
            </a:r>
            <a:endParaRPr kumimoji="0" lang="en-US" sz="8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43" name="Speech Bubble: Rectangle with Corners Rounded 42">
            <a:extLst>
              <a:ext uri="{FF2B5EF4-FFF2-40B4-BE49-F238E27FC236}">
                <a16:creationId xmlns:a16="http://schemas.microsoft.com/office/drawing/2014/main" id="{23F8414B-483B-4183-BE1B-177FF5615540}"/>
              </a:ext>
            </a:extLst>
          </p:cNvPr>
          <p:cNvSpPr/>
          <p:nvPr/>
        </p:nvSpPr>
        <p:spPr>
          <a:xfrm>
            <a:off x="10291798" y="5734951"/>
            <a:ext cx="1247880" cy="432208"/>
          </a:xfrm>
          <a:prstGeom prst="wedgeRoundRectCallout">
            <a:avLst>
              <a:gd name="adj1" fmla="val -6275"/>
              <a:gd name="adj2" fmla="val -31328"/>
              <a:gd name="adj3" fmla="val 16667"/>
            </a:avLst>
          </a:prstGeom>
          <a:no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50" b="1"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5%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rPr>
              <a:t>(2)</a:t>
            </a:r>
            <a:endParaRPr kumimoji="0" lang="en-US" sz="700" b="0" i="0" u="none" strike="noStrike" kern="1200" cap="none" spc="0" normalizeH="0" baseline="0" noProof="0" dirty="0">
              <a:ln>
                <a:noFill/>
              </a:ln>
              <a:solidFill>
                <a:srgbClr val="1B1464"/>
              </a:solidFill>
              <a:effectLst/>
              <a:uLnTx/>
              <a:uFillTx/>
              <a:latin typeface="Helvetica Light" panose="020B0403020202020204"/>
              <a:ea typeface="+mn-ea"/>
              <a:cs typeface="Helvetica" panose="020B0604020202020204" pitchFamily="34" charset="0"/>
            </a:endParaRPr>
          </a:p>
        </p:txBody>
      </p:sp>
      <p:sp>
        <p:nvSpPr>
          <p:cNvPr id="29" name="Triangle 40">
            <a:extLst>
              <a:ext uri="{FF2B5EF4-FFF2-40B4-BE49-F238E27FC236}">
                <a16:creationId xmlns:a16="http://schemas.microsoft.com/office/drawing/2014/main" id="{8F089AFA-41B1-44FA-BF76-E177A747B143}"/>
              </a:ext>
            </a:extLst>
          </p:cNvPr>
          <p:cNvSpPr/>
          <p:nvPr/>
        </p:nvSpPr>
        <p:spPr>
          <a:xfrm rot="5400000">
            <a:off x="486206" y="1341770"/>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0" name="TextBox 29">
            <a:extLst>
              <a:ext uri="{FF2B5EF4-FFF2-40B4-BE49-F238E27FC236}">
                <a16:creationId xmlns:a16="http://schemas.microsoft.com/office/drawing/2014/main" id="{CDC6F931-9062-4165-B02B-86A10714E55E}"/>
              </a:ext>
            </a:extLst>
          </p:cNvPr>
          <p:cNvSpPr txBox="1"/>
          <p:nvPr/>
        </p:nvSpPr>
        <p:spPr>
          <a:xfrm>
            <a:off x="745341" y="1260604"/>
            <a:ext cx="11446656"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An ad-supported TV program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trended #1</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on almost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three-quarters</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of the nights within the six-week analysis</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08268538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0"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3" name="Slide Number Placeholder 5">
            <a:extLst>
              <a:ext uri="{FF2B5EF4-FFF2-40B4-BE49-F238E27FC236}">
                <a16:creationId xmlns:a16="http://schemas.microsoft.com/office/drawing/2014/main" id="{6F931239-5544-4EF6-9717-FDCBBD8765B6}"/>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B364523D-EDEC-46B8-B4BA-4C111746489C}"/>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 name="Rectangle 2"/>
          <p:cNvSpPr/>
          <p:nvPr/>
        </p:nvSpPr>
        <p:spPr>
          <a:xfrm>
            <a:off x="0" y="1681669"/>
            <a:ext cx="12192000"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sz="1600" b="0" i="0" u="sng" strike="noStrike" kern="1200" spc="0" baseline="0">
                <a:solidFill>
                  <a:srgbClr val="1F1A62"/>
                </a:solidFill>
                <a:latin typeface="+mn-lt"/>
                <a:ea typeface="+mn-ea"/>
                <a:cs typeface="+mn-cs"/>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Ad-Supported TV Programs That Trended in the Top 10</a:t>
            </a:r>
          </a:p>
        </p:txBody>
      </p:sp>
      <p:sp>
        <p:nvSpPr>
          <p:cNvPr id="14" name="Rectangle 13">
            <a:extLst>
              <a:ext uri="{FF2B5EF4-FFF2-40B4-BE49-F238E27FC236}">
                <a16:creationId xmlns:a16="http://schemas.microsoft.com/office/drawing/2014/main" id="{51E96D22-B7A0-4ECA-8DD6-94D58D82355A}"/>
              </a:ext>
            </a:extLst>
          </p:cNvPr>
          <p:cNvSpPr/>
          <p:nvPr/>
        </p:nvSpPr>
        <p:spPr>
          <a:xfrm>
            <a:off x="413302" y="368464"/>
            <a:ext cx="11490820"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92 ad-supported TV programs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that trended reflect a variety of live and recorded programming within the </a:t>
            </a:r>
            <a:r>
              <a:rPr lang="en-US" sz="2600" b="1" dirty="0">
                <a:solidFill>
                  <a:srgbClr val="ED3C8D"/>
                </a:solidFill>
                <a:latin typeface="Helvetica" pitchFamily="2" charset="0"/>
              </a:rPr>
              <a:t>entertainment</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sports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t>
            </a:r>
            <a:r>
              <a:rPr lang="en-US" sz="2600" b="1" dirty="0">
                <a:solidFill>
                  <a:srgbClr val="ED3C8D"/>
                </a:solidFill>
                <a:latin typeface="Helvetica" pitchFamily="2" charset="0"/>
              </a:rPr>
              <a:t>news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lang="en-US" sz="2600" b="1" dirty="0">
                <a:solidFill>
                  <a:srgbClr val="1B1464"/>
                </a:solidFill>
                <a:latin typeface="Helvetica" pitchFamily="2" charset="0"/>
              </a:rPr>
              <a:t>genres</a:t>
            </a:r>
          </a:p>
        </p:txBody>
      </p:sp>
      <p:pic>
        <p:nvPicPr>
          <p:cNvPr id="18" name="Picture 2" descr="Image result for 90 day fiance logo&quot;">
            <a:extLst>
              <a:ext uri="{FF2B5EF4-FFF2-40B4-BE49-F238E27FC236}">
                <a16:creationId xmlns:a16="http://schemas.microsoft.com/office/drawing/2014/main" id="{F267326E-BB2D-4F11-B796-653714A56047}"/>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9679088" y="5882146"/>
            <a:ext cx="510828" cy="510828"/>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2" descr="Image result for aew dynamite logo&quot;">
            <a:extLst>
              <a:ext uri="{FF2B5EF4-FFF2-40B4-BE49-F238E27FC236}">
                <a16:creationId xmlns:a16="http://schemas.microsoft.com/office/drawing/2014/main" id="{740DB40B-9E4F-4DC0-8600-82242FA57C25}"/>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477798" y="5463891"/>
            <a:ext cx="681267" cy="40224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descr="Image result for nfl total access logo&quot;">
            <a:extLst>
              <a:ext uri="{FF2B5EF4-FFF2-40B4-BE49-F238E27FC236}">
                <a16:creationId xmlns:a16="http://schemas.microsoft.com/office/drawing/2014/main" id="{36D2EB7D-EEB9-490B-844A-73B7CF538AA9}"/>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407211" y="4543553"/>
            <a:ext cx="1072825" cy="405223"/>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54" descr="Image result for steven universe future tv&quot;">
            <a:extLst>
              <a:ext uri="{FF2B5EF4-FFF2-40B4-BE49-F238E27FC236}">
                <a16:creationId xmlns:a16="http://schemas.microsoft.com/office/drawing/2014/main" id="{8CAF4AFE-62AD-4405-BEB5-3446090D54C9}"/>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5509821" y="3019019"/>
            <a:ext cx="1086166" cy="520488"/>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48" descr="Image result for supernatural tv logo&quot;">
            <a:extLst>
              <a:ext uri="{FF2B5EF4-FFF2-40B4-BE49-F238E27FC236}">
                <a16:creationId xmlns:a16="http://schemas.microsoft.com/office/drawing/2014/main" id="{2406B6C4-0E12-41D9-A604-F47ED5F78C4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10248804" y="6053649"/>
            <a:ext cx="1783874" cy="230185"/>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40" descr="Image result for survivor logo&quot;">
            <a:extLst>
              <a:ext uri="{FF2B5EF4-FFF2-40B4-BE49-F238E27FC236}">
                <a16:creationId xmlns:a16="http://schemas.microsoft.com/office/drawing/2014/main" id="{E387547D-A70F-46F8-9CA2-9722687D0942}"/>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5319335" y="4975751"/>
            <a:ext cx="697251" cy="42195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34" descr="Image result for the masked singer logo&quot;">
            <a:extLst>
              <a:ext uri="{FF2B5EF4-FFF2-40B4-BE49-F238E27FC236}">
                <a16:creationId xmlns:a16="http://schemas.microsoft.com/office/drawing/2014/main" id="{AF53F4F1-14E3-4CF8-B2C7-D38D91534DE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87251" y="2012630"/>
            <a:ext cx="1089725" cy="60255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2" descr="Image result for the real housewives of atlanta logo&quot;">
            <a:extLst>
              <a:ext uri="{FF2B5EF4-FFF2-40B4-BE49-F238E27FC236}">
                <a16:creationId xmlns:a16="http://schemas.microsoft.com/office/drawing/2014/main" id="{8F2D5699-7008-4045-A019-D6B73985302D}"/>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l="4360" t="17751" r="4649" b="13387"/>
          <a:stretch/>
        </p:blipFill>
        <p:spPr bwMode="auto">
          <a:xfrm>
            <a:off x="5513828" y="4170332"/>
            <a:ext cx="1277062" cy="384744"/>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76" descr="Image result for the voice logo&quot;">
            <a:extLst>
              <a:ext uri="{FF2B5EF4-FFF2-40B4-BE49-F238E27FC236}">
                <a16:creationId xmlns:a16="http://schemas.microsoft.com/office/drawing/2014/main" id="{6B4AC168-2DD3-4C73-A7BD-52D70760797F}"/>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l="11301" t="7440" r="8800" b="6331"/>
          <a:stretch/>
        </p:blipFill>
        <p:spPr bwMode="auto">
          <a:xfrm>
            <a:off x="2849157" y="5004001"/>
            <a:ext cx="579154" cy="69738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68" descr="Image result for wwe raw logo&quot;">
            <a:extLst>
              <a:ext uri="{FF2B5EF4-FFF2-40B4-BE49-F238E27FC236}">
                <a16:creationId xmlns:a16="http://schemas.microsoft.com/office/drawing/2014/main" id="{37C47197-8448-4A95-9DF6-A132A6B0EDE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2488652" y="3186309"/>
            <a:ext cx="580651" cy="417581"/>
          </a:xfrm>
          <a:prstGeom prst="rect">
            <a:avLst/>
          </a:prstGeom>
          <a:solidFill>
            <a:schemeClr val="tx1"/>
          </a:solidFill>
        </p:spPr>
      </p:pic>
      <p:pic>
        <p:nvPicPr>
          <p:cNvPr id="31" name="Picture 30" descr="Image result for wwe smackdown logo&quot;">
            <a:extLst>
              <a:ext uri="{FF2B5EF4-FFF2-40B4-BE49-F238E27FC236}">
                <a16:creationId xmlns:a16="http://schemas.microsoft.com/office/drawing/2014/main" id="{A982189A-D138-4E34-BCAF-F4CD3A1D827A}"/>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891515" y="5123513"/>
            <a:ext cx="910579" cy="681398"/>
          </a:xfrm>
          <a:prstGeom prst="rect">
            <a:avLst/>
          </a:prstGeom>
          <a:noFill/>
        </p:spPr>
      </p:pic>
      <p:pic>
        <p:nvPicPr>
          <p:cNvPr id="32" name="Picture 2" descr="Image result for 20/20 coronavirus special logo">
            <a:extLst>
              <a:ext uri="{FF2B5EF4-FFF2-40B4-BE49-F238E27FC236}">
                <a16:creationId xmlns:a16="http://schemas.microsoft.com/office/drawing/2014/main" id="{169E6DEB-5722-47C5-BFE3-15455970DD59}"/>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157735" y="5013975"/>
            <a:ext cx="1037450" cy="583565"/>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4" descr="Image result for ghost adventures logo">
            <a:extLst>
              <a:ext uri="{FF2B5EF4-FFF2-40B4-BE49-F238E27FC236}">
                <a16:creationId xmlns:a16="http://schemas.microsoft.com/office/drawing/2014/main" id="{4BA89852-8F5F-4C65-94B8-9837D7A5059D}"/>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118558" y="5482921"/>
            <a:ext cx="993574" cy="491976"/>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6" descr="Image result for greys anatomy logo">
            <a:extLst>
              <a:ext uri="{FF2B5EF4-FFF2-40B4-BE49-F238E27FC236}">
                <a16:creationId xmlns:a16="http://schemas.microsoft.com/office/drawing/2014/main" id="{F44F73EA-2969-46C3-9752-65B207A34C55}"/>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0383999" y="2059540"/>
            <a:ext cx="1593286" cy="410342"/>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8" descr="Image result for love &amp; hip hop atlanta logo">
            <a:extLst>
              <a:ext uri="{FF2B5EF4-FFF2-40B4-BE49-F238E27FC236}">
                <a16:creationId xmlns:a16="http://schemas.microsoft.com/office/drawing/2014/main" id="{C2693361-5C60-467B-8B2D-7217A06EB7E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9484923" y="3285776"/>
            <a:ext cx="726147" cy="462435"/>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12" descr="Image result for love after lockup logo">
            <a:extLst>
              <a:ext uri="{FF2B5EF4-FFF2-40B4-BE49-F238E27FC236}">
                <a16:creationId xmlns:a16="http://schemas.microsoft.com/office/drawing/2014/main" id="{AA72D2D0-81D9-4BCF-95BE-BF3C770B49C1}"/>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8297669" y="2006030"/>
            <a:ext cx="819436" cy="614578"/>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14" descr="Image result for manifest logo">
            <a:extLst>
              <a:ext uri="{FF2B5EF4-FFF2-40B4-BE49-F238E27FC236}">
                <a16:creationId xmlns:a16="http://schemas.microsoft.com/office/drawing/2014/main" id="{4CE61AF1-E26E-4FFD-9D14-CA04BBF674D9}"/>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1565518" y="3981137"/>
            <a:ext cx="914518" cy="514418"/>
          </a:xfrm>
          <a:prstGeom prst="rect">
            <a:avLst/>
          </a:prstGeom>
          <a:noFill/>
          <a:extLst>
            <a:ext uri="{909E8E84-426E-40DD-AFC4-6F175D3DCCD1}">
              <a14:hiddenFill xmlns:a14="http://schemas.microsoft.com/office/drawing/2010/main">
                <a:solidFill>
                  <a:srgbClr val="FFFFFF"/>
                </a:solidFill>
              </a14:hiddenFill>
            </a:ext>
          </a:extLst>
        </p:spPr>
      </p:pic>
      <p:pic>
        <p:nvPicPr>
          <p:cNvPr id="38" name="Picture 16" descr="Image result for nfl live logo">
            <a:extLst>
              <a:ext uri="{FF2B5EF4-FFF2-40B4-BE49-F238E27FC236}">
                <a16:creationId xmlns:a16="http://schemas.microsoft.com/office/drawing/2014/main" id="{37C11E06-267A-4E0F-9655-41B410036F40}"/>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8024016" y="4458532"/>
            <a:ext cx="594680" cy="586895"/>
          </a:xfrm>
          <a:prstGeom prst="rect">
            <a:avLst/>
          </a:prstGeom>
          <a:noFill/>
          <a:extLst>
            <a:ext uri="{909E8E84-426E-40DD-AFC4-6F175D3DCCD1}">
              <a14:hiddenFill xmlns:a14="http://schemas.microsoft.com/office/drawing/2010/main">
                <a:solidFill>
                  <a:srgbClr val="FFFFFF"/>
                </a:solidFill>
              </a14:hiddenFill>
            </a:ext>
          </a:extLst>
        </p:spPr>
      </p:pic>
      <p:pic>
        <p:nvPicPr>
          <p:cNvPr id="39" name="Picture 22" descr="Image result for rupaul's drag race logo">
            <a:extLst>
              <a:ext uri="{FF2B5EF4-FFF2-40B4-BE49-F238E27FC236}">
                <a16:creationId xmlns:a16="http://schemas.microsoft.com/office/drawing/2014/main" id="{B909029E-3529-4A15-822E-5547755548D7}"/>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694308" y="4504493"/>
            <a:ext cx="915218" cy="610619"/>
          </a:xfrm>
          <a:prstGeom prst="rect">
            <a:avLst/>
          </a:prstGeom>
          <a:noFill/>
          <a:extLst>
            <a:ext uri="{909E8E84-426E-40DD-AFC4-6F175D3DCCD1}">
              <a14:hiddenFill xmlns:a14="http://schemas.microsoft.com/office/drawing/2010/main">
                <a:solidFill>
                  <a:srgbClr val="FFFFFF"/>
                </a:solidFill>
              </a14:hiddenFill>
            </a:ext>
          </a:extLst>
        </p:spPr>
      </p:pic>
      <p:pic>
        <p:nvPicPr>
          <p:cNvPr id="40" name="Picture 24" descr="Image result for svengoolie logo">
            <a:extLst>
              <a:ext uri="{FF2B5EF4-FFF2-40B4-BE49-F238E27FC236}">
                <a16:creationId xmlns:a16="http://schemas.microsoft.com/office/drawing/2014/main" id="{E48A1A68-8D4C-4534-B311-3A96C1E4847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5793010" y="2006030"/>
            <a:ext cx="1223792" cy="642492"/>
          </a:xfrm>
          <a:prstGeom prst="rect">
            <a:avLst/>
          </a:prstGeom>
          <a:noFill/>
          <a:extLst>
            <a:ext uri="{909E8E84-426E-40DD-AFC4-6F175D3DCCD1}">
              <a14:hiddenFill xmlns:a14="http://schemas.microsoft.com/office/drawing/2010/main">
                <a:solidFill>
                  <a:srgbClr val="FFFFFF"/>
                </a:solidFill>
              </a14:hiddenFill>
            </a:ext>
          </a:extLst>
        </p:spPr>
      </p:pic>
      <p:pic>
        <p:nvPicPr>
          <p:cNvPr id="42" name="Picture 28" descr="Image result for the walking dead logo">
            <a:extLst>
              <a:ext uri="{FF2B5EF4-FFF2-40B4-BE49-F238E27FC236}">
                <a16:creationId xmlns:a16="http://schemas.microsoft.com/office/drawing/2014/main" id="{B400A582-5296-4363-9BD7-009840494FC9}"/>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1964530" y="5666466"/>
            <a:ext cx="820358" cy="736492"/>
          </a:xfrm>
          <a:prstGeom prst="rect">
            <a:avLst/>
          </a:prstGeom>
          <a:noFill/>
          <a:extLst>
            <a:ext uri="{909E8E84-426E-40DD-AFC4-6F175D3DCCD1}">
              <a14:hiddenFill xmlns:a14="http://schemas.microsoft.com/office/drawing/2010/main">
                <a:solidFill>
                  <a:srgbClr val="FFFFFF"/>
                </a:solidFill>
              </a14:hiddenFill>
            </a:ext>
          </a:extLst>
        </p:spPr>
      </p:pic>
      <p:pic>
        <p:nvPicPr>
          <p:cNvPr id="43" name="Picture 30" descr="Image result for this is us logo">
            <a:extLst>
              <a:ext uri="{FF2B5EF4-FFF2-40B4-BE49-F238E27FC236}">
                <a16:creationId xmlns:a16="http://schemas.microsoft.com/office/drawing/2014/main" id="{E6F18A97-7190-4705-90E8-E6962DDE9BC5}"/>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1318319" y="1979570"/>
            <a:ext cx="1158502" cy="651657"/>
          </a:xfrm>
          <a:prstGeom prst="rect">
            <a:avLst/>
          </a:prstGeom>
          <a:noFill/>
          <a:extLst>
            <a:ext uri="{909E8E84-426E-40DD-AFC4-6F175D3DCCD1}">
              <a14:hiddenFill xmlns:a14="http://schemas.microsoft.com/office/drawing/2010/main">
                <a:solidFill>
                  <a:srgbClr val="FFFFFF"/>
                </a:solidFill>
              </a14:hiddenFill>
            </a:ext>
          </a:extLst>
        </p:spPr>
      </p:pic>
      <p:pic>
        <p:nvPicPr>
          <p:cNvPr id="44" name="Picture 32" descr="Image result for tucker carlson tonight logo">
            <a:extLst>
              <a:ext uri="{FF2B5EF4-FFF2-40B4-BE49-F238E27FC236}">
                <a16:creationId xmlns:a16="http://schemas.microsoft.com/office/drawing/2014/main" id="{26228BCA-86BB-44DA-B186-C2B4C3A430BF}"/>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245449" y="2679305"/>
            <a:ext cx="1062166" cy="605746"/>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4" descr="Image result for vanderpump rules logo">
            <a:extLst>
              <a:ext uri="{FF2B5EF4-FFF2-40B4-BE49-F238E27FC236}">
                <a16:creationId xmlns:a16="http://schemas.microsoft.com/office/drawing/2014/main" id="{A8E2FFED-03B1-4952-851B-5BA05790A2AD}"/>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2535543" y="4429017"/>
            <a:ext cx="1038188" cy="545189"/>
          </a:xfrm>
          <a:prstGeom prst="rect">
            <a:avLst/>
          </a:prstGeom>
          <a:noFill/>
          <a:extLst>
            <a:ext uri="{909E8E84-426E-40DD-AFC4-6F175D3DCCD1}">
              <a14:hiddenFill xmlns:a14="http://schemas.microsoft.com/office/drawing/2010/main">
                <a:solidFill>
                  <a:srgbClr val="FFFFFF"/>
                </a:solidFill>
              </a14:hiddenFill>
            </a:ext>
          </a:extLst>
        </p:spPr>
      </p:pic>
      <p:pic>
        <p:nvPicPr>
          <p:cNvPr id="47" name="Picture 38" descr="Image result for wrestlemania30 logo">
            <a:extLst>
              <a:ext uri="{FF2B5EF4-FFF2-40B4-BE49-F238E27FC236}">
                <a16:creationId xmlns:a16="http://schemas.microsoft.com/office/drawing/2014/main" id="{EA93F73E-BC50-4ED0-86B7-9BF313E8B9C7}"/>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3633289" y="5804911"/>
            <a:ext cx="1171032" cy="569692"/>
          </a:xfrm>
          <a:prstGeom prst="rect">
            <a:avLst/>
          </a:prstGeom>
          <a:noFill/>
          <a:extLst>
            <a:ext uri="{909E8E84-426E-40DD-AFC4-6F175D3DCCD1}">
              <a14:hiddenFill xmlns:a14="http://schemas.microsoft.com/office/drawing/2010/main">
                <a:solidFill>
                  <a:srgbClr val="FFFFFF"/>
                </a:solidFill>
              </a14:hiddenFill>
            </a:ext>
          </a:extLst>
        </p:spPr>
      </p:pic>
      <p:pic>
        <p:nvPicPr>
          <p:cNvPr id="49" name="Picture 2" descr="Image result for batwoman cw logo">
            <a:extLst>
              <a:ext uri="{FF2B5EF4-FFF2-40B4-BE49-F238E27FC236}">
                <a16:creationId xmlns:a16="http://schemas.microsoft.com/office/drawing/2014/main" id="{2C624395-B917-4BED-BA08-05DB28D9B3F0}"/>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181440" y="2717467"/>
            <a:ext cx="1013283" cy="569877"/>
          </a:xfrm>
          <a:prstGeom prst="rect">
            <a:avLst/>
          </a:prstGeom>
          <a:noFill/>
          <a:extLst>
            <a:ext uri="{909E8E84-426E-40DD-AFC4-6F175D3DCCD1}">
              <a14:hiddenFill xmlns:a14="http://schemas.microsoft.com/office/drawing/2010/main">
                <a:solidFill>
                  <a:srgbClr val="FFFFFF"/>
                </a:solidFill>
              </a14:hiddenFill>
            </a:ext>
          </a:extLst>
        </p:spPr>
      </p:pic>
      <p:pic>
        <p:nvPicPr>
          <p:cNvPr id="50" name="Picture 4" descr="Image result for better call saul logo">
            <a:extLst>
              <a:ext uri="{FF2B5EF4-FFF2-40B4-BE49-F238E27FC236}">
                <a16:creationId xmlns:a16="http://schemas.microsoft.com/office/drawing/2014/main" id="{F3B6F679-41C8-4C60-A6B5-74D6903413D3}"/>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3121346" y="2479759"/>
            <a:ext cx="894616" cy="433889"/>
          </a:xfrm>
          <a:prstGeom prst="rect">
            <a:avLst/>
          </a:prstGeom>
          <a:noFill/>
          <a:extLst>
            <a:ext uri="{909E8E84-426E-40DD-AFC4-6F175D3DCCD1}">
              <a14:hiddenFill xmlns:a14="http://schemas.microsoft.com/office/drawing/2010/main">
                <a:solidFill>
                  <a:srgbClr val="FFFFFF"/>
                </a:solidFill>
              </a14:hiddenFill>
            </a:ext>
          </a:extLst>
        </p:spPr>
      </p:pic>
      <p:pic>
        <p:nvPicPr>
          <p:cNvPr id="51" name="Picture 8" descr="Image result for love &amp; hip hop miami logo">
            <a:extLst>
              <a:ext uri="{FF2B5EF4-FFF2-40B4-BE49-F238E27FC236}">
                <a16:creationId xmlns:a16="http://schemas.microsoft.com/office/drawing/2014/main" id="{B8CE18CC-560D-4BD1-AB8F-7540E5A028B3}"/>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7929546" y="3897588"/>
            <a:ext cx="744874" cy="496582"/>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4" descr="Image result for fox news town hall 3.24.20">
            <a:extLst>
              <a:ext uri="{FF2B5EF4-FFF2-40B4-BE49-F238E27FC236}">
                <a16:creationId xmlns:a16="http://schemas.microsoft.com/office/drawing/2014/main" id="{3EA3CE16-8C9C-406E-A9B5-D8B1764F5C69}"/>
              </a:ext>
            </a:extLst>
          </p:cNvPr>
          <p:cNvPicPr>
            <a:picLocks noChangeAspect="1" noChangeArrowheads="1"/>
          </p:cNvPicPr>
          <p:nvPr/>
        </p:nvPicPr>
        <p:blipFill>
          <a:blip r:embed="rId32" cstate="print">
            <a:extLst>
              <a:ext uri="{28A0092B-C50C-407E-A947-70E740481C1C}">
                <a14:useLocalDpi xmlns:a14="http://schemas.microsoft.com/office/drawing/2010/main"/>
              </a:ext>
            </a:extLst>
          </a:blip>
          <a:srcRect/>
          <a:stretch>
            <a:fillRect/>
          </a:stretch>
        </p:blipFill>
        <p:spPr bwMode="auto">
          <a:xfrm>
            <a:off x="5315908" y="5414667"/>
            <a:ext cx="817366" cy="458818"/>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52" descr="Image result for dark side of the ring">
            <a:extLst>
              <a:ext uri="{FF2B5EF4-FFF2-40B4-BE49-F238E27FC236}">
                <a16:creationId xmlns:a16="http://schemas.microsoft.com/office/drawing/2014/main" id="{FC2D3A0C-937E-4DFA-8034-30BB11A35502}"/>
              </a:ext>
            </a:extLst>
          </p:cNvPr>
          <p:cNvPicPr>
            <a:picLocks noChangeAspect="1" noChangeArrowheads="1"/>
          </p:cNvPicPr>
          <p:nvPr/>
        </p:nvPicPr>
        <p:blipFill rotWithShape="1">
          <a:blip r:embed="rId33" cstate="print">
            <a:extLst>
              <a:ext uri="{28A0092B-C50C-407E-A947-70E740481C1C}">
                <a14:useLocalDpi xmlns:a14="http://schemas.microsoft.com/office/drawing/2010/main"/>
              </a:ext>
            </a:extLst>
          </a:blip>
          <a:srcRect/>
          <a:stretch/>
        </p:blipFill>
        <p:spPr bwMode="auto">
          <a:xfrm>
            <a:off x="5038024" y="2015919"/>
            <a:ext cx="623651" cy="921584"/>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one day at a time poptv">
            <a:extLst>
              <a:ext uri="{FF2B5EF4-FFF2-40B4-BE49-F238E27FC236}">
                <a16:creationId xmlns:a16="http://schemas.microsoft.com/office/drawing/2014/main" id="{7FAB06C2-FE86-4BED-A499-B34D1D9F8716}"/>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182141" y="5674654"/>
            <a:ext cx="728304" cy="728304"/>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0" descr="Image result for cherish the day">
            <a:extLst>
              <a:ext uri="{FF2B5EF4-FFF2-40B4-BE49-F238E27FC236}">
                <a16:creationId xmlns:a16="http://schemas.microsoft.com/office/drawing/2014/main" id="{6386BF44-8BC4-41B7-89F5-77D1796CCBDA}"/>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4056466" y="2006030"/>
            <a:ext cx="905647" cy="9056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2" descr="Image result for empire show">
            <a:extLst>
              <a:ext uri="{FF2B5EF4-FFF2-40B4-BE49-F238E27FC236}">
                <a16:creationId xmlns:a16="http://schemas.microsoft.com/office/drawing/2014/main" id="{0DBD30C2-AA28-460A-B191-CFD1FAFDA069}"/>
              </a:ext>
            </a:extLst>
          </p:cNvPr>
          <p:cNvPicPr>
            <a:picLocks noChangeAspect="1" noChangeArrowheads="1"/>
          </p:cNvPicPr>
          <p:nvPr/>
        </p:nvPicPr>
        <p:blipFill>
          <a:blip r:embed="rId36" cstate="print">
            <a:extLst>
              <a:ext uri="{28A0092B-C50C-407E-A947-70E740481C1C}">
                <a14:useLocalDpi xmlns:a14="http://schemas.microsoft.com/office/drawing/2010/main"/>
              </a:ext>
            </a:extLst>
          </a:blip>
          <a:srcRect/>
          <a:stretch>
            <a:fillRect/>
          </a:stretch>
        </p:blipFill>
        <p:spPr bwMode="auto">
          <a:xfrm>
            <a:off x="8091363" y="5883965"/>
            <a:ext cx="696698" cy="51025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59">
            <a:extLst>
              <a:ext uri="{FF2B5EF4-FFF2-40B4-BE49-F238E27FC236}">
                <a16:creationId xmlns:a16="http://schemas.microsoft.com/office/drawing/2014/main" id="{CC861282-973F-49B6-89D9-B7EB508F3C14}"/>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7457854" y="3349820"/>
            <a:ext cx="833317" cy="468740"/>
          </a:xfrm>
          <a:prstGeom prst="rect">
            <a:avLst/>
          </a:prstGeom>
        </p:spPr>
      </p:pic>
      <p:pic>
        <p:nvPicPr>
          <p:cNvPr id="61" name="Picture 2" descr="Married at First Sight on Lifetime | Multiple experienceS">
            <a:extLst>
              <a:ext uri="{FF2B5EF4-FFF2-40B4-BE49-F238E27FC236}">
                <a16:creationId xmlns:a16="http://schemas.microsoft.com/office/drawing/2014/main" id="{47AA647C-E2BE-41B5-8D0F-19685928EE6A}"/>
              </a:ext>
            </a:extLst>
          </p:cNvPr>
          <p:cNvPicPr>
            <a:picLocks noChangeAspect="1" noChangeArrowheads="1"/>
          </p:cNvPicPr>
          <p:nvPr/>
        </p:nvPicPr>
        <p:blipFill>
          <a:blip r:embed="rId38" cstate="print">
            <a:extLst>
              <a:ext uri="{28A0092B-C50C-407E-A947-70E740481C1C}">
                <a14:useLocalDpi xmlns:a14="http://schemas.microsoft.com/office/drawing/2010/main"/>
              </a:ext>
            </a:extLst>
          </a:blip>
          <a:srcRect/>
          <a:stretch>
            <a:fillRect/>
          </a:stretch>
        </p:blipFill>
        <p:spPr bwMode="auto">
          <a:xfrm>
            <a:off x="1366923" y="3409313"/>
            <a:ext cx="974389" cy="53881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4" descr="WWE NXT March 25, 2020 Full Results &amp; Report | eWrestlingNews.com">
            <a:extLst>
              <a:ext uri="{FF2B5EF4-FFF2-40B4-BE49-F238E27FC236}">
                <a16:creationId xmlns:a16="http://schemas.microsoft.com/office/drawing/2014/main" id="{E97B70DE-7057-4EF7-93BE-0512D97674C8}"/>
              </a:ext>
            </a:extLst>
          </p:cNvPr>
          <p:cNvPicPr>
            <a:picLocks noChangeAspect="1" noChangeArrowheads="1"/>
          </p:cNvPicPr>
          <p:nvPr/>
        </p:nvPicPr>
        <p:blipFill rotWithShape="1">
          <a:blip r:embed="rId39" cstate="print">
            <a:extLst>
              <a:ext uri="{28A0092B-C50C-407E-A947-70E740481C1C}">
                <a14:useLocalDpi xmlns:a14="http://schemas.microsoft.com/office/drawing/2010/main"/>
              </a:ext>
            </a:extLst>
          </a:blip>
          <a:srcRect/>
          <a:stretch/>
        </p:blipFill>
        <p:spPr bwMode="auto">
          <a:xfrm>
            <a:off x="8380791" y="3395100"/>
            <a:ext cx="1057846" cy="436136"/>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 descr="How to Watch the iHeartRadio Living Room Concert For America ...">
            <a:extLst>
              <a:ext uri="{FF2B5EF4-FFF2-40B4-BE49-F238E27FC236}">
                <a16:creationId xmlns:a16="http://schemas.microsoft.com/office/drawing/2014/main" id="{CAA6039B-6BF1-457A-98D7-A2C140420FF3}"/>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4450884" y="4888553"/>
            <a:ext cx="826534" cy="520615"/>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 descr="WATCH] Will Ferrell Sings Snoop In Clip From James Corden Homefest ...">
            <a:extLst>
              <a:ext uri="{FF2B5EF4-FFF2-40B4-BE49-F238E27FC236}">
                <a16:creationId xmlns:a16="http://schemas.microsoft.com/office/drawing/2014/main" id="{DB5AF442-0243-4CFE-BF92-0B3ACBCE050E}"/>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164813" y="1979570"/>
            <a:ext cx="1061091" cy="661814"/>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6" descr="Garth &amp; Trisha Live! (Official Site) Watch on CBS All Access">
            <a:extLst>
              <a:ext uri="{FF2B5EF4-FFF2-40B4-BE49-F238E27FC236}">
                <a16:creationId xmlns:a16="http://schemas.microsoft.com/office/drawing/2014/main" id="{91BF8D28-6CD4-44A6-A37E-F025D23AC531}"/>
              </a:ext>
            </a:extLst>
          </p:cNvPr>
          <p:cNvPicPr>
            <a:picLocks noChangeAspect="1" noChangeArrowheads="1"/>
          </p:cNvPicPr>
          <p:nvPr/>
        </p:nvPicPr>
        <p:blipFill rotWithShape="1">
          <a:blip r:embed="rId42" cstate="print">
            <a:extLst>
              <a:ext uri="{28A0092B-C50C-407E-A947-70E740481C1C}">
                <a14:useLocalDpi xmlns:a14="http://schemas.microsoft.com/office/drawing/2010/main"/>
              </a:ext>
            </a:extLst>
          </a:blip>
          <a:srcRect/>
          <a:stretch/>
        </p:blipFill>
        <p:spPr bwMode="auto">
          <a:xfrm>
            <a:off x="8762058" y="3888316"/>
            <a:ext cx="864077" cy="567855"/>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0" descr="ESPN Adds Throwback Thursday: College Football Classics to ...">
            <a:extLst>
              <a:ext uri="{FF2B5EF4-FFF2-40B4-BE49-F238E27FC236}">
                <a16:creationId xmlns:a16="http://schemas.microsoft.com/office/drawing/2014/main" id="{040EFBE4-F355-4EB3-8E23-F16F6EB4AE5A}"/>
              </a:ext>
            </a:extLst>
          </p:cNvPr>
          <p:cNvPicPr>
            <a:picLocks noChangeAspect="1" noChangeArrowheads="1"/>
          </p:cNvPicPr>
          <p:nvPr/>
        </p:nvPicPr>
        <p:blipFill>
          <a:blip r:embed="rId43" cstate="print">
            <a:extLst>
              <a:ext uri="{28A0092B-C50C-407E-A947-70E740481C1C}">
                <a14:useLocalDpi xmlns:a14="http://schemas.microsoft.com/office/drawing/2010/main"/>
              </a:ext>
            </a:extLst>
          </a:blip>
          <a:srcRect/>
          <a:stretch>
            <a:fillRect/>
          </a:stretch>
        </p:blipFill>
        <p:spPr bwMode="auto">
          <a:xfrm>
            <a:off x="8830436" y="5202918"/>
            <a:ext cx="993425" cy="623049"/>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2" descr="NBA stars set for inaugural “NBA 2K Players Tournament” on ESPN ...">
            <a:extLst>
              <a:ext uri="{FF2B5EF4-FFF2-40B4-BE49-F238E27FC236}">
                <a16:creationId xmlns:a16="http://schemas.microsoft.com/office/drawing/2014/main" id="{7C634D6A-5EBE-4452-9798-52389366DB2A}"/>
              </a:ext>
            </a:extLst>
          </p:cNvPr>
          <p:cNvPicPr>
            <a:picLocks noChangeAspect="1" noChangeArrowheads="1"/>
          </p:cNvPicPr>
          <p:nvPr/>
        </p:nvPicPr>
        <p:blipFill>
          <a:blip r:embed="rId44" cstate="print">
            <a:extLst>
              <a:ext uri="{28A0092B-C50C-407E-A947-70E740481C1C}">
                <a14:useLocalDpi xmlns:a14="http://schemas.microsoft.com/office/drawing/2010/main"/>
              </a:ext>
            </a:extLst>
          </a:blip>
          <a:srcRect/>
          <a:stretch>
            <a:fillRect/>
          </a:stretch>
        </p:blipFill>
        <p:spPr bwMode="auto">
          <a:xfrm>
            <a:off x="10896358" y="3321198"/>
            <a:ext cx="1114721" cy="699121"/>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14" descr="Glory Road | Watch ESPN">
            <a:extLst>
              <a:ext uri="{FF2B5EF4-FFF2-40B4-BE49-F238E27FC236}">
                <a16:creationId xmlns:a16="http://schemas.microsoft.com/office/drawing/2014/main" id="{B35B538D-5D21-4DBA-AD3F-81F19AFA50F6}"/>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9260104" y="2011501"/>
            <a:ext cx="994836" cy="628296"/>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16" descr="ACM Presents: Our Country">
            <a:extLst>
              <a:ext uri="{FF2B5EF4-FFF2-40B4-BE49-F238E27FC236}">
                <a16:creationId xmlns:a16="http://schemas.microsoft.com/office/drawing/2014/main" id="{1AEE7647-1FFA-4282-9B0A-4966FA09A835}"/>
              </a:ext>
            </a:extLst>
          </p:cNvPr>
          <p:cNvPicPr>
            <a:picLocks noChangeAspect="1" noChangeArrowheads="1"/>
          </p:cNvPicPr>
          <p:nvPr/>
        </p:nvPicPr>
        <p:blipFill rotWithShape="1">
          <a:blip r:embed="rId46" cstate="print">
            <a:extLst>
              <a:ext uri="{28A0092B-C50C-407E-A947-70E740481C1C}">
                <a14:useLocalDpi xmlns:a14="http://schemas.microsoft.com/office/drawing/2010/main"/>
              </a:ext>
            </a:extLst>
          </a:blip>
          <a:srcRect b="25555"/>
          <a:stretch/>
        </p:blipFill>
        <p:spPr bwMode="auto">
          <a:xfrm>
            <a:off x="6757906" y="4650450"/>
            <a:ext cx="1117800" cy="375715"/>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8" descr="Dr. Fauci calls Trump's projection 'aspirational'">
            <a:extLst>
              <a:ext uri="{FF2B5EF4-FFF2-40B4-BE49-F238E27FC236}">
                <a16:creationId xmlns:a16="http://schemas.microsoft.com/office/drawing/2014/main" id="{70267C36-C2C7-4B9D-92DC-1714DF343EB8}"/>
              </a:ext>
            </a:extLst>
          </p:cNvPr>
          <p:cNvPicPr>
            <a:picLocks noChangeAspect="1" noChangeArrowheads="1"/>
          </p:cNvPicPr>
          <p:nvPr/>
        </p:nvPicPr>
        <p:blipFill>
          <a:blip r:embed="rId47" cstate="print">
            <a:extLst>
              <a:ext uri="{28A0092B-C50C-407E-A947-70E740481C1C}">
                <a14:useLocalDpi xmlns:a14="http://schemas.microsoft.com/office/drawing/2010/main"/>
              </a:ext>
            </a:extLst>
          </a:blip>
          <a:srcRect/>
          <a:stretch>
            <a:fillRect/>
          </a:stretch>
        </p:blipFill>
        <p:spPr bwMode="auto">
          <a:xfrm>
            <a:off x="7234332" y="5967372"/>
            <a:ext cx="695214" cy="410222"/>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Watch What Happens Live with Andy Cohen | Listen via Stitcher for ...">
            <a:extLst>
              <a:ext uri="{FF2B5EF4-FFF2-40B4-BE49-F238E27FC236}">
                <a16:creationId xmlns:a16="http://schemas.microsoft.com/office/drawing/2014/main" id="{AF848BCE-4881-410C-BF78-4FD73162B5BE}"/>
              </a:ext>
            </a:extLst>
          </p:cNvPr>
          <p:cNvPicPr>
            <a:picLocks noChangeAspect="1" noChangeArrowheads="1"/>
          </p:cNvPicPr>
          <p:nvPr/>
        </p:nvPicPr>
        <p:blipFill>
          <a:blip r:embed="rId48" cstate="print">
            <a:extLst>
              <a:ext uri="{28A0092B-C50C-407E-A947-70E740481C1C}">
                <a14:useLocalDpi xmlns:a14="http://schemas.microsoft.com/office/drawing/2010/main"/>
              </a:ext>
            </a:extLst>
          </a:blip>
          <a:srcRect/>
          <a:stretch>
            <a:fillRect/>
          </a:stretch>
        </p:blipFill>
        <p:spPr bwMode="auto">
          <a:xfrm>
            <a:off x="2253529" y="5003253"/>
            <a:ext cx="555324" cy="577662"/>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Buy Keeping Up With The Kardashians - Season 17 on DVD | Sanity">
            <a:extLst>
              <a:ext uri="{FF2B5EF4-FFF2-40B4-BE49-F238E27FC236}">
                <a16:creationId xmlns:a16="http://schemas.microsoft.com/office/drawing/2014/main" id="{7D41BFB0-F5D1-471A-BDC5-CA1966FB0322}"/>
              </a:ext>
            </a:extLst>
          </p:cNvPr>
          <p:cNvPicPr>
            <a:picLocks noChangeAspect="1" noChangeArrowheads="1"/>
          </p:cNvPicPr>
          <p:nvPr/>
        </p:nvPicPr>
        <p:blipFill rotWithShape="1">
          <a:blip r:embed="rId49" cstate="print">
            <a:extLst>
              <a:ext uri="{28A0092B-C50C-407E-A947-70E740481C1C}">
                <a14:useLocalDpi xmlns:a14="http://schemas.microsoft.com/office/drawing/2010/main"/>
              </a:ext>
            </a:extLst>
          </a:blip>
          <a:srcRect/>
          <a:stretch/>
        </p:blipFill>
        <p:spPr bwMode="auto">
          <a:xfrm>
            <a:off x="3615085" y="4861814"/>
            <a:ext cx="764270" cy="94666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Station 19 - Wikipedia">
            <a:extLst>
              <a:ext uri="{FF2B5EF4-FFF2-40B4-BE49-F238E27FC236}">
                <a16:creationId xmlns:a16="http://schemas.microsoft.com/office/drawing/2014/main" id="{CF7F6BC4-83E6-48D8-9E4D-581547748F44}"/>
              </a:ext>
            </a:extLst>
          </p:cNvPr>
          <p:cNvPicPr>
            <a:picLocks noChangeAspect="1" noChangeArrowheads="1"/>
          </p:cNvPicPr>
          <p:nvPr/>
        </p:nvPicPr>
        <p:blipFill>
          <a:blip r:embed="rId50" cstate="print">
            <a:extLst>
              <a:ext uri="{28A0092B-C50C-407E-A947-70E740481C1C}">
                <a14:useLocalDpi xmlns:a14="http://schemas.microsoft.com/office/drawing/2010/main"/>
              </a:ext>
            </a:extLst>
          </a:blip>
          <a:srcRect/>
          <a:stretch>
            <a:fillRect/>
          </a:stretch>
        </p:blipFill>
        <p:spPr bwMode="auto">
          <a:xfrm>
            <a:off x="10900359" y="5286425"/>
            <a:ext cx="1117739" cy="704585"/>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A Million Little Things | Logopedia | Fandom">
            <a:extLst>
              <a:ext uri="{FF2B5EF4-FFF2-40B4-BE49-F238E27FC236}">
                <a16:creationId xmlns:a16="http://schemas.microsoft.com/office/drawing/2014/main" id="{4E48A033-205D-456C-8CD9-51DA250EFAAC}"/>
              </a:ext>
            </a:extLst>
          </p:cNvPr>
          <p:cNvPicPr>
            <a:picLocks noChangeAspect="1" noChangeArrowheads="1"/>
          </p:cNvPicPr>
          <p:nvPr/>
        </p:nvPicPr>
        <p:blipFill>
          <a:blip r:embed="rId51" cstate="print">
            <a:extLst>
              <a:ext uri="{28A0092B-C50C-407E-A947-70E740481C1C}">
                <a14:useLocalDpi xmlns:a14="http://schemas.microsoft.com/office/drawing/2010/main"/>
              </a:ext>
            </a:extLst>
          </a:blip>
          <a:srcRect/>
          <a:stretch>
            <a:fillRect/>
          </a:stretch>
        </p:blipFill>
        <p:spPr bwMode="auto">
          <a:xfrm>
            <a:off x="9760751" y="4676348"/>
            <a:ext cx="1106793" cy="429697"/>
          </a:xfrm>
          <a:prstGeom prst="rect">
            <a:avLst/>
          </a:prstGeom>
          <a:solidFill>
            <a:schemeClr val="tx1"/>
          </a:solidFill>
        </p:spPr>
      </p:pic>
      <p:pic>
        <p:nvPicPr>
          <p:cNvPr id="3082" name="Picture 10" descr="Everything you need to know about Vagrant Queen - The Valkyries">
            <a:extLst>
              <a:ext uri="{FF2B5EF4-FFF2-40B4-BE49-F238E27FC236}">
                <a16:creationId xmlns:a16="http://schemas.microsoft.com/office/drawing/2014/main" id="{99F702D9-8B1C-4682-8D41-8745DBF9A785}"/>
              </a:ext>
            </a:extLst>
          </p:cNvPr>
          <p:cNvPicPr>
            <a:picLocks noChangeAspect="1" noChangeArrowheads="1"/>
          </p:cNvPicPr>
          <p:nvPr/>
        </p:nvPicPr>
        <p:blipFill>
          <a:blip r:embed="rId52" cstate="print">
            <a:extLst>
              <a:ext uri="{28A0092B-C50C-407E-A947-70E740481C1C}">
                <a14:useLocalDpi xmlns:a14="http://schemas.microsoft.com/office/drawing/2010/main"/>
              </a:ext>
            </a:extLst>
          </a:blip>
          <a:srcRect/>
          <a:stretch>
            <a:fillRect/>
          </a:stretch>
        </p:blipFill>
        <p:spPr bwMode="auto">
          <a:xfrm>
            <a:off x="7431307" y="2699330"/>
            <a:ext cx="1146252" cy="573127"/>
          </a:xfrm>
          <a:prstGeom prst="rect">
            <a:avLst/>
          </a:prstGeom>
          <a:noFill/>
          <a:extLst>
            <a:ext uri="{909E8E84-426E-40DD-AFC4-6F175D3DCCD1}">
              <a14:hiddenFill xmlns:a14="http://schemas.microsoft.com/office/drawing/2010/main">
                <a:solidFill>
                  <a:srgbClr val="FFFFFF"/>
                </a:solidFill>
              </a14:hiddenFill>
            </a:ext>
          </a:extLst>
        </p:spPr>
      </p:pic>
      <p:pic>
        <p:nvPicPr>
          <p:cNvPr id="3084" name="Picture 12" descr="Trish Regan Primetime Motion Graphics and Broadcast Design Gallery">
            <a:extLst>
              <a:ext uri="{FF2B5EF4-FFF2-40B4-BE49-F238E27FC236}">
                <a16:creationId xmlns:a16="http://schemas.microsoft.com/office/drawing/2014/main" id="{FB5923B8-5813-40A1-8151-37A6A557364C}"/>
              </a:ext>
            </a:extLst>
          </p:cNvPr>
          <p:cNvPicPr>
            <a:picLocks noChangeAspect="1" noChangeArrowheads="1"/>
          </p:cNvPicPr>
          <p:nvPr/>
        </p:nvPicPr>
        <p:blipFill rotWithShape="1">
          <a:blip r:embed="rId53" cstate="print">
            <a:extLst>
              <a:ext uri="{28A0092B-C50C-407E-A947-70E740481C1C}">
                <a14:useLocalDpi xmlns:a14="http://schemas.microsoft.com/office/drawing/2010/main"/>
              </a:ext>
            </a:extLst>
          </a:blip>
          <a:srcRect/>
          <a:stretch/>
        </p:blipFill>
        <p:spPr bwMode="auto">
          <a:xfrm>
            <a:off x="108522" y="6045985"/>
            <a:ext cx="975621" cy="3286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Just My Type (TV Movie 2020) - IMDb">
            <a:extLst>
              <a:ext uri="{FF2B5EF4-FFF2-40B4-BE49-F238E27FC236}">
                <a16:creationId xmlns:a16="http://schemas.microsoft.com/office/drawing/2014/main" id="{52C35482-9B32-4993-878E-54002EEE37FD}"/>
              </a:ext>
            </a:extLst>
          </p:cNvPr>
          <p:cNvPicPr>
            <a:picLocks noChangeAspect="1" noChangeArrowheads="1"/>
          </p:cNvPicPr>
          <p:nvPr/>
        </p:nvPicPr>
        <p:blipFill rotWithShape="1">
          <a:blip r:embed="rId54" cstate="print">
            <a:extLst>
              <a:ext uri="{28A0092B-C50C-407E-A947-70E740481C1C}">
                <a14:useLocalDpi xmlns:a14="http://schemas.microsoft.com/office/drawing/2010/main"/>
              </a:ext>
            </a:extLst>
          </a:blip>
          <a:srcRect/>
          <a:stretch/>
        </p:blipFill>
        <p:spPr bwMode="auto">
          <a:xfrm>
            <a:off x="6962573" y="5051506"/>
            <a:ext cx="427555" cy="772851"/>
          </a:xfrm>
          <a:prstGeom prst="rect">
            <a:avLst/>
          </a:prstGeom>
          <a:noFill/>
          <a:extLst>
            <a:ext uri="{909E8E84-426E-40DD-AFC4-6F175D3DCCD1}">
              <a14:hiddenFill xmlns:a14="http://schemas.microsoft.com/office/drawing/2010/main">
                <a:solidFill>
                  <a:srgbClr val="FFFFFF"/>
                </a:solidFill>
              </a14:hiddenFill>
            </a:ext>
          </a:extLst>
        </p:spPr>
      </p:pic>
      <p:pic>
        <p:nvPicPr>
          <p:cNvPr id="3088" name="Picture 16" descr="About Florida Derby | Gulfstream Park">
            <a:extLst>
              <a:ext uri="{FF2B5EF4-FFF2-40B4-BE49-F238E27FC236}">
                <a16:creationId xmlns:a16="http://schemas.microsoft.com/office/drawing/2014/main" id="{203B68F1-A912-4CBB-A571-2CDFFFE526E0}"/>
              </a:ext>
            </a:extLst>
          </p:cNvPr>
          <p:cNvPicPr>
            <a:picLocks noChangeAspect="1" noChangeArrowheads="1"/>
          </p:cNvPicPr>
          <p:nvPr/>
        </p:nvPicPr>
        <p:blipFill>
          <a:blip r:embed="rId55" cstate="print">
            <a:extLst>
              <a:ext uri="{28A0092B-C50C-407E-A947-70E740481C1C}">
                <a14:useLocalDpi xmlns:a14="http://schemas.microsoft.com/office/drawing/2010/main"/>
              </a:ext>
            </a:extLst>
          </a:blip>
          <a:srcRect/>
          <a:stretch>
            <a:fillRect/>
          </a:stretch>
        </p:blipFill>
        <p:spPr bwMode="auto">
          <a:xfrm>
            <a:off x="9760751" y="3861161"/>
            <a:ext cx="1052303" cy="37883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The White House on Twitter: &quot;🚨Watch today's Coronavirus Task ...">
            <a:extLst>
              <a:ext uri="{FF2B5EF4-FFF2-40B4-BE49-F238E27FC236}">
                <a16:creationId xmlns:a16="http://schemas.microsoft.com/office/drawing/2014/main" id="{4D90270B-DAFF-495E-8FA1-0D12E94D78EA}"/>
              </a:ext>
            </a:extLst>
          </p:cNvPr>
          <p:cNvPicPr>
            <a:picLocks noChangeAspect="1" noChangeArrowheads="1"/>
          </p:cNvPicPr>
          <p:nvPr/>
        </p:nvPicPr>
        <p:blipFill>
          <a:blip r:embed="rId56" cstate="print">
            <a:extLst>
              <a:ext uri="{28A0092B-C50C-407E-A947-70E740481C1C}">
                <a14:useLocalDpi xmlns:a14="http://schemas.microsoft.com/office/drawing/2010/main"/>
              </a:ext>
            </a:extLst>
          </a:blip>
          <a:srcRect/>
          <a:stretch>
            <a:fillRect/>
          </a:stretch>
        </p:blipFill>
        <p:spPr bwMode="auto">
          <a:xfrm>
            <a:off x="10901747" y="2649069"/>
            <a:ext cx="1120346" cy="630194"/>
          </a:xfrm>
          <a:prstGeom prst="rect">
            <a:avLst/>
          </a:prstGeom>
          <a:noFill/>
          <a:extLst>
            <a:ext uri="{909E8E84-426E-40DD-AFC4-6F175D3DCCD1}">
              <a14:hiddenFill xmlns:a14="http://schemas.microsoft.com/office/drawing/2010/main">
                <a:solidFill>
                  <a:srgbClr val="FFFFFF"/>
                </a:solidFill>
              </a14:hiddenFill>
            </a:ext>
          </a:extLst>
        </p:spPr>
      </p:pic>
      <p:pic>
        <p:nvPicPr>
          <p:cNvPr id="3092" name="Picture 20" descr="911 return date 2019 - premier &amp; release dates of the tv show 911.">
            <a:extLst>
              <a:ext uri="{FF2B5EF4-FFF2-40B4-BE49-F238E27FC236}">
                <a16:creationId xmlns:a16="http://schemas.microsoft.com/office/drawing/2014/main" id="{2C6D66CB-0312-4FAA-AA15-8804D00E2E0D}"/>
              </a:ext>
            </a:extLst>
          </p:cNvPr>
          <p:cNvPicPr>
            <a:picLocks noChangeAspect="1" noChangeArrowheads="1"/>
          </p:cNvPicPr>
          <p:nvPr/>
        </p:nvPicPr>
        <p:blipFill>
          <a:blip r:embed="rId57" cstate="print">
            <a:extLst>
              <a:ext uri="{28A0092B-C50C-407E-A947-70E740481C1C}">
                <a14:useLocalDpi xmlns:a14="http://schemas.microsoft.com/office/drawing/2010/main"/>
              </a:ext>
            </a:extLst>
          </a:blip>
          <a:srcRect/>
          <a:stretch>
            <a:fillRect/>
          </a:stretch>
        </p:blipFill>
        <p:spPr bwMode="auto">
          <a:xfrm>
            <a:off x="3666638" y="4106529"/>
            <a:ext cx="849924" cy="329345"/>
          </a:xfrm>
          <a:prstGeom prst="rect">
            <a:avLst/>
          </a:prstGeom>
          <a:noFill/>
          <a:extLst>
            <a:ext uri="{909E8E84-426E-40DD-AFC4-6F175D3DCCD1}">
              <a14:hiddenFill xmlns:a14="http://schemas.microsoft.com/office/drawing/2010/main">
                <a:solidFill>
                  <a:srgbClr val="FFFFFF"/>
                </a:solidFill>
              </a14:hiddenFill>
            </a:ext>
          </a:extLst>
        </p:spPr>
      </p:pic>
      <p:pic>
        <p:nvPicPr>
          <p:cNvPr id="3094" name="Picture 22" descr="Schitt's Creek - Wikipedia">
            <a:extLst>
              <a:ext uri="{FF2B5EF4-FFF2-40B4-BE49-F238E27FC236}">
                <a16:creationId xmlns:a16="http://schemas.microsoft.com/office/drawing/2014/main" id="{143F0725-9A65-4893-9ADE-48CF3ED78417}"/>
              </a:ext>
            </a:extLst>
          </p:cNvPr>
          <p:cNvPicPr>
            <a:picLocks noChangeAspect="1" noChangeArrowheads="1"/>
          </p:cNvPicPr>
          <p:nvPr/>
        </p:nvPicPr>
        <p:blipFill>
          <a:blip r:embed="rId58" cstate="print">
            <a:extLst>
              <a:ext uri="{28A0092B-C50C-407E-A947-70E740481C1C}">
                <a14:useLocalDpi xmlns:a14="http://schemas.microsoft.com/office/drawing/2010/main"/>
              </a:ext>
            </a:extLst>
          </a:blip>
          <a:srcRect/>
          <a:stretch>
            <a:fillRect/>
          </a:stretch>
        </p:blipFill>
        <p:spPr bwMode="auto">
          <a:xfrm>
            <a:off x="8675594" y="2668514"/>
            <a:ext cx="677046" cy="677046"/>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If Loving You is Wrong - Home | Facebook">
            <a:extLst>
              <a:ext uri="{FF2B5EF4-FFF2-40B4-BE49-F238E27FC236}">
                <a16:creationId xmlns:a16="http://schemas.microsoft.com/office/drawing/2014/main" id="{E3E167D5-7AE5-4AEB-A424-F20998F7F35D}"/>
              </a:ext>
            </a:extLst>
          </p:cNvPr>
          <p:cNvPicPr>
            <a:picLocks noChangeAspect="1" noChangeArrowheads="1"/>
          </p:cNvPicPr>
          <p:nvPr/>
        </p:nvPicPr>
        <p:blipFill>
          <a:blip r:embed="rId59" cstate="print">
            <a:extLst>
              <a:ext uri="{28A0092B-C50C-407E-A947-70E740481C1C}">
                <a14:useLocalDpi xmlns:a14="http://schemas.microsoft.com/office/drawing/2010/main"/>
              </a:ext>
            </a:extLst>
          </a:blip>
          <a:srcRect/>
          <a:stretch>
            <a:fillRect/>
          </a:stretch>
        </p:blipFill>
        <p:spPr bwMode="auto">
          <a:xfrm>
            <a:off x="4901683" y="5934550"/>
            <a:ext cx="457841" cy="385755"/>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MTV's 'The Challenge: Total Madness' cast, format, how to watch ...">
            <a:extLst>
              <a:ext uri="{FF2B5EF4-FFF2-40B4-BE49-F238E27FC236}">
                <a16:creationId xmlns:a16="http://schemas.microsoft.com/office/drawing/2014/main" id="{C00D4B14-91E3-4395-8913-13BE519C6E02}"/>
              </a:ext>
            </a:extLst>
          </p:cNvPr>
          <p:cNvPicPr>
            <a:picLocks noChangeAspect="1" noChangeArrowheads="1"/>
          </p:cNvPicPr>
          <p:nvPr/>
        </p:nvPicPr>
        <p:blipFill>
          <a:blip r:embed="rId60" cstate="print">
            <a:extLst>
              <a:ext uri="{28A0092B-C50C-407E-A947-70E740481C1C}">
                <a14:useLocalDpi xmlns:a14="http://schemas.microsoft.com/office/drawing/2010/main"/>
              </a:ext>
            </a:extLst>
          </a:blip>
          <a:srcRect/>
          <a:stretch>
            <a:fillRect/>
          </a:stretch>
        </p:blipFill>
        <p:spPr bwMode="auto">
          <a:xfrm>
            <a:off x="3203016" y="3528103"/>
            <a:ext cx="849362" cy="477767"/>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a:extLst>
              <a:ext uri="{FF2B5EF4-FFF2-40B4-BE49-F238E27FC236}">
                <a16:creationId xmlns:a16="http://schemas.microsoft.com/office/drawing/2014/main" id="{C2DE11D0-AB18-4889-88C0-07FC774EC4CD}"/>
              </a:ext>
            </a:extLst>
          </p:cNvPr>
          <p:cNvPicPr>
            <a:picLocks noChangeAspect="1" noChangeArrowheads="1"/>
          </p:cNvPicPr>
          <p:nvPr/>
        </p:nvPicPr>
        <p:blipFill rotWithShape="1">
          <a:blip r:embed="rId61" cstate="print">
            <a:extLst>
              <a:ext uri="{28A0092B-C50C-407E-A947-70E740481C1C}">
                <a14:useLocalDpi xmlns:a14="http://schemas.microsoft.com/office/drawing/2010/main"/>
              </a:ext>
            </a:extLst>
          </a:blip>
          <a:srcRect/>
          <a:stretch/>
        </p:blipFill>
        <p:spPr bwMode="auto">
          <a:xfrm>
            <a:off x="10326247" y="3277401"/>
            <a:ext cx="509540" cy="52842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The Real Housewives of New York City - Wikipedia">
            <a:extLst>
              <a:ext uri="{FF2B5EF4-FFF2-40B4-BE49-F238E27FC236}">
                <a16:creationId xmlns:a16="http://schemas.microsoft.com/office/drawing/2014/main" id="{4F3BF9B4-AD71-4EA5-BDEB-DB445C9A8D26}"/>
              </a:ext>
            </a:extLst>
          </p:cNvPr>
          <p:cNvPicPr>
            <a:picLocks noChangeAspect="1" noChangeArrowheads="1"/>
          </p:cNvPicPr>
          <p:nvPr/>
        </p:nvPicPr>
        <p:blipFill>
          <a:blip r:embed="rId62" cstate="print">
            <a:extLst>
              <a:ext uri="{28A0092B-C50C-407E-A947-70E740481C1C}">
                <a14:useLocalDpi xmlns:a14="http://schemas.microsoft.com/office/drawing/2010/main"/>
              </a:ext>
            </a:extLst>
          </a:blip>
          <a:srcRect/>
          <a:stretch>
            <a:fillRect/>
          </a:stretch>
        </p:blipFill>
        <p:spPr bwMode="auto">
          <a:xfrm>
            <a:off x="3538683" y="4415475"/>
            <a:ext cx="1225815" cy="487984"/>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Season 5 Of Total Bellas Announced | PWMania">
            <a:extLst>
              <a:ext uri="{FF2B5EF4-FFF2-40B4-BE49-F238E27FC236}">
                <a16:creationId xmlns:a16="http://schemas.microsoft.com/office/drawing/2014/main" id="{11FB2F31-6F1A-4BE8-B88F-E1E9355DE78F}"/>
              </a:ext>
            </a:extLst>
          </p:cNvPr>
          <p:cNvPicPr>
            <a:picLocks noChangeAspect="1" noChangeArrowheads="1"/>
          </p:cNvPicPr>
          <p:nvPr/>
        </p:nvPicPr>
        <p:blipFill>
          <a:blip r:embed="rId63" cstate="print">
            <a:extLst>
              <a:ext uri="{28A0092B-C50C-407E-A947-70E740481C1C}">
                <a14:useLocalDpi xmlns:a14="http://schemas.microsoft.com/office/drawing/2010/main"/>
              </a:ext>
            </a:extLst>
          </a:blip>
          <a:srcRect/>
          <a:stretch>
            <a:fillRect/>
          </a:stretch>
        </p:blipFill>
        <p:spPr bwMode="auto">
          <a:xfrm>
            <a:off x="8909714" y="5865753"/>
            <a:ext cx="700780" cy="528470"/>
          </a:xfrm>
          <a:prstGeom prst="rect">
            <a:avLst/>
          </a:prstGeom>
          <a:noFill/>
          <a:extLst>
            <a:ext uri="{909E8E84-426E-40DD-AFC4-6F175D3DCCD1}">
              <a14:hiddenFill xmlns:a14="http://schemas.microsoft.com/office/drawing/2010/main">
                <a:solidFill>
                  <a:srgbClr val="FFFFFF"/>
                </a:solidFill>
              </a14:hiddenFill>
            </a:ext>
          </a:extLst>
        </p:spPr>
      </p:pic>
      <p:pic>
        <p:nvPicPr>
          <p:cNvPr id="3108" name="Picture 36">
            <a:extLst>
              <a:ext uri="{FF2B5EF4-FFF2-40B4-BE49-F238E27FC236}">
                <a16:creationId xmlns:a16="http://schemas.microsoft.com/office/drawing/2014/main" id="{A1A58F06-E4A6-4B99-815C-75F6C5D595F7}"/>
              </a:ext>
            </a:extLst>
          </p:cNvPr>
          <p:cNvPicPr>
            <a:picLocks noChangeAspect="1" noChangeArrowheads="1"/>
          </p:cNvPicPr>
          <p:nvPr/>
        </p:nvPicPr>
        <p:blipFill>
          <a:blip r:embed="rId64" cstate="print">
            <a:extLst>
              <a:ext uri="{28A0092B-C50C-407E-A947-70E740481C1C}">
                <a14:useLocalDpi xmlns:a14="http://schemas.microsoft.com/office/drawing/2010/main"/>
              </a:ext>
            </a:extLst>
          </a:blip>
          <a:srcRect/>
          <a:stretch>
            <a:fillRect/>
          </a:stretch>
        </p:blipFill>
        <p:spPr bwMode="auto">
          <a:xfrm>
            <a:off x="2374709" y="2561379"/>
            <a:ext cx="666071" cy="595001"/>
          </a:xfrm>
          <a:prstGeom prst="rect">
            <a:avLst/>
          </a:prstGeom>
          <a:noFill/>
          <a:extLst>
            <a:ext uri="{909E8E84-426E-40DD-AFC4-6F175D3DCCD1}">
              <a14:hiddenFill xmlns:a14="http://schemas.microsoft.com/office/drawing/2010/main">
                <a:solidFill>
                  <a:srgbClr val="FFFFFF"/>
                </a:solidFill>
              </a14:hiddenFill>
            </a:ext>
          </a:extLst>
        </p:spPr>
      </p:pic>
      <p:pic>
        <p:nvPicPr>
          <p:cNvPr id="3110" name="Picture 38">
            <a:extLst>
              <a:ext uri="{FF2B5EF4-FFF2-40B4-BE49-F238E27FC236}">
                <a16:creationId xmlns:a16="http://schemas.microsoft.com/office/drawing/2014/main" id="{22298BD4-EFAC-4930-8CCD-516EC9210FF0}"/>
              </a:ext>
            </a:extLst>
          </p:cNvPr>
          <p:cNvPicPr>
            <a:picLocks noChangeAspect="1" noChangeArrowheads="1"/>
          </p:cNvPicPr>
          <p:nvPr/>
        </p:nvPicPr>
        <p:blipFill>
          <a:blip r:embed="rId65" cstate="print">
            <a:extLst>
              <a:ext uri="{28A0092B-C50C-407E-A947-70E740481C1C}">
                <a14:useLocalDpi xmlns:a14="http://schemas.microsoft.com/office/drawing/2010/main"/>
              </a:ext>
            </a:extLst>
          </a:blip>
          <a:srcRect/>
          <a:stretch>
            <a:fillRect/>
          </a:stretch>
        </p:blipFill>
        <p:spPr bwMode="auto">
          <a:xfrm>
            <a:off x="5889198" y="2723490"/>
            <a:ext cx="1263352" cy="254329"/>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a:extLst>
              <a:ext uri="{FF2B5EF4-FFF2-40B4-BE49-F238E27FC236}">
                <a16:creationId xmlns:a16="http://schemas.microsoft.com/office/drawing/2014/main" id="{334F3BEB-DD5D-4602-B899-ACE6B79DB86F}"/>
              </a:ext>
            </a:extLst>
          </p:cNvPr>
          <p:cNvPicPr>
            <a:picLocks noChangeAspect="1" noChangeArrowheads="1"/>
          </p:cNvPicPr>
          <p:nvPr/>
        </p:nvPicPr>
        <p:blipFill rotWithShape="1">
          <a:blip r:embed="rId66" cstate="print">
            <a:extLst>
              <a:ext uri="{28A0092B-C50C-407E-A947-70E740481C1C}">
                <a14:useLocalDpi xmlns:a14="http://schemas.microsoft.com/office/drawing/2010/main"/>
              </a:ext>
            </a:extLst>
          </a:blip>
          <a:srcRect/>
          <a:stretch/>
        </p:blipFill>
        <p:spPr bwMode="auto">
          <a:xfrm>
            <a:off x="6012161" y="5019589"/>
            <a:ext cx="882456" cy="395078"/>
          </a:xfrm>
          <a:prstGeom prst="rect">
            <a:avLst/>
          </a:prstGeom>
          <a:noFill/>
          <a:extLst>
            <a:ext uri="{909E8E84-426E-40DD-AFC4-6F175D3DCCD1}">
              <a14:hiddenFill xmlns:a14="http://schemas.microsoft.com/office/drawing/2010/main">
                <a:solidFill>
                  <a:srgbClr val="FFFFFF"/>
                </a:solidFill>
              </a14:hiddenFill>
            </a:ext>
          </a:extLst>
        </p:spPr>
      </p:pic>
      <p:pic>
        <p:nvPicPr>
          <p:cNvPr id="3114" name="Picture 42" descr="My 600-lb Life (TV Series 2012– ) - IMDb">
            <a:extLst>
              <a:ext uri="{FF2B5EF4-FFF2-40B4-BE49-F238E27FC236}">
                <a16:creationId xmlns:a16="http://schemas.microsoft.com/office/drawing/2014/main" id="{744CC435-7E31-48DA-821B-107749834619}"/>
              </a:ext>
            </a:extLst>
          </p:cNvPr>
          <p:cNvPicPr>
            <a:picLocks noChangeAspect="1" noChangeArrowheads="1"/>
          </p:cNvPicPr>
          <p:nvPr/>
        </p:nvPicPr>
        <p:blipFill rotWithShape="1">
          <a:blip r:embed="rId67" cstate="print">
            <a:extLst>
              <a:ext uri="{28A0092B-C50C-407E-A947-70E740481C1C}">
                <a14:useLocalDpi xmlns:a14="http://schemas.microsoft.com/office/drawing/2010/main"/>
              </a:ext>
            </a:extLst>
          </a:blip>
          <a:srcRect/>
          <a:stretch/>
        </p:blipFill>
        <p:spPr bwMode="auto">
          <a:xfrm>
            <a:off x="6363534" y="3597888"/>
            <a:ext cx="484844" cy="520514"/>
          </a:xfrm>
          <a:prstGeom prst="rect">
            <a:avLst/>
          </a:prstGeom>
          <a:noFill/>
          <a:extLst>
            <a:ext uri="{909E8E84-426E-40DD-AFC4-6F175D3DCCD1}">
              <a14:hiddenFill xmlns:a14="http://schemas.microsoft.com/office/drawing/2010/main">
                <a:solidFill>
                  <a:srgbClr val="FFFFFF"/>
                </a:solidFill>
              </a14:hiddenFill>
            </a:ext>
          </a:extLst>
        </p:spPr>
      </p:pic>
      <p:pic>
        <p:nvPicPr>
          <p:cNvPr id="3116" name="Picture 44">
            <a:extLst>
              <a:ext uri="{FF2B5EF4-FFF2-40B4-BE49-F238E27FC236}">
                <a16:creationId xmlns:a16="http://schemas.microsoft.com/office/drawing/2014/main" id="{1A766A35-B5BD-4A13-8353-E67C03AB0E71}"/>
              </a:ext>
            </a:extLst>
          </p:cNvPr>
          <p:cNvPicPr>
            <a:picLocks noChangeAspect="1" noChangeArrowheads="1"/>
          </p:cNvPicPr>
          <p:nvPr/>
        </p:nvPicPr>
        <p:blipFill>
          <a:blip r:embed="rId68" cstate="print">
            <a:extLst>
              <a:ext uri="{28A0092B-C50C-407E-A947-70E740481C1C}">
                <a14:useLocalDpi xmlns:a14="http://schemas.microsoft.com/office/drawing/2010/main"/>
              </a:ext>
            </a:extLst>
          </a:blip>
          <a:srcRect/>
          <a:stretch>
            <a:fillRect/>
          </a:stretch>
        </p:blipFill>
        <p:spPr bwMode="auto">
          <a:xfrm>
            <a:off x="4824287" y="4502286"/>
            <a:ext cx="651766" cy="419866"/>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Brooklyn Nine-Nine: A Love Story - The Yale Herald">
            <a:extLst>
              <a:ext uri="{FF2B5EF4-FFF2-40B4-BE49-F238E27FC236}">
                <a16:creationId xmlns:a16="http://schemas.microsoft.com/office/drawing/2014/main" id="{9FF5FAFB-49FC-4EF0-BC8E-EA901AFAB9CB}"/>
              </a:ext>
            </a:extLst>
          </p:cNvPr>
          <p:cNvPicPr>
            <a:picLocks noChangeAspect="1" noChangeArrowheads="1"/>
          </p:cNvPicPr>
          <p:nvPr/>
        </p:nvPicPr>
        <p:blipFill>
          <a:blip r:embed="rId69" cstate="print">
            <a:extLst>
              <a:ext uri="{28A0092B-C50C-407E-A947-70E740481C1C}">
                <a14:useLocalDpi xmlns:a14="http://schemas.microsoft.com/office/drawing/2010/main"/>
              </a:ext>
            </a:extLst>
          </a:blip>
          <a:srcRect/>
          <a:stretch>
            <a:fillRect/>
          </a:stretch>
        </p:blipFill>
        <p:spPr bwMode="auto">
          <a:xfrm>
            <a:off x="123102" y="4776950"/>
            <a:ext cx="989029" cy="5563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Live PD - Wikipedia">
            <a:extLst>
              <a:ext uri="{FF2B5EF4-FFF2-40B4-BE49-F238E27FC236}">
                <a16:creationId xmlns:a16="http://schemas.microsoft.com/office/drawing/2014/main" id="{A5220285-4E33-4CF3-A388-D50F66DA08A1}"/>
              </a:ext>
            </a:extLst>
          </p:cNvPr>
          <p:cNvPicPr>
            <a:picLocks noChangeAspect="1" noChangeArrowheads="1"/>
          </p:cNvPicPr>
          <p:nvPr/>
        </p:nvPicPr>
        <p:blipFill>
          <a:blip r:embed="rId70" cstate="print">
            <a:extLst>
              <a:ext uri="{28A0092B-C50C-407E-A947-70E740481C1C}">
                <a14:useLocalDpi xmlns:a14="http://schemas.microsoft.com/office/drawing/2010/main"/>
              </a:ext>
            </a:extLst>
          </a:blip>
          <a:srcRect/>
          <a:stretch>
            <a:fillRect/>
          </a:stretch>
        </p:blipFill>
        <p:spPr bwMode="auto">
          <a:xfrm>
            <a:off x="4528435" y="4135295"/>
            <a:ext cx="942986" cy="32087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hahs of Sunset Season 9 Release Date, Plot, and Cast Details ...">
            <a:extLst>
              <a:ext uri="{FF2B5EF4-FFF2-40B4-BE49-F238E27FC236}">
                <a16:creationId xmlns:a16="http://schemas.microsoft.com/office/drawing/2014/main" id="{25E503C5-3F6B-41BC-A9D0-FA5DB5622B2A}"/>
              </a:ext>
            </a:extLst>
          </p:cNvPr>
          <p:cNvPicPr>
            <a:picLocks noChangeAspect="1" noChangeArrowheads="1"/>
          </p:cNvPicPr>
          <p:nvPr/>
        </p:nvPicPr>
        <p:blipFill>
          <a:blip r:embed="rId71" cstate="print">
            <a:extLst>
              <a:ext uri="{28A0092B-C50C-407E-A947-70E740481C1C}">
                <a14:useLocalDpi xmlns:a14="http://schemas.microsoft.com/office/drawing/2010/main"/>
              </a:ext>
            </a:extLst>
          </a:blip>
          <a:srcRect/>
          <a:stretch>
            <a:fillRect/>
          </a:stretch>
        </p:blipFill>
        <p:spPr bwMode="auto">
          <a:xfrm>
            <a:off x="6551086" y="5923103"/>
            <a:ext cx="605974" cy="454481"/>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About The Good Doctor TV Show Series">
            <a:extLst>
              <a:ext uri="{FF2B5EF4-FFF2-40B4-BE49-F238E27FC236}">
                <a16:creationId xmlns:a16="http://schemas.microsoft.com/office/drawing/2014/main" id="{A3E8DED7-F1EF-4F52-9BE0-2E9DF3A83458}"/>
              </a:ext>
            </a:extLst>
          </p:cNvPr>
          <p:cNvPicPr>
            <a:picLocks noChangeAspect="1" noChangeArrowheads="1"/>
          </p:cNvPicPr>
          <p:nvPr/>
        </p:nvPicPr>
        <p:blipFill>
          <a:blip r:embed="rId72" cstate="print">
            <a:extLst>
              <a:ext uri="{28A0092B-C50C-407E-A947-70E740481C1C}">
                <a14:useLocalDpi xmlns:a14="http://schemas.microsoft.com/office/drawing/2010/main"/>
              </a:ext>
            </a:extLst>
          </a:blip>
          <a:srcRect/>
          <a:stretch>
            <a:fillRect/>
          </a:stretch>
        </p:blipFill>
        <p:spPr bwMode="auto">
          <a:xfrm>
            <a:off x="9475929" y="2696877"/>
            <a:ext cx="1329984" cy="532340"/>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The Clark Sisters: Inspirational Quotes from Artists Infographic ...">
            <a:extLst>
              <a:ext uri="{FF2B5EF4-FFF2-40B4-BE49-F238E27FC236}">
                <a16:creationId xmlns:a16="http://schemas.microsoft.com/office/drawing/2014/main" id="{96528941-6EBA-4444-A467-E78AFA45A7E0}"/>
              </a:ext>
            </a:extLst>
          </p:cNvPr>
          <p:cNvPicPr>
            <a:picLocks noChangeAspect="1" noChangeArrowheads="1"/>
          </p:cNvPicPr>
          <p:nvPr/>
        </p:nvPicPr>
        <p:blipFill rotWithShape="1">
          <a:blip r:embed="rId73" cstate="print">
            <a:extLst>
              <a:ext uri="{28A0092B-C50C-407E-A947-70E740481C1C}">
                <a14:useLocalDpi xmlns:a14="http://schemas.microsoft.com/office/drawing/2010/main"/>
              </a:ext>
            </a:extLst>
          </a:blip>
          <a:srcRect/>
          <a:stretch/>
        </p:blipFill>
        <p:spPr bwMode="auto">
          <a:xfrm>
            <a:off x="178229" y="3982362"/>
            <a:ext cx="1354933" cy="324648"/>
          </a:xfrm>
          <a:prstGeom prst="rect">
            <a:avLst/>
          </a:prstGeom>
          <a:noFill/>
          <a:extLst>
            <a:ext uri="{909E8E84-426E-40DD-AFC4-6F175D3DCCD1}">
              <a14:hiddenFill xmlns:a14="http://schemas.microsoft.com/office/drawing/2010/main">
                <a:solidFill>
                  <a:srgbClr val="FFFFFF"/>
                </a:solidFill>
              </a14:hiddenFill>
            </a:ext>
          </a:extLst>
        </p:spPr>
      </p:pic>
      <p:pic>
        <p:nvPicPr>
          <p:cNvPr id="2064" name="Picture 16" descr="store.nba.com: ESPN presents the NBA HORSE Challenge | Milled">
            <a:extLst>
              <a:ext uri="{FF2B5EF4-FFF2-40B4-BE49-F238E27FC236}">
                <a16:creationId xmlns:a16="http://schemas.microsoft.com/office/drawing/2014/main" id="{8D8A898E-2734-455E-9E3B-E7767100E3AD}"/>
              </a:ext>
            </a:extLst>
          </p:cNvPr>
          <p:cNvPicPr>
            <a:picLocks noChangeAspect="1" noChangeArrowheads="1"/>
          </p:cNvPicPr>
          <p:nvPr/>
        </p:nvPicPr>
        <p:blipFill rotWithShape="1">
          <a:blip r:embed="rId74" cstate="print">
            <a:extLst>
              <a:ext uri="{28A0092B-C50C-407E-A947-70E740481C1C}">
                <a14:useLocalDpi xmlns:a14="http://schemas.microsoft.com/office/drawing/2010/main"/>
              </a:ext>
            </a:extLst>
          </a:blip>
          <a:srcRect/>
          <a:stretch/>
        </p:blipFill>
        <p:spPr bwMode="auto">
          <a:xfrm>
            <a:off x="3118699" y="3002809"/>
            <a:ext cx="899463" cy="433889"/>
          </a:xfrm>
          <a:prstGeom prst="rect">
            <a:avLst/>
          </a:prstGeom>
          <a:noFill/>
          <a:extLst>
            <a:ext uri="{909E8E84-426E-40DD-AFC4-6F175D3DCCD1}">
              <a14:hiddenFill xmlns:a14="http://schemas.microsoft.com/office/drawing/2010/main">
                <a:solidFill>
                  <a:srgbClr val="FFFFFF"/>
                </a:solidFill>
              </a14:hiddenFill>
            </a:ext>
          </a:extLst>
        </p:spPr>
      </p:pic>
      <p:pic>
        <p:nvPicPr>
          <p:cNvPr id="2066" name="Picture 18" descr="Killing Eve - Wikipedia">
            <a:extLst>
              <a:ext uri="{FF2B5EF4-FFF2-40B4-BE49-F238E27FC236}">
                <a16:creationId xmlns:a16="http://schemas.microsoft.com/office/drawing/2014/main" id="{0BC4A99B-5D29-4216-AEB3-CE06484EEFB9}"/>
              </a:ext>
            </a:extLst>
          </p:cNvPr>
          <p:cNvPicPr>
            <a:picLocks noChangeAspect="1" noChangeArrowheads="1"/>
          </p:cNvPicPr>
          <p:nvPr/>
        </p:nvPicPr>
        <p:blipFill>
          <a:blip r:embed="rId75" cstate="print">
            <a:extLst>
              <a:ext uri="{28A0092B-C50C-407E-A947-70E740481C1C}">
                <a14:useLocalDpi xmlns:a14="http://schemas.microsoft.com/office/drawing/2010/main"/>
              </a:ext>
            </a:extLst>
          </a:blip>
          <a:srcRect/>
          <a:stretch>
            <a:fillRect/>
          </a:stretch>
        </p:blipFill>
        <p:spPr bwMode="auto">
          <a:xfrm>
            <a:off x="7436305" y="5047654"/>
            <a:ext cx="695214" cy="351562"/>
          </a:xfrm>
          <a:prstGeom prst="rect">
            <a:avLst/>
          </a:prstGeom>
          <a:noFill/>
          <a:extLst>
            <a:ext uri="{909E8E84-426E-40DD-AFC4-6F175D3DCCD1}">
              <a14:hiddenFill xmlns:a14="http://schemas.microsoft.com/office/drawing/2010/main">
                <a:solidFill>
                  <a:srgbClr val="FFFFFF"/>
                </a:solidFill>
              </a14:hiddenFill>
            </a:ext>
          </a:extLst>
        </p:spPr>
      </p:pic>
      <p:pic>
        <p:nvPicPr>
          <p:cNvPr id="2068" name="Picture 20" descr="Watch NBC's first 'Jesus Christ Superstar Live' teaser from Golden ...">
            <a:extLst>
              <a:ext uri="{FF2B5EF4-FFF2-40B4-BE49-F238E27FC236}">
                <a16:creationId xmlns:a16="http://schemas.microsoft.com/office/drawing/2014/main" id="{8242C7D7-FBF4-4539-8D87-7B3D8297F6C6}"/>
              </a:ext>
            </a:extLst>
          </p:cNvPr>
          <p:cNvPicPr>
            <a:picLocks noChangeAspect="1" noChangeArrowheads="1"/>
          </p:cNvPicPr>
          <p:nvPr/>
        </p:nvPicPr>
        <p:blipFill rotWithShape="1">
          <a:blip r:embed="rId76" cstate="print">
            <a:extLst>
              <a:ext uri="{28A0092B-C50C-407E-A947-70E740481C1C}">
                <a14:useLocalDpi xmlns:a14="http://schemas.microsoft.com/office/drawing/2010/main"/>
              </a:ext>
            </a:extLst>
          </a:blip>
          <a:srcRect/>
          <a:stretch/>
        </p:blipFill>
        <p:spPr bwMode="auto">
          <a:xfrm>
            <a:off x="2511706" y="4081154"/>
            <a:ext cx="1161446" cy="324341"/>
          </a:xfrm>
          <a:prstGeom prst="rect">
            <a:avLst/>
          </a:prstGeom>
          <a:noFill/>
          <a:extLst>
            <a:ext uri="{909E8E84-426E-40DD-AFC4-6F175D3DCCD1}">
              <a14:hiddenFill xmlns:a14="http://schemas.microsoft.com/office/drawing/2010/main">
                <a:solidFill>
                  <a:srgbClr val="FFFFFF"/>
                </a:solidFill>
              </a14:hiddenFill>
            </a:ext>
          </a:extLst>
        </p:spPr>
      </p:pic>
      <p:pic>
        <p:nvPicPr>
          <p:cNvPr id="2072" name="Picture 24" descr="When Calls the Heart">
            <a:extLst>
              <a:ext uri="{FF2B5EF4-FFF2-40B4-BE49-F238E27FC236}">
                <a16:creationId xmlns:a16="http://schemas.microsoft.com/office/drawing/2014/main" id="{DB46B5DE-3A2D-4258-B1B2-5AE495BEFCF4}"/>
              </a:ext>
            </a:extLst>
          </p:cNvPr>
          <p:cNvPicPr>
            <a:picLocks noChangeAspect="1" noChangeArrowheads="1"/>
          </p:cNvPicPr>
          <p:nvPr/>
        </p:nvPicPr>
        <p:blipFill rotWithShape="1">
          <a:blip r:embed="rId77" cstate="print">
            <a:extLst>
              <a:ext uri="{28A0092B-C50C-407E-A947-70E740481C1C}">
                <a14:useLocalDpi xmlns:a14="http://schemas.microsoft.com/office/drawing/2010/main"/>
              </a:ext>
            </a:extLst>
          </a:blip>
          <a:srcRect/>
          <a:stretch/>
        </p:blipFill>
        <p:spPr bwMode="auto">
          <a:xfrm>
            <a:off x="8151325" y="5152640"/>
            <a:ext cx="566565" cy="681398"/>
          </a:xfrm>
          <a:prstGeom prst="rect">
            <a:avLst/>
          </a:prstGeom>
          <a:noFill/>
          <a:extLst>
            <a:ext uri="{909E8E84-426E-40DD-AFC4-6F175D3DCCD1}">
              <a14:hiddenFill xmlns:a14="http://schemas.microsoft.com/office/drawing/2010/main">
                <a:solidFill>
                  <a:srgbClr val="FFFFFF"/>
                </a:solidFill>
              </a14:hiddenFill>
            </a:ext>
          </a:extLst>
        </p:spPr>
      </p:pic>
      <p:pic>
        <p:nvPicPr>
          <p:cNvPr id="2074" name="Picture 26" descr="Fox News Sunday | Fox News">
            <a:extLst>
              <a:ext uri="{FF2B5EF4-FFF2-40B4-BE49-F238E27FC236}">
                <a16:creationId xmlns:a16="http://schemas.microsoft.com/office/drawing/2014/main" id="{6F7FC195-7D43-45FA-B929-FEEEEF025A02}"/>
              </a:ext>
            </a:extLst>
          </p:cNvPr>
          <p:cNvPicPr>
            <a:picLocks noChangeAspect="1" noChangeArrowheads="1"/>
          </p:cNvPicPr>
          <p:nvPr/>
        </p:nvPicPr>
        <p:blipFill rotWithShape="1">
          <a:blip r:embed="rId78" cstate="print">
            <a:extLst>
              <a:ext uri="{28A0092B-C50C-407E-A947-70E740481C1C}">
                <a14:useLocalDpi xmlns:a14="http://schemas.microsoft.com/office/drawing/2010/main"/>
              </a:ext>
            </a:extLst>
          </a:blip>
          <a:srcRect/>
          <a:stretch/>
        </p:blipFill>
        <p:spPr bwMode="auto">
          <a:xfrm>
            <a:off x="5697617" y="4573662"/>
            <a:ext cx="959199" cy="406562"/>
          </a:xfrm>
          <a:prstGeom prst="rect">
            <a:avLst/>
          </a:prstGeom>
          <a:noFill/>
          <a:extLst>
            <a:ext uri="{909E8E84-426E-40DD-AFC4-6F175D3DCCD1}">
              <a14:hiddenFill xmlns:a14="http://schemas.microsoft.com/office/drawing/2010/main">
                <a:solidFill>
                  <a:srgbClr val="FFFFFF"/>
                </a:solidFill>
              </a14:hiddenFill>
            </a:ext>
          </a:extLst>
        </p:spPr>
      </p:pic>
      <p:pic>
        <p:nvPicPr>
          <p:cNvPr id="2076" name="Picture 28" descr="How to watch The Bachelor Presents: Listen to your Heart live ...">
            <a:extLst>
              <a:ext uri="{FF2B5EF4-FFF2-40B4-BE49-F238E27FC236}">
                <a16:creationId xmlns:a16="http://schemas.microsoft.com/office/drawing/2014/main" id="{23B9495B-6903-4BA6-BE3A-C64F67401F8A}"/>
              </a:ext>
            </a:extLst>
          </p:cNvPr>
          <p:cNvPicPr>
            <a:picLocks noChangeAspect="1" noChangeArrowheads="1"/>
          </p:cNvPicPr>
          <p:nvPr/>
        </p:nvPicPr>
        <p:blipFill rotWithShape="1">
          <a:blip r:embed="rId79" cstate="print">
            <a:extLst>
              <a:ext uri="{28A0092B-C50C-407E-A947-70E740481C1C}">
                <a14:useLocalDpi xmlns:a14="http://schemas.microsoft.com/office/drawing/2010/main"/>
              </a:ext>
            </a:extLst>
          </a:blip>
          <a:srcRect/>
          <a:stretch/>
        </p:blipFill>
        <p:spPr bwMode="auto">
          <a:xfrm>
            <a:off x="9672589" y="4312159"/>
            <a:ext cx="1200794" cy="301726"/>
          </a:xfrm>
          <a:prstGeom prst="rect">
            <a:avLst/>
          </a:prstGeom>
          <a:noFill/>
          <a:extLst>
            <a:ext uri="{909E8E84-426E-40DD-AFC4-6F175D3DCCD1}">
              <a14:hiddenFill xmlns:a14="http://schemas.microsoft.com/office/drawing/2010/main">
                <a:solidFill>
                  <a:srgbClr val="FFFFFF"/>
                </a:solidFill>
              </a14:hiddenFill>
            </a:ext>
          </a:extLst>
        </p:spPr>
      </p:pic>
      <p:pic>
        <p:nvPicPr>
          <p:cNvPr id="2078" name="Picture 30" descr="T.I. &amp; Tiny: Friends &amp; Family Hustle Next Episo">
            <a:extLst>
              <a:ext uri="{FF2B5EF4-FFF2-40B4-BE49-F238E27FC236}">
                <a16:creationId xmlns:a16="http://schemas.microsoft.com/office/drawing/2014/main" id="{87AF4369-8A13-4745-A99F-60BFD0AE5E2F}"/>
              </a:ext>
            </a:extLst>
          </p:cNvPr>
          <p:cNvPicPr>
            <a:picLocks noChangeAspect="1" noChangeArrowheads="1"/>
          </p:cNvPicPr>
          <p:nvPr/>
        </p:nvPicPr>
        <p:blipFill rotWithShape="1">
          <a:blip r:embed="rId80" cstate="print">
            <a:extLst>
              <a:ext uri="{28A0092B-C50C-407E-A947-70E740481C1C}">
                <a14:useLocalDpi xmlns:a14="http://schemas.microsoft.com/office/drawing/2010/main"/>
              </a:ext>
            </a:extLst>
          </a:blip>
          <a:srcRect/>
          <a:stretch/>
        </p:blipFill>
        <p:spPr bwMode="auto">
          <a:xfrm>
            <a:off x="6235563" y="5449817"/>
            <a:ext cx="605974" cy="423668"/>
          </a:xfrm>
          <a:prstGeom prst="rect">
            <a:avLst/>
          </a:prstGeom>
          <a:noFill/>
          <a:extLst>
            <a:ext uri="{909E8E84-426E-40DD-AFC4-6F175D3DCCD1}">
              <a14:hiddenFill xmlns:a14="http://schemas.microsoft.com/office/drawing/2010/main">
                <a:solidFill>
                  <a:srgbClr val="FFFFFF"/>
                </a:solidFill>
              </a14:hiddenFill>
            </a:ext>
          </a:extLst>
        </p:spPr>
      </p:pic>
      <p:pic>
        <p:nvPicPr>
          <p:cNvPr id="2080" name="Picture 32" descr="The Real Housewives of Beverly Hills | Bravo TV Official Site">
            <a:extLst>
              <a:ext uri="{FF2B5EF4-FFF2-40B4-BE49-F238E27FC236}">
                <a16:creationId xmlns:a16="http://schemas.microsoft.com/office/drawing/2014/main" id="{11CC6041-DA87-41B6-A16F-DF813B515481}"/>
              </a:ext>
            </a:extLst>
          </p:cNvPr>
          <p:cNvPicPr>
            <a:picLocks noChangeAspect="1" noChangeArrowheads="1"/>
          </p:cNvPicPr>
          <p:nvPr/>
        </p:nvPicPr>
        <p:blipFill rotWithShape="1">
          <a:blip r:embed="rId81" cstate="print">
            <a:extLst>
              <a:ext uri="{28A0092B-C50C-407E-A947-70E740481C1C}">
                <a14:useLocalDpi xmlns:a14="http://schemas.microsoft.com/office/drawing/2010/main"/>
              </a:ext>
            </a:extLst>
          </a:blip>
          <a:srcRect/>
          <a:stretch/>
        </p:blipFill>
        <p:spPr bwMode="auto">
          <a:xfrm>
            <a:off x="2605023" y="2018236"/>
            <a:ext cx="1346551" cy="451646"/>
          </a:xfrm>
          <a:prstGeom prst="rect">
            <a:avLst/>
          </a:prstGeom>
          <a:noFill/>
          <a:extLst>
            <a:ext uri="{909E8E84-426E-40DD-AFC4-6F175D3DCCD1}">
              <a14:hiddenFill xmlns:a14="http://schemas.microsoft.com/office/drawing/2010/main">
                <a:solidFill>
                  <a:srgbClr val="FFFFFF"/>
                </a:solidFill>
              </a14:hiddenFill>
            </a:ext>
          </a:extLst>
        </p:spPr>
      </p:pic>
      <p:pic>
        <p:nvPicPr>
          <p:cNvPr id="2086" name="Picture 38" descr="The Disney Family Singalong': ABC Sets Musical TV Special – Deadline">
            <a:extLst>
              <a:ext uri="{FF2B5EF4-FFF2-40B4-BE49-F238E27FC236}">
                <a16:creationId xmlns:a16="http://schemas.microsoft.com/office/drawing/2014/main" id="{C3057CC7-A8E7-4387-A8BE-CA5CF1364DCB}"/>
              </a:ext>
            </a:extLst>
          </p:cNvPr>
          <p:cNvPicPr>
            <a:picLocks noChangeAspect="1" noChangeArrowheads="1"/>
          </p:cNvPicPr>
          <p:nvPr/>
        </p:nvPicPr>
        <p:blipFill rotWithShape="1">
          <a:blip r:embed="rId82" cstate="print">
            <a:extLst>
              <a:ext uri="{28A0092B-C50C-407E-A947-70E740481C1C}">
                <a14:useLocalDpi xmlns:a14="http://schemas.microsoft.com/office/drawing/2010/main"/>
              </a:ext>
            </a:extLst>
          </a:blip>
          <a:srcRect/>
          <a:stretch/>
        </p:blipFill>
        <p:spPr bwMode="auto">
          <a:xfrm>
            <a:off x="4178453" y="3639985"/>
            <a:ext cx="1111678" cy="457479"/>
          </a:xfrm>
          <a:prstGeom prst="rect">
            <a:avLst/>
          </a:prstGeom>
          <a:noFill/>
          <a:extLst>
            <a:ext uri="{909E8E84-426E-40DD-AFC4-6F175D3DCCD1}">
              <a14:hiddenFill xmlns:a14="http://schemas.microsoft.com/office/drawing/2010/main">
                <a:solidFill>
                  <a:srgbClr val="FFFFFF"/>
                </a:solidFill>
              </a14:hiddenFill>
            </a:ext>
          </a:extLst>
        </p:spPr>
      </p:pic>
      <p:pic>
        <p:nvPicPr>
          <p:cNvPr id="2088" name="Picture 40" descr="WNBA draft second-highest television audience in its history ...">
            <a:extLst>
              <a:ext uri="{FF2B5EF4-FFF2-40B4-BE49-F238E27FC236}">
                <a16:creationId xmlns:a16="http://schemas.microsoft.com/office/drawing/2014/main" id="{D253D7AA-832B-4179-883B-802397676EFB}"/>
              </a:ext>
            </a:extLst>
          </p:cNvPr>
          <p:cNvPicPr>
            <a:picLocks noChangeAspect="1" noChangeArrowheads="1"/>
          </p:cNvPicPr>
          <p:nvPr/>
        </p:nvPicPr>
        <p:blipFill>
          <a:blip r:embed="rId83" cstate="print">
            <a:extLst>
              <a:ext uri="{28A0092B-C50C-407E-A947-70E740481C1C}">
                <a14:useLocalDpi xmlns:a14="http://schemas.microsoft.com/office/drawing/2010/main"/>
              </a:ext>
            </a:extLst>
          </a:blip>
          <a:srcRect/>
          <a:stretch>
            <a:fillRect/>
          </a:stretch>
        </p:blipFill>
        <p:spPr bwMode="auto">
          <a:xfrm>
            <a:off x="5568852" y="5923103"/>
            <a:ext cx="894546" cy="477599"/>
          </a:xfrm>
          <a:prstGeom prst="rect">
            <a:avLst/>
          </a:prstGeom>
          <a:noFill/>
          <a:extLst>
            <a:ext uri="{909E8E84-426E-40DD-AFC4-6F175D3DCCD1}">
              <a14:hiddenFill xmlns:a14="http://schemas.microsoft.com/office/drawing/2010/main">
                <a:solidFill>
                  <a:srgbClr val="FFFFFF"/>
                </a:solidFill>
              </a14:hiddenFill>
            </a:ext>
          </a:extLst>
        </p:spPr>
      </p:pic>
      <p:pic>
        <p:nvPicPr>
          <p:cNvPr id="2090" name="Picture 42" descr="logo | Office tv show, Office tv, Tv show logos">
            <a:extLst>
              <a:ext uri="{FF2B5EF4-FFF2-40B4-BE49-F238E27FC236}">
                <a16:creationId xmlns:a16="http://schemas.microsoft.com/office/drawing/2014/main" id="{C0A5DAA4-0126-42E7-B260-E9A062262499}"/>
              </a:ext>
            </a:extLst>
          </p:cNvPr>
          <p:cNvPicPr>
            <a:picLocks noChangeAspect="1" noChangeArrowheads="1"/>
          </p:cNvPicPr>
          <p:nvPr/>
        </p:nvPicPr>
        <p:blipFill>
          <a:blip r:embed="rId84" cstate="print">
            <a:extLst>
              <a:ext uri="{28A0092B-C50C-407E-A947-70E740481C1C}">
                <a14:useLocalDpi xmlns:a14="http://schemas.microsoft.com/office/drawing/2010/main"/>
              </a:ext>
            </a:extLst>
          </a:blip>
          <a:srcRect/>
          <a:stretch>
            <a:fillRect/>
          </a:stretch>
        </p:blipFill>
        <p:spPr bwMode="auto">
          <a:xfrm>
            <a:off x="5399238" y="3645378"/>
            <a:ext cx="881122" cy="452952"/>
          </a:xfrm>
          <a:prstGeom prst="rect">
            <a:avLst/>
          </a:prstGeom>
          <a:noFill/>
          <a:extLst>
            <a:ext uri="{909E8E84-426E-40DD-AFC4-6F175D3DCCD1}">
              <a14:hiddenFill xmlns:a14="http://schemas.microsoft.com/office/drawing/2010/main">
                <a:solidFill>
                  <a:srgbClr val="FFFFFF"/>
                </a:solidFill>
              </a14:hiddenFill>
            </a:ext>
          </a:extLst>
        </p:spPr>
      </p:pic>
      <p:pic>
        <p:nvPicPr>
          <p:cNvPr id="2092" name="Picture 44" descr="How to Watch Global Citizen's One World: Together At Home ...">
            <a:extLst>
              <a:ext uri="{FF2B5EF4-FFF2-40B4-BE49-F238E27FC236}">
                <a16:creationId xmlns:a16="http://schemas.microsoft.com/office/drawing/2014/main" id="{0E02B97A-9287-4750-BE76-F92C72BE943B}"/>
              </a:ext>
            </a:extLst>
          </p:cNvPr>
          <p:cNvPicPr>
            <a:picLocks noChangeAspect="1" noChangeArrowheads="1"/>
          </p:cNvPicPr>
          <p:nvPr/>
        </p:nvPicPr>
        <p:blipFill rotWithShape="1">
          <a:blip r:embed="rId85" cstate="print">
            <a:extLst>
              <a:ext uri="{28A0092B-C50C-407E-A947-70E740481C1C}">
                <a14:useLocalDpi xmlns:a14="http://schemas.microsoft.com/office/drawing/2010/main"/>
              </a:ext>
            </a:extLst>
          </a:blip>
          <a:srcRect r="-3844"/>
          <a:stretch/>
        </p:blipFill>
        <p:spPr bwMode="auto">
          <a:xfrm>
            <a:off x="7473719" y="5437932"/>
            <a:ext cx="568061" cy="522122"/>
          </a:xfrm>
          <a:prstGeom prst="rect">
            <a:avLst/>
          </a:prstGeom>
          <a:noFill/>
          <a:extLst>
            <a:ext uri="{909E8E84-426E-40DD-AFC4-6F175D3DCCD1}">
              <a14:hiddenFill xmlns:a14="http://schemas.microsoft.com/office/drawing/2010/main">
                <a:solidFill>
                  <a:srgbClr val="FFFFFF"/>
                </a:solidFill>
              </a14:hiddenFill>
            </a:ext>
          </a:extLst>
        </p:spPr>
      </p:pic>
      <p:pic>
        <p:nvPicPr>
          <p:cNvPr id="2096" name="Picture 48" descr="How to stream ESPN's Michael Jordan documentary: The Last Dance">
            <a:extLst>
              <a:ext uri="{FF2B5EF4-FFF2-40B4-BE49-F238E27FC236}">
                <a16:creationId xmlns:a16="http://schemas.microsoft.com/office/drawing/2014/main" id="{509FEB2A-B3B5-4E98-838F-DBC7E33AF5A9}"/>
              </a:ext>
            </a:extLst>
          </p:cNvPr>
          <p:cNvPicPr>
            <a:picLocks noChangeAspect="1" noChangeArrowheads="1"/>
          </p:cNvPicPr>
          <p:nvPr/>
        </p:nvPicPr>
        <p:blipFill rotWithShape="1">
          <a:blip r:embed="rId86" cstate="print">
            <a:extLst>
              <a:ext uri="{28A0092B-C50C-407E-A947-70E740481C1C}">
                <a14:useLocalDpi xmlns:a14="http://schemas.microsoft.com/office/drawing/2010/main"/>
              </a:ext>
            </a:extLst>
          </a:blip>
          <a:srcRect/>
          <a:stretch/>
        </p:blipFill>
        <p:spPr bwMode="auto">
          <a:xfrm>
            <a:off x="4072884" y="3009035"/>
            <a:ext cx="1381996" cy="513023"/>
          </a:xfrm>
          <a:prstGeom prst="rect">
            <a:avLst/>
          </a:prstGeom>
          <a:noFill/>
          <a:extLst>
            <a:ext uri="{909E8E84-426E-40DD-AFC4-6F175D3DCCD1}">
              <a14:hiddenFill xmlns:a14="http://schemas.microsoft.com/office/drawing/2010/main">
                <a:solidFill>
                  <a:srgbClr val="FFFFFF"/>
                </a:solidFill>
              </a14:hiddenFill>
            </a:ext>
          </a:extLst>
        </p:spPr>
      </p:pic>
      <p:pic>
        <p:nvPicPr>
          <p:cNvPr id="2098" name="Picture 50" descr="The Tonight Show Starring Jimmy Fallon - Wikipedia">
            <a:extLst>
              <a:ext uri="{FF2B5EF4-FFF2-40B4-BE49-F238E27FC236}">
                <a16:creationId xmlns:a16="http://schemas.microsoft.com/office/drawing/2014/main" id="{AB1ADA83-7A5F-4E04-9341-950719D45B84}"/>
              </a:ext>
            </a:extLst>
          </p:cNvPr>
          <p:cNvPicPr>
            <a:picLocks noChangeAspect="1" noChangeArrowheads="1"/>
          </p:cNvPicPr>
          <p:nvPr/>
        </p:nvPicPr>
        <p:blipFill>
          <a:blip r:embed="rId87" cstate="print">
            <a:extLst>
              <a:ext uri="{28A0092B-C50C-407E-A947-70E740481C1C}">
                <a14:useLocalDpi xmlns:a14="http://schemas.microsoft.com/office/drawing/2010/main"/>
              </a:ext>
            </a:extLst>
          </a:blip>
          <a:srcRect/>
          <a:stretch>
            <a:fillRect/>
          </a:stretch>
        </p:blipFill>
        <p:spPr bwMode="auto">
          <a:xfrm>
            <a:off x="2819895" y="5686061"/>
            <a:ext cx="787160" cy="726248"/>
          </a:xfrm>
          <a:prstGeom prst="rect">
            <a:avLst/>
          </a:prstGeom>
          <a:noFill/>
          <a:extLst>
            <a:ext uri="{909E8E84-426E-40DD-AFC4-6F175D3DCCD1}">
              <a14:hiddenFill xmlns:a14="http://schemas.microsoft.com/office/drawing/2010/main">
                <a:solidFill>
                  <a:srgbClr val="FFFFFF"/>
                </a:solidFill>
              </a14:hiddenFill>
            </a:ext>
          </a:extLst>
        </p:spPr>
      </p:pic>
      <p:pic>
        <p:nvPicPr>
          <p:cNvPr id="2102" name="Picture 54" descr="Watch Let's Go Crazy: The Grammy Salute to Prince Season 2020 ...">
            <a:extLst>
              <a:ext uri="{FF2B5EF4-FFF2-40B4-BE49-F238E27FC236}">
                <a16:creationId xmlns:a16="http://schemas.microsoft.com/office/drawing/2014/main" id="{C3DA174B-E38D-4CBE-AA3D-56C886BE7C48}"/>
              </a:ext>
            </a:extLst>
          </p:cNvPr>
          <p:cNvPicPr>
            <a:picLocks noChangeAspect="1" noChangeArrowheads="1"/>
          </p:cNvPicPr>
          <p:nvPr/>
        </p:nvPicPr>
        <p:blipFill rotWithShape="1">
          <a:blip r:embed="rId88" cstate="print">
            <a:extLst>
              <a:ext uri="{28A0092B-C50C-407E-A947-70E740481C1C}">
                <a14:useLocalDpi xmlns:a14="http://schemas.microsoft.com/office/drawing/2010/main"/>
              </a:ext>
            </a:extLst>
          </a:blip>
          <a:srcRect/>
          <a:stretch/>
        </p:blipFill>
        <p:spPr bwMode="auto">
          <a:xfrm>
            <a:off x="10982468" y="4088407"/>
            <a:ext cx="1039625" cy="697911"/>
          </a:xfrm>
          <a:prstGeom prst="rect">
            <a:avLst/>
          </a:prstGeom>
          <a:noFill/>
          <a:extLst>
            <a:ext uri="{909E8E84-426E-40DD-AFC4-6F175D3DCCD1}">
              <a14:hiddenFill xmlns:a14="http://schemas.microsoft.com/office/drawing/2010/main">
                <a:solidFill>
                  <a:srgbClr val="FFFFFF"/>
                </a:solidFill>
              </a14:hiddenFill>
            </a:ext>
          </a:extLst>
        </p:spPr>
      </p:pic>
      <p:pic>
        <p:nvPicPr>
          <p:cNvPr id="2104" name="Picture 56" descr="True Jackson, VP - Wikipedia">
            <a:extLst>
              <a:ext uri="{FF2B5EF4-FFF2-40B4-BE49-F238E27FC236}">
                <a16:creationId xmlns:a16="http://schemas.microsoft.com/office/drawing/2014/main" id="{598458D4-2F07-45B8-A4DE-C211E65E8526}"/>
              </a:ext>
            </a:extLst>
          </p:cNvPr>
          <p:cNvPicPr>
            <a:picLocks noChangeAspect="1" noChangeArrowheads="1"/>
          </p:cNvPicPr>
          <p:nvPr/>
        </p:nvPicPr>
        <p:blipFill>
          <a:blip r:embed="rId89">
            <a:extLst>
              <a:ext uri="{28A0092B-C50C-407E-A947-70E740481C1C}">
                <a14:useLocalDpi xmlns:a14="http://schemas.microsoft.com/office/drawing/2010/main"/>
              </a:ext>
            </a:extLst>
          </a:blip>
          <a:srcRect/>
          <a:stretch>
            <a:fillRect/>
          </a:stretch>
        </p:blipFill>
        <p:spPr bwMode="auto">
          <a:xfrm>
            <a:off x="6887667" y="3670758"/>
            <a:ext cx="970697" cy="592576"/>
          </a:xfrm>
          <a:prstGeom prst="rect">
            <a:avLst/>
          </a:prstGeom>
          <a:noFill/>
          <a:extLst>
            <a:ext uri="{909E8E84-426E-40DD-AFC4-6F175D3DCCD1}">
              <a14:hiddenFill xmlns:a14="http://schemas.microsoft.com/office/drawing/2010/main">
                <a:solidFill>
                  <a:srgbClr val="FFFFFF"/>
                </a:solidFill>
              </a14:hiddenFill>
            </a:ext>
          </a:extLst>
        </p:spPr>
      </p:pic>
      <p:pic>
        <p:nvPicPr>
          <p:cNvPr id="2106" name="Picture 58" descr="Anderson Cooper 360 - Weekdays 8-9pm ET - CNN">
            <a:extLst>
              <a:ext uri="{FF2B5EF4-FFF2-40B4-BE49-F238E27FC236}">
                <a16:creationId xmlns:a16="http://schemas.microsoft.com/office/drawing/2014/main" id="{97932300-9DF8-403F-BB3F-8CDB1B65F40B}"/>
              </a:ext>
            </a:extLst>
          </p:cNvPr>
          <p:cNvPicPr>
            <a:picLocks noChangeAspect="1" noChangeArrowheads="1"/>
          </p:cNvPicPr>
          <p:nvPr/>
        </p:nvPicPr>
        <p:blipFill>
          <a:blip r:embed="rId90" cstate="print">
            <a:extLst>
              <a:ext uri="{28A0092B-C50C-407E-A947-70E740481C1C}">
                <a14:useLocalDpi xmlns:a14="http://schemas.microsoft.com/office/drawing/2010/main"/>
              </a:ext>
            </a:extLst>
          </a:blip>
          <a:srcRect/>
          <a:stretch>
            <a:fillRect/>
          </a:stretch>
        </p:blipFill>
        <p:spPr bwMode="auto">
          <a:xfrm>
            <a:off x="168658" y="4349771"/>
            <a:ext cx="1162925" cy="374619"/>
          </a:xfrm>
          <a:prstGeom prst="rect">
            <a:avLst/>
          </a:prstGeom>
          <a:solidFill>
            <a:schemeClr val="tx1"/>
          </a:solidFill>
        </p:spPr>
      </p:pic>
      <p:pic>
        <p:nvPicPr>
          <p:cNvPr id="2108" name="Picture 60" descr="Saving Our Selves: A BET COVID-19 Relief Effort | United Way Worldwide">
            <a:extLst>
              <a:ext uri="{FF2B5EF4-FFF2-40B4-BE49-F238E27FC236}">
                <a16:creationId xmlns:a16="http://schemas.microsoft.com/office/drawing/2014/main" id="{0D62EB2A-412B-41C0-B6BC-921CFBC46246}"/>
              </a:ext>
            </a:extLst>
          </p:cNvPr>
          <p:cNvPicPr>
            <a:picLocks noChangeAspect="1" noChangeArrowheads="1"/>
          </p:cNvPicPr>
          <p:nvPr/>
        </p:nvPicPr>
        <p:blipFill rotWithShape="1">
          <a:blip r:embed="rId91" cstate="print">
            <a:extLst>
              <a:ext uri="{28A0092B-C50C-407E-A947-70E740481C1C}">
                <a14:useLocalDpi xmlns:a14="http://schemas.microsoft.com/office/drawing/2010/main"/>
              </a:ext>
            </a:extLst>
          </a:blip>
          <a:srcRect/>
          <a:stretch/>
        </p:blipFill>
        <p:spPr bwMode="auto">
          <a:xfrm>
            <a:off x="10937288" y="4837516"/>
            <a:ext cx="1068046" cy="366895"/>
          </a:xfrm>
          <a:prstGeom prst="rect">
            <a:avLst/>
          </a:prstGeom>
          <a:noFill/>
          <a:extLst>
            <a:ext uri="{909E8E84-426E-40DD-AFC4-6F175D3DCCD1}">
              <a14:hiddenFill xmlns:a14="http://schemas.microsoft.com/office/drawing/2010/main">
                <a:solidFill>
                  <a:srgbClr val="FFFFFF"/>
                </a:solidFill>
              </a14:hiddenFill>
            </a:ext>
          </a:extLst>
        </p:spPr>
      </p:pic>
      <p:pic>
        <p:nvPicPr>
          <p:cNvPr id="2112" name="Picture 64">
            <a:extLst>
              <a:ext uri="{FF2B5EF4-FFF2-40B4-BE49-F238E27FC236}">
                <a16:creationId xmlns:a16="http://schemas.microsoft.com/office/drawing/2014/main" id="{0A6FB187-BF7C-4C82-85B3-8EA4F588AB85}"/>
              </a:ext>
            </a:extLst>
          </p:cNvPr>
          <p:cNvPicPr>
            <a:picLocks noChangeAspect="1" noChangeArrowheads="1"/>
          </p:cNvPicPr>
          <p:nvPr/>
        </p:nvPicPr>
        <p:blipFill rotWithShape="1">
          <a:blip r:embed="rId92" cstate="print">
            <a:extLst>
              <a:ext uri="{28A0092B-C50C-407E-A947-70E740481C1C}">
                <a14:useLocalDpi xmlns:a14="http://schemas.microsoft.com/office/drawing/2010/main"/>
              </a:ext>
            </a:extLst>
          </a:blip>
          <a:srcRect/>
          <a:stretch/>
        </p:blipFill>
        <p:spPr bwMode="auto">
          <a:xfrm>
            <a:off x="6654707" y="3007864"/>
            <a:ext cx="744427" cy="720430"/>
          </a:xfrm>
          <a:prstGeom prst="rect">
            <a:avLst/>
          </a:prstGeom>
          <a:noFill/>
          <a:extLst>
            <a:ext uri="{909E8E84-426E-40DD-AFC4-6F175D3DCCD1}">
              <a14:hiddenFill xmlns:a14="http://schemas.microsoft.com/office/drawing/2010/main">
                <a:solidFill>
                  <a:srgbClr val="FFFFFF"/>
                </a:solidFill>
              </a14:hiddenFill>
            </a:ext>
          </a:extLst>
        </p:spPr>
      </p:pic>
      <p:pic>
        <p:nvPicPr>
          <p:cNvPr id="2114" name="Picture 66" descr="RuPaul's Secret Celebrity Drag Race': See All the Mystery Stars in ...">
            <a:extLst>
              <a:ext uri="{FF2B5EF4-FFF2-40B4-BE49-F238E27FC236}">
                <a16:creationId xmlns:a16="http://schemas.microsoft.com/office/drawing/2014/main" id="{AD2EF95E-C98A-4140-A4E1-B18C05210B34}"/>
              </a:ext>
            </a:extLst>
          </p:cNvPr>
          <p:cNvPicPr>
            <a:picLocks noChangeAspect="1" noChangeArrowheads="1"/>
          </p:cNvPicPr>
          <p:nvPr/>
        </p:nvPicPr>
        <p:blipFill>
          <a:blip r:embed="rId93" cstate="print">
            <a:extLst>
              <a:ext uri="{28A0092B-C50C-407E-A947-70E740481C1C}">
                <a14:useLocalDpi xmlns:a14="http://schemas.microsoft.com/office/drawing/2010/main"/>
              </a:ext>
            </a:extLst>
          </a:blip>
          <a:srcRect/>
          <a:stretch>
            <a:fillRect/>
          </a:stretch>
        </p:blipFill>
        <p:spPr bwMode="auto">
          <a:xfrm>
            <a:off x="178229" y="3333399"/>
            <a:ext cx="1101537" cy="620041"/>
          </a:xfrm>
          <a:prstGeom prst="rect">
            <a:avLst/>
          </a:prstGeom>
          <a:noFill/>
          <a:extLst>
            <a:ext uri="{909E8E84-426E-40DD-AFC4-6F175D3DCCD1}">
              <a14:hiddenFill xmlns:a14="http://schemas.microsoft.com/office/drawing/2010/main">
                <a:solidFill>
                  <a:srgbClr val="FFFFFF"/>
                </a:solidFill>
              </a14:hiddenFill>
            </a:ext>
          </a:extLst>
        </p:spPr>
      </p:pic>
      <p:pic>
        <p:nvPicPr>
          <p:cNvPr id="2116" name="Picture 68" descr="MTV Revives 'Club MTV' With One-Night Musical Special For COVID-19 ...">
            <a:extLst>
              <a:ext uri="{FF2B5EF4-FFF2-40B4-BE49-F238E27FC236}">
                <a16:creationId xmlns:a16="http://schemas.microsoft.com/office/drawing/2014/main" id="{438CF390-D540-48E7-9CEE-C63F712D0993}"/>
              </a:ext>
            </a:extLst>
          </p:cNvPr>
          <p:cNvPicPr>
            <a:picLocks noChangeAspect="1" noChangeArrowheads="1"/>
          </p:cNvPicPr>
          <p:nvPr/>
        </p:nvPicPr>
        <p:blipFill rotWithShape="1">
          <a:blip r:embed="rId94" cstate="print">
            <a:extLst>
              <a:ext uri="{28A0092B-C50C-407E-A947-70E740481C1C}">
                <a14:useLocalDpi xmlns:a14="http://schemas.microsoft.com/office/drawing/2010/main"/>
              </a:ext>
            </a:extLst>
          </a:blip>
          <a:srcRect/>
          <a:stretch/>
        </p:blipFill>
        <p:spPr bwMode="auto">
          <a:xfrm>
            <a:off x="6878528" y="4165821"/>
            <a:ext cx="992306" cy="390551"/>
          </a:xfrm>
          <a:prstGeom prst="rect">
            <a:avLst/>
          </a:prstGeom>
          <a:noFill/>
          <a:extLst>
            <a:ext uri="{909E8E84-426E-40DD-AFC4-6F175D3DCCD1}">
              <a14:hiddenFill xmlns:a14="http://schemas.microsoft.com/office/drawing/2010/main">
                <a:solidFill>
                  <a:srgbClr val="FFFFFF"/>
                </a:solidFill>
              </a14:hiddenFill>
            </a:ext>
          </a:extLst>
        </p:spPr>
      </p:pic>
      <p:pic>
        <p:nvPicPr>
          <p:cNvPr id="2118" name="Picture 70" descr="American Idol - Wikipedia">
            <a:extLst>
              <a:ext uri="{FF2B5EF4-FFF2-40B4-BE49-F238E27FC236}">
                <a16:creationId xmlns:a16="http://schemas.microsoft.com/office/drawing/2014/main" id="{5D343DA9-D713-449E-9E4C-F31305142A26}"/>
              </a:ext>
            </a:extLst>
          </p:cNvPr>
          <p:cNvPicPr>
            <a:picLocks noChangeAspect="1" noChangeArrowheads="1"/>
          </p:cNvPicPr>
          <p:nvPr/>
        </p:nvPicPr>
        <p:blipFill>
          <a:blip r:embed="rId95" cstate="print">
            <a:extLst>
              <a:ext uri="{28A0092B-C50C-407E-A947-70E740481C1C}">
                <a14:useLocalDpi xmlns:a14="http://schemas.microsoft.com/office/drawing/2010/main"/>
              </a:ext>
            </a:extLst>
          </a:blip>
          <a:srcRect/>
          <a:stretch>
            <a:fillRect/>
          </a:stretch>
        </p:blipFill>
        <p:spPr bwMode="auto">
          <a:xfrm>
            <a:off x="2444666" y="3610912"/>
            <a:ext cx="734141" cy="489427"/>
          </a:xfrm>
          <a:prstGeom prst="rect">
            <a:avLst/>
          </a:prstGeom>
          <a:noFill/>
          <a:extLst>
            <a:ext uri="{909E8E84-426E-40DD-AFC4-6F175D3DCCD1}">
              <a14:hiddenFill xmlns:a14="http://schemas.microsoft.com/office/drawing/2010/main">
                <a:solidFill>
                  <a:srgbClr val="FFFFFF"/>
                </a:solidFill>
              </a14:hiddenFill>
            </a:ext>
          </a:extLst>
        </p:spPr>
      </p:pic>
      <p:sp>
        <p:nvSpPr>
          <p:cNvPr id="107" name="TextBox 106">
            <a:extLst>
              <a:ext uri="{FF2B5EF4-FFF2-40B4-BE49-F238E27FC236}">
                <a16:creationId xmlns:a16="http://schemas.microsoft.com/office/drawing/2014/main" id="{B5962421-0085-4389-BBCF-34DE48F31792}"/>
              </a:ext>
            </a:extLst>
          </p:cNvPr>
          <p:cNvSpPr txBox="1"/>
          <p:nvPr/>
        </p:nvSpPr>
        <p:spPr>
          <a:xfrm>
            <a:off x="526244" y="636288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a:t>
            </a:r>
          </a:p>
        </p:txBody>
      </p:sp>
    </p:spTree>
    <p:extLst>
      <p:ext uri="{BB962C8B-B14F-4D97-AF65-F5344CB8AC3E}">
        <p14:creationId xmlns:p14="http://schemas.microsoft.com/office/powerpoint/2010/main" val="3687499199"/>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89B91953-8056-4A4E-B659-327C7E13DD4D}"/>
              </a:ext>
            </a:extLst>
          </p:cNvPr>
          <p:cNvSpPr/>
          <p:nvPr/>
        </p:nvSpPr>
        <p:spPr>
          <a:xfrm>
            <a:off x="139959" y="406844"/>
            <a:ext cx="12052040" cy="892552"/>
          </a:xfrm>
          <a:prstGeom prst="rect">
            <a:avLst/>
          </a:prstGeom>
        </p:spPr>
        <p:txBody>
          <a:bodyPr wrap="square">
            <a:spAutoFit/>
          </a:bodyPr>
          <a:lstStyle/>
          <a:p>
            <a:pPr lvl="0">
              <a:defRPr/>
            </a:pPr>
            <a:r>
              <a:rPr lang="en-US" sz="2600" b="1" dirty="0">
                <a:solidFill>
                  <a:srgbClr val="ED3C8D"/>
                </a:solidFill>
                <a:latin typeface="Helvetica" pitchFamily="2" charset="0"/>
              </a:rPr>
              <a:t>Entertainment</a:t>
            </a:r>
            <a:r>
              <a:rPr lang="en-US" sz="2600" b="1" dirty="0">
                <a:solidFill>
                  <a:srgbClr val="1B1464"/>
                </a:solidFill>
                <a:latin typeface="Helvetica" pitchFamily="2" charset="0"/>
              </a:rPr>
              <a:t> made up over </a:t>
            </a:r>
            <a:r>
              <a:rPr lang="en-US" sz="2600" b="1" dirty="0">
                <a:solidFill>
                  <a:srgbClr val="ED3C8D"/>
                </a:solidFill>
                <a:latin typeface="Helvetica" pitchFamily="2" charset="0"/>
              </a:rPr>
              <a:t>three-fourths of TV programs</a:t>
            </a:r>
            <a:r>
              <a:rPr lang="en-US" sz="2600" b="1" dirty="0">
                <a:solidFill>
                  <a:srgbClr val="1B1464"/>
                </a:solidFill>
                <a:latin typeface="Helvetica" pitchFamily="2" charset="0"/>
              </a:rPr>
              <a:t> that trended in the top 10,</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filling</a:t>
            </a:r>
            <a:r>
              <a:rPr lang="en-US" sz="2600" b="1" dirty="0">
                <a:solidFill>
                  <a:srgbClr val="1B1464"/>
                </a:solidFill>
                <a:latin typeface="Helvetica" pitchFamily="2" charset="0"/>
              </a:rPr>
              <a:t> any potential void created by the absence of live sports </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585405900"/>
              </p:ext>
            </p:extLst>
          </p:nvPr>
        </p:nvGraphicFramePr>
        <p:xfrm>
          <a:off x="101133" y="1881051"/>
          <a:ext cx="8569261" cy="4149865"/>
        </p:xfrm>
        <a:graphic>
          <a:graphicData uri="http://schemas.openxmlformats.org/drawingml/2006/chart">
            <c:chart xmlns:c="http://schemas.openxmlformats.org/drawingml/2006/chart" xmlns:r="http://schemas.openxmlformats.org/officeDocument/2006/relationships" r:id="rId3"/>
          </a:graphicData>
        </a:graphic>
      </p:graphicFrame>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1" name="TextBox 10">
            <a:extLst>
              <a:ext uri="{FF2B5EF4-FFF2-40B4-BE49-F238E27FC236}">
                <a16:creationId xmlns:a16="http://schemas.microsoft.com/office/drawing/2014/main" id="{F2ED55DC-5412-4A8C-8716-102655708C22}"/>
              </a:ext>
            </a:extLst>
          </p:cNvPr>
          <p:cNvSpPr txBox="1"/>
          <p:nvPr/>
        </p:nvSpPr>
        <p:spPr>
          <a:xfrm>
            <a:off x="526244" y="6332220"/>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a:t>
            </a:r>
          </a:p>
        </p:txBody>
      </p:sp>
      <p:sp>
        <p:nvSpPr>
          <p:cNvPr id="13" name="Rectangle 12">
            <a:extLst>
              <a:ext uri="{FF2B5EF4-FFF2-40B4-BE49-F238E27FC236}">
                <a16:creationId xmlns:a16="http://schemas.microsoft.com/office/drawing/2014/main" id="{CF416D9D-19D3-4C20-B8CD-E15F11814408}"/>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TextBox 13">
            <a:extLst>
              <a:ext uri="{FF2B5EF4-FFF2-40B4-BE49-F238E27FC236}">
                <a16:creationId xmlns:a16="http://schemas.microsoft.com/office/drawing/2014/main" id="{270454BF-CE5F-484F-A3C3-2E6F628746F9}"/>
              </a:ext>
            </a:extLst>
          </p:cNvPr>
          <p:cNvSpPr txBox="1"/>
          <p:nvPr/>
        </p:nvSpPr>
        <p:spPr>
          <a:xfrm>
            <a:off x="437541" y="5051846"/>
            <a:ext cx="1666616" cy="907941"/>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sng" strike="noStrike" kern="1200" cap="none" spc="0" normalizeH="0" baseline="0" noProof="0" dirty="0">
                <a:ln>
                  <a:noFill/>
                </a:ln>
                <a:solidFill>
                  <a:schemeClr val="bg1"/>
                </a:solidFill>
                <a:effectLst/>
                <a:uLnTx/>
                <a:uFillTx/>
                <a:latin typeface="Helvetica" panose="020B0604020202020204" pitchFamily="34" charset="0"/>
                <a:ea typeface="+mn-ea"/>
              </a:rPr>
              <a:t>Note</a:t>
            </a:r>
            <a:r>
              <a:rPr kumimoji="0" lang="en-US" sz="800" b="0" i="0" u="none" strike="noStrike" kern="1200" cap="none" spc="0" normalizeH="0" baseline="0" noProof="0" dirty="0">
                <a:ln>
                  <a:noFill/>
                </a:ln>
                <a:solidFill>
                  <a:schemeClr val="bg1"/>
                </a:solidFill>
                <a:effectLst/>
                <a:uLnTx/>
                <a:uFillTx/>
                <a:latin typeface="Helvetica" panose="020B0604020202020204" pitchFamily="34" charset="0"/>
                <a:ea typeface="+mn-ea"/>
              </a:rPr>
              <a:t>: news-related trending topics had to be based primarily on a televised event to be attributed to ad-supported TV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b="0" i="0" u="none" strike="noStrike" kern="1200" cap="none" spc="0" normalizeH="0" baseline="0" noProof="0" dirty="0">
                <a:ln>
                  <a:noFill/>
                </a:ln>
                <a:solidFill>
                  <a:schemeClr val="bg1"/>
                </a:solidFill>
                <a:effectLst/>
                <a:uLnTx/>
                <a:uFillTx/>
                <a:latin typeface="Helvetica" panose="020B0604020202020204" pitchFamily="34" charset="0"/>
                <a:ea typeface="+mn-ea"/>
              </a:rPr>
              <a:t>(ex. Coronavirus Task Force Briefing, Town Halls, interviews on news programs, etc)  </a:t>
            </a:r>
          </a:p>
        </p:txBody>
      </p:sp>
      <p:sp>
        <p:nvSpPr>
          <p:cNvPr id="15" name="Arrow: Right 14">
            <a:extLst>
              <a:ext uri="{FF2B5EF4-FFF2-40B4-BE49-F238E27FC236}">
                <a16:creationId xmlns:a16="http://schemas.microsoft.com/office/drawing/2014/main" id="{30909E3E-478F-4AB9-AB96-39CECEF73828}"/>
              </a:ext>
            </a:extLst>
          </p:cNvPr>
          <p:cNvSpPr/>
          <p:nvPr/>
        </p:nvSpPr>
        <p:spPr>
          <a:xfrm>
            <a:off x="6530468" y="4027445"/>
            <a:ext cx="1802706" cy="524140"/>
          </a:xfrm>
          <a:prstGeom prst="rightArrow">
            <a:avLst>
              <a:gd name="adj1" fmla="val 50000"/>
              <a:gd name="adj2" fmla="val 66304"/>
            </a:avLst>
          </a:prstGeom>
          <a:solidFill>
            <a:srgbClr val="ED3C8D"/>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aphicFrame>
        <p:nvGraphicFramePr>
          <p:cNvPr id="16" name="Table 6">
            <a:extLst>
              <a:ext uri="{FF2B5EF4-FFF2-40B4-BE49-F238E27FC236}">
                <a16:creationId xmlns:a16="http://schemas.microsoft.com/office/drawing/2014/main" id="{6AF1CEDB-653C-44AE-A183-35479929F978}"/>
              </a:ext>
            </a:extLst>
          </p:cNvPr>
          <p:cNvGraphicFramePr>
            <a:graphicFrameLocks noGrp="1"/>
          </p:cNvGraphicFramePr>
          <p:nvPr>
            <p:extLst>
              <p:ext uri="{D42A27DB-BD31-4B8C-83A1-F6EECF244321}">
                <p14:modId xmlns:p14="http://schemas.microsoft.com/office/powerpoint/2010/main" val="4081916514"/>
              </p:ext>
            </p:extLst>
          </p:nvPr>
        </p:nvGraphicFramePr>
        <p:xfrm>
          <a:off x="8539798" y="3654153"/>
          <a:ext cx="2867488" cy="1270724"/>
        </p:xfrm>
        <a:graphic>
          <a:graphicData uri="http://schemas.openxmlformats.org/drawingml/2006/table">
            <a:tbl>
              <a:tblPr firstRow="1" bandRow="1">
                <a:tableStyleId>{7DF18680-E054-41AD-8BC1-D1AEF772440D}</a:tableStyleId>
              </a:tblPr>
              <a:tblGrid>
                <a:gridCol w="1589103">
                  <a:extLst>
                    <a:ext uri="{9D8B030D-6E8A-4147-A177-3AD203B41FA5}">
                      <a16:colId xmlns:a16="http://schemas.microsoft.com/office/drawing/2014/main" val="4152410140"/>
                    </a:ext>
                  </a:extLst>
                </a:gridCol>
                <a:gridCol w="1278385">
                  <a:extLst>
                    <a:ext uri="{9D8B030D-6E8A-4147-A177-3AD203B41FA5}">
                      <a16:colId xmlns:a16="http://schemas.microsoft.com/office/drawing/2014/main" val="1838974886"/>
                    </a:ext>
                  </a:extLst>
                </a:gridCol>
              </a:tblGrid>
              <a:tr h="317681">
                <a:tc>
                  <a:txBody>
                    <a:bodyPr/>
                    <a:lstStyle/>
                    <a:p>
                      <a:r>
                        <a:rPr lang="en-US" sz="1200" dirty="0">
                          <a:solidFill>
                            <a:schemeClr val="tx1"/>
                          </a:solidFill>
                          <a:latin typeface="Helvetica" panose="020B0403020202020204" pitchFamily="34" charset="0"/>
                        </a:rPr>
                        <a:t>Genre</a:t>
                      </a:r>
                    </a:p>
                  </a:txBody>
                  <a:tcPr>
                    <a:solidFill>
                      <a:srgbClr val="FFE600"/>
                    </a:solidFill>
                  </a:tcPr>
                </a:tc>
                <a:tc>
                  <a:txBody>
                    <a:bodyPr/>
                    <a:lstStyle/>
                    <a:p>
                      <a:pPr algn="ctr"/>
                      <a:r>
                        <a:rPr lang="en-US" sz="1200" dirty="0">
                          <a:solidFill>
                            <a:schemeClr val="tx1"/>
                          </a:solidFill>
                          <a:latin typeface="Helvetica" panose="020B0403020202020204" pitchFamily="34" charset="0"/>
                        </a:rPr>
                        <a:t>% of Topics</a:t>
                      </a:r>
                    </a:p>
                  </a:txBody>
                  <a:tcPr>
                    <a:solidFill>
                      <a:srgbClr val="FFE600"/>
                    </a:solidFill>
                  </a:tcPr>
                </a:tc>
                <a:extLst>
                  <a:ext uri="{0D108BD9-81ED-4DB2-BD59-A6C34878D82A}">
                    <a16:rowId xmlns:a16="http://schemas.microsoft.com/office/drawing/2014/main" val="266509239"/>
                  </a:ext>
                </a:extLst>
              </a:tr>
              <a:tr h="317681">
                <a:tc>
                  <a:txBody>
                    <a:bodyPr/>
                    <a:lstStyle/>
                    <a:p>
                      <a:r>
                        <a:rPr lang="en-US" sz="1400" b="1" dirty="0">
                          <a:solidFill>
                            <a:schemeClr val="bg1"/>
                          </a:solidFill>
                          <a:latin typeface="Helvetica" panose="020B0403020202020204" pitchFamily="34" charset="0"/>
                        </a:rPr>
                        <a:t>Entertainment</a:t>
                      </a:r>
                    </a:p>
                  </a:txBody>
                  <a:tcPr>
                    <a:solidFill>
                      <a:srgbClr val="00BFF2"/>
                    </a:solidFill>
                  </a:tcPr>
                </a:tc>
                <a:tc>
                  <a:txBody>
                    <a:bodyPr/>
                    <a:lstStyle/>
                    <a:p>
                      <a:pPr algn="ctr"/>
                      <a:r>
                        <a:rPr lang="en-US" sz="1400" b="1" dirty="0">
                          <a:solidFill>
                            <a:schemeClr val="bg1"/>
                          </a:solidFill>
                          <a:latin typeface="Helvetica" panose="020B0403020202020204" pitchFamily="34" charset="0"/>
                        </a:rPr>
                        <a:t>64%</a:t>
                      </a:r>
                    </a:p>
                  </a:txBody>
                  <a:tcPr>
                    <a:solidFill>
                      <a:srgbClr val="00BFF2"/>
                    </a:solidFill>
                  </a:tcPr>
                </a:tc>
                <a:extLst>
                  <a:ext uri="{0D108BD9-81ED-4DB2-BD59-A6C34878D82A}">
                    <a16:rowId xmlns:a16="http://schemas.microsoft.com/office/drawing/2014/main" val="3712956493"/>
                  </a:ext>
                </a:extLst>
              </a:tr>
              <a:tr h="317681">
                <a:tc>
                  <a:txBody>
                    <a:bodyPr/>
                    <a:lstStyle/>
                    <a:p>
                      <a:r>
                        <a:rPr lang="en-US" sz="1400" b="1" dirty="0">
                          <a:solidFill>
                            <a:schemeClr val="bg1"/>
                          </a:solidFill>
                          <a:latin typeface="Helvetica" panose="020B0403020202020204" pitchFamily="34" charset="0"/>
                        </a:rPr>
                        <a:t>Sports</a:t>
                      </a:r>
                    </a:p>
                  </a:txBody>
                  <a:tcPr>
                    <a:solidFill>
                      <a:srgbClr val="4EBEA4"/>
                    </a:solidFill>
                  </a:tcPr>
                </a:tc>
                <a:tc>
                  <a:txBody>
                    <a:bodyPr/>
                    <a:lstStyle/>
                    <a:p>
                      <a:pPr algn="ctr"/>
                      <a:r>
                        <a:rPr lang="en-US" sz="1400" b="1" dirty="0">
                          <a:solidFill>
                            <a:schemeClr val="bg1"/>
                          </a:solidFill>
                          <a:latin typeface="Helvetica" panose="020B0403020202020204" pitchFamily="34" charset="0"/>
                        </a:rPr>
                        <a:t>21%</a:t>
                      </a:r>
                    </a:p>
                  </a:txBody>
                  <a:tcPr>
                    <a:solidFill>
                      <a:srgbClr val="4EBEA4"/>
                    </a:solidFill>
                  </a:tcPr>
                </a:tc>
                <a:extLst>
                  <a:ext uri="{0D108BD9-81ED-4DB2-BD59-A6C34878D82A}">
                    <a16:rowId xmlns:a16="http://schemas.microsoft.com/office/drawing/2014/main" val="319246643"/>
                  </a:ext>
                </a:extLst>
              </a:tr>
              <a:tr h="317681">
                <a:tc>
                  <a:txBody>
                    <a:bodyPr/>
                    <a:lstStyle/>
                    <a:p>
                      <a:r>
                        <a:rPr lang="en-US" sz="1400" b="1" dirty="0">
                          <a:solidFill>
                            <a:schemeClr val="bg1"/>
                          </a:solidFill>
                          <a:latin typeface="Helvetica" panose="020B0403020202020204" pitchFamily="34" charset="0"/>
                        </a:rPr>
                        <a:t>News</a:t>
                      </a:r>
                    </a:p>
                  </a:txBody>
                  <a:tcPr>
                    <a:solidFill>
                      <a:srgbClr val="1B1464"/>
                    </a:solidFill>
                  </a:tcPr>
                </a:tc>
                <a:tc>
                  <a:txBody>
                    <a:bodyPr/>
                    <a:lstStyle/>
                    <a:p>
                      <a:pPr algn="ctr"/>
                      <a:r>
                        <a:rPr lang="en-US" sz="1400" b="1" dirty="0">
                          <a:solidFill>
                            <a:schemeClr val="bg1"/>
                          </a:solidFill>
                          <a:latin typeface="Helvetica" panose="020B0403020202020204" pitchFamily="34" charset="0"/>
                        </a:rPr>
                        <a:t>15%</a:t>
                      </a:r>
                    </a:p>
                  </a:txBody>
                  <a:tcPr>
                    <a:solidFill>
                      <a:srgbClr val="1B1464"/>
                    </a:solidFill>
                  </a:tcPr>
                </a:tc>
                <a:extLst>
                  <a:ext uri="{0D108BD9-81ED-4DB2-BD59-A6C34878D82A}">
                    <a16:rowId xmlns:a16="http://schemas.microsoft.com/office/drawing/2014/main" val="528370388"/>
                  </a:ext>
                </a:extLst>
              </a:tr>
            </a:tbl>
          </a:graphicData>
        </a:graphic>
      </p:graphicFrame>
      <p:sp>
        <p:nvSpPr>
          <p:cNvPr id="17" name="TextBox 16">
            <a:extLst>
              <a:ext uri="{FF2B5EF4-FFF2-40B4-BE49-F238E27FC236}">
                <a16:creationId xmlns:a16="http://schemas.microsoft.com/office/drawing/2014/main" id="{FF859897-575C-41FE-B3C6-64A7411D8853}"/>
              </a:ext>
            </a:extLst>
          </p:cNvPr>
          <p:cNvSpPr txBox="1"/>
          <p:nvPr/>
        </p:nvSpPr>
        <p:spPr>
          <a:xfrm>
            <a:off x="8439708" y="2939757"/>
            <a:ext cx="3055398" cy="646331"/>
          </a:xfrm>
          <a:prstGeom prst="rect">
            <a:avLst/>
          </a:prstGeom>
          <a:noFill/>
          <a:ln>
            <a:solidFill>
              <a:srgbClr val="1B1464"/>
            </a:solidFill>
          </a:ln>
        </p:spPr>
        <p:txBody>
          <a:bodyPr wrap="square" rtlCol="0">
            <a:spAutoFit/>
          </a:bodyPr>
          <a:lstStyle/>
          <a:p>
            <a:pPr algn="ctr"/>
            <a:r>
              <a:rPr lang="en-US" sz="1200" b="1" dirty="0">
                <a:solidFill>
                  <a:srgbClr val="1B1464"/>
                </a:solidFill>
                <a:latin typeface="Helvetica" panose="020B0403020202020204" pitchFamily="34" charset="0"/>
              </a:rPr>
              <a:t>Ad-Supported TV Topics by Genre Within Top 10 Trending Topics</a:t>
            </a:r>
          </a:p>
          <a:p>
            <a:pPr algn="ctr"/>
            <a:r>
              <a:rPr lang="en-US" sz="1100" dirty="0">
                <a:solidFill>
                  <a:srgbClr val="1B1464"/>
                </a:solidFill>
                <a:latin typeface="Helvetica" panose="020B0403020202020204" pitchFamily="34" charset="0"/>
              </a:rPr>
              <a:t>(March 16</a:t>
            </a:r>
            <a:r>
              <a:rPr lang="en-US" sz="1100" baseline="30000" dirty="0">
                <a:solidFill>
                  <a:srgbClr val="1B1464"/>
                </a:solidFill>
                <a:latin typeface="Helvetica" panose="020B0403020202020204" pitchFamily="34" charset="0"/>
              </a:rPr>
              <a:t>th</a:t>
            </a:r>
            <a:r>
              <a:rPr lang="en-US" sz="1100" dirty="0">
                <a:solidFill>
                  <a:srgbClr val="1B1464"/>
                </a:solidFill>
                <a:latin typeface="Helvetica" panose="020B0403020202020204" pitchFamily="34" charset="0"/>
              </a:rPr>
              <a:t> – April 26</a:t>
            </a:r>
            <a:r>
              <a:rPr lang="en-US" sz="1100" baseline="30000" dirty="0">
                <a:solidFill>
                  <a:srgbClr val="1B1464"/>
                </a:solidFill>
                <a:latin typeface="Helvetica" panose="020B0403020202020204" pitchFamily="34" charset="0"/>
              </a:rPr>
              <a:t>th</a:t>
            </a:r>
            <a:r>
              <a:rPr lang="en-US" sz="1100" dirty="0">
                <a:solidFill>
                  <a:srgbClr val="1B1464"/>
                </a:solidFill>
                <a:latin typeface="Helvetica" panose="020B0403020202020204" pitchFamily="34" charset="0"/>
              </a:rPr>
              <a:t>) </a:t>
            </a:r>
          </a:p>
        </p:txBody>
      </p:sp>
    </p:spTree>
    <p:extLst>
      <p:ext uri="{BB962C8B-B14F-4D97-AF65-F5344CB8AC3E}">
        <p14:creationId xmlns:p14="http://schemas.microsoft.com/office/powerpoint/2010/main" val="411394266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0" name="Rectangle: Rounded Corners 9">
            <a:extLst>
              <a:ext uri="{FF2B5EF4-FFF2-40B4-BE49-F238E27FC236}">
                <a16:creationId xmlns:a16="http://schemas.microsoft.com/office/drawing/2014/main" id="{161CD08F-7F06-427B-B8B3-E91292FDA188}"/>
              </a:ext>
            </a:extLst>
          </p:cNvPr>
          <p:cNvSpPr/>
          <p:nvPr/>
        </p:nvSpPr>
        <p:spPr>
          <a:xfrm>
            <a:off x="393413" y="2130706"/>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 name="Rectangle: Rounded Corners 11">
            <a:extLst>
              <a:ext uri="{FF2B5EF4-FFF2-40B4-BE49-F238E27FC236}">
                <a16:creationId xmlns:a16="http://schemas.microsoft.com/office/drawing/2014/main" id="{B66BB4B6-4BC7-4588-BDDB-7EBD817D1D6E}"/>
              </a:ext>
            </a:extLst>
          </p:cNvPr>
          <p:cNvSpPr/>
          <p:nvPr/>
        </p:nvSpPr>
        <p:spPr>
          <a:xfrm>
            <a:off x="393413" y="2130707"/>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‘At-Home’ Concerts</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3311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p>
        </p:txBody>
      </p:sp>
      <p:sp>
        <p:nvSpPr>
          <p:cNvPr id="66" name="Rectangle: Rounded Corners 65">
            <a:extLst>
              <a:ext uri="{FF2B5EF4-FFF2-40B4-BE49-F238E27FC236}">
                <a16:creationId xmlns:a16="http://schemas.microsoft.com/office/drawing/2014/main" id="{D860FE85-8860-4117-881C-2FD876694C05}"/>
              </a:ext>
            </a:extLst>
          </p:cNvPr>
          <p:cNvSpPr/>
          <p:nvPr/>
        </p:nvSpPr>
        <p:spPr>
          <a:xfrm>
            <a:off x="8061591" y="2132162"/>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Rectangle: Rounded Corners 67">
            <a:extLst>
              <a:ext uri="{FF2B5EF4-FFF2-40B4-BE49-F238E27FC236}">
                <a16:creationId xmlns:a16="http://schemas.microsoft.com/office/drawing/2014/main" id="{10BA1AE3-7FBA-46D5-AB0C-98E4131C27A7}"/>
              </a:ext>
            </a:extLst>
          </p:cNvPr>
          <p:cNvSpPr/>
          <p:nvPr/>
        </p:nvSpPr>
        <p:spPr>
          <a:xfrm>
            <a:off x="8061591" y="2132163"/>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Reality</a:t>
            </a:r>
          </a:p>
        </p:txBody>
      </p:sp>
      <p:sp>
        <p:nvSpPr>
          <p:cNvPr id="69" name="Rectangle: Rounded Corners 68">
            <a:extLst>
              <a:ext uri="{FF2B5EF4-FFF2-40B4-BE49-F238E27FC236}">
                <a16:creationId xmlns:a16="http://schemas.microsoft.com/office/drawing/2014/main" id="{EE8F1641-4C65-4DAC-AB51-D47CFB503464}"/>
              </a:ext>
            </a:extLst>
          </p:cNvPr>
          <p:cNvSpPr/>
          <p:nvPr/>
        </p:nvSpPr>
        <p:spPr>
          <a:xfrm>
            <a:off x="4227502" y="2132756"/>
            <a:ext cx="3736996" cy="2033294"/>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0" name="Rectangle: Rounded Corners 69">
            <a:extLst>
              <a:ext uri="{FF2B5EF4-FFF2-40B4-BE49-F238E27FC236}">
                <a16:creationId xmlns:a16="http://schemas.microsoft.com/office/drawing/2014/main" id="{F5A6E07E-99E6-4DC5-8FE6-902B67324D9F}"/>
              </a:ext>
            </a:extLst>
          </p:cNvPr>
          <p:cNvSpPr/>
          <p:nvPr/>
        </p:nvSpPr>
        <p:spPr>
          <a:xfrm>
            <a:off x="4227502" y="2130707"/>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Escapism </a:t>
            </a:r>
            <a:r>
              <a:rPr kumimoji="0" lang="en-US" sz="1800" i="0" u="none" strike="noStrike" kern="1200" cap="none" spc="0" normalizeH="0" baseline="0" noProof="0" dirty="0">
                <a:ln>
                  <a:noFill/>
                </a:ln>
                <a:solidFill>
                  <a:schemeClr val="bg1"/>
                </a:solidFill>
                <a:effectLst/>
                <a:uLnTx/>
                <a:uFillTx/>
                <a:latin typeface="Helvetica" panose="020B0403020202020204" pitchFamily="34" charset="0"/>
              </a:rPr>
              <a:t>(Drama &amp; Comedy)</a:t>
            </a:r>
          </a:p>
        </p:txBody>
      </p:sp>
      <p:sp>
        <p:nvSpPr>
          <p:cNvPr id="80" name="Rectangle: Rounded Corners 79">
            <a:extLst>
              <a:ext uri="{FF2B5EF4-FFF2-40B4-BE49-F238E27FC236}">
                <a16:creationId xmlns:a16="http://schemas.microsoft.com/office/drawing/2014/main" id="{3FF862B7-0CCD-47F8-9B8E-27CA2BD2E696}"/>
              </a:ext>
            </a:extLst>
          </p:cNvPr>
          <p:cNvSpPr/>
          <p:nvPr/>
        </p:nvSpPr>
        <p:spPr>
          <a:xfrm>
            <a:off x="393413" y="4249255"/>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1" name="Rectangle: Rounded Corners 80">
            <a:extLst>
              <a:ext uri="{FF2B5EF4-FFF2-40B4-BE49-F238E27FC236}">
                <a16:creationId xmlns:a16="http://schemas.microsoft.com/office/drawing/2014/main" id="{4035A8D2-A0CF-40F3-90A9-D5E7AC813977}"/>
              </a:ext>
            </a:extLst>
          </p:cNvPr>
          <p:cNvSpPr/>
          <p:nvPr/>
        </p:nvSpPr>
        <p:spPr>
          <a:xfrm>
            <a:off x="393413" y="4249256"/>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Competition</a:t>
            </a:r>
          </a:p>
        </p:txBody>
      </p:sp>
      <p:sp>
        <p:nvSpPr>
          <p:cNvPr id="83" name="Rectangle: Rounded Corners 82">
            <a:extLst>
              <a:ext uri="{FF2B5EF4-FFF2-40B4-BE49-F238E27FC236}">
                <a16:creationId xmlns:a16="http://schemas.microsoft.com/office/drawing/2014/main" id="{8A91AA27-18F1-4CF8-A920-A0111323ECAD}"/>
              </a:ext>
            </a:extLst>
          </p:cNvPr>
          <p:cNvSpPr/>
          <p:nvPr/>
        </p:nvSpPr>
        <p:spPr>
          <a:xfrm>
            <a:off x="8061591" y="4250711"/>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Rectangle: Rounded Corners 83">
            <a:extLst>
              <a:ext uri="{FF2B5EF4-FFF2-40B4-BE49-F238E27FC236}">
                <a16:creationId xmlns:a16="http://schemas.microsoft.com/office/drawing/2014/main" id="{FFF2D503-D83E-442E-902F-ADF39A66D74A}"/>
              </a:ext>
            </a:extLst>
          </p:cNvPr>
          <p:cNvSpPr/>
          <p:nvPr/>
        </p:nvSpPr>
        <p:spPr>
          <a:xfrm>
            <a:off x="8061591" y="4250712"/>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Wrestling</a:t>
            </a:r>
          </a:p>
        </p:txBody>
      </p:sp>
      <p:sp>
        <p:nvSpPr>
          <p:cNvPr id="86" name="Rectangle: Rounded Corners 85">
            <a:extLst>
              <a:ext uri="{FF2B5EF4-FFF2-40B4-BE49-F238E27FC236}">
                <a16:creationId xmlns:a16="http://schemas.microsoft.com/office/drawing/2014/main" id="{A1A1B4D1-1AD5-4694-8BA9-76634C07423E}"/>
              </a:ext>
            </a:extLst>
          </p:cNvPr>
          <p:cNvSpPr/>
          <p:nvPr/>
        </p:nvSpPr>
        <p:spPr>
          <a:xfrm>
            <a:off x="4227502" y="4251305"/>
            <a:ext cx="3736996" cy="2033293"/>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Rounded Corners 86">
            <a:extLst>
              <a:ext uri="{FF2B5EF4-FFF2-40B4-BE49-F238E27FC236}">
                <a16:creationId xmlns:a16="http://schemas.microsoft.com/office/drawing/2014/main" id="{1E790A6D-8141-49E8-8985-1D63749056A3}"/>
              </a:ext>
            </a:extLst>
          </p:cNvPr>
          <p:cNvSpPr/>
          <p:nvPr/>
        </p:nvSpPr>
        <p:spPr>
          <a:xfrm>
            <a:off x="4227502" y="4249256"/>
            <a:ext cx="3736996" cy="332198"/>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Relationship / Dating</a:t>
            </a:r>
          </a:p>
        </p:txBody>
      </p:sp>
      <p:pic>
        <p:nvPicPr>
          <p:cNvPr id="88" name="Picture 2" descr="How to Watch the iHeartRadio Living Room Concert For America ...">
            <a:extLst>
              <a:ext uri="{FF2B5EF4-FFF2-40B4-BE49-F238E27FC236}">
                <a16:creationId xmlns:a16="http://schemas.microsoft.com/office/drawing/2014/main" id="{D0406874-3AC7-4234-AF4C-BDF76EAEF47C}"/>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26244" y="3416109"/>
            <a:ext cx="1071430" cy="674871"/>
          </a:xfrm>
          <a:prstGeom prst="rect">
            <a:avLst/>
          </a:prstGeom>
          <a:noFill/>
          <a:extLst>
            <a:ext uri="{909E8E84-426E-40DD-AFC4-6F175D3DCCD1}">
              <a14:hiddenFill xmlns:a14="http://schemas.microsoft.com/office/drawing/2010/main">
                <a:solidFill>
                  <a:srgbClr val="FFFFFF"/>
                </a:solidFill>
              </a14:hiddenFill>
            </a:ext>
          </a:extLst>
        </p:spPr>
      </p:pic>
      <p:pic>
        <p:nvPicPr>
          <p:cNvPr id="89" name="Picture 4" descr="WATCH] Will Ferrell Sings Snoop In Clip From James Corden Homefest ...">
            <a:extLst>
              <a:ext uri="{FF2B5EF4-FFF2-40B4-BE49-F238E27FC236}">
                <a16:creationId xmlns:a16="http://schemas.microsoft.com/office/drawing/2014/main" id="{4F8C4B5E-E32E-49D0-8785-E44C224EFF49}"/>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1478520" y="2523895"/>
            <a:ext cx="1196856" cy="746492"/>
          </a:xfrm>
          <a:prstGeom prst="rect">
            <a:avLst/>
          </a:prstGeom>
          <a:noFill/>
          <a:extLst>
            <a:ext uri="{909E8E84-426E-40DD-AFC4-6F175D3DCCD1}">
              <a14:hiddenFill xmlns:a14="http://schemas.microsoft.com/office/drawing/2010/main">
                <a:solidFill>
                  <a:srgbClr val="FFFFFF"/>
                </a:solidFill>
              </a14:hiddenFill>
            </a:ext>
          </a:extLst>
        </p:spPr>
      </p:pic>
      <p:pic>
        <p:nvPicPr>
          <p:cNvPr id="90" name="Picture 6" descr="Garth &amp; Trisha Live! (Official Site) Watch on CBS All Access">
            <a:extLst>
              <a:ext uri="{FF2B5EF4-FFF2-40B4-BE49-F238E27FC236}">
                <a16:creationId xmlns:a16="http://schemas.microsoft.com/office/drawing/2014/main" id="{309DDF6A-E498-4E6C-941A-6245BA2FCCA6}"/>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3136167" y="3511379"/>
            <a:ext cx="916190" cy="602103"/>
          </a:xfrm>
          <a:prstGeom prst="rect">
            <a:avLst/>
          </a:prstGeom>
          <a:noFill/>
          <a:extLst>
            <a:ext uri="{909E8E84-426E-40DD-AFC4-6F175D3DCCD1}">
              <a14:hiddenFill xmlns:a14="http://schemas.microsoft.com/office/drawing/2010/main">
                <a:solidFill>
                  <a:srgbClr val="FFFFFF"/>
                </a:solidFill>
              </a14:hiddenFill>
            </a:ext>
          </a:extLst>
        </p:spPr>
      </p:pic>
      <p:pic>
        <p:nvPicPr>
          <p:cNvPr id="91" name="Picture 16" descr="ACM Presents: Our Country">
            <a:extLst>
              <a:ext uri="{FF2B5EF4-FFF2-40B4-BE49-F238E27FC236}">
                <a16:creationId xmlns:a16="http://schemas.microsoft.com/office/drawing/2014/main" id="{FF6E56AD-FD48-4C9E-9035-9636073D50F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1689893" y="3504403"/>
            <a:ext cx="1220916" cy="551247"/>
          </a:xfrm>
          <a:prstGeom prst="rect">
            <a:avLst/>
          </a:prstGeom>
          <a:noFill/>
          <a:extLst>
            <a:ext uri="{909E8E84-426E-40DD-AFC4-6F175D3DCCD1}">
              <a14:hiddenFill xmlns:a14="http://schemas.microsoft.com/office/drawing/2010/main">
                <a:solidFill>
                  <a:srgbClr val="FFFFFF"/>
                </a:solidFill>
              </a14:hiddenFill>
            </a:ext>
          </a:extLst>
        </p:spPr>
      </p:pic>
      <p:pic>
        <p:nvPicPr>
          <p:cNvPr id="92" name="Picture 38" descr="The Disney Family Singalong': ABC Sets Musical TV Special – Deadline">
            <a:extLst>
              <a:ext uri="{FF2B5EF4-FFF2-40B4-BE49-F238E27FC236}">
                <a16:creationId xmlns:a16="http://schemas.microsoft.com/office/drawing/2014/main" id="{67E838CF-DD3B-4155-9542-144E39133175}"/>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2691199" y="2496048"/>
            <a:ext cx="1342439" cy="552442"/>
          </a:xfrm>
          <a:prstGeom prst="rect">
            <a:avLst/>
          </a:prstGeom>
          <a:noFill/>
          <a:extLst>
            <a:ext uri="{909E8E84-426E-40DD-AFC4-6F175D3DCCD1}">
              <a14:hiddenFill xmlns:a14="http://schemas.microsoft.com/office/drawing/2010/main">
                <a:solidFill>
                  <a:srgbClr val="FFFFFF"/>
                </a:solidFill>
              </a14:hiddenFill>
            </a:ext>
          </a:extLst>
        </p:spPr>
      </p:pic>
      <p:pic>
        <p:nvPicPr>
          <p:cNvPr id="93" name="Picture 44" descr="How to Watch Global Citizen's One World: Together At Home ...">
            <a:extLst>
              <a:ext uri="{FF2B5EF4-FFF2-40B4-BE49-F238E27FC236}">
                <a16:creationId xmlns:a16="http://schemas.microsoft.com/office/drawing/2014/main" id="{79123912-00B1-4C67-B7FA-48E6811A627F}"/>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r="-3844"/>
          <a:stretch/>
        </p:blipFill>
        <p:spPr bwMode="auto">
          <a:xfrm>
            <a:off x="508104" y="2523895"/>
            <a:ext cx="875879" cy="805047"/>
          </a:xfrm>
          <a:prstGeom prst="rect">
            <a:avLst/>
          </a:prstGeom>
          <a:noFill/>
          <a:extLst>
            <a:ext uri="{909E8E84-426E-40DD-AFC4-6F175D3DCCD1}">
              <a14:hiddenFill xmlns:a14="http://schemas.microsoft.com/office/drawing/2010/main">
                <a:solidFill>
                  <a:srgbClr val="FFFFFF"/>
                </a:solidFill>
              </a14:hiddenFill>
            </a:ext>
          </a:extLst>
        </p:spPr>
      </p:pic>
      <p:pic>
        <p:nvPicPr>
          <p:cNvPr id="94" name="Picture 60" descr="Saving Our Selves: A BET COVID-19 Relief Effort | United Way Worldwide">
            <a:extLst>
              <a:ext uri="{FF2B5EF4-FFF2-40B4-BE49-F238E27FC236}">
                <a16:creationId xmlns:a16="http://schemas.microsoft.com/office/drawing/2014/main" id="{7C327070-32DF-492C-97AA-A28C0E6997B1}"/>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2855442" y="3083280"/>
            <a:ext cx="1158781" cy="398064"/>
          </a:xfrm>
          <a:prstGeom prst="rect">
            <a:avLst/>
          </a:prstGeom>
          <a:noFill/>
          <a:extLst>
            <a:ext uri="{909E8E84-426E-40DD-AFC4-6F175D3DCCD1}">
              <a14:hiddenFill xmlns:a14="http://schemas.microsoft.com/office/drawing/2010/main">
                <a:solidFill>
                  <a:srgbClr val="FFFFFF"/>
                </a:solidFill>
              </a14:hiddenFill>
            </a:ext>
          </a:extLst>
        </p:spPr>
      </p:pic>
      <p:pic>
        <p:nvPicPr>
          <p:cNvPr id="95" name="Picture 48" descr="Image result for supernatural tv logo&quot;">
            <a:extLst>
              <a:ext uri="{FF2B5EF4-FFF2-40B4-BE49-F238E27FC236}">
                <a16:creationId xmlns:a16="http://schemas.microsoft.com/office/drawing/2014/main" id="{D0C09811-D160-47D1-8E2D-675B2CFD178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003213" y="3274332"/>
            <a:ext cx="974498" cy="125746"/>
          </a:xfrm>
          <a:prstGeom prst="rect">
            <a:avLst/>
          </a:prstGeom>
          <a:noFill/>
          <a:extLst>
            <a:ext uri="{909E8E84-426E-40DD-AFC4-6F175D3DCCD1}">
              <a14:hiddenFill xmlns:a14="http://schemas.microsoft.com/office/drawing/2010/main">
                <a:solidFill>
                  <a:srgbClr val="FFFFFF"/>
                </a:solidFill>
              </a14:hiddenFill>
            </a:ext>
          </a:extLst>
        </p:spPr>
      </p:pic>
      <p:pic>
        <p:nvPicPr>
          <p:cNvPr id="96" name="Picture 6" descr="Image result for greys anatomy logo">
            <a:extLst>
              <a:ext uri="{FF2B5EF4-FFF2-40B4-BE49-F238E27FC236}">
                <a16:creationId xmlns:a16="http://schemas.microsoft.com/office/drawing/2014/main" id="{C4E850A1-F8D7-43F6-A547-93F6D9194839}"/>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5836607" y="3192165"/>
            <a:ext cx="1126334" cy="290081"/>
          </a:xfrm>
          <a:prstGeom prst="rect">
            <a:avLst/>
          </a:prstGeom>
          <a:noFill/>
          <a:extLst>
            <a:ext uri="{909E8E84-426E-40DD-AFC4-6F175D3DCCD1}">
              <a14:hiddenFill xmlns:a14="http://schemas.microsoft.com/office/drawing/2010/main">
                <a:solidFill>
                  <a:srgbClr val="FFFFFF"/>
                </a:solidFill>
              </a14:hiddenFill>
            </a:ext>
          </a:extLst>
        </p:spPr>
      </p:pic>
      <p:pic>
        <p:nvPicPr>
          <p:cNvPr id="97" name="Picture 24" descr="Image result for svengoolie logo">
            <a:extLst>
              <a:ext uri="{FF2B5EF4-FFF2-40B4-BE49-F238E27FC236}">
                <a16:creationId xmlns:a16="http://schemas.microsoft.com/office/drawing/2014/main" id="{47728790-8970-4731-8ECE-E020C1F412ED}"/>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4294668" y="2518237"/>
            <a:ext cx="750098" cy="393802"/>
          </a:xfrm>
          <a:prstGeom prst="rect">
            <a:avLst/>
          </a:prstGeom>
          <a:noFill/>
          <a:extLst>
            <a:ext uri="{909E8E84-426E-40DD-AFC4-6F175D3DCCD1}">
              <a14:hiddenFill xmlns:a14="http://schemas.microsoft.com/office/drawing/2010/main">
                <a:solidFill>
                  <a:srgbClr val="FFFFFF"/>
                </a:solidFill>
              </a14:hiddenFill>
            </a:ext>
          </a:extLst>
        </p:spPr>
      </p:pic>
      <p:pic>
        <p:nvPicPr>
          <p:cNvPr id="98" name="Picture 30" descr="Image result for this is us logo">
            <a:extLst>
              <a:ext uri="{FF2B5EF4-FFF2-40B4-BE49-F238E27FC236}">
                <a16:creationId xmlns:a16="http://schemas.microsoft.com/office/drawing/2014/main" id="{597977E2-7EC6-49FD-A8DA-90B4EAF2972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5096065" y="2518238"/>
            <a:ext cx="813982" cy="452810"/>
          </a:xfrm>
          <a:prstGeom prst="rect">
            <a:avLst/>
          </a:prstGeom>
          <a:noFill/>
          <a:extLst>
            <a:ext uri="{909E8E84-426E-40DD-AFC4-6F175D3DCCD1}">
              <a14:hiddenFill xmlns:a14="http://schemas.microsoft.com/office/drawing/2010/main">
                <a:solidFill>
                  <a:srgbClr val="FFFFFF"/>
                </a:solidFill>
              </a14:hiddenFill>
            </a:ext>
          </a:extLst>
        </p:spPr>
      </p:pic>
      <p:pic>
        <p:nvPicPr>
          <p:cNvPr id="99" name="Picture 4" descr="Image result for better call saul logo">
            <a:extLst>
              <a:ext uri="{FF2B5EF4-FFF2-40B4-BE49-F238E27FC236}">
                <a16:creationId xmlns:a16="http://schemas.microsoft.com/office/drawing/2014/main" id="{1C3CFD7E-5485-41B3-A1AE-CA603C7B03C1}"/>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4290637" y="3689943"/>
            <a:ext cx="631189" cy="306127"/>
          </a:xfrm>
          <a:prstGeom prst="rect">
            <a:avLst/>
          </a:prstGeom>
          <a:noFill/>
          <a:extLst>
            <a:ext uri="{909E8E84-426E-40DD-AFC4-6F175D3DCCD1}">
              <a14:hiddenFill xmlns:a14="http://schemas.microsoft.com/office/drawing/2010/main">
                <a:solidFill>
                  <a:srgbClr val="FFFFFF"/>
                </a:solidFill>
              </a14:hiddenFill>
            </a:ext>
          </a:extLst>
        </p:spPr>
      </p:pic>
      <p:pic>
        <p:nvPicPr>
          <p:cNvPr id="100" name="Picture 12" descr="Image result for empire show">
            <a:extLst>
              <a:ext uri="{FF2B5EF4-FFF2-40B4-BE49-F238E27FC236}">
                <a16:creationId xmlns:a16="http://schemas.microsoft.com/office/drawing/2014/main" id="{6BFCEB7D-0F3D-42D2-BB61-9BAE1ADD7A7D}"/>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5961347" y="2518237"/>
            <a:ext cx="693702" cy="565043"/>
          </a:xfrm>
          <a:prstGeom prst="rect">
            <a:avLst/>
          </a:prstGeom>
          <a:noFill/>
          <a:extLst>
            <a:ext uri="{909E8E84-426E-40DD-AFC4-6F175D3DCCD1}">
              <a14:hiddenFill xmlns:a14="http://schemas.microsoft.com/office/drawing/2010/main">
                <a:solidFill>
                  <a:srgbClr val="FFFFFF"/>
                </a:solidFill>
              </a14:hiddenFill>
            </a:ext>
          </a:extLst>
        </p:spPr>
      </p:pic>
      <p:pic>
        <p:nvPicPr>
          <p:cNvPr id="101" name="Picture 100">
            <a:extLst>
              <a:ext uri="{FF2B5EF4-FFF2-40B4-BE49-F238E27FC236}">
                <a16:creationId xmlns:a16="http://schemas.microsoft.com/office/drawing/2014/main" id="{0A196D78-9E02-4D7F-BA80-1EE02D983077}"/>
              </a:ext>
            </a:extLst>
          </p:cNvPr>
          <p:cNvPicPr>
            <a:picLocks noChangeAspect="1"/>
          </p:cNvPicPr>
          <p:nvPr/>
        </p:nvPicPr>
        <p:blipFill>
          <a:blip r:embed="rId16" cstate="print">
            <a:extLst>
              <a:ext uri="{28A0092B-C50C-407E-A947-70E740481C1C}">
                <a14:useLocalDpi xmlns:a14="http://schemas.microsoft.com/office/drawing/2010/main"/>
              </a:ext>
            </a:extLst>
          </a:blip>
          <a:stretch>
            <a:fillRect/>
          </a:stretch>
        </p:blipFill>
        <p:spPr>
          <a:xfrm>
            <a:off x="7191849" y="3640459"/>
            <a:ext cx="720168" cy="405094"/>
          </a:xfrm>
          <a:prstGeom prst="rect">
            <a:avLst/>
          </a:prstGeom>
        </p:spPr>
      </p:pic>
      <p:pic>
        <p:nvPicPr>
          <p:cNvPr id="102" name="Picture 24" descr="If Loving You is Wrong - Home | Facebook">
            <a:extLst>
              <a:ext uri="{FF2B5EF4-FFF2-40B4-BE49-F238E27FC236}">
                <a16:creationId xmlns:a16="http://schemas.microsoft.com/office/drawing/2014/main" id="{28ED6E52-9674-4B26-9B0D-FD42DD2DF31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6706349" y="2518237"/>
            <a:ext cx="583095" cy="491287"/>
          </a:xfrm>
          <a:prstGeom prst="rect">
            <a:avLst/>
          </a:prstGeom>
          <a:noFill/>
          <a:extLst>
            <a:ext uri="{909E8E84-426E-40DD-AFC4-6F175D3DCCD1}">
              <a14:hiddenFill xmlns:a14="http://schemas.microsoft.com/office/drawing/2010/main">
                <a:solidFill>
                  <a:srgbClr val="FFFFFF"/>
                </a:solidFill>
              </a14:hiddenFill>
            </a:ext>
          </a:extLst>
        </p:spPr>
      </p:pic>
      <p:pic>
        <p:nvPicPr>
          <p:cNvPr id="103" name="Picture 36">
            <a:extLst>
              <a:ext uri="{FF2B5EF4-FFF2-40B4-BE49-F238E27FC236}">
                <a16:creationId xmlns:a16="http://schemas.microsoft.com/office/drawing/2014/main" id="{27966EC3-D51D-41CC-87A3-0ECB25DD3204}"/>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4310475" y="3037639"/>
            <a:ext cx="670695" cy="599132"/>
          </a:xfrm>
          <a:prstGeom prst="rect">
            <a:avLst/>
          </a:prstGeom>
          <a:noFill/>
          <a:extLst>
            <a:ext uri="{909E8E84-426E-40DD-AFC4-6F175D3DCCD1}">
              <a14:hiddenFill xmlns:a14="http://schemas.microsoft.com/office/drawing/2010/main">
                <a:solidFill>
                  <a:srgbClr val="FFFFFF"/>
                </a:solidFill>
              </a14:hiddenFill>
            </a:ext>
          </a:extLst>
        </p:spPr>
      </p:pic>
      <p:pic>
        <p:nvPicPr>
          <p:cNvPr id="104" name="Picture 44">
            <a:extLst>
              <a:ext uri="{FF2B5EF4-FFF2-40B4-BE49-F238E27FC236}">
                <a16:creationId xmlns:a16="http://schemas.microsoft.com/office/drawing/2014/main" id="{F54CA0DE-03C3-4B07-992C-C4936D591D4B}"/>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4975121" y="3654546"/>
            <a:ext cx="585101" cy="376921"/>
          </a:xfrm>
          <a:prstGeom prst="rect">
            <a:avLst/>
          </a:prstGeom>
          <a:noFill/>
          <a:extLst>
            <a:ext uri="{909E8E84-426E-40DD-AFC4-6F175D3DCCD1}">
              <a14:hiddenFill xmlns:a14="http://schemas.microsoft.com/office/drawing/2010/main">
                <a:solidFill>
                  <a:srgbClr val="FFFFFF"/>
                </a:solidFill>
              </a14:hiddenFill>
            </a:ext>
          </a:extLst>
        </p:spPr>
      </p:pic>
      <p:pic>
        <p:nvPicPr>
          <p:cNvPr id="105" name="Picture 2" descr="Brooklyn Nine-Nine: A Love Story - The Yale Herald">
            <a:extLst>
              <a:ext uri="{FF2B5EF4-FFF2-40B4-BE49-F238E27FC236}">
                <a16:creationId xmlns:a16="http://schemas.microsoft.com/office/drawing/2014/main" id="{3CF422A3-856E-4BF3-87C6-C9A8785B45B5}"/>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613517" y="3616601"/>
            <a:ext cx="804995" cy="452810"/>
          </a:xfrm>
          <a:prstGeom prst="rect">
            <a:avLst/>
          </a:prstGeom>
          <a:noFill/>
          <a:extLst>
            <a:ext uri="{909E8E84-426E-40DD-AFC4-6F175D3DCCD1}">
              <a14:hiddenFill xmlns:a14="http://schemas.microsoft.com/office/drawing/2010/main">
                <a:solidFill>
                  <a:srgbClr val="FFFFFF"/>
                </a:solidFill>
              </a14:hiddenFill>
            </a:ext>
          </a:extLst>
        </p:spPr>
      </p:pic>
      <p:pic>
        <p:nvPicPr>
          <p:cNvPr id="106" name="Picture 18" descr="Killing Eve - Wikipedia">
            <a:extLst>
              <a:ext uri="{FF2B5EF4-FFF2-40B4-BE49-F238E27FC236}">
                <a16:creationId xmlns:a16="http://schemas.microsoft.com/office/drawing/2014/main" id="{1DCEBD95-DFCE-4A69-AFFC-F9925C4D5388}"/>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5021443" y="3141278"/>
            <a:ext cx="774891" cy="391854"/>
          </a:xfrm>
          <a:prstGeom prst="rect">
            <a:avLst/>
          </a:prstGeom>
          <a:noFill/>
          <a:extLst>
            <a:ext uri="{909E8E84-426E-40DD-AFC4-6F175D3DCCD1}">
              <a14:hiddenFill xmlns:a14="http://schemas.microsoft.com/office/drawing/2010/main">
                <a:solidFill>
                  <a:srgbClr val="FFFFFF"/>
                </a:solidFill>
              </a14:hiddenFill>
            </a:ext>
          </a:extLst>
        </p:spPr>
      </p:pic>
      <p:pic>
        <p:nvPicPr>
          <p:cNvPr id="107" name="Picture 24" descr="When Calls the Heart">
            <a:extLst>
              <a:ext uri="{FF2B5EF4-FFF2-40B4-BE49-F238E27FC236}">
                <a16:creationId xmlns:a16="http://schemas.microsoft.com/office/drawing/2014/main" id="{8FD377E0-0209-4830-9A90-5B6825928009}"/>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340743" y="2518237"/>
            <a:ext cx="560312" cy="673878"/>
          </a:xfrm>
          <a:prstGeom prst="rect">
            <a:avLst/>
          </a:prstGeom>
          <a:noFill/>
          <a:extLst>
            <a:ext uri="{909E8E84-426E-40DD-AFC4-6F175D3DCCD1}">
              <a14:hiddenFill xmlns:a14="http://schemas.microsoft.com/office/drawing/2010/main">
                <a:solidFill>
                  <a:srgbClr val="FFFFFF"/>
                </a:solidFill>
              </a14:hiddenFill>
            </a:ext>
          </a:extLst>
        </p:spPr>
      </p:pic>
      <p:pic>
        <p:nvPicPr>
          <p:cNvPr id="108" name="Picture 42" descr="logo | Office tv show, Office tv, Tv show logos">
            <a:extLst>
              <a:ext uri="{FF2B5EF4-FFF2-40B4-BE49-F238E27FC236}">
                <a16:creationId xmlns:a16="http://schemas.microsoft.com/office/drawing/2014/main" id="{7C4AB207-A756-4606-9A25-7A93ACA5AD2D}"/>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6471807" y="3671632"/>
            <a:ext cx="666745" cy="342749"/>
          </a:xfrm>
          <a:prstGeom prst="rect">
            <a:avLst/>
          </a:prstGeom>
          <a:noFill/>
          <a:extLst>
            <a:ext uri="{909E8E84-426E-40DD-AFC4-6F175D3DCCD1}">
              <a14:hiddenFill xmlns:a14="http://schemas.microsoft.com/office/drawing/2010/main">
                <a:solidFill>
                  <a:srgbClr val="FFFFFF"/>
                </a:solidFill>
              </a14:hiddenFill>
            </a:ext>
          </a:extLst>
        </p:spPr>
      </p:pic>
      <p:pic>
        <p:nvPicPr>
          <p:cNvPr id="109" name="Picture 12" descr="Image result for the real housewives of atlanta logo&quot;">
            <a:extLst>
              <a:ext uri="{FF2B5EF4-FFF2-40B4-BE49-F238E27FC236}">
                <a16:creationId xmlns:a16="http://schemas.microsoft.com/office/drawing/2014/main" id="{BA8CF8B7-1AA8-4525-AB87-2044319FF8BD}"/>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l="4360" t="17751" r="4649" b="13387"/>
          <a:stretch/>
        </p:blipFill>
        <p:spPr bwMode="auto">
          <a:xfrm>
            <a:off x="9280775" y="3630024"/>
            <a:ext cx="1186636" cy="357501"/>
          </a:xfrm>
          <a:prstGeom prst="rect">
            <a:avLst/>
          </a:prstGeom>
          <a:noFill/>
          <a:extLst>
            <a:ext uri="{909E8E84-426E-40DD-AFC4-6F175D3DCCD1}">
              <a14:hiddenFill xmlns:a14="http://schemas.microsoft.com/office/drawing/2010/main">
                <a:solidFill>
                  <a:srgbClr val="FFFFFF"/>
                </a:solidFill>
              </a14:hiddenFill>
            </a:ext>
          </a:extLst>
        </p:spPr>
      </p:pic>
      <p:pic>
        <p:nvPicPr>
          <p:cNvPr id="110" name="Picture 8" descr="Image result for love &amp; hip hop atlanta logo">
            <a:extLst>
              <a:ext uri="{FF2B5EF4-FFF2-40B4-BE49-F238E27FC236}">
                <a16:creationId xmlns:a16="http://schemas.microsoft.com/office/drawing/2014/main" id="{0AF853DD-D98D-4244-8697-EC28A7B9E90F}"/>
              </a:ext>
            </a:extLst>
          </p:cNvPr>
          <p:cNvPicPr>
            <a:picLocks noChangeAspect="1" noChangeArrowheads="1"/>
          </p:cNvPicPr>
          <p:nvPr/>
        </p:nvPicPr>
        <p:blipFill rotWithShape="1">
          <a:blip r:embed="rId25" cstate="print">
            <a:extLst>
              <a:ext uri="{28A0092B-C50C-407E-A947-70E740481C1C}">
                <a14:useLocalDpi xmlns:a14="http://schemas.microsoft.com/office/drawing/2010/main"/>
              </a:ext>
            </a:extLst>
          </a:blip>
          <a:srcRect/>
          <a:stretch/>
        </p:blipFill>
        <p:spPr bwMode="auto">
          <a:xfrm>
            <a:off x="10564504" y="3365423"/>
            <a:ext cx="1101252" cy="701315"/>
          </a:xfrm>
          <a:prstGeom prst="rect">
            <a:avLst/>
          </a:prstGeom>
          <a:noFill/>
          <a:extLst>
            <a:ext uri="{909E8E84-426E-40DD-AFC4-6F175D3DCCD1}">
              <a14:hiddenFill xmlns:a14="http://schemas.microsoft.com/office/drawing/2010/main">
                <a:solidFill>
                  <a:srgbClr val="FFFFFF"/>
                </a:solidFill>
              </a14:hiddenFill>
            </a:ext>
          </a:extLst>
        </p:spPr>
      </p:pic>
      <p:pic>
        <p:nvPicPr>
          <p:cNvPr id="111" name="Picture 22" descr="Image result for rupaul's drag race logo">
            <a:extLst>
              <a:ext uri="{FF2B5EF4-FFF2-40B4-BE49-F238E27FC236}">
                <a16:creationId xmlns:a16="http://schemas.microsoft.com/office/drawing/2014/main" id="{6E9AA81A-9A72-4F72-AF44-B12E3A2E0AB9}"/>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3136167" y="4662295"/>
            <a:ext cx="883311" cy="589331"/>
          </a:xfrm>
          <a:prstGeom prst="rect">
            <a:avLst/>
          </a:prstGeom>
          <a:noFill/>
          <a:extLst>
            <a:ext uri="{909E8E84-426E-40DD-AFC4-6F175D3DCCD1}">
              <a14:hiddenFill xmlns:a14="http://schemas.microsoft.com/office/drawing/2010/main">
                <a:solidFill>
                  <a:srgbClr val="FFFFFF"/>
                </a:solidFill>
              </a14:hiddenFill>
            </a:ext>
          </a:extLst>
        </p:spPr>
      </p:pic>
      <p:pic>
        <p:nvPicPr>
          <p:cNvPr id="112" name="Picture 4" descr="Live PD - Wikipedia">
            <a:extLst>
              <a:ext uri="{FF2B5EF4-FFF2-40B4-BE49-F238E27FC236}">
                <a16:creationId xmlns:a16="http://schemas.microsoft.com/office/drawing/2014/main" id="{B5943A0C-C084-4B03-B726-4F31B9C9168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8156097" y="2530651"/>
            <a:ext cx="1151244" cy="438014"/>
          </a:xfrm>
          <a:prstGeom prst="rect">
            <a:avLst/>
          </a:prstGeom>
          <a:noFill/>
          <a:extLst>
            <a:ext uri="{909E8E84-426E-40DD-AFC4-6F175D3DCCD1}">
              <a14:hiddenFill xmlns:a14="http://schemas.microsoft.com/office/drawing/2010/main">
                <a:solidFill>
                  <a:srgbClr val="FFFFFF"/>
                </a:solidFill>
              </a14:hiddenFill>
            </a:ext>
          </a:extLst>
        </p:spPr>
      </p:pic>
      <p:pic>
        <p:nvPicPr>
          <p:cNvPr id="113" name="Picture 6" descr="Shahs of Sunset Season 9 Release Date, Plot, and Cast Details ...">
            <a:extLst>
              <a:ext uri="{FF2B5EF4-FFF2-40B4-BE49-F238E27FC236}">
                <a16:creationId xmlns:a16="http://schemas.microsoft.com/office/drawing/2014/main" id="{694A7C48-4A9B-4458-830D-D4E78D69A8C3}"/>
              </a:ext>
            </a:extLst>
          </p:cNvPr>
          <p:cNvPicPr>
            <a:picLocks noChangeAspect="1" noChangeArrowheads="1"/>
          </p:cNvPicPr>
          <p:nvPr/>
        </p:nvPicPr>
        <p:blipFill>
          <a:blip r:embed="rId28" cstate="print">
            <a:extLst>
              <a:ext uri="{28A0092B-C50C-407E-A947-70E740481C1C}">
                <a14:useLocalDpi xmlns:a14="http://schemas.microsoft.com/office/drawing/2010/main"/>
              </a:ext>
            </a:extLst>
          </a:blip>
          <a:srcRect/>
          <a:stretch>
            <a:fillRect/>
          </a:stretch>
        </p:blipFill>
        <p:spPr bwMode="auto">
          <a:xfrm>
            <a:off x="9401846" y="2563228"/>
            <a:ext cx="1100261" cy="825197"/>
          </a:xfrm>
          <a:prstGeom prst="rect">
            <a:avLst/>
          </a:prstGeom>
          <a:noFill/>
          <a:extLst>
            <a:ext uri="{909E8E84-426E-40DD-AFC4-6F175D3DCCD1}">
              <a14:hiddenFill xmlns:a14="http://schemas.microsoft.com/office/drawing/2010/main">
                <a:solidFill>
                  <a:srgbClr val="FFFFFF"/>
                </a:solidFill>
              </a14:hiddenFill>
            </a:ext>
          </a:extLst>
        </p:spPr>
      </p:pic>
      <p:pic>
        <p:nvPicPr>
          <p:cNvPr id="114" name="Picture 30" descr="T.I. &amp; Tiny: Friends &amp; Family Hustle Next Episo">
            <a:extLst>
              <a:ext uri="{FF2B5EF4-FFF2-40B4-BE49-F238E27FC236}">
                <a16:creationId xmlns:a16="http://schemas.microsoft.com/office/drawing/2014/main" id="{4366DAF9-7D2C-46D8-BF47-BEBA9C4E8AEC}"/>
              </a:ext>
            </a:extLst>
          </p:cNvPr>
          <p:cNvPicPr>
            <a:picLocks noChangeAspect="1" noChangeArrowheads="1"/>
          </p:cNvPicPr>
          <p:nvPr/>
        </p:nvPicPr>
        <p:blipFill rotWithShape="1">
          <a:blip r:embed="rId29" cstate="print">
            <a:extLst>
              <a:ext uri="{28A0092B-C50C-407E-A947-70E740481C1C}">
                <a14:useLocalDpi xmlns:a14="http://schemas.microsoft.com/office/drawing/2010/main"/>
              </a:ext>
            </a:extLst>
          </a:blip>
          <a:srcRect/>
          <a:stretch/>
        </p:blipFill>
        <p:spPr bwMode="auto">
          <a:xfrm>
            <a:off x="10580657" y="2532715"/>
            <a:ext cx="1085099" cy="758648"/>
          </a:xfrm>
          <a:prstGeom prst="rect">
            <a:avLst/>
          </a:prstGeom>
          <a:noFill/>
          <a:extLst>
            <a:ext uri="{909E8E84-426E-40DD-AFC4-6F175D3DCCD1}">
              <a14:hiddenFill xmlns:a14="http://schemas.microsoft.com/office/drawing/2010/main">
                <a:solidFill>
                  <a:srgbClr val="FFFFFF"/>
                </a:solidFill>
              </a14:hiddenFill>
            </a:ext>
          </a:extLst>
        </p:spPr>
      </p:pic>
      <p:pic>
        <p:nvPicPr>
          <p:cNvPr id="115" name="Picture 40" descr="Image result for survivor logo&quot;">
            <a:extLst>
              <a:ext uri="{FF2B5EF4-FFF2-40B4-BE49-F238E27FC236}">
                <a16:creationId xmlns:a16="http://schemas.microsoft.com/office/drawing/2014/main" id="{975F22AD-EF46-4DED-89A6-A3092D9CDAB9}"/>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1852927" y="5055190"/>
            <a:ext cx="926197" cy="560502"/>
          </a:xfrm>
          <a:prstGeom prst="rect">
            <a:avLst/>
          </a:prstGeom>
          <a:noFill/>
          <a:extLst>
            <a:ext uri="{909E8E84-426E-40DD-AFC4-6F175D3DCCD1}">
              <a14:hiddenFill xmlns:a14="http://schemas.microsoft.com/office/drawing/2010/main">
                <a:solidFill>
                  <a:srgbClr val="FFFFFF"/>
                </a:solidFill>
              </a14:hiddenFill>
            </a:ext>
          </a:extLst>
        </p:spPr>
      </p:pic>
      <p:pic>
        <p:nvPicPr>
          <p:cNvPr id="116" name="Picture 34" descr="Image result for the masked singer logo&quot;">
            <a:extLst>
              <a:ext uri="{FF2B5EF4-FFF2-40B4-BE49-F238E27FC236}">
                <a16:creationId xmlns:a16="http://schemas.microsoft.com/office/drawing/2014/main" id="{25983C0B-C97C-4C9B-B209-1D03F87B5D51}"/>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1794822" y="5640585"/>
            <a:ext cx="1073514" cy="593589"/>
          </a:xfrm>
          <a:prstGeom prst="rect">
            <a:avLst/>
          </a:prstGeom>
          <a:noFill/>
          <a:extLst>
            <a:ext uri="{909E8E84-426E-40DD-AFC4-6F175D3DCCD1}">
              <a14:hiddenFill xmlns:a14="http://schemas.microsoft.com/office/drawing/2010/main">
                <a:solidFill>
                  <a:srgbClr val="FFFFFF"/>
                </a:solidFill>
              </a14:hiddenFill>
            </a:ext>
          </a:extLst>
        </p:spPr>
      </p:pic>
      <p:pic>
        <p:nvPicPr>
          <p:cNvPr id="117" name="Picture 76" descr="Image result for the voice logo&quot;">
            <a:extLst>
              <a:ext uri="{FF2B5EF4-FFF2-40B4-BE49-F238E27FC236}">
                <a16:creationId xmlns:a16="http://schemas.microsoft.com/office/drawing/2014/main" id="{DBB4D198-C43E-442C-9A20-06F52A9B627D}"/>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l="11301" t="7440" r="8800" b="6331"/>
          <a:stretch/>
        </p:blipFill>
        <p:spPr bwMode="auto">
          <a:xfrm>
            <a:off x="3191385" y="5412840"/>
            <a:ext cx="672018" cy="809201"/>
          </a:xfrm>
          <a:prstGeom prst="rect">
            <a:avLst/>
          </a:prstGeom>
          <a:noFill/>
          <a:extLst>
            <a:ext uri="{909E8E84-426E-40DD-AFC4-6F175D3DCCD1}">
              <a14:hiddenFill xmlns:a14="http://schemas.microsoft.com/office/drawing/2010/main">
                <a:solidFill>
                  <a:srgbClr val="FFFFFF"/>
                </a:solidFill>
              </a14:hiddenFill>
            </a:ext>
          </a:extLst>
        </p:spPr>
      </p:pic>
      <p:pic>
        <p:nvPicPr>
          <p:cNvPr id="118" name="Picture 26" descr="MTV's 'The Challenge: Total Madness' cast, format, how to watch ...">
            <a:extLst>
              <a:ext uri="{FF2B5EF4-FFF2-40B4-BE49-F238E27FC236}">
                <a16:creationId xmlns:a16="http://schemas.microsoft.com/office/drawing/2014/main" id="{A875CAB3-55F8-4E57-8DA6-9C7D167E0386}"/>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466311" y="4677290"/>
            <a:ext cx="1047697" cy="589331"/>
          </a:xfrm>
          <a:prstGeom prst="rect">
            <a:avLst/>
          </a:prstGeom>
          <a:noFill/>
          <a:extLst>
            <a:ext uri="{909E8E84-426E-40DD-AFC4-6F175D3DCCD1}">
              <a14:hiddenFill xmlns:a14="http://schemas.microsoft.com/office/drawing/2010/main">
                <a:solidFill>
                  <a:srgbClr val="FFFFFF"/>
                </a:solidFill>
              </a14:hiddenFill>
            </a:ext>
          </a:extLst>
        </p:spPr>
      </p:pic>
      <p:pic>
        <p:nvPicPr>
          <p:cNvPr id="119" name="Picture 28" descr="How to watch The Bachelor Presents: Listen to your Heart live ...">
            <a:extLst>
              <a:ext uri="{FF2B5EF4-FFF2-40B4-BE49-F238E27FC236}">
                <a16:creationId xmlns:a16="http://schemas.microsoft.com/office/drawing/2014/main" id="{9E32CD1E-DF71-4FFF-A286-6E29CEA71EE7}"/>
              </a:ext>
            </a:extLst>
          </p:cNvPr>
          <p:cNvPicPr>
            <a:picLocks noChangeAspect="1" noChangeArrowheads="1"/>
          </p:cNvPicPr>
          <p:nvPr/>
        </p:nvPicPr>
        <p:blipFill rotWithShape="1">
          <a:blip r:embed="rId34" cstate="print">
            <a:extLst>
              <a:ext uri="{28A0092B-C50C-407E-A947-70E740481C1C}">
                <a14:useLocalDpi xmlns:a14="http://schemas.microsoft.com/office/drawing/2010/main"/>
              </a:ext>
            </a:extLst>
          </a:blip>
          <a:srcRect/>
          <a:stretch/>
        </p:blipFill>
        <p:spPr bwMode="auto">
          <a:xfrm>
            <a:off x="1575234" y="4639497"/>
            <a:ext cx="1423357" cy="357650"/>
          </a:xfrm>
          <a:prstGeom prst="rect">
            <a:avLst/>
          </a:prstGeom>
          <a:noFill/>
          <a:extLst>
            <a:ext uri="{909E8E84-426E-40DD-AFC4-6F175D3DCCD1}">
              <a14:hiddenFill xmlns:a14="http://schemas.microsoft.com/office/drawing/2010/main">
                <a:solidFill>
                  <a:srgbClr val="FFFFFF"/>
                </a:solidFill>
              </a14:hiddenFill>
            </a:ext>
          </a:extLst>
        </p:spPr>
      </p:pic>
      <p:pic>
        <p:nvPicPr>
          <p:cNvPr id="120" name="Picture 70" descr="American Idol - Wikipedia">
            <a:extLst>
              <a:ext uri="{FF2B5EF4-FFF2-40B4-BE49-F238E27FC236}">
                <a16:creationId xmlns:a16="http://schemas.microsoft.com/office/drawing/2014/main" id="{299E4EFF-B7F7-43B5-8F40-468F11190997}"/>
              </a:ext>
            </a:extLst>
          </p:cNvPr>
          <p:cNvPicPr>
            <a:picLocks noChangeAspect="1" noChangeArrowheads="1"/>
          </p:cNvPicPr>
          <p:nvPr/>
        </p:nvPicPr>
        <p:blipFill>
          <a:blip r:embed="rId35" cstate="print">
            <a:extLst>
              <a:ext uri="{28A0092B-C50C-407E-A947-70E740481C1C}">
                <a14:useLocalDpi xmlns:a14="http://schemas.microsoft.com/office/drawing/2010/main"/>
              </a:ext>
            </a:extLst>
          </a:blip>
          <a:srcRect/>
          <a:stretch>
            <a:fillRect/>
          </a:stretch>
        </p:blipFill>
        <p:spPr bwMode="auto">
          <a:xfrm>
            <a:off x="465135" y="5412840"/>
            <a:ext cx="1089128" cy="726085"/>
          </a:xfrm>
          <a:prstGeom prst="rect">
            <a:avLst/>
          </a:prstGeom>
          <a:noFill/>
          <a:extLst>
            <a:ext uri="{909E8E84-426E-40DD-AFC4-6F175D3DCCD1}">
              <a14:hiddenFill xmlns:a14="http://schemas.microsoft.com/office/drawing/2010/main">
                <a:solidFill>
                  <a:srgbClr val="FFFFFF"/>
                </a:solidFill>
              </a14:hiddenFill>
            </a:ext>
          </a:extLst>
        </p:spPr>
      </p:pic>
      <p:pic>
        <p:nvPicPr>
          <p:cNvPr id="121" name="Picture 2" descr="Image result for 90 day fiance logo&quot;">
            <a:extLst>
              <a:ext uri="{FF2B5EF4-FFF2-40B4-BE49-F238E27FC236}">
                <a16:creationId xmlns:a16="http://schemas.microsoft.com/office/drawing/2014/main" id="{C00038CB-2D2B-4B5C-8367-7E58F9B7DA6F}"/>
              </a:ext>
            </a:extLst>
          </p:cNvPr>
          <p:cNvPicPr>
            <a:picLocks noChangeAspect="1" noChangeArrowheads="1"/>
          </p:cNvPicPr>
          <p:nvPr/>
        </p:nvPicPr>
        <p:blipFill>
          <a:blip r:embed="rId36">
            <a:extLst>
              <a:ext uri="{28A0092B-C50C-407E-A947-70E740481C1C}">
                <a14:useLocalDpi xmlns:a14="http://schemas.microsoft.com/office/drawing/2010/main"/>
              </a:ext>
            </a:extLst>
          </a:blip>
          <a:srcRect/>
          <a:stretch>
            <a:fillRect/>
          </a:stretch>
        </p:blipFill>
        <p:spPr bwMode="auto">
          <a:xfrm>
            <a:off x="5550674" y="4902328"/>
            <a:ext cx="941821" cy="941821"/>
          </a:xfrm>
          <a:prstGeom prst="rect">
            <a:avLst/>
          </a:prstGeom>
          <a:noFill/>
          <a:extLst>
            <a:ext uri="{909E8E84-426E-40DD-AFC4-6F175D3DCCD1}">
              <a14:hiddenFill xmlns:a14="http://schemas.microsoft.com/office/drawing/2010/main">
                <a:solidFill>
                  <a:srgbClr val="FFFFFF"/>
                </a:solidFill>
              </a14:hiddenFill>
            </a:ext>
          </a:extLst>
        </p:spPr>
      </p:pic>
      <p:pic>
        <p:nvPicPr>
          <p:cNvPr id="122" name="Picture 12" descr="Image result for love after lockup logo">
            <a:extLst>
              <a:ext uri="{FF2B5EF4-FFF2-40B4-BE49-F238E27FC236}">
                <a16:creationId xmlns:a16="http://schemas.microsoft.com/office/drawing/2014/main" id="{135A7414-7AAD-4BD5-B7F5-AE3D888BE857}"/>
              </a:ext>
            </a:extLst>
          </p:cNvPr>
          <p:cNvPicPr>
            <a:picLocks noChangeAspect="1" noChangeArrowheads="1"/>
          </p:cNvPicPr>
          <p:nvPr/>
        </p:nvPicPr>
        <p:blipFill>
          <a:blip r:embed="rId37" cstate="print">
            <a:extLst>
              <a:ext uri="{28A0092B-C50C-407E-A947-70E740481C1C}">
                <a14:useLocalDpi xmlns:a14="http://schemas.microsoft.com/office/drawing/2010/main"/>
              </a:ext>
            </a:extLst>
          </a:blip>
          <a:srcRect/>
          <a:stretch>
            <a:fillRect/>
          </a:stretch>
        </p:blipFill>
        <p:spPr bwMode="auto">
          <a:xfrm>
            <a:off x="4302596" y="4956961"/>
            <a:ext cx="1110072" cy="832555"/>
          </a:xfrm>
          <a:prstGeom prst="rect">
            <a:avLst/>
          </a:prstGeom>
          <a:noFill/>
          <a:extLst>
            <a:ext uri="{909E8E84-426E-40DD-AFC4-6F175D3DCCD1}">
              <a14:hiddenFill xmlns:a14="http://schemas.microsoft.com/office/drawing/2010/main">
                <a:solidFill>
                  <a:srgbClr val="FFFFFF"/>
                </a:solidFill>
              </a14:hiddenFill>
            </a:ext>
          </a:extLst>
        </p:spPr>
      </p:pic>
      <p:pic>
        <p:nvPicPr>
          <p:cNvPr id="123" name="Picture 2" descr="Married at First Sight on Lifetime | Multiple experienceS">
            <a:extLst>
              <a:ext uri="{FF2B5EF4-FFF2-40B4-BE49-F238E27FC236}">
                <a16:creationId xmlns:a16="http://schemas.microsoft.com/office/drawing/2014/main" id="{17964F00-341B-45DC-ADD7-1E97C07E8C53}"/>
              </a:ext>
            </a:extLst>
          </p:cNvPr>
          <p:cNvPicPr>
            <a:picLocks noChangeAspect="1" noChangeArrowheads="1"/>
          </p:cNvPicPr>
          <p:nvPr/>
        </p:nvPicPr>
        <p:blipFill>
          <a:blip r:embed="rId38">
            <a:extLst>
              <a:ext uri="{28A0092B-C50C-407E-A947-70E740481C1C}">
                <a14:useLocalDpi xmlns:a14="http://schemas.microsoft.com/office/drawing/2010/main"/>
              </a:ext>
            </a:extLst>
          </a:blip>
          <a:srcRect/>
          <a:stretch>
            <a:fillRect/>
          </a:stretch>
        </p:blipFill>
        <p:spPr bwMode="auto">
          <a:xfrm>
            <a:off x="6558278" y="5007114"/>
            <a:ext cx="1324182" cy="732249"/>
          </a:xfrm>
          <a:prstGeom prst="rect">
            <a:avLst/>
          </a:prstGeom>
          <a:noFill/>
          <a:extLst>
            <a:ext uri="{909E8E84-426E-40DD-AFC4-6F175D3DCCD1}">
              <a14:hiddenFill xmlns:a14="http://schemas.microsoft.com/office/drawing/2010/main">
                <a:solidFill>
                  <a:srgbClr val="FFFFFF"/>
                </a:solidFill>
              </a14:hiddenFill>
            </a:ext>
          </a:extLst>
        </p:spPr>
      </p:pic>
      <p:pic>
        <p:nvPicPr>
          <p:cNvPr id="124" name="Picture 42" descr="Image result for aew dynamite logo&quot;">
            <a:extLst>
              <a:ext uri="{FF2B5EF4-FFF2-40B4-BE49-F238E27FC236}">
                <a16:creationId xmlns:a16="http://schemas.microsoft.com/office/drawing/2014/main" id="{0D6F046D-C092-4590-B22B-0079BF9D7C00}"/>
              </a:ext>
            </a:extLst>
          </p:cNvPr>
          <p:cNvPicPr>
            <a:picLocks noChangeAspect="1" noChangeArrowheads="1"/>
          </p:cNvPicPr>
          <p:nvPr/>
        </p:nvPicPr>
        <p:blipFill>
          <a:blip r:embed="rId39" cstate="print">
            <a:extLst>
              <a:ext uri="{28A0092B-C50C-407E-A947-70E740481C1C}">
                <a14:useLocalDpi xmlns:a14="http://schemas.microsoft.com/office/drawing/2010/main"/>
              </a:ext>
            </a:extLst>
          </a:blip>
          <a:srcRect/>
          <a:stretch>
            <a:fillRect/>
          </a:stretch>
        </p:blipFill>
        <p:spPr bwMode="auto">
          <a:xfrm>
            <a:off x="10502107" y="4652290"/>
            <a:ext cx="1187429" cy="701093"/>
          </a:xfrm>
          <a:prstGeom prst="rect">
            <a:avLst/>
          </a:prstGeom>
          <a:noFill/>
          <a:extLst>
            <a:ext uri="{909E8E84-426E-40DD-AFC4-6F175D3DCCD1}">
              <a14:hiddenFill xmlns:a14="http://schemas.microsoft.com/office/drawing/2010/main">
                <a:solidFill>
                  <a:srgbClr val="FFFFFF"/>
                </a:solidFill>
              </a14:hiddenFill>
            </a:ext>
          </a:extLst>
        </p:spPr>
      </p:pic>
      <p:pic>
        <p:nvPicPr>
          <p:cNvPr id="125" name="Picture 68" descr="Image result for wwe raw logo&quot;">
            <a:extLst>
              <a:ext uri="{FF2B5EF4-FFF2-40B4-BE49-F238E27FC236}">
                <a16:creationId xmlns:a16="http://schemas.microsoft.com/office/drawing/2014/main" id="{F8C23F90-34BF-41D7-897D-6302D5ED5FA7}"/>
              </a:ext>
            </a:extLst>
          </p:cNvPr>
          <p:cNvPicPr>
            <a:picLocks noChangeAspect="1" noChangeArrowheads="1"/>
          </p:cNvPicPr>
          <p:nvPr/>
        </p:nvPicPr>
        <p:blipFill>
          <a:blip r:embed="rId40" cstate="print">
            <a:extLst>
              <a:ext uri="{28A0092B-C50C-407E-A947-70E740481C1C}">
                <a14:useLocalDpi xmlns:a14="http://schemas.microsoft.com/office/drawing/2010/main"/>
              </a:ext>
            </a:extLst>
          </a:blip>
          <a:srcRect/>
          <a:stretch>
            <a:fillRect/>
          </a:stretch>
        </p:blipFill>
        <p:spPr bwMode="auto">
          <a:xfrm>
            <a:off x="9359875" y="4642221"/>
            <a:ext cx="995082" cy="715622"/>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25" descr="Image result for wwe smackdown logo&quot;">
            <a:extLst>
              <a:ext uri="{FF2B5EF4-FFF2-40B4-BE49-F238E27FC236}">
                <a16:creationId xmlns:a16="http://schemas.microsoft.com/office/drawing/2014/main" id="{729876B1-3497-48B5-B032-9F0E8A4F5CD8}"/>
              </a:ext>
            </a:extLst>
          </p:cNvPr>
          <p:cNvPicPr>
            <a:picLocks noChangeAspect="1" noChangeArrowheads="1"/>
          </p:cNvPicPr>
          <p:nvPr/>
        </p:nvPicPr>
        <p:blipFill>
          <a:blip r:embed="rId41" cstate="print">
            <a:extLst>
              <a:ext uri="{28A0092B-C50C-407E-A947-70E740481C1C}">
                <a14:useLocalDpi xmlns:a14="http://schemas.microsoft.com/office/drawing/2010/main"/>
              </a:ext>
            </a:extLst>
          </a:blip>
          <a:srcRect/>
          <a:stretch>
            <a:fillRect/>
          </a:stretch>
        </p:blipFill>
        <p:spPr bwMode="auto">
          <a:xfrm>
            <a:off x="9379258" y="5412840"/>
            <a:ext cx="956315" cy="715622"/>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38" descr="Image result for wrestlemania30 logo">
            <a:extLst>
              <a:ext uri="{FF2B5EF4-FFF2-40B4-BE49-F238E27FC236}">
                <a16:creationId xmlns:a16="http://schemas.microsoft.com/office/drawing/2014/main" id="{96BCDA9C-B743-47B6-AF98-126C65C6667E}"/>
              </a:ext>
            </a:extLst>
          </p:cNvPr>
          <p:cNvPicPr>
            <a:picLocks noChangeAspect="1" noChangeArrowheads="1"/>
          </p:cNvPicPr>
          <p:nvPr/>
        </p:nvPicPr>
        <p:blipFill>
          <a:blip r:embed="rId42" cstate="print">
            <a:extLst>
              <a:ext uri="{28A0092B-C50C-407E-A947-70E740481C1C}">
                <a14:useLocalDpi xmlns:a14="http://schemas.microsoft.com/office/drawing/2010/main"/>
              </a:ext>
            </a:extLst>
          </a:blip>
          <a:srcRect/>
          <a:stretch>
            <a:fillRect/>
          </a:stretch>
        </p:blipFill>
        <p:spPr bwMode="auto">
          <a:xfrm>
            <a:off x="10502107" y="5518391"/>
            <a:ext cx="1264239" cy="61503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127" descr="Image result for dark side of the ring">
            <a:extLst>
              <a:ext uri="{FF2B5EF4-FFF2-40B4-BE49-F238E27FC236}">
                <a16:creationId xmlns:a16="http://schemas.microsoft.com/office/drawing/2014/main" id="{EE12C306-D09C-4EFB-B6E2-16208E7E3207}"/>
              </a:ext>
            </a:extLst>
          </p:cNvPr>
          <p:cNvPicPr>
            <a:picLocks noChangeAspect="1" noChangeArrowheads="1"/>
          </p:cNvPicPr>
          <p:nvPr/>
        </p:nvPicPr>
        <p:blipFill rotWithShape="1">
          <a:blip r:embed="rId43" cstate="print">
            <a:extLst>
              <a:ext uri="{28A0092B-C50C-407E-A947-70E740481C1C}">
                <a14:useLocalDpi xmlns:a14="http://schemas.microsoft.com/office/drawing/2010/main"/>
              </a:ext>
            </a:extLst>
          </a:blip>
          <a:srcRect/>
          <a:stretch/>
        </p:blipFill>
        <p:spPr bwMode="auto">
          <a:xfrm>
            <a:off x="8340425" y="5219551"/>
            <a:ext cx="686612" cy="1014623"/>
          </a:xfrm>
          <a:prstGeom prst="rect">
            <a:avLst/>
          </a:prstGeom>
          <a:noFill/>
          <a:extLst>
            <a:ext uri="{909E8E84-426E-40DD-AFC4-6F175D3DCCD1}">
              <a14:hiddenFill xmlns:a14="http://schemas.microsoft.com/office/drawing/2010/main">
                <a:solidFill>
                  <a:srgbClr val="FFFFFF"/>
                </a:solidFill>
              </a14:hiddenFill>
            </a:ext>
          </a:extLst>
        </p:spPr>
      </p:pic>
      <p:pic>
        <p:nvPicPr>
          <p:cNvPr id="129" name="Picture 4" descr="WWE NXT March 25, 2020 Full Results &amp; Report | eWrestlingNews.com">
            <a:extLst>
              <a:ext uri="{FF2B5EF4-FFF2-40B4-BE49-F238E27FC236}">
                <a16:creationId xmlns:a16="http://schemas.microsoft.com/office/drawing/2014/main" id="{559E7BCD-F2D8-4911-8955-1C83150F25F4}"/>
              </a:ext>
            </a:extLst>
          </p:cNvPr>
          <p:cNvPicPr>
            <a:picLocks noChangeAspect="1" noChangeArrowheads="1"/>
          </p:cNvPicPr>
          <p:nvPr/>
        </p:nvPicPr>
        <p:blipFill rotWithShape="1">
          <a:blip r:embed="rId44" cstate="print">
            <a:extLst>
              <a:ext uri="{28A0092B-C50C-407E-A947-70E740481C1C}">
                <a14:useLocalDpi xmlns:a14="http://schemas.microsoft.com/office/drawing/2010/main"/>
              </a:ext>
            </a:extLst>
          </a:blip>
          <a:srcRect/>
          <a:stretch/>
        </p:blipFill>
        <p:spPr bwMode="auto">
          <a:xfrm>
            <a:off x="8111036" y="4682537"/>
            <a:ext cx="1176634" cy="485111"/>
          </a:xfrm>
          <a:prstGeom prst="rect">
            <a:avLst/>
          </a:prstGeom>
          <a:noFill/>
          <a:extLst>
            <a:ext uri="{909E8E84-426E-40DD-AFC4-6F175D3DCCD1}">
              <a14:hiddenFill xmlns:a14="http://schemas.microsoft.com/office/drawing/2010/main">
                <a:solidFill>
                  <a:srgbClr val="FFFFFF"/>
                </a:solidFill>
              </a14:hiddenFill>
            </a:ext>
          </a:extLst>
        </p:spPr>
      </p:pic>
      <p:sp>
        <p:nvSpPr>
          <p:cNvPr id="63" name="Rectangle 62">
            <a:extLst>
              <a:ext uri="{FF2B5EF4-FFF2-40B4-BE49-F238E27FC236}">
                <a16:creationId xmlns:a16="http://schemas.microsoft.com/office/drawing/2014/main" id="{CD93E1BA-6653-42E3-A4F5-4D362AED8239}"/>
              </a:ext>
            </a:extLst>
          </p:cNvPr>
          <p:cNvSpPr/>
          <p:nvPr/>
        </p:nvSpPr>
        <p:spPr>
          <a:xfrm>
            <a:off x="405537" y="216494"/>
            <a:ext cx="11728468"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People turned to</a:t>
            </a:r>
            <a:r>
              <a:rPr lang="en-US" sz="2600" b="1" dirty="0">
                <a:solidFill>
                  <a:srgbClr val="1B1464"/>
                </a:solidFill>
                <a:latin typeface="Helvetica" pitchFamily="2" charset="0"/>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talked about,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‘comfort’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entertainment that offered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escapism</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competition</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community</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a sense of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connection </a:t>
            </a:r>
            <a:r>
              <a:rPr lang="en-US" sz="2600" b="1" dirty="0">
                <a:solidFill>
                  <a:srgbClr val="1B1464"/>
                </a:solidFill>
                <a:latin typeface="Helvetica" pitchFamily="2" charset="0"/>
              </a:rPr>
              <a:t>while in isolation</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pic>
        <p:nvPicPr>
          <p:cNvPr id="62" name="Picture 8" descr="Image result for love &amp; hip hop miami logo">
            <a:extLst>
              <a:ext uri="{FF2B5EF4-FFF2-40B4-BE49-F238E27FC236}">
                <a16:creationId xmlns:a16="http://schemas.microsoft.com/office/drawing/2014/main" id="{C2F43261-BA37-428B-85B9-47C3CB661572}"/>
              </a:ext>
            </a:extLst>
          </p:cNvPr>
          <p:cNvPicPr>
            <a:picLocks noChangeAspect="1" noChangeArrowheads="1"/>
          </p:cNvPicPr>
          <p:nvPr/>
        </p:nvPicPr>
        <p:blipFill>
          <a:blip r:embed="rId45" cstate="print">
            <a:extLst>
              <a:ext uri="{28A0092B-C50C-407E-A947-70E740481C1C}">
                <a14:useLocalDpi xmlns:a14="http://schemas.microsoft.com/office/drawing/2010/main"/>
              </a:ext>
            </a:extLst>
          </a:blip>
          <a:srcRect/>
          <a:stretch>
            <a:fillRect/>
          </a:stretch>
        </p:blipFill>
        <p:spPr bwMode="auto">
          <a:xfrm>
            <a:off x="8256887" y="3558597"/>
            <a:ext cx="853228" cy="568818"/>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0" descr="The Real Housewives of New York City - Wikipedia">
            <a:extLst>
              <a:ext uri="{FF2B5EF4-FFF2-40B4-BE49-F238E27FC236}">
                <a16:creationId xmlns:a16="http://schemas.microsoft.com/office/drawing/2014/main" id="{7DEA716B-4B8A-4CEE-A55A-280F389186AE}"/>
              </a:ext>
            </a:extLst>
          </p:cNvPr>
          <p:cNvPicPr>
            <a:picLocks noChangeAspect="1" noChangeArrowheads="1"/>
          </p:cNvPicPr>
          <p:nvPr/>
        </p:nvPicPr>
        <p:blipFill>
          <a:blip r:embed="rId46">
            <a:extLst>
              <a:ext uri="{28A0092B-C50C-407E-A947-70E740481C1C}">
                <a14:useLocalDpi xmlns:a14="http://schemas.microsoft.com/office/drawing/2010/main"/>
              </a:ext>
            </a:extLst>
          </a:blip>
          <a:srcRect/>
          <a:stretch>
            <a:fillRect/>
          </a:stretch>
        </p:blipFill>
        <p:spPr bwMode="auto">
          <a:xfrm>
            <a:off x="8117730" y="2974838"/>
            <a:ext cx="1347789" cy="536541"/>
          </a:xfrm>
          <a:prstGeom prst="rect">
            <a:avLst/>
          </a:prstGeom>
          <a:noFill/>
          <a:extLst>
            <a:ext uri="{909E8E84-426E-40DD-AFC4-6F175D3DCCD1}">
              <a14:hiddenFill xmlns:a14="http://schemas.microsoft.com/office/drawing/2010/main">
                <a:solidFill>
                  <a:srgbClr val="FFFFFF"/>
                </a:solidFill>
              </a14:hiddenFill>
            </a:ext>
          </a:extLst>
        </p:spPr>
      </p:pic>
      <p:sp>
        <p:nvSpPr>
          <p:cNvPr id="65" name="TextBox 64">
            <a:extLst>
              <a:ext uri="{FF2B5EF4-FFF2-40B4-BE49-F238E27FC236}">
                <a16:creationId xmlns:a16="http://schemas.microsoft.com/office/drawing/2014/main" id="{7A562977-D90C-4367-8872-B15C517B1433}"/>
              </a:ext>
            </a:extLst>
          </p:cNvPr>
          <p:cNvSpPr txBox="1"/>
          <p:nvPr/>
        </p:nvSpPr>
        <p:spPr>
          <a:xfrm>
            <a:off x="-25771" y="1742151"/>
            <a:ext cx="122100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1F1A62"/>
                </a:solidFill>
                <a:latin typeface="Helvetica" panose="020B0403020202020204" pitchFamily="34" charset="0"/>
              </a:rPr>
              <a:t>Entertainment TV </a:t>
            </a: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rPr>
              <a:t>Programs Within Top 10 Trending Topics By Genre</a:t>
            </a:r>
            <a:endParaRPr kumimoji="0" lang="en-US" sz="1200" b="1" i="0" u="none" strike="noStrike" kern="1200" cap="none" spc="0" normalizeH="0" baseline="30000" noProof="0" dirty="0">
              <a:ln>
                <a:noFill/>
              </a:ln>
              <a:solidFill>
                <a:srgbClr val="1B1464"/>
              </a:solidFill>
              <a:effectLst/>
              <a:uLnTx/>
              <a:uFillTx/>
              <a:latin typeface="Helvetica" panose="020B0403020202020204" pitchFamily="34" charset="0"/>
            </a:endParaRPr>
          </a:p>
        </p:txBody>
      </p:sp>
    </p:spTree>
    <p:extLst>
      <p:ext uri="{BB962C8B-B14F-4D97-AF65-F5344CB8AC3E}">
        <p14:creationId xmlns:p14="http://schemas.microsoft.com/office/powerpoint/2010/main" val="313630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B1464"/>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47869"/>
            <a:ext cx="12191999" cy="30777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Ad-Supported TV Programs That Trended in the Top 10 During at Least 3 of the 6 Weeks Analyzed*</a:t>
            </a:r>
          </a:p>
        </p:txBody>
      </p:sp>
      <p:sp>
        <p:nvSpPr>
          <p:cNvPr id="101" name="Rectangle: Rounded Corners 100">
            <a:extLst>
              <a:ext uri="{FF2B5EF4-FFF2-40B4-BE49-F238E27FC236}">
                <a16:creationId xmlns:a16="http://schemas.microsoft.com/office/drawing/2014/main" id="{B2DB35ED-8915-4C09-B54B-FAFB854E1529}"/>
              </a:ext>
            </a:extLst>
          </p:cNvPr>
          <p:cNvSpPr/>
          <p:nvPr/>
        </p:nvSpPr>
        <p:spPr>
          <a:xfrm>
            <a:off x="326217"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Rectangle: Rounded Corners 1">
            <a:extLst>
              <a:ext uri="{FF2B5EF4-FFF2-40B4-BE49-F238E27FC236}">
                <a16:creationId xmlns:a16="http://schemas.microsoft.com/office/drawing/2014/main" id="{F2AD087A-5720-49EA-811B-FBF55716C6A2}"/>
              </a:ext>
            </a:extLst>
          </p:cNvPr>
          <p:cNvSpPr/>
          <p:nvPr/>
        </p:nvSpPr>
        <p:spPr>
          <a:xfrm>
            <a:off x="326217"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Monday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2" name="Rectangle: Rounded Corners 151">
            <a:extLst>
              <a:ext uri="{FF2B5EF4-FFF2-40B4-BE49-F238E27FC236}">
                <a16:creationId xmlns:a16="http://schemas.microsoft.com/office/drawing/2014/main" id="{15D4E607-1E48-413F-BD7E-D687C60694D9}"/>
              </a:ext>
            </a:extLst>
          </p:cNvPr>
          <p:cNvSpPr/>
          <p:nvPr/>
        </p:nvSpPr>
        <p:spPr>
          <a:xfrm>
            <a:off x="10360192"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3" name="Rectangle: Rounded Corners 152">
            <a:extLst>
              <a:ext uri="{FF2B5EF4-FFF2-40B4-BE49-F238E27FC236}">
                <a16:creationId xmlns:a16="http://schemas.microsoft.com/office/drawing/2014/main" id="{BA7DAA00-60BD-4734-9AFF-D30851658BBD}"/>
              </a:ext>
            </a:extLst>
          </p:cNvPr>
          <p:cNvSpPr/>
          <p:nvPr/>
        </p:nvSpPr>
        <p:spPr>
          <a:xfrm>
            <a:off x="1036019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Sunday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4" name="Rectangle: Rounded Corners 153">
            <a:extLst>
              <a:ext uri="{FF2B5EF4-FFF2-40B4-BE49-F238E27FC236}">
                <a16:creationId xmlns:a16="http://schemas.microsoft.com/office/drawing/2014/main" id="{75EB717B-AFC5-4890-B7D2-F96C9D4B4BA5}"/>
              </a:ext>
            </a:extLst>
          </p:cNvPr>
          <p:cNvSpPr/>
          <p:nvPr/>
        </p:nvSpPr>
        <p:spPr>
          <a:xfrm>
            <a:off x="1998546"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5" name="Rectangle: Rounded Corners 154">
            <a:extLst>
              <a:ext uri="{FF2B5EF4-FFF2-40B4-BE49-F238E27FC236}">
                <a16:creationId xmlns:a16="http://schemas.microsoft.com/office/drawing/2014/main" id="{4DCBB2E0-B65C-404F-B57C-4C93DF072037}"/>
              </a:ext>
            </a:extLst>
          </p:cNvPr>
          <p:cNvSpPr/>
          <p:nvPr/>
        </p:nvSpPr>
        <p:spPr>
          <a:xfrm>
            <a:off x="1998546"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Tuesday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6" name="Rectangle: Rounded Corners 155">
            <a:extLst>
              <a:ext uri="{FF2B5EF4-FFF2-40B4-BE49-F238E27FC236}">
                <a16:creationId xmlns:a16="http://schemas.microsoft.com/office/drawing/2014/main" id="{08A77556-F4F6-4E3A-893D-44F43AE91C6B}"/>
              </a:ext>
            </a:extLst>
          </p:cNvPr>
          <p:cNvSpPr/>
          <p:nvPr/>
        </p:nvSpPr>
        <p:spPr>
          <a:xfrm>
            <a:off x="3670875"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7" name="Rectangle: Rounded Corners 156">
            <a:extLst>
              <a:ext uri="{FF2B5EF4-FFF2-40B4-BE49-F238E27FC236}">
                <a16:creationId xmlns:a16="http://schemas.microsoft.com/office/drawing/2014/main" id="{125354FB-D12E-4405-A6E0-B1700C207303}"/>
              </a:ext>
            </a:extLst>
          </p:cNvPr>
          <p:cNvSpPr/>
          <p:nvPr/>
        </p:nvSpPr>
        <p:spPr>
          <a:xfrm>
            <a:off x="3670875"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Wednesday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58" name="Rectangle: Rounded Corners 157">
            <a:extLst>
              <a:ext uri="{FF2B5EF4-FFF2-40B4-BE49-F238E27FC236}">
                <a16:creationId xmlns:a16="http://schemas.microsoft.com/office/drawing/2014/main" id="{F6647F59-1FB9-4DCB-B2DD-1CDBBF14043C}"/>
              </a:ext>
            </a:extLst>
          </p:cNvPr>
          <p:cNvSpPr/>
          <p:nvPr/>
        </p:nvSpPr>
        <p:spPr>
          <a:xfrm>
            <a:off x="5343204"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59" name="Rectangle: Rounded Corners 158">
            <a:extLst>
              <a:ext uri="{FF2B5EF4-FFF2-40B4-BE49-F238E27FC236}">
                <a16:creationId xmlns:a16="http://schemas.microsoft.com/office/drawing/2014/main" id="{6D77B7D8-BA28-4BFA-95F6-62BA3072058D}"/>
              </a:ext>
            </a:extLst>
          </p:cNvPr>
          <p:cNvSpPr/>
          <p:nvPr/>
        </p:nvSpPr>
        <p:spPr>
          <a:xfrm>
            <a:off x="5343204"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Thursday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60" name="Rectangle: Rounded Corners 159">
            <a:extLst>
              <a:ext uri="{FF2B5EF4-FFF2-40B4-BE49-F238E27FC236}">
                <a16:creationId xmlns:a16="http://schemas.microsoft.com/office/drawing/2014/main" id="{ECA6D0E1-276C-43C4-B5EA-A73E029570F2}"/>
              </a:ext>
            </a:extLst>
          </p:cNvPr>
          <p:cNvSpPr/>
          <p:nvPr/>
        </p:nvSpPr>
        <p:spPr>
          <a:xfrm>
            <a:off x="7015533"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1" name="Rectangle: Rounded Corners 160">
            <a:extLst>
              <a:ext uri="{FF2B5EF4-FFF2-40B4-BE49-F238E27FC236}">
                <a16:creationId xmlns:a16="http://schemas.microsoft.com/office/drawing/2014/main" id="{7D60C210-2498-48CB-AA43-DCB2CED321DA}"/>
              </a:ext>
            </a:extLst>
          </p:cNvPr>
          <p:cNvSpPr/>
          <p:nvPr/>
        </p:nvSpPr>
        <p:spPr>
          <a:xfrm>
            <a:off x="7015533"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Friday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sp>
        <p:nvSpPr>
          <p:cNvPr id="162" name="Rectangle: Rounded Corners 161">
            <a:extLst>
              <a:ext uri="{FF2B5EF4-FFF2-40B4-BE49-F238E27FC236}">
                <a16:creationId xmlns:a16="http://schemas.microsoft.com/office/drawing/2014/main" id="{739D911B-5820-4873-814D-545A7754AD47}"/>
              </a:ext>
            </a:extLst>
          </p:cNvPr>
          <p:cNvSpPr/>
          <p:nvPr/>
        </p:nvSpPr>
        <p:spPr>
          <a:xfrm>
            <a:off x="8687862" y="2176857"/>
            <a:ext cx="1505591" cy="3930735"/>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63" name="Rectangle: Rounded Corners 162">
            <a:extLst>
              <a:ext uri="{FF2B5EF4-FFF2-40B4-BE49-F238E27FC236}">
                <a16:creationId xmlns:a16="http://schemas.microsoft.com/office/drawing/2014/main" id="{00EEABFF-9426-4526-AF1B-AE940C290974}"/>
              </a:ext>
            </a:extLst>
          </p:cNvPr>
          <p:cNvSpPr/>
          <p:nvPr/>
        </p:nvSpPr>
        <p:spPr>
          <a:xfrm>
            <a:off x="8687862" y="2178462"/>
            <a:ext cx="1505591" cy="434800"/>
          </a:xfrm>
          <a:prstGeom prst="roundRect">
            <a:avLst>
              <a:gd name="adj" fmla="val 0"/>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white"/>
                </a:solidFill>
                <a:effectLst/>
                <a:uLnTx/>
                <a:uFillTx/>
                <a:latin typeface="Helvetica-Normal" pitchFamily="2" charset="0"/>
                <a:ea typeface="+mn-ea"/>
                <a:cs typeface="+mn-cs"/>
              </a:rPr>
              <a:t>Saturday</a:t>
            </a:r>
            <a:endParaRPr kumimoji="0" lang="en-US" sz="1400" b="0" i="0" u="none" strike="noStrike" kern="1200" cap="none" spc="0" normalizeH="0" baseline="0" noProof="0" dirty="0">
              <a:ln>
                <a:noFill/>
              </a:ln>
              <a:solidFill>
                <a:prstClr val="white"/>
              </a:solidFill>
              <a:effectLst/>
              <a:uLnTx/>
              <a:uFillTx/>
              <a:latin typeface="Helvetica-Normal" pitchFamily="2" charset="0"/>
              <a:ea typeface="+mn-ea"/>
              <a:cs typeface="+mn-cs"/>
            </a:endParaRPr>
          </a:p>
        </p:txBody>
      </p:sp>
      <p:pic>
        <p:nvPicPr>
          <p:cNvPr id="167" name="Picture 40" descr="Image result for survivor logo&quot;">
            <a:extLst>
              <a:ext uri="{FF2B5EF4-FFF2-40B4-BE49-F238E27FC236}">
                <a16:creationId xmlns:a16="http://schemas.microsoft.com/office/drawing/2014/main" id="{B46E275E-A800-48C1-9375-E9AEBDC60E38}"/>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3997366" y="2635339"/>
            <a:ext cx="852609" cy="539155"/>
          </a:xfrm>
          <a:prstGeom prst="rect">
            <a:avLst/>
          </a:prstGeom>
          <a:noFill/>
          <a:extLst>
            <a:ext uri="{909E8E84-426E-40DD-AFC4-6F175D3DCCD1}">
              <a14:hiddenFill xmlns:a14="http://schemas.microsoft.com/office/drawing/2010/main">
                <a:solidFill>
                  <a:srgbClr val="FFFFFF"/>
                </a:solidFill>
              </a14:hiddenFill>
            </a:ext>
          </a:extLst>
        </p:spPr>
      </p:pic>
      <p:pic>
        <p:nvPicPr>
          <p:cNvPr id="168" name="Picture 34" descr="Image result for the masked singer logo&quot;">
            <a:extLst>
              <a:ext uri="{FF2B5EF4-FFF2-40B4-BE49-F238E27FC236}">
                <a16:creationId xmlns:a16="http://schemas.microsoft.com/office/drawing/2014/main" id="{D1216784-D7D7-480F-AD1B-73FA3F3E5808}"/>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944250" y="3213066"/>
            <a:ext cx="958841" cy="580890"/>
          </a:xfrm>
          <a:prstGeom prst="rect">
            <a:avLst/>
          </a:prstGeom>
          <a:noFill/>
          <a:extLst>
            <a:ext uri="{909E8E84-426E-40DD-AFC4-6F175D3DCCD1}">
              <a14:hiddenFill xmlns:a14="http://schemas.microsoft.com/office/drawing/2010/main">
                <a:solidFill>
                  <a:srgbClr val="FFFFFF"/>
                </a:solidFill>
              </a14:hiddenFill>
            </a:ext>
          </a:extLst>
        </p:spPr>
      </p:pic>
      <p:pic>
        <p:nvPicPr>
          <p:cNvPr id="171" name="Picture 170" descr="Image result for wwe smackdown logo&quot;">
            <a:extLst>
              <a:ext uri="{FF2B5EF4-FFF2-40B4-BE49-F238E27FC236}">
                <a16:creationId xmlns:a16="http://schemas.microsoft.com/office/drawing/2014/main" id="{CCDB8425-3E5E-468C-8226-4E531693E8D7}"/>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232033" y="4017821"/>
            <a:ext cx="1067184" cy="798585"/>
          </a:xfrm>
          <a:prstGeom prst="rect">
            <a:avLst/>
          </a:prstGeom>
          <a:noFill/>
          <a:extLst>
            <a:ext uri="{909E8E84-426E-40DD-AFC4-6F175D3DCCD1}">
              <a14:hiddenFill xmlns:a14="http://schemas.microsoft.com/office/drawing/2010/main">
                <a:solidFill>
                  <a:srgbClr val="FFFFFF"/>
                </a:solidFill>
              </a14:hiddenFill>
            </a:ext>
          </a:extLst>
        </p:spPr>
      </p:pic>
      <p:pic>
        <p:nvPicPr>
          <p:cNvPr id="172" name="Picture 2" descr="Image result for 90 day fiance logo&quot;">
            <a:extLst>
              <a:ext uri="{FF2B5EF4-FFF2-40B4-BE49-F238E27FC236}">
                <a16:creationId xmlns:a16="http://schemas.microsoft.com/office/drawing/2014/main" id="{06F32522-04A0-4A55-B5F3-EA802EC224DD}"/>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51889" y="2668905"/>
            <a:ext cx="922196" cy="922196"/>
          </a:xfrm>
          <a:prstGeom prst="rect">
            <a:avLst/>
          </a:prstGeom>
          <a:noFill/>
          <a:extLst>
            <a:ext uri="{909E8E84-426E-40DD-AFC4-6F175D3DCCD1}">
              <a14:hiddenFill xmlns:a14="http://schemas.microsoft.com/office/drawing/2010/main">
                <a:solidFill>
                  <a:srgbClr val="FFFFFF"/>
                </a:solidFill>
              </a14:hiddenFill>
            </a:ext>
          </a:extLst>
        </p:spPr>
      </p:pic>
      <p:pic>
        <p:nvPicPr>
          <p:cNvPr id="177" name="Picture 12" descr="Image result for the real housewives of atlanta logo&quot;">
            <a:extLst>
              <a:ext uri="{FF2B5EF4-FFF2-40B4-BE49-F238E27FC236}">
                <a16:creationId xmlns:a16="http://schemas.microsoft.com/office/drawing/2014/main" id="{E1483F7D-86A7-4D32-A34D-60D397A51A3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l="4360" t="17751" r="4649" b="13387"/>
          <a:stretch/>
        </p:blipFill>
        <p:spPr bwMode="auto">
          <a:xfrm>
            <a:off x="10403330" y="3719868"/>
            <a:ext cx="1443201" cy="434800"/>
          </a:xfrm>
          <a:prstGeom prst="rect">
            <a:avLst/>
          </a:prstGeom>
          <a:noFill/>
          <a:extLst>
            <a:ext uri="{909E8E84-426E-40DD-AFC4-6F175D3DCCD1}">
              <a14:hiddenFill xmlns:a14="http://schemas.microsoft.com/office/drawing/2010/main">
                <a:solidFill>
                  <a:srgbClr val="FFFFFF"/>
                </a:solidFill>
              </a14:hiddenFill>
            </a:ext>
          </a:extLst>
        </p:spPr>
      </p:pic>
      <p:pic>
        <p:nvPicPr>
          <p:cNvPr id="179" name="Picture 42" descr="Image result for aew dynamite logo&quot;">
            <a:extLst>
              <a:ext uri="{FF2B5EF4-FFF2-40B4-BE49-F238E27FC236}">
                <a16:creationId xmlns:a16="http://schemas.microsoft.com/office/drawing/2014/main" id="{542F9935-EC77-4CA0-89B2-D1ECD9F0FD73}"/>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955530" y="3825394"/>
            <a:ext cx="936280" cy="666079"/>
          </a:xfrm>
          <a:prstGeom prst="rect">
            <a:avLst/>
          </a:prstGeom>
          <a:noFill/>
          <a:extLst>
            <a:ext uri="{909E8E84-426E-40DD-AFC4-6F175D3DCCD1}">
              <a14:hiddenFill xmlns:a14="http://schemas.microsoft.com/office/drawing/2010/main">
                <a:solidFill>
                  <a:srgbClr val="FFFFFF"/>
                </a:solidFill>
              </a14:hiddenFill>
            </a:ext>
          </a:extLst>
        </p:spPr>
      </p:pic>
      <p:pic>
        <p:nvPicPr>
          <p:cNvPr id="181" name="Picture 46" descr="Image result for wwe nxt logo&quot;">
            <a:extLst>
              <a:ext uri="{FF2B5EF4-FFF2-40B4-BE49-F238E27FC236}">
                <a16:creationId xmlns:a16="http://schemas.microsoft.com/office/drawing/2014/main" id="{38222F95-89A0-4725-AA4A-68685D385D61}"/>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853982" y="5092982"/>
            <a:ext cx="1139377" cy="353796"/>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pic>
        <p:nvPicPr>
          <p:cNvPr id="50" name="Picture 68" descr="Image result for wwe raw logo&quot;">
            <a:extLst>
              <a:ext uri="{FF2B5EF4-FFF2-40B4-BE49-F238E27FC236}">
                <a16:creationId xmlns:a16="http://schemas.microsoft.com/office/drawing/2014/main" id="{BCB947A8-6C4E-4BD2-9153-0E3566C47E00}"/>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695883" y="2621829"/>
            <a:ext cx="747537" cy="537598"/>
          </a:xfrm>
          <a:prstGeom prst="rect">
            <a:avLst/>
          </a:prstGeom>
          <a:noFill/>
          <a:extLst>
            <a:ext uri="{909E8E84-426E-40DD-AFC4-6F175D3DCCD1}">
              <a14:hiddenFill xmlns:a14="http://schemas.microsoft.com/office/drawing/2010/main">
                <a:solidFill>
                  <a:srgbClr val="FFFFFF"/>
                </a:solidFill>
              </a14:hiddenFill>
            </a:ext>
          </a:extLst>
        </p:spPr>
      </p:pic>
      <p:pic>
        <p:nvPicPr>
          <p:cNvPr id="52" name="Picture 8" descr="Image result for love &amp; hip hop atlanta logo">
            <a:extLst>
              <a:ext uri="{FF2B5EF4-FFF2-40B4-BE49-F238E27FC236}">
                <a16:creationId xmlns:a16="http://schemas.microsoft.com/office/drawing/2014/main" id="{762D59A2-B3FB-4EEE-B26D-64BAF7C8A563}"/>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665488" y="3205825"/>
            <a:ext cx="836187" cy="532513"/>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4" descr="Image result for better call saul logo">
            <a:extLst>
              <a:ext uri="{FF2B5EF4-FFF2-40B4-BE49-F238E27FC236}">
                <a16:creationId xmlns:a16="http://schemas.microsoft.com/office/drawing/2014/main" id="{79C0F307-2B48-4A54-840B-CA3E39D0380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627966" y="4352817"/>
            <a:ext cx="918567" cy="445505"/>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8" descr="Image result for love &amp; hip hop miami logo">
            <a:extLst>
              <a:ext uri="{FF2B5EF4-FFF2-40B4-BE49-F238E27FC236}">
                <a16:creationId xmlns:a16="http://schemas.microsoft.com/office/drawing/2014/main" id="{C4D26237-19BE-4F36-BEC1-DB8D17F57D5F}"/>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6913" y="3778860"/>
            <a:ext cx="805478" cy="536985"/>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12" descr="Image result for empire show">
            <a:extLst>
              <a:ext uri="{FF2B5EF4-FFF2-40B4-BE49-F238E27FC236}">
                <a16:creationId xmlns:a16="http://schemas.microsoft.com/office/drawing/2014/main" id="{0EC3CD52-7E94-49FC-AC4C-8C49E4D368F6}"/>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2219041" y="2679729"/>
            <a:ext cx="1064600" cy="779706"/>
          </a:xfrm>
          <a:prstGeom prst="rect">
            <a:avLst/>
          </a:prstGeom>
          <a:noFill/>
          <a:extLst>
            <a:ext uri="{909E8E84-426E-40DD-AFC4-6F175D3DCCD1}">
              <a14:hiddenFill xmlns:a14="http://schemas.microsoft.com/office/drawing/2010/main">
                <a:solidFill>
                  <a:srgbClr val="FFFFFF"/>
                </a:solidFill>
              </a14:hiddenFill>
            </a:ext>
          </a:extLst>
        </p:spPr>
      </p:pic>
      <p:pic>
        <p:nvPicPr>
          <p:cNvPr id="58" name="Picture 2" descr="Married at First Sight on Lifetime | Multiple experienceS">
            <a:extLst>
              <a:ext uri="{FF2B5EF4-FFF2-40B4-BE49-F238E27FC236}">
                <a16:creationId xmlns:a16="http://schemas.microsoft.com/office/drawing/2014/main" id="{2327330B-C655-42E9-8B31-024419D17E03}"/>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3944769" y="4512535"/>
            <a:ext cx="957802" cy="5296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descr="Dr. Fauci calls Trump's projection 'aspirational'">
            <a:extLst>
              <a:ext uri="{FF2B5EF4-FFF2-40B4-BE49-F238E27FC236}">
                <a16:creationId xmlns:a16="http://schemas.microsoft.com/office/drawing/2014/main" id="{6910C9EF-2450-4753-A73E-B6F7AB42D8A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449841" y="3285543"/>
            <a:ext cx="1275417" cy="69689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6" descr="Station 19 - Wikipedia">
            <a:extLst>
              <a:ext uri="{FF2B5EF4-FFF2-40B4-BE49-F238E27FC236}">
                <a16:creationId xmlns:a16="http://schemas.microsoft.com/office/drawing/2014/main" id="{F7682D2E-A967-45D1-8E3B-6642BDB60D7E}"/>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5570657" y="4066167"/>
            <a:ext cx="1050683" cy="662315"/>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30" descr="The Real Housewives of New York City - Wikipedia">
            <a:extLst>
              <a:ext uri="{FF2B5EF4-FFF2-40B4-BE49-F238E27FC236}">
                <a16:creationId xmlns:a16="http://schemas.microsoft.com/office/drawing/2014/main" id="{2A3BC1BF-673C-4EE9-9441-1B371EA1D17E}"/>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5416845" y="2664006"/>
            <a:ext cx="1358309" cy="591074"/>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36">
            <a:extLst>
              <a:ext uri="{FF2B5EF4-FFF2-40B4-BE49-F238E27FC236}">
                <a16:creationId xmlns:a16="http://schemas.microsoft.com/office/drawing/2014/main" id="{BE7079E1-3A2F-4992-B05F-94800993272E}"/>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5643347" y="4831507"/>
            <a:ext cx="866860" cy="77436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Image result for rupaul's drag race logo">
            <a:extLst>
              <a:ext uri="{FF2B5EF4-FFF2-40B4-BE49-F238E27FC236}">
                <a16:creationId xmlns:a16="http://schemas.microsoft.com/office/drawing/2014/main" id="{22A9CE20-3129-4334-9E4C-527DBFB721C5}"/>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237436" y="2885047"/>
            <a:ext cx="1061781" cy="70840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24" descr="Image result for svengoolie logo">
            <a:extLst>
              <a:ext uri="{FF2B5EF4-FFF2-40B4-BE49-F238E27FC236}">
                <a16:creationId xmlns:a16="http://schemas.microsoft.com/office/drawing/2014/main" id="{5D541B4F-6A76-4505-B613-4B3420C7D41C}"/>
              </a:ext>
            </a:extLst>
          </p:cNvPr>
          <p:cNvPicPr>
            <a:picLocks noChangeAspect="1" noChangeArrowheads="1"/>
          </p:cNvPicPr>
          <p:nvPr/>
        </p:nvPicPr>
        <p:blipFill>
          <a:blip r:embed="rId22" cstate="print">
            <a:extLst>
              <a:ext uri="{28A0092B-C50C-407E-A947-70E740481C1C}">
                <a14:useLocalDpi xmlns:a14="http://schemas.microsoft.com/office/drawing/2010/main"/>
              </a:ext>
            </a:extLst>
          </a:blip>
          <a:srcRect/>
          <a:stretch>
            <a:fillRect/>
          </a:stretch>
        </p:blipFill>
        <p:spPr bwMode="auto">
          <a:xfrm>
            <a:off x="8737624" y="3834897"/>
            <a:ext cx="1392865" cy="731255"/>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48" descr="Image result for supernatural tv logo&quot;">
            <a:extLst>
              <a:ext uri="{FF2B5EF4-FFF2-40B4-BE49-F238E27FC236}">
                <a16:creationId xmlns:a16="http://schemas.microsoft.com/office/drawing/2014/main" id="{E5AC9B26-0C8D-46AD-A33F-C3DC5A7BADBB}"/>
              </a:ext>
            </a:extLst>
          </p:cNvPr>
          <p:cNvPicPr>
            <a:picLocks noChangeAspect="1" noChangeArrowheads="1"/>
          </p:cNvPicPr>
          <p:nvPr/>
        </p:nvPicPr>
        <p:blipFill>
          <a:blip r:embed="rId23" cstate="print">
            <a:extLst>
              <a:ext uri="{28A0092B-C50C-407E-A947-70E740481C1C}">
                <a14:useLocalDpi xmlns:a14="http://schemas.microsoft.com/office/drawing/2010/main"/>
              </a:ext>
            </a:extLst>
          </a:blip>
          <a:srcRect/>
          <a:stretch>
            <a:fillRect/>
          </a:stretch>
        </p:blipFill>
        <p:spPr bwMode="auto">
          <a:xfrm>
            <a:off x="397935" y="5864216"/>
            <a:ext cx="1349787" cy="174172"/>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6" descr="Image result for greys anatomy logo">
            <a:extLst>
              <a:ext uri="{FF2B5EF4-FFF2-40B4-BE49-F238E27FC236}">
                <a16:creationId xmlns:a16="http://schemas.microsoft.com/office/drawing/2014/main" id="{4E5AF968-82F1-4E3A-9E4C-53E396B6AF20}"/>
              </a:ext>
            </a:extLst>
          </p:cNvPr>
          <p:cNvPicPr>
            <a:picLocks noChangeAspect="1" noChangeArrowheads="1"/>
          </p:cNvPicPr>
          <p:nvPr/>
        </p:nvPicPr>
        <p:blipFill rotWithShape="1">
          <a:blip r:embed="rId24" cstate="print">
            <a:extLst>
              <a:ext uri="{28A0092B-C50C-407E-A947-70E740481C1C}">
                <a14:useLocalDpi xmlns:a14="http://schemas.microsoft.com/office/drawing/2010/main"/>
              </a:ext>
            </a:extLst>
          </a:blip>
          <a:srcRect/>
          <a:stretch/>
        </p:blipFill>
        <p:spPr bwMode="auto">
          <a:xfrm>
            <a:off x="5435318" y="5677758"/>
            <a:ext cx="1321363" cy="340310"/>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14" descr="Image result for manifest logo">
            <a:extLst>
              <a:ext uri="{FF2B5EF4-FFF2-40B4-BE49-F238E27FC236}">
                <a16:creationId xmlns:a16="http://schemas.microsoft.com/office/drawing/2014/main" id="{D1FE403D-80E5-4FE0-B92F-C73CB050849A}"/>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617985" y="4831760"/>
            <a:ext cx="903335" cy="508127"/>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28" descr="Image result for the walking dead logo">
            <a:extLst>
              <a:ext uri="{FF2B5EF4-FFF2-40B4-BE49-F238E27FC236}">
                <a16:creationId xmlns:a16="http://schemas.microsoft.com/office/drawing/2014/main" id="{5238EF69-00F4-4623-8807-0E2CEAB2231D}"/>
              </a:ext>
            </a:extLst>
          </p:cNvPr>
          <p:cNvPicPr>
            <a:picLocks noChangeAspect="1" noChangeArrowheads="1"/>
          </p:cNvPicPr>
          <p:nvPr/>
        </p:nvPicPr>
        <p:blipFill>
          <a:blip r:embed="rId26" cstate="print">
            <a:extLst>
              <a:ext uri="{28A0092B-C50C-407E-A947-70E740481C1C}">
                <a14:useLocalDpi xmlns:a14="http://schemas.microsoft.com/office/drawing/2010/main"/>
              </a:ext>
            </a:extLst>
          </a:blip>
          <a:srcRect/>
          <a:stretch>
            <a:fillRect/>
          </a:stretch>
        </p:blipFill>
        <p:spPr bwMode="auto">
          <a:xfrm>
            <a:off x="10651889" y="4214324"/>
            <a:ext cx="922126" cy="827857"/>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30" descr="Image result for this is us logo">
            <a:extLst>
              <a:ext uri="{FF2B5EF4-FFF2-40B4-BE49-F238E27FC236}">
                <a16:creationId xmlns:a16="http://schemas.microsoft.com/office/drawing/2014/main" id="{40AB1532-C1AA-4479-99D2-4A5CF3F20DE0}"/>
              </a:ext>
            </a:extLst>
          </p:cNvPr>
          <p:cNvPicPr>
            <a:picLocks noChangeAspect="1" noChangeArrowheads="1"/>
          </p:cNvPicPr>
          <p:nvPr/>
        </p:nvPicPr>
        <p:blipFill>
          <a:blip r:embed="rId27" cstate="print">
            <a:extLst>
              <a:ext uri="{28A0092B-C50C-407E-A947-70E740481C1C}">
                <a14:useLocalDpi xmlns:a14="http://schemas.microsoft.com/office/drawing/2010/main"/>
              </a:ext>
            </a:extLst>
          </a:blip>
          <a:srcRect/>
          <a:stretch>
            <a:fillRect/>
          </a:stretch>
        </p:blipFill>
        <p:spPr bwMode="auto">
          <a:xfrm>
            <a:off x="2065895" y="3815370"/>
            <a:ext cx="1369435" cy="770308"/>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22" descr="Schitt's Creek - Wikipedia">
            <a:extLst>
              <a:ext uri="{FF2B5EF4-FFF2-40B4-BE49-F238E27FC236}">
                <a16:creationId xmlns:a16="http://schemas.microsoft.com/office/drawing/2014/main" id="{A1D952D6-4B37-412C-B259-90B3380662E2}"/>
              </a:ext>
            </a:extLst>
          </p:cNvPr>
          <p:cNvPicPr>
            <a:picLocks noChangeAspect="1" noChangeArrowheads="1"/>
          </p:cNvPicPr>
          <p:nvPr/>
        </p:nvPicPr>
        <p:blipFill>
          <a:blip r:embed="rId28">
            <a:extLst>
              <a:ext uri="{28A0092B-C50C-407E-A947-70E740481C1C}">
                <a14:useLocalDpi xmlns:a14="http://schemas.microsoft.com/office/drawing/2010/main"/>
              </a:ext>
            </a:extLst>
          </a:blip>
          <a:srcRect/>
          <a:stretch>
            <a:fillRect/>
          </a:stretch>
        </p:blipFill>
        <p:spPr bwMode="auto">
          <a:xfrm>
            <a:off x="2270872" y="4925638"/>
            <a:ext cx="930916" cy="93091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26" descr="MTV's 'The Challenge: Total Madness' cast, format, how to watch ...">
            <a:extLst>
              <a:ext uri="{FF2B5EF4-FFF2-40B4-BE49-F238E27FC236}">
                <a16:creationId xmlns:a16="http://schemas.microsoft.com/office/drawing/2014/main" id="{77E53DCB-2A17-4203-9DE1-8FA95870C474}"/>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3921698" y="5497055"/>
            <a:ext cx="1003944" cy="564720"/>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38">
            <a:extLst>
              <a:ext uri="{FF2B5EF4-FFF2-40B4-BE49-F238E27FC236}">
                <a16:creationId xmlns:a16="http://schemas.microsoft.com/office/drawing/2014/main" id="{A8C86030-62D2-40B3-89DB-0F2C9821775D}"/>
              </a:ext>
            </a:extLst>
          </p:cNvPr>
          <p:cNvPicPr>
            <a:picLocks noChangeAspect="1" noChangeArrowheads="1"/>
          </p:cNvPicPr>
          <p:nvPr/>
        </p:nvPicPr>
        <p:blipFill>
          <a:blip r:embed="rId30" cstate="print">
            <a:extLst>
              <a:ext uri="{28A0092B-C50C-407E-A947-70E740481C1C}">
                <a14:useLocalDpi xmlns:a14="http://schemas.microsoft.com/office/drawing/2010/main"/>
              </a:ext>
            </a:extLst>
          </a:blip>
          <a:srcRect/>
          <a:stretch>
            <a:fillRect/>
          </a:stretch>
        </p:blipFill>
        <p:spPr bwMode="auto">
          <a:xfrm>
            <a:off x="7051887" y="5352826"/>
            <a:ext cx="1432880" cy="288457"/>
          </a:xfrm>
          <a:prstGeom prst="rect">
            <a:avLst/>
          </a:prstGeom>
          <a:noFill/>
          <a:extLst>
            <a:ext uri="{909E8E84-426E-40DD-AFC4-6F175D3DCCD1}">
              <a14:hiddenFill xmlns:a14="http://schemas.microsoft.com/office/drawing/2010/main">
                <a:solidFill>
                  <a:srgbClr val="FFFFFF"/>
                </a:solidFill>
              </a14:hiddenFill>
            </a:ext>
          </a:extLst>
        </p:spPr>
      </p:pic>
      <p:pic>
        <p:nvPicPr>
          <p:cNvPr id="79" name="Picture 28" descr="How to watch The Bachelor Presents: Listen to your Heart live ...">
            <a:extLst>
              <a:ext uri="{FF2B5EF4-FFF2-40B4-BE49-F238E27FC236}">
                <a16:creationId xmlns:a16="http://schemas.microsoft.com/office/drawing/2014/main" id="{4EE7DB27-F941-47B8-8C2C-BA28D8E415DB}"/>
              </a:ext>
            </a:extLst>
          </p:cNvPr>
          <p:cNvPicPr>
            <a:picLocks noChangeAspect="1" noChangeArrowheads="1"/>
          </p:cNvPicPr>
          <p:nvPr/>
        </p:nvPicPr>
        <p:blipFill rotWithShape="1">
          <a:blip r:embed="rId31" cstate="print">
            <a:extLst>
              <a:ext uri="{28A0092B-C50C-407E-A947-70E740481C1C}">
                <a14:useLocalDpi xmlns:a14="http://schemas.microsoft.com/office/drawing/2010/main"/>
              </a:ext>
            </a:extLst>
          </a:blip>
          <a:srcRect/>
          <a:stretch/>
        </p:blipFill>
        <p:spPr bwMode="auto">
          <a:xfrm>
            <a:off x="391942" y="5414522"/>
            <a:ext cx="1337105" cy="335977"/>
          </a:xfrm>
          <a:prstGeom prst="rect">
            <a:avLst/>
          </a:prstGeom>
          <a:noFill/>
          <a:extLst>
            <a:ext uri="{909E8E84-426E-40DD-AFC4-6F175D3DCCD1}">
              <a14:hiddenFill xmlns:a14="http://schemas.microsoft.com/office/drawing/2010/main">
                <a:solidFill>
                  <a:srgbClr val="FFFFFF"/>
                </a:solidFill>
              </a14:hiddenFill>
            </a:ext>
          </a:extLst>
        </p:spPr>
      </p:pic>
      <p:pic>
        <p:nvPicPr>
          <p:cNvPr id="82" name="Picture 2" descr="When is the next episode of The Last Dance? | TechRadar">
            <a:extLst>
              <a:ext uri="{FF2B5EF4-FFF2-40B4-BE49-F238E27FC236}">
                <a16:creationId xmlns:a16="http://schemas.microsoft.com/office/drawing/2014/main" id="{6BCC6750-E8AF-4473-8CCC-DACE8C481D09}"/>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10541259" y="5104832"/>
            <a:ext cx="1124497" cy="940638"/>
          </a:xfrm>
          <a:prstGeom prst="rect">
            <a:avLst/>
          </a:prstGeom>
          <a:noFill/>
          <a:extLst>
            <a:ext uri="{909E8E84-426E-40DD-AFC4-6F175D3DCCD1}">
              <a14:hiddenFill xmlns:a14="http://schemas.microsoft.com/office/drawing/2010/main">
                <a:solidFill>
                  <a:srgbClr val="FFFFFF"/>
                </a:solidFill>
              </a14:hiddenFill>
            </a:ext>
          </a:extLst>
        </p:spPr>
      </p:pic>
      <p:sp>
        <p:nvSpPr>
          <p:cNvPr id="83" name="TextBox 82">
            <a:extLst>
              <a:ext uri="{FF2B5EF4-FFF2-40B4-BE49-F238E27FC236}">
                <a16:creationId xmlns:a16="http://schemas.microsoft.com/office/drawing/2014/main" id="{20492A48-BEF1-490F-97F5-872FAC1367C6}"/>
              </a:ext>
            </a:extLst>
          </p:cNvPr>
          <p:cNvSpPr txBox="1"/>
          <p:nvPr/>
        </p:nvSpPr>
        <p:spPr>
          <a:xfrm>
            <a:off x="526243" y="6150199"/>
            <a:ext cx="11465731" cy="415498"/>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Programs shown represent programs that trended on the same day of the week in at least 3 of the 6 weeks monitored. *Not all programs aired throughout the entire six-week analysis, therefore we've also included programs that trended at least twice when it represented at least half of their episodes during the time period: : Monday - The Bachelor: Listen to Your Heart, Supernatural, Manifest; Tuesday - This Is Us, Schitts Creek; Wednesday - The Challenge: Total Madness; Thursday - Grey's Anatomy, The Real Housewives of NYC; Friday - Blue Bloods; Sunday - The Walking Dead, The Last Dance.</a:t>
            </a:r>
          </a:p>
        </p:txBody>
      </p:sp>
      <p:sp>
        <p:nvSpPr>
          <p:cNvPr id="67" name="Rectangle 66">
            <a:extLst>
              <a:ext uri="{FF2B5EF4-FFF2-40B4-BE49-F238E27FC236}">
                <a16:creationId xmlns:a16="http://schemas.microsoft.com/office/drawing/2014/main" id="{C89532CB-11EA-4BE2-87C8-4F5E6DA12C9D}"/>
              </a:ext>
            </a:extLst>
          </p:cNvPr>
          <p:cNvSpPr/>
          <p:nvPr/>
        </p:nvSpPr>
        <p:spPr>
          <a:xfrm>
            <a:off x="413301" y="201197"/>
            <a:ext cx="11753899"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Many of these conversations became a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daily ritual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each week throughout the lockdown</a:t>
            </a:r>
          </a:p>
        </p:txBody>
      </p:sp>
      <p:sp>
        <p:nvSpPr>
          <p:cNvPr id="80" name="Triangle 30">
            <a:extLst>
              <a:ext uri="{FF2B5EF4-FFF2-40B4-BE49-F238E27FC236}">
                <a16:creationId xmlns:a16="http://schemas.microsoft.com/office/drawing/2014/main" id="{FA12A437-B479-4D76-9094-BC415D41B61F}"/>
              </a:ext>
            </a:extLst>
          </p:cNvPr>
          <p:cNvSpPr/>
          <p:nvPr/>
        </p:nvSpPr>
        <p:spPr>
          <a:xfrm rot="5400000">
            <a:off x="543356" y="1162977"/>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4" name="TextBox 83">
            <a:extLst>
              <a:ext uri="{FF2B5EF4-FFF2-40B4-BE49-F238E27FC236}">
                <a16:creationId xmlns:a16="http://schemas.microsoft.com/office/drawing/2014/main" id="{2E13C2C8-622B-4685-BE59-BD925861E57B}"/>
              </a:ext>
            </a:extLst>
          </p:cNvPr>
          <p:cNvSpPr txBox="1"/>
          <p:nvPr/>
        </p:nvSpPr>
        <p:spPr>
          <a:xfrm>
            <a:off x="745341" y="1106886"/>
            <a:ext cx="10920415"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This ‘appointment TV’ extended to an appointment with their devices as well so that viewers could connect and engage with fellow fans each week on social media during isolation </a:t>
            </a:r>
          </a:p>
        </p:txBody>
      </p:sp>
    </p:spTree>
    <p:extLst>
      <p:ext uri="{BB962C8B-B14F-4D97-AF65-F5344CB8AC3E}">
        <p14:creationId xmlns:p14="http://schemas.microsoft.com/office/powerpoint/2010/main" val="245590123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43037"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5" name="Rectangle 144">
            <a:extLst>
              <a:ext uri="{FF2B5EF4-FFF2-40B4-BE49-F238E27FC236}">
                <a16:creationId xmlns:a16="http://schemas.microsoft.com/office/drawing/2014/main" id="{132BE3D0-C59B-498A-8FE7-A23D754EB1A9}"/>
              </a:ext>
            </a:extLst>
          </p:cNvPr>
          <p:cNvSpPr/>
          <p:nvPr/>
        </p:nvSpPr>
        <p:spPr>
          <a:xfrm>
            <a:off x="0" y="1702866"/>
            <a:ext cx="12191999" cy="33855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b="1" u="sng" dirty="0">
                <a:solidFill>
                  <a:srgbClr val="1F1A62"/>
                </a:solidFill>
                <a:latin typeface="Helvetica" panose="020B0403020202020204" pitchFamily="34" charset="0"/>
              </a:rPr>
              <a:t>Six-</a:t>
            </a: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Week Time Period: % of Total Top 10 Trending Topics that are Based on Ad-Supported TV Content</a:t>
            </a:r>
          </a:p>
        </p:txBody>
      </p:sp>
      <p:sp>
        <p:nvSpPr>
          <p:cNvPr id="74" name="TextBox 73">
            <a:extLst>
              <a:ext uri="{FF2B5EF4-FFF2-40B4-BE49-F238E27FC236}">
                <a16:creationId xmlns:a16="http://schemas.microsoft.com/office/drawing/2014/main" id="{97EC1FF7-BD02-43F2-BC1B-E0AA7279B3B3}"/>
              </a:ext>
            </a:extLst>
          </p:cNvPr>
          <p:cNvSpPr txBox="1"/>
          <p:nvPr/>
        </p:nvSpPr>
        <p:spPr>
          <a:xfrm>
            <a:off x="526244" y="6323831"/>
            <a:ext cx="9863082" cy="200055"/>
          </a:xfrm>
          <a:prstGeom prst="rect">
            <a:avLst/>
          </a:prstGeom>
          <a:noFill/>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lvl="0">
              <a:defRPr/>
            </a:pPr>
            <a:r>
              <a:rPr lang="en-US" dirty="0">
                <a:solidFill>
                  <a:srgbClr val="1B1464"/>
                </a:solidFill>
              </a:rPr>
              <a:t>Source: VAB custom analysis of Top 10 trending Twitter Topics each night (9:30p &amp; 11p) aggregated during the analysis time period (3/16/2020 – 4/2</a:t>
            </a:r>
            <a:r>
              <a:rPr lang="en-US" dirty="0">
                <a:solidFill>
                  <a:srgbClr val="1F1A62"/>
                </a:solidFill>
              </a:rPr>
              <a:t>6</a:t>
            </a:r>
            <a:r>
              <a:rPr lang="en-US" dirty="0">
                <a:solidFill>
                  <a:srgbClr val="1B1464"/>
                </a:solidFill>
              </a:rPr>
              <a:t>/2020). Results include both ‘direct’ and ‘related’ topics. </a:t>
            </a:r>
          </a:p>
        </p:txBody>
      </p:sp>
      <p:sp>
        <p:nvSpPr>
          <p:cNvPr id="75" name="Rectangle 74">
            <a:extLst>
              <a:ext uri="{FF2B5EF4-FFF2-40B4-BE49-F238E27FC236}">
                <a16:creationId xmlns:a16="http://schemas.microsoft.com/office/drawing/2014/main" id="{1E5152ED-EB0A-4C6A-8270-B2FB4FA360F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76" name="TextBox 75">
            <a:extLst>
              <a:ext uri="{FF2B5EF4-FFF2-40B4-BE49-F238E27FC236}">
                <a16:creationId xmlns:a16="http://schemas.microsoft.com/office/drawing/2014/main" id="{B7DFB1A4-4841-448E-ADA7-E530F700B0CE}"/>
              </a:ext>
            </a:extLst>
          </p:cNvPr>
          <p:cNvSpPr txBox="1"/>
          <p:nvPr/>
        </p:nvSpPr>
        <p:spPr>
          <a:xfrm>
            <a:off x="267551" y="2843257"/>
            <a:ext cx="1131442"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B1464"/>
                </a:solidFill>
                <a:effectLst/>
                <a:uLnTx/>
                <a:uFillTx/>
                <a:latin typeface="Helvetica" panose="020B0403020202020204" pitchFamily="34" charset="0"/>
                <a:cs typeface="Helvetica" panose="020B0604020202020204" pitchFamily="34" charset="0"/>
              </a:rPr>
              <a:t>Average</a:t>
            </a:r>
          </a:p>
        </p:txBody>
      </p:sp>
      <p:sp>
        <p:nvSpPr>
          <p:cNvPr id="77" name="TextBox 76">
            <a:extLst>
              <a:ext uri="{FF2B5EF4-FFF2-40B4-BE49-F238E27FC236}">
                <a16:creationId xmlns:a16="http://schemas.microsoft.com/office/drawing/2014/main" id="{929ED3B3-3281-4AFF-8A40-DD8C6855A657}"/>
              </a:ext>
            </a:extLst>
          </p:cNvPr>
          <p:cNvSpPr txBox="1"/>
          <p:nvPr/>
        </p:nvSpPr>
        <p:spPr>
          <a:xfrm>
            <a:off x="191367" y="3303823"/>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3/16</a:t>
            </a:r>
          </a:p>
        </p:txBody>
      </p:sp>
      <p:sp>
        <p:nvSpPr>
          <p:cNvPr id="78" name="TextBox 77">
            <a:extLst>
              <a:ext uri="{FF2B5EF4-FFF2-40B4-BE49-F238E27FC236}">
                <a16:creationId xmlns:a16="http://schemas.microsoft.com/office/drawing/2014/main" id="{9759BF05-F656-40C1-8DFA-FE24B705F6C0}"/>
              </a:ext>
            </a:extLst>
          </p:cNvPr>
          <p:cNvSpPr txBox="1"/>
          <p:nvPr/>
        </p:nvSpPr>
        <p:spPr>
          <a:xfrm>
            <a:off x="1686115"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68</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79" name="TextBox 78">
            <a:extLst>
              <a:ext uri="{FF2B5EF4-FFF2-40B4-BE49-F238E27FC236}">
                <a16:creationId xmlns:a16="http://schemas.microsoft.com/office/drawing/2014/main" id="{79187DDD-B506-43BD-BA09-0CCAAAE5FD1C}"/>
              </a:ext>
            </a:extLst>
          </p:cNvPr>
          <p:cNvSpPr txBox="1"/>
          <p:nvPr/>
        </p:nvSpPr>
        <p:spPr>
          <a:xfrm>
            <a:off x="3180864" y="2812480"/>
            <a:ext cx="89910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37</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80" name="TextBox 79">
            <a:extLst>
              <a:ext uri="{FF2B5EF4-FFF2-40B4-BE49-F238E27FC236}">
                <a16:creationId xmlns:a16="http://schemas.microsoft.com/office/drawing/2014/main" id="{A7D3ACA6-538A-4F6D-BEA1-89DCC658D887}"/>
              </a:ext>
            </a:extLst>
          </p:cNvPr>
          <p:cNvSpPr txBox="1"/>
          <p:nvPr/>
        </p:nvSpPr>
        <p:spPr>
          <a:xfrm>
            <a:off x="4533779" y="2812480"/>
            <a:ext cx="1182771"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63</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92" name="TextBox 91">
            <a:extLst>
              <a:ext uri="{FF2B5EF4-FFF2-40B4-BE49-F238E27FC236}">
                <a16:creationId xmlns:a16="http://schemas.microsoft.com/office/drawing/2014/main" id="{9AD57F4B-76CC-41D3-ADAC-0C769AE8B758}"/>
              </a:ext>
            </a:extLst>
          </p:cNvPr>
          <p:cNvSpPr txBox="1"/>
          <p:nvPr/>
        </p:nvSpPr>
        <p:spPr>
          <a:xfrm>
            <a:off x="6119132" y="2812480"/>
            <a:ext cx="100156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63%</a:t>
            </a:r>
          </a:p>
        </p:txBody>
      </p:sp>
      <p:sp>
        <p:nvSpPr>
          <p:cNvPr id="93" name="TextBox 92">
            <a:extLst>
              <a:ext uri="{FF2B5EF4-FFF2-40B4-BE49-F238E27FC236}">
                <a16:creationId xmlns:a16="http://schemas.microsoft.com/office/drawing/2014/main" id="{E06D0715-E7C8-4BC8-BEE6-346EF874FEE7}"/>
              </a:ext>
            </a:extLst>
          </p:cNvPr>
          <p:cNvSpPr txBox="1"/>
          <p:nvPr/>
        </p:nvSpPr>
        <p:spPr>
          <a:xfrm>
            <a:off x="7754722" y="2812480"/>
            <a:ext cx="787049"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60%</a:t>
            </a:r>
          </a:p>
        </p:txBody>
      </p:sp>
      <p:sp>
        <p:nvSpPr>
          <p:cNvPr id="100" name="TextBox 99">
            <a:extLst>
              <a:ext uri="{FF2B5EF4-FFF2-40B4-BE49-F238E27FC236}">
                <a16:creationId xmlns:a16="http://schemas.microsoft.com/office/drawing/2014/main" id="{8375F8AE-6020-4C56-A990-71F0D6705F35}"/>
              </a:ext>
            </a:extLst>
          </p:cNvPr>
          <p:cNvSpPr txBox="1"/>
          <p:nvPr/>
        </p:nvSpPr>
        <p:spPr>
          <a:xfrm>
            <a:off x="9132790" y="2812480"/>
            <a:ext cx="953243"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28%</a:t>
            </a:r>
          </a:p>
        </p:txBody>
      </p:sp>
      <p:sp>
        <p:nvSpPr>
          <p:cNvPr id="101" name="TextBox 100">
            <a:extLst>
              <a:ext uri="{FF2B5EF4-FFF2-40B4-BE49-F238E27FC236}">
                <a16:creationId xmlns:a16="http://schemas.microsoft.com/office/drawing/2014/main" id="{E6935769-6525-4BF8-8E31-D3F1108116C9}"/>
              </a:ext>
            </a:extLst>
          </p:cNvPr>
          <p:cNvSpPr txBox="1"/>
          <p:nvPr/>
        </p:nvSpPr>
        <p:spPr>
          <a:xfrm>
            <a:off x="10677052" y="2812480"/>
            <a:ext cx="854216" cy="43088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200" b="1" dirty="0">
                <a:solidFill>
                  <a:srgbClr val="1F1A62"/>
                </a:solidFill>
                <a:latin typeface="Helvetica" panose="020B0403020202020204" pitchFamily="34" charset="0"/>
                <a:cs typeface="Helvetica" panose="020B0604020202020204" pitchFamily="34" charset="0"/>
              </a:rPr>
              <a:t>58</a:t>
            </a:r>
            <a:r>
              <a:rPr kumimoji="0" lang="en-US" sz="2200" b="1" i="0" u="none" strike="noStrike" kern="1200" cap="none" spc="0" normalizeH="0" baseline="0" noProof="0" dirty="0">
                <a:ln>
                  <a:noFill/>
                </a:ln>
                <a:solidFill>
                  <a:srgbClr val="1F1A62"/>
                </a:solidFill>
                <a:effectLst/>
                <a:uLnTx/>
                <a:uFillTx/>
                <a:latin typeface="Helvetica" panose="020B0403020202020204" pitchFamily="34" charset="0"/>
                <a:cs typeface="Helvetica" panose="020B0604020202020204" pitchFamily="34" charset="0"/>
              </a:rPr>
              <a:t>%</a:t>
            </a:r>
          </a:p>
        </p:txBody>
      </p:sp>
      <p:sp>
        <p:nvSpPr>
          <p:cNvPr id="102" name="TextBox 101">
            <a:extLst>
              <a:ext uri="{FF2B5EF4-FFF2-40B4-BE49-F238E27FC236}">
                <a16:creationId xmlns:a16="http://schemas.microsoft.com/office/drawing/2014/main" id="{E88A0B65-5E25-418C-ABCD-DF186FF17659}"/>
              </a:ext>
            </a:extLst>
          </p:cNvPr>
          <p:cNvSpPr txBox="1"/>
          <p:nvPr/>
        </p:nvSpPr>
        <p:spPr>
          <a:xfrm>
            <a:off x="1686115" y="3303823"/>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70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03" name="TextBox 102">
            <a:extLst>
              <a:ext uri="{FF2B5EF4-FFF2-40B4-BE49-F238E27FC236}">
                <a16:creationId xmlns:a16="http://schemas.microsoft.com/office/drawing/2014/main" id="{1ED1708D-0C36-46A6-B131-23D738541EEC}"/>
              </a:ext>
            </a:extLst>
          </p:cNvPr>
          <p:cNvSpPr txBox="1"/>
          <p:nvPr/>
        </p:nvSpPr>
        <p:spPr>
          <a:xfrm>
            <a:off x="3179954" y="3303823"/>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04" name="TextBox 103">
            <a:extLst>
              <a:ext uri="{FF2B5EF4-FFF2-40B4-BE49-F238E27FC236}">
                <a16:creationId xmlns:a16="http://schemas.microsoft.com/office/drawing/2014/main" id="{A4DAEE9A-5916-49A9-9499-7413E1E45CA0}"/>
              </a:ext>
            </a:extLst>
          </p:cNvPr>
          <p:cNvSpPr txBox="1"/>
          <p:nvPr/>
        </p:nvSpPr>
        <p:spPr>
          <a:xfrm>
            <a:off x="4533779" y="3303823"/>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05" name="TextBox 104">
            <a:extLst>
              <a:ext uri="{FF2B5EF4-FFF2-40B4-BE49-F238E27FC236}">
                <a16:creationId xmlns:a16="http://schemas.microsoft.com/office/drawing/2014/main" id="{23A63925-ED2E-43E9-A744-DE19A1E78483}"/>
              </a:ext>
            </a:extLst>
          </p:cNvPr>
          <p:cNvSpPr txBox="1"/>
          <p:nvPr/>
        </p:nvSpPr>
        <p:spPr>
          <a:xfrm>
            <a:off x="6119132" y="3303823"/>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106" name="TextBox 105">
            <a:extLst>
              <a:ext uri="{FF2B5EF4-FFF2-40B4-BE49-F238E27FC236}">
                <a16:creationId xmlns:a16="http://schemas.microsoft.com/office/drawing/2014/main" id="{4D8844B3-4D98-44DC-A450-398FEEAA92F4}"/>
              </a:ext>
            </a:extLst>
          </p:cNvPr>
          <p:cNvSpPr txBox="1"/>
          <p:nvPr/>
        </p:nvSpPr>
        <p:spPr>
          <a:xfrm>
            <a:off x="7754722" y="3303823"/>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07" name="TextBox 106">
            <a:extLst>
              <a:ext uri="{FF2B5EF4-FFF2-40B4-BE49-F238E27FC236}">
                <a16:creationId xmlns:a16="http://schemas.microsoft.com/office/drawing/2014/main" id="{93DA9086-706F-4E12-91F1-B97C86B538BC}"/>
              </a:ext>
            </a:extLst>
          </p:cNvPr>
          <p:cNvSpPr txBox="1"/>
          <p:nvPr/>
        </p:nvSpPr>
        <p:spPr>
          <a:xfrm>
            <a:off x="9132790" y="3303823"/>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46" name="TextBox 145">
            <a:extLst>
              <a:ext uri="{FF2B5EF4-FFF2-40B4-BE49-F238E27FC236}">
                <a16:creationId xmlns:a16="http://schemas.microsoft.com/office/drawing/2014/main" id="{5B051BC6-5D14-4E6C-B222-135A839DFACB}"/>
              </a:ext>
            </a:extLst>
          </p:cNvPr>
          <p:cNvSpPr txBox="1"/>
          <p:nvPr/>
        </p:nvSpPr>
        <p:spPr>
          <a:xfrm>
            <a:off x="10656639" y="3303823"/>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47" name="Flowchart: Terminator 146">
            <a:extLst>
              <a:ext uri="{FF2B5EF4-FFF2-40B4-BE49-F238E27FC236}">
                <a16:creationId xmlns:a16="http://schemas.microsoft.com/office/drawing/2014/main" id="{751A4F00-55B1-4114-8BBF-363E229D291F}"/>
              </a:ext>
            </a:extLst>
          </p:cNvPr>
          <p:cNvSpPr/>
          <p:nvPr/>
        </p:nvSpPr>
        <p:spPr>
          <a:xfrm>
            <a:off x="2888684"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Tuesday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48" name="Flowchart: Terminator 147">
            <a:extLst>
              <a:ext uri="{FF2B5EF4-FFF2-40B4-BE49-F238E27FC236}">
                <a16:creationId xmlns:a16="http://schemas.microsoft.com/office/drawing/2014/main" id="{9CB4BD34-733A-489B-9623-2F47ECCC55C2}"/>
              </a:ext>
            </a:extLst>
          </p:cNvPr>
          <p:cNvSpPr/>
          <p:nvPr/>
        </p:nvSpPr>
        <p:spPr>
          <a:xfrm>
            <a:off x="4402095"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prstClr val="white"/>
                </a:solidFill>
                <a:effectLst/>
                <a:uLnTx/>
                <a:uFillTx/>
                <a:latin typeface="Helvetica" panose="020B0403020202020204" pitchFamily="34" charset="0"/>
              </a:rPr>
              <a:t>Wednesday</a:t>
            </a:r>
          </a:p>
        </p:txBody>
      </p:sp>
      <p:sp>
        <p:nvSpPr>
          <p:cNvPr id="149" name="Flowchart: Terminator 148">
            <a:extLst>
              <a:ext uri="{FF2B5EF4-FFF2-40B4-BE49-F238E27FC236}">
                <a16:creationId xmlns:a16="http://schemas.microsoft.com/office/drawing/2014/main" id="{BEA417FF-7019-4AFE-916E-9C90147BD2B5}"/>
              </a:ext>
            </a:extLst>
          </p:cNvPr>
          <p:cNvSpPr/>
          <p:nvPr/>
        </p:nvSpPr>
        <p:spPr>
          <a:xfrm>
            <a:off x="5896844"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Thursday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0" name="Flowchart: Terminator 149">
            <a:extLst>
              <a:ext uri="{FF2B5EF4-FFF2-40B4-BE49-F238E27FC236}">
                <a16:creationId xmlns:a16="http://schemas.microsoft.com/office/drawing/2014/main" id="{9320AEAE-BD1A-4530-A7C5-B92DCBB93965}"/>
              </a:ext>
            </a:extLst>
          </p:cNvPr>
          <p:cNvSpPr/>
          <p:nvPr/>
        </p:nvSpPr>
        <p:spPr>
          <a:xfrm>
            <a:off x="7391593"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Friday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1" name="Flowchart: Terminator 150">
            <a:extLst>
              <a:ext uri="{FF2B5EF4-FFF2-40B4-BE49-F238E27FC236}">
                <a16:creationId xmlns:a16="http://schemas.microsoft.com/office/drawing/2014/main" id="{F7FBDCAF-C586-43D4-9C74-804E7A1909FE}"/>
              </a:ext>
            </a:extLst>
          </p:cNvPr>
          <p:cNvSpPr/>
          <p:nvPr/>
        </p:nvSpPr>
        <p:spPr>
          <a:xfrm>
            <a:off x="8886342"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Saturday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2" name="Flowchart: Terminator 151">
            <a:extLst>
              <a:ext uri="{FF2B5EF4-FFF2-40B4-BE49-F238E27FC236}">
                <a16:creationId xmlns:a16="http://schemas.microsoft.com/office/drawing/2014/main" id="{2648DB29-C03F-44C3-8924-1BE297207A7C}"/>
              </a:ext>
            </a:extLst>
          </p:cNvPr>
          <p:cNvSpPr/>
          <p:nvPr/>
        </p:nvSpPr>
        <p:spPr>
          <a:xfrm>
            <a:off x="10381091"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Sunday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sp>
        <p:nvSpPr>
          <p:cNvPr id="153" name="Flowchart: Terminator 152">
            <a:extLst>
              <a:ext uri="{FF2B5EF4-FFF2-40B4-BE49-F238E27FC236}">
                <a16:creationId xmlns:a16="http://schemas.microsoft.com/office/drawing/2014/main" id="{B75B5705-60C0-4EE8-B563-BF54ABD1DBD5}"/>
              </a:ext>
            </a:extLst>
          </p:cNvPr>
          <p:cNvSpPr/>
          <p:nvPr/>
        </p:nvSpPr>
        <p:spPr>
          <a:xfrm>
            <a:off x="1412597" y="2211355"/>
            <a:ext cx="1451286" cy="407684"/>
          </a:xfrm>
          <a:prstGeom prst="flowChartTerminator">
            <a:avLst/>
          </a:prstGeom>
          <a:solidFill>
            <a:srgbClr val="1F1A6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Helvetica" panose="020B0403020202020204" pitchFamily="34" charset="0"/>
              </a:rPr>
              <a:t>Monday</a:t>
            </a:r>
            <a:endParaRPr kumimoji="0" lang="en-US" sz="1200" b="1" i="0" u="none" strike="noStrike" kern="1200" cap="none" spc="0" normalizeH="0" baseline="0" noProof="0" dirty="0">
              <a:ln>
                <a:noFill/>
              </a:ln>
              <a:solidFill>
                <a:prstClr val="white"/>
              </a:solidFill>
              <a:effectLst/>
              <a:uLnTx/>
              <a:uFillTx/>
              <a:latin typeface="Helvetica" panose="020B0403020202020204" pitchFamily="34" charset="0"/>
            </a:endParaRPr>
          </a:p>
        </p:txBody>
      </p:sp>
      <p:cxnSp>
        <p:nvCxnSpPr>
          <p:cNvPr id="154" name="Straight Connector 153">
            <a:extLst>
              <a:ext uri="{FF2B5EF4-FFF2-40B4-BE49-F238E27FC236}">
                <a16:creationId xmlns:a16="http://schemas.microsoft.com/office/drawing/2014/main" id="{2AB44307-8C23-4DA9-98CD-FA7F19E467C7}"/>
              </a:ext>
            </a:extLst>
          </p:cNvPr>
          <p:cNvCxnSpPr/>
          <p:nvPr/>
        </p:nvCxnSpPr>
        <p:spPr>
          <a:xfrm>
            <a:off x="412364" y="276989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01F6A749-29C7-4F79-AC29-6E3F6898C111}"/>
              </a:ext>
            </a:extLst>
          </p:cNvPr>
          <p:cNvCxnSpPr/>
          <p:nvPr/>
        </p:nvCxnSpPr>
        <p:spPr>
          <a:xfrm>
            <a:off x="412364" y="32552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3E0913D8-13AE-42C4-BBA9-DAE7BEC0D3D2}"/>
              </a:ext>
            </a:extLst>
          </p:cNvPr>
          <p:cNvCxnSpPr/>
          <p:nvPr/>
        </p:nvCxnSpPr>
        <p:spPr>
          <a:xfrm>
            <a:off x="412364" y="373570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3186834B-3FEF-421C-86FE-428912C5E194}"/>
              </a:ext>
            </a:extLst>
          </p:cNvPr>
          <p:cNvCxnSpPr>
            <a:cxnSpLocks/>
          </p:cNvCxnSpPr>
          <p:nvPr/>
        </p:nvCxnSpPr>
        <p:spPr>
          <a:xfrm>
            <a:off x="2812080"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8" name="Straight Connector 157">
            <a:extLst>
              <a:ext uri="{FF2B5EF4-FFF2-40B4-BE49-F238E27FC236}">
                <a16:creationId xmlns:a16="http://schemas.microsoft.com/office/drawing/2014/main" id="{6F8ADABE-0D7E-4321-90BA-324E1EF5985D}"/>
              </a:ext>
            </a:extLst>
          </p:cNvPr>
          <p:cNvCxnSpPr>
            <a:cxnSpLocks/>
          </p:cNvCxnSpPr>
          <p:nvPr/>
        </p:nvCxnSpPr>
        <p:spPr>
          <a:xfrm>
            <a:off x="4382075" y="2769899"/>
            <a:ext cx="0" cy="3369992"/>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59" name="Straight Connector 158">
            <a:extLst>
              <a:ext uri="{FF2B5EF4-FFF2-40B4-BE49-F238E27FC236}">
                <a16:creationId xmlns:a16="http://schemas.microsoft.com/office/drawing/2014/main" id="{09BEED15-503F-491C-8549-C7302C9C4727}"/>
              </a:ext>
            </a:extLst>
          </p:cNvPr>
          <p:cNvCxnSpPr>
            <a:cxnSpLocks/>
          </p:cNvCxnSpPr>
          <p:nvPr/>
        </p:nvCxnSpPr>
        <p:spPr>
          <a:xfrm>
            <a:off x="5876824" y="2769899"/>
            <a:ext cx="0" cy="3368544"/>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E58B9992-8AA1-4770-B536-E2DC4679C89C}"/>
              </a:ext>
            </a:extLst>
          </p:cNvPr>
          <p:cNvCxnSpPr>
            <a:cxnSpLocks/>
          </p:cNvCxnSpPr>
          <p:nvPr/>
        </p:nvCxnSpPr>
        <p:spPr>
          <a:xfrm>
            <a:off x="7409572"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848FFDC6-584F-43BB-BD26-44EDAC3BAD99}"/>
              </a:ext>
            </a:extLst>
          </p:cNvPr>
          <p:cNvCxnSpPr>
            <a:cxnSpLocks/>
          </p:cNvCxnSpPr>
          <p:nvPr/>
        </p:nvCxnSpPr>
        <p:spPr>
          <a:xfrm>
            <a:off x="8855919"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FF6A8AB0-7EDE-4B37-B187-0D5A937DF98F}"/>
              </a:ext>
            </a:extLst>
          </p:cNvPr>
          <p:cNvCxnSpPr>
            <a:cxnSpLocks/>
          </p:cNvCxnSpPr>
          <p:nvPr/>
        </p:nvCxnSpPr>
        <p:spPr>
          <a:xfrm>
            <a:off x="10361071" y="2769899"/>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63" name="Straight Connector 162">
            <a:extLst>
              <a:ext uri="{FF2B5EF4-FFF2-40B4-BE49-F238E27FC236}">
                <a16:creationId xmlns:a16="http://schemas.microsoft.com/office/drawing/2014/main" id="{DFFEE672-4A32-4FE2-B578-ADD7A176212F}"/>
              </a:ext>
            </a:extLst>
          </p:cNvPr>
          <p:cNvCxnSpPr/>
          <p:nvPr/>
        </p:nvCxnSpPr>
        <p:spPr>
          <a:xfrm>
            <a:off x="415475" y="373425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4" name="Straight Connector 163">
            <a:extLst>
              <a:ext uri="{FF2B5EF4-FFF2-40B4-BE49-F238E27FC236}">
                <a16:creationId xmlns:a16="http://schemas.microsoft.com/office/drawing/2014/main" id="{DEECF16D-1E67-453D-939E-CECD895B3528}"/>
              </a:ext>
            </a:extLst>
          </p:cNvPr>
          <p:cNvCxnSpPr/>
          <p:nvPr/>
        </p:nvCxnSpPr>
        <p:spPr>
          <a:xfrm>
            <a:off x="412364" y="325528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5" name="Straight Connector 164">
            <a:extLst>
              <a:ext uri="{FF2B5EF4-FFF2-40B4-BE49-F238E27FC236}">
                <a16:creationId xmlns:a16="http://schemas.microsoft.com/office/drawing/2014/main" id="{D12C37E1-F370-49FE-9212-5F2210FBB9AB}"/>
              </a:ext>
            </a:extLst>
          </p:cNvPr>
          <p:cNvCxnSpPr/>
          <p:nvPr/>
        </p:nvCxnSpPr>
        <p:spPr>
          <a:xfrm>
            <a:off x="412364" y="373571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8244169F-726A-4684-BD5D-349074F59310}"/>
              </a:ext>
            </a:extLst>
          </p:cNvPr>
          <p:cNvCxnSpPr/>
          <p:nvPr/>
        </p:nvCxnSpPr>
        <p:spPr>
          <a:xfrm>
            <a:off x="415475" y="373426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67" name="TextBox 166">
            <a:extLst>
              <a:ext uri="{FF2B5EF4-FFF2-40B4-BE49-F238E27FC236}">
                <a16:creationId xmlns:a16="http://schemas.microsoft.com/office/drawing/2014/main" id="{9E303224-FE46-4A7A-86E8-7EEFB4C24278}"/>
              </a:ext>
            </a:extLst>
          </p:cNvPr>
          <p:cNvSpPr txBox="1"/>
          <p:nvPr/>
        </p:nvSpPr>
        <p:spPr>
          <a:xfrm>
            <a:off x="194477" y="3782794"/>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3/23</a:t>
            </a:r>
          </a:p>
        </p:txBody>
      </p:sp>
      <p:sp>
        <p:nvSpPr>
          <p:cNvPr id="168" name="TextBox 167">
            <a:extLst>
              <a:ext uri="{FF2B5EF4-FFF2-40B4-BE49-F238E27FC236}">
                <a16:creationId xmlns:a16="http://schemas.microsoft.com/office/drawing/2014/main" id="{0762D755-4B2C-40D1-BB11-F4E6129A8502}"/>
              </a:ext>
            </a:extLst>
          </p:cNvPr>
          <p:cNvSpPr txBox="1"/>
          <p:nvPr/>
        </p:nvSpPr>
        <p:spPr>
          <a:xfrm>
            <a:off x="1689225" y="3782794"/>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90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69" name="TextBox 168">
            <a:extLst>
              <a:ext uri="{FF2B5EF4-FFF2-40B4-BE49-F238E27FC236}">
                <a16:creationId xmlns:a16="http://schemas.microsoft.com/office/drawing/2014/main" id="{0061FE02-9F64-486D-93F9-0680A376E3EE}"/>
              </a:ext>
            </a:extLst>
          </p:cNvPr>
          <p:cNvSpPr txBox="1"/>
          <p:nvPr/>
        </p:nvSpPr>
        <p:spPr>
          <a:xfrm>
            <a:off x="3183064" y="3782794"/>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sp>
        <p:nvSpPr>
          <p:cNvPr id="170" name="TextBox 169">
            <a:extLst>
              <a:ext uri="{FF2B5EF4-FFF2-40B4-BE49-F238E27FC236}">
                <a16:creationId xmlns:a16="http://schemas.microsoft.com/office/drawing/2014/main" id="{3A541226-BABE-405C-85FD-C9C5BD1DB737}"/>
              </a:ext>
            </a:extLst>
          </p:cNvPr>
          <p:cNvSpPr txBox="1"/>
          <p:nvPr/>
        </p:nvSpPr>
        <p:spPr>
          <a:xfrm>
            <a:off x="4536889" y="3782794"/>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171" name="TextBox 170">
            <a:extLst>
              <a:ext uri="{FF2B5EF4-FFF2-40B4-BE49-F238E27FC236}">
                <a16:creationId xmlns:a16="http://schemas.microsoft.com/office/drawing/2014/main" id="{9A859246-1CF4-4CB8-8581-53050FE1971F}"/>
              </a:ext>
            </a:extLst>
          </p:cNvPr>
          <p:cNvSpPr txBox="1"/>
          <p:nvPr/>
        </p:nvSpPr>
        <p:spPr>
          <a:xfrm>
            <a:off x="6122242" y="3782794"/>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172" name="TextBox 171">
            <a:extLst>
              <a:ext uri="{FF2B5EF4-FFF2-40B4-BE49-F238E27FC236}">
                <a16:creationId xmlns:a16="http://schemas.microsoft.com/office/drawing/2014/main" id="{FC03B82E-0F6D-47C1-A9F0-C4AD7CB34802}"/>
              </a:ext>
            </a:extLst>
          </p:cNvPr>
          <p:cNvSpPr txBox="1"/>
          <p:nvPr/>
        </p:nvSpPr>
        <p:spPr>
          <a:xfrm>
            <a:off x="7757832" y="3782794"/>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173" name="TextBox 172">
            <a:extLst>
              <a:ext uri="{FF2B5EF4-FFF2-40B4-BE49-F238E27FC236}">
                <a16:creationId xmlns:a16="http://schemas.microsoft.com/office/drawing/2014/main" id="{A5A5B820-2163-4E6E-B9CA-8F3618843318}"/>
              </a:ext>
            </a:extLst>
          </p:cNvPr>
          <p:cNvSpPr txBox="1"/>
          <p:nvPr/>
        </p:nvSpPr>
        <p:spPr>
          <a:xfrm>
            <a:off x="9135900" y="3782794"/>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74" name="TextBox 173">
            <a:extLst>
              <a:ext uri="{FF2B5EF4-FFF2-40B4-BE49-F238E27FC236}">
                <a16:creationId xmlns:a16="http://schemas.microsoft.com/office/drawing/2014/main" id="{1F2F9DD9-4CF3-40B9-87FE-6709E505F9BB}"/>
              </a:ext>
            </a:extLst>
          </p:cNvPr>
          <p:cNvSpPr txBox="1"/>
          <p:nvPr/>
        </p:nvSpPr>
        <p:spPr>
          <a:xfrm>
            <a:off x="10659749" y="3782794"/>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cxnSp>
        <p:nvCxnSpPr>
          <p:cNvPr id="175" name="Straight Connector 174">
            <a:extLst>
              <a:ext uri="{FF2B5EF4-FFF2-40B4-BE49-F238E27FC236}">
                <a16:creationId xmlns:a16="http://schemas.microsoft.com/office/drawing/2014/main" id="{4145DBB0-63FA-437A-A79B-040BA2D92125}"/>
              </a:ext>
            </a:extLst>
          </p:cNvPr>
          <p:cNvCxnSpPr/>
          <p:nvPr/>
        </p:nvCxnSpPr>
        <p:spPr>
          <a:xfrm>
            <a:off x="415474" y="3734248"/>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BABDEE66-863B-4B89-A8F8-ECFCC93CA260}"/>
              </a:ext>
            </a:extLst>
          </p:cNvPr>
          <p:cNvCxnSpPr/>
          <p:nvPr/>
        </p:nvCxnSpPr>
        <p:spPr>
          <a:xfrm>
            <a:off x="415474" y="421467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D0CC0C61-4C1A-4249-944B-F984CC6C2140}"/>
              </a:ext>
            </a:extLst>
          </p:cNvPr>
          <p:cNvCxnSpPr/>
          <p:nvPr/>
        </p:nvCxnSpPr>
        <p:spPr>
          <a:xfrm>
            <a:off x="418585" y="421322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8" name="Straight Connector 177">
            <a:extLst>
              <a:ext uri="{FF2B5EF4-FFF2-40B4-BE49-F238E27FC236}">
                <a16:creationId xmlns:a16="http://schemas.microsoft.com/office/drawing/2014/main" id="{5F0746C9-1E03-4668-92EB-A22F43AA9F8C}"/>
              </a:ext>
            </a:extLst>
          </p:cNvPr>
          <p:cNvCxnSpPr/>
          <p:nvPr/>
        </p:nvCxnSpPr>
        <p:spPr>
          <a:xfrm>
            <a:off x="415474" y="3734259"/>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79" name="Straight Connector 178">
            <a:extLst>
              <a:ext uri="{FF2B5EF4-FFF2-40B4-BE49-F238E27FC236}">
                <a16:creationId xmlns:a16="http://schemas.microsoft.com/office/drawing/2014/main" id="{4D6065E2-BA4A-4E0D-A5CC-A4FBA68D1679}"/>
              </a:ext>
            </a:extLst>
          </p:cNvPr>
          <p:cNvCxnSpPr/>
          <p:nvPr/>
        </p:nvCxnSpPr>
        <p:spPr>
          <a:xfrm>
            <a:off x="415474" y="421468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80" name="Straight Connector 179">
            <a:extLst>
              <a:ext uri="{FF2B5EF4-FFF2-40B4-BE49-F238E27FC236}">
                <a16:creationId xmlns:a16="http://schemas.microsoft.com/office/drawing/2014/main" id="{0DFD4EC0-5713-4C29-94EB-6156D6454620}"/>
              </a:ext>
            </a:extLst>
          </p:cNvPr>
          <p:cNvCxnSpPr/>
          <p:nvPr/>
        </p:nvCxnSpPr>
        <p:spPr>
          <a:xfrm>
            <a:off x="418585" y="421323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81" name="TextBox 180">
            <a:extLst>
              <a:ext uri="{FF2B5EF4-FFF2-40B4-BE49-F238E27FC236}">
                <a16:creationId xmlns:a16="http://schemas.microsoft.com/office/drawing/2014/main" id="{8245B500-1F05-4BF4-BAEA-A828E11BB300}"/>
              </a:ext>
            </a:extLst>
          </p:cNvPr>
          <p:cNvSpPr txBox="1"/>
          <p:nvPr/>
        </p:nvSpPr>
        <p:spPr>
          <a:xfrm>
            <a:off x="194475" y="4267981"/>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3/30</a:t>
            </a:r>
          </a:p>
        </p:txBody>
      </p:sp>
      <p:sp>
        <p:nvSpPr>
          <p:cNvPr id="182" name="TextBox 181">
            <a:extLst>
              <a:ext uri="{FF2B5EF4-FFF2-40B4-BE49-F238E27FC236}">
                <a16:creationId xmlns:a16="http://schemas.microsoft.com/office/drawing/2014/main" id="{B056AA2D-5404-46F0-963E-6CFED87D3B62}"/>
              </a:ext>
            </a:extLst>
          </p:cNvPr>
          <p:cNvSpPr txBox="1"/>
          <p:nvPr/>
        </p:nvSpPr>
        <p:spPr>
          <a:xfrm>
            <a:off x="1689223" y="4267981"/>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80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83" name="TextBox 182">
            <a:extLst>
              <a:ext uri="{FF2B5EF4-FFF2-40B4-BE49-F238E27FC236}">
                <a16:creationId xmlns:a16="http://schemas.microsoft.com/office/drawing/2014/main" id="{71F5FCC0-B9E1-44BF-9691-749E4AC7CFB6}"/>
              </a:ext>
            </a:extLst>
          </p:cNvPr>
          <p:cNvSpPr txBox="1"/>
          <p:nvPr/>
        </p:nvSpPr>
        <p:spPr>
          <a:xfrm>
            <a:off x="3183062" y="4267981"/>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sp>
        <p:nvSpPr>
          <p:cNvPr id="184" name="TextBox 183">
            <a:extLst>
              <a:ext uri="{FF2B5EF4-FFF2-40B4-BE49-F238E27FC236}">
                <a16:creationId xmlns:a16="http://schemas.microsoft.com/office/drawing/2014/main" id="{AAA88B12-4F29-48A2-9558-F56144E2DFD6}"/>
              </a:ext>
            </a:extLst>
          </p:cNvPr>
          <p:cNvSpPr txBox="1"/>
          <p:nvPr/>
        </p:nvSpPr>
        <p:spPr>
          <a:xfrm>
            <a:off x="4536887" y="4267981"/>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185" name="TextBox 184">
            <a:extLst>
              <a:ext uri="{FF2B5EF4-FFF2-40B4-BE49-F238E27FC236}">
                <a16:creationId xmlns:a16="http://schemas.microsoft.com/office/drawing/2014/main" id="{DFC74C01-C56C-4390-A411-CC40A8129780}"/>
              </a:ext>
            </a:extLst>
          </p:cNvPr>
          <p:cNvSpPr txBox="1"/>
          <p:nvPr/>
        </p:nvSpPr>
        <p:spPr>
          <a:xfrm>
            <a:off x="6122240" y="4267981"/>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80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86" name="TextBox 185">
            <a:extLst>
              <a:ext uri="{FF2B5EF4-FFF2-40B4-BE49-F238E27FC236}">
                <a16:creationId xmlns:a16="http://schemas.microsoft.com/office/drawing/2014/main" id="{492F3CFF-C455-4048-9105-40B92E926E0D}"/>
              </a:ext>
            </a:extLst>
          </p:cNvPr>
          <p:cNvSpPr txBox="1"/>
          <p:nvPr/>
        </p:nvSpPr>
        <p:spPr>
          <a:xfrm>
            <a:off x="7757830" y="4267981"/>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187" name="TextBox 186">
            <a:extLst>
              <a:ext uri="{FF2B5EF4-FFF2-40B4-BE49-F238E27FC236}">
                <a16:creationId xmlns:a16="http://schemas.microsoft.com/office/drawing/2014/main" id="{C5A14508-515E-4E5E-A428-F95C43C79AD1}"/>
              </a:ext>
            </a:extLst>
          </p:cNvPr>
          <p:cNvSpPr txBox="1"/>
          <p:nvPr/>
        </p:nvSpPr>
        <p:spPr>
          <a:xfrm>
            <a:off x="9135898" y="4267981"/>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0%</a:t>
            </a:r>
          </a:p>
        </p:txBody>
      </p:sp>
      <p:sp>
        <p:nvSpPr>
          <p:cNvPr id="188" name="TextBox 187">
            <a:extLst>
              <a:ext uri="{FF2B5EF4-FFF2-40B4-BE49-F238E27FC236}">
                <a16:creationId xmlns:a16="http://schemas.microsoft.com/office/drawing/2014/main" id="{DD66D7B8-BDE0-4190-AC37-5BD6C1B7D86C}"/>
              </a:ext>
            </a:extLst>
          </p:cNvPr>
          <p:cNvSpPr txBox="1"/>
          <p:nvPr/>
        </p:nvSpPr>
        <p:spPr>
          <a:xfrm>
            <a:off x="10659747" y="4267981"/>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35%</a:t>
            </a:r>
          </a:p>
        </p:txBody>
      </p:sp>
      <p:cxnSp>
        <p:nvCxnSpPr>
          <p:cNvPr id="189" name="Straight Connector 188">
            <a:extLst>
              <a:ext uri="{FF2B5EF4-FFF2-40B4-BE49-F238E27FC236}">
                <a16:creationId xmlns:a16="http://schemas.microsoft.com/office/drawing/2014/main" id="{25D7672D-125C-46A0-AC90-FF5AED7865BA}"/>
              </a:ext>
            </a:extLst>
          </p:cNvPr>
          <p:cNvCxnSpPr/>
          <p:nvPr/>
        </p:nvCxnSpPr>
        <p:spPr>
          <a:xfrm>
            <a:off x="415472" y="421943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0" name="Straight Connector 189">
            <a:extLst>
              <a:ext uri="{FF2B5EF4-FFF2-40B4-BE49-F238E27FC236}">
                <a16:creationId xmlns:a16="http://schemas.microsoft.com/office/drawing/2014/main" id="{2DFE9B91-6A93-4699-98A0-36180A6E5129}"/>
              </a:ext>
            </a:extLst>
          </p:cNvPr>
          <p:cNvCxnSpPr/>
          <p:nvPr/>
        </p:nvCxnSpPr>
        <p:spPr>
          <a:xfrm>
            <a:off x="415472" y="469986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0D572EF1-3B29-4AD7-A440-01567117C013}"/>
              </a:ext>
            </a:extLst>
          </p:cNvPr>
          <p:cNvCxnSpPr/>
          <p:nvPr/>
        </p:nvCxnSpPr>
        <p:spPr>
          <a:xfrm>
            <a:off x="418583" y="469841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081FC4B8-23A1-42F2-841E-6208C4EA598C}"/>
              </a:ext>
            </a:extLst>
          </p:cNvPr>
          <p:cNvCxnSpPr/>
          <p:nvPr/>
        </p:nvCxnSpPr>
        <p:spPr>
          <a:xfrm>
            <a:off x="415472" y="421944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9E29E8-43B6-4C58-B0DA-D869F9F21FA6}"/>
              </a:ext>
            </a:extLst>
          </p:cNvPr>
          <p:cNvCxnSpPr/>
          <p:nvPr/>
        </p:nvCxnSpPr>
        <p:spPr>
          <a:xfrm>
            <a:off x="415472" y="469987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94" name="Straight Connector 193">
            <a:extLst>
              <a:ext uri="{FF2B5EF4-FFF2-40B4-BE49-F238E27FC236}">
                <a16:creationId xmlns:a16="http://schemas.microsoft.com/office/drawing/2014/main" id="{DE1452BD-199A-4F10-8075-0E1EDAF6A416}"/>
              </a:ext>
            </a:extLst>
          </p:cNvPr>
          <p:cNvCxnSpPr/>
          <p:nvPr/>
        </p:nvCxnSpPr>
        <p:spPr>
          <a:xfrm>
            <a:off x="418583" y="469842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195" name="TextBox 194">
            <a:extLst>
              <a:ext uri="{FF2B5EF4-FFF2-40B4-BE49-F238E27FC236}">
                <a16:creationId xmlns:a16="http://schemas.microsoft.com/office/drawing/2014/main" id="{FFFC78A8-B6B6-4ABF-AB42-580E02744565}"/>
              </a:ext>
            </a:extLst>
          </p:cNvPr>
          <p:cNvSpPr txBox="1"/>
          <p:nvPr/>
        </p:nvSpPr>
        <p:spPr>
          <a:xfrm>
            <a:off x="197585" y="474695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4/6</a:t>
            </a:r>
          </a:p>
        </p:txBody>
      </p:sp>
      <p:sp>
        <p:nvSpPr>
          <p:cNvPr id="196" name="TextBox 195">
            <a:extLst>
              <a:ext uri="{FF2B5EF4-FFF2-40B4-BE49-F238E27FC236}">
                <a16:creationId xmlns:a16="http://schemas.microsoft.com/office/drawing/2014/main" id="{365272D9-F2EE-4E72-9935-B3BEE94A5FED}"/>
              </a:ext>
            </a:extLst>
          </p:cNvPr>
          <p:cNvSpPr txBox="1"/>
          <p:nvPr/>
        </p:nvSpPr>
        <p:spPr>
          <a:xfrm>
            <a:off x="1692333" y="474695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60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197" name="TextBox 196">
            <a:extLst>
              <a:ext uri="{FF2B5EF4-FFF2-40B4-BE49-F238E27FC236}">
                <a16:creationId xmlns:a16="http://schemas.microsoft.com/office/drawing/2014/main" id="{2AA1844D-C847-4DA0-B7C2-2218AC92C727}"/>
              </a:ext>
            </a:extLst>
          </p:cNvPr>
          <p:cNvSpPr txBox="1"/>
          <p:nvPr/>
        </p:nvSpPr>
        <p:spPr>
          <a:xfrm>
            <a:off x="3186172" y="474695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15%</a:t>
            </a:r>
          </a:p>
        </p:txBody>
      </p:sp>
      <p:sp>
        <p:nvSpPr>
          <p:cNvPr id="198" name="TextBox 197">
            <a:extLst>
              <a:ext uri="{FF2B5EF4-FFF2-40B4-BE49-F238E27FC236}">
                <a16:creationId xmlns:a16="http://schemas.microsoft.com/office/drawing/2014/main" id="{FB9CB7E8-C4AF-45AC-8817-3D8AFEB3CBED}"/>
              </a:ext>
            </a:extLst>
          </p:cNvPr>
          <p:cNvSpPr txBox="1"/>
          <p:nvPr/>
        </p:nvSpPr>
        <p:spPr>
          <a:xfrm>
            <a:off x="4539997" y="474695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65%</a:t>
            </a:r>
          </a:p>
        </p:txBody>
      </p:sp>
      <p:sp>
        <p:nvSpPr>
          <p:cNvPr id="199" name="TextBox 198">
            <a:extLst>
              <a:ext uri="{FF2B5EF4-FFF2-40B4-BE49-F238E27FC236}">
                <a16:creationId xmlns:a16="http://schemas.microsoft.com/office/drawing/2014/main" id="{F93818AB-DB07-4A86-ACEC-FBC7299BCD20}"/>
              </a:ext>
            </a:extLst>
          </p:cNvPr>
          <p:cNvSpPr txBox="1"/>
          <p:nvPr/>
        </p:nvSpPr>
        <p:spPr>
          <a:xfrm>
            <a:off x="6125350" y="474695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sp>
        <p:nvSpPr>
          <p:cNvPr id="200" name="TextBox 199">
            <a:extLst>
              <a:ext uri="{FF2B5EF4-FFF2-40B4-BE49-F238E27FC236}">
                <a16:creationId xmlns:a16="http://schemas.microsoft.com/office/drawing/2014/main" id="{625D5CE4-D91D-4318-8A62-13D661B7A1B3}"/>
              </a:ext>
            </a:extLst>
          </p:cNvPr>
          <p:cNvSpPr txBox="1"/>
          <p:nvPr/>
        </p:nvSpPr>
        <p:spPr>
          <a:xfrm>
            <a:off x="7760940" y="474695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01" name="TextBox 200">
            <a:extLst>
              <a:ext uri="{FF2B5EF4-FFF2-40B4-BE49-F238E27FC236}">
                <a16:creationId xmlns:a16="http://schemas.microsoft.com/office/drawing/2014/main" id="{AD9F8E33-CC05-48F8-B862-0C5C2B15198F}"/>
              </a:ext>
            </a:extLst>
          </p:cNvPr>
          <p:cNvSpPr txBox="1"/>
          <p:nvPr/>
        </p:nvSpPr>
        <p:spPr>
          <a:xfrm>
            <a:off x="9139008" y="474695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02" name="TextBox 201">
            <a:extLst>
              <a:ext uri="{FF2B5EF4-FFF2-40B4-BE49-F238E27FC236}">
                <a16:creationId xmlns:a16="http://schemas.microsoft.com/office/drawing/2014/main" id="{EF04BAF8-F22E-4BE9-8D15-F7AE432EF41C}"/>
              </a:ext>
            </a:extLst>
          </p:cNvPr>
          <p:cNvSpPr txBox="1"/>
          <p:nvPr/>
        </p:nvSpPr>
        <p:spPr>
          <a:xfrm>
            <a:off x="10662857" y="474695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55%</a:t>
            </a:r>
          </a:p>
        </p:txBody>
      </p:sp>
      <p:cxnSp>
        <p:nvCxnSpPr>
          <p:cNvPr id="203" name="Straight Connector 202">
            <a:extLst>
              <a:ext uri="{FF2B5EF4-FFF2-40B4-BE49-F238E27FC236}">
                <a16:creationId xmlns:a16="http://schemas.microsoft.com/office/drawing/2014/main" id="{0EC8E039-B55C-4CB6-9D30-69F1784D4714}"/>
              </a:ext>
            </a:extLst>
          </p:cNvPr>
          <p:cNvCxnSpPr/>
          <p:nvPr/>
        </p:nvCxnSpPr>
        <p:spPr>
          <a:xfrm>
            <a:off x="418582" y="469840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D8CFD540-9392-449B-A88F-44B845D41997}"/>
              </a:ext>
            </a:extLst>
          </p:cNvPr>
          <p:cNvCxnSpPr/>
          <p:nvPr/>
        </p:nvCxnSpPr>
        <p:spPr>
          <a:xfrm>
            <a:off x="418582" y="51788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7B792CF1-4FD1-4424-819D-8B2144F0092C}"/>
              </a:ext>
            </a:extLst>
          </p:cNvPr>
          <p:cNvCxnSpPr/>
          <p:nvPr/>
        </p:nvCxnSpPr>
        <p:spPr>
          <a:xfrm>
            <a:off x="421693" y="51773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6" name="Straight Connector 205">
            <a:extLst>
              <a:ext uri="{FF2B5EF4-FFF2-40B4-BE49-F238E27FC236}">
                <a16:creationId xmlns:a16="http://schemas.microsoft.com/office/drawing/2014/main" id="{DC856BCE-73CC-41E2-B658-54EB0D8DDDEF}"/>
              </a:ext>
            </a:extLst>
          </p:cNvPr>
          <p:cNvCxnSpPr/>
          <p:nvPr/>
        </p:nvCxnSpPr>
        <p:spPr>
          <a:xfrm>
            <a:off x="418582" y="469841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7" name="Straight Connector 206">
            <a:extLst>
              <a:ext uri="{FF2B5EF4-FFF2-40B4-BE49-F238E27FC236}">
                <a16:creationId xmlns:a16="http://schemas.microsoft.com/office/drawing/2014/main" id="{0EEB4893-DE6C-4C57-A4F9-F8382C760A82}"/>
              </a:ext>
            </a:extLst>
          </p:cNvPr>
          <p:cNvCxnSpPr/>
          <p:nvPr/>
        </p:nvCxnSpPr>
        <p:spPr>
          <a:xfrm>
            <a:off x="418582" y="517884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84AA871D-DF0A-4FC7-8A07-451B6036139A}"/>
              </a:ext>
            </a:extLst>
          </p:cNvPr>
          <p:cNvCxnSpPr/>
          <p:nvPr/>
        </p:nvCxnSpPr>
        <p:spPr>
          <a:xfrm>
            <a:off x="421693" y="517739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09" name="TextBox 208">
            <a:extLst>
              <a:ext uri="{FF2B5EF4-FFF2-40B4-BE49-F238E27FC236}">
                <a16:creationId xmlns:a16="http://schemas.microsoft.com/office/drawing/2014/main" id="{70CFA8C1-5601-49FE-88F8-BBAB5494CB82}"/>
              </a:ext>
            </a:extLst>
          </p:cNvPr>
          <p:cNvSpPr txBox="1"/>
          <p:nvPr/>
        </p:nvSpPr>
        <p:spPr>
          <a:xfrm>
            <a:off x="194476" y="5229041"/>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4/13</a:t>
            </a:r>
          </a:p>
        </p:txBody>
      </p:sp>
      <p:sp>
        <p:nvSpPr>
          <p:cNvPr id="210" name="TextBox 209">
            <a:extLst>
              <a:ext uri="{FF2B5EF4-FFF2-40B4-BE49-F238E27FC236}">
                <a16:creationId xmlns:a16="http://schemas.microsoft.com/office/drawing/2014/main" id="{1409F1F2-E530-45C4-A6F4-7B8785E38755}"/>
              </a:ext>
            </a:extLst>
          </p:cNvPr>
          <p:cNvSpPr txBox="1"/>
          <p:nvPr/>
        </p:nvSpPr>
        <p:spPr>
          <a:xfrm>
            <a:off x="1689224" y="5229041"/>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70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211" name="TextBox 210">
            <a:extLst>
              <a:ext uri="{FF2B5EF4-FFF2-40B4-BE49-F238E27FC236}">
                <a16:creationId xmlns:a16="http://schemas.microsoft.com/office/drawing/2014/main" id="{BB329D5B-9E07-49BF-8834-7308EB0FA766}"/>
              </a:ext>
            </a:extLst>
          </p:cNvPr>
          <p:cNvSpPr txBox="1"/>
          <p:nvPr/>
        </p:nvSpPr>
        <p:spPr>
          <a:xfrm>
            <a:off x="3183063" y="5229041"/>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30%</a:t>
            </a:r>
          </a:p>
        </p:txBody>
      </p:sp>
      <p:sp>
        <p:nvSpPr>
          <p:cNvPr id="212" name="TextBox 211">
            <a:extLst>
              <a:ext uri="{FF2B5EF4-FFF2-40B4-BE49-F238E27FC236}">
                <a16:creationId xmlns:a16="http://schemas.microsoft.com/office/drawing/2014/main" id="{0725CBB2-4DE5-4CD7-AD50-1E8CBB4A4A16}"/>
              </a:ext>
            </a:extLst>
          </p:cNvPr>
          <p:cNvSpPr txBox="1"/>
          <p:nvPr/>
        </p:nvSpPr>
        <p:spPr>
          <a:xfrm>
            <a:off x="4536888" y="5229041"/>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13" name="TextBox 212">
            <a:extLst>
              <a:ext uri="{FF2B5EF4-FFF2-40B4-BE49-F238E27FC236}">
                <a16:creationId xmlns:a16="http://schemas.microsoft.com/office/drawing/2014/main" id="{27B32738-B3BC-48EA-A3F6-CD2B499C4A34}"/>
              </a:ext>
            </a:extLst>
          </p:cNvPr>
          <p:cNvSpPr txBox="1"/>
          <p:nvPr/>
        </p:nvSpPr>
        <p:spPr>
          <a:xfrm>
            <a:off x="6122241" y="5229041"/>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80%</a:t>
            </a:r>
          </a:p>
        </p:txBody>
      </p:sp>
      <p:sp>
        <p:nvSpPr>
          <p:cNvPr id="214" name="TextBox 213">
            <a:extLst>
              <a:ext uri="{FF2B5EF4-FFF2-40B4-BE49-F238E27FC236}">
                <a16:creationId xmlns:a16="http://schemas.microsoft.com/office/drawing/2014/main" id="{1D0057EC-2730-4EC5-9BE0-7642F9EFAE2A}"/>
              </a:ext>
            </a:extLst>
          </p:cNvPr>
          <p:cNvSpPr txBox="1"/>
          <p:nvPr/>
        </p:nvSpPr>
        <p:spPr>
          <a:xfrm>
            <a:off x="7757831" y="5229041"/>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45%</a:t>
            </a:r>
          </a:p>
        </p:txBody>
      </p:sp>
      <p:sp>
        <p:nvSpPr>
          <p:cNvPr id="215" name="TextBox 214">
            <a:extLst>
              <a:ext uri="{FF2B5EF4-FFF2-40B4-BE49-F238E27FC236}">
                <a16:creationId xmlns:a16="http://schemas.microsoft.com/office/drawing/2014/main" id="{E1BA6841-DFC4-4E7D-A9D0-556E674099BB}"/>
              </a:ext>
            </a:extLst>
          </p:cNvPr>
          <p:cNvSpPr txBox="1"/>
          <p:nvPr/>
        </p:nvSpPr>
        <p:spPr>
          <a:xfrm>
            <a:off x="9135899" y="5229041"/>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50%</a:t>
            </a:r>
          </a:p>
        </p:txBody>
      </p:sp>
      <p:sp>
        <p:nvSpPr>
          <p:cNvPr id="216" name="TextBox 215">
            <a:extLst>
              <a:ext uri="{FF2B5EF4-FFF2-40B4-BE49-F238E27FC236}">
                <a16:creationId xmlns:a16="http://schemas.microsoft.com/office/drawing/2014/main" id="{AA3EC85E-48CF-4437-BB1D-80A98F66836D}"/>
              </a:ext>
            </a:extLst>
          </p:cNvPr>
          <p:cNvSpPr txBox="1"/>
          <p:nvPr/>
        </p:nvSpPr>
        <p:spPr>
          <a:xfrm>
            <a:off x="10659748" y="5229041"/>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90%</a:t>
            </a:r>
          </a:p>
        </p:txBody>
      </p:sp>
      <p:cxnSp>
        <p:nvCxnSpPr>
          <p:cNvPr id="217" name="Straight Connector 216">
            <a:extLst>
              <a:ext uri="{FF2B5EF4-FFF2-40B4-BE49-F238E27FC236}">
                <a16:creationId xmlns:a16="http://schemas.microsoft.com/office/drawing/2014/main" id="{31C2E758-862A-4760-978F-425C972343CE}"/>
              </a:ext>
            </a:extLst>
          </p:cNvPr>
          <p:cNvCxnSpPr/>
          <p:nvPr/>
        </p:nvCxnSpPr>
        <p:spPr>
          <a:xfrm>
            <a:off x="415473" y="5180495"/>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8" name="Straight Connector 217">
            <a:extLst>
              <a:ext uri="{FF2B5EF4-FFF2-40B4-BE49-F238E27FC236}">
                <a16:creationId xmlns:a16="http://schemas.microsoft.com/office/drawing/2014/main" id="{3905D60D-850E-4710-9115-1158C0E1E87A}"/>
              </a:ext>
            </a:extLst>
          </p:cNvPr>
          <p:cNvCxnSpPr/>
          <p:nvPr/>
        </p:nvCxnSpPr>
        <p:spPr>
          <a:xfrm>
            <a:off x="415473" y="5660920"/>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19" name="Straight Connector 218">
            <a:extLst>
              <a:ext uri="{FF2B5EF4-FFF2-40B4-BE49-F238E27FC236}">
                <a16:creationId xmlns:a16="http://schemas.microsoft.com/office/drawing/2014/main" id="{6AC18C32-C37E-4D35-9235-4558FF4EB8F6}"/>
              </a:ext>
            </a:extLst>
          </p:cNvPr>
          <p:cNvCxnSpPr/>
          <p:nvPr/>
        </p:nvCxnSpPr>
        <p:spPr>
          <a:xfrm>
            <a:off x="418584" y="565947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23B406E6-8056-42AD-8DD8-D69E01DA5925}"/>
              </a:ext>
            </a:extLst>
          </p:cNvPr>
          <p:cNvCxnSpPr/>
          <p:nvPr/>
        </p:nvCxnSpPr>
        <p:spPr>
          <a:xfrm>
            <a:off x="415473" y="518050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D8D5610-0DB1-46A4-A0EC-E36897F16BF4}"/>
              </a:ext>
            </a:extLst>
          </p:cNvPr>
          <p:cNvCxnSpPr/>
          <p:nvPr/>
        </p:nvCxnSpPr>
        <p:spPr>
          <a:xfrm>
            <a:off x="415473" y="566093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0D501A60-8D32-4264-8E58-04A9931F6324}"/>
              </a:ext>
            </a:extLst>
          </p:cNvPr>
          <p:cNvCxnSpPr/>
          <p:nvPr/>
        </p:nvCxnSpPr>
        <p:spPr>
          <a:xfrm>
            <a:off x="418584" y="565948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sp>
        <p:nvSpPr>
          <p:cNvPr id="223" name="TextBox 222">
            <a:extLst>
              <a:ext uri="{FF2B5EF4-FFF2-40B4-BE49-F238E27FC236}">
                <a16:creationId xmlns:a16="http://schemas.microsoft.com/office/drawing/2014/main" id="{A1689184-9CAA-4463-B5F8-6A991D1E5CC7}"/>
              </a:ext>
            </a:extLst>
          </p:cNvPr>
          <p:cNvSpPr txBox="1"/>
          <p:nvPr/>
        </p:nvSpPr>
        <p:spPr>
          <a:xfrm>
            <a:off x="197586" y="5708012"/>
            <a:ext cx="1207626" cy="369332"/>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00BFF2"/>
                </a:solidFill>
                <a:effectLst/>
                <a:uLnTx/>
                <a:uFillTx/>
                <a:latin typeface="Helvetica" panose="020B0403020202020204" pitchFamily="34" charset="0"/>
                <a:cs typeface="Helvetica" panose="020B0604020202020204" pitchFamily="34" charset="0"/>
              </a:rPr>
              <a:t>w/o 4/20</a:t>
            </a:r>
          </a:p>
        </p:txBody>
      </p:sp>
      <p:sp>
        <p:nvSpPr>
          <p:cNvPr id="224" name="TextBox 223">
            <a:extLst>
              <a:ext uri="{FF2B5EF4-FFF2-40B4-BE49-F238E27FC236}">
                <a16:creationId xmlns:a16="http://schemas.microsoft.com/office/drawing/2014/main" id="{6C321359-F262-401C-BAC3-A4A628616F1D}"/>
              </a:ext>
            </a:extLst>
          </p:cNvPr>
          <p:cNvSpPr txBox="1"/>
          <p:nvPr/>
        </p:nvSpPr>
        <p:spPr>
          <a:xfrm>
            <a:off x="1692334" y="5708012"/>
            <a:ext cx="89910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rgbClr val="00C0F3"/>
                </a:solidFill>
                <a:latin typeface="Helvetica" panose="020B0403020202020204" pitchFamily="34" charset="0"/>
                <a:cs typeface="Helvetica" panose="020B0604020202020204" pitchFamily="34" charset="0"/>
              </a:rPr>
              <a:t>40</a:t>
            </a: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a:t>
            </a:r>
          </a:p>
        </p:txBody>
      </p:sp>
      <p:sp>
        <p:nvSpPr>
          <p:cNvPr id="225" name="TextBox 224">
            <a:extLst>
              <a:ext uri="{FF2B5EF4-FFF2-40B4-BE49-F238E27FC236}">
                <a16:creationId xmlns:a16="http://schemas.microsoft.com/office/drawing/2014/main" id="{7C39DDAA-12F8-4A49-999D-04FC545D8094}"/>
              </a:ext>
            </a:extLst>
          </p:cNvPr>
          <p:cNvSpPr txBox="1"/>
          <p:nvPr/>
        </p:nvSpPr>
        <p:spPr>
          <a:xfrm>
            <a:off x="3186173" y="5708012"/>
            <a:ext cx="90092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60%</a:t>
            </a:r>
          </a:p>
        </p:txBody>
      </p:sp>
      <p:sp>
        <p:nvSpPr>
          <p:cNvPr id="226" name="TextBox 225">
            <a:extLst>
              <a:ext uri="{FF2B5EF4-FFF2-40B4-BE49-F238E27FC236}">
                <a16:creationId xmlns:a16="http://schemas.microsoft.com/office/drawing/2014/main" id="{5E864FAC-6F3B-4316-93FD-C19DA381614A}"/>
              </a:ext>
            </a:extLst>
          </p:cNvPr>
          <p:cNvSpPr txBox="1"/>
          <p:nvPr/>
        </p:nvSpPr>
        <p:spPr>
          <a:xfrm>
            <a:off x="4539998" y="5708012"/>
            <a:ext cx="1182770"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85%</a:t>
            </a:r>
          </a:p>
        </p:txBody>
      </p:sp>
      <p:sp>
        <p:nvSpPr>
          <p:cNvPr id="227" name="TextBox 226">
            <a:extLst>
              <a:ext uri="{FF2B5EF4-FFF2-40B4-BE49-F238E27FC236}">
                <a16:creationId xmlns:a16="http://schemas.microsoft.com/office/drawing/2014/main" id="{FB7BD65A-9320-41FD-96B8-0878D96F5826}"/>
              </a:ext>
            </a:extLst>
          </p:cNvPr>
          <p:cNvSpPr txBox="1"/>
          <p:nvPr/>
        </p:nvSpPr>
        <p:spPr>
          <a:xfrm>
            <a:off x="6125351" y="5708012"/>
            <a:ext cx="100156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95%</a:t>
            </a:r>
          </a:p>
        </p:txBody>
      </p:sp>
      <p:sp>
        <p:nvSpPr>
          <p:cNvPr id="228" name="TextBox 227">
            <a:extLst>
              <a:ext uri="{FF2B5EF4-FFF2-40B4-BE49-F238E27FC236}">
                <a16:creationId xmlns:a16="http://schemas.microsoft.com/office/drawing/2014/main" id="{E01D7C68-CD57-4C75-A640-31D64A96C17C}"/>
              </a:ext>
            </a:extLst>
          </p:cNvPr>
          <p:cNvSpPr txBox="1"/>
          <p:nvPr/>
        </p:nvSpPr>
        <p:spPr>
          <a:xfrm>
            <a:off x="7760941" y="5708012"/>
            <a:ext cx="719881"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80%</a:t>
            </a:r>
          </a:p>
        </p:txBody>
      </p:sp>
      <p:sp>
        <p:nvSpPr>
          <p:cNvPr id="229" name="TextBox 228">
            <a:extLst>
              <a:ext uri="{FF2B5EF4-FFF2-40B4-BE49-F238E27FC236}">
                <a16:creationId xmlns:a16="http://schemas.microsoft.com/office/drawing/2014/main" id="{1B6FC20A-6FB8-4ADC-8730-36D75BB25E0A}"/>
              </a:ext>
            </a:extLst>
          </p:cNvPr>
          <p:cNvSpPr txBox="1"/>
          <p:nvPr/>
        </p:nvSpPr>
        <p:spPr>
          <a:xfrm>
            <a:off x="9139009" y="5708012"/>
            <a:ext cx="9532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40%</a:t>
            </a:r>
          </a:p>
        </p:txBody>
      </p:sp>
      <p:sp>
        <p:nvSpPr>
          <p:cNvPr id="230" name="TextBox 229">
            <a:extLst>
              <a:ext uri="{FF2B5EF4-FFF2-40B4-BE49-F238E27FC236}">
                <a16:creationId xmlns:a16="http://schemas.microsoft.com/office/drawing/2014/main" id="{F8F2815D-F16A-425C-8531-632FC8DAF0FF}"/>
              </a:ext>
            </a:extLst>
          </p:cNvPr>
          <p:cNvSpPr txBox="1"/>
          <p:nvPr/>
        </p:nvSpPr>
        <p:spPr>
          <a:xfrm>
            <a:off x="10662858" y="5708012"/>
            <a:ext cx="895043" cy="36933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C0F3"/>
                </a:solidFill>
                <a:effectLst/>
                <a:uLnTx/>
                <a:uFillTx/>
                <a:latin typeface="Helvetica" panose="020B0403020202020204" pitchFamily="34" charset="0"/>
                <a:cs typeface="Helvetica" panose="020B0604020202020204" pitchFamily="34" charset="0"/>
              </a:rPr>
              <a:t>70%</a:t>
            </a:r>
          </a:p>
        </p:txBody>
      </p:sp>
      <p:cxnSp>
        <p:nvCxnSpPr>
          <p:cNvPr id="231" name="Straight Connector 230">
            <a:extLst>
              <a:ext uri="{FF2B5EF4-FFF2-40B4-BE49-F238E27FC236}">
                <a16:creationId xmlns:a16="http://schemas.microsoft.com/office/drawing/2014/main" id="{28061BEE-09CC-420C-A971-F83FB1520C0C}"/>
              </a:ext>
            </a:extLst>
          </p:cNvPr>
          <p:cNvCxnSpPr/>
          <p:nvPr/>
        </p:nvCxnSpPr>
        <p:spPr>
          <a:xfrm>
            <a:off x="418583" y="5659466"/>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2" name="Straight Connector 231">
            <a:extLst>
              <a:ext uri="{FF2B5EF4-FFF2-40B4-BE49-F238E27FC236}">
                <a16:creationId xmlns:a16="http://schemas.microsoft.com/office/drawing/2014/main" id="{C78D66DC-E69B-4545-B6A9-FB16956108AB}"/>
              </a:ext>
            </a:extLst>
          </p:cNvPr>
          <p:cNvCxnSpPr/>
          <p:nvPr/>
        </p:nvCxnSpPr>
        <p:spPr>
          <a:xfrm>
            <a:off x="418583" y="6139891"/>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3" name="Straight Connector 232">
            <a:extLst>
              <a:ext uri="{FF2B5EF4-FFF2-40B4-BE49-F238E27FC236}">
                <a16:creationId xmlns:a16="http://schemas.microsoft.com/office/drawing/2014/main" id="{726A2718-799C-4699-A988-6B55D3694A55}"/>
              </a:ext>
            </a:extLst>
          </p:cNvPr>
          <p:cNvCxnSpPr/>
          <p:nvPr/>
        </p:nvCxnSpPr>
        <p:spPr>
          <a:xfrm>
            <a:off x="421694" y="6138443"/>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4" name="Straight Connector 233">
            <a:extLst>
              <a:ext uri="{FF2B5EF4-FFF2-40B4-BE49-F238E27FC236}">
                <a16:creationId xmlns:a16="http://schemas.microsoft.com/office/drawing/2014/main" id="{6CF80514-CB1F-40F5-82D3-C2873DC1C360}"/>
              </a:ext>
            </a:extLst>
          </p:cNvPr>
          <p:cNvCxnSpPr/>
          <p:nvPr/>
        </p:nvCxnSpPr>
        <p:spPr>
          <a:xfrm>
            <a:off x="418583" y="5659477"/>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5" name="Straight Connector 234">
            <a:extLst>
              <a:ext uri="{FF2B5EF4-FFF2-40B4-BE49-F238E27FC236}">
                <a16:creationId xmlns:a16="http://schemas.microsoft.com/office/drawing/2014/main" id="{7E961247-9461-4CC7-8B09-B103A091833E}"/>
              </a:ext>
            </a:extLst>
          </p:cNvPr>
          <p:cNvCxnSpPr/>
          <p:nvPr/>
        </p:nvCxnSpPr>
        <p:spPr>
          <a:xfrm>
            <a:off x="418583" y="6139902"/>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236" name="Straight Connector 235">
            <a:extLst>
              <a:ext uri="{FF2B5EF4-FFF2-40B4-BE49-F238E27FC236}">
                <a16:creationId xmlns:a16="http://schemas.microsoft.com/office/drawing/2014/main" id="{B8E79170-F882-48AF-83AA-6552DD0DE2F4}"/>
              </a:ext>
            </a:extLst>
          </p:cNvPr>
          <p:cNvCxnSpPr/>
          <p:nvPr/>
        </p:nvCxnSpPr>
        <p:spPr>
          <a:xfrm>
            <a:off x="421694" y="6138454"/>
            <a:ext cx="11367272" cy="0"/>
          </a:xfrm>
          <a:prstGeom prst="line">
            <a:avLst/>
          </a:prstGeom>
          <a:ln w="12700">
            <a:solidFill>
              <a:srgbClr val="1B1464"/>
            </a:solidFill>
          </a:ln>
        </p:spPr>
        <p:style>
          <a:lnRef idx="1">
            <a:schemeClr val="accent1"/>
          </a:lnRef>
          <a:fillRef idx="0">
            <a:schemeClr val="accent1"/>
          </a:fillRef>
          <a:effectRef idx="0">
            <a:schemeClr val="accent1"/>
          </a:effectRef>
          <a:fontRef idx="minor">
            <a:schemeClr val="tx1"/>
          </a:fontRef>
        </p:style>
      </p:cxnSp>
      <p:cxnSp>
        <p:nvCxnSpPr>
          <p:cNvPr id="116" name="Straight Connector 115">
            <a:extLst>
              <a:ext uri="{FF2B5EF4-FFF2-40B4-BE49-F238E27FC236}">
                <a16:creationId xmlns:a16="http://schemas.microsoft.com/office/drawing/2014/main" id="{5AA3388B-0B50-4FE0-A0B2-A9069A862506}"/>
              </a:ext>
            </a:extLst>
          </p:cNvPr>
          <p:cNvCxnSpPr>
            <a:cxnSpLocks/>
          </p:cNvCxnSpPr>
          <p:nvPr/>
        </p:nvCxnSpPr>
        <p:spPr>
          <a:xfrm>
            <a:off x="1452922" y="2763680"/>
            <a:ext cx="0" cy="3370003"/>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117" name="Rectangle 116">
            <a:extLst>
              <a:ext uri="{FF2B5EF4-FFF2-40B4-BE49-F238E27FC236}">
                <a16:creationId xmlns:a16="http://schemas.microsoft.com/office/drawing/2014/main" id="{91A8D2A1-9BD2-4FE8-A1D0-7B76F6A39D3B}"/>
              </a:ext>
            </a:extLst>
          </p:cNvPr>
          <p:cNvSpPr/>
          <p:nvPr/>
        </p:nvSpPr>
        <p:spPr>
          <a:xfrm>
            <a:off x="412364" y="318875"/>
            <a:ext cx="11465730" cy="892552"/>
          </a:xfrm>
          <a:prstGeom prst="rect">
            <a:avLst/>
          </a:prstGeom>
        </p:spPr>
        <p:txBody>
          <a:bodyPr wrap="square">
            <a:spAutoFit/>
          </a:bodyPr>
          <a:lstStyle/>
          <a:p>
            <a:pPr lvl="0">
              <a:defRPr/>
            </a:pPr>
            <a:r>
              <a:rPr lang="en-US" sz="2600" b="1" dirty="0">
                <a:solidFill>
                  <a:srgbClr val="E84A99"/>
                </a:solidFill>
                <a:latin typeface="Helvetica" pitchFamily="2" charset="0"/>
              </a:rPr>
              <a:t>Virtually every night of the week</a:t>
            </a:r>
            <a:r>
              <a:rPr lang="en-US" sz="2600" b="1" dirty="0">
                <a:solidFill>
                  <a:srgbClr val="1B1464"/>
                </a:solidFill>
                <a:latin typeface="Helvetica" pitchFamily="2" charset="0"/>
              </a:rPr>
              <a:t>, the majority of Twitter’s top 10 trending topics were about ad-supported TV </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Tree>
    <p:extLst>
      <p:ext uri="{BB962C8B-B14F-4D97-AF65-F5344CB8AC3E}">
        <p14:creationId xmlns:p14="http://schemas.microsoft.com/office/powerpoint/2010/main" val="8261087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900784" cy="181588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chemeClr val="bg1"/>
                </a:solidFill>
                <a:effectLst/>
                <a:uLnTx/>
                <a:uFillTx/>
                <a:latin typeface="Helvetica" pitchFamily="2" charset="0"/>
                <a:ea typeface="+mn-ea"/>
                <a:cs typeface="+mn-cs"/>
              </a:rPr>
              <a:t>Since the start of the pandemic many          ad-supported TV networks aired news specials to inform and special performances and programs to entertain…</a:t>
            </a:r>
          </a:p>
        </p:txBody>
      </p:sp>
    </p:spTree>
    <p:extLst>
      <p:ext uri="{BB962C8B-B14F-4D97-AF65-F5344CB8AC3E}">
        <p14:creationId xmlns:p14="http://schemas.microsoft.com/office/powerpoint/2010/main" val="248616378"/>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832843"/>
            <a:ext cx="11458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Ad-Supported TV ‘Specials’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8</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546751" y="2404593"/>
            <a:ext cx="11088522" cy="14724"/>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0939333-2738-43F2-98D1-301B5DDEF9A6}"/>
              </a:ext>
            </a:extLst>
          </p:cNvPr>
          <p:cNvSpPr txBox="1"/>
          <p:nvPr/>
        </p:nvSpPr>
        <p:spPr>
          <a:xfrm>
            <a:off x="272905"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3/16</a:t>
            </a:r>
          </a:p>
        </p:txBody>
      </p:sp>
      <p:sp>
        <p:nvSpPr>
          <p:cNvPr id="84" name="TextBox 83">
            <a:extLst>
              <a:ext uri="{FF2B5EF4-FFF2-40B4-BE49-F238E27FC236}">
                <a16:creationId xmlns:a16="http://schemas.microsoft.com/office/drawing/2014/main" id="{BAF14F14-766D-4CD6-A565-D4666CAA97F8}"/>
              </a:ext>
            </a:extLst>
          </p:cNvPr>
          <p:cNvSpPr txBox="1"/>
          <p:nvPr/>
        </p:nvSpPr>
        <p:spPr>
          <a:xfrm>
            <a:off x="1339618"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3/22</a:t>
            </a:r>
          </a:p>
        </p:txBody>
      </p:sp>
      <p:sp>
        <p:nvSpPr>
          <p:cNvPr id="71" name="Rectangle 70">
            <a:extLst>
              <a:ext uri="{FF2B5EF4-FFF2-40B4-BE49-F238E27FC236}">
                <a16:creationId xmlns:a16="http://schemas.microsoft.com/office/drawing/2014/main" id="{C39673C6-5E63-42F8-BB49-7A5226E1818B}"/>
              </a:ext>
            </a:extLst>
          </p:cNvPr>
          <p:cNvSpPr/>
          <p:nvPr/>
        </p:nvSpPr>
        <p:spPr>
          <a:xfrm>
            <a:off x="413302" y="274741"/>
            <a:ext cx="11489696"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Live concerts featuring </a:t>
            </a:r>
            <a:r>
              <a:rPr lang="en-US" sz="2500" b="1" dirty="0">
                <a:solidFill>
                  <a:srgbClr val="E84A99"/>
                </a:solidFill>
                <a:latin typeface="Helvetica" pitchFamily="2" charset="0"/>
              </a:rPr>
              <a:t>‘</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living room performances’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replaced award shows and helped raise money for COVID relief while </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classic sports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and </a:t>
            </a:r>
            <a:r>
              <a:rPr kumimoji="0" lang="en-US" sz="2500" b="1" i="0" u="none" strike="noStrike" kern="1200" cap="none" spc="0" normalizeH="0" baseline="0" noProof="0" dirty="0">
                <a:ln>
                  <a:noFill/>
                </a:ln>
                <a:solidFill>
                  <a:srgbClr val="E84A99"/>
                </a:solidFill>
                <a:effectLst/>
                <a:uLnTx/>
                <a:uFillTx/>
                <a:latin typeface="Helvetica" pitchFamily="2" charset="0"/>
                <a:ea typeface="+mn-ea"/>
                <a:cs typeface="+mn-cs"/>
              </a:rPr>
              <a:t>gaming / esports</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 have replaced live sports</a:t>
            </a:r>
            <a:endPar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74" name="Picture 2" descr="Image result for 20/20 coronavirus special logo">
            <a:extLst>
              <a:ext uri="{FF2B5EF4-FFF2-40B4-BE49-F238E27FC236}">
                <a16:creationId xmlns:a16="http://schemas.microsoft.com/office/drawing/2014/main" id="{CD3A474F-F6A9-484A-9BCA-06C7CC2FD5BC}"/>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281885" y="3266947"/>
            <a:ext cx="981344" cy="615471"/>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38" descr="Image result for wrestlemania30 logo">
            <a:extLst>
              <a:ext uri="{FF2B5EF4-FFF2-40B4-BE49-F238E27FC236}">
                <a16:creationId xmlns:a16="http://schemas.microsoft.com/office/drawing/2014/main" id="{B5E62048-9531-438E-8DC3-2536C533E44A}"/>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1287449" y="3298126"/>
            <a:ext cx="1066713" cy="578607"/>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77" name="Rectangle: Rounded Corners 76">
            <a:extLst>
              <a:ext uri="{FF2B5EF4-FFF2-40B4-BE49-F238E27FC236}">
                <a16:creationId xmlns:a16="http://schemas.microsoft.com/office/drawing/2014/main" id="{DCC22F4B-C0E6-482F-9B48-0B516C5C02D8}"/>
              </a:ext>
            </a:extLst>
          </p:cNvPr>
          <p:cNvSpPr/>
          <p:nvPr/>
        </p:nvSpPr>
        <p:spPr>
          <a:xfrm>
            <a:off x="269615"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ABC’s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20/20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brought specialists on air to inform the public about the pandemic and take questions from viewers.</a:t>
            </a:r>
          </a:p>
        </p:txBody>
      </p:sp>
      <p:sp>
        <p:nvSpPr>
          <p:cNvPr id="78" name="Rectangle: Rounded Corners 77">
            <a:extLst>
              <a:ext uri="{FF2B5EF4-FFF2-40B4-BE49-F238E27FC236}">
                <a16:creationId xmlns:a16="http://schemas.microsoft.com/office/drawing/2014/main" id="{E22DBA72-11F8-4A1A-8D06-AA98D1AC6B97}"/>
              </a:ext>
            </a:extLst>
          </p:cNvPr>
          <p:cNvSpPr/>
          <p:nvPr/>
        </p:nvSpPr>
        <p:spPr>
          <a:xfrm>
            <a:off x="1339617" y="4090201"/>
            <a:ext cx="1014545" cy="9412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ESPN re-aired a classic WWE event,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Wrestlemania 30</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on Sunday night.</a:t>
            </a:r>
          </a:p>
        </p:txBody>
      </p:sp>
      <p:sp>
        <p:nvSpPr>
          <p:cNvPr id="79" name="TextBox 78">
            <a:extLst>
              <a:ext uri="{FF2B5EF4-FFF2-40B4-BE49-F238E27FC236}">
                <a16:creationId xmlns:a16="http://schemas.microsoft.com/office/drawing/2014/main" id="{81E21BBE-3AA6-4AB7-9FA8-D080B36C7A96}"/>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 4/8/2020).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49BD882D-A26E-4A40-8123-D2CEFE58C4C3}"/>
              </a:ext>
            </a:extLst>
          </p:cNvPr>
          <p:cNvSpPr/>
          <p:nvPr/>
        </p:nvSpPr>
        <p:spPr>
          <a:xfrm>
            <a:off x="2409619" y="4090201"/>
            <a:ext cx="1014545" cy="1035359"/>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CNN Town Hall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reported on information and updates regarding the coronavirus pandemic. </a:t>
            </a:r>
          </a:p>
        </p:txBody>
      </p:sp>
      <p:sp>
        <p:nvSpPr>
          <p:cNvPr id="21" name="Rectangle: Rounded Corners 20">
            <a:extLst>
              <a:ext uri="{FF2B5EF4-FFF2-40B4-BE49-F238E27FC236}">
                <a16:creationId xmlns:a16="http://schemas.microsoft.com/office/drawing/2014/main" id="{9CE62D40-B827-4204-B3C4-B219BD7F8987}"/>
              </a:ext>
            </a:extLst>
          </p:cNvPr>
          <p:cNvSpPr/>
          <p:nvPr/>
        </p:nvSpPr>
        <p:spPr>
          <a:xfrm>
            <a:off x="3479621"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Fox 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iHeart Living Room Concert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to help provide relief and support to combat the spread of the COVID-19.</a:t>
            </a:r>
          </a:p>
        </p:txBody>
      </p:sp>
      <p:sp>
        <p:nvSpPr>
          <p:cNvPr id="22" name="Rectangle: Rounded Corners 21">
            <a:extLst>
              <a:ext uri="{FF2B5EF4-FFF2-40B4-BE49-F238E27FC236}">
                <a16:creationId xmlns:a16="http://schemas.microsoft.com/office/drawing/2014/main" id="{88053D3E-44F6-4A21-85D9-0EA0018767EF}"/>
              </a:ext>
            </a:extLst>
          </p:cNvPr>
          <p:cNvSpPr/>
          <p:nvPr/>
        </p:nvSpPr>
        <p:spPr>
          <a:xfrm>
            <a:off x="4549623" y="4090201"/>
            <a:ext cx="1014545" cy="189985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CBS’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Homefest: James Corden’s Late Late Show Special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raised money for charity organizations including the CDC Foundation and Feeding America.</a:t>
            </a:r>
          </a:p>
        </p:txBody>
      </p:sp>
      <p:sp>
        <p:nvSpPr>
          <p:cNvPr id="24" name="Rectangle: Rounded Corners 23">
            <a:extLst>
              <a:ext uri="{FF2B5EF4-FFF2-40B4-BE49-F238E27FC236}">
                <a16:creationId xmlns:a16="http://schemas.microsoft.com/office/drawing/2014/main" id="{FB2C84F7-8441-4393-82F7-18D3AA763A92}"/>
              </a:ext>
            </a:extLst>
          </p:cNvPr>
          <p:cNvSpPr/>
          <p:nvPr/>
        </p:nvSpPr>
        <p:spPr>
          <a:xfrm>
            <a:off x="5619625" y="4090201"/>
            <a:ext cx="1014545" cy="154788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Garth &amp; Trisha Live!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spec</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ial included Garth Brooks and Trisha Yearwood performing a live concert for coronavirus relief.</a:t>
            </a:r>
          </a:p>
        </p:txBody>
      </p:sp>
      <p:sp>
        <p:nvSpPr>
          <p:cNvPr id="26" name="Rectangle: Rounded Corners 25">
            <a:extLst>
              <a:ext uri="{FF2B5EF4-FFF2-40B4-BE49-F238E27FC236}">
                <a16:creationId xmlns:a16="http://schemas.microsoft.com/office/drawing/2014/main" id="{8D5971D5-2399-48AF-A58D-38B8889ED28F}"/>
              </a:ext>
            </a:extLst>
          </p:cNvPr>
          <p:cNvSpPr/>
          <p:nvPr/>
        </p:nvSpPr>
        <p:spPr>
          <a:xfrm>
            <a:off x="7743988" y="4090201"/>
            <a:ext cx="1014545"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re-aired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2006 Rose Bowl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 classic  national championship college football game between Texas &amp; USC.</a:t>
            </a:r>
          </a:p>
        </p:txBody>
      </p:sp>
      <p:sp>
        <p:nvSpPr>
          <p:cNvPr id="27" name="Rectangle: Rounded Corners 26">
            <a:extLst>
              <a:ext uri="{FF2B5EF4-FFF2-40B4-BE49-F238E27FC236}">
                <a16:creationId xmlns:a16="http://schemas.microsoft.com/office/drawing/2014/main" id="{65A393A9-C2D0-4C1F-89B4-DD22EC70E849}"/>
              </a:ext>
            </a:extLst>
          </p:cNvPr>
          <p:cNvSpPr/>
          <p:nvPr/>
        </p:nvSpPr>
        <p:spPr>
          <a:xfrm>
            <a:off x="8833052" y="4090201"/>
            <a:ext cx="1014545" cy="178964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ESPN2 aired 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mn-cs"/>
              </a:rPr>
              <a:t>NBA 2K20 Video Game Player Tournament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featuring current NBA players competing against each other with the winner’s prize going to charity</a:t>
            </a:r>
          </a:p>
        </p:txBody>
      </p:sp>
      <p:sp>
        <p:nvSpPr>
          <p:cNvPr id="31" name="Rectangle: Rounded Corners 30">
            <a:extLst>
              <a:ext uri="{FF2B5EF4-FFF2-40B4-BE49-F238E27FC236}">
                <a16:creationId xmlns:a16="http://schemas.microsoft.com/office/drawing/2014/main" id="{B389A320-EC2F-4B8F-B246-B6E49E0415BB}"/>
              </a:ext>
            </a:extLst>
          </p:cNvPr>
          <p:cNvSpPr/>
          <p:nvPr/>
        </p:nvSpPr>
        <p:spPr>
          <a:xfrm>
            <a:off x="9903054" y="4090201"/>
            <a:ext cx="1014545" cy="83772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aired the classic sports movie,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Glory Road,</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on Friday night.</a:t>
            </a:r>
          </a:p>
        </p:txBody>
      </p:sp>
      <p:sp>
        <p:nvSpPr>
          <p:cNvPr id="32" name="Rectangle: Rounded Corners 31">
            <a:extLst>
              <a:ext uri="{FF2B5EF4-FFF2-40B4-BE49-F238E27FC236}">
                <a16:creationId xmlns:a16="http://schemas.microsoft.com/office/drawing/2014/main" id="{A040BF74-4579-45E6-9695-78528EF3DF4A}"/>
              </a:ext>
            </a:extLst>
          </p:cNvPr>
          <p:cNvSpPr/>
          <p:nvPr/>
        </p:nvSpPr>
        <p:spPr>
          <a:xfrm>
            <a:off x="10973056" y="4090201"/>
            <a:ext cx="1014545" cy="206776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With the Academy of Country Music Awards pushed back due to the coronavirus pandemic, CBS held a concert special,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ACM Presents: Our Country</a:t>
            </a:r>
            <a:r>
              <a:rPr kumimoji="0" lang="en-US" sz="800" b="0" i="0" u="none" strike="noStrike" kern="1200" cap="none" spc="0" normalizeH="0" baseline="0" noProof="0" dirty="0">
                <a:ln>
                  <a:noFill/>
                </a:ln>
                <a:solidFill>
                  <a:prstClr val="black"/>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where musicians performed from their own homes.</a:t>
            </a:r>
          </a:p>
        </p:txBody>
      </p:sp>
      <p:pic>
        <p:nvPicPr>
          <p:cNvPr id="34" name="Picture 4" descr="Image result for fox news town hall 3.24.20">
            <a:extLst>
              <a:ext uri="{FF2B5EF4-FFF2-40B4-BE49-F238E27FC236}">
                <a16:creationId xmlns:a16="http://schemas.microsoft.com/office/drawing/2014/main" id="{65FA9A43-A21D-4A07-9BA1-34E9F2B50ECB}"/>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406294" y="3266947"/>
            <a:ext cx="1014544" cy="615471"/>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4C9E3F68-E746-4CAB-9210-20BEB5FB5B9E}"/>
              </a:ext>
            </a:extLst>
          </p:cNvPr>
          <p:cNvSpPr txBox="1"/>
          <p:nvPr/>
        </p:nvSpPr>
        <p:spPr>
          <a:xfrm>
            <a:off x="2406294"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3/26</a:t>
            </a:r>
          </a:p>
        </p:txBody>
      </p:sp>
      <p:sp>
        <p:nvSpPr>
          <p:cNvPr id="36" name="TextBox 35">
            <a:extLst>
              <a:ext uri="{FF2B5EF4-FFF2-40B4-BE49-F238E27FC236}">
                <a16:creationId xmlns:a16="http://schemas.microsoft.com/office/drawing/2014/main" id="{DC2CC513-AE4C-4036-924A-838D7827AD4C}"/>
              </a:ext>
            </a:extLst>
          </p:cNvPr>
          <p:cNvSpPr txBox="1"/>
          <p:nvPr/>
        </p:nvSpPr>
        <p:spPr>
          <a:xfrm>
            <a:off x="3479622"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3/29</a:t>
            </a:r>
          </a:p>
        </p:txBody>
      </p:sp>
      <p:pic>
        <p:nvPicPr>
          <p:cNvPr id="1026" name="Picture 2" descr="How to Watch the iHeartRadio Living Room Concert For America ...">
            <a:extLst>
              <a:ext uri="{FF2B5EF4-FFF2-40B4-BE49-F238E27FC236}">
                <a16:creationId xmlns:a16="http://schemas.microsoft.com/office/drawing/2014/main" id="{7D7BA76F-D3BD-47E9-B14B-9BAB5D730BC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479622" y="3266947"/>
            <a:ext cx="1014545" cy="639039"/>
          </a:xfrm>
          <a:prstGeom prst="rect">
            <a:avLst/>
          </a:prstGeom>
          <a:noFill/>
          <a:extLst>
            <a:ext uri="{909E8E84-426E-40DD-AFC4-6F175D3DCCD1}">
              <a14:hiddenFill xmlns:a14="http://schemas.microsoft.com/office/drawing/2010/main">
                <a:solidFill>
                  <a:srgbClr val="FFFFFF"/>
                </a:solidFill>
              </a14:hiddenFill>
            </a:ext>
          </a:extLst>
        </p:spPr>
      </p:pic>
      <p:sp>
        <p:nvSpPr>
          <p:cNvPr id="37" name="TextBox 36">
            <a:extLst>
              <a:ext uri="{FF2B5EF4-FFF2-40B4-BE49-F238E27FC236}">
                <a16:creationId xmlns:a16="http://schemas.microsoft.com/office/drawing/2014/main" id="{C784DD9A-6F48-49B2-A28C-34A7A49FDF41}"/>
              </a:ext>
            </a:extLst>
          </p:cNvPr>
          <p:cNvSpPr txBox="1"/>
          <p:nvPr/>
        </p:nvSpPr>
        <p:spPr>
          <a:xfrm>
            <a:off x="4552950"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3/30</a:t>
            </a:r>
          </a:p>
        </p:txBody>
      </p:sp>
      <p:pic>
        <p:nvPicPr>
          <p:cNvPr id="1028" name="Picture 4" descr="WATCH] Will Ferrell Sings Snoop In Clip From James Corden Homefest ...">
            <a:extLst>
              <a:ext uri="{FF2B5EF4-FFF2-40B4-BE49-F238E27FC236}">
                <a16:creationId xmlns:a16="http://schemas.microsoft.com/office/drawing/2014/main" id="{F2FBDC60-206F-4C77-838A-E0F81EC4023F}"/>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4549622" y="3266948"/>
            <a:ext cx="1014545" cy="632784"/>
          </a:xfrm>
          <a:prstGeom prst="rect">
            <a:avLst/>
          </a:prstGeom>
          <a:noFill/>
          <a:extLst>
            <a:ext uri="{909E8E84-426E-40DD-AFC4-6F175D3DCCD1}">
              <a14:hiddenFill xmlns:a14="http://schemas.microsoft.com/office/drawing/2010/main">
                <a:solidFill>
                  <a:srgbClr val="FFFFFF"/>
                </a:solidFill>
              </a14:hiddenFill>
            </a:ext>
          </a:extLst>
        </p:spPr>
      </p:pic>
      <p:sp>
        <p:nvSpPr>
          <p:cNvPr id="38" name="TextBox 37">
            <a:extLst>
              <a:ext uri="{FF2B5EF4-FFF2-40B4-BE49-F238E27FC236}">
                <a16:creationId xmlns:a16="http://schemas.microsoft.com/office/drawing/2014/main" id="{E7A5244F-09C4-413F-BB5D-1CEF9CD5FBDD}"/>
              </a:ext>
            </a:extLst>
          </p:cNvPr>
          <p:cNvSpPr txBox="1"/>
          <p:nvPr/>
        </p:nvSpPr>
        <p:spPr>
          <a:xfrm>
            <a:off x="5615910"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4/1</a:t>
            </a:r>
          </a:p>
        </p:txBody>
      </p:sp>
      <p:pic>
        <p:nvPicPr>
          <p:cNvPr id="1030" name="Picture 6" descr="Garth &amp; Trisha Live! (Official Site) Watch on CBS All Access">
            <a:extLst>
              <a:ext uri="{FF2B5EF4-FFF2-40B4-BE49-F238E27FC236}">
                <a16:creationId xmlns:a16="http://schemas.microsoft.com/office/drawing/2014/main" id="{5E001D05-D5C2-4E52-8657-2151E815F57E}"/>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r="-92"/>
          <a:stretch/>
        </p:blipFill>
        <p:spPr bwMode="auto">
          <a:xfrm>
            <a:off x="5619626" y="3266947"/>
            <a:ext cx="1008209" cy="643131"/>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ESPN Adds Throwback Thursday: College Football Classics to ...">
            <a:extLst>
              <a:ext uri="{FF2B5EF4-FFF2-40B4-BE49-F238E27FC236}">
                <a16:creationId xmlns:a16="http://schemas.microsoft.com/office/drawing/2014/main" id="{D79DBEB6-8D07-4080-A0AF-35E14DEFBBD4}"/>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7743990" y="3266948"/>
            <a:ext cx="1008946" cy="632783"/>
          </a:xfrm>
          <a:prstGeom prst="rect">
            <a:avLst/>
          </a:prstGeom>
          <a:noFill/>
          <a:extLst>
            <a:ext uri="{909E8E84-426E-40DD-AFC4-6F175D3DCCD1}">
              <a14:hiddenFill xmlns:a14="http://schemas.microsoft.com/office/drawing/2010/main">
                <a:solidFill>
                  <a:srgbClr val="FFFFFF"/>
                </a:solidFill>
              </a14:hiddenFill>
            </a:ext>
          </a:extLst>
        </p:spPr>
      </p:pic>
      <p:sp>
        <p:nvSpPr>
          <p:cNvPr id="42" name="TextBox 41">
            <a:extLst>
              <a:ext uri="{FF2B5EF4-FFF2-40B4-BE49-F238E27FC236}">
                <a16:creationId xmlns:a16="http://schemas.microsoft.com/office/drawing/2014/main" id="{2CBF1136-E3D1-44D3-A23E-64CE0487BAAA}"/>
              </a:ext>
            </a:extLst>
          </p:cNvPr>
          <p:cNvSpPr txBox="1"/>
          <p:nvPr/>
        </p:nvSpPr>
        <p:spPr>
          <a:xfrm>
            <a:off x="7743990"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4/2</a:t>
            </a:r>
          </a:p>
        </p:txBody>
      </p:sp>
      <p:pic>
        <p:nvPicPr>
          <p:cNvPr id="1036" name="Picture 12" descr="NBA stars set for inaugural “NBA 2K Players Tournament” on ESPN ...">
            <a:extLst>
              <a:ext uri="{FF2B5EF4-FFF2-40B4-BE49-F238E27FC236}">
                <a16:creationId xmlns:a16="http://schemas.microsoft.com/office/drawing/2014/main" id="{3380CEE7-B7F0-4AC3-A090-1D93378B1D7A}"/>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8826717" y="3273081"/>
            <a:ext cx="1014544" cy="636293"/>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a:extLst>
              <a:ext uri="{FF2B5EF4-FFF2-40B4-BE49-F238E27FC236}">
                <a16:creationId xmlns:a16="http://schemas.microsoft.com/office/drawing/2014/main" id="{DADE0C23-344E-4993-97CD-A5F446FD58F1}"/>
              </a:ext>
            </a:extLst>
          </p:cNvPr>
          <p:cNvSpPr txBox="1"/>
          <p:nvPr/>
        </p:nvSpPr>
        <p:spPr>
          <a:xfrm>
            <a:off x="8820679" y="258614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4/3</a:t>
            </a:r>
          </a:p>
        </p:txBody>
      </p:sp>
      <p:pic>
        <p:nvPicPr>
          <p:cNvPr id="1038" name="Picture 14" descr="Glory Road | Watch ESPN">
            <a:extLst>
              <a:ext uri="{FF2B5EF4-FFF2-40B4-BE49-F238E27FC236}">
                <a16:creationId xmlns:a16="http://schemas.microsoft.com/office/drawing/2014/main" id="{FDC4A854-BE63-4FF2-B271-6525AD11E920}"/>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9903054" y="3276482"/>
            <a:ext cx="1011599" cy="638883"/>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426F0A57-6578-4054-9E45-E39ACD7344E7}"/>
              </a:ext>
            </a:extLst>
          </p:cNvPr>
          <p:cNvSpPr txBox="1"/>
          <p:nvPr/>
        </p:nvSpPr>
        <p:spPr>
          <a:xfrm>
            <a:off x="9903055"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4/3</a:t>
            </a:r>
          </a:p>
        </p:txBody>
      </p:sp>
      <p:pic>
        <p:nvPicPr>
          <p:cNvPr id="1040" name="Picture 16" descr="ACM Presents: Our Country">
            <a:extLst>
              <a:ext uri="{FF2B5EF4-FFF2-40B4-BE49-F238E27FC236}">
                <a16:creationId xmlns:a16="http://schemas.microsoft.com/office/drawing/2014/main" id="{1A0BAB0A-58BF-42B0-B912-2DC1BB2AB9FD}"/>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10973794" y="3354006"/>
            <a:ext cx="1014544" cy="458071"/>
          </a:xfrm>
          <a:prstGeom prst="rect">
            <a:avLst/>
          </a:prstGeom>
          <a:noFill/>
          <a:ln>
            <a:solidFill>
              <a:schemeClr val="tx1"/>
            </a:solidFill>
          </a:ln>
          <a:effectLst/>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5BC81F61-AAD3-4359-90F8-CA206502216B}"/>
              </a:ext>
            </a:extLst>
          </p:cNvPr>
          <p:cNvSpPr txBox="1"/>
          <p:nvPr/>
        </p:nvSpPr>
        <p:spPr>
          <a:xfrm>
            <a:off x="10914653"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4/5</a:t>
            </a:r>
          </a:p>
        </p:txBody>
      </p:sp>
      <p:sp>
        <p:nvSpPr>
          <p:cNvPr id="54" name="TextBox 53">
            <a:extLst>
              <a:ext uri="{FF2B5EF4-FFF2-40B4-BE49-F238E27FC236}">
                <a16:creationId xmlns:a16="http://schemas.microsoft.com/office/drawing/2014/main" id="{81081A3D-06E2-4886-A613-301E9F3D0EA0}"/>
              </a:ext>
            </a:extLst>
          </p:cNvPr>
          <p:cNvSpPr txBox="1"/>
          <p:nvPr/>
        </p:nvSpPr>
        <p:spPr>
          <a:xfrm>
            <a:off x="6673579"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84A99"/>
                </a:solidFill>
                <a:effectLst/>
                <a:uLnTx/>
                <a:uFillTx/>
                <a:latin typeface="Helvetica Light" panose="020B0403020202020204"/>
                <a:ea typeface="+mn-ea"/>
                <a:cs typeface="+mn-cs"/>
              </a:rPr>
              <a:t>4/2</a:t>
            </a:r>
          </a:p>
        </p:txBody>
      </p:sp>
      <p:pic>
        <p:nvPicPr>
          <p:cNvPr id="1042" name="Picture 18" descr="Dr. Fauci calls Trump's projection 'aspirational'">
            <a:extLst>
              <a:ext uri="{FF2B5EF4-FFF2-40B4-BE49-F238E27FC236}">
                <a16:creationId xmlns:a16="http://schemas.microsoft.com/office/drawing/2014/main" id="{0AD3F0F6-4FF5-4BF7-9595-BAFF981D34E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6668689" y="3273080"/>
            <a:ext cx="1017715" cy="600519"/>
          </a:xfrm>
          <a:prstGeom prst="rect">
            <a:avLst/>
          </a:prstGeom>
          <a:noFill/>
          <a:extLst>
            <a:ext uri="{909E8E84-426E-40DD-AFC4-6F175D3DCCD1}">
              <a14:hiddenFill xmlns:a14="http://schemas.microsoft.com/office/drawing/2010/main">
                <a:solidFill>
                  <a:srgbClr val="FFFFFF"/>
                </a:solidFill>
              </a14:hiddenFill>
            </a:ext>
          </a:extLst>
        </p:spPr>
      </p:pic>
      <p:sp>
        <p:nvSpPr>
          <p:cNvPr id="47" name="Rectangle: Rounded Corners 46">
            <a:extLst>
              <a:ext uri="{FF2B5EF4-FFF2-40B4-BE49-F238E27FC236}">
                <a16:creationId xmlns:a16="http://schemas.microsoft.com/office/drawing/2014/main" id="{E05D1131-BEE0-47FB-ADE8-8C3260AB96F6}"/>
              </a:ext>
            </a:extLst>
          </p:cNvPr>
          <p:cNvSpPr/>
          <p:nvPr/>
        </p:nvSpPr>
        <p:spPr>
          <a:xfrm>
            <a:off x="6695481" y="4090201"/>
            <a:ext cx="1014545" cy="104157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CNN Town Hall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reported on information and updates regarding the coronavirus pandemic. </a:t>
            </a:r>
          </a:p>
        </p:txBody>
      </p:sp>
      <p:sp>
        <p:nvSpPr>
          <p:cNvPr id="49" name="TextBox 48">
            <a:extLst>
              <a:ext uri="{FF2B5EF4-FFF2-40B4-BE49-F238E27FC236}">
                <a16:creationId xmlns:a16="http://schemas.microsoft.com/office/drawing/2014/main" id="{92D0796A-6F90-4183-A1CF-3C883F179156}"/>
              </a:ext>
            </a:extLst>
          </p:cNvPr>
          <p:cNvSpPr txBox="1"/>
          <p:nvPr/>
        </p:nvSpPr>
        <p:spPr>
          <a:xfrm>
            <a:off x="276018"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sp>
        <p:nvSpPr>
          <p:cNvPr id="50" name="TextBox 49">
            <a:extLst>
              <a:ext uri="{FF2B5EF4-FFF2-40B4-BE49-F238E27FC236}">
                <a16:creationId xmlns:a16="http://schemas.microsoft.com/office/drawing/2014/main" id="{F38A614E-F04C-484B-8E74-000FD0C0F946}"/>
              </a:ext>
            </a:extLst>
          </p:cNvPr>
          <p:cNvSpPr txBox="1"/>
          <p:nvPr/>
        </p:nvSpPr>
        <p:spPr>
          <a:xfrm>
            <a:off x="1342731"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51" name="TextBox 50">
            <a:extLst>
              <a:ext uri="{FF2B5EF4-FFF2-40B4-BE49-F238E27FC236}">
                <a16:creationId xmlns:a16="http://schemas.microsoft.com/office/drawing/2014/main" id="{0DDD2470-F24B-4073-BFF8-C2822530C4B0}"/>
              </a:ext>
            </a:extLst>
          </p:cNvPr>
          <p:cNvSpPr txBox="1"/>
          <p:nvPr/>
        </p:nvSpPr>
        <p:spPr>
          <a:xfrm>
            <a:off x="2409407"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2" name="TextBox 51">
            <a:extLst>
              <a:ext uri="{FF2B5EF4-FFF2-40B4-BE49-F238E27FC236}">
                <a16:creationId xmlns:a16="http://schemas.microsoft.com/office/drawing/2014/main" id="{06C2E5ED-A577-4BED-949D-DDE0D2C09934}"/>
              </a:ext>
            </a:extLst>
          </p:cNvPr>
          <p:cNvSpPr txBox="1"/>
          <p:nvPr/>
        </p:nvSpPr>
        <p:spPr>
          <a:xfrm>
            <a:off x="3482735"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3" name="TextBox 52">
            <a:extLst>
              <a:ext uri="{FF2B5EF4-FFF2-40B4-BE49-F238E27FC236}">
                <a16:creationId xmlns:a16="http://schemas.microsoft.com/office/drawing/2014/main" id="{F4AACAB1-F986-42DC-BC19-9DE86F33B1BF}"/>
              </a:ext>
            </a:extLst>
          </p:cNvPr>
          <p:cNvSpPr txBox="1"/>
          <p:nvPr/>
        </p:nvSpPr>
        <p:spPr>
          <a:xfrm>
            <a:off x="4556063"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5" name="TextBox 54">
            <a:extLst>
              <a:ext uri="{FF2B5EF4-FFF2-40B4-BE49-F238E27FC236}">
                <a16:creationId xmlns:a16="http://schemas.microsoft.com/office/drawing/2014/main" id="{90F30177-AB5D-4CA0-BDF4-5493ACC5FEB8}"/>
              </a:ext>
            </a:extLst>
          </p:cNvPr>
          <p:cNvSpPr txBox="1"/>
          <p:nvPr/>
        </p:nvSpPr>
        <p:spPr>
          <a:xfrm>
            <a:off x="5619023"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6" name="TextBox 55">
            <a:extLst>
              <a:ext uri="{FF2B5EF4-FFF2-40B4-BE49-F238E27FC236}">
                <a16:creationId xmlns:a16="http://schemas.microsoft.com/office/drawing/2014/main" id="{E8BF6D07-824D-4390-BF4D-03462E05CCAD}"/>
              </a:ext>
            </a:extLst>
          </p:cNvPr>
          <p:cNvSpPr txBox="1"/>
          <p:nvPr/>
        </p:nvSpPr>
        <p:spPr>
          <a:xfrm>
            <a:off x="7747103"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(#8)</a:t>
            </a:r>
          </a:p>
        </p:txBody>
      </p:sp>
      <p:sp>
        <p:nvSpPr>
          <p:cNvPr id="57" name="TextBox 56">
            <a:extLst>
              <a:ext uri="{FF2B5EF4-FFF2-40B4-BE49-F238E27FC236}">
                <a16:creationId xmlns:a16="http://schemas.microsoft.com/office/drawing/2014/main" id="{97D92BBA-2B49-4327-8CAF-3CDACB0FB8B1}"/>
              </a:ext>
            </a:extLst>
          </p:cNvPr>
          <p:cNvSpPr txBox="1"/>
          <p:nvPr/>
        </p:nvSpPr>
        <p:spPr>
          <a:xfrm>
            <a:off x="8823792" y="292515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58" name="TextBox 57">
            <a:extLst>
              <a:ext uri="{FF2B5EF4-FFF2-40B4-BE49-F238E27FC236}">
                <a16:creationId xmlns:a16="http://schemas.microsoft.com/office/drawing/2014/main" id="{36C86E51-C875-4ED8-8A68-D55E8F972B63}"/>
              </a:ext>
            </a:extLst>
          </p:cNvPr>
          <p:cNvSpPr txBox="1"/>
          <p:nvPr/>
        </p:nvSpPr>
        <p:spPr>
          <a:xfrm>
            <a:off x="9906168"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sp>
        <p:nvSpPr>
          <p:cNvPr id="59" name="TextBox 58">
            <a:extLst>
              <a:ext uri="{FF2B5EF4-FFF2-40B4-BE49-F238E27FC236}">
                <a16:creationId xmlns:a16="http://schemas.microsoft.com/office/drawing/2014/main" id="{C47A8E7F-D78D-4F0A-8220-184136C6CB6D}"/>
              </a:ext>
            </a:extLst>
          </p:cNvPr>
          <p:cNvSpPr txBox="1"/>
          <p:nvPr/>
        </p:nvSpPr>
        <p:spPr>
          <a:xfrm>
            <a:off x="10917766"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(#6)</a:t>
            </a:r>
          </a:p>
        </p:txBody>
      </p:sp>
      <p:sp>
        <p:nvSpPr>
          <p:cNvPr id="60" name="TextBox 59">
            <a:extLst>
              <a:ext uri="{FF2B5EF4-FFF2-40B4-BE49-F238E27FC236}">
                <a16:creationId xmlns:a16="http://schemas.microsoft.com/office/drawing/2014/main" id="{49CD22F8-3541-4DA2-AEBC-44C0546130FE}"/>
              </a:ext>
            </a:extLst>
          </p:cNvPr>
          <p:cNvSpPr txBox="1"/>
          <p:nvPr/>
        </p:nvSpPr>
        <p:spPr>
          <a:xfrm>
            <a:off x="6676692" y="292565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62" name="TextBox 61">
            <a:extLst>
              <a:ext uri="{FF2B5EF4-FFF2-40B4-BE49-F238E27FC236}">
                <a16:creationId xmlns:a16="http://schemas.microsoft.com/office/drawing/2014/main" id="{1E19842F-BABD-4887-BA41-5252B899FF25}"/>
              </a:ext>
            </a:extLst>
          </p:cNvPr>
          <p:cNvSpPr txBox="1"/>
          <p:nvPr/>
        </p:nvSpPr>
        <p:spPr>
          <a:xfrm>
            <a:off x="550451" y="598431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107911904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404962" y="1832843"/>
            <a:ext cx="11458297"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Ad-Supported TV ‘Specials’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(April 9</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cxnSp>
        <p:nvCxnSpPr>
          <p:cNvPr id="6" name="Straight Arrow Connector 5">
            <a:extLst>
              <a:ext uri="{FF2B5EF4-FFF2-40B4-BE49-F238E27FC236}">
                <a16:creationId xmlns:a16="http://schemas.microsoft.com/office/drawing/2014/main" id="{A3FC30B9-F86E-48E3-86F5-8D735E2DCCC7}"/>
              </a:ext>
            </a:extLst>
          </p:cNvPr>
          <p:cNvCxnSpPr>
            <a:cxnSpLocks/>
          </p:cNvCxnSpPr>
          <p:nvPr/>
        </p:nvCxnSpPr>
        <p:spPr>
          <a:xfrm>
            <a:off x="546751" y="2404593"/>
            <a:ext cx="11088522" cy="14724"/>
          </a:xfrm>
          <a:prstGeom prst="straightConnector1">
            <a:avLst/>
          </a:prstGeom>
          <a:ln w="57150">
            <a:solidFill>
              <a:srgbClr val="1B1464"/>
            </a:solidFill>
            <a:tailEnd type="triangle"/>
          </a:ln>
        </p:spPr>
        <p:style>
          <a:lnRef idx="1">
            <a:schemeClr val="accent1"/>
          </a:lnRef>
          <a:fillRef idx="0">
            <a:schemeClr val="accent1"/>
          </a:fillRef>
          <a:effectRef idx="0">
            <a:schemeClr val="accent1"/>
          </a:effectRef>
          <a:fontRef idx="minor">
            <a:schemeClr val="tx1"/>
          </a:fontRef>
        </p:style>
      </p:cxnSp>
      <p:sp>
        <p:nvSpPr>
          <p:cNvPr id="83" name="TextBox 82">
            <a:extLst>
              <a:ext uri="{FF2B5EF4-FFF2-40B4-BE49-F238E27FC236}">
                <a16:creationId xmlns:a16="http://schemas.microsoft.com/office/drawing/2014/main" id="{90939333-2738-43F2-98D1-301B5DDEF9A6}"/>
              </a:ext>
            </a:extLst>
          </p:cNvPr>
          <p:cNvSpPr txBox="1"/>
          <p:nvPr/>
        </p:nvSpPr>
        <p:spPr>
          <a:xfrm>
            <a:off x="272905"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4/11</a:t>
            </a:r>
          </a:p>
        </p:txBody>
      </p:sp>
      <p:sp>
        <p:nvSpPr>
          <p:cNvPr id="84" name="TextBox 83">
            <a:extLst>
              <a:ext uri="{FF2B5EF4-FFF2-40B4-BE49-F238E27FC236}">
                <a16:creationId xmlns:a16="http://schemas.microsoft.com/office/drawing/2014/main" id="{BAF14F14-766D-4CD6-A565-D4666CAA97F8}"/>
              </a:ext>
            </a:extLst>
          </p:cNvPr>
          <p:cNvSpPr txBox="1"/>
          <p:nvPr/>
        </p:nvSpPr>
        <p:spPr>
          <a:xfrm>
            <a:off x="1283961"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4/12</a:t>
            </a:r>
          </a:p>
        </p:txBody>
      </p:sp>
      <p:sp>
        <p:nvSpPr>
          <p:cNvPr id="71" name="Rectangle 70">
            <a:extLst>
              <a:ext uri="{FF2B5EF4-FFF2-40B4-BE49-F238E27FC236}">
                <a16:creationId xmlns:a16="http://schemas.microsoft.com/office/drawing/2014/main" id="{C39673C6-5E63-42F8-BB49-7A5226E1818B}"/>
              </a:ext>
            </a:extLst>
          </p:cNvPr>
          <p:cNvSpPr/>
          <p:nvPr/>
        </p:nvSpPr>
        <p:spPr>
          <a:xfrm>
            <a:off x="413300" y="274741"/>
            <a:ext cx="11323881" cy="124649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TV networks </a:t>
            </a:r>
            <a:r>
              <a:rPr kumimoji="0" lang="en-US" sz="2500" b="1" i="0" u="none" strike="noStrike" kern="1200" cap="none" spc="0" normalizeH="0" baseline="0" noProof="0" dirty="0">
                <a:ln>
                  <a:noFill/>
                </a:ln>
                <a:solidFill>
                  <a:srgbClr val="1B1464"/>
                </a:solidFill>
                <a:effectLst/>
                <a:uLnTx/>
                <a:uFillTx/>
                <a:latin typeface="Helvetica" pitchFamily="2" charset="0"/>
                <a:ea typeface="+mn-ea"/>
                <a:cs typeface="+mn-cs"/>
              </a:rPr>
              <a:t>stepped up their cultural presence by increasing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the amount of </a:t>
            </a:r>
            <a:r>
              <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rPr>
              <a:t>‘specials’ in support of COVID-19 relief efforts </a:t>
            </a:r>
            <a:r>
              <a:rPr kumimoji="0" lang="en-US" sz="2500" b="1" i="0" u="none" strike="noStrike" kern="1200" cap="none" spc="0" normalizeH="0" baseline="0" noProof="0" dirty="0">
                <a:ln>
                  <a:noFill/>
                </a:ln>
                <a:solidFill>
                  <a:srgbClr val="1F1A62"/>
                </a:solidFill>
                <a:effectLst/>
                <a:uLnTx/>
                <a:uFillTx/>
                <a:latin typeface="Helvetica" pitchFamily="2" charset="0"/>
                <a:ea typeface="+mn-ea"/>
                <a:cs typeface="+mn-cs"/>
              </a:rPr>
              <a:t>while providing fans with </a:t>
            </a:r>
            <a:r>
              <a:rPr kumimoji="0" lang="en-US" sz="2500" b="1" i="0" u="none" strike="noStrike" kern="1200" cap="none" spc="0" normalizeH="0" baseline="0" noProof="0" dirty="0">
                <a:ln>
                  <a:noFill/>
                </a:ln>
                <a:solidFill>
                  <a:srgbClr val="ED3C8D"/>
                </a:solidFill>
                <a:effectLst/>
                <a:uLnTx/>
                <a:uFillTx/>
                <a:latin typeface="Helvetica" pitchFamily="2" charset="0"/>
                <a:ea typeface="+mn-ea"/>
                <a:cs typeface="+mn-cs"/>
              </a:rPr>
              <a:t>more sports content</a:t>
            </a:r>
          </a:p>
        </p:txBody>
      </p:sp>
      <p:sp>
        <p:nvSpPr>
          <p:cNvPr id="77" name="Rectangle: Rounded Corners 76">
            <a:extLst>
              <a:ext uri="{FF2B5EF4-FFF2-40B4-BE49-F238E27FC236}">
                <a16:creationId xmlns:a16="http://schemas.microsoft.com/office/drawing/2014/main" id="{DCC22F4B-C0E6-482F-9B48-0B516C5C02D8}"/>
              </a:ext>
            </a:extLst>
          </p:cNvPr>
          <p:cNvSpPr/>
          <p:nvPr/>
        </p:nvSpPr>
        <p:spPr>
          <a:xfrm>
            <a:off x="317321" y="4090202"/>
            <a:ext cx="922007" cy="105753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Lifetime premiered the original film,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The Clark Sisters: First Ladies of Gospel</a:t>
            </a:r>
            <a:r>
              <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a:t>
            </a:r>
            <a:endParaRPr kumimoji="0" lang="en-US" sz="8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78" name="Rectangle: Rounded Corners 77">
            <a:extLst>
              <a:ext uri="{FF2B5EF4-FFF2-40B4-BE49-F238E27FC236}">
                <a16:creationId xmlns:a16="http://schemas.microsoft.com/office/drawing/2014/main" id="{E22DBA72-11F8-4A1A-8D06-AA98D1AC6B97}"/>
              </a:ext>
            </a:extLst>
          </p:cNvPr>
          <p:cNvSpPr/>
          <p:nvPr/>
        </p:nvSpPr>
        <p:spPr>
          <a:xfrm>
            <a:off x="1284171" y="4090201"/>
            <a:ext cx="922007" cy="115456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ESPN televised an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NBA HORSE Tournament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a single-elimination shooting competition.</a:t>
            </a:r>
          </a:p>
        </p:txBody>
      </p:sp>
      <p:sp>
        <p:nvSpPr>
          <p:cNvPr id="79" name="TextBox 78">
            <a:extLst>
              <a:ext uri="{FF2B5EF4-FFF2-40B4-BE49-F238E27FC236}">
                <a16:creationId xmlns:a16="http://schemas.microsoft.com/office/drawing/2014/main" id="{81E21BBE-3AA6-4AB7-9FA8-D080B36C7A96}"/>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(4/9/2020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20" name="Rectangle: Rounded Corners 19">
            <a:extLst>
              <a:ext uri="{FF2B5EF4-FFF2-40B4-BE49-F238E27FC236}">
                <a16:creationId xmlns:a16="http://schemas.microsoft.com/office/drawing/2014/main" id="{49BD882D-A26E-4A40-8123-D2CEFE58C4C3}"/>
              </a:ext>
            </a:extLst>
          </p:cNvPr>
          <p:cNvSpPr/>
          <p:nvPr/>
        </p:nvSpPr>
        <p:spPr>
          <a:xfrm>
            <a:off x="2251021" y="4090201"/>
            <a:ext cx="922007" cy="1382330"/>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Jesus Christ Superstar Live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starring John Legend and Brandon Victor Dixon re-aired for Easter Sunday on NBC.</a:t>
            </a:r>
          </a:p>
        </p:txBody>
      </p:sp>
      <p:sp>
        <p:nvSpPr>
          <p:cNvPr id="21" name="Rectangle: Rounded Corners 20">
            <a:extLst>
              <a:ext uri="{FF2B5EF4-FFF2-40B4-BE49-F238E27FC236}">
                <a16:creationId xmlns:a16="http://schemas.microsoft.com/office/drawing/2014/main" id="{9CE62D40-B827-4204-B3C4-B219BD7F8987}"/>
              </a:ext>
            </a:extLst>
          </p:cNvPr>
          <p:cNvSpPr/>
          <p:nvPr/>
        </p:nvSpPr>
        <p:spPr>
          <a:xfrm>
            <a:off x="3217871" y="4090200"/>
            <a:ext cx="922007" cy="1492093"/>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ABC’s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Disney Family Singalong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featured pop stars performing their favorite Disney numbers from their own homes.</a:t>
            </a:r>
          </a:p>
        </p:txBody>
      </p:sp>
      <p:sp>
        <p:nvSpPr>
          <p:cNvPr id="22" name="Rectangle: Rounded Corners 21">
            <a:extLst>
              <a:ext uri="{FF2B5EF4-FFF2-40B4-BE49-F238E27FC236}">
                <a16:creationId xmlns:a16="http://schemas.microsoft.com/office/drawing/2014/main" id="{88053D3E-44F6-4A21-85D9-0EA0018767EF}"/>
              </a:ext>
            </a:extLst>
          </p:cNvPr>
          <p:cNvSpPr/>
          <p:nvPr/>
        </p:nvSpPr>
        <p:spPr>
          <a:xfrm>
            <a:off x="4184721" y="4090201"/>
            <a:ext cx="922007" cy="14920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2020 WNBA Draft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was the league's draft for the 2020 season that was held virtually due to the pandemic.</a:t>
            </a:r>
            <a:endPar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4" name="Rectangle: Rounded Corners 23">
            <a:extLst>
              <a:ext uri="{FF2B5EF4-FFF2-40B4-BE49-F238E27FC236}">
                <a16:creationId xmlns:a16="http://schemas.microsoft.com/office/drawing/2014/main" id="{FB2C84F7-8441-4393-82F7-18D3AA763A92}"/>
              </a:ext>
            </a:extLst>
          </p:cNvPr>
          <p:cNvSpPr/>
          <p:nvPr/>
        </p:nvSpPr>
        <p:spPr>
          <a:xfrm>
            <a:off x="5151571" y="4090201"/>
            <a:ext cx="922007" cy="149209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Global Citizen and WHO broadcasted 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One World: Together At Home</a:t>
            </a:r>
            <a:r>
              <a:rPr kumimoji="0" lang="en-US" sz="800" b="0"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global special in support of the fight against COVID-19.</a:t>
            </a:r>
          </a:p>
        </p:txBody>
      </p:sp>
      <p:sp>
        <p:nvSpPr>
          <p:cNvPr id="26" name="Rectangle: Rounded Corners 25">
            <a:extLst>
              <a:ext uri="{FF2B5EF4-FFF2-40B4-BE49-F238E27FC236}">
                <a16:creationId xmlns:a16="http://schemas.microsoft.com/office/drawing/2014/main" id="{8D5971D5-2399-48AF-A58D-38B8889ED28F}"/>
              </a:ext>
            </a:extLst>
          </p:cNvPr>
          <p:cNvSpPr/>
          <p:nvPr/>
        </p:nvSpPr>
        <p:spPr>
          <a:xfrm>
            <a:off x="7072214" y="4090202"/>
            <a:ext cx="957646" cy="104740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CBS aired a special tribute concert,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Let’s Go Crazy: The GRAMMY Salute to Prince.</a:t>
            </a:r>
          </a:p>
        </p:txBody>
      </p:sp>
      <p:sp>
        <p:nvSpPr>
          <p:cNvPr id="27" name="Rectangle: Rounded Corners 26">
            <a:extLst>
              <a:ext uri="{FF2B5EF4-FFF2-40B4-BE49-F238E27FC236}">
                <a16:creationId xmlns:a16="http://schemas.microsoft.com/office/drawing/2014/main" id="{65A393A9-C2D0-4C1F-89B4-DD22EC70E849}"/>
              </a:ext>
            </a:extLst>
          </p:cNvPr>
          <p:cNvSpPr/>
          <p:nvPr/>
        </p:nvSpPr>
        <p:spPr>
          <a:xfrm>
            <a:off x="8052121" y="4090201"/>
            <a:ext cx="922007" cy="141480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Saving Our Selves: A BET COVID-19 Relief Effort</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benefit aired to help communities of color impacted by COVID-19.</a:t>
            </a:r>
          </a:p>
        </p:txBody>
      </p:sp>
      <p:sp>
        <p:nvSpPr>
          <p:cNvPr id="31" name="Rectangle: Rounded Corners 30">
            <a:extLst>
              <a:ext uri="{FF2B5EF4-FFF2-40B4-BE49-F238E27FC236}">
                <a16:creationId xmlns:a16="http://schemas.microsoft.com/office/drawing/2014/main" id="{B389A320-EC2F-4B8F-B246-B6E49E0415BB}"/>
              </a:ext>
            </a:extLst>
          </p:cNvPr>
          <p:cNvSpPr/>
          <p:nvPr/>
        </p:nvSpPr>
        <p:spPr>
          <a:xfrm>
            <a:off x="9018971" y="4090200"/>
            <a:ext cx="922007" cy="12097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2020 NFL Draft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was held via video conferencing to select players for the 2020 season. </a:t>
            </a:r>
          </a:p>
        </p:txBody>
      </p:sp>
      <p:sp>
        <p:nvSpPr>
          <p:cNvPr id="32" name="Rectangle: Rounded Corners 31">
            <a:extLst>
              <a:ext uri="{FF2B5EF4-FFF2-40B4-BE49-F238E27FC236}">
                <a16:creationId xmlns:a16="http://schemas.microsoft.com/office/drawing/2014/main" id="{A040BF74-4579-45E6-9695-78528EF3DF4A}"/>
              </a:ext>
            </a:extLst>
          </p:cNvPr>
          <p:cNvSpPr/>
          <p:nvPr/>
        </p:nvSpPr>
        <p:spPr>
          <a:xfrm>
            <a:off x="9985821" y="4090201"/>
            <a:ext cx="922007" cy="130038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RuPaul's Secret Celebrity Drag Race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aired as a special spin-off of RuPaul's Drag Race.</a:t>
            </a:r>
          </a:p>
        </p:txBody>
      </p:sp>
      <p:sp>
        <p:nvSpPr>
          <p:cNvPr id="35" name="TextBox 34">
            <a:extLst>
              <a:ext uri="{FF2B5EF4-FFF2-40B4-BE49-F238E27FC236}">
                <a16:creationId xmlns:a16="http://schemas.microsoft.com/office/drawing/2014/main" id="{4C9E3F68-E746-4CAB-9210-20BEB5FB5B9E}"/>
              </a:ext>
            </a:extLst>
          </p:cNvPr>
          <p:cNvSpPr txBox="1"/>
          <p:nvPr/>
        </p:nvSpPr>
        <p:spPr>
          <a:xfrm>
            <a:off x="2239317"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4/12</a:t>
            </a:r>
          </a:p>
        </p:txBody>
      </p:sp>
      <p:sp>
        <p:nvSpPr>
          <p:cNvPr id="36" name="TextBox 35">
            <a:extLst>
              <a:ext uri="{FF2B5EF4-FFF2-40B4-BE49-F238E27FC236}">
                <a16:creationId xmlns:a16="http://schemas.microsoft.com/office/drawing/2014/main" id="{DC2CC513-AE4C-4036-924A-838D7827AD4C}"/>
              </a:ext>
            </a:extLst>
          </p:cNvPr>
          <p:cNvSpPr txBox="1"/>
          <p:nvPr/>
        </p:nvSpPr>
        <p:spPr>
          <a:xfrm>
            <a:off x="3177473"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4/16</a:t>
            </a:r>
          </a:p>
        </p:txBody>
      </p:sp>
      <p:sp>
        <p:nvSpPr>
          <p:cNvPr id="37" name="TextBox 36">
            <a:extLst>
              <a:ext uri="{FF2B5EF4-FFF2-40B4-BE49-F238E27FC236}">
                <a16:creationId xmlns:a16="http://schemas.microsoft.com/office/drawing/2014/main" id="{C784DD9A-6F48-49B2-A28C-34A7A49FDF41}"/>
              </a:ext>
            </a:extLst>
          </p:cNvPr>
          <p:cNvSpPr txBox="1"/>
          <p:nvPr/>
        </p:nvSpPr>
        <p:spPr>
          <a:xfrm>
            <a:off x="4115629"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4/17</a:t>
            </a:r>
          </a:p>
        </p:txBody>
      </p:sp>
      <p:sp>
        <p:nvSpPr>
          <p:cNvPr id="38" name="TextBox 37">
            <a:extLst>
              <a:ext uri="{FF2B5EF4-FFF2-40B4-BE49-F238E27FC236}">
                <a16:creationId xmlns:a16="http://schemas.microsoft.com/office/drawing/2014/main" id="{E7A5244F-09C4-413F-BB5D-1CEF9CD5FBDD}"/>
              </a:ext>
            </a:extLst>
          </p:cNvPr>
          <p:cNvSpPr txBox="1"/>
          <p:nvPr/>
        </p:nvSpPr>
        <p:spPr>
          <a:xfrm>
            <a:off x="5091123"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4/18</a:t>
            </a:r>
          </a:p>
        </p:txBody>
      </p:sp>
      <p:sp>
        <p:nvSpPr>
          <p:cNvPr id="42" name="TextBox 41">
            <a:extLst>
              <a:ext uri="{FF2B5EF4-FFF2-40B4-BE49-F238E27FC236}">
                <a16:creationId xmlns:a16="http://schemas.microsoft.com/office/drawing/2014/main" id="{2CBF1136-E3D1-44D3-A23E-64CE0487BAAA}"/>
              </a:ext>
            </a:extLst>
          </p:cNvPr>
          <p:cNvSpPr txBox="1"/>
          <p:nvPr/>
        </p:nvSpPr>
        <p:spPr>
          <a:xfrm>
            <a:off x="7028373"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4/21</a:t>
            </a:r>
          </a:p>
        </p:txBody>
      </p:sp>
      <p:sp>
        <p:nvSpPr>
          <p:cNvPr id="44" name="TextBox 43">
            <a:extLst>
              <a:ext uri="{FF2B5EF4-FFF2-40B4-BE49-F238E27FC236}">
                <a16:creationId xmlns:a16="http://schemas.microsoft.com/office/drawing/2014/main" id="{DADE0C23-344E-4993-97CD-A5F446FD58F1}"/>
              </a:ext>
            </a:extLst>
          </p:cNvPr>
          <p:cNvSpPr txBox="1"/>
          <p:nvPr/>
        </p:nvSpPr>
        <p:spPr>
          <a:xfrm>
            <a:off x="7993744" y="258614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4/22</a:t>
            </a:r>
          </a:p>
        </p:txBody>
      </p:sp>
      <p:sp>
        <p:nvSpPr>
          <p:cNvPr id="46" name="TextBox 45">
            <a:extLst>
              <a:ext uri="{FF2B5EF4-FFF2-40B4-BE49-F238E27FC236}">
                <a16:creationId xmlns:a16="http://schemas.microsoft.com/office/drawing/2014/main" id="{426F0A57-6578-4054-9E45-E39ACD7344E7}"/>
              </a:ext>
            </a:extLst>
          </p:cNvPr>
          <p:cNvSpPr txBox="1"/>
          <p:nvPr/>
        </p:nvSpPr>
        <p:spPr>
          <a:xfrm>
            <a:off x="8940945"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4/23-4/25</a:t>
            </a:r>
          </a:p>
        </p:txBody>
      </p:sp>
      <p:sp>
        <p:nvSpPr>
          <p:cNvPr id="48" name="TextBox 47">
            <a:extLst>
              <a:ext uri="{FF2B5EF4-FFF2-40B4-BE49-F238E27FC236}">
                <a16:creationId xmlns:a16="http://schemas.microsoft.com/office/drawing/2014/main" id="{5BC81F61-AAD3-4359-90F8-CA206502216B}"/>
              </a:ext>
            </a:extLst>
          </p:cNvPr>
          <p:cNvSpPr txBox="1"/>
          <p:nvPr/>
        </p:nvSpPr>
        <p:spPr>
          <a:xfrm>
            <a:off x="9920743"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4/24</a:t>
            </a:r>
          </a:p>
        </p:txBody>
      </p:sp>
      <p:sp>
        <p:nvSpPr>
          <p:cNvPr id="54" name="TextBox 53">
            <a:extLst>
              <a:ext uri="{FF2B5EF4-FFF2-40B4-BE49-F238E27FC236}">
                <a16:creationId xmlns:a16="http://schemas.microsoft.com/office/drawing/2014/main" id="{81081A3D-06E2-4886-A613-301E9F3D0EA0}"/>
              </a:ext>
            </a:extLst>
          </p:cNvPr>
          <p:cNvSpPr txBox="1"/>
          <p:nvPr/>
        </p:nvSpPr>
        <p:spPr>
          <a:xfrm>
            <a:off x="6029522"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4/19, 4/26</a:t>
            </a:r>
          </a:p>
        </p:txBody>
      </p:sp>
      <p:sp>
        <p:nvSpPr>
          <p:cNvPr id="47" name="Rectangle: Rounded Corners 46">
            <a:extLst>
              <a:ext uri="{FF2B5EF4-FFF2-40B4-BE49-F238E27FC236}">
                <a16:creationId xmlns:a16="http://schemas.microsoft.com/office/drawing/2014/main" id="{E05D1131-BEE0-47FB-ADE8-8C3260AB96F6}"/>
              </a:ext>
            </a:extLst>
          </p:cNvPr>
          <p:cNvSpPr/>
          <p:nvPr/>
        </p:nvSpPr>
        <p:spPr>
          <a:xfrm>
            <a:off x="6118421" y="4090201"/>
            <a:ext cx="922007" cy="188890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ESPN aired a 10-part documentary,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The Last Dance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follows Michael Jordan and the 1997-98 Chicago Bulls throughout their final championship together.</a:t>
            </a:r>
          </a:p>
        </p:txBody>
      </p:sp>
      <p:sp>
        <p:nvSpPr>
          <p:cNvPr id="49" name="TextBox 48">
            <a:extLst>
              <a:ext uri="{FF2B5EF4-FFF2-40B4-BE49-F238E27FC236}">
                <a16:creationId xmlns:a16="http://schemas.microsoft.com/office/drawing/2014/main" id="{92D0796A-6F90-4183-A1CF-3C883F179156}"/>
              </a:ext>
            </a:extLst>
          </p:cNvPr>
          <p:cNvSpPr txBox="1"/>
          <p:nvPr/>
        </p:nvSpPr>
        <p:spPr>
          <a:xfrm>
            <a:off x="276018"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0" name="TextBox 49">
            <a:extLst>
              <a:ext uri="{FF2B5EF4-FFF2-40B4-BE49-F238E27FC236}">
                <a16:creationId xmlns:a16="http://schemas.microsoft.com/office/drawing/2014/main" id="{F38A614E-F04C-484B-8E74-000FD0C0F946}"/>
              </a:ext>
            </a:extLst>
          </p:cNvPr>
          <p:cNvSpPr txBox="1"/>
          <p:nvPr/>
        </p:nvSpPr>
        <p:spPr>
          <a:xfrm>
            <a:off x="1287074"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51" name="TextBox 50">
            <a:extLst>
              <a:ext uri="{FF2B5EF4-FFF2-40B4-BE49-F238E27FC236}">
                <a16:creationId xmlns:a16="http://schemas.microsoft.com/office/drawing/2014/main" id="{0DDD2470-F24B-4073-BFF8-C2822530C4B0}"/>
              </a:ext>
            </a:extLst>
          </p:cNvPr>
          <p:cNvSpPr txBox="1"/>
          <p:nvPr/>
        </p:nvSpPr>
        <p:spPr>
          <a:xfrm>
            <a:off x="2242430" y="2924650"/>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sp>
        <p:nvSpPr>
          <p:cNvPr id="52" name="TextBox 51">
            <a:extLst>
              <a:ext uri="{FF2B5EF4-FFF2-40B4-BE49-F238E27FC236}">
                <a16:creationId xmlns:a16="http://schemas.microsoft.com/office/drawing/2014/main" id="{06C2E5ED-A577-4BED-949D-DDE0D2C09934}"/>
              </a:ext>
            </a:extLst>
          </p:cNvPr>
          <p:cNvSpPr txBox="1"/>
          <p:nvPr/>
        </p:nvSpPr>
        <p:spPr>
          <a:xfrm>
            <a:off x="3180586"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53" name="TextBox 52">
            <a:extLst>
              <a:ext uri="{FF2B5EF4-FFF2-40B4-BE49-F238E27FC236}">
                <a16:creationId xmlns:a16="http://schemas.microsoft.com/office/drawing/2014/main" id="{F4AACAB1-F986-42DC-BC19-9DE86F33B1BF}"/>
              </a:ext>
            </a:extLst>
          </p:cNvPr>
          <p:cNvSpPr txBox="1"/>
          <p:nvPr/>
        </p:nvSpPr>
        <p:spPr>
          <a:xfrm>
            <a:off x="4118742"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55" name="TextBox 54">
            <a:extLst>
              <a:ext uri="{FF2B5EF4-FFF2-40B4-BE49-F238E27FC236}">
                <a16:creationId xmlns:a16="http://schemas.microsoft.com/office/drawing/2014/main" id="{90F30177-AB5D-4CA0-BDF4-5493ACC5FEB8}"/>
              </a:ext>
            </a:extLst>
          </p:cNvPr>
          <p:cNvSpPr txBox="1"/>
          <p:nvPr/>
        </p:nvSpPr>
        <p:spPr>
          <a:xfrm>
            <a:off x="5094236" y="292316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6" name="TextBox 55">
            <a:extLst>
              <a:ext uri="{FF2B5EF4-FFF2-40B4-BE49-F238E27FC236}">
                <a16:creationId xmlns:a16="http://schemas.microsoft.com/office/drawing/2014/main" id="{E8BF6D07-824D-4390-BF4D-03462E05CCAD}"/>
              </a:ext>
            </a:extLst>
          </p:cNvPr>
          <p:cNvSpPr txBox="1"/>
          <p:nvPr/>
        </p:nvSpPr>
        <p:spPr>
          <a:xfrm>
            <a:off x="7031486" y="2924649"/>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57" name="TextBox 56">
            <a:extLst>
              <a:ext uri="{FF2B5EF4-FFF2-40B4-BE49-F238E27FC236}">
                <a16:creationId xmlns:a16="http://schemas.microsoft.com/office/drawing/2014/main" id="{97D92BBA-2B49-4327-8CAF-3CDACB0FB8B1}"/>
              </a:ext>
            </a:extLst>
          </p:cNvPr>
          <p:cNvSpPr txBox="1"/>
          <p:nvPr/>
        </p:nvSpPr>
        <p:spPr>
          <a:xfrm>
            <a:off x="7996857" y="292515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sp>
        <p:nvSpPr>
          <p:cNvPr id="58" name="TextBox 57">
            <a:extLst>
              <a:ext uri="{FF2B5EF4-FFF2-40B4-BE49-F238E27FC236}">
                <a16:creationId xmlns:a16="http://schemas.microsoft.com/office/drawing/2014/main" id="{36C86E51-C875-4ED8-8A68-D55E8F972B63}"/>
              </a:ext>
            </a:extLst>
          </p:cNvPr>
          <p:cNvSpPr txBox="1"/>
          <p:nvPr/>
        </p:nvSpPr>
        <p:spPr>
          <a:xfrm>
            <a:off x="8826752" y="2927214"/>
            <a:ext cx="124293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 (#1) (#2)</a:t>
            </a:r>
          </a:p>
        </p:txBody>
      </p:sp>
      <p:sp>
        <p:nvSpPr>
          <p:cNvPr id="59" name="TextBox 58">
            <a:extLst>
              <a:ext uri="{FF2B5EF4-FFF2-40B4-BE49-F238E27FC236}">
                <a16:creationId xmlns:a16="http://schemas.microsoft.com/office/drawing/2014/main" id="{C47A8E7F-D78D-4F0A-8220-184136C6CB6D}"/>
              </a:ext>
            </a:extLst>
          </p:cNvPr>
          <p:cNvSpPr txBox="1"/>
          <p:nvPr/>
        </p:nvSpPr>
        <p:spPr>
          <a:xfrm>
            <a:off x="9923856" y="292721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60" name="TextBox 59">
            <a:extLst>
              <a:ext uri="{FF2B5EF4-FFF2-40B4-BE49-F238E27FC236}">
                <a16:creationId xmlns:a16="http://schemas.microsoft.com/office/drawing/2014/main" id="{49CD22F8-3541-4DA2-AEBC-44C0546130FE}"/>
              </a:ext>
            </a:extLst>
          </p:cNvPr>
          <p:cNvSpPr txBox="1"/>
          <p:nvPr/>
        </p:nvSpPr>
        <p:spPr>
          <a:xfrm>
            <a:off x="6032635" y="292565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 (#1)</a:t>
            </a:r>
          </a:p>
        </p:txBody>
      </p:sp>
      <p:sp>
        <p:nvSpPr>
          <p:cNvPr id="61" name="Rectangle: Rounded Corners 60">
            <a:extLst>
              <a:ext uri="{FF2B5EF4-FFF2-40B4-BE49-F238E27FC236}">
                <a16:creationId xmlns:a16="http://schemas.microsoft.com/office/drawing/2014/main" id="{1CD17B54-0E1F-4252-B284-C208F57A736D}"/>
              </a:ext>
            </a:extLst>
          </p:cNvPr>
          <p:cNvSpPr/>
          <p:nvPr/>
        </p:nvSpPr>
        <p:spPr>
          <a:xfrm>
            <a:off x="10952672" y="4084879"/>
            <a:ext cx="922007" cy="1888902"/>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Club MTV Presents: Dance Together With D-Nice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brought live dance parties to living rooms across America while raising funds for the Save the Music foundation. </a:t>
            </a:r>
          </a:p>
        </p:txBody>
      </p:sp>
      <p:pic>
        <p:nvPicPr>
          <p:cNvPr id="63" name="Picture 16" descr="store.nba.com: ESPN presents the NBA HORSE Challenge | Milled">
            <a:extLst>
              <a:ext uri="{FF2B5EF4-FFF2-40B4-BE49-F238E27FC236}">
                <a16:creationId xmlns:a16="http://schemas.microsoft.com/office/drawing/2014/main" id="{8B0FB52C-53E3-4A03-BB44-DF0D65CDB642}"/>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284171" y="3421112"/>
            <a:ext cx="922007" cy="472500"/>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40" descr="WNBA draft second-highest television audience in its history ...">
            <a:extLst>
              <a:ext uri="{FF2B5EF4-FFF2-40B4-BE49-F238E27FC236}">
                <a16:creationId xmlns:a16="http://schemas.microsoft.com/office/drawing/2014/main" id="{2548C535-8772-4414-902B-CA399982B3F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4184721" y="3398047"/>
            <a:ext cx="922007" cy="518630"/>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54" descr="Watch Let's Go Crazy: The Grammy Salute to Prince Season 2020 ...">
            <a:extLst>
              <a:ext uri="{FF2B5EF4-FFF2-40B4-BE49-F238E27FC236}">
                <a16:creationId xmlns:a16="http://schemas.microsoft.com/office/drawing/2014/main" id="{46F2648C-2F21-49EB-B935-338DCC935C3E}"/>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7085270" y="3350059"/>
            <a:ext cx="922007" cy="614606"/>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66" descr="RuPaul's Secret Celebrity Drag Race': See All the Mystery Stars in ...">
            <a:extLst>
              <a:ext uri="{FF2B5EF4-FFF2-40B4-BE49-F238E27FC236}">
                <a16:creationId xmlns:a16="http://schemas.microsoft.com/office/drawing/2014/main" id="{BE71595D-82A8-47A1-8FC3-B9D858D6CD6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9985820" y="3384322"/>
            <a:ext cx="922007" cy="546081"/>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The Clark Sisters: Inspirational Quotes from Artists Infographic ...">
            <a:extLst>
              <a:ext uri="{FF2B5EF4-FFF2-40B4-BE49-F238E27FC236}">
                <a16:creationId xmlns:a16="http://schemas.microsoft.com/office/drawing/2014/main" id="{AF79A2F5-965E-4A91-B648-DBB6D1FFACF9}"/>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17730" y="3398047"/>
            <a:ext cx="922009" cy="5186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Jesus Christ Superstar Live in Concert | NBCUniversal Media Village">
            <a:extLst>
              <a:ext uri="{FF2B5EF4-FFF2-40B4-BE49-F238E27FC236}">
                <a16:creationId xmlns:a16="http://schemas.microsoft.com/office/drawing/2014/main" id="{730CDF76-A863-472B-A733-94F5B9A28E57}"/>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2239176" y="3311610"/>
            <a:ext cx="922007" cy="691505"/>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See the Best Moments from ABC's Disney Family Singalong">
            <a:extLst>
              <a:ext uri="{FF2B5EF4-FFF2-40B4-BE49-F238E27FC236}">
                <a16:creationId xmlns:a16="http://schemas.microsoft.com/office/drawing/2014/main" id="{DE3A03DD-84BD-49D2-9A4A-7B2B60784DAF}"/>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3217871" y="3384602"/>
            <a:ext cx="922006" cy="545520"/>
          </a:xfrm>
          <a:prstGeom prst="rect">
            <a:avLst/>
          </a:prstGeom>
          <a:noFill/>
          <a:extLst>
            <a:ext uri="{909E8E84-426E-40DD-AFC4-6F175D3DCCD1}">
              <a14:hiddenFill xmlns:a14="http://schemas.microsoft.com/office/drawing/2010/main">
                <a:solidFill>
                  <a:srgbClr val="FFFFFF"/>
                </a:solidFill>
              </a14:hiddenFill>
            </a:ext>
          </a:extLst>
        </p:spPr>
      </p:pic>
      <p:pic>
        <p:nvPicPr>
          <p:cNvPr id="2056" name="Picture 8" descr="Coronavirus: One World Together At Home concert: live online - AS.com">
            <a:extLst>
              <a:ext uri="{FF2B5EF4-FFF2-40B4-BE49-F238E27FC236}">
                <a16:creationId xmlns:a16="http://schemas.microsoft.com/office/drawing/2014/main" id="{806D4AE6-3D90-4DB2-9E91-B75E5761875D}"/>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5151570" y="3398048"/>
            <a:ext cx="922005" cy="518628"/>
          </a:xfrm>
          <a:prstGeom prst="rect">
            <a:avLst/>
          </a:prstGeom>
          <a:noFill/>
          <a:extLst>
            <a:ext uri="{909E8E84-426E-40DD-AFC4-6F175D3DCCD1}">
              <a14:hiddenFill xmlns:a14="http://schemas.microsoft.com/office/drawing/2010/main">
                <a:solidFill>
                  <a:srgbClr val="FFFFFF"/>
                </a:solidFill>
              </a14:hiddenFill>
            </a:ext>
          </a:extLst>
        </p:spPr>
      </p:pic>
      <p:pic>
        <p:nvPicPr>
          <p:cNvPr id="2058" name="Picture 10" descr="ESPN's 'The Last Dance' Premiere Attracts 6.1M Viewers ...">
            <a:extLst>
              <a:ext uri="{FF2B5EF4-FFF2-40B4-BE49-F238E27FC236}">
                <a16:creationId xmlns:a16="http://schemas.microsoft.com/office/drawing/2014/main" id="{D596858C-CF42-4822-8163-041DCDB37075}"/>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6118421" y="3398048"/>
            <a:ext cx="910161" cy="518628"/>
          </a:xfrm>
          <a:prstGeom prst="rect">
            <a:avLst/>
          </a:prstGeom>
          <a:noFill/>
          <a:extLst>
            <a:ext uri="{909E8E84-426E-40DD-AFC4-6F175D3DCCD1}">
              <a14:hiddenFill xmlns:a14="http://schemas.microsoft.com/office/drawing/2010/main">
                <a:solidFill>
                  <a:srgbClr val="FFFFFF"/>
                </a:solidFill>
              </a14:hiddenFill>
            </a:ext>
          </a:extLst>
        </p:spPr>
      </p:pic>
      <p:pic>
        <p:nvPicPr>
          <p:cNvPr id="2060" name="Picture 12" descr="Saving Our Selves: A BET COVID-19 Relief Effort | United Way Worldwide">
            <a:extLst>
              <a:ext uri="{FF2B5EF4-FFF2-40B4-BE49-F238E27FC236}">
                <a16:creationId xmlns:a16="http://schemas.microsoft.com/office/drawing/2014/main" id="{6FC734FA-804C-4B54-A44F-55426B22CC94}"/>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8052118" y="3369234"/>
            <a:ext cx="922010" cy="576257"/>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4" descr="NFL Draft 2020 kicks off today: Here are dates, start times and ...">
            <a:extLst>
              <a:ext uri="{FF2B5EF4-FFF2-40B4-BE49-F238E27FC236}">
                <a16:creationId xmlns:a16="http://schemas.microsoft.com/office/drawing/2014/main" id="{4F6C191B-EA12-4781-8E08-A15EE7BEA0A9}"/>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9018968" y="3345399"/>
            <a:ext cx="922007" cy="623926"/>
          </a:xfrm>
          <a:prstGeom prst="rect">
            <a:avLst/>
          </a:prstGeom>
          <a:noFill/>
          <a:extLst>
            <a:ext uri="{909E8E84-426E-40DD-AFC4-6F175D3DCCD1}">
              <a14:hiddenFill xmlns:a14="http://schemas.microsoft.com/office/drawing/2010/main">
                <a:solidFill>
                  <a:srgbClr val="FFFFFF"/>
                </a:solidFill>
              </a14:hiddenFill>
            </a:ext>
          </a:extLst>
        </p:spPr>
      </p:pic>
      <p:pic>
        <p:nvPicPr>
          <p:cNvPr id="2062" name="Picture 14" descr="Club MTV' returning for one-night special with DJ D-Nice to ...">
            <a:extLst>
              <a:ext uri="{FF2B5EF4-FFF2-40B4-BE49-F238E27FC236}">
                <a16:creationId xmlns:a16="http://schemas.microsoft.com/office/drawing/2014/main" id="{00F13600-6B23-43CD-9E56-A26B1A24BD31}"/>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10952673" y="3349125"/>
            <a:ext cx="921598" cy="616474"/>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4DAFEBA1-1D8B-4B11-9DB1-939935852E79}"/>
              </a:ext>
            </a:extLst>
          </p:cNvPr>
          <p:cNvSpPr txBox="1"/>
          <p:nvPr/>
        </p:nvSpPr>
        <p:spPr>
          <a:xfrm>
            <a:off x="10868086" y="2580432"/>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4/25</a:t>
            </a:r>
          </a:p>
        </p:txBody>
      </p:sp>
      <p:sp>
        <p:nvSpPr>
          <p:cNvPr id="80" name="TextBox 79">
            <a:extLst>
              <a:ext uri="{FF2B5EF4-FFF2-40B4-BE49-F238E27FC236}">
                <a16:creationId xmlns:a16="http://schemas.microsoft.com/office/drawing/2014/main" id="{1614A8D5-AE50-4E31-8CDF-0688DFC5D00C}"/>
              </a:ext>
            </a:extLst>
          </p:cNvPr>
          <p:cNvSpPr txBox="1"/>
          <p:nvPr/>
        </p:nvSpPr>
        <p:spPr>
          <a:xfrm>
            <a:off x="10871199" y="2919445"/>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67" name="TextBox 66">
            <a:extLst>
              <a:ext uri="{FF2B5EF4-FFF2-40B4-BE49-F238E27FC236}">
                <a16:creationId xmlns:a16="http://schemas.microsoft.com/office/drawing/2014/main" id="{C990455B-E3FA-48CD-B81A-F923DB8CD67A}"/>
              </a:ext>
            </a:extLst>
          </p:cNvPr>
          <p:cNvSpPr txBox="1"/>
          <p:nvPr/>
        </p:nvSpPr>
        <p:spPr>
          <a:xfrm>
            <a:off x="550451" y="598431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8088899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599924" y="462813"/>
            <a:ext cx="5838198" cy="70788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1F1A62"/>
                </a:solidFill>
                <a:effectLst/>
                <a:uLnTx/>
                <a:uFillTx/>
                <a:latin typeface="Helvetica" pitchFamily="2" charset="0"/>
                <a:ea typeface="+mn-ea"/>
                <a:cs typeface="+mn-cs"/>
              </a:rPr>
              <a:t>Contents</a:t>
            </a:r>
          </a:p>
        </p:txBody>
      </p:sp>
      <p:sp>
        <p:nvSpPr>
          <p:cNvPr id="32" name="Rectangle 31">
            <a:hlinkClick r:id="" action="ppaction://noaction"/>
            <a:extLst>
              <a:ext uri="{FF2B5EF4-FFF2-40B4-BE49-F238E27FC236}">
                <a16:creationId xmlns:a16="http://schemas.microsoft.com/office/drawing/2014/main" id="{41435D2A-5CC2-4B0D-A23C-0718D960A784}"/>
              </a:ext>
            </a:extLst>
          </p:cNvPr>
          <p:cNvSpPr/>
          <p:nvPr/>
        </p:nvSpPr>
        <p:spPr>
          <a:xfrm>
            <a:off x="689513" y="2302043"/>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4" name="Rectangle 33">
            <a:extLst>
              <a:ext uri="{FF2B5EF4-FFF2-40B4-BE49-F238E27FC236}">
                <a16:creationId xmlns:a16="http://schemas.microsoft.com/office/drawing/2014/main" id="{803108AD-CE54-4553-B12B-47A8A3C4E834}"/>
              </a:ext>
            </a:extLst>
          </p:cNvPr>
          <p:cNvSpPr/>
          <p:nvPr/>
        </p:nvSpPr>
        <p:spPr>
          <a:xfrm>
            <a:off x="689513" y="3224928"/>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TextBox 34">
            <a:extLst>
              <a:ext uri="{FF2B5EF4-FFF2-40B4-BE49-F238E27FC236}">
                <a16:creationId xmlns:a16="http://schemas.microsoft.com/office/drawing/2014/main" id="{EF7933F0-B6B0-499A-9322-8D04709157A0}"/>
              </a:ext>
            </a:extLst>
          </p:cNvPr>
          <p:cNvSpPr txBox="1"/>
          <p:nvPr/>
        </p:nvSpPr>
        <p:spPr>
          <a:xfrm>
            <a:off x="736550" y="2402116"/>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1</a:t>
            </a:r>
          </a:p>
        </p:txBody>
      </p:sp>
      <p:sp>
        <p:nvSpPr>
          <p:cNvPr id="37" name="TextBox 36">
            <a:extLst>
              <a:ext uri="{FF2B5EF4-FFF2-40B4-BE49-F238E27FC236}">
                <a16:creationId xmlns:a16="http://schemas.microsoft.com/office/drawing/2014/main" id="{752EC354-E5F2-48AA-AB37-5381C0758D64}"/>
              </a:ext>
            </a:extLst>
          </p:cNvPr>
          <p:cNvSpPr txBox="1"/>
          <p:nvPr/>
        </p:nvSpPr>
        <p:spPr>
          <a:xfrm>
            <a:off x="736550" y="331750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2</a:t>
            </a:r>
          </a:p>
        </p:txBody>
      </p:sp>
      <p:sp>
        <p:nvSpPr>
          <p:cNvPr id="38" name="Rectangle 37">
            <a:hlinkClick r:id="rId2" action="ppaction://hlinksldjump"/>
            <a:extLst>
              <a:ext uri="{FF2B5EF4-FFF2-40B4-BE49-F238E27FC236}">
                <a16:creationId xmlns:a16="http://schemas.microsoft.com/office/drawing/2014/main" id="{9E0F203F-346B-4008-8A8E-221BACC05B2B}"/>
              </a:ext>
            </a:extLst>
          </p:cNvPr>
          <p:cNvSpPr/>
          <p:nvPr/>
        </p:nvSpPr>
        <p:spPr>
          <a:xfrm>
            <a:off x="1136436" y="2572422"/>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F1A62"/>
                </a:solidFill>
                <a:effectLst/>
                <a:uLnTx/>
                <a:uFillTx/>
                <a:latin typeface="Helvetica" pitchFamily="2" charset="0"/>
                <a:ea typeface="+mn-ea"/>
                <a:cs typeface="+mn-cs"/>
              </a:rPr>
              <a:t>Introduction</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65" name="Rectangle 64">
            <a:hlinkClick r:id="" action="ppaction://noaction"/>
            <a:extLst>
              <a:ext uri="{FF2B5EF4-FFF2-40B4-BE49-F238E27FC236}">
                <a16:creationId xmlns:a16="http://schemas.microsoft.com/office/drawing/2014/main" id="{9D368DFE-25BF-4A3C-8861-2D80FC04904C}"/>
              </a:ext>
            </a:extLst>
          </p:cNvPr>
          <p:cNvSpPr/>
          <p:nvPr/>
        </p:nvSpPr>
        <p:spPr>
          <a:xfrm>
            <a:off x="6094403" y="3225972"/>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8" name="TextBox 67">
            <a:extLst>
              <a:ext uri="{FF2B5EF4-FFF2-40B4-BE49-F238E27FC236}">
                <a16:creationId xmlns:a16="http://schemas.microsoft.com/office/drawing/2014/main" id="{4CA4402C-7DBA-4AFE-B3C4-91595657DBD9}"/>
              </a:ext>
            </a:extLst>
          </p:cNvPr>
          <p:cNvSpPr txBox="1"/>
          <p:nvPr/>
        </p:nvSpPr>
        <p:spPr>
          <a:xfrm>
            <a:off x="6141440" y="3337933"/>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3800" dirty="0">
                <a:solidFill>
                  <a:srgbClr val="4EBEA4"/>
                </a:solidFill>
                <a:latin typeface="Helvetica" pitchFamily="2" charset="0"/>
              </a:rPr>
              <a:t>5</a:t>
            </a:r>
            <a:endParaRPr kumimoji="0" lang="en-US" sz="3800" b="0" i="0" u="none" strike="noStrike" kern="1200" cap="none" spc="0" normalizeH="0" baseline="0" noProof="0" dirty="0">
              <a:ln>
                <a:noFill/>
              </a:ln>
              <a:solidFill>
                <a:srgbClr val="4EBEA4"/>
              </a:solidFill>
              <a:effectLst/>
              <a:uLnTx/>
              <a:uFillTx/>
              <a:latin typeface="Helvetica" pitchFamily="2" charset="0"/>
            </a:endParaRPr>
          </a:p>
        </p:txBody>
      </p:sp>
      <p:sp>
        <p:nvSpPr>
          <p:cNvPr id="28" name="Rectangle 27">
            <a:hlinkClick r:id="rId3" action="ppaction://hlinksldjump"/>
            <a:extLst>
              <a:ext uri="{FF2B5EF4-FFF2-40B4-BE49-F238E27FC236}">
                <a16:creationId xmlns:a16="http://schemas.microsoft.com/office/drawing/2014/main" id="{9E0F203F-346B-4008-8A8E-221BACC05B2B}"/>
              </a:ext>
            </a:extLst>
          </p:cNvPr>
          <p:cNvSpPr/>
          <p:nvPr/>
        </p:nvSpPr>
        <p:spPr>
          <a:xfrm>
            <a:off x="1136436" y="3483512"/>
            <a:ext cx="4902317" cy="338554"/>
          </a:xfrm>
          <a:prstGeom prst="rect">
            <a:avLst/>
          </a:prstGeom>
        </p:spPr>
        <p:txBody>
          <a:bodyPr wrap="square">
            <a:spAutoFit/>
          </a:bodyPr>
          <a:lstStyle/>
          <a:p>
            <a:pPr lvl="0">
              <a:defRPr/>
            </a:pPr>
            <a:r>
              <a:rPr lang="en-US" sz="1600" b="1" dirty="0">
                <a:solidFill>
                  <a:srgbClr val="1F1A62"/>
                </a:solidFill>
                <a:latin typeface="Helvetica" pitchFamily="2" charset="0"/>
              </a:rPr>
              <a:t>Video at the Center of Culture During COVID-19</a:t>
            </a:r>
          </a:p>
        </p:txBody>
      </p:sp>
      <p:grpSp>
        <p:nvGrpSpPr>
          <p:cNvPr id="2" name="Group 1">
            <a:extLst>
              <a:ext uri="{FF2B5EF4-FFF2-40B4-BE49-F238E27FC236}">
                <a16:creationId xmlns:a16="http://schemas.microsoft.com/office/drawing/2014/main" id="{17CB6ECE-5A2F-44BE-94A1-D06A63D4EE2C}"/>
              </a:ext>
            </a:extLst>
          </p:cNvPr>
          <p:cNvGrpSpPr/>
          <p:nvPr/>
        </p:nvGrpSpPr>
        <p:grpSpPr>
          <a:xfrm>
            <a:off x="689513" y="4147813"/>
            <a:ext cx="5346343" cy="862259"/>
            <a:chOff x="6113756" y="1927535"/>
            <a:chExt cx="5346343" cy="862259"/>
          </a:xfrm>
        </p:grpSpPr>
        <p:sp>
          <p:nvSpPr>
            <p:cNvPr id="64" name="Rectangle 63">
              <a:hlinkClick r:id="" action="ppaction://noaction"/>
              <a:extLst>
                <a:ext uri="{FF2B5EF4-FFF2-40B4-BE49-F238E27FC236}">
                  <a16:creationId xmlns:a16="http://schemas.microsoft.com/office/drawing/2014/main" id="{88577AC2-8349-4687-BB11-12F6409F32BA}"/>
                </a:ext>
              </a:extLst>
            </p:cNvPr>
            <p:cNvSpPr/>
            <p:nvPr/>
          </p:nvSpPr>
          <p:spPr>
            <a:xfrm>
              <a:off x="6113756" y="1927535"/>
              <a:ext cx="5346343"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7" name="TextBox 66">
              <a:extLst>
                <a:ext uri="{FF2B5EF4-FFF2-40B4-BE49-F238E27FC236}">
                  <a16:creationId xmlns:a16="http://schemas.microsoft.com/office/drawing/2014/main" id="{12300822-F1C1-4E85-A740-7D9581868BE5}"/>
                </a:ext>
              </a:extLst>
            </p:cNvPr>
            <p:cNvSpPr txBox="1"/>
            <p:nvPr/>
          </p:nvSpPr>
          <p:spPr>
            <a:xfrm>
              <a:off x="6126118" y="2027608"/>
              <a:ext cx="436418"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3</a:t>
              </a:r>
            </a:p>
          </p:txBody>
        </p:sp>
        <p:sp>
          <p:nvSpPr>
            <p:cNvPr id="48" name="Rectangle 47">
              <a:hlinkClick r:id="rId4" action="ppaction://hlinksldjump"/>
              <a:extLst>
                <a:ext uri="{FF2B5EF4-FFF2-40B4-BE49-F238E27FC236}">
                  <a16:creationId xmlns:a16="http://schemas.microsoft.com/office/drawing/2014/main" id="{9E0F203F-346B-4008-8A8E-221BACC05B2B}"/>
                </a:ext>
              </a:extLst>
            </p:cNvPr>
            <p:cNvSpPr/>
            <p:nvPr/>
          </p:nvSpPr>
          <p:spPr>
            <a:xfrm>
              <a:off x="6557782" y="2095009"/>
              <a:ext cx="4902317" cy="584775"/>
            </a:xfrm>
            <a:prstGeom prst="rect">
              <a:avLst/>
            </a:prstGeom>
          </p:spPr>
          <p:txBody>
            <a:bodyPr wrap="square">
              <a:spAutoFit/>
            </a:bodyPr>
            <a:lstStyle/>
            <a:p>
              <a:pPr lvl="0">
                <a:defRPr/>
              </a:pPr>
              <a:r>
                <a:rPr lang="en-US" sz="1600" b="1" dirty="0">
                  <a:solidFill>
                    <a:srgbClr val="1F1A62"/>
                  </a:solidFill>
                  <a:latin typeface="Helvetica" pitchFamily="2" charset="0"/>
                </a:rPr>
                <a:t>Ad-Supported TV As The Cultural Cornerstone of Society</a:t>
              </a:r>
            </a:p>
          </p:txBody>
        </p:sp>
      </p:grpSp>
      <p:sp>
        <p:nvSpPr>
          <p:cNvPr id="50" name="Rectangle 49">
            <a:hlinkClick r:id="rId5" action="ppaction://hlinksldjump"/>
            <a:extLst>
              <a:ext uri="{FF2B5EF4-FFF2-40B4-BE49-F238E27FC236}">
                <a16:creationId xmlns:a16="http://schemas.microsoft.com/office/drawing/2014/main" id="{9E0F203F-346B-4008-8A8E-221BACC05B2B}"/>
              </a:ext>
            </a:extLst>
          </p:cNvPr>
          <p:cNvSpPr/>
          <p:nvPr/>
        </p:nvSpPr>
        <p:spPr>
          <a:xfrm>
            <a:off x="6573104" y="3508076"/>
            <a:ext cx="4902317"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600" b="1" dirty="0">
                <a:solidFill>
                  <a:srgbClr val="1F1A62"/>
                </a:solidFill>
                <a:latin typeface="Helvetica" pitchFamily="2" charset="0"/>
              </a:rPr>
              <a:t>What Marketers Need To Know</a:t>
            </a:r>
            <a:endParaRPr kumimoji="0" lang="en-US" sz="1400" b="0" i="0" u="none" strike="noStrike" kern="1200" cap="none" spc="0" normalizeH="0" baseline="0" noProof="0" dirty="0">
              <a:ln>
                <a:noFill/>
              </a:ln>
              <a:solidFill>
                <a:srgbClr val="1F1A62"/>
              </a:solidFill>
              <a:effectLst/>
              <a:uLnTx/>
              <a:uFillTx/>
              <a:latin typeface="Helvetica" pitchFamily="2" charset="0"/>
              <a:ea typeface="+mn-ea"/>
              <a:cs typeface="+mn-cs"/>
            </a:endParaRPr>
          </a:p>
        </p:txBody>
      </p:sp>
      <p:sp>
        <p:nvSpPr>
          <p:cNvPr id="25" name="Rectangle 24">
            <a:hlinkClick r:id="" action="ppaction://noaction"/>
            <a:extLst>
              <a:ext uri="{FF2B5EF4-FFF2-40B4-BE49-F238E27FC236}">
                <a16:creationId xmlns:a16="http://schemas.microsoft.com/office/drawing/2014/main" id="{00EEB3A9-A93D-4A06-93E0-DD62DC2EB158}"/>
              </a:ext>
            </a:extLst>
          </p:cNvPr>
          <p:cNvSpPr/>
          <p:nvPr/>
        </p:nvSpPr>
        <p:spPr>
          <a:xfrm>
            <a:off x="6105181" y="2301747"/>
            <a:ext cx="5349240" cy="8622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9AC59483-C1C2-4C3B-85BD-32EE53B61E98}"/>
              </a:ext>
            </a:extLst>
          </p:cNvPr>
          <p:cNvSpPr txBox="1"/>
          <p:nvPr/>
        </p:nvSpPr>
        <p:spPr>
          <a:xfrm>
            <a:off x="6156972" y="2420176"/>
            <a:ext cx="426910" cy="67710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800" b="0" i="0" u="none" strike="noStrike" kern="1200" cap="none" spc="0" normalizeH="0" baseline="0" noProof="0" dirty="0">
                <a:ln>
                  <a:noFill/>
                </a:ln>
                <a:solidFill>
                  <a:srgbClr val="4EBEA4"/>
                </a:solidFill>
                <a:effectLst/>
                <a:uLnTx/>
                <a:uFillTx/>
                <a:latin typeface="Helvetica" pitchFamily="2" charset="0"/>
                <a:ea typeface="+mn-ea"/>
                <a:cs typeface="+mn-cs"/>
              </a:rPr>
              <a:t>4</a:t>
            </a:r>
          </a:p>
        </p:txBody>
      </p:sp>
      <p:sp>
        <p:nvSpPr>
          <p:cNvPr id="30" name="Rectangle 29">
            <a:hlinkClick r:id="rId6" action="ppaction://hlinksldjump"/>
            <a:extLst>
              <a:ext uri="{FF2B5EF4-FFF2-40B4-BE49-F238E27FC236}">
                <a16:creationId xmlns:a16="http://schemas.microsoft.com/office/drawing/2014/main" id="{5A044105-7419-4832-898E-C2743E2E1A5E}"/>
              </a:ext>
            </a:extLst>
          </p:cNvPr>
          <p:cNvSpPr/>
          <p:nvPr/>
        </p:nvSpPr>
        <p:spPr>
          <a:xfrm>
            <a:off x="6552104" y="2461208"/>
            <a:ext cx="4902317" cy="584775"/>
          </a:xfrm>
          <a:prstGeom prst="rect">
            <a:avLst/>
          </a:prstGeom>
        </p:spPr>
        <p:txBody>
          <a:bodyPr wrap="square">
            <a:spAutoFit/>
          </a:bodyPr>
          <a:lstStyle/>
          <a:p>
            <a:pPr lvl="0">
              <a:defRPr/>
            </a:pPr>
            <a:r>
              <a:rPr lang="en-US" sz="1600" b="1" dirty="0">
                <a:solidFill>
                  <a:srgbClr val="1F1A62"/>
                </a:solidFill>
                <a:latin typeface="Helvetica" pitchFamily="2" charset="0"/>
              </a:rPr>
              <a:t>Video &amp; Beyond: A Deeper Dive Into Culture During COVID-19</a:t>
            </a:r>
          </a:p>
        </p:txBody>
      </p:sp>
    </p:spTree>
    <p:extLst>
      <p:ext uri="{BB962C8B-B14F-4D97-AF65-F5344CB8AC3E}">
        <p14:creationId xmlns:p14="http://schemas.microsoft.com/office/powerpoint/2010/main" val="146067626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87542B-46E1-4FFE-B706-4B8D76228742}"/>
              </a:ext>
            </a:extLst>
          </p:cNvPr>
          <p:cNvSpPr/>
          <p:nvPr/>
        </p:nvSpPr>
        <p:spPr>
          <a:xfrm>
            <a:off x="1" y="1696162"/>
            <a:ext cx="5214290" cy="397316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400049" y="211920"/>
            <a:ext cx="11725187"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Just because there weren’t live sports being played,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doesn’t mean there wasn’t sports to talk about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throughout the lockdown</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5" name="TextBox 14">
            <a:extLst>
              <a:ext uri="{FF2B5EF4-FFF2-40B4-BE49-F238E27FC236}">
                <a16:creationId xmlns:a16="http://schemas.microsoft.com/office/drawing/2014/main" id="{2B89B958-A089-4563-ABD5-D1A0712CD467}"/>
              </a:ext>
            </a:extLst>
          </p:cNvPr>
          <p:cNvSpPr txBox="1"/>
          <p:nvPr/>
        </p:nvSpPr>
        <p:spPr>
          <a:xfrm>
            <a:off x="524027" y="6117984"/>
            <a:ext cx="11465730" cy="415498"/>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solidFill>
                  <a:prstClr val="black"/>
                </a:solidFill>
                <a:latin typeface="Helvetica" panose="020B0403020202020204" pitchFamily="34" charset="0"/>
                <a:hlinkClick r:id="rId4"/>
              </a:rPr>
              <a:t>'As Time Goes By: How Media Consumption Is Helping America Cope’</a:t>
            </a:r>
            <a:r>
              <a:rPr lang="en-US" sz="700" dirty="0">
                <a:solidFill>
                  <a:prstClr val="black"/>
                </a:solidFill>
                <a:latin typeface="Helvetica" panose="020B0403020202020204" pitchFamily="34" charset="0"/>
              </a:rPr>
              <a:t>. </a:t>
            </a:r>
            <a:r>
              <a:rPr lang="en-US" sz="700" dirty="0">
                <a:solidFill>
                  <a:srgbClr val="1F1A62"/>
                </a:solidFill>
                <a:latin typeface="Helvetica" panose="020B0604020202020204" pitchFamily="34" charset="0"/>
                <a:cs typeface="Helvetica" panose="020B0604020202020204" pitchFamily="34" charset="0"/>
              </a:rPr>
              <a:t>VAB / Lucid ‘Media Usage In The Time of COVID-19 Survey,’ April 2020. Survey base: P18+, household subscribes to cable, telco, internet TV or satellite and viewers that previously watched live sports (</a:t>
            </a:r>
            <a:r>
              <a:rPr lang="en-US" sz="700" dirty="0">
                <a:solidFill>
                  <a:srgbClr val="1B1464"/>
                </a:solidFill>
                <a:latin typeface="Helvetica" panose="020B0604020202020204" pitchFamily="34" charset="0"/>
                <a:cs typeface="Helvetica" panose="020B0604020202020204" pitchFamily="34" charset="0"/>
              </a:rPr>
              <a:t>n=797).  Q12: Due to COVID-19 virtually all live sports have been pulled off the air. As a result, are you watching more, less or the same amount of TV? </a:t>
            </a:r>
            <a:r>
              <a:rPr lang="en-US" sz="700" dirty="0">
                <a:solidFill>
                  <a:srgbClr val="1F1A62"/>
                </a:solidFill>
                <a:latin typeface="Helvetica" panose="020B0604020202020204" pitchFamily="34" charset="0"/>
                <a:cs typeface="Helvetica" panose="020B0604020202020204" pitchFamily="34" charset="0"/>
              </a:rPr>
              <a:t>Excludes respondents who did not watch live sports.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(3/15/2020 –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4/8/2020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14" name="Rectangle 13">
            <a:extLst>
              <a:ext uri="{FF2B5EF4-FFF2-40B4-BE49-F238E27FC236}">
                <a16:creationId xmlns:a16="http://schemas.microsoft.com/office/drawing/2014/main" id="{94FDD5ED-67E3-420A-BA2B-F32B2ABEFE23}"/>
              </a:ext>
            </a:extLst>
          </p:cNvPr>
          <p:cNvSpPr/>
          <p:nvPr/>
        </p:nvSpPr>
        <p:spPr>
          <a:xfrm>
            <a:off x="5214290" y="1696161"/>
            <a:ext cx="6978266"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62160F66-4F20-4B40-9E8F-3B4B03F0AF36}"/>
              </a:ext>
            </a:extLst>
          </p:cNvPr>
          <p:cNvPicPr>
            <a:picLocks noChangeAspect="1"/>
          </p:cNvPicPr>
          <p:nvPr/>
        </p:nvPicPr>
        <p:blipFill>
          <a:blip r:embed="rId5"/>
          <a:stretch>
            <a:fillRect/>
          </a:stretch>
        </p:blipFill>
        <p:spPr>
          <a:xfrm>
            <a:off x="1820776" y="2015871"/>
            <a:ext cx="1622294" cy="1016719"/>
          </a:xfrm>
          <a:prstGeom prst="rect">
            <a:avLst/>
          </a:prstGeom>
        </p:spPr>
      </p:pic>
      <p:pic>
        <p:nvPicPr>
          <p:cNvPr id="17" name="Picture 16">
            <a:extLst>
              <a:ext uri="{FF2B5EF4-FFF2-40B4-BE49-F238E27FC236}">
                <a16:creationId xmlns:a16="http://schemas.microsoft.com/office/drawing/2014/main" id="{82C258BF-2EFD-43B3-9A37-644EE14DE128}"/>
              </a:ext>
            </a:extLst>
          </p:cNvPr>
          <p:cNvPicPr>
            <a:picLocks noChangeAspect="1"/>
          </p:cNvPicPr>
          <p:nvPr/>
        </p:nvPicPr>
        <p:blipFill>
          <a:blip r:embed="rId6"/>
          <a:stretch>
            <a:fillRect/>
          </a:stretch>
        </p:blipFill>
        <p:spPr>
          <a:xfrm>
            <a:off x="116004" y="2015871"/>
            <a:ext cx="1622294" cy="1016719"/>
          </a:xfrm>
          <a:prstGeom prst="rect">
            <a:avLst/>
          </a:prstGeom>
        </p:spPr>
      </p:pic>
      <p:pic>
        <p:nvPicPr>
          <p:cNvPr id="18" name="Picture 2" descr="NBA 2K Players Tournament Schedule: Which Players Are Taking Part ...">
            <a:extLst>
              <a:ext uri="{FF2B5EF4-FFF2-40B4-BE49-F238E27FC236}">
                <a16:creationId xmlns:a16="http://schemas.microsoft.com/office/drawing/2014/main" id="{5A652624-54FE-4AF7-85C4-F5765273225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29595" y="3329448"/>
            <a:ext cx="1584586" cy="1016354"/>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0" descr="ESPN Adds Throwback Thursday: College Football Classics to ...">
            <a:extLst>
              <a:ext uri="{FF2B5EF4-FFF2-40B4-BE49-F238E27FC236}">
                <a16:creationId xmlns:a16="http://schemas.microsoft.com/office/drawing/2014/main" id="{D925149E-5642-4F61-88E8-8223E58F1AA5}"/>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533835" y="2011005"/>
            <a:ext cx="1587804" cy="954299"/>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4" descr="Glory Road | Watch ESPN">
            <a:extLst>
              <a:ext uri="{FF2B5EF4-FFF2-40B4-BE49-F238E27FC236}">
                <a16:creationId xmlns:a16="http://schemas.microsoft.com/office/drawing/2014/main" id="{3C81392C-5F3D-4F23-9B98-31390DC5A1C8}"/>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836065" y="3324649"/>
            <a:ext cx="1447320" cy="869865"/>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6" descr="store.nba.com: ESPN presents the NBA HORSE Challenge | Milled">
            <a:extLst>
              <a:ext uri="{FF2B5EF4-FFF2-40B4-BE49-F238E27FC236}">
                <a16:creationId xmlns:a16="http://schemas.microsoft.com/office/drawing/2014/main" id="{6A8C7C52-8D39-4B79-B8C8-C2725DBF7C75}"/>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3365453" y="3324649"/>
            <a:ext cx="1775083" cy="869865"/>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40" descr="WNBA draft second-highest television audience in its history ...">
            <a:extLst>
              <a:ext uri="{FF2B5EF4-FFF2-40B4-BE49-F238E27FC236}">
                <a16:creationId xmlns:a16="http://schemas.microsoft.com/office/drawing/2014/main" id="{4291074E-21F8-47FA-907F-655C9A2C5E3F}"/>
              </a:ext>
            </a:extLst>
          </p:cNvPr>
          <p:cNvPicPr>
            <a:picLocks noChangeAspect="1" noChangeArrowheads="1"/>
          </p:cNvPicPr>
          <p:nvPr/>
        </p:nvPicPr>
        <p:blipFill rotWithShape="1">
          <a:blip r:embed="rId11" cstate="print">
            <a:extLst>
              <a:ext uri="{28A0092B-C50C-407E-A947-70E740481C1C}">
                <a14:useLocalDpi xmlns:a14="http://schemas.microsoft.com/office/drawing/2010/main"/>
              </a:ext>
            </a:extLst>
          </a:blip>
          <a:srcRect/>
          <a:stretch/>
        </p:blipFill>
        <p:spPr bwMode="auto">
          <a:xfrm>
            <a:off x="192390" y="4486573"/>
            <a:ext cx="1469522" cy="875926"/>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When is the next episode of The Last Dance? | TechRadar">
            <a:extLst>
              <a:ext uri="{FF2B5EF4-FFF2-40B4-BE49-F238E27FC236}">
                <a16:creationId xmlns:a16="http://schemas.microsoft.com/office/drawing/2014/main" id="{220FA647-4B88-4CFA-A746-5E32936B23BE}"/>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2069362" y="4487555"/>
            <a:ext cx="1075567" cy="874945"/>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4" descr="NFL Draft 2020 kicks off today: Here are dates, start times and ...">
            <a:extLst>
              <a:ext uri="{FF2B5EF4-FFF2-40B4-BE49-F238E27FC236}">
                <a16:creationId xmlns:a16="http://schemas.microsoft.com/office/drawing/2014/main" id="{110BF83D-71E5-4E95-AFE1-CDEE5218BBFF}"/>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606809" y="4487555"/>
            <a:ext cx="1329544" cy="874945"/>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Rounded Corners 25">
            <a:extLst>
              <a:ext uri="{FF2B5EF4-FFF2-40B4-BE49-F238E27FC236}">
                <a16:creationId xmlns:a16="http://schemas.microsoft.com/office/drawing/2014/main" id="{425FF8EE-ECAA-4E08-BA90-B9D50E169B6B}"/>
              </a:ext>
            </a:extLst>
          </p:cNvPr>
          <p:cNvSpPr/>
          <p:nvPr/>
        </p:nvSpPr>
        <p:spPr>
          <a:xfrm>
            <a:off x="5520018" y="2385070"/>
            <a:ext cx="6671981" cy="30701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3/16 -19, 3/24, 4/1,4/9, 4/21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 on 3/16)</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NFL Free agency</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was buzzing on social media during w/o 3/16 and 3/23 fueled by continual breaking news from top NFL insiders – ESPN’s Adam Schefter &amp; NFL Networks’ Ian Rapoport.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4/2-3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(#8 on 4/2)</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ESPN aired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classic sporting events</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like the 2006 Rose Bowl and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classic sports movies</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like </a:t>
            </a:r>
            <a:r>
              <a:rPr kumimoji="0" lang="en-US" sz="1200" b="0" i="1" u="none" strike="noStrike" kern="1200" cap="none" spc="0" normalizeH="0" baseline="0" noProof="0" dirty="0">
                <a:ln>
                  <a:noFill/>
                </a:ln>
                <a:solidFill>
                  <a:srgbClr val="1F1A62"/>
                </a:solidFill>
                <a:effectLst/>
                <a:uLnTx/>
                <a:uFillTx/>
                <a:latin typeface="Helvetica Light" panose="020B0403020202020204"/>
                <a:ea typeface="+mn-ea"/>
                <a:cs typeface="+mn-cs"/>
              </a:rPr>
              <a:t>Glory Road.</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4/3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(#5)</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ESPN / ESPN2 aired the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NBA 2K20 Player Tournament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featuring current NBA players competing against each other remotely on the video game.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NBA held a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HORSE competition</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featuring past and present players from the NBA and WNBA filmed remotely at their homes. </a:t>
            </a:r>
            <a:b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800" b="1"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4/17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2020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WNBA Draft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was held remotely across teams.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1" i="0" u="none" strike="noStrike" kern="1200" cap="none" spc="0" normalizeH="0" baseline="0" noProof="0" dirty="0">
              <a:ln>
                <a:noFill/>
              </a:ln>
              <a:solidFill>
                <a:srgbClr val="00BFF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4/19, 4/26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ESPN's 10-part documentary,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The Last Dance</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chronicles Michael Jordan and the 1997-98 Chicago Bulls during their final championship together.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4/23-25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2020 NFL Draft</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was held remotely via video conferencing across teams. </a:t>
            </a:r>
          </a:p>
        </p:txBody>
      </p:sp>
      <p:sp>
        <p:nvSpPr>
          <p:cNvPr id="2" name="TextBox 1">
            <a:extLst>
              <a:ext uri="{FF2B5EF4-FFF2-40B4-BE49-F238E27FC236}">
                <a16:creationId xmlns:a16="http://schemas.microsoft.com/office/drawing/2014/main" id="{D8D4E08E-C9FB-4C9D-B771-5EBF92A758F6}"/>
              </a:ext>
            </a:extLst>
          </p:cNvPr>
          <p:cNvSpPr txBox="1"/>
          <p:nvPr/>
        </p:nvSpPr>
        <p:spPr>
          <a:xfrm>
            <a:off x="5319993" y="1777798"/>
            <a:ext cx="6671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 of Sports Programming That Trended In The Top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3" name="Oval 2">
            <a:extLst>
              <a:ext uri="{FF2B5EF4-FFF2-40B4-BE49-F238E27FC236}">
                <a16:creationId xmlns:a16="http://schemas.microsoft.com/office/drawing/2014/main" id="{F51497D0-DA19-40B7-8171-31A340575208}"/>
              </a:ext>
            </a:extLst>
          </p:cNvPr>
          <p:cNvSpPr/>
          <p:nvPr/>
        </p:nvSpPr>
        <p:spPr>
          <a:xfrm>
            <a:off x="70562" y="1885686"/>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28" name="Oval 27">
            <a:extLst>
              <a:ext uri="{FF2B5EF4-FFF2-40B4-BE49-F238E27FC236}">
                <a16:creationId xmlns:a16="http://schemas.microsoft.com/office/drawing/2014/main" id="{B5F3DC5A-B3A4-488C-B69C-082632A2C4A5}"/>
              </a:ext>
            </a:extLst>
          </p:cNvPr>
          <p:cNvSpPr/>
          <p:nvPr/>
        </p:nvSpPr>
        <p:spPr>
          <a:xfrm>
            <a:off x="3509518" y="1867765"/>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29" name="Oval 28">
            <a:extLst>
              <a:ext uri="{FF2B5EF4-FFF2-40B4-BE49-F238E27FC236}">
                <a16:creationId xmlns:a16="http://schemas.microsoft.com/office/drawing/2014/main" id="{A619E6B6-EECD-4791-886A-0F46C7B62C32}"/>
              </a:ext>
            </a:extLst>
          </p:cNvPr>
          <p:cNvSpPr/>
          <p:nvPr/>
        </p:nvSpPr>
        <p:spPr>
          <a:xfrm>
            <a:off x="70562" y="32246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0" name="Oval 29">
            <a:extLst>
              <a:ext uri="{FF2B5EF4-FFF2-40B4-BE49-F238E27FC236}">
                <a16:creationId xmlns:a16="http://schemas.microsoft.com/office/drawing/2014/main" id="{2FA83D59-8812-4F2E-9737-98B394B16EC1}"/>
              </a:ext>
            </a:extLst>
          </p:cNvPr>
          <p:cNvSpPr/>
          <p:nvPr/>
        </p:nvSpPr>
        <p:spPr>
          <a:xfrm>
            <a:off x="3359773" y="327212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31" name="Oval 30">
            <a:extLst>
              <a:ext uri="{FF2B5EF4-FFF2-40B4-BE49-F238E27FC236}">
                <a16:creationId xmlns:a16="http://schemas.microsoft.com/office/drawing/2014/main" id="{1A12F62E-D777-4A3F-AAA3-BE66C52D1AC0}"/>
              </a:ext>
            </a:extLst>
          </p:cNvPr>
          <p:cNvSpPr/>
          <p:nvPr/>
        </p:nvSpPr>
        <p:spPr>
          <a:xfrm>
            <a:off x="86687" y="4321350"/>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32" name="Oval 31">
            <a:extLst>
              <a:ext uri="{FF2B5EF4-FFF2-40B4-BE49-F238E27FC236}">
                <a16:creationId xmlns:a16="http://schemas.microsoft.com/office/drawing/2014/main" id="{233B34B9-4E63-4981-B6EB-E90867FEDEAF}"/>
              </a:ext>
            </a:extLst>
          </p:cNvPr>
          <p:cNvSpPr/>
          <p:nvPr/>
        </p:nvSpPr>
        <p:spPr>
          <a:xfrm>
            <a:off x="1963660" y="4350038"/>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33" name="Oval 32">
            <a:extLst>
              <a:ext uri="{FF2B5EF4-FFF2-40B4-BE49-F238E27FC236}">
                <a16:creationId xmlns:a16="http://schemas.microsoft.com/office/drawing/2014/main" id="{4F66F341-9533-4913-AFF0-22DC3C07950B}"/>
              </a:ext>
            </a:extLst>
          </p:cNvPr>
          <p:cNvSpPr/>
          <p:nvPr/>
        </p:nvSpPr>
        <p:spPr>
          <a:xfrm>
            <a:off x="3509518" y="434477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34" name="Oval 33">
            <a:extLst>
              <a:ext uri="{FF2B5EF4-FFF2-40B4-BE49-F238E27FC236}">
                <a16:creationId xmlns:a16="http://schemas.microsoft.com/office/drawing/2014/main" id="{2AD61FEB-0F23-4EB8-859B-255C4909B602}"/>
              </a:ext>
            </a:extLst>
          </p:cNvPr>
          <p:cNvSpPr/>
          <p:nvPr/>
        </p:nvSpPr>
        <p:spPr>
          <a:xfrm>
            <a:off x="1774835" y="1904734"/>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5" name="Oval 34">
            <a:extLst>
              <a:ext uri="{FF2B5EF4-FFF2-40B4-BE49-F238E27FC236}">
                <a16:creationId xmlns:a16="http://schemas.microsoft.com/office/drawing/2014/main" id="{0C84D08C-1C05-45E2-8E4F-C570ABFF84CC}"/>
              </a:ext>
            </a:extLst>
          </p:cNvPr>
          <p:cNvSpPr/>
          <p:nvPr/>
        </p:nvSpPr>
        <p:spPr>
          <a:xfrm>
            <a:off x="1773594" y="32246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6" name="Oval 35">
            <a:extLst>
              <a:ext uri="{FF2B5EF4-FFF2-40B4-BE49-F238E27FC236}">
                <a16:creationId xmlns:a16="http://schemas.microsoft.com/office/drawing/2014/main" id="{8BB7A3BA-1EB3-412D-B2DC-05034672BE6F}"/>
              </a:ext>
            </a:extLst>
          </p:cNvPr>
          <p:cNvSpPr/>
          <p:nvPr/>
        </p:nvSpPr>
        <p:spPr>
          <a:xfrm>
            <a:off x="5293253" y="2323809"/>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7" name="Oval 36">
            <a:extLst>
              <a:ext uri="{FF2B5EF4-FFF2-40B4-BE49-F238E27FC236}">
                <a16:creationId xmlns:a16="http://schemas.microsoft.com/office/drawing/2014/main" id="{DA98498D-9F7B-49FF-B78F-2B7B90B18F59}"/>
              </a:ext>
            </a:extLst>
          </p:cNvPr>
          <p:cNvSpPr/>
          <p:nvPr/>
        </p:nvSpPr>
        <p:spPr>
          <a:xfrm>
            <a:off x="5293253" y="2990349"/>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38" name="Oval 37">
            <a:extLst>
              <a:ext uri="{FF2B5EF4-FFF2-40B4-BE49-F238E27FC236}">
                <a16:creationId xmlns:a16="http://schemas.microsoft.com/office/drawing/2014/main" id="{C934FA5C-5E6A-476E-9DA7-2DA6D674CA57}"/>
              </a:ext>
            </a:extLst>
          </p:cNvPr>
          <p:cNvSpPr/>
          <p:nvPr/>
        </p:nvSpPr>
        <p:spPr>
          <a:xfrm>
            <a:off x="5293253" y="3477293"/>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39" name="Oval 38">
            <a:extLst>
              <a:ext uri="{FF2B5EF4-FFF2-40B4-BE49-F238E27FC236}">
                <a16:creationId xmlns:a16="http://schemas.microsoft.com/office/drawing/2014/main" id="{7FCC0747-1301-4258-8822-85CDBB688BA5}"/>
              </a:ext>
            </a:extLst>
          </p:cNvPr>
          <p:cNvSpPr/>
          <p:nvPr/>
        </p:nvSpPr>
        <p:spPr>
          <a:xfrm>
            <a:off x="5293253" y="3975862"/>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40" name="Oval 39">
            <a:extLst>
              <a:ext uri="{FF2B5EF4-FFF2-40B4-BE49-F238E27FC236}">
                <a16:creationId xmlns:a16="http://schemas.microsoft.com/office/drawing/2014/main" id="{209B4198-3A35-44E6-BAFD-B6D1C6CE448E}"/>
              </a:ext>
            </a:extLst>
          </p:cNvPr>
          <p:cNvSpPr/>
          <p:nvPr/>
        </p:nvSpPr>
        <p:spPr>
          <a:xfrm>
            <a:off x="5293253" y="44488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41" name="Oval 40">
            <a:extLst>
              <a:ext uri="{FF2B5EF4-FFF2-40B4-BE49-F238E27FC236}">
                <a16:creationId xmlns:a16="http://schemas.microsoft.com/office/drawing/2014/main" id="{330A9392-C2D7-42F4-8FB8-07897132DE52}"/>
              </a:ext>
            </a:extLst>
          </p:cNvPr>
          <p:cNvSpPr/>
          <p:nvPr/>
        </p:nvSpPr>
        <p:spPr>
          <a:xfrm>
            <a:off x="5293253" y="4760132"/>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42" name="Oval 41">
            <a:extLst>
              <a:ext uri="{FF2B5EF4-FFF2-40B4-BE49-F238E27FC236}">
                <a16:creationId xmlns:a16="http://schemas.microsoft.com/office/drawing/2014/main" id="{16DF7CDD-1A7C-4420-A214-42EC39495234}"/>
              </a:ext>
            </a:extLst>
          </p:cNvPr>
          <p:cNvSpPr/>
          <p:nvPr/>
        </p:nvSpPr>
        <p:spPr>
          <a:xfrm>
            <a:off x="5293253" y="52463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45" name="TextBox 44">
            <a:extLst>
              <a:ext uri="{FF2B5EF4-FFF2-40B4-BE49-F238E27FC236}">
                <a16:creationId xmlns:a16="http://schemas.microsoft.com/office/drawing/2014/main" id="{12A35AC1-AF62-4D80-B2A0-667E8A51A0EC}"/>
              </a:ext>
            </a:extLst>
          </p:cNvPr>
          <p:cNvSpPr txBox="1"/>
          <p:nvPr/>
        </p:nvSpPr>
        <p:spPr>
          <a:xfrm>
            <a:off x="550451" y="5961438"/>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BFF2"/>
                </a:solidFill>
                <a:effectLst/>
                <a:uLnTx/>
                <a:uFillTx/>
                <a:latin typeface="Helvetica Light" panose="020B0403020202020204" pitchFamily="34" charset="0"/>
                <a:ea typeface="+mn-ea"/>
                <a:cs typeface="+mn-cs"/>
              </a:rPr>
              <a:t>(#) = the highest ranking the trending topic achieved during the night</a:t>
            </a:r>
          </a:p>
        </p:txBody>
      </p:sp>
      <p:sp>
        <p:nvSpPr>
          <p:cNvPr id="44" name="Triangle 30">
            <a:extLst>
              <a:ext uri="{FF2B5EF4-FFF2-40B4-BE49-F238E27FC236}">
                <a16:creationId xmlns:a16="http://schemas.microsoft.com/office/drawing/2014/main" id="{DA0A244D-1166-4C38-BDA5-61356BBC59A4}"/>
              </a:ext>
            </a:extLst>
          </p:cNvPr>
          <p:cNvSpPr/>
          <p:nvPr/>
        </p:nvSpPr>
        <p:spPr>
          <a:xfrm rot="5400000">
            <a:off x="543356" y="1147211"/>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6" name="TextBox 45">
            <a:extLst>
              <a:ext uri="{FF2B5EF4-FFF2-40B4-BE49-F238E27FC236}">
                <a16:creationId xmlns:a16="http://schemas.microsoft.com/office/drawing/2014/main" id="{8953C107-0840-4DFB-867E-2E881625BF52}"/>
              </a:ext>
            </a:extLst>
          </p:cNvPr>
          <p:cNvSpPr txBox="1"/>
          <p:nvPr/>
        </p:nvSpPr>
        <p:spPr>
          <a:xfrm>
            <a:off x="745342" y="1078774"/>
            <a:ext cx="10907900" cy="523220"/>
          </a:xfrm>
          <a:prstGeom prst="rect">
            <a:avLst/>
          </a:prstGeom>
          <a:noFill/>
        </p:spPr>
        <p:txBody>
          <a:bodyPr wrap="square" rtlCol="0">
            <a:spAutoFit/>
          </a:bodyPr>
          <a:lstStyle/>
          <a:p>
            <a:pPr lvl="0">
              <a:defRPr/>
            </a:pPr>
            <a:r>
              <a:rPr lang="en-US" sz="1400" dirty="0">
                <a:solidFill>
                  <a:srgbClr val="1B1464"/>
                </a:solidFill>
                <a:latin typeface="Helvetica Light" panose="020B0403020202020204" pitchFamily="34" charset="0"/>
              </a:rPr>
              <a:t>Even with the cancellation of almost all live events, nearly </a:t>
            </a:r>
            <a:r>
              <a:rPr lang="en-US" sz="1400" dirty="0">
                <a:solidFill>
                  <a:srgbClr val="ED3C8D"/>
                </a:solidFill>
                <a:latin typeface="Helvetica Light" panose="020B0403020202020204" pitchFamily="34" charset="0"/>
              </a:rPr>
              <a:t>three-fourths of sports fans</a:t>
            </a:r>
            <a:r>
              <a:rPr lang="en-US" sz="1400" dirty="0">
                <a:solidFill>
                  <a:srgbClr val="1B1464"/>
                </a:solidFill>
                <a:latin typeface="Helvetica Light" panose="020B0403020202020204" pitchFamily="34" charset="0"/>
              </a:rPr>
              <a:t> say they are watching more or the same amount of TV during the pandemic </a:t>
            </a:r>
            <a:endParaRPr kumimoji="0" lang="en-US" sz="1400" b="1" i="0" u="none" strike="noStrike" kern="1200" cap="none" spc="0" normalizeH="0" baseline="0" noProof="0" dirty="0">
              <a:ln>
                <a:noFill/>
              </a:ln>
              <a:solidFill>
                <a:srgbClr val="1B1464"/>
              </a:solidFill>
              <a:effectLst/>
              <a:uLnTx/>
              <a:uFillTx/>
              <a:latin typeface="Helvetica Light" panose="020B0403020202020204" pitchFamily="34" charset="0"/>
            </a:endParaRPr>
          </a:p>
        </p:txBody>
      </p:sp>
    </p:spTree>
    <p:extLst>
      <p:ext uri="{BB962C8B-B14F-4D97-AF65-F5344CB8AC3E}">
        <p14:creationId xmlns:p14="http://schemas.microsoft.com/office/powerpoint/2010/main" val="226197766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9B87542B-46E1-4FFE-B706-4B8D76228742}"/>
              </a:ext>
            </a:extLst>
          </p:cNvPr>
          <p:cNvSpPr/>
          <p:nvPr/>
        </p:nvSpPr>
        <p:spPr>
          <a:xfrm>
            <a:off x="1" y="1696162"/>
            <a:ext cx="5214290" cy="3973161"/>
          </a:xfrm>
          <a:prstGeom prst="rect">
            <a:avLst/>
          </a:prstGeom>
          <a:solidFill>
            <a:srgbClr val="00BF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64331" y="225222"/>
            <a:ext cx="1162764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TV news network-hosted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town </a:t>
            </a:r>
            <a:r>
              <a:rPr lang="en-US" sz="2600" b="1" dirty="0">
                <a:solidFill>
                  <a:srgbClr val="ED3C8D"/>
                </a:solidFill>
                <a:latin typeface="Helvetica" pitchFamily="2" charset="0"/>
              </a:rPr>
              <a:t>halls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and the daily telecasts of the Coronavirus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task force </a:t>
            </a:r>
            <a:r>
              <a:rPr lang="en-US" sz="2600" b="1" dirty="0">
                <a:solidFill>
                  <a:srgbClr val="ED3C8D"/>
                </a:solidFill>
                <a:latin typeface="Helvetica" pitchFamily="2" charset="0"/>
              </a:rPr>
              <a:t>briefings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also made for popular conversations</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4" name="Rectangle 13">
            <a:extLst>
              <a:ext uri="{FF2B5EF4-FFF2-40B4-BE49-F238E27FC236}">
                <a16:creationId xmlns:a16="http://schemas.microsoft.com/office/drawing/2014/main" id="{94FDD5ED-67E3-420A-BA2B-F32B2ABEFE23}"/>
              </a:ext>
            </a:extLst>
          </p:cNvPr>
          <p:cNvSpPr/>
          <p:nvPr/>
        </p:nvSpPr>
        <p:spPr>
          <a:xfrm>
            <a:off x="5214290" y="1696163"/>
            <a:ext cx="6978266" cy="3973161"/>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Rounded Corners 25">
            <a:extLst>
              <a:ext uri="{FF2B5EF4-FFF2-40B4-BE49-F238E27FC236}">
                <a16:creationId xmlns:a16="http://schemas.microsoft.com/office/drawing/2014/main" id="{425FF8EE-ECAA-4E08-BA90-B9D50E169B6B}"/>
              </a:ext>
            </a:extLst>
          </p:cNvPr>
          <p:cNvSpPr/>
          <p:nvPr/>
        </p:nvSpPr>
        <p:spPr>
          <a:xfrm>
            <a:off x="5526392" y="2496829"/>
            <a:ext cx="6630346" cy="3070127"/>
          </a:xfrm>
          <a:prstGeom prst="roundRect">
            <a:avLst>
              <a:gd name="adj" fmla="val 0"/>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(#4)</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David Muir and Dr. Jennifer Ashton host a live coronavirus special,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ABC 20/20 COVID-19: Pandemic: What You Need to Know</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in order to hear from and inform viewers.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1"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3/19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(#3)</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Tucker Carlson Tonight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featured opinions from different guests on whether lockdowns should continue.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3/24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During a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Fox News Town Hall</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President Trump and several advisors gave updates regarding the COVID-19 pandemic. </a:t>
            </a:r>
            <a:br>
              <a:rPr kumimoji="0" lang="en-US" sz="1200" b="0" i="1"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1"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1"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3/26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(#2)</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CNN’s Global Town Hall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featured Dr. Anthony Fauci, Dr. Sanjay Gupta, and Anderson Cooper answering questions from the public regarding COVID-19.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3/27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(#10)</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On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Trish Regan Primetime</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Regan shared her thoughts on the coronavirus pandemic.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r>
              <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9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4/12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(#10)</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Fox News Sunday with Chris Wallace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shares his opinion on Trump’s response to the COVID-19 pandemic.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endParaRPr kumimoji="0" lang="en-US" sz="800" b="0" i="0" u="none" strike="noStrike" kern="1200" cap="none" spc="0" normalizeH="0" baseline="0" noProof="0" dirty="0">
              <a:ln>
                <a:noFill/>
              </a:ln>
              <a:solidFill>
                <a:srgbClr val="1F1A62"/>
              </a:solidFill>
              <a:effectLst/>
              <a:uLnTx/>
              <a:uFillTx/>
              <a:latin typeface="Helvetica Light" panose="020B040302020202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ED3C8D"/>
                </a:solidFill>
                <a:effectLst/>
                <a:uLnTx/>
                <a:uFillTx/>
                <a:latin typeface="Helvetica Light" panose="020B0403020202020204"/>
                <a:ea typeface="+mn-ea"/>
                <a:cs typeface="+mn-cs"/>
              </a:rPr>
              <a:t>4/22 </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(#6)</a:t>
            </a:r>
            <a:r>
              <a:rPr kumimoji="0" lang="en-US" sz="1200" b="1"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kumimoji="0" lang="en-US" sz="1200" b="1" i="0" u="none" strike="noStrike" kern="1200" cap="none" spc="0" normalizeH="0" baseline="0" noProof="0" dirty="0">
                <a:ln>
                  <a:noFill/>
                </a:ln>
                <a:solidFill>
                  <a:srgbClr val="00BFF2"/>
                </a:solidFill>
                <a:effectLst/>
                <a:uLnTx/>
                <a:uFillTx/>
                <a:latin typeface="Helvetica Light" panose="020B0403020202020204"/>
                <a:ea typeface="+mn-ea"/>
                <a:cs typeface="+mn-cs"/>
              </a:rPr>
              <a:t> </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The mayor of Las Vegas called for hotels and casinos to be reopened in an interview on </a:t>
            </a:r>
            <a:r>
              <a:rPr kumimoji="0" lang="en-US" sz="1200" b="1" i="0" u="none" strike="noStrike" kern="1200" cap="none" spc="0" normalizeH="0" baseline="0" noProof="0" dirty="0">
                <a:ln>
                  <a:noFill/>
                </a:ln>
                <a:solidFill>
                  <a:srgbClr val="1F1A62"/>
                </a:solidFill>
                <a:effectLst/>
                <a:uLnTx/>
                <a:uFillTx/>
                <a:latin typeface="Helvetica Light" panose="020B0403020202020204"/>
                <a:ea typeface="+mn-ea"/>
                <a:cs typeface="+mn-cs"/>
              </a:rPr>
              <a:t>Anderson Cooper 360</a:t>
            </a:r>
            <a: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br>
              <a:rPr kumimoji="0" lang="en-US" sz="1200" b="0" i="0" u="none" strike="noStrike" kern="1200" cap="none" spc="0" normalizeH="0" baseline="0" noProof="0" dirty="0">
                <a:ln>
                  <a:noFill/>
                </a:ln>
                <a:solidFill>
                  <a:srgbClr val="1F1A62"/>
                </a:solidFill>
                <a:effectLst/>
                <a:uLnTx/>
                <a:uFillTx/>
                <a:latin typeface="Helvetica Light" panose="020B0403020202020204"/>
                <a:ea typeface="+mn-ea"/>
                <a:cs typeface="+mn-cs"/>
              </a:rPr>
            </a:br>
            <a:r>
              <a:rPr kumimoji="0" lang="en-US" sz="600" b="0" i="0" u="none" strike="noStrike" kern="1200" cap="none" spc="0" normalizeH="0" baseline="0" noProof="0" dirty="0">
                <a:ln>
                  <a:noFill/>
                </a:ln>
                <a:solidFill>
                  <a:srgbClr val="1F1A62"/>
                </a:solidFill>
                <a:effectLst/>
                <a:uLnTx/>
                <a:uFillTx/>
                <a:latin typeface="Helvetica Light" panose="020B0403020202020204"/>
                <a:ea typeface="+mn-ea"/>
                <a:cs typeface="+mn-cs"/>
              </a:rPr>
              <a:t> </a:t>
            </a:r>
          </a:p>
        </p:txBody>
      </p:sp>
      <p:sp>
        <p:nvSpPr>
          <p:cNvPr id="2" name="TextBox 1">
            <a:extLst>
              <a:ext uri="{FF2B5EF4-FFF2-40B4-BE49-F238E27FC236}">
                <a16:creationId xmlns:a16="http://schemas.microsoft.com/office/drawing/2014/main" id="{D8D4E08E-C9FB-4C9D-B771-5EBF92A758F6}"/>
              </a:ext>
            </a:extLst>
          </p:cNvPr>
          <p:cNvSpPr txBox="1"/>
          <p:nvPr/>
        </p:nvSpPr>
        <p:spPr>
          <a:xfrm>
            <a:off x="5319993" y="1808922"/>
            <a:ext cx="667198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1" u="sng" strike="noStrike" kern="1200" cap="none" spc="0" normalizeH="0" baseline="0" noProof="0" dirty="0">
                <a:ln>
                  <a:noFill/>
                </a:ln>
                <a:solidFill>
                  <a:srgbClr val="1B1464"/>
                </a:solidFill>
                <a:effectLst/>
                <a:uLnTx/>
                <a:uFillTx/>
                <a:latin typeface="Helvetica" panose="020B0403020202020204" pitchFamily="34" charset="0"/>
              </a:rPr>
              <a:t>Sampling</a:t>
            </a:r>
            <a:r>
              <a:rPr kumimoji="0" lang="en-US" sz="1400" b="1" i="0" u="sng" strike="noStrike" kern="1200" cap="none" spc="0" normalizeH="0" baseline="0" noProof="0" dirty="0">
                <a:ln>
                  <a:noFill/>
                </a:ln>
                <a:solidFill>
                  <a:srgbClr val="1B1464"/>
                </a:solidFill>
                <a:effectLst/>
                <a:uLnTx/>
                <a:uFillTx/>
                <a:latin typeface="Helvetica" panose="020B0403020202020204" pitchFamily="34" charset="0"/>
              </a:rPr>
              <a:t> of News Programming That Trended In The Top 10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p>
        </p:txBody>
      </p:sp>
      <p:sp>
        <p:nvSpPr>
          <p:cNvPr id="28" name="TextBox 27">
            <a:extLst>
              <a:ext uri="{FF2B5EF4-FFF2-40B4-BE49-F238E27FC236}">
                <a16:creationId xmlns:a16="http://schemas.microsoft.com/office/drawing/2014/main" id="{C0DD5B55-4C55-4734-9B85-691400CF87AA}"/>
              </a:ext>
            </a:extLst>
          </p:cNvPr>
          <p:cNvSpPr txBox="1"/>
          <p:nvPr/>
        </p:nvSpPr>
        <p:spPr>
          <a:xfrm>
            <a:off x="481665" y="6131454"/>
            <a:ext cx="11687274"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VAB custom analysis of Top 10 trending Twitter Topics each night (9:30p &amp; 11p) aggregated during the analysis time period (3/15/2020 –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4/8/2020</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Results include both ‘direct’ and ‘related’ topics. Percentages come from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Q6:  Thinking of your behavior during the COVID-19 Pandemic, please indicate below how much you agree or disagree with the following statements &amp; Q7: Thinking of your behavior since the start of COVID-19, please indicate below how much you agree or disagree with the following statements. , top 2 box (agree completely or agree somewhat)</a:t>
            </a:r>
          </a:p>
        </p:txBody>
      </p:sp>
      <p:pic>
        <p:nvPicPr>
          <p:cNvPr id="29" name="Picture 2" descr="Image result for 20/20 coronavirus special logo">
            <a:extLst>
              <a:ext uri="{FF2B5EF4-FFF2-40B4-BE49-F238E27FC236}">
                <a16:creationId xmlns:a16="http://schemas.microsoft.com/office/drawing/2014/main" id="{29F29F58-F5A4-4C32-93F2-DFD8BFD5F92D}"/>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302881" y="1921676"/>
            <a:ext cx="2053391" cy="1155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32" descr="Image result for tucker carlson tonight logo">
            <a:extLst>
              <a:ext uri="{FF2B5EF4-FFF2-40B4-BE49-F238E27FC236}">
                <a16:creationId xmlns:a16="http://schemas.microsoft.com/office/drawing/2014/main" id="{E40D3A48-BA68-480A-A947-C25F91A2714E}"/>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2845849" y="1921676"/>
            <a:ext cx="2025327" cy="115503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4" descr="Image result for fox news town hall 3.24.20">
            <a:extLst>
              <a:ext uri="{FF2B5EF4-FFF2-40B4-BE49-F238E27FC236}">
                <a16:creationId xmlns:a16="http://schemas.microsoft.com/office/drawing/2014/main" id="{2E4088D7-0F57-484D-8CCE-A5E8B666B7A3}"/>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300756" y="3247723"/>
            <a:ext cx="2057640" cy="1155031"/>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8" descr="Dr. Fauci calls Trump's projection 'aspirational'">
            <a:extLst>
              <a:ext uri="{FF2B5EF4-FFF2-40B4-BE49-F238E27FC236}">
                <a16:creationId xmlns:a16="http://schemas.microsoft.com/office/drawing/2014/main" id="{5E16C63D-A176-4FC5-8947-E39F0452A23D}"/>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2803652" y="3247723"/>
            <a:ext cx="2109720" cy="1203158"/>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12" descr="Trish Regan Primetime Motion Graphics and Broadcast Design Gallery">
            <a:extLst>
              <a:ext uri="{FF2B5EF4-FFF2-40B4-BE49-F238E27FC236}">
                <a16:creationId xmlns:a16="http://schemas.microsoft.com/office/drawing/2014/main" id="{98B9AE03-1BCA-4165-84CF-7ADEB3587FF0}"/>
              </a:ext>
            </a:extLst>
          </p:cNvPr>
          <p:cNvPicPr>
            <a:picLocks noChangeAspect="1" noChangeArrowheads="1"/>
          </p:cNvPicPr>
          <p:nvPr/>
        </p:nvPicPr>
        <p:blipFill rotWithShape="1">
          <a:blip r:embed="rId9" cstate="print">
            <a:extLst>
              <a:ext uri="{28A0092B-C50C-407E-A947-70E740481C1C}">
                <a14:useLocalDpi xmlns:a14="http://schemas.microsoft.com/office/drawing/2010/main"/>
              </a:ext>
            </a:extLst>
          </a:blip>
          <a:srcRect/>
          <a:stretch/>
        </p:blipFill>
        <p:spPr bwMode="auto">
          <a:xfrm>
            <a:off x="82997" y="4922816"/>
            <a:ext cx="1707803" cy="575239"/>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26" descr="Fox News Sunday | Fox News">
            <a:extLst>
              <a:ext uri="{FF2B5EF4-FFF2-40B4-BE49-F238E27FC236}">
                <a16:creationId xmlns:a16="http://schemas.microsoft.com/office/drawing/2014/main" id="{6A6E357F-FD32-4A1E-927D-2D2EFE68E2B7}"/>
              </a:ext>
            </a:extLst>
          </p:cNvPr>
          <p:cNvPicPr>
            <a:picLocks noChangeAspect="1" noChangeArrowheads="1"/>
          </p:cNvPicPr>
          <p:nvPr/>
        </p:nvPicPr>
        <p:blipFill rotWithShape="1">
          <a:blip r:embed="rId10" cstate="print">
            <a:extLst>
              <a:ext uri="{28A0092B-C50C-407E-A947-70E740481C1C}">
                <a14:useLocalDpi xmlns:a14="http://schemas.microsoft.com/office/drawing/2010/main"/>
              </a:ext>
            </a:extLst>
          </a:blip>
          <a:srcRect/>
          <a:stretch/>
        </p:blipFill>
        <p:spPr bwMode="auto">
          <a:xfrm>
            <a:off x="1942209" y="4894842"/>
            <a:ext cx="1447129" cy="613374"/>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58" descr="Anderson Cooper 360 - Weekdays 8-9pm ET - CNN">
            <a:extLst>
              <a:ext uri="{FF2B5EF4-FFF2-40B4-BE49-F238E27FC236}">
                <a16:creationId xmlns:a16="http://schemas.microsoft.com/office/drawing/2014/main" id="{FA1DC57F-6AE6-48E0-AC18-17D88FBA01E7}"/>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3750431" y="4908110"/>
            <a:ext cx="1404608" cy="452474"/>
          </a:xfrm>
          <a:prstGeom prst="rect">
            <a:avLst/>
          </a:prstGeom>
          <a:noFill/>
          <a:extLst>
            <a:ext uri="{909E8E84-426E-40DD-AFC4-6F175D3DCCD1}">
              <a14:hiddenFill xmlns:a14="http://schemas.microsoft.com/office/drawing/2010/main">
                <a:solidFill>
                  <a:srgbClr val="FFFFFF"/>
                </a:solidFill>
              </a14:hiddenFill>
            </a:ext>
          </a:extLst>
        </p:spPr>
      </p:pic>
      <p:sp>
        <p:nvSpPr>
          <p:cNvPr id="18" name="Oval 17">
            <a:extLst>
              <a:ext uri="{FF2B5EF4-FFF2-40B4-BE49-F238E27FC236}">
                <a16:creationId xmlns:a16="http://schemas.microsoft.com/office/drawing/2014/main" id="{DC2313FF-BD03-4F95-8118-889B858E0388}"/>
              </a:ext>
            </a:extLst>
          </p:cNvPr>
          <p:cNvSpPr/>
          <p:nvPr/>
        </p:nvSpPr>
        <p:spPr>
          <a:xfrm>
            <a:off x="162767" y="1745148"/>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19" name="Oval 18">
            <a:extLst>
              <a:ext uri="{FF2B5EF4-FFF2-40B4-BE49-F238E27FC236}">
                <a16:creationId xmlns:a16="http://schemas.microsoft.com/office/drawing/2014/main" id="{2581388B-EF30-4CA5-84E5-C5A8D2C2EF9A}"/>
              </a:ext>
            </a:extLst>
          </p:cNvPr>
          <p:cNvSpPr/>
          <p:nvPr/>
        </p:nvSpPr>
        <p:spPr>
          <a:xfrm>
            <a:off x="2642426" y="1750659"/>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20" name="Oval 19">
            <a:extLst>
              <a:ext uri="{FF2B5EF4-FFF2-40B4-BE49-F238E27FC236}">
                <a16:creationId xmlns:a16="http://schemas.microsoft.com/office/drawing/2014/main" id="{A6428618-A832-4A8D-B0ED-AA157B7C009A}"/>
              </a:ext>
            </a:extLst>
          </p:cNvPr>
          <p:cNvSpPr/>
          <p:nvPr/>
        </p:nvSpPr>
        <p:spPr>
          <a:xfrm>
            <a:off x="162767" y="3141410"/>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21" name="Oval 20">
            <a:extLst>
              <a:ext uri="{FF2B5EF4-FFF2-40B4-BE49-F238E27FC236}">
                <a16:creationId xmlns:a16="http://schemas.microsoft.com/office/drawing/2014/main" id="{544B7FD1-7E69-4BD7-B12E-AF4C3ECE3E25}"/>
              </a:ext>
            </a:extLst>
          </p:cNvPr>
          <p:cNvSpPr/>
          <p:nvPr/>
        </p:nvSpPr>
        <p:spPr>
          <a:xfrm>
            <a:off x="2642426" y="3129467"/>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22" name="Oval 21">
            <a:extLst>
              <a:ext uri="{FF2B5EF4-FFF2-40B4-BE49-F238E27FC236}">
                <a16:creationId xmlns:a16="http://schemas.microsoft.com/office/drawing/2014/main" id="{4C610AE8-BB78-4D9E-8BF9-1244C0E8436B}"/>
              </a:ext>
            </a:extLst>
          </p:cNvPr>
          <p:cNvSpPr/>
          <p:nvPr/>
        </p:nvSpPr>
        <p:spPr>
          <a:xfrm>
            <a:off x="35262" y="4751001"/>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23" name="Oval 22">
            <a:extLst>
              <a:ext uri="{FF2B5EF4-FFF2-40B4-BE49-F238E27FC236}">
                <a16:creationId xmlns:a16="http://schemas.microsoft.com/office/drawing/2014/main" id="{CFD5E198-8FD5-408F-8F13-0561D015569D}"/>
              </a:ext>
            </a:extLst>
          </p:cNvPr>
          <p:cNvSpPr/>
          <p:nvPr/>
        </p:nvSpPr>
        <p:spPr>
          <a:xfrm>
            <a:off x="1854300" y="4747002"/>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24" name="Oval 23">
            <a:extLst>
              <a:ext uri="{FF2B5EF4-FFF2-40B4-BE49-F238E27FC236}">
                <a16:creationId xmlns:a16="http://schemas.microsoft.com/office/drawing/2014/main" id="{7158245C-21BA-4FEB-B96D-90B44DDF4683}"/>
              </a:ext>
            </a:extLst>
          </p:cNvPr>
          <p:cNvSpPr/>
          <p:nvPr/>
        </p:nvSpPr>
        <p:spPr>
          <a:xfrm>
            <a:off x="3389339" y="4763022"/>
            <a:ext cx="362128" cy="369692"/>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36" name="Triangle 30">
            <a:extLst>
              <a:ext uri="{FF2B5EF4-FFF2-40B4-BE49-F238E27FC236}">
                <a16:creationId xmlns:a16="http://schemas.microsoft.com/office/drawing/2014/main" id="{C5A4DEB7-5B8A-42BD-A514-F217ED74A6DB}"/>
              </a:ext>
            </a:extLst>
          </p:cNvPr>
          <p:cNvSpPr/>
          <p:nvPr/>
        </p:nvSpPr>
        <p:spPr>
          <a:xfrm rot="5400000">
            <a:off x="543356" y="1147858"/>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TextBox 36">
            <a:extLst>
              <a:ext uri="{FF2B5EF4-FFF2-40B4-BE49-F238E27FC236}">
                <a16:creationId xmlns:a16="http://schemas.microsoft.com/office/drawing/2014/main" id="{A179E9F9-FEEA-46EF-A1AA-D6550E5BB0F1}"/>
              </a:ext>
            </a:extLst>
          </p:cNvPr>
          <p:cNvSpPr txBox="1"/>
          <p:nvPr/>
        </p:nvSpPr>
        <p:spPr>
          <a:xfrm>
            <a:off x="745342" y="1088299"/>
            <a:ext cx="10907900"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dirty="0">
                <a:solidFill>
                  <a:srgbClr val="1F1A62"/>
                </a:solidFill>
                <a:latin typeface="Helvetica Light" panose="020B0403020202020204" pitchFamily="34" charset="0"/>
              </a:rPr>
              <a:t>Viewers are hungry for up-to-the-minute news to stay informed: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74%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of consumers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check the news multiple times a day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for updates and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49%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have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at least one TV </a:t>
            </a:r>
            <a:r>
              <a:rPr kumimoji="0" lang="en-US" sz="140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in their home </a:t>
            </a:r>
            <a:r>
              <a:rPr kumimoji="0" lang="en-US" sz="140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set to a news channel at all times</a:t>
            </a:r>
          </a:p>
        </p:txBody>
      </p:sp>
      <p:sp>
        <p:nvSpPr>
          <p:cNvPr id="38" name="Oval 37">
            <a:extLst>
              <a:ext uri="{FF2B5EF4-FFF2-40B4-BE49-F238E27FC236}">
                <a16:creationId xmlns:a16="http://schemas.microsoft.com/office/drawing/2014/main" id="{FA099E4F-CE95-4E58-8369-D9FD2937E86A}"/>
              </a:ext>
            </a:extLst>
          </p:cNvPr>
          <p:cNvSpPr/>
          <p:nvPr/>
        </p:nvSpPr>
        <p:spPr>
          <a:xfrm>
            <a:off x="5274464" y="2438106"/>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1</a:t>
            </a:r>
          </a:p>
        </p:txBody>
      </p:sp>
      <p:sp>
        <p:nvSpPr>
          <p:cNvPr id="39" name="Oval 38">
            <a:extLst>
              <a:ext uri="{FF2B5EF4-FFF2-40B4-BE49-F238E27FC236}">
                <a16:creationId xmlns:a16="http://schemas.microsoft.com/office/drawing/2014/main" id="{9C01F320-0CE5-4FCC-841A-4857C435B308}"/>
              </a:ext>
            </a:extLst>
          </p:cNvPr>
          <p:cNvSpPr/>
          <p:nvPr/>
        </p:nvSpPr>
        <p:spPr>
          <a:xfrm>
            <a:off x="5274464" y="291410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a:t>
            </a:r>
          </a:p>
        </p:txBody>
      </p:sp>
      <p:sp>
        <p:nvSpPr>
          <p:cNvPr id="40" name="Oval 39">
            <a:extLst>
              <a:ext uri="{FF2B5EF4-FFF2-40B4-BE49-F238E27FC236}">
                <a16:creationId xmlns:a16="http://schemas.microsoft.com/office/drawing/2014/main" id="{8CE16B81-BBC2-4AFD-BBA3-0342931F0F8E}"/>
              </a:ext>
            </a:extLst>
          </p:cNvPr>
          <p:cNvSpPr/>
          <p:nvPr/>
        </p:nvSpPr>
        <p:spPr>
          <a:xfrm>
            <a:off x="5274464" y="3396622"/>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3</a:t>
            </a:r>
          </a:p>
        </p:txBody>
      </p:sp>
      <p:sp>
        <p:nvSpPr>
          <p:cNvPr id="41" name="Oval 40">
            <a:extLst>
              <a:ext uri="{FF2B5EF4-FFF2-40B4-BE49-F238E27FC236}">
                <a16:creationId xmlns:a16="http://schemas.microsoft.com/office/drawing/2014/main" id="{F2514114-D36E-4318-AD43-FB381B7D01D4}"/>
              </a:ext>
            </a:extLst>
          </p:cNvPr>
          <p:cNvSpPr/>
          <p:nvPr/>
        </p:nvSpPr>
        <p:spPr>
          <a:xfrm>
            <a:off x="5274464" y="3861474"/>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4</a:t>
            </a:r>
          </a:p>
        </p:txBody>
      </p:sp>
      <p:sp>
        <p:nvSpPr>
          <p:cNvPr id="42" name="Oval 41">
            <a:extLst>
              <a:ext uri="{FF2B5EF4-FFF2-40B4-BE49-F238E27FC236}">
                <a16:creationId xmlns:a16="http://schemas.microsoft.com/office/drawing/2014/main" id="{E94D4272-FE24-46FD-B076-B9B9A3C8E6B0}"/>
              </a:ext>
            </a:extLst>
          </p:cNvPr>
          <p:cNvSpPr/>
          <p:nvPr/>
        </p:nvSpPr>
        <p:spPr>
          <a:xfrm>
            <a:off x="5274464" y="4342376"/>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5</a:t>
            </a:r>
          </a:p>
        </p:txBody>
      </p:sp>
      <p:sp>
        <p:nvSpPr>
          <p:cNvPr id="43" name="Oval 42">
            <a:extLst>
              <a:ext uri="{FF2B5EF4-FFF2-40B4-BE49-F238E27FC236}">
                <a16:creationId xmlns:a16="http://schemas.microsoft.com/office/drawing/2014/main" id="{2C682600-24E0-4E89-9795-B246C2BF5232}"/>
              </a:ext>
            </a:extLst>
          </p:cNvPr>
          <p:cNvSpPr/>
          <p:nvPr/>
        </p:nvSpPr>
        <p:spPr>
          <a:xfrm>
            <a:off x="5274464" y="4655621"/>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6</a:t>
            </a:r>
          </a:p>
        </p:txBody>
      </p:sp>
      <p:sp>
        <p:nvSpPr>
          <p:cNvPr id="44" name="Oval 43">
            <a:extLst>
              <a:ext uri="{FF2B5EF4-FFF2-40B4-BE49-F238E27FC236}">
                <a16:creationId xmlns:a16="http://schemas.microsoft.com/office/drawing/2014/main" id="{5955994F-B62F-4723-B711-9D6909255580}"/>
              </a:ext>
            </a:extLst>
          </p:cNvPr>
          <p:cNvSpPr/>
          <p:nvPr/>
        </p:nvSpPr>
        <p:spPr>
          <a:xfrm>
            <a:off x="5274464" y="5116047"/>
            <a:ext cx="251928" cy="257190"/>
          </a:xfrm>
          <a:prstGeom prst="ellipse">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7</a:t>
            </a:r>
          </a:p>
        </p:txBody>
      </p:sp>
      <p:sp>
        <p:nvSpPr>
          <p:cNvPr id="46" name="TextBox 45">
            <a:extLst>
              <a:ext uri="{FF2B5EF4-FFF2-40B4-BE49-F238E27FC236}">
                <a16:creationId xmlns:a16="http://schemas.microsoft.com/office/drawing/2014/main" id="{480E489C-092A-464B-9FB3-D366ABFC7CBB}"/>
              </a:ext>
            </a:extLst>
          </p:cNvPr>
          <p:cNvSpPr txBox="1"/>
          <p:nvPr/>
        </p:nvSpPr>
        <p:spPr>
          <a:xfrm>
            <a:off x="481665" y="5904771"/>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00BFF2"/>
                </a:solidFill>
                <a:effectLst/>
                <a:uLnTx/>
                <a:uFillTx/>
                <a:latin typeface="Helvetica Light" panose="020B0403020202020204" pitchFamily="34" charset="0"/>
                <a:ea typeface="+mn-ea"/>
                <a:cs typeface="+mn-cs"/>
              </a:rPr>
              <a:t>(#) = the highest ranking the trending topic achieved during the night</a:t>
            </a:r>
          </a:p>
        </p:txBody>
      </p:sp>
    </p:spTree>
    <p:extLst>
      <p:ext uri="{BB962C8B-B14F-4D97-AF65-F5344CB8AC3E}">
        <p14:creationId xmlns:p14="http://schemas.microsoft.com/office/powerpoint/2010/main" val="35788880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Rectangle 32">
            <a:extLst>
              <a:ext uri="{FF2B5EF4-FFF2-40B4-BE49-F238E27FC236}">
                <a16:creationId xmlns:a16="http://schemas.microsoft.com/office/drawing/2014/main" id="{ED74FF90-1FE3-46E8-9E63-A0815F67532E}"/>
              </a:ext>
            </a:extLst>
          </p:cNvPr>
          <p:cNvSpPr/>
          <p:nvPr/>
        </p:nvSpPr>
        <p:spPr>
          <a:xfrm>
            <a:off x="-43040"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34159" y="232921"/>
            <a:ext cx="1215412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Ad-supported TV’s ability to </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quickly adapt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produce fresh, timely, quality content resulted in the highest levels of engagement of any platform</a:t>
            </a:r>
            <a:endPar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graphicFrame>
        <p:nvGraphicFramePr>
          <p:cNvPr id="8" name="Chart 7">
            <a:extLst>
              <a:ext uri="{FF2B5EF4-FFF2-40B4-BE49-F238E27FC236}">
                <a16:creationId xmlns:a16="http://schemas.microsoft.com/office/drawing/2014/main" id="{686CEAE9-5BBA-A94D-8812-BBF8BEC80182}"/>
              </a:ext>
            </a:extLst>
          </p:cNvPr>
          <p:cNvGraphicFramePr/>
          <p:nvPr>
            <p:extLst>
              <p:ext uri="{D42A27DB-BD31-4B8C-83A1-F6EECF244321}">
                <p14:modId xmlns:p14="http://schemas.microsoft.com/office/powerpoint/2010/main" val="2580578723"/>
              </p:ext>
            </p:extLst>
          </p:nvPr>
        </p:nvGraphicFramePr>
        <p:xfrm>
          <a:off x="0" y="2129883"/>
          <a:ext cx="12188282" cy="4728117"/>
        </p:xfrm>
        <a:graphic>
          <a:graphicData uri="http://schemas.openxmlformats.org/drawingml/2006/chart">
            <c:chart xmlns:c="http://schemas.openxmlformats.org/drawingml/2006/chart" xmlns:r="http://schemas.openxmlformats.org/officeDocument/2006/relationships" r:id="rId4"/>
          </a:graphicData>
        </a:graphic>
      </p:graphicFrame>
      <p:sp>
        <p:nvSpPr>
          <p:cNvPr id="20" name="Slide Number Placeholder 5">
            <a:extLst>
              <a:ext uri="{FF2B5EF4-FFF2-40B4-BE49-F238E27FC236}">
                <a16:creationId xmlns:a16="http://schemas.microsoft.com/office/drawing/2014/main" id="{F8D0FF00-A21D-40D4-9F8F-52F9485130C9}"/>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30" name="Rectangle 29">
            <a:extLst>
              <a:ext uri="{FF2B5EF4-FFF2-40B4-BE49-F238E27FC236}">
                <a16:creationId xmlns:a16="http://schemas.microsoft.com/office/drawing/2014/main" id="{BAEF6D61-941E-4911-825A-E2C373FB021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31" name="TextBox 30">
            <a:extLst>
              <a:ext uri="{FF2B5EF4-FFF2-40B4-BE49-F238E27FC236}">
                <a16:creationId xmlns:a16="http://schemas.microsoft.com/office/drawing/2014/main" id="{F622BE5D-44F9-4843-9EDA-6C236A17E293}"/>
              </a:ext>
            </a:extLst>
          </p:cNvPr>
          <p:cNvSpPr txBox="1"/>
          <p:nvPr/>
        </p:nvSpPr>
        <p:spPr>
          <a:xfrm>
            <a:off x="526244" y="6223188"/>
            <a:ext cx="11662038"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&amp;11p) (3/16/2020 – 4/26/2020). Results include both ‘direct’ and ‘related’ topics. Various Video Platforms include Epic Games, and various concert streaming partners. </a:t>
            </a:r>
            <a:r>
              <a:rPr kumimoji="0" lang="en-US" sz="700" b="0" i="0" u="none" strike="noStrike" kern="1200" cap="none" spc="0" normalizeH="0" baseline="0" noProof="0" dirty="0" err="1">
                <a:ln>
                  <a:noFill/>
                </a:ln>
                <a:solidFill>
                  <a:srgbClr val="1B1464"/>
                </a:solidFill>
                <a:effectLst/>
                <a:uLnTx/>
                <a:uFillTx/>
                <a:latin typeface="Helvetica" panose="020B0604020202020204" pitchFamily="34" charset="0"/>
                <a:ea typeface="+mn-ea"/>
                <a:cs typeface="Helvetica" panose="020B0604020202020204" pitchFamily="34" charset="0"/>
              </a:rPr>
              <a:t>Pay-TV</a:t>
            </a:r>
            <a:r>
              <a:rPr lang="en-US" sz="700" dirty="0">
                <a:solidFill>
                  <a:srgbClr val="1B1464"/>
                </a:solidFill>
                <a:latin typeface="Helvetica" panose="020B0604020202020204" pitchFamily="34" charset="0"/>
                <a:cs typeface="Helvetica" panose="020B0604020202020204" pitchFamily="34" charset="0"/>
              </a:rPr>
              <a:t>: insecure (HBO), Westworld (HBO), Homeland (Showtime). Netflix - #</a:t>
            </a:r>
            <a:r>
              <a:rPr lang="en-US" sz="700" dirty="0" err="1">
                <a:solidFill>
                  <a:srgbClr val="1B1464"/>
                </a:solidFill>
                <a:latin typeface="Helvetica" panose="020B0604020202020204" pitchFamily="34" charset="0"/>
                <a:cs typeface="Helvetica" panose="020B0604020202020204" pitchFamily="34" charset="0"/>
              </a:rPr>
              <a:t>BlackAF</a:t>
            </a:r>
            <a:r>
              <a:rPr lang="en-US" sz="700" dirty="0">
                <a:solidFill>
                  <a:srgbClr val="1B1464"/>
                </a:solidFill>
                <a:latin typeface="Helvetica" panose="020B0604020202020204" pitchFamily="34" charset="0"/>
                <a:cs typeface="Helvetica" panose="020B0604020202020204" pitchFamily="34" charset="0"/>
              </a:rPr>
              <a:t>, Extraction, Homecoming: A Film by </a:t>
            </a:r>
            <a:r>
              <a:rPr lang="en-US" sz="700" dirty="0" err="1">
                <a:solidFill>
                  <a:srgbClr val="1B1464"/>
                </a:solidFill>
                <a:latin typeface="Helvetica" panose="020B0604020202020204" pitchFamily="34" charset="0"/>
                <a:cs typeface="Helvetica" panose="020B0604020202020204" pitchFamily="34" charset="0"/>
              </a:rPr>
              <a:t>Beyonce</a:t>
            </a:r>
            <a:r>
              <a:rPr lang="en-US" sz="700" dirty="0">
                <a:solidFill>
                  <a:srgbClr val="1B1464"/>
                </a:solidFill>
                <a:latin typeface="Helvetica" panose="020B0604020202020204" pitchFamily="34" charset="0"/>
                <a:cs typeface="Helvetica" panose="020B0604020202020204" pitchFamily="34" charset="0"/>
              </a:rPr>
              <a:t>. Disney – Onward. Amazon Prime Video – Happiness Continues: A Jonas Brothers Concert Film.</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28" name="Triangle 40">
            <a:extLst>
              <a:ext uri="{FF2B5EF4-FFF2-40B4-BE49-F238E27FC236}">
                <a16:creationId xmlns:a16="http://schemas.microsoft.com/office/drawing/2014/main" id="{985F473D-3BB7-4B04-8CA9-06DA7EC7787F}"/>
              </a:ext>
            </a:extLst>
          </p:cNvPr>
          <p:cNvSpPr/>
          <p:nvPr/>
        </p:nvSpPr>
        <p:spPr>
          <a:xfrm rot="5400000">
            <a:off x="486206" y="1219004"/>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TextBox 28">
            <a:extLst>
              <a:ext uri="{FF2B5EF4-FFF2-40B4-BE49-F238E27FC236}">
                <a16:creationId xmlns:a16="http://schemas.microsoft.com/office/drawing/2014/main" id="{57AA51AF-D184-4BB1-AA0C-2424ADE4970F}"/>
              </a:ext>
            </a:extLst>
          </p:cNvPr>
          <p:cNvSpPr txBox="1"/>
          <p:nvPr/>
        </p:nvSpPr>
        <p:spPr>
          <a:xfrm>
            <a:off x="745341" y="1137838"/>
            <a:ext cx="11446656"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Although Netflix shows like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Tiger King</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and </a:t>
            </a:r>
            <a:r>
              <a:rPr kumimoji="0" lang="en-US" sz="1400" b="0" i="1"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Ozark</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 no doubt also entered the cultural zeitgeist during the early days of the lockdown, they didn’t garner the same level of concurrent conversations or ‘simultaneous community’ since people could view these series on their own time</a:t>
            </a:r>
            <a:endPar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endParaRPr>
          </a:p>
        </p:txBody>
      </p:sp>
    </p:spTree>
    <p:extLst>
      <p:ext uri="{BB962C8B-B14F-4D97-AF65-F5344CB8AC3E}">
        <p14:creationId xmlns:p14="http://schemas.microsoft.com/office/powerpoint/2010/main" val="19768162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sp>
        <p:nvSpPr>
          <p:cNvPr id="16" name="Rectangle 15">
            <a:extLst>
              <a:ext uri="{FF2B5EF4-FFF2-40B4-BE49-F238E27FC236}">
                <a16:creationId xmlns:a16="http://schemas.microsoft.com/office/drawing/2014/main" id="{9A529899-950F-C14F-99A5-896AC3170183}"/>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Ad-Supported TV As The Cultural Cornerstone of Society</a:t>
            </a:r>
          </a:p>
        </p:txBody>
      </p:sp>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6768853" cy="4708981"/>
          </a:xfrm>
          <a:prstGeom prst="rect">
            <a:avLst/>
          </a:prstGeom>
          <a:noFill/>
        </p:spPr>
        <p:txBody>
          <a:bodyPr wrap="square" rtlCol="0">
            <a:spAutoFit/>
          </a:bodyPr>
          <a:lstStyle/>
          <a:p>
            <a:pPr marL="457200" indent="-457200">
              <a:buBlip>
                <a:blip r:embed="rId4"/>
              </a:buBlip>
            </a:pPr>
            <a:r>
              <a:rPr lang="en-US" b="1" dirty="0">
                <a:solidFill>
                  <a:srgbClr val="1B1464"/>
                </a:solidFill>
                <a:latin typeface="Helvetica" panose="020B0403020202020204" pitchFamily="34" charset="0"/>
              </a:rPr>
              <a:t>Many programs have become consistent ‘appointment TV’ and fresh content like specials, benefits and town halls rally us as a community</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During the lockdown, entertainment programming has filled the social conversation void left by the absence of daily sports  </a:t>
            </a:r>
          </a:p>
          <a:p>
            <a:pPr marL="457200" indent="-457200">
              <a:buBlip>
                <a:blip r:embed="rId4"/>
              </a:buBlip>
            </a:pPr>
            <a:endParaRPr lang="en-US" sz="2800" b="1" dirty="0">
              <a:solidFill>
                <a:srgbClr val="1B1464"/>
              </a:solidFill>
              <a:latin typeface="Helvetica" panose="020B0403020202020204" pitchFamily="34" charset="0"/>
            </a:endParaRPr>
          </a:p>
          <a:p>
            <a:pPr marL="457200" indent="-457200">
              <a:buBlip>
                <a:blip r:embed="rId4"/>
              </a:buBlip>
            </a:pPr>
            <a:r>
              <a:rPr lang="en-US" b="1" dirty="0">
                <a:solidFill>
                  <a:srgbClr val="1B1464"/>
                </a:solidFill>
                <a:latin typeface="Helvetica" panose="020B0403020202020204" pitchFamily="34" charset="0"/>
              </a:rPr>
              <a:t>However, despite the lack of live sports, sports-related programming (news, talk, retrospectives and other ancillary content) continues to inspire conversation and is a good opportunity to connect with passionate fans</a:t>
            </a:r>
          </a:p>
          <a:p>
            <a:pPr marL="457200" indent="-457200">
              <a:buBlip>
                <a:blip r:embed="rId4"/>
              </a:buBlip>
            </a:pPr>
            <a:endParaRPr lang="en-US" sz="2800" dirty="0">
              <a:solidFill>
                <a:srgbClr val="1B1464"/>
              </a:solidFill>
              <a:latin typeface="Helvetica-Normal" pitchFamily="2" charset="0"/>
            </a:endParaRPr>
          </a:p>
          <a:p>
            <a:pPr marL="457200" indent="-457200">
              <a:buBlip>
                <a:blip r:embed="rId4"/>
              </a:buBlip>
            </a:pPr>
            <a:r>
              <a:rPr lang="en-US" b="1" dirty="0">
                <a:solidFill>
                  <a:srgbClr val="1B1464"/>
                </a:solidFill>
                <a:latin typeface="Helvetica" panose="020B0403020202020204" pitchFamily="34" charset="0"/>
              </a:rPr>
              <a:t>News content also inspires online discussion and healthy debate</a:t>
            </a:r>
          </a:p>
        </p:txBody>
      </p:sp>
    </p:spTree>
    <p:extLst>
      <p:ext uri="{BB962C8B-B14F-4D97-AF65-F5344CB8AC3E}">
        <p14:creationId xmlns:p14="http://schemas.microsoft.com/office/powerpoint/2010/main" val="221076013"/>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0"/>
            <a:ext cx="12192000" cy="6862119"/>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7481758" cy="193899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Video &amp; </a:t>
            </a:r>
            <a:r>
              <a:rPr lang="en-US" sz="4000" b="1" dirty="0">
                <a:solidFill>
                  <a:srgbClr val="FFE600"/>
                </a:solidFill>
                <a:latin typeface="Helvetica" pitchFamily="2" charset="0"/>
              </a:rPr>
              <a:t>Beyond: A </a:t>
            </a: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Deeper Dive Into Culture During COVID-19</a:t>
            </a:r>
          </a:p>
        </p:txBody>
      </p:sp>
    </p:spTree>
    <p:extLst>
      <p:ext uri="{BB962C8B-B14F-4D97-AF65-F5344CB8AC3E}">
        <p14:creationId xmlns:p14="http://schemas.microsoft.com/office/powerpoint/2010/main" val="168111554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222D0236-85CD-41B4-970E-BAC74E1BE715}"/>
              </a:ext>
            </a:extLst>
          </p:cNvPr>
          <p:cNvSpPr/>
          <p:nvPr/>
        </p:nvSpPr>
        <p:spPr>
          <a:xfrm>
            <a:off x="-43040" y="168635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5" name="Picture 4" descr="A picture containing person, man, sitting, indoor&#10;&#10;Description automatically generated">
            <a:extLst>
              <a:ext uri="{FF2B5EF4-FFF2-40B4-BE49-F238E27FC236}">
                <a16:creationId xmlns:a16="http://schemas.microsoft.com/office/drawing/2014/main" id="{DAC46121-0A22-4C22-A0A0-D8067C10690A}"/>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4938" y="2318126"/>
            <a:ext cx="3996620" cy="4531894"/>
          </a:xfrm>
          <a:prstGeom prst="rect">
            <a:avLst/>
          </a:prstGeom>
          <a:ln w="38100">
            <a:solidFill>
              <a:srgbClr val="ED3C8D"/>
            </a:solidFill>
          </a:ln>
        </p:spPr>
      </p:pic>
      <p:pic>
        <p:nvPicPr>
          <p:cNvPr id="7" name="Picture 6" descr="A person sitting on a couch&#10;&#10;Description automatically generated">
            <a:extLst>
              <a:ext uri="{FF2B5EF4-FFF2-40B4-BE49-F238E27FC236}">
                <a16:creationId xmlns:a16="http://schemas.microsoft.com/office/drawing/2014/main" id="{98539E30-673C-4AA9-B4B3-3A7C3F423DEA}"/>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4076168" y="2318126"/>
            <a:ext cx="3996620" cy="4531894"/>
          </a:xfrm>
          <a:prstGeom prst="rect">
            <a:avLst/>
          </a:prstGeom>
          <a:ln w="38100">
            <a:solidFill>
              <a:srgbClr val="00BFF2"/>
            </a:solidFill>
          </a:ln>
        </p:spPr>
      </p:pic>
      <p:pic>
        <p:nvPicPr>
          <p:cNvPr id="9" name="Picture 8" descr="A person sitting on a couch&#10;&#10;Description automatically generated">
            <a:extLst>
              <a:ext uri="{FF2B5EF4-FFF2-40B4-BE49-F238E27FC236}">
                <a16:creationId xmlns:a16="http://schemas.microsoft.com/office/drawing/2014/main" id="{FAEF4F30-C745-424D-8389-D68EADB9BFA2}"/>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8140699" y="2318126"/>
            <a:ext cx="4046363" cy="4551024"/>
          </a:xfrm>
          <a:prstGeom prst="rect">
            <a:avLst/>
          </a:prstGeom>
          <a:ln w="38100">
            <a:solidFill>
              <a:srgbClr val="4EBEA4"/>
            </a:solidFill>
          </a:ln>
        </p:spPr>
      </p:pic>
      <p:sp>
        <p:nvSpPr>
          <p:cNvPr id="4" name="Rectangle 3">
            <a:extLst>
              <a:ext uri="{FF2B5EF4-FFF2-40B4-BE49-F238E27FC236}">
                <a16:creationId xmlns:a16="http://schemas.microsoft.com/office/drawing/2014/main" id="{3ED54650-E124-0942-8B03-A438165B55A6}"/>
              </a:ext>
            </a:extLst>
          </p:cNvPr>
          <p:cNvSpPr/>
          <p:nvPr/>
        </p:nvSpPr>
        <p:spPr>
          <a:xfrm>
            <a:off x="364331" y="334994"/>
            <a:ext cx="11827668"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Beyond ad-supported TV, three other major topics consistently spark conversation on Twitter</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852533F4-B589-4707-93C6-E9A064FE736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3" name="Rectangle 12">
            <a:extLst>
              <a:ext uri="{FF2B5EF4-FFF2-40B4-BE49-F238E27FC236}">
                <a16:creationId xmlns:a16="http://schemas.microsoft.com/office/drawing/2014/main" id="{37DAEE0D-4D46-4AAC-A5F1-028F3922740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0" name="TextBox 9">
            <a:extLst>
              <a:ext uri="{FF2B5EF4-FFF2-40B4-BE49-F238E27FC236}">
                <a16:creationId xmlns:a16="http://schemas.microsoft.com/office/drawing/2014/main" id="{F78B18DA-D47C-4BAF-A455-DD740CE7F659}"/>
              </a:ext>
            </a:extLst>
          </p:cNvPr>
          <p:cNvSpPr txBox="1"/>
          <p:nvPr/>
        </p:nvSpPr>
        <p:spPr>
          <a:xfrm>
            <a:off x="0" y="1832188"/>
            <a:ext cx="4051298"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ED3C8D"/>
                </a:solidFill>
                <a:effectLst/>
                <a:uLnTx/>
                <a:uFillTx/>
                <a:latin typeface="Helvetica" panose="020B0403020202020204" pitchFamily="34" charset="0"/>
                <a:ea typeface="+mn-ea"/>
                <a:cs typeface="+mn-cs"/>
              </a:rPr>
              <a:t>Music</a:t>
            </a:r>
          </a:p>
        </p:txBody>
      </p:sp>
      <p:sp>
        <p:nvSpPr>
          <p:cNvPr id="53" name="TextBox 52">
            <a:extLst>
              <a:ext uri="{FF2B5EF4-FFF2-40B4-BE49-F238E27FC236}">
                <a16:creationId xmlns:a16="http://schemas.microsoft.com/office/drawing/2014/main" id="{4B77B09A-4EE9-4390-8544-791A4D7B2E9D}"/>
              </a:ext>
            </a:extLst>
          </p:cNvPr>
          <p:cNvSpPr txBox="1"/>
          <p:nvPr/>
        </p:nvSpPr>
        <p:spPr>
          <a:xfrm>
            <a:off x="4046361" y="1832188"/>
            <a:ext cx="4051297"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00BFF2"/>
                </a:solidFill>
                <a:effectLst/>
                <a:uLnTx/>
                <a:uFillTx/>
                <a:latin typeface="Helvetica" panose="020B0403020202020204" pitchFamily="34" charset="0"/>
                <a:ea typeface="+mn-ea"/>
                <a:cs typeface="+mn-cs"/>
              </a:rPr>
              <a:t>Movies</a:t>
            </a:r>
          </a:p>
        </p:txBody>
      </p:sp>
      <p:sp>
        <p:nvSpPr>
          <p:cNvPr id="54" name="TextBox 53">
            <a:extLst>
              <a:ext uri="{FF2B5EF4-FFF2-40B4-BE49-F238E27FC236}">
                <a16:creationId xmlns:a16="http://schemas.microsoft.com/office/drawing/2014/main" id="{F0DC8AA2-BCC8-421A-B3C6-D78C0CC93EF3}"/>
              </a:ext>
            </a:extLst>
          </p:cNvPr>
          <p:cNvSpPr txBox="1"/>
          <p:nvPr/>
        </p:nvSpPr>
        <p:spPr>
          <a:xfrm>
            <a:off x="8140700" y="1832188"/>
            <a:ext cx="4051300"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Video Games</a:t>
            </a:r>
          </a:p>
        </p:txBody>
      </p:sp>
    </p:spTree>
    <p:extLst>
      <p:ext uri="{BB962C8B-B14F-4D97-AF65-F5344CB8AC3E}">
        <p14:creationId xmlns:p14="http://schemas.microsoft.com/office/powerpoint/2010/main" val="33527949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8" name="Rectangle 17">
            <a:extLst>
              <a:ext uri="{FF2B5EF4-FFF2-40B4-BE49-F238E27FC236}">
                <a16:creationId xmlns:a16="http://schemas.microsoft.com/office/drawing/2014/main" id="{D77FB268-B58A-4376-AF1D-9710530BA442}"/>
              </a:ext>
            </a:extLst>
          </p:cNvPr>
          <p:cNvSpPr/>
          <p:nvPr/>
        </p:nvSpPr>
        <p:spPr>
          <a:xfrm>
            <a:off x="0" y="1690717"/>
            <a:ext cx="12191999"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 of Top 10 ‘Music-Related’ Trending Topics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sp>
        <p:nvSpPr>
          <p:cNvPr id="58" name="TextBox 57">
            <a:extLst>
              <a:ext uri="{FF2B5EF4-FFF2-40B4-BE49-F238E27FC236}">
                <a16:creationId xmlns:a16="http://schemas.microsoft.com/office/drawing/2014/main" id="{399F61D8-1663-4F51-AE71-1F59727F886C}"/>
              </a:ext>
            </a:extLst>
          </p:cNvPr>
          <p:cNvSpPr txBox="1"/>
          <p:nvPr/>
        </p:nvSpPr>
        <p:spPr>
          <a:xfrm>
            <a:off x="446732" y="6245205"/>
            <a:ext cx="1168727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Other video platforms include Amazon Prime Video, Epic Games, Facebook Live, Netflix, PBS, Twitter, Twitch and various other streaming platforms.</a:t>
            </a:r>
          </a:p>
        </p:txBody>
      </p:sp>
      <p:sp>
        <p:nvSpPr>
          <p:cNvPr id="12" name="TextBox 11">
            <a:extLst>
              <a:ext uri="{FF2B5EF4-FFF2-40B4-BE49-F238E27FC236}">
                <a16:creationId xmlns:a16="http://schemas.microsoft.com/office/drawing/2014/main" id="{C42FCA97-6186-4067-873E-27F2E81D8A75}"/>
              </a:ext>
            </a:extLst>
          </p:cNvPr>
          <p:cNvSpPr txBox="1"/>
          <p:nvPr/>
        </p:nvSpPr>
        <p:spPr>
          <a:xfrm>
            <a:off x="9063026" y="3797103"/>
            <a:ext cx="1945285" cy="584775"/>
          </a:xfrm>
          <a:prstGeom prst="rect">
            <a:avLst/>
          </a:prstGeom>
          <a:solidFill>
            <a:srgbClr val="1B1464"/>
          </a:solidFill>
          <a:ln>
            <a:solidFill>
              <a:srgbClr val="1B1464"/>
            </a:solidFill>
          </a:ln>
        </p:spPr>
        <p:txBody>
          <a:bodyPr wrap="square" rtlCol="0">
            <a:spAutoFit/>
          </a:bodyPr>
          <a:lstStyle>
            <a:defPPr>
              <a:defRPr lang="en-US"/>
            </a:defPPr>
            <a:lvl1pPr>
              <a:defRPr sz="700">
                <a:latin typeface="Helvetica" panose="020B0604020202020204" pitchFamily="34" charset="0"/>
                <a:cs typeface="Helvetica" panose="020B0604020202020204" pitchFamily="34" charset="0"/>
              </a:defRPr>
            </a:lvl1pPr>
          </a:lstStyle>
          <a:p>
            <a:pPr marL="0" marR="0" lvl="0" indent="0"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chemeClr val="bg1"/>
                </a:solidFill>
                <a:effectLst/>
                <a:uLnTx/>
                <a:uFillTx/>
                <a:latin typeface="Helvetica" panose="020B0604020202020204" pitchFamily="34" charset="0"/>
                <a:ea typeface="+mn-ea"/>
              </a:rPr>
              <a:t>77%</a:t>
            </a:r>
            <a:r>
              <a:rPr kumimoji="0" lang="en-US" sz="1600" b="0" i="0" strike="noStrike" kern="1200" cap="none" spc="0" normalizeH="0" baseline="0" noProof="0" dirty="0">
                <a:ln>
                  <a:noFill/>
                </a:ln>
                <a:solidFill>
                  <a:schemeClr val="bg1"/>
                </a:solidFill>
                <a:effectLst/>
                <a:uLnTx/>
                <a:uFillTx/>
                <a:latin typeface="Helvetica" panose="020B0604020202020204" pitchFamily="34" charset="0"/>
                <a:ea typeface="+mn-ea"/>
              </a:rPr>
              <a:t> of total topics were video-based</a:t>
            </a:r>
          </a:p>
        </p:txBody>
      </p:sp>
      <p:sp>
        <p:nvSpPr>
          <p:cNvPr id="13" name="Rectangle 12">
            <a:extLst>
              <a:ext uri="{FF2B5EF4-FFF2-40B4-BE49-F238E27FC236}">
                <a16:creationId xmlns:a16="http://schemas.microsoft.com/office/drawing/2014/main" id="{95D3D843-061B-4B34-AA1F-7EC5724625DC}"/>
              </a:ext>
            </a:extLst>
          </p:cNvPr>
          <p:cNvSpPr/>
          <p:nvPr/>
        </p:nvSpPr>
        <p:spPr>
          <a:xfrm>
            <a:off x="261299" y="325537"/>
            <a:ext cx="1176443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24% </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of all trending topics on Twitter were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music-related</a:t>
            </a:r>
            <a:r>
              <a:rPr lang="en-US" sz="2600" b="1" dirty="0">
                <a:solidFill>
                  <a:srgbClr val="1B1464"/>
                </a:solidFill>
                <a:latin typeface="Helvetica" pitchFamily="2" charset="0"/>
              </a:rPr>
              <a:t>, driven by video content produced through Instagram and ad-supported TV</a:t>
            </a:r>
          </a:p>
        </p:txBody>
      </p:sp>
      <p:graphicFrame>
        <p:nvGraphicFramePr>
          <p:cNvPr id="17" name="Chart 16">
            <a:extLst>
              <a:ext uri="{FF2B5EF4-FFF2-40B4-BE49-F238E27FC236}">
                <a16:creationId xmlns:a16="http://schemas.microsoft.com/office/drawing/2014/main" id="{AFEDC6F1-0015-4593-964A-00C62FEE902D}"/>
              </a:ext>
            </a:extLst>
          </p:cNvPr>
          <p:cNvGraphicFramePr/>
          <p:nvPr>
            <p:extLst>
              <p:ext uri="{D42A27DB-BD31-4B8C-83A1-F6EECF244321}">
                <p14:modId xmlns:p14="http://schemas.microsoft.com/office/powerpoint/2010/main" val="2688093918"/>
              </p:ext>
            </p:extLst>
          </p:nvPr>
        </p:nvGraphicFramePr>
        <p:xfrm>
          <a:off x="3636087" y="2295924"/>
          <a:ext cx="5060237" cy="3823927"/>
        </p:xfrm>
        <a:graphic>
          <a:graphicData uri="http://schemas.openxmlformats.org/drawingml/2006/chart">
            <c:chart xmlns:c="http://schemas.openxmlformats.org/drawingml/2006/chart" xmlns:r="http://schemas.openxmlformats.org/officeDocument/2006/relationships" r:id="rId4"/>
          </a:graphicData>
        </a:graphic>
      </p:graphicFrame>
    </p:spTree>
    <p:extLst>
      <p:ext uri="{BB962C8B-B14F-4D97-AF65-F5344CB8AC3E}">
        <p14:creationId xmlns:p14="http://schemas.microsoft.com/office/powerpoint/2010/main" val="354033471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261299" y="325537"/>
            <a:ext cx="1176443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ED3C8D"/>
                </a:solidFill>
                <a:latin typeface="Helvetica" pitchFamily="2" charset="0"/>
              </a:rPr>
              <a:t>Specials, live-streamed performances, DJ battles </a:t>
            </a:r>
            <a:r>
              <a:rPr lang="en-US" sz="2600" b="1" dirty="0">
                <a:solidFill>
                  <a:srgbClr val="1B1464"/>
                </a:solidFill>
                <a:latin typeface="Helvetica" pitchFamily="2" charset="0"/>
              </a:rPr>
              <a:t>and the </a:t>
            </a:r>
            <a:r>
              <a:rPr lang="en-US" sz="2600" b="1" dirty="0">
                <a:solidFill>
                  <a:srgbClr val="ED3C8D"/>
                </a:solidFill>
                <a:latin typeface="Helvetica" pitchFamily="2" charset="0"/>
              </a:rPr>
              <a:t>latest news on musicians and album releases </a:t>
            </a:r>
            <a:r>
              <a:rPr lang="en-US" sz="2600" b="1" dirty="0">
                <a:solidFill>
                  <a:srgbClr val="1B1464"/>
                </a:solidFill>
                <a:latin typeface="Helvetica" pitchFamily="2" charset="0"/>
              </a:rPr>
              <a:t>has people continually chatting about music online</a:t>
            </a:r>
            <a:endParaRPr kumimoji="0" lang="en-US" sz="2600" b="1" i="0" u="none" strike="noStrike" kern="1200" cap="none" spc="0" normalizeH="0" baseline="0" noProof="0" dirty="0">
              <a:ln>
                <a:noFill/>
              </a:ln>
              <a:solidFill>
                <a:srgbClr val="1B1464"/>
              </a:solidFill>
              <a:effectLst/>
              <a:uLnTx/>
              <a:uFillTx/>
              <a:latin typeface="Helvetica" pitchFamily="2" charset="0"/>
            </a:endParaRPr>
          </a:p>
        </p:txBody>
      </p:sp>
      <p:grpSp>
        <p:nvGrpSpPr>
          <p:cNvPr id="6" name="Group 5">
            <a:extLst>
              <a:ext uri="{FF2B5EF4-FFF2-40B4-BE49-F238E27FC236}">
                <a16:creationId xmlns:a16="http://schemas.microsoft.com/office/drawing/2014/main" id="{5F9B13BB-2821-4263-AA2F-F80521D988DC}"/>
              </a:ext>
            </a:extLst>
          </p:cNvPr>
          <p:cNvGrpSpPr/>
          <p:nvPr/>
        </p:nvGrpSpPr>
        <p:grpSpPr>
          <a:xfrm>
            <a:off x="261299" y="2318511"/>
            <a:ext cx="2780547" cy="3799892"/>
            <a:chOff x="261300" y="2524442"/>
            <a:chExt cx="2664152" cy="3799892"/>
          </a:xfrm>
        </p:grpSpPr>
        <p:sp>
          <p:nvSpPr>
            <p:cNvPr id="34" name="Rectangle: Rounded Corners 33">
              <a:extLst>
                <a:ext uri="{FF2B5EF4-FFF2-40B4-BE49-F238E27FC236}">
                  <a16:creationId xmlns:a16="http://schemas.microsoft.com/office/drawing/2014/main" id="{96A1C65F-88FE-4241-8A8E-955DC8F0FD45}"/>
                </a:ext>
              </a:extLst>
            </p:cNvPr>
            <p:cNvSpPr/>
            <p:nvPr/>
          </p:nvSpPr>
          <p:spPr>
            <a:xfrm>
              <a:off x="261300" y="2533814"/>
              <a:ext cx="2664152" cy="37905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5" name="Rectangle: Rounded Corners 34">
              <a:extLst>
                <a:ext uri="{FF2B5EF4-FFF2-40B4-BE49-F238E27FC236}">
                  <a16:creationId xmlns:a16="http://schemas.microsoft.com/office/drawing/2014/main" id="{EDFD8FAE-2CEC-4CEA-9443-6A0E24150C69}"/>
                </a:ext>
              </a:extLst>
            </p:cNvPr>
            <p:cNvSpPr/>
            <p:nvPr/>
          </p:nvSpPr>
          <p:spPr>
            <a:xfrm>
              <a:off x="261300" y="2524442"/>
              <a:ext cx="2664152"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Ad-Supported TV Music Programs &amp; Specials</a:t>
              </a:r>
            </a:p>
          </p:txBody>
        </p:sp>
        <p:pic>
          <p:nvPicPr>
            <p:cNvPr id="17" name="Picture 2" descr="How to Watch the iHeartRadio Living Room Concert For America ...">
              <a:extLst>
                <a:ext uri="{FF2B5EF4-FFF2-40B4-BE49-F238E27FC236}">
                  <a16:creationId xmlns:a16="http://schemas.microsoft.com/office/drawing/2014/main" id="{ECA5FAA6-1895-4605-8ED8-72F8CF6555A7}"/>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588857" y="3964889"/>
              <a:ext cx="937117" cy="655616"/>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8" name="Picture 6" descr="Garth &amp; Trisha Live! (Official Site) Watch on CBS All Access">
              <a:extLst>
                <a:ext uri="{FF2B5EF4-FFF2-40B4-BE49-F238E27FC236}">
                  <a16:creationId xmlns:a16="http://schemas.microsoft.com/office/drawing/2014/main" id="{1AF37A71-F2EF-4BEB-9DE8-8D2EB363A6D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r="-92"/>
            <a:stretch/>
          </p:blipFill>
          <p:spPr bwMode="auto">
            <a:xfrm>
              <a:off x="1732075" y="3299485"/>
              <a:ext cx="1075783" cy="762207"/>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19" name="Picture 16" descr="ACM Presents: Our Country">
              <a:extLst>
                <a:ext uri="{FF2B5EF4-FFF2-40B4-BE49-F238E27FC236}">
                  <a16:creationId xmlns:a16="http://schemas.microsoft.com/office/drawing/2014/main" id="{174E7467-42E7-4AB1-AD9C-9A4F732F175C}"/>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21852" y="3287037"/>
              <a:ext cx="1095862" cy="549564"/>
            </a:xfrm>
            <a:prstGeom prst="rect">
              <a:avLst/>
            </a:prstGeom>
            <a:noFill/>
            <a:ln>
              <a:solidFill>
                <a:schemeClr val="bg1"/>
              </a:solidFill>
            </a:ln>
            <a:effectLst/>
            <a:extLst>
              <a:ext uri="{909E8E84-426E-40DD-AFC4-6F175D3DCCD1}">
                <a14:hiddenFill xmlns:a14="http://schemas.microsoft.com/office/drawing/2010/main">
                  <a:solidFill>
                    <a:srgbClr val="FFFFFF"/>
                  </a:solidFill>
                </a14:hiddenFill>
              </a:ext>
            </a:extLst>
          </p:spPr>
        </p:pic>
        <p:pic>
          <p:nvPicPr>
            <p:cNvPr id="20" name="Picture 54" descr="Watch Let's Go Crazy: The Grammy Salute to Prince Season 2020 ...">
              <a:extLst>
                <a:ext uri="{FF2B5EF4-FFF2-40B4-BE49-F238E27FC236}">
                  <a16:creationId xmlns:a16="http://schemas.microsoft.com/office/drawing/2014/main" id="{3E2E3CD8-205F-43A5-AACA-C786FD47C19F}"/>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590556" y="5517686"/>
              <a:ext cx="895081" cy="66271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1" name="Picture 4" descr="Jesus Christ Superstar Live in Concert | NBCUniversal Media Village">
              <a:extLst>
                <a:ext uri="{FF2B5EF4-FFF2-40B4-BE49-F238E27FC236}">
                  <a16:creationId xmlns:a16="http://schemas.microsoft.com/office/drawing/2014/main" id="{30D4A199-E561-40FD-BC6A-94A955D02AA2}"/>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749797" y="4150777"/>
              <a:ext cx="1001679" cy="834429"/>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2" name="Picture 6" descr="See the Best Moments from ABC's Disney Family Singalong">
              <a:extLst>
                <a:ext uri="{FF2B5EF4-FFF2-40B4-BE49-F238E27FC236}">
                  <a16:creationId xmlns:a16="http://schemas.microsoft.com/office/drawing/2014/main" id="{3BF32620-268F-4D78-91D9-CBABD72A0623}"/>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543743" y="4731865"/>
              <a:ext cx="1001679" cy="658272"/>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pic>
          <p:nvPicPr>
            <p:cNvPr id="23" name="Picture 8" descr="Coronavirus: One World Together At Home concert: live online - AS.com">
              <a:extLst>
                <a:ext uri="{FF2B5EF4-FFF2-40B4-BE49-F238E27FC236}">
                  <a16:creationId xmlns:a16="http://schemas.microsoft.com/office/drawing/2014/main" id="{1E9705A7-24B1-49D4-8BF2-C9E5DB3F1A9F}"/>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622267" y="5517686"/>
              <a:ext cx="1126878" cy="704044"/>
            </a:xfrm>
            <a:prstGeom prst="rect">
              <a:avLst/>
            </a:prstGeom>
            <a:noFill/>
            <a:ln>
              <a:solidFill>
                <a:schemeClr val="bg1"/>
              </a:solidFill>
            </a:ln>
            <a:extLst>
              <a:ext uri="{909E8E84-426E-40DD-AFC4-6F175D3DCCD1}">
                <a14:hiddenFill xmlns:a14="http://schemas.microsoft.com/office/drawing/2010/main">
                  <a:solidFill>
                    <a:srgbClr val="FFFFFF"/>
                  </a:solidFill>
                </a14:hiddenFill>
              </a:ext>
            </a:extLst>
          </p:spPr>
        </p:pic>
      </p:grpSp>
      <p:grpSp>
        <p:nvGrpSpPr>
          <p:cNvPr id="10" name="Group 9">
            <a:extLst>
              <a:ext uri="{FF2B5EF4-FFF2-40B4-BE49-F238E27FC236}">
                <a16:creationId xmlns:a16="http://schemas.microsoft.com/office/drawing/2014/main" id="{7A4A090F-82A0-4449-8932-9558E95387CD}"/>
              </a:ext>
            </a:extLst>
          </p:cNvPr>
          <p:cNvGrpSpPr/>
          <p:nvPr/>
        </p:nvGrpSpPr>
        <p:grpSpPr>
          <a:xfrm>
            <a:off x="3120507" y="2314890"/>
            <a:ext cx="2921581" cy="3794142"/>
            <a:chOff x="3120507" y="2519889"/>
            <a:chExt cx="2921581" cy="3794142"/>
          </a:xfrm>
        </p:grpSpPr>
        <p:sp>
          <p:nvSpPr>
            <p:cNvPr id="36" name="Rectangle: Rounded Corners 95">
              <a:extLst>
                <a:ext uri="{FF2B5EF4-FFF2-40B4-BE49-F238E27FC236}">
                  <a16:creationId xmlns:a16="http://schemas.microsoft.com/office/drawing/2014/main" id="{F0AE9034-4FBA-40E2-916D-121B7ABCD057}"/>
                </a:ext>
              </a:extLst>
            </p:cNvPr>
            <p:cNvSpPr/>
            <p:nvPr/>
          </p:nvSpPr>
          <p:spPr>
            <a:xfrm rot="5400000">
              <a:off x="2686037" y="2957980"/>
              <a:ext cx="3790521" cy="2921581"/>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7" name="Rectangle: Rounded Corners 96">
              <a:extLst>
                <a:ext uri="{FF2B5EF4-FFF2-40B4-BE49-F238E27FC236}">
                  <a16:creationId xmlns:a16="http://schemas.microsoft.com/office/drawing/2014/main" id="{8A71388A-A935-4F55-86BB-C1A31E2AC90E}"/>
                </a:ext>
              </a:extLst>
            </p:cNvPr>
            <p:cNvSpPr/>
            <p:nvPr/>
          </p:nvSpPr>
          <p:spPr>
            <a:xfrm>
              <a:off x="3120507" y="2519889"/>
              <a:ext cx="2921581"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Live-Streamed Performances</a:t>
              </a:r>
            </a:p>
          </p:txBody>
        </p:sp>
        <p:pic>
          <p:nvPicPr>
            <p:cNvPr id="24" name="Picture 2">
              <a:extLst>
                <a:ext uri="{FF2B5EF4-FFF2-40B4-BE49-F238E27FC236}">
                  <a16:creationId xmlns:a16="http://schemas.microsoft.com/office/drawing/2014/main" id="{2A4B56F5-1698-43A7-9402-1FD81B5D290A}"/>
                </a:ext>
              </a:extLst>
            </p:cNvPr>
            <p:cNvPicPr>
              <a:picLocks noChangeAspect="1" noChangeArrowheads="1"/>
            </p:cNvPicPr>
            <p:nvPr/>
          </p:nvPicPr>
          <p:blipFill>
            <a:blip r:embed="rId10"/>
            <a:srcRect/>
            <a:stretch/>
          </p:blipFill>
          <p:spPr bwMode="auto">
            <a:xfrm>
              <a:off x="3448795" y="3292479"/>
              <a:ext cx="936345" cy="95898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2">
              <a:extLst>
                <a:ext uri="{FF2B5EF4-FFF2-40B4-BE49-F238E27FC236}">
                  <a16:creationId xmlns:a16="http://schemas.microsoft.com/office/drawing/2014/main" id="{BBFC11F6-3D90-49E1-9949-4457CA60224B}"/>
                </a:ext>
              </a:extLst>
            </p:cNvPr>
            <p:cNvPicPr>
              <a:picLocks noChangeAspect="1" noChangeArrowheads="1"/>
            </p:cNvPicPr>
            <p:nvPr/>
          </p:nvPicPr>
          <p:blipFill>
            <a:blip r:embed="rId11"/>
            <a:srcRect/>
            <a:stretch/>
          </p:blipFill>
          <p:spPr bwMode="auto">
            <a:xfrm>
              <a:off x="4430494" y="3322025"/>
              <a:ext cx="1455429" cy="922793"/>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 descr="kayzo on Twitter: &quot;UNLEASHED ONLINE A LIVE STREAMED EVENT WITH ...">
              <a:extLst>
                <a:ext uri="{FF2B5EF4-FFF2-40B4-BE49-F238E27FC236}">
                  <a16:creationId xmlns:a16="http://schemas.microsoft.com/office/drawing/2014/main" id="{C039FB4D-4DE4-4C67-9121-3CC6E7539A20}"/>
                </a:ext>
              </a:extLst>
            </p:cNvPr>
            <p:cNvPicPr>
              <a:picLocks noChangeAspect="1" noChangeArrowheads="1"/>
            </p:cNvPicPr>
            <p:nvPr/>
          </p:nvPicPr>
          <p:blipFill rotWithShape="1">
            <a:blip r:embed="rId12" cstate="print">
              <a:extLst>
                <a:ext uri="{28A0092B-C50C-407E-A947-70E740481C1C}">
                  <a14:useLocalDpi xmlns:a14="http://schemas.microsoft.com/office/drawing/2010/main"/>
                </a:ext>
              </a:extLst>
            </a:blip>
            <a:srcRect/>
            <a:stretch/>
          </p:blipFill>
          <p:spPr bwMode="auto">
            <a:xfrm>
              <a:off x="3172031" y="4288197"/>
              <a:ext cx="776360" cy="948233"/>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6" descr="Saturday Night Passover Seder feat. Dan Levy, Finn Wolfhard, Billy ...">
              <a:extLst>
                <a:ext uri="{FF2B5EF4-FFF2-40B4-BE49-F238E27FC236}">
                  <a16:creationId xmlns:a16="http://schemas.microsoft.com/office/drawing/2014/main" id="{4DFE67BE-6AB1-4E67-A01F-61E94FD09A82}"/>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4006532" y="4457194"/>
              <a:ext cx="994994" cy="67982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10" descr="BTS Announces Bang Bang Con, a Huge Concert Streaming Marathon ...">
              <a:extLst>
                <a:ext uri="{FF2B5EF4-FFF2-40B4-BE49-F238E27FC236}">
                  <a16:creationId xmlns:a16="http://schemas.microsoft.com/office/drawing/2014/main" id="{226B6D5F-390B-4705-9F53-E37121B8678E}"/>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5059667" y="4502777"/>
              <a:ext cx="931880" cy="592483"/>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8" descr="Room Service Music Festival Announced">
              <a:extLst>
                <a:ext uri="{FF2B5EF4-FFF2-40B4-BE49-F238E27FC236}">
                  <a16:creationId xmlns:a16="http://schemas.microsoft.com/office/drawing/2014/main" id="{E23E2918-1F55-424E-A1B5-860963758A48}"/>
                </a:ext>
              </a:extLst>
            </p:cNvPr>
            <p:cNvPicPr>
              <a:picLocks noChangeAspect="1" noChangeArrowheads="1"/>
            </p:cNvPicPr>
            <p:nvPr/>
          </p:nvPicPr>
          <p:blipFill>
            <a:blip r:embed="rId15" cstate="print">
              <a:extLst>
                <a:ext uri="{28A0092B-C50C-407E-A947-70E740481C1C}">
                  <a14:useLocalDpi xmlns:a14="http://schemas.microsoft.com/office/drawing/2010/main"/>
                </a:ext>
              </a:extLst>
            </a:blip>
            <a:srcRect/>
            <a:stretch>
              <a:fillRect/>
            </a:stretch>
          </p:blipFill>
          <p:spPr bwMode="auto">
            <a:xfrm>
              <a:off x="3178120" y="5404742"/>
              <a:ext cx="994218" cy="80548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0" descr="The Stranger Stream - YouTube">
              <a:extLst>
                <a:ext uri="{FF2B5EF4-FFF2-40B4-BE49-F238E27FC236}">
                  <a16:creationId xmlns:a16="http://schemas.microsoft.com/office/drawing/2014/main" id="{BCDC75A9-BE93-455A-9EDF-41A153AB98E7}"/>
                </a:ext>
              </a:extLst>
            </p:cNvPr>
            <p:cNvPicPr>
              <a:picLocks noChangeAspect="1" noChangeArrowheads="1"/>
            </p:cNvPicPr>
            <p:nvPr/>
          </p:nvPicPr>
          <p:blipFill>
            <a:blip r:embed="rId16" cstate="print">
              <a:extLst>
                <a:ext uri="{28A0092B-C50C-407E-A947-70E740481C1C}">
                  <a14:useLocalDpi xmlns:a14="http://schemas.microsoft.com/office/drawing/2010/main"/>
                </a:ext>
              </a:extLst>
            </a:blip>
            <a:srcRect/>
            <a:stretch>
              <a:fillRect/>
            </a:stretch>
          </p:blipFill>
          <p:spPr bwMode="auto">
            <a:xfrm>
              <a:off x="4192371" y="5456068"/>
              <a:ext cx="879256" cy="6007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4" descr="Watch Meryl Streep, Christine Baranski and Audra McDonald Sing ...">
              <a:extLst>
                <a:ext uri="{FF2B5EF4-FFF2-40B4-BE49-F238E27FC236}">
                  <a16:creationId xmlns:a16="http://schemas.microsoft.com/office/drawing/2014/main" id="{C33592DC-6E0C-458F-8141-1E6809C104A6}"/>
                </a:ext>
              </a:extLst>
            </p:cNvPr>
            <p:cNvPicPr>
              <a:picLocks noChangeAspect="1" noChangeArrowheads="1"/>
            </p:cNvPicPr>
            <p:nvPr/>
          </p:nvPicPr>
          <p:blipFill>
            <a:blip r:embed="rId17" cstate="print">
              <a:extLst>
                <a:ext uri="{28A0092B-C50C-407E-A947-70E740481C1C}">
                  <a14:useLocalDpi xmlns:a14="http://schemas.microsoft.com/office/drawing/2010/main"/>
                </a:ext>
              </a:extLst>
            </a:blip>
            <a:srcRect/>
            <a:stretch>
              <a:fillRect/>
            </a:stretch>
          </p:blipFill>
          <p:spPr bwMode="auto">
            <a:xfrm>
              <a:off x="5096412" y="5357829"/>
              <a:ext cx="912740" cy="739106"/>
            </a:xfrm>
            <a:prstGeom prst="rect">
              <a:avLst/>
            </a:prstGeom>
            <a:noFill/>
            <a:extLst>
              <a:ext uri="{909E8E84-426E-40DD-AFC4-6F175D3DCCD1}">
                <a14:hiddenFill xmlns:a14="http://schemas.microsoft.com/office/drawing/2010/main">
                  <a:solidFill>
                    <a:srgbClr val="FFFFFF"/>
                  </a:solidFill>
                </a14:hiddenFill>
              </a:ext>
            </a:extLst>
          </p:spPr>
        </p:pic>
      </p:grpSp>
      <p:sp>
        <p:nvSpPr>
          <p:cNvPr id="40" name="TextBox 39">
            <a:extLst>
              <a:ext uri="{FF2B5EF4-FFF2-40B4-BE49-F238E27FC236}">
                <a16:creationId xmlns:a16="http://schemas.microsoft.com/office/drawing/2014/main" id="{D30E0643-AB61-457A-AD41-6C3ADB8507CD}"/>
              </a:ext>
            </a:extLst>
          </p:cNvPr>
          <p:cNvSpPr txBox="1"/>
          <p:nvPr/>
        </p:nvSpPr>
        <p:spPr>
          <a:xfrm>
            <a:off x="446732" y="6140289"/>
            <a:ext cx="11687273"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Various Video Platforms include YouTube, and various concert streaming partners. Live-Streamed Performances include Tommy Torres, Saturday Night Seder, and Take Me To The World. Instagram Live music battles feature DJ Premier vs. RZA, Sean Garret vs. The Dream, Swizz vs. Timbaland, Tainy vs. Luny Tunes, Neyo vs. Johnta</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 Lil Jon vs. T-Pain, and Babyface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Teddy Riley. Non-Video Music include Astro, Soobin and Bebe Rexha, Kid Cudi, BTS, IU and Suga, J Balvin, NCT Dream, Kim Taehyung, and Uzi</a:t>
            </a:r>
          </a:p>
        </p:txBody>
      </p:sp>
      <p:sp>
        <p:nvSpPr>
          <p:cNvPr id="41" name="Rectangle 40">
            <a:extLst>
              <a:ext uri="{FF2B5EF4-FFF2-40B4-BE49-F238E27FC236}">
                <a16:creationId xmlns:a16="http://schemas.microsoft.com/office/drawing/2014/main" id="{383FEBD8-B9E5-4568-A287-BC8F3D9A6489}"/>
              </a:ext>
            </a:extLst>
          </p:cNvPr>
          <p:cNvSpPr/>
          <p:nvPr/>
        </p:nvSpPr>
        <p:spPr>
          <a:xfrm>
            <a:off x="0" y="1705005"/>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ea typeface="+mn-ea"/>
                <a:cs typeface="+mn-cs"/>
              </a:rPr>
              <a:t>Music-Related Trends In The Top 10 By Platform</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(March 16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 – April 26</a:t>
            </a:r>
            <a:r>
              <a:rPr kumimoji="0" lang="en-US" sz="1200" b="0" i="0" u="none" strike="noStrike" kern="1200" cap="none" spc="0" normalizeH="0" baseline="30000" noProof="0" dirty="0">
                <a:ln>
                  <a:noFill/>
                </a:ln>
                <a:solidFill>
                  <a:srgbClr val="1F1A62"/>
                </a:solidFill>
                <a:effectLst/>
                <a:uLnTx/>
                <a:uFillTx/>
                <a:latin typeface="Helvetica" panose="020B0403020202020204" pitchFamily="34" charset="0"/>
                <a:ea typeface="+mn-ea"/>
                <a:cs typeface="+mn-cs"/>
              </a:rPr>
              <a:t>th</a:t>
            </a:r>
            <a:r>
              <a:rPr kumimoji="0" lang="en-US" sz="1200" b="0"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t>
            </a:r>
          </a:p>
        </p:txBody>
      </p:sp>
      <p:grpSp>
        <p:nvGrpSpPr>
          <p:cNvPr id="5" name="Group 4">
            <a:extLst>
              <a:ext uri="{FF2B5EF4-FFF2-40B4-BE49-F238E27FC236}">
                <a16:creationId xmlns:a16="http://schemas.microsoft.com/office/drawing/2014/main" id="{DE6A1FBF-F916-4F39-9EB7-CF2E50367BD1}"/>
              </a:ext>
            </a:extLst>
          </p:cNvPr>
          <p:cNvGrpSpPr/>
          <p:nvPr/>
        </p:nvGrpSpPr>
        <p:grpSpPr>
          <a:xfrm>
            <a:off x="6121071" y="2317341"/>
            <a:ext cx="3126054" cy="3791693"/>
            <a:chOff x="7863880" y="2333855"/>
            <a:chExt cx="4066820" cy="3968039"/>
          </a:xfrm>
        </p:grpSpPr>
        <p:sp>
          <p:nvSpPr>
            <p:cNvPr id="38" name="Rectangle: Rounded Corners 95">
              <a:extLst>
                <a:ext uri="{FF2B5EF4-FFF2-40B4-BE49-F238E27FC236}">
                  <a16:creationId xmlns:a16="http://schemas.microsoft.com/office/drawing/2014/main" id="{5C64C8BC-7534-46A5-9461-3A70333653B0}"/>
                </a:ext>
              </a:extLst>
            </p:cNvPr>
            <p:cNvSpPr/>
            <p:nvPr/>
          </p:nvSpPr>
          <p:spPr>
            <a:xfrm rot="5400000">
              <a:off x="7913883" y="2285077"/>
              <a:ext cx="3966814" cy="40668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9" name="Rectangle: Rounded Corners 96">
              <a:extLst>
                <a:ext uri="{FF2B5EF4-FFF2-40B4-BE49-F238E27FC236}">
                  <a16:creationId xmlns:a16="http://schemas.microsoft.com/office/drawing/2014/main" id="{1A2599A9-931A-4023-AAB0-090CC36A4C0A}"/>
                </a:ext>
              </a:extLst>
            </p:cNvPr>
            <p:cNvSpPr/>
            <p:nvPr/>
          </p:nvSpPr>
          <p:spPr>
            <a:xfrm>
              <a:off x="7874035" y="2333855"/>
              <a:ext cx="4056665" cy="707528"/>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Instagram Live Music Battles</a:t>
              </a:r>
            </a:p>
          </p:txBody>
        </p:sp>
        <p:pic>
          <p:nvPicPr>
            <p:cNvPr id="52" name="Picture 2" descr="EPIC! Timbaland vs Swizz Beatz IG Live Beat Battle Coronavirus ...">
              <a:extLst>
                <a:ext uri="{FF2B5EF4-FFF2-40B4-BE49-F238E27FC236}">
                  <a16:creationId xmlns:a16="http://schemas.microsoft.com/office/drawing/2014/main" id="{85C45007-653E-4D3F-B8C8-15814A2A44A6}"/>
                </a:ext>
              </a:extLst>
            </p:cNvPr>
            <p:cNvPicPr>
              <a:picLocks noChangeAspect="1" noChangeArrowheads="1"/>
            </p:cNvPicPr>
            <p:nvPr/>
          </p:nvPicPr>
          <p:blipFill>
            <a:blip r:embed="rId18" cstate="print">
              <a:extLst>
                <a:ext uri="{28A0092B-C50C-407E-A947-70E740481C1C}">
                  <a14:useLocalDpi xmlns:a14="http://schemas.microsoft.com/office/drawing/2010/main"/>
                </a:ext>
              </a:extLst>
            </a:blip>
            <a:srcRect/>
            <a:stretch>
              <a:fillRect/>
            </a:stretch>
          </p:blipFill>
          <p:spPr bwMode="auto">
            <a:xfrm>
              <a:off x="10367264" y="3336747"/>
              <a:ext cx="1500425" cy="861461"/>
            </a:xfrm>
            <a:prstGeom prst="rect">
              <a:avLst/>
            </a:prstGeom>
            <a:noFill/>
            <a:extLst>
              <a:ext uri="{909E8E84-426E-40DD-AFC4-6F175D3DCCD1}">
                <a14:hiddenFill xmlns:a14="http://schemas.microsoft.com/office/drawing/2010/main">
                  <a:solidFill>
                    <a:srgbClr val="FFFFFF"/>
                  </a:solidFill>
                </a14:hiddenFill>
              </a:ext>
            </a:extLst>
          </p:spPr>
        </p:pic>
        <p:pic>
          <p:nvPicPr>
            <p:cNvPr id="53" name="Picture 6" descr="Sean Garrett vs The Dream IG Live Battle Part 1 [3/28/2020] - YouTube">
              <a:extLst>
                <a:ext uri="{FF2B5EF4-FFF2-40B4-BE49-F238E27FC236}">
                  <a16:creationId xmlns:a16="http://schemas.microsoft.com/office/drawing/2014/main" id="{B2974C2B-2226-4943-8F94-AC6A996147EF}"/>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9495436" y="3170733"/>
              <a:ext cx="843135" cy="1282969"/>
            </a:xfrm>
            <a:prstGeom prst="rect">
              <a:avLst/>
            </a:prstGeom>
            <a:noFill/>
            <a:extLst>
              <a:ext uri="{909E8E84-426E-40DD-AFC4-6F175D3DCCD1}">
                <a14:hiddenFill xmlns:a14="http://schemas.microsoft.com/office/drawing/2010/main">
                  <a:solidFill>
                    <a:srgbClr val="FFFFFF"/>
                  </a:solidFill>
                </a14:hiddenFill>
              </a:ext>
            </a:extLst>
          </p:spPr>
        </p:pic>
        <p:pic>
          <p:nvPicPr>
            <p:cNvPr id="54" name="Picture 16" descr="T Pain Verzuz Lil Jon - Battle Of Club Bangers [FULL VERSION ...">
              <a:extLst>
                <a:ext uri="{FF2B5EF4-FFF2-40B4-BE49-F238E27FC236}">
                  <a16:creationId xmlns:a16="http://schemas.microsoft.com/office/drawing/2014/main" id="{3511D260-9C94-426F-9D75-47E67582E54F}"/>
                </a:ext>
              </a:extLst>
            </p:cNvPr>
            <p:cNvPicPr>
              <a:picLocks noChangeAspect="1" noChangeArrowheads="1"/>
            </p:cNvPicPr>
            <p:nvPr/>
          </p:nvPicPr>
          <p:blipFill>
            <a:blip r:embed="rId20" cstate="print">
              <a:extLst>
                <a:ext uri="{28A0092B-C50C-407E-A947-70E740481C1C}">
                  <a14:useLocalDpi xmlns:a14="http://schemas.microsoft.com/office/drawing/2010/main"/>
                </a:ext>
              </a:extLst>
            </a:blip>
            <a:srcRect/>
            <a:stretch>
              <a:fillRect/>
            </a:stretch>
          </p:blipFill>
          <p:spPr bwMode="auto">
            <a:xfrm>
              <a:off x="9089258" y="5385471"/>
              <a:ext cx="1622052" cy="740526"/>
            </a:xfrm>
            <a:prstGeom prst="rect">
              <a:avLst/>
            </a:prstGeom>
            <a:noFill/>
            <a:extLst>
              <a:ext uri="{909E8E84-426E-40DD-AFC4-6F175D3DCCD1}">
                <a14:hiddenFill xmlns:a14="http://schemas.microsoft.com/office/drawing/2010/main">
                  <a:solidFill>
                    <a:srgbClr val="FFFFFF"/>
                  </a:solidFill>
                </a14:hiddenFill>
              </a:ext>
            </a:extLst>
          </p:spPr>
        </p:pic>
        <p:pic>
          <p:nvPicPr>
            <p:cNvPr id="55" name="Picture 14" descr="DJ Premier Verzuz RZA - Battle Of Hip Hop Classics [FULL VERSION ...">
              <a:extLst>
                <a:ext uri="{FF2B5EF4-FFF2-40B4-BE49-F238E27FC236}">
                  <a16:creationId xmlns:a16="http://schemas.microsoft.com/office/drawing/2014/main" id="{E2E4FD38-ADBF-4839-A21A-ECE5856A1BA6}"/>
                </a:ext>
              </a:extLst>
            </p:cNvPr>
            <p:cNvPicPr>
              <a:picLocks noChangeAspect="1" noChangeArrowheads="1"/>
            </p:cNvPicPr>
            <p:nvPr/>
          </p:nvPicPr>
          <p:blipFill>
            <a:blip r:embed="rId21" cstate="print">
              <a:extLst>
                <a:ext uri="{28A0092B-C50C-407E-A947-70E740481C1C}">
                  <a14:useLocalDpi xmlns:a14="http://schemas.microsoft.com/office/drawing/2010/main"/>
                </a:ext>
              </a:extLst>
            </a:blip>
            <a:srcRect/>
            <a:stretch>
              <a:fillRect/>
            </a:stretch>
          </p:blipFill>
          <p:spPr bwMode="auto">
            <a:xfrm>
              <a:off x="7920534" y="3300294"/>
              <a:ext cx="1530480" cy="907947"/>
            </a:xfrm>
            <a:prstGeom prst="rect">
              <a:avLst/>
            </a:prstGeom>
            <a:noFill/>
            <a:extLst>
              <a:ext uri="{909E8E84-426E-40DD-AFC4-6F175D3DCCD1}">
                <a14:hiddenFill xmlns:a14="http://schemas.microsoft.com/office/drawing/2010/main">
                  <a:solidFill>
                    <a:srgbClr val="FFFFFF"/>
                  </a:solidFill>
                </a14:hiddenFill>
              </a:ext>
            </a:extLst>
          </p:spPr>
        </p:pic>
        <p:pic>
          <p:nvPicPr>
            <p:cNvPr id="56" name="Picture 18" descr="tainy hashtag on Twitter">
              <a:extLst>
                <a:ext uri="{FF2B5EF4-FFF2-40B4-BE49-F238E27FC236}">
                  <a16:creationId xmlns:a16="http://schemas.microsoft.com/office/drawing/2014/main" id="{EE9CC66B-2450-4575-B962-DB1828CBD8A0}"/>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981304" y="4551583"/>
              <a:ext cx="1017151" cy="1485059"/>
            </a:xfrm>
            <a:prstGeom prst="rect">
              <a:avLst/>
            </a:prstGeom>
            <a:noFill/>
            <a:extLst>
              <a:ext uri="{909E8E84-426E-40DD-AFC4-6F175D3DCCD1}">
                <a14:hiddenFill xmlns:a14="http://schemas.microsoft.com/office/drawing/2010/main">
                  <a:solidFill>
                    <a:srgbClr val="FFFFFF"/>
                  </a:solidFill>
                </a14:hiddenFill>
              </a:ext>
            </a:extLst>
          </p:spPr>
        </p:pic>
        <p:pic>
          <p:nvPicPr>
            <p:cNvPr id="57" name="Picture 56">
              <a:extLst>
                <a:ext uri="{FF2B5EF4-FFF2-40B4-BE49-F238E27FC236}">
                  <a16:creationId xmlns:a16="http://schemas.microsoft.com/office/drawing/2014/main" id="{9F6F071B-6771-41EC-A08F-0454FEE0FC06}"/>
                </a:ext>
              </a:extLst>
            </p:cNvPr>
            <p:cNvPicPr/>
            <p:nvPr/>
          </p:nvPicPr>
          <p:blipFill>
            <a:blip r:embed="rId23" cstate="print">
              <a:extLst>
                <a:ext uri="{28A0092B-C50C-407E-A947-70E740481C1C}">
                  <a14:useLocalDpi xmlns:a14="http://schemas.microsoft.com/office/drawing/2010/main"/>
                </a:ext>
              </a:extLst>
            </a:blip>
            <a:srcRect/>
            <a:stretch>
              <a:fillRect/>
            </a:stretch>
          </p:blipFill>
          <p:spPr bwMode="auto">
            <a:xfrm>
              <a:off x="10777404" y="4531971"/>
              <a:ext cx="1062810" cy="1531638"/>
            </a:xfrm>
            <a:prstGeom prst="rect">
              <a:avLst/>
            </a:prstGeom>
            <a:noFill/>
            <a:ln>
              <a:noFill/>
            </a:ln>
          </p:spPr>
        </p:pic>
        <p:pic>
          <p:nvPicPr>
            <p:cNvPr id="58" name="Picture 8" descr="Insane IG Battle Of The HITS! R&amp;B Producer Songwriters Neyo vs ...">
              <a:extLst>
                <a:ext uri="{FF2B5EF4-FFF2-40B4-BE49-F238E27FC236}">
                  <a16:creationId xmlns:a16="http://schemas.microsoft.com/office/drawing/2014/main" id="{7A558A55-F18F-4C67-9929-064EF08515ED}"/>
                </a:ext>
              </a:extLst>
            </p:cNvPr>
            <p:cNvPicPr>
              <a:picLocks noChangeAspect="1" noChangeArrowheads="1"/>
            </p:cNvPicPr>
            <p:nvPr/>
          </p:nvPicPr>
          <p:blipFill>
            <a:blip r:embed="rId24" cstate="print">
              <a:extLst>
                <a:ext uri="{28A0092B-C50C-407E-A947-70E740481C1C}">
                  <a14:useLocalDpi xmlns:a14="http://schemas.microsoft.com/office/drawing/2010/main"/>
                </a:ext>
              </a:extLst>
            </a:blip>
            <a:srcRect/>
            <a:stretch>
              <a:fillRect/>
            </a:stretch>
          </p:blipFill>
          <p:spPr bwMode="auto">
            <a:xfrm>
              <a:off x="9079185" y="4551583"/>
              <a:ext cx="1574588" cy="740526"/>
            </a:xfrm>
            <a:prstGeom prst="rect">
              <a:avLst/>
            </a:prstGeom>
            <a:noFill/>
            <a:extLst>
              <a:ext uri="{909E8E84-426E-40DD-AFC4-6F175D3DCCD1}">
                <a14:hiddenFill xmlns:a14="http://schemas.microsoft.com/office/drawing/2010/main">
                  <a:solidFill>
                    <a:srgbClr val="FFFFFF"/>
                  </a:solidFill>
                </a14:hiddenFill>
              </a:ext>
            </a:extLst>
          </p:spPr>
        </p:pic>
      </p:grpSp>
      <p:sp>
        <p:nvSpPr>
          <p:cNvPr id="44" name="Rectangle: Rounded Corners 43">
            <a:extLst>
              <a:ext uri="{FF2B5EF4-FFF2-40B4-BE49-F238E27FC236}">
                <a16:creationId xmlns:a16="http://schemas.microsoft.com/office/drawing/2014/main" id="{C4566FC8-410C-4DA2-888F-7E733351029F}"/>
              </a:ext>
            </a:extLst>
          </p:cNvPr>
          <p:cNvSpPr/>
          <p:nvPr/>
        </p:nvSpPr>
        <p:spPr>
          <a:xfrm>
            <a:off x="9361581" y="2327883"/>
            <a:ext cx="2664152" cy="3790520"/>
          </a:xfrm>
          <a:prstGeom prst="roundRect">
            <a:avLst>
              <a:gd name="adj" fmla="val 2793"/>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5" name="Rectangle: Rounded Corners 44">
            <a:extLst>
              <a:ext uri="{FF2B5EF4-FFF2-40B4-BE49-F238E27FC236}">
                <a16:creationId xmlns:a16="http://schemas.microsoft.com/office/drawing/2014/main" id="{B330FC45-BD33-4D0A-A0DB-592D7FB072E5}"/>
              </a:ext>
            </a:extLst>
          </p:cNvPr>
          <p:cNvSpPr/>
          <p:nvPr/>
        </p:nvSpPr>
        <p:spPr>
          <a:xfrm>
            <a:off x="9361581" y="2318511"/>
            <a:ext cx="2664152" cy="662712"/>
          </a:xfrm>
          <a:prstGeom prst="roundRect">
            <a:avLst>
              <a:gd name="adj" fmla="val 7707"/>
            </a:avLst>
          </a:prstGeom>
          <a:solidFill>
            <a:schemeClr val="bg1"/>
          </a:solidFill>
          <a:ln w="28575">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K-Pop News and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1B1464"/>
                </a:solidFill>
                <a:effectLst/>
                <a:uLnTx/>
                <a:uFillTx/>
                <a:latin typeface="Helvetica" pitchFamily="2" charset="0"/>
                <a:ea typeface="+mn-ea"/>
                <a:cs typeface="+mn-cs"/>
              </a:rPr>
              <a:t>Album Releases</a:t>
            </a:r>
          </a:p>
        </p:txBody>
      </p:sp>
      <p:pic>
        <p:nvPicPr>
          <p:cNvPr id="60" name="Picture 18" descr="Wallpaper | Astro wallpaper, Astro, Astro kpop">
            <a:extLst>
              <a:ext uri="{FF2B5EF4-FFF2-40B4-BE49-F238E27FC236}">
                <a16:creationId xmlns:a16="http://schemas.microsoft.com/office/drawing/2014/main" id="{90D7EAF8-B45B-44C1-8612-0E5456E48097}"/>
              </a:ext>
            </a:extLst>
          </p:cNvPr>
          <p:cNvPicPr>
            <a:picLocks noChangeAspect="1" noChangeArrowheads="1"/>
          </p:cNvPicPr>
          <p:nvPr/>
        </p:nvPicPr>
        <p:blipFill>
          <a:blip r:embed="rId25" cstate="print">
            <a:extLst>
              <a:ext uri="{28A0092B-C50C-407E-A947-70E740481C1C}">
                <a14:useLocalDpi xmlns:a14="http://schemas.microsoft.com/office/drawing/2010/main"/>
              </a:ext>
            </a:extLst>
          </a:blip>
          <a:srcRect/>
          <a:stretch>
            <a:fillRect/>
          </a:stretch>
        </p:blipFill>
        <p:spPr bwMode="auto">
          <a:xfrm>
            <a:off x="9415253" y="3005533"/>
            <a:ext cx="500758" cy="73407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4" descr="BTS' Suga x IU: Five powerful female artists' Min Yoongi has ...">
            <a:extLst>
              <a:ext uri="{FF2B5EF4-FFF2-40B4-BE49-F238E27FC236}">
                <a16:creationId xmlns:a16="http://schemas.microsoft.com/office/drawing/2014/main" id="{957D8AF4-2D09-42B2-9C34-CC2EF135EE1D}"/>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a:stretch/>
        </p:blipFill>
        <p:spPr bwMode="auto">
          <a:xfrm>
            <a:off x="9425423" y="3912929"/>
            <a:ext cx="846592" cy="993652"/>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6" descr="J Balvin, Colores: Track By Track on Apple Music">
            <a:extLst>
              <a:ext uri="{FF2B5EF4-FFF2-40B4-BE49-F238E27FC236}">
                <a16:creationId xmlns:a16="http://schemas.microsoft.com/office/drawing/2014/main" id="{690C5C93-7FEE-437F-A3A0-AC026AD733C9}"/>
              </a:ext>
            </a:extLst>
          </p:cNvPr>
          <p:cNvPicPr>
            <a:picLocks noChangeAspect="1" noChangeArrowheads="1"/>
          </p:cNvPicPr>
          <p:nvPr/>
        </p:nvPicPr>
        <p:blipFill rotWithShape="1">
          <a:blip r:embed="rId27" cstate="print">
            <a:extLst>
              <a:ext uri="{28A0092B-C50C-407E-A947-70E740481C1C}">
                <a14:useLocalDpi xmlns:a14="http://schemas.microsoft.com/office/drawing/2010/main"/>
              </a:ext>
            </a:extLst>
          </a:blip>
          <a:srcRect/>
          <a:stretch/>
        </p:blipFill>
        <p:spPr bwMode="auto">
          <a:xfrm>
            <a:off x="10341813" y="3935580"/>
            <a:ext cx="760934" cy="990672"/>
          </a:xfrm>
          <a:prstGeom prst="rect">
            <a:avLst/>
          </a:prstGeom>
          <a:noFill/>
          <a:extLst>
            <a:ext uri="{909E8E84-426E-40DD-AFC4-6F175D3DCCD1}">
              <a14:hiddenFill xmlns:a14="http://schemas.microsoft.com/office/drawing/2010/main">
                <a:solidFill>
                  <a:srgbClr val="FFFFFF"/>
                </a:solidFill>
              </a14:hiddenFill>
            </a:ext>
          </a:extLst>
        </p:spPr>
      </p:pic>
      <p:pic>
        <p:nvPicPr>
          <p:cNvPr id="64" name="Picture 28" descr="Kid Cudi - &quot;Leader of the Delinquents&quot; - YouTube">
            <a:extLst>
              <a:ext uri="{FF2B5EF4-FFF2-40B4-BE49-F238E27FC236}">
                <a16:creationId xmlns:a16="http://schemas.microsoft.com/office/drawing/2014/main" id="{75A5DD38-A1D0-42F7-A629-96ADD1AA9999}"/>
              </a:ext>
            </a:extLst>
          </p:cNvPr>
          <p:cNvPicPr>
            <a:picLocks noChangeAspect="1" noChangeArrowheads="1"/>
          </p:cNvPicPr>
          <p:nvPr/>
        </p:nvPicPr>
        <p:blipFill rotWithShape="1">
          <a:blip r:embed="rId28" cstate="print">
            <a:extLst>
              <a:ext uri="{28A0092B-C50C-407E-A947-70E740481C1C}">
                <a14:useLocalDpi xmlns:a14="http://schemas.microsoft.com/office/drawing/2010/main"/>
              </a:ext>
            </a:extLst>
          </a:blip>
          <a:srcRect/>
          <a:stretch/>
        </p:blipFill>
        <p:spPr bwMode="auto">
          <a:xfrm>
            <a:off x="10704875" y="3031689"/>
            <a:ext cx="530851" cy="662712"/>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30" descr="Soobin of TXT Chatting With His Idol Bebe Rexha Is the Cutest ...">
            <a:extLst>
              <a:ext uri="{FF2B5EF4-FFF2-40B4-BE49-F238E27FC236}">
                <a16:creationId xmlns:a16="http://schemas.microsoft.com/office/drawing/2014/main" id="{5CD3F3FF-9058-49F9-A3A6-6AA0519A9A7D}"/>
              </a:ext>
            </a:extLst>
          </p:cNvPr>
          <p:cNvPicPr>
            <a:picLocks noChangeAspect="1" noChangeArrowheads="1"/>
          </p:cNvPicPr>
          <p:nvPr/>
        </p:nvPicPr>
        <p:blipFill>
          <a:blip r:embed="rId29" cstate="print">
            <a:extLst>
              <a:ext uri="{28A0092B-C50C-407E-A947-70E740481C1C}">
                <a14:useLocalDpi xmlns:a14="http://schemas.microsoft.com/office/drawing/2010/main"/>
              </a:ext>
            </a:extLst>
          </a:blip>
          <a:srcRect/>
          <a:stretch>
            <a:fillRect/>
          </a:stretch>
        </p:blipFill>
        <p:spPr bwMode="auto">
          <a:xfrm>
            <a:off x="9946525" y="3027811"/>
            <a:ext cx="728108" cy="711573"/>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Crush Alert: Kim Taehyung from BTS – Fuzzable">
            <a:extLst>
              <a:ext uri="{FF2B5EF4-FFF2-40B4-BE49-F238E27FC236}">
                <a16:creationId xmlns:a16="http://schemas.microsoft.com/office/drawing/2014/main" id="{3C7B84A6-45E5-4B0E-BDEE-D071D6EED43D}"/>
              </a:ext>
            </a:extLst>
          </p:cNvPr>
          <p:cNvPicPr>
            <a:picLocks noChangeAspect="1" noChangeArrowheads="1"/>
          </p:cNvPicPr>
          <p:nvPr/>
        </p:nvPicPr>
        <p:blipFill rotWithShape="1">
          <a:blip r:embed="rId30" cstate="print">
            <a:extLst>
              <a:ext uri="{28A0092B-C50C-407E-A947-70E740481C1C}">
                <a14:useLocalDpi xmlns:a14="http://schemas.microsoft.com/office/drawing/2010/main"/>
              </a:ext>
            </a:extLst>
          </a:blip>
          <a:srcRect/>
          <a:stretch/>
        </p:blipFill>
        <p:spPr bwMode="auto">
          <a:xfrm>
            <a:off x="9426909" y="5082747"/>
            <a:ext cx="939571" cy="858206"/>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D99AD0FE-56FE-479D-891B-81685E3623D5}"/>
              </a:ext>
            </a:extLst>
          </p:cNvPr>
          <p:cNvGrpSpPr/>
          <p:nvPr/>
        </p:nvGrpSpPr>
        <p:grpSpPr>
          <a:xfrm>
            <a:off x="10398546" y="5088137"/>
            <a:ext cx="1532155" cy="852816"/>
            <a:chOff x="2575043" y="6927378"/>
            <a:chExt cx="3054232" cy="1398230"/>
          </a:xfrm>
        </p:grpSpPr>
        <p:pic>
          <p:nvPicPr>
            <p:cNvPr id="1028" name="Picture 4" descr="Lil Uzi Vert Official Website">
              <a:extLst>
                <a:ext uri="{FF2B5EF4-FFF2-40B4-BE49-F238E27FC236}">
                  <a16:creationId xmlns:a16="http://schemas.microsoft.com/office/drawing/2014/main" id="{5751CCE7-94F2-455E-B776-D4B6AAC04C39}"/>
                </a:ext>
              </a:extLst>
            </p:cNvPr>
            <p:cNvPicPr>
              <a:picLocks noChangeAspect="1" noChangeArrowheads="1"/>
            </p:cNvPicPr>
            <p:nvPr/>
          </p:nvPicPr>
          <p:blipFill>
            <a:blip r:embed="rId31" cstate="print">
              <a:extLst>
                <a:ext uri="{28A0092B-C50C-407E-A947-70E740481C1C}">
                  <a14:useLocalDpi xmlns:a14="http://schemas.microsoft.com/office/drawing/2010/main"/>
                </a:ext>
              </a:extLst>
            </a:blip>
            <a:srcRect/>
            <a:stretch>
              <a:fillRect/>
            </a:stretch>
          </p:blipFill>
          <p:spPr bwMode="auto">
            <a:xfrm>
              <a:off x="2575043" y="6927378"/>
              <a:ext cx="1398230" cy="139823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il Uzi Vert – Artists">
              <a:extLst>
                <a:ext uri="{FF2B5EF4-FFF2-40B4-BE49-F238E27FC236}">
                  <a16:creationId xmlns:a16="http://schemas.microsoft.com/office/drawing/2014/main" id="{23B76ACC-B18C-4670-8C08-852AA95A8F1A}"/>
                </a:ext>
              </a:extLst>
            </p:cNvPr>
            <p:cNvPicPr>
              <a:picLocks noChangeAspect="1" noChangeArrowheads="1"/>
            </p:cNvPicPr>
            <p:nvPr/>
          </p:nvPicPr>
          <p:blipFill rotWithShape="1">
            <a:blip r:embed="rId32" cstate="print">
              <a:extLst>
                <a:ext uri="{28A0092B-C50C-407E-A947-70E740481C1C}">
                  <a14:useLocalDpi xmlns:a14="http://schemas.microsoft.com/office/drawing/2010/main"/>
                </a:ext>
              </a:extLst>
            </a:blip>
            <a:srcRect/>
            <a:stretch/>
          </p:blipFill>
          <p:spPr bwMode="auto">
            <a:xfrm>
              <a:off x="3948390" y="6927378"/>
              <a:ext cx="1680885" cy="1398230"/>
            </a:xfrm>
            <a:prstGeom prst="rect">
              <a:avLst/>
            </a:prstGeom>
            <a:noFill/>
            <a:extLst>
              <a:ext uri="{909E8E84-426E-40DD-AFC4-6F175D3DCCD1}">
                <a14:hiddenFill xmlns:a14="http://schemas.microsoft.com/office/drawing/2010/main">
                  <a:solidFill>
                    <a:srgbClr val="FFFFFF"/>
                  </a:solidFill>
                </a14:hiddenFill>
              </a:ext>
            </a:extLst>
          </p:spPr>
        </p:pic>
      </p:grpSp>
      <p:pic>
        <p:nvPicPr>
          <p:cNvPr id="1032" name="Picture 8" descr="Getting to Know: NCT DREAM | K-Pop Amino">
            <a:extLst>
              <a:ext uri="{FF2B5EF4-FFF2-40B4-BE49-F238E27FC236}">
                <a16:creationId xmlns:a16="http://schemas.microsoft.com/office/drawing/2014/main" id="{0F288363-DE76-4F6C-89F8-54C53C2140A8}"/>
              </a:ext>
            </a:extLst>
          </p:cNvPr>
          <p:cNvPicPr>
            <a:picLocks noChangeAspect="1" noChangeArrowheads="1"/>
          </p:cNvPicPr>
          <p:nvPr/>
        </p:nvPicPr>
        <p:blipFill>
          <a:blip r:embed="rId33" cstate="print">
            <a:extLst>
              <a:ext uri="{28A0092B-C50C-407E-A947-70E740481C1C}">
                <a14:useLocalDpi xmlns:a14="http://schemas.microsoft.com/office/drawing/2010/main"/>
              </a:ext>
            </a:extLst>
          </a:blip>
          <a:srcRect/>
          <a:stretch>
            <a:fillRect/>
          </a:stretch>
        </p:blipFill>
        <p:spPr bwMode="auto">
          <a:xfrm>
            <a:off x="11181808" y="3990122"/>
            <a:ext cx="803545" cy="899515"/>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20" descr="The BTS ARMY Is Fighting Back After Australia's Channel 9 News ...">
            <a:extLst>
              <a:ext uri="{FF2B5EF4-FFF2-40B4-BE49-F238E27FC236}">
                <a16:creationId xmlns:a16="http://schemas.microsoft.com/office/drawing/2014/main" id="{592B2F18-FFB4-4444-B634-7F234AEC36CD}"/>
              </a:ext>
            </a:extLst>
          </p:cNvPr>
          <p:cNvPicPr>
            <a:picLocks noChangeAspect="1" noChangeArrowheads="1"/>
          </p:cNvPicPr>
          <p:nvPr/>
        </p:nvPicPr>
        <p:blipFill>
          <a:blip r:embed="rId34" cstate="print">
            <a:extLst>
              <a:ext uri="{28A0092B-C50C-407E-A947-70E740481C1C}">
                <a14:useLocalDpi xmlns:a14="http://schemas.microsoft.com/office/drawing/2010/main"/>
              </a:ext>
            </a:extLst>
          </a:blip>
          <a:srcRect/>
          <a:stretch>
            <a:fillRect/>
          </a:stretch>
        </p:blipFill>
        <p:spPr bwMode="auto">
          <a:xfrm>
            <a:off x="11235726" y="3013489"/>
            <a:ext cx="762784" cy="759892"/>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8" descr="How to watch The Bachelor Presents: Listen to your Heart live ...">
            <a:extLst>
              <a:ext uri="{FF2B5EF4-FFF2-40B4-BE49-F238E27FC236}">
                <a16:creationId xmlns:a16="http://schemas.microsoft.com/office/drawing/2014/main" id="{0443DBCF-0ABA-44FA-A2DD-DAE2D9AC404E}"/>
              </a:ext>
            </a:extLst>
          </p:cNvPr>
          <p:cNvPicPr>
            <a:picLocks noChangeAspect="1" noChangeArrowheads="1"/>
          </p:cNvPicPr>
          <p:nvPr/>
        </p:nvPicPr>
        <p:blipFill rotWithShape="1">
          <a:blip r:embed="rId35" cstate="print">
            <a:extLst>
              <a:ext uri="{28A0092B-C50C-407E-A947-70E740481C1C}">
                <a14:useLocalDpi xmlns:a14="http://schemas.microsoft.com/office/drawing/2010/main"/>
              </a:ext>
            </a:extLst>
          </a:blip>
          <a:srcRect/>
          <a:stretch/>
        </p:blipFill>
        <p:spPr bwMode="auto">
          <a:xfrm>
            <a:off x="1730989" y="4906581"/>
            <a:ext cx="1193149" cy="29980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96525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 name="Rectangle 68">
            <a:extLst>
              <a:ext uri="{FF2B5EF4-FFF2-40B4-BE49-F238E27FC236}">
                <a16:creationId xmlns:a16="http://schemas.microsoft.com/office/drawing/2014/main" id="{10B910B4-6F57-42B0-B42C-F6801E63E8BE}"/>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3" name="Slide Number Placeholder 5">
            <a:extLst>
              <a:ext uri="{FF2B5EF4-FFF2-40B4-BE49-F238E27FC236}">
                <a16:creationId xmlns:a16="http://schemas.microsoft.com/office/drawing/2014/main" id="{A2212BBD-E032-4360-8AC0-38F630871E4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38</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7" name="Rectangle 16">
            <a:extLst>
              <a:ext uri="{FF2B5EF4-FFF2-40B4-BE49-F238E27FC236}">
                <a16:creationId xmlns:a16="http://schemas.microsoft.com/office/drawing/2014/main" id="{C50BA1D4-DC62-4B3A-8282-1796A36DD3E2}"/>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16" name="TextBox 15">
            <a:extLst>
              <a:ext uri="{FF2B5EF4-FFF2-40B4-BE49-F238E27FC236}">
                <a16:creationId xmlns:a16="http://schemas.microsoft.com/office/drawing/2014/main" id="{5ABE5AF9-6FAA-48A4-9294-A6B18B54F9EF}"/>
              </a:ext>
            </a:extLst>
          </p:cNvPr>
          <p:cNvSpPr txBox="1"/>
          <p:nvPr/>
        </p:nvSpPr>
        <p:spPr>
          <a:xfrm>
            <a:off x="391886" y="1832843"/>
            <a:ext cx="11502772"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B1464"/>
                </a:solidFill>
                <a:effectLst/>
                <a:uLnTx/>
                <a:uFillTx/>
                <a:latin typeface="Helvetica" panose="020B0403020202020204" pitchFamily="34" charset="0"/>
              </a:rPr>
              <a:t>Video Streaming ‘Special’ Content That Trended in the Twitter Top 10</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B1464"/>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B1464"/>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71" name="Rectangle 70">
            <a:extLst>
              <a:ext uri="{FF2B5EF4-FFF2-40B4-BE49-F238E27FC236}">
                <a16:creationId xmlns:a16="http://schemas.microsoft.com/office/drawing/2014/main" id="{C39673C6-5E63-42F8-BB49-7A5226E1818B}"/>
              </a:ext>
            </a:extLst>
          </p:cNvPr>
          <p:cNvSpPr/>
          <p:nvPr/>
        </p:nvSpPr>
        <p:spPr>
          <a:xfrm>
            <a:off x="413300" y="276525"/>
            <a:ext cx="11709643"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2600" b="1" dirty="0">
                <a:solidFill>
                  <a:srgbClr val="1F1A62"/>
                </a:solidFill>
                <a:latin typeface="Helvetica" pitchFamily="2" charset="0"/>
              </a:rPr>
              <a:t>Music-related ‘event’ video</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content that sparked online conversation ranged from musicians streaming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virtual concerts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to Broadway actors and celebrities</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 performing live from their homes</a:t>
            </a:r>
          </a:p>
        </p:txBody>
      </p:sp>
      <p:cxnSp>
        <p:nvCxnSpPr>
          <p:cNvPr id="41" name="Straight Arrow Connector 40">
            <a:extLst>
              <a:ext uri="{FF2B5EF4-FFF2-40B4-BE49-F238E27FC236}">
                <a16:creationId xmlns:a16="http://schemas.microsoft.com/office/drawing/2014/main" id="{1302A7CE-63CA-4228-808F-73B929EAC501}"/>
              </a:ext>
            </a:extLst>
          </p:cNvPr>
          <p:cNvCxnSpPr>
            <a:cxnSpLocks/>
          </p:cNvCxnSpPr>
          <p:nvPr/>
        </p:nvCxnSpPr>
        <p:spPr>
          <a:xfrm>
            <a:off x="80479" y="2403980"/>
            <a:ext cx="11911495" cy="15337"/>
          </a:xfrm>
          <a:prstGeom prst="straightConnector1">
            <a:avLst/>
          </a:prstGeom>
          <a:ln w="57150">
            <a:solidFill>
              <a:srgbClr val="ED3C8D"/>
            </a:solidFill>
            <a:tailEnd type="triangle"/>
          </a:ln>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FBAB25F4-A2F7-4384-9282-8808096A01A3}"/>
              </a:ext>
            </a:extLst>
          </p:cNvPr>
          <p:cNvSpPr txBox="1"/>
          <p:nvPr/>
        </p:nvSpPr>
        <p:spPr>
          <a:xfrm>
            <a:off x="526244" y="6320681"/>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(4/9/2020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93" name="TextBox 92">
            <a:extLst>
              <a:ext uri="{FF2B5EF4-FFF2-40B4-BE49-F238E27FC236}">
                <a16:creationId xmlns:a16="http://schemas.microsoft.com/office/drawing/2014/main" id="{3107C3B8-7C89-48C7-B30C-21844D5FC9C5}"/>
              </a:ext>
            </a:extLst>
          </p:cNvPr>
          <p:cNvSpPr txBox="1"/>
          <p:nvPr/>
        </p:nvSpPr>
        <p:spPr>
          <a:xfrm>
            <a:off x="4934792" y="258563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4/9</a:t>
            </a:r>
          </a:p>
        </p:txBody>
      </p:sp>
      <p:sp>
        <p:nvSpPr>
          <p:cNvPr id="94" name="TextBox 93">
            <a:extLst>
              <a:ext uri="{FF2B5EF4-FFF2-40B4-BE49-F238E27FC236}">
                <a16:creationId xmlns:a16="http://schemas.microsoft.com/office/drawing/2014/main" id="{3F64847B-F734-45A3-B435-57BABC16358F}"/>
              </a:ext>
            </a:extLst>
          </p:cNvPr>
          <p:cNvSpPr txBox="1"/>
          <p:nvPr/>
        </p:nvSpPr>
        <p:spPr>
          <a:xfrm>
            <a:off x="6008017" y="2585637"/>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4/11</a:t>
            </a:r>
          </a:p>
        </p:txBody>
      </p:sp>
      <p:sp>
        <p:nvSpPr>
          <p:cNvPr id="95" name="Rectangle: Rounded Corners 94">
            <a:extLst>
              <a:ext uri="{FF2B5EF4-FFF2-40B4-BE49-F238E27FC236}">
                <a16:creationId xmlns:a16="http://schemas.microsoft.com/office/drawing/2014/main" id="{8762EE33-19D7-4D85-98A7-88148FF0D8E0}"/>
              </a:ext>
            </a:extLst>
          </p:cNvPr>
          <p:cNvSpPr/>
          <p:nvPr/>
        </p:nvSpPr>
        <p:spPr>
          <a:xfrm>
            <a:off x="5036030" y="4090202"/>
            <a:ext cx="804731" cy="115730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DJs Kayzo and Insomniac performed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Unleashed – Online</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via YouTube.</a:t>
            </a:r>
          </a:p>
        </p:txBody>
      </p:sp>
      <p:sp>
        <p:nvSpPr>
          <p:cNvPr id="96" name="Rectangle: Rounded Corners 95">
            <a:extLst>
              <a:ext uri="{FF2B5EF4-FFF2-40B4-BE49-F238E27FC236}">
                <a16:creationId xmlns:a16="http://schemas.microsoft.com/office/drawing/2014/main" id="{404997EF-33C3-44D6-824A-17C9BCFD3C3D}"/>
              </a:ext>
            </a:extLst>
          </p:cNvPr>
          <p:cNvSpPr/>
          <p:nvPr/>
        </p:nvSpPr>
        <p:spPr>
          <a:xfrm>
            <a:off x="5990467" y="4090201"/>
            <a:ext cx="1014545" cy="152411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mn-cs"/>
              </a:rPr>
              <a:t>Saturday Night Seder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had Broadway stars, actors, and celebrities performing and supported the effort to combat the spread of the COVID-19 virus. </a:t>
            </a:r>
          </a:p>
        </p:txBody>
      </p:sp>
      <p:sp>
        <p:nvSpPr>
          <p:cNvPr id="98" name="Rectangle: Rounded Corners 97">
            <a:extLst>
              <a:ext uri="{FF2B5EF4-FFF2-40B4-BE49-F238E27FC236}">
                <a16:creationId xmlns:a16="http://schemas.microsoft.com/office/drawing/2014/main" id="{B3A65D84-A6BB-4D80-A719-CB812D2C0E95}"/>
              </a:ext>
            </a:extLst>
          </p:cNvPr>
          <p:cNvSpPr/>
          <p:nvPr/>
        </p:nvSpPr>
        <p:spPr>
          <a:xfrm>
            <a:off x="7138957" y="4090203"/>
            <a:ext cx="1125290" cy="1048466"/>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BANGBANGCON</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streaming event provided fans with an at-home BTS concert experience.</a:t>
            </a:r>
          </a:p>
        </p:txBody>
      </p:sp>
      <p:sp>
        <p:nvSpPr>
          <p:cNvPr id="100" name="Rectangle: Rounded Corners 99">
            <a:extLst>
              <a:ext uri="{FF2B5EF4-FFF2-40B4-BE49-F238E27FC236}">
                <a16:creationId xmlns:a16="http://schemas.microsoft.com/office/drawing/2014/main" id="{7C2A82D7-0760-42CE-BACD-613F76BC696D}"/>
              </a:ext>
            </a:extLst>
          </p:cNvPr>
          <p:cNvSpPr/>
          <p:nvPr/>
        </p:nvSpPr>
        <p:spPr>
          <a:xfrm>
            <a:off x="8434557" y="4090199"/>
            <a:ext cx="1119673" cy="175537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Jonas Brothers crashed Zoom calls hosting viewing parties for their new movie that premiered on Amazon Prime Video,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Happiness Continues: A Jonas Brothers Concert Film</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t>
            </a:r>
          </a:p>
        </p:txBody>
      </p:sp>
      <p:sp>
        <p:nvSpPr>
          <p:cNvPr id="103" name="Rectangle: Rounded Corners 102">
            <a:extLst>
              <a:ext uri="{FF2B5EF4-FFF2-40B4-BE49-F238E27FC236}">
                <a16:creationId xmlns:a16="http://schemas.microsoft.com/office/drawing/2014/main" id="{7E2C2E79-6BCA-424B-9975-651C236A3EBD}"/>
              </a:ext>
            </a:extLst>
          </p:cNvPr>
          <p:cNvSpPr/>
          <p:nvPr/>
        </p:nvSpPr>
        <p:spPr>
          <a:xfrm>
            <a:off x="10841366" y="4090200"/>
            <a:ext cx="1119681" cy="163730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Broadway.com and their YouTube channel hosted a virtual concert,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Take Me To The World</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to celebrate the 90th birthday of legendary composer Stephen Sondheim.</a:t>
            </a:r>
          </a:p>
        </p:txBody>
      </p:sp>
      <p:sp>
        <p:nvSpPr>
          <p:cNvPr id="106" name="TextBox 105">
            <a:extLst>
              <a:ext uri="{FF2B5EF4-FFF2-40B4-BE49-F238E27FC236}">
                <a16:creationId xmlns:a16="http://schemas.microsoft.com/office/drawing/2014/main" id="{75325F5A-FAFF-4371-B9E1-F9F0572F4EDC}"/>
              </a:ext>
            </a:extLst>
          </p:cNvPr>
          <p:cNvSpPr txBox="1"/>
          <p:nvPr/>
        </p:nvSpPr>
        <p:spPr>
          <a:xfrm>
            <a:off x="7190702" y="2584148"/>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4/17-4/18</a:t>
            </a:r>
          </a:p>
        </p:txBody>
      </p:sp>
      <p:sp>
        <p:nvSpPr>
          <p:cNvPr id="108" name="TextBox 107">
            <a:extLst>
              <a:ext uri="{FF2B5EF4-FFF2-40B4-BE49-F238E27FC236}">
                <a16:creationId xmlns:a16="http://schemas.microsoft.com/office/drawing/2014/main" id="{25376ECC-83E5-43D6-8647-0336BDB4AC95}"/>
              </a:ext>
            </a:extLst>
          </p:cNvPr>
          <p:cNvSpPr txBox="1"/>
          <p:nvPr/>
        </p:nvSpPr>
        <p:spPr>
          <a:xfrm>
            <a:off x="8411806" y="2584148"/>
            <a:ext cx="11088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4/24</a:t>
            </a:r>
          </a:p>
        </p:txBody>
      </p:sp>
      <p:sp>
        <p:nvSpPr>
          <p:cNvPr id="111" name="TextBox 110">
            <a:extLst>
              <a:ext uri="{FF2B5EF4-FFF2-40B4-BE49-F238E27FC236}">
                <a16:creationId xmlns:a16="http://schemas.microsoft.com/office/drawing/2014/main" id="{C3F54CD8-FE8D-4ACD-8E02-B438A8E96463}"/>
              </a:ext>
            </a:extLst>
          </p:cNvPr>
          <p:cNvSpPr txBox="1"/>
          <p:nvPr/>
        </p:nvSpPr>
        <p:spPr>
          <a:xfrm>
            <a:off x="10881461" y="2588201"/>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4/26</a:t>
            </a:r>
          </a:p>
        </p:txBody>
      </p:sp>
      <p:sp>
        <p:nvSpPr>
          <p:cNvPr id="113" name="TextBox 112">
            <a:extLst>
              <a:ext uri="{FF2B5EF4-FFF2-40B4-BE49-F238E27FC236}">
                <a16:creationId xmlns:a16="http://schemas.microsoft.com/office/drawing/2014/main" id="{BD53E464-1CAB-4DEC-B026-094E57FE75E6}"/>
              </a:ext>
            </a:extLst>
          </p:cNvPr>
          <p:cNvSpPr txBox="1"/>
          <p:nvPr/>
        </p:nvSpPr>
        <p:spPr>
          <a:xfrm>
            <a:off x="9701146" y="2586643"/>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4/25</a:t>
            </a:r>
          </a:p>
        </p:txBody>
      </p:sp>
      <p:sp>
        <p:nvSpPr>
          <p:cNvPr id="114" name="Rectangle: Rounded Corners 113">
            <a:extLst>
              <a:ext uri="{FF2B5EF4-FFF2-40B4-BE49-F238E27FC236}">
                <a16:creationId xmlns:a16="http://schemas.microsoft.com/office/drawing/2014/main" id="{69653BB3-217D-4C56-958C-E9B5BB923B8E}"/>
              </a:ext>
            </a:extLst>
          </p:cNvPr>
          <p:cNvSpPr/>
          <p:nvPr/>
        </p:nvSpPr>
        <p:spPr>
          <a:xfrm>
            <a:off x="9700176" y="4090200"/>
            <a:ext cx="1014545" cy="163730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a:t>
            </a:r>
            <a:r>
              <a:rPr kumimoji="0" lang="en-US" sz="800" b="1"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Room Service Music Festival</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raised money for Feeding America and Sweet Relief while bringing back the festival experience to music lovers. </a:t>
            </a:r>
          </a:p>
        </p:txBody>
      </p:sp>
      <p:sp>
        <p:nvSpPr>
          <p:cNvPr id="115" name="TextBox 114">
            <a:extLst>
              <a:ext uri="{FF2B5EF4-FFF2-40B4-BE49-F238E27FC236}">
                <a16:creationId xmlns:a16="http://schemas.microsoft.com/office/drawing/2014/main" id="{3F5A0748-312C-4814-BE46-E31D126F78CF}"/>
              </a:ext>
            </a:extLst>
          </p:cNvPr>
          <p:cNvSpPr txBox="1"/>
          <p:nvPr/>
        </p:nvSpPr>
        <p:spPr>
          <a:xfrm>
            <a:off x="4937905"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(#2)</a:t>
            </a:r>
          </a:p>
        </p:txBody>
      </p:sp>
      <p:sp>
        <p:nvSpPr>
          <p:cNvPr id="116" name="TextBox 115">
            <a:extLst>
              <a:ext uri="{FF2B5EF4-FFF2-40B4-BE49-F238E27FC236}">
                <a16:creationId xmlns:a16="http://schemas.microsoft.com/office/drawing/2014/main" id="{AAF84090-4828-4E82-8816-EFF93853FCCB}"/>
              </a:ext>
            </a:extLst>
          </p:cNvPr>
          <p:cNvSpPr txBox="1"/>
          <p:nvPr/>
        </p:nvSpPr>
        <p:spPr>
          <a:xfrm>
            <a:off x="600179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(#2)</a:t>
            </a:r>
          </a:p>
        </p:txBody>
      </p:sp>
      <p:sp>
        <p:nvSpPr>
          <p:cNvPr id="118" name="TextBox 117">
            <a:extLst>
              <a:ext uri="{FF2B5EF4-FFF2-40B4-BE49-F238E27FC236}">
                <a16:creationId xmlns:a16="http://schemas.microsoft.com/office/drawing/2014/main" id="{26C47172-6D7B-4C90-8F70-037ECD9B56D6}"/>
              </a:ext>
            </a:extLst>
          </p:cNvPr>
          <p:cNvSpPr txBox="1"/>
          <p:nvPr/>
        </p:nvSpPr>
        <p:spPr>
          <a:xfrm>
            <a:off x="7193815"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 (#6)</a:t>
            </a:r>
          </a:p>
        </p:txBody>
      </p:sp>
      <p:sp>
        <p:nvSpPr>
          <p:cNvPr id="120" name="TextBox 119">
            <a:extLst>
              <a:ext uri="{FF2B5EF4-FFF2-40B4-BE49-F238E27FC236}">
                <a16:creationId xmlns:a16="http://schemas.microsoft.com/office/drawing/2014/main" id="{FF8D6713-A16E-4639-AEFB-87E716CCDA55}"/>
              </a:ext>
            </a:extLst>
          </p:cNvPr>
          <p:cNvSpPr txBox="1"/>
          <p:nvPr/>
        </p:nvSpPr>
        <p:spPr>
          <a:xfrm>
            <a:off x="8414919" y="2843824"/>
            <a:ext cx="110577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(#8)</a:t>
            </a:r>
          </a:p>
        </p:txBody>
      </p:sp>
      <p:sp>
        <p:nvSpPr>
          <p:cNvPr id="123" name="TextBox 122">
            <a:extLst>
              <a:ext uri="{FF2B5EF4-FFF2-40B4-BE49-F238E27FC236}">
                <a16:creationId xmlns:a16="http://schemas.microsoft.com/office/drawing/2014/main" id="{955BCB3B-4313-49E6-B636-93EB056B2EBF}"/>
              </a:ext>
            </a:extLst>
          </p:cNvPr>
          <p:cNvSpPr txBox="1"/>
          <p:nvPr/>
        </p:nvSpPr>
        <p:spPr>
          <a:xfrm>
            <a:off x="10884574"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125" name="TextBox 124">
            <a:extLst>
              <a:ext uri="{FF2B5EF4-FFF2-40B4-BE49-F238E27FC236}">
                <a16:creationId xmlns:a16="http://schemas.microsoft.com/office/drawing/2014/main" id="{0AF920D4-53F3-48B4-8FB4-F1B5CD2CD83B}"/>
              </a:ext>
            </a:extLst>
          </p:cNvPr>
          <p:cNvSpPr txBox="1"/>
          <p:nvPr/>
        </p:nvSpPr>
        <p:spPr>
          <a:xfrm>
            <a:off x="970425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(#6)</a:t>
            </a:r>
          </a:p>
        </p:txBody>
      </p:sp>
      <p:pic>
        <p:nvPicPr>
          <p:cNvPr id="1026" name="Picture 2" descr="kayzo on Twitter: &quot;UNLEASHED ONLINE A LIVE STREAMED EVENT WITH ...">
            <a:extLst>
              <a:ext uri="{FF2B5EF4-FFF2-40B4-BE49-F238E27FC236}">
                <a16:creationId xmlns:a16="http://schemas.microsoft.com/office/drawing/2014/main" id="{E151933D-F3D4-4708-9ADB-AD06C1365160}"/>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5036031" y="3231335"/>
            <a:ext cx="804730" cy="79629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Saturday Night Passover Seder feat. Dan Levy, Finn Wolfhard, Billy ...">
            <a:extLst>
              <a:ext uri="{FF2B5EF4-FFF2-40B4-BE49-F238E27FC236}">
                <a16:creationId xmlns:a16="http://schemas.microsoft.com/office/drawing/2014/main" id="{2221DEDC-00DE-4309-91FE-9903F3E7F6A6}"/>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5994203" y="3345191"/>
            <a:ext cx="1010809" cy="56858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BTS Announces Bang Bang Con, a Huge Concert Streaming Marathon ...">
            <a:extLst>
              <a:ext uri="{FF2B5EF4-FFF2-40B4-BE49-F238E27FC236}">
                <a16:creationId xmlns:a16="http://schemas.microsoft.com/office/drawing/2014/main" id="{84A4EFEE-6F04-4796-A233-F1873F7DFF9F}"/>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7144574" y="3308057"/>
            <a:ext cx="1119673" cy="586079"/>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JONAS BROTHERS Crash Fans' Zoom Party - MYX | YOUR CHOICE. YOUR MUSIC.">
            <a:extLst>
              <a:ext uri="{FF2B5EF4-FFF2-40B4-BE49-F238E27FC236}">
                <a16:creationId xmlns:a16="http://schemas.microsoft.com/office/drawing/2014/main" id="{4F173DB7-3474-44A4-AAAF-3EFA8F0FED46}"/>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8379697" y="3290561"/>
            <a:ext cx="1140999" cy="665985"/>
          </a:xfrm>
          <a:prstGeom prst="rect">
            <a:avLst/>
          </a:prstGeom>
          <a:noFill/>
          <a:extLst>
            <a:ext uri="{909E8E84-426E-40DD-AFC4-6F175D3DCCD1}">
              <a14:hiddenFill xmlns:a14="http://schemas.microsoft.com/office/drawing/2010/main">
                <a:solidFill>
                  <a:srgbClr val="FFFFFF"/>
                </a:solidFill>
              </a14:hiddenFill>
            </a:ext>
          </a:extLst>
        </p:spPr>
      </p:pic>
      <p:pic>
        <p:nvPicPr>
          <p:cNvPr id="1042" name="Picture 18" descr="Room Service Music Festival Announced">
            <a:extLst>
              <a:ext uri="{FF2B5EF4-FFF2-40B4-BE49-F238E27FC236}">
                <a16:creationId xmlns:a16="http://schemas.microsoft.com/office/drawing/2014/main" id="{E3B37BD9-FBBB-4AFA-AD2A-C1E80C078187}"/>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9700176" y="3292376"/>
            <a:ext cx="1010809" cy="674210"/>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Watch Meryl Streep, Christine Baranski and Audra McDonald Sing ...">
            <a:extLst>
              <a:ext uri="{FF2B5EF4-FFF2-40B4-BE49-F238E27FC236}">
                <a16:creationId xmlns:a16="http://schemas.microsoft.com/office/drawing/2014/main" id="{D2CFE624-0E83-4B02-984F-3F81A9317A76}"/>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10872295" y="3291299"/>
            <a:ext cx="1014546" cy="676364"/>
          </a:xfrm>
          <a:prstGeom prst="rect">
            <a:avLst/>
          </a:prstGeom>
          <a:noFill/>
          <a:extLst>
            <a:ext uri="{909E8E84-426E-40DD-AFC4-6F175D3DCCD1}">
              <a14:hiddenFill xmlns:a14="http://schemas.microsoft.com/office/drawing/2010/main">
                <a:solidFill>
                  <a:srgbClr val="FFFFFF"/>
                </a:solidFill>
              </a14:hiddenFill>
            </a:ext>
          </a:extLst>
        </p:spPr>
      </p:pic>
      <p:sp>
        <p:nvSpPr>
          <p:cNvPr id="126" name="TextBox 125">
            <a:extLst>
              <a:ext uri="{FF2B5EF4-FFF2-40B4-BE49-F238E27FC236}">
                <a16:creationId xmlns:a16="http://schemas.microsoft.com/office/drawing/2014/main" id="{D6AA819B-C352-419C-A747-F01CAD5F8218}"/>
              </a:ext>
            </a:extLst>
          </p:cNvPr>
          <p:cNvSpPr txBox="1"/>
          <p:nvPr/>
        </p:nvSpPr>
        <p:spPr>
          <a:xfrm>
            <a:off x="550451" y="6105614"/>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47" name="TextBox 46">
            <a:extLst>
              <a:ext uri="{FF2B5EF4-FFF2-40B4-BE49-F238E27FC236}">
                <a16:creationId xmlns:a16="http://schemas.microsoft.com/office/drawing/2014/main" id="{76CDFCCE-45E0-4FF8-BDE6-38C88E180C77}"/>
              </a:ext>
            </a:extLst>
          </p:cNvPr>
          <p:cNvSpPr txBox="1"/>
          <p:nvPr/>
        </p:nvSpPr>
        <p:spPr>
          <a:xfrm>
            <a:off x="86700" y="2589376"/>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3/17</a:t>
            </a:r>
          </a:p>
        </p:txBody>
      </p:sp>
      <p:pic>
        <p:nvPicPr>
          <p:cNvPr id="48" name="Picture 2">
            <a:extLst>
              <a:ext uri="{FF2B5EF4-FFF2-40B4-BE49-F238E27FC236}">
                <a16:creationId xmlns:a16="http://schemas.microsoft.com/office/drawing/2014/main" id="{21036C2C-5C9C-44E5-9F93-BCCFE7860E24}"/>
              </a:ext>
            </a:extLst>
          </p:cNvPr>
          <p:cNvPicPr>
            <a:picLocks noChangeAspect="1" noChangeArrowheads="1"/>
          </p:cNvPicPr>
          <p:nvPr/>
        </p:nvPicPr>
        <p:blipFill>
          <a:blip r:embed="rId10"/>
          <a:srcRect/>
          <a:stretch/>
        </p:blipFill>
        <p:spPr bwMode="auto">
          <a:xfrm>
            <a:off x="142972" y="3159951"/>
            <a:ext cx="861413" cy="855261"/>
          </a:xfrm>
          <a:prstGeom prst="rect">
            <a:avLst/>
          </a:prstGeom>
          <a:noFill/>
          <a:extLst>
            <a:ext uri="{909E8E84-426E-40DD-AFC4-6F175D3DCCD1}">
              <a14:hiddenFill xmlns:a14="http://schemas.microsoft.com/office/drawing/2010/main">
                <a:solidFill>
                  <a:srgbClr val="FFFFFF"/>
                </a:solidFill>
              </a14:hiddenFill>
            </a:ext>
          </a:extLst>
        </p:spPr>
      </p:pic>
      <p:sp>
        <p:nvSpPr>
          <p:cNvPr id="49" name="Rectangle: Rounded Corners 48">
            <a:extLst>
              <a:ext uri="{FF2B5EF4-FFF2-40B4-BE49-F238E27FC236}">
                <a16:creationId xmlns:a16="http://schemas.microsoft.com/office/drawing/2014/main" id="{3E9979BA-B338-45E2-95CC-8DD838F6E7F0}"/>
              </a:ext>
            </a:extLst>
          </p:cNvPr>
          <p:cNvSpPr/>
          <p:nvPr/>
        </p:nvSpPr>
        <p:spPr>
          <a:xfrm>
            <a:off x="142972" y="4115082"/>
            <a:ext cx="874660" cy="1248329"/>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Dropkick Murphy’s live streamed their annual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St. Patrick’s Day concert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across various platforms.</a:t>
            </a:r>
          </a:p>
        </p:txBody>
      </p:sp>
      <p:sp>
        <p:nvSpPr>
          <p:cNvPr id="50" name="TextBox 49">
            <a:extLst>
              <a:ext uri="{FF2B5EF4-FFF2-40B4-BE49-F238E27FC236}">
                <a16:creationId xmlns:a16="http://schemas.microsoft.com/office/drawing/2014/main" id="{51A90CF1-18DE-4409-8DFD-915AC4DC09C5}"/>
              </a:ext>
            </a:extLst>
          </p:cNvPr>
          <p:cNvSpPr txBox="1"/>
          <p:nvPr/>
        </p:nvSpPr>
        <p:spPr>
          <a:xfrm>
            <a:off x="80479" y="2843824"/>
            <a:ext cx="101454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(#3)</a:t>
            </a:r>
          </a:p>
        </p:txBody>
      </p:sp>
      <p:sp>
        <p:nvSpPr>
          <p:cNvPr id="51" name="TextBox 50">
            <a:extLst>
              <a:ext uri="{FF2B5EF4-FFF2-40B4-BE49-F238E27FC236}">
                <a16:creationId xmlns:a16="http://schemas.microsoft.com/office/drawing/2014/main" id="{FE3DD0D0-6687-41CB-9B3B-FDF23539CD8B}"/>
              </a:ext>
            </a:extLst>
          </p:cNvPr>
          <p:cNvSpPr txBox="1"/>
          <p:nvPr/>
        </p:nvSpPr>
        <p:spPr>
          <a:xfrm>
            <a:off x="1171744" y="2589376"/>
            <a:ext cx="10781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3/18</a:t>
            </a:r>
          </a:p>
        </p:txBody>
      </p:sp>
      <p:sp>
        <p:nvSpPr>
          <p:cNvPr id="52" name="Rectangle: Rounded Corners 51">
            <a:extLst>
              <a:ext uri="{FF2B5EF4-FFF2-40B4-BE49-F238E27FC236}">
                <a16:creationId xmlns:a16="http://schemas.microsoft.com/office/drawing/2014/main" id="{ABF1D180-A3C7-4D03-9AE1-E0C595EDBE5E}"/>
              </a:ext>
            </a:extLst>
          </p:cNvPr>
          <p:cNvSpPr/>
          <p:nvPr/>
        </p:nvSpPr>
        <p:spPr>
          <a:xfrm>
            <a:off x="1143744" y="4115083"/>
            <a:ext cx="1014546" cy="1919625"/>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ED3C8D"/>
                </a:solidFill>
                <a:effectLst/>
                <a:uLnTx/>
                <a:uFillTx/>
                <a:latin typeface="Helvetica" panose="020B0604020202020204" pitchFamily="34" charset="0"/>
                <a:ea typeface="+mn-ea"/>
                <a:cs typeface="Helvetica" panose="020B0604020202020204" pitchFamily="34" charset="0"/>
              </a:rPr>
              <a:t>Beyoncé</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fans were encouraged to join a Twitter watch party for her 2019 Netflix documentary,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Homecoming</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conversation was further fueled when Beyoncé retweeted in support. </a:t>
            </a:r>
          </a:p>
        </p:txBody>
      </p:sp>
      <p:pic>
        <p:nvPicPr>
          <p:cNvPr id="53" name="Picture 2" descr="Image result for homecoming beyonce logo">
            <a:extLst>
              <a:ext uri="{FF2B5EF4-FFF2-40B4-BE49-F238E27FC236}">
                <a16:creationId xmlns:a16="http://schemas.microsoft.com/office/drawing/2014/main" id="{71BFECD5-4F13-481E-80DC-B1291F1696C5}"/>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125082" y="3249108"/>
            <a:ext cx="1078106" cy="618775"/>
          </a:xfrm>
          <a:prstGeom prst="rect">
            <a:avLst/>
          </a:prstGeom>
          <a:noFill/>
          <a:extLst>
            <a:ext uri="{909E8E84-426E-40DD-AFC4-6F175D3DCCD1}">
              <a14:hiddenFill xmlns:a14="http://schemas.microsoft.com/office/drawing/2010/main">
                <a:solidFill>
                  <a:srgbClr val="FFFFFF"/>
                </a:solidFill>
              </a14:hiddenFill>
            </a:ext>
          </a:extLst>
        </p:spPr>
      </p:pic>
      <p:sp>
        <p:nvSpPr>
          <p:cNvPr id="54" name="TextBox 53">
            <a:extLst>
              <a:ext uri="{FF2B5EF4-FFF2-40B4-BE49-F238E27FC236}">
                <a16:creationId xmlns:a16="http://schemas.microsoft.com/office/drawing/2014/main" id="{0A024596-0948-48C3-9F45-B5B618F27B61}"/>
              </a:ext>
            </a:extLst>
          </p:cNvPr>
          <p:cNvSpPr txBox="1"/>
          <p:nvPr/>
        </p:nvSpPr>
        <p:spPr>
          <a:xfrm>
            <a:off x="1165523" y="2843824"/>
            <a:ext cx="107810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59" name="Rectangle: Rounded Corners 58">
            <a:extLst>
              <a:ext uri="{FF2B5EF4-FFF2-40B4-BE49-F238E27FC236}">
                <a16:creationId xmlns:a16="http://schemas.microsoft.com/office/drawing/2014/main" id="{31B8E788-CFD9-48FB-A53B-1C7BD3384690}"/>
              </a:ext>
            </a:extLst>
          </p:cNvPr>
          <p:cNvSpPr/>
          <p:nvPr/>
        </p:nvSpPr>
        <p:spPr>
          <a:xfrm>
            <a:off x="3809864" y="4115082"/>
            <a:ext cx="1119673" cy="1792547"/>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Dave Matthews live streamed a concert on Twitter for </a:t>
            </a: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Verizon's 'Pay It Forward Live’ weekly livestream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rPr>
              <a:t>event which features musicians performing from their living rooms to support small businesses.</a:t>
            </a:r>
          </a:p>
        </p:txBody>
      </p:sp>
      <p:sp>
        <p:nvSpPr>
          <p:cNvPr id="60" name="TextBox 59">
            <a:extLst>
              <a:ext uri="{FF2B5EF4-FFF2-40B4-BE49-F238E27FC236}">
                <a16:creationId xmlns:a16="http://schemas.microsoft.com/office/drawing/2014/main" id="{C52DC4B6-41F2-43CD-B575-75BF9683D26B}"/>
              </a:ext>
            </a:extLst>
          </p:cNvPr>
          <p:cNvSpPr txBox="1"/>
          <p:nvPr/>
        </p:nvSpPr>
        <p:spPr>
          <a:xfrm>
            <a:off x="3762047" y="2589376"/>
            <a:ext cx="123725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3/26</a:t>
            </a:r>
          </a:p>
        </p:txBody>
      </p:sp>
      <p:pic>
        <p:nvPicPr>
          <p:cNvPr id="61" name="Picture 10">
            <a:extLst>
              <a:ext uri="{FF2B5EF4-FFF2-40B4-BE49-F238E27FC236}">
                <a16:creationId xmlns:a16="http://schemas.microsoft.com/office/drawing/2014/main" id="{8C610DD0-820C-4CB5-A937-B5A66C2A150A}"/>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p:blipFill>
        <p:spPr bwMode="auto">
          <a:xfrm>
            <a:off x="3809865" y="3331750"/>
            <a:ext cx="1089123" cy="571262"/>
          </a:xfrm>
          <a:prstGeom prst="rect">
            <a:avLst/>
          </a:prstGeom>
          <a:noFill/>
          <a:extLst>
            <a:ext uri="{909E8E84-426E-40DD-AFC4-6F175D3DCCD1}">
              <a14:hiddenFill xmlns:a14="http://schemas.microsoft.com/office/drawing/2010/main">
                <a:solidFill>
                  <a:srgbClr val="FFFFFF"/>
                </a:solidFill>
              </a14:hiddenFill>
            </a:ext>
          </a:extLst>
        </p:spPr>
      </p:pic>
      <p:sp>
        <p:nvSpPr>
          <p:cNvPr id="62" name="TextBox 61">
            <a:extLst>
              <a:ext uri="{FF2B5EF4-FFF2-40B4-BE49-F238E27FC236}">
                <a16:creationId xmlns:a16="http://schemas.microsoft.com/office/drawing/2014/main" id="{3A8352F9-4224-4B8B-A8EC-6A5372F77625}"/>
              </a:ext>
            </a:extLst>
          </p:cNvPr>
          <p:cNvSpPr txBox="1"/>
          <p:nvPr/>
        </p:nvSpPr>
        <p:spPr>
          <a:xfrm>
            <a:off x="3772916" y="2843824"/>
            <a:ext cx="122638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(#1)</a:t>
            </a:r>
          </a:p>
        </p:txBody>
      </p:sp>
      <p:sp>
        <p:nvSpPr>
          <p:cNvPr id="64" name="Rectangle: Rounded Corners 63">
            <a:extLst>
              <a:ext uri="{FF2B5EF4-FFF2-40B4-BE49-F238E27FC236}">
                <a16:creationId xmlns:a16="http://schemas.microsoft.com/office/drawing/2014/main" id="{199F67C8-49E6-4D6A-B79F-7083F1E1B9EA}"/>
              </a:ext>
            </a:extLst>
          </p:cNvPr>
          <p:cNvSpPr/>
          <p:nvPr/>
        </p:nvSpPr>
        <p:spPr>
          <a:xfrm>
            <a:off x="2378833" y="4115082"/>
            <a:ext cx="1298593" cy="2004334"/>
          </a:xfrm>
          <a:prstGeom prst="roundRect">
            <a:avLst/>
          </a:prstGeom>
          <a:solidFill>
            <a:schemeClr val="bg1"/>
          </a:solidFill>
          <a:ln>
            <a:solidFill>
              <a:srgbClr val="ED3C8D"/>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800" b="1" i="0" u="none" strike="noStrike" kern="1200" cap="none" spc="0" normalizeH="0" baseline="0" noProof="0" dirty="0">
                <a:ln>
                  <a:noFill/>
                </a:ln>
                <a:solidFill>
                  <a:srgbClr val="E84A99"/>
                </a:solidFill>
                <a:effectLst/>
                <a:uLnTx/>
                <a:uFillTx/>
                <a:latin typeface="Helvetica" panose="020B0604020202020204" pitchFamily="34" charset="0"/>
                <a:ea typeface="+mn-ea"/>
                <a:cs typeface="Helvetica" panose="020B0604020202020204" pitchFamily="34" charset="0"/>
              </a:rPr>
              <a:t>The Rosie O'Donnell Show </a:t>
            </a:r>
            <a:r>
              <a:rPr kumimoji="0" lang="en-US" sz="8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came back for a one-night special return through Broadway.com and their YouTube channel with celebrities live streaming from their homes to benefit the Actors Fund to provide aid during the coronavirus outbreak.</a:t>
            </a:r>
          </a:p>
        </p:txBody>
      </p:sp>
      <p:pic>
        <p:nvPicPr>
          <p:cNvPr id="65" name="Picture 4">
            <a:extLst>
              <a:ext uri="{FF2B5EF4-FFF2-40B4-BE49-F238E27FC236}">
                <a16:creationId xmlns:a16="http://schemas.microsoft.com/office/drawing/2014/main" id="{A2FF1C54-01B5-4814-B27F-200A967BE264}"/>
              </a:ext>
            </a:extLst>
          </p:cNvPr>
          <p:cNvPicPr>
            <a:picLocks noChangeAspect="1" noChangeArrowheads="1"/>
          </p:cNvPicPr>
          <p:nvPr/>
        </p:nvPicPr>
        <p:blipFill>
          <a:blip r:embed="rId13"/>
          <a:srcRect/>
          <a:stretch/>
        </p:blipFill>
        <p:spPr bwMode="auto">
          <a:xfrm>
            <a:off x="2372428" y="3258036"/>
            <a:ext cx="1294128" cy="724237"/>
          </a:xfrm>
          <a:prstGeom prst="rect">
            <a:avLst/>
          </a:prstGeom>
          <a:noFill/>
          <a:extLst>
            <a:ext uri="{909E8E84-426E-40DD-AFC4-6F175D3DCCD1}">
              <a14:hiddenFill xmlns:a14="http://schemas.microsoft.com/office/drawing/2010/main">
                <a:solidFill>
                  <a:srgbClr val="FFFFFF"/>
                </a:solidFill>
              </a14:hiddenFill>
            </a:ext>
          </a:extLst>
        </p:spPr>
      </p:pic>
      <p:sp>
        <p:nvSpPr>
          <p:cNvPr id="66" name="TextBox 65">
            <a:extLst>
              <a:ext uri="{FF2B5EF4-FFF2-40B4-BE49-F238E27FC236}">
                <a16:creationId xmlns:a16="http://schemas.microsoft.com/office/drawing/2014/main" id="{73E615CB-EAA5-4F89-A2DE-F95C31CAFBF2}"/>
              </a:ext>
            </a:extLst>
          </p:cNvPr>
          <p:cNvSpPr txBox="1"/>
          <p:nvPr/>
        </p:nvSpPr>
        <p:spPr>
          <a:xfrm>
            <a:off x="2378833" y="2589376"/>
            <a:ext cx="1298593"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1B1464"/>
                </a:solidFill>
                <a:effectLst/>
                <a:uLnTx/>
                <a:uFillTx/>
                <a:latin typeface="Helvetica Light" panose="020B0403020202020204"/>
                <a:ea typeface="+mn-ea"/>
                <a:cs typeface="+mn-cs"/>
              </a:rPr>
              <a:t>3/22</a:t>
            </a:r>
          </a:p>
        </p:txBody>
      </p:sp>
      <p:sp>
        <p:nvSpPr>
          <p:cNvPr id="67" name="TextBox 66">
            <a:extLst>
              <a:ext uri="{FF2B5EF4-FFF2-40B4-BE49-F238E27FC236}">
                <a16:creationId xmlns:a16="http://schemas.microsoft.com/office/drawing/2014/main" id="{8AD32923-2F4D-410C-8B72-E2A2BAB4BBA2}"/>
              </a:ext>
            </a:extLst>
          </p:cNvPr>
          <p:cNvSpPr txBox="1"/>
          <p:nvPr/>
        </p:nvSpPr>
        <p:spPr>
          <a:xfrm>
            <a:off x="2379308" y="2843824"/>
            <a:ext cx="128724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D3C8D"/>
                </a:solidFill>
                <a:effectLst/>
                <a:uLnTx/>
                <a:uFillTx/>
                <a:latin typeface="Helvetica Light" panose="020B0403020202020204"/>
                <a:ea typeface="+mn-ea"/>
                <a:cs typeface="+mn-cs"/>
              </a:rPr>
              <a:t>(#7)</a:t>
            </a:r>
          </a:p>
        </p:txBody>
      </p:sp>
    </p:spTree>
    <p:extLst>
      <p:ext uri="{BB962C8B-B14F-4D97-AF65-F5344CB8AC3E}">
        <p14:creationId xmlns:p14="http://schemas.microsoft.com/office/powerpoint/2010/main" val="15452206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39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319597" y="290025"/>
            <a:ext cx="11519978" cy="892552"/>
          </a:xfrm>
          <a:prstGeom prst="rect">
            <a:avLst/>
          </a:prstGeom>
        </p:spPr>
        <p:txBody>
          <a:bodyPr wrap="square">
            <a:spAutoFit/>
          </a:bodyPr>
          <a:lstStyle/>
          <a:p>
            <a:pPr lvl="0">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Instagram, fueled by regular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real-time music battles</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 between artists, </a:t>
            </a:r>
            <a:r>
              <a:rPr lang="en-US" sz="2600" b="1" dirty="0">
                <a:solidFill>
                  <a:srgbClr val="1F1A62"/>
                </a:solidFill>
                <a:latin typeface="Helvetica" pitchFamily="2" charset="0"/>
              </a:rPr>
              <a:t>was the second most popular video platform during this time period</a:t>
            </a:r>
            <a:endPar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endParaRPr>
          </a:p>
        </p:txBody>
      </p:sp>
      <p:pic>
        <p:nvPicPr>
          <p:cNvPr id="119" name="Picture 118" descr="A close up of a logo&#10;&#10;Description automatically generated">
            <a:extLst>
              <a:ext uri="{FF2B5EF4-FFF2-40B4-BE49-F238E27FC236}">
                <a16:creationId xmlns:a16="http://schemas.microsoft.com/office/drawing/2014/main" id="{F5C2D10E-9858-4D78-872D-F4B29D1ABD9E}"/>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491666" y="2383457"/>
            <a:ext cx="1520016" cy="1520016"/>
          </a:xfrm>
          <a:prstGeom prst="rect">
            <a:avLst/>
          </a:prstGeom>
        </p:spPr>
      </p:pic>
      <p:sp>
        <p:nvSpPr>
          <p:cNvPr id="42" name="Triangle 40">
            <a:extLst>
              <a:ext uri="{FF2B5EF4-FFF2-40B4-BE49-F238E27FC236}">
                <a16:creationId xmlns:a16="http://schemas.microsoft.com/office/drawing/2014/main" id="{698A29C7-01D0-4D67-92A5-A8C6A437A687}"/>
              </a:ext>
            </a:extLst>
          </p:cNvPr>
          <p:cNvSpPr/>
          <p:nvPr/>
        </p:nvSpPr>
        <p:spPr>
          <a:xfrm rot="5400000">
            <a:off x="486206" y="1185376"/>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43" name="TextBox 42">
            <a:extLst>
              <a:ext uri="{FF2B5EF4-FFF2-40B4-BE49-F238E27FC236}">
                <a16:creationId xmlns:a16="http://schemas.microsoft.com/office/drawing/2014/main" id="{9C5C6047-94A0-4623-89A5-E8E6246C5FA6}"/>
              </a:ext>
            </a:extLst>
          </p:cNvPr>
          <p:cNvSpPr txBox="1"/>
          <p:nvPr/>
        </p:nvSpPr>
        <p:spPr>
          <a:xfrm>
            <a:off x="656332" y="1113088"/>
            <a:ext cx="11443932"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With production and public performances at a halt, artists brought old school hip-hop ‘beat battles’ to Instagram Live featuring popular songs which garnered attention and engagement across social media platforms</a:t>
            </a:r>
          </a:p>
        </p:txBody>
      </p:sp>
      <p:sp>
        <p:nvSpPr>
          <p:cNvPr id="44" name="TextBox 43">
            <a:extLst>
              <a:ext uri="{FF2B5EF4-FFF2-40B4-BE49-F238E27FC236}">
                <a16:creationId xmlns:a16="http://schemas.microsoft.com/office/drawing/2014/main" id="{F157BD69-C2CD-47CE-A2DA-411277F8A107}"/>
              </a:ext>
            </a:extLst>
          </p:cNvPr>
          <p:cNvSpPr txBox="1"/>
          <p:nvPr/>
        </p:nvSpPr>
        <p:spPr>
          <a:xfrm>
            <a:off x="2397292" y="1786028"/>
            <a:ext cx="7409768"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Instagram Live Music / Verzuz* Battles In The Top 10 Trending Topics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endParaRPr kumimoji="0" lang="en-US" sz="1200" i="0" u="none" strike="noStrike" kern="1200" cap="none" spc="0" normalizeH="0" baseline="30000" noProof="0" dirty="0">
              <a:ln>
                <a:noFill/>
              </a:ln>
              <a:solidFill>
                <a:srgbClr val="1B1464"/>
              </a:solidFill>
              <a:effectLst/>
              <a:uLnTx/>
              <a:uFillTx/>
              <a:latin typeface="Helvetica" panose="020B0403020202020204" pitchFamily="34" charset="0"/>
            </a:endParaRPr>
          </a:p>
        </p:txBody>
      </p:sp>
      <p:sp>
        <p:nvSpPr>
          <p:cNvPr id="45" name="TextBox 44">
            <a:extLst>
              <a:ext uri="{FF2B5EF4-FFF2-40B4-BE49-F238E27FC236}">
                <a16:creationId xmlns:a16="http://schemas.microsoft.com/office/drawing/2014/main" id="{1B8669D9-3894-4EFC-822A-7CDF52859665}"/>
              </a:ext>
            </a:extLst>
          </p:cNvPr>
          <p:cNvSpPr txBox="1"/>
          <p:nvPr/>
        </p:nvSpPr>
        <p:spPr>
          <a:xfrm>
            <a:off x="526244" y="6332408"/>
            <a:ext cx="11465730"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 Sampling of Instagram live music battles from </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hlinkClick r:id="rId5"/>
              </a:rPr>
              <a:t>Vulture</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68" name="Rectangle: Rounded Corners 95">
            <a:extLst>
              <a:ext uri="{FF2B5EF4-FFF2-40B4-BE49-F238E27FC236}">
                <a16:creationId xmlns:a16="http://schemas.microsoft.com/office/drawing/2014/main" id="{0AB478DD-BAF4-4513-A809-0CEF1ED62860}"/>
              </a:ext>
            </a:extLst>
          </p:cNvPr>
          <p:cNvSpPr/>
          <p:nvPr/>
        </p:nvSpPr>
        <p:spPr>
          <a:xfrm rot="5400000">
            <a:off x="4180162" y="2252633"/>
            <a:ext cx="1543435" cy="1839446"/>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9" name="Rectangle: Rounded Corners 96">
            <a:extLst>
              <a:ext uri="{FF2B5EF4-FFF2-40B4-BE49-F238E27FC236}">
                <a16:creationId xmlns:a16="http://schemas.microsoft.com/office/drawing/2014/main" id="{21387A89-03E0-475A-AB9E-20A5182EDEE4}"/>
              </a:ext>
            </a:extLst>
          </p:cNvPr>
          <p:cNvSpPr/>
          <p:nvPr/>
        </p:nvSpPr>
        <p:spPr>
          <a:xfrm>
            <a:off x="4029842" y="2399437"/>
            <a:ext cx="1833998" cy="359666"/>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Swizz vs. Timbaland</a:t>
            </a:r>
          </a:p>
        </p:txBody>
      </p:sp>
      <p:pic>
        <p:nvPicPr>
          <p:cNvPr id="72" name="Picture 2" descr="EPIC! Timbaland vs Swizz Beatz IG Live Beat Battle Coronavirus ...">
            <a:extLst>
              <a:ext uri="{FF2B5EF4-FFF2-40B4-BE49-F238E27FC236}">
                <a16:creationId xmlns:a16="http://schemas.microsoft.com/office/drawing/2014/main" id="{91826C0A-88C1-4E06-9534-AB8C06556403}"/>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4165230" y="2869926"/>
            <a:ext cx="1716574" cy="985562"/>
          </a:xfrm>
          <a:prstGeom prst="rect">
            <a:avLst/>
          </a:prstGeom>
          <a:noFill/>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7A803401-2FA5-48F3-8527-C4CE43978839}"/>
              </a:ext>
            </a:extLst>
          </p:cNvPr>
          <p:cNvSpPr txBox="1"/>
          <p:nvPr/>
        </p:nvSpPr>
        <p:spPr>
          <a:xfrm>
            <a:off x="5439023" y="2374611"/>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3/24</a:t>
            </a:r>
          </a:p>
        </p:txBody>
      </p:sp>
      <p:sp>
        <p:nvSpPr>
          <p:cNvPr id="47" name="TextBox 46">
            <a:extLst>
              <a:ext uri="{FF2B5EF4-FFF2-40B4-BE49-F238E27FC236}">
                <a16:creationId xmlns:a16="http://schemas.microsoft.com/office/drawing/2014/main" id="{FBF68A48-3281-47AB-AACD-7B51DDA28D80}"/>
              </a:ext>
            </a:extLst>
          </p:cNvPr>
          <p:cNvSpPr txBox="1"/>
          <p:nvPr/>
        </p:nvSpPr>
        <p:spPr>
          <a:xfrm>
            <a:off x="5432802" y="2529915"/>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(#5)</a:t>
            </a:r>
          </a:p>
        </p:txBody>
      </p:sp>
      <p:sp>
        <p:nvSpPr>
          <p:cNvPr id="48" name="TextBox 47">
            <a:extLst>
              <a:ext uri="{FF2B5EF4-FFF2-40B4-BE49-F238E27FC236}">
                <a16:creationId xmlns:a16="http://schemas.microsoft.com/office/drawing/2014/main" id="{514A4FEB-B295-4F7D-83BA-C72DE807885D}"/>
              </a:ext>
            </a:extLst>
          </p:cNvPr>
          <p:cNvSpPr txBox="1"/>
          <p:nvPr/>
        </p:nvSpPr>
        <p:spPr>
          <a:xfrm>
            <a:off x="526244" y="614667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78" name="Rectangle: Rounded Corners 95">
            <a:extLst>
              <a:ext uri="{FF2B5EF4-FFF2-40B4-BE49-F238E27FC236}">
                <a16:creationId xmlns:a16="http://schemas.microsoft.com/office/drawing/2014/main" id="{AA7CFE9F-E221-441F-8FDC-104D26BF9097}"/>
              </a:ext>
            </a:extLst>
          </p:cNvPr>
          <p:cNvSpPr/>
          <p:nvPr/>
        </p:nvSpPr>
        <p:spPr>
          <a:xfrm rot="5400000">
            <a:off x="649656" y="4241674"/>
            <a:ext cx="1990368" cy="1621153"/>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79" name="Rectangle: Rounded Corners 96">
            <a:extLst>
              <a:ext uri="{FF2B5EF4-FFF2-40B4-BE49-F238E27FC236}">
                <a16:creationId xmlns:a16="http://schemas.microsoft.com/office/drawing/2014/main" id="{91DB3078-14BF-4784-B767-4A693626A23C}"/>
              </a:ext>
            </a:extLst>
          </p:cNvPr>
          <p:cNvSpPr/>
          <p:nvPr/>
        </p:nvSpPr>
        <p:spPr>
          <a:xfrm>
            <a:off x="833593" y="4058980"/>
            <a:ext cx="1621824" cy="343064"/>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Neyo vs. Johnta</a:t>
            </a:r>
          </a:p>
        </p:txBody>
      </p:sp>
      <p:sp>
        <p:nvSpPr>
          <p:cNvPr id="59" name="TextBox 58">
            <a:extLst>
              <a:ext uri="{FF2B5EF4-FFF2-40B4-BE49-F238E27FC236}">
                <a16:creationId xmlns:a16="http://schemas.microsoft.com/office/drawing/2014/main" id="{9EF9E060-3821-4CDA-9E11-9D093DE960D4}"/>
              </a:ext>
            </a:extLst>
          </p:cNvPr>
          <p:cNvSpPr txBox="1"/>
          <p:nvPr/>
        </p:nvSpPr>
        <p:spPr>
          <a:xfrm>
            <a:off x="1982616" y="4031847"/>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3/29</a:t>
            </a:r>
          </a:p>
        </p:txBody>
      </p:sp>
      <p:sp>
        <p:nvSpPr>
          <p:cNvPr id="60" name="TextBox 59">
            <a:extLst>
              <a:ext uri="{FF2B5EF4-FFF2-40B4-BE49-F238E27FC236}">
                <a16:creationId xmlns:a16="http://schemas.microsoft.com/office/drawing/2014/main" id="{C256758E-5365-44A8-975F-E64A177DE595}"/>
              </a:ext>
            </a:extLst>
          </p:cNvPr>
          <p:cNvSpPr txBox="1"/>
          <p:nvPr/>
        </p:nvSpPr>
        <p:spPr>
          <a:xfrm>
            <a:off x="1976395" y="4187151"/>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p:txBody>
      </p:sp>
      <p:sp>
        <p:nvSpPr>
          <p:cNvPr id="86" name="Rectangle: Rounded Corners 95">
            <a:extLst>
              <a:ext uri="{FF2B5EF4-FFF2-40B4-BE49-F238E27FC236}">
                <a16:creationId xmlns:a16="http://schemas.microsoft.com/office/drawing/2014/main" id="{49145108-460F-4EEA-B82E-B90FF03CB9AE}"/>
              </a:ext>
            </a:extLst>
          </p:cNvPr>
          <p:cNvSpPr/>
          <p:nvPr/>
        </p:nvSpPr>
        <p:spPr>
          <a:xfrm rot="5400000">
            <a:off x="3635169" y="4375296"/>
            <a:ext cx="2004436" cy="1326433"/>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87" name="Rectangle: Rounded Corners 96">
            <a:extLst>
              <a:ext uri="{FF2B5EF4-FFF2-40B4-BE49-F238E27FC236}">
                <a16:creationId xmlns:a16="http://schemas.microsoft.com/office/drawing/2014/main" id="{D4B3B6F7-37F4-4586-8384-74FEA6870677}"/>
              </a:ext>
            </a:extLst>
          </p:cNvPr>
          <p:cNvSpPr/>
          <p:nvPr/>
        </p:nvSpPr>
        <p:spPr>
          <a:xfrm>
            <a:off x="3974170" y="4030451"/>
            <a:ext cx="1331744" cy="380260"/>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Lil John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T-Pain</a:t>
            </a:r>
          </a:p>
        </p:txBody>
      </p:sp>
      <p:sp>
        <p:nvSpPr>
          <p:cNvPr id="61" name="TextBox 60">
            <a:extLst>
              <a:ext uri="{FF2B5EF4-FFF2-40B4-BE49-F238E27FC236}">
                <a16:creationId xmlns:a16="http://schemas.microsoft.com/office/drawing/2014/main" id="{697F3740-FCEC-43A0-B4A8-7DBD2A4DB81B}"/>
              </a:ext>
            </a:extLst>
          </p:cNvPr>
          <p:cNvSpPr txBox="1"/>
          <p:nvPr/>
        </p:nvSpPr>
        <p:spPr>
          <a:xfrm>
            <a:off x="4891175" y="3998568"/>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4/4</a:t>
            </a:r>
          </a:p>
        </p:txBody>
      </p:sp>
      <p:sp>
        <p:nvSpPr>
          <p:cNvPr id="62" name="TextBox 61">
            <a:extLst>
              <a:ext uri="{FF2B5EF4-FFF2-40B4-BE49-F238E27FC236}">
                <a16:creationId xmlns:a16="http://schemas.microsoft.com/office/drawing/2014/main" id="{6FD2175B-6E69-4149-A47F-6CEB1EAD3405}"/>
              </a:ext>
            </a:extLst>
          </p:cNvPr>
          <p:cNvSpPr txBox="1"/>
          <p:nvPr/>
        </p:nvSpPr>
        <p:spPr>
          <a:xfrm>
            <a:off x="4884954" y="4153872"/>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98" name="Rectangle: Rounded Corners 95">
            <a:extLst>
              <a:ext uri="{FF2B5EF4-FFF2-40B4-BE49-F238E27FC236}">
                <a16:creationId xmlns:a16="http://schemas.microsoft.com/office/drawing/2014/main" id="{41368BF0-BE0E-44D9-AC17-24893F116F87}"/>
              </a:ext>
            </a:extLst>
          </p:cNvPr>
          <p:cNvSpPr/>
          <p:nvPr/>
        </p:nvSpPr>
        <p:spPr>
          <a:xfrm rot="5400000">
            <a:off x="5075098" y="4308325"/>
            <a:ext cx="2004439" cy="146038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3" name="TextBox 62">
            <a:extLst>
              <a:ext uri="{FF2B5EF4-FFF2-40B4-BE49-F238E27FC236}">
                <a16:creationId xmlns:a16="http://schemas.microsoft.com/office/drawing/2014/main" id="{69D7C240-FC77-4BA8-BC8B-95A9C2DD1B1C}"/>
              </a:ext>
            </a:extLst>
          </p:cNvPr>
          <p:cNvSpPr txBox="1"/>
          <p:nvPr/>
        </p:nvSpPr>
        <p:spPr>
          <a:xfrm>
            <a:off x="6398889" y="4003465"/>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4/11</a:t>
            </a:r>
          </a:p>
        </p:txBody>
      </p:sp>
      <p:sp>
        <p:nvSpPr>
          <p:cNvPr id="64" name="TextBox 63">
            <a:extLst>
              <a:ext uri="{FF2B5EF4-FFF2-40B4-BE49-F238E27FC236}">
                <a16:creationId xmlns:a16="http://schemas.microsoft.com/office/drawing/2014/main" id="{F055B3F3-83AA-474C-9E38-74688A62AA26}"/>
              </a:ext>
            </a:extLst>
          </p:cNvPr>
          <p:cNvSpPr txBox="1"/>
          <p:nvPr/>
        </p:nvSpPr>
        <p:spPr>
          <a:xfrm>
            <a:off x="6392668" y="4158769"/>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(#4)</a:t>
            </a:r>
          </a:p>
        </p:txBody>
      </p:sp>
      <p:grpSp>
        <p:nvGrpSpPr>
          <p:cNvPr id="6" name="Group 5">
            <a:extLst>
              <a:ext uri="{FF2B5EF4-FFF2-40B4-BE49-F238E27FC236}">
                <a16:creationId xmlns:a16="http://schemas.microsoft.com/office/drawing/2014/main" id="{26D2C390-8132-42E7-A30E-29870DEE1D77}"/>
              </a:ext>
            </a:extLst>
          </p:cNvPr>
          <p:cNvGrpSpPr/>
          <p:nvPr/>
        </p:nvGrpSpPr>
        <p:grpSpPr>
          <a:xfrm>
            <a:off x="2526231" y="4036292"/>
            <a:ext cx="1447488" cy="2004437"/>
            <a:chOff x="4164398" y="4112939"/>
            <a:chExt cx="1447488" cy="2004437"/>
          </a:xfrm>
        </p:grpSpPr>
        <p:sp>
          <p:nvSpPr>
            <p:cNvPr id="90" name="Rectangle: Rounded Corners 95">
              <a:extLst>
                <a:ext uri="{FF2B5EF4-FFF2-40B4-BE49-F238E27FC236}">
                  <a16:creationId xmlns:a16="http://schemas.microsoft.com/office/drawing/2014/main" id="{EFEFF031-A180-45C9-80D1-E5E17B97C740}"/>
                </a:ext>
              </a:extLst>
            </p:cNvPr>
            <p:cNvSpPr/>
            <p:nvPr/>
          </p:nvSpPr>
          <p:spPr>
            <a:xfrm rot="5400000">
              <a:off x="3844123" y="4447282"/>
              <a:ext cx="1990369" cy="1349819"/>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1" name="Rectangle: Rounded Corners 96">
              <a:extLst>
                <a:ext uri="{FF2B5EF4-FFF2-40B4-BE49-F238E27FC236}">
                  <a16:creationId xmlns:a16="http://schemas.microsoft.com/office/drawing/2014/main" id="{E5A2B312-4932-427E-8274-ADD68609559C}"/>
                </a:ext>
              </a:extLst>
            </p:cNvPr>
            <p:cNvSpPr/>
            <p:nvPr/>
          </p:nvSpPr>
          <p:spPr>
            <a:xfrm>
              <a:off x="4177065" y="4120675"/>
              <a:ext cx="1335020" cy="371731"/>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Manny Fresh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a:t>
              </a:r>
              <a:r>
                <a:rPr kumimoji="0" lang="en-US" sz="1000" b="1" i="0" u="none" strike="noStrike" kern="1200" cap="none" spc="0" normalizeH="0" baseline="0" noProof="0">
                  <a:ln>
                    <a:noFill/>
                  </a:ln>
                  <a:solidFill>
                    <a:srgbClr val="1B1464"/>
                  </a:solidFill>
                  <a:effectLst/>
                  <a:uLnTx/>
                  <a:uFillTx/>
                  <a:latin typeface="Helvetica" pitchFamily="2" charset="0"/>
                  <a:ea typeface="+mn-ea"/>
                  <a:cs typeface="+mn-cs"/>
                </a:rPr>
                <a:t>Scott Storch</a:t>
              </a:r>
              <a:endPar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pic>
          <p:nvPicPr>
            <p:cNvPr id="96" name="Picture 10" descr="Mannie Fresh vs. Scott Storch IG Live Battle (Full Battle) 4/1 ...">
              <a:extLst>
                <a:ext uri="{FF2B5EF4-FFF2-40B4-BE49-F238E27FC236}">
                  <a16:creationId xmlns:a16="http://schemas.microsoft.com/office/drawing/2014/main" id="{F60EAC25-038F-4DC2-B4D8-9CE4A3B506DB}"/>
                </a:ext>
              </a:extLst>
            </p:cNvPr>
            <p:cNvPicPr>
              <a:picLocks noChangeAspect="1" noChangeArrowheads="1"/>
            </p:cNvPicPr>
            <p:nvPr/>
          </p:nvPicPr>
          <p:blipFill rotWithShape="1">
            <a:blip r:embed="rId7" cstate="print">
              <a:extLst>
                <a:ext uri="{28A0092B-C50C-407E-A947-70E740481C1C}">
                  <a14:useLocalDpi xmlns:a14="http://schemas.microsoft.com/office/drawing/2010/main"/>
                </a:ext>
              </a:extLst>
            </a:blip>
            <a:srcRect/>
            <a:stretch/>
          </p:blipFill>
          <p:spPr bwMode="auto">
            <a:xfrm>
              <a:off x="4411060" y="4544622"/>
              <a:ext cx="875989" cy="1539205"/>
            </a:xfrm>
            <a:prstGeom prst="rect">
              <a:avLst/>
            </a:prstGeom>
            <a:noFill/>
            <a:extLst>
              <a:ext uri="{909E8E84-426E-40DD-AFC4-6F175D3DCCD1}">
                <a14:hiddenFill xmlns:a14="http://schemas.microsoft.com/office/drawing/2010/main">
                  <a:solidFill>
                    <a:srgbClr val="FFFFFF"/>
                  </a:solidFill>
                </a14:hiddenFill>
              </a:ext>
            </a:extLst>
          </p:spPr>
        </p:pic>
        <p:sp>
          <p:nvSpPr>
            <p:cNvPr id="76" name="TextBox 75">
              <a:extLst>
                <a:ext uri="{FF2B5EF4-FFF2-40B4-BE49-F238E27FC236}">
                  <a16:creationId xmlns:a16="http://schemas.microsoft.com/office/drawing/2014/main" id="{9EAFBC43-10CF-43B3-BC37-020C64F5D0AD}"/>
                </a:ext>
              </a:extLst>
            </p:cNvPr>
            <p:cNvSpPr txBox="1"/>
            <p:nvPr/>
          </p:nvSpPr>
          <p:spPr>
            <a:xfrm>
              <a:off x="5139085" y="4112939"/>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a:t>
              </a:r>
            </a:p>
          </p:txBody>
        </p:sp>
        <p:sp>
          <p:nvSpPr>
            <p:cNvPr id="80" name="TextBox 79">
              <a:extLst>
                <a:ext uri="{FF2B5EF4-FFF2-40B4-BE49-F238E27FC236}">
                  <a16:creationId xmlns:a16="http://schemas.microsoft.com/office/drawing/2014/main" id="{C6AD0D8C-5D02-45CD-B6D5-F301C48D503C}"/>
                </a:ext>
              </a:extLst>
            </p:cNvPr>
            <p:cNvSpPr txBox="1"/>
            <p:nvPr/>
          </p:nvSpPr>
          <p:spPr>
            <a:xfrm>
              <a:off x="5132864" y="4268243"/>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grpSp>
      <p:sp>
        <p:nvSpPr>
          <p:cNvPr id="103" name="Rectangle: Rounded Corners 95">
            <a:extLst>
              <a:ext uri="{FF2B5EF4-FFF2-40B4-BE49-F238E27FC236}">
                <a16:creationId xmlns:a16="http://schemas.microsoft.com/office/drawing/2014/main" id="{4622DF13-DFAC-455E-A072-7029BF72CD7D}"/>
              </a:ext>
            </a:extLst>
          </p:cNvPr>
          <p:cNvSpPr/>
          <p:nvPr/>
        </p:nvSpPr>
        <p:spPr>
          <a:xfrm rot="5400000">
            <a:off x="6508059" y="4418262"/>
            <a:ext cx="2019080" cy="1225859"/>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4" name="Rectangle: Rounded Corners 96">
            <a:extLst>
              <a:ext uri="{FF2B5EF4-FFF2-40B4-BE49-F238E27FC236}">
                <a16:creationId xmlns:a16="http://schemas.microsoft.com/office/drawing/2014/main" id="{3FC4AF1A-B4C8-4F98-9E79-6A4244053D08}"/>
              </a:ext>
            </a:extLst>
          </p:cNvPr>
          <p:cNvSpPr/>
          <p:nvPr/>
        </p:nvSpPr>
        <p:spPr>
          <a:xfrm>
            <a:off x="6904668" y="4002350"/>
            <a:ext cx="1236889" cy="397580"/>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Tainy vs.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Luny Tunes</a:t>
            </a:r>
          </a:p>
        </p:txBody>
      </p:sp>
      <p:pic>
        <p:nvPicPr>
          <p:cNvPr id="107" name="Picture 18" descr="tainy hashtag on Twitter">
            <a:extLst>
              <a:ext uri="{FF2B5EF4-FFF2-40B4-BE49-F238E27FC236}">
                <a16:creationId xmlns:a16="http://schemas.microsoft.com/office/drawing/2014/main" id="{7C3D505A-9574-4E6D-A498-48D97F63D169}"/>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7035389" y="4435901"/>
            <a:ext cx="932338" cy="1556675"/>
          </a:xfrm>
          <a:prstGeom prst="rect">
            <a:avLst/>
          </a:prstGeom>
          <a:noFill/>
          <a:extLst>
            <a:ext uri="{909E8E84-426E-40DD-AFC4-6F175D3DCCD1}">
              <a14:hiddenFill xmlns:a14="http://schemas.microsoft.com/office/drawing/2010/main">
                <a:solidFill>
                  <a:srgbClr val="FFFFFF"/>
                </a:solidFill>
              </a14:hiddenFill>
            </a:ext>
          </a:extLst>
        </p:spPr>
      </p:pic>
      <p:sp>
        <p:nvSpPr>
          <p:cNvPr id="81" name="TextBox 80">
            <a:extLst>
              <a:ext uri="{FF2B5EF4-FFF2-40B4-BE49-F238E27FC236}">
                <a16:creationId xmlns:a16="http://schemas.microsoft.com/office/drawing/2014/main" id="{4D88027B-8BDF-40AB-A8A1-9E6CFC7F4640}"/>
              </a:ext>
            </a:extLst>
          </p:cNvPr>
          <p:cNvSpPr txBox="1"/>
          <p:nvPr/>
        </p:nvSpPr>
        <p:spPr>
          <a:xfrm>
            <a:off x="7672336" y="4007380"/>
            <a:ext cx="46922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4/17</a:t>
            </a:r>
          </a:p>
        </p:txBody>
      </p:sp>
      <p:sp>
        <p:nvSpPr>
          <p:cNvPr id="84" name="TextBox 83">
            <a:extLst>
              <a:ext uri="{FF2B5EF4-FFF2-40B4-BE49-F238E27FC236}">
                <a16:creationId xmlns:a16="http://schemas.microsoft.com/office/drawing/2014/main" id="{ED3BC05E-C25B-4212-9785-E1DBD3DED885}"/>
              </a:ext>
            </a:extLst>
          </p:cNvPr>
          <p:cNvSpPr txBox="1"/>
          <p:nvPr/>
        </p:nvSpPr>
        <p:spPr>
          <a:xfrm>
            <a:off x="7666162" y="4164924"/>
            <a:ext cx="469222"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(#7)</a:t>
            </a:r>
          </a:p>
        </p:txBody>
      </p:sp>
      <p:sp>
        <p:nvSpPr>
          <p:cNvPr id="108" name="Rectangle: Rounded Corners 95">
            <a:extLst>
              <a:ext uri="{FF2B5EF4-FFF2-40B4-BE49-F238E27FC236}">
                <a16:creationId xmlns:a16="http://schemas.microsoft.com/office/drawing/2014/main" id="{19C72672-A66C-4BB4-AD8C-5197816BFE37}"/>
              </a:ext>
            </a:extLst>
          </p:cNvPr>
          <p:cNvSpPr/>
          <p:nvPr/>
        </p:nvSpPr>
        <p:spPr>
          <a:xfrm rot="5400000">
            <a:off x="7842372" y="4394435"/>
            <a:ext cx="2027830" cy="1264761"/>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09" name="Rectangle: Rounded Corners 96">
            <a:extLst>
              <a:ext uri="{FF2B5EF4-FFF2-40B4-BE49-F238E27FC236}">
                <a16:creationId xmlns:a16="http://schemas.microsoft.com/office/drawing/2014/main" id="{D0108665-A96A-4B85-9B5B-6E379C0574B9}"/>
              </a:ext>
            </a:extLst>
          </p:cNvPr>
          <p:cNvSpPr/>
          <p:nvPr/>
        </p:nvSpPr>
        <p:spPr>
          <a:xfrm>
            <a:off x="8223907" y="4006450"/>
            <a:ext cx="1264198" cy="385291"/>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Babyface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Teddy Riley</a:t>
            </a:r>
          </a:p>
        </p:txBody>
      </p:sp>
      <p:pic>
        <p:nvPicPr>
          <p:cNvPr id="110" name="Picture 109">
            <a:extLst>
              <a:ext uri="{FF2B5EF4-FFF2-40B4-BE49-F238E27FC236}">
                <a16:creationId xmlns:a16="http://schemas.microsoft.com/office/drawing/2014/main" id="{C16566F7-EC97-4706-AB6D-48BE2E8FECC5}"/>
              </a:ext>
            </a:extLst>
          </p:cNvPr>
          <p:cNvPicPr/>
          <p:nvPr/>
        </p:nvPicPr>
        <p:blipFill>
          <a:blip r:embed="rId9" cstate="print">
            <a:extLst>
              <a:ext uri="{28A0092B-C50C-407E-A947-70E740481C1C}">
                <a14:useLocalDpi xmlns:a14="http://schemas.microsoft.com/office/drawing/2010/main"/>
              </a:ext>
            </a:extLst>
          </a:blip>
          <a:srcRect/>
          <a:stretch>
            <a:fillRect/>
          </a:stretch>
        </p:blipFill>
        <p:spPr bwMode="auto">
          <a:xfrm>
            <a:off x="8349665" y="4440027"/>
            <a:ext cx="884831" cy="1560465"/>
          </a:xfrm>
          <a:prstGeom prst="rect">
            <a:avLst/>
          </a:prstGeom>
          <a:noFill/>
          <a:ln>
            <a:noFill/>
          </a:ln>
        </p:spPr>
      </p:pic>
      <p:sp>
        <p:nvSpPr>
          <p:cNvPr id="85" name="TextBox 84">
            <a:extLst>
              <a:ext uri="{FF2B5EF4-FFF2-40B4-BE49-F238E27FC236}">
                <a16:creationId xmlns:a16="http://schemas.microsoft.com/office/drawing/2014/main" id="{693D98E2-2638-43E3-85A6-746EBA47E5B7}"/>
              </a:ext>
            </a:extLst>
          </p:cNvPr>
          <p:cNvSpPr txBox="1"/>
          <p:nvPr/>
        </p:nvSpPr>
        <p:spPr>
          <a:xfrm>
            <a:off x="9056008" y="3998568"/>
            <a:ext cx="49658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4/18</a:t>
            </a:r>
          </a:p>
        </p:txBody>
      </p:sp>
      <p:sp>
        <p:nvSpPr>
          <p:cNvPr id="88" name="TextBox 87">
            <a:extLst>
              <a:ext uri="{FF2B5EF4-FFF2-40B4-BE49-F238E27FC236}">
                <a16:creationId xmlns:a16="http://schemas.microsoft.com/office/drawing/2014/main" id="{75E41196-C317-45D3-99F8-F7CD14920007}"/>
              </a:ext>
            </a:extLst>
          </p:cNvPr>
          <p:cNvSpPr txBox="1"/>
          <p:nvPr/>
        </p:nvSpPr>
        <p:spPr>
          <a:xfrm>
            <a:off x="9049474" y="4156795"/>
            <a:ext cx="496581"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sp>
        <p:nvSpPr>
          <p:cNvPr id="114" name="Rectangle: Rounded Corners 95">
            <a:extLst>
              <a:ext uri="{FF2B5EF4-FFF2-40B4-BE49-F238E27FC236}">
                <a16:creationId xmlns:a16="http://schemas.microsoft.com/office/drawing/2014/main" id="{F81E986E-3910-4394-A316-FD040887D3DF}"/>
              </a:ext>
            </a:extLst>
          </p:cNvPr>
          <p:cNvSpPr/>
          <p:nvPr/>
        </p:nvSpPr>
        <p:spPr>
          <a:xfrm rot="5400000">
            <a:off x="9308729" y="4254825"/>
            <a:ext cx="1990369" cy="1515795"/>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5" name="Rectangle: Rounded Corners 96">
            <a:extLst>
              <a:ext uri="{FF2B5EF4-FFF2-40B4-BE49-F238E27FC236}">
                <a16:creationId xmlns:a16="http://schemas.microsoft.com/office/drawing/2014/main" id="{685D4666-69C5-4F11-96DF-588B00546104}"/>
              </a:ext>
            </a:extLst>
          </p:cNvPr>
          <p:cNvSpPr/>
          <p:nvPr/>
        </p:nvSpPr>
        <p:spPr>
          <a:xfrm>
            <a:off x="9546016" y="4011206"/>
            <a:ext cx="1515795" cy="393784"/>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Hezekiah Walker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John P. Kee</a:t>
            </a:r>
          </a:p>
        </p:txBody>
      </p:sp>
      <p:pic>
        <p:nvPicPr>
          <p:cNvPr id="116" name="Picture 115">
            <a:extLst>
              <a:ext uri="{FF2B5EF4-FFF2-40B4-BE49-F238E27FC236}">
                <a16:creationId xmlns:a16="http://schemas.microsoft.com/office/drawing/2014/main" id="{6FCFFD90-D845-48D0-AF2F-20D33763CAF8}"/>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9848374" y="4451065"/>
            <a:ext cx="875760" cy="1514096"/>
          </a:xfrm>
          <a:prstGeom prst="rect">
            <a:avLst/>
          </a:prstGeom>
        </p:spPr>
      </p:pic>
      <p:sp>
        <p:nvSpPr>
          <p:cNvPr id="93" name="TextBox 92">
            <a:extLst>
              <a:ext uri="{FF2B5EF4-FFF2-40B4-BE49-F238E27FC236}">
                <a16:creationId xmlns:a16="http://schemas.microsoft.com/office/drawing/2014/main" id="{B4CFA4D4-D479-4A4D-8FB7-EDFC561BB5B9}"/>
              </a:ext>
            </a:extLst>
          </p:cNvPr>
          <p:cNvSpPr txBox="1"/>
          <p:nvPr/>
        </p:nvSpPr>
        <p:spPr>
          <a:xfrm>
            <a:off x="10589011" y="4007867"/>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4/26</a:t>
            </a:r>
          </a:p>
        </p:txBody>
      </p:sp>
      <p:sp>
        <p:nvSpPr>
          <p:cNvPr id="100" name="TextBox 99">
            <a:extLst>
              <a:ext uri="{FF2B5EF4-FFF2-40B4-BE49-F238E27FC236}">
                <a16:creationId xmlns:a16="http://schemas.microsoft.com/office/drawing/2014/main" id="{113D8323-AFA2-402B-A101-1C9670E9EF12}"/>
              </a:ext>
            </a:extLst>
          </p:cNvPr>
          <p:cNvSpPr txBox="1"/>
          <p:nvPr/>
        </p:nvSpPr>
        <p:spPr>
          <a:xfrm>
            <a:off x="10566719" y="4163171"/>
            <a:ext cx="517384"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sp>
        <p:nvSpPr>
          <p:cNvPr id="111" name="Rectangle: Rounded Corners 95">
            <a:extLst>
              <a:ext uri="{FF2B5EF4-FFF2-40B4-BE49-F238E27FC236}">
                <a16:creationId xmlns:a16="http://schemas.microsoft.com/office/drawing/2014/main" id="{14A1CA3E-D33C-4D5C-8925-7749D40580FD}"/>
              </a:ext>
            </a:extLst>
          </p:cNvPr>
          <p:cNvSpPr/>
          <p:nvPr/>
        </p:nvSpPr>
        <p:spPr>
          <a:xfrm rot="5400000">
            <a:off x="2280641" y="2247784"/>
            <a:ext cx="1513893"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12" name="Rectangle: Rounded Corners 96">
            <a:extLst>
              <a:ext uri="{FF2B5EF4-FFF2-40B4-BE49-F238E27FC236}">
                <a16:creationId xmlns:a16="http://schemas.microsoft.com/office/drawing/2014/main" id="{F802F934-6838-4EB2-AEA8-44878FAE14F4}"/>
              </a:ext>
            </a:extLst>
          </p:cNvPr>
          <p:cNvSpPr/>
          <p:nvPr/>
        </p:nvSpPr>
        <p:spPr>
          <a:xfrm>
            <a:off x="2131052" y="2402901"/>
            <a:ext cx="1824355" cy="38443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Rory vs. Mal</a:t>
            </a:r>
          </a:p>
        </p:txBody>
      </p:sp>
      <p:sp>
        <p:nvSpPr>
          <p:cNvPr id="89" name="TextBox 88">
            <a:extLst>
              <a:ext uri="{FF2B5EF4-FFF2-40B4-BE49-F238E27FC236}">
                <a16:creationId xmlns:a16="http://schemas.microsoft.com/office/drawing/2014/main" id="{C5E2D9A6-A3A0-4E70-80DB-F16E11125F87}"/>
              </a:ext>
            </a:extLst>
          </p:cNvPr>
          <p:cNvSpPr txBox="1"/>
          <p:nvPr/>
        </p:nvSpPr>
        <p:spPr>
          <a:xfrm>
            <a:off x="3470717" y="2393674"/>
            <a:ext cx="46856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3/22</a:t>
            </a:r>
          </a:p>
        </p:txBody>
      </p:sp>
      <p:sp>
        <p:nvSpPr>
          <p:cNvPr id="92" name="TextBox 91">
            <a:extLst>
              <a:ext uri="{FF2B5EF4-FFF2-40B4-BE49-F238E27FC236}">
                <a16:creationId xmlns:a16="http://schemas.microsoft.com/office/drawing/2014/main" id="{495C8FFA-E7BC-4AB6-9A34-8FA9FC58CE92}"/>
              </a:ext>
            </a:extLst>
          </p:cNvPr>
          <p:cNvSpPr txBox="1"/>
          <p:nvPr/>
        </p:nvSpPr>
        <p:spPr>
          <a:xfrm>
            <a:off x="3464551" y="2548816"/>
            <a:ext cx="468563" cy="2539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grpSp>
        <p:nvGrpSpPr>
          <p:cNvPr id="18" name="Group 17">
            <a:extLst>
              <a:ext uri="{FF2B5EF4-FFF2-40B4-BE49-F238E27FC236}">
                <a16:creationId xmlns:a16="http://schemas.microsoft.com/office/drawing/2014/main" id="{A2283F50-B48A-4888-B916-637CBC857CC1}"/>
              </a:ext>
            </a:extLst>
          </p:cNvPr>
          <p:cNvGrpSpPr/>
          <p:nvPr/>
        </p:nvGrpSpPr>
        <p:grpSpPr>
          <a:xfrm>
            <a:off x="2239064" y="2911721"/>
            <a:ext cx="1637587" cy="803937"/>
            <a:chOff x="-1158141" y="3298957"/>
            <a:chExt cx="1540656" cy="780158"/>
          </a:xfrm>
          <a:solidFill>
            <a:schemeClr val="bg1"/>
          </a:solidFill>
        </p:grpSpPr>
        <p:pic>
          <p:nvPicPr>
            <p:cNvPr id="113" name="Picture 112">
              <a:extLst>
                <a:ext uri="{FF2B5EF4-FFF2-40B4-BE49-F238E27FC236}">
                  <a16:creationId xmlns:a16="http://schemas.microsoft.com/office/drawing/2014/main" id="{32B21C19-F274-44C6-A89E-E4E42813359E}"/>
                </a:ext>
              </a:extLst>
            </p:cNvPr>
            <p:cNvPicPr>
              <a:picLocks noChangeAspect="1"/>
            </p:cNvPicPr>
            <p:nvPr/>
          </p:nvPicPr>
          <p:blipFill rotWithShape="1">
            <a:blip r:embed="rId11" cstate="print">
              <a:extLst>
                <a:ext uri="{28A0092B-C50C-407E-A947-70E740481C1C}">
                  <a14:useLocalDpi xmlns:a14="http://schemas.microsoft.com/office/drawing/2010/main"/>
                </a:ext>
              </a:extLst>
            </a:blip>
            <a:srcRect/>
            <a:stretch/>
          </p:blipFill>
          <p:spPr>
            <a:xfrm>
              <a:off x="-1158141" y="3298957"/>
              <a:ext cx="770328" cy="780158"/>
            </a:xfrm>
            <a:prstGeom prst="rect">
              <a:avLst/>
            </a:prstGeom>
            <a:grpFill/>
          </p:spPr>
        </p:pic>
        <p:pic>
          <p:nvPicPr>
            <p:cNvPr id="105" name="Picture 104">
              <a:extLst>
                <a:ext uri="{FF2B5EF4-FFF2-40B4-BE49-F238E27FC236}">
                  <a16:creationId xmlns:a16="http://schemas.microsoft.com/office/drawing/2014/main" id="{61CFB929-BF7B-4352-AFFD-4A40F0397F0C}"/>
                </a:ext>
              </a:extLst>
            </p:cNvPr>
            <p:cNvPicPr>
              <a:picLocks noChangeAspect="1"/>
            </p:cNvPicPr>
            <p:nvPr/>
          </p:nvPicPr>
          <p:blipFill rotWithShape="1">
            <a:blip r:embed="rId12" cstate="print">
              <a:extLst>
                <a:ext uri="{28A0092B-C50C-407E-A947-70E740481C1C}">
                  <a14:useLocalDpi xmlns:a14="http://schemas.microsoft.com/office/drawing/2010/main"/>
                </a:ext>
              </a:extLst>
            </a:blip>
            <a:srcRect/>
            <a:stretch/>
          </p:blipFill>
          <p:spPr>
            <a:xfrm>
              <a:off x="-387813" y="3298957"/>
              <a:ext cx="770328" cy="780158"/>
            </a:xfrm>
            <a:prstGeom prst="rect">
              <a:avLst/>
            </a:prstGeom>
            <a:grpFill/>
          </p:spPr>
        </p:pic>
      </p:grpSp>
      <p:sp>
        <p:nvSpPr>
          <p:cNvPr id="120" name="Rectangle: Rounded Corners 95">
            <a:extLst>
              <a:ext uri="{FF2B5EF4-FFF2-40B4-BE49-F238E27FC236}">
                <a16:creationId xmlns:a16="http://schemas.microsoft.com/office/drawing/2014/main" id="{3B7F9D25-A228-4304-88FF-F0ECF8DF76FB}"/>
              </a:ext>
            </a:extLst>
          </p:cNvPr>
          <p:cNvSpPr/>
          <p:nvPr/>
        </p:nvSpPr>
        <p:spPr>
          <a:xfrm rot="5400000">
            <a:off x="6096677" y="2264130"/>
            <a:ext cx="1513893"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1" name="Rectangle: Rounded Corners 96">
            <a:extLst>
              <a:ext uri="{FF2B5EF4-FFF2-40B4-BE49-F238E27FC236}">
                <a16:creationId xmlns:a16="http://schemas.microsoft.com/office/drawing/2014/main" id="{E29BFD03-96E0-4A5F-A2B0-C1A6E6B87757}"/>
              </a:ext>
            </a:extLst>
          </p:cNvPr>
          <p:cNvSpPr/>
          <p:nvPr/>
        </p:nvSpPr>
        <p:spPr>
          <a:xfrm>
            <a:off x="5953306" y="2410369"/>
            <a:ext cx="1802974" cy="350866"/>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Boi-1da vs. Hit-Boy</a:t>
            </a:r>
          </a:p>
        </p:txBody>
      </p:sp>
      <p:sp>
        <p:nvSpPr>
          <p:cNvPr id="122" name="TextBox 121">
            <a:extLst>
              <a:ext uri="{FF2B5EF4-FFF2-40B4-BE49-F238E27FC236}">
                <a16:creationId xmlns:a16="http://schemas.microsoft.com/office/drawing/2014/main" id="{1E11D05B-9211-494A-BB79-B48CFDD504D1}"/>
              </a:ext>
            </a:extLst>
          </p:cNvPr>
          <p:cNvSpPr txBox="1"/>
          <p:nvPr/>
        </p:nvSpPr>
        <p:spPr>
          <a:xfrm>
            <a:off x="7282640" y="239415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3/27</a:t>
            </a:r>
          </a:p>
        </p:txBody>
      </p:sp>
      <p:sp>
        <p:nvSpPr>
          <p:cNvPr id="123" name="TextBox 122">
            <a:extLst>
              <a:ext uri="{FF2B5EF4-FFF2-40B4-BE49-F238E27FC236}">
                <a16:creationId xmlns:a16="http://schemas.microsoft.com/office/drawing/2014/main" id="{94EB8C20-0B66-4408-952A-F1D0F606E6EA}"/>
              </a:ext>
            </a:extLst>
          </p:cNvPr>
          <p:cNvSpPr txBox="1"/>
          <p:nvPr/>
        </p:nvSpPr>
        <p:spPr>
          <a:xfrm>
            <a:off x="7256628" y="2549454"/>
            <a:ext cx="515118"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p:txBody>
      </p:sp>
      <p:grpSp>
        <p:nvGrpSpPr>
          <p:cNvPr id="20" name="Group 19">
            <a:extLst>
              <a:ext uri="{FF2B5EF4-FFF2-40B4-BE49-F238E27FC236}">
                <a16:creationId xmlns:a16="http://schemas.microsoft.com/office/drawing/2014/main" id="{B458EE1D-1078-484D-982A-B2947BF9F64F}"/>
              </a:ext>
            </a:extLst>
          </p:cNvPr>
          <p:cNvGrpSpPr/>
          <p:nvPr/>
        </p:nvGrpSpPr>
        <p:grpSpPr>
          <a:xfrm>
            <a:off x="5989201" y="2923547"/>
            <a:ext cx="1728843" cy="763692"/>
            <a:chOff x="-2012692" y="4713293"/>
            <a:chExt cx="1832397" cy="763692"/>
          </a:xfrm>
        </p:grpSpPr>
        <p:pic>
          <p:nvPicPr>
            <p:cNvPr id="77" name="Picture 4" descr="HIT BOY VS BOI1DA BEAT FOR BEAT ON INSTAGRAM LIVE - YouTube">
              <a:extLst>
                <a:ext uri="{FF2B5EF4-FFF2-40B4-BE49-F238E27FC236}">
                  <a16:creationId xmlns:a16="http://schemas.microsoft.com/office/drawing/2014/main" id="{1CEAFC7B-A7CE-4B2F-A82F-0D16EF89C486}"/>
                </a:ext>
              </a:extLst>
            </p:cNvPr>
            <p:cNvPicPr>
              <a:picLocks noChangeAspect="1" noChangeArrowheads="1"/>
            </p:cNvPicPr>
            <p:nvPr/>
          </p:nvPicPr>
          <p:blipFill rotWithShape="1">
            <a:blip r:embed="rId13" cstate="print">
              <a:extLst>
                <a:ext uri="{28A0092B-C50C-407E-A947-70E740481C1C}">
                  <a14:useLocalDpi xmlns:a14="http://schemas.microsoft.com/office/drawing/2010/main"/>
                </a:ext>
              </a:extLst>
            </a:blip>
            <a:srcRect/>
            <a:stretch/>
          </p:blipFill>
          <p:spPr bwMode="auto">
            <a:xfrm>
              <a:off x="-1104424" y="4713293"/>
              <a:ext cx="924129" cy="763692"/>
            </a:xfrm>
            <a:prstGeom prst="rect">
              <a:avLst/>
            </a:prstGeom>
            <a:solidFill>
              <a:schemeClr val="bg1"/>
            </a:solidFill>
            <a:ln w="19050">
              <a:noFill/>
            </a:ln>
          </p:spPr>
        </p:pic>
        <p:pic>
          <p:nvPicPr>
            <p:cNvPr id="106" name="Picture 4" descr="HIT BOY VS BOI1DA BEAT FOR BEAT ON INSTAGRAM LIVE - YouTube">
              <a:extLst>
                <a:ext uri="{FF2B5EF4-FFF2-40B4-BE49-F238E27FC236}">
                  <a16:creationId xmlns:a16="http://schemas.microsoft.com/office/drawing/2014/main" id="{BE04529D-D6EC-470C-8E67-09D77D44C4DA}"/>
                </a:ext>
              </a:extLst>
            </p:cNvPr>
            <p:cNvPicPr>
              <a:picLocks noChangeAspect="1" noChangeArrowheads="1"/>
            </p:cNvPicPr>
            <p:nvPr/>
          </p:nvPicPr>
          <p:blipFill rotWithShape="1">
            <a:blip r:embed="rId14" cstate="print">
              <a:extLst>
                <a:ext uri="{28A0092B-C50C-407E-A947-70E740481C1C}">
                  <a14:useLocalDpi xmlns:a14="http://schemas.microsoft.com/office/drawing/2010/main"/>
                </a:ext>
              </a:extLst>
            </a:blip>
            <a:srcRect/>
            <a:stretch/>
          </p:blipFill>
          <p:spPr bwMode="auto">
            <a:xfrm>
              <a:off x="-2012692" y="4713293"/>
              <a:ext cx="924129" cy="763692"/>
            </a:xfrm>
            <a:prstGeom prst="rect">
              <a:avLst/>
            </a:prstGeom>
            <a:solidFill>
              <a:schemeClr val="bg1"/>
            </a:solidFill>
            <a:ln w="19050">
              <a:noFill/>
            </a:ln>
          </p:spPr>
        </p:pic>
      </p:grpSp>
      <p:sp>
        <p:nvSpPr>
          <p:cNvPr id="124" name="Rectangle: Rounded Corners 95">
            <a:extLst>
              <a:ext uri="{FF2B5EF4-FFF2-40B4-BE49-F238E27FC236}">
                <a16:creationId xmlns:a16="http://schemas.microsoft.com/office/drawing/2014/main" id="{F4A7FA1C-64D3-4083-A16D-85430A81A235}"/>
              </a:ext>
            </a:extLst>
          </p:cNvPr>
          <p:cNvSpPr/>
          <p:nvPr/>
        </p:nvSpPr>
        <p:spPr>
          <a:xfrm rot="5400000">
            <a:off x="7959067" y="2264098"/>
            <a:ext cx="1562856" cy="1822960"/>
          </a:xfrm>
          <a:prstGeom prst="roundRect">
            <a:avLst>
              <a:gd name="adj" fmla="val 2793"/>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125" name="Rectangle: Rounded Corners 96">
            <a:extLst>
              <a:ext uri="{FF2B5EF4-FFF2-40B4-BE49-F238E27FC236}">
                <a16:creationId xmlns:a16="http://schemas.microsoft.com/office/drawing/2014/main" id="{9F64A82F-5137-4235-AF05-AEB87BA3BF4B}"/>
              </a:ext>
            </a:extLst>
          </p:cNvPr>
          <p:cNvSpPr/>
          <p:nvPr/>
        </p:nvSpPr>
        <p:spPr>
          <a:xfrm>
            <a:off x="7841911" y="2392687"/>
            <a:ext cx="1802974" cy="40680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Sean Garrett </a:t>
            </a:r>
            <a:b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b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vs. The Dream</a:t>
            </a:r>
          </a:p>
        </p:txBody>
      </p:sp>
      <p:sp>
        <p:nvSpPr>
          <p:cNvPr id="71" name="TextBox 70">
            <a:extLst>
              <a:ext uri="{FF2B5EF4-FFF2-40B4-BE49-F238E27FC236}">
                <a16:creationId xmlns:a16="http://schemas.microsoft.com/office/drawing/2014/main" id="{A4E42BB9-2C8C-43F0-99EC-2736BE7BC05D}"/>
              </a:ext>
            </a:extLst>
          </p:cNvPr>
          <p:cNvSpPr txBox="1"/>
          <p:nvPr/>
        </p:nvSpPr>
        <p:spPr>
          <a:xfrm>
            <a:off x="9200670" y="239415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3/28</a:t>
            </a:r>
          </a:p>
        </p:txBody>
      </p:sp>
      <p:sp>
        <p:nvSpPr>
          <p:cNvPr id="75" name="TextBox 74">
            <a:extLst>
              <a:ext uri="{FF2B5EF4-FFF2-40B4-BE49-F238E27FC236}">
                <a16:creationId xmlns:a16="http://schemas.microsoft.com/office/drawing/2014/main" id="{4605EBA4-977E-4609-81CF-F8C5A6D7E6F0}"/>
              </a:ext>
            </a:extLst>
          </p:cNvPr>
          <p:cNvSpPr txBox="1"/>
          <p:nvPr/>
        </p:nvSpPr>
        <p:spPr>
          <a:xfrm>
            <a:off x="9194449" y="2549454"/>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p:txBody>
      </p:sp>
      <p:grpSp>
        <p:nvGrpSpPr>
          <p:cNvPr id="21" name="Group 20">
            <a:extLst>
              <a:ext uri="{FF2B5EF4-FFF2-40B4-BE49-F238E27FC236}">
                <a16:creationId xmlns:a16="http://schemas.microsoft.com/office/drawing/2014/main" id="{01800818-C2C0-41B5-91B7-CA70E88768ED}"/>
              </a:ext>
            </a:extLst>
          </p:cNvPr>
          <p:cNvGrpSpPr/>
          <p:nvPr/>
        </p:nvGrpSpPr>
        <p:grpSpPr>
          <a:xfrm>
            <a:off x="7899730" y="2989683"/>
            <a:ext cx="1662772" cy="764272"/>
            <a:chOff x="-1479288" y="4778947"/>
            <a:chExt cx="1850365" cy="764272"/>
          </a:xfrm>
        </p:grpSpPr>
        <p:pic>
          <p:nvPicPr>
            <p:cNvPr id="94" name="Picture 6" descr="Sean Garrett vs The Dream IG Live Battle Part 1 [3/28/2020] - YouTube">
              <a:extLst>
                <a:ext uri="{FF2B5EF4-FFF2-40B4-BE49-F238E27FC236}">
                  <a16:creationId xmlns:a16="http://schemas.microsoft.com/office/drawing/2014/main" id="{CD7FCE02-6C71-4CED-A29F-FBF9B4344722}"/>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572735" y="4778947"/>
              <a:ext cx="943812" cy="764272"/>
            </a:xfrm>
            <a:prstGeom prst="rect">
              <a:avLst/>
            </a:prstGeom>
            <a:solidFill>
              <a:schemeClr val="bg1"/>
            </a:solidFill>
            <a:ln w="19050">
              <a:noFill/>
            </a:ln>
          </p:spPr>
        </p:pic>
        <p:pic>
          <p:nvPicPr>
            <p:cNvPr id="118" name="Picture 6" descr="Sean Garrett vs The Dream IG Live Battle Part 1 [3/28/2020] - YouTube">
              <a:extLst>
                <a:ext uri="{FF2B5EF4-FFF2-40B4-BE49-F238E27FC236}">
                  <a16:creationId xmlns:a16="http://schemas.microsoft.com/office/drawing/2014/main" id="{049E2B16-7C2A-4143-BF55-5AB56742AF2E}"/>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1479288" y="4778947"/>
              <a:ext cx="908703" cy="764272"/>
            </a:xfrm>
            <a:prstGeom prst="rect">
              <a:avLst/>
            </a:prstGeom>
            <a:solidFill>
              <a:schemeClr val="bg1"/>
            </a:solidFill>
            <a:ln w="19050">
              <a:noFill/>
            </a:ln>
          </p:spPr>
        </p:pic>
      </p:grpSp>
      <p:grpSp>
        <p:nvGrpSpPr>
          <p:cNvPr id="26" name="Group 25">
            <a:extLst>
              <a:ext uri="{FF2B5EF4-FFF2-40B4-BE49-F238E27FC236}">
                <a16:creationId xmlns:a16="http://schemas.microsoft.com/office/drawing/2014/main" id="{42262A15-4211-440E-A0A6-A999F3458F0D}"/>
              </a:ext>
            </a:extLst>
          </p:cNvPr>
          <p:cNvGrpSpPr/>
          <p:nvPr/>
        </p:nvGrpSpPr>
        <p:grpSpPr>
          <a:xfrm>
            <a:off x="4240585" y="4441387"/>
            <a:ext cx="805533" cy="1554948"/>
            <a:chOff x="-1612822" y="4169949"/>
            <a:chExt cx="861312" cy="1918507"/>
          </a:xfrm>
        </p:grpSpPr>
        <p:pic>
          <p:nvPicPr>
            <p:cNvPr id="97" name="Picture 16" descr="T Pain Verzuz Lil Jon - Battle Of Club Bangers [FULL VERSION ...">
              <a:extLst>
                <a:ext uri="{FF2B5EF4-FFF2-40B4-BE49-F238E27FC236}">
                  <a16:creationId xmlns:a16="http://schemas.microsoft.com/office/drawing/2014/main" id="{54030BC5-0960-46C3-8049-E24F76716E06}"/>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1612822" y="5113378"/>
              <a:ext cx="861312" cy="975078"/>
            </a:xfrm>
            <a:prstGeom prst="rect">
              <a:avLst/>
            </a:prstGeom>
            <a:noFill/>
            <a:extLst>
              <a:ext uri="{909E8E84-426E-40DD-AFC4-6F175D3DCCD1}">
                <a14:hiddenFill xmlns:a14="http://schemas.microsoft.com/office/drawing/2010/main">
                  <a:solidFill>
                    <a:srgbClr val="FFFFFF"/>
                  </a:solidFill>
                </a14:hiddenFill>
              </a:ext>
            </a:extLst>
          </p:spPr>
        </p:pic>
        <p:pic>
          <p:nvPicPr>
            <p:cNvPr id="126" name="Picture 16" descr="T Pain Verzuz Lil Jon - Battle Of Club Bangers [FULL VERSION ...">
              <a:extLst>
                <a:ext uri="{FF2B5EF4-FFF2-40B4-BE49-F238E27FC236}">
                  <a16:creationId xmlns:a16="http://schemas.microsoft.com/office/drawing/2014/main" id="{ED89F613-FBCC-4D5D-A431-BB1467569B70}"/>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1612146" y="4169949"/>
              <a:ext cx="860636" cy="963572"/>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7" name="Group 26">
            <a:extLst>
              <a:ext uri="{FF2B5EF4-FFF2-40B4-BE49-F238E27FC236}">
                <a16:creationId xmlns:a16="http://schemas.microsoft.com/office/drawing/2014/main" id="{C7052C20-B63F-4B23-B10D-D171459BA7CE}"/>
              </a:ext>
            </a:extLst>
          </p:cNvPr>
          <p:cNvGrpSpPr/>
          <p:nvPr/>
        </p:nvGrpSpPr>
        <p:grpSpPr>
          <a:xfrm>
            <a:off x="5724931" y="4414609"/>
            <a:ext cx="685947" cy="1582851"/>
            <a:chOff x="-1764201" y="4874481"/>
            <a:chExt cx="731884" cy="1687425"/>
          </a:xfrm>
        </p:grpSpPr>
        <p:pic>
          <p:nvPicPr>
            <p:cNvPr id="102" name="Picture 14" descr="DJ Premier Verzuz RZA - Battle Of Hip Hop Classics [FULL VERSION ...">
              <a:extLst>
                <a:ext uri="{FF2B5EF4-FFF2-40B4-BE49-F238E27FC236}">
                  <a16:creationId xmlns:a16="http://schemas.microsoft.com/office/drawing/2014/main" id="{949F6B38-21F9-4567-81A8-78413DBC0F20}"/>
                </a:ext>
              </a:extLst>
            </p:cNvPr>
            <p:cNvPicPr>
              <a:picLocks noChangeAspect="1" noChangeArrowheads="1"/>
            </p:cNvPicPr>
            <p:nvPr/>
          </p:nvPicPr>
          <p:blipFill rotWithShape="1">
            <a:blip r:embed="rId19" cstate="print">
              <a:extLst>
                <a:ext uri="{28A0092B-C50C-407E-A947-70E740481C1C}">
                  <a14:useLocalDpi xmlns:a14="http://schemas.microsoft.com/office/drawing/2010/main"/>
                </a:ext>
              </a:extLst>
            </a:blip>
            <a:srcRect/>
            <a:stretch/>
          </p:blipFill>
          <p:spPr bwMode="auto">
            <a:xfrm>
              <a:off x="-1758906" y="5804653"/>
              <a:ext cx="726589" cy="757253"/>
            </a:xfrm>
            <a:prstGeom prst="rect">
              <a:avLst/>
            </a:prstGeom>
            <a:noFill/>
            <a:extLst>
              <a:ext uri="{909E8E84-426E-40DD-AFC4-6F175D3DCCD1}">
                <a14:hiddenFill xmlns:a14="http://schemas.microsoft.com/office/drawing/2010/main">
                  <a:solidFill>
                    <a:srgbClr val="FFFFFF"/>
                  </a:solidFill>
                </a14:hiddenFill>
              </a:ext>
            </a:extLst>
          </p:spPr>
        </p:pic>
        <p:pic>
          <p:nvPicPr>
            <p:cNvPr id="127" name="Picture 14" descr="DJ Premier Verzuz RZA - Battle Of Hip Hop Classics [FULL VERSION ...">
              <a:extLst>
                <a:ext uri="{FF2B5EF4-FFF2-40B4-BE49-F238E27FC236}">
                  <a16:creationId xmlns:a16="http://schemas.microsoft.com/office/drawing/2014/main" id="{10AAC466-F07A-4B6E-847E-E2F1647B035A}"/>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764201" y="4874481"/>
              <a:ext cx="731884" cy="92889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8" name="Group 27">
            <a:extLst>
              <a:ext uri="{FF2B5EF4-FFF2-40B4-BE49-F238E27FC236}">
                <a16:creationId xmlns:a16="http://schemas.microsoft.com/office/drawing/2014/main" id="{B2B8F843-253F-4BDA-9271-2410081316A4}"/>
              </a:ext>
            </a:extLst>
          </p:cNvPr>
          <p:cNvGrpSpPr/>
          <p:nvPr/>
        </p:nvGrpSpPr>
        <p:grpSpPr>
          <a:xfrm>
            <a:off x="1277492" y="4491990"/>
            <a:ext cx="734695" cy="1488954"/>
            <a:chOff x="-748912" y="4588176"/>
            <a:chExt cx="906433" cy="2076794"/>
          </a:xfrm>
        </p:grpSpPr>
        <p:pic>
          <p:nvPicPr>
            <p:cNvPr id="95" name="Picture 8" descr="Insane IG Battle Of The HITS! R&amp;B Producer Songwriters Neyo vs ...">
              <a:extLst>
                <a:ext uri="{FF2B5EF4-FFF2-40B4-BE49-F238E27FC236}">
                  <a16:creationId xmlns:a16="http://schemas.microsoft.com/office/drawing/2014/main" id="{DC74958B-F8C7-450F-9DFE-E9FB3006165B}"/>
                </a:ext>
              </a:extLst>
            </p:cNvPr>
            <p:cNvPicPr>
              <a:picLocks noChangeAspect="1" noChangeArrowheads="1"/>
            </p:cNvPicPr>
            <p:nvPr/>
          </p:nvPicPr>
          <p:blipFill rotWithShape="1">
            <a:blip r:embed="rId21" cstate="print">
              <a:extLst>
                <a:ext uri="{28A0092B-C50C-407E-A947-70E740481C1C}">
                  <a14:useLocalDpi xmlns:a14="http://schemas.microsoft.com/office/drawing/2010/main"/>
                </a:ext>
              </a:extLst>
            </a:blip>
            <a:srcRect/>
            <a:stretch/>
          </p:blipFill>
          <p:spPr bwMode="auto">
            <a:xfrm>
              <a:off x="-748912" y="5624214"/>
              <a:ext cx="906432" cy="1040756"/>
            </a:xfrm>
            <a:prstGeom prst="rect">
              <a:avLst/>
            </a:prstGeom>
            <a:noFill/>
            <a:extLst>
              <a:ext uri="{909E8E84-426E-40DD-AFC4-6F175D3DCCD1}">
                <a14:hiddenFill xmlns:a14="http://schemas.microsoft.com/office/drawing/2010/main">
                  <a:solidFill>
                    <a:srgbClr val="FFFFFF"/>
                  </a:solidFill>
                </a14:hiddenFill>
              </a:ext>
            </a:extLst>
          </p:spPr>
        </p:pic>
        <p:pic>
          <p:nvPicPr>
            <p:cNvPr id="128" name="Picture 8" descr="Insane IG Battle Of The HITS! R&amp;B Producer Songwriters Neyo vs ...">
              <a:extLst>
                <a:ext uri="{FF2B5EF4-FFF2-40B4-BE49-F238E27FC236}">
                  <a16:creationId xmlns:a16="http://schemas.microsoft.com/office/drawing/2014/main" id="{44F1BE5C-B7C6-49ED-A580-90141AFD5B1E}"/>
                </a:ext>
              </a:extLst>
            </p:cNvPr>
            <p:cNvPicPr>
              <a:picLocks noChangeAspect="1" noChangeArrowheads="1"/>
            </p:cNvPicPr>
            <p:nvPr/>
          </p:nvPicPr>
          <p:blipFill rotWithShape="1">
            <a:blip r:embed="rId22" cstate="print">
              <a:extLst>
                <a:ext uri="{28A0092B-C50C-407E-A947-70E740481C1C}">
                  <a14:useLocalDpi xmlns:a14="http://schemas.microsoft.com/office/drawing/2010/main"/>
                </a:ext>
              </a:extLst>
            </a:blip>
            <a:srcRect/>
            <a:stretch/>
          </p:blipFill>
          <p:spPr bwMode="auto">
            <a:xfrm>
              <a:off x="-748911" y="4588176"/>
              <a:ext cx="906432" cy="1040756"/>
            </a:xfrm>
            <a:prstGeom prst="rect">
              <a:avLst/>
            </a:prstGeom>
            <a:noFill/>
            <a:extLst>
              <a:ext uri="{909E8E84-426E-40DD-AFC4-6F175D3DCCD1}">
                <a14:hiddenFill xmlns:a14="http://schemas.microsoft.com/office/drawing/2010/main">
                  <a:solidFill>
                    <a:srgbClr val="FFFFFF"/>
                  </a:solidFill>
                </a14:hiddenFill>
              </a:ext>
            </a:extLst>
          </p:spPr>
        </p:pic>
      </p:grpSp>
      <p:sp>
        <p:nvSpPr>
          <p:cNvPr id="99" name="Rectangle: Rounded Corners 96">
            <a:extLst>
              <a:ext uri="{FF2B5EF4-FFF2-40B4-BE49-F238E27FC236}">
                <a16:creationId xmlns:a16="http://schemas.microsoft.com/office/drawing/2014/main" id="{5E1A1DAD-85C6-4D12-A0BA-7E689D6D7DF4}"/>
              </a:ext>
            </a:extLst>
          </p:cNvPr>
          <p:cNvSpPr/>
          <p:nvPr/>
        </p:nvSpPr>
        <p:spPr>
          <a:xfrm>
            <a:off x="5343915" y="4027779"/>
            <a:ext cx="1463383" cy="385632"/>
          </a:xfrm>
          <a:prstGeom prst="roundRect">
            <a:avLst>
              <a:gd name="adj" fmla="val 7707"/>
            </a:avLst>
          </a:prstGeom>
          <a:solidFill>
            <a:schemeClr val="bg1"/>
          </a:solidFill>
          <a:ln w="19050">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DJ Premier vs.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1" i="0" u="none" strike="noStrike" kern="1200" cap="none" spc="0" normalizeH="0" baseline="0" noProof="0" dirty="0">
                <a:ln>
                  <a:noFill/>
                </a:ln>
                <a:solidFill>
                  <a:srgbClr val="1B1464"/>
                </a:solidFill>
                <a:effectLst/>
                <a:uLnTx/>
                <a:uFillTx/>
                <a:latin typeface="Helvetica" pitchFamily="2" charset="0"/>
                <a:ea typeface="+mn-ea"/>
                <a:cs typeface="+mn-cs"/>
              </a:rPr>
              <a:t>RZA</a:t>
            </a:r>
          </a:p>
        </p:txBody>
      </p:sp>
      <p:sp>
        <p:nvSpPr>
          <p:cNvPr id="82" name="TextBox 81">
            <a:extLst>
              <a:ext uri="{FF2B5EF4-FFF2-40B4-BE49-F238E27FC236}">
                <a16:creationId xmlns:a16="http://schemas.microsoft.com/office/drawing/2014/main" id="{0FAC610F-105D-4C1B-A158-80D10ED62C6E}"/>
              </a:ext>
            </a:extLst>
          </p:cNvPr>
          <p:cNvSpPr txBox="1"/>
          <p:nvPr/>
        </p:nvSpPr>
        <p:spPr>
          <a:xfrm>
            <a:off x="6364457" y="4020120"/>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ED3C8D"/>
                </a:solidFill>
                <a:latin typeface="Helvetica Light" panose="020B0403020202020204"/>
              </a:rPr>
              <a:t>4</a:t>
            </a:r>
            <a:r>
              <a:rPr kumimoji="0" lang="en-US" sz="1000" b="1" i="0" u="sng" strike="noStrike" kern="1200" cap="none" spc="0" normalizeH="0" baseline="0" noProof="0" dirty="0">
                <a:ln>
                  <a:noFill/>
                </a:ln>
                <a:solidFill>
                  <a:srgbClr val="ED3C8D"/>
                </a:solidFill>
                <a:effectLst/>
                <a:uLnTx/>
                <a:uFillTx/>
                <a:latin typeface="Helvetica Light" panose="020B0403020202020204"/>
                <a:ea typeface="+mn-ea"/>
                <a:cs typeface="+mn-cs"/>
              </a:rPr>
              <a:t>/11</a:t>
            </a:r>
          </a:p>
        </p:txBody>
      </p:sp>
      <p:sp>
        <p:nvSpPr>
          <p:cNvPr id="83" name="TextBox 82">
            <a:extLst>
              <a:ext uri="{FF2B5EF4-FFF2-40B4-BE49-F238E27FC236}">
                <a16:creationId xmlns:a16="http://schemas.microsoft.com/office/drawing/2014/main" id="{257C263F-B2C2-466C-8F0D-64598B7EBD2A}"/>
              </a:ext>
            </a:extLst>
          </p:cNvPr>
          <p:cNvSpPr txBox="1"/>
          <p:nvPr/>
        </p:nvSpPr>
        <p:spPr>
          <a:xfrm>
            <a:off x="6358236" y="4175424"/>
            <a:ext cx="472801" cy="24622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p:txBody>
      </p:sp>
      <p:sp>
        <p:nvSpPr>
          <p:cNvPr id="117" name="TextBox 116">
            <a:extLst>
              <a:ext uri="{FF2B5EF4-FFF2-40B4-BE49-F238E27FC236}">
                <a16:creationId xmlns:a16="http://schemas.microsoft.com/office/drawing/2014/main" id="{F092251C-B158-46C2-944B-3D0E8A816579}"/>
              </a:ext>
            </a:extLst>
          </p:cNvPr>
          <p:cNvSpPr txBox="1"/>
          <p:nvPr/>
        </p:nvSpPr>
        <p:spPr>
          <a:xfrm>
            <a:off x="9950167" y="2539741"/>
            <a:ext cx="2107100" cy="1015663"/>
          </a:xfrm>
          <a:prstGeom prst="rect">
            <a:avLst/>
          </a:prstGeom>
          <a:solidFill>
            <a:srgbClr val="00BFF2"/>
          </a:solidFill>
          <a:ln w="12700">
            <a:solidFill>
              <a:schemeClr val="tx1"/>
            </a:solidFill>
          </a:ln>
        </p:spPr>
        <p:txBody>
          <a:bodyPr wrap="square" rtlCol="0">
            <a:spAutoFit/>
          </a:bodyPr>
          <a:lstStyle/>
          <a:p>
            <a:r>
              <a:rPr lang="en-US" sz="1000" b="1" u="sng" dirty="0">
                <a:solidFill>
                  <a:schemeClr val="bg1"/>
                </a:solidFill>
                <a:latin typeface="Helvetica" panose="020B0403020202020204" pitchFamily="34" charset="0"/>
              </a:rPr>
              <a:t>*Verzuz</a:t>
            </a:r>
            <a:r>
              <a:rPr lang="en-US" sz="1000" dirty="0">
                <a:solidFill>
                  <a:schemeClr val="bg1"/>
                </a:solidFill>
                <a:latin typeface="Helvetica" panose="020B0403020202020204" pitchFamily="34" charset="0"/>
              </a:rPr>
              <a:t> = a real-time, virtual DJ battle on Instagram Live that pits R&amp;B and hip-hop icons against each other in friendly competition and collaboration curated by Swizz and Timbaland. </a:t>
            </a:r>
          </a:p>
        </p:txBody>
      </p:sp>
    </p:spTree>
    <p:extLst>
      <p:ext uri="{BB962C8B-B14F-4D97-AF65-F5344CB8AC3E}">
        <p14:creationId xmlns:p14="http://schemas.microsoft.com/office/powerpoint/2010/main" val="262303169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73029"/>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Rectangle 11">
            <a:extLst>
              <a:ext uri="{FF2B5EF4-FFF2-40B4-BE49-F238E27FC236}">
                <a16:creationId xmlns:a16="http://schemas.microsoft.com/office/drawing/2014/main" id="{FCBDB492-9443-3D4A-8E9D-B3CECB95DCD7}"/>
              </a:ext>
            </a:extLst>
          </p:cNvPr>
          <p:cNvSpPr/>
          <p:nvPr/>
        </p:nvSpPr>
        <p:spPr>
          <a:xfrm>
            <a:off x="198883" y="670405"/>
            <a:ext cx="11846937" cy="553998"/>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srgbClr val="1F1A62"/>
                </a:solidFill>
                <a:effectLst/>
                <a:uLnTx/>
                <a:uFillTx/>
                <a:latin typeface="Helvetica" pitchFamily="2" charset="0"/>
                <a:ea typeface="+mn-ea"/>
                <a:cs typeface="+mn-cs"/>
              </a:rPr>
              <a:t>What You’ll Learn…</a:t>
            </a:r>
            <a:endParaRPr kumimoji="0" lang="en-US" sz="30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 name="TextBox 1">
            <a:extLst>
              <a:ext uri="{FF2B5EF4-FFF2-40B4-BE49-F238E27FC236}">
                <a16:creationId xmlns:a16="http://schemas.microsoft.com/office/drawing/2014/main" id="{EFB78173-142B-41DE-9A9E-36F52105FB90}"/>
              </a:ext>
            </a:extLst>
          </p:cNvPr>
          <p:cNvSpPr txBox="1"/>
          <p:nvPr/>
        </p:nvSpPr>
        <p:spPr>
          <a:xfrm>
            <a:off x="355800" y="2111656"/>
            <a:ext cx="11344968" cy="4031873"/>
          </a:xfrm>
          <a:prstGeom prst="rect">
            <a:avLst/>
          </a:prstGeom>
          <a:noFill/>
        </p:spPr>
        <p:txBody>
          <a:bodyPr wrap="square" rtlCol="0">
            <a:spAutoFit/>
          </a:bodyPr>
          <a:lstStyle/>
          <a:p>
            <a:pPr marL="457200" indent="-457200">
              <a:buBlip>
                <a:blip r:embed="rId3"/>
              </a:buBlip>
            </a:pPr>
            <a:r>
              <a:rPr lang="en-US" sz="2400" dirty="0">
                <a:solidFill>
                  <a:srgbClr val="1B1464"/>
                </a:solidFill>
                <a:latin typeface="Helvetica" panose="020B0403020202020204" pitchFamily="34" charset="0"/>
              </a:rPr>
              <a:t>How </a:t>
            </a:r>
            <a:r>
              <a:rPr lang="en-US" sz="2400" b="1" dirty="0">
                <a:solidFill>
                  <a:srgbClr val="ED3C8D"/>
                </a:solidFill>
                <a:latin typeface="Helvetica" panose="020B0403020202020204" pitchFamily="34" charset="0"/>
              </a:rPr>
              <a:t>video programming and content</a:t>
            </a:r>
            <a:r>
              <a:rPr lang="en-US" sz="2400" dirty="0">
                <a:solidFill>
                  <a:srgbClr val="1B1464"/>
                </a:solidFill>
                <a:latin typeface="Helvetica" panose="020B0403020202020204" pitchFamily="34" charset="0"/>
              </a:rPr>
              <a:t> has clearly become our </a:t>
            </a:r>
            <a:r>
              <a:rPr lang="en-US" sz="2400" b="1" dirty="0">
                <a:solidFill>
                  <a:srgbClr val="ED3C8D"/>
                </a:solidFill>
                <a:latin typeface="Helvetica" panose="020B0403020202020204" pitchFamily="34" charset="0"/>
              </a:rPr>
              <a:t>primary ‘conversation fuel’</a:t>
            </a:r>
            <a:r>
              <a:rPr lang="en-US" sz="2400" dirty="0">
                <a:solidFill>
                  <a:srgbClr val="ED3C8D"/>
                </a:solidFill>
                <a:latin typeface="Helvetica" panose="020B0403020202020204" pitchFamily="34" charset="0"/>
              </a:rPr>
              <a:t> </a:t>
            </a:r>
            <a:r>
              <a:rPr lang="en-US" sz="2400" dirty="0">
                <a:solidFill>
                  <a:srgbClr val="1B1464"/>
                </a:solidFill>
                <a:latin typeface="Helvetica" panose="020B0403020202020204" pitchFamily="34" charset="0"/>
              </a:rPr>
              <a:t>during this time of physical and emotion isolation</a:t>
            </a:r>
          </a:p>
          <a:p>
            <a:pPr marL="457200" indent="-457200">
              <a:buBlip>
                <a:blip r:embed="rId3"/>
              </a:buBlip>
            </a:pPr>
            <a:endParaRPr lang="en-US" sz="3200" dirty="0">
              <a:solidFill>
                <a:srgbClr val="1B1464"/>
              </a:solidFill>
              <a:latin typeface="Helvetica-Normal" pitchFamily="2" charset="0"/>
            </a:endParaRPr>
          </a:p>
          <a:p>
            <a:pPr marL="457200" indent="-457200">
              <a:buBlip>
                <a:blip r:embed="rId3"/>
              </a:buBlip>
            </a:pPr>
            <a:r>
              <a:rPr lang="en-US" sz="2400" dirty="0">
                <a:solidFill>
                  <a:srgbClr val="1B1464"/>
                </a:solidFill>
                <a:latin typeface="Helvetica" panose="020B0403020202020204" pitchFamily="34" charset="0"/>
              </a:rPr>
              <a:t>How </a:t>
            </a:r>
            <a:r>
              <a:rPr lang="en-US" sz="2400" b="1" dirty="0">
                <a:solidFill>
                  <a:srgbClr val="ED3C8D"/>
                </a:solidFill>
                <a:latin typeface="Helvetica" panose="020B0403020202020204" pitchFamily="34" charset="0"/>
              </a:rPr>
              <a:t>real-time social platforms</a:t>
            </a:r>
            <a:r>
              <a:rPr lang="en-US" sz="2400" dirty="0">
                <a:solidFill>
                  <a:srgbClr val="1B1464"/>
                </a:solidFill>
                <a:latin typeface="Helvetica" panose="020B0403020202020204" pitchFamily="34" charset="0"/>
              </a:rPr>
              <a:t> like Twitter </a:t>
            </a:r>
            <a:r>
              <a:rPr lang="en-US" sz="2400" b="1" dirty="0">
                <a:solidFill>
                  <a:srgbClr val="ED3C8D"/>
                </a:solidFill>
                <a:latin typeface="Helvetica" panose="020B0403020202020204" pitchFamily="34" charset="0"/>
              </a:rPr>
              <a:t>act as a mirror reflecting</a:t>
            </a:r>
            <a:r>
              <a:rPr lang="en-US" sz="2400" dirty="0">
                <a:solidFill>
                  <a:srgbClr val="1B1464"/>
                </a:solidFill>
                <a:latin typeface="Helvetica" panose="020B0403020202020204" pitchFamily="34" charset="0"/>
              </a:rPr>
              <a:t> what </a:t>
            </a:r>
            <a:r>
              <a:rPr lang="en-US" sz="2400" b="1" dirty="0">
                <a:solidFill>
                  <a:srgbClr val="ED3C8D"/>
                </a:solidFill>
                <a:latin typeface="Helvetica" panose="020B0403020202020204" pitchFamily="34" charset="0"/>
              </a:rPr>
              <a:t>our society</a:t>
            </a:r>
            <a:r>
              <a:rPr lang="en-US" sz="2400" dirty="0">
                <a:solidFill>
                  <a:srgbClr val="1B1464"/>
                </a:solidFill>
                <a:latin typeface="Helvetica" panose="020B0403020202020204" pitchFamily="34" charset="0"/>
              </a:rPr>
              <a:t> is most passionate about, motivated by, and attentive to during this unprecedented time of uncertainty</a:t>
            </a:r>
          </a:p>
          <a:p>
            <a:pPr marL="457200" indent="-457200">
              <a:buBlip>
                <a:blip r:embed="rId3"/>
              </a:buBlip>
            </a:pPr>
            <a:endParaRPr lang="en-US" sz="3200" dirty="0">
              <a:solidFill>
                <a:srgbClr val="1B1464"/>
              </a:solidFill>
              <a:latin typeface="Helvetica-Normal" pitchFamily="2" charset="0"/>
            </a:endParaRPr>
          </a:p>
          <a:p>
            <a:pPr marL="457200" indent="-457200">
              <a:buBlip>
                <a:blip r:embed="rId3"/>
              </a:buBlip>
            </a:pPr>
            <a:r>
              <a:rPr lang="en-US" sz="2400" dirty="0">
                <a:solidFill>
                  <a:srgbClr val="1B1464"/>
                </a:solidFill>
                <a:latin typeface="Helvetica" panose="020B0403020202020204" pitchFamily="34" charset="0"/>
              </a:rPr>
              <a:t>By understanding what content is trending and what inspires conversation, </a:t>
            </a:r>
            <a:r>
              <a:rPr lang="en-US" sz="2400" b="1" dirty="0">
                <a:solidFill>
                  <a:srgbClr val="ED3C8D"/>
                </a:solidFill>
                <a:latin typeface="Helvetica" panose="020B0403020202020204" pitchFamily="34" charset="0"/>
              </a:rPr>
              <a:t>how marketers can build connections</a:t>
            </a:r>
            <a:r>
              <a:rPr lang="en-US" sz="2400" dirty="0">
                <a:solidFill>
                  <a:srgbClr val="1B1464"/>
                </a:solidFill>
                <a:latin typeface="Helvetica" panose="020B0403020202020204" pitchFamily="34" charset="0"/>
              </a:rPr>
              <a:t> to committed, engaged and attentive viewers</a:t>
            </a:r>
          </a:p>
        </p:txBody>
      </p:sp>
    </p:spTree>
    <p:extLst>
      <p:ext uri="{BB962C8B-B14F-4D97-AF65-F5344CB8AC3E}">
        <p14:creationId xmlns:p14="http://schemas.microsoft.com/office/powerpoint/2010/main" val="333603659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2" name="Rectangle: Rounded Corners 21">
            <a:extLst>
              <a:ext uri="{FF2B5EF4-FFF2-40B4-BE49-F238E27FC236}">
                <a16:creationId xmlns:a16="http://schemas.microsoft.com/office/drawing/2014/main" id="{965CF58B-B11B-4FDC-B74E-A22672DCA2C1}"/>
              </a:ext>
            </a:extLst>
          </p:cNvPr>
          <p:cNvSpPr/>
          <p:nvPr/>
        </p:nvSpPr>
        <p:spPr>
          <a:xfrm>
            <a:off x="261298" y="2360111"/>
            <a:ext cx="5834701" cy="3966812"/>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3" name="Rectangle: Rounded Corners 22">
            <a:extLst>
              <a:ext uri="{FF2B5EF4-FFF2-40B4-BE49-F238E27FC236}">
                <a16:creationId xmlns:a16="http://schemas.microsoft.com/office/drawing/2014/main" id="{965EA382-DAA1-4B92-8550-77A8630849BF}"/>
              </a:ext>
            </a:extLst>
          </p:cNvPr>
          <p:cNvSpPr/>
          <p:nvPr/>
        </p:nvSpPr>
        <p:spPr>
          <a:xfrm>
            <a:off x="261298" y="2350303"/>
            <a:ext cx="5834701"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chemeClr val="bg1"/>
                </a:solidFill>
                <a:effectLst/>
                <a:uLnTx/>
                <a:uFillTx/>
                <a:latin typeface="Helvetica" panose="020B0403020202020204" pitchFamily="34" charset="0"/>
              </a:rPr>
              <a:t>Movie-Related Conversations Online</a:t>
            </a:r>
          </a:p>
        </p:txBody>
      </p:sp>
      <p:sp>
        <p:nvSpPr>
          <p:cNvPr id="26" name="Rectangle: Rounded Corners 25">
            <a:extLst>
              <a:ext uri="{FF2B5EF4-FFF2-40B4-BE49-F238E27FC236}">
                <a16:creationId xmlns:a16="http://schemas.microsoft.com/office/drawing/2014/main" id="{07B3C3D6-1B2A-4DC2-826D-AACE23940C90}"/>
              </a:ext>
            </a:extLst>
          </p:cNvPr>
          <p:cNvSpPr/>
          <p:nvPr/>
        </p:nvSpPr>
        <p:spPr>
          <a:xfrm>
            <a:off x="6265603" y="2364473"/>
            <a:ext cx="5665097" cy="1953045"/>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7" name="Rectangle: Rounded Corners 26">
            <a:extLst>
              <a:ext uri="{FF2B5EF4-FFF2-40B4-BE49-F238E27FC236}">
                <a16:creationId xmlns:a16="http://schemas.microsoft.com/office/drawing/2014/main" id="{FDF6F2EA-30C1-4DF5-92A1-08E6B42F1336}"/>
              </a:ext>
            </a:extLst>
          </p:cNvPr>
          <p:cNvSpPr/>
          <p:nvPr/>
        </p:nvSpPr>
        <p:spPr>
          <a:xfrm>
            <a:off x="6265603" y="2354666"/>
            <a:ext cx="5665097"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b="1" i="0" u="none" strike="noStrike" kern="1200" cap="none" spc="0" normalizeH="0" baseline="0" noProof="0" dirty="0">
                <a:ln>
                  <a:noFill/>
                </a:ln>
                <a:solidFill>
                  <a:schemeClr val="bg1"/>
                </a:solidFill>
                <a:effectLst/>
                <a:uLnTx/>
                <a:uFillTx/>
                <a:latin typeface="Helvetica" panose="020B0403020202020204" pitchFamily="34" charset="0"/>
              </a:rPr>
              <a:t>‘Stay At Home’ Watch Parties</a:t>
            </a:r>
          </a:p>
        </p:txBody>
      </p:sp>
      <p:sp>
        <p:nvSpPr>
          <p:cNvPr id="28" name="Rectangle: Rounded Corners 27">
            <a:extLst>
              <a:ext uri="{FF2B5EF4-FFF2-40B4-BE49-F238E27FC236}">
                <a16:creationId xmlns:a16="http://schemas.microsoft.com/office/drawing/2014/main" id="{168FEC86-E234-404E-ABB0-76ECB3D352F2}"/>
              </a:ext>
            </a:extLst>
          </p:cNvPr>
          <p:cNvSpPr/>
          <p:nvPr/>
        </p:nvSpPr>
        <p:spPr>
          <a:xfrm>
            <a:off x="6265602" y="4411902"/>
            <a:ext cx="5665098" cy="1915021"/>
          </a:xfrm>
          <a:prstGeom prst="roundRect">
            <a:avLst>
              <a:gd name="adj" fmla="val 2793"/>
            </a:avLst>
          </a:prstGeom>
          <a:solidFill>
            <a:schemeClr val="bg1"/>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9" name="Rectangle: Rounded Corners 28">
            <a:extLst>
              <a:ext uri="{FF2B5EF4-FFF2-40B4-BE49-F238E27FC236}">
                <a16:creationId xmlns:a16="http://schemas.microsoft.com/office/drawing/2014/main" id="{7C11E8D4-AE80-49FF-BD6D-8CB91107893D}"/>
              </a:ext>
            </a:extLst>
          </p:cNvPr>
          <p:cNvSpPr/>
          <p:nvPr/>
        </p:nvSpPr>
        <p:spPr>
          <a:xfrm>
            <a:off x="6264980" y="4402215"/>
            <a:ext cx="5665098" cy="693534"/>
          </a:xfrm>
          <a:prstGeom prst="roundRect">
            <a:avLst>
              <a:gd name="adj" fmla="val 7707"/>
            </a:avLst>
          </a:prstGeom>
          <a:solidFill>
            <a:srgbClr val="00BFF2"/>
          </a:solidFill>
          <a:ln w="28575">
            <a:solidFill>
              <a:srgbClr val="00BFF2"/>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b="1" dirty="0">
                <a:solidFill>
                  <a:schemeClr val="bg1"/>
                </a:solidFill>
                <a:latin typeface="Helvetica" panose="020B0403020202020204" pitchFamily="34" charset="0"/>
              </a:rPr>
              <a:t>Actor-Related Fan Engagement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chemeClr val="bg1"/>
                </a:solidFill>
                <a:latin typeface="Helvetica" panose="020B0403020202020204" pitchFamily="34" charset="0"/>
              </a:rPr>
              <a:t>(rankings, polls, etc)</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40</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9" name="Rectangle 8">
            <a:extLst>
              <a:ext uri="{FF2B5EF4-FFF2-40B4-BE49-F238E27FC236}">
                <a16:creationId xmlns:a16="http://schemas.microsoft.com/office/drawing/2014/main" id="{792A453A-4FA8-40CC-9229-6428D23DA6B0}"/>
              </a:ext>
            </a:extLst>
          </p:cNvPr>
          <p:cNvSpPr/>
          <p:nvPr/>
        </p:nvSpPr>
        <p:spPr>
          <a:xfrm>
            <a:off x="324741" y="310395"/>
            <a:ext cx="11326715"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Anxious for an outlet to discuss films in the wake of cinema closures, movie fans used social media to host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watch parties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and bond over </a:t>
            </a:r>
            <a:r>
              <a:rPr lang="en-US" sz="2600" b="1" dirty="0">
                <a:solidFill>
                  <a:srgbClr val="ED3C8D"/>
                </a:solidFill>
                <a:latin typeface="Helvetica" pitchFamily="2" charset="0"/>
              </a:rPr>
              <a:t>memories</a:t>
            </a:r>
            <a:r>
              <a:rPr lang="en-US" sz="2600" b="1" dirty="0">
                <a:solidFill>
                  <a:srgbClr val="1F1A62"/>
                </a:solidFill>
                <a:latin typeface="Helvetica" pitchFamily="2" charset="0"/>
              </a:rPr>
              <a:t> from their favorite </a:t>
            </a:r>
            <a:r>
              <a:rPr kumimoji="0" lang="en-US" sz="2600" b="1" i="0" u="none" strike="noStrike" kern="1200" cap="none" spc="0" normalizeH="0" baseline="0" noProof="0" dirty="0">
                <a:ln>
                  <a:noFill/>
                </a:ln>
                <a:solidFill>
                  <a:srgbClr val="1F1A62"/>
                </a:solidFill>
                <a:effectLst/>
                <a:uLnTx/>
                <a:uFillTx/>
                <a:latin typeface="Helvetica" pitchFamily="2" charset="0"/>
                <a:ea typeface="+mn-ea"/>
                <a:cs typeface="+mn-cs"/>
              </a:rPr>
              <a:t>movie franchises and actors</a:t>
            </a:r>
          </a:p>
        </p:txBody>
      </p:sp>
      <p:sp>
        <p:nvSpPr>
          <p:cNvPr id="13" name="Rectangle 12">
            <a:extLst>
              <a:ext uri="{FF2B5EF4-FFF2-40B4-BE49-F238E27FC236}">
                <a16:creationId xmlns:a16="http://schemas.microsoft.com/office/drawing/2014/main" id="{F5C43EEE-72A4-4174-BB92-B8C077E5B595}"/>
              </a:ext>
            </a:extLst>
          </p:cNvPr>
          <p:cNvSpPr/>
          <p:nvPr/>
        </p:nvSpPr>
        <p:spPr>
          <a:xfrm>
            <a:off x="0" y="1747869"/>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Movie-Related Trends In The Top 10 During Six-Week Time Period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a:t>
            </a:r>
          </a:p>
        </p:txBody>
      </p:sp>
      <p:pic>
        <p:nvPicPr>
          <p:cNvPr id="1026" name="Picture 2" descr="JOIN OUR STAR WARS: THE RISE OF SKYWALKER VIEWING PARTY! – Vudu Blog">
            <a:extLst>
              <a:ext uri="{FF2B5EF4-FFF2-40B4-BE49-F238E27FC236}">
                <a16:creationId xmlns:a16="http://schemas.microsoft.com/office/drawing/2014/main" id="{A0AEB092-C046-460A-ACD3-F6E8EFF97340}"/>
              </a:ext>
            </a:extLst>
          </p:cNvPr>
          <p:cNvPicPr>
            <a:picLocks noChangeAspect="1" noChangeArrowheads="1"/>
          </p:cNvPicPr>
          <p:nvPr/>
        </p:nvPicPr>
        <p:blipFill rotWithShape="1">
          <a:blip r:embed="rId3" cstate="print">
            <a:extLst>
              <a:ext uri="{28A0092B-C50C-407E-A947-70E740481C1C}">
                <a14:useLocalDpi xmlns:a14="http://schemas.microsoft.com/office/drawing/2010/main"/>
              </a:ext>
            </a:extLst>
          </a:blip>
          <a:srcRect/>
          <a:stretch/>
        </p:blipFill>
        <p:spPr bwMode="auto">
          <a:xfrm>
            <a:off x="8941833" y="3142584"/>
            <a:ext cx="2596358" cy="1073527"/>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6" name="Picture 22" descr="Guardians of the Galaxy Director James Gunn Joins Quarantine Watch ...">
            <a:extLst>
              <a:ext uri="{FF2B5EF4-FFF2-40B4-BE49-F238E27FC236}">
                <a16:creationId xmlns:a16="http://schemas.microsoft.com/office/drawing/2014/main" id="{6CCD4D86-4E7D-4F3A-8D4B-10D4570E8520}"/>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6514779" y="3137594"/>
            <a:ext cx="2088751" cy="107250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grpSp>
        <p:nvGrpSpPr>
          <p:cNvPr id="3" name="Group 2">
            <a:extLst>
              <a:ext uri="{FF2B5EF4-FFF2-40B4-BE49-F238E27FC236}">
                <a16:creationId xmlns:a16="http://schemas.microsoft.com/office/drawing/2014/main" id="{C6C0A3EE-54A7-4AD1-95DD-49B9E1D1A43E}"/>
              </a:ext>
            </a:extLst>
          </p:cNvPr>
          <p:cNvGrpSpPr/>
          <p:nvPr/>
        </p:nvGrpSpPr>
        <p:grpSpPr>
          <a:xfrm>
            <a:off x="355292" y="3352874"/>
            <a:ext cx="5663299" cy="2705741"/>
            <a:chOff x="432699" y="3352874"/>
            <a:chExt cx="5491898" cy="2705741"/>
          </a:xfrm>
        </p:grpSpPr>
        <p:pic>
          <p:nvPicPr>
            <p:cNvPr id="1028" name="Picture 4" descr="Amazon.com: The Hunger Games [2-Disc DVD + Ultra-Violet Digital Copy]">
              <a:extLst>
                <a:ext uri="{FF2B5EF4-FFF2-40B4-BE49-F238E27FC236}">
                  <a16:creationId xmlns:a16="http://schemas.microsoft.com/office/drawing/2014/main" id="{E84B30D1-F300-42A8-B623-604EC8B82C64}"/>
                </a:ext>
              </a:extLst>
            </p:cNvPr>
            <p:cNvPicPr>
              <a:picLocks noChangeAspect="1" noChangeArrowheads="1"/>
            </p:cNvPicPr>
            <p:nvPr/>
          </p:nvPicPr>
          <p:blipFill>
            <a:blip r:embed="rId5" cstate="print">
              <a:extLst>
                <a:ext uri="{28A0092B-C50C-407E-A947-70E740481C1C}">
                  <a14:useLocalDpi xmlns:a14="http://schemas.microsoft.com/office/drawing/2010/main"/>
                </a:ext>
              </a:extLst>
            </a:blip>
            <a:srcRect/>
            <a:stretch>
              <a:fillRect/>
            </a:stretch>
          </p:blipFill>
          <p:spPr bwMode="auto">
            <a:xfrm>
              <a:off x="859651" y="3352875"/>
              <a:ext cx="890954"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0" name="Picture 6" descr="Dark Phoenix' Poster Reveals Comic Book References, Jessica ...">
              <a:extLst>
                <a:ext uri="{FF2B5EF4-FFF2-40B4-BE49-F238E27FC236}">
                  <a16:creationId xmlns:a16="http://schemas.microsoft.com/office/drawing/2014/main" id="{9BEC16C1-0901-408F-BA36-0811126B18BB}"/>
                </a:ext>
              </a:extLst>
            </p:cNvPr>
            <p:cNvPicPr>
              <a:picLocks noChangeAspect="1" noChangeArrowheads="1"/>
            </p:cNvPicPr>
            <p:nvPr/>
          </p:nvPicPr>
          <p:blipFill rotWithShape="1">
            <a:blip r:embed="rId6" cstate="print">
              <a:extLst>
                <a:ext uri="{28A0092B-C50C-407E-A947-70E740481C1C}">
                  <a14:useLocalDpi xmlns:a14="http://schemas.microsoft.com/office/drawing/2010/main"/>
                </a:ext>
              </a:extLst>
            </a:blip>
            <a:srcRect/>
            <a:stretch/>
          </p:blipFill>
          <p:spPr bwMode="auto">
            <a:xfrm>
              <a:off x="1853297" y="3352874"/>
              <a:ext cx="760603"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2" name="Picture 8" descr="Thor: The Dark World - Wikipedia">
              <a:extLst>
                <a:ext uri="{FF2B5EF4-FFF2-40B4-BE49-F238E27FC236}">
                  <a16:creationId xmlns:a16="http://schemas.microsoft.com/office/drawing/2014/main" id="{2E47D963-38D2-4C27-A1C0-644FE20DE574}"/>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2716593" y="3352874"/>
              <a:ext cx="811411"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4" name="Picture 10" descr="Iron Man 3 | Marvel Cinematic Universe Wiki | Fandom">
              <a:extLst>
                <a:ext uri="{FF2B5EF4-FFF2-40B4-BE49-F238E27FC236}">
                  <a16:creationId xmlns:a16="http://schemas.microsoft.com/office/drawing/2014/main" id="{2DF46214-792E-4408-ABED-BBFD1FBCFD44}"/>
                </a:ext>
              </a:extLst>
            </p:cNvPr>
            <p:cNvPicPr>
              <a:picLocks noChangeAspect="1" noChangeArrowheads="1"/>
            </p:cNvPicPr>
            <p:nvPr/>
          </p:nvPicPr>
          <p:blipFill>
            <a:blip r:embed="rId8" cstate="print">
              <a:extLst>
                <a:ext uri="{28A0092B-C50C-407E-A947-70E740481C1C}">
                  <a14:useLocalDpi xmlns:a14="http://schemas.microsoft.com/office/drawing/2010/main"/>
                </a:ext>
              </a:extLst>
            </a:blip>
            <a:srcRect/>
            <a:stretch>
              <a:fillRect/>
            </a:stretch>
          </p:blipFill>
          <p:spPr bwMode="auto">
            <a:xfrm>
              <a:off x="3630696" y="3352874"/>
              <a:ext cx="947434"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6" name="Picture 12" descr="Avengers: Infinity War - Wikipedia">
              <a:extLst>
                <a:ext uri="{FF2B5EF4-FFF2-40B4-BE49-F238E27FC236}">
                  <a16:creationId xmlns:a16="http://schemas.microsoft.com/office/drawing/2014/main" id="{6F6B4BAB-1082-431A-B349-0E8501F14F69}"/>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4680822" y="3352875"/>
              <a:ext cx="811411" cy="1225781"/>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38" name="Picture 14" descr="Remember the Titans | Disney Movies">
              <a:extLst>
                <a:ext uri="{FF2B5EF4-FFF2-40B4-BE49-F238E27FC236}">
                  <a16:creationId xmlns:a16="http://schemas.microsoft.com/office/drawing/2014/main" id="{623771C3-9DE3-408B-B0A3-FD8EFFC32193}"/>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432699" y="4830498"/>
              <a:ext cx="824378"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0" name="Picture 16" descr="Onward | Disney Movies">
              <a:extLst>
                <a:ext uri="{FF2B5EF4-FFF2-40B4-BE49-F238E27FC236}">
                  <a16:creationId xmlns:a16="http://schemas.microsoft.com/office/drawing/2014/main" id="{8BE9FAA7-F598-4D66-B5DB-1545F4349578}"/>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359770" y="4830497"/>
              <a:ext cx="784809"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4" name="Picture 20" descr="Scream movie poster | Scream movie poster, Scream movie, Horror ...">
              <a:extLst>
                <a:ext uri="{FF2B5EF4-FFF2-40B4-BE49-F238E27FC236}">
                  <a16:creationId xmlns:a16="http://schemas.microsoft.com/office/drawing/2014/main" id="{DF91772E-333C-4B95-8ADC-F6DF8BBF2DCB}"/>
                </a:ext>
              </a:extLst>
            </p:cNvPr>
            <p:cNvPicPr>
              <a:picLocks noChangeAspect="1" noChangeArrowheads="1"/>
            </p:cNvPicPr>
            <p:nvPr/>
          </p:nvPicPr>
          <p:blipFill>
            <a:blip r:embed="rId12" cstate="print">
              <a:extLst>
                <a:ext uri="{28A0092B-C50C-407E-A947-70E740481C1C}">
                  <a14:useLocalDpi xmlns:a14="http://schemas.microsoft.com/office/drawing/2010/main"/>
                </a:ext>
              </a:extLst>
            </a:blip>
            <a:srcRect/>
            <a:stretch>
              <a:fillRect/>
            </a:stretch>
          </p:blipFill>
          <p:spPr bwMode="auto">
            <a:xfrm>
              <a:off x="5051791" y="4832835"/>
              <a:ext cx="872806" cy="122578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8" name="Picture 24" descr="Spider-Man 2 - Wikipedia">
              <a:extLst>
                <a:ext uri="{FF2B5EF4-FFF2-40B4-BE49-F238E27FC236}">
                  <a16:creationId xmlns:a16="http://schemas.microsoft.com/office/drawing/2014/main" id="{120C9C6C-59EF-4B1F-B0DD-718CF63A208A}"/>
                </a:ext>
              </a:extLst>
            </p:cNvPr>
            <p:cNvPicPr>
              <a:picLocks noChangeAspect="1" noChangeArrowheads="1"/>
            </p:cNvPicPr>
            <p:nvPr/>
          </p:nvPicPr>
          <p:blipFill>
            <a:blip r:embed="rId13" cstate="print">
              <a:extLst>
                <a:ext uri="{28A0092B-C50C-407E-A947-70E740481C1C}">
                  <a14:useLocalDpi xmlns:a14="http://schemas.microsoft.com/office/drawing/2010/main"/>
                </a:ext>
              </a:extLst>
            </a:blip>
            <a:srcRect/>
            <a:stretch>
              <a:fillRect/>
            </a:stretch>
          </p:blipFill>
          <p:spPr bwMode="auto">
            <a:xfrm>
              <a:off x="3172050" y="4830497"/>
              <a:ext cx="882294"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50" name="Picture 26" descr="The Avengers (2012 film) - Wikipedia">
              <a:extLst>
                <a:ext uri="{FF2B5EF4-FFF2-40B4-BE49-F238E27FC236}">
                  <a16:creationId xmlns:a16="http://schemas.microsoft.com/office/drawing/2014/main" id="{3CB904CB-4901-4608-BD50-F3FB58B7B290}"/>
                </a:ext>
              </a:extLst>
            </p:cNvPr>
            <p:cNvPicPr>
              <a:picLocks noChangeAspect="1" noChangeArrowheads="1"/>
            </p:cNvPicPr>
            <p:nvPr/>
          </p:nvPicPr>
          <p:blipFill>
            <a:blip r:embed="rId14" cstate="print">
              <a:extLst>
                <a:ext uri="{28A0092B-C50C-407E-A947-70E740481C1C}">
                  <a14:useLocalDpi xmlns:a14="http://schemas.microsoft.com/office/drawing/2010/main"/>
                </a:ext>
              </a:extLst>
            </a:blip>
            <a:srcRect/>
            <a:stretch>
              <a:fillRect/>
            </a:stretch>
          </p:blipFill>
          <p:spPr bwMode="auto">
            <a:xfrm>
              <a:off x="2247271" y="4830497"/>
              <a:ext cx="822086"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1042" name="Picture 18" descr="Amazon.com: Pyramid America Pulp Fiction Uma Thurman Smoking Movie ...">
              <a:extLst>
                <a:ext uri="{FF2B5EF4-FFF2-40B4-BE49-F238E27FC236}">
                  <a16:creationId xmlns:a16="http://schemas.microsoft.com/office/drawing/2014/main" id="{FC281005-BF14-4447-892F-24883D18BB98}"/>
                </a:ext>
              </a:extLst>
            </p:cNvPr>
            <p:cNvPicPr>
              <a:picLocks noChangeAspect="1" noChangeArrowheads="1"/>
            </p:cNvPicPr>
            <p:nvPr/>
          </p:nvPicPr>
          <p:blipFill rotWithShape="1">
            <a:blip r:embed="rId15" cstate="print">
              <a:extLst>
                <a:ext uri="{28A0092B-C50C-407E-A947-70E740481C1C}">
                  <a14:useLocalDpi xmlns:a14="http://schemas.microsoft.com/office/drawing/2010/main"/>
                </a:ext>
              </a:extLst>
            </a:blip>
            <a:srcRect/>
            <a:stretch/>
          </p:blipFill>
          <p:spPr bwMode="auto">
            <a:xfrm>
              <a:off x="4157036" y="4830497"/>
              <a:ext cx="792063" cy="122811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grpSp>
      <p:pic>
        <p:nvPicPr>
          <p:cNvPr id="2050" name="Picture 2" descr="Sam Rockwell to Join Clint Eastwood's 'The Ballad of Richard ...">
            <a:extLst>
              <a:ext uri="{FF2B5EF4-FFF2-40B4-BE49-F238E27FC236}">
                <a16:creationId xmlns:a16="http://schemas.microsoft.com/office/drawing/2014/main" id="{7520CD8C-93DD-4829-8E30-94EE7A371047}"/>
              </a:ext>
            </a:extLst>
          </p:cNvPr>
          <p:cNvPicPr>
            <a:picLocks noChangeAspect="1" noChangeArrowheads="1"/>
          </p:cNvPicPr>
          <p:nvPr/>
        </p:nvPicPr>
        <p:blipFill rotWithShape="1">
          <a:blip r:embed="rId16" cstate="print">
            <a:extLst>
              <a:ext uri="{28A0092B-C50C-407E-A947-70E740481C1C}">
                <a14:useLocalDpi xmlns:a14="http://schemas.microsoft.com/office/drawing/2010/main"/>
              </a:ext>
            </a:extLst>
          </a:blip>
          <a:srcRect/>
          <a:stretch/>
        </p:blipFill>
        <p:spPr bwMode="auto">
          <a:xfrm>
            <a:off x="6334987" y="5171524"/>
            <a:ext cx="1003855"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2" name="Picture 4" descr="Natalie Portman has worked with 44 male directors and only three ...">
            <a:extLst>
              <a:ext uri="{FF2B5EF4-FFF2-40B4-BE49-F238E27FC236}">
                <a16:creationId xmlns:a16="http://schemas.microsoft.com/office/drawing/2014/main" id="{BF32D1FC-9AA1-4C5D-B1C2-9FBB641AEC83}"/>
              </a:ext>
            </a:extLst>
          </p:cNvPr>
          <p:cNvPicPr>
            <a:picLocks noChangeAspect="1" noChangeArrowheads="1"/>
          </p:cNvPicPr>
          <p:nvPr/>
        </p:nvPicPr>
        <p:blipFill rotWithShape="1">
          <a:blip r:embed="rId17" cstate="print">
            <a:extLst>
              <a:ext uri="{28A0092B-C50C-407E-A947-70E740481C1C}">
                <a14:useLocalDpi xmlns:a14="http://schemas.microsoft.com/office/drawing/2010/main"/>
              </a:ext>
            </a:extLst>
          </a:blip>
          <a:srcRect/>
          <a:stretch/>
        </p:blipFill>
        <p:spPr bwMode="auto">
          <a:xfrm>
            <a:off x="7627013" y="5171524"/>
            <a:ext cx="933035"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4" name="Picture 6" descr="Greta Gerwig and Noah Baumbach Welcome First Child Together ...">
            <a:extLst>
              <a:ext uri="{FF2B5EF4-FFF2-40B4-BE49-F238E27FC236}">
                <a16:creationId xmlns:a16="http://schemas.microsoft.com/office/drawing/2014/main" id="{341FE250-EEDD-498F-8DA9-97B8C633F05C}"/>
              </a:ext>
            </a:extLst>
          </p:cNvPr>
          <p:cNvPicPr>
            <a:picLocks noChangeAspect="1" noChangeArrowheads="1"/>
          </p:cNvPicPr>
          <p:nvPr/>
        </p:nvPicPr>
        <p:blipFill rotWithShape="1">
          <a:blip r:embed="rId18" cstate="print">
            <a:extLst>
              <a:ext uri="{28A0092B-C50C-407E-A947-70E740481C1C}">
                <a14:useLocalDpi xmlns:a14="http://schemas.microsoft.com/office/drawing/2010/main"/>
              </a:ext>
            </a:extLst>
          </a:blip>
          <a:srcRect/>
          <a:stretch/>
        </p:blipFill>
        <p:spPr bwMode="auto">
          <a:xfrm>
            <a:off x="8831981" y="5171524"/>
            <a:ext cx="754707" cy="882808"/>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6" name="Picture 8" descr="Andy Samberg | POPSUGAR Celebrity">
            <a:extLst>
              <a:ext uri="{FF2B5EF4-FFF2-40B4-BE49-F238E27FC236}">
                <a16:creationId xmlns:a16="http://schemas.microsoft.com/office/drawing/2014/main" id="{46007061-C859-4FE5-A804-D7E9F118CF82}"/>
              </a:ext>
            </a:extLst>
          </p:cNvPr>
          <p:cNvPicPr>
            <a:picLocks noChangeAspect="1" noChangeArrowheads="1"/>
          </p:cNvPicPr>
          <p:nvPr/>
        </p:nvPicPr>
        <p:blipFill>
          <a:blip r:embed="rId19" cstate="print">
            <a:extLst>
              <a:ext uri="{28A0092B-C50C-407E-A947-70E740481C1C}">
                <a14:useLocalDpi xmlns:a14="http://schemas.microsoft.com/office/drawing/2010/main"/>
              </a:ext>
            </a:extLst>
          </a:blip>
          <a:srcRect/>
          <a:stretch>
            <a:fillRect/>
          </a:stretch>
        </p:blipFill>
        <p:spPr bwMode="auto">
          <a:xfrm>
            <a:off x="9870120" y="5171715"/>
            <a:ext cx="916819" cy="88690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pic>
        <p:nvPicPr>
          <p:cNvPr id="2058" name="Picture 10" descr="Jessica Chastain | Disney Wiki | Fandom">
            <a:extLst>
              <a:ext uri="{FF2B5EF4-FFF2-40B4-BE49-F238E27FC236}">
                <a16:creationId xmlns:a16="http://schemas.microsoft.com/office/drawing/2014/main" id="{59E7E8D7-1B02-42AA-996F-FF051A1757E8}"/>
              </a:ext>
            </a:extLst>
          </p:cNvPr>
          <p:cNvPicPr>
            <a:picLocks noChangeAspect="1" noChangeArrowheads="1"/>
          </p:cNvPicPr>
          <p:nvPr/>
        </p:nvPicPr>
        <p:blipFill rotWithShape="1">
          <a:blip r:embed="rId20" cstate="print">
            <a:extLst>
              <a:ext uri="{28A0092B-C50C-407E-A947-70E740481C1C}">
                <a14:useLocalDpi xmlns:a14="http://schemas.microsoft.com/office/drawing/2010/main"/>
              </a:ext>
            </a:extLst>
          </a:blip>
          <a:srcRect/>
          <a:stretch/>
        </p:blipFill>
        <p:spPr bwMode="auto">
          <a:xfrm>
            <a:off x="11007615" y="5171716"/>
            <a:ext cx="810304" cy="886900"/>
          </a:xfrm>
          <a:prstGeom prst="rect">
            <a:avLst/>
          </a:prstGeom>
          <a:noFill/>
          <a:ln w="19050">
            <a:solidFill>
              <a:srgbClr val="00BFF2"/>
            </a:solidFill>
          </a:ln>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7ED3623F-5858-43CD-AD6B-676D2559958D}"/>
              </a:ext>
            </a:extLst>
          </p:cNvPr>
          <p:cNvSpPr txBox="1"/>
          <p:nvPr/>
        </p:nvSpPr>
        <p:spPr>
          <a:xfrm>
            <a:off x="446732" y="63403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4" name="TextBox 3">
            <a:extLst>
              <a:ext uri="{FF2B5EF4-FFF2-40B4-BE49-F238E27FC236}">
                <a16:creationId xmlns:a16="http://schemas.microsoft.com/office/drawing/2014/main" id="{6AD2D072-3CB9-487E-BA0D-17F10377B9D7}"/>
              </a:ext>
            </a:extLst>
          </p:cNvPr>
          <p:cNvSpPr txBox="1"/>
          <p:nvPr/>
        </p:nvSpPr>
        <p:spPr>
          <a:xfrm>
            <a:off x="6307567" y="6054737"/>
            <a:ext cx="1046259"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Sam Rockwell</a:t>
            </a:r>
          </a:p>
        </p:txBody>
      </p:sp>
      <p:sp>
        <p:nvSpPr>
          <p:cNvPr id="36" name="TextBox 35">
            <a:extLst>
              <a:ext uri="{FF2B5EF4-FFF2-40B4-BE49-F238E27FC236}">
                <a16:creationId xmlns:a16="http://schemas.microsoft.com/office/drawing/2014/main" id="{4844CA4C-65EC-4FF2-BBD9-E2F93E44DA2A}"/>
              </a:ext>
            </a:extLst>
          </p:cNvPr>
          <p:cNvSpPr txBox="1"/>
          <p:nvPr/>
        </p:nvSpPr>
        <p:spPr>
          <a:xfrm>
            <a:off x="7537321" y="6054332"/>
            <a:ext cx="1109015"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Natalie Portman</a:t>
            </a:r>
          </a:p>
        </p:txBody>
      </p:sp>
      <p:sp>
        <p:nvSpPr>
          <p:cNvPr id="37" name="TextBox 36">
            <a:extLst>
              <a:ext uri="{FF2B5EF4-FFF2-40B4-BE49-F238E27FC236}">
                <a16:creationId xmlns:a16="http://schemas.microsoft.com/office/drawing/2014/main" id="{1ACA7E44-2384-4327-B3F5-C6CD1BB72D0F}"/>
              </a:ext>
            </a:extLst>
          </p:cNvPr>
          <p:cNvSpPr txBox="1"/>
          <p:nvPr/>
        </p:nvSpPr>
        <p:spPr>
          <a:xfrm>
            <a:off x="8707170" y="6057471"/>
            <a:ext cx="1046259"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Gretta Gerwig</a:t>
            </a:r>
          </a:p>
        </p:txBody>
      </p:sp>
      <p:sp>
        <p:nvSpPr>
          <p:cNvPr id="38" name="TextBox 37">
            <a:extLst>
              <a:ext uri="{FF2B5EF4-FFF2-40B4-BE49-F238E27FC236}">
                <a16:creationId xmlns:a16="http://schemas.microsoft.com/office/drawing/2014/main" id="{4A102B78-B79E-47D8-9F59-73CA295900A4}"/>
              </a:ext>
            </a:extLst>
          </p:cNvPr>
          <p:cNvSpPr txBox="1"/>
          <p:nvPr/>
        </p:nvSpPr>
        <p:spPr>
          <a:xfrm>
            <a:off x="9774021" y="6056278"/>
            <a:ext cx="1109015"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Andy Samberg</a:t>
            </a:r>
          </a:p>
        </p:txBody>
      </p:sp>
      <p:sp>
        <p:nvSpPr>
          <p:cNvPr id="39" name="TextBox 38">
            <a:extLst>
              <a:ext uri="{FF2B5EF4-FFF2-40B4-BE49-F238E27FC236}">
                <a16:creationId xmlns:a16="http://schemas.microsoft.com/office/drawing/2014/main" id="{CE4FF04A-BC96-45E7-A35A-7BCED76A6A6F}"/>
              </a:ext>
            </a:extLst>
          </p:cNvPr>
          <p:cNvSpPr txBox="1"/>
          <p:nvPr/>
        </p:nvSpPr>
        <p:spPr>
          <a:xfrm>
            <a:off x="10810472" y="6052089"/>
            <a:ext cx="1162193" cy="246221"/>
          </a:xfrm>
          <a:prstGeom prst="rect">
            <a:avLst/>
          </a:prstGeom>
          <a:noFill/>
        </p:spPr>
        <p:txBody>
          <a:bodyPr wrap="square" rtlCol="0">
            <a:spAutoFit/>
          </a:bodyPr>
          <a:lstStyle/>
          <a:p>
            <a:pPr algn="ctr"/>
            <a:r>
              <a:rPr lang="en-US" sz="1000" dirty="0">
                <a:solidFill>
                  <a:srgbClr val="1B1464"/>
                </a:solidFill>
                <a:latin typeface="Helvetica Light" panose="020B0403020202020204" pitchFamily="34" charset="0"/>
              </a:rPr>
              <a:t>Jessica Chastain</a:t>
            </a:r>
          </a:p>
        </p:txBody>
      </p:sp>
    </p:spTree>
    <p:extLst>
      <p:ext uri="{BB962C8B-B14F-4D97-AF65-F5344CB8AC3E}">
        <p14:creationId xmlns:p14="http://schemas.microsoft.com/office/powerpoint/2010/main" val="150477051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41</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7" name="Rectangle 6">
            <a:extLst>
              <a:ext uri="{FF2B5EF4-FFF2-40B4-BE49-F238E27FC236}">
                <a16:creationId xmlns:a16="http://schemas.microsoft.com/office/drawing/2014/main" id="{EEA67A4C-71BC-4E34-8D36-4E222FE0452C}"/>
              </a:ext>
            </a:extLst>
          </p:cNvPr>
          <p:cNvSpPr/>
          <p:nvPr/>
        </p:nvSpPr>
        <p:spPr>
          <a:xfrm>
            <a:off x="413302" y="325537"/>
            <a:ext cx="11562676"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Video games are also a popular cultural genre as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fans connect with each other through new games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share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communal experiences</a:t>
            </a: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 and discuss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upcoming releases</a:t>
            </a:r>
          </a:p>
        </p:txBody>
      </p:sp>
      <p:sp>
        <p:nvSpPr>
          <p:cNvPr id="9" name="Rectangle 8">
            <a:extLst>
              <a:ext uri="{FF2B5EF4-FFF2-40B4-BE49-F238E27FC236}">
                <a16:creationId xmlns:a16="http://schemas.microsoft.com/office/drawing/2014/main" id="{89B7ADAD-DE6B-4A35-805A-2251E7008B86}"/>
              </a:ext>
            </a:extLst>
          </p:cNvPr>
          <p:cNvSpPr/>
          <p:nvPr/>
        </p:nvSpPr>
        <p:spPr>
          <a:xfrm>
            <a:off x="0" y="1712357"/>
            <a:ext cx="12191999"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sng" strike="noStrike" kern="1200" cap="none" spc="0" normalizeH="0" baseline="0" noProof="0" dirty="0">
                <a:ln>
                  <a:noFill/>
                </a:ln>
                <a:solidFill>
                  <a:srgbClr val="1F1A62"/>
                </a:solidFill>
                <a:effectLst/>
                <a:uLnTx/>
                <a:uFillTx/>
                <a:latin typeface="Helvetica" panose="020B0403020202020204" pitchFamily="34" charset="0"/>
              </a:rPr>
              <a:t>Video Game Trends In The Top 10 During Six-Week Analysis</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(March 16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 – April 26</a:t>
            </a:r>
            <a:r>
              <a:rPr kumimoji="0" lang="en-US" sz="1200" i="0" u="none" strike="noStrike" kern="1200" cap="none" spc="0" normalizeH="0" baseline="30000" noProof="0" dirty="0">
                <a:ln>
                  <a:noFill/>
                </a:ln>
                <a:solidFill>
                  <a:srgbClr val="1F1A62"/>
                </a:solidFill>
                <a:effectLst/>
                <a:uLnTx/>
                <a:uFillTx/>
                <a:latin typeface="Helvetica" panose="020B0403020202020204" pitchFamily="34" charset="0"/>
              </a:rPr>
              <a:t>th</a:t>
            </a:r>
            <a:r>
              <a:rPr kumimoji="0" lang="en-US" sz="1200" i="0" u="none" strike="noStrike" kern="1200" cap="none" spc="0" normalizeH="0" baseline="0" noProof="0" dirty="0">
                <a:ln>
                  <a:noFill/>
                </a:ln>
                <a:solidFill>
                  <a:srgbClr val="1F1A62"/>
                </a:solidFill>
                <a:effectLst/>
                <a:uLnTx/>
                <a:uFillTx/>
                <a:latin typeface="Helvetica" panose="020B0403020202020204" pitchFamily="34" charset="0"/>
              </a:rPr>
              <a:t>)</a:t>
            </a:r>
          </a:p>
        </p:txBody>
      </p:sp>
      <p:pic>
        <p:nvPicPr>
          <p:cNvPr id="3076" name="Picture 4" descr="Why the Sony PS5 DualSense is much more than just a next-gen ...">
            <a:extLst>
              <a:ext uri="{FF2B5EF4-FFF2-40B4-BE49-F238E27FC236}">
                <a16:creationId xmlns:a16="http://schemas.microsoft.com/office/drawing/2014/main" id="{84AD6078-84B7-4550-989E-8B37A1BC5E4D}"/>
              </a:ext>
            </a:extLst>
          </p:cNvPr>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6244707" y="3196601"/>
            <a:ext cx="1227449" cy="76754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nvGrpSpPr>
          <p:cNvPr id="2" name="Group 1">
            <a:extLst>
              <a:ext uri="{FF2B5EF4-FFF2-40B4-BE49-F238E27FC236}">
                <a16:creationId xmlns:a16="http://schemas.microsoft.com/office/drawing/2014/main" id="{2567A318-FEEC-44F3-AE66-33462100E806}"/>
              </a:ext>
            </a:extLst>
          </p:cNvPr>
          <p:cNvGrpSpPr/>
          <p:nvPr/>
        </p:nvGrpSpPr>
        <p:grpSpPr>
          <a:xfrm>
            <a:off x="7557773" y="3196601"/>
            <a:ext cx="1502337" cy="920963"/>
            <a:chOff x="5122069" y="4511967"/>
            <a:chExt cx="3143250" cy="1768078"/>
          </a:xfrm>
        </p:grpSpPr>
        <p:pic>
          <p:nvPicPr>
            <p:cNvPr id="3078" name="Picture 6" descr="New Fortnite Chapter 2 - Season 2 Release Date">
              <a:extLst>
                <a:ext uri="{FF2B5EF4-FFF2-40B4-BE49-F238E27FC236}">
                  <a16:creationId xmlns:a16="http://schemas.microsoft.com/office/drawing/2014/main" id="{D8B55621-8EFA-4D29-B402-9A58D7354334}"/>
                </a:ext>
              </a:extLst>
            </p:cNvPr>
            <p:cNvPicPr>
              <a:picLocks noChangeAspect="1" noChangeArrowheads="1"/>
            </p:cNvPicPr>
            <p:nvPr/>
          </p:nvPicPr>
          <p:blipFill>
            <a:blip r:embed="rId4" cstate="print">
              <a:extLst>
                <a:ext uri="{28A0092B-C50C-407E-A947-70E740481C1C}">
                  <a14:useLocalDpi xmlns:a14="http://schemas.microsoft.com/office/drawing/2010/main"/>
                </a:ext>
              </a:extLst>
            </a:blip>
            <a:srcRect/>
            <a:stretch>
              <a:fillRect/>
            </a:stretch>
          </p:blipFill>
          <p:spPr bwMode="auto">
            <a:xfrm>
              <a:off x="5122069" y="4511967"/>
              <a:ext cx="3143250" cy="1768078"/>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0" name="Picture 8" descr="Fortnite PNG, Fortnite Logo, Fortnite Characters And Skins Images ...">
              <a:extLst>
                <a:ext uri="{FF2B5EF4-FFF2-40B4-BE49-F238E27FC236}">
                  <a16:creationId xmlns:a16="http://schemas.microsoft.com/office/drawing/2014/main" id="{92643F58-ADBB-49E9-9DDE-367668EF7A72}"/>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7773071" y="6077991"/>
              <a:ext cx="492248" cy="137932"/>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grpSp>
      <p:pic>
        <p:nvPicPr>
          <p:cNvPr id="3082" name="Picture 10" descr="GTA 6 release date, news, leaks and rumors - Insider Paper">
            <a:extLst>
              <a:ext uri="{FF2B5EF4-FFF2-40B4-BE49-F238E27FC236}">
                <a16:creationId xmlns:a16="http://schemas.microsoft.com/office/drawing/2014/main" id="{77C44AD4-76AC-4F92-9104-C86E417357B1}"/>
              </a:ext>
            </a:extLst>
          </p:cNvPr>
          <p:cNvPicPr>
            <a:picLocks noChangeAspect="1" noChangeArrowheads="1"/>
          </p:cNvPicPr>
          <p:nvPr/>
        </p:nvPicPr>
        <p:blipFill>
          <a:blip r:embed="rId6" cstate="print">
            <a:extLst>
              <a:ext uri="{28A0092B-C50C-407E-A947-70E740481C1C}">
                <a14:useLocalDpi xmlns:a14="http://schemas.microsoft.com/office/drawing/2010/main"/>
              </a:ext>
            </a:extLst>
          </a:blip>
          <a:srcRect/>
          <a:stretch>
            <a:fillRect/>
          </a:stretch>
        </p:blipFill>
        <p:spPr bwMode="auto">
          <a:xfrm>
            <a:off x="9151137" y="3196600"/>
            <a:ext cx="1367303" cy="93007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84" name="Picture 12" descr="Fortnite And Travis Scott Present: Astronomical | RESPECT.">
            <a:extLst>
              <a:ext uri="{FF2B5EF4-FFF2-40B4-BE49-F238E27FC236}">
                <a16:creationId xmlns:a16="http://schemas.microsoft.com/office/drawing/2014/main" id="{CA52BB17-9A5C-4B8E-AAE9-16F22ED04B0A}"/>
              </a:ext>
            </a:extLst>
          </p:cNvPr>
          <p:cNvPicPr>
            <a:picLocks noChangeAspect="1" noChangeArrowheads="1"/>
          </p:cNvPicPr>
          <p:nvPr/>
        </p:nvPicPr>
        <p:blipFill>
          <a:blip r:embed="rId7" cstate="print">
            <a:extLst>
              <a:ext uri="{28A0092B-C50C-407E-A947-70E740481C1C}">
                <a14:useLocalDpi xmlns:a14="http://schemas.microsoft.com/office/drawing/2010/main"/>
              </a:ext>
            </a:extLst>
          </a:blip>
          <a:srcRect/>
          <a:stretch>
            <a:fillRect/>
          </a:stretch>
        </p:blipFill>
        <p:spPr bwMode="auto">
          <a:xfrm>
            <a:off x="10616632" y="3183187"/>
            <a:ext cx="1514469" cy="974859"/>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16" name="Rectangle: Rounded Corners 15">
            <a:extLst>
              <a:ext uri="{FF2B5EF4-FFF2-40B4-BE49-F238E27FC236}">
                <a16:creationId xmlns:a16="http://schemas.microsoft.com/office/drawing/2014/main" id="{A59DEB9A-6D85-40BF-8D23-4DCBD6B51201}"/>
              </a:ext>
            </a:extLst>
          </p:cNvPr>
          <p:cNvSpPr/>
          <p:nvPr/>
        </p:nvSpPr>
        <p:spPr>
          <a:xfrm>
            <a:off x="3158043" y="4413142"/>
            <a:ext cx="1577886" cy="1725125"/>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Due to people being confined to their homes,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Animal Crossing: New Horizons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saw a spike in users and hours played.</a:t>
            </a:r>
          </a:p>
        </p:txBody>
      </p:sp>
      <p:sp>
        <p:nvSpPr>
          <p:cNvPr id="17" name="Rectangle: Rounded Corners 16">
            <a:extLst>
              <a:ext uri="{FF2B5EF4-FFF2-40B4-BE49-F238E27FC236}">
                <a16:creationId xmlns:a16="http://schemas.microsoft.com/office/drawing/2014/main" id="{F47D4D76-51ED-4491-8DAB-D5E76DA1865F}"/>
              </a:ext>
            </a:extLst>
          </p:cNvPr>
          <p:cNvSpPr/>
          <p:nvPr/>
        </p:nvSpPr>
        <p:spPr>
          <a:xfrm>
            <a:off x="6244707" y="4413142"/>
            <a:ext cx="1227449" cy="1014794"/>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Sony reveals the new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PS5</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'DualSense' controller.</a:t>
            </a:r>
          </a:p>
        </p:txBody>
      </p:sp>
      <p:sp>
        <p:nvSpPr>
          <p:cNvPr id="18" name="Rectangle: Rounded Corners 17">
            <a:extLst>
              <a:ext uri="{FF2B5EF4-FFF2-40B4-BE49-F238E27FC236}">
                <a16:creationId xmlns:a16="http://schemas.microsoft.com/office/drawing/2014/main" id="{E9AB6061-4D05-474A-B0C2-3C8B6555C1A7}"/>
              </a:ext>
            </a:extLst>
          </p:cNvPr>
          <p:cNvSpPr/>
          <p:nvPr/>
        </p:nvSpPr>
        <p:spPr>
          <a:xfrm>
            <a:off x="9151137" y="4413141"/>
            <a:ext cx="1390710" cy="1491553"/>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Reports surface that the </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long-awaited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Grand Theft Auto VI</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is </a:t>
            </a:r>
            <a:r>
              <a:rPr lang="en-US" sz="1200" dirty="0">
                <a:solidFill>
                  <a:srgbClr val="1B1464"/>
                </a:solidFill>
                <a:latin typeface="Helvetica" panose="020B0604020202020204" pitchFamily="34" charset="0"/>
                <a:cs typeface="Helvetica" panose="020B0604020202020204" pitchFamily="34" charset="0"/>
              </a:rPr>
              <a:t>‘early in development.’</a:t>
            </a:r>
            <a:endPar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endParaRPr>
          </a:p>
        </p:txBody>
      </p:sp>
      <p:sp>
        <p:nvSpPr>
          <p:cNvPr id="19" name="Rectangle: Rounded Corners 18">
            <a:extLst>
              <a:ext uri="{FF2B5EF4-FFF2-40B4-BE49-F238E27FC236}">
                <a16:creationId xmlns:a16="http://schemas.microsoft.com/office/drawing/2014/main" id="{AC641B17-B76F-41E8-9991-8BCABE923C9B}"/>
              </a:ext>
            </a:extLst>
          </p:cNvPr>
          <p:cNvSpPr/>
          <p:nvPr/>
        </p:nvSpPr>
        <p:spPr>
          <a:xfrm>
            <a:off x="4814913" y="4413142"/>
            <a:ext cx="1317542" cy="1675721"/>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The Sonic Movie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Xbox Console Sweepstakes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is given away to a select number of fans.</a:t>
            </a:r>
          </a:p>
        </p:txBody>
      </p:sp>
      <p:sp>
        <p:nvSpPr>
          <p:cNvPr id="20" name="Rectangle: Rounded Corners 19">
            <a:extLst>
              <a:ext uri="{FF2B5EF4-FFF2-40B4-BE49-F238E27FC236}">
                <a16:creationId xmlns:a16="http://schemas.microsoft.com/office/drawing/2014/main" id="{9204CD0A-6212-45EB-B8D9-2AC6EB17381A}"/>
              </a:ext>
            </a:extLst>
          </p:cNvPr>
          <p:cNvSpPr/>
          <p:nvPr/>
        </p:nvSpPr>
        <p:spPr>
          <a:xfrm>
            <a:off x="7557773" y="4413141"/>
            <a:ext cx="1502336" cy="13925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Fortnite</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is challenged by the release of new yet similar games such as Valorant.</a:t>
            </a:r>
          </a:p>
        </p:txBody>
      </p:sp>
      <p:sp>
        <p:nvSpPr>
          <p:cNvPr id="21" name="Rectangle: Rounded Corners 20">
            <a:extLst>
              <a:ext uri="{FF2B5EF4-FFF2-40B4-BE49-F238E27FC236}">
                <a16:creationId xmlns:a16="http://schemas.microsoft.com/office/drawing/2014/main" id="{E0F4E6C6-E057-4C0F-8142-6012E0B9E864}"/>
              </a:ext>
            </a:extLst>
          </p:cNvPr>
          <p:cNvSpPr/>
          <p:nvPr/>
        </p:nvSpPr>
        <p:spPr>
          <a:xfrm>
            <a:off x="10629318" y="4399728"/>
            <a:ext cx="1501784" cy="1504966"/>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Travis Scott and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Fortnite</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collaborated to debut  </a:t>
            </a:r>
            <a:r>
              <a:rPr kumimoji="0" lang="en-US" sz="1200" b="0" i="1"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Astronomical</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a ‘one of a  kind musical journey.’</a:t>
            </a:r>
          </a:p>
        </p:txBody>
      </p:sp>
      <p:pic>
        <p:nvPicPr>
          <p:cNvPr id="3090" name="Picture 18" descr="TSS Interview: Winner of the Sonic Movie Xbox One X, Warner Loredo ...">
            <a:extLst>
              <a:ext uri="{FF2B5EF4-FFF2-40B4-BE49-F238E27FC236}">
                <a16:creationId xmlns:a16="http://schemas.microsoft.com/office/drawing/2014/main" id="{9EB9E874-814A-48E1-B1F2-868192C61EAB}"/>
              </a:ext>
            </a:extLst>
          </p:cNvPr>
          <p:cNvPicPr>
            <a:picLocks noChangeAspect="1" noChangeArrowheads="1"/>
          </p:cNvPicPr>
          <p:nvPr/>
        </p:nvPicPr>
        <p:blipFill rotWithShape="1">
          <a:blip r:embed="rId8" cstate="print">
            <a:extLst>
              <a:ext uri="{28A0092B-C50C-407E-A947-70E740481C1C}">
                <a14:useLocalDpi xmlns:a14="http://schemas.microsoft.com/office/drawing/2010/main"/>
              </a:ext>
            </a:extLst>
          </a:blip>
          <a:srcRect/>
          <a:stretch/>
        </p:blipFill>
        <p:spPr bwMode="auto">
          <a:xfrm>
            <a:off x="4821644" y="3196601"/>
            <a:ext cx="1310811" cy="1128274"/>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pic>
        <p:nvPicPr>
          <p:cNvPr id="3092" name="Picture 20" descr="Animal Crossing: New Horizons for Nintendo Switch - Nintendo Game ...">
            <a:extLst>
              <a:ext uri="{FF2B5EF4-FFF2-40B4-BE49-F238E27FC236}">
                <a16:creationId xmlns:a16="http://schemas.microsoft.com/office/drawing/2014/main" id="{C901EBDD-DB9A-48EF-94FD-EC3EDF29D8B2}"/>
              </a:ext>
            </a:extLst>
          </p:cNvPr>
          <p:cNvPicPr>
            <a:picLocks noChangeAspect="1" noChangeArrowheads="1"/>
          </p:cNvPicPr>
          <p:nvPr/>
        </p:nvPicPr>
        <p:blipFill>
          <a:blip r:embed="rId9" cstate="print">
            <a:extLst>
              <a:ext uri="{28A0092B-C50C-407E-A947-70E740481C1C}">
                <a14:useLocalDpi xmlns:a14="http://schemas.microsoft.com/office/drawing/2010/main"/>
              </a:ext>
            </a:extLst>
          </a:blip>
          <a:srcRect/>
          <a:stretch>
            <a:fillRect/>
          </a:stretch>
        </p:blipFill>
        <p:spPr bwMode="auto">
          <a:xfrm>
            <a:off x="3158043" y="3196601"/>
            <a:ext cx="1577889" cy="887563"/>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26" name="TextBox 25">
            <a:extLst>
              <a:ext uri="{FF2B5EF4-FFF2-40B4-BE49-F238E27FC236}">
                <a16:creationId xmlns:a16="http://schemas.microsoft.com/office/drawing/2014/main" id="{D847AB05-6E4A-4195-8CAF-D9793697C617}"/>
              </a:ext>
            </a:extLst>
          </p:cNvPr>
          <p:cNvSpPr txBox="1"/>
          <p:nvPr/>
        </p:nvSpPr>
        <p:spPr>
          <a:xfrm>
            <a:off x="446732" y="6340315"/>
            <a:ext cx="11687273" cy="20005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Source: VAB custom analysis of Top 10 trending Twitter Topics each night (9:30p &amp; 11p) aggregated during the analysis time period (3/16/2020 – 4/2</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6</a:t>
            </a:r>
            <a:r>
              <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/2020). Results include both ‘direct’ and ‘related’ topics.</a:t>
            </a:r>
            <a:endParaRPr kumimoji="0" lang="en-US" sz="700" b="0" i="0" u="none" strike="noStrike" kern="1200" cap="none" spc="0" normalizeH="0" baseline="0" noProof="0" dirty="0">
              <a:ln>
                <a:noFill/>
              </a:ln>
              <a:solidFill>
                <a:srgbClr val="1B1464"/>
              </a:solidFill>
              <a:effectLst/>
              <a:uLnTx/>
              <a:uFillTx/>
              <a:latin typeface="Helvetica" panose="020B0604020202020204" pitchFamily="34" charset="0"/>
              <a:ea typeface="+mn-ea"/>
              <a:cs typeface="+mn-cs"/>
            </a:endParaRPr>
          </a:p>
        </p:txBody>
      </p:sp>
      <p:sp>
        <p:nvSpPr>
          <p:cNvPr id="32" name="TextBox 31">
            <a:extLst>
              <a:ext uri="{FF2B5EF4-FFF2-40B4-BE49-F238E27FC236}">
                <a16:creationId xmlns:a16="http://schemas.microsoft.com/office/drawing/2014/main" id="{50CCA013-2E6E-4D2A-9E04-48D5824D4233}"/>
              </a:ext>
            </a:extLst>
          </p:cNvPr>
          <p:cNvSpPr txBox="1"/>
          <p:nvPr/>
        </p:nvSpPr>
        <p:spPr>
          <a:xfrm>
            <a:off x="3194498" y="2237259"/>
            <a:ext cx="1558916"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3/28</a:t>
            </a:r>
          </a:p>
        </p:txBody>
      </p:sp>
      <p:sp>
        <p:nvSpPr>
          <p:cNvPr id="33" name="TextBox 32">
            <a:extLst>
              <a:ext uri="{FF2B5EF4-FFF2-40B4-BE49-F238E27FC236}">
                <a16:creationId xmlns:a16="http://schemas.microsoft.com/office/drawing/2014/main" id="{458BC0E5-C320-4F97-B8E2-0F9C449BB666}"/>
              </a:ext>
            </a:extLst>
          </p:cNvPr>
          <p:cNvSpPr txBox="1"/>
          <p:nvPr/>
        </p:nvSpPr>
        <p:spPr>
          <a:xfrm>
            <a:off x="3255220" y="2501626"/>
            <a:ext cx="1428776"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rPr>
              <a:t>#AnimalCrossingNewHorizons</a:t>
            </a:r>
          </a:p>
        </p:txBody>
      </p:sp>
      <p:sp>
        <p:nvSpPr>
          <p:cNvPr id="34" name="TextBox 33">
            <a:extLst>
              <a:ext uri="{FF2B5EF4-FFF2-40B4-BE49-F238E27FC236}">
                <a16:creationId xmlns:a16="http://schemas.microsoft.com/office/drawing/2014/main" id="{2C0E4533-0236-4AC6-9653-1E92759A1C33}"/>
              </a:ext>
            </a:extLst>
          </p:cNvPr>
          <p:cNvSpPr txBox="1"/>
          <p:nvPr/>
        </p:nvSpPr>
        <p:spPr>
          <a:xfrm>
            <a:off x="446732" y="6184855"/>
            <a:ext cx="3377741"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 = the highest ranking the trending topic achieved during the night</a:t>
            </a:r>
          </a:p>
        </p:txBody>
      </p:sp>
      <p:sp>
        <p:nvSpPr>
          <p:cNvPr id="35" name="TextBox 34">
            <a:extLst>
              <a:ext uri="{FF2B5EF4-FFF2-40B4-BE49-F238E27FC236}">
                <a16:creationId xmlns:a16="http://schemas.microsoft.com/office/drawing/2014/main" id="{AAFF3F35-DB57-4EBE-8D11-9958EA51F96D}"/>
              </a:ext>
            </a:extLst>
          </p:cNvPr>
          <p:cNvSpPr txBox="1"/>
          <p:nvPr/>
        </p:nvSpPr>
        <p:spPr>
          <a:xfrm>
            <a:off x="6243255" y="2237259"/>
            <a:ext cx="1219702"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/7</a:t>
            </a:r>
          </a:p>
        </p:txBody>
      </p:sp>
      <p:sp>
        <p:nvSpPr>
          <p:cNvPr id="36" name="TextBox 35">
            <a:extLst>
              <a:ext uri="{FF2B5EF4-FFF2-40B4-BE49-F238E27FC236}">
                <a16:creationId xmlns:a16="http://schemas.microsoft.com/office/drawing/2014/main" id="{9A6FC314-6758-4631-8BFC-16501D512C68}"/>
              </a:ext>
            </a:extLst>
          </p:cNvPr>
          <p:cNvSpPr txBox="1"/>
          <p:nvPr/>
        </p:nvSpPr>
        <p:spPr>
          <a:xfrm>
            <a:off x="6220024" y="2501626"/>
            <a:ext cx="125213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(#3)</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Xbox Controller</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37" name="TextBox 36">
            <a:extLst>
              <a:ext uri="{FF2B5EF4-FFF2-40B4-BE49-F238E27FC236}">
                <a16:creationId xmlns:a16="http://schemas.microsoft.com/office/drawing/2014/main" id="{82C71008-C178-4B35-9511-861348F5ACFD}"/>
              </a:ext>
            </a:extLst>
          </p:cNvPr>
          <p:cNvSpPr txBox="1"/>
          <p:nvPr/>
        </p:nvSpPr>
        <p:spPr>
          <a:xfrm>
            <a:off x="9151136" y="2231819"/>
            <a:ext cx="1367304"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/15</a:t>
            </a:r>
          </a:p>
        </p:txBody>
      </p:sp>
      <p:sp>
        <p:nvSpPr>
          <p:cNvPr id="38" name="TextBox 37">
            <a:extLst>
              <a:ext uri="{FF2B5EF4-FFF2-40B4-BE49-F238E27FC236}">
                <a16:creationId xmlns:a16="http://schemas.microsoft.com/office/drawing/2014/main" id="{19B127D9-B91B-4EF1-B635-1AF9E3B6D481}"/>
              </a:ext>
            </a:extLst>
          </p:cNvPr>
          <p:cNvSpPr txBox="1"/>
          <p:nvPr/>
        </p:nvSpPr>
        <p:spPr>
          <a:xfrm>
            <a:off x="9128468" y="2496186"/>
            <a:ext cx="1389971"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a:t>
            </a:r>
            <a:r>
              <a:rPr lang="en-US" sz="1400" dirty="0">
                <a:solidFill>
                  <a:srgbClr val="1B1464"/>
                </a:solidFill>
                <a:latin typeface="Helvetica Light" panose="020B0403020202020204"/>
              </a:rPr>
              <a:t>6</a:t>
            </a: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GTA 6</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39" name="TextBox 38">
            <a:extLst>
              <a:ext uri="{FF2B5EF4-FFF2-40B4-BE49-F238E27FC236}">
                <a16:creationId xmlns:a16="http://schemas.microsoft.com/office/drawing/2014/main" id="{7AD5E722-F0B3-4C86-BFE4-FEC95429AB9F}"/>
              </a:ext>
            </a:extLst>
          </p:cNvPr>
          <p:cNvSpPr txBox="1"/>
          <p:nvPr/>
        </p:nvSpPr>
        <p:spPr>
          <a:xfrm>
            <a:off x="4821133" y="2237259"/>
            <a:ext cx="130458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3/31</a:t>
            </a:r>
          </a:p>
        </p:txBody>
      </p:sp>
      <p:sp>
        <p:nvSpPr>
          <p:cNvPr id="40" name="TextBox 39">
            <a:extLst>
              <a:ext uri="{FF2B5EF4-FFF2-40B4-BE49-F238E27FC236}">
                <a16:creationId xmlns:a16="http://schemas.microsoft.com/office/drawing/2014/main" id="{EE57A05B-E811-408D-A5DA-70D5018A0EC6}"/>
              </a:ext>
            </a:extLst>
          </p:cNvPr>
          <p:cNvSpPr txBox="1"/>
          <p:nvPr/>
        </p:nvSpPr>
        <p:spPr>
          <a:xfrm>
            <a:off x="4814913" y="2501626"/>
            <a:ext cx="1304589" cy="67710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#SonicXbox</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Sweepstakes</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1" name="TextBox 40">
            <a:extLst>
              <a:ext uri="{FF2B5EF4-FFF2-40B4-BE49-F238E27FC236}">
                <a16:creationId xmlns:a16="http://schemas.microsoft.com/office/drawing/2014/main" id="{BC9602C4-F259-48AE-AD44-66E4D0B1CAFA}"/>
              </a:ext>
            </a:extLst>
          </p:cNvPr>
          <p:cNvSpPr txBox="1"/>
          <p:nvPr/>
        </p:nvSpPr>
        <p:spPr>
          <a:xfrm>
            <a:off x="7557772" y="2231530"/>
            <a:ext cx="148911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/11</a:t>
            </a:r>
          </a:p>
        </p:txBody>
      </p:sp>
      <p:sp>
        <p:nvSpPr>
          <p:cNvPr id="42" name="TextBox 41">
            <a:extLst>
              <a:ext uri="{FF2B5EF4-FFF2-40B4-BE49-F238E27FC236}">
                <a16:creationId xmlns:a16="http://schemas.microsoft.com/office/drawing/2014/main" id="{BC129AA6-4365-46D4-A75C-B9215C66B66F}"/>
              </a:ext>
            </a:extLst>
          </p:cNvPr>
          <p:cNvSpPr txBox="1"/>
          <p:nvPr/>
        </p:nvSpPr>
        <p:spPr>
          <a:xfrm>
            <a:off x="7544547" y="2495897"/>
            <a:ext cx="1502337"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(#9)</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#RIPFortnite</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3" name="TextBox 42">
            <a:extLst>
              <a:ext uri="{FF2B5EF4-FFF2-40B4-BE49-F238E27FC236}">
                <a16:creationId xmlns:a16="http://schemas.microsoft.com/office/drawing/2014/main" id="{16A540EB-A7AE-4929-B9ED-509BB48FE181}"/>
              </a:ext>
            </a:extLst>
          </p:cNvPr>
          <p:cNvSpPr txBox="1"/>
          <p:nvPr/>
        </p:nvSpPr>
        <p:spPr>
          <a:xfrm>
            <a:off x="10629318" y="2218406"/>
            <a:ext cx="1501781"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b="1" u="sng" dirty="0">
                <a:solidFill>
                  <a:srgbClr val="ED3C8D"/>
                </a:solidFill>
                <a:latin typeface="Helvetica Light" panose="020B0403020202020204"/>
              </a:rPr>
              <a:t>4</a:t>
            </a: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/23</a:t>
            </a:r>
          </a:p>
        </p:txBody>
      </p:sp>
      <p:sp>
        <p:nvSpPr>
          <p:cNvPr id="44" name="TextBox 43">
            <a:extLst>
              <a:ext uri="{FF2B5EF4-FFF2-40B4-BE49-F238E27FC236}">
                <a16:creationId xmlns:a16="http://schemas.microsoft.com/office/drawing/2014/main" id="{5C4A895C-CC7E-417F-8764-6D9303D66F95}"/>
              </a:ext>
            </a:extLst>
          </p:cNvPr>
          <p:cNvSpPr txBox="1"/>
          <p:nvPr/>
        </p:nvSpPr>
        <p:spPr>
          <a:xfrm>
            <a:off x="10629316" y="2482773"/>
            <a:ext cx="1501783"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(#10)</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Travis Scott</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
        <p:nvSpPr>
          <p:cNvPr id="47" name="Rectangle: Rounded Corners 46">
            <a:extLst>
              <a:ext uri="{FF2B5EF4-FFF2-40B4-BE49-F238E27FC236}">
                <a16:creationId xmlns:a16="http://schemas.microsoft.com/office/drawing/2014/main" id="{D0C66384-E5DA-486E-8789-EBDB81DA4669}"/>
              </a:ext>
            </a:extLst>
          </p:cNvPr>
          <p:cNvSpPr/>
          <p:nvPr/>
        </p:nvSpPr>
        <p:spPr>
          <a:xfrm>
            <a:off x="50669" y="4416019"/>
            <a:ext cx="1558808" cy="1445398"/>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GameStop</a:t>
            </a:r>
            <a:r>
              <a:rPr kumimoji="0" lang="en-US" sz="1200" b="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claims it is ‘essential retail’ in order to remain open amid coronavirus shutdowns</a:t>
            </a:r>
          </a:p>
        </p:txBody>
      </p:sp>
      <p:pic>
        <p:nvPicPr>
          <p:cNvPr id="1026" name="Picture 2" descr="GameStop to Close 200 Stores by the End of the Year">
            <a:extLst>
              <a:ext uri="{FF2B5EF4-FFF2-40B4-BE49-F238E27FC236}">
                <a16:creationId xmlns:a16="http://schemas.microsoft.com/office/drawing/2014/main" id="{149608AE-32A8-4C57-BBE8-7F64783275F9}"/>
              </a:ext>
            </a:extLst>
          </p:cNvPr>
          <p:cNvPicPr>
            <a:picLocks noChangeAspect="1" noChangeArrowheads="1"/>
          </p:cNvPicPr>
          <p:nvPr/>
        </p:nvPicPr>
        <p:blipFill>
          <a:blip r:embed="rId10" cstate="print">
            <a:extLst>
              <a:ext uri="{28A0092B-C50C-407E-A947-70E740481C1C}">
                <a14:useLocalDpi xmlns:a14="http://schemas.microsoft.com/office/drawing/2010/main"/>
              </a:ext>
            </a:extLst>
          </a:blip>
          <a:srcRect/>
          <a:stretch>
            <a:fillRect/>
          </a:stretch>
        </p:blipFill>
        <p:spPr bwMode="auto">
          <a:xfrm>
            <a:off x="50669" y="3180940"/>
            <a:ext cx="1558807" cy="988976"/>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
        <p:nvSpPr>
          <p:cNvPr id="48" name="TextBox 47">
            <a:extLst>
              <a:ext uri="{FF2B5EF4-FFF2-40B4-BE49-F238E27FC236}">
                <a16:creationId xmlns:a16="http://schemas.microsoft.com/office/drawing/2014/main" id="{3BD07054-A34B-48DA-9CE7-E2335F38F722}"/>
              </a:ext>
            </a:extLst>
          </p:cNvPr>
          <p:cNvSpPr txBox="1"/>
          <p:nvPr/>
        </p:nvSpPr>
        <p:spPr>
          <a:xfrm>
            <a:off x="50669" y="2238740"/>
            <a:ext cx="15588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3/19</a:t>
            </a:r>
          </a:p>
        </p:txBody>
      </p:sp>
      <p:sp>
        <p:nvSpPr>
          <p:cNvPr id="49" name="TextBox 48">
            <a:extLst>
              <a:ext uri="{FF2B5EF4-FFF2-40B4-BE49-F238E27FC236}">
                <a16:creationId xmlns:a16="http://schemas.microsoft.com/office/drawing/2014/main" id="{F75B07E0-2E3B-4DA6-A5D8-F53E1D374ADA}"/>
              </a:ext>
            </a:extLst>
          </p:cNvPr>
          <p:cNvSpPr txBox="1"/>
          <p:nvPr/>
        </p:nvSpPr>
        <p:spPr>
          <a:xfrm>
            <a:off x="50669" y="2503107"/>
            <a:ext cx="15588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GameStop</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pic>
        <p:nvPicPr>
          <p:cNvPr id="1028" name="Picture 4" descr="Zato-1 | Guilty Gear Wiki | Fandom">
            <a:extLst>
              <a:ext uri="{FF2B5EF4-FFF2-40B4-BE49-F238E27FC236}">
                <a16:creationId xmlns:a16="http://schemas.microsoft.com/office/drawing/2014/main" id="{B598DCEE-BBB5-4A0D-B2C4-36A8999A0C72}"/>
              </a:ext>
            </a:extLst>
          </p:cNvPr>
          <p:cNvPicPr>
            <a:picLocks noChangeAspect="1" noChangeArrowheads="1"/>
          </p:cNvPicPr>
          <p:nvPr/>
        </p:nvPicPr>
        <p:blipFill>
          <a:blip r:embed="rId11" cstate="print">
            <a:extLst>
              <a:ext uri="{28A0092B-C50C-407E-A947-70E740481C1C}">
                <a14:useLocalDpi xmlns:a14="http://schemas.microsoft.com/office/drawing/2010/main"/>
              </a:ext>
            </a:extLst>
          </a:blip>
          <a:srcRect/>
          <a:stretch>
            <a:fillRect/>
          </a:stretch>
        </p:blipFill>
        <p:spPr bwMode="auto">
          <a:xfrm>
            <a:off x="1895815" y="3175834"/>
            <a:ext cx="975888" cy="1122717"/>
          </a:xfrm>
          <a:prstGeom prst="rect">
            <a:avLst/>
          </a:prstGeom>
          <a:solidFill>
            <a:schemeClr val="bg1"/>
          </a:solidFill>
          <a:ln>
            <a:solidFill>
              <a:schemeClr val="tx1"/>
            </a:solidFill>
          </a:ln>
        </p:spPr>
      </p:pic>
      <p:sp>
        <p:nvSpPr>
          <p:cNvPr id="50" name="Rectangle: Rounded Corners 49">
            <a:extLst>
              <a:ext uri="{FF2B5EF4-FFF2-40B4-BE49-F238E27FC236}">
                <a16:creationId xmlns:a16="http://schemas.microsoft.com/office/drawing/2014/main" id="{BE0B1B69-1716-4BDB-BD29-AF85EF55196E}"/>
              </a:ext>
            </a:extLst>
          </p:cNvPr>
          <p:cNvSpPr/>
          <p:nvPr/>
        </p:nvSpPr>
        <p:spPr>
          <a:xfrm>
            <a:off x="1666318" y="4417497"/>
            <a:ext cx="1430522" cy="1767357"/>
          </a:xfrm>
          <a:prstGeom prst="roundRect">
            <a:avLst/>
          </a:prstGeom>
          <a:solidFill>
            <a:schemeClr val="bg1"/>
          </a:solidFill>
          <a:ln>
            <a:solidFill>
              <a:srgbClr val="1B1464"/>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A new trailer for the upcoming video game </a:t>
            </a:r>
            <a:r>
              <a:rPr kumimoji="0" lang="en-US" sz="1200" b="1"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Guilty Gear Strive</a:t>
            </a:r>
            <a:r>
              <a:rPr kumimoji="0" lang="en-US" sz="1200" i="0" u="none" strike="noStrike" kern="1200" cap="none" spc="0" normalizeH="0" baseline="0" noProof="0" dirty="0">
                <a:ln>
                  <a:noFill/>
                </a:ln>
                <a:solidFill>
                  <a:srgbClr val="1B1464"/>
                </a:solidFill>
                <a:effectLst/>
                <a:uLnTx/>
                <a:uFillTx/>
                <a:latin typeface="Helvetica" panose="020B0604020202020204" pitchFamily="34" charset="0"/>
                <a:ea typeface="+mn-ea"/>
                <a:cs typeface="Helvetica" panose="020B0604020202020204" pitchFamily="34" charset="0"/>
              </a:rPr>
              <a:t> reveals the addition of characters Millia Rage and Zato-1.</a:t>
            </a:r>
          </a:p>
        </p:txBody>
      </p:sp>
      <p:sp>
        <p:nvSpPr>
          <p:cNvPr id="51" name="TextBox 50">
            <a:extLst>
              <a:ext uri="{FF2B5EF4-FFF2-40B4-BE49-F238E27FC236}">
                <a16:creationId xmlns:a16="http://schemas.microsoft.com/office/drawing/2014/main" id="{54D9CD64-D14C-4AF7-A4B2-2E691E5EA230}"/>
              </a:ext>
            </a:extLst>
          </p:cNvPr>
          <p:cNvSpPr txBox="1"/>
          <p:nvPr/>
        </p:nvSpPr>
        <p:spPr>
          <a:xfrm>
            <a:off x="1587987" y="2240219"/>
            <a:ext cx="1558807"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sng" strike="noStrike" kern="1200" cap="none" spc="0" normalizeH="0" baseline="0" noProof="0" dirty="0">
                <a:ln>
                  <a:noFill/>
                </a:ln>
                <a:solidFill>
                  <a:srgbClr val="ED3C8D"/>
                </a:solidFill>
                <a:effectLst/>
                <a:uLnTx/>
                <a:uFillTx/>
                <a:latin typeface="Helvetica Light" panose="020B0403020202020204"/>
                <a:ea typeface="+mn-ea"/>
                <a:cs typeface="+mn-cs"/>
              </a:rPr>
              <a:t>3/21</a:t>
            </a:r>
          </a:p>
        </p:txBody>
      </p:sp>
      <p:sp>
        <p:nvSpPr>
          <p:cNvPr id="52" name="TextBox 51">
            <a:extLst>
              <a:ext uri="{FF2B5EF4-FFF2-40B4-BE49-F238E27FC236}">
                <a16:creationId xmlns:a16="http://schemas.microsoft.com/office/drawing/2014/main" id="{35EE0691-995D-4F00-B295-54B64C803912}"/>
              </a:ext>
            </a:extLst>
          </p:cNvPr>
          <p:cNvSpPr txBox="1"/>
          <p:nvPr/>
        </p:nvSpPr>
        <p:spPr>
          <a:xfrm>
            <a:off x="1587987" y="2504586"/>
            <a:ext cx="1558808" cy="49244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a:ea typeface="+mn-ea"/>
                <a:cs typeface="+mn-cs"/>
              </a:rPr>
              <a:t>(#2)</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solidFill>
                  <a:srgbClr val="1B1464"/>
                </a:solidFill>
                <a:latin typeface="Helvetica Light" panose="020B0403020202020204"/>
              </a:rPr>
              <a:t>Zato</a:t>
            </a:r>
            <a:endParaRPr kumimoji="0" lang="en-US" sz="1200" b="0" i="0" u="none" strike="noStrike" kern="1200" cap="none" spc="0" normalizeH="0" baseline="0" noProof="0" dirty="0">
              <a:ln>
                <a:noFill/>
              </a:ln>
              <a:solidFill>
                <a:srgbClr val="1B1464"/>
              </a:solidFill>
              <a:effectLst/>
              <a:uLnTx/>
              <a:uFillTx/>
              <a:latin typeface="Helvetica Light" panose="020B0403020202020204"/>
              <a:ea typeface="+mn-ea"/>
              <a:cs typeface="+mn-cs"/>
            </a:endParaRPr>
          </a:p>
        </p:txBody>
      </p:sp>
    </p:spTree>
    <p:extLst>
      <p:ext uri="{BB962C8B-B14F-4D97-AF65-F5344CB8AC3E}">
        <p14:creationId xmlns:p14="http://schemas.microsoft.com/office/powerpoint/2010/main" val="409726340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AC228E57-94F0-462F-9549-57637A2B9221}"/>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1" y="0"/>
            <a:ext cx="4423170" cy="6869150"/>
          </a:xfrm>
          <a:prstGeom prst="rect">
            <a:avLst/>
          </a:prstGeom>
        </p:spPr>
      </p:pic>
      <p:pic>
        <p:nvPicPr>
          <p:cNvPr id="11" name="Picture 10">
            <a:extLst>
              <a:ext uri="{FF2B5EF4-FFF2-40B4-BE49-F238E27FC236}">
                <a16:creationId xmlns:a16="http://schemas.microsoft.com/office/drawing/2014/main" id="{32B8009B-343A-4198-B610-60AFD300AC8B}"/>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CC3151E8-DCA4-4428-97A5-6EDD02638501}"/>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42</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4" name="Rectangle 13">
            <a:extLst>
              <a:ext uri="{FF2B5EF4-FFF2-40B4-BE49-F238E27FC236}">
                <a16:creationId xmlns:a16="http://schemas.microsoft.com/office/drawing/2014/main" id="{76AE6CC5-AB03-47AE-954D-FDA74AE47D74}"/>
              </a:ext>
            </a:extLst>
          </p:cNvPr>
          <p:cNvSpPr/>
          <p:nvPr/>
        </p:nvSpPr>
        <p:spPr>
          <a:xfrm>
            <a:off x="546752" y="6586958"/>
            <a:ext cx="1166676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20" name="TextBox 19">
            <a:extLst>
              <a:ext uri="{FF2B5EF4-FFF2-40B4-BE49-F238E27FC236}">
                <a16:creationId xmlns:a16="http://schemas.microsoft.com/office/drawing/2014/main" id="{EC7C3DF5-3D9A-46B2-941F-9D87D0A9DDB8}"/>
              </a:ext>
            </a:extLst>
          </p:cNvPr>
          <p:cNvSpPr txBox="1"/>
          <p:nvPr/>
        </p:nvSpPr>
        <p:spPr>
          <a:xfrm>
            <a:off x="4905283" y="1496546"/>
            <a:ext cx="7077167" cy="4431983"/>
          </a:xfrm>
          <a:prstGeom prst="rect">
            <a:avLst/>
          </a:prstGeom>
          <a:noFill/>
        </p:spPr>
        <p:txBody>
          <a:bodyPr wrap="square" rtlCol="0">
            <a:spAutoFit/>
          </a:bodyPr>
          <a:lstStyle/>
          <a:p>
            <a:pPr marL="457200" lvl="0" indent="-457200">
              <a:buBlip>
                <a:blip r:embed="rId4"/>
              </a:buBlip>
            </a:pPr>
            <a:r>
              <a:rPr lang="en-US" b="1" dirty="0">
                <a:solidFill>
                  <a:srgbClr val="1B1464"/>
                </a:solidFill>
                <a:latin typeface="Helvetica" panose="020B0403020202020204" pitchFamily="34" charset="0"/>
              </a:rPr>
              <a:t>Capitalizing on consumers’ thirst for content and their exploration of new media technology, streaming platforms have entered the cultural conversation by showcasing special performances and creating online watch parties </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Music transcends platforms but is most popular through Instagram and ad-supported TV </a:t>
            </a:r>
          </a:p>
          <a:p>
            <a:pPr marL="457200" lvl="0" indent="-457200">
              <a:buBlip>
                <a:blip r:embed="rId4"/>
              </a:buBlip>
            </a:pPr>
            <a:endParaRPr kumimoji="0" lang="en-US" sz="2800" b="1" i="0" u="none" strike="noStrike" kern="1200" cap="none" spc="0" normalizeH="0" baseline="0" noProof="0" dirty="0">
              <a:ln>
                <a:noFill/>
              </a:ln>
              <a:solidFill>
                <a:srgbClr val="1B1464"/>
              </a:solidFill>
              <a:effectLst/>
              <a:uLnTx/>
              <a:uFillTx/>
              <a:latin typeface="Helvetica" panose="020B0403020202020204" pitchFamily="34"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Lacking the ability to go to a movie theater, people have been participating in online movie watch parties and discussing popular movie franchises</a:t>
            </a:r>
          </a:p>
          <a:p>
            <a:pPr marL="457200" marR="0" lvl="0" indent="-457200" algn="l" defTabSz="914400" rtl="0" eaLnBrk="1" fontAlgn="auto" latinLnBrk="0" hangingPunct="1">
              <a:lnSpc>
                <a:spcPct val="100000"/>
              </a:lnSpc>
              <a:spcBef>
                <a:spcPts val="0"/>
              </a:spcBef>
              <a:spcAft>
                <a:spcPts val="0"/>
              </a:spcAft>
              <a:buClrTx/>
              <a:buSzTx/>
              <a:buFontTx/>
              <a:buBlip>
                <a:blip r:embed="rId4"/>
              </a:buBlip>
              <a:tabLst/>
              <a:defRPr/>
            </a:pPr>
            <a:endParaRPr kumimoji="0" lang="en-US" sz="2800" b="0" i="0" u="none" strike="noStrike" kern="1200" cap="none" spc="0" normalizeH="0" baseline="0" noProof="0" dirty="0">
              <a:ln>
                <a:noFill/>
              </a:ln>
              <a:solidFill>
                <a:srgbClr val="1B1464"/>
              </a:solidFill>
              <a:effectLst/>
              <a:uLnTx/>
              <a:uFillTx/>
              <a:latin typeface="Helvetica-Normal" pitchFamily="2" charset="0"/>
              <a:ea typeface="+mn-ea"/>
              <a:cs typeface="+mn-cs"/>
            </a:endParaRPr>
          </a:p>
          <a:p>
            <a:pPr marL="457200" lvl="0" indent="-457200">
              <a:buBlip>
                <a:blip r:embed="rId4"/>
              </a:buBlip>
            </a:pPr>
            <a:r>
              <a:rPr lang="en-US" b="1" dirty="0">
                <a:solidFill>
                  <a:srgbClr val="1B1464"/>
                </a:solidFill>
                <a:latin typeface="Helvetica" panose="020B0403020202020204" pitchFamily="34" charset="0"/>
              </a:rPr>
              <a:t>With more time to play, video gamers are actively discussing the latest games and sharing strategies </a:t>
            </a:r>
          </a:p>
        </p:txBody>
      </p:sp>
      <p:sp>
        <p:nvSpPr>
          <p:cNvPr id="8" name="Rectangle 7">
            <a:extLst>
              <a:ext uri="{FF2B5EF4-FFF2-40B4-BE49-F238E27FC236}">
                <a16:creationId xmlns:a16="http://schemas.microsoft.com/office/drawing/2014/main" id="{13A13D4E-DBE3-4272-BF30-C6E2AEEC7344}"/>
              </a:ext>
            </a:extLst>
          </p:cNvPr>
          <p:cNvSpPr/>
          <p:nvPr/>
        </p:nvSpPr>
        <p:spPr>
          <a:xfrm>
            <a:off x="4838331" y="271362"/>
            <a:ext cx="7353670" cy="954107"/>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F1A62"/>
                </a:solidFill>
                <a:effectLst/>
                <a:uLnTx/>
                <a:uFillTx/>
                <a:latin typeface="Helvetica" pitchFamily="2" charset="0"/>
                <a:ea typeface="+mn-ea"/>
                <a:cs typeface="+mn-cs"/>
              </a:rPr>
              <a:t>Major Takeaways: </a:t>
            </a:r>
            <a:r>
              <a:rPr kumimoji="0" lang="en-US" sz="2800" b="1" i="0" u="none" strike="noStrike" kern="1200" cap="none" spc="0" normalizeH="0" baseline="0" noProof="0" dirty="0">
                <a:ln>
                  <a:noFill/>
                </a:ln>
                <a:solidFill>
                  <a:srgbClr val="ED3C8D"/>
                </a:solidFill>
                <a:effectLst/>
                <a:uLnTx/>
                <a:uFillTx/>
                <a:latin typeface="Helvetica" pitchFamily="2" charset="0"/>
                <a:ea typeface="+mn-ea"/>
                <a:cs typeface="+mn-cs"/>
              </a:rPr>
              <a:t>Video &amp; Beyond – A Deeper Dive Into Culture During COVID-19</a:t>
            </a:r>
          </a:p>
        </p:txBody>
      </p:sp>
    </p:spTree>
    <p:extLst>
      <p:ext uri="{BB962C8B-B14F-4D97-AF65-F5344CB8AC3E}">
        <p14:creationId xmlns:p14="http://schemas.microsoft.com/office/powerpoint/2010/main" val="2504612065"/>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 name="Rectangle 85">
            <a:extLst>
              <a:ext uri="{FF2B5EF4-FFF2-40B4-BE49-F238E27FC236}">
                <a16:creationId xmlns:a16="http://schemas.microsoft.com/office/drawing/2014/main" id="{6B345190-1880-4F86-8C13-CD71A196044D}"/>
              </a:ext>
            </a:extLst>
          </p:cNvPr>
          <p:cNvSpPr/>
          <p:nvPr/>
        </p:nvSpPr>
        <p:spPr>
          <a:xfrm>
            <a:off x="0" y="1686355"/>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81" name="Slide Number Placeholder 5">
            <a:extLst>
              <a:ext uri="{FF2B5EF4-FFF2-40B4-BE49-F238E27FC236}">
                <a16:creationId xmlns:a16="http://schemas.microsoft.com/office/drawing/2014/main" id="{4498BC6F-4461-44B9-AC13-ADBA85909EC7}"/>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43</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47" name="Rectangle 46">
            <a:extLst>
              <a:ext uri="{FF2B5EF4-FFF2-40B4-BE49-F238E27FC236}">
                <a16:creationId xmlns:a16="http://schemas.microsoft.com/office/drawing/2014/main" id="{5566B3E0-AF51-4A58-98D6-690DC4E82377}"/>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49" name="Rectangle 48">
            <a:extLst>
              <a:ext uri="{FF2B5EF4-FFF2-40B4-BE49-F238E27FC236}">
                <a16:creationId xmlns:a16="http://schemas.microsoft.com/office/drawing/2014/main" id="{1AE09952-486B-4F4F-A441-118D940A2C0C}"/>
              </a:ext>
            </a:extLst>
          </p:cNvPr>
          <p:cNvSpPr/>
          <p:nvPr/>
        </p:nvSpPr>
        <p:spPr>
          <a:xfrm>
            <a:off x="413302" y="510002"/>
            <a:ext cx="11624818" cy="52322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1B1464"/>
                </a:solidFill>
                <a:effectLst/>
                <a:uLnTx/>
                <a:uFillTx/>
                <a:latin typeface="Helvetica" pitchFamily="2" charset="0"/>
                <a:ea typeface="+mn-ea"/>
                <a:cs typeface="+mn-cs"/>
              </a:rPr>
              <a:t>What Marketers Need To Know</a:t>
            </a:r>
          </a:p>
        </p:txBody>
      </p:sp>
      <p:sp>
        <p:nvSpPr>
          <p:cNvPr id="50" name="Rectangle 49">
            <a:extLst>
              <a:ext uri="{FF2B5EF4-FFF2-40B4-BE49-F238E27FC236}">
                <a16:creationId xmlns:a16="http://schemas.microsoft.com/office/drawing/2014/main" id="{C7DCBD96-06B1-43E2-97E7-C050BC7D2DCA}"/>
              </a:ext>
            </a:extLst>
          </p:cNvPr>
          <p:cNvSpPr/>
          <p:nvPr/>
        </p:nvSpPr>
        <p:spPr>
          <a:xfrm>
            <a:off x="3298747" y="1766653"/>
            <a:ext cx="2658571" cy="462695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3" name="Rectangle 52">
            <a:extLst>
              <a:ext uri="{FF2B5EF4-FFF2-40B4-BE49-F238E27FC236}">
                <a16:creationId xmlns:a16="http://schemas.microsoft.com/office/drawing/2014/main" id="{8BBE8172-9E12-4086-B29E-FB54D25F98ED}"/>
              </a:ext>
            </a:extLst>
          </p:cNvPr>
          <p:cNvSpPr/>
          <p:nvPr/>
        </p:nvSpPr>
        <p:spPr>
          <a:xfrm>
            <a:off x="6329818" y="1766653"/>
            <a:ext cx="2626202" cy="46269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54" name="Rectangle 53">
            <a:extLst>
              <a:ext uri="{FF2B5EF4-FFF2-40B4-BE49-F238E27FC236}">
                <a16:creationId xmlns:a16="http://schemas.microsoft.com/office/drawing/2014/main" id="{9CDDF832-E30E-4D9C-8F21-68BC59CCDEEC}"/>
              </a:ext>
            </a:extLst>
          </p:cNvPr>
          <p:cNvSpPr/>
          <p:nvPr/>
        </p:nvSpPr>
        <p:spPr>
          <a:xfrm>
            <a:off x="3298747" y="2953482"/>
            <a:ext cx="262620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Build connections via ritual TV</a:t>
            </a:r>
          </a:p>
        </p:txBody>
      </p:sp>
      <p:sp>
        <p:nvSpPr>
          <p:cNvPr id="58" name="Rectangle 57">
            <a:extLst>
              <a:ext uri="{FF2B5EF4-FFF2-40B4-BE49-F238E27FC236}">
                <a16:creationId xmlns:a16="http://schemas.microsoft.com/office/drawing/2014/main" id="{AB545C9E-2FF4-418B-9EAD-C91E78F7E045}"/>
              </a:ext>
            </a:extLst>
          </p:cNvPr>
          <p:cNvSpPr/>
          <p:nvPr/>
        </p:nvSpPr>
        <p:spPr>
          <a:xfrm>
            <a:off x="6400675" y="2953482"/>
            <a:ext cx="2471972"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Diversity of conversation and trending topics</a:t>
            </a:r>
          </a:p>
        </p:txBody>
      </p:sp>
      <p:sp>
        <p:nvSpPr>
          <p:cNvPr id="60" name="Rectangle 59">
            <a:extLst>
              <a:ext uri="{FF2B5EF4-FFF2-40B4-BE49-F238E27FC236}">
                <a16:creationId xmlns:a16="http://schemas.microsoft.com/office/drawing/2014/main" id="{9AE5D485-B4AF-4976-A338-6A494E9F6954}"/>
              </a:ext>
            </a:extLst>
          </p:cNvPr>
          <p:cNvSpPr/>
          <p:nvPr/>
        </p:nvSpPr>
        <p:spPr>
          <a:xfrm>
            <a:off x="324418" y="1766654"/>
            <a:ext cx="2626202" cy="4626954"/>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61" name="Rectangle 60">
            <a:extLst>
              <a:ext uri="{FF2B5EF4-FFF2-40B4-BE49-F238E27FC236}">
                <a16:creationId xmlns:a16="http://schemas.microsoft.com/office/drawing/2014/main" id="{37DFFA87-FBB4-44E0-A6C5-1CFA4F773B9A}"/>
              </a:ext>
            </a:extLst>
          </p:cNvPr>
          <p:cNvSpPr/>
          <p:nvPr/>
        </p:nvSpPr>
        <p:spPr>
          <a:xfrm>
            <a:off x="333708" y="2953482"/>
            <a:ext cx="2474115"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b="1" dirty="0">
                <a:solidFill>
                  <a:srgbClr val="ED3C8D"/>
                </a:solidFill>
                <a:latin typeface="Helvetica" pitchFamily="2" charset="0"/>
              </a:rPr>
              <a:t>Tie into Virtual Communal Gatherings</a:t>
            </a:r>
            <a:endPar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62" name="TextBox 61">
            <a:extLst>
              <a:ext uri="{FF2B5EF4-FFF2-40B4-BE49-F238E27FC236}">
                <a16:creationId xmlns:a16="http://schemas.microsoft.com/office/drawing/2014/main" id="{3F0C46C5-2B14-40CB-ABD0-AEEBA5D86068}"/>
              </a:ext>
            </a:extLst>
          </p:cNvPr>
          <p:cNvSpPr txBox="1"/>
          <p:nvPr/>
        </p:nvSpPr>
        <p:spPr>
          <a:xfrm>
            <a:off x="344226" y="3519757"/>
            <a:ext cx="2614861" cy="2462213"/>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rPr>
              <a:t>The rise of movies and TV watch parties, live music battles and performances and video game competitions mean communities of like-minded viewers are tuning into (virtually) together. </a:t>
            </a:r>
          </a:p>
          <a:p>
            <a:pPr marL="0" marR="0" lvl="0" indent="0" algn="l" defTabSz="586082" rtl="0" eaLnBrk="1" fontAlgn="auto" latinLnBrk="0" hangingPunct="1">
              <a:lnSpc>
                <a:spcPct val="100000"/>
              </a:lnSpc>
              <a:spcBef>
                <a:spcPts val="0"/>
              </a:spcBef>
              <a:spcAft>
                <a:spcPts val="0"/>
              </a:spcAft>
              <a:buClrTx/>
              <a:buSzTx/>
              <a:buFontTx/>
              <a:buNone/>
              <a:tabLst/>
              <a:defRPr/>
            </a:pPr>
            <a:endParaRPr lang="en-US" sz="1400" dirty="0">
              <a:solidFill>
                <a:srgbClr val="E2E8F1"/>
              </a:solidFill>
              <a:latin typeface="Helvetica Light" panose="020B0403020202020204"/>
              <a:cs typeface="Helvetica" panose="020B0604020202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How can your brand find its audience and organically integrate into these gatherings?</a:t>
            </a: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p:txBody>
      </p:sp>
      <p:pic>
        <p:nvPicPr>
          <p:cNvPr id="65" name="Picture 64">
            <a:extLst>
              <a:ext uri="{FF2B5EF4-FFF2-40B4-BE49-F238E27FC236}">
                <a16:creationId xmlns:a16="http://schemas.microsoft.com/office/drawing/2014/main" id="{4BA9FE81-DC39-4F4C-9326-B349FEC0CEB3}"/>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4037193" y="1848140"/>
            <a:ext cx="1122596" cy="1122596"/>
          </a:xfrm>
          <a:prstGeom prst="rect">
            <a:avLst/>
          </a:prstGeom>
        </p:spPr>
      </p:pic>
      <p:sp>
        <p:nvSpPr>
          <p:cNvPr id="24" name="Rectangle 23">
            <a:extLst>
              <a:ext uri="{FF2B5EF4-FFF2-40B4-BE49-F238E27FC236}">
                <a16:creationId xmlns:a16="http://schemas.microsoft.com/office/drawing/2014/main" id="{424BC0B6-502D-4F29-9937-E003C47BDD19}"/>
              </a:ext>
            </a:extLst>
          </p:cNvPr>
          <p:cNvSpPr/>
          <p:nvPr/>
        </p:nvSpPr>
        <p:spPr>
          <a:xfrm>
            <a:off x="9283804" y="1766653"/>
            <a:ext cx="2614862" cy="4626955"/>
          </a:xfrm>
          <a:prstGeom prst="rect">
            <a:avLst/>
          </a:prstGeom>
          <a:solidFill>
            <a:srgbClr val="1B146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86082"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prstClr val="white"/>
              </a:solidFill>
              <a:effectLst/>
              <a:uLnTx/>
              <a:uFillTx/>
              <a:latin typeface="Trebuchet MS"/>
              <a:ea typeface="+mn-ea"/>
              <a:cs typeface="+mn-cs"/>
            </a:endParaRPr>
          </a:p>
        </p:txBody>
      </p:sp>
      <p:sp>
        <p:nvSpPr>
          <p:cNvPr id="26" name="Rectangle 25">
            <a:extLst>
              <a:ext uri="{FF2B5EF4-FFF2-40B4-BE49-F238E27FC236}">
                <a16:creationId xmlns:a16="http://schemas.microsoft.com/office/drawing/2014/main" id="{C8E78EBC-9C47-4ECD-9190-6FDEE2E23105}"/>
              </a:ext>
            </a:extLst>
          </p:cNvPr>
          <p:cNvSpPr/>
          <p:nvPr/>
        </p:nvSpPr>
        <p:spPr>
          <a:xfrm>
            <a:off x="9321040" y="2953482"/>
            <a:ext cx="2382998" cy="523220"/>
          </a:xfrm>
          <a:prstGeom prst="rect">
            <a:avLst/>
          </a:prstGeom>
        </p:spPr>
        <p:txBody>
          <a:bodyPr wrap="square">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Video offers brands ‘safe </a:t>
            </a:r>
            <a:r>
              <a:rPr lang="en-US" sz="1400" b="1" dirty="0">
                <a:solidFill>
                  <a:srgbClr val="ED3C8D"/>
                </a:solidFill>
                <a:latin typeface="Helvetica" pitchFamily="2" charset="0"/>
              </a:rPr>
              <a:t>s</a:t>
            </a:r>
            <a:r>
              <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rPr>
              <a:t>paces’ on </a:t>
            </a:r>
            <a:r>
              <a:rPr lang="en-US" sz="1400" b="1" dirty="0">
                <a:solidFill>
                  <a:srgbClr val="ED3C8D"/>
                </a:solidFill>
                <a:latin typeface="Helvetica" pitchFamily="2" charset="0"/>
              </a:rPr>
              <a:t>social media</a:t>
            </a:r>
            <a:endParaRPr kumimoji="0" lang="en-US" sz="1400" b="1" i="0" u="none" strike="noStrike" kern="1200" cap="none" spc="0" normalizeH="0" baseline="0" noProof="0" dirty="0">
              <a:ln>
                <a:noFill/>
              </a:ln>
              <a:solidFill>
                <a:srgbClr val="ED3C8D"/>
              </a:solidFill>
              <a:effectLst/>
              <a:uLnTx/>
              <a:uFillTx/>
              <a:latin typeface="Helvetica" pitchFamily="2" charset="0"/>
              <a:ea typeface="+mn-ea"/>
              <a:cs typeface="+mn-cs"/>
            </a:endParaRPr>
          </a:p>
        </p:txBody>
      </p:sp>
      <p:sp>
        <p:nvSpPr>
          <p:cNvPr id="29" name="TextBox 28">
            <a:extLst>
              <a:ext uri="{FF2B5EF4-FFF2-40B4-BE49-F238E27FC236}">
                <a16:creationId xmlns:a16="http://schemas.microsoft.com/office/drawing/2014/main" id="{6E564C42-27F2-478D-820E-79069E2A7CF1}"/>
              </a:ext>
            </a:extLst>
          </p:cNvPr>
          <p:cNvSpPr txBox="1"/>
          <p:nvPr/>
        </p:nvSpPr>
        <p:spPr>
          <a:xfrm>
            <a:off x="3323120" y="3510883"/>
            <a:ext cx="2553810" cy="2893100"/>
          </a:xfrm>
          <a:prstGeom prst="rect">
            <a:avLst/>
          </a:prstGeom>
          <a:noFill/>
        </p:spPr>
        <p:txBody>
          <a:bodyPr wrap="square" rtlCol="0">
            <a:spAutoFit/>
          </a:bodyPr>
          <a:lstStyle/>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rPr>
              <a:t>As time at home settles into a new norm, “appointment TV” and talking about it on Twitter have become ritualized behaviors the viewers engage in week after week.</a:t>
            </a:r>
          </a:p>
          <a:p>
            <a:pPr marL="0" marR="0" lvl="0" indent="0" algn="l" defTabSz="586082" rtl="0" eaLnBrk="1" fontAlgn="auto" latinLnBrk="0" hangingPunct="1">
              <a:lnSpc>
                <a:spcPct val="100000"/>
              </a:lnSpc>
              <a:spcBef>
                <a:spcPts val="0"/>
              </a:spcBef>
              <a:spcAft>
                <a:spcPts val="0"/>
              </a:spcAft>
              <a:buClrTx/>
              <a:buSzTx/>
              <a:buFontTx/>
              <a:buNone/>
              <a:tabLst/>
              <a:defRPr/>
            </a:pPr>
            <a:endParaRPr kumimoji="0" lang="en-US" sz="1400" b="0" i="0" u="none" strike="noStrike" kern="1200" cap="none" spc="0" normalizeH="0" baseline="0" noProof="0" dirty="0">
              <a:ln>
                <a:noFill/>
              </a:ln>
              <a:solidFill>
                <a:srgbClr val="E2E8F1"/>
              </a:solidFill>
              <a:effectLst/>
              <a:uLnTx/>
              <a:uFillTx/>
              <a:latin typeface="Helvetica Light" panose="020B0403020202020204"/>
              <a:ea typeface="+mn-ea"/>
              <a:cs typeface="Helvetica" panose="020B0604020202020204" pitchFamily="34" charset="0"/>
            </a:endParaRPr>
          </a:p>
          <a:p>
            <a:pPr marL="0" marR="0" lvl="0" indent="0" algn="l" defTabSz="586082" rtl="0" eaLnBrk="1" fontAlgn="auto" latinLnBrk="0" hangingPunct="1">
              <a:lnSpc>
                <a:spcPct val="100000"/>
              </a:lnSpc>
              <a:spcBef>
                <a:spcPts val="0"/>
              </a:spcBef>
              <a:spcAft>
                <a:spcPts val="0"/>
              </a:spcAft>
              <a:buClrTx/>
              <a:buSzTx/>
              <a:buFontTx/>
              <a:buNone/>
              <a:tabLst/>
              <a:defRPr/>
            </a:pPr>
            <a:r>
              <a:rPr lang="en-US" sz="1400" dirty="0">
                <a:solidFill>
                  <a:srgbClr val="E2E8F1"/>
                </a:solidFill>
                <a:latin typeface="Helvetica Light" panose="020B0403020202020204"/>
                <a:cs typeface="Helvetica" panose="020B0604020202020204" pitchFamily="34" charset="0"/>
              </a:rPr>
              <a:t>How can your brand naturally create second screen activations to build relationships with these engaged and attentive viewers?</a:t>
            </a:r>
            <a:endParaRPr kumimoji="0" lang="en-US" sz="1400" b="0" i="0" u="none" strike="noStrike" kern="1200" cap="none" spc="0" normalizeH="0" baseline="0" noProof="0" dirty="0">
              <a:ln>
                <a:noFill/>
              </a:ln>
              <a:solidFill>
                <a:prstClr val="white"/>
              </a:solidFill>
              <a:effectLst/>
              <a:uLnTx/>
              <a:uFillTx/>
              <a:latin typeface="Helvetica Light" panose="020B0403020202020204"/>
              <a:ea typeface="+mn-ea"/>
              <a:cs typeface="Helvetica" panose="020B0604020202020204" pitchFamily="34" charset="0"/>
            </a:endParaRPr>
          </a:p>
        </p:txBody>
      </p:sp>
      <p:sp>
        <p:nvSpPr>
          <p:cNvPr id="31" name="TextBox 30">
            <a:extLst>
              <a:ext uri="{FF2B5EF4-FFF2-40B4-BE49-F238E27FC236}">
                <a16:creationId xmlns:a16="http://schemas.microsoft.com/office/drawing/2014/main" id="{06F412AC-23C7-4A70-9A64-1CF5E9809890}"/>
              </a:ext>
            </a:extLst>
          </p:cNvPr>
          <p:cNvSpPr txBox="1"/>
          <p:nvPr/>
        </p:nvSpPr>
        <p:spPr>
          <a:xfrm>
            <a:off x="6374041" y="3509840"/>
            <a:ext cx="2390760" cy="2246769"/>
          </a:xfrm>
          <a:prstGeom prst="rect">
            <a:avLst/>
          </a:prstGeom>
          <a:noFill/>
        </p:spPr>
        <p:txBody>
          <a:bodyPr wrap="square" rtlCol="0">
            <a:spAutoFit/>
          </a:bodyPr>
          <a:lstStyle/>
          <a:p>
            <a:pPr lvl="0" defTabSz="586082">
              <a:defRPr/>
            </a:pPr>
            <a:r>
              <a:rPr lang="en-US" sz="1400" dirty="0">
                <a:solidFill>
                  <a:srgbClr val="E2E8F1"/>
                </a:solidFill>
                <a:latin typeface="Helvetica Light" panose="020B0403020202020204"/>
              </a:rPr>
              <a:t>With conversation sparked across a variety of platforms, networks, programs and genres, marketers can be assured of finding advertising opportunities to engage its viewers regardless of their demographic, lifestage or interests.</a:t>
            </a:r>
          </a:p>
        </p:txBody>
      </p:sp>
      <p:sp>
        <p:nvSpPr>
          <p:cNvPr id="36" name="TextBox 35">
            <a:extLst>
              <a:ext uri="{FF2B5EF4-FFF2-40B4-BE49-F238E27FC236}">
                <a16:creationId xmlns:a16="http://schemas.microsoft.com/office/drawing/2014/main" id="{CE7B4F15-3D54-47A4-B97A-5A83D8EBDD4E}"/>
              </a:ext>
            </a:extLst>
          </p:cNvPr>
          <p:cNvSpPr txBox="1"/>
          <p:nvPr/>
        </p:nvSpPr>
        <p:spPr>
          <a:xfrm>
            <a:off x="9337072" y="3516889"/>
            <a:ext cx="2366966" cy="2677656"/>
          </a:xfrm>
          <a:prstGeom prst="rect">
            <a:avLst/>
          </a:prstGeom>
          <a:noFill/>
        </p:spPr>
        <p:txBody>
          <a:bodyPr wrap="square" rtlCol="0">
            <a:spAutoFit/>
          </a:bodyPr>
          <a:lstStyle/>
          <a:p>
            <a:pPr lvl="0" defTabSz="586082">
              <a:defRPr/>
            </a:pPr>
            <a:r>
              <a:rPr lang="en-US" sz="1400" dirty="0">
                <a:solidFill>
                  <a:srgbClr val="E2E8F1"/>
                </a:solidFill>
                <a:latin typeface="Helvetica Light" panose="020B0403020202020204"/>
              </a:rPr>
              <a:t>Video-related trending topics – whether based on TV shows, streaming programs or music – generally exist in fun, lighthearted environments which offers marketers ‘safe spaces’ to engage audiences - especially younger, multicultural adults - on social media platforms.  </a:t>
            </a:r>
          </a:p>
        </p:txBody>
      </p:sp>
      <p:pic>
        <p:nvPicPr>
          <p:cNvPr id="8" name="Picture 7" descr="A picture containing drawing&#10;&#10;Description automatically generated">
            <a:extLst>
              <a:ext uri="{FF2B5EF4-FFF2-40B4-BE49-F238E27FC236}">
                <a16:creationId xmlns:a16="http://schemas.microsoft.com/office/drawing/2014/main" id="{B27EC0D7-C1B0-4E9C-8855-9A3A71E0E738}"/>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10103611" y="1915840"/>
            <a:ext cx="935868" cy="935868"/>
          </a:xfrm>
          <a:prstGeom prst="rect">
            <a:avLst/>
          </a:prstGeom>
        </p:spPr>
      </p:pic>
      <p:pic>
        <p:nvPicPr>
          <p:cNvPr id="16" name="Picture 15" descr="A picture containing graphics, drawing, plate&#10;&#10;Description automatically generated">
            <a:extLst>
              <a:ext uri="{FF2B5EF4-FFF2-40B4-BE49-F238E27FC236}">
                <a16:creationId xmlns:a16="http://schemas.microsoft.com/office/drawing/2014/main" id="{63567637-718A-4045-B315-A44CFBA5153E}"/>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7117840" y="1915840"/>
            <a:ext cx="1037642" cy="1037642"/>
          </a:xfrm>
          <a:prstGeom prst="rect">
            <a:avLst/>
          </a:prstGeom>
        </p:spPr>
      </p:pic>
      <p:grpSp>
        <p:nvGrpSpPr>
          <p:cNvPr id="23" name="Group 22">
            <a:extLst>
              <a:ext uri="{FF2B5EF4-FFF2-40B4-BE49-F238E27FC236}">
                <a16:creationId xmlns:a16="http://schemas.microsoft.com/office/drawing/2014/main" id="{168F5F7C-545C-443D-9CD8-7318685DAC8D}"/>
              </a:ext>
            </a:extLst>
          </p:cNvPr>
          <p:cNvGrpSpPr/>
          <p:nvPr/>
        </p:nvGrpSpPr>
        <p:grpSpPr>
          <a:xfrm>
            <a:off x="444078" y="1964528"/>
            <a:ext cx="2427109" cy="789098"/>
            <a:chOff x="557129" y="1964528"/>
            <a:chExt cx="2427109" cy="789098"/>
          </a:xfrm>
        </p:grpSpPr>
        <p:pic>
          <p:nvPicPr>
            <p:cNvPr id="27" name="Picture 26" descr="A close up of a logo&#10;&#10;Description automatically generated">
              <a:extLst>
                <a:ext uri="{FF2B5EF4-FFF2-40B4-BE49-F238E27FC236}">
                  <a16:creationId xmlns:a16="http://schemas.microsoft.com/office/drawing/2014/main" id="{94EB24A5-8E67-4D3A-8041-BD1B07BFD88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557129" y="1964528"/>
              <a:ext cx="523220" cy="523220"/>
            </a:xfrm>
            <a:prstGeom prst="rect">
              <a:avLst/>
            </a:prstGeom>
          </p:spPr>
        </p:pic>
        <p:pic>
          <p:nvPicPr>
            <p:cNvPr id="28" name="Picture 27" descr="A close up of a logo&#10;&#10;Description automatically generated">
              <a:extLst>
                <a:ext uri="{FF2B5EF4-FFF2-40B4-BE49-F238E27FC236}">
                  <a16:creationId xmlns:a16="http://schemas.microsoft.com/office/drawing/2014/main" id="{1D4AC6AD-804D-420F-B71C-BD937DBFD2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030638" y="2230406"/>
              <a:ext cx="523220" cy="523220"/>
            </a:xfrm>
            <a:prstGeom prst="rect">
              <a:avLst/>
            </a:prstGeom>
          </p:spPr>
        </p:pic>
        <p:pic>
          <p:nvPicPr>
            <p:cNvPr id="30" name="Picture 29" descr="A close up of a logo&#10;&#10;Description automatically generated">
              <a:extLst>
                <a:ext uri="{FF2B5EF4-FFF2-40B4-BE49-F238E27FC236}">
                  <a16:creationId xmlns:a16="http://schemas.microsoft.com/office/drawing/2014/main" id="{C043CBD2-A955-4259-9577-D8BC3E595C2F}"/>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504146" y="1964528"/>
              <a:ext cx="523220" cy="523220"/>
            </a:xfrm>
            <a:prstGeom prst="rect">
              <a:avLst/>
            </a:prstGeom>
          </p:spPr>
        </p:pic>
        <p:pic>
          <p:nvPicPr>
            <p:cNvPr id="32" name="Picture 31" descr="A close up of a logo&#10;&#10;Description automatically generated">
              <a:extLst>
                <a:ext uri="{FF2B5EF4-FFF2-40B4-BE49-F238E27FC236}">
                  <a16:creationId xmlns:a16="http://schemas.microsoft.com/office/drawing/2014/main" id="{7DB6389C-8078-4328-A857-D08F80397093}"/>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987510" y="2230406"/>
              <a:ext cx="523220" cy="523220"/>
            </a:xfrm>
            <a:prstGeom prst="rect">
              <a:avLst/>
            </a:prstGeom>
          </p:spPr>
        </p:pic>
        <p:pic>
          <p:nvPicPr>
            <p:cNvPr id="33" name="Picture 32" descr="A close up of a logo&#10;&#10;Description automatically generated">
              <a:extLst>
                <a:ext uri="{FF2B5EF4-FFF2-40B4-BE49-F238E27FC236}">
                  <a16:creationId xmlns:a16="http://schemas.microsoft.com/office/drawing/2014/main" id="{2FADE4E8-7163-4966-B045-611919B4624D}"/>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2461018" y="1964528"/>
              <a:ext cx="523220" cy="523220"/>
            </a:xfrm>
            <a:prstGeom prst="rect">
              <a:avLst/>
            </a:prstGeom>
          </p:spPr>
        </p:pic>
      </p:grpSp>
    </p:spTree>
    <p:extLst>
      <p:ext uri="{BB962C8B-B14F-4D97-AF65-F5344CB8AC3E}">
        <p14:creationId xmlns:p14="http://schemas.microsoft.com/office/powerpoint/2010/main" val="33879114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pic>
        <p:nvPicPr>
          <p:cNvPr id="26" name="Picture 25">
            <a:extLst>
              <a:ext uri="{FF2B5EF4-FFF2-40B4-BE49-F238E27FC236}">
                <a16:creationId xmlns:a16="http://schemas.microsoft.com/office/drawing/2014/main" id="{92BF0AF0-9E7A-4919-AE23-74BF1A203D0C}"/>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
        <p:nvSpPr>
          <p:cNvPr id="9" name="Rectangle 8">
            <a:extLst>
              <a:ext uri="{FF2B5EF4-FFF2-40B4-BE49-F238E27FC236}">
                <a16:creationId xmlns:a16="http://schemas.microsoft.com/office/drawing/2014/main" id="{A93865C7-6300-0F4D-AF2C-DBD794D27201}"/>
              </a:ext>
            </a:extLst>
          </p:cNvPr>
          <p:cNvSpPr/>
          <p:nvPr/>
        </p:nvSpPr>
        <p:spPr>
          <a:xfrm>
            <a:off x="273895" y="235287"/>
            <a:ext cx="4953992" cy="646331"/>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Thank You</a:t>
            </a:r>
          </a:p>
        </p:txBody>
      </p:sp>
      <p:pic>
        <p:nvPicPr>
          <p:cNvPr id="6" name="Picture 5">
            <a:hlinkClick r:id="rId3"/>
            <a:extLst>
              <a:ext uri="{FF2B5EF4-FFF2-40B4-BE49-F238E27FC236}">
                <a16:creationId xmlns:a16="http://schemas.microsoft.com/office/drawing/2014/main" id="{6A35C40F-687E-B34B-B975-ED0CDEFEC8A1}"/>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10015399" y="5804284"/>
            <a:ext cx="875592" cy="636172"/>
          </a:xfrm>
          <a:prstGeom prst="rect">
            <a:avLst/>
          </a:prstGeom>
        </p:spPr>
      </p:pic>
      <p:pic>
        <p:nvPicPr>
          <p:cNvPr id="8" name="Picture 7">
            <a:hlinkClick r:id="rId5"/>
            <a:extLst>
              <a:ext uri="{FF2B5EF4-FFF2-40B4-BE49-F238E27FC236}">
                <a16:creationId xmlns:a16="http://schemas.microsoft.com/office/drawing/2014/main" id="{EEC9436E-41D9-FA4F-B24F-9D11D47EFC93}"/>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10890991" y="5715536"/>
            <a:ext cx="734723" cy="737087"/>
          </a:xfrm>
          <a:prstGeom prst="rect">
            <a:avLst/>
          </a:prstGeom>
        </p:spPr>
      </p:pic>
      <p:pic>
        <p:nvPicPr>
          <p:cNvPr id="10" name="Picture 9">
            <a:hlinkClick r:id="rId7"/>
            <a:extLst>
              <a:ext uri="{FF2B5EF4-FFF2-40B4-BE49-F238E27FC236}">
                <a16:creationId xmlns:a16="http://schemas.microsoft.com/office/drawing/2014/main" id="{707BE5F1-DCEB-144F-86FF-E99AA7959D98}"/>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11684271" y="5784399"/>
            <a:ext cx="403491" cy="668224"/>
          </a:xfrm>
          <a:prstGeom prst="rect">
            <a:avLst/>
          </a:prstGeom>
        </p:spPr>
      </p:pic>
      <p:pic>
        <p:nvPicPr>
          <p:cNvPr id="23" name="Picture 22">
            <a:extLst>
              <a:ext uri="{FF2B5EF4-FFF2-40B4-BE49-F238E27FC236}">
                <a16:creationId xmlns:a16="http://schemas.microsoft.com/office/drawing/2014/main" id="{B29C19A0-D3B7-4A87-B456-012648BB423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36A4B5A9-17BE-46F3-863E-9CD48629EAF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44</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25" name="Rectangle 24">
            <a:extLst>
              <a:ext uri="{FF2B5EF4-FFF2-40B4-BE49-F238E27FC236}">
                <a16:creationId xmlns:a16="http://schemas.microsoft.com/office/drawing/2014/main" id="{B7EF9231-C343-4D1F-90F9-1247C33076A1}"/>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33" name="TextBox 32">
            <a:extLst>
              <a:ext uri="{FF2B5EF4-FFF2-40B4-BE49-F238E27FC236}">
                <a16:creationId xmlns:a16="http://schemas.microsoft.com/office/drawing/2014/main" id="{F6CEE233-D17B-44A2-87B5-92A30CBD7FDA}"/>
              </a:ext>
            </a:extLst>
          </p:cNvPr>
          <p:cNvSpPr txBox="1"/>
          <p:nvPr/>
        </p:nvSpPr>
        <p:spPr>
          <a:xfrm>
            <a:off x="416806" y="1754266"/>
            <a:ext cx="3373838"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0">
                  <a:extLst>
                    <a:ext uri="{A12FA001-AC4F-418D-AE19-62706E023703}">
                      <ahyp:hlinkClr xmlns:ahyp="http://schemas.microsoft.com/office/drawing/2018/hyperlinkcolor" val="tx"/>
                    </a:ext>
                  </a:extLst>
                </a:hlinkClick>
              </a:rPr>
              <a:t>Jason Wiese</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34" name="TextBox 33">
            <a:extLst>
              <a:ext uri="{FF2B5EF4-FFF2-40B4-BE49-F238E27FC236}">
                <a16:creationId xmlns:a16="http://schemas.microsoft.com/office/drawing/2014/main" id="{10C084ED-514A-4F67-90C8-4963C292B6C6}"/>
              </a:ext>
            </a:extLst>
          </p:cNvPr>
          <p:cNvSpPr txBox="1"/>
          <p:nvPr/>
        </p:nvSpPr>
        <p:spPr>
          <a:xfrm>
            <a:off x="416806" y="2067130"/>
            <a:ext cx="3373838"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SVP, Director of Strategic Insights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F1A62"/>
                </a:solidFill>
                <a:effectLst/>
                <a:uLnTx/>
                <a:uFillTx/>
                <a:latin typeface="Helvetica Light" panose="020B0403020202020204" pitchFamily="34" charset="0"/>
                <a:ea typeface="+mn-ea"/>
                <a:cs typeface="+mn-cs"/>
              </a:rPr>
              <a:t>jasonw@thevab.com</a:t>
            </a:r>
          </a:p>
        </p:txBody>
      </p:sp>
      <p:sp>
        <p:nvSpPr>
          <p:cNvPr id="37" name="TextBox 36">
            <a:extLst>
              <a:ext uri="{FF2B5EF4-FFF2-40B4-BE49-F238E27FC236}">
                <a16:creationId xmlns:a16="http://schemas.microsoft.com/office/drawing/2014/main" id="{7FA00B74-C38A-4216-9892-991288697046}"/>
              </a:ext>
            </a:extLst>
          </p:cNvPr>
          <p:cNvSpPr txBox="1"/>
          <p:nvPr/>
        </p:nvSpPr>
        <p:spPr>
          <a:xfrm>
            <a:off x="317684" y="3485258"/>
            <a:ext cx="758806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1F1A62"/>
                </a:solidFill>
                <a:effectLst/>
                <a:uLnTx/>
                <a:uFillTx/>
                <a:latin typeface="Helvetica" pitchFamily="2" charset="0"/>
                <a:ea typeface="+mn-ea"/>
                <a:cs typeface="+mn-cs"/>
              </a:rPr>
              <a:t>Interested in learning more? Check out this related content: </a:t>
            </a:r>
          </a:p>
        </p:txBody>
      </p:sp>
      <p:sp>
        <p:nvSpPr>
          <p:cNvPr id="38" name="Rectangle 37">
            <a:extLst>
              <a:ext uri="{FF2B5EF4-FFF2-40B4-BE49-F238E27FC236}">
                <a16:creationId xmlns:a16="http://schemas.microsoft.com/office/drawing/2014/main" id="{155FBA6D-B617-4805-B32D-2F88115CE204}"/>
              </a:ext>
            </a:extLst>
          </p:cNvPr>
          <p:cNvSpPr/>
          <p:nvPr/>
        </p:nvSpPr>
        <p:spPr>
          <a:xfrm>
            <a:off x="351023" y="1284420"/>
            <a:ext cx="4953992" cy="4001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4EBEA4"/>
                </a:solidFill>
                <a:effectLst/>
                <a:uLnTx/>
                <a:uFillTx/>
                <a:latin typeface="Helvetica" pitchFamily="2" charset="0"/>
                <a:ea typeface="+mn-ea"/>
                <a:cs typeface="+mn-cs"/>
              </a:rPr>
              <a:t>Creators</a:t>
            </a:r>
          </a:p>
        </p:txBody>
      </p:sp>
      <p:sp>
        <p:nvSpPr>
          <p:cNvPr id="39" name="TextBox 38">
            <a:hlinkClick r:id="rId11"/>
            <a:extLst>
              <a:ext uri="{FF2B5EF4-FFF2-40B4-BE49-F238E27FC236}">
                <a16:creationId xmlns:a16="http://schemas.microsoft.com/office/drawing/2014/main" id="{3F98981D-B1A6-4F12-9539-9F7BEC9D402F}"/>
              </a:ext>
            </a:extLst>
          </p:cNvPr>
          <p:cNvSpPr txBox="1"/>
          <p:nvPr/>
        </p:nvSpPr>
        <p:spPr>
          <a:xfrm>
            <a:off x="3974704" y="1754266"/>
            <a:ext cx="2534814"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2">
                  <a:extLst>
                    <a:ext uri="{A12FA001-AC4F-418D-AE19-62706E023703}">
                      <ahyp:hlinkClr xmlns:ahyp="http://schemas.microsoft.com/office/drawing/2018/hyperlinkcolor" val="tx"/>
                    </a:ext>
                  </a:extLst>
                </a:hlinkClick>
              </a:rPr>
              <a:t>Reed Kiely</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0" name="TextBox 39">
            <a:extLst>
              <a:ext uri="{FF2B5EF4-FFF2-40B4-BE49-F238E27FC236}">
                <a16:creationId xmlns:a16="http://schemas.microsoft.com/office/drawing/2014/main" id="{833AB520-ED59-42B5-B089-18DFF76F454C}"/>
              </a:ext>
            </a:extLst>
          </p:cNvPr>
          <p:cNvSpPr txBox="1"/>
          <p:nvPr/>
        </p:nvSpPr>
        <p:spPr>
          <a:xfrm>
            <a:off x="3974704" y="2067130"/>
            <a:ext cx="2534814"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Insights Manager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reedk@thevab.com</a:t>
            </a:r>
          </a:p>
        </p:txBody>
      </p:sp>
      <p:sp>
        <p:nvSpPr>
          <p:cNvPr id="43" name="TextBox 42">
            <a:extLst>
              <a:ext uri="{FF2B5EF4-FFF2-40B4-BE49-F238E27FC236}">
                <a16:creationId xmlns:a16="http://schemas.microsoft.com/office/drawing/2014/main" id="{94488144-AFA8-4031-94E5-59125F00DD19}"/>
              </a:ext>
            </a:extLst>
          </p:cNvPr>
          <p:cNvSpPr txBox="1"/>
          <p:nvPr/>
        </p:nvSpPr>
        <p:spPr>
          <a:xfrm>
            <a:off x="6898860" y="1754266"/>
            <a:ext cx="2304376" cy="3231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hlinkClick r:id="rId13">
                  <a:extLst>
                    <a:ext uri="{A12FA001-AC4F-418D-AE19-62706E023703}">
                      <ahyp:hlinkClr xmlns:ahyp="http://schemas.microsoft.com/office/drawing/2018/hyperlinkcolor" val="tx"/>
                    </a:ext>
                  </a:extLst>
                </a:hlinkClick>
              </a:rPr>
              <a:t>Karolina Guillen</a:t>
            </a:r>
            <a:endParaRPr kumimoji="0" lang="en-US" sz="15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sp>
        <p:nvSpPr>
          <p:cNvPr id="44" name="TextBox 43">
            <a:extLst>
              <a:ext uri="{FF2B5EF4-FFF2-40B4-BE49-F238E27FC236}">
                <a16:creationId xmlns:a16="http://schemas.microsoft.com/office/drawing/2014/main" id="{1345C48A-B110-4531-B4A8-833648D85536}"/>
              </a:ext>
            </a:extLst>
          </p:cNvPr>
          <p:cNvSpPr txBox="1"/>
          <p:nvPr/>
        </p:nvSpPr>
        <p:spPr>
          <a:xfrm>
            <a:off x="6898860" y="2067130"/>
            <a:ext cx="2304376" cy="5539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Senior Insights Analyst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5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karolinag@thevab.com</a:t>
            </a:r>
          </a:p>
        </p:txBody>
      </p:sp>
      <p:pic>
        <p:nvPicPr>
          <p:cNvPr id="45" name="Picture 44">
            <a:hlinkClick r:id="rId14"/>
            <a:extLst>
              <a:ext uri="{FF2B5EF4-FFF2-40B4-BE49-F238E27FC236}">
                <a16:creationId xmlns:a16="http://schemas.microsoft.com/office/drawing/2014/main" id="{5C00408B-B82C-4A2D-9E56-BCC38950EC55}"/>
              </a:ext>
            </a:extLst>
          </p:cNvPr>
          <p:cNvPicPr>
            <a:picLocks noChangeAspect="1"/>
          </p:cNvPicPr>
          <p:nvPr/>
        </p:nvPicPr>
        <p:blipFill>
          <a:blip r:embed="rId15" cstate="print">
            <a:extLst>
              <a:ext uri="{28A0092B-C50C-407E-A947-70E740481C1C}">
                <a14:useLocalDpi xmlns:a14="http://schemas.microsoft.com/office/drawing/2010/main"/>
              </a:ext>
            </a:extLst>
          </a:blip>
          <a:stretch>
            <a:fillRect/>
          </a:stretch>
        </p:blipFill>
        <p:spPr>
          <a:xfrm>
            <a:off x="461193" y="4310063"/>
            <a:ext cx="2629592" cy="1475938"/>
          </a:xfrm>
          <a:prstGeom prst="rect">
            <a:avLst/>
          </a:prstGeom>
          <a:ln>
            <a:solidFill>
              <a:srgbClr val="1F1A62"/>
            </a:solidFill>
          </a:ln>
        </p:spPr>
      </p:pic>
      <p:pic>
        <p:nvPicPr>
          <p:cNvPr id="46" name="Picture 45">
            <a:hlinkClick r:id="rId16"/>
            <a:extLst>
              <a:ext uri="{FF2B5EF4-FFF2-40B4-BE49-F238E27FC236}">
                <a16:creationId xmlns:a16="http://schemas.microsoft.com/office/drawing/2014/main" id="{684FAAF9-F37E-46A3-B725-2873047BB072}"/>
              </a:ext>
            </a:extLst>
          </p:cNvPr>
          <p:cNvPicPr>
            <a:picLocks noChangeAspect="1"/>
          </p:cNvPicPr>
          <p:nvPr/>
        </p:nvPicPr>
        <p:blipFill>
          <a:blip r:embed="rId17" cstate="print">
            <a:extLst>
              <a:ext uri="{28A0092B-C50C-407E-A947-70E740481C1C}">
                <a14:useLocalDpi xmlns:a14="http://schemas.microsoft.com/office/drawing/2010/main"/>
              </a:ext>
            </a:extLst>
          </a:blip>
          <a:stretch>
            <a:fillRect/>
          </a:stretch>
        </p:blipFill>
        <p:spPr>
          <a:xfrm>
            <a:off x="6029329" y="4310064"/>
            <a:ext cx="2627539" cy="1475938"/>
          </a:xfrm>
          <a:prstGeom prst="rect">
            <a:avLst/>
          </a:prstGeom>
          <a:ln>
            <a:solidFill>
              <a:srgbClr val="1F1A62"/>
            </a:solidFill>
          </a:ln>
        </p:spPr>
      </p:pic>
      <p:sp>
        <p:nvSpPr>
          <p:cNvPr id="51" name="Rectangle 50">
            <a:hlinkClick r:id="rId16"/>
            <a:extLst>
              <a:ext uri="{FF2B5EF4-FFF2-40B4-BE49-F238E27FC236}">
                <a16:creationId xmlns:a16="http://schemas.microsoft.com/office/drawing/2014/main" id="{29778438-8C13-4BD3-BC07-AD727E160385}"/>
              </a:ext>
            </a:extLst>
          </p:cNvPr>
          <p:cNvSpPr/>
          <p:nvPr/>
        </p:nvSpPr>
        <p:spPr>
          <a:xfrm>
            <a:off x="6032928" y="5803318"/>
            <a:ext cx="2623940" cy="553998"/>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#VideoIsSocial #Ep5 #HolidaySeason</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Premium Video Leads Online Conversations</a:t>
            </a:r>
          </a:p>
        </p:txBody>
      </p:sp>
      <p:sp>
        <p:nvSpPr>
          <p:cNvPr id="52" name="Rectangle 51">
            <a:hlinkClick r:id="rId18"/>
            <a:extLst>
              <a:ext uri="{FF2B5EF4-FFF2-40B4-BE49-F238E27FC236}">
                <a16:creationId xmlns:a16="http://schemas.microsoft.com/office/drawing/2014/main" id="{165AFE60-CBB1-42F8-868B-143B0EC96D11}"/>
              </a:ext>
            </a:extLst>
          </p:cNvPr>
          <p:cNvSpPr/>
          <p:nvPr/>
        </p:nvSpPr>
        <p:spPr>
          <a:xfrm>
            <a:off x="3195245" y="5803318"/>
            <a:ext cx="2623940" cy="40011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1" i="0" u="sng" strike="noStrike" kern="1200" cap="none" spc="0" normalizeH="0" baseline="0" noProof="0" dirty="0">
                <a:ln>
                  <a:noFill/>
                </a:ln>
                <a:solidFill>
                  <a:srgbClr val="4EBEA4"/>
                </a:solidFill>
                <a:effectLst/>
                <a:uLnTx/>
                <a:uFillTx/>
                <a:latin typeface="Helvetica" panose="020B0403020202020204" pitchFamily="34" charset="0"/>
                <a:ea typeface="+mn-ea"/>
                <a:cs typeface="+mn-cs"/>
              </a:rPr>
              <a:t>Make Yourself at Home</a:t>
            </a:r>
            <a:r>
              <a:rPr kumimoji="0" lang="en-US" sz="1000" b="0" i="0" u="none" strike="noStrike" kern="1200" cap="none" spc="0" normalizeH="0" baseline="0" noProof="0" dirty="0">
                <a:ln>
                  <a:noFill/>
                </a:ln>
                <a:solidFill>
                  <a:srgbClr val="4EBEA4"/>
                </a:solidFill>
                <a:effectLst/>
                <a:uLnTx/>
                <a:uFillTx/>
                <a:latin typeface="Helvetica" panose="020B0403020202020204" pitchFamily="34" charset="0"/>
                <a:ea typeface="+mn-ea"/>
                <a:cs typeface="+mn-cs"/>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Video Viewing In The Time of COVID-19</a:t>
            </a:r>
          </a:p>
        </p:txBody>
      </p:sp>
      <p:pic>
        <p:nvPicPr>
          <p:cNvPr id="53" name="Picture 52">
            <a:hlinkClick r:id="rId18"/>
            <a:extLst>
              <a:ext uri="{FF2B5EF4-FFF2-40B4-BE49-F238E27FC236}">
                <a16:creationId xmlns:a16="http://schemas.microsoft.com/office/drawing/2014/main" id="{446FF033-3BDF-443C-B749-5E0DDD328024}"/>
              </a:ext>
            </a:extLst>
          </p:cNvPr>
          <p:cNvPicPr>
            <a:picLocks noChangeAspect="1"/>
          </p:cNvPicPr>
          <p:nvPr/>
        </p:nvPicPr>
        <p:blipFill>
          <a:blip r:embed="rId19" cstate="print">
            <a:extLst>
              <a:ext uri="{28A0092B-C50C-407E-A947-70E740481C1C}">
                <a14:useLocalDpi xmlns:a14="http://schemas.microsoft.com/office/drawing/2010/main"/>
              </a:ext>
            </a:extLst>
          </a:blip>
          <a:stretch>
            <a:fillRect/>
          </a:stretch>
        </p:blipFill>
        <p:spPr>
          <a:xfrm>
            <a:off x="3248060" y="4310063"/>
            <a:ext cx="2623940" cy="1475939"/>
          </a:xfrm>
          <a:prstGeom prst="rect">
            <a:avLst/>
          </a:prstGeom>
          <a:ln>
            <a:solidFill>
              <a:srgbClr val="1F1A62"/>
            </a:solidFill>
          </a:ln>
        </p:spPr>
      </p:pic>
      <p:sp>
        <p:nvSpPr>
          <p:cNvPr id="27" name="TextBox 26">
            <a:hlinkClick r:id="rId14"/>
            <a:extLst>
              <a:ext uri="{FF2B5EF4-FFF2-40B4-BE49-F238E27FC236}">
                <a16:creationId xmlns:a16="http://schemas.microsoft.com/office/drawing/2014/main" id="{7D218B95-0158-4240-BD0E-29B0E87FF65A}"/>
              </a:ext>
            </a:extLst>
          </p:cNvPr>
          <p:cNvSpPr txBox="1"/>
          <p:nvPr/>
        </p:nvSpPr>
        <p:spPr>
          <a:xfrm>
            <a:off x="474760" y="5787648"/>
            <a:ext cx="2623940" cy="553998"/>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000" b="1" u="sng" dirty="0">
                <a:solidFill>
                  <a:srgbClr val="4EBEA4"/>
                </a:solidFill>
                <a:latin typeface="Helvetica" panose="020B0403020202020204" pitchFamily="34" charset="0"/>
              </a:rPr>
              <a:t>As Time Goes By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1B1464"/>
                </a:solidFill>
                <a:effectLst/>
                <a:uLnTx/>
                <a:uFillTx/>
                <a:latin typeface="Helvetica" panose="020B0403020202020204" pitchFamily="34" charset="0"/>
                <a:ea typeface="+mn-ea"/>
                <a:cs typeface="+mn-cs"/>
              </a:rPr>
              <a:t>How Media Consumption Is Helping America Cope</a:t>
            </a:r>
          </a:p>
        </p:txBody>
      </p:sp>
    </p:spTree>
    <p:extLst>
      <p:ext uri="{BB962C8B-B14F-4D97-AF65-F5344CB8AC3E}">
        <p14:creationId xmlns:p14="http://schemas.microsoft.com/office/powerpoint/2010/main" val="5521494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bg>
      <p:bgPr>
        <a:solidFill>
          <a:srgbClr val="E2E8F1"/>
        </a:solidFill>
        <a:effectLst/>
      </p:bgPr>
    </p:bg>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3ED54650-E124-0942-8B03-A438165B55A6}"/>
              </a:ext>
            </a:extLst>
          </p:cNvPr>
          <p:cNvSpPr/>
          <p:nvPr/>
        </p:nvSpPr>
        <p:spPr>
          <a:xfrm>
            <a:off x="207696" y="132702"/>
            <a:ext cx="7134557" cy="1200329"/>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BFF2"/>
                </a:solidFill>
                <a:effectLst/>
                <a:uLnTx/>
                <a:uFillTx/>
                <a:latin typeface="Helvetica" pitchFamily="2" charset="0"/>
                <a:ea typeface="+mn-ea"/>
                <a:cs typeface="+mn-cs"/>
              </a:rPr>
              <a:t>Get immediate access to the VAB Insights library</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24" name="Slide Number Placeholder 5">
            <a:extLst>
              <a:ext uri="{FF2B5EF4-FFF2-40B4-BE49-F238E27FC236}">
                <a16:creationId xmlns:a16="http://schemas.microsoft.com/office/drawing/2014/main" id="{6F859D63-DEF8-4918-804C-D41D714D0E8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5" name="TextBox 4">
            <a:extLst>
              <a:ext uri="{FF2B5EF4-FFF2-40B4-BE49-F238E27FC236}">
                <a16:creationId xmlns:a16="http://schemas.microsoft.com/office/drawing/2014/main" id="{8627767C-561D-41EE-86F4-364D0F52F254}"/>
              </a:ext>
            </a:extLst>
          </p:cNvPr>
          <p:cNvSpPr txBox="1"/>
          <p:nvPr/>
        </p:nvSpPr>
        <p:spPr>
          <a:xfrm>
            <a:off x="413302" y="1695189"/>
            <a:ext cx="7684989" cy="461665"/>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1F1A62"/>
                </a:solidFill>
                <a:effectLst/>
                <a:uLnTx/>
                <a:uFillTx/>
                <a:latin typeface="Helvetica" pitchFamily="2" charset="0"/>
                <a:ea typeface="+mn-ea"/>
                <a:cs typeface="+mn-cs"/>
              </a:rPr>
              <a:t>We’ve answered hundreds of marketers’ questions.</a:t>
            </a:r>
          </a:p>
        </p:txBody>
      </p:sp>
      <p:sp>
        <p:nvSpPr>
          <p:cNvPr id="7" name="TextBox 6">
            <a:extLst>
              <a:ext uri="{FF2B5EF4-FFF2-40B4-BE49-F238E27FC236}">
                <a16:creationId xmlns:a16="http://schemas.microsoft.com/office/drawing/2014/main" id="{0491525E-AB57-4A2A-A8EC-B306B4E28052}"/>
              </a:ext>
            </a:extLst>
          </p:cNvPr>
          <p:cNvSpPr txBox="1"/>
          <p:nvPr/>
        </p:nvSpPr>
        <p:spPr>
          <a:xfrm>
            <a:off x="462268" y="2694399"/>
            <a:ext cx="7291082" cy="31393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Our guides, reports, webinars and videos provide actionable insights to help marketers navigate today’s video landscape and think differently about their strategy.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We are committed to your business growth and proud to offer brand marketers and agencies </a:t>
            </a:r>
            <a:r>
              <a:rPr kumimoji="0" lang="en-US" sz="1800" b="1" i="1" u="none" strike="noStrike" kern="1200" cap="none" spc="0" normalizeH="0" baseline="0" noProof="0" dirty="0">
                <a:ln>
                  <a:noFill/>
                </a:ln>
                <a:solidFill>
                  <a:srgbClr val="00BFF2"/>
                </a:solidFill>
                <a:effectLst/>
                <a:uLnTx/>
                <a:uFillTx/>
                <a:latin typeface="Helvetica" pitchFamily="2" charset="0"/>
                <a:ea typeface="+mn-ea"/>
                <a:cs typeface="+mn-cs"/>
              </a:rPr>
              <a:t>complimentary access</a:t>
            </a:r>
            <a:r>
              <a:rPr kumimoji="0" lang="en-US" sz="1800" b="1" i="1" u="none" strike="noStrike" kern="1200" cap="none" spc="0" normalizeH="0" baseline="0" noProof="0" dirty="0">
                <a:ln>
                  <a:noFill/>
                </a:ln>
                <a:solidFill>
                  <a:srgbClr val="ED3C8D"/>
                </a:solidFill>
                <a:effectLst/>
                <a:uLnTx/>
                <a:uFillTx/>
                <a:latin typeface="Helvetica" pitchFamily="2" charset="0"/>
                <a:ea typeface="+mn-ea"/>
                <a:cs typeface="+mn-cs"/>
              </a:rPr>
              <a:t>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to our continuously-growing Insights library.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BFF2"/>
                </a:solidFill>
                <a:effectLst/>
                <a:uLnTx/>
                <a:uFillTx/>
                <a:latin typeface="Helvetica" pitchFamily="2" charset="0"/>
                <a:ea typeface="+mn-ea"/>
                <a:cs typeface="+mn-cs"/>
              </a:rPr>
              <a:t>Get Access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at </a:t>
            </a:r>
            <a:r>
              <a:rPr kumimoji="0" lang="en-US" sz="1800" b="1" i="0" u="none" strike="noStrike" kern="1200" cap="none" spc="0" normalizeH="0" baseline="0" noProof="0" dirty="0">
                <a:ln>
                  <a:noFill/>
                </a:ln>
                <a:solidFill>
                  <a:srgbClr val="1F1A62"/>
                </a:solidFill>
                <a:effectLst/>
                <a:uLnTx/>
                <a:uFillTx/>
                <a:latin typeface="Helvetica" pitchFamily="2" charset="0"/>
                <a:ea typeface="+mn-ea"/>
                <a:cs typeface="+mn-cs"/>
              </a:rPr>
              <a:t>theVAB.com </a:t>
            </a:r>
            <a:r>
              <a:rPr kumimoji="0" lang="en-US" sz="1800" b="0" i="0" u="none" strike="noStrike" kern="1200" cap="none" spc="0" normalizeH="0" baseline="0" noProof="0" dirty="0">
                <a:ln>
                  <a:noFill/>
                </a:ln>
                <a:solidFill>
                  <a:srgbClr val="1F1A62"/>
                </a:solidFill>
                <a:effectLst/>
                <a:uLnTx/>
                <a:uFillTx/>
                <a:latin typeface="Helvetica" pitchFamily="2" charset="0"/>
                <a:ea typeface="+mn-ea"/>
                <a:cs typeface="+mn-cs"/>
              </a:rPr>
              <a:t>or visit us here</a:t>
            </a:r>
          </a:p>
        </p:txBody>
      </p:sp>
      <p:pic>
        <p:nvPicPr>
          <p:cNvPr id="3" name="Picture 2">
            <a:extLst>
              <a:ext uri="{FF2B5EF4-FFF2-40B4-BE49-F238E27FC236}">
                <a16:creationId xmlns:a16="http://schemas.microsoft.com/office/drawing/2014/main" id="{1B8C362A-7626-4867-B7AC-31CA3E823D5D}"/>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5337500" y="4919346"/>
            <a:ext cx="1214437" cy="1245887"/>
          </a:xfrm>
          <a:prstGeom prst="rect">
            <a:avLst/>
          </a:prstGeom>
        </p:spPr>
      </p:pic>
      <p:sp>
        <p:nvSpPr>
          <p:cNvPr id="11" name="Rectangle 10">
            <a:extLst>
              <a:ext uri="{FF2B5EF4-FFF2-40B4-BE49-F238E27FC236}">
                <a16:creationId xmlns:a16="http://schemas.microsoft.com/office/drawing/2014/main" id="{FD72A13A-31B6-42CF-9AAF-1FA5DD597A2D}"/>
              </a:ext>
            </a:extLst>
          </p:cNvPr>
          <p:cNvSpPr/>
          <p:nvPr/>
        </p:nvSpPr>
        <p:spPr>
          <a:xfrm>
            <a:off x="-21518" y="6586958"/>
            <a:ext cx="12235036"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pic>
        <p:nvPicPr>
          <p:cNvPr id="12" name="Picture 11">
            <a:extLst>
              <a:ext uri="{FF2B5EF4-FFF2-40B4-BE49-F238E27FC236}">
                <a16:creationId xmlns:a16="http://schemas.microsoft.com/office/drawing/2014/main" id="{421C0A63-5702-40F9-B2AC-AE60209E93EC}"/>
              </a:ext>
            </a:extLst>
          </p:cNvPr>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6935200" y="0"/>
            <a:ext cx="5256799" cy="3060562"/>
          </a:xfrm>
          <a:prstGeom prst="rect">
            <a:avLst/>
          </a:prstGeom>
        </p:spPr>
      </p:pic>
    </p:spTree>
    <p:extLst>
      <p:ext uri="{BB962C8B-B14F-4D97-AF65-F5344CB8AC3E}">
        <p14:creationId xmlns:p14="http://schemas.microsoft.com/office/powerpoint/2010/main" val="219222403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1814" y="1667165"/>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5</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518989" y="6585707"/>
            <a:ext cx="11673010"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18989" y="6215790"/>
            <a:ext cx="11517502" cy="307777"/>
          </a:xfrm>
          <a:prstGeom prst="rect">
            <a:avLst/>
          </a:prstGeom>
          <a:noFill/>
        </p:spPr>
        <p:txBody>
          <a:bodyPr wrap="square" rtlCol="0">
            <a:spAutoFit/>
          </a:bodyPr>
          <a:lstStyle/>
          <a:p>
            <a:pPr lvl="0">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lang="en-US" sz="700" dirty="0">
                <a:solidFill>
                  <a:srgbClr val="1F1A62"/>
                </a:solidFill>
                <a:latin typeface="Helvetica" panose="020B0403020202020204" pitchFamily="34" charset="0"/>
                <a:cs typeface="Helvetica" panose="020B0604020202020204" pitchFamily="34" charset="0"/>
              </a:rPr>
              <a:t>VAB’s </a:t>
            </a:r>
            <a:r>
              <a:rPr lang="en-US" sz="700" dirty="0">
                <a:latin typeface="Helvetica" panose="020B0403020202020204" pitchFamily="34" charset="0"/>
                <a:hlinkClick r:id="rId4"/>
              </a:rPr>
              <a:t>'As Time Goes By: How Media Consumption Is Helping America Cope’</a:t>
            </a:r>
            <a:r>
              <a:rPr lang="en-US" sz="700" dirty="0">
                <a:latin typeface="Helvetica" panose="020B0403020202020204" pitchFamily="34" charset="0"/>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Q7: Thinking of your behavior since the start of COVID-19, please indicate below how much you agree or disagree with the following statements &amp; Q9: Thinking of your behavior during the COVID-19 Pandemic, please indicate below how much you agree or disagree with the following statements</a:t>
            </a:r>
          </a:p>
        </p:txBody>
      </p:sp>
      <p:sp>
        <p:nvSpPr>
          <p:cNvPr id="14" name="Rectangle 13">
            <a:extLst>
              <a:ext uri="{FF2B5EF4-FFF2-40B4-BE49-F238E27FC236}">
                <a16:creationId xmlns:a16="http://schemas.microsoft.com/office/drawing/2014/main" id="{96A8196F-1F9D-47F8-8408-BC9AEF17103C}"/>
              </a:ext>
            </a:extLst>
          </p:cNvPr>
          <p:cNvSpPr/>
          <p:nvPr/>
        </p:nvSpPr>
        <p:spPr>
          <a:xfrm>
            <a:off x="283558" y="445159"/>
            <a:ext cx="11953293"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TV has become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centerpiece of the household</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with 8 out of 10 people saying they couldn’t imagine not having a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television</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during the pandemic</a:t>
            </a:r>
          </a:p>
        </p:txBody>
      </p:sp>
      <p:sp>
        <p:nvSpPr>
          <p:cNvPr id="26" name="TextBox 25">
            <a:extLst>
              <a:ext uri="{FF2B5EF4-FFF2-40B4-BE49-F238E27FC236}">
                <a16:creationId xmlns:a16="http://schemas.microsoft.com/office/drawing/2014/main" id="{295C70F8-3047-4B9D-9796-79D1293D1B30}"/>
              </a:ext>
            </a:extLst>
          </p:cNvPr>
          <p:cNvSpPr txBox="1"/>
          <p:nvPr/>
        </p:nvSpPr>
        <p:spPr>
          <a:xfrm>
            <a:off x="1694112"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83%</a:t>
            </a:r>
          </a:p>
        </p:txBody>
      </p:sp>
      <p:sp>
        <p:nvSpPr>
          <p:cNvPr id="27" name="TextBox 26">
            <a:extLst>
              <a:ext uri="{FF2B5EF4-FFF2-40B4-BE49-F238E27FC236}">
                <a16:creationId xmlns:a16="http://schemas.microsoft.com/office/drawing/2014/main" id="{D8361B45-377B-440D-9942-40B5917D602B}"/>
              </a:ext>
            </a:extLst>
          </p:cNvPr>
          <p:cNvSpPr txBox="1"/>
          <p:nvPr/>
        </p:nvSpPr>
        <p:spPr>
          <a:xfrm>
            <a:off x="763219" y="5286259"/>
            <a:ext cx="2727574"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couldn't imagine not having a television set right now”</a:t>
            </a:r>
          </a:p>
        </p:txBody>
      </p:sp>
      <p:sp>
        <p:nvSpPr>
          <p:cNvPr id="30" name="TextBox 29">
            <a:extLst>
              <a:ext uri="{FF2B5EF4-FFF2-40B4-BE49-F238E27FC236}">
                <a16:creationId xmlns:a16="http://schemas.microsoft.com/office/drawing/2014/main" id="{82FDCA69-87E1-4D1B-BF4B-9024258A9E93}"/>
              </a:ext>
            </a:extLst>
          </p:cNvPr>
          <p:cNvSpPr txBox="1"/>
          <p:nvPr/>
        </p:nvSpPr>
        <p:spPr>
          <a:xfrm>
            <a:off x="5449325" y="461603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70%</a:t>
            </a:r>
          </a:p>
        </p:txBody>
      </p:sp>
      <p:sp>
        <p:nvSpPr>
          <p:cNvPr id="31" name="TextBox 30">
            <a:extLst>
              <a:ext uri="{FF2B5EF4-FFF2-40B4-BE49-F238E27FC236}">
                <a16:creationId xmlns:a16="http://schemas.microsoft.com/office/drawing/2014/main" id="{AC3CB09C-9DB2-42E9-9F50-1CF2130D7969}"/>
              </a:ext>
            </a:extLst>
          </p:cNvPr>
          <p:cNvSpPr txBox="1"/>
          <p:nvPr/>
        </p:nvSpPr>
        <p:spPr>
          <a:xfrm>
            <a:off x="4956966" y="5290503"/>
            <a:ext cx="2149249"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“I binge watch more TV shows or movies”</a:t>
            </a:r>
          </a:p>
        </p:txBody>
      </p:sp>
      <p:sp>
        <p:nvSpPr>
          <p:cNvPr id="35" name="TextBox 34">
            <a:extLst>
              <a:ext uri="{FF2B5EF4-FFF2-40B4-BE49-F238E27FC236}">
                <a16:creationId xmlns:a16="http://schemas.microsoft.com/office/drawing/2014/main" id="{B1CF8583-CEF2-44E9-BA4C-54A00F989E3B}"/>
              </a:ext>
            </a:extLst>
          </p:cNvPr>
          <p:cNvSpPr txBox="1"/>
          <p:nvPr/>
        </p:nvSpPr>
        <p:spPr>
          <a:xfrm>
            <a:off x="-1813" y="1696637"/>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t>% of respondents who agree with the statement</a:t>
            </a:r>
            <a:br>
              <a:rPr kumimoji="0" lang="en-US" sz="1800" b="1" i="0" u="sng" strike="noStrike" kern="1200" cap="none" spc="0" normalizeH="0" baseline="0" noProof="0" dirty="0">
                <a:ln>
                  <a:noFill/>
                </a:ln>
                <a:solidFill>
                  <a:srgbClr val="1F1A62"/>
                </a:solidFill>
                <a:effectLst/>
                <a:uLnTx/>
                <a:uFillTx/>
                <a:latin typeface="Helvetica" panose="020B0403020202020204" pitchFamily="34" charset="0"/>
              </a:rPr>
            </a:br>
            <a:r>
              <a:rPr kumimoji="0" lang="en-US" sz="1600" i="0" u="none" strike="noStrike" kern="1200" cap="none" spc="0" normalizeH="0" baseline="0" noProof="0" dirty="0">
                <a:ln>
                  <a:noFill/>
                </a:ln>
                <a:solidFill>
                  <a:srgbClr val="1F1A62"/>
                </a:solidFill>
                <a:effectLst/>
                <a:uLnTx/>
                <a:uFillTx/>
                <a:latin typeface="Helvetica" panose="020B0403020202020204" pitchFamily="34" charset="0"/>
              </a:rPr>
              <a:t>P18+</a:t>
            </a:r>
            <a:endParaRPr kumimoji="0" lang="en-US" sz="1800" i="0" u="none" strike="noStrike" kern="1200" cap="none" spc="0" normalizeH="0" baseline="0" noProof="0" dirty="0">
              <a:ln>
                <a:noFill/>
              </a:ln>
              <a:solidFill>
                <a:srgbClr val="1F1A62"/>
              </a:solidFill>
              <a:effectLst/>
              <a:uLnTx/>
              <a:uFillTx/>
              <a:latin typeface="Helvetica" panose="020B0403020202020204" pitchFamily="34" charset="0"/>
            </a:endParaRPr>
          </a:p>
        </p:txBody>
      </p:sp>
      <p:sp>
        <p:nvSpPr>
          <p:cNvPr id="36" name="TextBox 35">
            <a:extLst>
              <a:ext uri="{FF2B5EF4-FFF2-40B4-BE49-F238E27FC236}">
                <a16:creationId xmlns:a16="http://schemas.microsoft.com/office/drawing/2014/main" id="{BB62FAB1-F100-4F54-B4DE-A31A217CE61F}"/>
              </a:ext>
            </a:extLst>
          </p:cNvPr>
          <p:cNvSpPr txBox="1"/>
          <p:nvPr/>
        </p:nvSpPr>
        <p:spPr>
          <a:xfrm>
            <a:off x="8925034" y="461283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67%</a:t>
            </a:r>
          </a:p>
        </p:txBody>
      </p:sp>
      <p:sp>
        <p:nvSpPr>
          <p:cNvPr id="37" name="TextBox 36">
            <a:extLst>
              <a:ext uri="{FF2B5EF4-FFF2-40B4-BE49-F238E27FC236}">
                <a16:creationId xmlns:a16="http://schemas.microsoft.com/office/drawing/2014/main" id="{84CA4390-9396-4824-9593-9418FFCC1B7A}"/>
              </a:ext>
            </a:extLst>
          </p:cNvPr>
          <p:cNvSpPr txBox="1"/>
          <p:nvPr/>
        </p:nvSpPr>
        <p:spPr>
          <a:xfrm>
            <a:off x="8262674" y="5290503"/>
            <a:ext cx="2493317" cy="523220"/>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“TV has become the central focus of our home”</a:t>
            </a:r>
          </a:p>
        </p:txBody>
      </p:sp>
      <p:pic>
        <p:nvPicPr>
          <p:cNvPr id="23" name="Picture 22" descr="A picture containing drawing, plate, food&#10;&#10;Description automatically generated">
            <a:extLst>
              <a:ext uri="{FF2B5EF4-FFF2-40B4-BE49-F238E27FC236}">
                <a16:creationId xmlns:a16="http://schemas.microsoft.com/office/drawing/2014/main" id="{A000FBB9-A867-4C0D-BC0E-F82C6256885F}"/>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5156380" y="2706987"/>
            <a:ext cx="1757424" cy="1757424"/>
          </a:xfrm>
          <a:prstGeom prst="rect">
            <a:avLst/>
          </a:prstGeom>
        </p:spPr>
      </p:pic>
      <p:pic>
        <p:nvPicPr>
          <p:cNvPr id="32" name="Picture 31" descr="A picture containing phone&#10;&#10;Description automatically generated">
            <a:extLst>
              <a:ext uri="{FF2B5EF4-FFF2-40B4-BE49-F238E27FC236}">
                <a16:creationId xmlns:a16="http://schemas.microsoft.com/office/drawing/2014/main" id="{DF601C06-C762-441C-83F3-D4139B10FC4C}"/>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8628587" y="2706987"/>
            <a:ext cx="1757425" cy="1757425"/>
          </a:xfrm>
          <a:prstGeom prst="rect">
            <a:avLst/>
          </a:prstGeom>
        </p:spPr>
      </p:pic>
      <p:pic>
        <p:nvPicPr>
          <p:cNvPr id="33" name="Picture 32" descr="A picture containing clock&#10;&#10;Description automatically generated">
            <a:extLst>
              <a:ext uri="{FF2B5EF4-FFF2-40B4-BE49-F238E27FC236}">
                <a16:creationId xmlns:a16="http://schemas.microsoft.com/office/drawing/2014/main" id="{F350DD49-7E5A-488B-8B4C-8F26DFBFC679}"/>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1397665" y="2640300"/>
            <a:ext cx="1757424" cy="1757424"/>
          </a:xfrm>
          <a:prstGeom prst="rect">
            <a:avLst/>
          </a:prstGeom>
        </p:spPr>
      </p:pic>
    </p:spTree>
    <p:extLst>
      <p:ext uri="{BB962C8B-B14F-4D97-AF65-F5344CB8AC3E}">
        <p14:creationId xmlns:p14="http://schemas.microsoft.com/office/powerpoint/2010/main" val="266227659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7374B921-3D88-4208-A0A4-1868695569AD}"/>
              </a:ext>
            </a:extLst>
          </p:cNvPr>
          <p:cNvSpPr/>
          <p:nvPr/>
        </p:nvSpPr>
        <p:spPr>
          <a:xfrm>
            <a:off x="-8879" y="1696162"/>
            <a:ext cx="12235037"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2" name="Slide Number Placeholder 5">
            <a:extLst>
              <a:ext uri="{FF2B5EF4-FFF2-40B4-BE49-F238E27FC236}">
                <a16:creationId xmlns:a16="http://schemas.microsoft.com/office/drawing/2014/main" id="{0B80F57C-502B-4844-B07D-5E2BBAEB41A3}"/>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6</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0" name="Rectangle 9">
            <a:extLst>
              <a:ext uri="{FF2B5EF4-FFF2-40B4-BE49-F238E27FC236}">
                <a16:creationId xmlns:a16="http://schemas.microsoft.com/office/drawing/2014/main" id="{53F024C6-3A9E-4A69-B1B9-18C95CE31CAF}"/>
              </a:ext>
            </a:extLst>
          </p:cNvPr>
          <p:cNvSpPr/>
          <p:nvPr/>
        </p:nvSpPr>
        <p:spPr>
          <a:xfrm>
            <a:off x="0" y="6585707"/>
            <a:ext cx="12191999"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sp>
        <p:nvSpPr>
          <p:cNvPr id="11" name="TextBox 10">
            <a:extLst>
              <a:ext uri="{FF2B5EF4-FFF2-40B4-BE49-F238E27FC236}">
                <a16:creationId xmlns:a16="http://schemas.microsoft.com/office/drawing/2014/main" id="{29E081BE-B669-44C4-8916-25AE25315AA8}"/>
              </a:ext>
            </a:extLst>
          </p:cNvPr>
          <p:cNvSpPr txBox="1"/>
          <p:nvPr/>
        </p:nvSpPr>
        <p:spPr>
          <a:xfrm>
            <a:off x="0" y="1738464"/>
            <a:ext cx="12191999" cy="61555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sng"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 of respondents who increased usage by platform since COVID-19 outbreak</a:t>
            </a:r>
            <a:b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br>
            <a:r>
              <a:rPr kumimoji="0" lang="en-US" sz="16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P18+</a:t>
            </a:r>
          </a:p>
        </p:txBody>
      </p:sp>
      <p:sp>
        <p:nvSpPr>
          <p:cNvPr id="13" name="TextBox 12">
            <a:extLst>
              <a:ext uri="{FF2B5EF4-FFF2-40B4-BE49-F238E27FC236}">
                <a16:creationId xmlns:a16="http://schemas.microsoft.com/office/drawing/2014/main" id="{7ED5B12F-D758-4446-AE3F-BA2BB84FC3B2}"/>
              </a:ext>
            </a:extLst>
          </p:cNvPr>
          <p:cNvSpPr txBox="1"/>
          <p:nvPr/>
        </p:nvSpPr>
        <p:spPr>
          <a:xfrm>
            <a:off x="526243" y="6129610"/>
            <a:ext cx="11602257" cy="41549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Source: </a:t>
            </a:r>
            <a:r>
              <a:rPr kumimoji="0" lang="en-US" sz="700" b="0" i="0" u="none" strike="noStrike" kern="1200" cap="none" spc="0" normalizeH="0" baseline="0" noProof="0" dirty="0">
                <a:ln>
                  <a:noFill/>
                </a:ln>
                <a:solidFill>
                  <a:srgbClr val="1F1A62"/>
                </a:solidFill>
                <a:effectLst/>
                <a:uLnTx/>
                <a:uFillTx/>
                <a:latin typeface="Helvetica" panose="020B0403020202020204" pitchFamily="34" charset="0"/>
                <a:ea typeface="+mn-ea"/>
                <a:cs typeface="Helvetica" panose="020B0604020202020204" pitchFamily="34" charset="0"/>
              </a:rPr>
              <a:t>VAB’s </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hlinkClick r:id="rId4"/>
              </a:rPr>
              <a:t>'As Time Goes By: How Media Consumption Is Helping America Cope’</a:t>
            </a:r>
            <a:r>
              <a:rPr kumimoji="0" lang="en-US" sz="700" b="0" i="0" u="none" strike="noStrike" kern="1200" cap="none" spc="0" normalizeH="0" baseline="0" noProof="0" dirty="0">
                <a:ln>
                  <a:noFill/>
                </a:ln>
                <a:solidFill>
                  <a:prstClr val="black"/>
                </a:solidFill>
                <a:effectLst/>
                <a:uLnTx/>
                <a:uFillTx/>
                <a:latin typeface="Helvetica" panose="020B0403020202020204" pitchFamily="34" charset="0"/>
                <a:ea typeface="+mn-ea"/>
                <a:cs typeface="+mn-cs"/>
              </a:rPr>
              <a:t>. </a:t>
            </a:r>
            <a:r>
              <a:rPr kumimoji="0" lang="en-US" sz="700" b="0" i="0" u="none" strike="noStrike" kern="1200" cap="none" spc="0" normalizeH="0" baseline="0" noProof="0" dirty="0">
                <a:ln>
                  <a:noFill/>
                </a:ln>
                <a:solidFill>
                  <a:srgbClr val="1F1A62"/>
                </a:solidFill>
                <a:effectLst/>
                <a:uLnTx/>
                <a:uFillTx/>
                <a:latin typeface="Helvetica" panose="020B0604020202020204" pitchFamily="34" charset="0"/>
                <a:ea typeface="+mn-ea"/>
                <a:cs typeface="Helvetica" panose="020B0604020202020204" pitchFamily="34" charset="0"/>
              </a:rPr>
              <a:t>VAB / Lucid ‘Media Usage In The Time of COVID-19 Survey,’ April 2020. Survey base: P18+ &amp; household subscribes to cable, telco, internet TV or satellite TV (n=1,004). Q2: When thinking about how you’ve spent your time during the COVID-19 Pandemic, have you increased, decreased or spent the same amount of time with the following media? &amp; Q9: Thinking of your behavior during the COVID-19 Pandemic, please indicate below how much you agree or disagree with the following statements. SVOD: Subscription Video On Demand (e.g. Netflix, Amazon Prime Video), AVOD: Ad-Supported Video On Demand (e.g. Tubi, Roku).</a:t>
            </a:r>
          </a:p>
        </p:txBody>
      </p:sp>
      <p:sp>
        <p:nvSpPr>
          <p:cNvPr id="14" name="Rectangle 13">
            <a:extLst>
              <a:ext uri="{FF2B5EF4-FFF2-40B4-BE49-F238E27FC236}">
                <a16:creationId xmlns:a16="http://schemas.microsoft.com/office/drawing/2014/main" id="{96A8196F-1F9D-47F8-8408-BC9AEF17103C}"/>
              </a:ext>
            </a:extLst>
          </p:cNvPr>
          <p:cNvSpPr/>
          <p:nvPr/>
        </p:nvSpPr>
        <p:spPr>
          <a:xfrm>
            <a:off x="283559" y="311637"/>
            <a:ext cx="1170841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Since the start of </a:t>
            </a:r>
            <a:r>
              <a:rPr lang="en-US" sz="2600" b="1" dirty="0">
                <a:solidFill>
                  <a:srgbClr val="1B1464"/>
                </a:solidFill>
                <a:latin typeface="Helvetica" panose="020B0604020202020204" pitchFamily="2" charset="0"/>
                <a:ea typeface="Open Sans" panose="020B0606030504020204" pitchFamily="34" charset="0"/>
                <a:cs typeface="Open Sans" panose="020B0606030504020204" pitchFamily="34" charset="0"/>
              </a:rPr>
              <a:t>COVID-19, </a:t>
            </a:r>
            <a:r>
              <a:rPr lang="en-US" sz="2600" b="1" dirty="0">
                <a:solidFill>
                  <a:srgbClr val="ED3C8D"/>
                </a:solidFill>
                <a:latin typeface="Helvetica" panose="020B0604020202020204" pitchFamily="2" charset="0"/>
                <a:ea typeface="Open Sans" panose="020B0606030504020204" pitchFamily="34" charset="0"/>
                <a:cs typeface="Open Sans" panose="020B0606030504020204" pitchFamily="34" charset="0"/>
              </a:rPr>
              <a:t>live</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TV </a:t>
            </a:r>
            <a:r>
              <a:rPr kumimoji="0" lang="en-US" sz="2600" b="1" i="0" u="none" strike="noStrike" kern="1200" cap="none" spc="0" normalizeH="0" baseline="0" noProof="0" dirty="0">
                <a:ln>
                  <a:noFill/>
                </a:ln>
                <a:solidFill>
                  <a:srgbClr val="1B1464"/>
                </a:solidFill>
                <a:effectLst/>
                <a:uLnTx/>
                <a:uFillTx/>
                <a:latin typeface="Helvetica" panose="020B0604020202020204" pitchFamily="2" charset="0"/>
                <a:ea typeface="Open Sans" panose="020B0606030504020204" pitchFamily="34" charset="0"/>
                <a:cs typeface="Open Sans" panose="020B0606030504020204" pitchFamily="34" charset="0"/>
              </a:rPr>
              <a:t>and</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rPr>
              <a:t> social media </a:t>
            </a:r>
            <a:r>
              <a:rPr lang="en-US" sz="2600" b="1" dirty="0">
                <a:solidFill>
                  <a:srgbClr val="1F1A62"/>
                </a:solidFill>
                <a:latin typeface="Helvetica" panose="020B0604020202020204" pitchFamily="2" charset="0"/>
                <a:ea typeface="Open Sans" panose="020B0606030504020204" pitchFamily="34" charset="0"/>
                <a:cs typeface="Open Sans" panose="020B0606030504020204" pitchFamily="34" charset="0"/>
              </a:rPr>
              <a:t>are</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Open Sans" panose="020B0606030504020204" pitchFamily="34" charset="0"/>
                <a:cs typeface="Open Sans" panose="020B0606030504020204" pitchFamily="34" charset="0"/>
              </a:rPr>
              <a:t> experiencing the </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b</a:t>
            </a:r>
            <a:r>
              <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mn-ea"/>
                <a:cs typeface="+mn-cs"/>
              </a:rPr>
              <a:t>igges</a:t>
            </a:r>
            <a:r>
              <a:rPr kumimoji="0" lang="en-US" sz="2600" b="1" i="0" u="none" strike="noStrike" kern="1200" cap="none" spc="0" normalizeH="0" baseline="0" noProof="0" dirty="0">
                <a:ln>
                  <a:noFill/>
                </a:ln>
                <a:solidFill>
                  <a:srgbClr val="E84A99"/>
                </a:solidFill>
                <a:effectLst/>
                <a:uLnTx/>
                <a:uFillTx/>
                <a:latin typeface="Helvetica" panose="020B0604020202020204" pitchFamily="2" charset="0"/>
                <a:ea typeface="Open Sans" panose="020B0606030504020204" pitchFamily="34" charset="0"/>
                <a:cs typeface="Open Sans" panose="020B0606030504020204" pitchFamily="34" charset="0"/>
              </a:rPr>
              <a:t>t increase </a:t>
            </a:r>
            <a:r>
              <a:rPr kumimoji="0" lang="en-US" sz="2600" b="1" i="0" u="none" strike="noStrike" kern="1200" cap="none" spc="0" normalizeH="0" baseline="0" noProof="0" dirty="0">
                <a:ln>
                  <a:noFill/>
                </a:ln>
                <a:solidFill>
                  <a:srgbClr val="1F1A62"/>
                </a:solidFill>
                <a:effectLst/>
                <a:uLnTx/>
                <a:uFillTx/>
                <a:latin typeface="Helvetica" panose="020B0604020202020204" pitchFamily="2" charset="0"/>
                <a:ea typeface="+mn-ea"/>
                <a:cs typeface="+mn-cs"/>
              </a:rPr>
              <a:t>in consumption</a:t>
            </a:r>
            <a:endParaRPr kumimoji="0" lang="en-US" sz="2600" b="1" i="0" u="none" strike="noStrike" kern="1200" cap="none" spc="0" normalizeH="0" baseline="0" noProof="0" dirty="0">
              <a:ln>
                <a:noFill/>
              </a:ln>
              <a:solidFill>
                <a:srgbClr val="ED3C8D"/>
              </a:solidFill>
              <a:effectLst/>
              <a:uLnTx/>
              <a:uFillTx/>
              <a:latin typeface="Helvetica" panose="020B0604020202020204" pitchFamily="2" charset="0"/>
              <a:ea typeface="Open Sans" panose="020B0606030504020204" pitchFamily="34" charset="0"/>
              <a:cs typeface="Open Sans" panose="020B0606030504020204" pitchFamily="34" charset="0"/>
            </a:endParaRPr>
          </a:p>
        </p:txBody>
      </p:sp>
      <p:sp>
        <p:nvSpPr>
          <p:cNvPr id="36" name="TextBox 35">
            <a:extLst>
              <a:ext uri="{FF2B5EF4-FFF2-40B4-BE49-F238E27FC236}">
                <a16:creationId xmlns:a16="http://schemas.microsoft.com/office/drawing/2014/main" id="{7A4FA6B4-A75A-42E9-80BF-081B6F77E0F2}"/>
              </a:ext>
            </a:extLst>
          </p:cNvPr>
          <p:cNvSpPr txBox="1"/>
          <p:nvPr/>
        </p:nvSpPr>
        <p:spPr>
          <a:xfrm>
            <a:off x="988234" y="2758291"/>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57%</a:t>
            </a:r>
          </a:p>
        </p:txBody>
      </p:sp>
      <p:sp>
        <p:nvSpPr>
          <p:cNvPr id="37" name="TextBox 36">
            <a:extLst>
              <a:ext uri="{FF2B5EF4-FFF2-40B4-BE49-F238E27FC236}">
                <a16:creationId xmlns:a16="http://schemas.microsoft.com/office/drawing/2014/main" id="{5BBC3963-C842-4A16-A7AF-8904E59F458C}"/>
              </a:ext>
            </a:extLst>
          </p:cNvPr>
          <p:cNvSpPr txBox="1"/>
          <p:nvPr/>
        </p:nvSpPr>
        <p:spPr>
          <a:xfrm>
            <a:off x="946831" y="3360608"/>
            <a:ext cx="1164533"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Live TV</a:t>
            </a:r>
          </a:p>
        </p:txBody>
      </p:sp>
      <p:sp>
        <p:nvSpPr>
          <p:cNvPr id="40" name="TextBox 39">
            <a:extLst>
              <a:ext uri="{FF2B5EF4-FFF2-40B4-BE49-F238E27FC236}">
                <a16:creationId xmlns:a16="http://schemas.microsoft.com/office/drawing/2014/main" id="{299499D7-2C0B-43C0-A541-929F4D4F7135}"/>
              </a:ext>
            </a:extLst>
          </p:cNvPr>
          <p:cNvSpPr txBox="1"/>
          <p:nvPr/>
        </p:nvSpPr>
        <p:spPr>
          <a:xfrm>
            <a:off x="4301019" y="2750898"/>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55%</a:t>
            </a:r>
          </a:p>
        </p:txBody>
      </p:sp>
      <p:sp>
        <p:nvSpPr>
          <p:cNvPr id="41" name="TextBox 40">
            <a:extLst>
              <a:ext uri="{FF2B5EF4-FFF2-40B4-BE49-F238E27FC236}">
                <a16:creationId xmlns:a16="http://schemas.microsoft.com/office/drawing/2014/main" id="{D4531C81-F19F-44A0-A5F4-4938B8C5226D}"/>
              </a:ext>
            </a:extLst>
          </p:cNvPr>
          <p:cNvSpPr txBox="1"/>
          <p:nvPr/>
        </p:nvSpPr>
        <p:spPr>
          <a:xfrm>
            <a:off x="4073311" y="330227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Social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Media</a:t>
            </a:r>
          </a:p>
        </p:txBody>
      </p:sp>
      <p:sp>
        <p:nvSpPr>
          <p:cNvPr id="42" name="TextBox 41">
            <a:extLst>
              <a:ext uri="{FF2B5EF4-FFF2-40B4-BE49-F238E27FC236}">
                <a16:creationId xmlns:a16="http://schemas.microsoft.com/office/drawing/2014/main" id="{58966E90-843D-4F01-957A-1E62338EFFBE}"/>
              </a:ext>
            </a:extLst>
          </p:cNvPr>
          <p:cNvSpPr txBox="1"/>
          <p:nvPr/>
        </p:nvSpPr>
        <p:spPr>
          <a:xfrm>
            <a:off x="7702609" y="2750913"/>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54%</a:t>
            </a:r>
          </a:p>
        </p:txBody>
      </p:sp>
      <p:sp>
        <p:nvSpPr>
          <p:cNvPr id="43" name="TextBox 42">
            <a:extLst>
              <a:ext uri="{FF2B5EF4-FFF2-40B4-BE49-F238E27FC236}">
                <a16:creationId xmlns:a16="http://schemas.microsoft.com/office/drawing/2014/main" id="{44C6D690-7B1D-4D72-B5CD-482888215952}"/>
              </a:ext>
            </a:extLst>
          </p:cNvPr>
          <p:cNvSpPr txBox="1"/>
          <p:nvPr/>
        </p:nvSpPr>
        <p:spPr>
          <a:xfrm>
            <a:off x="7676893" y="3302287"/>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44" name="TextBox 43">
            <a:extLst>
              <a:ext uri="{FF2B5EF4-FFF2-40B4-BE49-F238E27FC236}">
                <a16:creationId xmlns:a16="http://schemas.microsoft.com/office/drawing/2014/main" id="{BAF44E7F-D75C-4BCF-BCF2-CA27BA73780B}"/>
              </a:ext>
            </a:extLst>
          </p:cNvPr>
          <p:cNvSpPr txBox="1"/>
          <p:nvPr/>
        </p:nvSpPr>
        <p:spPr>
          <a:xfrm>
            <a:off x="554850"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37%</a:t>
            </a:r>
          </a:p>
        </p:txBody>
      </p:sp>
      <p:sp>
        <p:nvSpPr>
          <p:cNvPr id="45" name="TextBox 44">
            <a:extLst>
              <a:ext uri="{FF2B5EF4-FFF2-40B4-BE49-F238E27FC236}">
                <a16:creationId xmlns:a16="http://schemas.microsoft.com/office/drawing/2014/main" id="{E8F6042D-575B-4FC0-A1A0-B2FEF56BC013}"/>
              </a:ext>
            </a:extLst>
          </p:cNvPr>
          <p:cNvSpPr txBox="1"/>
          <p:nvPr/>
        </p:nvSpPr>
        <p:spPr>
          <a:xfrm>
            <a:off x="421095" y="5294814"/>
            <a:ext cx="1339302"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Video </a:t>
            </a:r>
            <a:b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b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Games</a:t>
            </a:r>
          </a:p>
        </p:txBody>
      </p:sp>
      <p:sp>
        <p:nvSpPr>
          <p:cNvPr id="46" name="TextBox 45">
            <a:extLst>
              <a:ext uri="{FF2B5EF4-FFF2-40B4-BE49-F238E27FC236}">
                <a16:creationId xmlns:a16="http://schemas.microsoft.com/office/drawing/2014/main" id="{28AA24C2-11EE-4515-B6AE-CE8B247EC398}"/>
              </a:ext>
            </a:extLst>
          </p:cNvPr>
          <p:cNvSpPr txBox="1"/>
          <p:nvPr/>
        </p:nvSpPr>
        <p:spPr>
          <a:xfrm>
            <a:off x="3502672"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35%</a:t>
            </a:r>
          </a:p>
        </p:txBody>
      </p:sp>
      <p:sp>
        <p:nvSpPr>
          <p:cNvPr id="47" name="TextBox 46">
            <a:extLst>
              <a:ext uri="{FF2B5EF4-FFF2-40B4-BE49-F238E27FC236}">
                <a16:creationId xmlns:a16="http://schemas.microsoft.com/office/drawing/2014/main" id="{E21AF983-653A-4AA6-8927-B30A0A197394}"/>
              </a:ext>
            </a:extLst>
          </p:cNvPr>
          <p:cNvSpPr txBox="1"/>
          <p:nvPr/>
        </p:nvSpPr>
        <p:spPr>
          <a:xfrm>
            <a:off x="3432688" y="5292482"/>
            <a:ext cx="1302256"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Streaming Music</a:t>
            </a:r>
          </a:p>
        </p:txBody>
      </p:sp>
      <p:sp>
        <p:nvSpPr>
          <p:cNvPr id="48" name="TextBox 47">
            <a:extLst>
              <a:ext uri="{FF2B5EF4-FFF2-40B4-BE49-F238E27FC236}">
                <a16:creationId xmlns:a16="http://schemas.microsoft.com/office/drawing/2014/main" id="{E8E1CF17-DA37-4836-A3E3-D55D72907244}"/>
              </a:ext>
            </a:extLst>
          </p:cNvPr>
          <p:cNvSpPr txBox="1"/>
          <p:nvPr/>
        </p:nvSpPr>
        <p:spPr>
          <a:xfrm>
            <a:off x="651928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31%</a:t>
            </a:r>
          </a:p>
        </p:txBody>
      </p:sp>
      <p:sp>
        <p:nvSpPr>
          <p:cNvPr id="49" name="TextBox 48">
            <a:extLst>
              <a:ext uri="{FF2B5EF4-FFF2-40B4-BE49-F238E27FC236}">
                <a16:creationId xmlns:a16="http://schemas.microsoft.com/office/drawing/2014/main" id="{A7EFCD72-0B8F-48F5-9746-C89664D3E785}"/>
              </a:ext>
            </a:extLst>
          </p:cNvPr>
          <p:cNvSpPr txBox="1"/>
          <p:nvPr/>
        </p:nvSpPr>
        <p:spPr>
          <a:xfrm>
            <a:off x="6359481" y="5292482"/>
            <a:ext cx="1484137"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AVOD</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Service</a:t>
            </a:r>
          </a:p>
        </p:txBody>
      </p:sp>
      <p:sp>
        <p:nvSpPr>
          <p:cNvPr id="50" name="TextBox 49">
            <a:extLst>
              <a:ext uri="{FF2B5EF4-FFF2-40B4-BE49-F238E27FC236}">
                <a16:creationId xmlns:a16="http://schemas.microsoft.com/office/drawing/2014/main" id="{07DCE09F-F6B4-46D8-85D0-9648015FE995}"/>
              </a:ext>
            </a:extLst>
          </p:cNvPr>
          <p:cNvSpPr txBox="1"/>
          <p:nvPr/>
        </p:nvSpPr>
        <p:spPr>
          <a:xfrm>
            <a:off x="9323554" y="4703270"/>
            <a:ext cx="1164533" cy="646331"/>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E84A99"/>
                </a:solidFill>
                <a:effectLst/>
                <a:uLnTx/>
                <a:uFillTx/>
                <a:latin typeface="Helvetica" panose="020B0403020202020204" pitchFamily="34" charset="0"/>
                <a:ea typeface="+mn-ea"/>
                <a:cs typeface="+mn-cs"/>
              </a:rPr>
              <a:t>23%</a:t>
            </a:r>
          </a:p>
        </p:txBody>
      </p:sp>
      <p:sp>
        <p:nvSpPr>
          <p:cNvPr id="51" name="TextBox 50">
            <a:extLst>
              <a:ext uri="{FF2B5EF4-FFF2-40B4-BE49-F238E27FC236}">
                <a16:creationId xmlns:a16="http://schemas.microsoft.com/office/drawing/2014/main" id="{683459FF-3151-47A9-B2C8-2B20FE8C4DBF}"/>
              </a:ext>
            </a:extLst>
          </p:cNvPr>
          <p:cNvSpPr txBox="1"/>
          <p:nvPr/>
        </p:nvSpPr>
        <p:spPr>
          <a:xfrm>
            <a:off x="9217169" y="5338649"/>
            <a:ext cx="1377302" cy="369332"/>
          </a:xfrm>
          <a:prstGeom prst="rect">
            <a:avLst/>
          </a:prstGeom>
          <a:noFill/>
        </p:spPr>
        <p:txBody>
          <a:bodyPr wrap="square" rtlCol="0" anchor="ctr">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rPr>
              <a:t>Podcasts</a:t>
            </a:r>
            <a:endParaRPr kumimoji="0" lang="en-US" sz="2000" b="1" i="0" u="none" strike="noStrike" kern="1200" cap="none" spc="0" normalizeH="0" baseline="0" noProof="0" dirty="0">
              <a:ln>
                <a:noFill/>
              </a:ln>
              <a:solidFill>
                <a:srgbClr val="1F1A62"/>
              </a:solidFill>
              <a:effectLst/>
              <a:uLnTx/>
              <a:uFillTx/>
              <a:latin typeface="Helvetica" panose="020B0403020202020204" pitchFamily="34" charset="0"/>
              <a:ea typeface="+mn-ea"/>
              <a:cs typeface="+mn-cs"/>
            </a:endParaRPr>
          </a:p>
        </p:txBody>
      </p:sp>
      <p:sp>
        <p:nvSpPr>
          <p:cNvPr id="3" name="Rectangle 2">
            <a:extLst>
              <a:ext uri="{FF2B5EF4-FFF2-40B4-BE49-F238E27FC236}">
                <a16:creationId xmlns:a16="http://schemas.microsoft.com/office/drawing/2014/main" id="{54E195C4-738B-4C51-B6D2-19537DBD9311}"/>
              </a:ext>
            </a:extLst>
          </p:cNvPr>
          <p:cNvSpPr/>
          <p:nvPr/>
        </p:nvSpPr>
        <p:spPr>
          <a:xfrm>
            <a:off x="2069960" y="3088358"/>
            <a:ext cx="673240" cy="444245"/>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4" name="Picture 33" descr="A screen shot of a computer&#10;&#10;Description automatically generated">
            <a:extLst>
              <a:ext uri="{FF2B5EF4-FFF2-40B4-BE49-F238E27FC236}">
                <a16:creationId xmlns:a16="http://schemas.microsoft.com/office/drawing/2014/main" id="{D2E2BC00-11A6-40F9-B5EF-E5DC942982B5}"/>
              </a:ext>
            </a:extLst>
          </p:cNvPr>
          <p:cNvPicPr>
            <a:picLocks noChangeAspect="1"/>
          </p:cNvPicPr>
          <p:nvPr/>
        </p:nvPicPr>
        <p:blipFill>
          <a:blip r:embed="rId5" cstate="print">
            <a:extLst>
              <a:ext uri="{28A0092B-C50C-407E-A947-70E740481C1C}">
                <a14:useLocalDpi xmlns:a14="http://schemas.microsoft.com/office/drawing/2010/main"/>
              </a:ext>
            </a:extLst>
          </a:blip>
          <a:stretch>
            <a:fillRect/>
          </a:stretch>
        </p:blipFill>
        <p:spPr>
          <a:xfrm>
            <a:off x="2406153" y="2721809"/>
            <a:ext cx="1339302" cy="1339302"/>
          </a:xfrm>
          <a:prstGeom prst="rect">
            <a:avLst/>
          </a:prstGeom>
        </p:spPr>
      </p:pic>
      <p:pic>
        <p:nvPicPr>
          <p:cNvPr id="53" name="Picture 52" descr="A picture containing weapon, ball&#10;&#10;Description automatically generated">
            <a:extLst>
              <a:ext uri="{FF2B5EF4-FFF2-40B4-BE49-F238E27FC236}">
                <a16:creationId xmlns:a16="http://schemas.microsoft.com/office/drawing/2014/main" id="{40CF2D1C-AB6B-4A57-927F-518CD9B20A04}"/>
              </a:ext>
            </a:extLst>
          </p:cNvPr>
          <p:cNvPicPr>
            <a:picLocks noChangeAspect="1"/>
          </p:cNvPicPr>
          <p:nvPr/>
        </p:nvPicPr>
        <p:blipFill>
          <a:blip r:embed="rId6" cstate="print">
            <a:extLst>
              <a:ext uri="{28A0092B-C50C-407E-A947-70E740481C1C}">
                <a14:useLocalDpi xmlns:a14="http://schemas.microsoft.com/office/drawing/2010/main"/>
              </a:ext>
            </a:extLst>
          </a:blip>
          <a:stretch>
            <a:fillRect/>
          </a:stretch>
        </p:blipFill>
        <p:spPr>
          <a:xfrm>
            <a:off x="5650975" y="2651205"/>
            <a:ext cx="1297398" cy="1297398"/>
          </a:xfrm>
          <a:prstGeom prst="rect">
            <a:avLst/>
          </a:prstGeom>
        </p:spPr>
      </p:pic>
      <p:pic>
        <p:nvPicPr>
          <p:cNvPr id="54" name="Picture 53" descr="A close up of a sign&#10;&#10;Description automatically generated">
            <a:extLst>
              <a:ext uri="{FF2B5EF4-FFF2-40B4-BE49-F238E27FC236}">
                <a16:creationId xmlns:a16="http://schemas.microsoft.com/office/drawing/2014/main" id="{7A33C9B9-C7F6-410E-8F4D-A50755816050}"/>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9054195" y="2646069"/>
            <a:ext cx="1344946" cy="1344946"/>
          </a:xfrm>
          <a:prstGeom prst="rect">
            <a:avLst/>
          </a:prstGeom>
        </p:spPr>
      </p:pic>
      <p:pic>
        <p:nvPicPr>
          <p:cNvPr id="55" name="Picture 54" descr="A picture containing drawing, clock&#10;&#10;Description automatically generated">
            <a:extLst>
              <a:ext uri="{FF2B5EF4-FFF2-40B4-BE49-F238E27FC236}">
                <a16:creationId xmlns:a16="http://schemas.microsoft.com/office/drawing/2014/main" id="{0E80DF2D-D034-4EF5-951D-E9CCCCEBC1C8}"/>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1737193" y="4541092"/>
            <a:ext cx="1339302" cy="1339302"/>
          </a:xfrm>
          <a:prstGeom prst="rect">
            <a:avLst/>
          </a:prstGeom>
        </p:spPr>
      </p:pic>
      <p:pic>
        <p:nvPicPr>
          <p:cNvPr id="56" name="Picture 55" descr="A picture containing plate, food, clock&#10;&#10;Description automatically generated">
            <a:extLst>
              <a:ext uri="{FF2B5EF4-FFF2-40B4-BE49-F238E27FC236}">
                <a16:creationId xmlns:a16="http://schemas.microsoft.com/office/drawing/2014/main" id="{2FFD2520-DEF5-438A-A147-AB0B606B0737}"/>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4699236" y="4562171"/>
            <a:ext cx="1345864" cy="1345864"/>
          </a:xfrm>
          <a:prstGeom prst="rect">
            <a:avLst/>
          </a:prstGeom>
        </p:spPr>
      </p:pic>
      <p:pic>
        <p:nvPicPr>
          <p:cNvPr id="57" name="Picture 56" descr="A screen shot of a computer&#10;&#10;Description automatically generated">
            <a:extLst>
              <a:ext uri="{FF2B5EF4-FFF2-40B4-BE49-F238E27FC236}">
                <a16:creationId xmlns:a16="http://schemas.microsoft.com/office/drawing/2014/main" id="{1859D059-6587-4DE5-B368-BE2D69F2818A}"/>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7703549" y="4567159"/>
            <a:ext cx="1297399" cy="1297399"/>
          </a:xfrm>
          <a:prstGeom prst="rect">
            <a:avLst/>
          </a:prstGeom>
        </p:spPr>
      </p:pic>
      <p:pic>
        <p:nvPicPr>
          <p:cNvPr id="4" name="Picture 3">
            <a:extLst>
              <a:ext uri="{FF2B5EF4-FFF2-40B4-BE49-F238E27FC236}">
                <a16:creationId xmlns:a16="http://schemas.microsoft.com/office/drawing/2014/main" id="{F163492B-E473-4241-889C-FFC58625D68F}"/>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10594471" y="4495119"/>
            <a:ext cx="1297399" cy="1297399"/>
          </a:xfrm>
          <a:prstGeom prst="rect">
            <a:avLst/>
          </a:prstGeom>
        </p:spPr>
      </p:pic>
      <p:sp>
        <p:nvSpPr>
          <p:cNvPr id="35" name="Triangle 30">
            <a:extLst>
              <a:ext uri="{FF2B5EF4-FFF2-40B4-BE49-F238E27FC236}">
                <a16:creationId xmlns:a16="http://schemas.microsoft.com/office/drawing/2014/main" id="{E3B4046C-13F5-4A98-9B18-C8822CA5C1E9}"/>
              </a:ext>
            </a:extLst>
          </p:cNvPr>
          <p:cNvSpPr/>
          <p:nvPr/>
        </p:nvSpPr>
        <p:spPr>
          <a:xfrm rot="5400000">
            <a:off x="543356" y="1305829"/>
            <a:ext cx="165528" cy="174723"/>
          </a:xfrm>
          <a:prstGeom prst="triangle">
            <a:avLst/>
          </a:prstGeom>
          <a:solidFill>
            <a:srgbClr val="E84A99"/>
          </a:solidFill>
          <a:ln>
            <a:solidFill>
              <a:srgbClr val="E84A9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38" name="TextBox 37">
            <a:extLst>
              <a:ext uri="{FF2B5EF4-FFF2-40B4-BE49-F238E27FC236}">
                <a16:creationId xmlns:a16="http://schemas.microsoft.com/office/drawing/2014/main" id="{98B454B0-A889-443D-B6C1-019DABBCA544}"/>
              </a:ext>
            </a:extLst>
          </p:cNvPr>
          <p:cNvSpPr txBox="1"/>
          <p:nvPr/>
        </p:nvSpPr>
        <p:spPr>
          <a:xfrm>
            <a:off x="745341" y="1248236"/>
            <a:ext cx="11246633"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Overall, </a:t>
            </a:r>
            <a:r>
              <a:rPr kumimoji="0" lang="en-US" sz="1400" b="0" i="0" u="none" strike="noStrike" kern="1200" cap="none" spc="0" normalizeH="0" baseline="0" noProof="0" dirty="0">
                <a:ln>
                  <a:noFill/>
                </a:ln>
                <a:solidFill>
                  <a:srgbClr val="ED3C8D"/>
                </a:solidFill>
                <a:effectLst/>
                <a:uLnTx/>
                <a:uFillTx/>
                <a:latin typeface="Helvetica Light" panose="020B0403020202020204" pitchFamily="34" charset="0"/>
                <a:ea typeface="+mn-ea"/>
                <a:cs typeface="+mn-cs"/>
              </a:rPr>
              <a:t>84% </a:t>
            </a:r>
            <a:r>
              <a:rPr kumimoji="0" lang="en-US" sz="14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of respondents say they have more time to watch/listen/read media since the COVID-19 outbreak  </a:t>
            </a:r>
          </a:p>
        </p:txBody>
      </p:sp>
    </p:spTree>
    <p:extLst>
      <p:ext uri="{BB962C8B-B14F-4D97-AF65-F5344CB8AC3E}">
        <p14:creationId xmlns:p14="http://schemas.microsoft.com/office/powerpoint/2010/main" val="13150027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C8C88E02-F6D0-44F0-B46B-CFF324F72288}"/>
              </a:ext>
            </a:extLst>
          </p:cNvPr>
          <p:cNvSpPr/>
          <p:nvPr/>
        </p:nvSpPr>
        <p:spPr>
          <a:xfrm>
            <a:off x="-7767" y="1686476"/>
            <a:ext cx="12192000" cy="5172987"/>
          </a:xfrm>
          <a:prstGeom prst="rect">
            <a:avLst/>
          </a:prstGeom>
          <a:solidFill>
            <a:srgbClr val="E2E8F1"/>
          </a:solidFill>
          <a:ln>
            <a:solidFill>
              <a:srgbClr val="E2E8F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11" name="Slide Number Placeholder 5">
            <a:extLst>
              <a:ext uri="{FF2B5EF4-FFF2-40B4-BE49-F238E27FC236}">
                <a16:creationId xmlns:a16="http://schemas.microsoft.com/office/drawing/2014/main" id="{9D79A3BA-44F7-4138-A0A8-3A12506A5005}"/>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7</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15" name="Rectangle 14">
            <a:extLst>
              <a:ext uri="{FF2B5EF4-FFF2-40B4-BE49-F238E27FC236}">
                <a16:creationId xmlns:a16="http://schemas.microsoft.com/office/drawing/2014/main" id="{CED9186F-5E83-4D49-830F-5289517B09DE}"/>
              </a:ext>
            </a:extLst>
          </p:cNvPr>
          <p:cNvSpPr/>
          <p:nvPr/>
        </p:nvSpPr>
        <p:spPr>
          <a:xfrm>
            <a:off x="526244" y="6586958"/>
            <a:ext cx="11687274"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Light" panose="020B0403020202020204"/>
                <a:ea typeface="Open Sans" panose="020B0606030504020204" pitchFamily="34" charset="0"/>
                <a:cs typeface="Open Sans" panose="020B0606030504020204" pitchFamily="34" charset="0"/>
              </a:rPr>
              <a:t>This information is exclusively provided to VAB members and qualified marketers. Further distribution is prohibited.</a:t>
            </a:r>
          </a:p>
        </p:txBody>
      </p:sp>
      <p:grpSp>
        <p:nvGrpSpPr>
          <p:cNvPr id="9" name="Group 8">
            <a:extLst>
              <a:ext uri="{FF2B5EF4-FFF2-40B4-BE49-F238E27FC236}">
                <a16:creationId xmlns:a16="http://schemas.microsoft.com/office/drawing/2014/main" id="{D0F0E4D5-C5EC-46A9-8175-4CAC077F2904}"/>
              </a:ext>
            </a:extLst>
          </p:cNvPr>
          <p:cNvGrpSpPr/>
          <p:nvPr/>
        </p:nvGrpSpPr>
        <p:grpSpPr>
          <a:xfrm>
            <a:off x="119314" y="1770944"/>
            <a:ext cx="2682345" cy="911829"/>
            <a:chOff x="3080551" y="5122646"/>
            <a:chExt cx="3015449" cy="994960"/>
          </a:xfrm>
        </p:grpSpPr>
        <p:sp>
          <p:nvSpPr>
            <p:cNvPr id="10" name="Rectangle: Rounded Corners 9">
              <a:extLst>
                <a:ext uri="{FF2B5EF4-FFF2-40B4-BE49-F238E27FC236}">
                  <a16:creationId xmlns:a16="http://schemas.microsoft.com/office/drawing/2014/main" id="{BFE6B448-E5F5-4360-8905-8C044D228123}"/>
                </a:ext>
              </a:extLst>
            </p:cNvPr>
            <p:cNvSpPr/>
            <p:nvPr/>
          </p:nvSpPr>
          <p:spPr>
            <a:xfrm>
              <a:off x="3080551" y="5122646"/>
              <a:ext cx="3015449" cy="994960"/>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 name="Picture 11">
              <a:extLst>
                <a:ext uri="{FF2B5EF4-FFF2-40B4-BE49-F238E27FC236}">
                  <a16:creationId xmlns:a16="http://schemas.microsoft.com/office/drawing/2014/main" id="{CADB99BB-BCAC-43BE-9D10-C02026088401}"/>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3176725" y="5397624"/>
              <a:ext cx="2789070" cy="686406"/>
            </a:xfrm>
            <a:prstGeom prst="rect">
              <a:avLst/>
            </a:prstGeom>
          </p:spPr>
        </p:pic>
        <p:pic>
          <p:nvPicPr>
            <p:cNvPr id="13" name="Picture 12">
              <a:extLst>
                <a:ext uri="{FF2B5EF4-FFF2-40B4-BE49-F238E27FC236}">
                  <a16:creationId xmlns:a16="http://schemas.microsoft.com/office/drawing/2014/main" id="{1822E4AC-647C-48DC-A459-BEFD48ABCE73}"/>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a:stretch/>
          </p:blipFill>
          <p:spPr>
            <a:xfrm>
              <a:off x="3256624" y="5177908"/>
              <a:ext cx="622917" cy="219716"/>
            </a:xfrm>
            <a:prstGeom prst="rect">
              <a:avLst/>
            </a:prstGeom>
          </p:spPr>
        </p:pic>
      </p:grpSp>
      <p:grpSp>
        <p:nvGrpSpPr>
          <p:cNvPr id="5" name="Group 4">
            <a:extLst>
              <a:ext uri="{FF2B5EF4-FFF2-40B4-BE49-F238E27FC236}">
                <a16:creationId xmlns:a16="http://schemas.microsoft.com/office/drawing/2014/main" id="{26267B2C-1587-4A41-9F0A-CDA3C43DDAB9}"/>
              </a:ext>
            </a:extLst>
          </p:cNvPr>
          <p:cNvGrpSpPr/>
          <p:nvPr/>
        </p:nvGrpSpPr>
        <p:grpSpPr>
          <a:xfrm>
            <a:off x="9361822" y="1746423"/>
            <a:ext cx="2755921" cy="616032"/>
            <a:chOff x="1996751" y="3168690"/>
            <a:chExt cx="4646645" cy="1151383"/>
          </a:xfrm>
        </p:grpSpPr>
        <p:sp>
          <p:nvSpPr>
            <p:cNvPr id="14" name="Rectangle: Rounded Corners 13">
              <a:extLst>
                <a:ext uri="{FF2B5EF4-FFF2-40B4-BE49-F238E27FC236}">
                  <a16:creationId xmlns:a16="http://schemas.microsoft.com/office/drawing/2014/main" id="{5160E76A-27E0-44B7-9898-AEDE31BC7619}"/>
                </a:ext>
              </a:extLst>
            </p:cNvPr>
            <p:cNvSpPr/>
            <p:nvPr/>
          </p:nvSpPr>
          <p:spPr>
            <a:xfrm>
              <a:off x="1996751" y="3168690"/>
              <a:ext cx="4646645" cy="115138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4" name="Group 3">
              <a:extLst>
                <a:ext uri="{FF2B5EF4-FFF2-40B4-BE49-F238E27FC236}">
                  <a16:creationId xmlns:a16="http://schemas.microsoft.com/office/drawing/2014/main" id="{50BD5A61-8524-4A2A-B211-FCDBF85C6DD6}"/>
                </a:ext>
              </a:extLst>
            </p:cNvPr>
            <p:cNvGrpSpPr/>
            <p:nvPr/>
          </p:nvGrpSpPr>
          <p:grpSpPr>
            <a:xfrm>
              <a:off x="2127378" y="3236967"/>
              <a:ext cx="4376059" cy="962648"/>
              <a:chOff x="2127378" y="3236967"/>
              <a:chExt cx="4376059" cy="962648"/>
            </a:xfrm>
          </p:grpSpPr>
          <p:pic>
            <p:nvPicPr>
              <p:cNvPr id="2" name="Picture 1">
                <a:extLst>
                  <a:ext uri="{FF2B5EF4-FFF2-40B4-BE49-F238E27FC236}">
                    <a16:creationId xmlns:a16="http://schemas.microsoft.com/office/drawing/2014/main" id="{FCDF6E64-5C1B-4654-9110-174F5942A0C7}"/>
                  </a:ext>
                </a:extLst>
              </p:cNvPr>
              <p:cNvPicPr>
                <a:picLocks noChangeAspect="1"/>
              </p:cNvPicPr>
              <p:nvPr/>
            </p:nvPicPr>
            <p:blipFill rotWithShape="1">
              <a:blip r:embed="rId5" cstate="print">
                <a:extLst>
                  <a:ext uri="{28A0092B-C50C-407E-A947-70E740481C1C}">
                    <a14:useLocalDpi xmlns:a14="http://schemas.microsoft.com/office/drawing/2010/main"/>
                  </a:ext>
                </a:extLst>
              </a:blip>
              <a:srcRect/>
              <a:stretch/>
            </p:blipFill>
            <p:spPr>
              <a:xfrm>
                <a:off x="2150705" y="3236967"/>
                <a:ext cx="2439956" cy="372690"/>
              </a:xfrm>
              <a:prstGeom prst="rect">
                <a:avLst/>
              </a:prstGeom>
            </p:spPr>
          </p:pic>
          <p:pic>
            <p:nvPicPr>
              <p:cNvPr id="3" name="Picture 2">
                <a:extLst>
                  <a:ext uri="{FF2B5EF4-FFF2-40B4-BE49-F238E27FC236}">
                    <a16:creationId xmlns:a16="http://schemas.microsoft.com/office/drawing/2014/main" id="{92C5F692-9937-4A05-9CD4-1EFFCDFD2C35}"/>
                  </a:ext>
                </a:extLst>
              </p:cNvPr>
              <p:cNvPicPr>
                <a:picLocks noChangeAspect="1"/>
              </p:cNvPicPr>
              <p:nvPr/>
            </p:nvPicPr>
            <p:blipFill rotWithShape="1">
              <a:blip r:embed="rId6" cstate="print">
                <a:extLst>
                  <a:ext uri="{28A0092B-C50C-407E-A947-70E740481C1C}">
                    <a14:useLocalDpi xmlns:a14="http://schemas.microsoft.com/office/drawing/2010/main"/>
                  </a:ext>
                </a:extLst>
              </a:blip>
              <a:srcRect/>
              <a:stretch/>
            </p:blipFill>
            <p:spPr>
              <a:xfrm>
                <a:off x="2127378" y="3609657"/>
                <a:ext cx="4376059" cy="589958"/>
              </a:xfrm>
              <a:prstGeom prst="rect">
                <a:avLst/>
              </a:prstGeom>
            </p:spPr>
          </p:pic>
        </p:grpSp>
      </p:grpSp>
      <p:grpSp>
        <p:nvGrpSpPr>
          <p:cNvPr id="18" name="Group 17">
            <a:extLst>
              <a:ext uri="{FF2B5EF4-FFF2-40B4-BE49-F238E27FC236}">
                <a16:creationId xmlns:a16="http://schemas.microsoft.com/office/drawing/2014/main" id="{278ACA2D-FA58-40A1-827B-339E01CE13BD}"/>
              </a:ext>
            </a:extLst>
          </p:cNvPr>
          <p:cNvGrpSpPr/>
          <p:nvPr/>
        </p:nvGrpSpPr>
        <p:grpSpPr>
          <a:xfrm>
            <a:off x="10860561" y="4634545"/>
            <a:ext cx="1284493" cy="1186183"/>
            <a:chOff x="7825274" y="3436827"/>
            <a:chExt cx="1953208" cy="1459023"/>
          </a:xfrm>
        </p:grpSpPr>
        <p:sp>
          <p:nvSpPr>
            <p:cNvPr id="19" name="Rectangle: Rounded Corners 18">
              <a:extLst>
                <a:ext uri="{FF2B5EF4-FFF2-40B4-BE49-F238E27FC236}">
                  <a16:creationId xmlns:a16="http://schemas.microsoft.com/office/drawing/2014/main" id="{732C48AF-8FD1-43F3-BF64-B2ED16566BDD}"/>
                </a:ext>
              </a:extLst>
            </p:cNvPr>
            <p:cNvSpPr/>
            <p:nvPr/>
          </p:nvSpPr>
          <p:spPr>
            <a:xfrm>
              <a:off x="7825274" y="3436827"/>
              <a:ext cx="1953208" cy="145902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6" name="Group 15">
              <a:extLst>
                <a:ext uri="{FF2B5EF4-FFF2-40B4-BE49-F238E27FC236}">
                  <a16:creationId xmlns:a16="http://schemas.microsoft.com/office/drawing/2014/main" id="{CD7229E8-D0FA-4A36-9498-9D873779BB80}"/>
                </a:ext>
              </a:extLst>
            </p:cNvPr>
            <p:cNvGrpSpPr/>
            <p:nvPr/>
          </p:nvGrpSpPr>
          <p:grpSpPr>
            <a:xfrm>
              <a:off x="7946929" y="3574896"/>
              <a:ext cx="1756908" cy="1251182"/>
              <a:chOff x="7946929" y="3574896"/>
              <a:chExt cx="1756908" cy="1251182"/>
            </a:xfrm>
          </p:grpSpPr>
          <p:pic>
            <p:nvPicPr>
              <p:cNvPr id="6" name="Picture 5">
                <a:extLst>
                  <a:ext uri="{FF2B5EF4-FFF2-40B4-BE49-F238E27FC236}">
                    <a16:creationId xmlns:a16="http://schemas.microsoft.com/office/drawing/2014/main" id="{983A6975-70AB-4F4C-B2B4-59ADEE91416A}"/>
                  </a:ext>
                </a:extLst>
              </p:cNvPr>
              <p:cNvPicPr>
                <a:picLocks noChangeAspect="1"/>
              </p:cNvPicPr>
              <p:nvPr/>
            </p:nvPicPr>
            <p:blipFill rotWithShape="1">
              <a:blip r:embed="rId7" cstate="print">
                <a:extLst>
                  <a:ext uri="{28A0092B-C50C-407E-A947-70E740481C1C}">
                    <a14:useLocalDpi xmlns:a14="http://schemas.microsoft.com/office/drawing/2010/main"/>
                  </a:ext>
                </a:extLst>
              </a:blip>
              <a:srcRect/>
              <a:stretch/>
            </p:blipFill>
            <p:spPr>
              <a:xfrm>
                <a:off x="7946929" y="3574896"/>
                <a:ext cx="730540" cy="325300"/>
              </a:xfrm>
              <a:prstGeom prst="rect">
                <a:avLst/>
              </a:prstGeom>
            </p:spPr>
          </p:pic>
          <p:pic>
            <p:nvPicPr>
              <p:cNvPr id="17" name="Picture 16">
                <a:extLst>
                  <a:ext uri="{FF2B5EF4-FFF2-40B4-BE49-F238E27FC236}">
                    <a16:creationId xmlns:a16="http://schemas.microsoft.com/office/drawing/2014/main" id="{5F4C23E4-2C3E-46AF-9997-0A46DDB53A49}"/>
                  </a:ext>
                </a:extLst>
              </p:cNvPr>
              <p:cNvPicPr>
                <a:picLocks noChangeAspect="1"/>
              </p:cNvPicPr>
              <p:nvPr/>
            </p:nvPicPr>
            <p:blipFill rotWithShape="1">
              <a:blip r:embed="rId8" cstate="print">
                <a:extLst>
                  <a:ext uri="{28A0092B-C50C-407E-A947-70E740481C1C}">
                    <a14:useLocalDpi xmlns:a14="http://schemas.microsoft.com/office/drawing/2010/main"/>
                  </a:ext>
                </a:extLst>
              </a:blip>
              <a:srcRect/>
              <a:stretch/>
            </p:blipFill>
            <p:spPr>
              <a:xfrm>
                <a:off x="7946929" y="3900196"/>
                <a:ext cx="1756908" cy="925882"/>
              </a:xfrm>
              <a:prstGeom prst="rect">
                <a:avLst/>
              </a:prstGeom>
            </p:spPr>
          </p:pic>
        </p:grpSp>
      </p:grpSp>
      <p:grpSp>
        <p:nvGrpSpPr>
          <p:cNvPr id="23" name="Group 22">
            <a:extLst>
              <a:ext uri="{FF2B5EF4-FFF2-40B4-BE49-F238E27FC236}">
                <a16:creationId xmlns:a16="http://schemas.microsoft.com/office/drawing/2014/main" id="{33FC6A59-9D21-433B-9026-062E4970F4F7}"/>
              </a:ext>
            </a:extLst>
          </p:cNvPr>
          <p:cNvGrpSpPr/>
          <p:nvPr/>
        </p:nvGrpSpPr>
        <p:grpSpPr>
          <a:xfrm>
            <a:off x="8553592" y="4612191"/>
            <a:ext cx="2248024" cy="581540"/>
            <a:chOff x="647699" y="2352675"/>
            <a:chExt cx="4000501" cy="973674"/>
          </a:xfrm>
        </p:grpSpPr>
        <p:sp>
          <p:nvSpPr>
            <p:cNvPr id="24" name="Rectangle: Rounded Corners 23">
              <a:extLst>
                <a:ext uri="{FF2B5EF4-FFF2-40B4-BE49-F238E27FC236}">
                  <a16:creationId xmlns:a16="http://schemas.microsoft.com/office/drawing/2014/main" id="{43A3C505-891C-4ED6-B86C-B102B3D22BDE}"/>
                </a:ext>
              </a:extLst>
            </p:cNvPr>
            <p:cNvSpPr/>
            <p:nvPr/>
          </p:nvSpPr>
          <p:spPr>
            <a:xfrm>
              <a:off x="647699" y="2352675"/>
              <a:ext cx="4000501" cy="973674"/>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21" name="Group 20">
              <a:extLst>
                <a:ext uri="{FF2B5EF4-FFF2-40B4-BE49-F238E27FC236}">
                  <a16:creationId xmlns:a16="http://schemas.microsoft.com/office/drawing/2014/main" id="{0769B616-48C2-4E16-923B-C02021262722}"/>
                </a:ext>
              </a:extLst>
            </p:cNvPr>
            <p:cNvGrpSpPr/>
            <p:nvPr/>
          </p:nvGrpSpPr>
          <p:grpSpPr>
            <a:xfrm>
              <a:off x="733636" y="2422904"/>
              <a:ext cx="3837624" cy="835516"/>
              <a:chOff x="5965795" y="1991037"/>
              <a:chExt cx="3837624" cy="835516"/>
            </a:xfrm>
          </p:grpSpPr>
          <p:pic>
            <p:nvPicPr>
              <p:cNvPr id="20" name="Picture 19">
                <a:extLst>
                  <a:ext uri="{FF2B5EF4-FFF2-40B4-BE49-F238E27FC236}">
                    <a16:creationId xmlns:a16="http://schemas.microsoft.com/office/drawing/2014/main" id="{E473BCE9-7607-4C8E-BFDD-A696A26F48BA}"/>
                  </a:ext>
                </a:extLst>
              </p:cNvPr>
              <p:cNvPicPr>
                <a:picLocks noChangeAspect="1"/>
              </p:cNvPicPr>
              <p:nvPr/>
            </p:nvPicPr>
            <p:blipFill rotWithShape="1">
              <a:blip r:embed="rId9" cstate="print">
                <a:extLst>
                  <a:ext uri="{28A0092B-C50C-407E-A947-70E740481C1C}">
                    <a14:useLocalDpi xmlns:a14="http://schemas.microsoft.com/office/drawing/2010/main"/>
                  </a:ext>
                </a:extLst>
              </a:blip>
              <a:srcRect/>
              <a:stretch/>
            </p:blipFill>
            <p:spPr>
              <a:xfrm>
                <a:off x="5965795" y="2314390"/>
                <a:ext cx="3837624" cy="512163"/>
              </a:xfrm>
              <a:prstGeom prst="rect">
                <a:avLst/>
              </a:prstGeom>
            </p:spPr>
          </p:pic>
          <p:pic>
            <p:nvPicPr>
              <p:cNvPr id="22" name="Picture 21">
                <a:extLst>
                  <a:ext uri="{FF2B5EF4-FFF2-40B4-BE49-F238E27FC236}">
                    <a16:creationId xmlns:a16="http://schemas.microsoft.com/office/drawing/2014/main" id="{AD04C6D8-AD85-45E9-9640-372E3CD7827D}"/>
                  </a:ext>
                </a:extLst>
              </p:cNvPr>
              <p:cNvPicPr>
                <a:picLocks noChangeAspect="1"/>
              </p:cNvPicPr>
              <p:nvPr/>
            </p:nvPicPr>
            <p:blipFill rotWithShape="1">
              <a:blip r:embed="rId10" cstate="print">
                <a:extLst>
                  <a:ext uri="{28A0092B-C50C-407E-A947-70E740481C1C}">
                    <a14:useLocalDpi xmlns:a14="http://schemas.microsoft.com/office/drawing/2010/main"/>
                  </a:ext>
                </a:extLst>
              </a:blip>
              <a:srcRect/>
              <a:stretch/>
            </p:blipFill>
            <p:spPr>
              <a:xfrm>
                <a:off x="5965795" y="1991037"/>
                <a:ext cx="1358930" cy="310000"/>
              </a:xfrm>
              <a:prstGeom prst="rect">
                <a:avLst/>
              </a:prstGeom>
            </p:spPr>
          </p:pic>
        </p:grpSp>
      </p:grpSp>
      <p:grpSp>
        <p:nvGrpSpPr>
          <p:cNvPr id="41" name="Group 40">
            <a:extLst>
              <a:ext uri="{FF2B5EF4-FFF2-40B4-BE49-F238E27FC236}">
                <a16:creationId xmlns:a16="http://schemas.microsoft.com/office/drawing/2014/main" id="{0946C6A1-3678-4333-9B53-8DD3F3ED0A17}"/>
              </a:ext>
            </a:extLst>
          </p:cNvPr>
          <p:cNvGrpSpPr/>
          <p:nvPr/>
        </p:nvGrpSpPr>
        <p:grpSpPr>
          <a:xfrm>
            <a:off x="82357" y="2729477"/>
            <a:ext cx="3080438" cy="667587"/>
            <a:chOff x="217502" y="3240066"/>
            <a:chExt cx="3551537" cy="847569"/>
          </a:xfrm>
        </p:grpSpPr>
        <p:sp>
          <p:nvSpPr>
            <p:cNvPr id="27" name="Rectangle: Rounded Corners 26">
              <a:extLst>
                <a:ext uri="{FF2B5EF4-FFF2-40B4-BE49-F238E27FC236}">
                  <a16:creationId xmlns:a16="http://schemas.microsoft.com/office/drawing/2014/main" id="{CD298BBE-0283-4F08-84D7-9C365D98DC13}"/>
                </a:ext>
              </a:extLst>
            </p:cNvPr>
            <p:cNvSpPr/>
            <p:nvPr/>
          </p:nvSpPr>
          <p:spPr>
            <a:xfrm>
              <a:off x="217502" y="3240066"/>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2" name="Picture 31">
              <a:extLst>
                <a:ext uri="{FF2B5EF4-FFF2-40B4-BE49-F238E27FC236}">
                  <a16:creationId xmlns:a16="http://schemas.microsoft.com/office/drawing/2014/main" id="{4D03717C-3090-4C32-A43B-91E5385245E1}"/>
                </a:ext>
              </a:extLst>
            </p:cNvPr>
            <p:cNvPicPr/>
            <p:nvPr/>
          </p:nvPicPr>
          <p:blipFill>
            <a:blip r:embed="rId11" cstate="print">
              <a:extLst>
                <a:ext uri="{28A0092B-C50C-407E-A947-70E740481C1C}">
                  <a14:useLocalDpi xmlns:a14="http://schemas.microsoft.com/office/drawing/2010/main"/>
                </a:ext>
              </a:extLst>
            </a:blip>
            <a:stretch>
              <a:fillRect/>
            </a:stretch>
          </p:blipFill>
          <p:spPr>
            <a:xfrm>
              <a:off x="340893" y="3595786"/>
              <a:ext cx="3378619" cy="411365"/>
            </a:xfrm>
            <a:prstGeom prst="rect">
              <a:avLst/>
            </a:prstGeom>
          </p:spPr>
        </p:pic>
        <p:pic>
          <p:nvPicPr>
            <p:cNvPr id="40" name="Picture 39">
              <a:extLst>
                <a:ext uri="{FF2B5EF4-FFF2-40B4-BE49-F238E27FC236}">
                  <a16:creationId xmlns:a16="http://schemas.microsoft.com/office/drawing/2014/main" id="{A47F9205-26AB-48A4-8F72-90B5B3EA88A4}"/>
                </a:ext>
              </a:extLst>
            </p:cNvPr>
            <p:cNvPicPr/>
            <p:nvPr/>
          </p:nvPicPr>
          <p:blipFill>
            <a:blip r:embed="rId12" cstate="print">
              <a:extLst>
                <a:ext uri="{28A0092B-C50C-407E-A947-70E740481C1C}">
                  <a14:useLocalDpi xmlns:a14="http://schemas.microsoft.com/office/drawing/2010/main"/>
                </a:ext>
              </a:extLst>
            </a:blip>
            <a:stretch>
              <a:fillRect/>
            </a:stretch>
          </p:blipFill>
          <p:spPr>
            <a:xfrm>
              <a:off x="340893" y="3327861"/>
              <a:ext cx="794543" cy="220662"/>
            </a:xfrm>
            <a:prstGeom prst="rect">
              <a:avLst/>
            </a:prstGeom>
          </p:spPr>
        </p:pic>
      </p:grpSp>
      <p:grpSp>
        <p:nvGrpSpPr>
          <p:cNvPr id="44" name="Group 43">
            <a:extLst>
              <a:ext uri="{FF2B5EF4-FFF2-40B4-BE49-F238E27FC236}">
                <a16:creationId xmlns:a16="http://schemas.microsoft.com/office/drawing/2014/main" id="{BCBE7C84-9325-482B-A977-C4B4F5D28024}"/>
              </a:ext>
            </a:extLst>
          </p:cNvPr>
          <p:cNvGrpSpPr/>
          <p:nvPr/>
        </p:nvGrpSpPr>
        <p:grpSpPr>
          <a:xfrm>
            <a:off x="6088233" y="3392486"/>
            <a:ext cx="2709569" cy="702465"/>
            <a:chOff x="4214947" y="1219417"/>
            <a:chExt cx="3551537" cy="847569"/>
          </a:xfrm>
        </p:grpSpPr>
        <p:sp>
          <p:nvSpPr>
            <p:cNvPr id="42" name="Rectangle: Rounded Corners 41">
              <a:extLst>
                <a:ext uri="{FF2B5EF4-FFF2-40B4-BE49-F238E27FC236}">
                  <a16:creationId xmlns:a16="http://schemas.microsoft.com/office/drawing/2014/main" id="{556B6EE9-F62E-4EA4-AA02-E4B3943B5565}"/>
                </a:ext>
              </a:extLst>
            </p:cNvPr>
            <p:cNvSpPr/>
            <p:nvPr/>
          </p:nvSpPr>
          <p:spPr>
            <a:xfrm>
              <a:off x="4214947" y="1219417"/>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0" name="Picture 29">
              <a:extLst>
                <a:ext uri="{FF2B5EF4-FFF2-40B4-BE49-F238E27FC236}">
                  <a16:creationId xmlns:a16="http://schemas.microsoft.com/office/drawing/2014/main" id="{E735D093-6842-42B3-837A-9B7F96D99CF8}"/>
                </a:ext>
              </a:extLst>
            </p:cNvPr>
            <p:cNvPicPr/>
            <p:nvPr/>
          </p:nvPicPr>
          <p:blipFill>
            <a:blip r:embed="rId13" cstate="print">
              <a:extLst>
                <a:ext uri="{28A0092B-C50C-407E-A947-70E740481C1C}">
                  <a14:useLocalDpi xmlns:a14="http://schemas.microsoft.com/office/drawing/2010/main"/>
                </a:ext>
              </a:extLst>
            </a:blip>
            <a:stretch>
              <a:fillRect/>
            </a:stretch>
          </p:blipFill>
          <p:spPr>
            <a:xfrm>
              <a:off x="4240744" y="1569545"/>
              <a:ext cx="3450102" cy="429658"/>
            </a:xfrm>
            <a:prstGeom prst="rect">
              <a:avLst/>
            </a:prstGeom>
          </p:spPr>
        </p:pic>
        <p:pic>
          <p:nvPicPr>
            <p:cNvPr id="43" name="Picture 42">
              <a:extLst>
                <a:ext uri="{FF2B5EF4-FFF2-40B4-BE49-F238E27FC236}">
                  <a16:creationId xmlns:a16="http://schemas.microsoft.com/office/drawing/2014/main" id="{1C29FB60-01D8-4D8E-AC55-B75205391BA2}"/>
                </a:ext>
              </a:extLst>
            </p:cNvPr>
            <p:cNvPicPr/>
            <p:nvPr/>
          </p:nvPicPr>
          <p:blipFill>
            <a:blip r:embed="rId14" cstate="print">
              <a:extLst>
                <a:ext uri="{28A0092B-C50C-407E-A947-70E740481C1C}">
                  <a14:useLocalDpi xmlns:a14="http://schemas.microsoft.com/office/drawing/2010/main"/>
                </a:ext>
              </a:extLst>
            </a:blip>
            <a:stretch>
              <a:fillRect/>
            </a:stretch>
          </p:blipFill>
          <p:spPr>
            <a:xfrm>
              <a:off x="4366727" y="1301615"/>
              <a:ext cx="1104900" cy="206375"/>
            </a:xfrm>
            <a:prstGeom prst="rect">
              <a:avLst/>
            </a:prstGeom>
          </p:spPr>
        </p:pic>
      </p:grpSp>
      <p:grpSp>
        <p:nvGrpSpPr>
          <p:cNvPr id="50" name="Group 49">
            <a:extLst>
              <a:ext uri="{FF2B5EF4-FFF2-40B4-BE49-F238E27FC236}">
                <a16:creationId xmlns:a16="http://schemas.microsoft.com/office/drawing/2014/main" id="{6436855F-3E83-41D6-93D5-D13F8571BAD4}"/>
              </a:ext>
            </a:extLst>
          </p:cNvPr>
          <p:cNvGrpSpPr/>
          <p:nvPr/>
        </p:nvGrpSpPr>
        <p:grpSpPr>
          <a:xfrm>
            <a:off x="9391276" y="3154812"/>
            <a:ext cx="2709568" cy="649136"/>
            <a:chOff x="100337" y="3852635"/>
            <a:chExt cx="3298825" cy="631050"/>
          </a:xfrm>
        </p:grpSpPr>
        <p:sp>
          <p:nvSpPr>
            <p:cNvPr id="48" name="Rectangle: Rounded Corners 47">
              <a:extLst>
                <a:ext uri="{FF2B5EF4-FFF2-40B4-BE49-F238E27FC236}">
                  <a16:creationId xmlns:a16="http://schemas.microsoft.com/office/drawing/2014/main" id="{78202612-DD32-4F7A-B5D0-119E97286D52}"/>
                </a:ext>
              </a:extLst>
            </p:cNvPr>
            <p:cNvSpPr/>
            <p:nvPr/>
          </p:nvSpPr>
          <p:spPr>
            <a:xfrm>
              <a:off x="100337" y="3852635"/>
              <a:ext cx="3298825" cy="631050"/>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5" name="Picture 34">
              <a:extLst>
                <a:ext uri="{FF2B5EF4-FFF2-40B4-BE49-F238E27FC236}">
                  <a16:creationId xmlns:a16="http://schemas.microsoft.com/office/drawing/2014/main" id="{86B35C09-8170-4E2E-9288-629D1ABDA942}"/>
                </a:ext>
              </a:extLst>
            </p:cNvPr>
            <p:cNvPicPr/>
            <p:nvPr/>
          </p:nvPicPr>
          <p:blipFill>
            <a:blip r:embed="rId15" cstate="print">
              <a:extLst>
                <a:ext uri="{28A0092B-C50C-407E-A947-70E740481C1C}">
                  <a14:useLocalDpi xmlns:a14="http://schemas.microsoft.com/office/drawing/2010/main"/>
                </a:ext>
              </a:extLst>
            </a:blip>
            <a:stretch>
              <a:fillRect/>
            </a:stretch>
          </p:blipFill>
          <p:spPr>
            <a:xfrm>
              <a:off x="178190" y="4123388"/>
              <a:ext cx="3124791" cy="335844"/>
            </a:xfrm>
            <a:prstGeom prst="rect">
              <a:avLst/>
            </a:prstGeom>
          </p:spPr>
        </p:pic>
        <p:pic>
          <p:nvPicPr>
            <p:cNvPr id="49" name="Picture 48">
              <a:extLst>
                <a:ext uri="{FF2B5EF4-FFF2-40B4-BE49-F238E27FC236}">
                  <a16:creationId xmlns:a16="http://schemas.microsoft.com/office/drawing/2014/main" id="{7C5DFE6E-8159-468D-BDCC-EFB8E64B689A}"/>
                </a:ext>
              </a:extLst>
            </p:cNvPr>
            <p:cNvPicPr/>
            <p:nvPr/>
          </p:nvPicPr>
          <p:blipFill>
            <a:blip r:embed="rId16"/>
            <a:stretch>
              <a:fillRect/>
            </a:stretch>
          </p:blipFill>
          <p:spPr>
            <a:xfrm>
              <a:off x="232148" y="3884185"/>
              <a:ext cx="352425" cy="209550"/>
            </a:xfrm>
            <a:prstGeom prst="rect">
              <a:avLst/>
            </a:prstGeom>
          </p:spPr>
        </p:pic>
      </p:grpSp>
      <p:grpSp>
        <p:nvGrpSpPr>
          <p:cNvPr id="61" name="Group 60">
            <a:extLst>
              <a:ext uri="{FF2B5EF4-FFF2-40B4-BE49-F238E27FC236}">
                <a16:creationId xmlns:a16="http://schemas.microsoft.com/office/drawing/2014/main" id="{BEE87EBB-2414-454F-B835-859529D1C9D0}"/>
              </a:ext>
            </a:extLst>
          </p:cNvPr>
          <p:cNvGrpSpPr/>
          <p:nvPr/>
        </p:nvGrpSpPr>
        <p:grpSpPr>
          <a:xfrm>
            <a:off x="120607" y="5787846"/>
            <a:ext cx="3303041" cy="660357"/>
            <a:chOff x="4114461" y="5525164"/>
            <a:chExt cx="3551537" cy="767085"/>
          </a:xfrm>
        </p:grpSpPr>
        <p:sp>
          <p:nvSpPr>
            <p:cNvPr id="55" name="Rectangle: Rounded Corners 54">
              <a:extLst>
                <a:ext uri="{FF2B5EF4-FFF2-40B4-BE49-F238E27FC236}">
                  <a16:creationId xmlns:a16="http://schemas.microsoft.com/office/drawing/2014/main" id="{7CC959CF-4A4D-45A8-AF6D-770D76D93643}"/>
                </a:ext>
              </a:extLst>
            </p:cNvPr>
            <p:cNvSpPr/>
            <p:nvPr/>
          </p:nvSpPr>
          <p:spPr>
            <a:xfrm>
              <a:off x="4114461" y="5525164"/>
              <a:ext cx="3551537" cy="767085"/>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8" name="Picture 37">
              <a:extLst>
                <a:ext uri="{FF2B5EF4-FFF2-40B4-BE49-F238E27FC236}">
                  <a16:creationId xmlns:a16="http://schemas.microsoft.com/office/drawing/2014/main" id="{93D75F35-F2C4-42CE-840B-ABB61C6D7AE3}"/>
                </a:ext>
              </a:extLst>
            </p:cNvPr>
            <p:cNvPicPr/>
            <p:nvPr/>
          </p:nvPicPr>
          <p:blipFill>
            <a:blip r:embed="rId17" cstate="print">
              <a:extLst>
                <a:ext uri="{28A0092B-C50C-407E-A947-70E740481C1C}">
                  <a14:useLocalDpi xmlns:a14="http://schemas.microsoft.com/office/drawing/2010/main"/>
                </a:ext>
              </a:extLst>
            </a:blip>
            <a:stretch>
              <a:fillRect/>
            </a:stretch>
          </p:blipFill>
          <p:spPr>
            <a:xfrm>
              <a:off x="4183171" y="5839300"/>
              <a:ext cx="3423751" cy="384412"/>
            </a:xfrm>
            <a:prstGeom prst="rect">
              <a:avLst/>
            </a:prstGeom>
          </p:spPr>
        </p:pic>
        <p:pic>
          <p:nvPicPr>
            <p:cNvPr id="59" name="Picture 58">
              <a:extLst>
                <a:ext uri="{FF2B5EF4-FFF2-40B4-BE49-F238E27FC236}">
                  <a16:creationId xmlns:a16="http://schemas.microsoft.com/office/drawing/2014/main" id="{F7779A4F-F444-4FAB-849D-CF777EBC8303}"/>
                </a:ext>
              </a:extLst>
            </p:cNvPr>
            <p:cNvPicPr/>
            <p:nvPr/>
          </p:nvPicPr>
          <p:blipFill>
            <a:blip r:embed="rId18" cstate="print">
              <a:extLst>
                <a:ext uri="{28A0092B-C50C-407E-A947-70E740481C1C}">
                  <a14:useLocalDpi xmlns:a14="http://schemas.microsoft.com/office/drawing/2010/main"/>
                </a:ext>
              </a:extLst>
            </a:blip>
            <a:stretch>
              <a:fillRect/>
            </a:stretch>
          </p:blipFill>
          <p:spPr>
            <a:xfrm>
              <a:off x="4240292" y="5579091"/>
              <a:ext cx="655557" cy="206282"/>
            </a:xfrm>
            <a:prstGeom prst="rect">
              <a:avLst/>
            </a:prstGeom>
          </p:spPr>
        </p:pic>
      </p:grpSp>
      <p:grpSp>
        <p:nvGrpSpPr>
          <p:cNvPr id="62" name="Group 61">
            <a:extLst>
              <a:ext uri="{FF2B5EF4-FFF2-40B4-BE49-F238E27FC236}">
                <a16:creationId xmlns:a16="http://schemas.microsoft.com/office/drawing/2014/main" id="{5FF16DC2-B1F8-49E3-8DC3-8BA0F6F4004C}"/>
              </a:ext>
            </a:extLst>
          </p:cNvPr>
          <p:cNvGrpSpPr/>
          <p:nvPr/>
        </p:nvGrpSpPr>
        <p:grpSpPr>
          <a:xfrm>
            <a:off x="2928363" y="1734123"/>
            <a:ext cx="3010772" cy="703734"/>
            <a:chOff x="4021567" y="3624275"/>
            <a:chExt cx="3551537" cy="836724"/>
          </a:xfrm>
        </p:grpSpPr>
        <p:sp>
          <p:nvSpPr>
            <p:cNvPr id="54" name="Rectangle: Rounded Corners 53">
              <a:extLst>
                <a:ext uri="{FF2B5EF4-FFF2-40B4-BE49-F238E27FC236}">
                  <a16:creationId xmlns:a16="http://schemas.microsoft.com/office/drawing/2014/main" id="{BD572723-8C6F-4547-BE4A-7CCB92F974F9}"/>
                </a:ext>
              </a:extLst>
            </p:cNvPr>
            <p:cNvSpPr/>
            <p:nvPr/>
          </p:nvSpPr>
          <p:spPr>
            <a:xfrm>
              <a:off x="4021567" y="3624275"/>
              <a:ext cx="3551537" cy="836724"/>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31" name="Picture 30">
              <a:extLst>
                <a:ext uri="{FF2B5EF4-FFF2-40B4-BE49-F238E27FC236}">
                  <a16:creationId xmlns:a16="http://schemas.microsoft.com/office/drawing/2014/main" id="{248CBEC0-CF90-4602-929D-8384E7C6E64C}"/>
                </a:ext>
              </a:extLst>
            </p:cNvPr>
            <p:cNvPicPr/>
            <p:nvPr/>
          </p:nvPicPr>
          <p:blipFill>
            <a:blip r:embed="rId19" cstate="print">
              <a:extLst>
                <a:ext uri="{28A0092B-C50C-407E-A947-70E740481C1C}">
                  <a14:useLocalDpi xmlns:a14="http://schemas.microsoft.com/office/drawing/2010/main"/>
                </a:ext>
              </a:extLst>
            </a:blip>
            <a:stretch>
              <a:fillRect/>
            </a:stretch>
          </p:blipFill>
          <p:spPr>
            <a:xfrm>
              <a:off x="4214346" y="3963286"/>
              <a:ext cx="3280501" cy="414197"/>
            </a:xfrm>
            <a:prstGeom prst="rect">
              <a:avLst/>
            </a:prstGeom>
          </p:spPr>
        </p:pic>
        <p:pic>
          <p:nvPicPr>
            <p:cNvPr id="60" name="Picture 59">
              <a:extLst>
                <a:ext uri="{FF2B5EF4-FFF2-40B4-BE49-F238E27FC236}">
                  <a16:creationId xmlns:a16="http://schemas.microsoft.com/office/drawing/2014/main" id="{F395D16A-4C95-47A8-A113-0BBDC9D60567}"/>
                </a:ext>
              </a:extLst>
            </p:cNvPr>
            <p:cNvPicPr/>
            <p:nvPr/>
          </p:nvPicPr>
          <p:blipFill>
            <a:blip r:embed="rId20" cstate="print">
              <a:extLst>
                <a:ext uri="{28A0092B-C50C-407E-A947-70E740481C1C}">
                  <a14:useLocalDpi xmlns:a14="http://schemas.microsoft.com/office/drawing/2010/main"/>
                </a:ext>
              </a:extLst>
            </a:blip>
            <a:stretch>
              <a:fillRect/>
            </a:stretch>
          </p:blipFill>
          <p:spPr>
            <a:xfrm>
              <a:off x="4175802" y="3712832"/>
              <a:ext cx="530860" cy="238581"/>
            </a:xfrm>
            <a:prstGeom prst="rect">
              <a:avLst/>
            </a:prstGeom>
          </p:spPr>
        </p:pic>
      </p:grpSp>
      <p:grpSp>
        <p:nvGrpSpPr>
          <p:cNvPr id="67" name="Group 66">
            <a:extLst>
              <a:ext uri="{FF2B5EF4-FFF2-40B4-BE49-F238E27FC236}">
                <a16:creationId xmlns:a16="http://schemas.microsoft.com/office/drawing/2014/main" id="{8751844A-A899-495E-ADEA-0AD08A3B4300}"/>
              </a:ext>
            </a:extLst>
          </p:cNvPr>
          <p:cNvGrpSpPr/>
          <p:nvPr/>
        </p:nvGrpSpPr>
        <p:grpSpPr>
          <a:xfrm>
            <a:off x="3245120" y="4983637"/>
            <a:ext cx="2798195" cy="660357"/>
            <a:chOff x="8339682" y="3492895"/>
            <a:chExt cx="3551537" cy="817063"/>
          </a:xfrm>
        </p:grpSpPr>
        <p:sp>
          <p:nvSpPr>
            <p:cNvPr id="57" name="Rectangle: Rounded Corners 56">
              <a:extLst>
                <a:ext uri="{FF2B5EF4-FFF2-40B4-BE49-F238E27FC236}">
                  <a16:creationId xmlns:a16="http://schemas.microsoft.com/office/drawing/2014/main" id="{940044BB-1242-4642-B1A7-F757395CC574}"/>
                </a:ext>
              </a:extLst>
            </p:cNvPr>
            <p:cNvSpPr/>
            <p:nvPr/>
          </p:nvSpPr>
          <p:spPr>
            <a:xfrm>
              <a:off x="8339682" y="3492895"/>
              <a:ext cx="3551537" cy="817063"/>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29" name="Picture 28">
              <a:extLst>
                <a:ext uri="{FF2B5EF4-FFF2-40B4-BE49-F238E27FC236}">
                  <a16:creationId xmlns:a16="http://schemas.microsoft.com/office/drawing/2014/main" id="{677BB688-95D6-487C-994C-D8631A65EA4B}"/>
                </a:ext>
              </a:extLst>
            </p:cNvPr>
            <p:cNvPicPr/>
            <p:nvPr/>
          </p:nvPicPr>
          <p:blipFill>
            <a:blip r:embed="rId21" cstate="print">
              <a:extLst>
                <a:ext uri="{28A0092B-C50C-407E-A947-70E740481C1C}">
                  <a14:useLocalDpi xmlns:a14="http://schemas.microsoft.com/office/drawing/2010/main"/>
                </a:ext>
              </a:extLst>
            </a:blip>
            <a:stretch>
              <a:fillRect/>
            </a:stretch>
          </p:blipFill>
          <p:spPr>
            <a:xfrm>
              <a:off x="8471909" y="3817888"/>
              <a:ext cx="3287082" cy="405039"/>
            </a:xfrm>
            <a:prstGeom prst="rect">
              <a:avLst/>
            </a:prstGeom>
          </p:spPr>
        </p:pic>
        <p:pic>
          <p:nvPicPr>
            <p:cNvPr id="65" name="Picture 64">
              <a:extLst>
                <a:ext uri="{FF2B5EF4-FFF2-40B4-BE49-F238E27FC236}">
                  <a16:creationId xmlns:a16="http://schemas.microsoft.com/office/drawing/2014/main" id="{953B9067-A2AB-4330-A2D7-78844A92D411}"/>
                </a:ext>
              </a:extLst>
            </p:cNvPr>
            <p:cNvPicPr>
              <a:picLocks noChangeAspect="1"/>
            </p:cNvPicPr>
            <p:nvPr/>
          </p:nvPicPr>
          <p:blipFill>
            <a:blip r:embed="rId22" cstate="print">
              <a:extLst>
                <a:ext uri="{28A0092B-C50C-407E-A947-70E740481C1C}">
                  <a14:useLocalDpi xmlns:a14="http://schemas.microsoft.com/office/drawing/2010/main"/>
                </a:ext>
              </a:extLst>
            </a:blip>
            <a:stretch>
              <a:fillRect/>
            </a:stretch>
          </p:blipFill>
          <p:spPr>
            <a:xfrm>
              <a:off x="8471909" y="3533632"/>
              <a:ext cx="1243022" cy="266702"/>
            </a:xfrm>
            <a:prstGeom prst="rect">
              <a:avLst/>
            </a:prstGeom>
          </p:spPr>
        </p:pic>
      </p:grpSp>
      <p:sp>
        <p:nvSpPr>
          <p:cNvPr id="69" name="Rectangle 68">
            <a:extLst>
              <a:ext uri="{FF2B5EF4-FFF2-40B4-BE49-F238E27FC236}">
                <a16:creationId xmlns:a16="http://schemas.microsoft.com/office/drawing/2014/main" id="{212DB5C4-851C-4E22-8014-2A2BD6B59D60}"/>
              </a:ext>
            </a:extLst>
          </p:cNvPr>
          <p:cNvSpPr/>
          <p:nvPr/>
        </p:nvSpPr>
        <p:spPr>
          <a:xfrm>
            <a:off x="413302" y="235716"/>
            <a:ext cx="11527164" cy="129266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rPr>
              <a:t>During the COVID-19 lockdown, many popular series and program ‘specials’ across TV and streaming services have achieved </a:t>
            </a:r>
            <a:r>
              <a:rPr kumimoji="0" lang="en-US" sz="2600" b="1" i="0" u="none" strike="noStrike" kern="1200" cap="none" spc="0" normalizeH="0" baseline="0" noProof="0" dirty="0">
                <a:ln>
                  <a:noFill/>
                </a:ln>
                <a:solidFill>
                  <a:srgbClr val="ED3C8D"/>
                </a:solidFill>
                <a:effectLst/>
                <a:uLnTx/>
                <a:uFillTx/>
                <a:latin typeface="Helvetica" pitchFamily="2" charset="0"/>
                <a:ea typeface="+mn-ea"/>
                <a:cs typeface="+mn-cs"/>
              </a:rPr>
              <a:t>record ratings and viewership</a:t>
            </a:r>
            <a:endParaRPr kumimoji="0" lang="en-US" sz="2600" b="1" i="0" u="none" strike="noStrike" kern="1200" cap="none" spc="0" normalizeH="0" baseline="0" noProof="0" dirty="0">
              <a:ln>
                <a:noFill/>
              </a:ln>
              <a:solidFill>
                <a:srgbClr val="1B1464"/>
              </a:solidFill>
              <a:effectLst/>
              <a:uLnTx/>
              <a:uFillTx/>
              <a:latin typeface="Helvetica" pitchFamily="2" charset="0"/>
              <a:ea typeface="+mn-ea"/>
              <a:cs typeface="+mn-cs"/>
            </a:endParaRPr>
          </a:p>
        </p:txBody>
      </p:sp>
      <p:grpSp>
        <p:nvGrpSpPr>
          <p:cNvPr id="70" name="Group 69">
            <a:extLst>
              <a:ext uri="{FF2B5EF4-FFF2-40B4-BE49-F238E27FC236}">
                <a16:creationId xmlns:a16="http://schemas.microsoft.com/office/drawing/2014/main" id="{A1633EFE-C98E-44EE-9878-15356212B6EA}"/>
              </a:ext>
            </a:extLst>
          </p:cNvPr>
          <p:cNvGrpSpPr/>
          <p:nvPr/>
        </p:nvGrpSpPr>
        <p:grpSpPr>
          <a:xfrm>
            <a:off x="9527864" y="2416808"/>
            <a:ext cx="2565366" cy="681474"/>
            <a:chOff x="3066474" y="2730460"/>
            <a:chExt cx="3805382" cy="864908"/>
          </a:xfrm>
        </p:grpSpPr>
        <p:sp>
          <p:nvSpPr>
            <p:cNvPr id="71" name="Rectangle: Rounded Corners 70">
              <a:extLst>
                <a:ext uri="{FF2B5EF4-FFF2-40B4-BE49-F238E27FC236}">
                  <a16:creationId xmlns:a16="http://schemas.microsoft.com/office/drawing/2014/main" id="{89BC91CE-04FC-4F7F-ABCE-9806C481B705}"/>
                </a:ext>
              </a:extLst>
            </p:cNvPr>
            <p:cNvSpPr/>
            <p:nvPr/>
          </p:nvSpPr>
          <p:spPr>
            <a:xfrm>
              <a:off x="3066474" y="2730460"/>
              <a:ext cx="3805382"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2" name="Picture 71">
              <a:extLst>
                <a:ext uri="{FF2B5EF4-FFF2-40B4-BE49-F238E27FC236}">
                  <a16:creationId xmlns:a16="http://schemas.microsoft.com/office/drawing/2014/main" id="{39BD5073-717D-4870-B7BC-17E31CFB860F}"/>
                </a:ext>
              </a:extLst>
            </p:cNvPr>
            <p:cNvPicPr>
              <a:picLocks noChangeAspect="1"/>
            </p:cNvPicPr>
            <p:nvPr/>
          </p:nvPicPr>
          <p:blipFill>
            <a:blip r:embed="rId23"/>
            <a:stretch>
              <a:fillRect/>
            </a:stretch>
          </p:blipFill>
          <p:spPr>
            <a:xfrm>
              <a:off x="3154466" y="3067817"/>
              <a:ext cx="3643745" cy="497419"/>
            </a:xfrm>
            <a:prstGeom prst="rect">
              <a:avLst/>
            </a:prstGeom>
          </p:spPr>
        </p:pic>
        <p:pic>
          <p:nvPicPr>
            <p:cNvPr id="73" name="Picture 72">
              <a:extLst>
                <a:ext uri="{FF2B5EF4-FFF2-40B4-BE49-F238E27FC236}">
                  <a16:creationId xmlns:a16="http://schemas.microsoft.com/office/drawing/2014/main" id="{25EA2970-E793-469C-84FF-C4DBF97CB9F3}"/>
                </a:ext>
              </a:extLst>
            </p:cNvPr>
            <p:cNvPicPr>
              <a:picLocks noChangeAspect="1"/>
            </p:cNvPicPr>
            <p:nvPr/>
          </p:nvPicPr>
          <p:blipFill>
            <a:blip r:embed="rId24"/>
            <a:stretch>
              <a:fillRect/>
            </a:stretch>
          </p:blipFill>
          <p:spPr>
            <a:xfrm>
              <a:off x="3154466" y="2788515"/>
              <a:ext cx="823035" cy="269615"/>
            </a:xfrm>
            <a:prstGeom prst="rect">
              <a:avLst/>
            </a:prstGeom>
          </p:spPr>
        </p:pic>
      </p:grpSp>
      <p:grpSp>
        <p:nvGrpSpPr>
          <p:cNvPr id="74" name="Group 73">
            <a:extLst>
              <a:ext uri="{FF2B5EF4-FFF2-40B4-BE49-F238E27FC236}">
                <a16:creationId xmlns:a16="http://schemas.microsoft.com/office/drawing/2014/main" id="{F6439729-C1A1-46A9-8F1A-3FC2E6332B4E}"/>
              </a:ext>
            </a:extLst>
          </p:cNvPr>
          <p:cNvGrpSpPr/>
          <p:nvPr/>
        </p:nvGrpSpPr>
        <p:grpSpPr>
          <a:xfrm>
            <a:off x="9044559" y="3851666"/>
            <a:ext cx="3033197" cy="728527"/>
            <a:chOff x="4147286" y="5621377"/>
            <a:chExt cx="4290876" cy="864908"/>
          </a:xfrm>
        </p:grpSpPr>
        <p:sp>
          <p:nvSpPr>
            <p:cNvPr id="75" name="Rectangle: Rounded Corners 74">
              <a:extLst>
                <a:ext uri="{FF2B5EF4-FFF2-40B4-BE49-F238E27FC236}">
                  <a16:creationId xmlns:a16="http://schemas.microsoft.com/office/drawing/2014/main" id="{38186B80-C397-4465-950E-C3A68CE6CDCE}"/>
                </a:ext>
              </a:extLst>
            </p:cNvPr>
            <p:cNvSpPr/>
            <p:nvPr/>
          </p:nvSpPr>
          <p:spPr>
            <a:xfrm>
              <a:off x="4147286" y="5621377"/>
              <a:ext cx="4290876"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6" name="Picture 75">
              <a:extLst>
                <a:ext uri="{FF2B5EF4-FFF2-40B4-BE49-F238E27FC236}">
                  <a16:creationId xmlns:a16="http://schemas.microsoft.com/office/drawing/2014/main" id="{E56CA963-740C-4A9E-BC51-BEAB5D045CF0}"/>
                </a:ext>
              </a:extLst>
            </p:cNvPr>
            <p:cNvPicPr>
              <a:picLocks noChangeAspect="1"/>
            </p:cNvPicPr>
            <p:nvPr/>
          </p:nvPicPr>
          <p:blipFill>
            <a:blip r:embed="rId25"/>
            <a:stretch>
              <a:fillRect/>
            </a:stretch>
          </p:blipFill>
          <p:spPr>
            <a:xfrm>
              <a:off x="4202702" y="5926153"/>
              <a:ext cx="4199730" cy="480566"/>
            </a:xfrm>
            <a:prstGeom prst="rect">
              <a:avLst/>
            </a:prstGeom>
          </p:spPr>
        </p:pic>
        <p:pic>
          <p:nvPicPr>
            <p:cNvPr id="77" name="Picture 2">
              <a:extLst>
                <a:ext uri="{FF2B5EF4-FFF2-40B4-BE49-F238E27FC236}">
                  <a16:creationId xmlns:a16="http://schemas.microsoft.com/office/drawing/2014/main" id="{48094E49-5F9E-4874-8DAA-EEADE8FA6F67}"/>
                </a:ext>
              </a:extLst>
            </p:cNvPr>
            <p:cNvPicPr>
              <a:picLocks noChangeAspect="1" noChangeArrowheads="1"/>
            </p:cNvPicPr>
            <p:nvPr/>
          </p:nvPicPr>
          <p:blipFill rotWithShape="1">
            <a:blip r:embed="rId26" cstate="print">
              <a:extLst>
                <a:ext uri="{28A0092B-C50C-407E-A947-70E740481C1C}">
                  <a14:useLocalDpi xmlns:a14="http://schemas.microsoft.com/office/drawing/2010/main"/>
                </a:ext>
              </a:extLst>
            </a:blip>
            <a:srcRect t="34048" b="35425"/>
            <a:stretch/>
          </p:blipFill>
          <p:spPr bwMode="auto">
            <a:xfrm>
              <a:off x="4202702" y="5681749"/>
              <a:ext cx="1229014" cy="20843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6" name="Group 65">
            <a:extLst>
              <a:ext uri="{FF2B5EF4-FFF2-40B4-BE49-F238E27FC236}">
                <a16:creationId xmlns:a16="http://schemas.microsoft.com/office/drawing/2014/main" id="{D47498DE-2F28-4259-A8E4-FE921E17A100}"/>
              </a:ext>
            </a:extLst>
          </p:cNvPr>
          <p:cNvGrpSpPr/>
          <p:nvPr/>
        </p:nvGrpSpPr>
        <p:grpSpPr>
          <a:xfrm>
            <a:off x="3187084" y="4241291"/>
            <a:ext cx="2511855" cy="629144"/>
            <a:chOff x="7667284" y="1751261"/>
            <a:chExt cx="3551537" cy="847569"/>
          </a:xfrm>
        </p:grpSpPr>
        <p:sp>
          <p:nvSpPr>
            <p:cNvPr id="68" name="Rectangle: Rounded Corners 67">
              <a:extLst>
                <a:ext uri="{FF2B5EF4-FFF2-40B4-BE49-F238E27FC236}">
                  <a16:creationId xmlns:a16="http://schemas.microsoft.com/office/drawing/2014/main" id="{5FAE72FC-9A7A-402F-BE5D-2FDB511DC598}"/>
                </a:ext>
              </a:extLst>
            </p:cNvPr>
            <p:cNvSpPr/>
            <p:nvPr/>
          </p:nvSpPr>
          <p:spPr>
            <a:xfrm>
              <a:off x="7667284" y="1751261"/>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78" name="Picture 77">
              <a:extLst>
                <a:ext uri="{FF2B5EF4-FFF2-40B4-BE49-F238E27FC236}">
                  <a16:creationId xmlns:a16="http://schemas.microsoft.com/office/drawing/2014/main" id="{35B24974-34BC-4BAD-884F-2222156026BF}"/>
                </a:ext>
              </a:extLst>
            </p:cNvPr>
            <p:cNvPicPr/>
            <p:nvPr/>
          </p:nvPicPr>
          <p:blipFill>
            <a:blip r:embed="rId27" cstate="print">
              <a:extLst>
                <a:ext uri="{28A0092B-C50C-407E-A947-70E740481C1C}">
                  <a14:useLocalDpi xmlns:a14="http://schemas.microsoft.com/office/drawing/2010/main"/>
                </a:ext>
              </a:extLst>
            </a:blip>
            <a:stretch>
              <a:fillRect/>
            </a:stretch>
          </p:blipFill>
          <p:spPr>
            <a:xfrm>
              <a:off x="7742033" y="2014205"/>
              <a:ext cx="3183141" cy="496739"/>
            </a:xfrm>
            <a:prstGeom prst="rect">
              <a:avLst/>
            </a:prstGeom>
          </p:spPr>
        </p:pic>
        <p:pic>
          <p:nvPicPr>
            <p:cNvPr id="79" name="Picture 78">
              <a:extLst>
                <a:ext uri="{FF2B5EF4-FFF2-40B4-BE49-F238E27FC236}">
                  <a16:creationId xmlns:a16="http://schemas.microsoft.com/office/drawing/2014/main" id="{44203AB9-A29F-4882-A7EC-84C835C39D6D}"/>
                </a:ext>
              </a:extLst>
            </p:cNvPr>
            <p:cNvPicPr/>
            <p:nvPr/>
          </p:nvPicPr>
          <p:blipFill>
            <a:blip r:embed="rId28" cstate="print">
              <a:extLst>
                <a:ext uri="{28A0092B-C50C-407E-A947-70E740481C1C}">
                  <a14:useLocalDpi xmlns:a14="http://schemas.microsoft.com/office/drawing/2010/main"/>
                </a:ext>
              </a:extLst>
            </a:blip>
            <a:stretch>
              <a:fillRect/>
            </a:stretch>
          </p:blipFill>
          <p:spPr>
            <a:xfrm>
              <a:off x="7814533" y="1793543"/>
              <a:ext cx="656920" cy="220661"/>
            </a:xfrm>
            <a:prstGeom prst="rect">
              <a:avLst/>
            </a:prstGeom>
          </p:spPr>
        </p:pic>
      </p:grpSp>
      <p:grpSp>
        <p:nvGrpSpPr>
          <p:cNvPr id="80" name="Group 79">
            <a:extLst>
              <a:ext uri="{FF2B5EF4-FFF2-40B4-BE49-F238E27FC236}">
                <a16:creationId xmlns:a16="http://schemas.microsoft.com/office/drawing/2014/main" id="{3CFE8584-2127-4660-952B-CABC83B7F694}"/>
              </a:ext>
            </a:extLst>
          </p:cNvPr>
          <p:cNvGrpSpPr/>
          <p:nvPr/>
        </p:nvGrpSpPr>
        <p:grpSpPr>
          <a:xfrm>
            <a:off x="144207" y="5009890"/>
            <a:ext cx="2927468" cy="689499"/>
            <a:chOff x="5174784" y="5335437"/>
            <a:chExt cx="4963752" cy="925608"/>
          </a:xfrm>
        </p:grpSpPr>
        <p:sp>
          <p:nvSpPr>
            <p:cNvPr id="81" name="Rectangle: Rounded Corners 80">
              <a:extLst>
                <a:ext uri="{FF2B5EF4-FFF2-40B4-BE49-F238E27FC236}">
                  <a16:creationId xmlns:a16="http://schemas.microsoft.com/office/drawing/2014/main" id="{F7F4F2C9-78C8-4FC5-9C3F-F6927EC5694E}"/>
                </a:ext>
              </a:extLst>
            </p:cNvPr>
            <p:cNvSpPr/>
            <p:nvPr/>
          </p:nvSpPr>
          <p:spPr>
            <a:xfrm>
              <a:off x="5174784" y="5335437"/>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82" name="Picture 81">
              <a:extLst>
                <a:ext uri="{FF2B5EF4-FFF2-40B4-BE49-F238E27FC236}">
                  <a16:creationId xmlns:a16="http://schemas.microsoft.com/office/drawing/2014/main" id="{F9096CEC-EC8F-4018-96C5-A24893B62615}"/>
                </a:ext>
              </a:extLst>
            </p:cNvPr>
            <p:cNvPicPr/>
            <p:nvPr/>
          </p:nvPicPr>
          <p:blipFill>
            <a:blip r:embed="rId29" cstate="print">
              <a:extLst>
                <a:ext uri="{28A0092B-C50C-407E-A947-70E740481C1C}">
                  <a14:useLocalDpi xmlns:a14="http://schemas.microsoft.com/office/drawing/2010/main"/>
                </a:ext>
              </a:extLst>
            </a:blip>
            <a:stretch>
              <a:fillRect/>
            </a:stretch>
          </p:blipFill>
          <p:spPr>
            <a:xfrm>
              <a:off x="5433027" y="5598484"/>
              <a:ext cx="4345657" cy="580043"/>
            </a:xfrm>
            <a:prstGeom prst="rect">
              <a:avLst/>
            </a:prstGeom>
          </p:spPr>
        </p:pic>
        <p:pic>
          <p:nvPicPr>
            <p:cNvPr id="83" name="Picture 82">
              <a:extLst>
                <a:ext uri="{FF2B5EF4-FFF2-40B4-BE49-F238E27FC236}">
                  <a16:creationId xmlns:a16="http://schemas.microsoft.com/office/drawing/2014/main" id="{127320D0-D440-4A5A-B808-4FE7230EE90A}"/>
                </a:ext>
              </a:extLst>
            </p:cNvPr>
            <p:cNvPicPr/>
            <p:nvPr/>
          </p:nvPicPr>
          <p:blipFill>
            <a:blip r:embed="rId30" cstate="print">
              <a:extLst>
                <a:ext uri="{28A0092B-C50C-407E-A947-70E740481C1C}">
                  <a14:useLocalDpi xmlns:a14="http://schemas.microsoft.com/office/drawing/2010/main"/>
                </a:ext>
              </a:extLst>
            </a:blip>
            <a:stretch>
              <a:fillRect/>
            </a:stretch>
          </p:blipFill>
          <p:spPr>
            <a:xfrm>
              <a:off x="5332473" y="5413198"/>
              <a:ext cx="781905" cy="197781"/>
            </a:xfrm>
            <a:prstGeom prst="rect">
              <a:avLst/>
            </a:prstGeom>
          </p:spPr>
        </p:pic>
      </p:grpSp>
      <p:grpSp>
        <p:nvGrpSpPr>
          <p:cNvPr id="84" name="Group 83">
            <a:extLst>
              <a:ext uri="{FF2B5EF4-FFF2-40B4-BE49-F238E27FC236}">
                <a16:creationId xmlns:a16="http://schemas.microsoft.com/office/drawing/2014/main" id="{EE04C35F-1584-4888-9E9C-BEAB108235E2}"/>
              </a:ext>
            </a:extLst>
          </p:cNvPr>
          <p:cNvGrpSpPr/>
          <p:nvPr/>
        </p:nvGrpSpPr>
        <p:grpSpPr>
          <a:xfrm>
            <a:off x="5844311" y="4175503"/>
            <a:ext cx="2591639" cy="743843"/>
            <a:chOff x="1960272" y="2224715"/>
            <a:chExt cx="7105219" cy="1302256"/>
          </a:xfrm>
        </p:grpSpPr>
        <p:sp>
          <p:nvSpPr>
            <p:cNvPr id="85" name="Rectangle: Rounded Corners 84">
              <a:extLst>
                <a:ext uri="{FF2B5EF4-FFF2-40B4-BE49-F238E27FC236}">
                  <a16:creationId xmlns:a16="http://schemas.microsoft.com/office/drawing/2014/main" id="{459ABFD5-CD57-43EF-ABF6-55779B4DFAFB}"/>
                </a:ext>
              </a:extLst>
            </p:cNvPr>
            <p:cNvSpPr/>
            <p:nvPr/>
          </p:nvSpPr>
          <p:spPr>
            <a:xfrm>
              <a:off x="1960272" y="2224715"/>
              <a:ext cx="7105219" cy="1302256"/>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86" name="Group 85">
              <a:extLst>
                <a:ext uri="{FF2B5EF4-FFF2-40B4-BE49-F238E27FC236}">
                  <a16:creationId xmlns:a16="http://schemas.microsoft.com/office/drawing/2014/main" id="{96E0BE68-EFE2-4E80-A9D2-CD6AD713AB89}"/>
                </a:ext>
              </a:extLst>
            </p:cNvPr>
            <p:cNvGrpSpPr/>
            <p:nvPr/>
          </p:nvGrpSpPr>
          <p:grpSpPr>
            <a:xfrm>
              <a:off x="2059913" y="2291514"/>
              <a:ext cx="6941747" cy="1154971"/>
              <a:chOff x="1210958" y="4417359"/>
              <a:chExt cx="6941747" cy="1154971"/>
            </a:xfrm>
          </p:grpSpPr>
          <p:pic>
            <p:nvPicPr>
              <p:cNvPr id="87" name="Picture 86">
                <a:extLst>
                  <a:ext uri="{FF2B5EF4-FFF2-40B4-BE49-F238E27FC236}">
                    <a16:creationId xmlns:a16="http://schemas.microsoft.com/office/drawing/2014/main" id="{E6C6FB7D-E4B0-4197-B168-AAF9C697C048}"/>
                  </a:ext>
                </a:extLst>
              </p:cNvPr>
              <p:cNvPicPr>
                <a:picLocks noChangeAspect="1"/>
              </p:cNvPicPr>
              <p:nvPr/>
            </p:nvPicPr>
            <p:blipFill rotWithShape="1">
              <a:blip r:embed="rId31" cstate="print">
                <a:extLst>
                  <a:ext uri="{28A0092B-C50C-407E-A947-70E740481C1C}">
                    <a14:useLocalDpi xmlns:a14="http://schemas.microsoft.com/office/drawing/2010/main"/>
                  </a:ext>
                </a:extLst>
              </a:blip>
              <a:srcRect/>
              <a:stretch/>
            </p:blipFill>
            <p:spPr>
              <a:xfrm>
                <a:off x="1274789" y="4732152"/>
                <a:ext cx="6877916" cy="840178"/>
              </a:xfrm>
              <a:prstGeom prst="rect">
                <a:avLst/>
              </a:prstGeom>
            </p:spPr>
          </p:pic>
          <p:pic>
            <p:nvPicPr>
              <p:cNvPr id="88" name="Picture 87">
                <a:extLst>
                  <a:ext uri="{FF2B5EF4-FFF2-40B4-BE49-F238E27FC236}">
                    <a16:creationId xmlns:a16="http://schemas.microsoft.com/office/drawing/2014/main" id="{36EDDF07-CFA0-481F-A247-375D5D242FD3}"/>
                  </a:ext>
                </a:extLst>
              </p:cNvPr>
              <p:cNvPicPr>
                <a:picLocks noChangeAspect="1"/>
              </p:cNvPicPr>
              <p:nvPr/>
            </p:nvPicPr>
            <p:blipFill rotWithShape="1">
              <a:blip r:embed="rId32" cstate="print">
                <a:extLst>
                  <a:ext uri="{28A0092B-C50C-407E-A947-70E740481C1C}">
                    <a14:useLocalDpi xmlns:a14="http://schemas.microsoft.com/office/drawing/2010/main"/>
                  </a:ext>
                </a:extLst>
              </a:blip>
              <a:srcRect/>
              <a:stretch/>
            </p:blipFill>
            <p:spPr>
              <a:xfrm>
                <a:off x="1210958" y="4417359"/>
                <a:ext cx="1940615" cy="314792"/>
              </a:xfrm>
              <a:prstGeom prst="rect">
                <a:avLst/>
              </a:prstGeom>
            </p:spPr>
          </p:pic>
        </p:grpSp>
      </p:grpSp>
      <p:grpSp>
        <p:nvGrpSpPr>
          <p:cNvPr id="89" name="Group 88">
            <a:extLst>
              <a:ext uri="{FF2B5EF4-FFF2-40B4-BE49-F238E27FC236}">
                <a16:creationId xmlns:a16="http://schemas.microsoft.com/office/drawing/2014/main" id="{51987E03-2C38-46BD-BF16-3D031E9820E2}"/>
              </a:ext>
            </a:extLst>
          </p:cNvPr>
          <p:cNvGrpSpPr/>
          <p:nvPr/>
        </p:nvGrpSpPr>
        <p:grpSpPr>
          <a:xfrm>
            <a:off x="9527864" y="5918920"/>
            <a:ext cx="2618201" cy="583630"/>
            <a:chOff x="4978537" y="2039598"/>
            <a:chExt cx="3001922" cy="575209"/>
          </a:xfrm>
        </p:grpSpPr>
        <p:sp>
          <p:nvSpPr>
            <p:cNvPr id="90" name="Rectangle: Rounded Corners 89">
              <a:extLst>
                <a:ext uri="{FF2B5EF4-FFF2-40B4-BE49-F238E27FC236}">
                  <a16:creationId xmlns:a16="http://schemas.microsoft.com/office/drawing/2014/main" id="{CFF0EA84-9987-4247-A772-2AEC079519E6}"/>
                </a:ext>
              </a:extLst>
            </p:cNvPr>
            <p:cNvSpPr/>
            <p:nvPr/>
          </p:nvSpPr>
          <p:spPr>
            <a:xfrm>
              <a:off x="4978537" y="2039598"/>
              <a:ext cx="3001922" cy="575209"/>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1" name="Picture 90">
              <a:extLst>
                <a:ext uri="{FF2B5EF4-FFF2-40B4-BE49-F238E27FC236}">
                  <a16:creationId xmlns:a16="http://schemas.microsoft.com/office/drawing/2014/main" id="{9184E727-4324-4563-A28B-AAB5EFC383D5}"/>
                </a:ext>
              </a:extLst>
            </p:cNvPr>
            <p:cNvPicPr>
              <a:picLocks noChangeAspect="1"/>
            </p:cNvPicPr>
            <p:nvPr/>
          </p:nvPicPr>
          <p:blipFill>
            <a:blip r:embed="rId33" cstate="print">
              <a:extLst>
                <a:ext uri="{28A0092B-C50C-407E-A947-70E740481C1C}">
                  <a14:useLocalDpi xmlns:a14="http://schemas.microsoft.com/office/drawing/2010/main"/>
                </a:ext>
              </a:extLst>
            </a:blip>
            <a:stretch>
              <a:fillRect/>
            </a:stretch>
          </p:blipFill>
          <p:spPr>
            <a:xfrm>
              <a:off x="5030966" y="2309295"/>
              <a:ext cx="2865345" cy="276290"/>
            </a:xfrm>
            <a:prstGeom prst="rect">
              <a:avLst/>
            </a:prstGeom>
          </p:spPr>
        </p:pic>
        <p:pic>
          <p:nvPicPr>
            <p:cNvPr id="92" name="Picture 91">
              <a:extLst>
                <a:ext uri="{FF2B5EF4-FFF2-40B4-BE49-F238E27FC236}">
                  <a16:creationId xmlns:a16="http://schemas.microsoft.com/office/drawing/2014/main" id="{8499FADC-07F3-45FE-A725-388AAA9CAA3F}"/>
                </a:ext>
              </a:extLst>
            </p:cNvPr>
            <p:cNvPicPr>
              <a:picLocks noChangeAspect="1"/>
            </p:cNvPicPr>
            <p:nvPr/>
          </p:nvPicPr>
          <p:blipFill>
            <a:blip r:embed="rId34" cstate="print">
              <a:extLst>
                <a:ext uri="{28A0092B-C50C-407E-A947-70E740481C1C}">
                  <a14:useLocalDpi xmlns:a14="http://schemas.microsoft.com/office/drawing/2010/main"/>
                </a:ext>
              </a:extLst>
            </a:blip>
            <a:stretch>
              <a:fillRect/>
            </a:stretch>
          </p:blipFill>
          <p:spPr>
            <a:xfrm>
              <a:off x="5052115" y="2114668"/>
              <a:ext cx="683558" cy="159745"/>
            </a:xfrm>
            <a:prstGeom prst="rect">
              <a:avLst/>
            </a:prstGeom>
          </p:spPr>
        </p:pic>
      </p:grpSp>
      <p:grpSp>
        <p:nvGrpSpPr>
          <p:cNvPr id="94" name="Group 93">
            <a:extLst>
              <a:ext uri="{FF2B5EF4-FFF2-40B4-BE49-F238E27FC236}">
                <a16:creationId xmlns:a16="http://schemas.microsoft.com/office/drawing/2014/main" id="{FD64ADF5-A432-4B84-B8FA-CFDF0C7138EA}"/>
              </a:ext>
            </a:extLst>
          </p:cNvPr>
          <p:cNvGrpSpPr/>
          <p:nvPr/>
        </p:nvGrpSpPr>
        <p:grpSpPr>
          <a:xfrm>
            <a:off x="114244" y="4243904"/>
            <a:ext cx="2927468" cy="629144"/>
            <a:chOff x="-2083356" y="4562458"/>
            <a:chExt cx="4963752" cy="925608"/>
          </a:xfrm>
        </p:grpSpPr>
        <p:sp>
          <p:nvSpPr>
            <p:cNvPr id="95" name="Rectangle: Rounded Corners 94">
              <a:extLst>
                <a:ext uri="{FF2B5EF4-FFF2-40B4-BE49-F238E27FC236}">
                  <a16:creationId xmlns:a16="http://schemas.microsoft.com/office/drawing/2014/main" id="{CBD4A6FB-1127-4EDB-8BB0-528043094E13}"/>
                </a:ext>
              </a:extLst>
            </p:cNvPr>
            <p:cNvSpPr/>
            <p:nvPr/>
          </p:nvSpPr>
          <p:spPr>
            <a:xfrm>
              <a:off x="-2083356" y="4562458"/>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96" name="Picture 95">
              <a:extLst>
                <a:ext uri="{FF2B5EF4-FFF2-40B4-BE49-F238E27FC236}">
                  <a16:creationId xmlns:a16="http://schemas.microsoft.com/office/drawing/2014/main" id="{B2C34415-E154-42EF-94D1-F10FF6D6F8DE}"/>
                </a:ext>
              </a:extLst>
            </p:cNvPr>
            <p:cNvPicPr/>
            <p:nvPr/>
          </p:nvPicPr>
          <p:blipFill>
            <a:blip r:embed="rId35" cstate="print">
              <a:extLst>
                <a:ext uri="{28A0092B-C50C-407E-A947-70E740481C1C}">
                  <a14:useLocalDpi xmlns:a14="http://schemas.microsoft.com/office/drawing/2010/main"/>
                </a:ext>
              </a:extLst>
            </a:blip>
            <a:stretch>
              <a:fillRect/>
            </a:stretch>
          </p:blipFill>
          <p:spPr>
            <a:xfrm>
              <a:off x="-1774777" y="4887071"/>
              <a:ext cx="4356052" cy="503801"/>
            </a:xfrm>
            <a:prstGeom prst="rect">
              <a:avLst/>
            </a:prstGeom>
          </p:spPr>
        </p:pic>
        <p:pic>
          <p:nvPicPr>
            <p:cNvPr id="97" name="Picture 96">
              <a:extLst>
                <a:ext uri="{FF2B5EF4-FFF2-40B4-BE49-F238E27FC236}">
                  <a16:creationId xmlns:a16="http://schemas.microsoft.com/office/drawing/2014/main" id="{C9CA23A2-7BDE-418A-9A11-615994F4986C}"/>
                </a:ext>
              </a:extLst>
            </p:cNvPr>
            <p:cNvPicPr/>
            <p:nvPr/>
          </p:nvPicPr>
          <p:blipFill>
            <a:blip r:embed="rId36" cstate="print">
              <a:extLst>
                <a:ext uri="{28A0092B-C50C-407E-A947-70E740481C1C}">
                  <a14:useLocalDpi xmlns:a14="http://schemas.microsoft.com/office/drawing/2010/main"/>
                </a:ext>
              </a:extLst>
            </a:blip>
            <a:stretch>
              <a:fillRect/>
            </a:stretch>
          </p:blipFill>
          <p:spPr>
            <a:xfrm>
              <a:off x="-1958612" y="4641128"/>
              <a:ext cx="781905" cy="197781"/>
            </a:xfrm>
            <a:prstGeom prst="rect">
              <a:avLst/>
            </a:prstGeom>
          </p:spPr>
        </p:pic>
      </p:grpSp>
      <p:grpSp>
        <p:nvGrpSpPr>
          <p:cNvPr id="98" name="Group 97">
            <a:extLst>
              <a:ext uri="{FF2B5EF4-FFF2-40B4-BE49-F238E27FC236}">
                <a16:creationId xmlns:a16="http://schemas.microsoft.com/office/drawing/2014/main" id="{90336522-1586-46D0-BD8A-D8FEF36E8F48}"/>
              </a:ext>
            </a:extLst>
          </p:cNvPr>
          <p:cNvGrpSpPr/>
          <p:nvPr/>
        </p:nvGrpSpPr>
        <p:grpSpPr>
          <a:xfrm>
            <a:off x="6691078" y="2636689"/>
            <a:ext cx="2599341" cy="697108"/>
            <a:chOff x="194981" y="3712372"/>
            <a:chExt cx="3630570" cy="916105"/>
          </a:xfrm>
        </p:grpSpPr>
        <p:sp>
          <p:nvSpPr>
            <p:cNvPr id="99" name="Rectangle: Rounded Corners 98">
              <a:extLst>
                <a:ext uri="{FF2B5EF4-FFF2-40B4-BE49-F238E27FC236}">
                  <a16:creationId xmlns:a16="http://schemas.microsoft.com/office/drawing/2014/main" id="{5242EF8E-616A-47DB-9ED8-BA57EC25D18F}"/>
                </a:ext>
              </a:extLst>
            </p:cNvPr>
            <p:cNvSpPr/>
            <p:nvPr/>
          </p:nvSpPr>
          <p:spPr>
            <a:xfrm>
              <a:off x="194981" y="3712372"/>
              <a:ext cx="3630570" cy="916105"/>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0" name="Picture 99">
              <a:extLst>
                <a:ext uri="{FF2B5EF4-FFF2-40B4-BE49-F238E27FC236}">
                  <a16:creationId xmlns:a16="http://schemas.microsoft.com/office/drawing/2014/main" id="{CC0CA537-3AD4-4900-A5B8-7805B25AD34C}"/>
                </a:ext>
              </a:extLst>
            </p:cNvPr>
            <p:cNvPicPr>
              <a:picLocks noChangeAspect="1"/>
            </p:cNvPicPr>
            <p:nvPr/>
          </p:nvPicPr>
          <p:blipFill>
            <a:blip r:embed="rId37" cstate="print">
              <a:extLst>
                <a:ext uri="{28A0092B-C50C-407E-A947-70E740481C1C}">
                  <a14:useLocalDpi xmlns:a14="http://schemas.microsoft.com/office/drawing/2010/main"/>
                </a:ext>
              </a:extLst>
            </a:blip>
            <a:stretch>
              <a:fillRect/>
            </a:stretch>
          </p:blipFill>
          <p:spPr>
            <a:xfrm>
              <a:off x="628431" y="3828479"/>
              <a:ext cx="3043392" cy="726780"/>
            </a:xfrm>
            <a:prstGeom prst="rect">
              <a:avLst/>
            </a:prstGeom>
          </p:spPr>
        </p:pic>
        <p:pic>
          <p:nvPicPr>
            <p:cNvPr id="101" name="Picture 100">
              <a:extLst>
                <a:ext uri="{FF2B5EF4-FFF2-40B4-BE49-F238E27FC236}">
                  <a16:creationId xmlns:a16="http://schemas.microsoft.com/office/drawing/2014/main" id="{4AE194DA-84F4-4015-AC98-81A3E7D6285B}"/>
                </a:ext>
              </a:extLst>
            </p:cNvPr>
            <p:cNvPicPr/>
            <p:nvPr/>
          </p:nvPicPr>
          <p:blipFill>
            <a:blip r:embed="rId38" cstate="print">
              <a:extLst>
                <a:ext uri="{28A0092B-C50C-407E-A947-70E740481C1C}">
                  <a14:useLocalDpi xmlns:a14="http://schemas.microsoft.com/office/drawing/2010/main"/>
                </a:ext>
              </a:extLst>
            </a:blip>
            <a:stretch>
              <a:fillRect/>
            </a:stretch>
          </p:blipFill>
          <p:spPr>
            <a:xfrm>
              <a:off x="268357" y="3751437"/>
              <a:ext cx="330170" cy="255638"/>
            </a:xfrm>
            <a:prstGeom prst="rect">
              <a:avLst/>
            </a:prstGeom>
          </p:spPr>
        </p:pic>
      </p:grpSp>
      <p:grpSp>
        <p:nvGrpSpPr>
          <p:cNvPr id="102" name="Group 101">
            <a:extLst>
              <a:ext uri="{FF2B5EF4-FFF2-40B4-BE49-F238E27FC236}">
                <a16:creationId xmlns:a16="http://schemas.microsoft.com/office/drawing/2014/main" id="{C7E522C5-B200-4106-AB90-FE51D2AFAECB}"/>
              </a:ext>
            </a:extLst>
          </p:cNvPr>
          <p:cNvGrpSpPr/>
          <p:nvPr/>
        </p:nvGrpSpPr>
        <p:grpSpPr>
          <a:xfrm>
            <a:off x="6196779" y="5049880"/>
            <a:ext cx="2252632" cy="694900"/>
            <a:chOff x="4464738" y="5535680"/>
            <a:chExt cx="3036893" cy="891931"/>
          </a:xfrm>
        </p:grpSpPr>
        <p:sp>
          <p:nvSpPr>
            <p:cNvPr id="103" name="Rectangle: Rounded Corners 102">
              <a:extLst>
                <a:ext uri="{FF2B5EF4-FFF2-40B4-BE49-F238E27FC236}">
                  <a16:creationId xmlns:a16="http://schemas.microsoft.com/office/drawing/2014/main" id="{FA812C0F-77F0-468B-A0AA-CC3A2DE7E511}"/>
                </a:ext>
              </a:extLst>
            </p:cNvPr>
            <p:cNvSpPr/>
            <p:nvPr/>
          </p:nvSpPr>
          <p:spPr>
            <a:xfrm>
              <a:off x="4464738" y="5535680"/>
              <a:ext cx="3036893" cy="891931"/>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4" name="Picture 103">
              <a:extLst>
                <a:ext uri="{FF2B5EF4-FFF2-40B4-BE49-F238E27FC236}">
                  <a16:creationId xmlns:a16="http://schemas.microsoft.com/office/drawing/2014/main" id="{4F9B10CF-705B-4DD1-A188-A9CC53FD9C73}"/>
                </a:ext>
              </a:extLst>
            </p:cNvPr>
            <p:cNvPicPr>
              <a:picLocks noChangeAspect="1"/>
            </p:cNvPicPr>
            <p:nvPr/>
          </p:nvPicPr>
          <p:blipFill>
            <a:blip r:embed="rId39" cstate="print">
              <a:extLst>
                <a:ext uri="{28A0092B-C50C-407E-A947-70E740481C1C}">
                  <a14:useLocalDpi xmlns:a14="http://schemas.microsoft.com/office/drawing/2010/main"/>
                </a:ext>
              </a:extLst>
            </a:blip>
            <a:stretch>
              <a:fillRect/>
            </a:stretch>
          </p:blipFill>
          <p:spPr>
            <a:xfrm>
              <a:off x="4564888" y="5944960"/>
              <a:ext cx="2850632" cy="435724"/>
            </a:xfrm>
            <a:prstGeom prst="rect">
              <a:avLst/>
            </a:prstGeom>
          </p:spPr>
        </p:pic>
        <p:pic>
          <p:nvPicPr>
            <p:cNvPr id="105" name="Picture 104">
              <a:extLst>
                <a:ext uri="{FF2B5EF4-FFF2-40B4-BE49-F238E27FC236}">
                  <a16:creationId xmlns:a16="http://schemas.microsoft.com/office/drawing/2014/main" id="{E663E4BD-D56E-43A2-A96D-024E999B4C95}"/>
                </a:ext>
              </a:extLst>
            </p:cNvPr>
            <p:cNvPicPr>
              <a:picLocks noChangeAspect="1"/>
            </p:cNvPicPr>
            <p:nvPr/>
          </p:nvPicPr>
          <p:blipFill>
            <a:blip r:embed="rId40" cstate="print">
              <a:extLst>
                <a:ext uri="{28A0092B-C50C-407E-A947-70E740481C1C}">
                  <a14:useLocalDpi xmlns:a14="http://schemas.microsoft.com/office/drawing/2010/main"/>
                </a:ext>
              </a:extLst>
            </a:blip>
            <a:stretch>
              <a:fillRect/>
            </a:stretch>
          </p:blipFill>
          <p:spPr>
            <a:xfrm>
              <a:off x="4564888" y="5608611"/>
              <a:ext cx="339347" cy="288446"/>
            </a:xfrm>
            <a:prstGeom prst="rect">
              <a:avLst/>
            </a:prstGeom>
          </p:spPr>
        </p:pic>
      </p:grpSp>
      <p:grpSp>
        <p:nvGrpSpPr>
          <p:cNvPr id="106" name="Group 105">
            <a:extLst>
              <a:ext uri="{FF2B5EF4-FFF2-40B4-BE49-F238E27FC236}">
                <a16:creationId xmlns:a16="http://schemas.microsoft.com/office/drawing/2014/main" id="{C42DD6F1-D5EA-4FC7-A2A7-3C2293475A51}"/>
              </a:ext>
            </a:extLst>
          </p:cNvPr>
          <p:cNvGrpSpPr/>
          <p:nvPr/>
        </p:nvGrpSpPr>
        <p:grpSpPr>
          <a:xfrm>
            <a:off x="100973" y="3455398"/>
            <a:ext cx="3048131" cy="712809"/>
            <a:chOff x="7753162" y="1773288"/>
            <a:chExt cx="4290876" cy="864908"/>
          </a:xfrm>
        </p:grpSpPr>
        <p:sp>
          <p:nvSpPr>
            <p:cNvPr id="107" name="Rectangle: Rounded Corners 106">
              <a:extLst>
                <a:ext uri="{FF2B5EF4-FFF2-40B4-BE49-F238E27FC236}">
                  <a16:creationId xmlns:a16="http://schemas.microsoft.com/office/drawing/2014/main" id="{DB24F28D-7596-492B-AC22-537B455FBFC4}"/>
                </a:ext>
              </a:extLst>
            </p:cNvPr>
            <p:cNvSpPr/>
            <p:nvPr/>
          </p:nvSpPr>
          <p:spPr>
            <a:xfrm>
              <a:off x="7753162" y="1773288"/>
              <a:ext cx="4290876" cy="864908"/>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08" name="Picture 107">
              <a:extLst>
                <a:ext uri="{FF2B5EF4-FFF2-40B4-BE49-F238E27FC236}">
                  <a16:creationId xmlns:a16="http://schemas.microsoft.com/office/drawing/2014/main" id="{6D08BDBB-9813-4FB0-A99C-61D28E8B7F49}"/>
                </a:ext>
              </a:extLst>
            </p:cNvPr>
            <p:cNvPicPr/>
            <p:nvPr/>
          </p:nvPicPr>
          <p:blipFill>
            <a:blip r:embed="rId41" cstate="print">
              <a:extLst>
                <a:ext uri="{28A0092B-C50C-407E-A947-70E740481C1C}">
                  <a14:useLocalDpi xmlns:a14="http://schemas.microsoft.com/office/drawing/2010/main"/>
                </a:ext>
              </a:extLst>
            </a:blip>
            <a:stretch>
              <a:fillRect/>
            </a:stretch>
          </p:blipFill>
          <p:spPr>
            <a:xfrm>
              <a:off x="7877300" y="2070782"/>
              <a:ext cx="3984197" cy="492459"/>
            </a:xfrm>
            <a:prstGeom prst="rect">
              <a:avLst/>
            </a:prstGeom>
          </p:spPr>
        </p:pic>
        <p:pic>
          <p:nvPicPr>
            <p:cNvPr id="109" name="Picture 108">
              <a:extLst>
                <a:ext uri="{FF2B5EF4-FFF2-40B4-BE49-F238E27FC236}">
                  <a16:creationId xmlns:a16="http://schemas.microsoft.com/office/drawing/2014/main" id="{405216D6-28C5-4491-8346-2715A99EFA42}"/>
                </a:ext>
              </a:extLst>
            </p:cNvPr>
            <p:cNvPicPr/>
            <p:nvPr/>
          </p:nvPicPr>
          <p:blipFill>
            <a:blip r:embed="rId42" cstate="print">
              <a:extLst>
                <a:ext uri="{28A0092B-C50C-407E-A947-70E740481C1C}">
                  <a14:useLocalDpi xmlns:a14="http://schemas.microsoft.com/office/drawing/2010/main"/>
                </a:ext>
              </a:extLst>
            </a:blip>
            <a:stretch>
              <a:fillRect/>
            </a:stretch>
          </p:blipFill>
          <p:spPr>
            <a:xfrm>
              <a:off x="7915527" y="1850047"/>
              <a:ext cx="1104900" cy="186778"/>
            </a:xfrm>
            <a:prstGeom prst="rect">
              <a:avLst/>
            </a:prstGeom>
          </p:spPr>
        </p:pic>
      </p:grpSp>
      <p:grpSp>
        <p:nvGrpSpPr>
          <p:cNvPr id="110" name="Group 109">
            <a:extLst>
              <a:ext uri="{FF2B5EF4-FFF2-40B4-BE49-F238E27FC236}">
                <a16:creationId xmlns:a16="http://schemas.microsoft.com/office/drawing/2014/main" id="{F75C0A9A-F95B-4329-83EF-0D8135DF6F50}"/>
              </a:ext>
            </a:extLst>
          </p:cNvPr>
          <p:cNvGrpSpPr/>
          <p:nvPr/>
        </p:nvGrpSpPr>
        <p:grpSpPr>
          <a:xfrm>
            <a:off x="3223654" y="3460479"/>
            <a:ext cx="2715480" cy="626539"/>
            <a:chOff x="3800172" y="2831406"/>
            <a:chExt cx="3551537" cy="847569"/>
          </a:xfrm>
        </p:grpSpPr>
        <p:sp>
          <p:nvSpPr>
            <p:cNvPr id="111" name="Rectangle: Rounded Corners 110">
              <a:extLst>
                <a:ext uri="{FF2B5EF4-FFF2-40B4-BE49-F238E27FC236}">
                  <a16:creationId xmlns:a16="http://schemas.microsoft.com/office/drawing/2014/main" id="{BD7A4AE6-3488-494F-9722-1A600AACD377}"/>
                </a:ext>
              </a:extLst>
            </p:cNvPr>
            <p:cNvSpPr/>
            <p:nvPr/>
          </p:nvSpPr>
          <p:spPr>
            <a:xfrm>
              <a:off x="3800172" y="2831406"/>
              <a:ext cx="3551537" cy="847569"/>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2" name="Picture 111">
              <a:extLst>
                <a:ext uri="{FF2B5EF4-FFF2-40B4-BE49-F238E27FC236}">
                  <a16:creationId xmlns:a16="http://schemas.microsoft.com/office/drawing/2014/main" id="{CFE619DB-824E-4169-8B8A-AAA7AFE532F9}"/>
                </a:ext>
              </a:extLst>
            </p:cNvPr>
            <p:cNvPicPr/>
            <p:nvPr/>
          </p:nvPicPr>
          <p:blipFill>
            <a:blip r:embed="rId43" cstate="print">
              <a:extLst>
                <a:ext uri="{28A0092B-C50C-407E-A947-70E740481C1C}">
                  <a14:useLocalDpi xmlns:a14="http://schemas.microsoft.com/office/drawing/2010/main"/>
                </a:ext>
              </a:extLst>
            </a:blip>
            <a:stretch>
              <a:fillRect/>
            </a:stretch>
          </p:blipFill>
          <p:spPr>
            <a:xfrm>
              <a:off x="3865838" y="3089176"/>
              <a:ext cx="3323976" cy="465842"/>
            </a:xfrm>
            <a:prstGeom prst="rect">
              <a:avLst/>
            </a:prstGeom>
          </p:spPr>
        </p:pic>
        <p:pic>
          <p:nvPicPr>
            <p:cNvPr id="113" name="Picture 112">
              <a:extLst>
                <a:ext uri="{FF2B5EF4-FFF2-40B4-BE49-F238E27FC236}">
                  <a16:creationId xmlns:a16="http://schemas.microsoft.com/office/drawing/2014/main" id="{9ED81116-3FA6-43DE-A9EF-1170011BD5F1}"/>
                </a:ext>
              </a:extLst>
            </p:cNvPr>
            <p:cNvPicPr/>
            <p:nvPr/>
          </p:nvPicPr>
          <p:blipFill>
            <a:blip r:embed="rId44" cstate="print">
              <a:extLst>
                <a:ext uri="{28A0092B-C50C-407E-A947-70E740481C1C}">
                  <a14:useLocalDpi xmlns:a14="http://schemas.microsoft.com/office/drawing/2010/main"/>
                </a:ext>
              </a:extLst>
            </a:blip>
            <a:stretch>
              <a:fillRect/>
            </a:stretch>
          </p:blipFill>
          <p:spPr>
            <a:xfrm>
              <a:off x="3884169" y="2903059"/>
              <a:ext cx="1104900" cy="206375"/>
            </a:xfrm>
            <a:prstGeom prst="rect">
              <a:avLst/>
            </a:prstGeom>
          </p:spPr>
        </p:pic>
      </p:grpSp>
      <p:grpSp>
        <p:nvGrpSpPr>
          <p:cNvPr id="114" name="Group 113">
            <a:extLst>
              <a:ext uri="{FF2B5EF4-FFF2-40B4-BE49-F238E27FC236}">
                <a16:creationId xmlns:a16="http://schemas.microsoft.com/office/drawing/2014/main" id="{53A7F30E-D253-42A4-9BDD-50D9FF8C5977}"/>
              </a:ext>
            </a:extLst>
          </p:cNvPr>
          <p:cNvGrpSpPr/>
          <p:nvPr/>
        </p:nvGrpSpPr>
        <p:grpSpPr>
          <a:xfrm>
            <a:off x="3275694" y="2609304"/>
            <a:ext cx="3215604" cy="710024"/>
            <a:chOff x="8145107" y="1896882"/>
            <a:chExt cx="4963752" cy="925608"/>
          </a:xfrm>
        </p:grpSpPr>
        <p:sp>
          <p:nvSpPr>
            <p:cNvPr id="115" name="Rectangle: Rounded Corners 114">
              <a:extLst>
                <a:ext uri="{FF2B5EF4-FFF2-40B4-BE49-F238E27FC236}">
                  <a16:creationId xmlns:a16="http://schemas.microsoft.com/office/drawing/2014/main" id="{BA60C001-BCB3-4D36-9EF0-1D835B518F3F}"/>
                </a:ext>
              </a:extLst>
            </p:cNvPr>
            <p:cNvSpPr/>
            <p:nvPr/>
          </p:nvSpPr>
          <p:spPr>
            <a:xfrm>
              <a:off x="8145107" y="1896882"/>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16" name="Picture 115">
              <a:extLst>
                <a:ext uri="{FF2B5EF4-FFF2-40B4-BE49-F238E27FC236}">
                  <a16:creationId xmlns:a16="http://schemas.microsoft.com/office/drawing/2014/main" id="{EEF9AEA2-7CF6-41EE-BB02-AE4D1A6E5A94}"/>
                </a:ext>
              </a:extLst>
            </p:cNvPr>
            <p:cNvPicPr/>
            <p:nvPr/>
          </p:nvPicPr>
          <p:blipFill>
            <a:blip r:embed="rId45" cstate="print">
              <a:extLst>
                <a:ext uri="{28A0092B-C50C-407E-A947-70E740481C1C}">
                  <a14:useLocalDpi xmlns:a14="http://schemas.microsoft.com/office/drawing/2010/main"/>
                </a:ext>
              </a:extLst>
            </a:blip>
            <a:stretch>
              <a:fillRect/>
            </a:stretch>
          </p:blipFill>
          <p:spPr>
            <a:xfrm>
              <a:off x="8359160" y="2241274"/>
              <a:ext cx="4535646" cy="561526"/>
            </a:xfrm>
            <a:prstGeom prst="rect">
              <a:avLst/>
            </a:prstGeom>
          </p:spPr>
        </p:pic>
        <p:pic>
          <p:nvPicPr>
            <p:cNvPr id="117" name="Picture 116">
              <a:extLst>
                <a:ext uri="{FF2B5EF4-FFF2-40B4-BE49-F238E27FC236}">
                  <a16:creationId xmlns:a16="http://schemas.microsoft.com/office/drawing/2014/main" id="{DFF9E310-45ED-4FF1-8CF4-B08A5040730A}"/>
                </a:ext>
              </a:extLst>
            </p:cNvPr>
            <p:cNvPicPr>
              <a:picLocks noChangeAspect="1"/>
            </p:cNvPicPr>
            <p:nvPr/>
          </p:nvPicPr>
          <p:blipFill rotWithShape="1">
            <a:blip r:embed="rId46" cstate="print">
              <a:extLst>
                <a:ext uri="{28A0092B-C50C-407E-A947-70E740481C1C}">
                  <a14:useLocalDpi xmlns:a14="http://schemas.microsoft.com/office/drawing/2010/main"/>
                </a:ext>
              </a:extLst>
            </a:blip>
            <a:srcRect/>
            <a:stretch/>
          </p:blipFill>
          <p:spPr>
            <a:xfrm>
              <a:off x="8199219" y="1996855"/>
              <a:ext cx="1355726" cy="223746"/>
            </a:xfrm>
            <a:prstGeom prst="rect">
              <a:avLst/>
            </a:prstGeom>
          </p:spPr>
        </p:pic>
      </p:grpSp>
      <p:grpSp>
        <p:nvGrpSpPr>
          <p:cNvPr id="118" name="Group 117">
            <a:extLst>
              <a:ext uri="{FF2B5EF4-FFF2-40B4-BE49-F238E27FC236}">
                <a16:creationId xmlns:a16="http://schemas.microsoft.com/office/drawing/2014/main" id="{6475D87D-F872-4F08-A9A7-5DA4A50708CE}"/>
              </a:ext>
            </a:extLst>
          </p:cNvPr>
          <p:cNvGrpSpPr/>
          <p:nvPr/>
        </p:nvGrpSpPr>
        <p:grpSpPr>
          <a:xfrm>
            <a:off x="3474776" y="5791846"/>
            <a:ext cx="2672852" cy="687868"/>
            <a:chOff x="4204683" y="4590257"/>
            <a:chExt cx="4121172" cy="931686"/>
          </a:xfrm>
        </p:grpSpPr>
        <p:sp>
          <p:nvSpPr>
            <p:cNvPr id="119" name="Rectangle: Rounded Corners 118">
              <a:extLst>
                <a:ext uri="{FF2B5EF4-FFF2-40B4-BE49-F238E27FC236}">
                  <a16:creationId xmlns:a16="http://schemas.microsoft.com/office/drawing/2014/main" id="{F83E6567-3C9A-4476-AA9E-E2EA97A8D854}"/>
                </a:ext>
              </a:extLst>
            </p:cNvPr>
            <p:cNvSpPr/>
            <p:nvPr/>
          </p:nvSpPr>
          <p:spPr>
            <a:xfrm>
              <a:off x="4204683" y="4590257"/>
              <a:ext cx="4121172" cy="931686"/>
            </a:xfrm>
            <a:prstGeom prst="roundRect">
              <a:avLst/>
            </a:prstGeom>
            <a:solidFill>
              <a:schemeClr val="bg1"/>
            </a:solidFill>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0" name="Picture 119">
              <a:extLst>
                <a:ext uri="{FF2B5EF4-FFF2-40B4-BE49-F238E27FC236}">
                  <a16:creationId xmlns:a16="http://schemas.microsoft.com/office/drawing/2014/main" id="{8FBE1975-E019-4853-96DA-D7C3F795ECED}"/>
                </a:ext>
              </a:extLst>
            </p:cNvPr>
            <p:cNvPicPr/>
            <p:nvPr/>
          </p:nvPicPr>
          <p:blipFill>
            <a:blip r:embed="rId47" cstate="print">
              <a:extLst>
                <a:ext uri="{28A0092B-C50C-407E-A947-70E740481C1C}">
                  <a14:useLocalDpi xmlns:a14="http://schemas.microsoft.com/office/drawing/2010/main"/>
                </a:ext>
              </a:extLst>
            </a:blip>
            <a:stretch>
              <a:fillRect/>
            </a:stretch>
          </p:blipFill>
          <p:spPr>
            <a:xfrm>
              <a:off x="4650922" y="4713893"/>
              <a:ext cx="3526206" cy="712728"/>
            </a:xfrm>
            <a:prstGeom prst="rect">
              <a:avLst/>
            </a:prstGeom>
          </p:spPr>
        </p:pic>
        <p:pic>
          <p:nvPicPr>
            <p:cNvPr id="121" name="Picture 120">
              <a:extLst>
                <a:ext uri="{FF2B5EF4-FFF2-40B4-BE49-F238E27FC236}">
                  <a16:creationId xmlns:a16="http://schemas.microsoft.com/office/drawing/2014/main" id="{AC53A837-286F-4050-8C09-7F9D4A54B654}"/>
                </a:ext>
              </a:extLst>
            </p:cNvPr>
            <p:cNvPicPr/>
            <p:nvPr/>
          </p:nvPicPr>
          <p:blipFill>
            <a:blip r:embed="rId48" cstate="print">
              <a:extLst>
                <a:ext uri="{28A0092B-C50C-407E-A947-70E740481C1C}">
                  <a14:useLocalDpi xmlns:a14="http://schemas.microsoft.com/office/drawing/2010/main"/>
                </a:ext>
              </a:extLst>
            </a:blip>
            <a:stretch>
              <a:fillRect/>
            </a:stretch>
          </p:blipFill>
          <p:spPr>
            <a:xfrm>
              <a:off x="4299653" y="4689665"/>
              <a:ext cx="330170" cy="255638"/>
            </a:xfrm>
            <a:prstGeom prst="rect">
              <a:avLst/>
            </a:prstGeom>
          </p:spPr>
        </p:pic>
      </p:grpSp>
      <p:grpSp>
        <p:nvGrpSpPr>
          <p:cNvPr id="122" name="Group 121">
            <a:extLst>
              <a:ext uri="{FF2B5EF4-FFF2-40B4-BE49-F238E27FC236}">
                <a16:creationId xmlns:a16="http://schemas.microsoft.com/office/drawing/2014/main" id="{01692485-9A62-4A79-BDFC-A36459688A8E}"/>
              </a:ext>
            </a:extLst>
          </p:cNvPr>
          <p:cNvGrpSpPr/>
          <p:nvPr/>
        </p:nvGrpSpPr>
        <p:grpSpPr>
          <a:xfrm>
            <a:off x="6122190" y="1748590"/>
            <a:ext cx="3083511" cy="733764"/>
            <a:chOff x="5530787" y="3728621"/>
            <a:chExt cx="5974673" cy="1012055"/>
          </a:xfrm>
        </p:grpSpPr>
        <p:sp>
          <p:nvSpPr>
            <p:cNvPr id="123" name="Rectangle: Rounded Corners 122">
              <a:extLst>
                <a:ext uri="{FF2B5EF4-FFF2-40B4-BE49-F238E27FC236}">
                  <a16:creationId xmlns:a16="http://schemas.microsoft.com/office/drawing/2014/main" id="{93C64108-3D8A-4848-8A27-26C8B687BDCC}"/>
                </a:ext>
              </a:extLst>
            </p:cNvPr>
            <p:cNvSpPr/>
            <p:nvPr/>
          </p:nvSpPr>
          <p:spPr>
            <a:xfrm>
              <a:off x="5530787" y="3728621"/>
              <a:ext cx="5974673" cy="1012055"/>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nvGrpSpPr>
            <p:cNvPr id="124" name="Group 123">
              <a:extLst>
                <a:ext uri="{FF2B5EF4-FFF2-40B4-BE49-F238E27FC236}">
                  <a16:creationId xmlns:a16="http://schemas.microsoft.com/office/drawing/2014/main" id="{84891232-EF5D-4BD0-9AFA-7BECCF616BE3}"/>
                </a:ext>
              </a:extLst>
            </p:cNvPr>
            <p:cNvGrpSpPr/>
            <p:nvPr/>
          </p:nvGrpSpPr>
          <p:grpSpPr>
            <a:xfrm>
              <a:off x="5601823" y="3831462"/>
              <a:ext cx="5727562" cy="790396"/>
              <a:chOff x="6612398" y="3994951"/>
              <a:chExt cx="5727562" cy="790396"/>
            </a:xfrm>
          </p:grpSpPr>
          <p:pic>
            <p:nvPicPr>
              <p:cNvPr id="125" name="Picture 124">
                <a:extLst>
                  <a:ext uri="{FF2B5EF4-FFF2-40B4-BE49-F238E27FC236}">
                    <a16:creationId xmlns:a16="http://schemas.microsoft.com/office/drawing/2014/main" id="{F57B647A-7723-40EC-B69B-9D02B4535B36}"/>
                  </a:ext>
                </a:extLst>
              </p:cNvPr>
              <p:cNvPicPr>
                <a:picLocks noChangeAspect="1"/>
              </p:cNvPicPr>
              <p:nvPr/>
            </p:nvPicPr>
            <p:blipFill rotWithShape="1">
              <a:blip r:embed="rId49" cstate="print">
                <a:extLst>
                  <a:ext uri="{28A0092B-C50C-407E-A947-70E740481C1C}">
                    <a14:useLocalDpi xmlns:a14="http://schemas.microsoft.com/office/drawing/2010/main"/>
                  </a:ext>
                </a:extLst>
              </a:blip>
              <a:srcRect/>
              <a:stretch/>
            </p:blipFill>
            <p:spPr>
              <a:xfrm>
                <a:off x="6612398" y="4289443"/>
                <a:ext cx="5727562" cy="495904"/>
              </a:xfrm>
              <a:prstGeom prst="rect">
                <a:avLst/>
              </a:prstGeom>
            </p:spPr>
          </p:pic>
          <p:pic>
            <p:nvPicPr>
              <p:cNvPr id="126" name="Picture 125">
                <a:extLst>
                  <a:ext uri="{FF2B5EF4-FFF2-40B4-BE49-F238E27FC236}">
                    <a16:creationId xmlns:a16="http://schemas.microsoft.com/office/drawing/2014/main" id="{9919882C-8E3C-46C2-9A2C-39B37E8B2B93}"/>
                  </a:ext>
                </a:extLst>
              </p:cNvPr>
              <p:cNvPicPr>
                <a:picLocks noChangeAspect="1"/>
              </p:cNvPicPr>
              <p:nvPr/>
            </p:nvPicPr>
            <p:blipFill rotWithShape="1">
              <a:blip r:embed="rId50" cstate="print">
                <a:extLst>
                  <a:ext uri="{28A0092B-C50C-407E-A947-70E740481C1C}">
                    <a14:useLocalDpi xmlns:a14="http://schemas.microsoft.com/office/drawing/2010/main"/>
                  </a:ext>
                </a:extLst>
              </a:blip>
              <a:srcRect/>
              <a:stretch/>
            </p:blipFill>
            <p:spPr>
              <a:xfrm>
                <a:off x="6639032" y="3994951"/>
                <a:ext cx="1755953" cy="294492"/>
              </a:xfrm>
              <a:prstGeom prst="rect">
                <a:avLst/>
              </a:prstGeom>
            </p:spPr>
          </p:pic>
        </p:grpSp>
      </p:grpSp>
      <p:grpSp>
        <p:nvGrpSpPr>
          <p:cNvPr id="127" name="Group 126">
            <a:extLst>
              <a:ext uri="{FF2B5EF4-FFF2-40B4-BE49-F238E27FC236}">
                <a16:creationId xmlns:a16="http://schemas.microsoft.com/office/drawing/2014/main" id="{421B9561-4373-4346-ACD6-70A82CB6828C}"/>
              </a:ext>
            </a:extLst>
          </p:cNvPr>
          <p:cNvGrpSpPr/>
          <p:nvPr/>
        </p:nvGrpSpPr>
        <p:grpSpPr>
          <a:xfrm>
            <a:off x="6280244" y="5909761"/>
            <a:ext cx="2756790" cy="581540"/>
            <a:chOff x="8220565" y="4904304"/>
            <a:chExt cx="4963752" cy="925608"/>
          </a:xfrm>
        </p:grpSpPr>
        <p:sp>
          <p:nvSpPr>
            <p:cNvPr id="128" name="Rectangle: Rounded Corners 127">
              <a:extLst>
                <a:ext uri="{FF2B5EF4-FFF2-40B4-BE49-F238E27FC236}">
                  <a16:creationId xmlns:a16="http://schemas.microsoft.com/office/drawing/2014/main" id="{86190229-CB1A-41C8-806B-D5F06DF3F1CD}"/>
                </a:ext>
              </a:extLst>
            </p:cNvPr>
            <p:cNvSpPr/>
            <p:nvPr/>
          </p:nvSpPr>
          <p:spPr>
            <a:xfrm>
              <a:off x="8220565" y="4904304"/>
              <a:ext cx="4963752" cy="925608"/>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29" name="Picture 128">
              <a:extLst>
                <a:ext uri="{FF2B5EF4-FFF2-40B4-BE49-F238E27FC236}">
                  <a16:creationId xmlns:a16="http://schemas.microsoft.com/office/drawing/2014/main" id="{E92237C6-0AA7-44B3-A2D9-7236635EBE55}"/>
                </a:ext>
              </a:extLst>
            </p:cNvPr>
            <p:cNvPicPr/>
            <p:nvPr/>
          </p:nvPicPr>
          <p:blipFill>
            <a:blip r:embed="rId51" cstate="print">
              <a:extLst>
                <a:ext uri="{28A0092B-C50C-407E-A947-70E740481C1C}">
                  <a14:useLocalDpi xmlns:a14="http://schemas.microsoft.com/office/drawing/2010/main"/>
                </a:ext>
              </a:extLst>
            </a:blip>
            <a:stretch>
              <a:fillRect/>
            </a:stretch>
          </p:blipFill>
          <p:spPr>
            <a:xfrm>
              <a:off x="8359160" y="5171524"/>
              <a:ext cx="4749699" cy="543709"/>
            </a:xfrm>
            <a:prstGeom prst="rect">
              <a:avLst/>
            </a:prstGeom>
          </p:spPr>
        </p:pic>
        <p:pic>
          <p:nvPicPr>
            <p:cNvPr id="130" name="Picture 129">
              <a:extLst>
                <a:ext uri="{FF2B5EF4-FFF2-40B4-BE49-F238E27FC236}">
                  <a16:creationId xmlns:a16="http://schemas.microsoft.com/office/drawing/2014/main" id="{FBC3059C-FE20-4017-A3E6-1C27C489E9B3}"/>
                </a:ext>
              </a:extLst>
            </p:cNvPr>
            <p:cNvPicPr/>
            <p:nvPr/>
          </p:nvPicPr>
          <p:blipFill>
            <a:blip r:embed="rId52" cstate="print">
              <a:extLst>
                <a:ext uri="{28A0092B-C50C-407E-A947-70E740481C1C}">
                  <a14:useLocalDpi xmlns:a14="http://schemas.microsoft.com/office/drawing/2010/main"/>
                </a:ext>
              </a:extLst>
            </a:blip>
            <a:stretch>
              <a:fillRect/>
            </a:stretch>
          </p:blipFill>
          <p:spPr>
            <a:xfrm>
              <a:off x="8366213" y="4969465"/>
              <a:ext cx="530860" cy="238581"/>
            </a:xfrm>
            <a:prstGeom prst="rect">
              <a:avLst/>
            </a:prstGeom>
          </p:spPr>
        </p:pic>
      </p:grpSp>
      <p:grpSp>
        <p:nvGrpSpPr>
          <p:cNvPr id="131" name="Group 130">
            <a:extLst>
              <a:ext uri="{FF2B5EF4-FFF2-40B4-BE49-F238E27FC236}">
                <a16:creationId xmlns:a16="http://schemas.microsoft.com/office/drawing/2014/main" id="{72B26507-9179-420B-8784-3C152ABCFD03}"/>
              </a:ext>
            </a:extLst>
          </p:cNvPr>
          <p:cNvGrpSpPr/>
          <p:nvPr/>
        </p:nvGrpSpPr>
        <p:grpSpPr>
          <a:xfrm>
            <a:off x="8521004" y="5238575"/>
            <a:ext cx="2265731" cy="618069"/>
            <a:chOff x="9774303" y="3872264"/>
            <a:chExt cx="3046347" cy="815482"/>
          </a:xfrm>
        </p:grpSpPr>
        <p:sp>
          <p:nvSpPr>
            <p:cNvPr id="132" name="Rectangle: Rounded Corners 131">
              <a:extLst>
                <a:ext uri="{FF2B5EF4-FFF2-40B4-BE49-F238E27FC236}">
                  <a16:creationId xmlns:a16="http://schemas.microsoft.com/office/drawing/2014/main" id="{83432F08-E4B0-474E-B413-7091451EB8F1}"/>
                </a:ext>
              </a:extLst>
            </p:cNvPr>
            <p:cNvSpPr/>
            <p:nvPr/>
          </p:nvSpPr>
          <p:spPr>
            <a:xfrm>
              <a:off x="9774303" y="3872264"/>
              <a:ext cx="3046347" cy="815482"/>
            </a:xfrm>
            <a:prstGeom prst="roundRect">
              <a:avLst/>
            </a:prstGeom>
            <a:solidFill>
              <a:schemeClr val="bg1"/>
            </a:solidFill>
            <a:ln>
              <a:solidFill>
                <a:schemeClr val="tx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3" name="Picture 132">
              <a:extLst>
                <a:ext uri="{FF2B5EF4-FFF2-40B4-BE49-F238E27FC236}">
                  <a16:creationId xmlns:a16="http://schemas.microsoft.com/office/drawing/2014/main" id="{40EFD5D3-7242-4505-8F1E-7354944167FA}"/>
                </a:ext>
              </a:extLst>
            </p:cNvPr>
            <p:cNvPicPr/>
            <p:nvPr/>
          </p:nvPicPr>
          <p:blipFill>
            <a:blip r:embed="rId53" cstate="print">
              <a:extLst>
                <a:ext uri="{28A0092B-C50C-407E-A947-70E740481C1C}">
                  <a14:useLocalDpi xmlns:a14="http://schemas.microsoft.com/office/drawing/2010/main"/>
                </a:ext>
              </a:extLst>
            </a:blip>
            <a:stretch>
              <a:fillRect/>
            </a:stretch>
          </p:blipFill>
          <p:spPr>
            <a:xfrm>
              <a:off x="9872918" y="4133957"/>
              <a:ext cx="2828855" cy="450909"/>
            </a:xfrm>
            <a:prstGeom prst="rect">
              <a:avLst/>
            </a:prstGeom>
          </p:spPr>
        </p:pic>
        <p:pic>
          <p:nvPicPr>
            <p:cNvPr id="134" name="Picture 133">
              <a:extLst>
                <a:ext uri="{FF2B5EF4-FFF2-40B4-BE49-F238E27FC236}">
                  <a16:creationId xmlns:a16="http://schemas.microsoft.com/office/drawing/2014/main" id="{083C97AF-5DB0-415C-B9CB-599E0BFFC860}"/>
                </a:ext>
              </a:extLst>
            </p:cNvPr>
            <p:cNvPicPr/>
            <p:nvPr/>
          </p:nvPicPr>
          <p:blipFill>
            <a:blip r:embed="rId54" cstate="print">
              <a:extLst>
                <a:ext uri="{28A0092B-C50C-407E-A947-70E740481C1C}">
                  <a14:useLocalDpi xmlns:a14="http://schemas.microsoft.com/office/drawing/2010/main"/>
                </a:ext>
              </a:extLst>
            </a:blip>
            <a:stretch>
              <a:fillRect/>
            </a:stretch>
          </p:blipFill>
          <p:spPr>
            <a:xfrm>
              <a:off x="9891476" y="3930199"/>
              <a:ext cx="555944" cy="203758"/>
            </a:xfrm>
            <a:prstGeom prst="rect">
              <a:avLst/>
            </a:prstGeom>
          </p:spPr>
        </p:pic>
      </p:grpSp>
    </p:spTree>
    <p:extLst>
      <p:ext uri="{BB962C8B-B14F-4D97-AF65-F5344CB8AC3E}">
        <p14:creationId xmlns:p14="http://schemas.microsoft.com/office/powerpoint/2010/main" val="18455997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240044C-9B1B-7C46-936A-7B7F0D3926CB}"/>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a:stretch/>
        </p:blipFill>
        <p:spPr>
          <a:xfrm>
            <a:off x="0" y="-9331"/>
            <a:ext cx="12192000" cy="6880225"/>
          </a:xfrm>
          <a:prstGeom prst="rect">
            <a:avLst/>
          </a:prstGeom>
        </p:spPr>
      </p:pic>
      <p:cxnSp>
        <p:nvCxnSpPr>
          <p:cNvPr id="11" name="Straight Connector 10">
            <a:extLst>
              <a:ext uri="{FF2B5EF4-FFF2-40B4-BE49-F238E27FC236}">
                <a16:creationId xmlns:a16="http://schemas.microsoft.com/office/drawing/2014/main" id="{098A06ED-9D12-3B4C-B59C-10A0964513FE}"/>
              </a:ext>
            </a:extLst>
          </p:cNvPr>
          <p:cNvCxnSpPr/>
          <p:nvPr/>
        </p:nvCxnSpPr>
        <p:spPr>
          <a:xfrm>
            <a:off x="493843" y="2940040"/>
            <a:ext cx="521208" cy="0"/>
          </a:xfrm>
          <a:prstGeom prst="line">
            <a:avLst/>
          </a:prstGeom>
          <a:ln>
            <a:solidFill>
              <a:srgbClr val="1F1A62"/>
            </a:solidFill>
          </a:ln>
        </p:spPr>
        <p:style>
          <a:lnRef idx="3">
            <a:schemeClr val="accent1"/>
          </a:lnRef>
          <a:fillRef idx="0">
            <a:schemeClr val="accent1"/>
          </a:fillRef>
          <a:effectRef idx="2">
            <a:schemeClr val="accent1"/>
          </a:effectRef>
          <a:fontRef idx="minor">
            <a:schemeClr val="tx1"/>
          </a:fontRef>
        </p:style>
      </p:cxnSp>
      <p:sp>
        <p:nvSpPr>
          <p:cNvPr id="12" name="TextBox 11">
            <a:extLst>
              <a:ext uri="{FF2B5EF4-FFF2-40B4-BE49-F238E27FC236}">
                <a16:creationId xmlns:a16="http://schemas.microsoft.com/office/drawing/2014/main" id="{D3ED8F18-80E6-D449-A031-541661F2A42F}"/>
              </a:ext>
            </a:extLst>
          </p:cNvPr>
          <p:cNvSpPr txBox="1"/>
          <p:nvPr/>
        </p:nvSpPr>
        <p:spPr>
          <a:xfrm>
            <a:off x="382082" y="3434080"/>
            <a:ext cx="6699853" cy="132343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E600"/>
                </a:solidFill>
                <a:effectLst/>
                <a:uLnTx/>
                <a:uFillTx/>
                <a:latin typeface="Helvetica" pitchFamily="2" charset="0"/>
                <a:ea typeface="+mn-ea"/>
                <a:cs typeface="+mn-cs"/>
              </a:rPr>
              <a:t>Video at the Center of Culture During COVID-19</a:t>
            </a:r>
            <a:endParaRPr kumimoji="0" lang="en-US" sz="4400" b="0" i="0" u="none" strike="noStrike" kern="1200" cap="none" spc="0" normalizeH="0" baseline="0" noProof="0" dirty="0">
              <a:ln>
                <a:noFill/>
              </a:ln>
              <a:solidFill>
                <a:prstClr val="white"/>
              </a:solidFill>
              <a:effectLst/>
              <a:uLnTx/>
              <a:uFillTx/>
              <a:latin typeface="Helvetica" pitchFamily="2" charset="0"/>
              <a:ea typeface="+mn-ea"/>
              <a:cs typeface="+mn-cs"/>
            </a:endParaRPr>
          </a:p>
        </p:txBody>
      </p:sp>
    </p:spTree>
    <p:extLst>
      <p:ext uri="{BB962C8B-B14F-4D97-AF65-F5344CB8AC3E}">
        <p14:creationId xmlns:p14="http://schemas.microsoft.com/office/powerpoint/2010/main" val="343850932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cstate="print">
            <a:extLst>
              <a:ext uri="{28A0092B-C50C-407E-A947-70E740481C1C}">
                <a14:useLocalDpi xmlns:a14="http://schemas.microsoft.com/office/drawing/2010/main"/>
              </a:ext>
            </a:extLst>
          </a:blip>
          <a:srcRect/>
          <a:stretch/>
        </p:blipFill>
        <p:spPr>
          <a:xfrm>
            <a:off x="0" y="0"/>
            <a:ext cx="5631543" cy="6865257"/>
          </a:xfrm>
          <a:prstGeom prst="rect">
            <a:avLst/>
          </a:prstGeom>
        </p:spPr>
      </p:pic>
      <p:sp>
        <p:nvSpPr>
          <p:cNvPr id="2" name="Rectangle 1">
            <a:extLst>
              <a:ext uri="{FF2B5EF4-FFF2-40B4-BE49-F238E27FC236}">
                <a16:creationId xmlns:a16="http://schemas.microsoft.com/office/drawing/2014/main" id="{892812D1-C2E7-6145-8C2A-95A25EFCD80C}"/>
              </a:ext>
            </a:extLst>
          </p:cNvPr>
          <p:cNvSpPr/>
          <p:nvPr/>
        </p:nvSpPr>
        <p:spPr>
          <a:xfrm>
            <a:off x="5566912" y="0"/>
            <a:ext cx="6625087" cy="6865257"/>
          </a:xfrm>
          <a:prstGeom prst="rect">
            <a:avLst/>
          </a:prstGeom>
          <a:solidFill>
            <a:srgbClr val="E2E8F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1F1A62"/>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3ED54650-E124-0942-8B03-A438165B55A6}"/>
              </a:ext>
            </a:extLst>
          </p:cNvPr>
          <p:cNvSpPr/>
          <p:nvPr/>
        </p:nvSpPr>
        <p:spPr>
          <a:xfrm>
            <a:off x="5741545" y="268525"/>
            <a:ext cx="5306755" cy="89255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Quantifying Culture in </a:t>
            </a:r>
            <a:r>
              <a:rPr lang="en-US" sz="2600" b="1" dirty="0">
                <a:solidFill>
                  <a:srgbClr val="E84A99"/>
                </a:solidFill>
                <a:latin typeface="Helvetica" pitchFamily="2" charset="0"/>
              </a:rPr>
              <a:t>t</a:t>
            </a:r>
            <a:r>
              <a:rPr kumimoji="0" lang="en-US" sz="2600" b="1" i="0" u="none" strike="noStrike" kern="1200" cap="none" spc="0" normalizeH="0" baseline="0" noProof="0" dirty="0">
                <a:ln>
                  <a:noFill/>
                </a:ln>
                <a:solidFill>
                  <a:srgbClr val="E84A99"/>
                </a:solidFill>
                <a:effectLst/>
                <a:uLnTx/>
                <a:uFillTx/>
                <a:latin typeface="Helvetica" pitchFamily="2" charset="0"/>
                <a:ea typeface="+mn-ea"/>
                <a:cs typeface="+mn-cs"/>
              </a:rPr>
              <a:t>he Time of COVID-19</a:t>
            </a:r>
          </a:p>
        </p:txBody>
      </p:sp>
      <p:pic>
        <p:nvPicPr>
          <p:cNvPr id="25" name="Picture 24">
            <a:extLst>
              <a:ext uri="{FF2B5EF4-FFF2-40B4-BE49-F238E27FC236}">
                <a16:creationId xmlns:a16="http://schemas.microsoft.com/office/drawing/2014/main" id="{007C0E06-A025-6444-A897-359A6F2930CE}"/>
              </a:ext>
            </a:extLst>
          </p:cNvPr>
          <p:cNvPicPr>
            <a:picLocks noChangeAspect="1"/>
          </p:cNvPicPr>
          <p:nvPr/>
        </p:nvPicPr>
        <p:blipFill rotWithShape="1">
          <a:blip r:embed="rId4" cstate="print">
            <a:extLst>
              <a:ext uri="{28A0092B-C50C-407E-A947-70E740481C1C}">
                <a14:useLocalDpi xmlns:a14="http://schemas.microsoft.com/office/drawing/2010/main"/>
              </a:ext>
            </a:extLst>
          </a:blip>
          <a:srcRect r="-1"/>
          <a:stretch/>
        </p:blipFill>
        <p:spPr>
          <a:xfrm>
            <a:off x="526244" y="6519043"/>
            <a:ext cx="11708793" cy="350107"/>
          </a:xfrm>
          <a:prstGeom prst="rect">
            <a:avLst/>
          </a:prstGeom>
        </p:spPr>
      </p:pic>
      <p:sp>
        <p:nvSpPr>
          <p:cNvPr id="36" name="TextBox 35">
            <a:extLst>
              <a:ext uri="{FF2B5EF4-FFF2-40B4-BE49-F238E27FC236}">
                <a16:creationId xmlns:a16="http://schemas.microsoft.com/office/drawing/2014/main" id="{57BF988E-6C65-4942-8379-2C3E0A39A60D}"/>
              </a:ext>
            </a:extLst>
          </p:cNvPr>
          <p:cNvSpPr txBox="1"/>
          <p:nvPr/>
        </p:nvSpPr>
        <p:spPr>
          <a:xfrm>
            <a:off x="5732020" y="1198427"/>
            <a:ext cx="6294869" cy="49552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With outside physical interactions limited, social media became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the bellwether for understanding culture during the lockdown, particularly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Twitter</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which is a platform for ‘real time’ social engagement built around what people are talking about ‘right now.’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600" kern="0" dirty="0">
              <a:solidFill>
                <a:srgbClr val="1B1464"/>
              </a:solidFill>
              <a:latin typeface="Helvetica Light" panose="020B0403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To take the cultural pulse of the country, we analyzed the top 10 trending Twitter topics each night over the first six weeks of country-wide lockdown orders </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March 16</a:t>
            </a:r>
            <a:r>
              <a:rPr kumimoji="0" lang="en-US" sz="1600" b="1" i="0" u="none" strike="noStrike" kern="0" cap="none" spc="0" normalizeH="0" baseline="30000" noProof="0" dirty="0">
                <a:ln>
                  <a:noFill/>
                </a:ln>
                <a:solidFill>
                  <a:srgbClr val="ED3C8D"/>
                </a:solidFill>
                <a:effectLst/>
                <a:uLnTx/>
                <a:uFillTx/>
                <a:latin typeface="Helvetica Light" panose="020B0403020202020204" pitchFamily="34" charset="0"/>
                <a:ea typeface="+mn-ea"/>
                <a:cs typeface="+mn-cs"/>
              </a:rPr>
              <a:t>th</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 </a:t>
            </a:r>
            <a:r>
              <a:rPr lang="en-US" sz="1600" kern="0" dirty="0">
                <a:solidFill>
                  <a:srgbClr val="ED3C8D"/>
                </a:solidFill>
                <a:latin typeface="Helvetica Light" panose="020B0403020202020204" pitchFamily="34" charset="0"/>
              </a:rPr>
              <a:t>-</a:t>
            </a:r>
            <a:r>
              <a:rPr kumimoji="0" lang="en-US" sz="1600" b="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April 26</a:t>
            </a:r>
            <a:r>
              <a:rPr kumimoji="0" lang="en-US" sz="1600" b="1" i="0" u="none" strike="noStrike" kern="0" cap="none" spc="0" normalizeH="0" baseline="30000" noProof="0" dirty="0">
                <a:ln>
                  <a:noFill/>
                </a:ln>
                <a:solidFill>
                  <a:srgbClr val="ED3C8D"/>
                </a:solidFill>
                <a:effectLst/>
                <a:uLnTx/>
                <a:uFillTx/>
                <a:latin typeface="Helvetica Light" panose="020B0403020202020204" pitchFamily="34" charset="0"/>
                <a:ea typeface="+mn-ea"/>
                <a:cs typeface="+mn-cs"/>
              </a:rPr>
              <a:t>th</a:t>
            </a:r>
            <a:r>
              <a:rPr kumimoji="0" lang="en-US" sz="1600"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a:t>
            </a:r>
            <a:r>
              <a:rPr kumimoji="0" lang="en-US" sz="1600" b="1" i="0" u="none" strike="noStrike" kern="0" cap="none" spc="0" normalizeH="0" baseline="0" noProof="0" dirty="0">
                <a:ln>
                  <a:noFill/>
                </a:ln>
                <a:solidFill>
                  <a:srgbClr val="1B1464"/>
                </a:solidFill>
                <a:effectLst/>
                <a:uLnTx/>
                <a:uFillTx/>
                <a:latin typeface="Helvetica Light" panose="020B0403020202020204" pitchFamily="34" charset="0"/>
              </a:rPr>
              <a:t>.</a:t>
            </a: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ndParaRPr>
          </a:p>
          <a:p>
            <a:pPr marL="457200" marR="0" lvl="1"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Since trending topics are ever-changing, we monitored </a:t>
            </a:r>
            <a:r>
              <a:rPr lang="en-US" sz="1600" kern="0" dirty="0">
                <a:solidFill>
                  <a:srgbClr val="1B1464"/>
                </a:solidFill>
                <a:latin typeface="Helvetica Light" panose="020B0403020202020204" pitchFamily="34" charset="0"/>
              </a:rPr>
              <a:t>two </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“points in time” each night to capture what people are talking about online throughout the evening: </a:t>
            </a:r>
            <a:r>
              <a:rPr kumimoji="0" lang="en-US" sz="1600" b="1" i="0" u="none" strike="noStrike" kern="0" cap="none" spc="0" normalizeH="0" baseline="0" noProof="0" dirty="0">
                <a:ln>
                  <a:noFill/>
                </a:ln>
                <a:solidFill>
                  <a:srgbClr val="ED3C8D"/>
                </a:solidFill>
                <a:effectLst/>
                <a:uLnTx/>
                <a:uFillTx/>
                <a:latin typeface="Helvetica Light" panose="020B0403020202020204" pitchFamily="34" charset="0"/>
                <a:ea typeface="+mn-ea"/>
                <a:cs typeface="+mn-cs"/>
              </a:rPr>
              <a:t>9:30p and 11:00p</a:t>
            </a: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a:t>
            </a:r>
            <a:b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br>
            <a:endPar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Trending topics based on video content include two types which have been aggregated within this analysis:</a:t>
            </a:r>
          </a:p>
          <a:p>
            <a:pPr marL="742950" lvl="1" indent="-285750">
              <a:buFont typeface="Arial" panose="020B0604020202020204" pitchFamily="34" charset="0"/>
              <a:buChar char="•"/>
              <a:defRPr/>
            </a:pPr>
            <a:endParaRPr kumimoji="0" lang="en-US" sz="8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742950" lvl="1" indent="-285750">
              <a:buFont typeface="Arial" panose="020B0604020202020204" pitchFamily="34" charset="0"/>
              <a:buChar char="•"/>
              <a:defRPr/>
            </a:pPr>
            <a:r>
              <a:rPr kumimoji="0" lang="en-US" sz="12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rPr>
              <a:t>Direct</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specific ‘official’ hashtags of entertainment shows, sports </a:t>
            </a:r>
            <a:r>
              <a:rPr lang="en-US" sz="1200" kern="0" dirty="0">
                <a:solidFill>
                  <a:srgbClr val="1B1464"/>
                </a:solidFill>
                <a:latin typeface="Helvetica Light" panose="020B0403020202020204" pitchFamily="34" charset="0"/>
              </a:rPr>
              <a:t>content</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or news programming</a:t>
            </a: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8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endParaRPr>
          </a:p>
          <a:p>
            <a:pPr marL="742950" marR="0" lvl="1"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1" i="0" u="sng" strike="noStrike" kern="0" cap="none" spc="0" normalizeH="0" baseline="0" noProof="0" dirty="0">
                <a:ln>
                  <a:noFill/>
                </a:ln>
                <a:solidFill>
                  <a:srgbClr val="1B1464"/>
                </a:solidFill>
                <a:effectLst/>
                <a:uLnTx/>
                <a:uFillTx/>
                <a:latin typeface="Helvetica Light" panose="020B0403020202020204" pitchFamily="34" charset="0"/>
                <a:ea typeface="+mn-ea"/>
                <a:cs typeface="+mn-cs"/>
              </a:rPr>
              <a:t>Related</a:t>
            </a:r>
            <a:r>
              <a:rPr kumimoji="0" lang="en-US" sz="1200" b="0" i="0" u="none" strike="noStrike" kern="0" cap="none" spc="0" normalizeH="0" baseline="0" noProof="0" dirty="0">
                <a:ln>
                  <a:noFill/>
                </a:ln>
                <a:solidFill>
                  <a:srgbClr val="1B1464"/>
                </a:solidFill>
                <a:effectLst/>
                <a:uLnTx/>
                <a:uFillTx/>
                <a:latin typeface="Helvetica Light" panose="020B0403020202020204" pitchFamily="34" charset="0"/>
                <a:ea typeface="+mn-ea"/>
                <a:cs typeface="+mn-cs"/>
              </a:rPr>
              <a:t>: topics associated with specific video programming including athletes (ex. football players being selected in the 2020 NFL Draft), show characters, celebrity personalities, and specific video platform-related news references</a:t>
            </a:r>
          </a:p>
        </p:txBody>
      </p:sp>
      <p:sp>
        <p:nvSpPr>
          <p:cNvPr id="10" name="Slide Number Placeholder 5">
            <a:extLst>
              <a:ext uri="{FF2B5EF4-FFF2-40B4-BE49-F238E27FC236}">
                <a16:creationId xmlns:a16="http://schemas.microsoft.com/office/drawing/2014/main" id="{00A13C06-0C0C-49FB-BF4E-95FE184BA9B8}"/>
              </a:ext>
            </a:extLst>
          </p:cNvPr>
          <p:cNvSpPr txBox="1">
            <a:spLocks/>
          </p:cNvSpPr>
          <p:nvPr/>
        </p:nvSpPr>
        <p:spPr>
          <a:xfrm>
            <a:off x="546751" y="6589969"/>
            <a:ext cx="724098" cy="230832"/>
          </a:xfrm>
          <a:prstGeom prst="rect">
            <a:avLst/>
          </a:prstGeom>
          <a:noFill/>
        </p:spPr>
        <p:txBody>
          <a:bodyPr wrap="square" rtlCol="0">
            <a:spAutoFit/>
          </a:bodyPr>
          <a:lstStyle>
            <a:defPPr>
              <a:defRPr lang="en-US"/>
            </a:defPPr>
            <a:lvl1pPr>
              <a:defRPr sz="900" b="1">
                <a:solidFill>
                  <a:schemeClr val="bg1"/>
                </a:solidFill>
                <a:latin typeface="Helvetica" pitchFamily="2" charset="0"/>
              </a:defRPr>
            </a:lvl1pPr>
            <a:lvl2pPr marL="454888" algn="l" defTabSz="454888" rtl="0" eaLnBrk="1" latinLnBrk="0" hangingPunct="1">
              <a:defRPr sz="1800" kern="1200">
                <a:solidFill>
                  <a:schemeClr val="tx1"/>
                </a:solidFill>
                <a:latin typeface="+mn-lt"/>
                <a:ea typeface="+mn-ea"/>
                <a:cs typeface="+mn-cs"/>
              </a:defRPr>
            </a:lvl2pPr>
            <a:lvl3pPr marL="909743" algn="l" defTabSz="454888" rtl="0" eaLnBrk="1" latinLnBrk="0" hangingPunct="1">
              <a:defRPr sz="1800" kern="1200">
                <a:solidFill>
                  <a:schemeClr val="tx1"/>
                </a:solidFill>
                <a:latin typeface="+mn-lt"/>
                <a:ea typeface="+mn-ea"/>
                <a:cs typeface="+mn-cs"/>
              </a:defRPr>
            </a:lvl3pPr>
            <a:lvl4pPr marL="1364621" algn="l" defTabSz="454888" rtl="0" eaLnBrk="1" latinLnBrk="0" hangingPunct="1">
              <a:defRPr sz="1800" kern="1200">
                <a:solidFill>
                  <a:schemeClr val="tx1"/>
                </a:solidFill>
                <a:latin typeface="+mn-lt"/>
                <a:ea typeface="+mn-ea"/>
                <a:cs typeface="+mn-cs"/>
              </a:defRPr>
            </a:lvl4pPr>
            <a:lvl5pPr marL="1819494" algn="l" defTabSz="454888" rtl="0" eaLnBrk="1" latinLnBrk="0" hangingPunct="1">
              <a:defRPr sz="1800" kern="1200">
                <a:solidFill>
                  <a:schemeClr val="tx1"/>
                </a:solidFill>
                <a:latin typeface="+mn-lt"/>
                <a:ea typeface="+mn-ea"/>
                <a:cs typeface="+mn-cs"/>
              </a:defRPr>
            </a:lvl5pPr>
            <a:lvl6pPr marL="2274369" algn="l" defTabSz="454888" rtl="0" eaLnBrk="1" latinLnBrk="0" hangingPunct="1">
              <a:defRPr sz="1800" kern="1200">
                <a:solidFill>
                  <a:schemeClr val="tx1"/>
                </a:solidFill>
                <a:latin typeface="+mn-lt"/>
                <a:ea typeface="+mn-ea"/>
                <a:cs typeface="+mn-cs"/>
              </a:defRPr>
            </a:lvl6pPr>
            <a:lvl7pPr marL="2729242" algn="l" defTabSz="454888" rtl="0" eaLnBrk="1" latinLnBrk="0" hangingPunct="1">
              <a:defRPr sz="1800" kern="1200">
                <a:solidFill>
                  <a:schemeClr val="tx1"/>
                </a:solidFill>
                <a:latin typeface="+mn-lt"/>
                <a:ea typeface="+mn-ea"/>
                <a:cs typeface="+mn-cs"/>
              </a:defRPr>
            </a:lvl7pPr>
            <a:lvl8pPr marL="3184118" algn="l" defTabSz="454888" rtl="0" eaLnBrk="1" latinLnBrk="0" hangingPunct="1">
              <a:defRPr sz="1800" kern="1200">
                <a:solidFill>
                  <a:schemeClr val="tx1"/>
                </a:solidFill>
                <a:latin typeface="+mn-lt"/>
                <a:ea typeface="+mn-ea"/>
                <a:cs typeface="+mn-cs"/>
              </a:defRPr>
            </a:lvl8pPr>
            <a:lvl9pPr marL="3638991" algn="l" defTabSz="454888"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rPr>
              <a:t>PAGE </a:t>
            </a:r>
            <a:fld id="{FC623D9C-B141-0E44-9A0E-426DA6A043B9}" type="slidenum">
              <a:rPr kumimoji="0" lang="en-US" sz="900" b="1" i="0" u="none" strike="noStrike" kern="1200" cap="none" spc="0" normalizeH="0" baseline="0" noProof="0" smtClean="0">
                <a:ln>
                  <a:noFill/>
                </a:ln>
                <a:solidFill>
                  <a:prstClr val="white"/>
                </a:solidFill>
                <a:effectLst/>
                <a:uLnTx/>
                <a:uFillTx/>
                <a:latin typeface="Helvetica"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9</a:t>
            </a:fld>
            <a:endParaRPr kumimoji="0" lang="en-US" sz="900" b="1" i="0" u="none" strike="noStrike" kern="1200" cap="none" spc="0" normalizeH="0" baseline="0" noProof="0" dirty="0">
              <a:ln>
                <a:noFill/>
              </a:ln>
              <a:solidFill>
                <a:prstClr val="white"/>
              </a:solidFill>
              <a:effectLst/>
              <a:uLnTx/>
              <a:uFillTx/>
              <a:latin typeface="Helvetica" pitchFamily="2" charset="0"/>
              <a:ea typeface="+mn-ea"/>
              <a:cs typeface="+mn-cs"/>
            </a:endParaRPr>
          </a:p>
        </p:txBody>
      </p:sp>
      <p:sp>
        <p:nvSpPr>
          <p:cNvPr id="9" name="Rectangle 8">
            <a:extLst>
              <a:ext uri="{FF2B5EF4-FFF2-40B4-BE49-F238E27FC236}">
                <a16:creationId xmlns:a16="http://schemas.microsoft.com/office/drawing/2014/main" id="{9B568B31-8EF1-4CD1-8DBC-BF454DFE5B8A}"/>
              </a:ext>
            </a:extLst>
          </p:cNvPr>
          <p:cNvSpPr/>
          <p:nvPr/>
        </p:nvSpPr>
        <p:spPr>
          <a:xfrm>
            <a:off x="526244" y="6567588"/>
            <a:ext cx="11665755" cy="24622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white"/>
                </a:solidFill>
                <a:effectLst/>
                <a:uLnTx/>
                <a:uFillTx/>
                <a:latin typeface="Helvetica" panose="020B0604020202020204" pitchFamily="34" charset="0"/>
                <a:ea typeface="Open Sans Light" panose="020B0306030504020204" pitchFamily="34" charset="0"/>
                <a:cs typeface="Helvetica" panose="020B0604020202020204" pitchFamily="34" charset="0"/>
              </a:rPr>
              <a:t>This information is exclusively provided to VAB members and qualified marketers. Further distribution is prohibited.</a:t>
            </a:r>
          </a:p>
        </p:txBody>
      </p:sp>
      <p:sp>
        <p:nvSpPr>
          <p:cNvPr id="6" name="TextBox 5">
            <a:extLst>
              <a:ext uri="{FF2B5EF4-FFF2-40B4-BE49-F238E27FC236}">
                <a16:creationId xmlns:a16="http://schemas.microsoft.com/office/drawing/2014/main" id="{0F7CB850-A43C-4AF2-855C-486FBAF8449F}"/>
              </a:ext>
            </a:extLst>
          </p:cNvPr>
          <p:cNvSpPr txBox="1"/>
          <p:nvPr/>
        </p:nvSpPr>
        <p:spPr>
          <a:xfrm>
            <a:off x="5855515" y="6105788"/>
            <a:ext cx="5192785"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1B1464"/>
                </a:solidFill>
                <a:effectLst/>
                <a:uLnTx/>
                <a:uFillTx/>
                <a:latin typeface="Helvetica Light" panose="020B0403020202020204" pitchFamily="34" charset="0"/>
                <a:ea typeface="+mn-ea"/>
                <a:cs typeface="+mn-cs"/>
              </a:rPr>
              <a:t>*Geography reflects United States-based Twitter Top 10 Trending data</a:t>
            </a:r>
          </a:p>
        </p:txBody>
      </p:sp>
      <p:sp>
        <p:nvSpPr>
          <p:cNvPr id="3" name="Rectangle 2">
            <a:extLst>
              <a:ext uri="{FF2B5EF4-FFF2-40B4-BE49-F238E27FC236}">
                <a16:creationId xmlns:a16="http://schemas.microsoft.com/office/drawing/2014/main" id="{FE9C4BF9-FC73-4324-B63A-9F959958C5D7}"/>
              </a:ext>
            </a:extLst>
          </p:cNvPr>
          <p:cNvSpPr/>
          <p:nvPr/>
        </p:nvSpPr>
        <p:spPr>
          <a:xfrm>
            <a:off x="5899905" y="6262784"/>
            <a:ext cx="5765851" cy="307777"/>
          </a:xfrm>
          <a:prstGeom prst="rect">
            <a:avLst/>
          </a:prstGeom>
        </p:spPr>
        <p:txBody>
          <a:bodyPr wrap="square">
            <a:spAutoFit/>
          </a:bodyPr>
          <a:lstStyle/>
          <a:p>
            <a:r>
              <a:rPr lang="en-US" sz="700" dirty="0">
                <a:solidFill>
                  <a:srgbClr val="1B1464"/>
                </a:solidFill>
                <a:latin typeface="Helvetica Light" panose="020B0403020202020204" pitchFamily="34" charset="0"/>
              </a:rPr>
              <a:t>Note: Twitter skews towards a millennial audience – P18-34 account for 34% of users and 52% of total time spent on the platform (Comscore, MediaMetrix Key Measures multiplatform data, March 2020).</a:t>
            </a:r>
          </a:p>
        </p:txBody>
      </p:sp>
    </p:spTree>
    <p:extLst>
      <p:ext uri="{BB962C8B-B14F-4D97-AF65-F5344CB8AC3E}">
        <p14:creationId xmlns:p14="http://schemas.microsoft.com/office/powerpoint/2010/main" val="6818206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9_Custom Design">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Slipstream">
      <a:majorFont>
        <a:latin typeface="Trebuchet MS"/>
        <a:ea typeface=""/>
        <a:cs typeface=""/>
        <a:font script="Jpan" typeface="ＭＳ ゴシック"/>
        <a:font script="Hang" typeface="HY그래픽B"/>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ＭＳ ゴシック"/>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976" row="9">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AF919480-B5B0-4C42-BE5C-8B02F18050DB}">
  <we:reference id="wa104038830" version="1.0.0.3" store="en-US" storeType="OMEX"/>
  <we:alternateReferences>
    <we:reference id="WA104038830" version="1.0.0.3" store="WA104038830"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6787</TotalTime>
  <Words>8187</Words>
  <Application>Microsoft Office PowerPoint</Application>
  <PresentationFormat>Widescreen</PresentationFormat>
  <Paragraphs>811</Paragraphs>
  <Slides>45</Slides>
  <Notes>23</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45</vt:i4>
      </vt:variant>
    </vt:vector>
  </HeadingPairs>
  <TitlesOfParts>
    <vt:vector size="55" baseType="lpstr">
      <vt:lpstr>Arial</vt:lpstr>
      <vt:lpstr>Calibri</vt:lpstr>
      <vt:lpstr>Calibri Light</vt:lpstr>
      <vt:lpstr>Helvetica</vt:lpstr>
      <vt:lpstr>Helvetica Light</vt:lpstr>
      <vt:lpstr>Helvetica-Normal</vt:lpstr>
      <vt:lpstr>Open Sans</vt:lpstr>
      <vt:lpstr>Trebuchet MS</vt:lpstr>
      <vt:lpstr>Office Theme</vt:lpstr>
      <vt:lpstr>9_Custom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Reed Kiely</cp:lastModifiedBy>
  <cp:revision>2002</cp:revision>
  <cp:lastPrinted>2020-06-04T13:46:14Z</cp:lastPrinted>
  <dcterms:created xsi:type="dcterms:W3CDTF">2019-11-08T17:29:39Z</dcterms:created>
  <dcterms:modified xsi:type="dcterms:W3CDTF">2020-06-15T21:07:27Z</dcterms:modified>
</cp:coreProperties>
</file>