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8" r:id="rId3"/>
    <p:sldMasterId id="2147483700" r:id="rId4"/>
    <p:sldMasterId id="2147483705" r:id="rId5"/>
    <p:sldMasterId id="2147483708" r:id="rId6"/>
    <p:sldMasterId id="2147483711" r:id="rId7"/>
    <p:sldMasterId id="2147483714" r:id="rId8"/>
    <p:sldMasterId id="2147483726" r:id="rId9"/>
    <p:sldMasterId id="2147483730" r:id="rId10"/>
  </p:sldMasterIdLst>
  <p:notesMasterIdLst>
    <p:notesMasterId r:id="rId57"/>
  </p:notesMasterIdLst>
  <p:handoutMasterIdLst>
    <p:handoutMasterId r:id="rId58"/>
  </p:handoutMasterIdLst>
  <p:sldIdLst>
    <p:sldId id="1740" r:id="rId11"/>
    <p:sldId id="1739" r:id="rId12"/>
    <p:sldId id="2318" r:id="rId13"/>
    <p:sldId id="2326" r:id="rId14"/>
    <p:sldId id="2344" r:id="rId15"/>
    <p:sldId id="2312" r:id="rId16"/>
    <p:sldId id="2346" r:id="rId17"/>
    <p:sldId id="2239" r:id="rId18"/>
    <p:sldId id="2324" r:id="rId19"/>
    <p:sldId id="2234" r:id="rId20"/>
    <p:sldId id="2347" r:id="rId21"/>
    <p:sldId id="2327" r:id="rId22"/>
    <p:sldId id="2090" r:id="rId23"/>
    <p:sldId id="2351" r:id="rId24"/>
    <p:sldId id="2325" r:id="rId25"/>
    <p:sldId id="2232" r:id="rId26"/>
    <p:sldId id="2348" r:id="rId27"/>
    <p:sldId id="2091" r:id="rId28"/>
    <p:sldId id="2252" r:id="rId29"/>
    <p:sldId id="2247" r:id="rId30"/>
    <p:sldId id="2319" r:id="rId31"/>
    <p:sldId id="2249" r:id="rId32"/>
    <p:sldId id="2093" r:id="rId33"/>
    <p:sldId id="2248" r:id="rId34"/>
    <p:sldId id="2264" r:id="rId35"/>
    <p:sldId id="2345" r:id="rId36"/>
    <p:sldId id="2338" r:id="rId37"/>
    <p:sldId id="2253" r:id="rId38"/>
    <p:sldId id="2343" r:id="rId39"/>
    <p:sldId id="2349" r:id="rId40"/>
    <p:sldId id="2350" r:id="rId41"/>
    <p:sldId id="2231" r:id="rId42"/>
    <p:sldId id="2320" r:id="rId43"/>
    <p:sldId id="2183" r:id="rId44"/>
    <p:sldId id="2308" r:id="rId45"/>
    <p:sldId id="2256" r:id="rId46"/>
    <p:sldId id="2337" r:id="rId47"/>
    <p:sldId id="2310" r:id="rId48"/>
    <p:sldId id="2342" r:id="rId49"/>
    <p:sldId id="2259" r:id="rId50"/>
    <p:sldId id="2333" r:id="rId51"/>
    <p:sldId id="2224" r:id="rId52"/>
    <p:sldId id="2323" r:id="rId53"/>
    <p:sldId id="2241" r:id="rId54"/>
    <p:sldId id="2305" r:id="rId55"/>
    <p:sldId id="2081" r:id="rId5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h Montner Dixon" initials="LMD" lastIdx="3" clrIdx="0">
    <p:extLst>
      <p:ext uri="{19B8F6BF-5375-455C-9EA6-DF929625EA0E}">
        <p15:presenceInfo xmlns:p15="http://schemas.microsoft.com/office/powerpoint/2012/main" userId="S-1-5-21-196352387-3830531953-789369879-1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B4"/>
    <a:srgbClr val="009296"/>
    <a:srgbClr val="00B4B8"/>
    <a:srgbClr val="C1B3D1"/>
    <a:srgbClr val="50C8A0"/>
    <a:srgbClr val="009EA2"/>
    <a:srgbClr val="53FBFF"/>
    <a:srgbClr val="E6E6E6"/>
    <a:srgbClr val="006264"/>
    <a:srgbClr val="FAB9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3" autoAdjust="0"/>
    <p:restoredTop sz="92296" autoAdjust="0"/>
  </p:normalViewPr>
  <p:slideViewPr>
    <p:cSldViewPr snapToGrid="0">
      <p:cViewPr varScale="1">
        <p:scale>
          <a:sx n="83" d="100"/>
          <a:sy n="83" d="100"/>
        </p:scale>
        <p:origin x="672" y="60"/>
      </p:cViewPr>
      <p:guideLst/>
    </p:cSldViewPr>
  </p:slideViewPr>
  <p:notesTextViewPr>
    <p:cViewPr>
      <p:scale>
        <a:sx n="1" d="1"/>
        <a:sy n="1" d="1"/>
      </p:scale>
      <p:origin x="0" y="0"/>
    </p:cViewPr>
  </p:notesTextViewPr>
  <p:sorterViewPr>
    <p:cViewPr>
      <p:scale>
        <a:sx n="75" d="100"/>
        <a:sy n="75" d="100"/>
      </p:scale>
      <p:origin x="0" y="0"/>
    </p:cViewPr>
  </p:sorterViewPr>
  <p:notesViewPr>
    <p:cSldViewPr snapToGrid="0">
      <p:cViewPr varScale="1">
        <p:scale>
          <a:sx n="68" d="100"/>
          <a:sy n="68" d="100"/>
        </p:scale>
        <p:origin x="2400"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sng" strike="noStrike" kern="1200" spc="0" baseline="0">
                <a:solidFill>
                  <a:schemeClr val="tx1"/>
                </a:solidFill>
                <a:latin typeface="+mn-lt"/>
                <a:ea typeface="+mn-ea"/>
                <a:cs typeface="+mn-cs"/>
              </a:defRPr>
            </a:pPr>
            <a:r>
              <a:rPr lang="en-US" b="1" u="sng" dirty="0">
                <a:solidFill>
                  <a:schemeClr val="tx1"/>
                </a:solidFill>
              </a:rPr>
              <a:t>Median Age Of U.S. Population</a:t>
            </a:r>
          </a:p>
        </c:rich>
      </c:tx>
      <c:layout>
        <c:manualLayout>
          <c:xMode val="edge"/>
          <c:yMode val="edge"/>
          <c:x val="0.27965819898127264"/>
          <c:y val="2.324913825729915E-2"/>
        </c:manualLayout>
      </c:layout>
      <c:overlay val="0"/>
      <c:spPr>
        <a:noFill/>
        <a:ln>
          <a:noFill/>
        </a:ln>
        <a:effectLst/>
      </c:spPr>
      <c:txPr>
        <a:bodyPr rot="0" spcFirstLastPara="1" vertOverflow="ellipsis" vert="horz" wrap="square" anchor="ctr" anchorCtr="1"/>
        <a:lstStyle/>
        <a:p>
          <a:pPr>
            <a:defRPr sz="1862" b="1" i="0" u="sng"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4"/>
            <c:invertIfNegative val="0"/>
            <c:bubble3D val="0"/>
            <c:spPr>
              <a:solidFill>
                <a:srgbClr val="50C8A0"/>
              </a:solidFill>
              <a:ln>
                <a:solidFill>
                  <a:srgbClr val="50C8A0"/>
                </a:solidFill>
              </a:ln>
              <a:effectLst/>
            </c:spPr>
            <c:extLst>
              <c:ext xmlns:c16="http://schemas.microsoft.com/office/drawing/2014/chart" uri="{C3380CC4-5D6E-409C-BE32-E72D297353CC}">
                <c16:uniqueId val="{00000003-77D0-49C1-A3C1-4763548F5330}"/>
              </c:ext>
            </c:extLst>
          </c:dPt>
          <c:dPt>
            <c:idx val="5"/>
            <c:invertIfNegative val="0"/>
            <c:bubble3D val="0"/>
            <c:spPr>
              <a:solidFill>
                <a:srgbClr val="50C8A0"/>
              </a:solidFill>
              <a:ln>
                <a:noFill/>
              </a:ln>
              <a:effectLst/>
            </c:spPr>
            <c:extLst>
              <c:ext xmlns:c16="http://schemas.microsoft.com/office/drawing/2014/chart" uri="{C3380CC4-5D6E-409C-BE32-E72D297353CC}">
                <c16:uniqueId val="{00000004-77D0-49C1-A3C1-4763548F5330}"/>
              </c:ext>
            </c:extLst>
          </c:dPt>
          <c:dPt>
            <c:idx val="6"/>
            <c:invertIfNegative val="0"/>
            <c:bubble3D val="0"/>
            <c:spPr>
              <a:solidFill>
                <a:srgbClr val="50C8A0"/>
              </a:solidFill>
              <a:ln>
                <a:noFill/>
              </a:ln>
              <a:effectLst/>
            </c:spPr>
            <c:extLst>
              <c:ext xmlns:c16="http://schemas.microsoft.com/office/drawing/2014/chart" uri="{C3380CC4-5D6E-409C-BE32-E72D297353CC}">
                <c16:uniqueId val="{00000005-77D0-49C1-A3C1-4763548F5330}"/>
              </c:ext>
            </c:extLst>
          </c:dPt>
          <c:dPt>
            <c:idx val="7"/>
            <c:invertIfNegative val="0"/>
            <c:bubble3D val="0"/>
            <c:spPr>
              <a:solidFill>
                <a:srgbClr val="50C8A0"/>
              </a:solidFill>
              <a:ln>
                <a:noFill/>
              </a:ln>
              <a:effectLst/>
            </c:spPr>
            <c:extLst>
              <c:ext xmlns:c16="http://schemas.microsoft.com/office/drawing/2014/chart" uri="{C3380CC4-5D6E-409C-BE32-E72D297353CC}">
                <c16:uniqueId val="{00000006-77D0-49C1-A3C1-4763548F5330}"/>
              </c:ext>
            </c:extLst>
          </c:dPt>
          <c:dPt>
            <c:idx val="8"/>
            <c:invertIfNegative val="0"/>
            <c:bubble3D val="0"/>
            <c:spPr>
              <a:solidFill>
                <a:srgbClr val="50C8A0"/>
              </a:solidFill>
              <a:ln>
                <a:noFill/>
              </a:ln>
              <a:effectLst/>
            </c:spPr>
            <c:extLst>
              <c:ext xmlns:c16="http://schemas.microsoft.com/office/drawing/2014/chart" uri="{C3380CC4-5D6E-409C-BE32-E72D297353CC}">
                <c16:uniqueId val="{00000007-77D0-49C1-A3C1-4763548F533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1980</c:v>
                </c:pt>
                <c:pt idx="1">
                  <c:v>1990</c:v>
                </c:pt>
                <c:pt idx="2">
                  <c:v>2000</c:v>
                </c:pt>
                <c:pt idx="3">
                  <c:v>2010</c:v>
                </c:pt>
                <c:pt idx="4">
                  <c:v>2020*</c:v>
                </c:pt>
                <c:pt idx="5">
                  <c:v>2030*</c:v>
                </c:pt>
                <c:pt idx="6">
                  <c:v>2040*</c:v>
                </c:pt>
                <c:pt idx="7">
                  <c:v>2050*</c:v>
                </c:pt>
                <c:pt idx="8">
                  <c:v>2060*</c:v>
                </c:pt>
              </c:strCache>
            </c:strRef>
          </c:cat>
          <c:val>
            <c:numRef>
              <c:f>Sheet1!$B$2:$B$10</c:f>
              <c:numCache>
                <c:formatCode>General</c:formatCode>
                <c:ptCount val="9"/>
                <c:pt idx="0" formatCode="0.0">
                  <c:v>30</c:v>
                </c:pt>
                <c:pt idx="1">
                  <c:v>32.9</c:v>
                </c:pt>
                <c:pt idx="2">
                  <c:v>35.299999999999997</c:v>
                </c:pt>
                <c:pt idx="3">
                  <c:v>36.700000000000003</c:v>
                </c:pt>
                <c:pt idx="4" formatCode="0.0">
                  <c:v>38.520000000000003</c:v>
                </c:pt>
                <c:pt idx="5" formatCode="0.0">
                  <c:v>40.08</c:v>
                </c:pt>
                <c:pt idx="6" formatCode="0.0">
                  <c:v>41.5</c:v>
                </c:pt>
                <c:pt idx="7" formatCode="0.0">
                  <c:v>42.31</c:v>
                </c:pt>
                <c:pt idx="8" formatCode="0.0">
                  <c:v>42.88</c:v>
                </c:pt>
              </c:numCache>
            </c:numRef>
          </c:val>
          <c:extLst>
            <c:ext xmlns:c16="http://schemas.microsoft.com/office/drawing/2014/chart" uri="{C3380CC4-5D6E-409C-BE32-E72D297353CC}">
              <c16:uniqueId val="{00000000-77D0-49C1-A3C1-4763548F5330}"/>
            </c:ext>
          </c:extLst>
        </c:ser>
        <c:dLbls>
          <c:showLegendKey val="0"/>
          <c:showVal val="0"/>
          <c:showCatName val="0"/>
          <c:showSerName val="0"/>
          <c:showPercent val="0"/>
          <c:showBubbleSize val="0"/>
        </c:dLbls>
        <c:gapWidth val="150"/>
        <c:axId val="567908088"/>
        <c:axId val="567910648"/>
      </c:barChart>
      <c:catAx>
        <c:axId val="567908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567910648"/>
        <c:crosses val="autoZero"/>
        <c:auto val="1"/>
        <c:lblAlgn val="ctr"/>
        <c:lblOffset val="100"/>
        <c:noMultiLvlLbl val="0"/>
      </c:catAx>
      <c:valAx>
        <c:axId val="567910648"/>
        <c:scaling>
          <c:orientation val="minMax"/>
        </c:scaling>
        <c:delete val="1"/>
        <c:axPos val="l"/>
        <c:numFmt formatCode="0.0" sourceLinked="1"/>
        <c:majorTickMark val="none"/>
        <c:minorTickMark val="none"/>
        <c:tickLblPos val="nextTo"/>
        <c:crossAx val="567908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744057578740155"/>
          <c:y val="9.754686899933139E-2"/>
          <c:w val="0.77046961122047242"/>
          <c:h val="0.77670117023245755"/>
        </c:manualLayout>
      </c:layout>
      <c:barChart>
        <c:barDir val="bar"/>
        <c:grouping val="clustered"/>
        <c:varyColors val="0"/>
        <c:ser>
          <c:idx val="0"/>
          <c:order val="0"/>
          <c:tx>
            <c:strRef>
              <c:f>Sheet1!$B$1</c:f>
              <c:strCache>
                <c:ptCount val="1"/>
                <c:pt idx="0">
                  <c:v>Column1</c:v>
                </c:pt>
              </c:strCache>
            </c:strRef>
          </c:tx>
          <c:spPr>
            <a:solidFill>
              <a:srgbClr val="00B0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Cooking For Fun</c:v>
                </c:pt>
                <c:pt idx="1">
                  <c:v>Go to Beach</c:v>
                </c:pt>
                <c:pt idx="2">
                  <c:v>Barbecuing</c:v>
                </c:pt>
                <c:pt idx="3">
                  <c:v>Entertaining At Home</c:v>
                </c:pt>
                <c:pt idx="4">
                  <c:v>Reading Books</c:v>
                </c:pt>
                <c:pt idx="5">
                  <c:v>Dining Out</c:v>
                </c:pt>
                <c:pt idx="6">
                  <c:v>Travel</c:v>
                </c:pt>
              </c:strCache>
            </c:strRef>
          </c:cat>
          <c:val>
            <c:numRef>
              <c:f>Sheet1!$B$2:$B$8</c:f>
              <c:numCache>
                <c:formatCode>0%</c:formatCode>
                <c:ptCount val="7"/>
                <c:pt idx="0">
                  <c:v>0.17</c:v>
                </c:pt>
                <c:pt idx="1">
                  <c:v>0.23</c:v>
                </c:pt>
                <c:pt idx="2">
                  <c:v>0.26</c:v>
                </c:pt>
                <c:pt idx="3">
                  <c:v>0.31</c:v>
                </c:pt>
                <c:pt idx="4">
                  <c:v>0.35</c:v>
                </c:pt>
                <c:pt idx="5">
                  <c:v>0.52</c:v>
                </c:pt>
                <c:pt idx="6">
                  <c:v>0.54</c:v>
                </c:pt>
              </c:numCache>
            </c:numRef>
          </c:val>
          <c:extLst>
            <c:ext xmlns:c16="http://schemas.microsoft.com/office/drawing/2014/chart" uri="{C3380CC4-5D6E-409C-BE32-E72D297353CC}">
              <c16:uniqueId val="{00000000-0D3B-4E68-9170-3E118E5B3A42}"/>
            </c:ext>
          </c:extLst>
        </c:ser>
        <c:dLbls>
          <c:showLegendKey val="0"/>
          <c:showVal val="0"/>
          <c:showCatName val="0"/>
          <c:showSerName val="0"/>
          <c:showPercent val="0"/>
          <c:showBubbleSize val="0"/>
        </c:dLbls>
        <c:gapWidth val="182"/>
        <c:axId val="1835492079"/>
        <c:axId val="1837585215"/>
      </c:barChart>
      <c:catAx>
        <c:axId val="1835492079"/>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837585215"/>
        <c:crosses val="autoZero"/>
        <c:auto val="1"/>
        <c:lblAlgn val="ctr"/>
        <c:lblOffset val="100"/>
        <c:noMultiLvlLbl val="0"/>
      </c:catAx>
      <c:valAx>
        <c:axId val="1837585215"/>
        <c:scaling>
          <c:orientation val="minMax"/>
        </c:scaling>
        <c:delete val="1"/>
        <c:axPos val="b"/>
        <c:numFmt formatCode="0%" sourceLinked="1"/>
        <c:majorTickMark val="none"/>
        <c:minorTickMark val="none"/>
        <c:tickLblPos val="nextTo"/>
        <c:crossAx val="183549207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3682B4"/>
              </a:solidFill>
              <a:ln>
                <a:noFill/>
              </a:ln>
              <a:effectLst/>
            </c:spPr>
            <c:extLst>
              <c:ext xmlns:c16="http://schemas.microsoft.com/office/drawing/2014/chart" uri="{C3380CC4-5D6E-409C-BE32-E72D297353CC}">
                <c16:uniqueId val="{00000000-5F23-424E-8EED-74A26E04112F}"/>
              </c:ext>
            </c:extLst>
          </c:dPt>
          <c:dPt>
            <c:idx val="1"/>
            <c:invertIfNegative val="0"/>
            <c:bubble3D val="0"/>
            <c:spPr>
              <a:solidFill>
                <a:srgbClr val="50C8A0"/>
              </a:solidFill>
              <a:ln>
                <a:noFill/>
              </a:ln>
              <a:effectLst/>
            </c:spPr>
            <c:extLst>
              <c:ext xmlns:c16="http://schemas.microsoft.com/office/drawing/2014/chart" uri="{C3380CC4-5D6E-409C-BE32-E72D297353CC}">
                <c16:uniqueId val="{00000001-5F23-424E-8EED-74A26E04112F}"/>
              </c:ext>
            </c:extLst>
          </c:dPt>
          <c:dPt>
            <c:idx val="2"/>
            <c:invertIfNegative val="0"/>
            <c:bubble3D val="0"/>
            <c:spPr>
              <a:solidFill>
                <a:srgbClr val="50C8A0"/>
              </a:solidFill>
              <a:ln>
                <a:noFill/>
              </a:ln>
              <a:effectLst/>
            </c:spPr>
            <c:extLst>
              <c:ext xmlns:c16="http://schemas.microsoft.com/office/drawing/2014/chart" uri="{C3380CC4-5D6E-409C-BE32-E72D297353CC}">
                <c16:uniqueId val="{00000002-5F23-424E-8EED-74A26E04112F}"/>
              </c:ext>
            </c:extLst>
          </c:dPt>
          <c:dLbls>
            <c:dLbl>
              <c:idx val="0"/>
              <c:tx>
                <c:rich>
                  <a:bodyPr/>
                  <a:lstStyle/>
                  <a:p>
                    <a:r>
                      <a:rPr lang="en-US" dirty="0"/>
                      <a:t>3:39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F23-424E-8EED-74A26E04112F}"/>
                </c:ext>
              </c:extLst>
            </c:dLbl>
            <c:dLbl>
              <c:idx val="1"/>
              <c:tx>
                <c:rich>
                  <a:bodyPr/>
                  <a:lstStyle/>
                  <a:p>
                    <a:r>
                      <a:rPr lang="en-US" dirty="0"/>
                      <a:t>6:18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23-424E-8EED-74A26E04112F}"/>
                </c:ext>
              </c:extLst>
            </c:dLbl>
            <c:dLbl>
              <c:idx val="2"/>
              <c:tx>
                <c:rich>
                  <a:bodyPr/>
                  <a:lstStyle/>
                  <a:p>
                    <a:r>
                      <a:rPr lang="en-US" dirty="0"/>
                      <a:t>7:22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23-424E-8EED-74A26E04112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A18-34</c:v>
                </c:pt>
                <c:pt idx="1">
                  <c:v>A50-64</c:v>
                </c:pt>
                <c:pt idx="2">
                  <c:v>A65+</c:v>
                </c:pt>
              </c:strCache>
            </c:strRef>
          </c:cat>
          <c:val>
            <c:numRef>
              <c:f>Sheet1!$B$2:$B$4</c:f>
              <c:numCache>
                <c:formatCode>_(* #,##0_);_(* \(#,##0\);_(* "-"??_);_(@_)</c:formatCode>
                <c:ptCount val="3"/>
                <c:pt idx="0">
                  <c:v>219</c:v>
                </c:pt>
                <c:pt idx="1">
                  <c:v>378</c:v>
                </c:pt>
                <c:pt idx="2">
                  <c:v>442</c:v>
                </c:pt>
              </c:numCache>
            </c:numRef>
          </c:val>
          <c:extLst>
            <c:ext xmlns:c16="http://schemas.microsoft.com/office/drawing/2014/chart" uri="{C3380CC4-5D6E-409C-BE32-E72D297353CC}">
              <c16:uniqueId val="{00000000-F005-4CF9-8DB0-0D03AA22B2CE}"/>
            </c:ext>
          </c:extLst>
        </c:ser>
        <c:dLbls>
          <c:showLegendKey val="0"/>
          <c:showVal val="0"/>
          <c:showCatName val="0"/>
          <c:showSerName val="0"/>
          <c:showPercent val="0"/>
          <c:showBubbleSize val="0"/>
        </c:dLbls>
        <c:gapWidth val="219"/>
        <c:overlap val="-27"/>
        <c:axId val="238962360"/>
        <c:axId val="238970040"/>
      </c:barChart>
      <c:catAx>
        <c:axId val="23896236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238970040"/>
        <c:crosses val="autoZero"/>
        <c:auto val="1"/>
        <c:lblAlgn val="ctr"/>
        <c:lblOffset val="100"/>
        <c:noMultiLvlLbl val="0"/>
      </c:catAx>
      <c:valAx>
        <c:axId val="238970040"/>
        <c:scaling>
          <c:orientation val="minMax"/>
        </c:scaling>
        <c:delete val="1"/>
        <c:axPos val="l"/>
        <c:numFmt formatCode="_(* #,##0_);_(* \(#,##0\);_(* &quot;-&quot;??_);_(@_)" sourceLinked="1"/>
        <c:majorTickMark val="none"/>
        <c:minorTickMark val="none"/>
        <c:tickLblPos val="nextTo"/>
        <c:crossAx val="238962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62440062464166"/>
          <c:y val="9.6329417646849047E-2"/>
          <c:w val="0.63299168579215681"/>
          <c:h val="0.74556305314320592"/>
        </c:manualLayout>
      </c:layout>
      <c:barChart>
        <c:barDir val="col"/>
        <c:grouping val="percentStacked"/>
        <c:varyColors val="0"/>
        <c:ser>
          <c:idx val="0"/>
          <c:order val="0"/>
          <c:tx>
            <c:strRef>
              <c:f>Sheet1!$B$1</c:f>
              <c:strCache>
                <c:ptCount val="1"/>
                <c:pt idx="0">
                  <c:v>TV (Live+Time-Shifted)</c:v>
                </c:pt>
              </c:strCache>
            </c:strRef>
          </c:tx>
          <c:spPr>
            <a:solidFill>
              <a:srgbClr val="3682B4"/>
            </a:solidFill>
            <a:ln>
              <a:noFill/>
            </a:ln>
            <a:effectLst/>
          </c:spPr>
          <c:invertIfNegative val="0"/>
          <c:dPt>
            <c:idx val="0"/>
            <c:invertIfNegative val="0"/>
            <c:bubble3D val="0"/>
            <c:spPr>
              <a:solidFill>
                <a:srgbClr val="3682B4"/>
              </a:solidFill>
              <a:ln>
                <a:noFill/>
              </a:ln>
              <a:effectLst/>
            </c:spPr>
            <c:extLst>
              <c:ext xmlns:c16="http://schemas.microsoft.com/office/drawing/2014/chart" uri="{C3380CC4-5D6E-409C-BE32-E72D297353CC}">
                <c16:uniqueId val="{00000001-5270-4607-A4FF-C706DE1E6ECC}"/>
              </c:ext>
            </c:extLst>
          </c:dPt>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A18-34</c:v>
                </c:pt>
              </c:strCache>
            </c:strRef>
          </c:cat>
          <c:val>
            <c:numRef>
              <c:f>Sheet1!$B$2</c:f>
              <c:numCache>
                <c:formatCode>0%</c:formatCode>
                <c:ptCount val="1"/>
                <c:pt idx="0">
                  <c:v>0.51</c:v>
                </c:pt>
              </c:numCache>
            </c:numRef>
          </c:val>
          <c:extLst>
            <c:ext xmlns:c16="http://schemas.microsoft.com/office/drawing/2014/chart" uri="{C3380CC4-5D6E-409C-BE32-E72D297353CC}">
              <c16:uniqueId val="{00000002-5270-4607-A4FF-C706DE1E6ECC}"/>
            </c:ext>
          </c:extLst>
        </c:ser>
        <c:ser>
          <c:idx val="1"/>
          <c:order val="1"/>
          <c:tx>
            <c:strRef>
              <c:f>Sheet1!$C$1</c:f>
              <c:strCache>
                <c:ptCount val="1"/>
                <c:pt idx="0">
                  <c:v>TV-Connected Devices</c:v>
                </c:pt>
              </c:strCache>
            </c:strRef>
          </c:tx>
          <c:spPr>
            <a:solidFill>
              <a:srgbClr val="50C8A0"/>
            </a:solidFill>
            <a:ln>
              <a:noFill/>
            </a:ln>
            <a:effectLst/>
          </c:spPr>
          <c:invertIfNegative val="0"/>
          <c:dPt>
            <c:idx val="0"/>
            <c:invertIfNegative val="0"/>
            <c:bubble3D val="0"/>
            <c:spPr>
              <a:solidFill>
                <a:srgbClr val="50C8A0"/>
              </a:solidFill>
              <a:ln>
                <a:noFill/>
              </a:ln>
              <a:effectLst/>
            </c:spPr>
            <c:extLst>
              <c:ext xmlns:c16="http://schemas.microsoft.com/office/drawing/2014/chart" uri="{C3380CC4-5D6E-409C-BE32-E72D297353CC}">
                <c16:uniqueId val="{00000004-5270-4607-A4FF-C706DE1E6ECC}"/>
              </c:ext>
            </c:extLst>
          </c:dPt>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A18-34</c:v>
                </c:pt>
              </c:strCache>
            </c:strRef>
          </c:cat>
          <c:val>
            <c:numRef>
              <c:f>Sheet1!$C$2</c:f>
              <c:numCache>
                <c:formatCode>0%</c:formatCode>
                <c:ptCount val="1"/>
                <c:pt idx="0">
                  <c:v>0.33</c:v>
                </c:pt>
              </c:numCache>
            </c:numRef>
          </c:val>
          <c:extLst>
            <c:ext xmlns:c16="http://schemas.microsoft.com/office/drawing/2014/chart" uri="{C3380CC4-5D6E-409C-BE32-E72D297353CC}">
              <c16:uniqueId val="{00000005-5270-4607-A4FF-C706DE1E6ECC}"/>
            </c:ext>
          </c:extLst>
        </c:ser>
        <c:ser>
          <c:idx val="2"/>
          <c:order val="2"/>
          <c:tx>
            <c:strRef>
              <c:f>Sheet1!$D$1</c:f>
              <c:strCache>
                <c:ptCount val="1"/>
                <c:pt idx="0">
                  <c:v>Video on a Computer</c:v>
                </c:pt>
              </c:strCache>
            </c:strRef>
          </c:tx>
          <c:spPr>
            <a:solidFill>
              <a:srgbClr val="FAB982"/>
            </a:solidFill>
            <a:ln>
              <a:noFill/>
            </a:ln>
            <a:effectLst/>
          </c:spPr>
          <c:invertIfNegative val="0"/>
          <c:dLbls>
            <c:dLbl>
              <c:idx val="0"/>
              <c:layout>
                <c:manualLayout>
                  <c:x val="0.2230321979707754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70-4607-A4FF-C706DE1E6ECC}"/>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A18-34</c:v>
                </c:pt>
              </c:strCache>
            </c:strRef>
          </c:cat>
          <c:val>
            <c:numRef>
              <c:f>Sheet1!$D$2</c:f>
              <c:numCache>
                <c:formatCode>0%</c:formatCode>
                <c:ptCount val="1"/>
                <c:pt idx="0">
                  <c:v>0.04</c:v>
                </c:pt>
              </c:numCache>
            </c:numRef>
          </c:val>
          <c:extLst>
            <c:ext xmlns:c16="http://schemas.microsoft.com/office/drawing/2014/chart" uri="{C3380CC4-5D6E-409C-BE32-E72D297353CC}">
              <c16:uniqueId val="{00000007-5270-4607-A4FF-C706DE1E6ECC}"/>
            </c:ext>
          </c:extLst>
        </c:ser>
        <c:ser>
          <c:idx val="3"/>
          <c:order val="3"/>
          <c:tx>
            <c:strRef>
              <c:f>Sheet1!$E$1</c:f>
              <c:strCache>
                <c:ptCount val="1"/>
                <c:pt idx="0">
                  <c:v>Video Focused App/Web on a Smartphone</c:v>
                </c:pt>
              </c:strCache>
            </c:strRef>
          </c:tx>
          <c:spPr>
            <a:solidFill>
              <a:schemeClr val="accent4"/>
            </a:solidFill>
            <a:ln>
              <a:noFill/>
            </a:ln>
            <a:effectLst/>
          </c:spPr>
          <c:invertIfNegative val="0"/>
          <c:dLbls>
            <c:dLbl>
              <c:idx val="0"/>
              <c:layout>
                <c:manualLayout>
                  <c:x val="-0.24937968120494525"/>
                  <c:y val="4.5315010686492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50-4C18-BC71-7C0EE532B2BC}"/>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A18-34</c:v>
                </c:pt>
              </c:strCache>
            </c:strRef>
          </c:cat>
          <c:val>
            <c:numRef>
              <c:f>Sheet1!$E$2</c:f>
              <c:numCache>
                <c:formatCode>0%</c:formatCode>
                <c:ptCount val="1"/>
                <c:pt idx="0">
                  <c:v>0.08</c:v>
                </c:pt>
              </c:numCache>
            </c:numRef>
          </c:val>
          <c:extLst>
            <c:ext xmlns:c16="http://schemas.microsoft.com/office/drawing/2014/chart" uri="{C3380CC4-5D6E-409C-BE32-E72D297353CC}">
              <c16:uniqueId val="{00000008-5270-4607-A4FF-C706DE1E6ECC}"/>
            </c:ext>
          </c:extLst>
        </c:ser>
        <c:ser>
          <c:idx val="4"/>
          <c:order val="4"/>
          <c:tx>
            <c:strRef>
              <c:f>Sheet1!$F$1</c:f>
              <c:strCache>
                <c:ptCount val="1"/>
                <c:pt idx="0">
                  <c:v>Video Focused App/Web on a Tablet</c:v>
                </c:pt>
              </c:strCache>
            </c:strRef>
          </c:tx>
          <c:spPr>
            <a:solidFill>
              <a:srgbClr val="FFFF99"/>
            </a:solidFill>
            <a:ln>
              <a:noFill/>
            </a:ln>
            <a:effectLst/>
          </c:spPr>
          <c:invertIfNegative val="0"/>
          <c:dLbls>
            <c:dLbl>
              <c:idx val="0"/>
              <c:layout>
                <c:manualLayout>
                  <c:x val="-0.20991265691367106"/>
                  <c:y val="-2.287382402428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70-4607-A4FF-C706DE1E6ECC}"/>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A18-34</c:v>
                </c:pt>
              </c:strCache>
            </c:strRef>
          </c:cat>
          <c:val>
            <c:numRef>
              <c:f>Sheet1!$F$2</c:f>
              <c:numCache>
                <c:formatCode>0%</c:formatCode>
                <c:ptCount val="1"/>
                <c:pt idx="0">
                  <c:v>0.04</c:v>
                </c:pt>
              </c:numCache>
            </c:numRef>
          </c:val>
          <c:extLst>
            <c:ext xmlns:c16="http://schemas.microsoft.com/office/drawing/2014/chart" uri="{C3380CC4-5D6E-409C-BE32-E72D297353CC}">
              <c16:uniqueId val="{0000000A-5270-4607-A4FF-C706DE1E6ECC}"/>
            </c:ext>
          </c:extLst>
        </c:ser>
        <c:dLbls>
          <c:showLegendKey val="0"/>
          <c:showVal val="0"/>
          <c:showCatName val="0"/>
          <c:showSerName val="0"/>
          <c:showPercent val="0"/>
          <c:showBubbleSize val="0"/>
        </c:dLbls>
        <c:gapWidth val="150"/>
        <c:overlap val="100"/>
        <c:axId val="382890144"/>
        <c:axId val="63343296"/>
      </c:barChart>
      <c:catAx>
        <c:axId val="38289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97" b="1" i="0" u="none" strike="noStrike" kern="1200" baseline="0">
                <a:solidFill>
                  <a:schemeClr val="bg1"/>
                </a:solidFill>
                <a:latin typeface="+mn-lt"/>
                <a:ea typeface="+mn-ea"/>
                <a:cs typeface="+mn-cs"/>
              </a:defRPr>
            </a:pPr>
            <a:endParaRPr lang="en-US"/>
          </a:p>
        </c:txPr>
        <c:crossAx val="63343296"/>
        <c:crosses val="autoZero"/>
        <c:auto val="1"/>
        <c:lblAlgn val="ctr"/>
        <c:lblOffset val="100"/>
        <c:noMultiLvlLbl val="0"/>
      </c:catAx>
      <c:valAx>
        <c:axId val="63343296"/>
        <c:scaling>
          <c:orientation val="minMax"/>
        </c:scaling>
        <c:delete val="1"/>
        <c:axPos val="l"/>
        <c:numFmt formatCode="0%" sourceLinked="1"/>
        <c:majorTickMark val="none"/>
        <c:minorTickMark val="none"/>
        <c:tickLblPos val="nextTo"/>
        <c:crossAx val="38289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62440062464166"/>
          <c:y val="9.6329417646849047E-2"/>
          <c:w val="0.63299168579215681"/>
          <c:h val="0.74556305314320592"/>
        </c:manualLayout>
      </c:layout>
      <c:barChart>
        <c:barDir val="col"/>
        <c:grouping val="percentStacked"/>
        <c:varyColors val="0"/>
        <c:ser>
          <c:idx val="0"/>
          <c:order val="0"/>
          <c:tx>
            <c:strRef>
              <c:f>Sheet1!$B$1</c:f>
              <c:strCache>
                <c:ptCount val="1"/>
                <c:pt idx="0">
                  <c:v>TV (Live+Time-Shifted)</c:v>
                </c:pt>
              </c:strCache>
            </c:strRef>
          </c:tx>
          <c:spPr>
            <a:solidFill>
              <a:srgbClr val="3682B4"/>
            </a:solidFill>
            <a:ln>
              <a:noFill/>
            </a:ln>
            <a:effectLst/>
          </c:spPr>
          <c:invertIfNegative val="0"/>
          <c:dPt>
            <c:idx val="0"/>
            <c:invertIfNegative val="0"/>
            <c:bubble3D val="0"/>
            <c:spPr>
              <a:solidFill>
                <a:srgbClr val="3682B4"/>
              </a:solidFill>
              <a:ln>
                <a:noFill/>
              </a:ln>
              <a:effectLst/>
            </c:spPr>
            <c:extLst>
              <c:ext xmlns:c16="http://schemas.microsoft.com/office/drawing/2014/chart" uri="{C3380CC4-5D6E-409C-BE32-E72D297353CC}">
                <c16:uniqueId val="{00000001-99B9-49F9-8569-826CF5238925}"/>
              </c:ext>
            </c:extLst>
          </c:dPt>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A50-64</c:v>
                </c:pt>
              </c:strCache>
            </c:strRef>
          </c:cat>
          <c:val>
            <c:numRef>
              <c:f>Sheet1!$B$2</c:f>
              <c:numCache>
                <c:formatCode>0%</c:formatCode>
                <c:ptCount val="1"/>
                <c:pt idx="0">
                  <c:v>0.86971299093655574</c:v>
                </c:pt>
              </c:numCache>
            </c:numRef>
          </c:val>
          <c:extLst>
            <c:ext xmlns:c16="http://schemas.microsoft.com/office/drawing/2014/chart" uri="{C3380CC4-5D6E-409C-BE32-E72D297353CC}">
              <c16:uniqueId val="{00000002-99B9-49F9-8569-826CF5238925}"/>
            </c:ext>
          </c:extLst>
        </c:ser>
        <c:ser>
          <c:idx val="1"/>
          <c:order val="1"/>
          <c:tx>
            <c:strRef>
              <c:f>Sheet1!$C$1</c:f>
              <c:strCache>
                <c:ptCount val="1"/>
                <c:pt idx="0">
                  <c:v>TV-Connected Devices</c:v>
                </c:pt>
              </c:strCache>
            </c:strRef>
          </c:tx>
          <c:spPr>
            <a:solidFill>
              <a:srgbClr val="50C8A0"/>
            </a:solidFill>
            <a:ln>
              <a:noFill/>
            </a:ln>
            <a:effectLst/>
          </c:spPr>
          <c:invertIfNegative val="0"/>
          <c:dPt>
            <c:idx val="0"/>
            <c:invertIfNegative val="0"/>
            <c:bubble3D val="0"/>
            <c:spPr>
              <a:solidFill>
                <a:srgbClr val="50C8A0"/>
              </a:solidFill>
              <a:ln>
                <a:noFill/>
              </a:ln>
              <a:effectLst/>
            </c:spPr>
            <c:extLst>
              <c:ext xmlns:c16="http://schemas.microsoft.com/office/drawing/2014/chart" uri="{C3380CC4-5D6E-409C-BE32-E72D297353CC}">
                <c16:uniqueId val="{00000004-99B9-49F9-8569-826CF5238925}"/>
              </c:ext>
            </c:extLst>
          </c:dPt>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A50-64</c:v>
                </c:pt>
              </c:strCache>
            </c:strRef>
          </c:cat>
          <c:val>
            <c:numRef>
              <c:f>Sheet1!$C$2</c:f>
              <c:numCache>
                <c:formatCode>0%</c:formatCode>
                <c:ptCount val="1"/>
                <c:pt idx="0">
                  <c:v>8.4969788519637462E-2</c:v>
                </c:pt>
              </c:numCache>
            </c:numRef>
          </c:val>
          <c:extLst>
            <c:ext xmlns:c16="http://schemas.microsoft.com/office/drawing/2014/chart" uri="{C3380CC4-5D6E-409C-BE32-E72D297353CC}">
              <c16:uniqueId val="{00000005-99B9-49F9-8569-826CF5238925}"/>
            </c:ext>
          </c:extLst>
        </c:ser>
        <c:ser>
          <c:idx val="2"/>
          <c:order val="2"/>
          <c:tx>
            <c:strRef>
              <c:f>Sheet1!$D$1</c:f>
              <c:strCache>
                <c:ptCount val="1"/>
                <c:pt idx="0">
                  <c:v>Video on a Computer</c:v>
                </c:pt>
              </c:strCache>
            </c:strRef>
          </c:tx>
          <c:spPr>
            <a:solidFill>
              <a:srgbClr val="FAB982"/>
            </a:solidFill>
            <a:ln>
              <a:noFill/>
            </a:ln>
            <a:effectLst/>
          </c:spPr>
          <c:invertIfNegative val="0"/>
          <c:dLbls>
            <c:dLbl>
              <c:idx val="0"/>
              <c:layout>
                <c:manualLayout>
                  <c:x val="0.2230321979707754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B9-49F9-8569-826CF5238925}"/>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A50-64</c:v>
                </c:pt>
              </c:strCache>
            </c:strRef>
          </c:cat>
          <c:val>
            <c:numRef>
              <c:f>Sheet1!$D$2</c:f>
              <c:numCache>
                <c:formatCode>0%</c:formatCode>
                <c:ptCount val="1"/>
                <c:pt idx="0">
                  <c:v>1.3595166163141994E-2</c:v>
                </c:pt>
              </c:numCache>
            </c:numRef>
          </c:val>
          <c:extLst>
            <c:ext xmlns:c16="http://schemas.microsoft.com/office/drawing/2014/chart" uri="{C3380CC4-5D6E-409C-BE32-E72D297353CC}">
              <c16:uniqueId val="{00000007-99B9-49F9-8569-826CF5238925}"/>
            </c:ext>
          </c:extLst>
        </c:ser>
        <c:ser>
          <c:idx val="3"/>
          <c:order val="3"/>
          <c:tx>
            <c:strRef>
              <c:f>Sheet1!$E$1</c:f>
              <c:strCache>
                <c:ptCount val="1"/>
                <c:pt idx="0">
                  <c:v>Video Focused App/Web on a Smartphone</c:v>
                </c:pt>
              </c:strCache>
            </c:strRef>
          </c:tx>
          <c:spPr>
            <a:solidFill>
              <a:schemeClr val="accent4"/>
            </a:solidFill>
            <a:ln>
              <a:noFill/>
            </a:ln>
            <a:effectLst/>
          </c:spPr>
          <c:invertIfNegative val="0"/>
          <c:dLbls>
            <c:dLbl>
              <c:idx val="0"/>
              <c:layout>
                <c:manualLayout>
                  <c:x val="-0.24937968120494525"/>
                  <c:y val="4.5315010686492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B9-49F9-8569-826CF5238925}"/>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A50-64</c:v>
                </c:pt>
              </c:strCache>
            </c:strRef>
          </c:cat>
          <c:val>
            <c:numRef>
              <c:f>Sheet1!$E$2</c:f>
              <c:numCache>
                <c:formatCode>0%</c:formatCode>
                <c:ptCount val="1"/>
                <c:pt idx="0">
                  <c:v>1.9637462235649546E-2</c:v>
                </c:pt>
              </c:numCache>
            </c:numRef>
          </c:val>
          <c:extLst>
            <c:ext xmlns:c16="http://schemas.microsoft.com/office/drawing/2014/chart" uri="{C3380CC4-5D6E-409C-BE32-E72D297353CC}">
              <c16:uniqueId val="{00000009-99B9-49F9-8569-826CF5238925}"/>
            </c:ext>
          </c:extLst>
        </c:ser>
        <c:ser>
          <c:idx val="4"/>
          <c:order val="4"/>
          <c:tx>
            <c:strRef>
              <c:f>Sheet1!$F$1</c:f>
              <c:strCache>
                <c:ptCount val="1"/>
                <c:pt idx="0">
                  <c:v>Video Focused App/Web on a Tablet</c:v>
                </c:pt>
              </c:strCache>
            </c:strRef>
          </c:tx>
          <c:spPr>
            <a:solidFill>
              <a:srgbClr val="FFFF99"/>
            </a:solidFill>
            <a:ln>
              <a:noFill/>
            </a:ln>
            <a:effectLst/>
          </c:spPr>
          <c:invertIfNegative val="0"/>
          <c:dLbls>
            <c:dLbl>
              <c:idx val="0"/>
              <c:layout>
                <c:manualLayout>
                  <c:x val="-0.20991265691367106"/>
                  <c:y val="-2.287382402428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B9-49F9-8569-826CF5238925}"/>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A50-64</c:v>
                </c:pt>
              </c:strCache>
            </c:strRef>
          </c:cat>
          <c:val>
            <c:numRef>
              <c:f>Sheet1!$F$2</c:f>
              <c:numCache>
                <c:formatCode>0%</c:formatCode>
                <c:ptCount val="1"/>
                <c:pt idx="0">
                  <c:v>1.2084592145015104E-2</c:v>
                </c:pt>
              </c:numCache>
            </c:numRef>
          </c:val>
          <c:extLst>
            <c:ext xmlns:c16="http://schemas.microsoft.com/office/drawing/2014/chart" uri="{C3380CC4-5D6E-409C-BE32-E72D297353CC}">
              <c16:uniqueId val="{0000000B-99B9-49F9-8569-826CF5238925}"/>
            </c:ext>
          </c:extLst>
        </c:ser>
        <c:dLbls>
          <c:showLegendKey val="0"/>
          <c:showVal val="0"/>
          <c:showCatName val="0"/>
          <c:showSerName val="0"/>
          <c:showPercent val="0"/>
          <c:showBubbleSize val="0"/>
        </c:dLbls>
        <c:gapWidth val="150"/>
        <c:overlap val="100"/>
        <c:axId val="382890144"/>
        <c:axId val="63343296"/>
      </c:barChart>
      <c:catAx>
        <c:axId val="38289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97" b="1" i="0" u="none" strike="noStrike" kern="1200" baseline="0">
                <a:solidFill>
                  <a:schemeClr val="bg1"/>
                </a:solidFill>
                <a:latin typeface="+mn-lt"/>
                <a:ea typeface="+mn-ea"/>
                <a:cs typeface="+mn-cs"/>
              </a:defRPr>
            </a:pPr>
            <a:endParaRPr lang="en-US"/>
          </a:p>
        </c:txPr>
        <c:crossAx val="63343296"/>
        <c:crosses val="autoZero"/>
        <c:auto val="1"/>
        <c:lblAlgn val="ctr"/>
        <c:lblOffset val="100"/>
        <c:noMultiLvlLbl val="0"/>
      </c:catAx>
      <c:valAx>
        <c:axId val="63343296"/>
        <c:scaling>
          <c:orientation val="minMax"/>
          <c:min val="0"/>
        </c:scaling>
        <c:delete val="1"/>
        <c:axPos val="l"/>
        <c:numFmt formatCode="0%" sourceLinked="1"/>
        <c:majorTickMark val="out"/>
        <c:minorTickMark val="none"/>
        <c:tickLblPos val="nextTo"/>
        <c:crossAx val="38289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62440062464166"/>
          <c:y val="9.6329417646849047E-2"/>
          <c:w val="0.63299168579215681"/>
          <c:h val="0.74556305314320592"/>
        </c:manualLayout>
      </c:layout>
      <c:barChart>
        <c:barDir val="col"/>
        <c:grouping val="percentStacked"/>
        <c:varyColors val="0"/>
        <c:ser>
          <c:idx val="0"/>
          <c:order val="0"/>
          <c:tx>
            <c:strRef>
              <c:f>Sheet1!$B$1</c:f>
              <c:strCache>
                <c:ptCount val="1"/>
                <c:pt idx="0">
                  <c:v>TV (Live+Time-Shifted)</c:v>
                </c:pt>
              </c:strCache>
            </c:strRef>
          </c:tx>
          <c:spPr>
            <a:solidFill>
              <a:srgbClr val="3682B4"/>
            </a:solidFill>
            <a:ln>
              <a:noFill/>
            </a:ln>
            <a:effectLst/>
          </c:spPr>
          <c:invertIfNegative val="0"/>
          <c:dPt>
            <c:idx val="0"/>
            <c:invertIfNegative val="0"/>
            <c:bubble3D val="0"/>
            <c:spPr>
              <a:solidFill>
                <a:srgbClr val="3682B4"/>
              </a:solidFill>
              <a:ln>
                <a:noFill/>
              </a:ln>
              <a:effectLst/>
            </c:spPr>
            <c:extLst>
              <c:ext xmlns:c16="http://schemas.microsoft.com/office/drawing/2014/chart" uri="{C3380CC4-5D6E-409C-BE32-E72D297353CC}">
                <c16:uniqueId val="{00000001-9941-4BB4-9002-6CDC30B7C3AF}"/>
              </c:ext>
            </c:extLst>
          </c:dPt>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A65+</c:v>
                </c:pt>
              </c:strCache>
            </c:strRef>
          </c:cat>
          <c:val>
            <c:numRef>
              <c:f>Sheet1!$B$2</c:f>
              <c:numCache>
                <c:formatCode>0%</c:formatCode>
                <c:ptCount val="1"/>
                <c:pt idx="0">
                  <c:v>0.92930923176242741</c:v>
                </c:pt>
              </c:numCache>
            </c:numRef>
          </c:val>
          <c:extLst>
            <c:ext xmlns:c16="http://schemas.microsoft.com/office/drawing/2014/chart" uri="{C3380CC4-5D6E-409C-BE32-E72D297353CC}">
              <c16:uniqueId val="{00000002-9941-4BB4-9002-6CDC30B7C3AF}"/>
            </c:ext>
          </c:extLst>
        </c:ser>
        <c:ser>
          <c:idx val="1"/>
          <c:order val="1"/>
          <c:tx>
            <c:strRef>
              <c:f>Sheet1!$C$1</c:f>
              <c:strCache>
                <c:ptCount val="1"/>
                <c:pt idx="0">
                  <c:v>TV-Connected Devices</c:v>
                </c:pt>
              </c:strCache>
            </c:strRef>
          </c:tx>
          <c:spPr>
            <a:solidFill>
              <a:srgbClr val="50C8A0"/>
            </a:solidFill>
            <a:ln>
              <a:noFill/>
            </a:ln>
            <a:effectLst/>
          </c:spPr>
          <c:invertIfNegative val="0"/>
          <c:dPt>
            <c:idx val="0"/>
            <c:invertIfNegative val="0"/>
            <c:bubble3D val="0"/>
            <c:spPr>
              <a:solidFill>
                <a:srgbClr val="50C8A0"/>
              </a:solidFill>
              <a:ln>
                <a:noFill/>
              </a:ln>
              <a:effectLst/>
            </c:spPr>
            <c:extLst>
              <c:ext xmlns:c16="http://schemas.microsoft.com/office/drawing/2014/chart" uri="{C3380CC4-5D6E-409C-BE32-E72D297353CC}">
                <c16:uniqueId val="{00000004-9941-4BB4-9002-6CDC30B7C3AF}"/>
              </c:ext>
            </c:extLst>
          </c:dPt>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A65+</c:v>
                </c:pt>
              </c:strCache>
            </c:strRef>
          </c:cat>
          <c:val>
            <c:numRef>
              <c:f>Sheet1!$C$2</c:f>
              <c:numCache>
                <c:formatCode>0%</c:formatCode>
                <c:ptCount val="1"/>
                <c:pt idx="0">
                  <c:v>4.6804389928986445E-2</c:v>
                </c:pt>
              </c:numCache>
            </c:numRef>
          </c:val>
          <c:extLst>
            <c:ext xmlns:c16="http://schemas.microsoft.com/office/drawing/2014/chart" uri="{C3380CC4-5D6E-409C-BE32-E72D297353CC}">
              <c16:uniqueId val="{00000005-9941-4BB4-9002-6CDC30B7C3AF}"/>
            </c:ext>
          </c:extLst>
        </c:ser>
        <c:ser>
          <c:idx val="2"/>
          <c:order val="2"/>
          <c:tx>
            <c:strRef>
              <c:f>Sheet1!$D$1</c:f>
              <c:strCache>
                <c:ptCount val="1"/>
                <c:pt idx="0">
                  <c:v>Video on a Computer</c:v>
                </c:pt>
              </c:strCache>
            </c:strRef>
          </c:tx>
          <c:spPr>
            <a:solidFill>
              <a:srgbClr val="FAB982"/>
            </a:solidFill>
            <a:ln>
              <a:noFill/>
            </a:ln>
            <a:effectLst/>
          </c:spPr>
          <c:invertIfNegative val="0"/>
          <c:dLbls>
            <c:dLbl>
              <c:idx val="0"/>
              <c:layout>
                <c:manualLayout>
                  <c:x val="0.2230321979707754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941-4BB4-9002-6CDC30B7C3AF}"/>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A65+</c:v>
                </c:pt>
              </c:strCache>
            </c:strRef>
          </c:cat>
          <c:val>
            <c:numRef>
              <c:f>Sheet1!$D$2</c:f>
              <c:numCache>
                <c:formatCode>0%</c:formatCode>
                <c:ptCount val="1"/>
                <c:pt idx="0">
                  <c:v>5.8102001291155591E-3</c:v>
                </c:pt>
              </c:numCache>
            </c:numRef>
          </c:val>
          <c:extLst>
            <c:ext xmlns:c16="http://schemas.microsoft.com/office/drawing/2014/chart" uri="{C3380CC4-5D6E-409C-BE32-E72D297353CC}">
              <c16:uniqueId val="{00000007-9941-4BB4-9002-6CDC30B7C3AF}"/>
            </c:ext>
          </c:extLst>
        </c:ser>
        <c:ser>
          <c:idx val="3"/>
          <c:order val="3"/>
          <c:tx>
            <c:strRef>
              <c:f>Sheet1!$E$1</c:f>
              <c:strCache>
                <c:ptCount val="1"/>
                <c:pt idx="0">
                  <c:v>Video Focused App/Web on a Smartphone</c:v>
                </c:pt>
              </c:strCache>
            </c:strRef>
          </c:tx>
          <c:spPr>
            <a:solidFill>
              <a:schemeClr val="accent4"/>
            </a:solidFill>
            <a:ln>
              <a:noFill/>
            </a:ln>
            <a:effectLst/>
          </c:spPr>
          <c:invertIfNegative val="0"/>
          <c:dLbls>
            <c:dLbl>
              <c:idx val="0"/>
              <c:layout>
                <c:manualLayout>
                  <c:x val="-0.24937968120494525"/>
                  <c:y val="4.5315010686492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941-4BB4-9002-6CDC30B7C3AF}"/>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A65+</c:v>
                </c:pt>
              </c:strCache>
            </c:strRef>
          </c:cat>
          <c:val>
            <c:numRef>
              <c:f>Sheet1!$E$2</c:f>
              <c:numCache>
                <c:formatCode>0%</c:formatCode>
                <c:ptCount val="1"/>
                <c:pt idx="0">
                  <c:v>8.7153001936733383E-3</c:v>
                </c:pt>
              </c:numCache>
            </c:numRef>
          </c:val>
          <c:extLst>
            <c:ext xmlns:c16="http://schemas.microsoft.com/office/drawing/2014/chart" uri="{C3380CC4-5D6E-409C-BE32-E72D297353CC}">
              <c16:uniqueId val="{00000009-9941-4BB4-9002-6CDC30B7C3AF}"/>
            </c:ext>
          </c:extLst>
        </c:ser>
        <c:ser>
          <c:idx val="4"/>
          <c:order val="4"/>
          <c:tx>
            <c:strRef>
              <c:f>Sheet1!$F$1</c:f>
              <c:strCache>
                <c:ptCount val="1"/>
                <c:pt idx="0">
                  <c:v>Video Focused App/Web on a Tablet</c:v>
                </c:pt>
              </c:strCache>
            </c:strRef>
          </c:tx>
          <c:spPr>
            <a:solidFill>
              <a:srgbClr val="FFFF99"/>
            </a:solidFill>
            <a:ln>
              <a:noFill/>
            </a:ln>
            <a:effectLst/>
          </c:spPr>
          <c:invertIfNegative val="0"/>
          <c:dLbls>
            <c:dLbl>
              <c:idx val="0"/>
              <c:layout>
                <c:manualLayout>
                  <c:x val="-0.20991265691367106"/>
                  <c:y val="-2.2873824024287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941-4BB4-9002-6CDC30B7C3AF}"/>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A65+</c:v>
                </c:pt>
              </c:strCache>
            </c:strRef>
          </c:cat>
          <c:val>
            <c:numRef>
              <c:f>Sheet1!$F$2</c:f>
              <c:numCache>
                <c:formatCode>0%</c:formatCode>
                <c:ptCount val="1"/>
                <c:pt idx="0">
                  <c:v>9.3608779857972894E-3</c:v>
                </c:pt>
              </c:numCache>
            </c:numRef>
          </c:val>
          <c:extLst>
            <c:ext xmlns:c16="http://schemas.microsoft.com/office/drawing/2014/chart" uri="{C3380CC4-5D6E-409C-BE32-E72D297353CC}">
              <c16:uniqueId val="{0000000B-9941-4BB4-9002-6CDC30B7C3AF}"/>
            </c:ext>
          </c:extLst>
        </c:ser>
        <c:dLbls>
          <c:showLegendKey val="0"/>
          <c:showVal val="0"/>
          <c:showCatName val="0"/>
          <c:showSerName val="0"/>
          <c:showPercent val="0"/>
          <c:showBubbleSize val="0"/>
        </c:dLbls>
        <c:gapWidth val="150"/>
        <c:overlap val="100"/>
        <c:axId val="382890144"/>
        <c:axId val="63343296"/>
      </c:barChart>
      <c:catAx>
        <c:axId val="38289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1197" b="1" i="0" u="none" strike="noStrike" kern="1200" baseline="0">
                <a:solidFill>
                  <a:schemeClr val="bg1"/>
                </a:solidFill>
                <a:latin typeface="+mn-lt"/>
                <a:ea typeface="+mn-ea"/>
                <a:cs typeface="+mn-cs"/>
              </a:defRPr>
            </a:pPr>
            <a:endParaRPr lang="en-US"/>
          </a:p>
        </c:txPr>
        <c:crossAx val="63343296"/>
        <c:crosses val="autoZero"/>
        <c:auto val="1"/>
        <c:lblAlgn val="ctr"/>
        <c:lblOffset val="100"/>
        <c:noMultiLvlLbl val="0"/>
      </c:catAx>
      <c:valAx>
        <c:axId val="63343296"/>
        <c:scaling>
          <c:orientation val="minMax"/>
          <c:min val="0"/>
        </c:scaling>
        <c:delete val="1"/>
        <c:axPos val="l"/>
        <c:numFmt formatCode="0%" sourceLinked="1"/>
        <c:majorTickMark val="out"/>
        <c:minorTickMark val="none"/>
        <c:tickLblPos val="nextTo"/>
        <c:crossAx val="3828901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Sheet1!$B$1</c:f>
              <c:strCache>
                <c:ptCount val="1"/>
                <c:pt idx="0">
                  <c:v>% "Live" TV</c:v>
                </c:pt>
              </c:strCache>
            </c:strRef>
          </c:tx>
          <c:spPr>
            <a:solidFill>
              <a:srgbClr val="567C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P18-34</c:v>
                </c:pt>
                <c:pt idx="1">
                  <c:v>P50-64</c:v>
                </c:pt>
                <c:pt idx="2">
                  <c:v>P65+</c:v>
                </c:pt>
              </c:strCache>
            </c:strRef>
          </c:cat>
          <c:val>
            <c:numRef>
              <c:f>Sheet1!$B$2:$B$4</c:f>
              <c:numCache>
                <c:formatCode>0%</c:formatCode>
                <c:ptCount val="3"/>
                <c:pt idx="0">
                  <c:v>0.88</c:v>
                </c:pt>
                <c:pt idx="1">
                  <c:v>0.88</c:v>
                </c:pt>
                <c:pt idx="2">
                  <c:v>0.898153547133139</c:v>
                </c:pt>
              </c:numCache>
            </c:numRef>
          </c:val>
          <c:extLst>
            <c:ext xmlns:c16="http://schemas.microsoft.com/office/drawing/2014/chart" uri="{C3380CC4-5D6E-409C-BE32-E72D297353CC}">
              <c16:uniqueId val="{00000000-8B76-436D-9DE6-506D9BBB1CC2}"/>
            </c:ext>
          </c:extLst>
        </c:ser>
        <c:ser>
          <c:idx val="1"/>
          <c:order val="1"/>
          <c:tx>
            <c:strRef>
              <c:f>Sheet1!$C$1</c:f>
              <c:strCache>
                <c:ptCount val="1"/>
                <c:pt idx="0">
                  <c:v>% Time-Shifted TV</c:v>
                </c:pt>
              </c:strCache>
            </c:strRef>
          </c:tx>
          <c:spPr>
            <a:solidFill>
              <a:srgbClr val="50C8A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P18-34</c:v>
                </c:pt>
                <c:pt idx="1">
                  <c:v>P50-64</c:v>
                </c:pt>
                <c:pt idx="2">
                  <c:v>P65+</c:v>
                </c:pt>
              </c:strCache>
            </c:strRef>
          </c:cat>
          <c:val>
            <c:numRef>
              <c:f>Sheet1!$C$2:$C$4</c:f>
              <c:numCache>
                <c:formatCode>0%</c:formatCode>
                <c:ptCount val="3"/>
                <c:pt idx="0">
                  <c:v>0.12</c:v>
                </c:pt>
                <c:pt idx="1">
                  <c:v>0.12</c:v>
                </c:pt>
                <c:pt idx="2">
                  <c:v>0.1</c:v>
                </c:pt>
              </c:numCache>
            </c:numRef>
          </c:val>
          <c:extLst>
            <c:ext xmlns:c16="http://schemas.microsoft.com/office/drawing/2014/chart" uri="{C3380CC4-5D6E-409C-BE32-E72D297353CC}">
              <c16:uniqueId val="{00000000-CAC9-49C2-B263-A62A307FA66C}"/>
            </c:ext>
          </c:extLst>
        </c:ser>
        <c:dLbls>
          <c:showLegendKey val="0"/>
          <c:showVal val="0"/>
          <c:showCatName val="0"/>
          <c:showSerName val="0"/>
          <c:showPercent val="0"/>
          <c:showBubbleSize val="0"/>
        </c:dLbls>
        <c:gapWidth val="219"/>
        <c:overlap val="100"/>
        <c:axId val="413076248"/>
        <c:axId val="413076640"/>
      </c:barChart>
      <c:catAx>
        <c:axId val="4130762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413076640"/>
        <c:crosses val="autoZero"/>
        <c:auto val="1"/>
        <c:lblAlgn val="ctr"/>
        <c:lblOffset val="100"/>
        <c:noMultiLvlLbl val="0"/>
      </c:catAx>
      <c:valAx>
        <c:axId val="413076640"/>
        <c:scaling>
          <c:orientation val="minMax"/>
          <c:max val="1"/>
          <c:min val="0"/>
        </c:scaling>
        <c:delete val="1"/>
        <c:axPos val="l"/>
        <c:numFmt formatCode="0%" sourceLinked="1"/>
        <c:majorTickMark val="none"/>
        <c:minorTickMark val="none"/>
        <c:tickLblPos val="nextTo"/>
        <c:crossAx val="413076248"/>
        <c:crosses val="autoZero"/>
        <c:crossBetween val="between"/>
      </c:valAx>
      <c:spPr>
        <a:noFill/>
        <a:ln>
          <a:noFill/>
        </a:ln>
        <a:effectLst/>
      </c:spPr>
    </c:plotArea>
    <c:legend>
      <c:legendPos val="b"/>
      <c:layout>
        <c:manualLayout>
          <c:xMode val="edge"/>
          <c:yMode val="edge"/>
          <c:x val="0.36687941614291053"/>
          <c:y val="0.92879269173369317"/>
          <c:w val="0.26624107564406724"/>
          <c:h val="6.7777439892231908E-2"/>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u="none" dirty="0">
                <a:solidFill>
                  <a:schemeClr val="tx1"/>
                </a:solidFill>
              </a:rPr>
              <a:t>A50+ Monthly Mobile</a:t>
            </a:r>
            <a:r>
              <a:rPr lang="en-US" b="1" u="none" baseline="0" dirty="0">
                <a:solidFill>
                  <a:schemeClr val="tx1"/>
                </a:solidFill>
              </a:rPr>
              <a:t> Reach</a:t>
            </a:r>
          </a:p>
          <a:p>
            <a:pPr>
              <a:defRPr>
                <a:solidFill>
                  <a:schemeClr val="tx1"/>
                </a:solidFill>
              </a:defRPr>
            </a:pPr>
            <a:r>
              <a:rPr lang="en-US" sz="1600" baseline="0" dirty="0">
                <a:solidFill>
                  <a:schemeClr val="tx1"/>
                </a:solidFill>
              </a:rPr>
              <a:t>(000) - December</a:t>
            </a:r>
            <a:endParaRPr lang="en-US" sz="1600"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7330598708360208E-2"/>
          <c:y val="0.17050782561114555"/>
          <c:w val="0.94533880258327962"/>
          <c:h val="0.70716548560266101"/>
        </c:manualLayout>
      </c:layout>
      <c:barChart>
        <c:barDir val="col"/>
        <c:grouping val="clustered"/>
        <c:varyColors val="0"/>
        <c:ser>
          <c:idx val="0"/>
          <c:order val="0"/>
          <c:tx>
            <c:strRef>
              <c:f>Sheet1!$B$1</c:f>
              <c:strCache>
                <c:ptCount val="1"/>
                <c:pt idx="0">
                  <c:v>2016</c:v>
                </c:pt>
              </c:strCache>
            </c:strRef>
          </c:tx>
          <c:spPr>
            <a:solidFill>
              <a:srgbClr val="00626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69564</c:v>
                </c:pt>
              </c:numCache>
            </c:numRef>
          </c:val>
          <c:extLst>
            <c:ext xmlns:c16="http://schemas.microsoft.com/office/drawing/2014/chart" uri="{C3380CC4-5D6E-409C-BE32-E72D297353CC}">
              <c16:uniqueId val="{00000000-519A-4255-A7B8-CFCD583DBF6D}"/>
            </c:ext>
          </c:extLst>
        </c:ser>
        <c:ser>
          <c:idx val="1"/>
          <c:order val="1"/>
          <c:tx>
            <c:strRef>
              <c:f>Sheet1!$C$1</c:f>
              <c:strCache>
                <c:ptCount val="1"/>
                <c:pt idx="0">
                  <c:v>2017</c:v>
                </c:pt>
              </c:strCache>
            </c:strRef>
          </c:tx>
          <c:spPr>
            <a:solidFill>
              <a:srgbClr val="0062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72197</c:v>
                </c:pt>
              </c:numCache>
            </c:numRef>
          </c:val>
          <c:extLst>
            <c:ext xmlns:c16="http://schemas.microsoft.com/office/drawing/2014/chart" uri="{C3380CC4-5D6E-409C-BE32-E72D297353CC}">
              <c16:uniqueId val="{00000001-519A-4255-A7B8-CFCD583DBF6D}"/>
            </c:ext>
          </c:extLst>
        </c:ser>
        <c:ser>
          <c:idx val="2"/>
          <c:order val="2"/>
          <c:tx>
            <c:strRef>
              <c:f>Sheet1!$D$1</c:f>
              <c:strCache>
                <c:ptCount val="1"/>
                <c:pt idx="0">
                  <c:v>2018</c:v>
                </c:pt>
              </c:strCache>
            </c:strRef>
          </c:tx>
          <c:spPr>
            <a:solidFill>
              <a:srgbClr val="00626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80344</c:v>
                </c:pt>
              </c:numCache>
            </c:numRef>
          </c:val>
          <c:extLst>
            <c:ext xmlns:c16="http://schemas.microsoft.com/office/drawing/2014/chart" uri="{C3380CC4-5D6E-409C-BE32-E72D297353CC}">
              <c16:uniqueId val="{00000002-519A-4255-A7B8-CFCD583DBF6D}"/>
            </c:ext>
          </c:extLst>
        </c:ser>
        <c:dLbls>
          <c:showLegendKey val="0"/>
          <c:showVal val="0"/>
          <c:showCatName val="0"/>
          <c:showSerName val="0"/>
          <c:showPercent val="0"/>
          <c:showBubbleSize val="0"/>
        </c:dLbls>
        <c:gapWidth val="219"/>
        <c:overlap val="-27"/>
        <c:axId val="488894544"/>
        <c:axId val="398554736"/>
      </c:barChart>
      <c:catAx>
        <c:axId val="488894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8554736"/>
        <c:crosses val="autoZero"/>
        <c:auto val="1"/>
        <c:lblAlgn val="ctr"/>
        <c:lblOffset val="100"/>
        <c:noMultiLvlLbl val="0"/>
      </c:catAx>
      <c:valAx>
        <c:axId val="398554736"/>
        <c:scaling>
          <c:orientation val="minMax"/>
        </c:scaling>
        <c:delete val="1"/>
        <c:axPos val="l"/>
        <c:numFmt formatCode="#,##0" sourceLinked="1"/>
        <c:majorTickMark val="none"/>
        <c:minorTickMark val="none"/>
        <c:tickLblPos val="nextTo"/>
        <c:crossAx val="48889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1" u="none" dirty="0">
                <a:solidFill>
                  <a:schemeClr val="tx1"/>
                </a:solidFill>
              </a:rPr>
              <a:t>A50+ Total Time Spent on Mobile</a:t>
            </a:r>
          </a:p>
          <a:p>
            <a:pPr>
              <a:defRPr>
                <a:solidFill>
                  <a:schemeClr val="tx1"/>
                </a:solidFill>
              </a:defRPr>
            </a:pPr>
            <a:r>
              <a:rPr lang="en-US" sz="1600" dirty="0">
                <a:solidFill>
                  <a:schemeClr val="tx1"/>
                </a:solidFill>
              </a:rPr>
              <a:t>Aggregated Minutes (MM) - December</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2.6380182044027901E-2"/>
          <c:y val="0.16847090409604168"/>
          <c:w val="0.94723963591194416"/>
          <c:h val="0.70281612643845581"/>
        </c:manualLayout>
      </c:layout>
      <c:barChart>
        <c:barDir val="col"/>
        <c:grouping val="clustered"/>
        <c:varyColors val="0"/>
        <c:ser>
          <c:idx val="0"/>
          <c:order val="0"/>
          <c:tx>
            <c:strRef>
              <c:f>Sheet1!$B$1</c:f>
              <c:strCache>
                <c:ptCount val="1"/>
                <c:pt idx="0">
                  <c:v>2016</c:v>
                </c:pt>
              </c:strCache>
            </c:strRef>
          </c:tx>
          <c:spPr>
            <a:solidFill>
              <a:srgbClr val="50C8A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16684</c:v>
                </c:pt>
              </c:numCache>
            </c:numRef>
          </c:val>
          <c:extLst>
            <c:ext xmlns:c16="http://schemas.microsoft.com/office/drawing/2014/chart" uri="{C3380CC4-5D6E-409C-BE32-E72D297353CC}">
              <c16:uniqueId val="{00000000-37D7-479B-913E-23E89B6BAFFB}"/>
            </c:ext>
          </c:extLst>
        </c:ser>
        <c:ser>
          <c:idx val="1"/>
          <c:order val="1"/>
          <c:tx>
            <c:strRef>
              <c:f>Sheet1!$C$1</c:f>
              <c:strCache>
                <c:ptCount val="1"/>
                <c:pt idx="0">
                  <c:v>2017</c:v>
                </c:pt>
              </c:strCache>
            </c:strRef>
          </c:tx>
          <c:spPr>
            <a:solidFill>
              <a:srgbClr val="50C8A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19668</c:v>
                </c:pt>
              </c:numCache>
            </c:numRef>
          </c:val>
          <c:extLst>
            <c:ext xmlns:c16="http://schemas.microsoft.com/office/drawing/2014/chart" uri="{C3380CC4-5D6E-409C-BE32-E72D297353CC}">
              <c16:uniqueId val="{00000001-37D7-479B-913E-23E89B6BAFFB}"/>
            </c:ext>
          </c:extLst>
        </c:ser>
        <c:ser>
          <c:idx val="2"/>
          <c:order val="2"/>
          <c:tx>
            <c:strRef>
              <c:f>Sheet1!$D$1</c:f>
              <c:strCache>
                <c:ptCount val="1"/>
                <c:pt idx="0">
                  <c:v>2018</c:v>
                </c:pt>
              </c:strCache>
            </c:strRef>
          </c:tx>
          <c:spPr>
            <a:solidFill>
              <a:srgbClr val="50C8A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26534</c:v>
                </c:pt>
              </c:numCache>
            </c:numRef>
          </c:val>
          <c:extLst>
            <c:ext xmlns:c16="http://schemas.microsoft.com/office/drawing/2014/chart" uri="{C3380CC4-5D6E-409C-BE32-E72D297353CC}">
              <c16:uniqueId val="{00000002-37D7-479B-913E-23E89B6BAFFB}"/>
            </c:ext>
          </c:extLst>
        </c:ser>
        <c:dLbls>
          <c:showLegendKey val="0"/>
          <c:showVal val="0"/>
          <c:showCatName val="0"/>
          <c:showSerName val="0"/>
          <c:showPercent val="0"/>
          <c:showBubbleSize val="0"/>
        </c:dLbls>
        <c:gapWidth val="219"/>
        <c:overlap val="-27"/>
        <c:axId val="488894544"/>
        <c:axId val="398554736"/>
      </c:barChart>
      <c:catAx>
        <c:axId val="488894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8554736"/>
        <c:crosses val="autoZero"/>
        <c:auto val="1"/>
        <c:lblAlgn val="ctr"/>
        <c:lblOffset val="100"/>
        <c:noMultiLvlLbl val="0"/>
      </c:catAx>
      <c:valAx>
        <c:axId val="398554736"/>
        <c:scaling>
          <c:orientation val="minMax"/>
        </c:scaling>
        <c:delete val="1"/>
        <c:axPos val="l"/>
        <c:numFmt formatCode="#,##0" sourceLinked="1"/>
        <c:majorTickMark val="none"/>
        <c:minorTickMark val="none"/>
        <c:tickLblPos val="nextTo"/>
        <c:crossAx val="488894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009296"/>
            </a:solidFill>
            <a:ln>
              <a:noFill/>
            </a:ln>
            <a:effectLst/>
          </c:spPr>
          <c:invertIfNegative val="0"/>
          <c:dPt>
            <c:idx val="0"/>
            <c:invertIfNegative val="0"/>
            <c:bubble3D val="0"/>
            <c:spPr>
              <a:solidFill>
                <a:srgbClr val="009296"/>
              </a:solidFill>
              <a:ln>
                <a:noFill/>
              </a:ln>
              <a:effectLst/>
            </c:spPr>
            <c:extLst>
              <c:ext xmlns:c16="http://schemas.microsoft.com/office/drawing/2014/chart" uri="{C3380CC4-5D6E-409C-BE32-E72D297353CC}">
                <c16:uniqueId val="{00000011-B870-4086-86AF-A6B7D1ED058C}"/>
              </c:ext>
            </c:extLst>
          </c:dPt>
          <c:dPt>
            <c:idx val="1"/>
            <c:invertIfNegative val="0"/>
            <c:bubble3D val="0"/>
            <c:spPr>
              <a:solidFill>
                <a:srgbClr val="009296"/>
              </a:solidFill>
              <a:ln>
                <a:noFill/>
              </a:ln>
              <a:effectLst/>
            </c:spPr>
            <c:extLst>
              <c:ext xmlns:c16="http://schemas.microsoft.com/office/drawing/2014/chart" uri="{C3380CC4-5D6E-409C-BE32-E72D297353CC}">
                <c16:uniqueId val="{00000010-B870-4086-86AF-A6B7D1ED058C}"/>
              </c:ext>
            </c:extLst>
          </c:dPt>
          <c:dPt>
            <c:idx val="2"/>
            <c:invertIfNegative val="0"/>
            <c:bubble3D val="0"/>
            <c:spPr>
              <a:solidFill>
                <a:srgbClr val="009296"/>
              </a:solidFill>
              <a:ln>
                <a:noFill/>
              </a:ln>
              <a:effectLst/>
            </c:spPr>
            <c:extLst>
              <c:ext xmlns:c16="http://schemas.microsoft.com/office/drawing/2014/chart" uri="{C3380CC4-5D6E-409C-BE32-E72D297353CC}">
                <c16:uniqueId val="{0000000F-B870-4086-86AF-A6B7D1ED058C}"/>
              </c:ext>
            </c:extLst>
          </c:dPt>
          <c:dPt>
            <c:idx val="3"/>
            <c:invertIfNegative val="0"/>
            <c:bubble3D val="0"/>
            <c:spPr>
              <a:solidFill>
                <a:srgbClr val="009296"/>
              </a:solidFill>
              <a:ln>
                <a:noFill/>
              </a:ln>
              <a:effectLst/>
            </c:spPr>
            <c:extLst>
              <c:ext xmlns:c16="http://schemas.microsoft.com/office/drawing/2014/chart" uri="{C3380CC4-5D6E-409C-BE32-E72D297353CC}">
                <c16:uniqueId val="{0000000E-B870-4086-86AF-A6B7D1ED058C}"/>
              </c:ext>
            </c:extLst>
          </c:dPt>
          <c:dPt>
            <c:idx val="4"/>
            <c:invertIfNegative val="0"/>
            <c:bubble3D val="0"/>
            <c:spPr>
              <a:solidFill>
                <a:srgbClr val="009296"/>
              </a:solidFill>
              <a:ln>
                <a:noFill/>
              </a:ln>
              <a:effectLst/>
            </c:spPr>
            <c:extLst>
              <c:ext xmlns:c16="http://schemas.microsoft.com/office/drawing/2014/chart" uri="{C3380CC4-5D6E-409C-BE32-E72D297353CC}">
                <c16:uniqueId val="{0000000D-B870-4086-86AF-A6B7D1ED058C}"/>
              </c:ext>
            </c:extLst>
          </c:dPt>
          <c:dPt>
            <c:idx val="5"/>
            <c:invertIfNegative val="0"/>
            <c:bubble3D val="0"/>
            <c:spPr>
              <a:solidFill>
                <a:srgbClr val="009296"/>
              </a:solidFill>
              <a:ln>
                <a:noFill/>
              </a:ln>
              <a:effectLst/>
            </c:spPr>
            <c:extLst>
              <c:ext xmlns:c16="http://schemas.microsoft.com/office/drawing/2014/chart" uri="{C3380CC4-5D6E-409C-BE32-E72D297353CC}">
                <c16:uniqueId val="{0000000C-B870-4086-86AF-A6B7D1ED058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Date Night</c:v>
                </c:pt>
                <c:pt idx="2">
                  <c:v>Special Occasion</c:v>
                </c:pt>
                <c:pt idx="3">
                  <c:v>Something To Do</c:v>
                </c:pt>
                <c:pt idx="4">
                  <c:v>Actor/Actress I Like</c:v>
                </c:pt>
                <c:pt idx="5">
                  <c:v>Interested In A New Movie</c:v>
                </c:pt>
              </c:strCache>
            </c:strRef>
          </c:cat>
          <c:val>
            <c:numRef>
              <c:f>Sheet1!$B$2:$B$7</c:f>
              <c:numCache>
                <c:formatCode>0%</c:formatCode>
                <c:ptCount val="6"/>
                <c:pt idx="0">
                  <c:v>0.03</c:v>
                </c:pt>
                <c:pt idx="1">
                  <c:v>0.11</c:v>
                </c:pt>
                <c:pt idx="2">
                  <c:v>0.16</c:v>
                </c:pt>
                <c:pt idx="3">
                  <c:v>0.32</c:v>
                </c:pt>
                <c:pt idx="4">
                  <c:v>0.34</c:v>
                </c:pt>
                <c:pt idx="5">
                  <c:v>0.84</c:v>
                </c:pt>
              </c:numCache>
            </c:numRef>
          </c:val>
          <c:extLst>
            <c:ext xmlns:c16="http://schemas.microsoft.com/office/drawing/2014/chart" uri="{C3380CC4-5D6E-409C-BE32-E72D297353CC}">
              <c16:uniqueId val="{00000000-B870-4086-86AF-A6B7D1ED058C}"/>
            </c:ext>
          </c:extLst>
        </c:ser>
        <c:dLbls>
          <c:showLegendKey val="0"/>
          <c:showVal val="0"/>
          <c:showCatName val="0"/>
          <c:showSerName val="0"/>
          <c:showPercent val="0"/>
          <c:showBubbleSize val="0"/>
        </c:dLbls>
        <c:gapWidth val="182"/>
        <c:axId val="713344520"/>
        <c:axId val="713347400"/>
      </c:barChart>
      <c:catAx>
        <c:axId val="71334452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713347400"/>
        <c:crosses val="autoZero"/>
        <c:auto val="1"/>
        <c:lblAlgn val="ctr"/>
        <c:lblOffset val="100"/>
        <c:noMultiLvlLbl val="0"/>
      </c:catAx>
      <c:valAx>
        <c:axId val="713347400"/>
        <c:scaling>
          <c:orientation val="minMax"/>
        </c:scaling>
        <c:delete val="1"/>
        <c:axPos val="b"/>
        <c:numFmt formatCode="0%" sourceLinked="1"/>
        <c:majorTickMark val="none"/>
        <c:minorTickMark val="none"/>
        <c:tickLblPos val="nextTo"/>
        <c:crossAx val="713344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1-C9CA-41C9-9B69-E1F0A2922AF5}"/>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C9CA-41C9-9B69-E1F0A2922AF5}"/>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C9CA-41C9-9B69-E1F0A2922AF5}"/>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9CA-41C9-9B69-E1F0A2922AF5}"/>
              </c:ext>
            </c:extLst>
          </c:dPt>
          <c:dPt>
            <c:idx val="4"/>
            <c:invertIfNegative val="0"/>
            <c:bubble3D val="0"/>
            <c:spPr>
              <a:solidFill>
                <a:schemeClr val="accent4"/>
              </a:solidFill>
              <a:ln>
                <a:noFill/>
              </a:ln>
              <a:effectLst/>
            </c:spPr>
            <c:extLst>
              <c:ext xmlns:c16="http://schemas.microsoft.com/office/drawing/2014/chart" uri="{C3380CC4-5D6E-409C-BE32-E72D297353CC}">
                <c16:uniqueId val="{00000009-C9CA-41C9-9B69-E1F0A2922AF5}"/>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B-C9CA-41C9-9B69-E1F0A2922A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Other</c:v>
                </c:pt>
                <c:pt idx="1">
                  <c:v>Entertainment News</c:v>
                </c:pt>
                <c:pt idx="2">
                  <c:v>Online</c:v>
                </c:pt>
                <c:pt idx="3">
                  <c:v>TV Shows</c:v>
                </c:pt>
                <c:pt idx="4">
                  <c:v>Friends / Family</c:v>
                </c:pt>
                <c:pt idx="5">
                  <c:v>Advertising</c:v>
                </c:pt>
              </c:strCache>
            </c:strRef>
          </c:cat>
          <c:val>
            <c:numRef>
              <c:f>Sheet1!$B$2:$B$7</c:f>
              <c:numCache>
                <c:formatCode>0%</c:formatCode>
                <c:ptCount val="6"/>
                <c:pt idx="0">
                  <c:v>0.06</c:v>
                </c:pt>
                <c:pt idx="1">
                  <c:v>0.27</c:v>
                </c:pt>
                <c:pt idx="2">
                  <c:v>0.28999999999999998</c:v>
                </c:pt>
                <c:pt idx="3">
                  <c:v>0.28999999999999998</c:v>
                </c:pt>
                <c:pt idx="4">
                  <c:v>0.48</c:v>
                </c:pt>
                <c:pt idx="5">
                  <c:v>0.64</c:v>
                </c:pt>
              </c:numCache>
            </c:numRef>
          </c:val>
          <c:extLst>
            <c:ext xmlns:c16="http://schemas.microsoft.com/office/drawing/2014/chart" uri="{C3380CC4-5D6E-409C-BE32-E72D297353CC}">
              <c16:uniqueId val="{0000000C-C9CA-41C9-9B69-E1F0A2922AF5}"/>
            </c:ext>
          </c:extLst>
        </c:ser>
        <c:dLbls>
          <c:showLegendKey val="0"/>
          <c:showVal val="0"/>
          <c:showCatName val="0"/>
          <c:showSerName val="0"/>
          <c:showPercent val="0"/>
          <c:showBubbleSize val="0"/>
        </c:dLbls>
        <c:gapWidth val="182"/>
        <c:axId val="713344520"/>
        <c:axId val="713347400"/>
      </c:barChart>
      <c:catAx>
        <c:axId val="713344520"/>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713347400"/>
        <c:crosses val="autoZero"/>
        <c:auto val="1"/>
        <c:lblAlgn val="ctr"/>
        <c:lblOffset val="100"/>
        <c:noMultiLvlLbl val="0"/>
      </c:catAx>
      <c:valAx>
        <c:axId val="713347400"/>
        <c:scaling>
          <c:orientation val="minMax"/>
        </c:scaling>
        <c:delete val="1"/>
        <c:axPos val="b"/>
        <c:numFmt formatCode="0%" sourceLinked="1"/>
        <c:majorTickMark val="none"/>
        <c:minorTickMark val="none"/>
        <c:tickLblPos val="nextTo"/>
        <c:crossAx val="713344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r>
              <a:rPr lang="en-US" b="1" dirty="0"/>
              <a:t>2018 U.S. Population by Age</a:t>
            </a:r>
          </a:p>
        </c:rich>
      </c:tx>
      <c:overlay val="0"/>
      <c:spPr>
        <a:noFill/>
        <a:ln>
          <a:noFill/>
        </a:ln>
        <a:effectLst/>
      </c:spPr>
      <c:txPr>
        <a:bodyPr rot="0" spcFirstLastPara="1" vertOverflow="ellipsis" vert="horz" wrap="square" anchor="ctr" anchorCtr="1"/>
        <a:lstStyle/>
        <a:p>
          <a:pPr>
            <a:defRPr sz="1320" b="1"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Population by Age</c:v>
                </c:pt>
              </c:strCache>
            </c:strRef>
          </c:tx>
          <c:explosion val="8"/>
          <c:dPt>
            <c:idx val="0"/>
            <c:bubble3D val="0"/>
            <c:spPr>
              <a:solidFill>
                <a:srgbClr val="3682B4"/>
              </a:solidFill>
              <a:ln w="19050">
                <a:solidFill>
                  <a:schemeClr val="lt1"/>
                </a:solidFill>
              </a:ln>
              <a:effectLst/>
            </c:spPr>
            <c:extLst>
              <c:ext xmlns:c16="http://schemas.microsoft.com/office/drawing/2014/chart" uri="{C3380CC4-5D6E-409C-BE32-E72D297353CC}">
                <c16:uniqueId val="{00000001-DD56-43E3-94FF-16B22DCF0E82}"/>
              </c:ext>
            </c:extLst>
          </c:dPt>
          <c:dPt>
            <c:idx val="1"/>
            <c:bubble3D val="0"/>
            <c:explosion val="4"/>
            <c:spPr>
              <a:solidFill>
                <a:srgbClr val="50C8A0"/>
              </a:solidFill>
              <a:ln w="19050">
                <a:solidFill>
                  <a:schemeClr val="lt1"/>
                </a:solidFill>
              </a:ln>
              <a:effectLst/>
            </c:spPr>
            <c:extLst>
              <c:ext xmlns:c16="http://schemas.microsoft.com/office/drawing/2014/chart" uri="{C3380CC4-5D6E-409C-BE32-E72D297353CC}">
                <c16:uniqueId val="{00000002-DD56-43E3-94FF-16B22DCF0E82}"/>
              </c:ext>
            </c:extLst>
          </c:dPt>
          <c:dPt>
            <c:idx val="2"/>
            <c:bubble3D val="0"/>
            <c:spPr>
              <a:solidFill>
                <a:srgbClr val="FAB982"/>
              </a:solidFill>
              <a:ln w="19050">
                <a:solidFill>
                  <a:schemeClr val="lt1"/>
                </a:solidFill>
              </a:ln>
              <a:effectLst/>
            </c:spPr>
            <c:extLst>
              <c:ext xmlns:c16="http://schemas.microsoft.com/office/drawing/2014/chart" uri="{C3380CC4-5D6E-409C-BE32-E72D297353CC}">
                <c16:uniqueId val="{00000003-DD56-43E3-94FF-16B22DCF0E8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DD56-43E3-94FF-16B22DCF0E82}"/>
              </c:ext>
            </c:extLst>
          </c:dPt>
          <c:dLbls>
            <c:dLbl>
              <c:idx val="0"/>
              <c:layout>
                <c:manualLayout>
                  <c:x val="-0.14632750616349063"/>
                  <c:y val="0.19604540424888026"/>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r>
                      <a:rPr lang="en-US" dirty="0"/>
                      <a:t>73,655,378</a:t>
                    </a:r>
                  </a:p>
                  <a:p>
                    <a:pPr>
                      <a:defRPr sz="1600" b="1">
                        <a:solidFill>
                          <a:schemeClr val="bg1"/>
                        </a:solidFill>
                      </a:defRPr>
                    </a:pPr>
                    <a:r>
                      <a:rPr lang="en-US" dirty="0"/>
                      <a:t>(23%)</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D56-43E3-94FF-16B22DCF0E82}"/>
                </c:ext>
              </c:extLst>
            </c:dLbl>
            <c:dLbl>
              <c:idx val="1"/>
              <c:tx>
                <c:rich>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chemeClr val="tx1"/>
                        </a:solidFill>
                        <a:latin typeface="+mn-lt"/>
                        <a:ea typeface="+mn-ea"/>
                        <a:cs typeface="+mn-cs"/>
                      </a:defRPr>
                    </a:pPr>
                    <a:r>
                      <a:rPr lang="en-US" sz="1600" b="1" i="0" u="none" strike="noStrike" kern="1200" baseline="0" dirty="0">
                        <a:solidFill>
                          <a:schemeClr val="tx1"/>
                        </a:solidFill>
                      </a:rPr>
                      <a:t>75,959,141</a:t>
                    </a:r>
                  </a:p>
                  <a:p>
                    <a:pPr marL="0" marR="0" lvl="0" indent="0" algn="ctr" defTabSz="914400" rtl="0" eaLnBrk="1" fontAlgn="auto" latinLnBrk="0" hangingPunct="1">
                      <a:lnSpc>
                        <a:spcPct val="100000"/>
                      </a:lnSpc>
                      <a:spcBef>
                        <a:spcPts val="0"/>
                      </a:spcBef>
                      <a:spcAft>
                        <a:spcPts val="0"/>
                      </a:spcAft>
                      <a:buClrTx/>
                      <a:buSzTx/>
                      <a:buFontTx/>
                      <a:buNone/>
                      <a:tabLst/>
                      <a:defRPr sz="1600" b="1"/>
                    </a:pPr>
                    <a:r>
                      <a:rPr lang="en-US" sz="1600" b="1" i="0" u="none" strike="noStrike" kern="1200" baseline="0" dirty="0">
                        <a:solidFill>
                          <a:schemeClr val="tx1"/>
                        </a:solidFill>
                      </a:rPr>
                      <a:t>(23%)</a:t>
                    </a:r>
                  </a:p>
                </c:rich>
              </c:tx>
              <c:spPr>
                <a:noFill/>
                <a:ln>
                  <a:noFill/>
                </a:ln>
                <a:effectLst/>
              </c:spPr>
              <c:txPr>
                <a:bodyPr rot="0" spcFirstLastPara="1" vertOverflow="ellipsis" vert="horz"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56-43E3-94FF-16B22DCF0E82}"/>
                </c:ext>
              </c:extLst>
            </c:dLbl>
            <c:dLbl>
              <c:idx val="2"/>
              <c:layout>
                <c:manualLayout>
                  <c:x val="0.11466972531435773"/>
                  <c:y val="-0.18634883609424824"/>
                </c:manualLayout>
              </c:layout>
              <c:tx>
                <c:rich>
                  <a:bodyPr/>
                  <a:lstStyle/>
                  <a:p>
                    <a:r>
                      <a:rPr lang="en-US" dirty="0">
                        <a:solidFill>
                          <a:schemeClr val="tx1"/>
                        </a:solidFill>
                      </a:rPr>
                      <a:t>61,849,228</a:t>
                    </a:r>
                  </a:p>
                  <a:p>
                    <a:r>
                      <a:rPr lang="en-US" dirty="0">
                        <a:solidFill>
                          <a:schemeClr val="tx1"/>
                        </a:solidFill>
                      </a:rPr>
                      <a:t>(19%)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56-43E3-94FF-16B22DCF0E82}"/>
                </c:ext>
              </c:extLst>
            </c:dLbl>
            <c:dLbl>
              <c:idx val="3"/>
              <c:layout>
                <c:manualLayout>
                  <c:x val="0.18411512011155703"/>
                  <c:y val="0.11701181476059444"/>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r>
                      <a:rPr lang="en-US" dirty="0"/>
                      <a:t>114,255,431</a:t>
                    </a:r>
                  </a:p>
                  <a:p>
                    <a:pPr>
                      <a:defRPr sz="1600" b="1">
                        <a:solidFill>
                          <a:schemeClr val="bg1"/>
                        </a:solidFill>
                      </a:defRPr>
                    </a:pPr>
                    <a:r>
                      <a:rPr lang="en-US" dirty="0"/>
                      <a:t>(35%)</a:t>
                    </a:r>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56-43E3-94FF-16B22DCF0E82}"/>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Under 18</c:v>
                </c:pt>
                <c:pt idx="1">
                  <c:v>A18-34</c:v>
                </c:pt>
                <c:pt idx="2">
                  <c:v>A35-49</c:v>
                </c:pt>
                <c:pt idx="3">
                  <c:v>A50+</c:v>
                </c:pt>
              </c:strCache>
            </c:strRef>
          </c:cat>
          <c:val>
            <c:numRef>
              <c:f>Sheet1!$B$2:$B$5</c:f>
              <c:numCache>
                <c:formatCode>0%</c:formatCode>
                <c:ptCount val="4"/>
                <c:pt idx="0">
                  <c:v>0.23</c:v>
                </c:pt>
                <c:pt idx="1">
                  <c:v>0.23</c:v>
                </c:pt>
                <c:pt idx="2">
                  <c:v>0.192</c:v>
                </c:pt>
                <c:pt idx="3">
                  <c:v>0.34500000000000003</c:v>
                </c:pt>
              </c:numCache>
            </c:numRef>
          </c:val>
          <c:extLst>
            <c:ext xmlns:c16="http://schemas.microsoft.com/office/drawing/2014/chart" uri="{C3380CC4-5D6E-409C-BE32-E72D297353CC}">
              <c16:uniqueId val="{00000000-DD56-43E3-94FF-16B22DCF0E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baseline="0" dirty="0"/>
              <a:t>U.S. A50+ Population, Actual and Projected</a:t>
            </a:r>
          </a:p>
          <a:p>
            <a:pPr>
              <a:defRPr/>
            </a:pPr>
            <a:r>
              <a:rPr lang="en-US" sz="1400" baseline="0" dirty="0"/>
              <a:t>(in millions)</a:t>
            </a:r>
            <a:endParaRPr lang="en-US" dirty="0"/>
          </a:p>
        </c:rich>
      </c:tx>
      <c:layout>
        <c:manualLayout>
          <c:xMode val="edge"/>
          <c:yMode val="edge"/>
          <c:x val="0.27653466063523174"/>
          <c:y val="6.70233055795157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1.34886572654813E-2"/>
          <c:y val="0.16494474732113742"/>
          <c:w val="0.97302268546903736"/>
          <c:h val="0.6890642588505197"/>
        </c:manualLayout>
      </c:layout>
      <c:barChart>
        <c:barDir val="col"/>
        <c:grouping val="clustered"/>
        <c:varyColors val="0"/>
        <c:ser>
          <c:idx val="0"/>
          <c:order val="0"/>
          <c:tx>
            <c:strRef>
              <c:f>Sheet1!$B$1</c:f>
              <c:strCache>
                <c:ptCount val="1"/>
                <c:pt idx="0">
                  <c:v>1980</c:v>
                </c:pt>
              </c:strCache>
            </c:strRef>
          </c:tx>
          <c:spPr>
            <a:solidFill>
              <a:srgbClr val="3682B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_(* #,##0.0_);_(* \(#,##0.0\);_(* "-"??_);_(@_)</c:formatCode>
                <c:ptCount val="1"/>
                <c:pt idx="0">
                  <c:v>58.962333999999998</c:v>
                </c:pt>
              </c:numCache>
            </c:numRef>
          </c:val>
          <c:extLst>
            <c:ext xmlns:c16="http://schemas.microsoft.com/office/drawing/2014/chart" uri="{C3380CC4-5D6E-409C-BE32-E72D297353CC}">
              <c16:uniqueId val="{00000000-3A57-4464-874E-3486D67718C4}"/>
            </c:ext>
          </c:extLst>
        </c:ser>
        <c:ser>
          <c:idx val="1"/>
          <c:order val="1"/>
          <c:tx>
            <c:strRef>
              <c:f>Sheet1!$C$1</c:f>
              <c:strCache>
                <c:ptCount val="1"/>
                <c:pt idx="0">
                  <c:v>1990</c:v>
                </c:pt>
              </c:strCache>
            </c:strRef>
          </c:tx>
          <c:spPr>
            <a:solidFill>
              <a:srgbClr val="50C8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_(* #,##0.0_);_(* \(#,##0.0\);_(* "-"??_);_(@_)</c:formatCode>
                <c:ptCount val="1"/>
                <c:pt idx="0">
                  <c:v>63.740267000000003</c:v>
                </c:pt>
              </c:numCache>
            </c:numRef>
          </c:val>
          <c:extLst>
            <c:ext xmlns:c16="http://schemas.microsoft.com/office/drawing/2014/chart" uri="{C3380CC4-5D6E-409C-BE32-E72D297353CC}">
              <c16:uniqueId val="{00000001-3A57-4464-874E-3486D67718C4}"/>
            </c:ext>
          </c:extLst>
        </c:ser>
        <c:ser>
          <c:idx val="2"/>
          <c:order val="2"/>
          <c:tx>
            <c:strRef>
              <c:f>Sheet1!$D$1</c:f>
              <c:strCache>
                <c:ptCount val="1"/>
                <c:pt idx="0">
                  <c:v>2000</c:v>
                </c:pt>
              </c:strCache>
            </c:strRef>
          </c:tx>
          <c:spPr>
            <a:solidFill>
              <a:srgbClr val="FAB98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_(* #,##0.0_);_(* \(#,##0.0\);_(* "-"??_);_(@_)</c:formatCode>
                <c:ptCount val="1"/>
                <c:pt idx="0">
                  <c:v>76.851984999999999</c:v>
                </c:pt>
              </c:numCache>
            </c:numRef>
          </c:val>
          <c:extLst>
            <c:ext xmlns:c16="http://schemas.microsoft.com/office/drawing/2014/chart" uri="{C3380CC4-5D6E-409C-BE32-E72D297353CC}">
              <c16:uniqueId val="{00000002-3A57-4464-874E-3486D67718C4}"/>
            </c:ext>
          </c:extLst>
        </c:ser>
        <c:ser>
          <c:idx val="3"/>
          <c:order val="3"/>
          <c:tx>
            <c:strRef>
              <c:f>Sheet1!$E$1</c:f>
              <c:strCache>
                <c:ptCount val="1"/>
                <c:pt idx="0">
                  <c:v>2010</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Sheet1!$E$2</c:f>
              <c:numCache>
                <c:formatCode>_(* #,##0.0_);_(* \(#,##0.0\);_(* "-"??_);_(@_)</c:formatCode>
                <c:ptCount val="1"/>
                <c:pt idx="0">
                  <c:v>95.867999999999995</c:v>
                </c:pt>
              </c:numCache>
            </c:numRef>
          </c:val>
          <c:extLst>
            <c:ext xmlns:c16="http://schemas.microsoft.com/office/drawing/2014/chart" uri="{C3380CC4-5D6E-409C-BE32-E72D297353CC}">
              <c16:uniqueId val="{00000003-3A57-4464-874E-3486D67718C4}"/>
            </c:ext>
          </c:extLst>
        </c:ser>
        <c:ser>
          <c:idx val="4"/>
          <c:order val="4"/>
          <c:tx>
            <c:strRef>
              <c:f>Sheet1!$F$1</c:f>
              <c:strCache>
                <c:ptCount val="1"/>
                <c:pt idx="0">
                  <c:v>2020</c:v>
                </c:pt>
              </c:strCache>
            </c:strRef>
          </c:tx>
          <c:spPr>
            <a:solidFill>
              <a:srgbClr val="FFFF99"/>
            </a:solidFill>
            <a:ln w="28575">
              <a:solidFill>
                <a:schemeClr val="tx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Sheet1!$F$2</c:f>
              <c:numCache>
                <c:formatCode>_(* #,##0.0_);_(* \(#,##0.0\);_(* "-"??_);_(@_)</c:formatCode>
                <c:ptCount val="1"/>
                <c:pt idx="0">
                  <c:v>119.34399999999999</c:v>
                </c:pt>
              </c:numCache>
            </c:numRef>
          </c:val>
          <c:extLst>
            <c:ext xmlns:c16="http://schemas.microsoft.com/office/drawing/2014/chart" uri="{C3380CC4-5D6E-409C-BE32-E72D297353CC}">
              <c16:uniqueId val="{00000004-3A57-4464-874E-3486D67718C4}"/>
            </c:ext>
          </c:extLst>
        </c:ser>
        <c:ser>
          <c:idx val="5"/>
          <c:order val="5"/>
          <c:tx>
            <c:strRef>
              <c:f>Sheet1!$G$1</c:f>
              <c:strCache>
                <c:ptCount val="1"/>
                <c:pt idx="0">
                  <c:v>2030</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Sheet1!$G$2</c:f>
              <c:numCache>
                <c:formatCode>_(* #,##0.0_);_(* \(#,##0.0\);_(* "-"??_);_(@_)</c:formatCode>
                <c:ptCount val="1"/>
                <c:pt idx="0">
                  <c:v>132.405</c:v>
                </c:pt>
              </c:numCache>
            </c:numRef>
          </c:val>
          <c:extLst>
            <c:ext xmlns:c16="http://schemas.microsoft.com/office/drawing/2014/chart" uri="{C3380CC4-5D6E-409C-BE32-E72D297353CC}">
              <c16:uniqueId val="{00000005-3A57-4464-874E-3486D67718C4}"/>
            </c:ext>
          </c:extLst>
        </c:ser>
        <c:ser>
          <c:idx val="6"/>
          <c:order val="6"/>
          <c:tx>
            <c:strRef>
              <c:f>Sheet1!$H$1</c:f>
              <c:strCache>
                <c:ptCount val="1"/>
                <c:pt idx="0">
                  <c:v>2040</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Sheet1!$H$2</c:f>
              <c:numCache>
                <c:formatCode>_(* #,##0.0_);_(* \(#,##0.0\);_(* "-"??_);_(@_)</c:formatCode>
                <c:ptCount val="1"/>
                <c:pt idx="0">
                  <c:v>145.20099999999999</c:v>
                </c:pt>
              </c:numCache>
            </c:numRef>
          </c:val>
          <c:extLst>
            <c:ext xmlns:c16="http://schemas.microsoft.com/office/drawing/2014/chart" uri="{C3380CC4-5D6E-409C-BE32-E72D297353CC}">
              <c16:uniqueId val="{00000006-3A57-4464-874E-3486D67718C4}"/>
            </c:ext>
          </c:extLst>
        </c:ser>
        <c:ser>
          <c:idx val="7"/>
          <c:order val="7"/>
          <c:tx>
            <c:strRef>
              <c:f>Sheet1!$I$1</c:f>
              <c:strCache>
                <c:ptCount val="1"/>
                <c:pt idx="0">
                  <c:v>2050</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Sheet1!$I$2</c:f>
              <c:numCache>
                <c:formatCode>_(* #,##0.0_);_(* \(#,##0.0\);_(* "-"??_);_(@_)</c:formatCode>
                <c:ptCount val="1"/>
                <c:pt idx="0">
                  <c:v>156.72900000000001</c:v>
                </c:pt>
              </c:numCache>
            </c:numRef>
          </c:val>
          <c:extLst>
            <c:ext xmlns:c16="http://schemas.microsoft.com/office/drawing/2014/chart" uri="{C3380CC4-5D6E-409C-BE32-E72D297353CC}">
              <c16:uniqueId val="{00000007-3A57-4464-874E-3486D67718C4}"/>
            </c:ext>
          </c:extLst>
        </c:ser>
        <c:ser>
          <c:idx val="8"/>
          <c:order val="8"/>
          <c:tx>
            <c:strRef>
              <c:f>Sheet1!$J$1</c:f>
              <c:strCache>
                <c:ptCount val="1"/>
                <c:pt idx="0">
                  <c:v>2060</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Sheet1!$J$2</c:f>
              <c:numCache>
                <c:formatCode>_(* #,##0.0_);_(* \(#,##0.0\);_(* "-"??_);_(@_)</c:formatCode>
                <c:ptCount val="1"/>
                <c:pt idx="0">
                  <c:v>166.97</c:v>
                </c:pt>
              </c:numCache>
            </c:numRef>
          </c:val>
          <c:extLst>
            <c:ext xmlns:c16="http://schemas.microsoft.com/office/drawing/2014/chart" uri="{C3380CC4-5D6E-409C-BE32-E72D297353CC}">
              <c16:uniqueId val="{00000008-3A57-4464-874E-3486D67718C4}"/>
            </c:ext>
          </c:extLst>
        </c:ser>
        <c:dLbls>
          <c:showLegendKey val="0"/>
          <c:showVal val="0"/>
          <c:showCatName val="0"/>
          <c:showSerName val="0"/>
          <c:showPercent val="0"/>
          <c:showBubbleSize val="0"/>
        </c:dLbls>
        <c:gapWidth val="219"/>
        <c:overlap val="-27"/>
        <c:axId val="696216184"/>
        <c:axId val="696222584"/>
      </c:barChart>
      <c:catAx>
        <c:axId val="6962161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696222584"/>
        <c:crosses val="autoZero"/>
        <c:auto val="1"/>
        <c:lblAlgn val="ctr"/>
        <c:lblOffset val="100"/>
        <c:noMultiLvlLbl val="0"/>
      </c:catAx>
      <c:valAx>
        <c:axId val="696222584"/>
        <c:scaling>
          <c:orientation val="minMax"/>
        </c:scaling>
        <c:delete val="1"/>
        <c:axPos val="l"/>
        <c:numFmt formatCode="_(* #,##0.0_);_(* \(#,##0.0\);_(* &quot;-&quot;??_);_(@_)" sourceLinked="1"/>
        <c:majorTickMark val="none"/>
        <c:minorTickMark val="none"/>
        <c:tickLblPos val="nextTo"/>
        <c:crossAx val="696216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solidFill>
                  <a:schemeClr val="bg1"/>
                </a:solidFill>
              </a:rPr>
              <a:t>A18-34 &amp; A50+ Actual &amp; Projected</a:t>
            </a:r>
            <a:r>
              <a:rPr lang="en-US" baseline="0" dirty="0">
                <a:solidFill>
                  <a:schemeClr val="bg1"/>
                </a:solidFill>
              </a:rPr>
              <a:t> U.S. Population</a:t>
            </a:r>
          </a:p>
          <a:p>
            <a:pPr>
              <a:defRPr>
                <a:solidFill>
                  <a:schemeClr val="bg1"/>
                </a:solidFill>
              </a:defRPr>
            </a:pPr>
            <a:r>
              <a:rPr lang="en-US" sz="1600" baseline="0" dirty="0">
                <a:solidFill>
                  <a:schemeClr val="bg1"/>
                </a:solidFill>
              </a:rPr>
              <a:t>(in millions)</a:t>
            </a:r>
            <a:endParaRPr lang="en-US" dirty="0">
              <a:solidFill>
                <a:schemeClr val="bg1"/>
              </a:solidFill>
            </a:endParaRPr>
          </a:p>
        </c:rich>
      </c:tx>
      <c:layout>
        <c:manualLayout>
          <c:xMode val="edge"/>
          <c:yMode val="edge"/>
          <c:x val="0.29898444224966697"/>
          <c:y val="8.80263738066672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A18-34</c:v>
                </c:pt>
              </c:strCache>
            </c:strRef>
          </c:tx>
          <c:spPr>
            <a:solidFill>
              <a:srgbClr val="3682B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1980</c:v>
                </c:pt>
                <c:pt idx="1">
                  <c:v>1990</c:v>
                </c:pt>
                <c:pt idx="2">
                  <c:v>2000</c:v>
                </c:pt>
                <c:pt idx="3">
                  <c:v>2010</c:v>
                </c:pt>
                <c:pt idx="4">
                  <c:v>2020</c:v>
                </c:pt>
                <c:pt idx="5">
                  <c:v>2030</c:v>
                </c:pt>
                <c:pt idx="6">
                  <c:v>2040</c:v>
                </c:pt>
                <c:pt idx="7">
                  <c:v>2050</c:v>
                </c:pt>
                <c:pt idx="8">
                  <c:v>2060</c:v>
                </c:pt>
              </c:strCache>
            </c:strRef>
          </c:cat>
          <c:val>
            <c:numRef>
              <c:f>Sheet1!$B$2:$B$10</c:f>
              <c:numCache>
                <c:formatCode>_(* #,##0.0_);_(* \(#,##0.0\);_(* "-"??_);_(@_)</c:formatCode>
                <c:ptCount val="9"/>
                <c:pt idx="0">
                  <c:v>67.099999999999994</c:v>
                </c:pt>
                <c:pt idx="1">
                  <c:v>69.900000000000006</c:v>
                </c:pt>
                <c:pt idx="2">
                  <c:v>67</c:v>
                </c:pt>
                <c:pt idx="3">
                  <c:v>70.400000000000006</c:v>
                </c:pt>
                <c:pt idx="4">
                  <c:v>76.900000000000006</c:v>
                </c:pt>
                <c:pt idx="5">
                  <c:v>77</c:v>
                </c:pt>
                <c:pt idx="6">
                  <c:v>78.3</c:v>
                </c:pt>
                <c:pt idx="7">
                  <c:v>80.7</c:v>
                </c:pt>
                <c:pt idx="8">
                  <c:v>82</c:v>
                </c:pt>
              </c:numCache>
            </c:numRef>
          </c:val>
          <c:extLst>
            <c:ext xmlns:c16="http://schemas.microsoft.com/office/drawing/2014/chart" uri="{C3380CC4-5D6E-409C-BE32-E72D297353CC}">
              <c16:uniqueId val="{00000000-5951-4818-A054-966F0A7511D3}"/>
            </c:ext>
          </c:extLst>
        </c:ser>
        <c:ser>
          <c:idx val="1"/>
          <c:order val="1"/>
          <c:tx>
            <c:strRef>
              <c:f>Sheet1!$C$1</c:f>
              <c:strCache>
                <c:ptCount val="1"/>
                <c:pt idx="0">
                  <c:v>A50+</c:v>
                </c:pt>
              </c:strCache>
            </c:strRef>
          </c:tx>
          <c:spPr>
            <a:solidFill>
              <a:srgbClr val="50C8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1980</c:v>
                </c:pt>
                <c:pt idx="1">
                  <c:v>1990</c:v>
                </c:pt>
                <c:pt idx="2">
                  <c:v>2000</c:v>
                </c:pt>
                <c:pt idx="3">
                  <c:v>2010</c:v>
                </c:pt>
                <c:pt idx="4">
                  <c:v>2020</c:v>
                </c:pt>
                <c:pt idx="5">
                  <c:v>2030</c:v>
                </c:pt>
                <c:pt idx="6">
                  <c:v>2040</c:v>
                </c:pt>
                <c:pt idx="7">
                  <c:v>2050</c:v>
                </c:pt>
                <c:pt idx="8">
                  <c:v>2060</c:v>
                </c:pt>
              </c:strCache>
            </c:strRef>
          </c:cat>
          <c:val>
            <c:numRef>
              <c:f>Sheet1!$C$2:$C$10</c:f>
              <c:numCache>
                <c:formatCode>_(* #,##0.0_);_(* \(#,##0.0\);_(* "-"??_);_(@_)</c:formatCode>
                <c:ptCount val="9"/>
                <c:pt idx="0">
                  <c:v>58.962333999999998</c:v>
                </c:pt>
                <c:pt idx="1">
                  <c:v>63.740267000000003</c:v>
                </c:pt>
                <c:pt idx="2">
                  <c:v>76.851984999999999</c:v>
                </c:pt>
                <c:pt idx="3">
                  <c:v>95.867999999999995</c:v>
                </c:pt>
                <c:pt idx="4">
                  <c:v>119.34399999999999</c:v>
                </c:pt>
                <c:pt idx="5">
                  <c:v>132.405</c:v>
                </c:pt>
                <c:pt idx="6">
                  <c:v>145.20099999999999</c:v>
                </c:pt>
                <c:pt idx="7">
                  <c:v>156.72900000000001</c:v>
                </c:pt>
                <c:pt idx="8">
                  <c:v>166.97</c:v>
                </c:pt>
              </c:numCache>
            </c:numRef>
          </c:val>
          <c:extLst>
            <c:ext xmlns:c16="http://schemas.microsoft.com/office/drawing/2014/chart" uri="{C3380CC4-5D6E-409C-BE32-E72D297353CC}">
              <c16:uniqueId val="{00000001-5951-4818-A054-966F0A7511D3}"/>
            </c:ext>
          </c:extLst>
        </c:ser>
        <c:dLbls>
          <c:showLegendKey val="0"/>
          <c:showVal val="0"/>
          <c:showCatName val="0"/>
          <c:showSerName val="0"/>
          <c:showPercent val="0"/>
          <c:showBubbleSize val="0"/>
        </c:dLbls>
        <c:gapWidth val="219"/>
        <c:overlap val="-27"/>
        <c:axId val="696216184"/>
        <c:axId val="696222584"/>
      </c:barChart>
      <c:catAx>
        <c:axId val="696216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696222584"/>
        <c:crosses val="autoZero"/>
        <c:auto val="1"/>
        <c:lblAlgn val="ctr"/>
        <c:lblOffset val="100"/>
        <c:noMultiLvlLbl val="0"/>
      </c:catAx>
      <c:valAx>
        <c:axId val="696222584"/>
        <c:scaling>
          <c:orientation val="minMax"/>
        </c:scaling>
        <c:delete val="1"/>
        <c:axPos val="l"/>
        <c:numFmt formatCode="_(* #,##0.0_);_(* \(#,##0.0\);_(* &quot;-&quot;??_);_(@_)" sourceLinked="1"/>
        <c:majorTickMark val="none"/>
        <c:minorTickMark val="none"/>
        <c:tickLblPos val="nextTo"/>
        <c:crossAx val="696216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r>
              <a:rPr lang="en-US" b="1" dirty="0">
                <a:solidFill>
                  <a:schemeClr val="bg1"/>
                </a:solidFill>
              </a:rPr>
              <a:t>A50+ % Employed</a:t>
            </a:r>
          </a:p>
          <a:p>
            <a:pPr>
              <a:defRPr b="1">
                <a:solidFill>
                  <a:schemeClr val="bg1"/>
                </a:solidFill>
              </a:defRPr>
            </a:pPr>
            <a:r>
              <a:rPr lang="en-US" sz="1100" b="1" dirty="0">
                <a:solidFill>
                  <a:schemeClr val="bg1"/>
                </a:solidFill>
              </a:rPr>
              <a:t>2008 vs. 2018</a:t>
            </a:r>
          </a:p>
        </c:rich>
      </c:tx>
      <c:layout>
        <c:manualLayout>
          <c:xMode val="edge"/>
          <c:yMode val="edge"/>
          <c:x val="0.30872710242349133"/>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 Employed</c:v>
                </c:pt>
              </c:strCache>
            </c:strRef>
          </c:tx>
          <c:spPr>
            <a:solidFill>
              <a:schemeClr val="accent1"/>
            </a:solidFill>
            <a:ln>
              <a:noFill/>
            </a:ln>
            <a:effectLst/>
          </c:spPr>
          <c:invertIfNegative val="0"/>
          <c:dPt>
            <c:idx val="0"/>
            <c:invertIfNegative val="0"/>
            <c:bubble3D val="0"/>
            <c:spPr>
              <a:solidFill>
                <a:srgbClr val="3682B4"/>
              </a:solidFill>
              <a:ln>
                <a:noFill/>
              </a:ln>
              <a:effectLst/>
            </c:spPr>
            <c:extLst>
              <c:ext xmlns:c16="http://schemas.microsoft.com/office/drawing/2014/chart" uri="{C3380CC4-5D6E-409C-BE32-E72D297353CC}">
                <c16:uniqueId val="{00000000-509A-4828-B063-BE8401CA6613}"/>
              </c:ext>
            </c:extLst>
          </c:dPt>
          <c:dPt>
            <c:idx val="1"/>
            <c:invertIfNegative val="0"/>
            <c:bubble3D val="0"/>
            <c:spPr>
              <a:solidFill>
                <a:srgbClr val="00B0B4"/>
              </a:solidFill>
              <a:ln>
                <a:noFill/>
              </a:ln>
              <a:effectLst/>
            </c:spPr>
            <c:extLst>
              <c:ext xmlns:c16="http://schemas.microsoft.com/office/drawing/2014/chart" uri="{C3380CC4-5D6E-409C-BE32-E72D297353CC}">
                <c16:uniqueId val="{00000001-509A-4828-B063-BE8401CA6613}"/>
              </c:ext>
            </c:extLst>
          </c:dPt>
          <c:dLbls>
            <c:dLbl>
              <c:idx val="0"/>
              <c:layout>
                <c:manualLayout>
                  <c:x val="6.4697529709071677E-3"/>
                  <c:y val="-0.35844319694476723"/>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09A-4828-B063-BE8401CA6613}"/>
                </c:ext>
              </c:extLst>
            </c:dLbl>
            <c:dLbl>
              <c:idx val="1"/>
              <c:layout>
                <c:manualLayout>
                  <c:x val="1.2939505941814335E-2"/>
                  <c:y val="-0.4168836314729033"/>
                </c:manualLayout>
              </c:layout>
              <c:spPr>
                <a:noFill/>
                <a:ln>
                  <a:noFill/>
                </a:ln>
                <a:effectLst/>
              </c:spPr>
              <c:txPr>
                <a:bodyPr rot="0" spcFirstLastPara="1" vertOverflow="ellipsis" vert="horz" wrap="square" lIns="38100" tIns="19050" rIns="38100" bIns="19050" anchor="ctr" anchorCtr="0">
                  <a:spAutoFit/>
                </a:bodyPr>
                <a:lstStyle/>
                <a:p>
                  <a:pPr algn="ctr" rtl="0">
                    <a:defRPr lang="en-US" sz="2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9A-4828-B063-BE8401CA661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2008</c:v>
                </c:pt>
                <c:pt idx="1">
                  <c:v>2018</c:v>
                </c:pt>
              </c:numCache>
            </c:numRef>
          </c:cat>
          <c:val>
            <c:numRef>
              <c:f>Sheet1!$B$2:$B$3</c:f>
              <c:numCache>
                <c:formatCode>0%</c:formatCode>
                <c:ptCount val="2"/>
                <c:pt idx="0">
                  <c:v>0.38</c:v>
                </c:pt>
                <c:pt idx="1">
                  <c:v>0.46</c:v>
                </c:pt>
              </c:numCache>
            </c:numRef>
          </c:val>
          <c:extLst>
            <c:ext xmlns:c16="http://schemas.microsoft.com/office/drawing/2014/chart" uri="{C3380CC4-5D6E-409C-BE32-E72D297353CC}">
              <c16:uniqueId val="{00000000-71FE-4361-8A78-772AC2BA6176}"/>
            </c:ext>
          </c:extLst>
        </c:ser>
        <c:dLbls>
          <c:showLegendKey val="0"/>
          <c:showVal val="0"/>
          <c:showCatName val="0"/>
          <c:showSerName val="0"/>
          <c:showPercent val="0"/>
          <c:showBubbleSize val="0"/>
        </c:dLbls>
        <c:gapWidth val="150"/>
        <c:overlap val="100"/>
        <c:axId val="528771512"/>
        <c:axId val="528770552"/>
      </c:barChart>
      <c:catAx>
        <c:axId val="528771512"/>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528770552"/>
        <c:crosses val="autoZero"/>
        <c:auto val="1"/>
        <c:lblAlgn val="ctr"/>
        <c:lblOffset val="100"/>
        <c:noMultiLvlLbl val="0"/>
      </c:catAx>
      <c:valAx>
        <c:axId val="528770552"/>
        <c:scaling>
          <c:orientation val="minMax"/>
        </c:scaling>
        <c:delete val="1"/>
        <c:axPos val="l"/>
        <c:numFmt formatCode="0%" sourceLinked="1"/>
        <c:majorTickMark val="none"/>
        <c:minorTickMark val="none"/>
        <c:tickLblPos val="nextTo"/>
        <c:crossAx val="528771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67025228182753"/>
          <c:y val="0.10243759038781386"/>
          <c:w val="0.42868178617362412"/>
          <c:h val="0.73126949393259577"/>
        </c:manualLayout>
      </c:layout>
      <c:pieChart>
        <c:varyColors val="1"/>
        <c:ser>
          <c:idx val="0"/>
          <c:order val="0"/>
          <c:tx>
            <c:strRef>
              <c:f>Sheet1!$B$1</c:f>
              <c:strCache>
                <c:ptCount val="1"/>
                <c:pt idx="0">
                  <c:v>2018 Employment of Workers Ages 55 and Older, by Occupation Group (Thousands)</c:v>
                </c:pt>
              </c:strCache>
            </c:strRef>
          </c:tx>
          <c:spPr>
            <a:solidFill>
              <a:srgbClr val="3682B4"/>
            </a:solidFill>
          </c:spPr>
          <c:dPt>
            <c:idx val="0"/>
            <c:bubble3D val="0"/>
            <c:spPr>
              <a:solidFill>
                <a:srgbClr val="3682B4"/>
              </a:solidFill>
              <a:ln>
                <a:noFill/>
              </a:ln>
              <a:effectLst/>
            </c:spPr>
            <c:extLst>
              <c:ext xmlns:c16="http://schemas.microsoft.com/office/drawing/2014/chart" uri="{C3380CC4-5D6E-409C-BE32-E72D297353CC}">
                <c16:uniqueId val="{00000003-D98D-43CA-A1D7-3B117D7BEA62}"/>
              </c:ext>
            </c:extLst>
          </c:dPt>
          <c:dPt>
            <c:idx val="1"/>
            <c:bubble3D val="0"/>
            <c:spPr>
              <a:solidFill>
                <a:srgbClr val="50C8A0"/>
              </a:solidFill>
              <a:ln>
                <a:noFill/>
              </a:ln>
              <a:effectLst/>
            </c:spPr>
            <c:extLst>
              <c:ext xmlns:c16="http://schemas.microsoft.com/office/drawing/2014/chart" uri="{C3380CC4-5D6E-409C-BE32-E72D297353CC}">
                <c16:uniqueId val="{00000004-D98D-43CA-A1D7-3B117D7BEA62}"/>
              </c:ext>
            </c:extLst>
          </c:dPt>
          <c:dPt>
            <c:idx val="2"/>
            <c:bubble3D val="0"/>
            <c:spPr>
              <a:solidFill>
                <a:srgbClr val="FAB982"/>
              </a:solidFill>
              <a:ln>
                <a:noFill/>
              </a:ln>
              <a:effectLst/>
            </c:spPr>
            <c:extLst>
              <c:ext xmlns:c16="http://schemas.microsoft.com/office/drawing/2014/chart" uri="{C3380CC4-5D6E-409C-BE32-E72D297353CC}">
                <c16:uniqueId val="{00000010-ED66-41A6-A8E7-E7C048E425FB}"/>
              </c:ext>
            </c:extLst>
          </c:dPt>
          <c:dPt>
            <c:idx val="3"/>
            <c:bubble3D val="0"/>
            <c:spPr>
              <a:solidFill>
                <a:schemeClr val="accent4"/>
              </a:solidFill>
              <a:ln>
                <a:noFill/>
              </a:ln>
              <a:effectLst/>
            </c:spPr>
            <c:extLst>
              <c:ext xmlns:c16="http://schemas.microsoft.com/office/drawing/2014/chart" uri="{C3380CC4-5D6E-409C-BE32-E72D297353CC}">
                <c16:uniqueId val="{00000011-ED66-41A6-A8E7-E7C048E425FB}"/>
              </c:ext>
            </c:extLst>
          </c:dPt>
          <c:dPt>
            <c:idx val="4"/>
            <c:bubble3D val="0"/>
            <c:spPr>
              <a:solidFill>
                <a:srgbClr val="FFFF99"/>
              </a:solidFill>
              <a:ln>
                <a:noFill/>
              </a:ln>
              <a:effectLst/>
            </c:spPr>
            <c:extLst>
              <c:ext xmlns:c16="http://schemas.microsoft.com/office/drawing/2014/chart" uri="{C3380CC4-5D6E-409C-BE32-E72D297353CC}">
                <c16:uniqueId val="{00000012-ED66-41A6-A8E7-E7C048E425FB}"/>
              </c:ext>
            </c:extLst>
          </c:dPt>
          <c:dPt>
            <c:idx val="5"/>
            <c:bubble3D val="0"/>
            <c:spPr>
              <a:solidFill>
                <a:schemeClr val="accent6"/>
              </a:solidFill>
              <a:ln>
                <a:noFill/>
              </a:ln>
              <a:effectLst/>
            </c:spPr>
            <c:extLst>
              <c:ext xmlns:c16="http://schemas.microsoft.com/office/drawing/2014/chart" uri="{C3380CC4-5D6E-409C-BE32-E72D297353CC}">
                <c16:uniqueId val="{00000013-ED66-41A6-A8E7-E7C048E425FB}"/>
              </c:ext>
            </c:extLst>
          </c:dPt>
          <c:dPt>
            <c:idx val="6"/>
            <c:bubble3D val="0"/>
            <c:spPr>
              <a:solidFill>
                <a:schemeClr val="accent5"/>
              </a:solidFill>
              <a:ln>
                <a:noFill/>
              </a:ln>
              <a:effectLst/>
            </c:spPr>
            <c:extLst>
              <c:ext xmlns:c16="http://schemas.microsoft.com/office/drawing/2014/chart" uri="{C3380CC4-5D6E-409C-BE32-E72D297353CC}">
                <c16:uniqueId val="{00000014-ED66-41A6-A8E7-E7C048E425FB}"/>
              </c:ext>
            </c:extLst>
          </c:dPt>
          <c:dPt>
            <c:idx val="7"/>
            <c:bubble3D val="0"/>
            <c:spPr>
              <a:solidFill>
                <a:srgbClr val="C00000"/>
              </a:solidFill>
              <a:ln>
                <a:noFill/>
              </a:ln>
              <a:effectLst/>
            </c:spPr>
            <c:extLst>
              <c:ext xmlns:c16="http://schemas.microsoft.com/office/drawing/2014/chart" uri="{C3380CC4-5D6E-409C-BE32-E72D297353CC}">
                <c16:uniqueId val="{00000015-ED66-41A6-A8E7-E7C048E425FB}"/>
              </c:ext>
            </c:extLst>
          </c:dPt>
          <c:dPt>
            <c:idx val="8"/>
            <c:bubble3D val="0"/>
            <c:spPr>
              <a:solidFill>
                <a:schemeClr val="tx2"/>
              </a:solidFill>
              <a:ln>
                <a:noFill/>
              </a:ln>
              <a:effectLst/>
            </c:spPr>
            <c:extLst>
              <c:ext xmlns:c16="http://schemas.microsoft.com/office/drawing/2014/chart" uri="{C3380CC4-5D6E-409C-BE32-E72D297353CC}">
                <c16:uniqueId val="{00000016-ED66-41A6-A8E7-E7C048E425FB}"/>
              </c:ext>
            </c:extLst>
          </c:dPt>
          <c:dPt>
            <c:idx val="9"/>
            <c:bubble3D val="0"/>
            <c:spPr>
              <a:solidFill>
                <a:schemeClr val="accent3"/>
              </a:solidFill>
              <a:ln>
                <a:noFill/>
              </a:ln>
              <a:effectLst/>
            </c:spPr>
            <c:extLst>
              <c:ext xmlns:c16="http://schemas.microsoft.com/office/drawing/2014/chart" uri="{C3380CC4-5D6E-409C-BE32-E72D297353CC}">
                <c16:uniqueId val="{00000017-ED66-41A6-A8E7-E7C048E425FB}"/>
              </c:ext>
            </c:extLst>
          </c:dPt>
          <c:dPt>
            <c:idx val="10"/>
            <c:bubble3D val="0"/>
            <c:spPr>
              <a:solidFill>
                <a:srgbClr val="00B0B4"/>
              </a:solidFill>
              <a:ln>
                <a:noFill/>
              </a:ln>
              <a:effectLst/>
            </c:spPr>
            <c:extLst>
              <c:ext xmlns:c16="http://schemas.microsoft.com/office/drawing/2014/chart" uri="{C3380CC4-5D6E-409C-BE32-E72D297353CC}">
                <c16:uniqueId val="{00000018-ED66-41A6-A8E7-E7C048E425FB}"/>
              </c:ext>
            </c:extLst>
          </c:dPt>
          <c:dPt>
            <c:idx val="11"/>
            <c:bubble3D val="0"/>
            <c:spPr>
              <a:solidFill>
                <a:srgbClr val="7030A0"/>
              </a:solidFill>
              <a:ln>
                <a:noFill/>
              </a:ln>
              <a:effectLst/>
            </c:spPr>
            <c:extLst>
              <c:ext xmlns:c16="http://schemas.microsoft.com/office/drawing/2014/chart" uri="{C3380CC4-5D6E-409C-BE32-E72D297353CC}">
                <c16:uniqueId val="{00000019-ED66-41A6-A8E7-E7C048E425FB}"/>
              </c:ext>
            </c:extLst>
          </c:dPt>
          <c:dPt>
            <c:idx val="12"/>
            <c:bubble3D val="0"/>
            <c:spPr>
              <a:solidFill>
                <a:srgbClr val="FFC000"/>
              </a:solidFill>
              <a:ln>
                <a:noFill/>
              </a:ln>
              <a:effectLst/>
            </c:spPr>
            <c:extLst>
              <c:ext xmlns:c16="http://schemas.microsoft.com/office/drawing/2014/chart" uri="{C3380CC4-5D6E-409C-BE32-E72D297353CC}">
                <c16:uniqueId val="{0000001A-ED66-41A6-A8E7-E7C048E425FB}"/>
              </c:ext>
            </c:extLst>
          </c:dPt>
          <c:dPt>
            <c:idx val="13"/>
            <c:bubble3D val="0"/>
            <c:spPr>
              <a:solidFill>
                <a:srgbClr val="53FBFF"/>
              </a:solidFill>
              <a:ln>
                <a:noFill/>
              </a:ln>
              <a:effectLst/>
            </c:spPr>
            <c:extLst>
              <c:ext xmlns:c16="http://schemas.microsoft.com/office/drawing/2014/chart" uri="{C3380CC4-5D6E-409C-BE32-E72D297353CC}">
                <c16:uniqueId val="{0000001B-ED66-41A6-A8E7-E7C048E425FB}"/>
              </c:ext>
            </c:extLst>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D98D-43CA-A1D7-3B117D7BEA62}"/>
                </c:ext>
              </c:extLst>
            </c:dLbl>
            <c:dLbl>
              <c:idx val="3"/>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1-ED66-41A6-A8E7-E7C048E425FB}"/>
                </c:ext>
              </c:extLst>
            </c:dLbl>
            <c:dLbl>
              <c:idx val="7"/>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5-ED66-41A6-A8E7-E7C048E425FB}"/>
                </c:ext>
              </c:extLst>
            </c:dLbl>
            <c:dLbl>
              <c:idx val="8"/>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6-ED66-41A6-A8E7-E7C048E425F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Sheet1!$A$2:$A$15</c:f>
              <c:strCache>
                <c:ptCount val="14"/>
                <c:pt idx="0">
                  <c:v>Professional &amp; related</c:v>
                </c:pt>
                <c:pt idx="1">
                  <c:v>Management, business, &amp; financial operations </c:v>
                </c:pt>
                <c:pt idx="2">
                  <c:v>Office &amp; administrative support </c:v>
                </c:pt>
                <c:pt idx="3">
                  <c:v>Sales &amp; related </c:v>
                </c:pt>
                <c:pt idx="4">
                  <c:v>Transportation &amp; material moving </c:v>
                </c:pt>
                <c:pt idx="5">
                  <c:v>Production </c:v>
                </c:pt>
                <c:pt idx="6">
                  <c:v>Construction &amp; extraction </c:v>
                </c:pt>
                <c:pt idx="7">
                  <c:v>Building &amp; grounds cleaning &amp; maintenance </c:v>
                </c:pt>
                <c:pt idx="8">
                  <c:v>Personal care &amp; service </c:v>
                </c:pt>
                <c:pt idx="9">
                  <c:v>Installation, maintenance, &amp; repair </c:v>
                </c:pt>
                <c:pt idx="10">
                  <c:v>Food preparation &amp; serving related </c:v>
                </c:pt>
                <c:pt idx="11">
                  <c:v>Healthcare support </c:v>
                </c:pt>
                <c:pt idx="12">
                  <c:v>Protective service </c:v>
                </c:pt>
                <c:pt idx="13">
                  <c:v>Farming, fishing, &amp; forestry </c:v>
                </c:pt>
              </c:strCache>
            </c:strRef>
          </c:cat>
          <c:val>
            <c:numRef>
              <c:f>Sheet1!$B$2:$B$15</c:f>
              <c:numCache>
                <c:formatCode>0%</c:formatCode>
                <c:ptCount val="14"/>
                <c:pt idx="0">
                  <c:v>0.22732285635511443</c:v>
                </c:pt>
                <c:pt idx="1">
                  <c:v>0.19776674937965261</c:v>
                </c:pt>
                <c:pt idx="2">
                  <c:v>0.1210366694237662</c:v>
                </c:pt>
                <c:pt idx="3">
                  <c:v>0.10162668872346292</c:v>
                </c:pt>
                <c:pt idx="4">
                  <c:v>6.892748828232699E-2</c:v>
                </c:pt>
                <c:pt idx="5">
                  <c:v>5.5941549489936584E-2</c:v>
                </c:pt>
                <c:pt idx="6">
                  <c:v>4.4554728425696168E-2</c:v>
                </c:pt>
                <c:pt idx="7">
                  <c:v>4.3451888613178939E-2</c:v>
                </c:pt>
                <c:pt idx="8">
                  <c:v>3.8075544527157432E-2</c:v>
                </c:pt>
                <c:pt idx="9">
                  <c:v>3.2368348497380753E-2</c:v>
                </c:pt>
                <c:pt idx="10">
                  <c:v>2.7598566308243727E-2</c:v>
                </c:pt>
                <c:pt idx="11">
                  <c:v>1.932726771436449E-2</c:v>
                </c:pt>
                <c:pt idx="12">
                  <c:v>1.5743038323683484E-2</c:v>
                </c:pt>
                <c:pt idx="13">
                  <c:v>6.2586159360352913E-3</c:v>
                </c:pt>
              </c:numCache>
            </c:numRef>
          </c:val>
          <c:extLst>
            <c:ext xmlns:c16="http://schemas.microsoft.com/office/drawing/2014/chart" uri="{C3380CC4-5D6E-409C-BE32-E72D297353CC}">
              <c16:uniqueId val="{00000000-D98D-43CA-A1D7-3B117D7BEA6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69852336767219192"/>
          <c:y val="5.1229227900860534E-2"/>
          <c:w val="0.30147663232780803"/>
          <c:h val="0.82098865895202755"/>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dirty="0">
                <a:solidFill>
                  <a:schemeClr val="tx1"/>
                </a:solidFill>
              </a:rPr>
              <a:t>Annual Household Income</a:t>
            </a:r>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7083079080465166"/>
          <c:y val="9.9678264373865816E-2"/>
          <c:w val="0.77700825539505047"/>
          <c:h val="0.80118412891602009"/>
        </c:manualLayout>
      </c:layout>
      <c:barChart>
        <c:barDir val="bar"/>
        <c:grouping val="clustered"/>
        <c:varyColors val="0"/>
        <c:ser>
          <c:idx val="0"/>
          <c:order val="0"/>
          <c:tx>
            <c:strRef>
              <c:f>Sheet1!$B$1</c:f>
              <c:strCache>
                <c:ptCount val="1"/>
                <c:pt idx="0">
                  <c:v>2018</c:v>
                </c:pt>
              </c:strCache>
            </c:strRef>
          </c:tx>
          <c:spPr>
            <a:solidFill>
              <a:srgbClr val="50C8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A65+ Years</c:v>
                </c:pt>
                <c:pt idx="1">
                  <c:v>A55-64 Years</c:v>
                </c:pt>
                <c:pt idx="2">
                  <c:v>A45-54 Years</c:v>
                </c:pt>
              </c:strCache>
            </c:strRef>
          </c:cat>
          <c:val>
            <c:numRef>
              <c:f>Sheet1!$B$2:$B$4</c:f>
              <c:numCache>
                <c:formatCode>"$"#,##0</c:formatCode>
                <c:ptCount val="3"/>
                <c:pt idx="0">
                  <c:v>44051</c:v>
                </c:pt>
                <c:pt idx="1">
                  <c:v>71520</c:v>
                </c:pt>
                <c:pt idx="2">
                  <c:v>83939</c:v>
                </c:pt>
              </c:numCache>
            </c:numRef>
          </c:val>
          <c:extLst>
            <c:ext xmlns:c16="http://schemas.microsoft.com/office/drawing/2014/chart" uri="{C3380CC4-5D6E-409C-BE32-E72D297353CC}">
              <c16:uniqueId val="{00000000-F8A1-43B9-968F-6A4C4083D8A8}"/>
            </c:ext>
          </c:extLst>
        </c:ser>
        <c:ser>
          <c:idx val="1"/>
          <c:order val="1"/>
          <c:tx>
            <c:strRef>
              <c:f>Sheet1!$C$1</c:f>
              <c:strCache>
                <c:ptCount val="1"/>
                <c:pt idx="0">
                  <c:v>2008</c:v>
                </c:pt>
              </c:strCache>
            </c:strRef>
          </c:tx>
          <c:spPr>
            <a:solidFill>
              <a:srgbClr val="33FA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A65+ Years</c:v>
                </c:pt>
                <c:pt idx="1">
                  <c:v>A55-64 Years</c:v>
                </c:pt>
                <c:pt idx="2">
                  <c:v>A45-54 Years</c:v>
                </c:pt>
              </c:strCache>
            </c:strRef>
          </c:cat>
          <c:val>
            <c:numRef>
              <c:f>Sheet1!$C$2:$C$4</c:f>
              <c:numCache>
                <c:formatCode>"$"#,##0_);[Red]\("$"#,##0\)</c:formatCode>
                <c:ptCount val="3"/>
                <c:pt idx="0">
                  <c:v>38841</c:v>
                </c:pt>
                <c:pt idx="1">
                  <c:v>69009</c:v>
                </c:pt>
                <c:pt idx="2">
                  <c:v>78537</c:v>
                </c:pt>
              </c:numCache>
            </c:numRef>
          </c:val>
          <c:extLst>
            <c:ext xmlns:c16="http://schemas.microsoft.com/office/drawing/2014/chart" uri="{C3380CC4-5D6E-409C-BE32-E72D297353CC}">
              <c16:uniqueId val="{00000000-3F15-40E2-BE0E-E643AB405884}"/>
            </c:ext>
          </c:extLst>
        </c:ser>
        <c:ser>
          <c:idx val="2"/>
          <c:order val="2"/>
          <c:tx>
            <c:strRef>
              <c:f>Sheet1!$D$1</c:f>
              <c:strCache>
                <c:ptCount val="1"/>
                <c:pt idx="0">
                  <c:v>1998</c:v>
                </c:pt>
              </c:strCache>
            </c:strRef>
          </c:tx>
          <c:spPr>
            <a:solidFill>
              <a:srgbClr val="007B7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A65+ Years</c:v>
                </c:pt>
                <c:pt idx="1">
                  <c:v>A55-64 Years</c:v>
                </c:pt>
                <c:pt idx="2">
                  <c:v>A45-54 Years</c:v>
                </c:pt>
              </c:strCache>
            </c:strRef>
          </c:cat>
          <c:val>
            <c:numRef>
              <c:f>Sheet1!$D$2:$D$4</c:f>
              <c:numCache>
                <c:formatCode>"$"#,##0_);[Red]\("$"#,##0\)</c:formatCode>
                <c:ptCount val="3"/>
                <c:pt idx="0">
                  <c:v>22892</c:v>
                </c:pt>
                <c:pt idx="1">
                  <c:v>40834</c:v>
                </c:pt>
                <c:pt idx="2">
                  <c:v>53257</c:v>
                </c:pt>
              </c:numCache>
            </c:numRef>
          </c:val>
          <c:extLst>
            <c:ext xmlns:c16="http://schemas.microsoft.com/office/drawing/2014/chart" uri="{C3380CC4-5D6E-409C-BE32-E72D297353CC}">
              <c16:uniqueId val="{00000001-3F15-40E2-BE0E-E643AB405884}"/>
            </c:ext>
          </c:extLst>
        </c:ser>
        <c:dLbls>
          <c:showLegendKey val="0"/>
          <c:showVal val="0"/>
          <c:showCatName val="0"/>
          <c:showSerName val="0"/>
          <c:showPercent val="0"/>
          <c:showBubbleSize val="0"/>
        </c:dLbls>
        <c:gapWidth val="182"/>
        <c:axId val="713590728"/>
        <c:axId val="713588168"/>
      </c:barChart>
      <c:catAx>
        <c:axId val="713590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713588168"/>
        <c:crosses val="autoZero"/>
        <c:auto val="1"/>
        <c:lblAlgn val="ctr"/>
        <c:lblOffset val="100"/>
        <c:noMultiLvlLbl val="0"/>
      </c:catAx>
      <c:valAx>
        <c:axId val="713588168"/>
        <c:scaling>
          <c:orientation val="minMax"/>
        </c:scaling>
        <c:delete val="1"/>
        <c:axPos val="b"/>
        <c:numFmt formatCode="&quot;$&quot;#,##0" sourceLinked="1"/>
        <c:majorTickMark val="none"/>
        <c:minorTickMark val="none"/>
        <c:tickLblPos val="nextTo"/>
        <c:crossAx val="713590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r>
              <a:rPr lang="en-US" sz="1600" b="1" dirty="0">
                <a:solidFill>
                  <a:schemeClr val="tx1"/>
                </a:solidFill>
              </a:rPr>
              <a:t>% Share of Annual Aggregate Expenditures By Demo</a:t>
            </a:r>
          </a:p>
        </c:rich>
      </c:tx>
      <c:layout>
        <c:manualLayout>
          <c:xMode val="edge"/>
          <c:yMode val="edge"/>
          <c:x val="0.1163423113972805"/>
          <c:y val="3.4179647065643137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331934329409285"/>
          <c:y val="0.13825636184466583"/>
          <c:w val="0.49296551245927239"/>
          <c:h val="0.64170620823292679"/>
        </c:manualLayout>
      </c:layout>
      <c:pieChart>
        <c:varyColors val="1"/>
        <c:ser>
          <c:idx val="0"/>
          <c:order val="0"/>
          <c:tx>
            <c:strRef>
              <c:f>Sheet1!$B$1</c:f>
              <c:strCache>
                <c:ptCount val="1"/>
                <c:pt idx="0">
                  <c:v>% Share of Aggregate Annual Expenditures</c:v>
                </c:pt>
              </c:strCache>
            </c:strRef>
          </c:tx>
          <c:dPt>
            <c:idx val="0"/>
            <c:bubble3D val="0"/>
            <c:spPr>
              <a:solidFill>
                <a:schemeClr val="accent5"/>
              </a:solidFill>
              <a:ln w="19050">
                <a:solidFill>
                  <a:schemeClr val="lt1"/>
                </a:solidFill>
              </a:ln>
              <a:effectLst/>
            </c:spPr>
            <c:extLst>
              <c:ext xmlns:c16="http://schemas.microsoft.com/office/drawing/2014/chart" uri="{C3380CC4-5D6E-409C-BE32-E72D297353CC}">
                <c16:uniqueId val="{00000001-038C-4C4C-A352-B282F141DF47}"/>
              </c:ext>
            </c:extLst>
          </c:dPt>
          <c:dPt>
            <c:idx val="1"/>
            <c:bubble3D val="0"/>
            <c:spPr>
              <a:solidFill>
                <a:srgbClr val="50C8A0"/>
              </a:solidFill>
              <a:ln w="19050">
                <a:solidFill>
                  <a:schemeClr val="lt1"/>
                </a:solidFill>
              </a:ln>
              <a:effectLst/>
            </c:spPr>
            <c:extLst>
              <c:ext xmlns:c16="http://schemas.microsoft.com/office/drawing/2014/chart" uri="{C3380CC4-5D6E-409C-BE32-E72D297353CC}">
                <c16:uniqueId val="{00000002-038C-4C4C-A352-B282F141DF47}"/>
              </c:ext>
            </c:extLst>
          </c:dPt>
          <c:dPt>
            <c:idx val="2"/>
            <c:bubble3D val="0"/>
            <c:spPr>
              <a:solidFill>
                <a:srgbClr val="FAB982"/>
              </a:solidFill>
              <a:ln w="19050">
                <a:solidFill>
                  <a:schemeClr val="lt1"/>
                </a:solidFill>
              </a:ln>
              <a:effectLst/>
            </c:spPr>
            <c:extLst>
              <c:ext xmlns:c16="http://schemas.microsoft.com/office/drawing/2014/chart" uri="{C3380CC4-5D6E-409C-BE32-E72D297353CC}">
                <c16:uniqueId val="{00000003-038C-4C4C-A352-B282F141DF4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038C-4C4C-A352-B282F141DF47}"/>
              </c:ext>
            </c:extLst>
          </c:dPt>
          <c:dPt>
            <c:idx val="4"/>
            <c:bubble3D val="0"/>
            <c:spPr>
              <a:solidFill>
                <a:srgbClr val="FFFF99"/>
              </a:solidFill>
              <a:ln w="28575">
                <a:solidFill>
                  <a:schemeClr val="bg1"/>
                </a:solidFill>
              </a:ln>
              <a:effectLst/>
            </c:spPr>
            <c:extLst>
              <c:ext xmlns:c16="http://schemas.microsoft.com/office/drawing/2014/chart" uri="{C3380CC4-5D6E-409C-BE32-E72D297353CC}">
                <c16:uniqueId val="{00000004-038C-4C4C-A352-B282F141DF47}"/>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38C-4C4C-A352-B282F141DF47}"/>
                </c:ext>
              </c:extLst>
            </c:dLbl>
            <c:dLbl>
              <c:idx val="3"/>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38C-4C4C-A352-B282F141DF4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Under 25 Years</c:v>
                </c:pt>
                <c:pt idx="1">
                  <c:v>25-34 Years</c:v>
                </c:pt>
                <c:pt idx="2">
                  <c:v>35-44 Years</c:v>
                </c:pt>
                <c:pt idx="3">
                  <c:v>45-54 Years</c:v>
                </c:pt>
                <c:pt idx="4">
                  <c:v>55+ Years</c:v>
                </c:pt>
              </c:strCache>
            </c:strRef>
          </c:cat>
          <c:val>
            <c:numRef>
              <c:f>Sheet1!$B$2:$B$6</c:f>
              <c:numCache>
                <c:formatCode>0%</c:formatCode>
                <c:ptCount val="5"/>
                <c:pt idx="0">
                  <c:v>3.2682306994220749E-2</c:v>
                </c:pt>
                <c:pt idx="1">
                  <c:v>0.15076163457200603</c:v>
                </c:pt>
                <c:pt idx="2">
                  <c:v>0.18651898854905871</c:v>
                </c:pt>
                <c:pt idx="3">
                  <c:v>0.2231385456238654</c:v>
                </c:pt>
                <c:pt idx="4">
                  <c:v>0.4068985242608491</c:v>
                </c:pt>
              </c:numCache>
            </c:numRef>
          </c:val>
          <c:extLst>
            <c:ext xmlns:c16="http://schemas.microsoft.com/office/drawing/2014/chart" uri="{C3380CC4-5D6E-409C-BE32-E72D297353CC}">
              <c16:uniqueId val="{00000000-038C-4C4C-A352-B282F141DF47}"/>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84511701180826915"/>
          <c:w val="1"/>
          <c:h val="0.13579496963076207"/>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r>
              <a:rPr lang="en-US" sz="1600"/>
              <a:t>Average Annual Expenditures by Category</a:t>
            </a:r>
          </a:p>
        </c:rich>
      </c:tx>
      <c:layout>
        <c:manualLayout>
          <c:xMode val="edge"/>
          <c:yMode val="edge"/>
          <c:x val="0.26716938447765265"/>
          <c:y val="1.2112306541543279E-3"/>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6.5609358674211651E-2"/>
          <c:y val="0.19935678732649831"/>
          <c:w val="0.86716039871268702"/>
          <c:h val="0.56027712871184021"/>
        </c:manualLayout>
      </c:layout>
      <c:barChart>
        <c:barDir val="col"/>
        <c:grouping val="percentStacked"/>
        <c:varyColors val="0"/>
        <c:ser>
          <c:idx val="0"/>
          <c:order val="0"/>
          <c:tx>
            <c:strRef>
              <c:f>Sheet1!$B$1</c:f>
              <c:strCache>
                <c:ptCount val="1"/>
                <c:pt idx="0">
                  <c:v>Housing</c:v>
                </c:pt>
              </c:strCache>
            </c:strRef>
          </c:tx>
          <c:spPr>
            <a:solidFill>
              <a:srgbClr val="3682B4"/>
            </a:solidFill>
            <a:ln w="19050">
              <a:solidFill>
                <a:schemeClr val="lt1"/>
              </a:solidFill>
            </a:ln>
            <a:effectLst/>
          </c:spPr>
          <c:invertIfNegative val="0"/>
          <c:dPt>
            <c:idx val="0"/>
            <c:invertIfNegative val="0"/>
            <c:bubble3D val="0"/>
            <c:spPr>
              <a:solidFill>
                <a:srgbClr val="3682B4"/>
              </a:solidFill>
              <a:ln w="19050">
                <a:solidFill>
                  <a:schemeClr val="lt1"/>
                </a:solidFill>
              </a:ln>
              <a:effectLst/>
            </c:spPr>
            <c:extLst>
              <c:ext xmlns:c16="http://schemas.microsoft.com/office/drawing/2014/chart" uri="{C3380CC4-5D6E-409C-BE32-E72D297353CC}">
                <c16:uniqueId val="{00000004-79B9-4DE6-9A06-6414AEE9CA3D}"/>
              </c:ext>
            </c:extLst>
          </c:dPt>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Sheet1!$B$2:$B$3</c:f>
              <c:numCache>
                <c:formatCode>0%</c:formatCode>
                <c:ptCount val="2"/>
                <c:pt idx="0">
                  <c:v>0.43798492208277467</c:v>
                </c:pt>
                <c:pt idx="1">
                  <c:v>0.39720336769801479</c:v>
                </c:pt>
              </c:numCache>
            </c:numRef>
          </c:val>
          <c:extLst>
            <c:ext xmlns:c16="http://schemas.microsoft.com/office/drawing/2014/chart" uri="{C3380CC4-5D6E-409C-BE32-E72D297353CC}">
              <c16:uniqueId val="{00000000-79B9-4DE6-9A06-6414AEE9CA3D}"/>
            </c:ext>
          </c:extLst>
        </c:ser>
        <c:ser>
          <c:idx val="1"/>
          <c:order val="1"/>
          <c:tx>
            <c:strRef>
              <c:f>Sheet1!$C$1</c:f>
              <c:strCache>
                <c:ptCount val="1"/>
                <c:pt idx="0">
                  <c:v>Transportation</c:v>
                </c:pt>
              </c:strCache>
            </c:strRef>
          </c:tx>
          <c:spPr>
            <a:solidFill>
              <a:srgbClr val="50C8A0"/>
            </a:solidFill>
            <a:ln w="19050">
              <a:solidFill>
                <a:schemeClr val="lt1"/>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Sheet1!$C$2:$C$3</c:f>
              <c:numCache>
                <c:formatCode>0%</c:formatCode>
                <c:ptCount val="2"/>
                <c:pt idx="0">
                  <c:v>0.2003428797503132</c:v>
                </c:pt>
                <c:pt idx="1">
                  <c:v>0.18972955173350506</c:v>
                </c:pt>
              </c:numCache>
            </c:numRef>
          </c:val>
          <c:extLst>
            <c:ext xmlns:c16="http://schemas.microsoft.com/office/drawing/2014/chart" uri="{C3380CC4-5D6E-409C-BE32-E72D297353CC}">
              <c16:uniqueId val="{00000010-1114-4AF0-8CBF-FFB3FBE1A8B0}"/>
            </c:ext>
          </c:extLst>
        </c:ser>
        <c:ser>
          <c:idx val="2"/>
          <c:order val="2"/>
          <c:tx>
            <c:strRef>
              <c:f>Sheet1!$D$1</c:f>
              <c:strCache>
                <c:ptCount val="1"/>
                <c:pt idx="0">
                  <c:v>Food</c:v>
                </c:pt>
              </c:strCache>
            </c:strRef>
          </c:tx>
          <c:spPr>
            <a:solidFill>
              <a:srgbClr val="FAB98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Sheet1!$D$2:$D$3</c:f>
              <c:numCache>
                <c:formatCode>0%</c:formatCode>
                <c:ptCount val="2"/>
                <c:pt idx="0">
                  <c:v>0.16242829197529507</c:v>
                </c:pt>
                <c:pt idx="1">
                  <c:v>0.15320248376026424</c:v>
                </c:pt>
              </c:numCache>
            </c:numRef>
          </c:val>
          <c:extLst>
            <c:ext xmlns:c16="http://schemas.microsoft.com/office/drawing/2014/chart" uri="{C3380CC4-5D6E-409C-BE32-E72D297353CC}">
              <c16:uniqueId val="{00000011-1114-4AF0-8CBF-FFB3FBE1A8B0}"/>
            </c:ext>
          </c:extLst>
        </c:ser>
        <c:ser>
          <c:idx val="3"/>
          <c:order val="3"/>
          <c:tx>
            <c:strRef>
              <c:f>Sheet1!$E$1</c:f>
              <c:strCache>
                <c:ptCount val="1"/>
                <c:pt idx="0">
                  <c:v>Healthcare</c:v>
                </c:pt>
              </c:strCache>
            </c:strRef>
          </c:tx>
          <c:spPr>
            <a:solidFill>
              <a:schemeClr val="accent4"/>
            </a:solidFill>
            <a:ln w="19050">
              <a:solidFill>
                <a:schemeClr val="lt1"/>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Sheet1!$E$2:$E$3</c:f>
              <c:numCache>
                <c:formatCode>0%</c:formatCode>
                <c:ptCount val="2"/>
                <c:pt idx="0">
                  <c:v>6.9521067323120203E-2</c:v>
                </c:pt>
                <c:pt idx="1">
                  <c:v>0.13645745350810615</c:v>
                </c:pt>
              </c:numCache>
            </c:numRef>
          </c:val>
          <c:extLst>
            <c:ext xmlns:c16="http://schemas.microsoft.com/office/drawing/2014/chart" uri="{C3380CC4-5D6E-409C-BE32-E72D297353CC}">
              <c16:uniqueId val="{00000012-1114-4AF0-8CBF-FFB3FBE1A8B0}"/>
            </c:ext>
          </c:extLst>
        </c:ser>
        <c:ser>
          <c:idx val="4"/>
          <c:order val="4"/>
          <c:tx>
            <c:strRef>
              <c:f>Sheet1!$F$1</c:f>
              <c:strCache>
                <c:ptCount val="1"/>
                <c:pt idx="0">
                  <c:v>Entertainment</c:v>
                </c:pt>
              </c:strCache>
            </c:strRef>
          </c:tx>
          <c:spPr>
            <a:solidFill>
              <a:srgbClr val="FFFF99"/>
            </a:solidFill>
            <a:ln w="19050">
              <a:solidFill>
                <a:schemeClr val="lt1"/>
              </a:solidFill>
            </a:ln>
            <a:effectLst/>
          </c:spPr>
          <c:invertIfNegative val="0"/>
          <c:dLbls>
            <c:spPr>
              <a:noFill/>
              <a:ln>
                <a:noFill/>
              </a:ln>
              <a:effectLst/>
            </c:spPr>
            <c:txPr>
              <a:bodyPr rot="0" spcFirstLastPara="1" vertOverflow="ellipsis" vert="horz" wrap="square" anchor="ctr" anchorCtr="1"/>
              <a:lstStyle/>
              <a:p>
                <a:pPr algn="ct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Sheet1!$F$2:$F$3</c:f>
              <c:numCache>
                <c:formatCode>0%</c:formatCode>
                <c:ptCount val="2"/>
                <c:pt idx="0">
                  <c:v>5.8113721783853878E-2</c:v>
                </c:pt>
                <c:pt idx="1">
                  <c:v>6.5324047910823621E-2</c:v>
                </c:pt>
              </c:numCache>
            </c:numRef>
          </c:val>
          <c:extLst>
            <c:ext xmlns:c16="http://schemas.microsoft.com/office/drawing/2014/chart" uri="{C3380CC4-5D6E-409C-BE32-E72D297353CC}">
              <c16:uniqueId val="{00000013-1114-4AF0-8CBF-FFB3FBE1A8B0}"/>
            </c:ext>
          </c:extLst>
        </c:ser>
        <c:ser>
          <c:idx val="5"/>
          <c:order val="5"/>
          <c:tx>
            <c:strRef>
              <c:f>Sheet1!$G$1</c:f>
              <c:strCache>
                <c:ptCount val="1"/>
                <c:pt idx="0">
                  <c:v>Apparel and Services</c:v>
                </c:pt>
              </c:strCache>
            </c:strRef>
          </c:tx>
          <c:spPr>
            <a:solidFill>
              <a:schemeClr val="accent5"/>
            </a:solidFill>
            <a:ln w="19050">
              <a:solidFill>
                <a:schemeClr val="lt1"/>
              </a:solidFill>
            </a:ln>
            <a:effectLst/>
          </c:spPr>
          <c:invertIfNegative val="0"/>
          <c:dLbls>
            <c:dLbl>
              <c:idx val="0"/>
              <c:layout>
                <c:manualLayout>
                  <c:x val="-0.1507540767164789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1114-4AF0-8CBF-FFB3FBE1A8B0}"/>
                </c:ext>
              </c:extLst>
            </c:dLbl>
            <c:dLbl>
              <c:idx val="1"/>
              <c:layout>
                <c:manualLayout>
                  <c:x val="-0.13940699567330311"/>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1114-4AF0-8CBF-FFB3FBE1A8B0}"/>
                </c:ext>
              </c:extLst>
            </c:dLbl>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Sheet1!$G$2:$G$3</c:f>
              <c:numCache>
                <c:formatCode>0%</c:formatCode>
                <c:ptCount val="2"/>
                <c:pt idx="0">
                  <c:v>4.4882080137151899E-2</c:v>
                </c:pt>
                <c:pt idx="1">
                  <c:v>3.1114259435729787E-2</c:v>
                </c:pt>
              </c:numCache>
            </c:numRef>
          </c:val>
          <c:extLst>
            <c:ext xmlns:c16="http://schemas.microsoft.com/office/drawing/2014/chart" uri="{C3380CC4-5D6E-409C-BE32-E72D297353CC}">
              <c16:uniqueId val="{00000014-1114-4AF0-8CBF-FFB3FBE1A8B0}"/>
            </c:ext>
          </c:extLst>
        </c:ser>
        <c:ser>
          <c:idx val="6"/>
          <c:order val="6"/>
          <c:tx>
            <c:strRef>
              <c:f>Sheet1!$H$1</c:f>
              <c:strCache>
                <c:ptCount val="1"/>
                <c:pt idx="0">
                  <c:v>Personal Care Products &amp; Services</c:v>
                </c:pt>
              </c:strCache>
            </c:strRef>
          </c:tx>
          <c:spPr>
            <a:solidFill>
              <a:schemeClr val="accent3"/>
            </a:solidFill>
            <a:ln w="19050">
              <a:solidFill>
                <a:schemeClr val="lt1"/>
              </a:solidFill>
            </a:ln>
            <a:effectLst/>
          </c:spPr>
          <c:invertIfNegative val="0"/>
          <c:dLbls>
            <c:dLbl>
              <c:idx val="0"/>
              <c:layout>
                <c:manualLayout>
                  <c:x val="0.15399609987167204"/>
                  <c:y val="-1.3681555862223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114-4AF0-8CBF-FFB3FBE1A8B0}"/>
                </c:ext>
              </c:extLst>
            </c:dLbl>
            <c:dLbl>
              <c:idx val="1"/>
              <c:layout>
                <c:manualLayout>
                  <c:x val="0.13940699567330311"/>
                  <c:y val="-3.19236303451881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114-4AF0-8CBF-FFB3FBE1A8B0}"/>
                </c:ext>
              </c:extLst>
            </c:dLbl>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Sheet1!$H$2:$H$3</c:f>
              <c:numCache>
                <c:formatCode>0%</c:formatCode>
                <c:ptCount val="2"/>
                <c:pt idx="0">
                  <c:v>1.4132799964832845E-2</c:v>
                </c:pt>
                <c:pt idx="1">
                  <c:v>1.5399034132050873E-2</c:v>
                </c:pt>
              </c:numCache>
            </c:numRef>
          </c:val>
          <c:extLst>
            <c:ext xmlns:c16="http://schemas.microsoft.com/office/drawing/2014/chart" uri="{C3380CC4-5D6E-409C-BE32-E72D297353CC}">
              <c16:uniqueId val="{00000015-1114-4AF0-8CBF-FFB3FBE1A8B0}"/>
            </c:ext>
          </c:extLst>
        </c:ser>
        <c:ser>
          <c:idx val="7"/>
          <c:order val="7"/>
          <c:tx>
            <c:strRef>
              <c:f>Sheet1!$I$1</c:f>
              <c:strCache>
                <c:ptCount val="1"/>
                <c:pt idx="0">
                  <c:v>Alcoholic Beverages</c:v>
                </c:pt>
              </c:strCache>
            </c:strRef>
          </c:tx>
          <c:spPr>
            <a:solidFill>
              <a:srgbClr val="C00000"/>
            </a:solidFill>
            <a:ln w="19050">
              <a:solidFill>
                <a:schemeClr val="lt1"/>
              </a:solidFill>
            </a:ln>
            <a:effectLst/>
          </c:spPr>
          <c:invertIfNegative val="0"/>
          <c:dLbls>
            <c:dLbl>
              <c:idx val="0"/>
              <c:layout>
                <c:manualLayout>
                  <c:x val="-0.11671283358695148"/>
                  <c:y val="-5.47262234488940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1114-4AF0-8CBF-FFB3FBE1A8B0}"/>
                </c:ext>
              </c:extLst>
            </c:dLbl>
            <c:dLbl>
              <c:idx val="1"/>
              <c:layout>
                <c:manualLayout>
                  <c:x val="8.591361361261704E-2"/>
                  <c:y val="-5.70064827592645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1114-4AF0-8CBF-FFB3FBE1A8B0}"/>
                </c:ext>
              </c:extLst>
            </c:dLbl>
            <c:spPr>
              <a:noFill/>
              <a:ln>
                <a:noFill/>
              </a:ln>
              <a:effectLst/>
            </c:spPr>
            <c:txPr>
              <a:bodyPr rot="0" spcFirstLastPara="1" vertOverflow="ellipsis" vert="horz" wrap="square" anchor="ctr" anchorCtr="1"/>
              <a:lstStyle/>
              <a:p>
                <a:pPr algn="ct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A25-34</c:v>
                </c:pt>
                <c:pt idx="1">
                  <c:v>A55+</c:v>
                </c:pt>
              </c:strCache>
            </c:strRef>
          </c:cat>
          <c:val>
            <c:numRef>
              <c:f>Sheet1!$I$2:$I$3</c:f>
              <c:numCache>
                <c:formatCode>0%</c:formatCode>
                <c:ptCount val="2"/>
                <c:pt idx="0">
                  <c:v>1.2594236982658198E-2</c:v>
                </c:pt>
                <c:pt idx="1">
                  <c:v>1.156980182150572E-2</c:v>
                </c:pt>
              </c:numCache>
            </c:numRef>
          </c:val>
          <c:extLst>
            <c:ext xmlns:c16="http://schemas.microsoft.com/office/drawing/2014/chart" uri="{C3380CC4-5D6E-409C-BE32-E72D297353CC}">
              <c16:uniqueId val="{00000016-1114-4AF0-8CBF-FFB3FBE1A8B0}"/>
            </c:ext>
          </c:extLst>
        </c:ser>
        <c:dLbls>
          <c:showLegendKey val="0"/>
          <c:showVal val="0"/>
          <c:showCatName val="0"/>
          <c:showSerName val="0"/>
          <c:showPercent val="0"/>
          <c:showBubbleSize val="0"/>
        </c:dLbls>
        <c:gapWidth val="100"/>
        <c:overlap val="100"/>
        <c:axId val="382895344"/>
        <c:axId val="1922643712"/>
      </c:barChart>
      <c:catAx>
        <c:axId val="38289534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B0B4"/>
                </a:solidFill>
                <a:latin typeface="+mn-lt"/>
                <a:ea typeface="+mn-ea"/>
                <a:cs typeface="+mn-cs"/>
              </a:defRPr>
            </a:pPr>
            <a:endParaRPr lang="en-US"/>
          </a:p>
        </c:txPr>
        <c:crossAx val="1922643712"/>
        <c:crosses val="autoZero"/>
        <c:auto val="1"/>
        <c:lblAlgn val="ctr"/>
        <c:lblOffset val="100"/>
        <c:noMultiLvlLbl val="0"/>
      </c:catAx>
      <c:valAx>
        <c:axId val="1922643712"/>
        <c:scaling>
          <c:orientation val="minMax"/>
        </c:scaling>
        <c:delete val="1"/>
        <c:axPos val="l"/>
        <c:numFmt formatCode="0%" sourceLinked="1"/>
        <c:majorTickMark val="out"/>
        <c:minorTickMark val="none"/>
        <c:tickLblPos val="nextTo"/>
        <c:crossAx val="382895344"/>
        <c:crosses val="autoZero"/>
        <c:crossBetween val="between"/>
      </c:valAx>
      <c:spPr>
        <a:noFill/>
        <a:ln>
          <a:noFill/>
        </a:ln>
        <a:effectLst/>
      </c:spPr>
    </c:plotArea>
    <c:legend>
      <c:legendPos val="b"/>
      <c:layout>
        <c:manualLayout>
          <c:xMode val="edge"/>
          <c:yMode val="edge"/>
          <c:x val="7.4515860002802928E-2"/>
          <c:y val="0.78897618511540091"/>
          <c:w val="0.88338851154632503"/>
          <c:h val="0.1699791472979286"/>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0.19633</cdr:x>
      <cdr:y>0.86668</cdr:y>
    </cdr:from>
    <cdr:to>
      <cdr:x>0.24635</cdr:x>
      <cdr:y>0.92273</cdr:y>
    </cdr:to>
    <cdr:sp macro="" textlink="">
      <cdr:nvSpPr>
        <cdr:cNvPr id="2" name="TextBox 5">
          <a:extLst xmlns:a="http://schemas.openxmlformats.org/drawingml/2006/main">
            <a:ext uri="{FF2B5EF4-FFF2-40B4-BE49-F238E27FC236}">
              <a16:creationId xmlns:a16="http://schemas.microsoft.com/office/drawing/2014/main" id="{AA7F674A-FD9F-4313-A4F6-46550227D247}"/>
            </a:ext>
          </a:extLst>
        </cdr:cNvPr>
        <cdr:cNvSpPr txBox="1"/>
      </cdr:nvSpPr>
      <cdr:spPr>
        <a:xfrm xmlns:a="http://schemas.openxmlformats.org/drawingml/2006/main">
          <a:off x="2033339" y="4045214"/>
          <a:ext cx="518091" cy="2616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100" b="1" dirty="0"/>
            <a:t>1990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7351AE-5C87-4C28-A9FE-89EFB54012E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9485505-6A44-4754-A87F-DEE4E664D9C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4C4B8B7-6C4C-4ACB-BF98-861227D375DA}" type="datetimeFigureOut">
              <a:rPr lang="en-US" smtClean="0"/>
              <a:t>5/28/2019</a:t>
            </a:fld>
            <a:endParaRPr lang="en-US"/>
          </a:p>
        </p:txBody>
      </p:sp>
      <p:sp>
        <p:nvSpPr>
          <p:cNvPr id="4" name="Footer Placeholder 3">
            <a:extLst>
              <a:ext uri="{FF2B5EF4-FFF2-40B4-BE49-F238E27FC236}">
                <a16:creationId xmlns:a16="http://schemas.microsoft.com/office/drawing/2014/main" id="{8FCD5CF0-E15A-4881-B0C3-8FE9B2DA116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382F17-5B62-4039-BC40-4F21E0600D0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381EC51-93E8-4B29-8F29-0A69FCAD24E6}" type="slidenum">
              <a:rPr lang="en-US" smtClean="0"/>
              <a:t>‹#›</a:t>
            </a:fld>
            <a:endParaRPr lang="en-US"/>
          </a:p>
        </p:txBody>
      </p:sp>
    </p:spTree>
    <p:extLst>
      <p:ext uri="{BB962C8B-B14F-4D97-AF65-F5344CB8AC3E}">
        <p14:creationId xmlns:p14="http://schemas.microsoft.com/office/powerpoint/2010/main" val="2237429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D6103DB-E9B6-43CB-8075-E52750AE826A}" type="datetimeFigureOut">
              <a:rPr lang="en-US" smtClean="0"/>
              <a:t>5/28/2019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4DC5A39-9615-4EA5-AD81-2B3B06F13EEC}" type="slidenum">
              <a:rPr lang="en-US" smtClean="0"/>
              <a:t>‹#›</a:t>
            </a:fld>
            <a:endParaRPr lang="en-US"/>
          </a:p>
        </p:txBody>
      </p:sp>
    </p:spTree>
    <p:extLst>
      <p:ext uri="{BB962C8B-B14F-4D97-AF65-F5344CB8AC3E}">
        <p14:creationId xmlns:p14="http://schemas.microsoft.com/office/powerpoint/2010/main" val="33826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0653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217373">
              <a:defRPr/>
            </a:pPr>
            <a:fld id="{4A27312A-2903-41D3-B4E7-1C2F5036DA01}" type="slidenum">
              <a:rPr lang="en-US">
                <a:solidFill>
                  <a:prstClr val="black"/>
                </a:solidFill>
                <a:latin typeface="Calibri"/>
              </a:rPr>
              <a:pPr defTabSz="1217373">
                <a:defRPr/>
              </a:pPr>
              <a:t>10</a:t>
            </a:fld>
            <a:endParaRPr lang="en-US">
              <a:solidFill>
                <a:prstClr val="black"/>
              </a:solidFill>
              <a:latin typeface="Calibri"/>
            </a:endParaRPr>
          </a:p>
        </p:txBody>
      </p:sp>
    </p:spTree>
    <p:extLst>
      <p:ext uri="{BB962C8B-B14F-4D97-AF65-F5344CB8AC3E}">
        <p14:creationId xmlns:p14="http://schemas.microsoft.com/office/powerpoint/2010/main" val="1132661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1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12</a:t>
            </a:fld>
            <a:endParaRPr lang="en-US"/>
          </a:p>
        </p:txBody>
      </p:sp>
    </p:spTree>
    <p:extLst>
      <p:ext uri="{BB962C8B-B14F-4D97-AF65-F5344CB8AC3E}">
        <p14:creationId xmlns:p14="http://schemas.microsoft.com/office/powerpoint/2010/main" val="1983929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13</a:t>
            </a:fld>
            <a:endParaRPr lang="en-US"/>
          </a:p>
        </p:txBody>
      </p:sp>
    </p:spTree>
    <p:extLst>
      <p:ext uri="{BB962C8B-B14F-4D97-AF65-F5344CB8AC3E}">
        <p14:creationId xmlns:p14="http://schemas.microsoft.com/office/powerpoint/2010/main" val="20996817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14</a:t>
            </a:fld>
            <a:endParaRPr lang="en-US"/>
          </a:p>
        </p:txBody>
      </p:sp>
    </p:spTree>
    <p:extLst>
      <p:ext uri="{BB962C8B-B14F-4D97-AF65-F5344CB8AC3E}">
        <p14:creationId xmlns:p14="http://schemas.microsoft.com/office/powerpoint/2010/main" val="1790442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15</a:t>
            </a:fld>
            <a:endParaRPr lang="en-US"/>
          </a:p>
        </p:txBody>
      </p:sp>
    </p:spTree>
    <p:extLst>
      <p:ext uri="{BB962C8B-B14F-4D97-AF65-F5344CB8AC3E}">
        <p14:creationId xmlns:p14="http://schemas.microsoft.com/office/powerpoint/2010/main" val="292307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7373" rtl="0" eaLnBrk="1" fontAlgn="auto" latinLnBrk="0" hangingPunct="1">
              <a:lnSpc>
                <a:spcPct val="100000"/>
              </a:lnSpc>
              <a:spcBef>
                <a:spcPts val="0"/>
              </a:spcBef>
              <a:spcAft>
                <a:spcPts val="0"/>
              </a:spcAft>
              <a:buClrTx/>
              <a:buSzTx/>
              <a:buFontTx/>
              <a:buNone/>
              <a:tabLst/>
              <a:defRPr/>
            </a:pPr>
            <a:fld id="{4A27312A-2903-41D3-B4E7-1C2F5036DA0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1217373"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4903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1679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18</a:t>
            </a:fld>
            <a:endParaRPr lang="en-US"/>
          </a:p>
        </p:txBody>
      </p:sp>
    </p:spTree>
    <p:extLst>
      <p:ext uri="{BB962C8B-B14F-4D97-AF65-F5344CB8AC3E}">
        <p14:creationId xmlns:p14="http://schemas.microsoft.com/office/powerpoint/2010/main" val="22990074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19</a:t>
            </a:fld>
            <a:endParaRPr lang="en-US"/>
          </a:p>
        </p:txBody>
      </p:sp>
    </p:spTree>
    <p:extLst>
      <p:ext uri="{BB962C8B-B14F-4D97-AF65-F5344CB8AC3E}">
        <p14:creationId xmlns:p14="http://schemas.microsoft.com/office/powerpoint/2010/main" val="1243131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2</a:t>
            </a:fld>
            <a:endParaRPr lang="en-US"/>
          </a:p>
        </p:txBody>
      </p:sp>
    </p:spTree>
    <p:extLst>
      <p:ext uri="{BB962C8B-B14F-4D97-AF65-F5344CB8AC3E}">
        <p14:creationId xmlns:p14="http://schemas.microsoft.com/office/powerpoint/2010/main" val="17832514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20</a:t>
            </a:fld>
            <a:endParaRPr lang="en-US"/>
          </a:p>
        </p:txBody>
      </p:sp>
    </p:spTree>
    <p:extLst>
      <p:ext uri="{BB962C8B-B14F-4D97-AF65-F5344CB8AC3E}">
        <p14:creationId xmlns:p14="http://schemas.microsoft.com/office/powerpoint/2010/main" val="28259073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2771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23</a:t>
            </a:fld>
            <a:endParaRPr lang="en-US"/>
          </a:p>
        </p:txBody>
      </p:sp>
    </p:spTree>
    <p:extLst>
      <p:ext uri="{BB962C8B-B14F-4D97-AF65-F5344CB8AC3E}">
        <p14:creationId xmlns:p14="http://schemas.microsoft.com/office/powerpoint/2010/main" val="1362230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24</a:t>
            </a:fld>
            <a:endParaRPr lang="en-US"/>
          </a:p>
        </p:txBody>
      </p:sp>
    </p:spTree>
    <p:extLst>
      <p:ext uri="{BB962C8B-B14F-4D97-AF65-F5344CB8AC3E}">
        <p14:creationId xmlns:p14="http://schemas.microsoft.com/office/powerpoint/2010/main" val="1651714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25</a:t>
            </a:fld>
            <a:endParaRPr lang="en-US"/>
          </a:p>
        </p:txBody>
      </p:sp>
    </p:spTree>
    <p:extLst>
      <p:ext uri="{BB962C8B-B14F-4D97-AF65-F5344CB8AC3E}">
        <p14:creationId xmlns:p14="http://schemas.microsoft.com/office/powerpoint/2010/main" val="19722564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26</a:t>
            </a:fld>
            <a:endParaRPr lang="en-US"/>
          </a:p>
        </p:txBody>
      </p:sp>
    </p:spTree>
    <p:extLst>
      <p:ext uri="{BB962C8B-B14F-4D97-AF65-F5344CB8AC3E}">
        <p14:creationId xmlns:p14="http://schemas.microsoft.com/office/powerpoint/2010/main" val="2093945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27</a:t>
            </a:fld>
            <a:endParaRPr lang="en-US"/>
          </a:p>
        </p:txBody>
      </p:sp>
    </p:spTree>
    <p:extLst>
      <p:ext uri="{BB962C8B-B14F-4D97-AF65-F5344CB8AC3E}">
        <p14:creationId xmlns:p14="http://schemas.microsoft.com/office/powerpoint/2010/main" val="4104514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28</a:t>
            </a:fld>
            <a:endParaRPr lang="en-US"/>
          </a:p>
        </p:txBody>
      </p:sp>
    </p:spTree>
    <p:extLst>
      <p:ext uri="{BB962C8B-B14F-4D97-AF65-F5344CB8AC3E}">
        <p14:creationId xmlns:p14="http://schemas.microsoft.com/office/powerpoint/2010/main" val="1517341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4880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1217373">
              <a:defRPr/>
            </a:pPr>
            <a:fld id="{4A27312A-2903-41D3-B4E7-1C2F5036DA01}" type="slidenum">
              <a:rPr lang="en-US">
                <a:solidFill>
                  <a:prstClr val="black"/>
                </a:solidFill>
                <a:latin typeface="Calibri"/>
              </a:rPr>
              <a:pPr defTabSz="1217373">
                <a:defRPr/>
              </a:pPr>
              <a:t>32</a:t>
            </a:fld>
            <a:endParaRPr lang="en-US">
              <a:solidFill>
                <a:prstClr val="black"/>
              </a:solidFill>
              <a:latin typeface="Calibri"/>
            </a:endParaRPr>
          </a:p>
        </p:txBody>
      </p:sp>
    </p:spTree>
    <p:extLst>
      <p:ext uri="{BB962C8B-B14F-4D97-AF65-F5344CB8AC3E}">
        <p14:creationId xmlns:p14="http://schemas.microsoft.com/office/powerpoint/2010/main" val="357539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3</a:t>
            </a:fld>
            <a:endParaRPr lang="en-US"/>
          </a:p>
        </p:txBody>
      </p:sp>
    </p:spTree>
    <p:extLst>
      <p:ext uri="{BB962C8B-B14F-4D97-AF65-F5344CB8AC3E}">
        <p14:creationId xmlns:p14="http://schemas.microsoft.com/office/powerpoint/2010/main" val="886086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8973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34</a:t>
            </a:fld>
            <a:endParaRPr lang="en-US"/>
          </a:p>
        </p:txBody>
      </p:sp>
    </p:spTree>
    <p:extLst>
      <p:ext uri="{BB962C8B-B14F-4D97-AF65-F5344CB8AC3E}">
        <p14:creationId xmlns:p14="http://schemas.microsoft.com/office/powerpoint/2010/main" val="17223079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35</a:t>
            </a:fld>
            <a:endParaRPr lang="en-US"/>
          </a:p>
        </p:txBody>
      </p:sp>
    </p:spTree>
    <p:extLst>
      <p:ext uri="{BB962C8B-B14F-4D97-AF65-F5344CB8AC3E}">
        <p14:creationId xmlns:p14="http://schemas.microsoft.com/office/powerpoint/2010/main" val="910342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36</a:t>
            </a:fld>
            <a:endParaRPr lang="en-US"/>
          </a:p>
        </p:txBody>
      </p:sp>
    </p:spTree>
    <p:extLst>
      <p:ext uri="{BB962C8B-B14F-4D97-AF65-F5344CB8AC3E}">
        <p14:creationId xmlns:p14="http://schemas.microsoft.com/office/powerpoint/2010/main" val="22216758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38</a:t>
            </a:fld>
            <a:endParaRPr lang="en-US"/>
          </a:p>
        </p:txBody>
      </p:sp>
    </p:spTree>
    <p:extLst>
      <p:ext uri="{BB962C8B-B14F-4D97-AF65-F5344CB8AC3E}">
        <p14:creationId xmlns:p14="http://schemas.microsoft.com/office/powerpoint/2010/main" val="10364063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7809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40</a:t>
            </a:fld>
            <a:endParaRPr lang="en-US"/>
          </a:p>
        </p:txBody>
      </p:sp>
    </p:spTree>
    <p:extLst>
      <p:ext uri="{BB962C8B-B14F-4D97-AF65-F5344CB8AC3E}">
        <p14:creationId xmlns:p14="http://schemas.microsoft.com/office/powerpoint/2010/main" val="9189002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1014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882BC3-AE5F-3043-9FCD-C1F199F164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5564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B4DC5A39-9615-4EA5-AD81-2B3B06F13EEC}" type="slidenum">
              <a:rPr lang="en-US">
                <a:solidFill>
                  <a:prstClr val="black"/>
                </a:solidFill>
                <a:latin typeface="Calibri" panose="020F0502020204030204"/>
              </a:rPr>
              <a:pPr defTabSz="931774">
                <a:defRPr/>
              </a:pPr>
              <a:t>44</a:t>
            </a:fld>
            <a:endParaRPr lang="en-US">
              <a:solidFill>
                <a:prstClr val="black"/>
              </a:solidFill>
              <a:latin typeface="Calibri" panose="020F0502020204030204"/>
            </a:endParaRPr>
          </a:p>
        </p:txBody>
      </p:sp>
    </p:spTree>
    <p:extLst>
      <p:ext uri="{BB962C8B-B14F-4D97-AF65-F5344CB8AC3E}">
        <p14:creationId xmlns:p14="http://schemas.microsoft.com/office/powerpoint/2010/main" val="58959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82621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38340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878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DC5A39-9615-4EA5-AD81-2B3B06F13E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897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B4DC5A39-9615-4EA5-AD81-2B3B06F13EEC}" type="slidenum">
              <a:rPr lang="en-US">
                <a:solidFill>
                  <a:prstClr val="black"/>
                </a:solidFill>
                <a:latin typeface="Calibri" panose="020F0502020204030204"/>
              </a:rPr>
              <a:pPr defTabSz="931774">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3493762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B4DC5A39-9615-4EA5-AD81-2B3B06F13EEC}"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493020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B4DC5A39-9615-4EA5-AD81-2B3B06F13EEC}"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769303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4DC5A39-9615-4EA5-AD81-2B3B06F13EEC}" type="slidenum">
              <a:rPr lang="en-US" smtClean="0"/>
              <a:t>9</a:t>
            </a:fld>
            <a:endParaRPr lang="en-US"/>
          </a:p>
        </p:txBody>
      </p:sp>
    </p:spTree>
    <p:extLst>
      <p:ext uri="{BB962C8B-B14F-4D97-AF65-F5344CB8AC3E}">
        <p14:creationId xmlns:p14="http://schemas.microsoft.com/office/powerpoint/2010/main" val="70035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86082" indent="0" algn="ctr">
              <a:buNone/>
              <a:defRPr>
                <a:solidFill>
                  <a:schemeClr val="tx1">
                    <a:tint val="75000"/>
                  </a:schemeClr>
                </a:solidFill>
              </a:defRPr>
            </a:lvl2pPr>
            <a:lvl3pPr marL="1172164" indent="0" algn="ctr">
              <a:buNone/>
              <a:defRPr>
                <a:solidFill>
                  <a:schemeClr val="tx1">
                    <a:tint val="75000"/>
                  </a:schemeClr>
                </a:solidFill>
              </a:defRPr>
            </a:lvl3pPr>
            <a:lvl4pPr marL="1758245" indent="0" algn="ctr">
              <a:buNone/>
              <a:defRPr>
                <a:solidFill>
                  <a:schemeClr val="tx1">
                    <a:tint val="75000"/>
                  </a:schemeClr>
                </a:solidFill>
              </a:defRPr>
            </a:lvl4pPr>
            <a:lvl5pPr marL="2344327" indent="0" algn="ctr">
              <a:buNone/>
              <a:defRPr>
                <a:solidFill>
                  <a:schemeClr val="tx1">
                    <a:tint val="75000"/>
                  </a:schemeClr>
                </a:solidFill>
              </a:defRPr>
            </a:lvl5pPr>
            <a:lvl6pPr marL="2930409" indent="0" algn="ctr">
              <a:buNone/>
              <a:defRPr>
                <a:solidFill>
                  <a:schemeClr val="tx1">
                    <a:tint val="75000"/>
                  </a:schemeClr>
                </a:solidFill>
              </a:defRPr>
            </a:lvl6pPr>
            <a:lvl7pPr marL="3516491" indent="0" algn="ctr">
              <a:buNone/>
              <a:defRPr>
                <a:solidFill>
                  <a:schemeClr val="tx1">
                    <a:tint val="75000"/>
                  </a:schemeClr>
                </a:solidFill>
              </a:defRPr>
            </a:lvl7pPr>
            <a:lvl8pPr marL="4102572" indent="0" algn="ctr">
              <a:buNone/>
              <a:defRPr>
                <a:solidFill>
                  <a:schemeClr val="tx1">
                    <a:tint val="75000"/>
                  </a:schemeClr>
                </a:solidFill>
              </a:defRPr>
            </a:lvl8pPr>
            <a:lvl9pPr marL="4688654"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967625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743388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839812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438856" y="6189666"/>
            <a:ext cx="4471195"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dirty="0"/>
              <a:t>VAB: Risky business</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228554" fontAlgn="base">
              <a:lnSpc>
                <a:spcPts val="2300"/>
              </a:lnSpc>
              <a:spcBef>
                <a:spcPct val="0"/>
              </a:spcBef>
              <a:spcAft>
                <a:spcPct val="0"/>
              </a:spcAft>
              <a:buFontTx/>
              <a:buNone/>
              <a:defRPr sz="1100"/>
            </a:lvl1pPr>
            <a:lvl5pPr marL="1828434"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
        <p:nvSpPr>
          <p:cNvPr id="2" name="Title 1">
            <a:extLst>
              <a:ext uri="{FF2B5EF4-FFF2-40B4-BE49-F238E27FC236}">
                <a16:creationId xmlns:a16="http://schemas.microsoft.com/office/drawing/2014/main" id="{7BD30C78-9913-45B6-ADAC-C56FC7707A7E}"/>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58278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799"/>
              </a:lnSpc>
              <a:defRPr sz="2599"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109" indent="0">
              <a:buNone/>
              <a:defRPr/>
            </a:lvl2pPr>
            <a:lvl3pPr marL="914217" indent="0">
              <a:buNone/>
              <a:defRPr/>
            </a:lvl3pPr>
            <a:lvl4pPr marL="1371326" indent="0">
              <a:buNone/>
              <a:defRPr/>
            </a:lvl4pPr>
            <a:lvl5pPr marL="1828434"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7" y="6189666"/>
            <a:ext cx="2293054" cy="431798"/>
          </a:xfrm>
          <a:prstGeom prst="rect">
            <a:avLst/>
          </a:prstGeom>
        </p:spPr>
        <p:txBody>
          <a:bodyPr vert="horz"/>
          <a:lstStyle>
            <a:lvl1pPr marL="0" indent="0">
              <a:buNone/>
              <a:defRPr sz="1100" cap="all" baseline="0"/>
            </a:lvl1pPr>
            <a:lvl2pPr marL="457109" indent="0">
              <a:buNone/>
              <a:defRPr/>
            </a:lvl2pPr>
            <a:lvl3pPr marL="914217" indent="0">
              <a:buNone/>
              <a:defRPr/>
            </a:lvl3pPr>
            <a:lvl4pPr marL="1371326" indent="0">
              <a:buNone/>
              <a:defRPr/>
            </a:lvl4pPr>
            <a:lvl5pPr marL="1828434" indent="0">
              <a:buNone/>
              <a:defRPr/>
            </a:lvl5pPr>
          </a:lstStyle>
          <a:p>
            <a:pPr lvl="0"/>
            <a:r>
              <a:rPr lang="en-US" dirty="0"/>
              <a:t>VAB: Risky BUSINESS</a:t>
            </a:r>
          </a:p>
        </p:txBody>
      </p:sp>
    </p:spTree>
    <p:extLst>
      <p:ext uri="{BB962C8B-B14F-4D97-AF65-F5344CB8AC3E}">
        <p14:creationId xmlns:p14="http://schemas.microsoft.com/office/powerpoint/2010/main" val="148662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178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1"/>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83090" indent="0" algn="ctr">
              <a:buNone/>
              <a:defRPr>
                <a:solidFill>
                  <a:schemeClr val="tx1">
                    <a:tint val="75000"/>
                  </a:schemeClr>
                </a:solidFill>
              </a:defRPr>
            </a:lvl2pPr>
            <a:lvl3pPr marL="1166201" indent="0" algn="ctr">
              <a:buNone/>
              <a:defRPr>
                <a:solidFill>
                  <a:schemeClr val="tx1">
                    <a:tint val="75000"/>
                  </a:schemeClr>
                </a:solidFill>
              </a:defRPr>
            </a:lvl3pPr>
            <a:lvl4pPr marL="1749301" indent="0" algn="ctr">
              <a:buNone/>
              <a:defRPr>
                <a:solidFill>
                  <a:schemeClr val="tx1">
                    <a:tint val="75000"/>
                  </a:schemeClr>
                </a:solidFill>
              </a:defRPr>
            </a:lvl4pPr>
            <a:lvl5pPr marL="2332401" indent="0" algn="ctr">
              <a:buNone/>
              <a:defRPr>
                <a:solidFill>
                  <a:schemeClr val="tx1">
                    <a:tint val="75000"/>
                  </a:schemeClr>
                </a:solidFill>
              </a:defRPr>
            </a:lvl5pPr>
            <a:lvl6pPr marL="2915500" indent="0" algn="ctr">
              <a:buNone/>
              <a:defRPr>
                <a:solidFill>
                  <a:schemeClr val="tx1">
                    <a:tint val="75000"/>
                  </a:schemeClr>
                </a:solidFill>
              </a:defRPr>
            </a:lvl6pPr>
            <a:lvl7pPr marL="3498600" indent="0" algn="ctr">
              <a:buNone/>
              <a:defRPr>
                <a:solidFill>
                  <a:schemeClr val="tx1">
                    <a:tint val="75000"/>
                  </a:schemeClr>
                </a:solidFill>
              </a:defRPr>
            </a:lvl7pPr>
            <a:lvl8pPr marL="4081699" indent="0" algn="ctr">
              <a:buNone/>
              <a:defRPr>
                <a:solidFill>
                  <a:schemeClr val="tx1">
                    <a:tint val="75000"/>
                  </a:schemeClr>
                </a:solidFill>
              </a:defRPr>
            </a:lvl8pPr>
            <a:lvl9pPr marL="46648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2587202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0885195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500">
                <a:solidFill>
                  <a:schemeClr val="tx1">
                    <a:tint val="75000"/>
                  </a:schemeClr>
                </a:solidFill>
              </a:defRPr>
            </a:lvl1pPr>
            <a:lvl2pPr marL="583090" indent="0">
              <a:buNone/>
              <a:defRPr sz="2300">
                <a:solidFill>
                  <a:schemeClr val="tx1">
                    <a:tint val="75000"/>
                  </a:schemeClr>
                </a:solidFill>
              </a:defRPr>
            </a:lvl2pPr>
            <a:lvl3pPr marL="1166201" indent="0">
              <a:buNone/>
              <a:defRPr sz="2000">
                <a:solidFill>
                  <a:schemeClr val="tx1">
                    <a:tint val="75000"/>
                  </a:schemeClr>
                </a:solidFill>
              </a:defRPr>
            </a:lvl3pPr>
            <a:lvl4pPr marL="1749301" indent="0">
              <a:buNone/>
              <a:defRPr sz="1800">
                <a:solidFill>
                  <a:schemeClr val="tx1">
                    <a:tint val="75000"/>
                  </a:schemeClr>
                </a:solidFill>
              </a:defRPr>
            </a:lvl4pPr>
            <a:lvl5pPr marL="2332401" indent="0">
              <a:buNone/>
              <a:defRPr sz="1800">
                <a:solidFill>
                  <a:schemeClr val="tx1">
                    <a:tint val="75000"/>
                  </a:schemeClr>
                </a:solidFill>
              </a:defRPr>
            </a:lvl5pPr>
            <a:lvl6pPr marL="2915500" indent="0">
              <a:buNone/>
              <a:defRPr sz="1800">
                <a:solidFill>
                  <a:schemeClr val="tx1">
                    <a:tint val="75000"/>
                  </a:schemeClr>
                </a:solidFill>
              </a:defRPr>
            </a:lvl6pPr>
            <a:lvl7pPr marL="3498600" indent="0">
              <a:buNone/>
              <a:defRPr sz="1800">
                <a:solidFill>
                  <a:schemeClr val="tx1">
                    <a:tint val="75000"/>
                  </a:schemeClr>
                </a:solidFill>
              </a:defRPr>
            </a:lvl7pPr>
            <a:lvl8pPr marL="4081699" indent="0">
              <a:buNone/>
              <a:defRPr sz="1800">
                <a:solidFill>
                  <a:schemeClr val="tx1">
                    <a:tint val="75000"/>
                  </a:schemeClr>
                </a:solidFill>
              </a:defRPr>
            </a:lvl8pPr>
            <a:lvl9pPr marL="4664800" indent="0">
              <a:buNone/>
              <a:defRPr sz="18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370910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3600"/>
            </a:lvl1pPr>
            <a:lvl2pPr>
              <a:defRPr sz="31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3600"/>
            </a:lvl1pPr>
            <a:lvl2pPr>
              <a:defRPr sz="31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719612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2"/>
          </a:xfrm>
        </p:spPr>
        <p:txBody>
          <a:bodyPr anchor="b"/>
          <a:lstStyle>
            <a:lvl1pPr marL="0" indent="0">
              <a:buNone/>
              <a:defRPr sz="3100" b="1"/>
            </a:lvl1pPr>
            <a:lvl2pPr marL="583090" indent="0">
              <a:buNone/>
              <a:defRPr sz="2500" b="1"/>
            </a:lvl2pPr>
            <a:lvl3pPr marL="1166201" indent="0">
              <a:buNone/>
              <a:defRPr sz="2300" b="1"/>
            </a:lvl3pPr>
            <a:lvl4pPr marL="1749301" indent="0">
              <a:buNone/>
              <a:defRPr sz="2000" b="1"/>
            </a:lvl4pPr>
            <a:lvl5pPr marL="2332401" indent="0">
              <a:buNone/>
              <a:defRPr sz="2000" b="1"/>
            </a:lvl5pPr>
            <a:lvl6pPr marL="2915500" indent="0">
              <a:buNone/>
              <a:defRPr sz="2000" b="1"/>
            </a:lvl6pPr>
            <a:lvl7pPr marL="3498600" indent="0">
              <a:buNone/>
              <a:defRPr sz="2000" b="1"/>
            </a:lvl7pPr>
            <a:lvl8pPr marL="4081699" indent="0">
              <a:buNone/>
              <a:defRPr sz="2000" b="1"/>
            </a:lvl8pPr>
            <a:lvl9pPr marL="4664800" indent="0">
              <a:buNone/>
              <a:defRPr sz="20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1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3" y="1535114"/>
            <a:ext cx="5389033" cy="639762"/>
          </a:xfrm>
        </p:spPr>
        <p:txBody>
          <a:bodyPr anchor="b"/>
          <a:lstStyle>
            <a:lvl1pPr marL="0" indent="0">
              <a:buNone/>
              <a:defRPr sz="3100" b="1"/>
            </a:lvl1pPr>
            <a:lvl2pPr marL="583090" indent="0">
              <a:buNone/>
              <a:defRPr sz="2500" b="1"/>
            </a:lvl2pPr>
            <a:lvl3pPr marL="1166201" indent="0">
              <a:buNone/>
              <a:defRPr sz="2300" b="1"/>
            </a:lvl3pPr>
            <a:lvl4pPr marL="1749301" indent="0">
              <a:buNone/>
              <a:defRPr sz="2000" b="1"/>
            </a:lvl4pPr>
            <a:lvl5pPr marL="2332401" indent="0">
              <a:buNone/>
              <a:defRPr sz="2000" b="1"/>
            </a:lvl5pPr>
            <a:lvl6pPr marL="2915500" indent="0">
              <a:buNone/>
              <a:defRPr sz="2000" b="1"/>
            </a:lvl6pPr>
            <a:lvl7pPr marL="3498600" indent="0">
              <a:buNone/>
              <a:defRPr sz="2000" b="1"/>
            </a:lvl7pPr>
            <a:lvl8pPr marL="4081699" indent="0">
              <a:buNone/>
              <a:defRPr sz="2000" b="1"/>
            </a:lvl8pPr>
            <a:lvl9pPr marL="4664800"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193403" y="2174875"/>
            <a:ext cx="5389033" cy="3951288"/>
          </a:xfrm>
        </p:spPr>
        <p:txBody>
          <a:bodyPr/>
          <a:lstStyle>
            <a:lvl1pPr>
              <a:defRPr sz="31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60839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192021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2957091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9928589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767" y="273052"/>
            <a:ext cx="6815667" cy="5853113"/>
          </a:xfrm>
        </p:spPr>
        <p:txBody>
          <a:bodyPr/>
          <a:lstStyle>
            <a:lvl1pPr>
              <a:defRPr sz="4100"/>
            </a:lvl1pPr>
            <a:lvl2pPr>
              <a:defRPr sz="3600"/>
            </a:lvl2pPr>
            <a:lvl3pPr>
              <a:defRPr sz="31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00"/>
            </a:lvl1pPr>
            <a:lvl2pPr marL="583090" indent="0">
              <a:buNone/>
              <a:defRPr sz="1500"/>
            </a:lvl2pPr>
            <a:lvl3pPr marL="1166201" indent="0">
              <a:buNone/>
              <a:defRPr sz="1300"/>
            </a:lvl3pPr>
            <a:lvl4pPr marL="1749301" indent="0">
              <a:buNone/>
              <a:defRPr sz="1100"/>
            </a:lvl4pPr>
            <a:lvl5pPr marL="2332401" indent="0">
              <a:buNone/>
              <a:defRPr sz="1100"/>
            </a:lvl5pPr>
            <a:lvl6pPr marL="2915500" indent="0">
              <a:buNone/>
              <a:defRPr sz="1100"/>
            </a:lvl6pPr>
            <a:lvl7pPr marL="3498600" indent="0">
              <a:buNone/>
              <a:defRPr sz="1100"/>
            </a:lvl7pPr>
            <a:lvl8pPr marL="4081699" indent="0">
              <a:buNone/>
              <a:defRPr sz="1100"/>
            </a:lvl8pPr>
            <a:lvl9pPr marL="4664800" indent="0">
              <a:buNone/>
              <a:defRPr sz="11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759531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34"/>
            <a:ext cx="7315200" cy="566739"/>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100"/>
            </a:lvl1pPr>
            <a:lvl2pPr marL="583090" indent="0">
              <a:buNone/>
              <a:defRPr sz="3600"/>
            </a:lvl2pPr>
            <a:lvl3pPr marL="1166201" indent="0">
              <a:buNone/>
              <a:defRPr sz="3100"/>
            </a:lvl3pPr>
            <a:lvl4pPr marL="1749301" indent="0">
              <a:buNone/>
              <a:defRPr sz="2500"/>
            </a:lvl4pPr>
            <a:lvl5pPr marL="2332401" indent="0">
              <a:buNone/>
              <a:defRPr sz="2500"/>
            </a:lvl5pPr>
            <a:lvl6pPr marL="2915500" indent="0">
              <a:buNone/>
              <a:defRPr sz="2500"/>
            </a:lvl6pPr>
            <a:lvl7pPr marL="3498600" indent="0">
              <a:buNone/>
              <a:defRPr sz="2500"/>
            </a:lvl7pPr>
            <a:lvl8pPr marL="4081699" indent="0">
              <a:buNone/>
              <a:defRPr sz="2500"/>
            </a:lvl8pPr>
            <a:lvl9pPr marL="4664800" indent="0">
              <a:buNone/>
              <a:defRPr sz="2500"/>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800"/>
            </a:lvl1pPr>
            <a:lvl2pPr marL="583090" indent="0">
              <a:buNone/>
              <a:defRPr sz="1500"/>
            </a:lvl2pPr>
            <a:lvl3pPr marL="1166201" indent="0">
              <a:buNone/>
              <a:defRPr sz="1300"/>
            </a:lvl3pPr>
            <a:lvl4pPr marL="1749301" indent="0">
              <a:buNone/>
              <a:defRPr sz="1100"/>
            </a:lvl4pPr>
            <a:lvl5pPr marL="2332401" indent="0">
              <a:buNone/>
              <a:defRPr sz="1100"/>
            </a:lvl5pPr>
            <a:lvl6pPr marL="2915500" indent="0">
              <a:buNone/>
              <a:defRPr sz="1100"/>
            </a:lvl6pPr>
            <a:lvl7pPr marL="3498600" indent="0">
              <a:buNone/>
              <a:defRPr sz="1100"/>
            </a:lvl7pPr>
            <a:lvl8pPr marL="4081699" indent="0">
              <a:buNone/>
              <a:defRPr sz="1100"/>
            </a:lvl8pPr>
            <a:lvl9pPr marL="4664800" indent="0">
              <a:buNone/>
              <a:defRPr sz="11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5397240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503943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2273543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49" y="460183"/>
            <a:ext cx="11740445" cy="1283951"/>
          </a:xfrm>
          <a:prstGeom prst="rect">
            <a:avLst/>
          </a:prstGeom>
        </p:spPr>
        <p:txBody>
          <a:bodyPr lIns="90964" tIns="45482" rIns="90964" bIns="45482"/>
          <a:lstStyle>
            <a:lvl1pPr algn="ctr">
              <a:lnSpc>
                <a:spcPts val="2766"/>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73" y="1806854"/>
            <a:ext cx="11740445" cy="368686"/>
          </a:xfrm>
          <a:prstGeom prst="rect">
            <a:avLst/>
          </a:prstGeom>
        </p:spPr>
        <p:txBody>
          <a:bodyPr vert="horz" lIns="90964" tIns="45482" rIns="90964" bIns="45482"/>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98"/>
            <a:ext cx="7416800" cy="236537"/>
          </a:xfrm>
          <a:prstGeom prst="rect">
            <a:avLst/>
          </a:prstGeom>
        </p:spPr>
        <p:txBody>
          <a:bodyPr vert="horz" lIns="90964" tIns="45482" rIns="90964" bIns="45482"/>
          <a:lstStyle>
            <a:lvl1pPr marL="0" indent="0">
              <a:buNone/>
              <a:defRPr sz="900"/>
            </a:lvl1pPr>
            <a:lvl2pPr marL="454888" indent="0">
              <a:buNone/>
              <a:defRPr/>
            </a:lvl2pPr>
            <a:lvl3pPr marL="909743" indent="0">
              <a:buNone/>
              <a:defRPr/>
            </a:lvl3pPr>
            <a:lvl4pPr marL="1364621" indent="0">
              <a:buNone/>
              <a:defRPr/>
            </a:lvl4pPr>
            <a:lvl5pPr marL="1819494" indent="0">
              <a:buNone/>
              <a:defRPr/>
            </a:lvl5pPr>
          </a:lstStyle>
          <a:p>
            <a:r>
              <a:rPr lang="en-US" sz="800" dirty="0"/>
              <a:t>Source: Insert Source Line Text  </a:t>
            </a:r>
          </a:p>
        </p:txBody>
      </p:sp>
    </p:spTree>
    <p:extLst>
      <p:ext uri="{BB962C8B-B14F-4D97-AF65-F5344CB8AC3E}">
        <p14:creationId xmlns:p14="http://schemas.microsoft.com/office/powerpoint/2010/main" val="682788432"/>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332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2382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500">
                <a:solidFill>
                  <a:schemeClr val="tx1">
                    <a:tint val="75000"/>
                  </a:schemeClr>
                </a:solidFill>
              </a:defRPr>
            </a:lvl1pPr>
            <a:lvl2pPr marL="583178" indent="0">
              <a:buNone/>
              <a:defRPr sz="2300">
                <a:solidFill>
                  <a:schemeClr val="tx1">
                    <a:tint val="75000"/>
                  </a:schemeClr>
                </a:solidFill>
              </a:defRPr>
            </a:lvl2pPr>
            <a:lvl3pPr marL="1166376" indent="0">
              <a:buNone/>
              <a:defRPr sz="2000">
                <a:solidFill>
                  <a:schemeClr val="tx1">
                    <a:tint val="75000"/>
                  </a:schemeClr>
                </a:solidFill>
              </a:defRPr>
            </a:lvl3pPr>
            <a:lvl4pPr marL="1749563" indent="0">
              <a:buNone/>
              <a:defRPr sz="1800">
                <a:solidFill>
                  <a:schemeClr val="tx1">
                    <a:tint val="75000"/>
                  </a:schemeClr>
                </a:solidFill>
              </a:defRPr>
            </a:lvl4pPr>
            <a:lvl5pPr marL="2332751" indent="0">
              <a:buNone/>
              <a:defRPr sz="1800">
                <a:solidFill>
                  <a:schemeClr val="tx1">
                    <a:tint val="75000"/>
                  </a:schemeClr>
                </a:solidFill>
              </a:defRPr>
            </a:lvl5pPr>
            <a:lvl6pPr marL="2915937" indent="0">
              <a:buNone/>
              <a:defRPr sz="1800">
                <a:solidFill>
                  <a:schemeClr val="tx1">
                    <a:tint val="75000"/>
                  </a:schemeClr>
                </a:solidFill>
              </a:defRPr>
            </a:lvl6pPr>
            <a:lvl7pPr marL="3499125" indent="0">
              <a:buNone/>
              <a:defRPr sz="1800">
                <a:solidFill>
                  <a:schemeClr val="tx1">
                    <a:tint val="75000"/>
                  </a:schemeClr>
                </a:solidFill>
              </a:defRPr>
            </a:lvl7pPr>
            <a:lvl8pPr marL="4082312" indent="0">
              <a:buNone/>
              <a:defRPr sz="1800">
                <a:solidFill>
                  <a:schemeClr val="tx1">
                    <a:tint val="75000"/>
                  </a:schemeClr>
                </a:solidFill>
              </a:defRPr>
            </a:lvl8pPr>
            <a:lvl9pPr marL="4665500" indent="0">
              <a:buNone/>
              <a:defRPr sz="18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403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6"/>
          </a:xfrm>
        </p:spPr>
        <p:txBody>
          <a:bodyPr anchor="t"/>
          <a:lstStyle>
            <a:lvl1pPr algn="l">
              <a:defRPr sz="5149"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549">
                <a:solidFill>
                  <a:schemeClr val="tx1">
                    <a:tint val="75000"/>
                  </a:schemeClr>
                </a:solidFill>
              </a:defRPr>
            </a:lvl1pPr>
            <a:lvl2pPr marL="586082" indent="0">
              <a:buNone/>
              <a:defRPr sz="2300">
                <a:solidFill>
                  <a:schemeClr val="tx1">
                    <a:tint val="75000"/>
                  </a:schemeClr>
                </a:solidFill>
              </a:defRPr>
            </a:lvl2pPr>
            <a:lvl3pPr marL="1172164" indent="0">
              <a:buNone/>
              <a:defRPr sz="2050">
                <a:solidFill>
                  <a:schemeClr val="tx1">
                    <a:tint val="75000"/>
                  </a:schemeClr>
                </a:solidFill>
              </a:defRPr>
            </a:lvl3pPr>
            <a:lvl4pPr marL="1758245" indent="0">
              <a:buNone/>
              <a:defRPr sz="1800">
                <a:solidFill>
                  <a:schemeClr val="tx1">
                    <a:tint val="75000"/>
                  </a:schemeClr>
                </a:solidFill>
              </a:defRPr>
            </a:lvl4pPr>
            <a:lvl5pPr marL="2344327" indent="0">
              <a:buNone/>
              <a:defRPr sz="1800">
                <a:solidFill>
                  <a:schemeClr val="tx1">
                    <a:tint val="75000"/>
                  </a:schemeClr>
                </a:solidFill>
              </a:defRPr>
            </a:lvl5pPr>
            <a:lvl6pPr marL="2930409" indent="0">
              <a:buNone/>
              <a:defRPr sz="1800">
                <a:solidFill>
                  <a:schemeClr val="tx1">
                    <a:tint val="75000"/>
                  </a:schemeClr>
                </a:solidFill>
              </a:defRPr>
            </a:lvl6pPr>
            <a:lvl7pPr marL="3516491" indent="0">
              <a:buNone/>
              <a:defRPr sz="1800">
                <a:solidFill>
                  <a:schemeClr val="tx1">
                    <a:tint val="75000"/>
                  </a:schemeClr>
                </a:solidFill>
              </a:defRPr>
            </a:lvl7pPr>
            <a:lvl8pPr marL="4102572" indent="0">
              <a:buNone/>
              <a:defRPr sz="1800">
                <a:solidFill>
                  <a:schemeClr val="tx1">
                    <a:tint val="75000"/>
                  </a:schemeClr>
                </a:solidFill>
              </a:defRPr>
            </a:lvl8pPr>
            <a:lvl9pPr marL="4688654" indent="0">
              <a:buNone/>
              <a:defRPr sz="18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04429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3600"/>
            </a:lvl1pPr>
            <a:lvl2pPr>
              <a:defRPr sz="31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3600"/>
            </a:lvl1pPr>
            <a:lvl2pPr>
              <a:defRPr sz="31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2474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2"/>
          </a:xfrm>
        </p:spPr>
        <p:txBody>
          <a:bodyPr anchor="b"/>
          <a:lstStyle>
            <a:lvl1pPr marL="0" indent="0">
              <a:buNone/>
              <a:defRPr sz="3100" b="1"/>
            </a:lvl1pPr>
            <a:lvl2pPr marL="583178" indent="0">
              <a:buNone/>
              <a:defRPr sz="2500" b="1"/>
            </a:lvl2pPr>
            <a:lvl3pPr marL="1166376" indent="0">
              <a:buNone/>
              <a:defRPr sz="2300" b="1"/>
            </a:lvl3pPr>
            <a:lvl4pPr marL="1749563" indent="0">
              <a:buNone/>
              <a:defRPr sz="2000" b="1"/>
            </a:lvl4pPr>
            <a:lvl5pPr marL="2332751" indent="0">
              <a:buNone/>
              <a:defRPr sz="2000" b="1"/>
            </a:lvl5pPr>
            <a:lvl6pPr marL="2915937" indent="0">
              <a:buNone/>
              <a:defRPr sz="2000" b="1"/>
            </a:lvl6pPr>
            <a:lvl7pPr marL="3499125" indent="0">
              <a:buNone/>
              <a:defRPr sz="2000" b="1"/>
            </a:lvl7pPr>
            <a:lvl8pPr marL="4082312" indent="0">
              <a:buNone/>
              <a:defRPr sz="2000" b="1"/>
            </a:lvl8pPr>
            <a:lvl9pPr marL="4665500" indent="0">
              <a:buNone/>
              <a:defRPr sz="20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1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2" y="1535114"/>
            <a:ext cx="5389033" cy="639762"/>
          </a:xfrm>
        </p:spPr>
        <p:txBody>
          <a:bodyPr anchor="b"/>
          <a:lstStyle>
            <a:lvl1pPr marL="0" indent="0">
              <a:buNone/>
              <a:defRPr sz="3100" b="1"/>
            </a:lvl1pPr>
            <a:lvl2pPr marL="583178" indent="0">
              <a:buNone/>
              <a:defRPr sz="2500" b="1"/>
            </a:lvl2pPr>
            <a:lvl3pPr marL="1166376" indent="0">
              <a:buNone/>
              <a:defRPr sz="2300" b="1"/>
            </a:lvl3pPr>
            <a:lvl4pPr marL="1749563" indent="0">
              <a:buNone/>
              <a:defRPr sz="2000" b="1"/>
            </a:lvl4pPr>
            <a:lvl5pPr marL="2332751" indent="0">
              <a:buNone/>
              <a:defRPr sz="2000" b="1"/>
            </a:lvl5pPr>
            <a:lvl6pPr marL="2915937" indent="0">
              <a:buNone/>
              <a:defRPr sz="2000" b="1"/>
            </a:lvl6pPr>
            <a:lvl7pPr marL="3499125" indent="0">
              <a:buNone/>
              <a:defRPr sz="2000" b="1"/>
            </a:lvl7pPr>
            <a:lvl8pPr marL="4082312" indent="0">
              <a:buNone/>
              <a:defRPr sz="2000" b="1"/>
            </a:lvl8pPr>
            <a:lvl9pPr marL="4665500"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193402" y="2174875"/>
            <a:ext cx="5389033" cy="3951288"/>
          </a:xfrm>
        </p:spPr>
        <p:txBody>
          <a:bodyPr/>
          <a:lstStyle>
            <a:lvl1pPr>
              <a:defRPr sz="31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492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64052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5796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766766" y="273052"/>
            <a:ext cx="6815667" cy="5853113"/>
          </a:xfrm>
        </p:spPr>
        <p:txBody>
          <a:bodyPr/>
          <a:lstStyle>
            <a:lvl1pPr>
              <a:defRPr sz="4100"/>
            </a:lvl1pPr>
            <a:lvl2pPr>
              <a:defRPr sz="3600"/>
            </a:lvl2pPr>
            <a:lvl3pPr>
              <a:defRPr sz="31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00"/>
            </a:lvl1pPr>
            <a:lvl2pPr marL="583178" indent="0">
              <a:buNone/>
              <a:defRPr sz="1500"/>
            </a:lvl2pPr>
            <a:lvl3pPr marL="1166376" indent="0">
              <a:buNone/>
              <a:defRPr sz="1300"/>
            </a:lvl3pPr>
            <a:lvl4pPr marL="1749563" indent="0">
              <a:buNone/>
              <a:defRPr sz="1100"/>
            </a:lvl4pPr>
            <a:lvl5pPr marL="2332751" indent="0">
              <a:buNone/>
              <a:defRPr sz="1100"/>
            </a:lvl5pPr>
            <a:lvl6pPr marL="2915937" indent="0">
              <a:buNone/>
              <a:defRPr sz="1100"/>
            </a:lvl6pPr>
            <a:lvl7pPr marL="3499125" indent="0">
              <a:buNone/>
              <a:defRPr sz="1100"/>
            </a:lvl7pPr>
            <a:lvl8pPr marL="4082312" indent="0">
              <a:buNone/>
              <a:defRPr sz="1100"/>
            </a:lvl8pPr>
            <a:lvl9pPr marL="4665500" indent="0">
              <a:buNone/>
              <a:defRPr sz="11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816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33"/>
            <a:ext cx="7315200" cy="566739"/>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100"/>
            </a:lvl1pPr>
            <a:lvl2pPr marL="583178" indent="0">
              <a:buNone/>
              <a:defRPr sz="3600"/>
            </a:lvl2pPr>
            <a:lvl3pPr marL="1166376" indent="0">
              <a:buNone/>
              <a:defRPr sz="3100"/>
            </a:lvl3pPr>
            <a:lvl4pPr marL="1749563" indent="0">
              <a:buNone/>
              <a:defRPr sz="2500"/>
            </a:lvl4pPr>
            <a:lvl5pPr marL="2332751" indent="0">
              <a:buNone/>
              <a:defRPr sz="2500"/>
            </a:lvl5pPr>
            <a:lvl6pPr marL="2915937" indent="0">
              <a:buNone/>
              <a:defRPr sz="2500"/>
            </a:lvl6pPr>
            <a:lvl7pPr marL="3499125" indent="0">
              <a:buNone/>
              <a:defRPr sz="2500"/>
            </a:lvl7pPr>
            <a:lvl8pPr marL="4082312" indent="0">
              <a:buNone/>
              <a:defRPr sz="2500"/>
            </a:lvl8pPr>
            <a:lvl9pPr marL="4665500" indent="0">
              <a:buNone/>
              <a:defRPr sz="2500"/>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800"/>
            </a:lvl1pPr>
            <a:lvl2pPr marL="583178" indent="0">
              <a:buNone/>
              <a:defRPr sz="1500"/>
            </a:lvl2pPr>
            <a:lvl3pPr marL="1166376" indent="0">
              <a:buNone/>
              <a:defRPr sz="1300"/>
            </a:lvl3pPr>
            <a:lvl4pPr marL="1749563" indent="0">
              <a:buNone/>
              <a:defRPr sz="1100"/>
            </a:lvl4pPr>
            <a:lvl5pPr marL="2332751" indent="0">
              <a:buNone/>
              <a:defRPr sz="1100"/>
            </a:lvl5pPr>
            <a:lvl6pPr marL="2915937" indent="0">
              <a:buNone/>
              <a:defRPr sz="1100"/>
            </a:lvl6pPr>
            <a:lvl7pPr marL="3499125" indent="0">
              <a:buNone/>
              <a:defRPr sz="1100"/>
            </a:lvl7pPr>
            <a:lvl8pPr marL="4082312" indent="0">
              <a:buNone/>
              <a:defRPr sz="1100"/>
            </a:lvl8pPr>
            <a:lvl9pPr marL="4665500" indent="0">
              <a:buNone/>
              <a:defRPr sz="11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0656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00639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638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8" name="Slide Number Placeholder 5">
            <a:extLst>
              <a:ext uri="{FF2B5EF4-FFF2-40B4-BE49-F238E27FC236}">
                <a16:creationId xmlns:a16="http://schemas.microsoft.com/office/drawing/2014/main" id="{93682BC4-D643-438E-88A2-BD4E5D904743}"/>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9926729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
        <p:nvSpPr>
          <p:cNvPr id="7" name="Slide Number Placeholder 5">
            <a:extLst>
              <a:ext uri="{FF2B5EF4-FFF2-40B4-BE49-F238E27FC236}">
                <a16:creationId xmlns:a16="http://schemas.microsoft.com/office/drawing/2014/main" id="{E668B83D-6865-49CC-B709-7F50201F2FFF}"/>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4197228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3599"/>
            </a:lvl1pPr>
            <a:lvl2pPr>
              <a:defRPr sz="3099"/>
            </a:lvl2pPr>
            <a:lvl3pPr>
              <a:defRPr sz="2549"/>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3599"/>
            </a:lvl1pPr>
            <a:lvl2pPr>
              <a:defRPr sz="3099"/>
            </a:lvl2pPr>
            <a:lvl3pPr>
              <a:defRPr sz="2549"/>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7403388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CF45CF4-26E2-4644-BA6D-8BEECDC27621}"/>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836586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endParaRPr lang="en-US">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solidFill>
                <a:prstClr val="black"/>
              </a:solidFill>
            </a:endParaRPr>
          </a:p>
        </p:txBody>
      </p:sp>
      <p:sp>
        <p:nvSpPr>
          <p:cNvPr id="7" name="Slide Number Placeholder 5">
            <a:extLst>
              <a:ext uri="{FF2B5EF4-FFF2-40B4-BE49-F238E27FC236}">
                <a16:creationId xmlns:a16="http://schemas.microsoft.com/office/drawing/2014/main" id="{9277BA2A-ECF9-4B57-A14B-820938C39160}"/>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947437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5711345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7534918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2202317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2653211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C623D9C-B141-0E44-9A0E-426DA6A043B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36111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35901416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32150100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75A4C3B-DE44-485B-877F-EEC7CFCF5830}"/>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1228794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2"/>
          </a:xfrm>
        </p:spPr>
        <p:txBody>
          <a:bodyPr anchor="b"/>
          <a:lstStyle>
            <a:lvl1pPr marL="0" indent="0">
              <a:buNone/>
              <a:defRPr sz="3099" b="1"/>
            </a:lvl1pPr>
            <a:lvl2pPr marL="586082" indent="0">
              <a:buNone/>
              <a:defRPr sz="2549" b="1"/>
            </a:lvl2pPr>
            <a:lvl3pPr marL="1172164" indent="0">
              <a:buNone/>
              <a:defRPr sz="2300" b="1"/>
            </a:lvl3pPr>
            <a:lvl4pPr marL="1758245" indent="0">
              <a:buNone/>
              <a:defRPr sz="2050" b="1"/>
            </a:lvl4pPr>
            <a:lvl5pPr marL="2344327" indent="0">
              <a:buNone/>
              <a:defRPr sz="2050" b="1"/>
            </a:lvl5pPr>
            <a:lvl6pPr marL="2930409" indent="0">
              <a:buNone/>
              <a:defRPr sz="2050" b="1"/>
            </a:lvl6pPr>
            <a:lvl7pPr marL="3516491" indent="0">
              <a:buNone/>
              <a:defRPr sz="2050" b="1"/>
            </a:lvl7pPr>
            <a:lvl8pPr marL="4102572" indent="0">
              <a:buNone/>
              <a:defRPr sz="2050" b="1"/>
            </a:lvl8pPr>
            <a:lvl9pPr marL="4688654" indent="0">
              <a:buNone/>
              <a:defRPr sz="205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099"/>
            </a:lvl1pPr>
            <a:lvl2pPr>
              <a:defRPr sz="2549"/>
            </a:lvl2pPr>
            <a:lvl3pPr>
              <a:defRPr sz="2300"/>
            </a:lvl3pPr>
            <a:lvl4pPr>
              <a:defRPr sz="2050"/>
            </a:lvl4pPr>
            <a:lvl5pPr>
              <a:defRPr sz="2050"/>
            </a:lvl5pPr>
            <a:lvl6pPr>
              <a:defRPr sz="2050"/>
            </a:lvl6pPr>
            <a:lvl7pPr>
              <a:defRPr sz="2050"/>
            </a:lvl7pPr>
            <a:lvl8pPr>
              <a:defRPr sz="2050"/>
            </a:lvl8pPr>
            <a:lvl9pPr>
              <a:defRPr sz="2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3099" b="1"/>
            </a:lvl1pPr>
            <a:lvl2pPr marL="586082" indent="0">
              <a:buNone/>
              <a:defRPr sz="2549" b="1"/>
            </a:lvl2pPr>
            <a:lvl3pPr marL="1172164" indent="0">
              <a:buNone/>
              <a:defRPr sz="2300" b="1"/>
            </a:lvl3pPr>
            <a:lvl4pPr marL="1758245" indent="0">
              <a:buNone/>
              <a:defRPr sz="2050" b="1"/>
            </a:lvl4pPr>
            <a:lvl5pPr marL="2344327" indent="0">
              <a:buNone/>
              <a:defRPr sz="2050" b="1"/>
            </a:lvl5pPr>
            <a:lvl6pPr marL="2930409" indent="0">
              <a:buNone/>
              <a:defRPr sz="2050" b="1"/>
            </a:lvl6pPr>
            <a:lvl7pPr marL="3516491" indent="0">
              <a:buNone/>
              <a:defRPr sz="2050" b="1"/>
            </a:lvl7pPr>
            <a:lvl8pPr marL="4102572" indent="0">
              <a:buNone/>
              <a:defRPr sz="2050" b="1"/>
            </a:lvl8pPr>
            <a:lvl9pPr marL="4688654" indent="0">
              <a:buNone/>
              <a:defRPr sz="205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099"/>
            </a:lvl1pPr>
            <a:lvl2pPr>
              <a:defRPr sz="2549"/>
            </a:lvl2pPr>
            <a:lvl3pPr>
              <a:defRPr sz="2300"/>
            </a:lvl3pPr>
            <a:lvl4pPr>
              <a:defRPr sz="2050"/>
            </a:lvl4pPr>
            <a:lvl5pPr>
              <a:defRPr sz="2050"/>
            </a:lvl5pPr>
            <a:lvl6pPr>
              <a:defRPr sz="2050"/>
            </a:lvl6pPr>
            <a:lvl7pPr>
              <a:defRPr sz="2050"/>
            </a:lvl7pPr>
            <a:lvl8pPr>
              <a:defRPr sz="2050"/>
            </a:lvl8pPr>
            <a:lvl9pPr>
              <a:defRPr sz="2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7502486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143A3-1807-A143-B19D-72AF373C2C97}"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9617310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2"/>
            <a:ext cx="10363200" cy="1362076"/>
          </a:xfrm>
        </p:spPr>
        <p:txBody>
          <a:bodyPr anchor="t"/>
          <a:lstStyle>
            <a:lvl1pPr algn="l">
              <a:defRPr sz="5150" b="1" cap="all"/>
            </a:lvl1pPr>
          </a:lstStyle>
          <a:p>
            <a:r>
              <a:rPr lang="en-US"/>
              <a:t>Click to edit Master title style</a:t>
            </a:r>
          </a:p>
        </p:txBody>
      </p:sp>
      <p:sp>
        <p:nvSpPr>
          <p:cNvPr id="3" name="Text Placeholder 2"/>
          <p:cNvSpPr>
            <a:spLocks noGrp="1"/>
          </p:cNvSpPr>
          <p:nvPr>
            <p:ph type="body" idx="1"/>
          </p:nvPr>
        </p:nvSpPr>
        <p:spPr>
          <a:xfrm>
            <a:off x="963085" y="2906713"/>
            <a:ext cx="10363200" cy="1500187"/>
          </a:xfrm>
        </p:spPr>
        <p:txBody>
          <a:bodyPr anchor="b"/>
          <a:lstStyle>
            <a:lvl1pPr marL="0" indent="0">
              <a:buNone/>
              <a:defRPr sz="2550">
                <a:solidFill>
                  <a:schemeClr val="tx1">
                    <a:tint val="75000"/>
                  </a:schemeClr>
                </a:solidFill>
              </a:defRPr>
            </a:lvl1pPr>
            <a:lvl2pPr marL="586199" indent="0">
              <a:buNone/>
              <a:defRPr sz="2300">
                <a:solidFill>
                  <a:schemeClr val="tx1">
                    <a:tint val="75000"/>
                  </a:schemeClr>
                </a:solidFill>
              </a:defRPr>
            </a:lvl2pPr>
            <a:lvl3pPr marL="1172398" indent="0">
              <a:buNone/>
              <a:defRPr sz="2050">
                <a:solidFill>
                  <a:schemeClr val="tx1">
                    <a:tint val="75000"/>
                  </a:schemeClr>
                </a:solidFill>
              </a:defRPr>
            </a:lvl3pPr>
            <a:lvl4pPr marL="1758597" indent="0">
              <a:buNone/>
              <a:defRPr sz="1800">
                <a:solidFill>
                  <a:schemeClr val="tx1">
                    <a:tint val="75000"/>
                  </a:schemeClr>
                </a:solidFill>
              </a:defRPr>
            </a:lvl4pPr>
            <a:lvl5pPr marL="2344796" indent="0">
              <a:buNone/>
              <a:defRPr sz="1800">
                <a:solidFill>
                  <a:schemeClr val="tx1">
                    <a:tint val="75000"/>
                  </a:schemeClr>
                </a:solidFill>
              </a:defRPr>
            </a:lvl5pPr>
            <a:lvl6pPr marL="2930995" indent="0">
              <a:buNone/>
              <a:defRPr sz="1800">
                <a:solidFill>
                  <a:schemeClr val="tx1">
                    <a:tint val="75000"/>
                  </a:schemeClr>
                </a:solidFill>
              </a:defRPr>
            </a:lvl6pPr>
            <a:lvl7pPr marL="3517194" indent="0">
              <a:buNone/>
              <a:defRPr sz="1800">
                <a:solidFill>
                  <a:schemeClr val="tx1">
                    <a:tint val="75000"/>
                  </a:schemeClr>
                </a:solidFill>
              </a:defRPr>
            </a:lvl7pPr>
            <a:lvl8pPr marL="4103393" indent="0">
              <a:buNone/>
              <a:defRPr sz="1800">
                <a:solidFill>
                  <a:schemeClr val="tx1">
                    <a:tint val="75000"/>
                  </a:schemeClr>
                </a:solidFill>
              </a:defRPr>
            </a:lvl8pPr>
            <a:lvl9pPr marL="4689592"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F143A3-1807-A143-B19D-72AF373C2C97}"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8733217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333500"/>
            <a:ext cx="5384800" cy="3771900"/>
          </a:xfrm>
        </p:spPr>
        <p:txBody>
          <a:bodyPr/>
          <a:lstStyle>
            <a:lvl1pPr>
              <a:defRPr sz="3600"/>
            </a:lvl1pPr>
            <a:lvl2pPr>
              <a:defRPr sz="3100"/>
            </a:lvl2pPr>
            <a:lvl3pPr>
              <a:defRPr sz="255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33500"/>
            <a:ext cx="5384800" cy="3771900"/>
          </a:xfrm>
        </p:spPr>
        <p:txBody>
          <a:bodyPr/>
          <a:lstStyle>
            <a:lvl1pPr>
              <a:defRPr sz="3600"/>
            </a:lvl1pPr>
            <a:lvl2pPr>
              <a:defRPr sz="3100"/>
            </a:lvl2pPr>
            <a:lvl3pPr>
              <a:defRPr sz="255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F143A3-1807-A143-B19D-72AF373C2C97}"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28889760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2"/>
          </a:xfrm>
        </p:spPr>
        <p:txBody>
          <a:bodyPr anchor="b"/>
          <a:lstStyle>
            <a:lvl1pPr marL="0" indent="0">
              <a:buNone/>
              <a:defRPr sz="3100" b="1"/>
            </a:lvl1pPr>
            <a:lvl2pPr marL="586199" indent="0">
              <a:buNone/>
              <a:defRPr sz="2550" b="1"/>
            </a:lvl2pPr>
            <a:lvl3pPr marL="1172398" indent="0">
              <a:buNone/>
              <a:defRPr sz="2300" b="1"/>
            </a:lvl3pPr>
            <a:lvl4pPr marL="1758597" indent="0">
              <a:buNone/>
              <a:defRPr sz="2050" b="1"/>
            </a:lvl4pPr>
            <a:lvl5pPr marL="2344796" indent="0">
              <a:buNone/>
              <a:defRPr sz="2050" b="1"/>
            </a:lvl5pPr>
            <a:lvl6pPr marL="2930995" indent="0">
              <a:buNone/>
              <a:defRPr sz="2050" b="1"/>
            </a:lvl6pPr>
            <a:lvl7pPr marL="3517194" indent="0">
              <a:buNone/>
              <a:defRPr sz="2050" b="1"/>
            </a:lvl7pPr>
            <a:lvl8pPr marL="4103393" indent="0">
              <a:buNone/>
              <a:defRPr sz="2050" b="1"/>
            </a:lvl8pPr>
            <a:lvl9pPr marL="4689592" indent="0">
              <a:buNone/>
              <a:defRPr sz="205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100"/>
            </a:lvl1pPr>
            <a:lvl2pPr>
              <a:defRPr sz="2550"/>
            </a:lvl2pPr>
            <a:lvl3pPr>
              <a:defRPr sz="2300"/>
            </a:lvl3pPr>
            <a:lvl4pPr>
              <a:defRPr sz="2050"/>
            </a:lvl4pPr>
            <a:lvl5pPr>
              <a:defRPr sz="2050"/>
            </a:lvl5pPr>
            <a:lvl6pPr>
              <a:defRPr sz="2050"/>
            </a:lvl6pPr>
            <a:lvl7pPr>
              <a:defRPr sz="2050"/>
            </a:lvl7pPr>
            <a:lvl8pPr>
              <a:defRPr sz="2050"/>
            </a:lvl8pPr>
            <a:lvl9pPr>
              <a:defRPr sz="2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4" cy="639762"/>
          </a:xfrm>
        </p:spPr>
        <p:txBody>
          <a:bodyPr anchor="b"/>
          <a:lstStyle>
            <a:lvl1pPr marL="0" indent="0">
              <a:buNone/>
              <a:defRPr sz="3100" b="1"/>
            </a:lvl1pPr>
            <a:lvl2pPr marL="586199" indent="0">
              <a:buNone/>
              <a:defRPr sz="2550" b="1"/>
            </a:lvl2pPr>
            <a:lvl3pPr marL="1172398" indent="0">
              <a:buNone/>
              <a:defRPr sz="2300" b="1"/>
            </a:lvl3pPr>
            <a:lvl4pPr marL="1758597" indent="0">
              <a:buNone/>
              <a:defRPr sz="2050" b="1"/>
            </a:lvl4pPr>
            <a:lvl5pPr marL="2344796" indent="0">
              <a:buNone/>
              <a:defRPr sz="2050" b="1"/>
            </a:lvl5pPr>
            <a:lvl6pPr marL="2930995" indent="0">
              <a:buNone/>
              <a:defRPr sz="2050" b="1"/>
            </a:lvl6pPr>
            <a:lvl7pPr marL="3517194" indent="0">
              <a:buNone/>
              <a:defRPr sz="2050" b="1"/>
            </a:lvl7pPr>
            <a:lvl8pPr marL="4103393" indent="0">
              <a:buNone/>
              <a:defRPr sz="2050" b="1"/>
            </a:lvl8pPr>
            <a:lvl9pPr marL="4689592" indent="0">
              <a:buNone/>
              <a:defRPr sz="2050" b="1"/>
            </a:lvl9pPr>
          </a:lstStyle>
          <a:p>
            <a:pPr lvl="0"/>
            <a:r>
              <a:rPr lang="en-US"/>
              <a:t>Click to edit Master text styles</a:t>
            </a:r>
          </a:p>
        </p:txBody>
      </p:sp>
      <p:sp>
        <p:nvSpPr>
          <p:cNvPr id="6" name="Content Placeholder 5"/>
          <p:cNvSpPr>
            <a:spLocks noGrp="1"/>
          </p:cNvSpPr>
          <p:nvPr>
            <p:ph sz="quarter" idx="4"/>
          </p:nvPr>
        </p:nvSpPr>
        <p:spPr>
          <a:xfrm>
            <a:off x="6193369" y="2174875"/>
            <a:ext cx="5389034" cy="3951288"/>
          </a:xfrm>
        </p:spPr>
        <p:txBody>
          <a:bodyPr/>
          <a:lstStyle>
            <a:lvl1pPr>
              <a:defRPr sz="3100"/>
            </a:lvl1pPr>
            <a:lvl2pPr>
              <a:defRPr sz="2550"/>
            </a:lvl2pPr>
            <a:lvl3pPr>
              <a:defRPr sz="2300"/>
            </a:lvl3pPr>
            <a:lvl4pPr>
              <a:defRPr sz="2050"/>
            </a:lvl4pPr>
            <a:lvl5pPr>
              <a:defRPr sz="2050"/>
            </a:lvl5pPr>
            <a:lvl6pPr>
              <a:defRPr sz="2050"/>
            </a:lvl6pPr>
            <a:lvl7pPr>
              <a:defRPr sz="2050"/>
            </a:lvl7pPr>
            <a:lvl8pPr>
              <a:defRPr sz="2050"/>
            </a:lvl8pPr>
            <a:lvl9pPr>
              <a:defRPr sz="2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F143A3-1807-A143-B19D-72AF373C2C97}"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509912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F143A3-1807-A143-B19D-72AF373C2C97}"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737768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43A3-1807-A143-B19D-72AF373C2C97}"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817719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550" b="1"/>
            </a:lvl1pPr>
          </a:lstStyle>
          <a:p>
            <a:r>
              <a:rPr lang="en-US"/>
              <a:t>Click to edit Master title style</a:t>
            </a:r>
          </a:p>
        </p:txBody>
      </p:sp>
      <p:sp>
        <p:nvSpPr>
          <p:cNvPr id="3" name="Content Placeholder 2"/>
          <p:cNvSpPr>
            <a:spLocks noGrp="1"/>
          </p:cNvSpPr>
          <p:nvPr>
            <p:ph idx="1"/>
          </p:nvPr>
        </p:nvSpPr>
        <p:spPr>
          <a:xfrm>
            <a:off x="4766734" y="273051"/>
            <a:ext cx="6815667" cy="5853113"/>
          </a:xfrm>
        </p:spPr>
        <p:txBody>
          <a:bodyPr/>
          <a:lstStyle>
            <a:lvl1pPr>
              <a:defRPr sz="4100"/>
            </a:lvl1pPr>
            <a:lvl2pPr>
              <a:defRPr sz="3600"/>
            </a:lvl2pPr>
            <a:lvl3pPr>
              <a:defRPr sz="3100"/>
            </a:lvl3pPr>
            <a:lvl4pPr>
              <a:defRPr sz="2550"/>
            </a:lvl4pPr>
            <a:lvl5pPr>
              <a:defRPr sz="2550"/>
            </a:lvl5pPr>
            <a:lvl6pPr>
              <a:defRPr sz="2550"/>
            </a:lvl6pPr>
            <a:lvl7pPr>
              <a:defRPr sz="2550"/>
            </a:lvl7pPr>
            <a:lvl8pPr>
              <a:defRPr sz="2550"/>
            </a:lvl8pPr>
            <a:lvl9pPr>
              <a:defRPr sz="25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1"/>
            <a:ext cx="4011084" cy="4691063"/>
          </a:xfrm>
        </p:spPr>
        <p:txBody>
          <a:bodyPr/>
          <a:lstStyle>
            <a:lvl1pPr marL="0" indent="0">
              <a:buNone/>
              <a:defRPr sz="1800"/>
            </a:lvl1pPr>
            <a:lvl2pPr marL="586199" indent="0">
              <a:buNone/>
              <a:defRPr sz="1550"/>
            </a:lvl2pPr>
            <a:lvl3pPr marL="1172398" indent="0">
              <a:buNone/>
              <a:defRPr sz="1300"/>
            </a:lvl3pPr>
            <a:lvl4pPr marL="1758597" indent="0">
              <a:buNone/>
              <a:defRPr sz="1150"/>
            </a:lvl4pPr>
            <a:lvl5pPr marL="2344796" indent="0">
              <a:buNone/>
              <a:defRPr sz="1150"/>
            </a:lvl5pPr>
            <a:lvl6pPr marL="2930995" indent="0">
              <a:buNone/>
              <a:defRPr sz="1150"/>
            </a:lvl6pPr>
            <a:lvl7pPr marL="3517194" indent="0">
              <a:buNone/>
              <a:defRPr sz="1150"/>
            </a:lvl7pPr>
            <a:lvl8pPr marL="4103393" indent="0">
              <a:buNone/>
              <a:defRPr sz="1150"/>
            </a:lvl8pPr>
            <a:lvl9pPr marL="4689592" indent="0">
              <a:buNone/>
              <a:defRPr sz="1150"/>
            </a:lvl9pPr>
          </a:lstStyle>
          <a:p>
            <a:pPr lvl="0"/>
            <a:r>
              <a:rPr lang="en-US"/>
              <a:t>Click to edit Master text styles</a:t>
            </a:r>
          </a:p>
        </p:txBody>
      </p:sp>
      <p:sp>
        <p:nvSpPr>
          <p:cNvPr id="5" name="Date Placeholder 4"/>
          <p:cNvSpPr>
            <a:spLocks noGrp="1"/>
          </p:cNvSpPr>
          <p:nvPr>
            <p:ph type="dt" sz="half" idx="10"/>
          </p:nvPr>
        </p:nvSpPr>
        <p:spPr/>
        <p:txBody>
          <a:bodyPr/>
          <a:lstStyle/>
          <a:p>
            <a:fld id="{17F143A3-1807-A143-B19D-72AF373C2C97}"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9649675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55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100"/>
            </a:lvl1pPr>
            <a:lvl2pPr marL="586199" indent="0">
              <a:buNone/>
              <a:defRPr sz="3600"/>
            </a:lvl2pPr>
            <a:lvl3pPr marL="1172398" indent="0">
              <a:buNone/>
              <a:defRPr sz="3100"/>
            </a:lvl3pPr>
            <a:lvl4pPr marL="1758597" indent="0">
              <a:buNone/>
              <a:defRPr sz="2550"/>
            </a:lvl4pPr>
            <a:lvl5pPr marL="2344796" indent="0">
              <a:buNone/>
              <a:defRPr sz="2550"/>
            </a:lvl5pPr>
            <a:lvl6pPr marL="2930995" indent="0">
              <a:buNone/>
              <a:defRPr sz="2550"/>
            </a:lvl6pPr>
            <a:lvl7pPr marL="3517194" indent="0">
              <a:buNone/>
              <a:defRPr sz="2550"/>
            </a:lvl7pPr>
            <a:lvl8pPr marL="4103393" indent="0">
              <a:buNone/>
              <a:defRPr sz="2550"/>
            </a:lvl8pPr>
            <a:lvl9pPr marL="4689592" indent="0">
              <a:buNone/>
              <a:defRPr sz="2550"/>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800"/>
            </a:lvl1pPr>
            <a:lvl2pPr marL="586199" indent="0">
              <a:buNone/>
              <a:defRPr sz="1550"/>
            </a:lvl2pPr>
            <a:lvl3pPr marL="1172398" indent="0">
              <a:buNone/>
              <a:defRPr sz="1300"/>
            </a:lvl3pPr>
            <a:lvl4pPr marL="1758597" indent="0">
              <a:buNone/>
              <a:defRPr sz="1150"/>
            </a:lvl4pPr>
            <a:lvl5pPr marL="2344796" indent="0">
              <a:buNone/>
              <a:defRPr sz="1150"/>
            </a:lvl5pPr>
            <a:lvl6pPr marL="2930995" indent="0">
              <a:buNone/>
              <a:defRPr sz="1150"/>
            </a:lvl6pPr>
            <a:lvl7pPr marL="3517194" indent="0">
              <a:buNone/>
              <a:defRPr sz="1150"/>
            </a:lvl7pPr>
            <a:lvl8pPr marL="4103393" indent="0">
              <a:buNone/>
              <a:defRPr sz="1150"/>
            </a:lvl8pPr>
            <a:lvl9pPr marL="4689592" indent="0">
              <a:buNone/>
              <a:defRPr sz="1150"/>
            </a:lvl9pPr>
          </a:lstStyle>
          <a:p>
            <a:pPr lvl="0"/>
            <a:r>
              <a:rPr lang="en-US"/>
              <a:t>Click to edit Master text styles</a:t>
            </a:r>
          </a:p>
        </p:txBody>
      </p:sp>
      <p:sp>
        <p:nvSpPr>
          <p:cNvPr id="5" name="Date Placeholder 4"/>
          <p:cNvSpPr>
            <a:spLocks noGrp="1"/>
          </p:cNvSpPr>
          <p:nvPr>
            <p:ph type="dt" sz="half" idx="10"/>
          </p:nvPr>
        </p:nvSpPr>
        <p:spPr/>
        <p:txBody>
          <a:bodyPr/>
          <a:lstStyle/>
          <a:p>
            <a:fld id="{17F143A3-1807-A143-B19D-72AF373C2C97}"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42840989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143A3-1807-A143-B19D-72AF373C2C97}"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4372985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F143A3-1807-A143-B19D-72AF373C2C97}"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24527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19602793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1716391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
        <p:nvSpPr>
          <p:cNvPr id="8" name="Rectangle 7">
            <a:extLst>
              <a:ext uri="{FF2B5EF4-FFF2-40B4-BE49-F238E27FC236}">
                <a16:creationId xmlns:a16="http://schemas.microsoft.com/office/drawing/2014/main" id="{9338EB84-D79E-41BC-A82D-D5921B9E922A}"/>
              </a:ext>
            </a:extLst>
          </p:cNvPr>
          <p:cNvSpPr/>
          <p:nvPr userDrawn="1"/>
        </p:nvSpPr>
        <p:spPr>
          <a:xfrm>
            <a:off x="9888279" y="6071192"/>
            <a:ext cx="2039026" cy="59176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9D45F95-BF6A-457B-AFED-C24CDCF33AF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08452" y="6104052"/>
            <a:ext cx="1029127" cy="590437"/>
          </a:xfrm>
          <a:prstGeom prst="rect">
            <a:avLst/>
          </a:prstGeom>
        </p:spPr>
      </p:pic>
    </p:spTree>
    <p:extLst>
      <p:ext uri="{BB962C8B-B14F-4D97-AF65-F5344CB8AC3E}">
        <p14:creationId xmlns:p14="http://schemas.microsoft.com/office/powerpoint/2010/main" val="12972576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891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9"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7"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Tree>
    <p:extLst>
      <p:ext uri="{BB962C8B-B14F-4D97-AF65-F5344CB8AC3E}">
        <p14:creationId xmlns:p14="http://schemas.microsoft.com/office/powerpoint/2010/main" val="42494369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215515" y="460183"/>
            <a:ext cx="11740445" cy="1283951"/>
          </a:xfrm>
          <a:prstGeom prst="rect">
            <a:avLst/>
          </a:prstGeom>
        </p:spPr>
        <p:txBody>
          <a:bodyPr/>
          <a:lstStyle>
            <a:lvl1pPr algn="ctr">
              <a:lnSpc>
                <a:spcPts val="2800"/>
              </a:lnSpc>
              <a:defRPr sz="2600" spc="-100" baseline="0">
                <a:solidFill>
                  <a:srgbClr val="000000"/>
                </a:solidFill>
                <a:latin typeface="Trebuchet MS"/>
                <a:cs typeface="Trebuchet MS"/>
              </a:defRPr>
            </a:lvl1pPr>
          </a:lstStyle>
          <a:p>
            <a:r>
              <a:rPr lang="en-US" dirty="0"/>
              <a:t>Insert Chart Title Here </a:t>
            </a:r>
            <a:br>
              <a:rPr lang="en-US" dirty="0"/>
            </a:br>
            <a:r>
              <a:rPr lang="en-US" dirty="0"/>
              <a:t>Insert Long Chart Title Here</a:t>
            </a:r>
            <a:br>
              <a:rPr lang="en-US" dirty="0"/>
            </a:br>
            <a:r>
              <a:rPr lang="en-US" dirty="0"/>
              <a:t>Insert Chart Title Here </a:t>
            </a:r>
          </a:p>
        </p:txBody>
      </p:sp>
      <p:sp>
        <p:nvSpPr>
          <p:cNvPr id="4" name="Text Placeholder 8"/>
          <p:cNvSpPr>
            <a:spLocks noGrp="1"/>
          </p:cNvSpPr>
          <p:nvPr>
            <p:ph type="body" sz="quarter" idx="13" hasCustomPrompt="1"/>
          </p:nvPr>
        </p:nvSpPr>
        <p:spPr>
          <a:xfrm>
            <a:off x="153939" y="1806854"/>
            <a:ext cx="11740445" cy="368686"/>
          </a:xfrm>
          <a:prstGeom prst="rect">
            <a:avLst/>
          </a:prstGeom>
        </p:spPr>
        <p:txBody>
          <a:bodyPr vert="horz"/>
          <a:lstStyle>
            <a:lvl1pPr marL="0" indent="0" algn="ctr">
              <a:buFontTx/>
              <a:buNone/>
              <a:defRPr sz="1800" cap="none">
                <a:latin typeface="Trebuchet MS"/>
                <a:cs typeface="Trebuchet MS"/>
              </a:defRPr>
            </a:lvl1pPr>
          </a:lstStyle>
          <a:p>
            <a:pPr lvl="0"/>
            <a:r>
              <a:rPr lang="en-US" dirty="0"/>
              <a:t>Chart Subtitle Goes Here</a:t>
            </a:r>
          </a:p>
        </p:txBody>
      </p:sp>
      <p:sp>
        <p:nvSpPr>
          <p:cNvPr id="5" name="Text Placeholder 4"/>
          <p:cNvSpPr>
            <a:spLocks noGrp="1"/>
          </p:cNvSpPr>
          <p:nvPr>
            <p:ph type="body" sz="quarter" idx="14" hasCustomPrompt="1"/>
          </p:nvPr>
        </p:nvSpPr>
        <p:spPr>
          <a:xfrm>
            <a:off x="428979" y="6621464"/>
            <a:ext cx="7416800" cy="236537"/>
          </a:xfrm>
          <a:prstGeom prst="rect">
            <a:avLst/>
          </a:prstGeom>
        </p:spPr>
        <p:txBody>
          <a:bodyPr vert="horz"/>
          <a:lstStyle>
            <a:lvl1pPr marL="0" indent="0">
              <a:buNone/>
              <a:defRPr sz="900"/>
            </a:lvl1pPr>
            <a:lvl2pPr marL="457200" indent="0">
              <a:buNone/>
              <a:defRPr/>
            </a:lvl2pPr>
            <a:lvl3pPr marL="914400" indent="0">
              <a:buNone/>
              <a:defRPr/>
            </a:lvl3pPr>
            <a:lvl4pPr marL="1371600" indent="0">
              <a:buNone/>
              <a:defRPr/>
            </a:lvl4pPr>
            <a:lvl5pPr marL="1828800" indent="0">
              <a:buNone/>
              <a:defRPr/>
            </a:lvl5pPr>
          </a:lstStyle>
          <a:p>
            <a:r>
              <a:rPr lang="en-US" sz="800" dirty="0"/>
              <a:t>Source: Insert Source Line Text  </a:t>
            </a:r>
          </a:p>
        </p:txBody>
      </p:sp>
      <p:sp>
        <p:nvSpPr>
          <p:cNvPr id="6" name="Text Placeholder 6"/>
          <p:cNvSpPr>
            <a:spLocks noGrp="1"/>
          </p:cNvSpPr>
          <p:nvPr>
            <p:ph type="body" sz="quarter" idx="15" hasCustomPrompt="1"/>
          </p:nvPr>
        </p:nvSpPr>
        <p:spPr>
          <a:xfrm>
            <a:off x="438857" y="6189666"/>
            <a:ext cx="2293055" cy="431798"/>
          </a:xfrm>
          <a:prstGeom prst="rect">
            <a:avLst/>
          </a:prstGeom>
        </p:spPr>
        <p:txBody>
          <a:bodyPr vert="horz"/>
          <a:lstStyle>
            <a:lvl1pPr marL="0" indent="0">
              <a:buNone/>
              <a:defRPr sz="1100" cap="all"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Small Report Title Goes Here</a:t>
            </a:r>
          </a:p>
        </p:txBody>
      </p:sp>
      <p:sp>
        <p:nvSpPr>
          <p:cNvPr id="11" name="Text Placeholder 10"/>
          <p:cNvSpPr>
            <a:spLocks noGrp="1"/>
          </p:cNvSpPr>
          <p:nvPr>
            <p:ph type="body" sz="quarter" idx="18" hasCustomPrompt="1"/>
          </p:nvPr>
        </p:nvSpPr>
        <p:spPr>
          <a:xfrm>
            <a:off x="226485" y="5335064"/>
            <a:ext cx="11728449" cy="888470"/>
          </a:xfrm>
          <a:prstGeom prst="rect">
            <a:avLst/>
          </a:prstGeom>
        </p:spPr>
        <p:txBody>
          <a:bodyPr vert="horz"/>
          <a:lstStyle>
            <a:lvl1pPr marL="0" indent="0" algn="ctr" defTabSz="457200" fontAlgn="base">
              <a:lnSpc>
                <a:spcPts val="2300"/>
              </a:lnSpc>
              <a:spcBef>
                <a:spcPct val="0"/>
              </a:spcBef>
              <a:spcAft>
                <a:spcPct val="0"/>
              </a:spcAft>
              <a:buFontTx/>
              <a:buNone/>
              <a:defRPr sz="1100"/>
            </a:lvl1pPr>
            <a:lvl5pPr marL="1828800" indent="0">
              <a:buFontTx/>
              <a:buNone/>
              <a:defRPr sz="1200"/>
            </a:lvl5pPr>
          </a:lstStyle>
          <a:p>
            <a:pPr algn="ctr" defTabSz="457200" fontAlgn="base">
              <a:spcBef>
                <a:spcPct val="0"/>
              </a:spcBef>
              <a:spcAft>
                <a:spcPct val="0"/>
              </a:spcAft>
            </a:pPr>
            <a:r>
              <a:rPr lang="en-US" altLang="en-US" sz="1500" dirty="0">
                <a:solidFill>
                  <a:prstClr val="black"/>
                </a:solidFill>
                <a:latin typeface="Trebuchet MS" pitchFamily="34" charset="0"/>
              </a:rPr>
              <a:t>Less than a third of likely buyers found out about their local dealership through online search</a:t>
            </a:r>
          </a:p>
          <a:p>
            <a:pPr algn="ctr" defTabSz="457200" fontAlgn="base">
              <a:spcBef>
                <a:spcPct val="0"/>
              </a:spcBef>
              <a:spcAft>
                <a:spcPct val="0"/>
              </a:spcAft>
            </a:pPr>
            <a:r>
              <a:rPr lang="en-US" altLang="en-US" sz="1500" dirty="0">
                <a:solidFill>
                  <a:prstClr val="black"/>
                </a:solidFill>
                <a:latin typeface="Trebuchet MS" pitchFamily="34" charset="0"/>
              </a:rPr>
              <a:t>Direct mail/email marketing has a nominal effect on informing buyers about their local dealership </a:t>
            </a:r>
          </a:p>
        </p:txBody>
      </p:sp>
    </p:spTree>
    <p:extLst>
      <p:ext uri="{BB962C8B-B14F-4D97-AF65-F5344CB8AC3E}">
        <p14:creationId xmlns:p14="http://schemas.microsoft.com/office/powerpoint/2010/main" val="161889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904770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1162050"/>
          </a:xfrm>
        </p:spPr>
        <p:txBody>
          <a:bodyPr anchor="b"/>
          <a:lstStyle>
            <a:lvl1pPr algn="l">
              <a:defRPr sz="2549"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4099"/>
            </a:lvl1pPr>
            <a:lvl2pPr>
              <a:defRPr sz="3599"/>
            </a:lvl2pPr>
            <a:lvl3pPr>
              <a:defRPr sz="3099"/>
            </a:lvl3pPr>
            <a:lvl4pPr>
              <a:defRPr sz="2549"/>
            </a:lvl4pPr>
            <a:lvl5pPr>
              <a:defRPr sz="2549"/>
            </a:lvl5pPr>
            <a:lvl6pPr>
              <a:defRPr sz="2549"/>
            </a:lvl6pPr>
            <a:lvl7pPr>
              <a:defRPr sz="2549"/>
            </a:lvl7pPr>
            <a:lvl8pPr>
              <a:defRPr sz="2549"/>
            </a:lvl8pPr>
            <a:lvl9pPr>
              <a:defRPr sz="25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800"/>
            </a:lvl1pPr>
            <a:lvl2pPr marL="586082" indent="0">
              <a:buNone/>
              <a:defRPr sz="1550"/>
            </a:lvl2pPr>
            <a:lvl3pPr marL="1172164" indent="0">
              <a:buNone/>
              <a:defRPr sz="1300"/>
            </a:lvl3pPr>
            <a:lvl4pPr marL="1758245" indent="0">
              <a:buNone/>
              <a:defRPr sz="1150"/>
            </a:lvl4pPr>
            <a:lvl5pPr marL="2344327" indent="0">
              <a:buNone/>
              <a:defRPr sz="1150"/>
            </a:lvl5pPr>
            <a:lvl6pPr marL="2930409" indent="0">
              <a:buNone/>
              <a:defRPr sz="1150"/>
            </a:lvl6pPr>
            <a:lvl7pPr marL="3516491" indent="0">
              <a:buNone/>
              <a:defRPr sz="1150"/>
            </a:lvl7pPr>
            <a:lvl8pPr marL="4102572" indent="0">
              <a:buNone/>
              <a:defRPr sz="1150"/>
            </a:lvl8pPr>
            <a:lvl9pPr marL="4688654" indent="0">
              <a:buNone/>
              <a:defRPr sz="115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69385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9"/>
          </a:xfrm>
        </p:spPr>
        <p:txBody>
          <a:bodyPr anchor="b"/>
          <a:lstStyle>
            <a:lvl1pPr algn="l">
              <a:defRPr sz="2549"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099"/>
            </a:lvl1pPr>
            <a:lvl2pPr marL="586082" indent="0">
              <a:buNone/>
              <a:defRPr sz="3599"/>
            </a:lvl2pPr>
            <a:lvl3pPr marL="1172164" indent="0">
              <a:buNone/>
              <a:defRPr sz="3099"/>
            </a:lvl3pPr>
            <a:lvl4pPr marL="1758245" indent="0">
              <a:buNone/>
              <a:defRPr sz="2549"/>
            </a:lvl4pPr>
            <a:lvl5pPr marL="2344327" indent="0">
              <a:buNone/>
              <a:defRPr sz="2549"/>
            </a:lvl5pPr>
            <a:lvl6pPr marL="2930409" indent="0">
              <a:buNone/>
              <a:defRPr sz="2549"/>
            </a:lvl6pPr>
            <a:lvl7pPr marL="3516491" indent="0">
              <a:buNone/>
              <a:defRPr sz="2549"/>
            </a:lvl7pPr>
            <a:lvl8pPr marL="4102572" indent="0">
              <a:buNone/>
              <a:defRPr sz="2549"/>
            </a:lvl8pPr>
            <a:lvl9pPr marL="4688654" indent="0">
              <a:buNone/>
              <a:defRPr sz="2549"/>
            </a:lvl9pPr>
          </a:lstStyle>
          <a:p>
            <a:endParaRPr lang="en-US"/>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800"/>
            </a:lvl1pPr>
            <a:lvl2pPr marL="586082" indent="0">
              <a:buNone/>
              <a:defRPr sz="1550"/>
            </a:lvl2pPr>
            <a:lvl3pPr marL="1172164" indent="0">
              <a:buNone/>
              <a:defRPr sz="1300"/>
            </a:lvl3pPr>
            <a:lvl4pPr marL="1758245" indent="0">
              <a:buNone/>
              <a:defRPr sz="1150"/>
            </a:lvl4pPr>
            <a:lvl5pPr marL="2344327" indent="0">
              <a:buNone/>
              <a:defRPr sz="1150"/>
            </a:lvl5pPr>
            <a:lvl6pPr marL="2930409" indent="0">
              <a:buNone/>
              <a:defRPr sz="1150"/>
            </a:lvl6pPr>
            <a:lvl7pPr marL="3516491" indent="0">
              <a:buNone/>
              <a:defRPr sz="1150"/>
            </a:lvl7pPr>
            <a:lvl8pPr marL="4102572" indent="0">
              <a:buNone/>
              <a:defRPr sz="1150"/>
            </a:lvl8pPr>
            <a:lvl9pPr marL="4688654" indent="0">
              <a:buNone/>
              <a:defRPr sz="115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623D9C-B141-0E44-9A0E-426DA6A043B9}" type="slidenum">
              <a:rPr lang="en-US" smtClean="0"/>
              <a:t>‹#›</a:t>
            </a:fld>
            <a:endParaRPr lang="en-US"/>
          </a:p>
        </p:txBody>
      </p:sp>
    </p:spTree>
    <p:extLst>
      <p:ext uri="{BB962C8B-B14F-4D97-AF65-F5344CB8AC3E}">
        <p14:creationId xmlns:p14="http://schemas.microsoft.com/office/powerpoint/2010/main" val="3397217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4.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8.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2.xml"/><Relationship Id="rId2" Type="http://schemas.openxmlformats.org/officeDocument/2006/relationships/slideLayout" Target="../slideLayouts/slideLayout61.xml"/><Relationship Id="rId1" Type="http://schemas.openxmlformats.org/officeDocument/2006/relationships/slideLayout" Target="../slideLayouts/slideLayout60.xml"/><Relationship Id="rId5" Type="http://schemas.openxmlformats.org/officeDocument/2006/relationships/image" Target="../media/image2.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234480" tIns="117240" rIns="234480" bIns="11724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234480" tIns="117240" rIns="234480" bIns="1172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234480" tIns="117240" rIns="234480" bIns="117240" rtlCol="0" anchor="ctr"/>
          <a:lstStyle>
            <a:lvl1pPr algn="ctr">
              <a:defRPr sz="15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9833817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p:txStyles>
    <p:titleStyle>
      <a:lvl1pPr algn="ctr" defTabSz="586082" rtl="0" eaLnBrk="1" latinLnBrk="0" hangingPunct="1">
        <a:spcBef>
          <a:spcPct val="0"/>
        </a:spcBef>
        <a:buNone/>
        <a:defRPr sz="5649" kern="1200">
          <a:solidFill>
            <a:schemeClr val="tx1"/>
          </a:solidFill>
          <a:latin typeface="+mj-lt"/>
          <a:ea typeface="+mj-ea"/>
          <a:cs typeface="+mj-cs"/>
        </a:defRPr>
      </a:lvl1pPr>
    </p:titleStyle>
    <p:bodyStyle>
      <a:lvl1pPr marL="439561" indent="-439561" algn="l" defTabSz="586082" rtl="0" eaLnBrk="1" latinLnBrk="0" hangingPunct="1">
        <a:spcBef>
          <a:spcPct val="20000"/>
        </a:spcBef>
        <a:buFont typeface="Arial"/>
        <a:buChar char="•"/>
        <a:defRPr sz="4099" kern="1200">
          <a:solidFill>
            <a:schemeClr val="tx1"/>
          </a:solidFill>
          <a:latin typeface="+mn-lt"/>
          <a:ea typeface="+mn-ea"/>
          <a:cs typeface="+mn-cs"/>
        </a:defRPr>
      </a:lvl1pPr>
      <a:lvl2pPr marL="952383" indent="-366301" algn="l" defTabSz="586082" rtl="0" eaLnBrk="1" latinLnBrk="0" hangingPunct="1">
        <a:spcBef>
          <a:spcPct val="20000"/>
        </a:spcBef>
        <a:buFont typeface="Arial"/>
        <a:buChar char="–"/>
        <a:defRPr sz="3599" kern="1200">
          <a:solidFill>
            <a:schemeClr val="tx1"/>
          </a:solidFill>
          <a:latin typeface="+mn-lt"/>
          <a:ea typeface="+mn-ea"/>
          <a:cs typeface="+mn-cs"/>
        </a:defRPr>
      </a:lvl2pPr>
      <a:lvl3pPr marL="1465204" indent="-293041" algn="l" defTabSz="586082" rtl="0" eaLnBrk="1" latinLnBrk="0" hangingPunct="1">
        <a:spcBef>
          <a:spcPct val="20000"/>
        </a:spcBef>
        <a:buFont typeface="Arial"/>
        <a:buChar char="•"/>
        <a:defRPr sz="3099" kern="1200">
          <a:solidFill>
            <a:schemeClr val="tx1"/>
          </a:solidFill>
          <a:latin typeface="+mn-lt"/>
          <a:ea typeface="+mn-ea"/>
          <a:cs typeface="+mn-cs"/>
        </a:defRPr>
      </a:lvl3pPr>
      <a:lvl4pPr marL="2051286" indent="-293041" algn="l" defTabSz="586082" rtl="0" eaLnBrk="1" latinLnBrk="0" hangingPunct="1">
        <a:spcBef>
          <a:spcPct val="20000"/>
        </a:spcBef>
        <a:buFont typeface="Arial"/>
        <a:buChar char="–"/>
        <a:defRPr sz="2549" kern="1200">
          <a:solidFill>
            <a:schemeClr val="tx1"/>
          </a:solidFill>
          <a:latin typeface="+mn-lt"/>
          <a:ea typeface="+mn-ea"/>
          <a:cs typeface="+mn-cs"/>
        </a:defRPr>
      </a:lvl4pPr>
      <a:lvl5pPr marL="2637368" indent="-293041" algn="l" defTabSz="586082" rtl="0" eaLnBrk="1" latinLnBrk="0" hangingPunct="1">
        <a:spcBef>
          <a:spcPct val="20000"/>
        </a:spcBef>
        <a:buFont typeface="Arial"/>
        <a:buChar char="»"/>
        <a:defRPr sz="2549" kern="1200">
          <a:solidFill>
            <a:schemeClr val="tx1"/>
          </a:solidFill>
          <a:latin typeface="+mn-lt"/>
          <a:ea typeface="+mn-ea"/>
          <a:cs typeface="+mn-cs"/>
        </a:defRPr>
      </a:lvl5pPr>
      <a:lvl6pPr marL="3223450" indent="-293041" algn="l" defTabSz="586082" rtl="0" eaLnBrk="1" latinLnBrk="0" hangingPunct="1">
        <a:spcBef>
          <a:spcPct val="20000"/>
        </a:spcBef>
        <a:buFont typeface="Arial"/>
        <a:buChar char="•"/>
        <a:defRPr sz="2549" kern="1200">
          <a:solidFill>
            <a:schemeClr val="tx1"/>
          </a:solidFill>
          <a:latin typeface="+mn-lt"/>
          <a:ea typeface="+mn-ea"/>
          <a:cs typeface="+mn-cs"/>
        </a:defRPr>
      </a:lvl6pPr>
      <a:lvl7pPr marL="3809531" indent="-293041" algn="l" defTabSz="586082" rtl="0" eaLnBrk="1" latinLnBrk="0" hangingPunct="1">
        <a:spcBef>
          <a:spcPct val="20000"/>
        </a:spcBef>
        <a:buFont typeface="Arial"/>
        <a:buChar char="•"/>
        <a:defRPr sz="2549" kern="1200">
          <a:solidFill>
            <a:schemeClr val="tx1"/>
          </a:solidFill>
          <a:latin typeface="+mn-lt"/>
          <a:ea typeface="+mn-ea"/>
          <a:cs typeface="+mn-cs"/>
        </a:defRPr>
      </a:lvl7pPr>
      <a:lvl8pPr marL="4395613" indent="-293041" algn="l" defTabSz="586082" rtl="0" eaLnBrk="1" latinLnBrk="0" hangingPunct="1">
        <a:spcBef>
          <a:spcPct val="20000"/>
        </a:spcBef>
        <a:buFont typeface="Arial"/>
        <a:buChar char="•"/>
        <a:defRPr sz="2549" kern="1200">
          <a:solidFill>
            <a:schemeClr val="tx1"/>
          </a:solidFill>
          <a:latin typeface="+mn-lt"/>
          <a:ea typeface="+mn-ea"/>
          <a:cs typeface="+mn-cs"/>
        </a:defRPr>
      </a:lvl8pPr>
      <a:lvl9pPr marL="4981695" indent="-293041" algn="l" defTabSz="586082" rtl="0" eaLnBrk="1" latinLnBrk="0" hangingPunct="1">
        <a:spcBef>
          <a:spcPct val="20000"/>
        </a:spcBef>
        <a:buFont typeface="Arial"/>
        <a:buChar char="•"/>
        <a:defRPr sz="2549" kern="1200">
          <a:solidFill>
            <a:schemeClr val="tx1"/>
          </a:solidFill>
          <a:latin typeface="+mn-lt"/>
          <a:ea typeface="+mn-ea"/>
          <a:cs typeface="+mn-cs"/>
        </a:defRPr>
      </a:lvl9pPr>
    </p:bodyStyle>
    <p:otherStyle>
      <a:defPPr>
        <a:defRPr lang="en-US"/>
      </a:defPPr>
      <a:lvl1pPr marL="0" algn="l" defTabSz="586082" rtl="0" eaLnBrk="1" latinLnBrk="0" hangingPunct="1">
        <a:defRPr sz="2300" kern="1200">
          <a:solidFill>
            <a:schemeClr val="tx1"/>
          </a:solidFill>
          <a:latin typeface="+mn-lt"/>
          <a:ea typeface="+mn-ea"/>
          <a:cs typeface="+mn-cs"/>
        </a:defRPr>
      </a:lvl1pPr>
      <a:lvl2pPr marL="586082" algn="l" defTabSz="586082" rtl="0" eaLnBrk="1" latinLnBrk="0" hangingPunct="1">
        <a:defRPr sz="2300" kern="1200">
          <a:solidFill>
            <a:schemeClr val="tx1"/>
          </a:solidFill>
          <a:latin typeface="+mn-lt"/>
          <a:ea typeface="+mn-ea"/>
          <a:cs typeface="+mn-cs"/>
        </a:defRPr>
      </a:lvl2pPr>
      <a:lvl3pPr marL="1172164" algn="l" defTabSz="586082" rtl="0" eaLnBrk="1" latinLnBrk="0" hangingPunct="1">
        <a:defRPr sz="2300" kern="1200">
          <a:solidFill>
            <a:schemeClr val="tx1"/>
          </a:solidFill>
          <a:latin typeface="+mn-lt"/>
          <a:ea typeface="+mn-ea"/>
          <a:cs typeface="+mn-cs"/>
        </a:defRPr>
      </a:lvl3pPr>
      <a:lvl4pPr marL="1758245" algn="l" defTabSz="586082" rtl="0" eaLnBrk="1" latinLnBrk="0" hangingPunct="1">
        <a:defRPr sz="2300" kern="1200">
          <a:solidFill>
            <a:schemeClr val="tx1"/>
          </a:solidFill>
          <a:latin typeface="+mn-lt"/>
          <a:ea typeface="+mn-ea"/>
          <a:cs typeface="+mn-cs"/>
        </a:defRPr>
      </a:lvl4pPr>
      <a:lvl5pPr marL="2344327" algn="l" defTabSz="586082" rtl="0" eaLnBrk="1" latinLnBrk="0" hangingPunct="1">
        <a:defRPr sz="2300" kern="1200">
          <a:solidFill>
            <a:schemeClr val="tx1"/>
          </a:solidFill>
          <a:latin typeface="+mn-lt"/>
          <a:ea typeface="+mn-ea"/>
          <a:cs typeface="+mn-cs"/>
        </a:defRPr>
      </a:lvl5pPr>
      <a:lvl6pPr marL="2930409" algn="l" defTabSz="586082" rtl="0" eaLnBrk="1" latinLnBrk="0" hangingPunct="1">
        <a:defRPr sz="2300" kern="1200">
          <a:solidFill>
            <a:schemeClr val="tx1"/>
          </a:solidFill>
          <a:latin typeface="+mn-lt"/>
          <a:ea typeface="+mn-ea"/>
          <a:cs typeface="+mn-cs"/>
        </a:defRPr>
      </a:lvl6pPr>
      <a:lvl7pPr marL="3516491" algn="l" defTabSz="586082" rtl="0" eaLnBrk="1" latinLnBrk="0" hangingPunct="1">
        <a:defRPr sz="2300" kern="1200">
          <a:solidFill>
            <a:schemeClr val="tx1"/>
          </a:solidFill>
          <a:latin typeface="+mn-lt"/>
          <a:ea typeface="+mn-ea"/>
          <a:cs typeface="+mn-cs"/>
        </a:defRPr>
      </a:lvl7pPr>
      <a:lvl8pPr marL="4102572" algn="l" defTabSz="586082" rtl="0" eaLnBrk="1" latinLnBrk="0" hangingPunct="1">
        <a:defRPr sz="2300" kern="1200">
          <a:solidFill>
            <a:schemeClr val="tx1"/>
          </a:solidFill>
          <a:latin typeface="+mn-lt"/>
          <a:ea typeface="+mn-ea"/>
          <a:cs typeface="+mn-cs"/>
        </a:defRPr>
      </a:lvl8pPr>
      <a:lvl9pPr marL="4688654" algn="l" defTabSz="586082" rtl="0" eaLnBrk="1" latinLnBrk="0" hangingPunct="1">
        <a:defRPr sz="23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3910218"/>
      </p:ext>
    </p:extLst>
  </p:cSld>
  <p:clrMap bg1="lt1" tx1="dk1" bg2="lt2" tx2="dk2" accent1="accent1" accent2="accent2" accent3="accent3" accent4="accent4" accent5="accent5" accent6="accent6" hlink="hlink" folHlink="folHlink"/>
  <p:sldLayoutIdLst>
    <p:sldLayoutId id="2147483731" r:id="rId1"/>
    <p:sldLayoutId id="2147483732"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233290" tIns="116662" rIns="233290" bIns="116662"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233290" tIns="116662" rIns="233290" bIns="11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86"/>
            <a:ext cx="3860800" cy="365125"/>
          </a:xfrm>
          <a:prstGeom prst="rect">
            <a:avLst/>
          </a:prstGeom>
        </p:spPr>
        <p:txBody>
          <a:bodyPr vert="horz" lIns="233290" tIns="116662" rIns="233290" bIns="116662"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86"/>
            <a:ext cx="2844800" cy="365125"/>
          </a:xfrm>
          <a:prstGeom prst="rect">
            <a:avLst/>
          </a:prstGeom>
        </p:spPr>
        <p:txBody>
          <a:bodyPr vert="horz" lIns="233290" tIns="116662" rIns="233290" bIns="116662" rtlCol="0" anchor="ctr"/>
          <a:lstStyle>
            <a:lvl1pPr algn="r">
              <a:defRPr sz="150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71830802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ftr="0"/>
  <p:txStyles>
    <p:titleStyle>
      <a:lvl1pPr algn="ctr" defTabSz="583090" rtl="0" eaLnBrk="1" latinLnBrk="0" hangingPunct="1">
        <a:spcBef>
          <a:spcPct val="0"/>
        </a:spcBef>
        <a:buNone/>
        <a:defRPr sz="5600" kern="1200">
          <a:solidFill>
            <a:schemeClr val="tx1"/>
          </a:solidFill>
          <a:latin typeface="+mj-lt"/>
          <a:ea typeface="+mj-ea"/>
          <a:cs typeface="+mj-cs"/>
        </a:defRPr>
      </a:lvl1pPr>
    </p:titleStyle>
    <p:bodyStyle>
      <a:lvl1pPr marL="437319" indent="-437319" algn="l" defTabSz="583090" rtl="0" eaLnBrk="1" latinLnBrk="0" hangingPunct="1">
        <a:spcBef>
          <a:spcPct val="20000"/>
        </a:spcBef>
        <a:buFont typeface="Arial"/>
        <a:buChar char="•"/>
        <a:defRPr sz="4100" kern="1200">
          <a:solidFill>
            <a:schemeClr val="tx1"/>
          </a:solidFill>
          <a:latin typeface="+mn-lt"/>
          <a:ea typeface="+mn-ea"/>
          <a:cs typeface="+mn-cs"/>
        </a:defRPr>
      </a:lvl1pPr>
      <a:lvl2pPr marL="947538" indent="-364431" algn="l" defTabSz="583090" rtl="0" eaLnBrk="1" latinLnBrk="0" hangingPunct="1">
        <a:spcBef>
          <a:spcPct val="20000"/>
        </a:spcBef>
        <a:buFont typeface="Arial"/>
        <a:buChar char="–"/>
        <a:defRPr sz="3600" kern="1200">
          <a:solidFill>
            <a:schemeClr val="tx1"/>
          </a:solidFill>
          <a:latin typeface="+mn-lt"/>
          <a:ea typeface="+mn-ea"/>
          <a:cs typeface="+mn-cs"/>
        </a:defRPr>
      </a:lvl2pPr>
      <a:lvl3pPr marL="1457745" indent="-291545" algn="l" defTabSz="583090" rtl="0" eaLnBrk="1" latinLnBrk="0" hangingPunct="1">
        <a:spcBef>
          <a:spcPct val="20000"/>
        </a:spcBef>
        <a:buFont typeface="Arial"/>
        <a:buChar char="•"/>
        <a:defRPr sz="3100" kern="1200">
          <a:solidFill>
            <a:schemeClr val="tx1"/>
          </a:solidFill>
          <a:latin typeface="+mn-lt"/>
          <a:ea typeface="+mn-ea"/>
          <a:cs typeface="+mn-cs"/>
        </a:defRPr>
      </a:lvl3pPr>
      <a:lvl4pPr marL="2040848" indent="-291545" algn="l" defTabSz="583090" rtl="0" eaLnBrk="1" latinLnBrk="0" hangingPunct="1">
        <a:spcBef>
          <a:spcPct val="20000"/>
        </a:spcBef>
        <a:buFont typeface="Arial"/>
        <a:buChar char="–"/>
        <a:defRPr sz="2500" kern="1200">
          <a:solidFill>
            <a:schemeClr val="tx1"/>
          </a:solidFill>
          <a:latin typeface="+mn-lt"/>
          <a:ea typeface="+mn-ea"/>
          <a:cs typeface="+mn-cs"/>
        </a:defRPr>
      </a:lvl4pPr>
      <a:lvl5pPr marL="2623952" indent="-291545" algn="l" defTabSz="583090" rtl="0" eaLnBrk="1" latinLnBrk="0" hangingPunct="1">
        <a:spcBef>
          <a:spcPct val="20000"/>
        </a:spcBef>
        <a:buFont typeface="Arial"/>
        <a:buChar char="»"/>
        <a:defRPr sz="2500" kern="1200">
          <a:solidFill>
            <a:schemeClr val="tx1"/>
          </a:solidFill>
          <a:latin typeface="+mn-lt"/>
          <a:ea typeface="+mn-ea"/>
          <a:cs typeface="+mn-cs"/>
        </a:defRPr>
      </a:lvl5pPr>
      <a:lvl6pPr marL="3207051" indent="-291545" algn="l" defTabSz="583090" rtl="0" eaLnBrk="1" latinLnBrk="0" hangingPunct="1">
        <a:spcBef>
          <a:spcPct val="20000"/>
        </a:spcBef>
        <a:buFont typeface="Arial"/>
        <a:buChar char="•"/>
        <a:defRPr sz="2500" kern="1200">
          <a:solidFill>
            <a:schemeClr val="tx1"/>
          </a:solidFill>
          <a:latin typeface="+mn-lt"/>
          <a:ea typeface="+mn-ea"/>
          <a:cs typeface="+mn-cs"/>
        </a:defRPr>
      </a:lvl6pPr>
      <a:lvl7pPr marL="3790150" indent="-291545" algn="l" defTabSz="583090" rtl="0" eaLnBrk="1" latinLnBrk="0" hangingPunct="1">
        <a:spcBef>
          <a:spcPct val="20000"/>
        </a:spcBef>
        <a:buFont typeface="Arial"/>
        <a:buChar char="•"/>
        <a:defRPr sz="2500" kern="1200">
          <a:solidFill>
            <a:schemeClr val="tx1"/>
          </a:solidFill>
          <a:latin typeface="+mn-lt"/>
          <a:ea typeface="+mn-ea"/>
          <a:cs typeface="+mn-cs"/>
        </a:defRPr>
      </a:lvl7pPr>
      <a:lvl8pPr marL="4373250" indent="-291545" algn="l" defTabSz="583090" rtl="0" eaLnBrk="1" latinLnBrk="0" hangingPunct="1">
        <a:spcBef>
          <a:spcPct val="20000"/>
        </a:spcBef>
        <a:buFont typeface="Arial"/>
        <a:buChar char="•"/>
        <a:defRPr sz="2500" kern="1200">
          <a:solidFill>
            <a:schemeClr val="tx1"/>
          </a:solidFill>
          <a:latin typeface="+mn-lt"/>
          <a:ea typeface="+mn-ea"/>
          <a:cs typeface="+mn-cs"/>
        </a:defRPr>
      </a:lvl8pPr>
      <a:lvl9pPr marL="4956349" indent="-291545" algn="l" defTabSz="583090"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83090" rtl="0" eaLnBrk="1" latinLnBrk="0" hangingPunct="1">
        <a:defRPr sz="2300" kern="1200">
          <a:solidFill>
            <a:schemeClr val="tx1"/>
          </a:solidFill>
          <a:latin typeface="+mn-lt"/>
          <a:ea typeface="+mn-ea"/>
          <a:cs typeface="+mn-cs"/>
        </a:defRPr>
      </a:lvl1pPr>
      <a:lvl2pPr marL="583090" algn="l" defTabSz="583090" rtl="0" eaLnBrk="1" latinLnBrk="0" hangingPunct="1">
        <a:defRPr sz="2300" kern="1200">
          <a:solidFill>
            <a:schemeClr val="tx1"/>
          </a:solidFill>
          <a:latin typeface="+mn-lt"/>
          <a:ea typeface="+mn-ea"/>
          <a:cs typeface="+mn-cs"/>
        </a:defRPr>
      </a:lvl2pPr>
      <a:lvl3pPr marL="1166201" algn="l" defTabSz="583090" rtl="0" eaLnBrk="1" latinLnBrk="0" hangingPunct="1">
        <a:defRPr sz="2300" kern="1200">
          <a:solidFill>
            <a:schemeClr val="tx1"/>
          </a:solidFill>
          <a:latin typeface="+mn-lt"/>
          <a:ea typeface="+mn-ea"/>
          <a:cs typeface="+mn-cs"/>
        </a:defRPr>
      </a:lvl3pPr>
      <a:lvl4pPr marL="1749301" algn="l" defTabSz="583090" rtl="0" eaLnBrk="1" latinLnBrk="0" hangingPunct="1">
        <a:defRPr sz="2300" kern="1200">
          <a:solidFill>
            <a:schemeClr val="tx1"/>
          </a:solidFill>
          <a:latin typeface="+mn-lt"/>
          <a:ea typeface="+mn-ea"/>
          <a:cs typeface="+mn-cs"/>
        </a:defRPr>
      </a:lvl4pPr>
      <a:lvl5pPr marL="2332401" algn="l" defTabSz="583090" rtl="0" eaLnBrk="1" latinLnBrk="0" hangingPunct="1">
        <a:defRPr sz="2300" kern="1200">
          <a:solidFill>
            <a:schemeClr val="tx1"/>
          </a:solidFill>
          <a:latin typeface="+mn-lt"/>
          <a:ea typeface="+mn-ea"/>
          <a:cs typeface="+mn-cs"/>
        </a:defRPr>
      </a:lvl5pPr>
      <a:lvl6pPr marL="2915500" algn="l" defTabSz="583090" rtl="0" eaLnBrk="1" latinLnBrk="0" hangingPunct="1">
        <a:defRPr sz="2300" kern="1200">
          <a:solidFill>
            <a:schemeClr val="tx1"/>
          </a:solidFill>
          <a:latin typeface="+mn-lt"/>
          <a:ea typeface="+mn-ea"/>
          <a:cs typeface="+mn-cs"/>
        </a:defRPr>
      </a:lvl6pPr>
      <a:lvl7pPr marL="3498600" algn="l" defTabSz="583090" rtl="0" eaLnBrk="1" latinLnBrk="0" hangingPunct="1">
        <a:defRPr sz="2300" kern="1200">
          <a:solidFill>
            <a:schemeClr val="tx1"/>
          </a:solidFill>
          <a:latin typeface="+mn-lt"/>
          <a:ea typeface="+mn-ea"/>
          <a:cs typeface="+mn-cs"/>
        </a:defRPr>
      </a:lvl7pPr>
      <a:lvl8pPr marL="4081699" algn="l" defTabSz="583090" rtl="0" eaLnBrk="1" latinLnBrk="0" hangingPunct="1">
        <a:defRPr sz="2300" kern="1200">
          <a:solidFill>
            <a:schemeClr val="tx1"/>
          </a:solidFill>
          <a:latin typeface="+mn-lt"/>
          <a:ea typeface="+mn-ea"/>
          <a:cs typeface="+mn-cs"/>
        </a:defRPr>
      </a:lvl8pPr>
      <a:lvl9pPr marL="4664800" algn="l" defTabSz="583090" rtl="0" eaLnBrk="1" latinLnBrk="0" hangingPunct="1">
        <a:defRPr sz="2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116656" tIns="58311" rIns="116656" bIns="58311"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116656" tIns="58311" rIns="116656" bIns="5831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85"/>
            <a:ext cx="3860800" cy="365125"/>
          </a:xfrm>
          <a:prstGeom prst="rect">
            <a:avLst/>
          </a:prstGeom>
        </p:spPr>
        <p:txBody>
          <a:bodyPr vert="horz" lIns="116656" tIns="58311" rIns="116656" bIns="58311" rtlCol="0" anchor="ctr"/>
          <a:lstStyle>
            <a:lvl1pPr algn="ctr">
              <a:defRPr sz="1500">
                <a:solidFill>
                  <a:schemeClr val="tx1">
                    <a:tint val="75000"/>
                  </a:schemeClr>
                </a:solidFill>
              </a:defRPr>
            </a:lvl1pPr>
          </a:lstStyle>
          <a:p>
            <a:pPr defTabSz="583178"/>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85"/>
            <a:ext cx="2844800" cy="365125"/>
          </a:xfrm>
          <a:prstGeom prst="rect">
            <a:avLst/>
          </a:prstGeom>
        </p:spPr>
        <p:txBody>
          <a:bodyPr vert="horz" lIns="116656" tIns="58311" rIns="116656" bIns="58311" rtlCol="0" anchor="ctr"/>
          <a:lstStyle>
            <a:lvl1pPr algn="r">
              <a:defRPr sz="1500">
                <a:solidFill>
                  <a:schemeClr val="tx1">
                    <a:tint val="75000"/>
                  </a:schemeClr>
                </a:solidFill>
              </a:defRPr>
            </a:lvl1pPr>
          </a:lstStyle>
          <a:p>
            <a:pPr defTabSz="583178"/>
            <a:fld id="{FC623D9C-B141-0E44-9A0E-426DA6A043B9}" type="slidenum">
              <a:rPr lang="en-US" smtClean="0">
                <a:solidFill>
                  <a:prstClr val="black">
                    <a:tint val="75000"/>
                  </a:prstClr>
                </a:solidFill>
              </a:rPr>
              <a:pPr defTabSz="583178"/>
              <a:t>‹#›</a:t>
            </a:fld>
            <a:endParaRPr lang="en-US">
              <a:solidFill>
                <a:prstClr val="black">
                  <a:tint val="75000"/>
                </a:prstClr>
              </a:solidFill>
            </a:endParaRPr>
          </a:p>
        </p:txBody>
      </p:sp>
    </p:spTree>
    <p:extLst>
      <p:ext uri="{BB962C8B-B14F-4D97-AF65-F5344CB8AC3E}">
        <p14:creationId xmlns:p14="http://schemas.microsoft.com/office/powerpoint/2010/main" val="127067728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sldNum="0" hdr="0" ftr="0"/>
  <p:txStyles>
    <p:titleStyle>
      <a:lvl1pPr algn="ctr" defTabSz="583178" rtl="0" eaLnBrk="1" latinLnBrk="0" hangingPunct="1">
        <a:spcBef>
          <a:spcPct val="0"/>
        </a:spcBef>
        <a:buNone/>
        <a:defRPr sz="5600" kern="1200">
          <a:solidFill>
            <a:schemeClr val="tx1"/>
          </a:solidFill>
          <a:latin typeface="+mj-lt"/>
          <a:ea typeface="+mj-ea"/>
          <a:cs typeface="+mj-cs"/>
        </a:defRPr>
      </a:lvl1pPr>
    </p:titleStyle>
    <p:bodyStyle>
      <a:lvl1pPr marL="437384" indent="-437384" algn="l" defTabSz="583178" rtl="0" eaLnBrk="1" latinLnBrk="0" hangingPunct="1">
        <a:spcBef>
          <a:spcPct val="20000"/>
        </a:spcBef>
        <a:buFont typeface="Arial"/>
        <a:buChar char="•"/>
        <a:defRPr sz="4100" kern="1200">
          <a:solidFill>
            <a:schemeClr val="tx1"/>
          </a:solidFill>
          <a:latin typeface="+mn-lt"/>
          <a:ea typeface="+mn-ea"/>
          <a:cs typeface="+mn-cs"/>
        </a:defRPr>
      </a:lvl1pPr>
      <a:lvl2pPr marL="947680" indent="-364486" algn="l" defTabSz="583178" rtl="0" eaLnBrk="1" latinLnBrk="0" hangingPunct="1">
        <a:spcBef>
          <a:spcPct val="20000"/>
        </a:spcBef>
        <a:buFont typeface="Arial"/>
        <a:buChar char="–"/>
        <a:defRPr sz="3600" kern="1200">
          <a:solidFill>
            <a:schemeClr val="tx1"/>
          </a:solidFill>
          <a:latin typeface="+mn-lt"/>
          <a:ea typeface="+mn-ea"/>
          <a:cs typeface="+mn-cs"/>
        </a:defRPr>
      </a:lvl2pPr>
      <a:lvl3pPr marL="1457964" indent="-291589" algn="l" defTabSz="583178" rtl="0" eaLnBrk="1" latinLnBrk="0" hangingPunct="1">
        <a:spcBef>
          <a:spcPct val="20000"/>
        </a:spcBef>
        <a:buFont typeface="Arial"/>
        <a:buChar char="•"/>
        <a:defRPr sz="3100" kern="1200">
          <a:solidFill>
            <a:schemeClr val="tx1"/>
          </a:solidFill>
          <a:latin typeface="+mn-lt"/>
          <a:ea typeface="+mn-ea"/>
          <a:cs typeface="+mn-cs"/>
        </a:defRPr>
      </a:lvl3pPr>
      <a:lvl4pPr marL="2041154" indent="-291589" algn="l" defTabSz="583178" rtl="0" eaLnBrk="1" latinLnBrk="0" hangingPunct="1">
        <a:spcBef>
          <a:spcPct val="20000"/>
        </a:spcBef>
        <a:buFont typeface="Arial"/>
        <a:buChar char="–"/>
        <a:defRPr sz="2500" kern="1200">
          <a:solidFill>
            <a:schemeClr val="tx1"/>
          </a:solidFill>
          <a:latin typeface="+mn-lt"/>
          <a:ea typeface="+mn-ea"/>
          <a:cs typeface="+mn-cs"/>
        </a:defRPr>
      </a:lvl4pPr>
      <a:lvl5pPr marL="2624346" indent="-291589" algn="l" defTabSz="583178" rtl="0" eaLnBrk="1" latinLnBrk="0" hangingPunct="1">
        <a:spcBef>
          <a:spcPct val="20000"/>
        </a:spcBef>
        <a:buFont typeface="Arial"/>
        <a:buChar char="»"/>
        <a:defRPr sz="2500" kern="1200">
          <a:solidFill>
            <a:schemeClr val="tx1"/>
          </a:solidFill>
          <a:latin typeface="+mn-lt"/>
          <a:ea typeface="+mn-ea"/>
          <a:cs typeface="+mn-cs"/>
        </a:defRPr>
      </a:lvl5pPr>
      <a:lvl6pPr marL="3207532" indent="-291589" algn="l" defTabSz="583178" rtl="0" eaLnBrk="1" latinLnBrk="0" hangingPunct="1">
        <a:spcBef>
          <a:spcPct val="20000"/>
        </a:spcBef>
        <a:buFont typeface="Arial"/>
        <a:buChar char="•"/>
        <a:defRPr sz="2500" kern="1200">
          <a:solidFill>
            <a:schemeClr val="tx1"/>
          </a:solidFill>
          <a:latin typeface="+mn-lt"/>
          <a:ea typeface="+mn-ea"/>
          <a:cs typeface="+mn-cs"/>
        </a:defRPr>
      </a:lvl6pPr>
      <a:lvl7pPr marL="3790719" indent="-291589" algn="l" defTabSz="583178" rtl="0" eaLnBrk="1" latinLnBrk="0" hangingPunct="1">
        <a:spcBef>
          <a:spcPct val="20000"/>
        </a:spcBef>
        <a:buFont typeface="Arial"/>
        <a:buChar char="•"/>
        <a:defRPr sz="2500" kern="1200">
          <a:solidFill>
            <a:schemeClr val="tx1"/>
          </a:solidFill>
          <a:latin typeface="+mn-lt"/>
          <a:ea typeface="+mn-ea"/>
          <a:cs typeface="+mn-cs"/>
        </a:defRPr>
      </a:lvl7pPr>
      <a:lvl8pPr marL="4373906" indent="-291589" algn="l" defTabSz="583178" rtl="0" eaLnBrk="1" latinLnBrk="0" hangingPunct="1">
        <a:spcBef>
          <a:spcPct val="20000"/>
        </a:spcBef>
        <a:buFont typeface="Arial"/>
        <a:buChar char="•"/>
        <a:defRPr sz="2500" kern="1200">
          <a:solidFill>
            <a:schemeClr val="tx1"/>
          </a:solidFill>
          <a:latin typeface="+mn-lt"/>
          <a:ea typeface="+mn-ea"/>
          <a:cs typeface="+mn-cs"/>
        </a:defRPr>
      </a:lvl8pPr>
      <a:lvl9pPr marL="4957092" indent="-291589" algn="l" defTabSz="583178" rtl="0" eaLnBrk="1" latinLnBrk="0" hangingPunct="1">
        <a:spcBef>
          <a:spcPct val="20000"/>
        </a:spcBef>
        <a:buFont typeface="Arial"/>
        <a:buChar char="•"/>
        <a:defRPr sz="2500" kern="1200">
          <a:solidFill>
            <a:schemeClr val="tx1"/>
          </a:solidFill>
          <a:latin typeface="+mn-lt"/>
          <a:ea typeface="+mn-ea"/>
          <a:cs typeface="+mn-cs"/>
        </a:defRPr>
      </a:lvl9pPr>
    </p:bodyStyle>
    <p:otherStyle>
      <a:defPPr>
        <a:defRPr lang="en-US"/>
      </a:defPPr>
      <a:lvl1pPr marL="0" algn="l" defTabSz="583178" rtl="0" eaLnBrk="1" latinLnBrk="0" hangingPunct="1">
        <a:defRPr sz="2300" kern="1200">
          <a:solidFill>
            <a:schemeClr val="tx1"/>
          </a:solidFill>
          <a:latin typeface="+mn-lt"/>
          <a:ea typeface="+mn-ea"/>
          <a:cs typeface="+mn-cs"/>
        </a:defRPr>
      </a:lvl1pPr>
      <a:lvl2pPr marL="583178" algn="l" defTabSz="583178" rtl="0" eaLnBrk="1" latinLnBrk="0" hangingPunct="1">
        <a:defRPr sz="2300" kern="1200">
          <a:solidFill>
            <a:schemeClr val="tx1"/>
          </a:solidFill>
          <a:latin typeface="+mn-lt"/>
          <a:ea typeface="+mn-ea"/>
          <a:cs typeface="+mn-cs"/>
        </a:defRPr>
      </a:lvl2pPr>
      <a:lvl3pPr marL="1166376" algn="l" defTabSz="583178" rtl="0" eaLnBrk="1" latinLnBrk="0" hangingPunct="1">
        <a:defRPr sz="2300" kern="1200">
          <a:solidFill>
            <a:schemeClr val="tx1"/>
          </a:solidFill>
          <a:latin typeface="+mn-lt"/>
          <a:ea typeface="+mn-ea"/>
          <a:cs typeface="+mn-cs"/>
        </a:defRPr>
      </a:lvl3pPr>
      <a:lvl4pPr marL="1749563" algn="l" defTabSz="583178" rtl="0" eaLnBrk="1" latinLnBrk="0" hangingPunct="1">
        <a:defRPr sz="2300" kern="1200">
          <a:solidFill>
            <a:schemeClr val="tx1"/>
          </a:solidFill>
          <a:latin typeface="+mn-lt"/>
          <a:ea typeface="+mn-ea"/>
          <a:cs typeface="+mn-cs"/>
        </a:defRPr>
      </a:lvl4pPr>
      <a:lvl5pPr marL="2332751" algn="l" defTabSz="583178" rtl="0" eaLnBrk="1" latinLnBrk="0" hangingPunct="1">
        <a:defRPr sz="2300" kern="1200">
          <a:solidFill>
            <a:schemeClr val="tx1"/>
          </a:solidFill>
          <a:latin typeface="+mn-lt"/>
          <a:ea typeface="+mn-ea"/>
          <a:cs typeface="+mn-cs"/>
        </a:defRPr>
      </a:lvl5pPr>
      <a:lvl6pPr marL="2915937" algn="l" defTabSz="583178" rtl="0" eaLnBrk="1" latinLnBrk="0" hangingPunct="1">
        <a:defRPr sz="2300" kern="1200">
          <a:solidFill>
            <a:schemeClr val="tx1"/>
          </a:solidFill>
          <a:latin typeface="+mn-lt"/>
          <a:ea typeface="+mn-ea"/>
          <a:cs typeface="+mn-cs"/>
        </a:defRPr>
      </a:lvl6pPr>
      <a:lvl7pPr marL="3499125" algn="l" defTabSz="583178" rtl="0" eaLnBrk="1" latinLnBrk="0" hangingPunct="1">
        <a:defRPr sz="2300" kern="1200">
          <a:solidFill>
            <a:schemeClr val="tx1"/>
          </a:solidFill>
          <a:latin typeface="+mn-lt"/>
          <a:ea typeface="+mn-ea"/>
          <a:cs typeface="+mn-cs"/>
        </a:defRPr>
      </a:lvl7pPr>
      <a:lvl8pPr marL="4082312" algn="l" defTabSz="583178" rtl="0" eaLnBrk="1" latinLnBrk="0" hangingPunct="1">
        <a:defRPr sz="2300" kern="1200">
          <a:solidFill>
            <a:schemeClr val="tx1"/>
          </a:solidFill>
          <a:latin typeface="+mn-lt"/>
          <a:ea typeface="+mn-ea"/>
          <a:cs typeface="+mn-cs"/>
        </a:defRPr>
      </a:lvl8pPr>
      <a:lvl9pPr marL="4665500" algn="l" defTabSz="583178" rtl="0" eaLnBrk="1" latinLnBrk="0" hangingPunct="1">
        <a:defRPr sz="2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597865DE-6A0A-4148-A6DF-D56C69C978FE}"/>
              </a:ext>
            </a:extLst>
          </p:cNvPr>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35527933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9828217"/>
      </p:ext>
    </p:extLst>
  </p:cSld>
  <p:clrMap bg1="lt1" tx1="dk1" bg2="lt2" tx2="dk2" accent1="accent1" accent2="accent2" accent3="accent3" accent4="accent4" accent5="accent5" accent6="accent6" hlink="hlink" folHlink="folHlink"/>
  <p:sldLayoutIdLst>
    <p:sldLayoutId id="2147483706" r:id="rId1"/>
    <p:sldLayoutId id="2147483707"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3290929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33"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225595"/>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234480" tIns="117240" rIns="234480" bIns="11724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234480" tIns="117240" rIns="234480" bIns="1172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2"/>
            <a:ext cx="2844800" cy="365125"/>
          </a:xfrm>
          <a:prstGeom prst="rect">
            <a:avLst/>
          </a:prstGeom>
        </p:spPr>
        <p:txBody>
          <a:bodyPr vert="horz" lIns="234480" tIns="117240" rIns="234480" bIns="117240" rtlCol="0" anchor="ctr"/>
          <a:lstStyle>
            <a:lvl1pPr algn="l">
              <a:defRPr sz="1550">
                <a:solidFill>
                  <a:schemeClr val="tx1">
                    <a:tint val="75000"/>
                  </a:schemeClr>
                </a:solidFill>
              </a:defRPr>
            </a:lvl1pPr>
          </a:lstStyle>
          <a:p>
            <a:fld id="{17F143A3-1807-A143-B19D-72AF373C2C97}" type="datetimeFigureOut">
              <a:rPr lang="en-US" smtClean="0"/>
              <a:t>5/28/2019</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234480" tIns="117240" rIns="234480" bIns="117240" rtlCol="0" anchor="ctr"/>
          <a:lstStyle>
            <a:lvl1pPr algn="ctr">
              <a:defRPr sz="15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221076" y="6469448"/>
            <a:ext cx="2844800" cy="365125"/>
          </a:xfrm>
          <a:prstGeom prst="rect">
            <a:avLst/>
          </a:prstGeom>
        </p:spPr>
        <p:txBody>
          <a:bodyPr vert="horz" lIns="234480" tIns="117240" rIns="234480" bIns="117240" rtlCol="0" anchor="ctr"/>
          <a:lstStyle>
            <a:lvl1pPr algn="r">
              <a:defRPr sz="1550">
                <a:solidFill>
                  <a:schemeClr val="tx1">
                    <a:tint val="75000"/>
                  </a:schemeClr>
                </a:solidFill>
              </a:defRPr>
            </a:lvl1pPr>
          </a:lstStyle>
          <a:p>
            <a:fld id="{FC623D9C-B141-0E44-9A0E-426DA6A043B9}" type="slidenum">
              <a:rPr lang="en-US" smtClean="0"/>
              <a:t>‹#›</a:t>
            </a:fld>
            <a:endParaRPr lang="en-US"/>
          </a:p>
        </p:txBody>
      </p:sp>
    </p:spTree>
    <p:extLst>
      <p:ext uri="{BB962C8B-B14F-4D97-AF65-F5344CB8AC3E}">
        <p14:creationId xmlns:p14="http://schemas.microsoft.com/office/powerpoint/2010/main" val="26665192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586199" rtl="0" eaLnBrk="1" latinLnBrk="0" hangingPunct="1">
        <a:spcBef>
          <a:spcPct val="0"/>
        </a:spcBef>
        <a:buNone/>
        <a:defRPr sz="5650" kern="1200">
          <a:solidFill>
            <a:schemeClr val="tx1"/>
          </a:solidFill>
          <a:latin typeface="+mj-lt"/>
          <a:ea typeface="+mj-ea"/>
          <a:cs typeface="+mj-cs"/>
        </a:defRPr>
      </a:lvl1pPr>
    </p:titleStyle>
    <p:bodyStyle>
      <a:lvl1pPr marL="439649" indent="-439649" algn="l" defTabSz="586199" rtl="0" eaLnBrk="1" latinLnBrk="0" hangingPunct="1">
        <a:spcBef>
          <a:spcPct val="20000"/>
        </a:spcBef>
        <a:buFont typeface="Arial"/>
        <a:buChar char="•"/>
        <a:defRPr sz="4100" kern="1200">
          <a:solidFill>
            <a:schemeClr val="tx1"/>
          </a:solidFill>
          <a:latin typeface="+mn-lt"/>
          <a:ea typeface="+mn-ea"/>
          <a:cs typeface="+mn-cs"/>
        </a:defRPr>
      </a:lvl1pPr>
      <a:lvl2pPr marL="952574" indent="-366375" algn="l" defTabSz="586199" rtl="0" eaLnBrk="1" latinLnBrk="0" hangingPunct="1">
        <a:spcBef>
          <a:spcPct val="20000"/>
        </a:spcBef>
        <a:buFont typeface="Arial"/>
        <a:buChar char="–"/>
        <a:defRPr sz="3600" kern="1200">
          <a:solidFill>
            <a:schemeClr val="tx1"/>
          </a:solidFill>
          <a:latin typeface="+mn-lt"/>
          <a:ea typeface="+mn-ea"/>
          <a:cs typeface="+mn-cs"/>
        </a:defRPr>
      </a:lvl2pPr>
      <a:lvl3pPr marL="1465498" indent="-293100" algn="l" defTabSz="586199" rtl="0" eaLnBrk="1" latinLnBrk="0" hangingPunct="1">
        <a:spcBef>
          <a:spcPct val="20000"/>
        </a:spcBef>
        <a:buFont typeface="Arial"/>
        <a:buChar char="•"/>
        <a:defRPr sz="3100" kern="1200">
          <a:solidFill>
            <a:schemeClr val="tx1"/>
          </a:solidFill>
          <a:latin typeface="+mn-lt"/>
          <a:ea typeface="+mn-ea"/>
          <a:cs typeface="+mn-cs"/>
        </a:defRPr>
      </a:lvl3pPr>
      <a:lvl4pPr marL="2051697" indent="-293100" algn="l" defTabSz="586199" rtl="0" eaLnBrk="1" latinLnBrk="0" hangingPunct="1">
        <a:spcBef>
          <a:spcPct val="20000"/>
        </a:spcBef>
        <a:buFont typeface="Arial"/>
        <a:buChar char="–"/>
        <a:defRPr sz="2550" kern="1200">
          <a:solidFill>
            <a:schemeClr val="tx1"/>
          </a:solidFill>
          <a:latin typeface="+mn-lt"/>
          <a:ea typeface="+mn-ea"/>
          <a:cs typeface="+mn-cs"/>
        </a:defRPr>
      </a:lvl4pPr>
      <a:lvl5pPr marL="2637896" indent="-293100" algn="l" defTabSz="586199" rtl="0" eaLnBrk="1" latinLnBrk="0" hangingPunct="1">
        <a:spcBef>
          <a:spcPct val="20000"/>
        </a:spcBef>
        <a:buFont typeface="Arial"/>
        <a:buChar char="»"/>
        <a:defRPr sz="2550" kern="1200">
          <a:solidFill>
            <a:schemeClr val="tx1"/>
          </a:solidFill>
          <a:latin typeface="+mn-lt"/>
          <a:ea typeface="+mn-ea"/>
          <a:cs typeface="+mn-cs"/>
        </a:defRPr>
      </a:lvl5pPr>
      <a:lvl6pPr marL="3224095" indent="-293100" algn="l" defTabSz="586199" rtl="0" eaLnBrk="1" latinLnBrk="0" hangingPunct="1">
        <a:spcBef>
          <a:spcPct val="20000"/>
        </a:spcBef>
        <a:buFont typeface="Arial"/>
        <a:buChar char="•"/>
        <a:defRPr sz="2550" kern="1200">
          <a:solidFill>
            <a:schemeClr val="tx1"/>
          </a:solidFill>
          <a:latin typeface="+mn-lt"/>
          <a:ea typeface="+mn-ea"/>
          <a:cs typeface="+mn-cs"/>
        </a:defRPr>
      </a:lvl6pPr>
      <a:lvl7pPr marL="3810294" indent="-293100" algn="l" defTabSz="586199" rtl="0" eaLnBrk="1" latinLnBrk="0" hangingPunct="1">
        <a:spcBef>
          <a:spcPct val="20000"/>
        </a:spcBef>
        <a:buFont typeface="Arial"/>
        <a:buChar char="•"/>
        <a:defRPr sz="2550" kern="1200">
          <a:solidFill>
            <a:schemeClr val="tx1"/>
          </a:solidFill>
          <a:latin typeface="+mn-lt"/>
          <a:ea typeface="+mn-ea"/>
          <a:cs typeface="+mn-cs"/>
        </a:defRPr>
      </a:lvl7pPr>
      <a:lvl8pPr marL="4396493" indent="-293100" algn="l" defTabSz="586199" rtl="0" eaLnBrk="1" latinLnBrk="0" hangingPunct="1">
        <a:spcBef>
          <a:spcPct val="20000"/>
        </a:spcBef>
        <a:buFont typeface="Arial"/>
        <a:buChar char="•"/>
        <a:defRPr sz="2550" kern="1200">
          <a:solidFill>
            <a:schemeClr val="tx1"/>
          </a:solidFill>
          <a:latin typeface="+mn-lt"/>
          <a:ea typeface="+mn-ea"/>
          <a:cs typeface="+mn-cs"/>
        </a:defRPr>
      </a:lvl8pPr>
      <a:lvl9pPr marL="4982692" indent="-293100" algn="l" defTabSz="586199" rtl="0" eaLnBrk="1" latinLnBrk="0" hangingPunct="1">
        <a:spcBef>
          <a:spcPct val="20000"/>
        </a:spcBef>
        <a:buFont typeface="Arial"/>
        <a:buChar char="•"/>
        <a:defRPr sz="2550" kern="1200">
          <a:solidFill>
            <a:schemeClr val="tx1"/>
          </a:solidFill>
          <a:latin typeface="+mn-lt"/>
          <a:ea typeface="+mn-ea"/>
          <a:cs typeface="+mn-cs"/>
        </a:defRPr>
      </a:lvl9pPr>
    </p:bodyStyle>
    <p:otherStyle>
      <a:defPPr>
        <a:defRPr lang="en-US"/>
      </a:defPPr>
      <a:lvl1pPr marL="0" algn="l" defTabSz="586199" rtl="0" eaLnBrk="1" latinLnBrk="0" hangingPunct="1">
        <a:defRPr sz="2300" kern="1200">
          <a:solidFill>
            <a:schemeClr val="tx1"/>
          </a:solidFill>
          <a:latin typeface="+mn-lt"/>
          <a:ea typeface="+mn-ea"/>
          <a:cs typeface="+mn-cs"/>
        </a:defRPr>
      </a:lvl1pPr>
      <a:lvl2pPr marL="586199" algn="l" defTabSz="586199" rtl="0" eaLnBrk="1" latinLnBrk="0" hangingPunct="1">
        <a:defRPr sz="2300" kern="1200">
          <a:solidFill>
            <a:schemeClr val="tx1"/>
          </a:solidFill>
          <a:latin typeface="+mn-lt"/>
          <a:ea typeface="+mn-ea"/>
          <a:cs typeface="+mn-cs"/>
        </a:defRPr>
      </a:lvl2pPr>
      <a:lvl3pPr marL="1172398" algn="l" defTabSz="586199" rtl="0" eaLnBrk="1" latinLnBrk="0" hangingPunct="1">
        <a:defRPr sz="2300" kern="1200">
          <a:solidFill>
            <a:schemeClr val="tx1"/>
          </a:solidFill>
          <a:latin typeface="+mn-lt"/>
          <a:ea typeface="+mn-ea"/>
          <a:cs typeface="+mn-cs"/>
        </a:defRPr>
      </a:lvl3pPr>
      <a:lvl4pPr marL="1758597" algn="l" defTabSz="586199" rtl="0" eaLnBrk="1" latinLnBrk="0" hangingPunct="1">
        <a:defRPr sz="2300" kern="1200">
          <a:solidFill>
            <a:schemeClr val="tx1"/>
          </a:solidFill>
          <a:latin typeface="+mn-lt"/>
          <a:ea typeface="+mn-ea"/>
          <a:cs typeface="+mn-cs"/>
        </a:defRPr>
      </a:lvl4pPr>
      <a:lvl5pPr marL="2344796" algn="l" defTabSz="586199" rtl="0" eaLnBrk="1" latinLnBrk="0" hangingPunct="1">
        <a:defRPr sz="2300" kern="1200">
          <a:solidFill>
            <a:schemeClr val="tx1"/>
          </a:solidFill>
          <a:latin typeface="+mn-lt"/>
          <a:ea typeface="+mn-ea"/>
          <a:cs typeface="+mn-cs"/>
        </a:defRPr>
      </a:lvl5pPr>
      <a:lvl6pPr marL="2930995" algn="l" defTabSz="586199" rtl="0" eaLnBrk="1" latinLnBrk="0" hangingPunct="1">
        <a:defRPr sz="2300" kern="1200">
          <a:solidFill>
            <a:schemeClr val="tx1"/>
          </a:solidFill>
          <a:latin typeface="+mn-lt"/>
          <a:ea typeface="+mn-ea"/>
          <a:cs typeface="+mn-cs"/>
        </a:defRPr>
      </a:lvl6pPr>
      <a:lvl7pPr marL="3517194" algn="l" defTabSz="586199" rtl="0" eaLnBrk="1" latinLnBrk="0" hangingPunct="1">
        <a:defRPr sz="2300" kern="1200">
          <a:solidFill>
            <a:schemeClr val="tx1"/>
          </a:solidFill>
          <a:latin typeface="+mn-lt"/>
          <a:ea typeface="+mn-ea"/>
          <a:cs typeface="+mn-cs"/>
        </a:defRPr>
      </a:lvl7pPr>
      <a:lvl8pPr marL="4103393" algn="l" defTabSz="586199" rtl="0" eaLnBrk="1" latinLnBrk="0" hangingPunct="1">
        <a:defRPr sz="2300" kern="1200">
          <a:solidFill>
            <a:schemeClr val="tx1"/>
          </a:solidFill>
          <a:latin typeface="+mn-lt"/>
          <a:ea typeface="+mn-ea"/>
          <a:cs typeface="+mn-cs"/>
        </a:defRPr>
      </a:lvl8pPr>
      <a:lvl9pPr marL="4689592" algn="l" defTabSz="586199" rtl="0" eaLnBrk="1" latinLnBrk="0" hangingPunct="1">
        <a:defRPr sz="23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ubtitle 2"/>
          <p:cNvSpPr txBox="1">
            <a:spLocks/>
          </p:cNvSpPr>
          <p:nvPr userDrawn="1"/>
        </p:nvSpPr>
        <p:spPr>
          <a:xfrm>
            <a:off x="11216024" y="6620933"/>
            <a:ext cx="739936" cy="228600"/>
          </a:xfrm>
          <a:prstGeom prst="rect">
            <a:avLst/>
          </a:prstGeom>
        </p:spPr>
        <p:txBody>
          <a:bodyPr/>
          <a:lstStyle>
            <a:lvl1pPr marL="0" indent="0" algn="l" defTabSz="457200" rtl="0" eaLnBrk="1" latinLnBrk="0" hangingPunct="1">
              <a:spcBef>
                <a:spcPct val="20000"/>
              </a:spcBef>
              <a:buFont typeface="Arial"/>
              <a:buNone/>
              <a:defRPr sz="1800" kern="1200">
                <a:solidFill>
                  <a:srgbClr val="00AF78"/>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fld id="{21AD1E46-6C0E-2740-8AE4-E7555976E32C}" type="slidenum">
              <a:rPr lang="en-US" sz="1000" smtClean="0">
                <a:solidFill>
                  <a:srgbClr val="508ABA"/>
                </a:solidFill>
                <a:latin typeface="Trebuchet MS"/>
                <a:cs typeface="Trebuchet MS"/>
              </a:rPr>
              <a:pPr algn="r"/>
              <a:t>‹#›</a:t>
            </a:fld>
            <a:endParaRPr lang="en-US" sz="1000" dirty="0">
              <a:solidFill>
                <a:srgbClr val="508ABA"/>
              </a:solidFill>
              <a:latin typeface="Trebuchet MS"/>
              <a:cs typeface="Trebuchet MS"/>
            </a:endParaRPr>
          </a:p>
        </p:txBody>
      </p:sp>
      <p:sp>
        <p:nvSpPr>
          <p:cNvPr id="5" name="Rectangle 4">
            <a:extLst>
              <a:ext uri="{FF2B5EF4-FFF2-40B4-BE49-F238E27FC236}">
                <a16:creationId xmlns:a16="http://schemas.microsoft.com/office/drawing/2014/main" id="{04FF9373-5B95-4E54-BA9A-04A79311AD27}"/>
              </a:ext>
            </a:extLst>
          </p:cNvPr>
          <p:cNvSpPr/>
          <p:nvPr userDrawn="1"/>
        </p:nvSpPr>
        <p:spPr>
          <a:xfrm>
            <a:off x="9942786" y="6064469"/>
            <a:ext cx="2013174" cy="590437"/>
          </a:xfrm>
          <a:prstGeom prst="rect">
            <a:avLst/>
          </a:pr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F791AE3A-BB40-4674-A00A-54FED8FFCDC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434809" y="6095999"/>
            <a:ext cx="1029127" cy="590437"/>
          </a:xfrm>
          <a:prstGeom prst="rect">
            <a:avLst/>
          </a:prstGeom>
        </p:spPr>
      </p:pic>
    </p:spTree>
    <p:extLst>
      <p:ext uri="{BB962C8B-B14F-4D97-AF65-F5344CB8AC3E}">
        <p14:creationId xmlns:p14="http://schemas.microsoft.com/office/powerpoint/2010/main" val="341335569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8" Type="http://schemas.openxmlformats.org/officeDocument/2006/relationships/image" Target="../media/image81.jpeg"/><Relationship Id="rId13" Type="http://schemas.openxmlformats.org/officeDocument/2006/relationships/image" Target="../media/image86.jpeg"/><Relationship Id="rId18" Type="http://schemas.openxmlformats.org/officeDocument/2006/relationships/image" Target="../media/image9.png"/><Relationship Id="rId3" Type="http://schemas.openxmlformats.org/officeDocument/2006/relationships/image" Target="../media/image76.jpeg"/><Relationship Id="rId7" Type="http://schemas.openxmlformats.org/officeDocument/2006/relationships/image" Target="../media/image80.jpeg"/><Relationship Id="rId12" Type="http://schemas.openxmlformats.org/officeDocument/2006/relationships/image" Target="../media/image85.jpeg"/><Relationship Id="rId17" Type="http://schemas.openxmlformats.org/officeDocument/2006/relationships/image" Target="../media/image90.jpeg"/><Relationship Id="rId2" Type="http://schemas.openxmlformats.org/officeDocument/2006/relationships/notesSlide" Target="../notesSlides/notesSlide11.xml"/><Relationship Id="rId16" Type="http://schemas.openxmlformats.org/officeDocument/2006/relationships/image" Target="../media/image89.jpeg"/><Relationship Id="rId1" Type="http://schemas.openxmlformats.org/officeDocument/2006/relationships/slideLayout" Target="../slideLayouts/slideLayout28.xml"/><Relationship Id="rId6" Type="http://schemas.openxmlformats.org/officeDocument/2006/relationships/image" Target="../media/image79.jpeg"/><Relationship Id="rId11" Type="http://schemas.openxmlformats.org/officeDocument/2006/relationships/image" Target="../media/image84.jpeg"/><Relationship Id="rId5" Type="http://schemas.openxmlformats.org/officeDocument/2006/relationships/image" Target="../media/image78.jpeg"/><Relationship Id="rId15" Type="http://schemas.openxmlformats.org/officeDocument/2006/relationships/image" Target="../media/image88.jpeg"/><Relationship Id="rId10" Type="http://schemas.openxmlformats.org/officeDocument/2006/relationships/image" Target="../media/image83.jpeg"/><Relationship Id="rId4" Type="http://schemas.openxmlformats.org/officeDocument/2006/relationships/image" Target="../media/image77.jpeg"/><Relationship Id="rId9" Type="http://schemas.openxmlformats.org/officeDocument/2006/relationships/image" Target="../media/image82.jpeg"/><Relationship Id="rId14" Type="http://schemas.openxmlformats.org/officeDocument/2006/relationships/image" Target="../media/image87.jpe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13.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8" Type="http://schemas.openxmlformats.org/officeDocument/2006/relationships/image" Target="../media/image97.jpeg"/><Relationship Id="rId13" Type="http://schemas.openxmlformats.org/officeDocument/2006/relationships/image" Target="../media/image102.jpeg"/><Relationship Id="rId18" Type="http://schemas.openxmlformats.org/officeDocument/2006/relationships/image" Target="../media/image107.jpeg"/><Relationship Id="rId3" Type="http://schemas.openxmlformats.org/officeDocument/2006/relationships/image" Target="../media/image93.jpeg"/><Relationship Id="rId7" Type="http://schemas.openxmlformats.org/officeDocument/2006/relationships/image" Target="../media/image9.png"/><Relationship Id="rId12" Type="http://schemas.openxmlformats.org/officeDocument/2006/relationships/image" Target="../media/image101.jpeg"/><Relationship Id="rId17" Type="http://schemas.openxmlformats.org/officeDocument/2006/relationships/image" Target="../media/image106.jpeg"/><Relationship Id="rId2" Type="http://schemas.openxmlformats.org/officeDocument/2006/relationships/notesSlide" Target="../notesSlides/notesSlide17.xml"/><Relationship Id="rId16" Type="http://schemas.openxmlformats.org/officeDocument/2006/relationships/image" Target="../media/image105.jpeg"/><Relationship Id="rId1" Type="http://schemas.openxmlformats.org/officeDocument/2006/relationships/slideLayout" Target="../slideLayouts/slideLayout28.xml"/><Relationship Id="rId6" Type="http://schemas.openxmlformats.org/officeDocument/2006/relationships/image" Target="../media/image96.jpeg"/><Relationship Id="rId11" Type="http://schemas.openxmlformats.org/officeDocument/2006/relationships/image" Target="../media/image100.jpeg"/><Relationship Id="rId5" Type="http://schemas.openxmlformats.org/officeDocument/2006/relationships/image" Target="../media/image95.jpeg"/><Relationship Id="rId15" Type="http://schemas.openxmlformats.org/officeDocument/2006/relationships/image" Target="../media/image104.jpeg"/><Relationship Id="rId10" Type="http://schemas.openxmlformats.org/officeDocument/2006/relationships/image" Target="../media/image99.jpeg"/><Relationship Id="rId4" Type="http://schemas.openxmlformats.org/officeDocument/2006/relationships/image" Target="../media/image94.jpeg"/><Relationship Id="rId9" Type="http://schemas.openxmlformats.org/officeDocument/2006/relationships/image" Target="../media/image98.jpeg"/><Relationship Id="rId14" Type="http://schemas.openxmlformats.org/officeDocument/2006/relationships/image" Target="../media/image103.jpeg"/></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9.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20.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1.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2.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23.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4.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chart" Target="../charts/chart9.xml"/></Relationships>
</file>

<file path=ppt/slides/_rels/slide26.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3.png"/><Relationship Id="rId18" Type="http://schemas.openxmlformats.org/officeDocument/2006/relationships/image" Target="../media/image128.png"/><Relationship Id="rId3" Type="http://schemas.openxmlformats.org/officeDocument/2006/relationships/image" Target="../media/image113.png"/><Relationship Id="rId21" Type="http://schemas.openxmlformats.org/officeDocument/2006/relationships/image" Target="../media/image131.png"/><Relationship Id="rId7" Type="http://schemas.openxmlformats.org/officeDocument/2006/relationships/image" Target="../media/image117.png"/><Relationship Id="rId12" Type="http://schemas.openxmlformats.org/officeDocument/2006/relationships/image" Target="../media/image122.png"/><Relationship Id="rId17" Type="http://schemas.openxmlformats.org/officeDocument/2006/relationships/image" Target="../media/image127.png"/><Relationship Id="rId2" Type="http://schemas.openxmlformats.org/officeDocument/2006/relationships/notesSlide" Target="../notesSlides/notesSlide25.xml"/><Relationship Id="rId16" Type="http://schemas.openxmlformats.org/officeDocument/2006/relationships/image" Target="../media/image126.png"/><Relationship Id="rId20" Type="http://schemas.openxmlformats.org/officeDocument/2006/relationships/image" Target="../media/image130.png"/><Relationship Id="rId1" Type="http://schemas.openxmlformats.org/officeDocument/2006/relationships/slideLayout" Target="../slideLayouts/slideLayout28.xml"/><Relationship Id="rId6" Type="http://schemas.openxmlformats.org/officeDocument/2006/relationships/image" Target="../media/image116.png"/><Relationship Id="rId11" Type="http://schemas.openxmlformats.org/officeDocument/2006/relationships/image" Target="../media/image121.png"/><Relationship Id="rId5" Type="http://schemas.openxmlformats.org/officeDocument/2006/relationships/image" Target="../media/image115.png"/><Relationship Id="rId15" Type="http://schemas.openxmlformats.org/officeDocument/2006/relationships/image" Target="../media/image125.png"/><Relationship Id="rId23" Type="http://schemas.openxmlformats.org/officeDocument/2006/relationships/image" Target="../media/image9.png"/><Relationship Id="rId10" Type="http://schemas.openxmlformats.org/officeDocument/2006/relationships/image" Target="../media/image120.png"/><Relationship Id="rId19" Type="http://schemas.openxmlformats.org/officeDocument/2006/relationships/image" Target="../media/image129.png"/><Relationship Id="rId4" Type="http://schemas.openxmlformats.org/officeDocument/2006/relationships/image" Target="../media/image114.png"/><Relationship Id="rId9" Type="http://schemas.openxmlformats.org/officeDocument/2006/relationships/image" Target="../media/image119.png"/><Relationship Id="rId14" Type="http://schemas.openxmlformats.org/officeDocument/2006/relationships/image" Target="../media/image124.png"/><Relationship Id="rId22" Type="http://schemas.openxmlformats.org/officeDocument/2006/relationships/image" Target="../media/image132.png"/></Relationships>
</file>

<file path=ppt/slides/_rels/slide27.xml.rels><?xml version="1.0" encoding="UTF-8" standalone="yes"?>
<Relationships xmlns="http://schemas.openxmlformats.org/package/2006/relationships"><Relationship Id="rId3" Type="http://schemas.openxmlformats.org/officeDocument/2006/relationships/image" Target="../media/image133.jpeg"/><Relationship Id="rId2" Type="http://schemas.openxmlformats.org/officeDocument/2006/relationships/notesSlide" Target="../notesSlides/notesSlide26.xml"/><Relationship Id="rId1" Type="http://schemas.openxmlformats.org/officeDocument/2006/relationships/slideLayout" Target="../slideLayouts/slideLayout28.xml"/><Relationship Id="rId5" Type="http://schemas.openxmlformats.org/officeDocument/2006/relationships/image" Target="../media/image9.png"/><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notesSlide" Target="../notesSlides/notesSlide27.xml"/><Relationship Id="rId1" Type="http://schemas.openxmlformats.org/officeDocument/2006/relationships/slideLayout" Target="../slideLayouts/slideLayout28.xml"/><Relationship Id="rId6" Type="http://schemas.openxmlformats.org/officeDocument/2006/relationships/image" Target="../media/image137.png"/><Relationship Id="rId5" Type="http://schemas.openxmlformats.org/officeDocument/2006/relationships/image" Target="../media/image136.png"/><Relationship Id="rId10" Type="http://schemas.openxmlformats.org/officeDocument/2006/relationships/image" Target="../media/image9.png"/><Relationship Id="rId4" Type="http://schemas.openxmlformats.org/officeDocument/2006/relationships/image" Target="../media/image135.png"/><Relationship Id="rId9" Type="http://schemas.openxmlformats.org/officeDocument/2006/relationships/image" Target="../media/image140.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147.png"/><Relationship Id="rId13" Type="http://schemas.openxmlformats.org/officeDocument/2006/relationships/image" Target="../media/image152.png"/><Relationship Id="rId3" Type="http://schemas.openxmlformats.org/officeDocument/2006/relationships/image" Target="../media/image142.jpeg"/><Relationship Id="rId7" Type="http://schemas.openxmlformats.org/officeDocument/2006/relationships/image" Target="../media/image146.png"/><Relationship Id="rId12" Type="http://schemas.openxmlformats.org/officeDocument/2006/relationships/image" Target="../media/image151.png"/><Relationship Id="rId2" Type="http://schemas.openxmlformats.org/officeDocument/2006/relationships/image" Target="../media/image141.png"/><Relationship Id="rId1" Type="http://schemas.openxmlformats.org/officeDocument/2006/relationships/slideLayout" Target="../slideLayouts/slideLayout28.xml"/><Relationship Id="rId6" Type="http://schemas.openxmlformats.org/officeDocument/2006/relationships/image" Target="../media/image145.png"/><Relationship Id="rId11" Type="http://schemas.openxmlformats.org/officeDocument/2006/relationships/image" Target="../media/image150.png"/><Relationship Id="rId5" Type="http://schemas.openxmlformats.org/officeDocument/2006/relationships/image" Target="../media/image144.png"/><Relationship Id="rId15" Type="http://schemas.openxmlformats.org/officeDocument/2006/relationships/image" Target="../media/image9.png"/><Relationship Id="rId10" Type="http://schemas.openxmlformats.org/officeDocument/2006/relationships/image" Target="../media/image149.png"/><Relationship Id="rId4" Type="http://schemas.openxmlformats.org/officeDocument/2006/relationships/image" Target="../media/image143.png"/><Relationship Id="rId9" Type="http://schemas.openxmlformats.org/officeDocument/2006/relationships/image" Target="../media/image148.png"/><Relationship Id="rId14" Type="http://schemas.openxmlformats.org/officeDocument/2006/relationships/image" Target="../media/image153.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3" Type="http://schemas.openxmlformats.org/officeDocument/2006/relationships/image" Target="../media/image154.jpeg"/><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30.xml"/><Relationship Id="rId1" Type="http://schemas.openxmlformats.org/officeDocument/2006/relationships/slideLayout" Target="../slideLayouts/slideLayout43.xml"/><Relationship Id="rId5" Type="http://schemas.openxmlformats.org/officeDocument/2006/relationships/image" Target="../media/image9.png"/><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1.xml"/><Relationship Id="rId1" Type="http://schemas.openxmlformats.org/officeDocument/2006/relationships/slideLayout" Target="../slideLayouts/slideLayout43.xml"/><Relationship Id="rId6" Type="http://schemas.openxmlformats.org/officeDocument/2006/relationships/image" Target="../media/image9.png"/><Relationship Id="rId5" Type="http://schemas.openxmlformats.org/officeDocument/2006/relationships/chart" Target="../charts/chart14.xml"/><Relationship Id="rId4" Type="http://schemas.openxmlformats.org/officeDocument/2006/relationships/chart" Target="../charts/char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56.jpeg"/><Relationship Id="rId2" Type="http://schemas.openxmlformats.org/officeDocument/2006/relationships/notesSlide" Target="../notesSlides/notesSlide32.xml"/><Relationship Id="rId1" Type="http://schemas.openxmlformats.org/officeDocument/2006/relationships/slideLayout" Target="../slideLayouts/slideLayout43.xml"/><Relationship Id="rId5" Type="http://schemas.openxmlformats.org/officeDocument/2006/relationships/image" Target="../media/image9.png"/><Relationship Id="rId4" Type="http://schemas.openxmlformats.org/officeDocument/2006/relationships/chart" Target="../charts/chart15.xml"/></Relationships>
</file>

<file path=ppt/slides/_rels/slide36.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notesSlide" Target="../notesSlides/notesSlide33.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13" Type="http://schemas.openxmlformats.org/officeDocument/2006/relationships/image" Target="../media/image169.png"/><Relationship Id="rId18" Type="http://schemas.openxmlformats.org/officeDocument/2006/relationships/image" Target="../media/image174.jpeg"/><Relationship Id="rId26" Type="http://schemas.openxmlformats.org/officeDocument/2006/relationships/image" Target="../media/image182.jpeg"/><Relationship Id="rId39" Type="http://schemas.openxmlformats.org/officeDocument/2006/relationships/image" Target="../media/image195.jpeg"/><Relationship Id="rId21" Type="http://schemas.openxmlformats.org/officeDocument/2006/relationships/image" Target="../media/image177.jpeg"/><Relationship Id="rId34" Type="http://schemas.openxmlformats.org/officeDocument/2006/relationships/image" Target="../media/image190.png"/><Relationship Id="rId42" Type="http://schemas.openxmlformats.org/officeDocument/2006/relationships/image" Target="../media/image198.jpeg"/><Relationship Id="rId47" Type="http://schemas.openxmlformats.org/officeDocument/2006/relationships/image" Target="../media/image203.jpeg"/><Relationship Id="rId50" Type="http://schemas.openxmlformats.org/officeDocument/2006/relationships/image" Target="../media/image206.jpeg"/><Relationship Id="rId55" Type="http://schemas.openxmlformats.org/officeDocument/2006/relationships/image" Target="../media/image211.jpeg"/><Relationship Id="rId7" Type="http://schemas.openxmlformats.org/officeDocument/2006/relationships/image" Target="../media/image163.jpeg"/><Relationship Id="rId12" Type="http://schemas.openxmlformats.org/officeDocument/2006/relationships/image" Target="../media/image168.png"/><Relationship Id="rId17" Type="http://schemas.openxmlformats.org/officeDocument/2006/relationships/image" Target="../media/image173.jpeg"/><Relationship Id="rId25" Type="http://schemas.openxmlformats.org/officeDocument/2006/relationships/image" Target="../media/image181.jpeg"/><Relationship Id="rId33" Type="http://schemas.openxmlformats.org/officeDocument/2006/relationships/image" Target="../media/image189.jpeg"/><Relationship Id="rId38" Type="http://schemas.openxmlformats.org/officeDocument/2006/relationships/image" Target="../media/image194.jpeg"/><Relationship Id="rId46" Type="http://schemas.openxmlformats.org/officeDocument/2006/relationships/image" Target="../media/image202.png"/><Relationship Id="rId2" Type="http://schemas.openxmlformats.org/officeDocument/2006/relationships/image" Target="../media/image158.jpeg"/><Relationship Id="rId16" Type="http://schemas.openxmlformats.org/officeDocument/2006/relationships/image" Target="../media/image172.png"/><Relationship Id="rId20" Type="http://schemas.openxmlformats.org/officeDocument/2006/relationships/image" Target="../media/image176.png"/><Relationship Id="rId29" Type="http://schemas.openxmlformats.org/officeDocument/2006/relationships/image" Target="../media/image185.jpeg"/><Relationship Id="rId41" Type="http://schemas.openxmlformats.org/officeDocument/2006/relationships/image" Target="../media/image197.jpeg"/><Relationship Id="rId54" Type="http://schemas.openxmlformats.org/officeDocument/2006/relationships/image" Target="../media/image210.jpeg"/><Relationship Id="rId1" Type="http://schemas.openxmlformats.org/officeDocument/2006/relationships/slideLayout" Target="../slideLayouts/slideLayout42.xml"/><Relationship Id="rId6" Type="http://schemas.openxmlformats.org/officeDocument/2006/relationships/image" Target="../media/image162.jpeg"/><Relationship Id="rId11" Type="http://schemas.openxmlformats.org/officeDocument/2006/relationships/image" Target="../media/image167.jpeg"/><Relationship Id="rId24" Type="http://schemas.openxmlformats.org/officeDocument/2006/relationships/image" Target="../media/image180.jpeg"/><Relationship Id="rId32" Type="http://schemas.openxmlformats.org/officeDocument/2006/relationships/image" Target="../media/image188.jpeg"/><Relationship Id="rId37" Type="http://schemas.openxmlformats.org/officeDocument/2006/relationships/image" Target="../media/image193.jpeg"/><Relationship Id="rId40" Type="http://schemas.openxmlformats.org/officeDocument/2006/relationships/image" Target="../media/image196.png"/><Relationship Id="rId45" Type="http://schemas.openxmlformats.org/officeDocument/2006/relationships/image" Target="../media/image201.jpeg"/><Relationship Id="rId53" Type="http://schemas.openxmlformats.org/officeDocument/2006/relationships/image" Target="../media/image209.jpeg"/><Relationship Id="rId5" Type="http://schemas.openxmlformats.org/officeDocument/2006/relationships/image" Target="../media/image161.jpeg"/><Relationship Id="rId15" Type="http://schemas.openxmlformats.org/officeDocument/2006/relationships/image" Target="../media/image171.png"/><Relationship Id="rId23" Type="http://schemas.openxmlformats.org/officeDocument/2006/relationships/image" Target="../media/image179.png"/><Relationship Id="rId28" Type="http://schemas.openxmlformats.org/officeDocument/2006/relationships/image" Target="../media/image184.jpeg"/><Relationship Id="rId36" Type="http://schemas.openxmlformats.org/officeDocument/2006/relationships/image" Target="../media/image192.png"/><Relationship Id="rId49" Type="http://schemas.openxmlformats.org/officeDocument/2006/relationships/image" Target="../media/image205.jpeg"/><Relationship Id="rId57" Type="http://schemas.openxmlformats.org/officeDocument/2006/relationships/image" Target="../media/image9.png"/><Relationship Id="rId10" Type="http://schemas.openxmlformats.org/officeDocument/2006/relationships/image" Target="../media/image166.png"/><Relationship Id="rId19" Type="http://schemas.openxmlformats.org/officeDocument/2006/relationships/image" Target="../media/image175.png"/><Relationship Id="rId31" Type="http://schemas.openxmlformats.org/officeDocument/2006/relationships/image" Target="../media/image187.jpeg"/><Relationship Id="rId44" Type="http://schemas.openxmlformats.org/officeDocument/2006/relationships/image" Target="../media/image200.jpeg"/><Relationship Id="rId52" Type="http://schemas.openxmlformats.org/officeDocument/2006/relationships/image" Target="../media/image208.jpeg"/><Relationship Id="rId4" Type="http://schemas.openxmlformats.org/officeDocument/2006/relationships/image" Target="../media/image160.jpeg"/><Relationship Id="rId9" Type="http://schemas.openxmlformats.org/officeDocument/2006/relationships/image" Target="../media/image165.jpeg"/><Relationship Id="rId14" Type="http://schemas.openxmlformats.org/officeDocument/2006/relationships/image" Target="../media/image170.jpeg"/><Relationship Id="rId22" Type="http://schemas.openxmlformats.org/officeDocument/2006/relationships/image" Target="../media/image178.jpeg"/><Relationship Id="rId27" Type="http://schemas.openxmlformats.org/officeDocument/2006/relationships/image" Target="../media/image183.png"/><Relationship Id="rId30" Type="http://schemas.openxmlformats.org/officeDocument/2006/relationships/image" Target="../media/image186.jpeg"/><Relationship Id="rId35" Type="http://schemas.openxmlformats.org/officeDocument/2006/relationships/image" Target="../media/image191.jpeg"/><Relationship Id="rId43" Type="http://schemas.openxmlformats.org/officeDocument/2006/relationships/image" Target="../media/image199.jpeg"/><Relationship Id="rId48" Type="http://schemas.openxmlformats.org/officeDocument/2006/relationships/image" Target="../media/image204.png"/><Relationship Id="rId56" Type="http://schemas.openxmlformats.org/officeDocument/2006/relationships/image" Target="../media/image212.jpeg"/><Relationship Id="rId8" Type="http://schemas.openxmlformats.org/officeDocument/2006/relationships/image" Target="../media/image164.png"/><Relationship Id="rId51" Type="http://schemas.openxmlformats.org/officeDocument/2006/relationships/image" Target="../media/image207.jpeg"/><Relationship Id="rId3" Type="http://schemas.openxmlformats.org/officeDocument/2006/relationships/image" Target="../media/image159.jpeg"/></Relationships>
</file>

<file path=ppt/slides/_rels/slide38.xml.rels><?xml version="1.0" encoding="UTF-8" standalone="yes"?>
<Relationships xmlns="http://schemas.openxmlformats.org/package/2006/relationships"><Relationship Id="rId3" Type="http://schemas.openxmlformats.org/officeDocument/2006/relationships/image" Target="../media/image213.jpeg"/><Relationship Id="rId2" Type="http://schemas.openxmlformats.org/officeDocument/2006/relationships/notesSlide" Target="../notesSlides/notesSlide34.xml"/><Relationship Id="rId1" Type="http://schemas.openxmlformats.org/officeDocument/2006/relationships/slideLayout" Target="../slideLayouts/slideLayout43.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18" Type="http://schemas.openxmlformats.org/officeDocument/2006/relationships/image" Target="../media/image28.jpeg"/><Relationship Id="rId26" Type="http://schemas.openxmlformats.org/officeDocument/2006/relationships/image" Target="../media/image36.jpeg"/><Relationship Id="rId3" Type="http://schemas.openxmlformats.org/officeDocument/2006/relationships/image" Target="../media/image13.jpeg"/><Relationship Id="rId21" Type="http://schemas.openxmlformats.org/officeDocument/2006/relationships/image" Target="../media/image31.jpeg"/><Relationship Id="rId34" Type="http://schemas.openxmlformats.org/officeDocument/2006/relationships/image" Target="../media/image44.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5" Type="http://schemas.openxmlformats.org/officeDocument/2006/relationships/image" Target="../media/image35.jpeg"/><Relationship Id="rId33" Type="http://schemas.openxmlformats.org/officeDocument/2006/relationships/image" Target="../media/image43.jpeg"/><Relationship Id="rId2" Type="http://schemas.openxmlformats.org/officeDocument/2006/relationships/notesSlide" Target="../notesSlides/notesSlide4.xml"/><Relationship Id="rId16" Type="http://schemas.openxmlformats.org/officeDocument/2006/relationships/image" Target="../media/image26.jpeg"/><Relationship Id="rId20" Type="http://schemas.openxmlformats.org/officeDocument/2006/relationships/image" Target="../media/image30.jpeg"/><Relationship Id="rId29" Type="http://schemas.openxmlformats.org/officeDocument/2006/relationships/image" Target="../media/image39.jpeg"/><Relationship Id="rId1" Type="http://schemas.openxmlformats.org/officeDocument/2006/relationships/slideLayout" Target="../slideLayouts/slideLayout28.xml"/><Relationship Id="rId6" Type="http://schemas.openxmlformats.org/officeDocument/2006/relationships/image" Target="../media/image16.jpeg"/><Relationship Id="rId11" Type="http://schemas.openxmlformats.org/officeDocument/2006/relationships/image" Target="../media/image21.jpeg"/><Relationship Id="rId24" Type="http://schemas.openxmlformats.org/officeDocument/2006/relationships/image" Target="../media/image34.jpeg"/><Relationship Id="rId32" Type="http://schemas.openxmlformats.org/officeDocument/2006/relationships/image" Target="../media/image42.jpeg"/><Relationship Id="rId5" Type="http://schemas.openxmlformats.org/officeDocument/2006/relationships/image" Target="../media/image15.jpeg"/><Relationship Id="rId15" Type="http://schemas.openxmlformats.org/officeDocument/2006/relationships/image" Target="../media/image25.jpeg"/><Relationship Id="rId23" Type="http://schemas.openxmlformats.org/officeDocument/2006/relationships/image" Target="../media/image33.jpeg"/><Relationship Id="rId28" Type="http://schemas.openxmlformats.org/officeDocument/2006/relationships/image" Target="../media/image38.jpeg"/><Relationship Id="rId10" Type="http://schemas.openxmlformats.org/officeDocument/2006/relationships/image" Target="../media/image20.jpeg"/><Relationship Id="rId19" Type="http://schemas.openxmlformats.org/officeDocument/2006/relationships/image" Target="../media/image29.jpeg"/><Relationship Id="rId31" Type="http://schemas.openxmlformats.org/officeDocument/2006/relationships/image" Target="../media/image41.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 Id="rId27" Type="http://schemas.openxmlformats.org/officeDocument/2006/relationships/image" Target="../media/image37.jpeg"/><Relationship Id="rId30" Type="http://schemas.openxmlformats.org/officeDocument/2006/relationships/image" Target="../media/image40.jpeg"/><Relationship Id="rId35"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219.png"/><Relationship Id="rId3" Type="http://schemas.openxmlformats.org/officeDocument/2006/relationships/image" Target="../media/image214.png"/><Relationship Id="rId7" Type="http://schemas.openxmlformats.org/officeDocument/2006/relationships/image" Target="../media/image218.png"/><Relationship Id="rId12"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8.xml"/><Relationship Id="rId6" Type="http://schemas.openxmlformats.org/officeDocument/2006/relationships/image" Target="../media/image217.png"/><Relationship Id="rId11" Type="http://schemas.openxmlformats.org/officeDocument/2006/relationships/image" Target="../media/image222.png"/><Relationship Id="rId5" Type="http://schemas.openxmlformats.org/officeDocument/2006/relationships/image" Target="../media/image216.png"/><Relationship Id="rId10" Type="http://schemas.openxmlformats.org/officeDocument/2006/relationships/image" Target="../media/image221.png"/><Relationship Id="rId4" Type="http://schemas.openxmlformats.org/officeDocument/2006/relationships/image" Target="../media/image215.png"/><Relationship Id="rId9" Type="http://schemas.openxmlformats.org/officeDocument/2006/relationships/image" Target="../media/image220.png"/></Relationships>
</file>

<file path=ppt/slides/_rels/slide41.xml.rels><?xml version="1.0" encoding="UTF-8" standalone="yes"?>
<Relationships xmlns="http://schemas.openxmlformats.org/package/2006/relationships"><Relationship Id="rId8" Type="http://schemas.openxmlformats.org/officeDocument/2006/relationships/image" Target="../media/image228.png"/><Relationship Id="rId13" Type="http://schemas.openxmlformats.org/officeDocument/2006/relationships/image" Target="../media/image233.png"/><Relationship Id="rId18" Type="http://schemas.openxmlformats.org/officeDocument/2006/relationships/image" Target="../media/image9.png"/><Relationship Id="rId3" Type="http://schemas.openxmlformats.org/officeDocument/2006/relationships/image" Target="../media/image223.png"/><Relationship Id="rId7" Type="http://schemas.openxmlformats.org/officeDocument/2006/relationships/image" Target="../media/image227.png"/><Relationship Id="rId12" Type="http://schemas.openxmlformats.org/officeDocument/2006/relationships/image" Target="../media/image232.jpeg"/><Relationship Id="rId17" Type="http://schemas.openxmlformats.org/officeDocument/2006/relationships/image" Target="../media/image237.jpeg"/><Relationship Id="rId2" Type="http://schemas.openxmlformats.org/officeDocument/2006/relationships/notesSlide" Target="../notesSlides/notesSlide37.xml"/><Relationship Id="rId16" Type="http://schemas.openxmlformats.org/officeDocument/2006/relationships/image" Target="../media/image236.png"/><Relationship Id="rId1" Type="http://schemas.openxmlformats.org/officeDocument/2006/relationships/slideLayout" Target="../slideLayouts/slideLayout61.xml"/><Relationship Id="rId6" Type="http://schemas.openxmlformats.org/officeDocument/2006/relationships/image" Target="../media/image226.png"/><Relationship Id="rId11" Type="http://schemas.openxmlformats.org/officeDocument/2006/relationships/image" Target="../media/image231.png"/><Relationship Id="rId5" Type="http://schemas.openxmlformats.org/officeDocument/2006/relationships/image" Target="../media/image225.png"/><Relationship Id="rId15" Type="http://schemas.openxmlformats.org/officeDocument/2006/relationships/image" Target="../media/image235.jpeg"/><Relationship Id="rId10" Type="http://schemas.openxmlformats.org/officeDocument/2006/relationships/image" Target="../media/image230.png"/><Relationship Id="rId4" Type="http://schemas.openxmlformats.org/officeDocument/2006/relationships/image" Target="../media/image224.png"/><Relationship Id="rId9" Type="http://schemas.openxmlformats.org/officeDocument/2006/relationships/image" Target="../media/image229.png"/><Relationship Id="rId14" Type="http://schemas.openxmlformats.org/officeDocument/2006/relationships/image" Target="../media/image234.jpeg"/></Relationships>
</file>

<file path=ppt/slides/_rels/slide4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61.xml"/><Relationship Id="rId5" Type="http://schemas.openxmlformats.org/officeDocument/2006/relationships/image" Target="../media/image9.png"/><Relationship Id="rId4" Type="http://schemas.openxmlformats.org/officeDocument/2006/relationships/chart" Target="../charts/chart17.xml"/></Relationships>
</file>

<file path=ppt/slides/_rels/slide4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6.xml"/><Relationship Id="rId5" Type="http://schemas.openxmlformats.org/officeDocument/2006/relationships/image" Target="../media/image9.png"/><Relationship Id="rId4" Type="http://schemas.openxmlformats.org/officeDocument/2006/relationships/image" Target="../media/image238.png"/></Relationships>
</file>

<file path=ppt/slides/_rels/slide44.xml.rels><?xml version="1.0" encoding="UTF-8" standalone="yes"?>
<Relationships xmlns="http://schemas.openxmlformats.org/package/2006/relationships"><Relationship Id="rId3" Type="http://schemas.openxmlformats.org/officeDocument/2006/relationships/image" Target="../media/image239.jpeg"/><Relationship Id="rId2" Type="http://schemas.openxmlformats.org/officeDocument/2006/relationships/notesSlide" Target="../notesSlides/notesSlide39.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240.jpeg"/><Relationship Id="rId2" Type="http://schemas.openxmlformats.org/officeDocument/2006/relationships/notesSlide" Target="../notesSlides/notesSlide40.xml"/><Relationship Id="rId1" Type="http://schemas.openxmlformats.org/officeDocument/2006/relationships/slideLayout" Target="../slideLayouts/slideLayout50.xml"/><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8" Type="http://schemas.openxmlformats.org/officeDocument/2006/relationships/image" Target="../media/image243.png"/><Relationship Id="rId3" Type="http://schemas.openxmlformats.org/officeDocument/2006/relationships/hyperlink" Target="https://twitter.com/VideoAdBureau" TargetMode="External"/><Relationship Id="rId7" Type="http://schemas.openxmlformats.org/officeDocument/2006/relationships/hyperlink" Target="https://www.thevab.com/mailing-list/" TargetMode="Externa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image" Target="../media/image242.jpeg"/><Relationship Id="rId5" Type="http://schemas.openxmlformats.org/officeDocument/2006/relationships/image" Target="../media/image241.jpeg"/><Relationship Id="rId4" Type="http://schemas.openxmlformats.org/officeDocument/2006/relationships/hyperlink" Target="https://www.linkedin.com/company/videoadvertisingbureauvab/" TargetMode="Externa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49.jpeg"/><Relationship Id="rId13" Type="http://schemas.openxmlformats.org/officeDocument/2006/relationships/image" Target="../media/image54.jpeg"/><Relationship Id="rId18" Type="http://schemas.openxmlformats.org/officeDocument/2006/relationships/image" Target="../media/image59.jpeg"/><Relationship Id="rId3" Type="http://schemas.openxmlformats.org/officeDocument/2006/relationships/image" Target="../media/image45.jpeg"/><Relationship Id="rId7" Type="http://schemas.openxmlformats.org/officeDocument/2006/relationships/image" Target="../media/image48.jpeg"/><Relationship Id="rId12" Type="http://schemas.openxmlformats.org/officeDocument/2006/relationships/image" Target="../media/image53.jpeg"/><Relationship Id="rId17" Type="http://schemas.openxmlformats.org/officeDocument/2006/relationships/image" Target="../media/image58.jpeg"/><Relationship Id="rId2" Type="http://schemas.openxmlformats.org/officeDocument/2006/relationships/notesSlide" Target="../notesSlides/notesSlide5.xml"/><Relationship Id="rId16" Type="http://schemas.openxmlformats.org/officeDocument/2006/relationships/image" Target="../media/image57.jpeg"/><Relationship Id="rId1" Type="http://schemas.openxmlformats.org/officeDocument/2006/relationships/slideLayout" Target="../slideLayouts/slideLayout28.xml"/><Relationship Id="rId6" Type="http://schemas.openxmlformats.org/officeDocument/2006/relationships/image" Target="../media/image47.jpeg"/><Relationship Id="rId11" Type="http://schemas.openxmlformats.org/officeDocument/2006/relationships/image" Target="../media/image52.jpeg"/><Relationship Id="rId5" Type="http://schemas.openxmlformats.org/officeDocument/2006/relationships/image" Target="../media/image46.jpeg"/><Relationship Id="rId15" Type="http://schemas.openxmlformats.org/officeDocument/2006/relationships/image" Target="../media/image56.jpeg"/><Relationship Id="rId10" Type="http://schemas.openxmlformats.org/officeDocument/2006/relationships/image" Target="../media/image51.jpeg"/><Relationship Id="rId4" Type="http://schemas.openxmlformats.org/officeDocument/2006/relationships/image" Target="../media/image9.png"/><Relationship Id="rId9" Type="http://schemas.openxmlformats.org/officeDocument/2006/relationships/image" Target="../media/image50.jpeg"/><Relationship Id="rId14" Type="http://schemas.openxmlformats.org/officeDocument/2006/relationships/image" Target="../media/image55.jpeg"/></Relationships>
</file>

<file path=ppt/slides/_rels/slide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9.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3.png"/><Relationship Id="rId10" Type="http://schemas.openxmlformats.org/officeDocument/2006/relationships/image" Target="../media/image69.jpe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2.jpeg"/></Relationships>
</file>

<file path=ppt/slides/_rels/slide9.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a:xfrm>
            <a:off x="2446463" y="532356"/>
            <a:ext cx="7299075" cy="2183105"/>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lIns="90964" tIns="45482" rIns="90964" bIns="45482" rtlCol="0" anchor="ctr"/>
          <a:lstStyle/>
          <a:p>
            <a:pPr marL="0" marR="0" lvl="0" indent="0" algn="ctr" defTabSz="583090"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prstClr val="white"/>
              </a:solidFill>
              <a:effectLst/>
              <a:uLnTx/>
              <a:uFillTx/>
              <a:latin typeface="Calibri"/>
              <a:ea typeface="+mn-ea"/>
              <a:cs typeface="+mn-cs"/>
            </a:endParaRPr>
          </a:p>
        </p:txBody>
      </p:sp>
      <p:sp>
        <p:nvSpPr>
          <p:cNvPr id="15" name="TextBox 14"/>
          <p:cNvSpPr txBox="1"/>
          <p:nvPr/>
        </p:nvSpPr>
        <p:spPr>
          <a:xfrm>
            <a:off x="2903164" y="651037"/>
            <a:ext cx="6385672" cy="276518"/>
          </a:xfrm>
          <a:prstGeom prst="rect">
            <a:avLst/>
          </a:prstGeom>
          <a:noFill/>
        </p:spPr>
        <p:txBody>
          <a:bodyPr wrap="square" lIns="90964" tIns="45482" rIns="90964" bIns="45482" rtlCol="0">
            <a:spAutoFit/>
          </a:bodyPr>
          <a:lstStyle/>
          <a:p>
            <a:pPr lvl="0" algn="ctr" defTabSz="583090">
              <a:defRPr/>
            </a:pPr>
            <a:r>
              <a:rPr kumimoji="0" lang="en-US" sz="1200" b="0" i="0" u="none" strike="noStrike" kern="1200" cap="none" spc="250" normalizeH="0" baseline="0" noProof="0" dirty="0">
                <a:ln>
                  <a:noFill/>
                </a:ln>
                <a:solidFill>
                  <a:srgbClr val="00A9AC"/>
                </a:solidFill>
                <a:effectLst/>
                <a:uLnTx/>
                <a:uFillTx/>
                <a:latin typeface="Trebuchet MS"/>
                <a:ea typeface="+mn-ea"/>
                <a:cs typeface="Trebuchet MS"/>
              </a:rPr>
              <a:t>VIDEO ADVERTISING BUREAU - </a:t>
            </a:r>
            <a:r>
              <a:rPr lang="en-US" sz="1200" spc="250" dirty="0">
                <a:solidFill>
                  <a:srgbClr val="00A9AC"/>
                </a:solidFill>
                <a:latin typeface="Trebuchet MS"/>
                <a:cs typeface="Trebuchet MS"/>
              </a:rPr>
              <a:t>A MARKETER’S GUIDE - 2019</a:t>
            </a:r>
            <a:endParaRPr kumimoji="0" lang="en-US" sz="1200" b="0" i="0" u="none" strike="noStrike" kern="1200" cap="none" spc="250" normalizeH="0" baseline="0" noProof="0" dirty="0">
              <a:ln>
                <a:noFill/>
              </a:ln>
              <a:solidFill>
                <a:srgbClr val="00A9AC"/>
              </a:solidFill>
              <a:effectLst/>
              <a:uLnTx/>
              <a:uFillTx/>
              <a:latin typeface="Trebuchet MS"/>
              <a:ea typeface="+mn-ea"/>
              <a:cs typeface="Trebuchet MS"/>
            </a:endParaRPr>
          </a:p>
        </p:txBody>
      </p:sp>
      <p:sp>
        <p:nvSpPr>
          <p:cNvPr id="16" name="TextBox 15"/>
          <p:cNvSpPr txBox="1"/>
          <p:nvPr/>
        </p:nvSpPr>
        <p:spPr>
          <a:xfrm>
            <a:off x="3228228" y="937257"/>
            <a:ext cx="5735544" cy="284693"/>
          </a:xfrm>
          <a:prstGeom prst="rect">
            <a:avLst/>
          </a:prstGeom>
          <a:noFill/>
        </p:spPr>
        <p:txBody>
          <a:bodyPr wrap="square" lIns="90964" tIns="45482" rIns="90964" bIns="45482" rtlCol="0">
            <a:spAutoFit/>
          </a:bodyPr>
          <a:lstStyle/>
          <a:p>
            <a:pPr marL="0" marR="0" lvl="0" indent="0" algn="ctr" defTabSz="5830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a:ea typeface="+mn-ea"/>
                <a:cs typeface="Trebuchet MS"/>
              </a:rPr>
              <a:t>.................</a:t>
            </a:r>
          </a:p>
        </p:txBody>
      </p:sp>
      <p:sp>
        <p:nvSpPr>
          <p:cNvPr id="17" name="TextBox 16"/>
          <p:cNvSpPr txBox="1"/>
          <p:nvPr/>
        </p:nvSpPr>
        <p:spPr>
          <a:xfrm>
            <a:off x="2999260" y="1280362"/>
            <a:ext cx="6193480" cy="707405"/>
          </a:xfrm>
          <a:prstGeom prst="rect">
            <a:avLst/>
          </a:prstGeom>
          <a:noFill/>
        </p:spPr>
        <p:txBody>
          <a:bodyPr wrap="square" lIns="90964" tIns="45482" rIns="90964" bIns="45482" rtlCol="0">
            <a:spAutoFit/>
          </a:bodyPr>
          <a:lstStyle/>
          <a:p>
            <a:pPr marL="0" marR="0" lvl="0" indent="0" algn="ctr" defTabSz="58309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Trebuchet MS"/>
                <a:ea typeface="+mn-ea"/>
                <a:cs typeface="Trebuchet MS"/>
              </a:rPr>
              <a:t>The Age Of Opportunity</a:t>
            </a:r>
            <a:endParaRPr kumimoji="0" lang="en-US" sz="4000" b="0" i="0" u="none" strike="noStrike" kern="1200" cap="none" spc="0" normalizeH="0" baseline="0" noProof="0" dirty="0">
              <a:ln>
                <a:noFill/>
              </a:ln>
              <a:solidFill>
                <a:schemeClr val="bg1"/>
              </a:solidFill>
              <a:effectLst/>
              <a:uLnTx/>
              <a:uFillTx/>
              <a:latin typeface="Calibri"/>
              <a:ea typeface="+mn-ea"/>
            </a:endParaRPr>
          </a:p>
        </p:txBody>
      </p:sp>
      <p:sp>
        <p:nvSpPr>
          <p:cNvPr id="18" name="TextBox 17"/>
          <p:cNvSpPr txBox="1"/>
          <p:nvPr/>
        </p:nvSpPr>
        <p:spPr>
          <a:xfrm>
            <a:off x="2823117" y="2016580"/>
            <a:ext cx="6545766" cy="430407"/>
          </a:xfrm>
          <a:prstGeom prst="rect">
            <a:avLst/>
          </a:prstGeom>
          <a:noFill/>
        </p:spPr>
        <p:txBody>
          <a:bodyPr wrap="square" lIns="90964" tIns="45482" rIns="90964" bIns="45482" rtlCol="0">
            <a:spAutoFit/>
          </a:bodyPr>
          <a:lstStyle>
            <a:defPPr>
              <a:defRPr lang="en-US"/>
            </a:defPPr>
            <a:lvl1pPr algn="ctr" defTabSz="586082">
              <a:defRPr>
                <a:solidFill>
                  <a:prstClr val="white"/>
                </a:solidFill>
                <a:latin typeface="Trebuchet MS"/>
                <a:cs typeface="Trebuchet MS"/>
              </a:defRPr>
            </a:lvl1pPr>
          </a:lstStyle>
          <a:p>
            <a:pPr marL="0" marR="0" lvl="0" indent="0" algn="ctr" defTabSz="586082" rtl="0" eaLnBrk="1" fontAlgn="auto" latinLnBrk="0" hangingPunct="1">
              <a:lnSpc>
                <a:spcPct val="100000"/>
              </a:lnSpc>
              <a:spcBef>
                <a:spcPts val="0"/>
              </a:spcBef>
              <a:spcAft>
                <a:spcPts val="0"/>
              </a:spcAft>
              <a:buClrTx/>
              <a:buSzTx/>
              <a:buFontTx/>
              <a:buNone/>
              <a:tabLst/>
              <a:defRPr/>
            </a:pPr>
            <a:r>
              <a:rPr lang="en-US" sz="2200" dirty="0">
                <a:solidFill>
                  <a:schemeClr val="bg1"/>
                </a:solidFill>
              </a:rPr>
              <a:t>Understanding The Consumer Value Of Adults 50+</a:t>
            </a:r>
            <a:endParaRPr kumimoji="0" lang="en-US" sz="2200" b="0" i="0" u="none" strike="noStrike" kern="1200" cap="none" spc="0" normalizeH="0" baseline="0" noProof="0" dirty="0">
              <a:ln>
                <a:noFill/>
              </a:ln>
              <a:solidFill>
                <a:schemeClr val="bg1"/>
              </a:solidFill>
              <a:effectLst/>
              <a:uLnTx/>
              <a:uFillTx/>
            </a:endParaRPr>
          </a:p>
        </p:txBody>
      </p:sp>
      <p:pic>
        <p:nvPicPr>
          <p:cNvPr id="3" name="Picture 2">
            <a:extLst>
              <a:ext uri="{FF2B5EF4-FFF2-40B4-BE49-F238E27FC236}">
                <a16:creationId xmlns:a16="http://schemas.microsoft.com/office/drawing/2014/main" id="{5DFBFED0-584B-452E-B10B-C4ABFDE841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972696" y="186687"/>
            <a:ext cx="895314" cy="464350"/>
          </a:xfrm>
          <a:prstGeom prst="rect">
            <a:avLst/>
          </a:prstGeom>
        </p:spPr>
      </p:pic>
    </p:spTree>
    <p:extLst>
      <p:ext uri="{BB962C8B-B14F-4D97-AF65-F5344CB8AC3E}">
        <p14:creationId xmlns:p14="http://schemas.microsoft.com/office/powerpoint/2010/main" val="103345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 y="2853342"/>
            <a:ext cx="8915399" cy="1851842"/>
          </a:xfrm>
          <a:prstGeom prst="rect">
            <a:avLst/>
          </a:prstGeom>
          <a:solidFill>
            <a:srgbClr val="00A9AC">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srgbClr val="00A9AC"/>
              </a:solidFill>
              <a:effectLst/>
              <a:uLnTx/>
              <a:uFillTx/>
              <a:latin typeface="Calibri"/>
              <a:ea typeface="+mn-ea"/>
              <a:cs typeface="+mn-cs"/>
            </a:endParaRPr>
          </a:p>
        </p:txBody>
      </p:sp>
      <p:sp>
        <p:nvSpPr>
          <p:cNvPr id="9" name="TextBox 8"/>
          <p:cNvSpPr txBox="1"/>
          <p:nvPr/>
        </p:nvSpPr>
        <p:spPr>
          <a:xfrm>
            <a:off x="109482" y="3357155"/>
            <a:ext cx="8805918" cy="707758"/>
          </a:xfrm>
          <a:prstGeom prst="rect">
            <a:avLst/>
          </a:prstGeom>
          <a:noFill/>
        </p:spPr>
        <p:txBody>
          <a:bodyPr wrap="square" rtlCol="0">
            <a:spAutoFit/>
          </a:bodyPr>
          <a:lstStyle/>
          <a:p>
            <a:pPr marL="0" marR="0" lvl="0" indent="0" algn="l" defTabSz="457109" rtl="0" eaLnBrk="1" fontAlgn="auto" latinLnBrk="0" hangingPunct="1">
              <a:lnSpc>
                <a:spcPct val="100000"/>
              </a:lnSpc>
              <a:spcBef>
                <a:spcPts val="0"/>
              </a:spcBef>
              <a:spcAft>
                <a:spcPts val="0"/>
              </a:spcAft>
              <a:buClrTx/>
              <a:buSzTx/>
              <a:buFontTx/>
              <a:buNone/>
              <a:tabLst/>
              <a:defRPr/>
            </a:pPr>
            <a:r>
              <a:rPr lang="en-US" sz="3999" spc="-100" dirty="0">
                <a:solidFill>
                  <a:schemeClr val="bg1"/>
                </a:solidFill>
                <a:latin typeface="Trebuchet MS" panose="020B0603020202020204" pitchFamily="34" charset="0"/>
              </a:rPr>
              <a:t>An Opportunity That’s Too Big To Miss</a:t>
            </a:r>
            <a:endParaRPr kumimoji="0" lang="en-US" sz="3999" b="0" i="0" u="none" strike="noStrike" kern="1200" cap="none" spc="-100" normalizeH="0" baseline="0" noProof="0" dirty="0">
              <a:ln>
                <a:noFill/>
              </a:ln>
              <a:solidFill>
                <a:schemeClr val="bg1"/>
              </a:solidFill>
              <a:effectLst/>
              <a:uLnTx/>
              <a:uFillTx/>
              <a:latin typeface="Trebuchet MS" panose="020B0603020202020204" pitchFamily="34" charset="0"/>
            </a:endParaRPr>
          </a:p>
        </p:txBody>
      </p:sp>
    </p:spTree>
    <p:extLst>
      <p:ext uri="{BB962C8B-B14F-4D97-AF65-F5344CB8AC3E}">
        <p14:creationId xmlns:p14="http://schemas.microsoft.com/office/powerpoint/2010/main" val="3125565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9C58B3-9A27-4107-BDE8-7185B7D09205}"/>
              </a:ext>
            </a:extLst>
          </p:cNvPr>
          <p:cNvGrpSpPr/>
          <p:nvPr/>
        </p:nvGrpSpPr>
        <p:grpSpPr>
          <a:xfrm>
            <a:off x="6651522" y="57524"/>
            <a:ext cx="5493222" cy="6747427"/>
            <a:chOff x="6702322" y="57524"/>
            <a:chExt cx="5493222" cy="6747427"/>
          </a:xfrm>
        </p:grpSpPr>
        <p:pic>
          <p:nvPicPr>
            <p:cNvPr id="4108" name="Picture 12" descr="Image result for kent state protest">
              <a:extLst>
                <a:ext uri="{FF2B5EF4-FFF2-40B4-BE49-F238E27FC236}">
                  <a16:creationId xmlns:a16="http://schemas.microsoft.com/office/drawing/2014/main" id="{E9E577BD-BFEC-4631-A05C-B249EC72119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32793" y="63499"/>
              <a:ext cx="2662751" cy="1805925"/>
            </a:xfrm>
            <a:prstGeom prst="rect">
              <a:avLst/>
            </a:prstGeom>
            <a:solidFill>
              <a:srgbClr val="FFFFFF"/>
            </a:solidFill>
            <a:ln w="57150">
              <a:solidFill>
                <a:srgbClr val="009296"/>
              </a:solidFill>
            </a:ln>
          </p:spPr>
        </p:pic>
        <p:pic>
          <p:nvPicPr>
            <p:cNvPr id="4116" name="Picture 20" descr="Related image">
              <a:extLst>
                <a:ext uri="{FF2B5EF4-FFF2-40B4-BE49-F238E27FC236}">
                  <a16:creationId xmlns:a16="http://schemas.microsoft.com/office/drawing/2014/main" id="{1A62DB72-066F-4995-A53C-5C235CD4275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02322" y="57524"/>
              <a:ext cx="1420914" cy="1805925"/>
            </a:xfrm>
            <a:prstGeom prst="rect">
              <a:avLst/>
            </a:prstGeom>
            <a:solidFill>
              <a:srgbClr val="FFFFFF"/>
            </a:solidFill>
            <a:ln w="57150">
              <a:solidFill>
                <a:srgbClr val="009296"/>
              </a:solidFill>
            </a:ln>
          </p:spPr>
        </p:pic>
        <p:pic>
          <p:nvPicPr>
            <p:cNvPr id="4128" name="Picture 32" descr="Related image">
              <a:extLst>
                <a:ext uri="{FF2B5EF4-FFF2-40B4-BE49-F238E27FC236}">
                  <a16:creationId xmlns:a16="http://schemas.microsoft.com/office/drawing/2014/main" id="{8669EDDD-F994-4D62-B0D2-A864C2673D4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014024" y="63499"/>
              <a:ext cx="1818896" cy="1818896"/>
            </a:xfrm>
            <a:prstGeom prst="rect">
              <a:avLst/>
            </a:prstGeom>
            <a:solidFill>
              <a:srgbClr val="FFFFFF"/>
            </a:solidFill>
            <a:ln w="57150">
              <a:solidFill>
                <a:schemeClr val="accent4"/>
              </a:solidFill>
            </a:ln>
          </p:spPr>
        </p:pic>
        <p:pic>
          <p:nvPicPr>
            <p:cNvPr id="4102" name="Picture 6" descr="Image result for vietnam protests">
              <a:extLst>
                <a:ext uri="{FF2B5EF4-FFF2-40B4-BE49-F238E27FC236}">
                  <a16:creationId xmlns:a16="http://schemas.microsoft.com/office/drawing/2014/main" id="{6C13B02E-C750-480F-98CA-729C77CFED3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705749" y="1482449"/>
              <a:ext cx="1772902" cy="1805925"/>
            </a:xfrm>
            <a:prstGeom prst="rect">
              <a:avLst/>
            </a:prstGeom>
            <a:solidFill>
              <a:srgbClr val="FFFFFF"/>
            </a:solidFill>
            <a:ln w="57150">
              <a:solidFill>
                <a:srgbClr val="009296"/>
              </a:solidFill>
            </a:ln>
          </p:spPr>
        </p:pic>
        <p:pic>
          <p:nvPicPr>
            <p:cNvPr id="4118" name="Picture 22" descr="Image result for gloria steinem">
              <a:extLst>
                <a:ext uri="{FF2B5EF4-FFF2-40B4-BE49-F238E27FC236}">
                  <a16:creationId xmlns:a16="http://schemas.microsoft.com/office/drawing/2014/main" id="{B5AB364B-DA9F-454F-93E5-D1D2984A10B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234177" y="1482449"/>
              <a:ext cx="2100418" cy="1414641"/>
            </a:xfrm>
            <a:prstGeom prst="rect">
              <a:avLst/>
            </a:prstGeom>
            <a:solidFill>
              <a:srgbClr val="FFFFFF"/>
            </a:solidFill>
            <a:ln w="57150">
              <a:solidFill>
                <a:srgbClr val="009296"/>
              </a:solidFill>
            </a:ln>
          </p:spPr>
        </p:pic>
        <p:pic>
          <p:nvPicPr>
            <p:cNvPr id="4110" name="Picture 14" descr="Image result for baby boomer generation young">
              <a:extLst>
                <a:ext uri="{FF2B5EF4-FFF2-40B4-BE49-F238E27FC236}">
                  <a16:creationId xmlns:a16="http://schemas.microsoft.com/office/drawing/2014/main" id="{B0074894-96D3-44C9-A911-E86772C3200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710587" y="2814962"/>
              <a:ext cx="2458066" cy="1384543"/>
            </a:xfrm>
            <a:prstGeom prst="rect">
              <a:avLst/>
            </a:prstGeom>
            <a:solidFill>
              <a:srgbClr val="FFFFFF"/>
            </a:solidFill>
            <a:ln w="57150">
              <a:solidFill>
                <a:schemeClr val="accent4"/>
              </a:solidFill>
            </a:ln>
          </p:spPr>
        </p:pic>
        <p:pic>
          <p:nvPicPr>
            <p:cNvPr id="4100" name="Picture 4" descr="Image result for beatlemania">
              <a:extLst>
                <a:ext uri="{FF2B5EF4-FFF2-40B4-BE49-F238E27FC236}">
                  <a16:creationId xmlns:a16="http://schemas.microsoft.com/office/drawing/2014/main" id="{625F5F95-7AA8-4990-AA7C-C77748A7124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628067" y="1476097"/>
              <a:ext cx="2563933" cy="1442213"/>
            </a:xfrm>
            <a:prstGeom prst="rect">
              <a:avLst/>
            </a:prstGeom>
            <a:solidFill>
              <a:srgbClr val="FFFFFF"/>
            </a:solidFill>
            <a:ln w="57150">
              <a:solidFill>
                <a:srgbClr val="009296"/>
              </a:solidFill>
            </a:ln>
          </p:spPr>
        </p:pic>
        <p:pic>
          <p:nvPicPr>
            <p:cNvPr id="4120" name="Picture 24" descr="Image result for bob dylan 1970s">
              <a:extLst>
                <a:ext uri="{FF2B5EF4-FFF2-40B4-BE49-F238E27FC236}">
                  <a16:creationId xmlns:a16="http://schemas.microsoft.com/office/drawing/2014/main" id="{80697C7E-F1FA-42C8-AAC0-B7F52B81347F}"/>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8713426" y="2814962"/>
              <a:ext cx="2207243" cy="1382663"/>
            </a:xfrm>
            <a:prstGeom prst="rect">
              <a:avLst/>
            </a:prstGeom>
            <a:solidFill>
              <a:srgbClr val="FFFFFF"/>
            </a:solidFill>
            <a:ln w="57150">
              <a:solidFill>
                <a:srgbClr val="009296"/>
              </a:solidFill>
            </a:ln>
          </p:spPr>
        </p:pic>
        <p:pic>
          <p:nvPicPr>
            <p:cNvPr id="4130" name="Picture 34" descr="Related image">
              <a:extLst>
                <a:ext uri="{FF2B5EF4-FFF2-40B4-BE49-F238E27FC236}">
                  <a16:creationId xmlns:a16="http://schemas.microsoft.com/office/drawing/2014/main" id="{F69DD87E-894F-40FB-989C-12FA566E80FD}"/>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10728217" y="2814962"/>
              <a:ext cx="1463783" cy="1463783"/>
            </a:xfrm>
            <a:prstGeom prst="rect">
              <a:avLst/>
            </a:prstGeom>
            <a:solidFill>
              <a:srgbClr val="FFFFFF"/>
            </a:solidFill>
            <a:ln w="57150">
              <a:solidFill>
                <a:schemeClr val="accent4"/>
              </a:solidFill>
            </a:ln>
          </p:spPr>
        </p:pic>
        <p:pic>
          <p:nvPicPr>
            <p:cNvPr id="4098" name="Picture 2" descr="Image result for woodstock">
              <a:extLst>
                <a:ext uri="{FF2B5EF4-FFF2-40B4-BE49-F238E27FC236}">
                  <a16:creationId xmlns:a16="http://schemas.microsoft.com/office/drawing/2014/main" id="{0F657559-68AA-4845-8C98-B5543701E9C2}"/>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376368" y="4150642"/>
              <a:ext cx="2118953" cy="1191912"/>
            </a:xfrm>
            <a:prstGeom prst="rect">
              <a:avLst/>
            </a:prstGeom>
            <a:solidFill>
              <a:srgbClr val="FFFFFF"/>
            </a:solidFill>
            <a:ln w="57150">
              <a:solidFill>
                <a:srgbClr val="009296"/>
              </a:solidFill>
            </a:ln>
          </p:spPr>
        </p:pic>
        <p:pic>
          <p:nvPicPr>
            <p:cNvPr id="4112" name="Picture 16" descr="Image result for woodstock">
              <a:extLst>
                <a:ext uri="{FF2B5EF4-FFF2-40B4-BE49-F238E27FC236}">
                  <a16:creationId xmlns:a16="http://schemas.microsoft.com/office/drawing/2014/main" id="{BE2F7365-2B6F-4E97-92DE-C1330750F08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710587" y="4150642"/>
              <a:ext cx="2031459" cy="1142696"/>
            </a:xfrm>
            <a:prstGeom prst="rect">
              <a:avLst/>
            </a:prstGeom>
            <a:solidFill>
              <a:srgbClr val="FFFFFF"/>
            </a:solidFill>
            <a:ln w="57150">
              <a:solidFill>
                <a:srgbClr val="009296"/>
              </a:solidFill>
            </a:ln>
          </p:spPr>
        </p:pic>
        <p:pic>
          <p:nvPicPr>
            <p:cNvPr id="4104" name="Picture 8" descr="Related image">
              <a:extLst>
                <a:ext uri="{FF2B5EF4-FFF2-40B4-BE49-F238E27FC236}">
                  <a16:creationId xmlns:a16="http://schemas.microsoft.com/office/drawing/2014/main" id="{245EC468-7803-4440-A4D4-EAF03383D3E6}"/>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202000" y="4150642"/>
              <a:ext cx="1990000" cy="1492500"/>
            </a:xfrm>
            <a:prstGeom prst="rect">
              <a:avLst/>
            </a:prstGeom>
            <a:solidFill>
              <a:srgbClr val="FFFFFF"/>
            </a:solidFill>
            <a:ln w="57150">
              <a:solidFill>
                <a:srgbClr val="009296"/>
              </a:solidFill>
            </a:ln>
          </p:spPr>
        </p:pic>
        <p:pic>
          <p:nvPicPr>
            <p:cNvPr id="4134" name="Picture 38" descr="Image result for jackson 5 1970s">
              <a:extLst>
                <a:ext uri="{FF2B5EF4-FFF2-40B4-BE49-F238E27FC236}">
                  <a16:creationId xmlns:a16="http://schemas.microsoft.com/office/drawing/2014/main" id="{F541E028-142E-485B-897F-9D9E2CEFAF3E}"/>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9748085" y="5287625"/>
              <a:ext cx="2443915" cy="1517326"/>
            </a:xfrm>
            <a:prstGeom prst="rect">
              <a:avLst/>
            </a:prstGeom>
            <a:solidFill>
              <a:srgbClr val="FFFFFF"/>
            </a:solidFill>
            <a:ln w="57150">
              <a:solidFill>
                <a:srgbClr val="009296"/>
              </a:solidFill>
            </a:ln>
          </p:spPr>
        </p:pic>
        <p:pic>
          <p:nvPicPr>
            <p:cNvPr id="4106" name="Picture 10" descr="Image result for led zeppelin concert">
              <a:extLst>
                <a:ext uri="{FF2B5EF4-FFF2-40B4-BE49-F238E27FC236}">
                  <a16:creationId xmlns:a16="http://schemas.microsoft.com/office/drawing/2014/main" id="{10EE4DB4-5182-4F06-BFC7-585BAC981737}"/>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6710587" y="5287625"/>
              <a:ext cx="2246984" cy="1517326"/>
            </a:xfrm>
            <a:prstGeom prst="rect">
              <a:avLst/>
            </a:prstGeom>
            <a:solidFill>
              <a:srgbClr val="FFFFFF"/>
            </a:solidFill>
            <a:ln w="57150">
              <a:solidFill>
                <a:srgbClr val="009296"/>
              </a:solidFill>
            </a:ln>
          </p:spPr>
        </p:pic>
        <p:pic>
          <p:nvPicPr>
            <p:cNvPr id="4124" name="Picture 28" descr="Image result for jimi hendrix">
              <a:extLst>
                <a:ext uri="{FF2B5EF4-FFF2-40B4-BE49-F238E27FC236}">
                  <a16:creationId xmlns:a16="http://schemas.microsoft.com/office/drawing/2014/main" id="{68DEEF3E-C68B-4F97-8E90-5F40D8EFDFD7}"/>
                </a:ext>
              </a:extLst>
            </p:cNvPr>
            <p:cNvPicPr>
              <a:picLocks noChangeAspect="1" noChangeArrowheads="1"/>
            </p:cNvPicPr>
            <p:nvPr/>
          </p:nvPicPr>
          <p:blipFill rotWithShape="1">
            <a:blip r:embed="rId17" cstate="screen">
              <a:extLst>
                <a:ext uri="{28A0092B-C50C-407E-A947-70E740481C1C}">
                  <a14:useLocalDpi xmlns:a14="http://schemas.microsoft.com/office/drawing/2010/main"/>
                </a:ext>
              </a:extLst>
            </a:blip>
            <a:srcRect/>
            <a:stretch/>
          </p:blipFill>
          <p:spPr bwMode="auto">
            <a:xfrm>
              <a:off x="8591571" y="5287625"/>
              <a:ext cx="1105946" cy="1517326"/>
            </a:xfrm>
            <a:prstGeom prst="rect">
              <a:avLst/>
            </a:prstGeom>
            <a:solidFill>
              <a:srgbClr val="FFFFFF"/>
            </a:solidFill>
            <a:ln w="57150">
              <a:solidFill>
                <a:schemeClr val="accent4"/>
              </a:solidFill>
            </a:ln>
          </p:spPr>
        </p:pic>
      </p:grpSp>
      <p:sp>
        <p:nvSpPr>
          <p:cNvPr id="26" name="Title 1">
            <a:extLst>
              <a:ext uri="{FF2B5EF4-FFF2-40B4-BE49-F238E27FC236}">
                <a16:creationId xmlns:a16="http://schemas.microsoft.com/office/drawing/2014/main" id="{979CB417-5C49-43B0-BE4D-11BEAFCD4CB0}"/>
              </a:ext>
            </a:extLst>
          </p:cNvPr>
          <p:cNvSpPr>
            <a:spLocks noGrp="1"/>
          </p:cNvSpPr>
          <p:nvPr>
            <p:ph type="title"/>
          </p:nvPr>
        </p:nvSpPr>
        <p:spPr>
          <a:xfrm>
            <a:off x="27013" y="54522"/>
            <a:ext cx="7039115" cy="885431"/>
          </a:xfrm>
        </p:spPr>
        <p:txBody>
          <a:bodyPr>
            <a:noAutofit/>
          </a:bodyPr>
          <a:lstStyle/>
          <a:p>
            <a:pPr algn="l"/>
            <a:r>
              <a:rPr lang="en-US" sz="2600" dirty="0"/>
              <a:t>Fueled By The Aging Of Baby Boomers, </a:t>
            </a:r>
            <a:br>
              <a:rPr lang="en-US" sz="2600" dirty="0"/>
            </a:br>
            <a:r>
              <a:rPr lang="en-US" sz="2600" dirty="0"/>
              <a:t>The Adult 50+ Segment Is Steadily Growing</a:t>
            </a:r>
          </a:p>
        </p:txBody>
      </p:sp>
      <p:sp>
        <p:nvSpPr>
          <p:cNvPr id="24" name="Text Placeholder 3">
            <a:extLst>
              <a:ext uri="{FF2B5EF4-FFF2-40B4-BE49-F238E27FC236}">
                <a16:creationId xmlns:a16="http://schemas.microsoft.com/office/drawing/2014/main" id="{4A08A00C-70D7-478F-9B7B-039073F8CAD4}"/>
              </a:ext>
            </a:extLst>
          </p:cNvPr>
          <p:cNvSpPr txBox="1">
            <a:spLocks/>
          </p:cNvSpPr>
          <p:nvPr/>
        </p:nvSpPr>
        <p:spPr>
          <a:xfrm>
            <a:off x="50430" y="6635992"/>
            <a:ext cx="6385094" cy="222008"/>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James T. Patterson, </a:t>
            </a:r>
            <a:r>
              <a:rPr lang="en-US" sz="800" i="1" dirty="0"/>
              <a:t>Grand Expectations: The United States, 1945-1974 </a:t>
            </a:r>
            <a:r>
              <a:rPr lang="en-US" sz="800" dirty="0"/>
              <a:t>(New York: Oxford University Press, 1996).</a:t>
            </a:r>
          </a:p>
        </p:txBody>
      </p:sp>
      <p:sp>
        <p:nvSpPr>
          <p:cNvPr id="27" name="Title 1">
            <a:extLst>
              <a:ext uri="{FF2B5EF4-FFF2-40B4-BE49-F238E27FC236}">
                <a16:creationId xmlns:a16="http://schemas.microsoft.com/office/drawing/2014/main" id="{9A2D2822-9DA7-4F99-BD5D-2F8EC32E4B0A}"/>
              </a:ext>
            </a:extLst>
          </p:cNvPr>
          <p:cNvSpPr txBox="1">
            <a:spLocks/>
          </p:cNvSpPr>
          <p:nvPr/>
        </p:nvSpPr>
        <p:spPr>
          <a:xfrm>
            <a:off x="306760" y="1408369"/>
            <a:ext cx="5935728" cy="4575741"/>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R="0" lvl="0" defTabSz="583178" rtl="0" eaLnBrk="1" fontAlgn="auto" latinLnBrk="0" hangingPunct="1">
              <a:lnSpc>
                <a:spcPct val="100000"/>
              </a:lnSpc>
              <a:spcBef>
                <a:spcPct val="0"/>
              </a:spcBef>
              <a:spcAft>
                <a:spcPts val="0"/>
              </a:spcAft>
              <a:buClrTx/>
              <a:buSzTx/>
              <a:tabLst/>
              <a:defRPr/>
            </a:pPr>
            <a:r>
              <a:rPr lang="en-US" sz="2000" dirty="0">
                <a:solidFill>
                  <a:prstClr val="black"/>
                </a:solidFill>
              </a:rPr>
              <a:t>Following the end of World War II, the U.S. experienced a sharp spike in births, the result of a strong post-war economy</a:t>
            </a:r>
          </a:p>
          <a:p>
            <a:pPr marR="0" lvl="0" defTabSz="583178" rtl="0" eaLnBrk="1" fontAlgn="auto" latinLnBrk="0" hangingPunct="1">
              <a:lnSpc>
                <a:spcPct val="100000"/>
              </a:lnSpc>
              <a:spcBef>
                <a:spcPct val="0"/>
              </a:spcBef>
              <a:spcAft>
                <a:spcPts val="0"/>
              </a:spcAft>
              <a:buClrTx/>
              <a:buSzTx/>
              <a:tabLst/>
              <a:defRPr/>
            </a:pPr>
            <a:endParaRPr lang="en-US" sz="2000" dirty="0">
              <a:solidFill>
                <a:prstClr val="black"/>
              </a:solidFill>
            </a:endParaRPr>
          </a:p>
          <a:p>
            <a:pPr>
              <a:defRPr/>
            </a:pPr>
            <a:endParaRPr lang="en-US" sz="2000" dirty="0">
              <a:solidFill>
                <a:prstClr val="black"/>
              </a:solidFill>
            </a:endParaRPr>
          </a:p>
          <a:p>
            <a:pPr>
              <a:defRPr/>
            </a:pPr>
            <a:r>
              <a:rPr lang="en-US" sz="2000" dirty="0">
                <a:solidFill>
                  <a:prstClr val="black"/>
                </a:solidFill>
              </a:rPr>
              <a:t>By 1964, the 76.4 million babies born into the baby boom generation constituted a whopping 40% of the US population</a:t>
            </a:r>
          </a:p>
          <a:p>
            <a:pPr>
              <a:defRPr/>
            </a:pPr>
            <a:endParaRPr lang="en-US" sz="2000" dirty="0">
              <a:solidFill>
                <a:prstClr val="black"/>
              </a:solidFill>
            </a:endParaRPr>
          </a:p>
          <a:p>
            <a:pPr>
              <a:defRPr/>
            </a:pPr>
            <a:endParaRPr lang="en-US" sz="2000" dirty="0">
              <a:solidFill>
                <a:prstClr val="black"/>
              </a:solidFill>
            </a:endParaRPr>
          </a:p>
          <a:p>
            <a:pPr>
              <a:defRPr/>
            </a:pPr>
            <a:r>
              <a:rPr lang="en-US" sz="2000" dirty="0">
                <a:solidFill>
                  <a:prstClr val="black"/>
                </a:solidFill>
              </a:rPr>
              <a:t>As a result of their size &amp; personality, the Baby Boomer generation heavily influenced the American economy, culture &amp; social change – a significant parallel to the Millennials of today</a:t>
            </a:r>
          </a:p>
          <a:p>
            <a:pPr marR="0" lvl="0" defTabSz="583178" rtl="0" eaLnBrk="1" fontAlgn="auto" latinLnBrk="0" hangingPunct="1">
              <a:lnSpc>
                <a:spcPct val="100000"/>
              </a:lnSpc>
              <a:spcBef>
                <a:spcPct val="0"/>
              </a:spcBef>
              <a:spcAft>
                <a:spcPts val="0"/>
              </a:spcAft>
              <a:buClrTx/>
              <a:buSzTx/>
              <a:tabLst/>
              <a:defRPr/>
            </a:pPr>
            <a:endParaRPr lang="en-US" sz="2000" dirty="0">
              <a:solidFill>
                <a:prstClr val="black"/>
              </a:solidFill>
            </a:endParaRPr>
          </a:p>
        </p:txBody>
      </p:sp>
      <p:cxnSp>
        <p:nvCxnSpPr>
          <p:cNvPr id="28" name="Straight Connector 27">
            <a:extLst>
              <a:ext uri="{FF2B5EF4-FFF2-40B4-BE49-F238E27FC236}">
                <a16:creationId xmlns:a16="http://schemas.microsoft.com/office/drawing/2014/main" id="{AFBC1F10-6571-4F4F-8595-1A3D2FF6B0E6}"/>
              </a:ext>
            </a:extLst>
          </p:cNvPr>
          <p:cNvCxnSpPr>
            <a:cxnSpLocks/>
          </p:cNvCxnSpPr>
          <p:nvPr/>
        </p:nvCxnSpPr>
        <p:spPr>
          <a:xfrm>
            <a:off x="1105325" y="2689361"/>
            <a:ext cx="4338598" cy="0"/>
          </a:xfrm>
          <a:prstGeom prst="line">
            <a:avLst/>
          </a:prstGeom>
          <a:ln w="38100">
            <a:solidFill>
              <a:srgbClr val="009296"/>
            </a:solidFill>
            <a:prstDash val="dash"/>
          </a:ln>
          <a:effectLst/>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FE343BBF-C1F5-486E-B986-A91FAB2A068F}"/>
              </a:ext>
            </a:extLst>
          </p:cNvPr>
          <p:cNvCxnSpPr>
            <a:cxnSpLocks/>
          </p:cNvCxnSpPr>
          <p:nvPr/>
        </p:nvCxnSpPr>
        <p:spPr>
          <a:xfrm>
            <a:off x="1105325" y="4207033"/>
            <a:ext cx="4338598" cy="0"/>
          </a:xfrm>
          <a:prstGeom prst="line">
            <a:avLst/>
          </a:prstGeom>
          <a:ln w="38100">
            <a:solidFill>
              <a:srgbClr val="009296"/>
            </a:solidFill>
            <a:prstDash val="dash"/>
          </a:ln>
          <a:effectLst/>
        </p:spPr>
        <p:style>
          <a:lnRef idx="2">
            <a:schemeClr val="dk1"/>
          </a:lnRef>
          <a:fillRef idx="0">
            <a:schemeClr val="dk1"/>
          </a:fillRef>
          <a:effectRef idx="1">
            <a:schemeClr val="dk1"/>
          </a:effectRef>
          <a:fontRef idx="minor">
            <a:schemeClr val="tx1"/>
          </a:fontRef>
        </p:style>
      </p:cxnSp>
      <p:sp>
        <p:nvSpPr>
          <p:cNvPr id="30" name="Slide Number Placeholder 5">
            <a:extLst>
              <a:ext uri="{FF2B5EF4-FFF2-40B4-BE49-F238E27FC236}">
                <a16:creationId xmlns:a16="http://schemas.microsoft.com/office/drawing/2014/main" id="{28A30465-985F-4A28-9489-44208F6D9B13}"/>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31" name="Picture 30">
            <a:extLst>
              <a:ext uri="{FF2B5EF4-FFF2-40B4-BE49-F238E27FC236}">
                <a16:creationId xmlns:a16="http://schemas.microsoft.com/office/drawing/2014/main" id="{15C49BC7-EA35-489F-A10B-512649F7255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6628" y="6480044"/>
            <a:ext cx="2718926" cy="150236"/>
          </a:xfrm>
          <a:prstGeom prst="rect">
            <a:avLst/>
          </a:prstGeom>
        </p:spPr>
      </p:pic>
    </p:spTree>
    <p:extLst>
      <p:ext uri="{BB962C8B-B14F-4D97-AF65-F5344CB8AC3E}">
        <p14:creationId xmlns:p14="http://schemas.microsoft.com/office/powerpoint/2010/main" val="976199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700FDB44-CB7F-4619-B9B6-F653D533B34F}"/>
              </a:ext>
            </a:extLst>
          </p:cNvPr>
          <p:cNvGraphicFramePr/>
          <p:nvPr>
            <p:extLst>
              <p:ext uri="{D42A27DB-BD31-4B8C-83A1-F6EECF244321}">
                <p14:modId xmlns:p14="http://schemas.microsoft.com/office/powerpoint/2010/main" val="3617056291"/>
              </p:ext>
            </p:extLst>
          </p:nvPr>
        </p:nvGraphicFramePr>
        <p:xfrm>
          <a:off x="4918468" y="1049664"/>
          <a:ext cx="7124379" cy="4758671"/>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6071AB43-E86D-4BE1-BE74-C77965CEC470}"/>
              </a:ext>
            </a:extLst>
          </p:cNvPr>
          <p:cNvSpPr/>
          <p:nvPr/>
        </p:nvSpPr>
        <p:spPr>
          <a:xfrm>
            <a:off x="-3" y="0"/>
            <a:ext cx="4824515" cy="6858000"/>
          </a:xfrm>
          <a:prstGeom prst="rect">
            <a:avLst/>
          </a:prstGeom>
          <a:solidFill>
            <a:srgbClr val="00B0B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EAFB09C8-519E-4B9F-B341-97B1AB93DFE2}"/>
              </a:ext>
            </a:extLst>
          </p:cNvPr>
          <p:cNvSpPr>
            <a:spLocks noGrp="1"/>
          </p:cNvSpPr>
          <p:nvPr>
            <p:ph type="title"/>
          </p:nvPr>
        </p:nvSpPr>
        <p:spPr>
          <a:xfrm>
            <a:off x="-46980" y="1504567"/>
            <a:ext cx="4918469" cy="1399709"/>
          </a:xfrm>
        </p:spPr>
        <p:txBody>
          <a:bodyPr>
            <a:normAutofit fontScale="90000"/>
          </a:bodyPr>
          <a:lstStyle/>
          <a:p>
            <a:r>
              <a:rPr lang="en-US" sz="2400" dirty="0">
                <a:solidFill>
                  <a:schemeClr val="bg1"/>
                </a:solidFill>
              </a:rPr>
              <a:t>As A Result Of The Aging Of The Baby Boomer Generation, The Median Age Of Americans Is Increasing</a:t>
            </a:r>
          </a:p>
        </p:txBody>
      </p:sp>
      <p:sp>
        <p:nvSpPr>
          <p:cNvPr id="2" name="TextBox 1">
            <a:extLst>
              <a:ext uri="{FF2B5EF4-FFF2-40B4-BE49-F238E27FC236}">
                <a16:creationId xmlns:a16="http://schemas.microsoft.com/office/drawing/2014/main" id="{9F72DCA7-BD29-4C89-8A11-4D755B7ABE54}"/>
              </a:ext>
            </a:extLst>
          </p:cNvPr>
          <p:cNvSpPr txBox="1"/>
          <p:nvPr/>
        </p:nvSpPr>
        <p:spPr>
          <a:xfrm>
            <a:off x="579092" y="3462950"/>
            <a:ext cx="3666324" cy="646331"/>
          </a:xfrm>
          <a:prstGeom prst="rect">
            <a:avLst/>
          </a:prstGeom>
          <a:noFill/>
        </p:spPr>
        <p:txBody>
          <a:bodyPr wrap="square" rtlCol="0">
            <a:spAutoFit/>
          </a:bodyPr>
          <a:lstStyle/>
          <a:p>
            <a:pPr algn="ctr"/>
            <a:r>
              <a:rPr lang="en-US" dirty="0">
                <a:solidFill>
                  <a:schemeClr val="bg1"/>
                </a:solidFill>
              </a:rPr>
              <a:t>The median age has increased nearly 20% over the last 30 years</a:t>
            </a:r>
          </a:p>
        </p:txBody>
      </p:sp>
      <p:sp>
        <p:nvSpPr>
          <p:cNvPr id="8" name="Text Placeholder 3">
            <a:extLst>
              <a:ext uri="{FF2B5EF4-FFF2-40B4-BE49-F238E27FC236}">
                <a16:creationId xmlns:a16="http://schemas.microsoft.com/office/drawing/2014/main" id="{0F2AD5F0-89EB-4C91-95C8-A68562E0CB97}"/>
              </a:ext>
            </a:extLst>
          </p:cNvPr>
          <p:cNvSpPr txBox="1">
            <a:spLocks/>
          </p:cNvSpPr>
          <p:nvPr/>
        </p:nvSpPr>
        <p:spPr>
          <a:xfrm>
            <a:off x="-4" y="6363146"/>
            <a:ext cx="4824515" cy="494854"/>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solidFill>
                  <a:schemeClr val="bg1"/>
                </a:solidFill>
              </a:rPr>
              <a:t>Source: U.S. Census Bureau, Population Estimates for 1980, 1990, 2000, 2010; U.S Census Bureau, </a:t>
            </a:r>
          </a:p>
          <a:p>
            <a:r>
              <a:rPr lang="en-US" sz="800" i="1" dirty="0">
                <a:solidFill>
                  <a:schemeClr val="bg1"/>
                </a:solidFill>
              </a:rPr>
              <a:t>Projected 5-Year Age Groups And Sex Composition of the Population, 2017 – 2060</a:t>
            </a:r>
            <a:r>
              <a:rPr lang="en-US" sz="800" dirty="0">
                <a:solidFill>
                  <a:schemeClr val="bg1"/>
                </a:solidFill>
              </a:rPr>
              <a:t>.</a:t>
            </a:r>
          </a:p>
          <a:p>
            <a:r>
              <a:rPr lang="en-US" sz="800" dirty="0">
                <a:solidFill>
                  <a:schemeClr val="bg1"/>
                </a:solidFill>
              </a:rPr>
              <a:t> * = Projected Median Age.</a:t>
            </a:r>
          </a:p>
        </p:txBody>
      </p:sp>
      <p:sp>
        <p:nvSpPr>
          <p:cNvPr id="12" name="Slide Number Placeholder 5">
            <a:extLst>
              <a:ext uri="{FF2B5EF4-FFF2-40B4-BE49-F238E27FC236}">
                <a16:creationId xmlns:a16="http://schemas.microsoft.com/office/drawing/2014/main" id="{F0EE31E5-FDA7-43FD-97EF-2F10C1195B52}"/>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3" name="Picture 12">
            <a:extLst>
              <a:ext uri="{FF2B5EF4-FFF2-40B4-BE49-F238E27FC236}">
                <a16:creationId xmlns:a16="http://schemas.microsoft.com/office/drawing/2014/main" id="{F2982927-3FF6-4767-B8C1-6A83881ECE8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2873909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17AAE-C523-4C1B-9733-4D3A36D4CE5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36351" y="4059"/>
            <a:ext cx="4855649" cy="6853941"/>
          </a:xfrm>
          <a:prstGeom prst="rect">
            <a:avLst/>
          </a:prstGeom>
        </p:spPr>
      </p:pic>
      <p:sp>
        <p:nvSpPr>
          <p:cNvPr id="10" name="Title 1">
            <a:extLst>
              <a:ext uri="{FF2B5EF4-FFF2-40B4-BE49-F238E27FC236}">
                <a16:creationId xmlns:a16="http://schemas.microsoft.com/office/drawing/2014/main" id="{BE2536EB-012C-4EF6-9F4B-A6AD20815A26}"/>
              </a:ext>
            </a:extLst>
          </p:cNvPr>
          <p:cNvSpPr txBox="1">
            <a:spLocks/>
          </p:cNvSpPr>
          <p:nvPr/>
        </p:nvSpPr>
        <p:spPr>
          <a:xfrm>
            <a:off x="0" y="88303"/>
            <a:ext cx="7662513" cy="908365"/>
          </a:xfrm>
          <a:prstGeom prst="rect">
            <a:avLst/>
          </a:prstGeom>
        </p:spPr>
        <p:txBody>
          <a:bodyPr vert="horz" lIns="116656" tIns="58311" rIns="116656" bIns="58311" rtlCol="0" anchor="t">
            <a:normAutofit lnSpcReduction="10000"/>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algn="l"/>
            <a:r>
              <a:rPr lang="en-US" sz="2600" dirty="0"/>
              <a:t>There Are 114 Million Adults 50+ In The U.S. And They Account For 35% Of The Total Population</a:t>
            </a:r>
          </a:p>
        </p:txBody>
      </p:sp>
      <p:sp>
        <p:nvSpPr>
          <p:cNvPr id="11" name="Text Placeholder 3">
            <a:extLst>
              <a:ext uri="{FF2B5EF4-FFF2-40B4-BE49-F238E27FC236}">
                <a16:creationId xmlns:a16="http://schemas.microsoft.com/office/drawing/2014/main" id="{F0D80090-896E-4616-A0E1-8D670F470AA1}"/>
              </a:ext>
            </a:extLst>
          </p:cNvPr>
          <p:cNvSpPr txBox="1">
            <a:spLocks/>
          </p:cNvSpPr>
          <p:nvPr/>
        </p:nvSpPr>
        <p:spPr>
          <a:xfrm>
            <a:off x="135254" y="6623710"/>
            <a:ext cx="4418715" cy="217444"/>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U.S. Census Bureau, </a:t>
            </a:r>
            <a:r>
              <a:rPr lang="en-US" sz="800" i="1" dirty="0"/>
              <a:t>2013-2017 American Community Survey 5-Year Estimates</a:t>
            </a:r>
            <a:r>
              <a:rPr lang="en-US" sz="800" dirty="0"/>
              <a:t>.</a:t>
            </a:r>
          </a:p>
        </p:txBody>
      </p:sp>
      <p:grpSp>
        <p:nvGrpSpPr>
          <p:cNvPr id="13" name="Group 12">
            <a:extLst>
              <a:ext uri="{FF2B5EF4-FFF2-40B4-BE49-F238E27FC236}">
                <a16:creationId xmlns:a16="http://schemas.microsoft.com/office/drawing/2014/main" id="{5B3575C1-4D15-4CCB-904A-3C25BC24A37A}"/>
              </a:ext>
            </a:extLst>
          </p:cNvPr>
          <p:cNvGrpSpPr/>
          <p:nvPr/>
        </p:nvGrpSpPr>
        <p:grpSpPr>
          <a:xfrm>
            <a:off x="0" y="1020106"/>
            <a:ext cx="7204927" cy="4817787"/>
            <a:chOff x="0" y="1020106"/>
            <a:chExt cx="7204927" cy="4817787"/>
          </a:xfrm>
        </p:grpSpPr>
        <p:graphicFrame>
          <p:nvGraphicFramePr>
            <p:cNvPr id="6" name="Chart 5">
              <a:extLst>
                <a:ext uri="{FF2B5EF4-FFF2-40B4-BE49-F238E27FC236}">
                  <a16:creationId xmlns:a16="http://schemas.microsoft.com/office/drawing/2014/main" id="{AAAD1226-06AD-455A-B2F0-AF322CF55FD1}"/>
                </a:ext>
              </a:extLst>
            </p:cNvPr>
            <p:cNvGraphicFramePr/>
            <p:nvPr>
              <p:extLst>
                <p:ext uri="{D42A27DB-BD31-4B8C-83A1-F6EECF244321}">
                  <p14:modId xmlns:p14="http://schemas.microsoft.com/office/powerpoint/2010/main" val="2031832227"/>
                </p:ext>
              </p:extLst>
            </p:nvPr>
          </p:nvGraphicFramePr>
          <p:xfrm>
            <a:off x="0" y="1020106"/>
            <a:ext cx="7204927" cy="4817787"/>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D6032374-BAC4-4F5A-9902-21D53071E70D}"/>
                </a:ext>
              </a:extLst>
            </p:cNvPr>
            <p:cNvSpPr txBox="1"/>
            <p:nvPr/>
          </p:nvSpPr>
          <p:spPr>
            <a:xfrm>
              <a:off x="4967245" y="1989613"/>
              <a:ext cx="1119563" cy="338554"/>
            </a:xfrm>
            <a:prstGeom prst="rect">
              <a:avLst/>
            </a:prstGeom>
            <a:noFill/>
          </p:spPr>
          <p:txBody>
            <a:bodyPr wrap="square" rtlCol="0">
              <a:spAutoFit/>
            </a:bodyPr>
            <a:lstStyle/>
            <a:p>
              <a:pPr algn="ctr"/>
              <a:r>
                <a:rPr lang="en-US" sz="1600" b="1" dirty="0"/>
                <a:t>Under 18</a:t>
              </a:r>
            </a:p>
          </p:txBody>
        </p:sp>
        <p:sp>
          <p:nvSpPr>
            <p:cNvPr id="14" name="TextBox 13">
              <a:extLst>
                <a:ext uri="{FF2B5EF4-FFF2-40B4-BE49-F238E27FC236}">
                  <a16:creationId xmlns:a16="http://schemas.microsoft.com/office/drawing/2014/main" id="{4EE3DB65-F21E-44EB-8103-C75034380904}"/>
                </a:ext>
              </a:extLst>
            </p:cNvPr>
            <p:cNvSpPr txBox="1"/>
            <p:nvPr/>
          </p:nvSpPr>
          <p:spPr>
            <a:xfrm>
              <a:off x="4967245" y="4722330"/>
              <a:ext cx="943930" cy="338554"/>
            </a:xfrm>
            <a:prstGeom prst="rect">
              <a:avLst/>
            </a:prstGeom>
            <a:noFill/>
          </p:spPr>
          <p:txBody>
            <a:bodyPr wrap="square" rtlCol="0">
              <a:spAutoFit/>
            </a:bodyPr>
            <a:lstStyle/>
            <a:p>
              <a:pPr algn="ctr"/>
              <a:r>
                <a:rPr lang="en-US" sz="1600" b="1" dirty="0"/>
                <a:t>A18-34</a:t>
              </a:r>
            </a:p>
          </p:txBody>
        </p:sp>
        <p:sp>
          <p:nvSpPr>
            <p:cNvPr id="15" name="TextBox 14">
              <a:extLst>
                <a:ext uri="{FF2B5EF4-FFF2-40B4-BE49-F238E27FC236}">
                  <a16:creationId xmlns:a16="http://schemas.microsoft.com/office/drawing/2014/main" id="{BEBE7677-14A6-4113-A35F-353B945CED96}"/>
                </a:ext>
              </a:extLst>
            </p:cNvPr>
            <p:cNvSpPr txBox="1"/>
            <p:nvPr/>
          </p:nvSpPr>
          <p:spPr>
            <a:xfrm>
              <a:off x="2235295" y="5378384"/>
              <a:ext cx="943930" cy="338554"/>
            </a:xfrm>
            <a:prstGeom prst="rect">
              <a:avLst/>
            </a:prstGeom>
            <a:noFill/>
          </p:spPr>
          <p:txBody>
            <a:bodyPr wrap="square" rtlCol="0">
              <a:spAutoFit/>
            </a:bodyPr>
            <a:lstStyle/>
            <a:p>
              <a:pPr algn="ctr"/>
              <a:r>
                <a:rPr lang="en-US" sz="1600" b="1" dirty="0"/>
                <a:t>A35-49</a:t>
              </a:r>
            </a:p>
          </p:txBody>
        </p:sp>
        <p:sp>
          <p:nvSpPr>
            <p:cNvPr id="17" name="TextBox 16">
              <a:extLst>
                <a:ext uri="{FF2B5EF4-FFF2-40B4-BE49-F238E27FC236}">
                  <a16:creationId xmlns:a16="http://schemas.microsoft.com/office/drawing/2014/main" id="{8A5C1DB6-FCAC-42A6-9178-8F4BFE46DAA5}"/>
                </a:ext>
              </a:extLst>
            </p:cNvPr>
            <p:cNvSpPr txBox="1"/>
            <p:nvPr/>
          </p:nvSpPr>
          <p:spPr>
            <a:xfrm>
              <a:off x="820768" y="2531423"/>
              <a:ext cx="943930" cy="338554"/>
            </a:xfrm>
            <a:prstGeom prst="rect">
              <a:avLst/>
            </a:prstGeom>
            <a:noFill/>
            <a:ln w="38100">
              <a:solidFill>
                <a:schemeClr val="accent4"/>
              </a:solidFill>
            </a:ln>
          </p:spPr>
          <p:txBody>
            <a:bodyPr wrap="square" rtlCol="0">
              <a:spAutoFit/>
            </a:bodyPr>
            <a:lstStyle/>
            <a:p>
              <a:pPr algn="ctr"/>
              <a:r>
                <a:rPr lang="en-US" sz="1600" b="1" dirty="0"/>
                <a:t>A50+</a:t>
              </a:r>
            </a:p>
          </p:txBody>
        </p:sp>
      </p:grpSp>
      <p:sp>
        <p:nvSpPr>
          <p:cNvPr id="2" name="TextBox 1">
            <a:extLst>
              <a:ext uri="{FF2B5EF4-FFF2-40B4-BE49-F238E27FC236}">
                <a16:creationId xmlns:a16="http://schemas.microsoft.com/office/drawing/2014/main" id="{93BC7056-8FB9-432B-9210-EC855A8A8C13}"/>
              </a:ext>
            </a:extLst>
          </p:cNvPr>
          <p:cNvSpPr txBox="1"/>
          <p:nvPr/>
        </p:nvSpPr>
        <p:spPr>
          <a:xfrm>
            <a:off x="561568" y="5941435"/>
            <a:ext cx="6361744" cy="369332"/>
          </a:xfrm>
          <a:prstGeom prst="rect">
            <a:avLst/>
          </a:prstGeom>
          <a:noFill/>
          <a:ln>
            <a:solidFill>
              <a:schemeClr val="tx1"/>
            </a:solidFill>
          </a:ln>
        </p:spPr>
        <p:txBody>
          <a:bodyPr wrap="square" rtlCol="0">
            <a:spAutoFit/>
          </a:bodyPr>
          <a:lstStyle/>
          <a:p>
            <a:pPr algn="ctr"/>
            <a:r>
              <a:rPr lang="en-US" b="1" dirty="0"/>
              <a:t>They Also Account For </a:t>
            </a:r>
            <a:r>
              <a:rPr lang="en-US" b="1" u="sng" dirty="0"/>
              <a:t>45%</a:t>
            </a:r>
            <a:r>
              <a:rPr lang="en-US" b="1" dirty="0"/>
              <a:t> Of The Adult (18+) Population</a:t>
            </a:r>
          </a:p>
        </p:txBody>
      </p:sp>
      <p:sp>
        <p:nvSpPr>
          <p:cNvPr id="18" name="Slide Number Placeholder 5">
            <a:extLst>
              <a:ext uri="{FF2B5EF4-FFF2-40B4-BE49-F238E27FC236}">
                <a16:creationId xmlns:a16="http://schemas.microsoft.com/office/drawing/2014/main" id="{6DBF1DB3-F112-4409-B968-0EA5230E0A0B}"/>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13</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9" name="Picture 18">
            <a:extLst>
              <a:ext uri="{FF2B5EF4-FFF2-40B4-BE49-F238E27FC236}">
                <a16:creationId xmlns:a16="http://schemas.microsoft.com/office/drawing/2014/main" id="{7589275B-0D14-47F7-A034-DB747952B34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7102" y="6479297"/>
            <a:ext cx="2718926" cy="150236"/>
          </a:xfrm>
          <a:prstGeom prst="rect">
            <a:avLst/>
          </a:prstGeom>
        </p:spPr>
      </p:pic>
    </p:spTree>
    <p:extLst>
      <p:ext uri="{BB962C8B-B14F-4D97-AF65-F5344CB8AC3E}">
        <p14:creationId xmlns:p14="http://schemas.microsoft.com/office/powerpoint/2010/main" val="4028756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3C5A6402-DE68-4D98-A978-E8C3F4C98E1B}"/>
              </a:ext>
            </a:extLst>
          </p:cNvPr>
          <p:cNvGraphicFramePr/>
          <p:nvPr>
            <p:extLst>
              <p:ext uri="{D42A27DB-BD31-4B8C-83A1-F6EECF244321}">
                <p14:modId xmlns:p14="http://schemas.microsoft.com/office/powerpoint/2010/main" val="2306058413"/>
              </p:ext>
            </p:extLst>
          </p:nvPr>
        </p:nvGraphicFramePr>
        <p:xfrm>
          <a:off x="917575" y="1569325"/>
          <a:ext cx="10356850" cy="4667466"/>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BE2536EB-012C-4EF6-9F4B-A6AD20815A26}"/>
              </a:ext>
            </a:extLst>
          </p:cNvPr>
          <p:cNvSpPr txBox="1">
            <a:spLocks/>
          </p:cNvSpPr>
          <p:nvPr/>
        </p:nvSpPr>
        <p:spPr>
          <a:xfrm>
            <a:off x="156785" y="81432"/>
            <a:ext cx="11998303" cy="1106399"/>
          </a:xfrm>
          <a:prstGeom prst="rect">
            <a:avLst/>
          </a:prstGeom>
        </p:spPr>
        <p:txBody>
          <a:bodyPr vert="horz" lIns="116656" tIns="58311" rIns="116656" bIns="58311" rtlCol="0" anchor="ctr">
            <a:norm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algn="l"/>
            <a:r>
              <a:rPr lang="en-US" sz="2600" dirty="0"/>
              <a:t>By 2020, The Adult 50+ Population Will Have Doubled In Size Over The Last 40 Years, Reflecting An Increase Of </a:t>
            </a:r>
            <a:r>
              <a:rPr lang="en-US" sz="2600" i="1" dirty="0"/>
              <a:t>60 Million</a:t>
            </a:r>
            <a:r>
              <a:rPr lang="en-US" sz="2600" dirty="0"/>
              <a:t> People</a:t>
            </a:r>
          </a:p>
        </p:txBody>
      </p:sp>
      <p:sp>
        <p:nvSpPr>
          <p:cNvPr id="8" name="Text Placeholder 3">
            <a:extLst>
              <a:ext uri="{FF2B5EF4-FFF2-40B4-BE49-F238E27FC236}">
                <a16:creationId xmlns:a16="http://schemas.microsoft.com/office/drawing/2014/main" id="{9E026D9F-D200-4B90-B3C7-7367864BA239}"/>
              </a:ext>
            </a:extLst>
          </p:cNvPr>
          <p:cNvSpPr txBox="1">
            <a:spLocks/>
          </p:cNvSpPr>
          <p:nvPr/>
        </p:nvSpPr>
        <p:spPr>
          <a:xfrm>
            <a:off x="135255" y="6519690"/>
            <a:ext cx="7330416" cy="33831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U.S. Census Bureau, Population Estimates for 1980, 1990, 2000, 2010; U.S. Census Bureau, Population Division: Washington, DC., </a:t>
            </a:r>
            <a:r>
              <a:rPr lang="en-US" sz="800" i="1" dirty="0"/>
              <a:t>Projected Age Groups and Sex Composition of the Population: Main Projections Series for the United States, 2017-2060</a:t>
            </a:r>
            <a:r>
              <a:rPr lang="en-US" sz="800" dirty="0"/>
              <a:t>. </a:t>
            </a:r>
          </a:p>
        </p:txBody>
      </p:sp>
      <p:sp>
        <p:nvSpPr>
          <p:cNvPr id="3" name="TextBox 2">
            <a:extLst>
              <a:ext uri="{FF2B5EF4-FFF2-40B4-BE49-F238E27FC236}">
                <a16:creationId xmlns:a16="http://schemas.microsoft.com/office/drawing/2014/main" id="{E31CAF57-FDA5-454F-B1A1-FCC01F62D6E9}"/>
              </a:ext>
            </a:extLst>
          </p:cNvPr>
          <p:cNvSpPr txBox="1"/>
          <p:nvPr/>
        </p:nvSpPr>
        <p:spPr>
          <a:xfrm>
            <a:off x="321343" y="1182866"/>
            <a:ext cx="11628815" cy="369332"/>
          </a:xfrm>
          <a:prstGeom prst="rect">
            <a:avLst/>
          </a:prstGeom>
          <a:noFill/>
        </p:spPr>
        <p:txBody>
          <a:bodyPr wrap="square" rtlCol="0">
            <a:spAutoFit/>
          </a:bodyPr>
          <a:lstStyle/>
          <a:p>
            <a:pPr algn="ctr"/>
            <a:r>
              <a:rPr lang="en-US" dirty="0"/>
              <a:t>Adults 50+ will account for </a:t>
            </a:r>
            <a:r>
              <a:rPr lang="en-US" b="1" u="sng" dirty="0"/>
              <a:t>46%</a:t>
            </a:r>
            <a:r>
              <a:rPr lang="en-US" dirty="0"/>
              <a:t> of all adults 18+ by 2020 &amp; </a:t>
            </a:r>
            <a:r>
              <a:rPr lang="en-US" b="1" u="sng" dirty="0"/>
              <a:t>51%</a:t>
            </a:r>
            <a:r>
              <a:rPr lang="en-US" dirty="0"/>
              <a:t> by 2030</a:t>
            </a:r>
          </a:p>
        </p:txBody>
      </p:sp>
      <p:sp>
        <p:nvSpPr>
          <p:cNvPr id="2" name="TextBox 1">
            <a:extLst>
              <a:ext uri="{FF2B5EF4-FFF2-40B4-BE49-F238E27FC236}">
                <a16:creationId xmlns:a16="http://schemas.microsoft.com/office/drawing/2014/main" id="{54A8A16A-8A0D-46A6-BF59-42DD111B0974}"/>
              </a:ext>
            </a:extLst>
          </p:cNvPr>
          <p:cNvSpPr txBox="1"/>
          <p:nvPr/>
        </p:nvSpPr>
        <p:spPr>
          <a:xfrm>
            <a:off x="1998414" y="4915343"/>
            <a:ext cx="562471" cy="338554"/>
          </a:xfrm>
          <a:prstGeom prst="rect">
            <a:avLst/>
          </a:prstGeom>
          <a:noFill/>
        </p:spPr>
        <p:txBody>
          <a:bodyPr wrap="square" rtlCol="0">
            <a:spAutoFit/>
          </a:bodyPr>
          <a:lstStyle/>
          <a:p>
            <a:r>
              <a:rPr lang="en-US" sz="1600" b="1" dirty="0">
                <a:solidFill>
                  <a:schemeClr val="bg1"/>
                </a:solidFill>
              </a:rPr>
              <a:t>26%</a:t>
            </a:r>
          </a:p>
        </p:txBody>
      </p:sp>
      <p:sp>
        <p:nvSpPr>
          <p:cNvPr id="14" name="TextBox 13">
            <a:extLst>
              <a:ext uri="{FF2B5EF4-FFF2-40B4-BE49-F238E27FC236}">
                <a16:creationId xmlns:a16="http://schemas.microsoft.com/office/drawing/2014/main" id="{92537001-6B5B-43D5-935A-1D939D4AC083}"/>
              </a:ext>
            </a:extLst>
          </p:cNvPr>
          <p:cNvSpPr txBox="1"/>
          <p:nvPr/>
        </p:nvSpPr>
        <p:spPr>
          <a:xfrm>
            <a:off x="2950914" y="4915343"/>
            <a:ext cx="562471" cy="338554"/>
          </a:xfrm>
          <a:prstGeom prst="rect">
            <a:avLst/>
          </a:prstGeom>
          <a:noFill/>
        </p:spPr>
        <p:txBody>
          <a:bodyPr wrap="square" rtlCol="0">
            <a:spAutoFit/>
          </a:bodyPr>
          <a:lstStyle/>
          <a:p>
            <a:r>
              <a:rPr lang="en-US" sz="1600" b="1" dirty="0"/>
              <a:t>26%</a:t>
            </a:r>
          </a:p>
        </p:txBody>
      </p:sp>
      <p:sp>
        <p:nvSpPr>
          <p:cNvPr id="15" name="TextBox 14">
            <a:extLst>
              <a:ext uri="{FF2B5EF4-FFF2-40B4-BE49-F238E27FC236}">
                <a16:creationId xmlns:a16="http://schemas.microsoft.com/office/drawing/2014/main" id="{8930D9FA-3CA7-4C13-89C0-98A5C097164A}"/>
              </a:ext>
            </a:extLst>
          </p:cNvPr>
          <p:cNvSpPr txBox="1"/>
          <p:nvPr/>
        </p:nvSpPr>
        <p:spPr>
          <a:xfrm>
            <a:off x="3893611" y="4915343"/>
            <a:ext cx="562471" cy="338554"/>
          </a:xfrm>
          <a:prstGeom prst="rect">
            <a:avLst/>
          </a:prstGeom>
          <a:noFill/>
        </p:spPr>
        <p:txBody>
          <a:bodyPr wrap="square" rtlCol="0">
            <a:spAutoFit/>
          </a:bodyPr>
          <a:lstStyle/>
          <a:p>
            <a:r>
              <a:rPr lang="en-US" sz="1600" b="1" dirty="0"/>
              <a:t>27%</a:t>
            </a:r>
          </a:p>
        </p:txBody>
      </p:sp>
      <p:sp>
        <p:nvSpPr>
          <p:cNvPr id="16" name="TextBox 15">
            <a:extLst>
              <a:ext uri="{FF2B5EF4-FFF2-40B4-BE49-F238E27FC236}">
                <a16:creationId xmlns:a16="http://schemas.microsoft.com/office/drawing/2014/main" id="{1AEA0376-D6F5-459E-8F15-BFA3D4585481}"/>
              </a:ext>
            </a:extLst>
          </p:cNvPr>
          <p:cNvSpPr txBox="1"/>
          <p:nvPr/>
        </p:nvSpPr>
        <p:spPr>
          <a:xfrm>
            <a:off x="4868614" y="4915343"/>
            <a:ext cx="562471" cy="338554"/>
          </a:xfrm>
          <a:prstGeom prst="rect">
            <a:avLst/>
          </a:prstGeom>
          <a:noFill/>
        </p:spPr>
        <p:txBody>
          <a:bodyPr wrap="square" rtlCol="0">
            <a:spAutoFit/>
          </a:bodyPr>
          <a:lstStyle/>
          <a:p>
            <a:r>
              <a:rPr lang="en-US" sz="1600" b="1" dirty="0">
                <a:solidFill>
                  <a:schemeClr val="bg1"/>
                </a:solidFill>
              </a:rPr>
              <a:t>32%</a:t>
            </a:r>
          </a:p>
        </p:txBody>
      </p:sp>
      <p:sp>
        <p:nvSpPr>
          <p:cNvPr id="17" name="TextBox 16">
            <a:extLst>
              <a:ext uri="{FF2B5EF4-FFF2-40B4-BE49-F238E27FC236}">
                <a16:creationId xmlns:a16="http://schemas.microsoft.com/office/drawing/2014/main" id="{90F08F88-661B-4B5F-B510-C4CC89936E55}"/>
              </a:ext>
            </a:extLst>
          </p:cNvPr>
          <p:cNvSpPr txBox="1"/>
          <p:nvPr/>
        </p:nvSpPr>
        <p:spPr>
          <a:xfrm>
            <a:off x="5827464" y="4915343"/>
            <a:ext cx="562471" cy="338554"/>
          </a:xfrm>
          <a:prstGeom prst="rect">
            <a:avLst/>
          </a:prstGeom>
          <a:noFill/>
        </p:spPr>
        <p:txBody>
          <a:bodyPr wrap="square" rtlCol="0">
            <a:spAutoFit/>
          </a:bodyPr>
          <a:lstStyle/>
          <a:p>
            <a:r>
              <a:rPr lang="en-US" sz="1600" b="1" dirty="0"/>
              <a:t>36%</a:t>
            </a:r>
          </a:p>
        </p:txBody>
      </p:sp>
      <p:sp>
        <p:nvSpPr>
          <p:cNvPr id="18" name="TextBox 17">
            <a:extLst>
              <a:ext uri="{FF2B5EF4-FFF2-40B4-BE49-F238E27FC236}">
                <a16:creationId xmlns:a16="http://schemas.microsoft.com/office/drawing/2014/main" id="{39730AF3-FCAC-4D9B-ABDC-7F802B8FE78A}"/>
              </a:ext>
            </a:extLst>
          </p:cNvPr>
          <p:cNvSpPr txBox="1"/>
          <p:nvPr/>
        </p:nvSpPr>
        <p:spPr>
          <a:xfrm>
            <a:off x="6777850" y="4915343"/>
            <a:ext cx="562471" cy="338554"/>
          </a:xfrm>
          <a:prstGeom prst="rect">
            <a:avLst/>
          </a:prstGeom>
          <a:noFill/>
        </p:spPr>
        <p:txBody>
          <a:bodyPr wrap="square" rtlCol="0">
            <a:spAutoFit/>
          </a:bodyPr>
          <a:lstStyle/>
          <a:p>
            <a:r>
              <a:rPr lang="en-US" sz="1600" b="1" dirty="0">
                <a:solidFill>
                  <a:schemeClr val="bg1"/>
                </a:solidFill>
              </a:rPr>
              <a:t>37%</a:t>
            </a:r>
          </a:p>
        </p:txBody>
      </p:sp>
      <p:sp>
        <p:nvSpPr>
          <p:cNvPr id="19" name="TextBox 18">
            <a:extLst>
              <a:ext uri="{FF2B5EF4-FFF2-40B4-BE49-F238E27FC236}">
                <a16:creationId xmlns:a16="http://schemas.microsoft.com/office/drawing/2014/main" id="{9F8EBD02-DE72-4717-8378-7074A04BF504}"/>
              </a:ext>
            </a:extLst>
          </p:cNvPr>
          <p:cNvSpPr txBox="1"/>
          <p:nvPr/>
        </p:nvSpPr>
        <p:spPr>
          <a:xfrm>
            <a:off x="7737365" y="4915343"/>
            <a:ext cx="562471" cy="338554"/>
          </a:xfrm>
          <a:prstGeom prst="rect">
            <a:avLst/>
          </a:prstGeom>
          <a:noFill/>
        </p:spPr>
        <p:txBody>
          <a:bodyPr wrap="square" rtlCol="0">
            <a:spAutoFit/>
          </a:bodyPr>
          <a:lstStyle/>
          <a:p>
            <a:r>
              <a:rPr lang="en-US" sz="1600" b="1" dirty="0">
                <a:solidFill>
                  <a:schemeClr val="bg1"/>
                </a:solidFill>
              </a:rPr>
              <a:t>39%</a:t>
            </a:r>
          </a:p>
        </p:txBody>
      </p:sp>
      <p:sp>
        <p:nvSpPr>
          <p:cNvPr id="20" name="TextBox 19">
            <a:extLst>
              <a:ext uri="{FF2B5EF4-FFF2-40B4-BE49-F238E27FC236}">
                <a16:creationId xmlns:a16="http://schemas.microsoft.com/office/drawing/2014/main" id="{438DCB49-5A0B-41A7-A01F-5E6E65C1BA30}"/>
              </a:ext>
            </a:extLst>
          </p:cNvPr>
          <p:cNvSpPr txBox="1"/>
          <p:nvPr/>
        </p:nvSpPr>
        <p:spPr>
          <a:xfrm>
            <a:off x="8697017" y="4915343"/>
            <a:ext cx="562471" cy="338554"/>
          </a:xfrm>
          <a:prstGeom prst="rect">
            <a:avLst/>
          </a:prstGeom>
          <a:noFill/>
        </p:spPr>
        <p:txBody>
          <a:bodyPr wrap="square" rtlCol="0">
            <a:spAutoFit/>
          </a:bodyPr>
          <a:lstStyle/>
          <a:p>
            <a:r>
              <a:rPr lang="en-US" sz="1600" b="1" dirty="0">
                <a:solidFill>
                  <a:schemeClr val="bg1"/>
                </a:solidFill>
              </a:rPr>
              <a:t>40%</a:t>
            </a:r>
          </a:p>
        </p:txBody>
      </p:sp>
      <p:sp>
        <p:nvSpPr>
          <p:cNvPr id="21" name="TextBox 20">
            <a:extLst>
              <a:ext uri="{FF2B5EF4-FFF2-40B4-BE49-F238E27FC236}">
                <a16:creationId xmlns:a16="http://schemas.microsoft.com/office/drawing/2014/main" id="{DC7D9459-29D2-403A-8482-F365AD78F2E4}"/>
              </a:ext>
            </a:extLst>
          </p:cNvPr>
          <p:cNvSpPr txBox="1"/>
          <p:nvPr/>
        </p:nvSpPr>
        <p:spPr>
          <a:xfrm>
            <a:off x="9707469" y="4915343"/>
            <a:ext cx="562471" cy="338554"/>
          </a:xfrm>
          <a:prstGeom prst="rect">
            <a:avLst/>
          </a:prstGeom>
          <a:noFill/>
        </p:spPr>
        <p:txBody>
          <a:bodyPr wrap="square" rtlCol="0">
            <a:spAutoFit/>
          </a:bodyPr>
          <a:lstStyle/>
          <a:p>
            <a:r>
              <a:rPr lang="en-US" sz="1600" b="1" dirty="0">
                <a:solidFill>
                  <a:schemeClr val="bg1"/>
                </a:solidFill>
              </a:rPr>
              <a:t>41%</a:t>
            </a:r>
          </a:p>
        </p:txBody>
      </p:sp>
      <p:sp>
        <p:nvSpPr>
          <p:cNvPr id="22" name="TextBox 21">
            <a:extLst>
              <a:ext uri="{FF2B5EF4-FFF2-40B4-BE49-F238E27FC236}">
                <a16:creationId xmlns:a16="http://schemas.microsoft.com/office/drawing/2014/main" id="{74FA878A-8166-4960-B4DD-CA0E9054B9F3}"/>
              </a:ext>
            </a:extLst>
          </p:cNvPr>
          <p:cNvSpPr txBox="1"/>
          <p:nvPr/>
        </p:nvSpPr>
        <p:spPr>
          <a:xfrm>
            <a:off x="130278" y="4823009"/>
            <a:ext cx="1096097" cy="523220"/>
          </a:xfrm>
          <a:prstGeom prst="rect">
            <a:avLst/>
          </a:prstGeom>
          <a:noFill/>
          <a:ln>
            <a:solidFill>
              <a:schemeClr val="tx1"/>
            </a:solidFill>
          </a:ln>
        </p:spPr>
        <p:txBody>
          <a:bodyPr wrap="square" rtlCol="0" anchor="ctr">
            <a:spAutoFit/>
          </a:bodyPr>
          <a:lstStyle/>
          <a:p>
            <a:pPr algn="ctr"/>
            <a:r>
              <a:rPr lang="en-US" sz="1400" b="1" dirty="0"/>
              <a:t>% of </a:t>
            </a:r>
            <a:r>
              <a:rPr lang="en-US" sz="1400" b="1" u="sng" dirty="0"/>
              <a:t>Total </a:t>
            </a:r>
            <a:r>
              <a:rPr lang="en-US" sz="1400" b="1" dirty="0"/>
              <a:t>Population</a:t>
            </a:r>
          </a:p>
        </p:txBody>
      </p:sp>
      <p:sp>
        <p:nvSpPr>
          <p:cNvPr id="6" name="TextBox 5">
            <a:extLst>
              <a:ext uri="{FF2B5EF4-FFF2-40B4-BE49-F238E27FC236}">
                <a16:creationId xmlns:a16="http://schemas.microsoft.com/office/drawing/2014/main" id="{AA7F674A-FD9F-4313-A4F6-46550227D247}"/>
              </a:ext>
            </a:extLst>
          </p:cNvPr>
          <p:cNvSpPr txBox="1"/>
          <p:nvPr/>
        </p:nvSpPr>
        <p:spPr>
          <a:xfrm>
            <a:off x="1998414" y="5592507"/>
            <a:ext cx="518091" cy="261610"/>
          </a:xfrm>
          <a:prstGeom prst="rect">
            <a:avLst/>
          </a:prstGeom>
          <a:noFill/>
        </p:spPr>
        <p:txBody>
          <a:bodyPr wrap="none" rtlCol="0">
            <a:spAutoFit/>
          </a:bodyPr>
          <a:lstStyle/>
          <a:p>
            <a:r>
              <a:rPr lang="en-US" sz="1100" b="1" dirty="0"/>
              <a:t>1980</a:t>
            </a:r>
          </a:p>
        </p:txBody>
      </p:sp>
      <p:sp>
        <p:nvSpPr>
          <p:cNvPr id="23" name="TextBox 22">
            <a:extLst>
              <a:ext uri="{FF2B5EF4-FFF2-40B4-BE49-F238E27FC236}">
                <a16:creationId xmlns:a16="http://schemas.microsoft.com/office/drawing/2014/main" id="{6F7B240A-428A-4129-BF40-2235A6AD5799}"/>
              </a:ext>
            </a:extLst>
          </p:cNvPr>
          <p:cNvSpPr txBox="1"/>
          <p:nvPr/>
        </p:nvSpPr>
        <p:spPr>
          <a:xfrm>
            <a:off x="3935037" y="5614539"/>
            <a:ext cx="518091" cy="261610"/>
          </a:xfrm>
          <a:prstGeom prst="rect">
            <a:avLst/>
          </a:prstGeom>
          <a:noFill/>
        </p:spPr>
        <p:txBody>
          <a:bodyPr wrap="none" rtlCol="0">
            <a:spAutoFit/>
          </a:bodyPr>
          <a:lstStyle/>
          <a:p>
            <a:r>
              <a:rPr lang="en-US" sz="1100" b="1" dirty="0"/>
              <a:t>2000</a:t>
            </a:r>
          </a:p>
        </p:txBody>
      </p:sp>
      <p:sp>
        <p:nvSpPr>
          <p:cNvPr id="24" name="TextBox 23">
            <a:extLst>
              <a:ext uri="{FF2B5EF4-FFF2-40B4-BE49-F238E27FC236}">
                <a16:creationId xmlns:a16="http://schemas.microsoft.com/office/drawing/2014/main" id="{AB8543B1-8AAC-4932-891F-2B7D1461B046}"/>
              </a:ext>
            </a:extLst>
          </p:cNvPr>
          <p:cNvSpPr txBox="1"/>
          <p:nvPr/>
        </p:nvSpPr>
        <p:spPr>
          <a:xfrm>
            <a:off x="4868614" y="5592507"/>
            <a:ext cx="518091" cy="261610"/>
          </a:xfrm>
          <a:prstGeom prst="rect">
            <a:avLst/>
          </a:prstGeom>
          <a:noFill/>
        </p:spPr>
        <p:txBody>
          <a:bodyPr wrap="none" rtlCol="0">
            <a:spAutoFit/>
          </a:bodyPr>
          <a:lstStyle/>
          <a:p>
            <a:r>
              <a:rPr lang="en-US" sz="1100" b="1" dirty="0"/>
              <a:t>2010</a:t>
            </a:r>
          </a:p>
        </p:txBody>
      </p:sp>
      <p:sp>
        <p:nvSpPr>
          <p:cNvPr id="25" name="TextBox 24">
            <a:extLst>
              <a:ext uri="{FF2B5EF4-FFF2-40B4-BE49-F238E27FC236}">
                <a16:creationId xmlns:a16="http://schemas.microsoft.com/office/drawing/2014/main" id="{F6E92685-C2BE-4C30-A9D5-EFC7F2461921}"/>
              </a:ext>
            </a:extLst>
          </p:cNvPr>
          <p:cNvSpPr txBox="1"/>
          <p:nvPr/>
        </p:nvSpPr>
        <p:spPr>
          <a:xfrm>
            <a:off x="5877675" y="5584844"/>
            <a:ext cx="518091" cy="261610"/>
          </a:xfrm>
          <a:prstGeom prst="rect">
            <a:avLst/>
          </a:prstGeom>
          <a:noFill/>
        </p:spPr>
        <p:txBody>
          <a:bodyPr wrap="none" rtlCol="0">
            <a:spAutoFit/>
          </a:bodyPr>
          <a:lstStyle/>
          <a:p>
            <a:r>
              <a:rPr lang="en-US" sz="1100" b="1" dirty="0"/>
              <a:t>2020</a:t>
            </a:r>
          </a:p>
        </p:txBody>
      </p:sp>
      <p:sp>
        <p:nvSpPr>
          <p:cNvPr id="26" name="TextBox 25">
            <a:extLst>
              <a:ext uri="{FF2B5EF4-FFF2-40B4-BE49-F238E27FC236}">
                <a16:creationId xmlns:a16="http://schemas.microsoft.com/office/drawing/2014/main" id="{0E8741EA-42E1-427C-A784-39B2B63963B8}"/>
              </a:ext>
            </a:extLst>
          </p:cNvPr>
          <p:cNvSpPr txBox="1"/>
          <p:nvPr/>
        </p:nvSpPr>
        <p:spPr>
          <a:xfrm>
            <a:off x="6860703" y="5584844"/>
            <a:ext cx="518091" cy="261610"/>
          </a:xfrm>
          <a:prstGeom prst="rect">
            <a:avLst/>
          </a:prstGeom>
          <a:noFill/>
        </p:spPr>
        <p:txBody>
          <a:bodyPr wrap="none" rtlCol="0">
            <a:spAutoFit/>
          </a:bodyPr>
          <a:lstStyle/>
          <a:p>
            <a:r>
              <a:rPr lang="en-US" sz="1100" b="1" dirty="0"/>
              <a:t>2030</a:t>
            </a:r>
          </a:p>
        </p:txBody>
      </p:sp>
      <p:sp>
        <p:nvSpPr>
          <p:cNvPr id="27" name="TextBox 26">
            <a:extLst>
              <a:ext uri="{FF2B5EF4-FFF2-40B4-BE49-F238E27FC236}">
                <a16:creationId xmlns:a16="http://schemas.microsoft.com/office/drawing/2014/main" id="{F7F7DE53-C7B6-463C-AFC1-E2FAB0C09DEC}"/>
              </a:ext>
            </a:extLst>
          </p:cNvPr>
          <p:cNvSpPr txBox="1"/>
          <p:nvPr/>
        </p:nvSpPr>
        <p:spPr>
          <a:xfrm>
            <a:off x="7781443" y="5584844"/>
            <a:ext cx="518091" cy="261610"/>
          </a:xfrm>
          <a:prstGeom prst="rect">
            <a:avLst/>
          </a:prstGeom>
          <a:noFill/>
        </p:spPr>
        <p:txBody>
          <a:bodyPr wrap="none" rtlCol="0">
            <a:spAutoFit/>
          </a:bodyPr>
          <a:lstStyle/>
          <a:p>
            <a:r>
              <a:rPr lang="en-US" sz="1100" b="1" dirty="0"/>
              <a:t>2040</a:t>
            </a:r>
          </a:p>
        </p:txBody>
      </p:sp>
      <p:sp>
        <p:nvSpPr>
          <p:cNvPr id="28" name="TextBox 27">
            <a:extLst>
              <a:ext uri="{FF2B5EF4-FFF2-40B4-BE49-F238E27FC236}">
                <a16:creationId xmlns:a16="http://schemas.microsoft.com/office/drawing/2014/main" id="{5FDB960D-6BA2-4C30-9AE7-15168752FFA7}"/>
              </a:ext>
            </a:extLst>
          </p:cNvPr>
          <p:cNvSpPr txBox="1"/>
          <p:nvPr/>
        </p:nvSpPr>
        <p:spPr>
          <a:xfrm>
            <a:off x="8764471" y="5592507"/>
            <a:ext cx="518091" cy="261610"/>
          </a:xfrm>
          <a:prstGeom prst="rect">
            <a:avLst/>
          </a:prstGeom>
          <a:noFill/>
        </p:spPr>
        <p:txBody>
          <a:bodyPr wrap="none" rtlCol="0">
            <a:spAutoFit/>
          </a:bodyPr>
          <a:lstStyle/>
          <a:p>
            <a:r>
              <a:rPr lang="en-US" sz="1100" b="1" dirty="0"/>
              <a:t>2050</a:t>
            </a:r>
          </a:p>
        </p:txBody>
      </p:sp>
      <p:sp>
        <p:nvSpPr>
          <p:cNvPr id="29" name="TextBox 28">
            <a:extLst>
              <a:ext uri="{FF2B5EF4-FFF2-40B4-BE49-F238E27FC236}">
                <a16:creationId xmlns:a16="http://schemas.microsoft.com/office/drawing/2014/main" id="{0A916A3C-F8F3-4437-81A6-C6BEB97BCCB8}"/>
              </a:ext>
            </a:extLst>
          </p:cNvPr>
          <p:cNvSpPr txBox="1"/>
          <p:nvPr/>
        </p:nvSpPr>
        <p:spPr>
          <a:xfrm>
            <a:off x="9748895" y="5584844"/>
            <a:ext cx="518091" cy="261610"/>
          </a:xfrm>
          <a:prstGeom prst="rect">
            <a:avLst/>
          </a:prstGeom>
          <a:noFill/>
        </p:spPr>
        <p:txBody>
          <a:bodyPr wrap="none" rtlCol="0">
            <a:spAutoFit/>
          </a:bodyPr>
          <a:lstStyle/>
          <a:p>
            <a:r>
              <a:rPr lang="en-US" sz="1100" b="1" dirty="0"/>
              <a:t>2060</a:t>
            </a:r>
          </a:p>
        </p:txBody>
      </p:sp>
      <p:sp>
        <p:nvSpPr>
          <p:cNvPr id="31" name="Slide Number Placeholder 5">
            <a:extLst>
              <a:ext uri="{FF2B5EF4-FFF2-40B4-BE49-F238E27FC236}">
                <a16:creationId xmlns:a16="http://schemas.microsoft.com/office/drawing/2014/main" id="{2F03659C-40A4-441B-9C1D-A8B8DD3FB2D5}"/>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14</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32" name="Picture 31">
            <a:extLst>
              <a:ext uri="{FF2B5EF4-FFF2-40B4-BE49-F238E27FC236}">
                <a16:creationId xmlns:a16="http://schemas.microsoft.com/office/drawing/2014/main" id="{B21A5805-EB09-415E-AFD4-EF99021C12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3453920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794ACF65-66A2-42BB-9EC8-71E1967A6141}"/>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10" name="Title 1">
            <a:extLst>
              <a:ext uri="{FF2B5EF4-FFF2-40B4-BE49-F238E27FC236}">
                <a16:creationId xmlns:a16="http://schemas.microsoft.com/office/drawing/2014/main" id="{BE2536EB-012C-4EF6-9F4B-A6AD20815A26}"/>
              </a:ext>
            </a:extLst>
          </p:cNvPr>
          <p:cNvSpPr txBox="1">
            <a:spLocks/>
          </p:cNvSpPr>
          <p:nvPr/>
        </p:nvSpPr>
        <p:spPr>
          <a:xfrm>
            <a:off x="46226" y="65520"/>
            <a:ext cx="11472674" cy="1005817"/>
          </a:xfrm>
          <a:prstGeom prst="rect">
            <a:avLst/>
          </a:prstGeom>
        </p:spPr>
        <p:txBody>
          <a:bodyPr vert="horz" lIns="116656" tIns="58311" rIns="116656" bIns="58311" rtlCol="0" anchor="ctr">
            <a:norm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algn="l"/>
            <a:r>
              <a:rPr lang="en-US" sz="2600" dirty="0">
                <a:solidFill>
                  <a:schemeClr val="bg1"/>
                </a:solidFill>
              </a:rPr>
              <a:t>While Marketers Often Focus On Younger Demos, The Adult 50+ Population Dwarfs Those Audiences…And The Gap Is Growing</a:t>
            </a:r>
          </a:p>
        </p:txBody>
      </p:sp>
      <p:sp>
        <p:nvSpPr>
          <p:cNvPr id="11" name="Text Placeholder 3">
            <a:extLst>
              <a:ext uri="{FF2B5EF4-FFF2-40B4-BE49-F238E27FC236}">
                <a16:creationId xmlns:a16="http://schemas.microsoft.com/office/drawing/2014/main" id="{F0D80090-896E-4616-A0E1-8D670F470AA1}"/>
              </a:ext>
            </a:extLst>
          </p:cNvPr>
          <p:cNvSpPr txBox="1">
            <a:spLocks/>
          </p:cNvSpPr>
          <p:nvPr/>
        </p:nvSpPr>
        <p:spPr>
          <a:xfrm>
            <a:off x="135254" y="6519690"/>
            <a:ext cx="6627686" cy="283364"/>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solidFill>
                  <a:schemeClr val="bg1"/>
                </a:solidFill>
              </a:rPr>
              <a:t>Source: U.S. Census Bureau, Population Estimates for 1980, 1990, 2000, 2010; U.S. Census Bureau, Population Division: Washington, DC., </a:t>
            </a:r>
            <a:r>
              <a:rPr lang="en-US" sz="800" i="1" dirty="0">
                <a:solidFill>
                  <a:schemeClr val="bg1"/>
                </a:solidFill>
              </a:rPr>
              <a:t>Projected Age Groups and Sex Composition of the Population: Main Projections Series for the United States, 2017-2060</a:t>
            </a:r>
            <a:r>
              <a:rPr lang="en-US" sz="800" dirty="0">
                <a:solidFill>
                  <a:schemeClr val="bg1"/>
                </a:solidFill>
              </a:rPr>
              <a:t>. </a:t>
            </a:r>
          </a:p>
        </p:txBody>
      </p:sp>
      <p:graphicFrame>
        <p:nvGraphicFramePr>
          <p:cNvPr id="31" name="Chart 30">
            <a:extLst>
              <a:ext uri="{FF2B5EF4-FFF2-40B4-BE49-F238E27FC236}">
                <a16:creationId xmlns:a16="http://schemas.microsoft.com/office/drawing/2014/main" id="{F3D25FF9-EFBA-430C-940A-28923006A421}"/>
              </a:ext>
            </a:extLst>
          </p:cNvPr>
          <p:cNvGraphicFramePr/>
          <p:nvPr>
            <p:extLst>
              <p:ext uri="{D42A27DB-BD31-4B8C-83A1-F6EECF244321}">
                <p14:modId xmlns:p14="http://schemas.microsoft.com/office/powerpoint/2010/main" val="3766143329"/>
              </p:ext>
            </p:extLst>
          </p:nvPr>
        </p:nvGraphicFramePr>
        <p:xfrm>
          <a:off x="596900" y="1574800"/>
          <a:ext cx="11036300" cy="487605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7366D37-7C27-4CFD-9CA1-255F72C245EC}"/>
              </a:ext>
            </a:extLst>
          </p:cNvPr>
          <p:cNvSpPr txBox="1"/>
          <p:nvPr/>
        </p:nvSpPr>
        <p:spPr>
          <a:xfrm>
            <a:off x="135254" y="1107519"/>
            <a:ext cx="11628815" cy="646331"/>
          </a:xfrm>
          <a:prstGeom prst="rect">
            <a:avLst/>
          </a:prstGeom>
          <a:noFill/>
        </p:spPr>
        <p:txBody>
          <a:bodyPr wrap="square" rtlCol="0">
            <a:spAutoFit/>
          </a:bodyPr>
          <a:lstStyle/>
          <a:p>
            <a:pPr algn="ctr"/>
            <a:r>
              <a:rPr lang="en-US" dirty="0">
                <a:solidFill>
                  <a:schemeClr val="bg1"/>
                </a:solidFill>
              </a:rPr>
              <a:t>By 2020, there will be over </a:t>
            </a:r>
            <a:r>
              <a:rPr lang="en-US" b="1" u="sng" dirty="0">
                <a:solidFill>
                  <a:schemeClr val="bg1"/>
                </a:solidFill>
              </a:rPr>
              <a:t>42 million</a:t>
            </a:r>
            <a:r>
              <a:rPr lang="en-US" b="1" dirty="0">
                <a:solidFill>
                  <a:schemeClr val="bg1"/>
                </a:solidFill>
              </a:rPr>
              <a:t> </a:t>
            </a:r>
            <a:r>
              <a:rPr lang="en-US" i="1" dirty="0">
                <a:solidFill>
                  <a:schemeClr val="bg1"/>
                </a:solidFill>
              </a:rPr>
              <a:t>more</a:t>
            </a:r>
            <a:r>
              <a:rPr lang="en-US" dirty="0">
                <a:solidFill>
                  <a:schemeClr val="bg1"/>
                </a:solidFill>
              </a:rPr>
              <a:t> A50+ than A18-34, and by 2030 that gap will increase to </a:t>
            </a:r>
          </a:p>
          <a:p>
            <a:pPr algn="ctr"/>
            <a:r>
              <a:rPr lang="en-US" dirty="0">
                <a:solidFill>
                  <a:schemeClr val="bg1"/>
                </a:solidFill>
              </a:rPr>
              <a:t>over </a:t>
            </a:r>
            <a:r>
              <a:rPr lang="en-US" b="1" u="sng" dirty="0">
                <a:solidFill>
                  <a:schemeClr val="bg1"/>
                </a:solidFill>
              </a:rPr>
              <a:t>55 million </a:t>
            </a:r>
          </a:p>
        </p:txBody>
      </p:sp>
      <p:sp>
        <p:nvSpPr>
          <p:cNvPr id="2" name="Rectangle 1">
            <a:extLst>
              <a:ext uri="{FF2B5EF4-FFF2-40B4-BE49-F238E27FC236}">
                <a16:creationId xmlns:a16="http://schemas.microsoft.com/office/drawing/2014/main" id="{78B8CF99-F744-49C7-85A9-9F98BC6FEF7A}"/>
              </a:ext>
            </a:extLst>
          </p:cNvPr>
          <p:cNvSpPr/>
          <p:nvPr/>
        </p:nvSpPr>
        <p:spPr>
          <a:xfrm>
            <a:off x="5522615" y="2951430"/>
            <a:ext cx="1240325" cy="3141552"/>
          </a:xfrm>
          <a:prstGeom prst="rect">
            <a:avLst/>
          </a:prstGeom>
          <a:no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A0B49DC-D1BB-45CD-8853-AF446B3720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93937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 y="2853342"/>
            <a:ext cx="10379947" cy="1851842"/>
          </a:xfrm>
          <a:prstGeom prst="rect">
            <a:avLst/>
          </a:prstGeom>
          <a:solidFill>
            <a:srgbClr val="00A9AC">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srgbClr val="00A9AC"/>
              </a:solidFill>
              <a:effectLst/>
              <a:uLnTx/>
              <a:uFillTx/>
              <a:latin typeface="Calibri"/>
              <a:ea typeface="+mn-ea"/>
              <a:cs typeface="+mn-cs"/>
            </a:endParaRPr>
          </a:p>
        </p:txBody>
      </p:sp>
      <p:sp>
        <p:nvSpPr>
          <p:cNvPr id="9" name="TextBox 8"/>
          <p:cNvSpPr txBox="1"/>
          <p:nvPr/>
        </p:nvSpPr>
        <p:spPr>
          <a:xfrm>
            <a:off x="170821" y="3308589"/>
            <a:ext cx="10379947" cy="707758"/>
          </a:xfrm>
          <a:prstGeom prst="rect">
            <a:avLst/>
          </a:prstGeom>
          <a:noFill/>
        </p:spPr>
        <p:txBody>
          <a:bodyPr wrap="square" rtlCol="0">
            <a:spAutoFit/>
          </a:bodyPr>
          <a:lstStyle/>
          <a:p>
            <a:pPr lvl="0" defTabSz="457109">
              <a:defRPr/>
            </a:pPr>
            <a:r>
              <a:rPr lang="en-US" sz="3999" spc="-100" dirty="0">
                <a:solidFill>
                  <a:schemeClr val="bg1"/>
                </a:solidFill>
                <a:latin typeface="Trebuchet MS" panose="020B0603020202020204" pitchFamily="34" charset="0"/>
              </a:rPr>
              <a:t>Working Longer = Increased Spending Power</a:t>
            </a:r>
          </a:p>
        </p:txBody>
      </p:sp>
    </p:spTree>
    <p:extLst>
      <p:ext uri="{BB962C8B-B14F-4D97-AF65-F5344CB8AC3E}">
        <p14:creationId xmlns:p14="http://schemas.microsoft.com/office/powerpoint/2010/main" val="3907523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DCB3694-01C8-4A16-99D5-946262B0183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4912" y="4121289"/>
            <a:ext cx="2083195" cy="1356748"/>
          </a:xfrm>
          <a:prstGeom prst="rect">
            <a:avLst/>
          </a:prstGeom>
          <a:noFill/>
          <a:ln w="38100">
            <a:solidFill>
              <a:schemeClr val="accent6"/>
            </a:solidFill>
          </a:ln>
        </p:spPr>
      </p:pic>
      <p:pic>
        <p:nvPicPr>
          <p:cNvPr id="27" name="Picture 26">
            <a:extLst>
              <a:ext uri="{FF2B5EF4-FFF2-40B4-BE49-F238E27FC236}">
                <a16:creationId xmlns:a16="http://schemas.microsoft.com/office/drawing/2014/main" id="{1EBFB2F5-CC1A-483E-B372-3C98CEC1B1C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25010" y="2724203"/>
            <a:ext cx="2059886" cy="1373257"/>
          </a:xfrm>
          <a:prstGeom prst="rect">
            <a:avLst/>
          </a:prstGeom>
          <a:noFill/>
          <a:ln w="38100">
            <a:solidFill>
              <a:schemeClr val="accent6"/>
            </a:solidFill>
          </a:ln>
        </p:spPr>
      </p:pic>
      <p:pic>
        <p:nvPicPr>
          <p:cNvPr id="25" name="Picture 24">
            <a:extLst>
              <a:ext uri="{FF2B5EF4-FFF2-40B4-BE49-F238E27FC236}">
                <a16:creationId xmlns:a16="http://schemas.microsoft.com/office/drawing/2014/main" id="{17C6B495-A8CB-4078-AACC-B49DB61775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98360" y="2724203"/>
            <a:ext cx="2058915" cy="1374229"/>
          </a:xfrm>
          <a:prstGeom prst="rect">
            <a:avLst/>
          </a:prstGeom>
          <a:noFill/>
          <a:ln w="38100">
            <a:solidFill>
              <a:schemeClr val="accent6"/>
            </a:solidFill>
          </a:ln>
        </p:spPr>
      </p:pic>
      <p:pic>
        <p:nvPicPr>
          <p:cNvPr id="3" name="Picture 2">
            <a:extLst>
              <a:ext uri="{FF2B5EF4-FFF2-40B4-BE49-F238E27FC236}">
                <a16:creationId xmlns:a16="http://schemas.microsoft.com/office/drawing/2014/main" id="{EED9D8EF-0F7F-48F4-8B08-0B0BD221122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97389" y="1343915"/>
            <a:ext cx="2059886" cy="1373257"/>
          </a:xfrm>
          <a:prstGeom prst="rect">
            <a:avLst/>
          </a:prstGeom>
          <a:noFill/>
          <a:ln w="38100">
            <a:solidFill>
              <a:schemeClr val="accent6"/>
            </a:solidFill>
          </a:ln>
        </p:spPr>
      </p:pic>
      <p:sp>
        <p:nvSpPr>
          <p:cNvPr id="10" name="Title 1">
            <a:extLst>
              <a:ext uri="{FF2B5EF4-FFF2-40B4-BE49-F238E27FC236}">
                <a16:creationId xmlns:a16="http://schemas.microsoft.com/office/drawing/2014/main" id="{BE2536EB-012C-4EF6-9F4B-A6AD20815A26}"/>
              </a:ext>
            </a:extLst>
          </p:cNvPr>
          <p:cNvSpPr txBox="1">
            <a:spLocks/>
          </p:cNvSpPr>
          <p:nvPr/>
        </p:nvSpPr>
        <p:spPr>
          <a:xfrm>
            <a:off x="276684" y="1326354"/>
            <a:ext cx="5357016" cy="4205292"/>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lang="en-US" sz="3200" dirty="0">
                <a:solidFill>
                  <a:prstClr val="black"/>
                </a:solidFill>
                <a:latin typeface="Trebuchet MS"/>
              </a:rPr>
              <a:t>Adults 50+ </a:t>
            </a:r>
            <a:r>
              <a:rPr lang="en-US" sz="3200" b="1" i="1" dirty="0">
                <a:solidFill>
                  <a:srgbClr val="009296"/>
                </a:solidFill>
                <a:latin typeface="Trebuchet MS"/>
              </a:rPr>
              <a:t>Work Longer </a:t>
            </a:r>
            <a:r>
              <a:rPr lang="en-US" sz="3200" dirty="0">
                <a:solidFill>
                  <a:prstClr val="black"/>
                </a:solidFill>
                <a:latin typeface="Trebuchet MS"/>
              </a:rPr>
              <a:t>Now Than Ever Before</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rebuchet MS"/>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lang="en-US" sz="3200" dirty="0">
                <a:solidFill>
                  <a:prstClr val="black"/>
                </a:solidFill>
                <a:latin typeface="Trebuchet MS"/>
              </a:rPr>
              <a:t>They’re “</a:t>
            </a:r>
            <a:r>
              <a:rPr lang="en-US" sz="3200" b="1" i="1" dirty="0">
                <a:solidFill>
                  <a:srgbClr val="009296"/>
                </a:solidFill>
                <a:latin typeface="Trebuchet MS"/>
              </a:rPr>
              <a:t>Influencers</a:t>
            </a:r>
            <a:r>
              <a:rPr lang="en-US" sz="3200" dirty="0">
                <a:solidFill>
                  <a:prstClr val="black"/>
                </a:solidFill>
                <a:latin typeface="Trebuchet MS"/>
              </a:rPr>
              <a:t>” In Their Professions</a:t>
            </a:r>
          </a:p>
          <a:p>
            <a:pPr marL="0" marR="0" lvl="0" indent="0" algn="l" defTabSz="583178" rtl="0" eaLnBrk="1" fontAlgn="auto" latinLnBrk="0" hangingPunct="1">
              <a:lnSpc>
                <a:spcPct val="100000"/>
              </a:lnSpc>
              <a:spcBef>
                <a:spcPct val="0"/>
              </a:spcBef>
              <a:spcAft>
                <a:spcPts val="0"/>
              </a:spcAft>
              <a:buClrTx/>
              <a:buSzTx/>
              <a:buFontTx/>
              <a:buNone/>
              <a:tabLst/>
              <a:defRPr/>
            </a:pPr>
            <a:endParaRPr lang="en-US" sz="3200" dirty="0">
              <a:solidFill>
                <a:prstClr val="black"/>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rebuchet MS"/>
                <a:ea typeface="+mj-ea"/>
                <a:cs typeface="+mj-cs"/>
              </a:rPr>
              <a:t>And They Have </a:t>
            </a:r>
            <a:r>
              <a:rPr kumimoji="0" lang="en-US" sz="3200" b="1" i="1" u="none" strike="noStrike" kern="1200" cap="none" spc="0" normalizeH="0" baseline="0" noProof="0" dirty="0">
                <a:ln>
                  <a:noFill/>
                </a:ln>
                <a:solidFill>
                  <a:srgbClr val="009296"/>
                </a:solidFill>
                <a:effectLst/>
                <a:uLnTx/>
                <a:uFillTx/>
                <a:latin typeface="Trebuchet MS"/>
                <a:ea typeface="+mj-ea"/>
                <a:cs typeface="+mj-cs"/>
              </a:rPr>
              <a:t>More Money To Spend</a:t>
            </a: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rebuchet MS"/>
              <a:ea typeface="+mj-ea"/>
              <a:cs typeface="+mj-cs"/>
            </a:endParaRPr>
          </a:p>
        </p:txBody>
      </p:sp>
      <p:pic>
        <p:nvPicPr>
          <p:cNvPr id="21" name="Picture 20">
            <a:extLst>
              <a:ext uri="{FF2B5EF4-FFF2-40B4-BE49-F238E27FC236}">
                <a16:creationId xmlns:a16="http://schemas.microsoft.com/office/drawing/2014/main" id="{B6B0CE94-E6B2-4F91-BE6C-9F52DFA203D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36266" y="6626338"/>
            <a:ext cx="2718926" cy="150236"/>
          </a:xfrm>
          <a:prstGeom prst="rect">
            <a:avLst/>
          </a:prstGeom>
        </p:spPr>
      </p:pic>
      <p:pic>
        <p:nvPicPr>
          <p:cNvPr id="8" name="Picture 7">
            <a:extLst>
              <a:ext uri="{FF2B5EF4-FFF2-40B4-BE49-F238E27FC236}">
                <a16:creationId xmlns:a16="http://schemas.microsoft.com/office/drawing/2014/main" id="{0364294B-07F8-4F7B-8BF9-DA873056FC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125010" y="38099"/>
            <a:ext cx="2059886" cy="1373257"/>
          </a:xfrm>
          <a:prstGeom prst="rect">
            <a:avLst/>
          </a:prstGeom>
          <a:ln w="38100">
            <a:solidFill>
              <a:schemeClr val="accent6"/>
            </a:solidFill>
          </a:ln>
        </p:spPr>
      </p:pic>
      <p:pic>
        <p:nvPicPr>
          <p:cNvPr id="11" name="Picture 10">
            <a:extLst>
              <a:ext uri="{FF2B5EF4-FFF2-40B4-BE49-F238E27FC236}">
                <a16:creationId xmlns:a16="http://schemas.microsoft.com/office/drawing/2014/main" id="{6F9A3893-4E70-4068-BBEB-3C9509B93EF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134912" y="1374227"/>
            <a:ext cx="2059886" cy="1372286"/>
          </a:xfrm>
          <a:prstGeom prst="rect">
            <a:avLst/>
          </a:prstGeom>
          <a:ln w="38100">
            <a:solidFill>
              <a:schemeClr val="accent6"/>
            </a:solidFill>
          </a:ln>
        </p:spPr>
      </p:pic>
      <p:pic>
        <p:nvPicPr>
          <p:cNvPr id="13" name="Picture 12">
            <a:extLst>
              <a:ext uri="{FF2B5EF4-FFF2-40B4-BE49-F238E27FC236}">
                <a16:creationId xmlns:a16="http://schemas.microsoft.com/office/drawing/2014/main" id="{28A62F65-29A6-4A52-86FA-CF1A7C84ACE8}"/>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097389" y="38099"/>
            <a:ext cx="2059886" cy="1373257"/>
          </a:xfrm>
          <a:prstGeom prst="rect">
            <a:avLst/>
          </a:prstGeom>
          <a:ln w="38100">
            <a:solidFill>
              <a:schemeClr val="accent6"/>
            </a:solidFill>
          </a:ln>
        </p:spPr>
      </p:pic>
      <p:pic>
        <p:nvPicPr>
          <p:cNvPr id="15" name="Picture 14">
            <a:extLst>
              <a:ext uri="{FF2B5EF4-FFF2-40B4-BE49-F238E27FC236}">
                <a16:creationId xmlns:a16="http://schemas.microsoft.com/office/drawing/2014/main" id="{81FC2B6D-EC84-4712-8E33-1D415123D67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125010" y="1373256"/>
            <a:ext cx="2059886" cy="1373257"/>
          </a:xfrm>
          <a:prstGeom prst="rect">
            <a:avLst/>
          </a:prstGeom>
          <a:ln w="38100">
            <a:solidFill>
              <a:schemeClr val="accent6"/>
            </a:solidFill>
          </a:ln>
        </p:spPr>
      </p:pic>
      <p:pic>
        <p:nvPicPr>
          <p:cNvPr id="17" name="Picture 16">
            <a:extLst>
              <a:ext uri="{FF2B5EF4-FFF2-40B4-BE49-F238E27FC236}">
                <a16:creationId xmlns:a16="http://schemas.microsoft.com/office/drawing/2014/main" id="{663C4EF9-11EE-46B1-9028-96B71A055AF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184896" y="38099"/>
            <a:ext cx="2059886" cy="1373257"/>
          </a:xfrm>
          <a:prstGeom prst="rect">
            <a:avLst/>
          </a:prstGeom>
          <a:ln w="38100">
            <a:solidFill>
              <a:schemeClr val="accent6"/>
            </a:solidFill>
          </a:ln>
        </p:spPr>
      </p:pic>
      <p:pic>
        <p:nvPicPr>
          <p:cNvPr id="7" name="Picture 6">
            <a:extLst>
              <a:ext uri="{FF2B5EF4-FFF2-40B4-BE49-F238E27FC236}">
                <a16:creationId xmlns:a16="http://schemas.microsoft.com/office/drawing/2014/main" id="{239B0502-F2B8-4DEC-B8F9-BDAF363ADF6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109512" y="2730909"/>
            <a:ext cx="2059886" cy="1373257"/>
          </a:xfrm>
          <a:prstGeom prst="rect">
            <a:avLst/>
          </a:prstGeom>
          <a:noFill/>
          <a:ln w="38100">
            <a:solidFill>
              <a:schemeClr val="accent6"/>
            </a:solidFill>
          </a:ln>
        </p:spPr>
      </p:pic>
      <p:pic>
        <p:nvPicPr>
          <p:cNvPr id="12" name="Picture 11">
            <a:extLst>
              <a:ext uri="{FF2B5EF4-FFF2-40B4-BE49-F238E27FC236}">
                <a16:creationId xmlns:a16="http://schemas.microsoft.com/office/drawing/2014/main" id="{371A30B1-42C0-4E3D-9A51-89D4095DB6CB}"/>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125010" y="4121289"/>
            <a:ext cx="2059886" cy="1373257"/>
          </a:xfrm>
          <a:prstGeom prst="rect">
            <a:avLst/>
          </a:prstGeom>
          <a:noFill/>
          <a:ln w="38100">
            <a:solidFill>
              <a:schemeClr val="accent6"/>
            </a:solidFill>
          </a:ln>
        </p:spPr>
      </p:pic>
      <p:pic>
        <p:nvPicPr>
          <p:cNvPr id="20" name="Picture 19">
            <a:extLst>
              <a:ext uri="{FF2B5EF4-FFF2-40B4-BE49-F238E27FC236}">
                <a16:creationId xmlns:a16="http://schemas.microsoft.com/office/drawing/2014/main" id="{61DEDCBD-A7A7-49FE-ADC6-2A2D91FF54F0}"/>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125010" y="5458564"/>
            <a:ext cx="2059886" cy="1373257"/>
          </a:xfrm>
          <a:prstGeom prst="rect">
            <a:avLst/>
          </a:prstGeom>
          <a:noFill/>
          <a:ln w="38100">
            <a:solidFill>
              <a:schemeClr val="accent6"/>
            </a:solidFill>
          </a:ln>
        </p:spPr>
      </p:pic>
      <p:pic>
        <p:nvPicPr>
          <p:cNvPr id="5" name="Picture 4">
            <a:extLst>
              <a:ext uri="{FF2B5EF4-FFF2-40B4-BE49-F238E27FC236}">
                <a16:creationId xmlns:a16="http://schemas.microsoft.com/office/drawing/2014/main" id="{BE0A4C44-02DB-465D-8FD1-C5DC1AA9DEF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9891400" y="4121289"/>
            <a:ext cx="2265875" cy="1510583"/>
          </a:xfrm>
          <a:prstGeom prst="rect">
            <a:avLst/>
          </a:prstGeom>
          <a:noFill/>
          <a:ln w="38100">
            <a:solidFill>
              <a:schemeClr val="accent6"/>
            </a:solidFill>
          </a:ln>
        </p:spPr>
      </p:pic>
      <p:pic>
        <p:nvPicPr>
          <p:cNvPr id="16" name="Picture 15">
            <a:extLst>
              <a:ext uri="{FF2B5EF4-FFF2-40B4-BE49-F238E27FC236}">
                <a16:creationId xmlns:a16="http://schemas.microsoft.com/office/drawing/2014/main" id="{11666972-4213-4823-B221-58C56DCD78A8}"/>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216086" y="5447282"/>
            <a:ext cx="2539362" cy="1383759"/>
          </a:xfrm>
          <a:prstGeom prst="rect">
            <a:avLst/>
          </a:prstGeom>
          <a:noFill/>
          <a:ln w="38100">
            <a:solidFill>
              <a:schemeClr val="accent6"/>
            </a:solidFill>
          </a:ln>
        </p:spPr>
      </p:pic>
      <p:pic>
        <p:nvPicPr>
          <p:cNvPr id="29" name="Picture 28">
            <a:extLst>
              <a:ext uri="{FF2B5EF4-FFF2-40B4-BE49-F238E27FC236}">
                <a16:creationId xmlns:a16="http://schemas.microsoft.com/office/drawing/2014/main" id="{672D34AB-497B-43AA-B388-BCA07AF40254}"/>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097389" y="5417986"/>
            <a:ext cx="2059886" cy="1413836"/>
          </a:xfrm>
          <a:prstGeom prst="rect">
            <a:avLst/>
          </a:prstGeom>
          <a:noFill/>
          <a:ln w="38100">
            <a:solidFill>
              <a:schemeClr val="accent6"/>
            </a:solidFill>
          </a:ln>
        </p:spPr>
      </p:pic>
      <p:sp>
        <p:nvSpPr>
          <p:cNvPr id="40" name="Slide Number Placeholder 5">
            <a:extLst>
              <a:ext uri="{FF2B5EF4-FFF2-40B4-BE49-F238E27FC236}">
                <a16:creationId xmlns:a16="http://schemas.microsoft.com/office/drawing/2014/main" id="{CEE24B05-5145-4E06-8ED4-3230E7F43AC5}"/>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Tree>
    <p:extLst>
      <p:ext uri="{BB962C8B-B14F-4D97-AF65-F5344CB8AC3E}">
        <p14:creationId xmlns:p14="http://schemas.microsoft.com/office/powerpoint/2010/main" val="1519033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5FFC16C-EEDD-4D6B-84C6-B549D37CC659}"/>
              </a:ext>
            </a:extLst>
          </p:cNvPr>
          <p:cNvSpPr/>
          <p:nvPr/>
        </p:nvSpPr>
        <p:spPr>
          <a:xfrm>
            <a:off x="5790365" y="0"/>
            <a:ext cx="6401635"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8000" dirty="0">
              <a:solidFill>
                <a:prstClr val="black"/>
              </a:solidFill>
            </a:endParaRPr>
          </a:p>
        </p:txBody>
      </p:sp>
      <p:sp>
        <p:nvSpPr>
          <p:cNvPr id="24" name="Text Placeholder 3">
            <a:extLst>
              <a:ext uri="{FF2B5EF4-FFF2-40B4-BE49-F238E27FC236}">
                <a16:creationId xmlns:a16="http://schemas.microsoft.com/office/drawing/2014/main" id="{55BF44E8-5E44-4424-ABD0-594354991505}"/>
              </a:ext>
            </a:extLst>
          </p:cNvPr>
          <p:cNvSpPr txBox="1">
            <a:spLocks/>
          </p:cNvSpPr>
          <p:nvPr/>
        </p:nvSpPr>
        <p:spPr>
          <a:xfrm>
            <a:off x="36912" y="6536980"/>
            <a:ext cx="4694745" cy="321020"/>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effectLst/>
                <a:uLnTx/>
                <a:uFillTx/>
                <a:latin typeface="Trebuchet MS"/>
                <a:ea typeface="+mn-ea"/>
                <a:cs typeface="+mn-cs"/>
              </a:rPr>
              <a:t>Source</a:t>
            </a:r>
            <a:r>
              <a:rPr lang="en-US" sz="800" dirty="0"/>
              <a:t>: VAB analysis of U.S. Bureau of Labor Statistics data, Household Data Annual Averages, Employment status of the civilian noninstitutional population by age, sex, and race, 2018 </a:t>
            </a:r>
            <a:endParaRPr kumimoji="0" lang="en-US" sz="800" b="0" i="0" u="none" strike="noStrike" kern="1200" cap="none" spc="0" normalizeH="0" baseline="0" noProof="0" dirty="0">
              <a:ln>
                <a:noFill/>
              </a:ln>
              <a:effectLst/>
              <a:uLnTx/>
              <a:uFillTx/>
              <a:latin typeface="Trebuchet MS"/>
            </a:endParaRPr>
          </a:p>
        </p:txBody>
      </p:sp>
      <p:sp>
        <p:nvSpPr>
          <p:cNvPr id="4" name="Title 3">
            <a:extLst>
              <a:ext uri="{FF2B5EF4-FFF2-40B4-BE49-F238E27FC236}">
                <a16:creationId xmlns:a16="http://schemas.microsoft.com/office/drawing/2014/main" id="{627AE1EE-3B82-4484-A1FF-DE0CF32E4C5E}"/>
              </a:ext>
            </a:extLst>
          </p:cNvPr>
          <p:cNvSpPr>
            <a:spLocks noGrp="1"/>
          </p:cNvSpPr>
          <p:nvPr>
            <p:ph type="title"/>
          </p:nvPr>
        </p:nvSpPr>
        <p:spPr>
          <a:xfrm>
            <a:off x="270445" y="1052689"/>
            <a:ext cx="5154695" cy="4070332"/>
          </a:xfrm>
        </p:spPr>
        <p:txBody>
          <a:bodyPr anchor="t">
            <a:noAutofit/>
          </a:bodyPr>
          <a:lstStyle/>
          <a:p>
            <a:pPr algn="l"/>
            <a:r>
              <a:rPr lang="en-US" sz="2800" dirty="0"/>
              <a:t>Nearly </a:t>
            </a:r>
            <a:r>
              <a:rPr lang="en-US" sz="2800" b="1" dirty="0"/>
              <a:t>Half</a:t>
            </a:r>
            <a:r>
              <a:rPr lang="en-US" sz="2800" dirty="0"/>
              <a:t> of Adults 50+ Are Working, Accounting for </a:t>
            </a:r>
            <a:r>
              <a:rPr lang="en-US" sz="2800" b="1" u="sng" dirty="0">
                <a:solidFill>
                  <a:srgbClr val="009EA2"/>
                </a:solidFill>
              </a:rPr>
              <a:t>34%</a:t>
            </a:r>
            <a:r>
              <a:rPr lang="en-US" sz="2800" dirty="0"/>
              <a:t> Of Employed Individuals In The U.S.</a:t>
            </a:r>
            <a:br>
              <a:rPr lang="en-US" sz="2800" dirty="0"/>
            </a:br>
            <a:br>
              <a:rPr lang="en-US" sz="2800" dirty="0"/>
            </a:br>
            <a:r>
              <a:rPr lang="en-US" sz="2800" dirty="0"/>
              <a:t>The Number Of Employed People Over The Age Of 50 Has Also Increased </a:t>
            </a:r>
            <a:r>
              <a:rPr lang="en-US" sz="2800" b="1" u="sng" dirty="0">
                <a:solidFill>
                  <a:srgbClr val="009EA2"/>
                </a:solidFill>
              </a:rPr>
              <a:t>21%</a:t>
            </a:r>
            <a:r>
              <a:rPr lang="en-US" sz="2800" dirty="0"/>
              <a:t> Over The Last 10 Years</a:t>
            </a:r>
          </a:p>
        </p:txBody>
      </p:sp>
      <p:graphicFrame>
        <p:nvGraphicFramePr>
          <p:cNvPr id="8" name="Chart 7">
            <a:extLst>
              <a:ext uri="{FF2B5EF4-FFF2-40B4-BE49-F238E27FC236}">
                <a16:creationId xmlns:a16="http://schemas.microsoft.com/office/drawing/2014/main" id="{A0E79A3B-3190-405A-A157-001E4EF082EB}"/>
              </a:ext>
            </a:extLst>
          </p:cNvPr>
          <p:cNvGraphicFramePr/>
          <p:nvPr>
            <p:extLst>
              <p:ext uri="{D42A27DB-BD31-4B8C-83A1-F6EECF244321}">
                <p14:modId xmlns:p14="http://schemas.microsoft.com/office/powerpoint/2010/main" val="2458856534"/>
              </p:ext>
            </p:extLst>
          </p:nvPr>
        </p:nvGraphicFramePr>
        <p:xfrm>
          <a:off x="6032613" y="1052689"/>
          <a:ext cx="5888942" cy="4633624"/>
        </p:xfrm>
        <a:graphic>
          <a:graphicData uri="http://schemas.openxmlformats.org/drawingml/2006/chart">
            <c:chart xmlns:c="http://schemas.openxmlformats.org/drawingml/2006/chart" xmlns:r="http://schemas.openxmlformats.org/officeDocument/2006/relationships" r:id="rId3"/>
          </a:graphicData>
        </a:graphic>
      </p:graphicFrame>
      <p:sp>
        <p:nvSpPr>
          <p:cNvPr id="7" name="Arrow: Right 6">
            <a:extLst>
              <a:ext uri="{FF2B5EF4-FFF2-40B4-BE49-F238E27FC236}">
                <a16:creationId xmlns:a16="http://schemas.microsoft.com/office/drawing/2014/main" id="{CB28A67E-C011-4BEC-9B01-3745FCFBF6D5}"/>
              </a:ext>
            </a:extLst>
          </p:cNvPr>
          <p:cNvSpPr/>
          <p:nvPr/>
        </p:nvSpPr>
        <p:spPr>
          <a:xfrm rot="19817092">
            <a:off x="8456222" y="2589615"/>
            <a:ext cx="1041722" cy="474562"/>
          </a:xfrm>
          <a:prstGeom prst="rightArrow">
            <a:avLst/>
          </a:prstGeom>
          <a:solidFill>
            <a:srgbClr val="FFFF9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+21%</a:t>
            </a:r>
          </a:p>
        </p:txBody>
      </p:sp>
      <p:sp>
        <p:nvSpPr>
          <p:cNvPr id="9" name="Slide Number Placeholder 5">
            <a:extLst>
              <a:ext uri="{FF2B5EF4-FFF2-40B4-BE49-F238E27FC236}">
                <a16:creationId xmlns:a16="http://schemas.microsoft.com/office/drawing/2014/main" id="{6E6014CB-1B67-4AA1-9140-B347612FE024}"/>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0" name="Picture 9">
            <a:extLst>
              <a:ext uri="{FF2B5EF4-FFF2-40B4-BE49-F238E27FC236}">
                <a16:creationId xmlns:a16="http://schemas.microsoft.com/office/drawing/2014/main" id="{475A08C6-C481-4B13-AAEF-B4931C20F16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767405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87E73F1-7EF1-4DC6-A8D0-99A9026D3CE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782051" y="4638"/>
            <a:ext cx="3409950" cy="6853362"/>
          </a:xfrm>
          <a:prstGeom prst="rect">
            <a:avLst/>
          </a:prstGeom>
        </p:spPr>
      </p:pic>
      <p:graphicFrame>
        <p:nvGraphicFramePr>
          <p:cNvPr id="10" name="Chart 9">
            <a:extLst>
              <a:ext uri="{FF2B5EF4-FFF2-40B4-BE49-F238E27FC236}">
                <a16:creationId xmlns:a16="http://schemas.microsoft.com/office/drawing/2014/main" id="{48E6ECDE-1E65-415F-A6EB-8C204682535A}"/>
              </a:ext>
            </a:extLst>
          </p:cNvPr>
          <p:cNvGraphicFramePr/>
          <p:nvPr>
            <p:extLst>
              <p:ext uri="{D42A27DB-BD31-4B8C-83A1-F6EECF244321}">
                <p14:modId xmlns:p14="http://schemas.microsoft.com/office/powerpoint/2010/main" val="1770545657"/>
              </p:ext>
            </p:extLst>
          </p:nvPr>
        </p:nvGraphicFramePr>
        <p:xfrm>
          <a:off x="91712" y="2106492"/>
          <a:ext cx="8576678" cy="4313358"/>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3">
            <a:extLst>
              <a:ext uri="{FF2B5EF4-FFF2-40B4-BE49-F238E27FC236}">
                <a16:creationId xmlns:a16="http://schemas.microsoft.com/office/drawing/2014/main" id="{4403D3EB-FAD8-46FA-8E08-F0D0F7057BCC}"/>
              </a:ext>
            </a:extLst>
          </p:cNvPr>
          <p:cNvSpPr>
            <a:spLocks noGrp="1"/>
          </p:cNvSpPr>
          <p:nvPr>
            <p:ph type="title"/>
          </p:nvPr>
        </p:nvSpPr>
        <p:spPr>
          <a:xfrm>
            <a:off x="91712" y="256975"/>
            <a:ext cx="8959703" cy="536776"/>
          </a:xfrm>
        </p:spPr>
        <p:txBody>
          <a:bodyPr anchor="t">
            <a:normAutofit/>
          </a:bodyPr>
          <a:lstStyle/>
          <a:p>
            <a:pPr algn="l"/>
            <a:r>
              <a:rPr lang="en-US" sz="2600" dirty="0"/>
              <a:t>Adults 50+ Are Leaders In The Workforce</a:t>
            </a:r>
          </a:p>
        </p:txBody>
      </p:sp>
      <p:sp>
        <p:nvSpPr>
          <p:cNvPr id="7" name="Text Placeholder 3">
            <a:extLst>
              <a:ext uri="{FF2B5EF4-FFF2-40B4-BE49-F238E27FC236}">
                <a16:creationId xmlns:a16="http://schemas.microsoft.com/office/drawing/2014/main" id="{0AE0F89F-E378-4384-A628-7DBAB46CFE14}"/>
              </a:ext>
            </a:extLst>
          </p:cNvPr>
          <p:cNvSpPr txBox="1">
            <a:spLocks/>
          </p:cNvSpPr>
          <p:nvPr/>
        </p:nvSpPr>
        <p:spPr>
          <a:xfrm>
            <a:off x="157654" y="6508745"/>
            <a:ext cx="6212651" cy="414087"/>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effectLst/>
                <a:uLnTx/>
                <a:uFillTx/>
                <a:latin typeface="Trebuchet MS"/>
                <a:ea typeface="+mn-ea"/>
                <a:cs typeface="+mn-cs"/>
              </a:rPr>
              <a:t>Source</a:t>
            </a:r>
            <a:r>
              <a:rPr lang="en-US" sz="800" dirty="0"/>
              <a:t>: U.S. Bureau of Labor Statistics, Household Data Annual Averages, Employed Persons By Detailed Occupation and Age, 2018; Data represents adults 55+ due to data age group breakouts; Millennials = Adults 25-34 due to data age group breakouts.</a:t>
            </a:r>
            <a:endParaRPr kumimoji="0" lang="en-US" sz="800" b="0" i="0" u="none" strike="noStrike" kern="1200" cap="none" spc="0" normalizeH="0" baseline="0" noProof="0" dirty="0">
              <a:ln>
                <a:noFill/>
              </a:ln>
              <a:effectLst/>
              <a:uLnTx/>
              <a:uFillTx/>
              <a:latin typeface="Trebuchet MS"/>
            </a:endParaRPr>
          </a:p>
        </p:txBody>
      </p:sp>
      <p:sp>
        <p:nvSpPr>
          <p:cNvPr id="2" name="Rectangle 1">
            <a:extLst>
              <a:ext uri="{FF2B5EF4-FFF2-40B4-BE49-F238E27FC236}">
                <a16:creationId xmlns:a16="http://schemas.microsoft.com/office/drawing/2014/main" id="{432E4876-7CD0-45E4-8A44-41FE00DF92B3}"/>
              </a:ext>
            </a:extLst>
          </p:cNvPr>
          <p:cNvSpPr/>
          <p:nvPr/>
        </p:nvSpPr>
        <p:spPr>
          <a:xfrm>
            <a:off x="1321897" y="1538822"/>
            <a:ext cx="6096000" cy="523220"/>
          </a:xfrm>
          <a:prstGeom prst="rect">
            <a:avLst/>
          </a:prstGeom>
        </p:spPr>
        <p:txBody>
          <a:bodyPr>
            <a:spAutoFit/>
          </a:bodyPr>
          <a:lstStyle/>
          <a:p>
            <a:pPr algn="ctr">
              <a:defRPr sz="1600" b="1" i="0" u="none" strike="noStrike" kern="1200" spc="0" baseline="0">
                <a:solidFill>
                  <a:prstClr val="black"/>
                </a:solidFill>
                <a:latin typeface="+mn-lt"/>
                <a:ea typeface="+mn-ea"/>
                <a:cs typeface="+mn-cs"/>
              </a:defRPr>
            </a:pPr>
            <a:r>
              <a:rPr lang="en-US" sz="1400" b="1" dirty="0"/>
              <a:t>2018 Employment of Workers Ages 55 and Older, by Occupation Group </a:t>
            </a:r>
          </a:p>
          <a:p>
            <a:pPr algn="ctr">
              <a:defRPr sz="1600" b="1" i="0" u="none" strike="noStrike" kern="1200" spc="0" baseline="0">
                <a:solidFill>
                  <a:prstClr val="black"/>
                </a:solidFill>
                <a:latin typeface="+mn-lt"/>
                <a:ea typeface="+mn-ea"/>
                <a:cs typeface="+mn-cs"/>
              </a:defRPr>
            </a:pPr>
            <a:r>
              <a:rPr lang="en-US" sz="1400" b="1" dirty="0"/>
              <a:t>(Thousands)</a:t>
            </a:r>
            <a:endParaRPr lang="en-US" sz="1400" dirty="0"/>
          </a:p>
        </p:txBody>
      </p:sp>
      <p:sp>
        <p:nvSpPr>
          <p:cNvPr id="19" name="TextBox 18">
            <a:extLst>
              <a:ext uri="{FF2B5EF4-FFF2-40B4-BE49-F238E27FC236}">
                <a16:creationId xmlns:a16="http://schemas.microsoft.com/office/drawing/2014/main" id="{4509A9FF-7DF9-4358-AE2F-5CDC7F35AAAB}"/>
              </a:ext>
            </a:extLst>
          </p:cNvPr>
          <p:cNvSpPr txBox="1"/>
          <p:nvPr/>
        </p:nvSpPr>
        <p:spPr>
          <a:xfrm>
            <a:off x="157654" y="1111373"/>
            <a:ext cx="8510096" cy="338554"/>
          </a:xfrm>
          <a:prstGeom prst="rect">
            <a:avLst/>
          </a:prstGeom>
          <a:noFill/>
        </p:spPr>
        <p:txBody>
          <a:bodyPr wrap="square" rtlCol="0">
            <a:spAutoFit/>
          </a:bodyPr>
          <a:lstStyle/>
          <a:p>
            <a:r>
              <a:rPr lang="en-US" sz="1600" dirty="0"/>
              <a:t>Adults 55+ are </a:t>
            </a:r>
            <a:r>
              <a:rPr lang="en-US" sz="1600" b="1" u="sng" dirty="0"/>
              <a:t>62%</a:t>
            </a:r>
            <a:r>
              <a:rPr lang="en-US" sz="1600" dirty="0"/>
              <a:t> more likely than older Millennials to hold management positions</a:t>
            </a:r>
            <a:endParaRPr lang="en-US" sz="1600" b="1" u="sng" dirty="0"/>
          </a:p>
        </p:txBody>
      </p:sp>
      <p:sp>
        <p:nvSpPr>
          <p:cNvPr id="11" name="Slide Number Placeholder 5">
            <a:extLst>
              <a:ext uri="{FF2B5EF4-FFF2-40B4-BE49-F238E27FC236}">
                <a16:creationId xmlns:a16="http://schemas.microsoft.com/office/drawing/2014/main" id="{B38C9FBB-A7E6-4D5D-A1AF-7EEB1987A939}"/>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2" name="Picture 11">
            <a:extLst>
              <a:ext uri="{FF2B5EF4-FFF2-40B4-BE49-F238E27FC236}">
                <a16:creationId xmlns:a16="http://schemas.microsoft.com/office/drawing/2014/main" id="{D49109F7-5945-4A6B-8761-10871D09BB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312799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alphaModFix amt="2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3B4A04-A458-434F-BFF5-635A243997B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23514" y="4203008"/>
            <a:ext cx="2670432" cy="1502117"/>
          </a:xfrm>
          <a:prstGeom prst="rect">
            <a:avLst/>
          </a:prstGeom>
          <a:ln>
            <a:solidFill>
              <a:schemeClr val="tx1"/>
            </a:solidFill>
          </a:ln>
        </p:spPr>
      </p:pic>
      <p:pic>
        <p:nvPicPr>
          <p:cNvPr id="7" name="Picture 6">
            <a:extLst>
              <a:ext uri="{FF2B5EF4-FFF2-40B4-BE49-F238E27FC236}">
                <a16:creationId xmlns:a16="http://schemas.microsoft.com/office/drawing/2014/main" id="{DF8ACDEF-1C4A-4378-9E59-D5AB5BA57F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46136" y="3661623"/>
            <a:ext cx="2670431" cy="1502117"/>
          </a:xfrm>
          <a:prstGeom prst="rect">
            <a:avLst/>
          </a:prstGeom>
          <a:ln>
            <a:solidFill>
              <a:schemeClr val="tx1"/>
            </a:solidFill>
          </a:ln>
        </p:spPr>
      </p:pic>
      <p:pic>
        <p:nvPicPr>
          <p:cNvPr id="4" name="Picture 3">
            <a:extLst>
              <a:ext uri="{FF2B5EF4-FFF2-40B4-BE49-F238E27FC236}">
                <a16:creationId xmlns:a16="http://schemas.microsoft.com/office/drawing/2014/main" id="{B0D39A08-01D4-4133-B33B-73F46405DB9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323514" y="2165183"/>
            <a:ext cx="2670432" cy="1502117"/>
          </a:xfrm>
          <a:prstGeom prst="rect">
            <a:avLst/>
          </a:prstGeom>
          <a:ln>
            <a:solidFill>
              <a:schemeClr val="tx1"/>
            </a:solidFill>
          </a:ln>
        </p:spPr>
      </p:pic>
      <p:sp>
        <p:nvSpPr>
          <p:cNvPr id="24" name="TextBox 23"/>
          <p:cNvSpPr txBox="1"/>
          <p:nvPr/>
        </p:nvSpPr>
        <p:spPr>
          <a:xfrm>
            <a:off x="359768" y="319503"/>
            <a:ext cx="8243522" cy="707758"/>
          </a:xfrm>
          <a:prstGeom prst="rect">
            <a:avLst/>
          </a:prstGeom>
          <a:noFill/>
        </p:spPr>
        <p:txBody>
          <a:bodyPr wrap="square" lIns="90964" tIns="45482" rIns="90964" bIns="45482" rtlCol="0">
            <a:spAutoFit/>
          </a:bodyPr>
          <a:lstStyle/>
          <a:p>
            <a:pPr marL="0" marR="0" lvl="0" indent="0" algn="l" defTabSz="58309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rebuchet MS"/>
                <a:ea typeface="+mn-ea"/>
                <a:cs typeface="Trebuchet MS"/>
              </a:rPr>
              <a:t>Contents</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2" name="Group 31">
            <a:extLst>
              <a:ext uri="{FF2B5EF4-FFF2-40B4-BE49-F238E27FC236}">
                <a16:creationId xmlns:a16="http://schemas.microsoft.com/office/drawing/2014/main" id="{EDCAC2C7-7EA0-42E3-A9DB-2C3C4A1C5842}"/>
              </a:ext>
            </a:extLst>
          </p:cNvPr>
          <p:cNvGrpSpPr/>
          <p:nvPr/>
        </p:nvGrpSpPr>
        <p:grpSpPr>
          <a:xfrm>
            <a:off x="336594" y="1423420"/>
            <a:ext cx="672802" cy="672802"/>
            <a:chOff x="740902" y="1456194"/>
            <a:chExt cx="672802" cy="672802"/>
          </a:xfrm>
        </p:grpSpPr>
        <p:sp>
          <p:nvSpPr>
            <p:cNvPr id="33" name="Oval 32">
              <a:extLst>
                <a:ext uri="{FF2B5EF4-FFF2-40B4-BE49-F238E27FC236}">
                  <a16:creationId xmlns:a16="http://schemas.microsoft.com/office/drawing/2014/main" id="{FDF9B073-7C00-424C-AF39-FED532045D2A}"/>
                </a:ext>
              </a:extLst>
            </p:cNvPr>
            <p:cNvSpPr/>
            <p:nvPr/>
          </p:nvSpPr>
          <p:spPr>
            <a:xfrm>
              <a:off x="740902" y="1456194"/>
              <a:ext cx="672802" cy="672802"/>
            </a:xfrm>
            <a:prstGeom prst="ellipse">
              <a:avLst/>
            </a:prstGeom>
            <a:solidFill>
              <a:srgbClr val="00A9AC"/>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583090" rtl="0" eaLnBrk="1" fontAlgn="auto" latinLnBrk="0" hangingPunct="1">
                <a:lnSpc>
                  <a:spcPct val="100000"/>
                </a:lnSpc>
                <a:spcBef>
                  <a:spcPts val="0"/>
                </a:spcBef>
                <a:spcAft>
                  <a:spcPts val="0"/>
                </a:spcAft>
                <a:buClrTx/>
                <a:buSzTx/>
                <a:buFontTx/>
                <a:buNone/>
                <a:tabLst/>
                <a:defRPr/>
              </a:pPr>
              <a:endParaRPr kumimoji="0" lang="en-US" sz="2300" b="0" i="0" u="none" strike="noStrike" kern="0" cap="none" spc="0" normalizeH="0" baseline="0" noProof="0" dirty="0">
                <a:ln>
                  <a:noFill/>
                </a:ln>
                <a:solidFill>
                  <a:prstClr val="white"/>
                </a:solidFill>
                <a:effectLst/>
                <a:uLnTx/>
                <a:uFillTx/>
                <a:latin typeface="Calibri"/>
                <a:ea typeface="+mn-ea"/>
                <a:cs typeface="+mn-cs"/>
              </a:endParaRPr>
            </a:p>
          </p:txBody>
        </p:sp>
        <p:sp>
          <p:nvSpPr>
            <p:cNvPr id="34" name="TextBox 33"/>
            <p:cNvSpPr txBox="1"/>
            <p:nvPr/>
          </p:nvSpPr>
          <p:spPr>
            <a:xfrm>
              <a:off x="769368" y="1595462"/>
              <a:ext cx="615870" cy="415498"/>
            </a:xfrm>
            <a:prstGeom prst="rect">
              <a:avLst/>
            </a:prstGeom>
            <a:noFill/>
          </p:spPr>
          <p:txBody>
            <a:bodyPr wrap="square" rtlCol="0">
              <a:spAutoFit/>
            </a:bodyPr>
            <a:lstStyle>
              <a:defPPr>
                <a:defRPr lang="en-US"/>
              </a:defPPr>
              <a:lvl1pPr algn="ctr" defTabSz="586082">
                <a:defRPr sz="2100">
                  <a:solidFill>
                    <a:prstClr val="white"/>
                  </a:solidFill>
                  <a:latin typeface="Trebuchet MS"/>
                </a:defRPr>
              </a:lvl1pPr>
            </a:lstStyle>
            <a:p>
              <a:pPr marL="0" marR="0" lvl="0" indent="0" algn="ctr" defTabSz="583178" rtl="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white"/>
                  </a:solidFill>
                  <a:effectLst/>
                  <a:uLnTx/>
                  <a:uFillTx/>
                  <a:latin typeface="Trebuchet MS"/>
                  <a:ea typeface="+mn-ea"/>
                  <a:cs typeface="+mn-cs"/>
                </a:rPr>
                <a:t>1</a:t>
              </a:r>
            </a:p>
          </p:txBody>
        </p:sp>
      </p:grpSp>
      <p:sp>
        <p:nvSpPr>
          <p:cNvPr id="35" name="TextBox 34"/>
          <p:cNvSpPr txBox="1"/>
          <p:nvPr/>
        </p:nvSpPr>
        <p:spPr>
          <a:xfrm>
            <a:off x="1093008" y="1575396"/>
            <a:ext cx="5003538" cy="399629"/>
          </a:xfrm>
          <a:prstGeom prst="rect">
            <a:avLst/>
          </a:prstGeom>
          <a:noFill/>
        </p:spPr>
        <p:txBody>
          <a:bodyPr wrap="square" lIns="90964" tIns="45482" rIns="90964" bIns="45482" rtlCol="0">
            <a:spAutoFit/>
          </a:bodyPr>
          <a:lstStyle/>
          <a:p>
            <a:pPr lvl="0" defTabSz="583178">
              <a:defRPr/>
            </a:pPr>
            <a:r>
              <a:rPr lang="en-US" sz="2000" kern="0" dirty="0">
                <a:latin typeface="+mj-lt"/>
              </a:rPr>
              <a:t>The New Face Of 50+</a:t>
            </a:r>
          </a:p>
        </p:txBody>
      </p:sp>
      <p:grpSp>
        <p:nvGrpSpPr>
          <p:cNvPr id="36" name="Group 35">
            <a:extLst>
              <a:ext uri="{FF2B5EF4-FFF2-40B4-BE49-F238E27FC236}">
                <a16:creationId xmlns:a16="http://schemas.microsoft.com/office/drawing/2014/main" id="{4C7AA97C-A3F8-4276-9FD1-DCE509CB0F47}"/>
              </a:ext>
            </a:extLst>
          </p:cNvPr>
          <p:cNvGrpSpPr/>
          <p:nvPr/>
        </p:nvGrpSpPr>
        <p:grpSpPr>
          <a:xfrm>
            <a:off x="336594" y="3299532"/>
            <a:ext cx="672802" cy="672802"/>
            <a:chOff x="755592" y="2377831"/>
            <a:chExt cx="672802" cy="672802"/>
          </a:xfrm>
        </p:grpSpPr>
        <p:sp>
          <p:nvSpPr>
            <p:cNvPr id="37" name="Oval 36">
              <a:extLst>
                <a:ext uri="{FF2B5EF4-FFF2-40B4-BE49-F238E27FC236}">
                  <a16:creationId xmlns:a16="http://schemas.microsoft.com/office/drawing/2014/main" id="{BC629B26-3BC7-4123-A46D-C3F201477C8D}"/>
                </a:ext>
              </a:extLst>
            </p:cNvPr>
            <p:cNvSpPr/>
            <p:nvPr/>
          </p:nvSpPr>
          <p:spPr>
            <a:xfrm>
              <a:off x="755592" y="2377831"/>
              <a:ext cx="672802" cy="672802"/>
            </a:xfrm>
            <a:prstGeom prst="ellipse">
              <a:avLst/>
            </a:prstGeom>
            <a:solidFill>
              <a:srgbClr val="00A9AC"/>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583090" rtl="0" eaLnBrk="1" fontAlgn="auto" latinLnBrk="0" hangingPunct="1">
                <a:lnSpc>
                  <a:spcPct val="100000"/>
                </a:lnSpc>
                <a:spcBef>
                  <a:spcPts val="0"/>
                </a:spcBef>
                <a:spcAft>
                  <a:spcPts val="0"/>
                </a:spcAft>
                <a:buClrTx/>
                <a:buSzTx/>
                <a:buFontTx/>
                <a:buNone/>
                <a:tabLst/>
                <a:defRPr/>
              </a:pPr>
              <a:endParaRPr kumimoji="0" lang="en-US" sz="2300" b="0" i="0" u="none" strike="noStrike" kern="0" cap="none" spc="0" normalizeH="0" baseline="0" noProof="0">
                <a:ln>
                  <a:noFill/>
                </a:ln>
                <a:solidFill>
                  <a:prstClr val="white"/>
                </a:solidFill>
                <a:effectLst/>
                <a:uLnTx/>
                <a:uFillTx/>
                <a:latin typeface="Calibri"/>
                <a:ea typeface="+mn-ea"/>
                <a:cs typeface="+mn-cs"/>
              </a:endParaRPr>
            </a:p>
          </p:txBody>
        </p:sp>
        <p:sp>
          <p:nvSpPr>
            <p:cNvPr id="38" name="TextBox 37"/>
            <p:cNvSpPr txBox="1"/>
            <p:nvPr/>
          </p:nvSpPr>
          <p:spPr>
            <a:xfrm>
              <a:off x="784058" y="2506483"/>
              <a:ext cx="615870" cy="415498"/>
            </a:xfrm>
            <a:prstGeom prst="rect">
              <a:avLst/>
            </a:prstGeom>
            <a:noFill/>
          </p:spPr>
          <p:txBody>
            <a:bodyPr wrap="square" rtlCol="0">
              <a:spAutoFit/>
            </a:bodyPr>
            <a:lstStyle>
              <a:defPPr>
                <a:defRPr lang="en-US"/>
              </a:defPPr>
              <a:lvl1pPr algn="ctr" defTabSz="586082">
                <a:defRPr sz="2100">
                  <a:solidFill>
                    <a:prstClr val="white"/>
                  </a:solidFill>
                  <a:latin typeface="Trebuchet MS"/>
                </a:defRPr>
              </a:lvl1pPr>
            </a:lstStyle>
            <a:p>
              <a:pPr marL="0" marR="0" lvl="0" indent="0" algn="ctr" defTabSz="583178" rtl="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white"/>
                  </a:solidFill>
                  <a:effectLst/>
                  <a:uLnTx/>
                  <a:uFillTx/>
                  <a:latin typeface="Trebuchet MS"/>
                  <a:ea typeface="+mn-ea"/>
                  <a:cs typeface="+mn-cs"/>
                </a:rPr>
                <a:t>3</a:t>
              </a:r>
            </a:p>
          </p:txBody>
        </p:sp>
      </p:grpSp>
      <p:sp>
        <p:nvSpPr>
          <p:cNvPr id="39" name="TextBox 38"/>
          <p:cNvSpPr txBox="1"/>
          <p:nvPr/>
        </p:nvSpPr>
        <p:spPr>
          <a:xfrm>
            <a:off x="1093008" y="3419758"/>
            <a:ext cx="7218898" cy="399629"/>
          </a:xfrm>
          <a:prstGeom prst="rect">
            <a:avLst/>
          </a:prstGeom>
          <a:noFill/>
        </p:spPr>
        <p:txBody>
          <a:bodyPr wrap="square" lIns="90964" tIns="45482" rIns="90964" bIns="45482" rtlCol="0">
            <a:spAutoFit/>
          </a:bodyPr>
          <a:lstStyle>
            <a:defPPr>
              <a:defRPr lang="en-US"/>
            </a:defPPr>
            <a:lvl1pPr defTabSz="586082">
              <a:defRPr sz="1500">
                <a:solidFill>
                  <a:prstClr val="white"/>
                </a:solidFill>
                <a:latin typeface="Trebuchet MS"/>
                <a:cs typeface="Trebuchet MS"/>
              </a:defRPr>
            </a:lvl1pPr>
          </a:lstStyle>
          <a:p>
            <a:pPr lvl="0" defTabSz="583178">
              <a:defRPr/>
            </a:pPr>
            <a:r>
              <a:rPr lang="en-US" sz="2000" kern="0" dirty="0">
                <a:solidFill>
                  <a:schemeClr val="tx1"/>
                </a:solidFill>
                <a:latin typeface="+mj-lt"/>
              </a:rPr>
              <a:t>Working Longer = Increased Spending Power</a:t>
            </a:r>
          </a:p>
        </p:txBody>
      </p:sp>
      <p:grpSp>
        <p:nvGrpSpPr>
          <p:cNvPr id="44" name="Group 43">
            <a:extLst>
              <a:ext uri="{FF2B5EF4-FFF2-40B4-BE49-F238E27FC236}">
                <a16:creationId xmlns:a16="http://schemas.microsoft.com/office/drawing/2014/main" id="{EE23FE14-8AF1-4B21-BF82-9638C8766E56}"/>
              </a:ext>
            </a:extLst>
          </p:cNvPr>
          <p:cNvGrpSpPr/>
          <p:nvPr/>
        </p:nvGrpSpPr>
        <p:grpSpPr>
          <a:xfrm>
            <a:off x="263134" y="5175646"/>
            <a:ext cx="819723" cy="672802"/>
            <a:chOff x="678593" y="4248523"/>
            <a:chExt cx="819723" cy="672802"/>
          </a:xfrm>
        </p:grpSpPr>
        <p:sp>
          <p:nvSpPr>
            <p:cNvPr id="45" name="Oval 44"/>
            <p:cNvSpPr/>
            <p:nvPr/>
          </p:nvSpPr>
          <p:spPr>
            <a:xfrm>
              <a:off x="752053" y="4248523"/>
              <a:ext cx="672802" cy="672802"/>
            </a:xfrm>
            <a:prstGeom prst="ellipse">
              <a:avLst/>
            </a:prstGeom>
            <a:solidFill>
              <a:srgbClr val="00A9AC"/>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583090" rtl="0" eaLnBrk="1" fontAlgn="auto" latinLnBrk="0" hangingPunct="1">
                <a:lnSpc>
                  <a:spcPct val="100000"/>
                </a:lnSpc>
                <a:spcBef>
                  <a:spcPts val="0"/>
                </a:spcBef>
                <a:spcAft>
                  <a:spcPts val="0"/>
                </a:spcAft>
                <a:buClrTx/>
                <a:buSzTx/>
                <a:buFontTx/>
                <a:buNone/>
                <a:tabLst/>
                <a:defRPr/>
              </a:pPr>
              <a:endParaRPr kumimoji="0" lang="en-US" sz="2300" b="0" i="0" u="none" strike="noStrike" kern="0" cap="none" spc="0" normalizeH="0" baseline="0" noProof="0">
                <a:ln>
                  <a:noFill/>
                </a:ln>
                <a:solidFill>
                  <a:prstClr val="white"/>
                </a:solidFill>
                <a:effectLst/>
                <a:uLnTx/>
                <a:uFillTx/>
                <a:latin typeface="Calibri"/>
                <a:ea typeface="+mn-ea"/>
                <a:cs typeface="+mn-cs"/>
              </a:endParaRPr>
            </a:p>
          </p:txBody>
        </p:sp>
        <p:sp>
          <p:nvSpPr>
            <p:cNvPr id="46" name="TextBox 45"/>
            <p:cNvSpPr txBox="1"/>
            <p:nvPr/>
          </p:nvSpPr>
          <p:spPr>
            <a:xfrm>
              <a:off x="678593" y="4364198"/>
              <a:ext cx="819723" cy="415498"/>
            </a:xfrm>
            <a:prstGeom prst="rect">
              <a:avLst/>
            </a:prstGeom>
            <a:noFill/>
          </p:spPr>
          <p:txBody>
            <a:bodyPr wrap="square" rtlCol="0">
              <a:spAutoFit/>
            </a:bodyPr>
            <a:lstStyle>
              <a:defPPr>
                <a:defRPr lang="en-US"/>
              </a:defPPr>
              <a:lvl1pPr algn="ctr" defTabSz="586082">
                <a:defRPr sz="2100">
                  <a:solidFill>
                    <a:prstClr val="white"/>
                  </a:solidFill>
                  <a:latin typeface="Trebuchet MS"/>
                </a:defRPr>
              </a:lvl1pPr>
            </a:lstStyle>
            <a:p>
              <a:pPr marL="0" marR="0" lvl="0" indent="0" algn="ctr" defTabSz="583178" rtl="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white"/>
                  </a:solidFill>
                  <a:effectLst/>
                  <a:uLnTx/>
                  <a:uFillTx/>
                  <a:latin typeface="Trebuchet MS"/>
                  <a:ea typeface="+mn-ea"/>
                  <a:cs typeface="+mn-cs"/>
                </a:rPr>
                <a:t>5</a:t>
              </a:r>
            </a:p>
          </p:txBody>
        </p:sp>
      </p:grpSp>
      <p:sp>
        <p:nvSpPr>
          <p:cNvPr id="47" name="TextBox 46">
            <a:extLst>
              <a:ext uri="{FF2B5EF4-FFF2-40B4-BE49-F238E27FC236}">
                <a16:creationId xmlns:a16="http://schemas.microsoft.com/office/drawing/2014/main" id="{F3D5D51E-092F-4558-84C0-4555BF4452A7}"/>
              </a:ext>
            </a:extLst>
          </p:cNvPr>
          <p:cNvSpPr txBox="1"/>
          <p:nvPr/>
        </p:nvSpPr>
        <p:spPr>
          <a:xfrm>
            <a:off x="1093008" y="5327622"/>
            <a:ext cx="4808402" cy="399629"/>
          </a:xfrm>
          <a:prstGeom prst="rect">
            <a:avLst/>
          </a:prstGeom>
          <a:noFill/>
        </p:spPr>
        <p:txBody>
          <a:bodyPr wrap="square" lIns="90964" tIns="45482" rIns="90964" bIns="45482" rtlCol="0">
            <a:spAutoFit/>
          </a:bodyPr>
          <a:lstStyle/>
          <a:p>
            <a:pPr lvl="0" defTabSz="583178">
              <a:defRPr/>
            </a:pPr>
            <a:r>
              <a:rPr lang="en-US" sz="2000" kern="0" dirty="0">
                <a:latin typeface="+mj-lt"/>
              </a:rPr>
              <a:t>Parting Wisdom</a:t>
            </a:r>
          </a:p>
        </p:txBody>
      </p:sp>
      <p:grpSp>
        <p:nvGrpSpPr>
          <p:cNvPr id="40" name="Group 39">
            <a:extLst>
              <a:ext uri="{FF2B5EF4-FFF2-40B4-BE49-F238E27FC236}">
                <a16:creationId xmlns:a16="http://schemas.microsoft.com/office/drawing/2014/main" id="{DAD7EC2F-0034-4F2B-A397-E0FCD4DD415E}"/>
              </a:ext>
            </a:extLst>
          </p:cNvPr>
          <p:cNvGrpSpPr/>
          <p:nvPr/>
        </p:nvGrpSpPr>
        <p:grpSpPr>
          <a:xfrm>
            <a:off x="263134" y="4237588"/>
            <a:ext cx="819723" cy="672802"/>
            <a:chOff x="653656" y="3280562"/>
            <a:chExt cx="819723" cy="672802"/>
          </a:xfrm>
        </p:grpSpPr>
        <p:sp>
          <p:nvSpPr>
            <p:cNvPr id="41" name="Oval 40"/>
            <p:cNvSpPr/>
            <p:nvPr/>
          </p:nvSpPr>
          <p:spPr>
            <a:xfrm>
              <a:off x="727116" y="3280562"/>
              <a:ext cx="672802" cy="672802"/>
            </a:xfrm>
            <a:prstGeom prst="ellipse">
              <a:avLst/>
            </a:prstGeom>
            <a:solidFill>
              <a:srgbClr val="00A9AC"/>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583090" rtl="0" eaLnBrk="1" fontAlgn="auto" latinLnBrk="0" hangingPunct="1">
                <a:lnSpc>
                  <a:spcPct val="100000"/>
                </a:lnSpc>
                <a:spcBef>
                  <a:spcPts val="0"/>
                </a:spcBef>
                <a:spcAft>
                  <a:spcPts val="0"/>
                </a:spcAft>
                <a:buClrTx/>
                <a:buSzTx/>
                <a:buFontTx/>
                <a:buNone/>
                <a:tabLst/>
                <a:defRPr/>
              </a:pPr>
              <a:endParaRPr kumimoji="0" lang="en-US" sz="2300" b="0" i="0" u="none" strike="noStrike" kern="0" cap="none" spc="0" normalizeH="0" baseline="0" noProof="0">
                <a:ln>
                  <a:noFill/>
                </a:ln>
                <a:solidFill>
                  <a:prstClr val="white"/>
                </a:solidFill>
                <a:effectLst/>
                <a:uLnTx/>
                <a:uFillTx/>
                <a:latin typeface="Calibri"/>
                <a:ea typeface="+mn-ea"/>
                <a:cs typeface="+mn-cs"/>
              </a:endParaRPr>
            </a:p>
          </p:txBody>
        </p:sp>
        <p:sp>
          <p:nvSpPr>
            <p:cNvPr id="42" name="TextBox 41"/>
            <p:cNvSpPr txBox="1"/>
            <p:nvPr/>
          </p:nvSpPr>
          <p:spPr>
            <a:xfrm>
              <a:off x="653656" y="3409214"/>
              <a:ext cx="819723" cy="415498"/>
            </a:xfrm>
            <a:prstGeom prst="rect">
              <a:avLst/>
            </a:prstGeom>
            <a:noFill/>
          </p:spPr>
          <p:txBody>
            <a:bodyPr wrap="square" rtlCol="0">
              <a:spAutoFit/>
            </a:bodyPr>
            <a:lstStyle>
              <a:defPPr>
                <a:defRPr lang="en-US"/>
              </a:defPPr>
              <a:lvl1pPr algn="ctr" defTabSz="586082">
                <a:defRPr sz="2100">
                  <a:solidFill>
                    <a:prstClr val="white"/>
                  </a:solidFill>
                  <a:latin typeface="Trebuchet MS"/>
                </a:defRPr>
              </a:lvl1pPr>
            </a:lstStyle>
            <a:p>
              <a:pPr marL="0" marR="0" lvl="0" indent="0" algn="ctr" defTabSz="583178" rtl="0" eaLnBrk="1" fontAlgn="auto" latinLnBrk="0" hangingPunct="1">
                <a:lnSpc>
                  <a:spcPct val="100000"/>
                </a:lnSpc>
                <a:spcBef>
                  <a:spcPts val="0"/>
                </a:spcBef>
                <a:spcAft>
                  <a:spcPts val="0"/>
                </a:spcAft>
                <a:buClrTx/>
                <a:buSzTx/>
                <a:buFontTx/>
                <a:buNone/>
                <a:tabLst/>
                <a:defRPr/>
              </a:pPr>
              <a:r>
                <a:rPr kumimoji="0" lang="en-US" sz="2100" b="0" i="0" u="none" strike="noStrike" kern="0" cap="none" spc="0" normalizeH="0" baseline="0" noProof="0" dirty="0">
                  <a:ln>
                    <a:noFill/>
                  </a:ln>
                  <a:solidFill>
                    <a:prstClr val="white"/>
                  </a:solidFill>
                  <a:effectLst/>
                  <a:uLnTx/>
                  <a:uFillTx/>
                  <a:latin typeface="Trebuchet MS"/>
                  <a:ea typeface="+mn-ea"/>
                  <a:cs typeface="+mn-cs"/>
                </a:rPr>
                <a:t>4</a:t>
              </a:r>
            </a:p>
          </p:txBody>
        </p:sp>
      </p:grpSp>
      <p:sp>
        <p:nvSpPr>
          <p:cNvPr id="54" name="TextBox 53">
            <a:extLst>
              <a:ext uri="{FF2B5EF4-FFF2-40B4-BE49-F238E27FC236}">
                <a16:creationId xmlns:a16="http://schemas.microsoft.com/office/drawing/2014/main" id="{F8BA8B2C-277B-4FFF-99D3-296ECF41D548}"/>
              </a:ext>
            </a:extLst>
          </p:cNvPr>
          <p:cNvSpPr txBox="1"/>
          <p:nvPr/>
        </p:nvSpPr>
        <p:spPr>
          <a:xfrm>
            <a:off x="1093008" y="4389564"/>
            <a:ext cx="5003538" cy="399629"/>
          </a:xfrm>
          <a:prstGeom prst="rect">
            <a:avLst/>
          </a:prstGeom>
          <a:noFill/>
        </p:spPr>
        <p:txBody>
          <a:bodyPr wrap="square" lIns="90964" tIns="45482" rIns="90964" bIns="45482" rtlCol="0">
            <a:spAutoFit/>
          </a:bodyPr>
          <a:lstStyle/>
          <a:p>
            <a:pPr defTabSz="583178">
              <a:defRPr/>
            </a:pPr>
            <a:r>
              <a:rPr lang="en-US" sz="2000" kern="0" dirty="0">
                <a:latin typeface="+mj-lt"/>
              </a:rPr>
              <a:t>Reaching The New Face Of 50+</a:t>
            </a:r>
          </a:p>
        </p:txBody>
      </p:sp>
      <p:pic>
        <p:nvPicPr>
          <p:cNvPr id="2" name="Picture 1">
            <a:extLst>
              <a:ext uri="{FF2B5EF4-FFF2-40B4-BE49-F238E27FC236}">
                <a16:creationId xmlns:a16="http://schemas.microsoft.com/office/drawing/2014/main" id="{B81B51FB-776B-417A-AF82-62E7EC045F3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46135" y="1685435"/>
            <a:ext cx="2670432" cy="1502117"/>
          </a:xfrm>
          <a:prstGeom prst="rect">
            <a:avLst/>
          </a:prstGeom>
          <a:ln>
            <a:solidFill>
              <a:schemeClr val="tx1"/>
            </a:solidFill>
          </a:ln>
        </p:spPr>
      </p:pic>
      <p:grpSp>
        <p:nvGrpSpPr>
          <p:cNvPr id="29" name="Group 28">
            <a:extLst>
              <a:ext uri="{FF2B5EF4-FFF2-40B4-BE49-F238E27FC236}">
                <a16:creationId xmlns:a16="http://schemas.microsoft.com/office/drawing/2014/main" id="{539270E4-5DF4-417C-9A82-93A53AAE045D}"/>
              </a:ext>
            </a:extLst>
          </p:cNvPr>
          <p:cNvGrpSpPr/>
          <p:nvPr/>
        </p:nvGrpSpPr>
        <p:grpSpPr>
          <a:xfrm>
            <a:off x="8687475" y="2783047"/>
            <a:ext cx="226526" cy="276999"/>
            <a:chOff x="6996475" y="2479402"/>
            <a:chExt cx="226526" cy="276999"/>
          </a:xfrm>
        </p:grpSpPr>
        <p:sp>
          <p:nvSpPr>
            <p:cNvPr id="48" name="Oval 47">
              <a:extLst>
                <a:ext uri="{FF2B5EF4-FFF2-40B4-BE49-F238E27FC236}">
                  <a16:creationId xmlns:a16="http://schemas.microsoft.com/office/drawing/2014/main" id="{BD3951B7-9212-4727-A375-0671A6F811B6}"/>
                </a:ext>
              </a:extLst>
            </p:cNvPr>
            <p:cNvSpPr/>
            <p:nvPr/>
          </p:nvSpPr>
          <p:spPr>
            <a:xfrm>
              <a:off x="6996475" y="2506522"/>
              <a:ext cx="226526" cy="222759"/>
            </a:xfrm>
            <a:prstGeom prst="ellipse">
              <a:avLst/>
            </a:prstGeom>
            <a:solidFill>
              <a:srgbClr val="00A9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a:extLst>
                <a:ext uri="{FF2B5EF4-FFF2-40B4-BE49-F238E27FC236}">
                  <a16:creationId xmlns:a16="http://schemas.microsoft.com/office/drawing/2014/main" id="{44AD62BC-24C7-4A8C-BA14-E0AD30E8336D}"/>
                </a:ext>
              </a:extLst>
            </p:cNvPr>
            <p:cNvSpPr txBox="1"/>
            <p:nvPr/>
          </p:nvSpPr>
          <p:spPr>
            <a:xfrm>
              <a:off x="7045362" y="2479402"/>
              <a:ext cx="128752" cy="276999"/>
            </a:xfrm>
            <a:prstGeom prst="rect">
              <a:avLst/>
            </a:prstGeom>
            <a:noFill/>
          </p:spPr>
          <p:txBody>
            <a:bodyPr wrap="square" rtlCol="0" anchor="ctr">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Trebuchet MS"/>
                </a:rPr>
                <a:t>1</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6" name="Group 5">
            <a:extLst>
              <a:ext uri="{FF2B5EF4-FFF2-40B4-BE49-F238E27FC236}">
                <a16:creationId xmlns:a16="http://schemas.microsoft.com/office/drawing/2014/main" id="{0FE3D91A-13D8-4ECC-8725-407EB7ABAAFC}"/>
              </a:ext>
            </a:extLst>
          </p:cNvPr>
          <p:cNvGrpSpPr/>
          <p:nvPr/>
        </p:nvGrpSpPr>
        <p:grpSpPr>
          <a:xfrm>
            <a:off x="11699152" y="3315608"/>
            <a:ext cx="226526" cy="276999"/>
            <a:chOff x="8557835" y="4684416"/>
            <a:chExt cx="226526" cy="276999"/>
          </a:xfrm>
        </p:grpSpPr>
        <p:sp>
          <p:nvSpPr>
            <p:cNvPr id="51" name="Oval 50">
              <a:extLst>
                <a:ext uri="{FF2B5EF4-FFF2-40B4-BE49-F238E27FC236}">
                  <a16:creationId xmlns:a16="http://schemas.microsoft.com/office/drawing/2014/main" id="{B0AD086E-A181-4DA2-804D-EEA4A906D18A}"/>
                </a:ext>
              </a:extLst>
            </p:cNvPr>
            <p:cNvSpPr/>
            <p:nvPr/>
          </p:nvSpPr>
          <p:spPr>
            <a:xfrm>
              <a:off x="8557835" y="4711536"/>
              <a:ext cx="226526" cy="222759"/>
            </a:xfrm>
            <a:prstGeom prst="ellipse">
              <a:avLst/>
            </a:prstGeom>
            <a:solidFill>
              <a:srgbClr val="00A9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52" name="TextBox 51">
              <a:extLst>
                <a:ext uri="{FF2B5EF4-FFF2-40B4-BE49-F238E27FC236}">
                  <a16:creationId xmlns:a16="http://schemas.microsoft.com/office/drawing/2014/main" id="{262AB132-92FE-4BA6-A28A-9C6BF36FACEF}"/>
                </a:ext>
              </a:extLst>
            </p:cNvPr>
            <p:cNvSpPr txBox="1"/>
            <p:nvPr/>
          </p:nvSpPr>
          <p:spPr>
            <a:xfrm>
              <a:off x="8606722" y="4684416"/>
              <a:ext cx="128752" cy="276999"/>
            </a:xfrm>
            <a:prstGeom prst="rect">
              <a:avLst/>
            </a:prstGeom>
            <a:noFill/>
          </p:spPr>
          <p:txBody>
            <a:bodyPr wrap="square" rtlCol="0" anchor="ctr">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a:ea typeface="+mn-ea"/>
                  <a:cs typeface="+mn-cs"/>
                </a:rPr>
                <a:t>2</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63" name="Group 62">
            <a:extLst>
              <a:ext uri="{FF2B5EF4-FFF2-40B4-BE49-F238E27FC236}">
                <a16:creationId xmlns:a16="http://schemas.microsoft.com/office/drawing/2014/main" id="{CE77EE34-93DE-4A5C-AA02-851F6DF66B5E}"/>
              </a:ext>
            </a:extLst>
          </p:cNvPr>
          <p:cNvGrpSpPr/>
          <p:nvPr/>
        </p:nvGrpSpPr>
        <p:grpSpPr>
          <a:xfrm>
            <a:off x="11699152" y="5385531"/>
            <a:ext cx="226526" cy="276999"/>
            <a:chOff x="6996475" y="2479402"/>
            <a:chExt cx="226526" cy="276999"/>
          </a:xfrm>
        </p:grpSpPr>
        <p:sp>
          <p:nvSpPr>
            <p:cNvPr id="64" name="Oval 63">
              <a:extLst>
                <a:ext uri="{FF2B5EF4-FFF2-40B4-BE49-F238E27FC236}">
                  <a16:creationId xmlns:a16="http://schemas.microsoft.com/office/drawing/2014/main" id="{C77AB18E-943C-448E-9587-270F13884E21}"/>
                </a:ext>
              </a:extLst>
            </p:cNvPr>
            <p:cNvSpPr/>
            <p:nvPr/>
          </p:nvSpPr>
          <p:spPr>
            <a:xfrm>
              <a:off x="6996475" y="2506522"/>
              <a:ext cx="226526" cy="222759"/>
            </a:xfrm>
            <a:prstGeom prst="ellipse">
              <a:avLst/>
            </a:prstGeom>
            <a:solidFill>
              <a:srgbClr val="00A9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a:extLst>
                <a:ext uri="{FF2B5EF4-FFF2-40B4-BE49-F238E27FC236}">
                  <a16:creationId xmlns:a16="http://schemas.microsoft.com/office/drawing/2014/main" id="{32AD0F3A-AE33-41B9-83E8-EAA26F85F210}"/>
                </a:ext>
              </a:extLst>
            </p:cNvPr>
            <p:cNvSpPr txBox="1"/>
            <p:nvPr/>
          </p:nvSpPr>
          <p:spPr>
            <a:xfrm>
              <a:off x="7045362" y="2479402"/>
              <a:ext cx="128752" cy="276999"/>
            </a:xfrm>
            <a:prstGeom prst="rect">
              <a:avLst/>
            </a:prstGeom>
            <a:noFill/>
          </p:spPr>
          <p:txBody>
            <a:bodyPr wrap="square" rtlCol="0" anchor="ctr">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lang="en-US" sz="1200" dirty="0">
                  <a:solidFill>
                    <a:prstClr val="white"/>
                  </a:solidFill>
                  <a:latin typeface="Trebuchet MS"/>
                </a:rPr>
                <a:t>4</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43" name="Group 42">
            <a:extLst>
              <a:ext uri="{FF2B5EF4-FFF2-40B4-BE49-F238E27FC236}">
                <a16:creationId xmlns:a16="http://schemas.microsoft.com/office/drawing/2014/main" id="{8E1B3D37-72EB-4811-A0BD-CFC0B1ADBE68}"/>
              </a:ext>
            </a:extLst>
          </p:cNvPr>
          <p:cNvGrpSpPr/>
          <p:nvPr/>
        </p:nvGrpSpPr>
        <p:grpSpPr>
          <a:xfrm>
            <a:off x="336594" y="2361476"/>
            <a:ext cx="672802" cy="672802"/>
            <a:chOff x="740902" y="1456194"/>
            <a:chExt cx="672802" cy="672802"/>
          </a:xfrm>
        </p:grpSpPr>
        <p:sp>
          <p:nvSpPr>
            <p:cNvPr id="50" name="Oval 49">
              <a:extLst>
                <a:ext uri="{FF2B5EF4-FFF2-40B4-BE49-F238E27FC236}">
                  <a16:creationId xmlns:a16="http://schemas.microsoft.com/office/drawing/2014/main" id="{D2A039AE-8125-46EE-86CF-77147581338B}"/>
                </a:ext>
              </a:extLst>
            </p:cNvPr>
            <p:cNvSpPr/>
            <p:nvPr/>
          </p:nvSpPr>
          <p:spPr>
            <a:xfrm>
              <a:off x="740902" y="1456194"/>
              <a:ext cx="672802" cy="672802"/>
            </a:xfrm>
            <a:prstGeom prst="ellipse">
              <a:avLst/>
            </a:prstGeom>
            <a:solidFill>
              <a:srgbClr val="00A9AC"/>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583090" rtl="0" eaLnBrk="1" fontAlgn="auto" latinLnBrk="0" hangingPunct="1">
                <a:lnSpc>
                  <a:spcPct val="100000"/>
                </a:lnSpc>
                <a:spcBef>
                  <a:spcPts val="0"/>
                </a:spcBef>
                <a:spcAft>
                  <a:spcPts val="0"/>
                </a:spcAft>
                <a:buClrTx/>
                <a:buSzTx/>
                <a:buFontTx/>
                <a:buNone/>
                <a:tabLst/>
                <a:defRPr/>
              </a:pPr>
              <a:endParaRPr kumimoji="0" lang="en-US" sz="2300" b="0" i="0" u="none" strike="noStrike" kern="0" cap="none" spc="0" normalizeH="0" baseline="0" noProof="0" dirty="0">
                <a:ln>
                  <a:noFill/>
                </a:ln>
                <a:solidFill>
                  <a:prstClr val="white"/>
                </a:solidFill>
                <a:effectLst/>
                <a:uLnTx/>
                <a:uFillTx/>
                <a:latin typeface="Calibri"/>
                <a:ea typeface="+mn-ea"/>
                <a:cs typeface="+mn-cs"/>
              </a:endParaRPr>
            </a:p>
          </p:txBody>
        </p:sp>
        <p:sp>
          <p:nvSpPr>
            <p:cNvPr id="55" name="TextBox 54">
              <a:extLst>
                <a:ext uri="{FF2B5EF4-FFF2-40B4-BE49-F238E27FC236}">
                  <a16:creationId xmlns:a16="http://schemas.microsoft.com/office/drawing/2014/main" id="{93F022D4-A6CE-4F24-A6C0-582DADCA29C7}"/>
                </a:ext>
              </a:extLst>
            </p:cNvPr>
            <p:cNvSpPr txBox="1"/>
            <p:nvPr/>
          </p:nvSpPr>
          <p:spPr>
            <a:xfrm>
              <a:off x="769368" y="1595462"/>
              <a:ext cx="615870" cy="415498"/>
            </a:xfrm>
            <a:prstGeom prst="rect">
              <a:avLst/>
            </a:prstGeom>
            <a:noFill/>
          </p:spPr>
          <p:txBody>
            <a:bodyPr wrap="square" rtlCol="0">
              <a:spAutoFit/>
            </a:bodyPr>
            <a:lstStyle>
              <a:defPPr>
                <a:defRPr lang="en-US"/>
              </a:defPPr>
              <a:lvl1pPr algn="ctr" defTabSz="586082">
                <a:defRPr sz="2100">
                  <a:solidFill>
                    <a:prstClr val="white"/>
                  </a:solidFill>
                  <a:latin typeface="Trebuchet MS"/>
                </a:defRPr>
              </a:lvl1pPr>
            </a:lstStyle>
            <a:p>
              <a:pPr marL="0" marR="0" lvl="0" indent="0" algn="ctr" defTabSz="583178" rtl="0" eaLnBrk="1" fontAlgn="auto" latinLnBrk="0" hangingPunct="1">
                <a:lnSpc>
                  <a:spcPct val="100000"/>
                </a:lnSpc>
                <a:spcBef>
                  <a:spcPts val="0"/>
                </a:spcBef>
                <a:spcAft>
                  <a:spcPts val="0"/>
                </a:spcAft>
                <a:buClrTx/>
                <a:buSzTx/>
                <a:buFontTx/>
                <a:buNone/>
                <a:tabLst/>
                <a:defRPr/>
              </a:pPr>
              <a:r>
                <a:rPr lang="en-US" kern="0" dirty="0"/>
                <a:t>2</a:t>
              </a:r>
              <a:endParaRPr kumimoji="0" lang="en-US" sz="2100" b="0" i="0" u="none" strike="noStrike" kern="0" cap="none" spc="0" normalizeH="0" baseline="0" noProof="0" dirty="0">
                <a:ln>
                  <a:noFill/>
                </a:ln>
                <a:solidFill>
                  <a:prstClr val="white"/>
                </a:solidFill>
                <a:effectLst/>
                <a:uLnTx/>
                <a:uFillTx/>
                <a:latin typeface="Trebuchet MS"/>
                <a:ea typeface="+mn-ea"/>
                <a:cs typeface="+mn-cs"/>
              </a:endParaRPr>
            </a:p>
          </p:txBody>
        </p:sp>
      </p:grpSp>
      <p:sp>
        <p:nvSpPr>
          <p:cNvPr id="56" name="TextBox 55">
            <a:extLst>
              <a:ext uri="{FF2B5EF4-FFF2-40B4-BE49-F238E27FC236}">
                <a16:creationId xmlns:a16="http://schemas.microsoft.com/office/drawing/2014/main" id="{DCC2813F-C43E-4D17-B52A-85B2A5CFDF4F}"/>
              </a:ext>
            </a:extLst>
          </p:cNvPr>
          <p:cNvSpPr txBox="1"/>
          <p:nvPr/>
        </p:nvSpPr>
        <p:spPr>
          <a:xfrm>
            <a:off x="1093008" y="2475352"/>
            <a:ext cx="5003538" cy="399629"/>
          </a:xfrm>
          <a:prstGeom prst="rect">
            <a:avLst/>
          </a:prstGeom>
          <a:noFill/>
        </p:spPr>
        <p:txBody>
          <a:bodyPr wrap="square" lIns="90964" tIns="45482" rIns="90964" bIns="45482" rtlCol="0">
            <a:spAutoFit/>
          </a:bodyPr>
          <a:lstStyle/>
          <a:p>
            <a:pPr defTabSz="583178">
              <a:defRPr/>
            </a:pPr>
            <a:r>
              <a:rPr lang="en-US" sz="2000" kern="0" dirty="0">
                <a:latin typeface="+mj-lt"/>
              </a:rPr>
              <a:t>An Opportunity That’s Too Big To Miss</a:t>
            </a:r>
          </a:p>
        </p:txBody>
      </p:sp>
      <p:grpSp>
        <p:nvGrpSpPr>
          <p:cNvPr id="53" name="Group 52">
            <a:extLst>
              <a:ext uri="{FF2B5EF4-FFF2-40B4-BE49-F238E27FC236}">
                <a16:creationId xmlns:a16="http://schemas.microsoft.com/office/drawing/2014/main" id="{4021CA94-1509-4FB0-BA98-CDE6A419DC7C}"/>
              </a:ext>
            </a:extLst>
          </p:cNvPr>
          <p:cNvGrpSpPr/>
          <p:nvPr/>
        </p:nvGrpSpPr>
        <p:grpSpPr>
          <a:xfrm>
            <a:off x="8687475" y="4852970"/>
            <a:ext cx="226526" cy="276999"/>
            <a:chOff x="6996475" y="2479402"/>
            <a:chExt cx="226526" cy="276999"/>
          </a:xfrm>
        </p:grpSpPr>
        <p:sp>
          <p:nvSpPr>
            <p:cNvPr id="58" name="Oval 57">
              <a:extLst>
                <a:ext uri="{FF2B5EF4-FFF2-40B4-BE49-F238E27FC236}">
                  <a16:creationId xmlns:a16="http://schemas.microsoft.com/office/drawing/2014/main" id="{F5F6A68E-8C69-431E-BA0B-037D0ABE48A2}"/>
                </a:ext>
              </a:extLst>
            </p:cNvPr>
            <p:cNvSpPr/>
            <p:nvPr/>
          </p:nvSpPr>
          <p:spPr>
            <a:xfrm>
              <a:off x="6996475" y="2506522"/>
              <a:ext cx="226526" cy="222759"/>
            </a:xfrm>
            <a:prstGeom prst="ellipse">
              <a:avLst/>
            </a:prstGeom>
            <a:solidFill>
              <a:srgbClr val="00A9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59" name="TextBox 58">
              <a:extLst>
                <a:ext uri="{FF2B5EF4-FFF2-40B4-BE49-F238E27FC236}">
                  <a16:creationId xmlns:a16="http://schemas.microsoft.com/office/drawing/2014/main" id="{C379E550-4822-45AE-98DC-EF13D101AD78}"/>
                </a:ext>
              </a:extLst>
            </p:cNvPr>
            <p:cNvSpPr txBox="1"/>
            <p:nvPr/>
          </p:nvSpPr>
          <p:spPr>
            <a:xfrm>
              <a:off x="7045362" y="2479402"/>
              <a:ext cx="128752" cy="276999"/>
            </a:xfrm>
            <a:prstGeom prst="rect">
              <a:avLst/>
            </a:prstGeom>
            <a:noFill/>
          </p:spPr>
          <p:txBody>
            <a:bodyPr wrap="square" rtlCol="0" anchor="ctr">
              <a:spAutoFit/>
            </a:bodyPr>
            <a:lstStyle/>
            <a:p>
              <a:pPr marL="0" marR="0" lvl="0" indent="0" algn="ctr"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Trebuchet MS"/>
                  <a:ea typeface="+mn-ea"/>
                  <a:cs typeface="+mn-cs"/>
                </a:rPr>
                <a:t>3</a:t>
              </a:r>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62" name="Slide Number Placeholder 5">
            <a:extLst>
              <a:ext uri="{FF2B5EF4-FFF2-40B4-BE49-F238E27FC236}">
                <a16:creationId xmlns:a16="http://schemas.microsoft.com/office/drawing/2014/main" id="{76575B8B-8AFE-48FF-8298-641C968AEE78}"/>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66" name="Picture 65">
            <a:extLst>
              <a:ext uri="{FF2B5EF4-FFF2-40B4-BE49-F238E27FC236}">
                <a16:creationId xmlns:a16="http://schemas.microsoft.com/office/drawing/2014/main" id="{A46CEEB8-B110-4065-9A67-E21312A23C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3974295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93474E1-885A-4903-ABA3-29260A9DAB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35118" y="0"/>
            <a:ext cx="4656881" cy="6858000"/>
          </a:xfrm>
          <a:prstGeom prst="rect">
            <a:avLst/>
          </a:prstGeom>
        </p:spPr>
      </p:pic>
      <p:sp>
        <p:nvSpPr>
          <p:cNvPr id="26" name="Text Placeholder 3">
            <a:extLst>
              <a:ext uri="{FF2B5EF4-FFF2-40B4-BE49-F238E27FC236}">
                <a16:creationId xmlns:a16="http://schemas.microsoft.com/office/drawing/2014/main" id="{0183E06E-3D23-4C37-AC94-20CE8A80E7CA}"/>
              </a:ext>
            </a:extLst>
          </p:cNvPr>
          <p:cNvSpPr txBox="1">
            <a:spLocks/>
          </p:cNvSpPr>
          <p:nvPr/>
        </p:nvSpPr>
        <p:spPr>
          <a:xfrm>
            <a:off x="36912" y="6124604"/>
            <a:ext cx="6444032" cy="834331"/>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Northwestern Mutual, </a:t>
            </a:r>
            <a:r>
              <a:rPr lang="en-US" sz="800" i="1" dirty="0"/>
              <a:t>Planning &amp; Progress Study 2018; </a:t>
            </a:r>
            <a:r>
              <a:rPr lang="en-US" sz="800" dirty="0"/>
              <a:t>The 2018 Planning &amp; Progress Study seeks to provide unique insights into U.S. adults’ attitudes and behaviors toward money, financial decision-making, and the broader landscape issues impacting people’s long-term financial security. The study is based on an online survey of 2,003 U.S. adults age 18+ conducted from March 7-19, 2018. Data were weighted to be representative of the U.S. population (age 18+) based on Census targets for education, age/gender, race/ethnicity, region and household income. </a:t>
            </a:r>
          </a:p>
        </p:txBody>
      </p:sp>
      <p:sp>
        <p:nvSpPr>
          <p:cNvPr id="2" name="Title 1">
            <a:extLst>
              <a:ext uri="{FF2B5EF4-FFF2-40B4-BE49-F238E27FC236}">
                <a16:creationId xmlns:a16="http://schemas.microsoft.com/office/drawing/2014/main" id="{22BC12F6-599D-4026-A13B-046A2908D6EB}"/>
              </a:ext>
            </a:extLst>
          </p:cNvPr>
          <p:cNvSpPr>
            <a:spLocks noGrp="1"/>
          </p:cNvSpPr>
          <p:nvPr>
            <p:ph type="title"/>
          </p:nvPr>
        </p:nvSpPr>
        <p:spPr>
          <a:xfrm>
            <a:off x="639267" y="2076467"/>
            <a:ext cx="6358569" cy="2024894"/>
          </a:xfrm>
          <a:ln>
            <a:noFill/>
          </a:ln>
        </p:spPr>
        <p:txBody>
          <a:bodyPr>
            <a:normAutofit fontScale="90000"/>
          </a:bodyPr>
          <a:lstStyle/>
          <a:p>
            <a:r>
              <a:rPr lang="en-US" sz="6000" dirty="0">
                <a:solidFill>
                  <a:srgbClr val="00B0B4"/>
                </a:solidFill>
              </a:rPr>
              <a:t>4</a:t>
            </a:r>
            <a:r>
              <a:rPr lang="en-US" sz="6000" dirty="0"/>
              <a:t> in </a:t>
            </a:r>
            <a:r>
              <a:rPr lang="en-US" sz="6000" dirty="0">
                <a:solidFill>
                  <a:srgbClr val="00B0B4"/>
                </a:solidFill>
              </a:rPr>
              <a:t>10</a:t>
            </a:r>
            <a:br>
              <a:rPr lang="en-US" sz="6000" dirty="0"/>
            </a:br>
            <a:r>
              <a:rPr lang="en-US" sz="4000" dirty="0"/>
              <a:t>Americans Expect To Work Until 70 Years Or Older</a:t>
            </a:r>
            <a:endParaRPr lang="en-US" sz="6000" dirty="0"/>
          </a:p>
        </p:txBody>
      </p:sp>
      <p:sp>
        <p:nvSpPr>
          <p:cNvPr id="8" name="Title 3">
            <a:extLst>
              <a:ext uri="{FF2B5EF4-FFF2-40B4-BE49-F238E27FC236}">
                <a16:creationId xmlns:a16="http://schemas.microsoft.com/office/drawing/2014/main" id="{AE38DE0A-7F28-4B34-A30C-8BB5F3B19F75}"/>
              </a:ext>
            </a:extLst>
          </p:cNvPr>
          <p:cNvSpPr txBox="1">
            <a:spLocks/>
          </p:cNvSpPr>
          <p:nvPr/>
        </p:nvSpPr>
        <p:spPr>
          <a:xfrm>
            <a:off x="0" y="122069"/>
            <a:ext cx="7637103" cy="741532"/>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algn="l"/>
            <a:r>
              <a:rPr lang="en-US" sz="2400" dirty="0"/>
              <a:t>Many Americans Plan On Working Past Retirement Age As Their Job Fulfills Both Economic And Social Needs</a:t>
            </a:r>
          </a:p>
        </p:txBody>
      </p:sp>
      <p:sp>
        <p:nvSpPr>
          <p:cNvPr id="9" name="Slide Number Placeholder 5">
            <a:extLst>
              <a:ext uri="{FF2B5EF4-FFF2-40B4-BE49-F238E27FC236}">
                <a16:creationId xmlns:a16="http://schemas.microsoft.com/office/drawing/2014/main" id="{5EA33D8D-E036-4780-9B36-CB11B757D19F}"/>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0" name="Picture 9">
            <a:extLst>
              <a:ext uri="{FF2B5EF4-FFF2-40B4-BE49-F238E27FC236}">
                <a16:creationId xmlns:a16="http://schemas.microsoft.com/office/drawing/2014/main" id="{69D4998E-DFD4-455F-93AD-0BA2902749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2850741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7914D1D-8BD4-4113-A777-40B16409D554}"/>
              </a:ext>
            </a:extLst>
          </p:cNvPr>
          <p:cNvSpPr txBox="1">
            <a:spLocks/>
          </p:cNvSpPr>
          <p:nvPr/>
        </p:nvSpPr>
        <p:spPr>
          <a:xfrm>
            <a:off x="119696" y="82391"/>
            <a:ext cx="11767504" cy="1005817"/>
          </a:xfrm>
          <a:prstGeom prst="rect">
            <a:avLst/>
          </a:prstGeom>
        </p:spPr>
        <p:txBody>
          <a:bodyPr vert="horz" lIns="116656" tIns="58311" rIns="116656" bIns="58311" rtlCol="0" anchor="ctr">
            <a:norm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effectLst/>
                <a:uLnTx/>
                <a:uFillTx/>
                <a:latin typeface="Trebuchet MS"/>
                <a:ea typeface="+mj-ea"/>
                <a:cs typeface="+mj-cs"/>
              </a:rPr>
              <a:t>With </a:t>
            </a:r>
            <a:r>
              <a:rPr lang="en-US" sz="2600" dirty="0">
                <a:latin typeface="Trebuchet MS"/>
              </a:rPr>
              <a:t>More Adults 50+ Working Later Into Life, Their Household Income H</a:t>
            </a:r>
            <a:r>
              <a:rPr kumimoji="0" lang="en-US" sz="2600" b="0" i="0" u="none" strike="noStrike" kern="1200" cap="none" spc="0" normalizeH="0" baseline="0" noProof="0" dirty="0">
                <a:ln>
                  <a:noFill/>
                </a:ln>
                <a:effectLst/>
                <a:uLnTx/>
                <a:uFillTx/>
                <a:latin typeface="Trebuchet MS"/>
                <a:ea typeface="+mj-ea"/>
                <a:cs typeface="+mj-cs"/>
              </a:rPr>
              <a:t>as Outpaced The National Average Increase Over The Past 20 Years</a:t>
            </a:r>
          </a:p>
        </p:txBody>
      </p:sp>
      <p:sp>
        <p:nvSpPr>
          <p:cNvPr id="7" name="Text Placeholder 3">
            <a:extLst>
              <a:ext uri="{FF2B5EF4-FFF2-40B4-BE49-F238E27FC236}">
                <a16:creationId xmlns:a16="http://schemas.microsoft.com/office/drawing/2014/main" id="{1B95B9F4-CA2A-4CA7-ACF1-3B40C59413E7}"/>
              </a:ext>
            </a:extLst>
          </p:cNvPr>
          <p:cNvSpPr txBox="1">
            <a:spLocks/>
          </p:cNvSpPr>
          <p:nvPr/>
        </p:nvSpPr>
        <p:spPr>
          <a:xfrm>
            <a:off x="119696" y="6662391"/>
            <a:ext cx="5976304" cy="206025"/>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effectLst/>
                <a:uLnTx/>
                <a:uFillTx/>
                <a:latin typeface="Trebuchet MS"/>
                <a:ea typeface="+mn-ea"/>
                <a:cs typeface="+mn-cs"/>
              </a:rPr>
              <a:t>Source: Consumer Expenditure Survey, U.S. Bureau of Labor Statistics, </a:t>
            </a:r>
            <a:r>
              <a:rPr lang="en-US" sz="800" dirty="0">
                <a:latin typeface="Trebuchet MS"/>
              </a:rPr>
              <a:t>1998, 2008 &amp; 2018; Reflects income after taxes.</a:t>
            </a:r>
            <a:endParaRPr kumimoji="0" lang="en-US" sz="800" b="0" i="0" u="none" strike="noStrike" kern="1200" cap="none" spc="0" normalizeH="0" baseline="0" noProof="0" dirty="0">
              <a:ln>
                <a:noFill/>
              </a:ln>
              <a:effectLst/>
              <a:uLnTx/>
              <a:uFillTx/>
              <a:latin typeface="Trebuchet MS"/>
              <a:ea typeface="+mn-ea"/>
              <a:cs typeface="+mn-cs"/>
            </a:endParaRPr>
          </a:p>
        </p:txBody>
      </p:sp>
      <p:graphicFrame>
        <p:nvGraphicFramePr>
          <p:cNvPr id="4" name="Chart 3">
            <a:extLst>
              <a:ext uri="{FF2B5EF4-FFF2-40B4-BE49-F238E27FC236}">
                <a16:creationId xmlns:a16="http://schemas.microsoft.com/office/drawing/2014/main" id="{EB091E17-12F6-4C38-806E-6976E99048F1}"/>
              </a:ext>
            </a:extLst>
          </p:cNvPr>
          <p:cNvGraphicFramePr/>
          <p:nvPr>
            <p:extLst>
              <p:ext uri="{D42A27DB-BD31-4B8C-83A1-F6EECF244321}">
                <p14:modId xmlns:p14="http://schemas.microsoft.com/office/powerpoint/2010/main" val="251318979"/>
              </p:ext>
            </p:extLst>
          </p:nvPr>
        </p:nvGraphicFramePr>
        <p:xfrm>
          <a:off x="659195" y="1198739"/>
          <a:ext cx="6817360" cy="4973291"/>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 21">
            <a:extLst>
              <a:ext uri="{FF2B5EF4-FFF2-40B4-BE49-F238E27FC236}">
                <a16:creationId xmlns:a16="http://schemas.microsoft.com/office/drawing/2014/main" id="{2432BF18-E51C-4EA4-BA90-4B1BCC919D8D}"/>
              </a:ext>
            </a:extLst>
          </p:cNvPr>
          <p:cNvGrpSpPr/>
          <p:nvPr/>
        </p:nvGrpSpPr>
        <p:grpSpPr>
          <a:xfrm>
            <a:off x="7663064" y="1518433"/>
            <a:ext cx="2143023" cy="4112840"/>
            <a:chOff x="8204082" y="1495942"/>
            <a:chExt cx="2143023" cy="4112840"/>
          </a:xfrm>
        </p:grpSpPr>
        <p:grpSp>
          <p:nvGrpSpPr>
            <p:cNvPr id="20" name="Group 19">
              <a:extLst>
                <a:ext uri="{FF2B5EF4-FFF2-40B4-BE49-F238E27FC236}">
                  <a16:creationId xmlns:a16="http://schemas.microsoft.com/office/drawing/2014/main" id="{FB5985FE-1FA3-4FBD-B4B8-48BD5806DCED}"/>
                </a:ext>
              </a:extLst>
            </p:cNvPr>
            <p:cNvGrpSpPr/>
            <p:nvPr/>
          </p:nvGrpSpPr>
          <p:grpSpPr>
            <a:xfrm>
              <a:off x="8204082" y="1495942"/>
              <a:ext cx="2143023" cy="4112840"/>
              <a:chOff x="8329121" y="1419857"/>
              <a:chExt cx="2143023" cy="4112840"/>
            </a:xfrm>
          </p:grpSpPr>
          <p:sp>
            <p:nvSpPr>
              <p:cNvPr id="9" name="TextBox 8">
                <a:extLst>
                  <a:ext uri="{FF2B5EF4-FFF2-40B4-BE49-F238E27FC236}">
                    <a16:creationId xmlns:a16="http://schemas.microsoft.com/office/drawing/2014/main" id="{C2587E00-A14A-4AE2-AFF3-65AF6F6CD5F9}"/>
                  </a:ext>
                </a:extLst>
              </p:cNvPr>
              <p:cNvSpPr txBox="1"/>
              <p:nvPr/>
            </p:nvSpPr>
            <p:spPr>
              <a:xfrm>
                <a:off x="8329121" y="1419857"/>
                <a:ext cx="2143023" cy="646331"/>
              </a:xfrm>
              <a:prstGeom prst="rect">
                <a:avLst/>
              </a:prstGeom>
              <a:noFill/>
            </p:spPr>
            <p:txBody>
              <a:bodyPr wrap="square" rtlCol="0">
                <a:spAutoFit/>
              </a:bodyPr>
              <a:lstStyle/>
              <a:p>
                <a:pPr algn="ctr"/>
                <a:r>
                  <a:rPr lang="en-US" b="1" dirty="0"/>
                  <a:t>1998 vs. 2018</a:t>
                </a:r>
              </a:p>
              <a:p>
                <a:pPr algn="ctr"/>
                <a:r>
                  <a:rPr lang="en-US" b="1" dirty="0"/>
                  <a:t>% Change</a:t>
                </a:r>
              </a:p>
            </p:txBody>
          </p:sp>
          <p:sp>
            <p:nvSpPr>
              <p:cNvPr id="12" name="Rectangle 11">
                <a:extLst>
                  <a:ext uri="{FF2B5EF4-FFF2-40B4-BE49-F238E27FC236}">
                    <a16:creationId xmlns:a16="http://schemas.microsoft.com/office/drawing/2014/main" id="{1DABD394-3121-4273-8FC7-13A4CE67FDDB}"/>
                  </a:ext>
                </a:extLst>
              </p:cNvPr>
              <p:cNvSpPr/>
              <p:nvPr/>
            </p:nvSpPr>
            <p:spPr>
              <a:xfrm>
                <a:off x="8741332" y="2083449"/>
                <a:ext cx="1318601" cy="3449248"/>
              </a:xfrm>
              <a:prstGeom prst="rect">
                <a:avLst/>
              </a:prstGeom>
              <a:solidFill>
                <a:schemeClr val="bg1">
                  <a:lumMod val="95000"/>
                </a:schemeClr>
              </a:solidFill>
              <a:ln w="19050">
                <a:solidFill>
                  <a:srgbClr val="00A9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3446EB0-43F7-48DA-A4D2-FA6AD7CE6875}"/>
                  </a:ext>
                </a:extLst>
              </p:cNvPr>
              <p:cNvCxnSpPr/>
              <p:nvPr/>
            </p:nvCxnSpPr>
            <p:spPr>
              <a:xfrm>
                <a:off x="8766734" y="3228637"/>
                <a:ext cx="1318601" cy="0"/>
              </a:xfrm>
              <a:prstGeom prst="line">
                <a:avLst/>
              </a:prstGeom>
              <a:ln>
                <a:solidFill>
                  <a:srgbClr val="00A9AC"/>
                </a:solidFill>
              </a:ln>
              <a:effectLst/>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id="{1CAC315E-F471-40EB-9F28-1B61504DAD7C}"/>
                  </a:ext>
                </a:extLst>
              </p:cNvPr>
              <p:cNvCxnSpPr/>
              <p:nvPr/>
            </p:nvCxnSpPr>
            <p:spPr>
              <a:xfrm>
                <a:off x="8766735" y="4377666"/>
                <a:ext cx="1318601" cy="0"/>
              </a:xfrm>
              <a:prstGeom prst="line">
                <a:avLst/>
              </a:prstGeom>
              <a:ln>
                <a:solidFill>
                  <a:srgbClr val="00A9AC"/>
                </a:solidFill>
              </a:ln>
              <a:effectLst/>
            </p:spPr>
            <p:style>
              <a:lnRef idx="2">
                <a:schemeClr val="dk1"/>
              </a:lnRef>
              <a:fillRef idx="0">
                <a:schemeClr val="dk1"/>
              </a:fillRef>
              <a:effectRef idx="1">
                <a:schemeClr val="dk1"/>
              </a:effectRef>
              <a:fontRef idx="minor">
                <a:schemeClr val="tx1"/>
              </a:fontRef>
            </p:style>
          </p:cxnSp>
          <p:sp>
            <p:nvSpPr>
              <p:cNvPr id="15" name="TextBox 14">
                <a:extLst>
                  <a:ext uri="{FF2B5EF4-FFF2-40B4-BE49-F238E27FC236}">
                    <a16:creationId xmlns:a16="http://schemas.microsoft.com/office/drawing/2014/main" id="{5C3A8812-13CB-444F-B509-0A61445ED559}"/>
                  </a:ext>
                </a:extLst>
              </p:cNvPr>
              <p:cNvSpPr txBox="1"/>
              <p:nvPr/>
            </p:nvSpPr>
            <p:spPr>
              <a:xfrm>
                <a:off x="8689558" y="2330958"/>
                <a:ext cx="1422149" cy="646331"/>
              </a:xfrm>
              <a:prstGeom prst="rect">
                <a:avLst/>
              </a:prstGeom>
              <a:noFill/>
            </p:spPr>
            <p:txBody>
              <a:bodyPr wrap="square" rtlCol="0">
                <a:spAutoFit/>
              </a:bodyPr>
              <a:lstStyle/>
              <a:p>
                <a:pPr algn="ctr"/>
                <a:r>
                  <a:rPr lang="en-US" sz="3600" b="1" dirty="0">
                    <a:solidFill>
                      <a:srgbClr val="50C8A0"/>
                    </a:solidFill>
                  </a:rPr>
                  <a:t>+58%</a:t>
                </a:r>
              </a:p>
            </p:txBody>
          </p:sp>
          <p:sp>
            <p:nvSpPr>
              <p:cNvPr id="18" name="TextBox 17">
                <a:extLst>
                  <a:ext uri="{FF2B5EF4-FFF2-40B4-BE49-F238E27FC236}">
                    <a16:creationId xmlns:a16="http://schemas.microsoft.com/office/drawing/2014/main" id="{BA90BE73-36B9-477E-8385-BCF4BF124053}"/>
                  </a:ext>
                </a:extLst>
              </p:cNvPr>
              <p:cNvSpPr txBox="1"/>
              <p:nvPr/>
            </p:nvSpPr>
            <p:spPr>
              <a:xfrm>
                <a:off x="8689558" y="3479986"/>
                <a:ext cx="1422149" cy="646331"/>
              </a:xfrm>
              <a:prstGeom prst="rect">
                <a:avLst/>
              </a:prstGeom>
              <a:noFill/>
            </p:spPr>
            <p:txBody>
              <a:bodyPr wrap="square" rtlCol="0">
                <a:spAutoFit/>
              </a:bodyPr>
              <a:lstStyle/>
              <a:p>
                <a:pPr algn="ctr"/>
                <a:r>
                  <a:rPr lang="en-US" sz="3600" b="1" dirty="0">
                    <a:solidFill>
                      <a:srgbClr val="50C8A0"/>
                    </a:solidFill>
                  </a:rPr>
                  <a:t>+75%</a:t>
                </a:r>
              </a:p>
            </p:txBody>
          </p:sp>
          <p:sp>
            <p:nvSpPr>
              <p:cNvPr id="19" name="TextBox 18">
                <a:extLst>
                  <a:ext uri="{FF2B5EF4-FFF2-40B4-BE49-F238E27FC236}">
                    <a16:creationId xmlns:a16="http://schemas.microsoft.com/office/drawing/2014/main" id="{4F39E710-9F99-433B-B0F0-C809DB76BD11}"/>
                  </a:ext>
                </a:extLst>
              </p:cNvPr>
              <p:cNvSpPr txBox="1"/>
              <p:nvPr/>
            </p:nvSpPr>
            <p:spPr>
              <a:xfrm>
                <a:off x="8689558" y="4629015"/>
                <a:ext cx="1422149" cy="646331"/>
              </a:xfrm>
              <a:prstGeom prst="rect">
                <a:avLst/>
              </a:prstGeom>
              <a:noFill/>
            </p:spPr>
            <p:txBody>
              <a:bodyPr wrap="square" rtlCol="0">
                <a:spAutoFit/>
              </a:bodyPr>
              <a:lstStyle/>
              <a:p>
                <a:pPr algn="ctr"/>
                <a:r>
                  <a:rPr lang="en-US" sz="3600" b="1" dirty="0">
                    <a:solidFill>
                      <a:srgbClr val="50C8A0"/>
                    </a:solidFill>
                  </a:rPr>
                  <a:t>+91%</a:t>
                </a:r>
              </a:p>
            </p:txBody>
          </p:sp>
        </p:grpSp>
        <p:sp>
          <p:nvSpPr>
            <p:cNvPr id="21" name="TextBox 20">
              <a:extLst>
                <a:ext uri="{FF2B5EF4-FFF2-40B4-BE49-F238E27FC236}">
                  <a16:creationId xmlns:a16="http://schemas.microsoft.com/office/drawing/2014/main" id="{D9CA40F0-E3B3-44CE-85A2-0A73449C824B}"/>
                </a:ext>
              </a:extLst>
            </p:cNvPr>
            <p:cNvSpPr txBox="1"/>
            <p:nvPr/>
          </p:nvSpPr>
          <p:spPr>
            <a:xfrm rot="5400000">
              <a:off x="9668703" y="2623197"/>
              <a:ext cx="1088020" cy="261610"/>
            </a:xfrm>
            <a:prstGeom prst="rect">
              <a:avLst/>
            </a:prstGeom>
            <a:noFill/>
          </p:spPr>
          <p:txBody>
            <a:bodyPr wrap="square" rtlCol="0">
              <a:spAutoFit/>
            </a:bodyPr>
            <a:lstStyle/>
            <a:p>
              <a:pPr algn="ctr"/>
              <a:r>
                <a:rPr lang="en-US" sz="1100" b="1" u="sng" dirty="0"/>
                <a:t>A45-54</a:t>
              </a:r>
            </a:p>
          </p:txBody>
        </p:sp>
        <p:sp>
          <p:nvSpPr>
            <p:cNvPr id="24" name="TextBox 23">
              <a:extLst>
                <a:ext uri="{FF2B5EF4-FFF2-40B4-BE49-F238E27FC236}">
                  <a16:creationId xmlns:a16="http://schemas.microsoft.com/office/drawing/2014/main" id="{605F602E-1112-49D4-A6EB-57335B11A579}"/>
                </a:ext>
              </a:extLst>
            </p:cNvPr>
            <p:cNvSpPr txBox="1"/>
            <p:nvPr/>
          </p:nvSpPr>
          <p:spPr>
            <a:xfrm rot="5400000">
              <a:off x="9664456" y="3748431"/>
              <a:ext cx="1088020" cy="261610"/>
            </a:xfrm>
            <a:prstGeom prst="rect">
              <a:avLst/>
            </a:prstGeom>
            <a:noFill/>
          </p:spPr>
          <p:txBody>
            <a:bodyPr wrap="square" rtlCol="0">
              <a:spAutoFit/>
            </a:bodyPr>
            <a:lstStyle/>
            <a:p>
              <a:pPr algn="ctr"/>
              <a:r>
                <a:rPr lang="en-US" sz="1100" b="1" u="sng" dirty="0"/>
                <a:t>A55-64</a:t>
              </a:r>
            </a:p>
          </p:txBody>
        </p:sp>
        <p:sp>
          <p:nvSpPr>
            <p:cNvPr id="25" name="TextBox 24">
              <a:extLst>
                <a:ext uri="{FF2B5EF4-FFF2-40B4-BE49-F238E27FC236}">
                  <a16:creationId xmlns:a16="http://schemas.microsoft.com/office/drawing/2014/main" id="{1A9A6067-16AE-440E-A1A5-F4B5CF3AC1ED}"/>
                </a:ext>
              </a:extLst>
            </p:cNvPr>
            <p:cNvSpPr txBox="1"/>
            <p:nvPr/>
          </p:nvSpPr>
          <p:spPr>
            <a:xfrm rot="5400000">
              <a:off x="9664456" y="4897460"/>
              <a:ext cx="1088020" cy="261610"/>
            </a:xfrm>
            <a:prstGeom prst="rect">
              <a:avLst/>
            </a:prstGeom>
            <a:noFill/>
          </p:spPr>
          <p:txBody>
            <a:bodyPr wrap="square" rtlCol="0">
              <a:spAutoFit/>
            </a:bodyPr>
            <a:lstStyle/>
            <a:p>
              <a:pPr algn="ctr"/>
              <a:r>
                <a:rPr lang="en-US" sz="1100" b="1" u="sng" dirty="0"/>
                <a:t>A65+</a:t>
              </a:r>
            </a:p>
          </p:txBody>
        </p:sp>
      </p:grpSp>
      <p:cxnSp>
        <p:nvCxnSpPr>
          <p:cNvPr id="28" name="Straight Connector 27">
            <a:extLst>
              <a:ext uri="{FF2B5EF4-FFF2-40B4-BE49-F238E27FC236}">
                <a16:creationId xmlns:a16="http://schemas.microsoft.com/office/drawing/2014/main" id="{8B84BE55-4802-4D46-B2FB-BD71DCE04ACB}"/>
              </a:ext>
            </a:extLst>
          </p:cNvPr>
          <p:cNvCxnSpPr/>
          <p:nvPr/>
        </p:nvCxnSpPr>
        <p:spPr>
          <a:xfrm>
            <a:off x="7174452" y="1516950"/>
            <a:ext cx="0" cy="4347300"/>
          </a:xfrm>
          <a:prstGeom prst="line">
            <a:avLst/>
          </a:prstGeom>
          <a:ln w="28575">
            <a:solidFill>
              <a:srgbClr val="008F92"/>
            </a:solidFill>
          </a:ln>
          <a:effectLst/>
        </p:spPr>
        <p:style>
          <a:lnRef idx="2">
            <a:schemeClr val="dk1"/>
          </a:lnRef>
          <a:fillRef idx="0">
            <a:schemeClr val="dk1"/>
          </a:fillRef>
          <a:effectRef idx="1">
            <a:schemeClr val="dk1"/>
          </a:effectRef>
          <a:fontRef idx="minor">
            <a:schemeClr val="tx1"/>
          </a:fontRef>
        </p:style>
      </p:cxnSp>
      <p:sp>
        <p:nvSpPr>
          <p:cNvPr id="11" name="Speech Bubble: Rectangle 10">
            <a:extLst>
              <a:ext uri="{FF2B5EF4-FFF2-40B4-BE49-F238E27FC236}">
                <a16:creationId xmlns:a16="http://schemas.microsoft.com/office/drawing/2014/main" id="{CF413543-64AC-4462-9584-26E6C72566DA}"/>
              </a:ext>
            </a:extLst>
          </p:cNvPr>
          <p:cNvSpPr/>
          <p:nvPr/>
        </p:nvSpPr>
        <p:spPr>
          <a:xfrm>
            <a:off x="10191750" y="2934446"/>
            <a:ext cx="1816100" cy="989109"/>
          </a:xfrm>
          <a:prstGeom prst="wedgeRectCallout">
            <a:avLst>
              <a:gd name="adj1" fmla="val -43141"/>
              <a:gd name="adj2" fmla="val 78842"/>
            </a:avLst>
          </a:prstGeom>
          <a:solidFill>
            <a:srgbClr val="50C8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t"/>
          <a:lstStyle/>
          <a:p>
            <a:pPr algn="ctr"/>
            <a:r>
              <a:rPr lang="en-US" sz="3200" b="1" u="sng" dirty="0">
                <a:solidFill>
                  <a:schemeClr val="bg1"/>
                </a:solidFill>
              </a:rPr>
              <a:t>+66%</a:t>
            </a:r>
          </a:p>
          <a:p>
            <a:pPr algn="ctr"/>
            <a:r>
              <a:rPr lang="en-US" sz="1400" b="1" dirty="0">
                <a:solidFill>
                  <a:schemeClr val="bg1"/>
                </a:solidFill>
              </a:rPr>
              <a:t>National Average </a:t>
            </a:r>
          </a:p>
          <a:p>
            <a:pPr algn="ctr"/>
            <a:r>
              <a:rPr lang="en-US" sz="1400" b="1" dirty="0">
                <a:solidFill>
                  <a:schemeClr val="bg1"/>
                </a:solidFill>
              </a:rPr>
              <a:t>% Change</a:t>
            </a:r>
          </a:p>
        </p:txBody>
      </p:sp>
      <p:sp>
        <p:nvSpPr>
          <p:cNvPr id="26" name="Slide Number Placeholder 5">
            <a:extLst>
              <a:ext uri="{FF2B5EF4-FFF2-40B4-BE49-F238E27FC236}">
                <a16:creationId xmlns:a16="http://schemas.microsoft.com/office/drawing/2014/main" id="{5B3A6F2D-C955-4AB0-814B-34279D1ADA71}"/>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27" name="Picture 26">
            <a:extLst>
              <a:ext uri="{FF2B5EF4-FFF2-40B4-BE49-F238E27FC236}">
                <a16:creationId xmlns:a16="http://schemas.microsoft.com/office/drawing/2014/main" id="{1C281435-0F06-42F2-AA16-917B7124B3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2058197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2AA6A2-F0B3-4B42-9D77-EEA320BFA084}"/>
              </a:ext>
            </a:extLst>
          </p:cNvPr>
          <p:cNvSpPr/>
          <p:nvPr/>
        </p:nvSpPr>
        <p:spPr>
          <a:xfrm>
            <a:off x="316181" y="2509591"/>
            <a:ext cx="9271320" cy="1710587"/>
          </a:xfrm>
          <a:prstGeom prst="rect">
            <a:avLst/>
          </a:prstGeom>
          <a:noFill/>
          <a:ln w="19050">
            <a:solidFill>
              <a:srgbClr val="0092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3">
            <a:extLst>
              <a:ext uri="{FF2B5EF4-FFF2-40B4-BE49-F238E27FC236}">
                <a16:creationId xmlns:a16="http://schemas.microsoft.com/office/drawing/2014/main" id="{5082CA45-A341-4376-8F95-FF696AFD8B04}"/>
              </a:ext>
            </a:extLst>
          </p:cNvPr>
          <p:cNvSpPr txBox="1">
            <a:spLocks/>
          </p:cNvSpPr>
          <p:nvPr/>
        </p:nvSpPr>
        <p:spPr>
          <a:xfrm>
            <a:off x="157654" y="6355807"/>
            <a:ext cx="7824034" cy="467063"/>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effectLst/>
                <a:uLnTx/>
                <a:uFillTx/>
                <a:latin typeface="Trebuchet MS"/>
                <a:ea typeface="+mn-ea"/>
                <a:cs typeface="+mn-cs"/>
              </a:rPr>
              <a:t>Source</a:t>
            </a:r>
            <a:r>
              <a:rPr lang="en-US" sz="800" dirty="0"/>
              <a:t>: Northwestern Mutual, </a:t>
            </a:r>
            <a:r>
              <a:rPr lang="en-US" sz="800" i="1" dirty="0"/>
              <a:t>2018 Planning &amp; Progress </a:t>
            </a:r>
            <a:r>
              <a:rPr lang="en-US" sz="800" dirty="0"/>
              <a:t>Study; BASE: THOSE NOT RETIRED PLANNING TO WORK PAST AGE 65 BY CHOICE -Gen Pop: (n=233); Q1546. Why do you anticipate working past the traditional retirement age of 65? Chart displays statements garnering 5% or more of the responses; </a:t>
            </a:r>
            <a:r>
              <a:rPr lang="en-US" sz="800" dirty="0" err="1"/>
              <a:t>AAPaychex</a:t>
            </a:r>
            <a:r>
              <a:rPr lang="en-US" sz="800" dirty="0"/>
              <a:t>, </a:t>
            </a:r>
            <a:r>
              <a:rPr lang="en-US" sz="800" i="1" dirty="0"/>
              <a:t>Small Business Research Report</a:t>
            </a:r>
            <a:r>
              <a:rPr lang="en-US" sz="800" dirty="0"/>
              <a:t>, May 2018, Report based on payroll data from Paychex startup clients &amp; survey responses from 500+ business owners.</a:t>
            </a:r>
            <a:endParaRPr kumimoji="0" lang="en-US" sz="800" b="0" i="0" u="none" strike="noStrike" kern="1200" cap="none" spc="0" normalizeH="0" baseline="0" noProof="0" dirty="0">
              <a:ln>
                <a:noFill/>
              </a:ln>
              <a:effectLst/>
              <a:uLnTx/>
              <a:uFillTx/>
              <a:latin typeface="Trebuchet MS"/>
            </a:endParaRPr>
          </a:p>
        </p:txBody>
      </p:sp>
      <p:grpSp>
        <p:nvGrpSpPr>
          <p:cNvPr id="37" name="Group 36">
            <a:extLst>
              <a:ext uri="{FF2B5EF4-FFF2-40B4-BE49-F238E27FC236}">
                <a16:creationId xmlns:a16="http://schemas.microsoft.com/office/drawing/2014/main" id="{044D9A17-81A9-4046-B5AC-D2DEBB164C0E}"/>
              </a:ext>
            </a:extLst>
          </p:cNvPr>
          <p:cNvGrpSpPr/>
          <p:nvPr/>
        </p:nvGrpSpPr>
        <p:grpSpPr>
          <a:xfrm>
            <a:off x="573920" y="1952614"/>
            <a:ext cx="8891271" cy="3952091"/>
            <a:chOff x="-547319" y="1705094"/>
            <a:chExt cx="8891271" cy="3952091"/>
          </a:xfrm>
        </p:grpSpPr>
        <p:cxnSp>
          <p:nvCxnSpPr>
            <p:cNvPr id="15" name="Straight Connector 14">
              <a:extLst>
                <a:ext uri="{FF2B5EF4-FFF2-40B4-BE49-F238E27FC236}">
                  <a16:creationId xmlns:a16="http://schemas.microsoft.com/office/drawing/2014/main" id="{D4FCAB52-85F6-472D-809C-851C972FB738}"/>
                </a:ext>
              </a:extLst>
            </p:cNvPr>
            <p:cNvCxnSpPr/>
            <p:nvPr/>
          </p:nvCxnSpPr>
          <p:spPr>
            <a:xfrm>
              <a:off x="7163257" y="1705094"/>
              <a:ext cx="0" cy="3952091"/>
            </a:xfrm>
            <a:prstGeom prst="line">
              <a:avLst/>
            </a:prstGeom>
            <a:ln w="3175">
              <a:solidFill>
                <a:schemeClr val="tx1"/>
              </a:solidFill>
            </a:ln>
            <a:effectLst/>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AF715A63-CDE9-4BCB-AF4B-B4ACAE725565}"/>
                </a:ext>
              </a:extLst>
            </p:cNvPr>
            <p:cNvSpPr txBox="1"/>
            <p:nvPr/>
          </p:nvSpPr>
          <p:spPr>
            <a:xfrm>
              <a:off x="-333259" y="1813211"/>
              <a:ext cx="4163861" cy="364565"/>
            </a:xfrm>
            <a:prstGeom prst="rect">
              <a:avLst/>
            </a:prstGeom>
            <a:noFill/>
          </p:spPr>
          <p:txBody>
            <a:bodyPr wrap="square" lIns="90964" tIns="45482" rIns="90964" bIns="45482" rtlCol="0">
              <a:spAutoFit/>
            </a:bodyPr>
            <a:lstStyle/>
            <a:p>
              <a:r>
                <a:rPr lang="en-US" b="1" dirty="0"/>
                <a:t>I want additional disposable income</a:t>
              </a:r>
            </a:p>
          </p:txBody>
        </p:sp>
        <p:sp>
          <p:nvSpPr>
            <p:cNvPr id="19" name="TextBox 18">
              <a:extLst>
                <a:ext uri="{FF2B5EF4-FFF2-40B4-BE49-F238E27FC236}">
                  <a16:creationId xmlns:a16="http://schemas.microsoft.com/office/drawing/2014/main" id="{B3E363DA-F180-488D-93F8-A12B2CD89FCD}"/>
                </a:ext>
              </a:extLst>
            </p:cNvPr>
            <p:cNvSpPr txBox="1"/>
            <p:nvPr/>
          </p:nvSpPr>
          <p:spPr>
            <a:xfrm>
              <a:off x="7365891" y="1791899"/>
              <a:ext cx="782054" cy="461665"/>
            </a:xfrm>
            <a:prstGeom prst="rect">
              <a:avLst/>
            </a:prstGeom>
            <a:noFill/>
          </p:spPr>
          <p:txBody>
            <a:bodyPr wrap="square" lIns="90964" tIns="45482" rIns="90964" bIns="45482" rtlCol="0">
              <a:spAutoFit/>
            </a:bodyPr>
            <a:lstStyle/>
            <a:p>
              <a:pPr algn="ctr"/>
              <a:r>
                <a:rPr lang="en-US" sz="2400" b="1" dirty="0">
                  <a:solidFill>
                    <a:srgbClr val="00B0B4"/>
                  </a:solidFill>
                </a:rPr>
                <a:t>55% </a:t>
              </a:r>
            </a:p>
          </p:txBody>
        </p:sp>
        <p:sp>
          <p:nvSpPr>
            <p:cNvPr id="20" name="TextBox 19">
              <a:extLst>
                <a:ext uri="{FF2B5EF4-FFF2-40B4-BE49-F238E27FC236}">
                  <a16:creationId xmlns:a16="http://schemas.microsoft.com/office/drawing/2014/main" id="{0D9CB119-B1C3-4425-BDC9-9E49B7C061E7}"/>
                </a:ext>
              </a:extLst>
            </p:cNvPr>
            <p:cNvSpPr txBox="1"/>
            <p:nvPr/>
          </p:nvSpPr>
          <p:spPr>
            <a:xfrm>
              <a:off x="-333259" y="2381916"/>
              <a:ext cx="5562879" cy="368851"/>
            </a:xfrm>
            <a:prstGeom prst="rect">
              <a:avLst/>
            </a:prstGeom>
            <a:noFill/>
          </p:spPr>
          <p:txBody>
            <a:bodyPr wrap="square" lIns="90964" tIns="45482" rIns="90964" bIns="45482" rtlCol="0">
              <a:spAutoFit/>
            </a:bodyPr>
            <a:lstStyle/>
            <a:p>
              <a:r>
                <a:rPr lang="en-US" b="1" dirty="0"/>
                <a:t>I enjoy my job/career and would like to continue</a:t>
              </a:r>
            </a:p>
          </p:txBody>
        </p:sp>
        <p:sp>
          <p:nvSpPr>
            <p:cNvPr id="21" name="TextBox 20">
              <a:extLst>
                <a:ext uri="{FF2B5EF4-FFF2-40B4-BE49-F238E27FC236}">
                  <a16:creationId xmlns:a16="http://schemas.microsoft.com/office/drawing/2014/main" id="{348A0782-F689-4FBE-A2A3-FC22D7D89BF8}"/>
                </a:ext>
              </a:extLst>
            </p:cNvPr>
            <p:cNvSpPr txBox="1"/>
            <p:nvPr/>
          </p:nvSpPr>
          <p:spPr>
            <a:xfrm>
              <a:off x="-333259" y="2954907"/>
              <a:ext cx="7460280" cy="368851"/>
            </a:xfrm>
            <a:prstGeom prst="rect">
              <a:avLst/>
            </a:prstGeom>
            <a:noFill/>
          </p:spPr>
          <p:txBody>
            <a:bodyPr wrap="square" lIns="90964" tIns="45482" rIns="90964" bIns="45482" rtlCol="0">
              <a:spAutoFit/>
            </a:bodyPr>
            <a:lstStyle/>
            <a:p>
              <a:r>
                <a:rPr lang="en-US" b="1" dirty="0"/>
                <a:t>It is a social outlet that will help me stay active/prevent boredom</a:t>
              </a:r>
            </a:p>
          </p:txBody>
        </p:sp>
        <p:sp>
          <p:nvSpPr>
            <p:cNvPr id="22" name="Rectangle 21">
              <a:extLst>
                <a:ext uri="{FF2B5EF4-FFF2-40B4-BE49-F238E27FC236}">
                  <a16:creationId xmlns:a16="http://schemas.microsoft.com/office/drawing/2014/main" id="{4695DCA2-4149-4033-9766-2ECF1EFE8E3D}"/>
                </a:ext>
              </a:extLst>
            </p:cNvPr>
            <p:cNvSpPr/>
            <p:nvPr/>
          </p:nvSpPr>
          <p:spPr>
            <a:xfrm>
              <a:off x="-333259" y="3527898"/>
              <a:ext cx="7626534" cy="368851"/>
            </a:xfrm>
            <a:prstGeom prst="rect">
              <a:avLst/>
            </a:prstGeom>
            <a:noFill/>
          </p:spPr>
          <p:txBody>
            <a:bodyPr wrap="square" lIns="90964" tIns="45482" rIns="90964" bIns="45482" rtlCol="0">
              <a:spAutoFit/>
            </a:bodyPr>
            <a:lstStyle/>
            <a:p>
              <a:r>
                <a:rPr lang="en-US" b="1" dirty="0"/>
                <a:t>I want to do something that will let me give back to the community</a:t>
              </a:r>
            </a:p>
          </p:txBody>
        </p:sp>
        <p:sp>
          <p:nvSpPr>
            <p:cNvPr id="23" name="Rectangle 22">
              <a:extLst>
                <a:ext uri="{FF2B5EF4-FFF2-40B4-BE49-F238E27FC236}">
                  <a16:creationId xmlns:a16="http://schemas.microsoft.com/office/drawing/2014/main" id="{8DA0B429-34D8-47BC-BD6A-E57B4C9AFE9D}"/>
                </a:ext>
              </a:extLst>
            </p:cNvPr>
            <p:cNvSpPr/>
            <p:nvPr/>
          </p:nvSpPr>
          <p:spPr>
            <a:xfrm>
              <a:off x="-333259" y="4100889"/>
              <a:ext cx="4420800" cy="368851"/>
            </a:xfrm>
            <a:prstGeom prst="rect">
              <a:avLst/>
            </a:prstGeom>
            <a:noFill/>
          </p:spPr>
          <p:txBody>
            <a:bodyPr wrap="square" lIns="90964" tIns="45482" rIns="90964" bIns="45482" rtlCol="0">
              <a:spAutoFit/>
            </a:bodyPr>
            <a:lstStyle/>
            <a:p>
              <a:r>
                <a:rPr lang="en-US" b="1" dirty="0"/>
                <a:t>It is my opportunity to try a new field</a:t>
              </a:r>
            </a:p>
          </p:txBody>
        </p:sp>
        <p:sp>
          <p:nvSpPr>
            <p:cNvPr id="24" name="Rectangle 23">
              <a:extLst>
                <a:ext uri="{FF2B5EF4-FFF2-40B4-BE49-F238E27FC236}">
                  <a16:creationId xmlns:a16="http://schemas.microsoft.com/office/drawing/2014/main" id="{3473E70B-5CA0-429F-B448-C42A5017D454}"/>
                </a:ext>
              </a:extLst>
            </p:cNvPr>
            <p:cNvSpPr/>
            <p:nvPr/>
          </p:nvSpPr>
          <p:spPr>
            <a:xfrm>
              <a:off x="-333259" y="4673880"/>
              <a:ext cx="3729173" cy="368851"/>
            </a:xfrm>
            <a:prstGeom prst="rect">
              <a:avLst/>
            </a:prstGeom>
            <a:noFill/>
          </p:spPr>
          <p:txBody>
            <a:bodyPr wrap="square" lIns="90964" tIns="45482" rIns="90964" bIns="45482" rtlCol="0">
              <a:spAutoFit/>
            </a:bodyPr>
            <a:lstStyle/>
            <a:p>
              <a:r>
                <a:rPr lang="en-US" b="1" dirty="0"/>
                <a:t>I plan to start my own business</a:t>
              </a:r>
            </a:p>
          </p:txBody>
        </p:sp>
        <p:sp>
          <p:nvSpPr>
            <p:cNvPr id="25" name="Rectangle 24">
              <a:extLst>
                <a:ext uri="{FF2B5EF4-FFF2-40B4-BE49-F238E27FC236}">
                  <a16:creationId xmlns:a16="http://schemas.microsoft.com/office/drawing/2014/main" id="{EE1B3B98-459A-4E96-B386-54D848D6F15D}"/>
                </a:ext>
              </a:extLst>
            </p:cNvPr>
            <p:cNvSpPr/>
            <p:nvPr/>
          </p:nvSpPr>
          <p:spPr>
            <a:xfrm>
              <a:off x="-333259" y="5246867"/>
              <a:ext cx="7626534" cy="368851"/>
            </a:xfrm>
            <a:prstGeom prst="rect">
              <a:avLst/>
            </a:prstGeom>
            <a:noFill/>
          </p:spPr>
          <p:txBody>
            <a:bodyPr wrap="square" lIns="90964" tIns="45482" rIns="90964" bIns="45482" rtlCol="0">
              <a:spAutoFit/>
            </a:bodyPr>
            <a:lstStyle/>
            <a:p>
              <a:r>
                <a:rPr lang="en-US" b="1" dirty="0"/>
                <a:t>I plan to pursue a passion that was too risky to commit to previously</a:t>
              </a:r>
            </a:p>
          </p:txBody>
        </p:sp>
        <p:cxnSp>
          <p:nvCxnSpPr>
            <p:cNvPr id="26" name="Straight Connector 25">
              <a:extLst>
                <a:ext uri="{FF2B5EF4-FFF2-40B4-BE49-F238E27FC236}">
                  <a16:creationId xmlns:a16="http://schemas.microsoft.com/office/drawing/2014/main" id="{E477C3E6-34B4-44F4-ABFA-1F42A521AA79}"/>
                </a:ext>
              </a:extLst>
            </p:cNvPr>
            <p:cNvCxnSpPr/>
            <p:nvPr/>
          </p:nvCxnSpPr>
          <p:spPr>
            <a:xfrm>
              <a:off x="-547319" y="2852837"/>
              <a:ext cx="8891271" cy="0"/>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81612F69-5EDD-4B7B-8A80-7B8ADD8211BF}"/>
                </a:ext>
              </a:extLst>
            </p:cNvPr>
            <p:cNvCxnSpPr/>
            <p:nvPr/>
          </p:nvCxnSpPr>
          <p:spPr>
            <a:xfrm>
              <a:off x="-547319" y="3425828"/>
              <a:ext cx="8891271" cy="0"/>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E354C58F-6639-4034-B5A8-6B8D6FAC628B}"/>
                </a:ext>
              </a:extLst>
            </p:cNvPr>
            <p:cNvCxnSpPr/>
            <p:nvPr/>
          </p:nvCxnSpPr>
          <p:spPr>
            <a:xfrm>
              <a:off x="-547319" y="4571810"/>
              <a:ext cx="8891271" cy="0"/>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6778675D-B235-40B2-BAD5-50D2CEE48C2E}"/>
                </a:ext>
              </a:extLst>
            </p:cNvPr>
            <p:cNvCxnSpPr/>
            <p:nvPr/>
          </p:nvCxnSpPr>
          <p:spPr>
            <a:xfrm>
              <a:off x="-547319" y="5144801"/>
              <a:ext cx="8891271" cy="0"/>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000886FD-B9FA-42ED-B893-0820B073722A}"/>
                </a:ext>
              </a:extLst>
            </p:cNvPr>
            <p:cNvSpPr txBox="1"/>
            <p:nvPr/>
          </p:nvSpPr>
          <p:spPr>
            <a:xfrm>
              <a:off x="7365891" y="2356894"/>
              <a:ext cx="782054" cy="461665"/>
            </a:xfrm>
            <a:prstGeom prst="rect">
              <a:avLst/>
            </a:prstGeom>
            <a:noFill/>
          </p:spPr>
          <p:txBody>
            <a:bodyPr wrap="square" lIns="90964" tIns="45482" rIns="90964" bIns="45482" rtlCol="0">
              <a:spAutoFit/>
            </a:bodyPr>
            <a:lstStyle/>
            <a:p>
              <a:pPr algn="ctr"/>
              <a:r>
                <a:rPr lang="en-US" sz="2400" b="1" dirty="0">
                  <a:solidFill>
                    <a:srgbClr val="00B0B4"/>
                  </a:solidFill>
                </a:rPr>
                <a:t>54% </a:t>
              </a:r>
            </a:p>
          </p:txBody>
        </p:sp>
        <p:sp>
          <p:nvSpPr>
            <p:cNvPr id="32" name="TextBox 31">
              <a:extLst>
                <a:ext uri="{FF2B5EF4-FFF2-40B4-BE49-F238E27FC236}">
                  <a16:creationId xmlns:a16="http://schemas.microsoft.com/office/drawing/2014/main" id="{BDD9E869-B957-4AE3-A6B1-D762376A4165}"/>
                </a:ext>
              </a:extLst>
            </p:cNvPr>
            <p:cNvSpPr txBox="1"/>
            <p:nvPr/>
          </p:nvSpPr>
          <p:spPr>
            <a:xfrm>
              <a:off x="7365891" y="2921889"/>
              <a:ext cx="782054" cy="461665"/>
            </a:xfrm>
            <a:prstGeom prst="rect">
              <a:avLst/>
            </a:prstGeom>
            <a:noFill/>
          </p:spPr>
          <p:txBody>
            <a:bodyPr wrap="square" lIns="90964" tIns="45482" rIns="90964" bIns="45482" rtlCol="0">
              <a:spAutoFit/>
            </a:bodyPr>
            <a:lstStyle/>
            <a:p>
              <a:pPr algn="ctr"/>
              <a:r>
                <a:rPr lang="en-US" sz="2400" b="1" dirty="0">
                  <a:solidFill>
                    <a:srgbClr val="00B0B4"/>
                  </a:solidFill>
                </a:rPr>
                <a:t>44% </a:t>
              </a:r>
            </a:p>
          </p:txBody>
        </p:sp>
        <p:sp>
          <p:nvSpPr>
            <p:cNvPr id="33" name="TextBox 32">
              <a:extLst>
                <a:ext uri="{FF2B5EF4-FFF2-40B4-BE49-F238E27FC236}">
                  <a16:creationId xmlns:a16="http://schemas.microsoft.com/office/drawing/2014/main" id="{6797CCE6-C871-40D7-87C8-DF1575F356F3}"/>
                </a:ext>
              </a:extLst>
            </p:cNvPr>
            <p:cNvSpPr txBox="1"/>
            <p:nvPr/>
          </p:nvSpPr>
          <p:spPr>
            <a:xfrm>
              <a:off x="7365891" y="3486884"/>
              <a:ext cx="782054" cy="461665"/>
            </a:xfrm>
            <a:prstGeom prst="rect">
              <a:avLst/>
            </a:prstGeom>
            <a:noFill/>
          </p:spPr>
          <p:txBody>
            <a:bodyPr wrap="square" lIns="90964" tIns="45482" rIns="90964" bIns="45482" rtlCol="0">
              <a:spAutoFit/>
            </a:bodyPr>
            <a:lstStyle/>
            <a:p>
              <a:pPr algn="ctr"/>
              <a:r>
                <a:rPr lang="en-US" sz="2400" b="1" dirty="0">
                  <a:solidFill>
                    <a:srgbClr val="00B0B4"/>
                  </a:solidFill>
                </a:rPr>
                <a:t>18% </a:t>
              </a:r>
            </a:p>
          </p:txBody>
        </p:sp>
        <p:sp>
          <p:nvSpPr>
            <p:cNvPr id="34" name="TextBox 33">
              <a:extLst>
                <a:ext uri="{FF2B5EF4-FFF2-40B4-BE49-F238E27FC236}">
                  <a16:creationId xmlns:a16="http://schemas.microsoft.com/office/drawing/2014/main" id="{B87BA643-7A5F-4FEE-9B29-1DA1003F5FF5}"/>
                </a:ext>
              </a:extLst>
            </p:cNvPr>
            <p:cNvSpPr txBox="1"/>
            <p:nvPr/>
          </p:nvSpPr>
          <p:spPr>
            <a:xfrm>
              <a:off x="7365891" y="4051879"/>
              <a:ext cx="782054" cy="461665"/>
            </a:xfrm>
            <a:prstGeom prst="rect">
              <a:avLst/>
            </a:prstGeom>
            <a:noFill/>
          </p:spPr>
          <p:txBody>
            <a:bodyPr wrap="square" lIns="90964" tIns="45482" rIns="90964" bIns="45482" rtlCol="0">
              <a:spAutoFit/>
            </a:bodyPr>
            <a:lstStyle/>
            <a:p>
              <a:pPr algn="ctr"/>
              <a:r>
                <a:rPr lang="en-US" sz="2400" b="1" dirty="0">
                  <a:solidFill>
                    <a:srgbClr val="00B0B4"/>
                  </a:solidFill>
                </a:rPr>
                <a:t>10% </a:t>
              </a:r>
            </a:p>
          </p:txBody>
        </p:sp>
        <p:sp>
          <p:nvSpPr>
            <p:cNvPr id="35" name="TextBox 34">
              <a:extLst>
                <a:ext uri="{FF2B5EF4-FFF2-40B4-BE49-F238E27FC236}">
                  <a16:creationId xmlns:a16="http://schemas.microsoft.com/office/drawing/2014/main" id="{8D95CBC0-0D4C-4974-925D-EAFD75CF8E79}"/>
                </a:ext>
              </a:extLst>
            </p:cNvPr>
            <p:cNvSpPr txBox="1"/>
            <p:nvPr/>
          </p:nvSpPr>
          <p:spPr>
            <a:xfrm>
              <a:off x="7365891" y="4616874"/>
              <a:ext cx="782054" cy="461665"/>
            </a:xfrm>
            <a:prstGeom prst="rect">
              <a:avLst/>
            </a:prstGeom>
            <a:noFill/>
          </p:spPr>
          <p:txBody>
            <a:bodyPr wrap="square" lIns="90964" tIns="45482" rIns="90964" bIns="45482" rtlCol="0">
              <a:spAutoFit/>
            </a:bodyPr>
            <a:lstStyle/>
            <a:p>
              <a:pPr algn="ctr"/>
              <a:r>
                <a:rPr lang="en-US" sz="2400" b="1" dirty="0">
                  <a:solidFill>
                    <a:srgbClr val="00B0B4"/>
                  </a:solidFill>
                </a:rPr>
                <a:t>9% </a:t>
              </a:r>
            </a:p>
          </p:txBody>
        </p:sp>
        <p:sp>
          <p:nvSpPr>
            <p:cNvPr id="36" name="TextBox 35">
              <a:extLst>
                <a:ext uri="{FF2B5EF4-FFF2-40B4-BE49-F238E27FC236}">
                  <a16:creationId xmlns:a16="http://schemas.microsoft.com/office/drawing/2014/main" id="{DE95477F-B486-44FC-8D09-83B08A75C671}"/>
                </a:ext>
              </a:extLst>
            </p:cNvPr>
            <p:cNvSpPr txBox="1"/>
            <p:nvPr/>
          </p:nvSpPr>
          <p:spPr>
            <a:xfrm>
              <a:off x="7365891" y="5181868"/>
              <a:ext cx="782054" cy="461665"/>
            </a:xfrm>
            <a:prstGeom prst="rect">
              <a:avLst/>
            </a:prstGeom>
            <a:noFill/>
          </p:spPr>
          <p:txBody>
            <a:bodyPr wrap="square" lIns="90964" tIns="45482" rIns="90964" bIns="45482" rtlCol="0">
              <a:spAutoFit/>
            </a:bodyPr>
            <a:lstStyle/>
            <a:p>
              <a:pPr algn="ctr"/>
              <a:r>
                <a:rPr lang="en-US" sz="2400" b="1" dirty="0">
                  <a:solidFill>
                    <a:srgbClr val="00B0B4"/>
                  </a:solidFill>
                </a:rPr>
                <a:t>9% </a:t>
              </a:r>
            </a:p>
          </p:txBody>
        </p:sp>
      </p:grpSp>
      <p:sp>
        <p:nvSpPr>
          <p:cNvPr id="38" name="Title 3">
            <a:extLst>
              <a:ext uri="{FF2B5EF4-FFF2-40B4-BE49-F238E27FC236}">
                <a16:creationId xmlns:a16="http://schemas.microsoft.com/office/drawing/2014/main" id="{CC8A2219-DBB6-4642-BE24-50485B9436AC}"/>
              </a:ext>
            </a:extLst>
          </p:cNvPr>
          <p:cNvSpPr>
            <a:spLocks noGrp="1"/>
          </p:cNvSpPr>
          <p:nvPr>
            <p:ph type="title"/>
          </p:nvPr>
        </p:nvSpPr>
        <p:spPr>
          <a:xfrm>
            <a:off x="157654" y="57697"/>
            <a:ext cx="11894646" cy="1078815"/>
          </a:xfrm>
        </p:spPr>
        <p:txBody>
          <a:bodyPr anchor="t">
            <a:normAutofit/>
          </a:bodyPr>
          <a:lstStyle/>
          <a:p>
            <a:pPr algn="l"/>
            <a:r>
              <a:rPr lang="en-US" sz="2600" dirty="0"/>
              <a:t>They’re </a:t>
            </a:r>
            <a:r>
              <a:rPr lang="en-US" sz="2600" b="1" dirty="0"/>
              <a:t>Choosing</a:t>
            </a:r>
            <a:r>
              <a:rPr lang="en-US" sz="2600" dirty="0"/>
              <a:t> To Work Later Into Life Because They View Their Job As Being An Integral Part Of Who They Are</a:t>
            </a:r>
          </a:p>
        </p:txBody>
      </p:sp>
      <p:sp>
        <p:nvSpPr>
          <p:cNvPr id="40" name="Rectangle 39">
            <a:extLst>
              <a:ext uri="{FF2B5EF4-FFF2-40B4-BE49-F238E27FC236}">
                <a16:creationId xmlns:a16="http://schemas.microsoft.com/office/drawing/2014/main" id="{403B5AED-4F4B-41B8-A45B-FDA053AA7821}"/>
              </a:ext>
            </a:extLst>
          </p:cNvPr>
          <p:cNvSpPr/>
          <p:nvPr/>
        </p:nvSpPr>
        <p:spPr>
          <a:xfrm>
            <a:off x="962667" y="1466458"/>
            <a:ext cx="8113776" cy="369332"/>
          </a:xfrm>
          <a:prstGeom prst="rect">
            <a:avLst/>
          </a:prstGeom>
        </p:spPr>
        <p:txBody>
          <a:bodyPr>
            <a:spAutoFit/>
          </a:bodyPr>
          <a:lstStyle/>
          <a:p>
            <a:pPr marR="68090" algn="ctr"/>
            <a:r>
              <a:rPr lang="en-US" b="1" u="sng" dirty="0">
                <a:latin typeface="+mj-lt"/>
              </a:rPr>
              <a:t>Why do you anticipate working past the traditional retirement age of 65? </a:t>
            </a:r>
          </a:p>
        </p:txBody>
      </p:sp>
      <p:sp>
        <p:nvSpPr>
          <p:cNvPr id="3" name="Speech Bubble: Rectangle 2">
            <a:extLst>
              <a:ext uri="{FF2B5EF4-FFF2-40B4-BE49-F238E27FC236}">
                <a16:creationId xmlns:a16="http://schemas.microsoft.com/office/drawing/2014/main" id="{2D6C0D7D-6FB8-47FE-A021-7315FED4ED64}"/>
              </a:ext>
            </a:extLst>
          </p:cNvPr>
          <p:cNvSpPr/>
          <p:nvPr/>
        </p:nvSpPr>
        <p:spPr>
          <a:xfrm>
            <a:off x="9922904" y="3608783"/>
            <a:ext cx="1824265" cy="1174572"/>
          </a:xfrm>
          <a:prstGeom prst="wedgeRectCallout">
            <a:avLst>
              <a:gd name="adj1" fmla="val -71833"/>
              <a:gd name="adj2" fmla="val 78482"/>
            </a:avLst>
          </a:prstGeom>
          <a:solidFill>
            <a:srgbClr val="00B0B4"/>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The number of entrepreneurs over age 50 has increased 50% since 2007</a:t>
            </a:r>
          </a:p>
        </p:txBody>
      </p:sp>
      <p:sp>
        <p:nvSpPr>
          <p:cNvPr id="41" name="Slide Number Placeholder 5">
            <a:extLst>
              <a:ext uri="{FF2B5EF4-FFF2-40B4-BE49-F238E27FC236}">
                <a16:creationId xmlns:a16="http://schemas.microsoft.com/office/drawing/2014/main" id="{821A9AFD-CA2B-463F-94BA-533FDD4CC20E}"/>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22</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42" name="Picture 41">
            <a:extLst>
              <a:ext uri="{FF2B5EF4-FFF2-40B4-BE49-F238E27FC236}">
                <a16:creationId xmlns:a16="http://schemas.microsoft.com/office/drawing/2014/main" id="{49411F83-8875-4840-9AE8-F75F7AC655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1909254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B4"/>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ACF56A9-2173-429E-A6BB-E78CC0F75FD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3000" y="0"/>
            <a:ext cx="4829000" cy="6858000"/>
          </a:xfrm>
          <a:prstGeom prst="rect">
            <a:avLst/>
          </a:prstGeom>
        </p:spPr>
      </p:pic>
      <p:sp>
        <p:nvSpPr>
          <p:cNvPr id="6" name="TextBox 5">
            <a:extLst>
              <a:ext uri="{FF2B5EF4-FFF2-40B4-BE49-F238E27FC236}">
                <a16:creationId xmlns:a16="http://schemas.microsoft.com/office/drawing/2014/main" id="{98595076-E531-42F0-80E3-7C6A296545D5}"/>
              </a:ext>
            </a:extLst>
          </p:cNvPr>
          <p:cNvSpPr txBox="1"/>
          <p:nvPr/>
        </p:nvSpPr>
        <p:spPr>
          <a:xfrm>
            <a:off x="56244" y="2133193"/>
            <a:ext cx="7248700" cy="2185214"/>
          </a:xfrm>
          <a:prstGeom prst="rect">
            <a:avLst/>
          </a:prstGeom>
          <a:noFill/>
        </p:spPr>
        <p:txBody>
          <a:bodyPr wrap="square" rtlCol="0">
            <a:spAutoFit/>
          </a:bodyPr>
          <a:lstStyle/>
          <a:p>
            <a:pPr algn="ctr"/>
            <a:r>
              <a:rPr lang="en-US" sz="3400" dirty="0">
                <a:solidFill>
                  <a:schemeClr val="bg1"/>
                </a:solidFill>
              </a:rPr>
              <a:t>Their Aggregation Of Disposable Income Over The Years Means Adults 50+ Have </a:t>
            </a:r>
            <a:r>
              <a:rPr lang="en-US" sz="3400" b="1" dirty="0">
                <a:solidFill>
                  <a:schemeClr val="bg1"/>
                </a:solidFill>
              </a:rPr>
              <a:t>Significant Spending Power</a:t>
            </a:r>
            <a:r>
              <a:rPr lang="en-US" sz="3400" dirty="0">
                <a:solidFill>
                  <a:schemeClr val="bg1"/>
                </a:solidFill>
              </a:rPr>
              <a:t>, And They Use It</a:t>
            </a:r>
            <a:endParaRPr lang="en-US" sz="3600" dirty="0"/>
          </a:p>
        </p:txBody>
      </p:sp>
      <p:pic>
        <p:nvPicPr>
          <p:cNvPr id="8" name="Picture 7">
            <a:extLst>
              <a:ext uri="{FF2B5EF4-FFF2-40B4-BE49-F238E27FC236}">
                <a16:creationId xmlns:a16="http://schemas.microsoft.com/office/drawing/2014/main" id="{3396A0F7-F387-4C15-AC9D-BDE3D43CE9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5900" y="6626338"/>
            <a:ext cx="2718926" cy="150236"/>
          </a:xfrm>
          <a:prstGeom prst="rect">
            <a:avLst/>
          </a:prstGeom>
        </p:spPr>
      </p:pic>
      <p:sp>
        <p:nvSpPr>
          <p:cNvPr id="7" name="Slide Number Placeholder 5">
            <a:extLst>
              <a:ext uri="{FF2B5EF4-FFF2-40B4-BE49-F238E27FC236}">
                <a16:creationId xmlns:a16="http://schemas.microsoft.com/office/drawing/2014/main" id="{07C455EF-17DA-43F4-9A86-7246AF752B7E}"/>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23</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Tree>
    <p:extLst>
      <p:ext uri="{BB962C8B-B14F-4D97-AF65-F5344CB8AC3E}">
        <p14:creationId xmlns:p14="http://schemas.microsoft.com/office/powerpoint/2010/main" val="1409771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FC27EC-2A0E-44BB-9952-2A37AC3BFFF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26358" y="4638"/>
            <a:ext cx="5465642" cy="6853362"/>
          </a:xfrm>
          <a:prstGeom prst="rect">
            <a:avLst/>
          </a:prstGeom>
        </p:spPr>
      </p:pic>
      <p:sp>
        <p:nvSpPr>
          <p:cNvPr id="8" name="Text Placeholder 3">
            <a:extLst>
              <a:ext uri="{FF2B5EF4-FFF2-40B4-BE49-F238E27FC236}">
                <a16:creationId xmlns:a16="http://schemas.microsoft.com/office/drawing/2014/main" id="{7FA30214-A5B5-4EA3-8967-BC6D4961E0D7}"/>
              </a:ext>
            </a:extLst>
          </p:cNvPr>
          <p:cNvSpPr txBox="1">
            <a:spLocks/>
          </p:cNvSpPr>
          <p:nvPr/>
        </p:nvSpPr>
        <p:spPr>
          <a:xfrm>
            <a:off x="87712" y="6483385"/>
            <a:ext cx="4962855" cy="328678"/>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VAB Analysis of </a:t>
            </a:r>
            <a:r>
              <a:rPr lang="en-US" sz="800" i="1" dirty="0"/>
              <a:t>Consumer Expenditure Survey</a:t>
            </a:r>
            <a:r>
              <a:rPr lang="en-US" sz="800" dirty="0"/>
              <a:t> data, U.S. Bureau of Labor Statistics, September, 2018, Data represents adults 55+ due to data age group breakouts.</a:t>
            </a:r>
          </a:p>
        </p:txBody>
      </p:sp>
      <p:graphicFrame>
        <p:nvGraphicFramePr>
          <p:cNvPr id="9" name="Chart 8">
            <a:extLst>
              <a:ext uri="{FF2B5EF4-FFF2-40B4-BE49-F238E27FC236}">
                <a16:creationId xmlns:a16="http://schemas.microsoft.com/office/drawing/2014/main" id="{CA71EDD5-79CC-4170-921C-E20AFFE6D5E8}"/>
              </a:ext>
            </a:extLst>
          </p:cNvPr>
          <p:cNvGraphicFramePr/>
          <p:nvPr>
            <p:extLst>
              <p:ext uri="{D42A27DB-BD31-4B8C-83A1-F6EECF244321}">
                <p14:modId xmlns:p14="http://schemas.microsoft.com/office/powerpoint/2010/main" val="2584762869"/>
              </p:ext>
            </p:extLst>
          </p:nvPr>
        </p:nvGraphicFramePr>
        <p:xfrm>
          <a:off x="220836" y="1955799"/>
          <a:ext cx="6287807" cy="4360803"/>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5A70652F-38E7-4B75-B494-BB0702BA4B32}"/>
              </a:ext>
            </a:extLst>
          </p:cNvPr>
          <p:cNvSpPr txBox="1"/>
          <p:nvPr/>
        </p:nvSpPr>
        <p:spPr>
          <a:xfrm>
            <a:off x="14809" y="106157"/>
            <a:ext cx="7135291" cy="892552"/>
          </a:xfrm>
          <a:prstGeom prst="rect">
            <a:avLst/>
          </a:prstGeom>
          <a:noFill/>
        </p:spPr>
        <p:txBody>
          <a:bodyPr wrap="square" rtlCol="0">
            <a:spAutoFit/>
          </a:bodyPr>
          <a:lstStyle/>
          <a:p>
            <a:r>
              <a:rPr lang="en-US" sz="2600" dirty="0"/>
              <a:t>Adults 55+ Account For </a:t>
            </a:r>
            <a:r>
              <a:rPr lang="en-US" sz="2600" b="1" u="sng" dirty="0">
                <a:solidFill>
                  <a:srgbClr val="009EA2"/>
                </a:solidFill>
              </a:rPr>
              <a:t>41%</a:t>
            </a:r>
            <a:r>
              <a:rPr lang="en-US" sz="2600" dirty="0"/>
              <a:t> Of Annual Total</a:t>
            </a:r>
          </a:p>
          <a:p>
            <a:r>
              <a:rPr lang="en-US" sz="2600" dirty="0"/>
              <a:t>U.S. Expenditures</a:t>
            </a:r>
          </a:p>
        </p:txBody>
      </p:sp>
      <p:sp>
        <p:nvSpPr>
          <p:cNvPr id="4" name="Rectangle 3">
            <a:extLst>
              <a:ext uri="{FF2B5EF4-FFF2-40B4-BE49-F238E27FC236}">
                <a16:creationId xmlns:a16="http://schemas.microsoft.com/office/drawing/2014/main" id="{DF3B7366-1ED3-4CF7-B44D-207AECC6DDAA}"/>
              </a:ext>
            </a:extLst>
          </p:cNvPr>
          <p:cNvSpPr/>
          <p:nvPr/>
        </p:nvSpPr>
        <p:spPr>
          <a:xfrm>
            <a:off x="595391" y="1318410"/>
            <a:ext cx="5538696" cy="369332"/>
          </a:xfrm>
          <a:prstGeom prst="rect">
            <a:avLst/>
          </a:prstGeom>
        </p:spPr>
        <p:txBody>
          <a:bodyPr wrap="none">
            <a:spAutoFit/>
          </a:bodyPr>
          <a:lstStyle/>
          <a:p>
            <a:r>
              <a:rPr lang="en-US" dirty="0"/>
              <a:t>This translates to </a:t>
            </a:r>
            <a:r>
              <a:rPr lang="en-US" b="1" u="sng" dirty="0">
                <a:solidFill>
                  <a:srgbClr val="009EA2"/>
                </a:solidFill>
              </a:rPr>
              <a:t>$3.2 trillion</a:t>
            </a:r>
            <a:r>
              <a:rPr lang="en-US" b="1" dirty="0">
                <a:solidFill>
                  <a:srgbClr val="009EA2"/>
                </a:solidFill>
              </a:rPr>
              <a:t> </a:t>
            </a:r>
            <a:r>
              <a:rPr lang="en-US" b="1" dirty="0"/>
              <a:t>i</a:t>
            </a:r>
            <a:r>
              <a:rPr lang="en-US" dirty="0"/>
              <a:t>n total yearly spend</a:t>
            </a:r>
          </a:p>
        </p:txBody>
      </p:sp>
      <p:sp>
        <p:nvSpPr>
          <p:cNvPr id="12" name="Slide Number Placeholder 5">
            <a:extLst>
              <a:ext uri="{FF2B5EF4-FFF2-40B4-BE49-F238E27FC236}">
                <a16:creationId xmlns:a16="http://schemas.microsoft.com/office/drawing/2014/main" id="{7F4DBBCF-1904-43DE-9F7D-2F20A5E48979}"/>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24</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3" name="Picture 12">
            <a:extLst>
              <a:ext uri="{FF2B5EF4-FFF2-40B4-BE49-F238E27FC236}">
                <a16:creationId xmlns:a16="http://schemas.microsoft.com/office/drawing/2014/main" id="{2DB5FF03-C974-42A6-BE2C-E45857A5C1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9230" y="6324875"/>
            <a:ext cx="2718926" cy="150236"/>
          </a:xfrm>
          <a:prstGeom prst="rect">
            <a:avLst/>
          </a:prstGeom>
        </p:spPr>
      </p:pic>
    </p:spTree>
    <p:extLst>
      <p:ext uri="{BB962C8B-B14F-4D97-AF65-F5344CB8AC3E}">
        <p14:creationId xmlns:p14="http://schemas.microsoft.com/office/powerpoint/2010/main" val="2476986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B0B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FB1CD8-BC9D-4022-85B6-46EDE1C201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83403" y="0"/>
            <a:ext cx="4508598" cy="6858000"/>
          </a:xfrm>
          <a:prstGeom prst="rect">
            <a:avLst/>
          </a:prstGeom>
        </p:spPr>
      </p:pic>
      <p:graphicFrame>
        <p:nvGraphicFramePr>
          <p:cNvPr id="9" name="Chart 8">
            <a:extLst>
              <a:ext uri="{FF2B5EF4-FFF2-40B4-BE49-F238E27FC236}">
                <a16:creationId xmlns:a16="http://schemas.microsoft.com/office/drawing/2014/main" id="{1EB22562-DB2E-44DA-8378-27A5778D01C9}"/>
              </a:ext>
            </a:extLst>
          </p:cNvPr>
          <p:cNvGraphicFramePr/>
          <p:nvPr>
            <p:extLst>
              <p:ext uri="{D42A27DB-BD31-4B8C-83A1-F6EECF244321}">
                <p14:modId xmlns:p14="http://schemas.microsoft.com/office/powerpoint/2010/main" val="300810288"/>
              </p:ext>
            </p:extLst>
          </p:nvPr>
        </p:nvGraphicFramePr>
        <p:xfrm>
          <a:off x="136642" y="1207032"/>
          <a:ext cx="7834614" cy="556954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 Placeholder 3">
            <a:extLst>
              <a:ext uri="{FF2B5EF4-FFF2-40B4-BE49-F238E27FC236}">
                <a16:creationId xmlns:a16="http://schemas.microsoft.com/office/drawing/2014/main" id="{045A85A5-DA5A-4BC3-8BAB-072A8BAB2AB2}"/>
              </a:ext>
            </a:extLst>
          </p:cNvPr>
          <p:cNvSpPr txBox="1">
            <a:spLocks/>
          </p:cNvSpPr>
          <p:nvPr/>
        </p:nvSpPr>
        <p:spPr>
          <a:xfrm>
            <a:off x="119695" y="6519690"/>
            <a:ext cx="6320861" cy="303836"/>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solidFill>
                  <a:schemeClr val="bg1"/>
                </a:solidFill>
                <a:effectLst/>
                <a:uLnTx/>
                <a:uFillTx/>
                <a:latin typeface="Trebuchet MS"/>
                <a:ea typeface="+mn-ea"/>
                <a:cs typeface="+mn-cs"/>
              </a:rPr>
              <a:t>Source</a:t>
            </a:r>
            <a:r>
              <a:rPr lang="en-US" sz="800" dirty="0">
                <a:solidFill>
                  <a:schemeClr val="bg1"/>
                </a:solidFill>
              </a:rPr>
              <a:t>: VAB Analysis of </a:t>
            </a:r>
            <a:r>
              <a:rPr lang="en-US" sz="800" i="1" dirty="0">
                <a:solidFill>
                  <a:schemeClr val="bg1"/>
                </a:solidFill>
              </a:rPr>
              <a:t>Consumer Expenditure Survey</a:t>
            </a:r>
            <a:r>
              <a:rPr lang="en-US" sz="800" dirty="0">
                <a:solidFill>
                  <a:schemeClr val="bg1"/>
                </a:solidFill>
              </a:rPr>
              <a:t> data, U.S. Bureau of Labor Statistics, September, 2018, Adults 55+ calculated based on a weighted average for Adults 55-64 and Adults 65 and older; Data represents adults 55+ due to data age group breakouts.</a:t>
            </a:r>
            <a:endParaRPr kumimoji="0" lang="en-US" sz="800" b="0" i="0" u="none" strike="noStrike" kern="1200" cap="none" spc="0" normalizeH="0" baseline="0" noProof="0" dirty="0">
              <a:ln>
                <a:noFill/>
              </a:ln>
              <a:solidFill>
                <a:schemeClr val="bg1"/>
              </a:solidFill>
              <a:effectLst/>
              <a:uLnTx/>
              <a:uFillTx/>
              <a:latin typeface="Trebuchet MS"/>
            </a:endParaRPr>
          </a:p>
        </p:txBody>
      </p:sp>
      <p:sp>
        <p:nvSpPr>
          <p:cNvPr id="10" name="Title 1">
            <a:extLst>
              <a:ext uri="{FF2B5EF4-FFF2-40B4-BE49-F238E27FC236}">
                <a16:creationId xmlns:a16="http://schemas.microsoft.com/office/drawing/2014/main" id="{0724D878-F01A-4EAA-8A84-983D28CEACBE}"/>
              </a:ext>
            </a:extLst>
          </p:cNvPr>
          <p:cNvSpPr>
            <a:spLocks noGrp="1"/>
          </p:cNvSpPr>
          <p:nvPr>
            <p:ph type="title"/>
          </p:nvPr>
        </p:nvSpPr>
        <p:spPr>
          <a:xfrm>
            <a:off x="119694" y="47981"/>
            <a:ext cx="8160705" cy="944628"/>
          </a:xfrm>
        </p:spPr>
        <p:txBody>
          <a:bodyPr>
            <a:noAutofit/>
          </a:bodyPr>
          <a:lstStyle/>
          <a:p>
            <a:pPr algn="l"/>
            <a:r>
              <a:rPr lang="en-US" sz="2600" dirty="0">
                <a:solidFill>
                  <a:schemeClr val="bg1"/>
                </a:solidFill>
              </a:rPr>
              <a:t>Their Spending Profile Is Virtually Identical To </a:t>
            </a:r>
            <a:br>
              <a:rPr lang="en-US" sz="2600" dirty="0">
                <a:solidFill>
                  <a:schemeClr val="bg1"/>
                </a:solidFill>
              </a:rPr>
            </a:br>
            <a:r>
              <a:rPr lang="en-US" sz="2600" dirty="0">
                <a:solidFill>
                  <a:schemeClr val="bg1"/>
                </a:solidFill>
              </a:rPr>
              <a:t>Older Millennials</a:t>
            </a:r>
          </a:p>
        </p:txBody>
      </p:sp>
      <p:sp>
        <p:nvSpPr>
          <p:cNvPr id="2" name="TextBox 1">
            <a:extLst>
              <a:ext uri="{FF2B5EF4-FFF2-40B4-BE49-F238E27FC236}">
                <a16:creationId xmlns:a16="http://schemas.microsoft.com/office/drawing/2014/main" id="{2B6604EA-B70C-4B10-BD94-8634C802F3B8}"/>
              </a:ext>
            </a:extLst>
          </p:cNvPr>
          <p:cNvSpPr txBox="1"/>
          <p:nvPr/>
        </p:nvSpPr>
        <p:spPr>
          <a:xfrm>
            <a:off x="1707479" y="1654045"/>
            <a:ext cx="1404552" cy="338554"/>
          </a:xfrm>
          <a:prstGeom prst="rect">
            <a:avLst/>
          </a:prstGeom>
          <a:noFill/>
        </p:spPr>
        <p:txBody>
          <a:bodyPr wrap="none" rtlCol="0">
            <a:spAutoFit/>
          </a:bodyPr>
          <a:lstStyle/>
          <a:p>
            <a:r>
              <a:rPr lang="en-US" sz="1600" b="1" u="sng" dirty="0">
                <a:solidFill>
                  <a:schemeClr val="bg1"/>
                </a:solidFill>
              </a:rPr>
              <a:t>Adults 25-34</a:t>
            </a:r>
          </a:p>
        </p:txBody>
      </p:sp>
      <p:sp>
        <p:nvSpPr>
          <p:cNvPr id="11" name="TextBox 10">
            <a:extLst>
              <a:ext uri="{FF2B5EF4-FFF2-40B4-BE49-F238E27FC236}">
                <a16:creationId xmlns:a16="http://schemas.microsoft.com/office/drawing/2014/main" id="{72141266-5939-4312-81B5-D03EC6E11457}"/>
              </a:ext>
            </a:extLst>
          </p:cNvPr>
          <p:cNvSpPr txBox="1"/>
          <p:nvPr/>
        </p:nvSpPr>
        <p:spPr>
          <a:xfrm>
            <a:off x="5062873" y="1648567"/>
            <a:ext cx="1208985" cy="338554"/>
          </a:xfrm>
          <a:prstGeom prst="rect">
            <a:avLst/>
          </a:prstGeom>
          <a:noFill/>
        </p:spPr>
        <p:txBody>
          <a:bodyPr wrap="none" rtlCol="0">
            <a:spAutoFit/>
          </a:bodyPr>
          <a:lstStyle/>
          <a:p>
            <a:r>
              <a:rPr lang="en-US" sz="1600" b="1" u="sng" dirty="0">
                <a:solidFill>
                  <a:schemeClr val="bg1"/>
                </a:solidFill>
              </a:rPr>
              <a:t>Adults 55+</a:t>
            </a:r>
          </a:p>
        </p:txBody>
      </p:sp>
      <p:sp>
        <p:nvSpPr>
          <p:cNvPr id="13" name="Slide Number Placeholder 5">
            <a:extLst>
              <a:ext uri="{FF2B5EF4-FFF2-40B4-BE49-F238E27FC236}">
                <a16:creationId xmlns:a16="http://schemas.microsoft.com/office/drawing/2014/main" id="{35C94153-F711-4DC9-8F83-E89BC7E3F2AF}"/>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25</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4" name="Picture 13">
            <a:extLst>
              <a:ext uri="{FF2B5EF4-FFF2-40B4-BE49-F238E27FC236}">
                <a16:creationId xmlns:a16="http://schemas.microsoft.com/office/drawing/2014/main" id="{428A80E6-E866-457E-8066-7EE458AC54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3076332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6A5115C-1E5C-4721-B00A-8F452BAB921D}"/>
              </a:ext>
            </a:extLst>
          </p:cNvPr>
          <p:cNvSpPr txBox="1">
            <a:spLocks/>
          </p:cNvSpPr>
          <p:nvPr/>
        </p:nvSpPr>
        <p:spPr>
          <a:xfrm>
            <a:off x="119696" y="82391"/>
            <a:ext cx="11219010" cy="1005817"/>
          </a:xfrm>
          <a:prstGeom prst="rect">
            <a:avLst/>
          </a:prstGeom>
        </p:spPr>
        <p:txBody>
          <a:bodyPr vert="horz" lIns="116656" tIns="58311" rIns="116656" bIns="58311" rtlCol="0" anchor="ctr">
            <a:norm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600" b="0" i="0" u="none" strike="noStrike" kern="1200" cap="none" spc="0" normalizeH="0" baseline="0" noProof="0" dirty="0">
                <a:ln>
                  <a:noFill/>
                </a:ln>
                <a:effectLst/>
                <a:uLnTx/>
                <a:uFillTx/>
                <a:latin typeface="Trebuchet MS"/>
                <a:ea typeface="+mj-ea"/>
                <a:cs typeface="+mj-cs"/>
              </a:rPr>
              <a:t>With More Disposable Income, Adults 55+ Collectively Spend More On Consumer Goods &amp; Services Than Any Other Demographic Segment</a:t>
            </a:r>
          </a:p>
        </p:txBody>
      </p:sp>
      <p:sp>
        <p:nvSpPr>
          <p:cNvPr id="29" name="Text Placeholder 3">
            <a:extLst>
              <a:ext uri="{FF2B5EF4-FFF2-40B4-BE49-F238E27FC236}">
                <a16:creationId xmlns:a16="http://schemas.microsoft.com/office/drawing/2014/main" id="{D436ED30-68F0-4E08-8B10-B497F84F04FB}"/>
              </a:ext>
            </a:extLst>
          </p:cNvPr>
          <p:cNvSpPr txBox="1">
            <a:spLocks/>
          </p:cNvSpPr>
          <p:nvPr/>
        </p:nvSpPr>
        <p:spPr>
          <a:xfrm>
            <a:off x="119695" y="6648580"/>
            <a:ext cx="8338590" cy="303836"/>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sz="800" b="0" i="0" u="none" strike="noStrike" kern="1200" cap="none" spc="0" normalizeH="0" baseline="0" noProof="0" dirty="0">
                <a:ln>
                  <a:noFill/>
                </a:ln>
                <a:effectLst/>
                <a:uLnTx/>
                <a:uFillTx/>
                <a:latin typeface="Trebuchet MS"/>
                <a:ea typeface="+mn-ea"/>
                <a:cs typeface="+mn-cs"/>
              </a:rPr>
              <a:t>Source</a:t>
            </a:r>
            <a:r>
              <a:rPr lang="en-US" sz="800" dirty="0"/>
              <a:t>: VAB Analysis of </a:t>
            </a:r>
            <a:r>
              <a:rPr lang="en-US" sz="800" i="1" dirty="0"/>
              <a:t>Consumer Expenditure Survey</a:t>
            </a:r>
            <a:r>
              <a:rPr lang="en-US" sz="800" dirty="0"/>
              <a:t> data, U.S. Bureau of Labor Statistics, September, 2018. Data represents adults 55+ due to data age group breakouts.</a:t>
            </a:r>
            <a:endParaRPr kumimoji="0" lang="en-US" sz="800" b="0" i="0" u="none" strike="noStrike" kern="1200" cap="none" spc="0" normalizeH="0" baseline="0" noProof="0" dirty="0">
              <a:ln>
                <a:noFill/>
              </a:ln>
              <a:effectLst/>
              <a:uLnTx/>
              <a:uFillTx/>
              <a:latin typeface="Trebuchet MS"/>
            </a:endParaRPr>
          </a:p>
        </p:txBody>
      </p:sp>
      <p:sp>
        <p:nvSpPr>
          <p:cNvPr id="30" name="TextBox 29">
            <a:extLst>
              <a:ext uri="{FF2B5EF4-FFF2-40B4-BE49-F238E27FC236}">
                <a16:creationId xmlns:a16="http://schemas.microsoft.com/office/drawing/2014/main" id="{E43F9ABA-9DF9-4521-830A-656A5D90DBC8}"/>
              </a:ext>
            </a:extLst>
          </p:cNvPr>
          <p:cNvSpPr txBox="1"/>
          <p:nvPr/>
        </p:nvSpPr>
        <p:spPr>
          <a:xfrm>
            <a:off x="1729001" y="1604877"/>
            <a:ext cx="8805333" cy="523220"/>
          </a:xfrm>
          <a:prstGeom prst="rect">
            <a:avLst/>
          </a:prstGeom>
          <a:noFill/>
        </p:spPr>
        <p:txBody>
          <a:bodyPr wrap="square" rtlCol="0">
            <a:spAutoFit/>
          </a:bodyPr>
          <a:lstStyle/>
          <a:p>
            <a:pPr algn="ctr">
              <a:defRPr/>
            </a:pPr>
            <a:r>
              <a:rPr lang="en-US" sz="1400" b="1" u="sng" dirty="0">
                <a:solidFill>
                  <a:prstClr val="black"/>
                </a:solidFill>
                <a:latin typeface="Trebuchet MS"/>
              </a:rPr>
              <a:t>A55+ Total Annual Expenditures By Category</a:t>
            </a:r>
          </a:p>
          <a:p>
            <a:pPr algn="ctr">
              <a:defRPr/>
            </a:pPr>
            <a:r>
              <a:rPr lang="en-US" sz="1400" dirty="0">
                <a:solidFill>
                  <a:prstClr val="black"/>
                </a:solidFill>
                <a:latin typeface="Trebuchet MS"/>
              </a:rPr>
              <a:t>(% Share of Total Category Spend)</a:t>
            </a:r>
          </a:p>
        </p:txBody>
      </p:sp>
      <p:cxnSp>
        <p:nvCxnSpPr>
          <p:cNvPr id="119" name="Straight Connector 118">
            <a:extLst>
              <a:ext uri="{FF2B5EF4-FFF2-40B4-BE49-F238E27FC236}">
                <a16:creationId xmlns:a16="http://schemas.microsoft.com/office/drawing/2014/main" id="{9C56349E-6C01-4B1C-8CAA-A892FA178E41}"/>
              </a:ext>
            </a:extLst>
          </p:cNvPr>
          <p:cNvCxnSpPr>
            <a:cxnSpLocks/>
          </p:cNvCxnSpPr>
          <p:nvPr/>
        </p:nvCxnSpPr>
        <p:spPr>
          <a:xfrm>
            <a:off x="386584" y="3661204"/>
            <a:ext cx="11559173" cy="0"/>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120" name="Straight Connector 119">
            <a:extLst>
              <a:ext uri="{FF2B5EF4-FFF2-40B4-BE49-F238E27FC236}">
                <a16:creationId xmlns:a16="http://schemas.microsoft.com/office/drawing/2014/main" id="{538F2B2B-43DF-4772-A86F-F7A48A1497DC}"/>
              </a:ext>
            </a:extLst>
          </p:cNvPr>
          <p:cNvCxnSpPr>
            <a:cxnSpLocks/>
          </p:cNvCxnSpPr>
          <p:nvPr/>
        </p:nvCxnSpPr>
        <p:spPr>
          <a:xfrm>
            <a:off x="316414" y="5184105"/>
            <a:ext cx="11559173" cy="0"/>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sp>
        <p:nvSpPr>
          <p:cNvPr id="174" name="Title 1">
            <a:extLst>
              <a:ext uri="{FF2B5EF4-FFF2-40B4-BE49-F238E27FC236}">
                <a16:creationId xmlns:a16="http://schemas.microsoft.com/office/drawing/2014/main" id="{34924A36-98B5-4FFF-AFBF-3118EEC18C2B}"/>
              </a:ext>
            </a:extLst>
          </p:cNvPr>
          <p:cNvSpPr txBox="1">
            <a:spLocks/>
          </p:cNvSpPr>
          <p:nvPr/>
        </p:nvSpPr>
        <p:spPr>
          <a:xfrm>
            <a:off x="1112763" y="1032771"/>
            <a:ext cx="10241646" cy="516143"/>
          </a:xfrm>
          <a:prstGeom prst="rect">
            <a:avLst/>
          </a:prstGeom>
        </p:spPr>
        <p:txBody>
          <a:bodyPr vert="horz" lIns="116656" tIns="58311" rIns="116656" bIns="58311" rtlCol="0" anchor="ctr">
            <a:normAutofit fontScale="85000" lnSpcReduction="10000"/>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lvl="0" algn="l">
              <a:defRPr/>
            </a:pPr>
            <a:r>
              <a:rPr lang="en-US" sz="1800" dirty="0"/>
              <a:t>In fact, on average, adults 55+ are responsible for </a:t>
            </a:r>
            <a:r>
              <a:rPr lang="en-US" sz="1800" u="sng" dirty="0"/>
              <a:t>40%</a:t>
            </a:r>
            <a:r>
              <a:rPr lang="en-US" sz="1800" dirty="0"/>
              <a:t> of the spending across the top consumer categories</a:t>
            </a:r>
            <a:endParaRPr kumimoji="0" lang="en-US" sz="1800" b="0" i="0" u="none" strike="noStrike" kern="1200" cap="none" spc="0" normalizeH="0" baseline="0" noProof="0" dirty="0">
              <a:ln>
                <a:noFill/>
              </a:ln>
              <a:effectLst/>
              <a:uLnTx/>
              <a:uFillTx/>
              <a:latin typeface="Trebuchet MS"/>
              <a:ea typeface="+mj-ea"/>
              <a:cs typeface="+mj-cs"/>
            </a:endParaRPr>
          </a:p>
        </p:txBody>
      </p:sp>
      <p:sp>
        <p:nvSpPr>
          <p:cNvPr id="44" name="TextBox 43">
            <a:extLst>
              <a:ext uri="{FF2B5EF4-FFF2-40B4-BE49-F238E27FC236}">
                <a16:creationId xmlns:a16="http://schemas.microsoft.com/office/drawing/2014/main" id="{D141B043-9866-468D-BD4C-49D7EF20032A}"/>
              </a:ext>
            </a:extLst>
          </p:cNvPr>
          <p:cNvSpPr txBox="1"/>
          <p:nvPr/>
        </p:nvSpPr>
        <p:spPr>
          <a:xfrm>
            <a:off x="823724" y="2664805"/>
            <a:ext cx="1272903" cy="523220"/>
          </a:xfrm>
          <a:prstGeom prst="rect">
            <a:avLst/>
          </a:prstGeom>
          <a:noFill/>
        </p:spPr>
        <p:txBody>
          <a:bodyPr wrap="square" rtlCol="0">
            <a:spAutoFit/>
          </a:bodyPr>
          <a:lstStyle/>
          <a:p>
            <a:pPr algn="ctr"/>
            <a:r>
              <a:rPr lang="en-US" sz="1600" b="1" dirty="0">
                <a:solidFill>
                  <a:srgbClr val="00B0B4"/>
                </a:solidFill>
              </a:rPr>
              <a:t>$581.5B</a:t>
            </a:r>
          </a:p>
          <a:p>
            <a:pPr algn="ctr"/>
            <a:r>
              <a:rPr lang="en-US" sz="1200" b="1" dirty="0">
                <a:solidFill>
                  <a:schemeClr val="accent4"/>
                </a:solidFill>
              </a:rPr>
              <a:t>(38%)</a:t>
            </a:r>
          </a:p>
        </p:txBody>
      </p:sp>
      <p:sp>
        <p:nvSpPr>
          <p:cNvPr id="45" name="TextBox 44">
            <a:extLst>
              <a:ext uri="{FF2B5EF4-FFF2-40B4-BE49-F238E27FC236}">
                <a16:creationId xmlns:a16="http://schemas.microsoft.com/office/drawing/2014/main" id="{A8178BDF-C458-4D0D-81EA-A3E12D183EB8}"/>
              </a:ext>
            </a:extLst>
          </p:cNvPr>
          <p:cNvSpPr txBox="1"/>
          <p:nvPr/>
        </p:nvSpPr>
        <p:spPr>
          <a:xfrm>
            <a:off x="556667" y="3170630"/>
            <a:ext cx="1807016" cy="261610"/>
          </a:xfrm>
          <a:prstGeom prst="rect">
            <a:avLst/>
          </a:prstGeom>
          <a:noFill/>
        </p:spPr>
        <p:txBody>
          <a:bodyPr wrap="square" rtlCol="0">
            <a:spAutoFit/>
          </a:bodyPr>
          <a:lstStyle/>
          <a:p>
            <a:pPr algn="ctr"/>
            <a:r>
              <a:rPr lang="en-US" sz="1100" b="1" dirty="0"/>
              <a:t>Housing</a:t>
            </a:r>
          </a:p>
        </p:txBody>
      </p:sp>
      <p:pic>
        <p:nvPicPr>
          <p:cNvPr id="145" name="Picture 144">
            <a:extLst>
              <a:ext uri="{FF2B5EF4-FFF2-40B4-BE49-F238E27FC236}">
                <a16:creationId xmlns:a16="http://schemas.microsoft.com/office/drawing/2014/main" id="{0012CB91-F7E5-420B-BA82-A9C61F1BDF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8993" y="2155949"/>
            <a:ext cx="482364" cy="482364"/>
          </a:xfrm>
          <a:prstGeom prst="rect">
            <a:avLst/>
          </a:prstGeom>
        </p:spPr>
      </p:pic>
      <p:sp>
        <p:nvSpPr>
          <p:cNvPr id="7" name="TextBox 6">
            <a:extLst>
              <a:ext uri="{FF2B5EF4-FFF2-40B4-BE49-F238E27FC236}">
                <a16:creationId xmlns:a16="http://schemas.microsoft.com/office/drawing/2014/main" id="{2E52ADAC-6969-4187-83DA-F8036568203F}"/>
              </a:ext>
            </a:extLst>
          </p:cNvPr>
          <p:cNvSpPr txBox="1"/>
          <p:nvPr/>
        </p:nvSpPr>
        <p:spPr>
          <a:xfrm>
            <a:off x="2368999" y="2664805"/>
            <a:ext cx="1272903" cy="523220"/>
          </a:xfrm>
          <a:prstGeom prst="rect">
            <a:avLst/>
          </a:prstGeom>
          <a:noFill/>
        </p:spPr>
        <p:txBody>
          <a:bodyPr wrap="square" rtlCol="0">
            <a:spAutoFit/>
          </a:bodyPr>
          <a:lstStyle/>
          <a:p>
            <a:pPr algn="ctr"/>
            <a:r>
              <a:rPr lang="en-US" sz="1600" b="1" dirty="0">
                <a:solidFill>
                  <a:srgbClr val="00B0B4"/>
                </a:solidFill>
              </a:rPr>
              <a:t>$353.0B</a:t>
            </a:r>
          </a:p>
          <a:p>
            <a:pPr algn="ctr"/>
            <a:r>
              <a:rPr lang="en-US" sz="1200" b="1" dirty="0">
                <a:solidFill>
                  <a:schemeClr val="accent4"/>
                </a:solidFill>
              </a:rPr>
              <a:t>(55%)</a:t>
            </a:r>
          </a:p>
        </p:txBody>
      </p:sp>
      <p:sp>
        <p:nvSpPr>
          <p:cNvPr id="8" name="TextBox 7">
            <a:extLst>
              <a:ext uri="{FF2B5EF4-FFF2-40B4-BE49-F238E27FC236}">
                <a16:creationId xmlns:a16="http://schemas.microsoft.com/office/drawing/2014/main" id="{DE79371C-6883-455A-BAE7-A98F50A6E7AF}"/>
              </a:ext>
            </a:extLst>
          </p:cNvPr>
          <p:cNvSpPr txBox="1"/>
          <p:nvPr/>
        </p:nvSpPr>
        <p:spPr>
          <a:xfrm>
            <a:off x="2101942" y="3170630"/>
            <a:ext cx="1807016" cy="261610"/>
          </a:xfrm>
          <a:prstGeom prst="rect">
            <a:avLst/>
          </a:prstGeom>
          <a:noFill/>
        </p:spPr>
        <p:txBody>
          <a:bodyPr wrap="square" rtlCol="0">
            <a:spAutoFit/>
          </a:bodyPr>
          <a:lstStyle/>
          <a:p>
            <a:pPr algn="ctr"/>
            <a:r>
              <a:rPr lang="en-US" sz="1100" b="1" dirty="0"/>
              <a:t>Healthcare </a:t>
            </a:r>
          </a:p>
        </p:txBody>
      </p:sp>
      <p:pic>
        <p:nvPicPr>
          <p:cNvPr id="134" name="Picture 133">
            <a:extLst>
              <a:ext uri="{FF2B5EF4-FFF2-40B4-BE49-F238E27FC236}">
                <a16:creationId xmlns:a16="http://schemas.microsoft.com/office/drawing/2014/main" id="{577D84CB-EC78-405C-A467-A9E3D30E69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13620" y="2105301"/>
            <a:ext cx="583660" cy="583660"/>
          </a:xfrm>
          <a:prstGeom prst="rect">
            <a:avLst/>
          </a:prstGeom>
        </p:spPr>
      </p:pic>
      <p:sp>
        <p:nvSpPr>
          <p:cNvPr id="82" name="TextBox 81">
            <a:extLst>
              <a:ext uri="{FF2B5EF4-FFF2-40B4-BE49-F238E27FC236}">
                <a16:creationId xmlns:a16="http://schemas.microsoft.com/office/drawing/2014/main" id="{A3F0D4ED-2808-4D32-90D4-BEDF48E93060}"/>
              </a:ext>
            </a:extLst>
          </p:cNvPr>
          <p:cNvSpPr txBox="1"/>
          <p:nvPr/>
        </p:nvSpPr>
        <p:spPr>
          <a:xfrm>
            <a:off x="3914274" y="2664805"/>
            <a:ext cx="1272903" cy="523220"/>
          </a:xfrm>
          <a:prstGeom prst="rect">
            <a:avLst/>
          </a:prstGeom>
          <a:noFill/>
        </p:spPr>
        <p:txBody>
          <a:bodyPr wrap="square" rtlCol="0">
            <a:spAutoFit/>
          </a:bodyPr>
          <a:lstStyle/>
          <a:p>
            <a:pPr algn="ctr"/>
            <a:r>
              <a:rPr lang="en-US" sz="1600" b="1" dirty="0">
                <a:solidFill>
                  <a:srgbClr val="00B0B4"/>
                </a:solidFill>
              </a:rPr>
              <a:t>$235.7B</a:t>
            </a:r>
          </a:p>
          <a:p>
            <a:pPr algn="ctr"/>
            <a:r>
              <a:rPr lang="en-US" sz="1200" b="1" dirty="0">
                <a:solidFill>
                  <a:schemeClr val="accent4"/>
                </a:solidFill>
              </a:rPr>
              <a:t>(42%)</a:t>
            </a:r>
          </a:p>
        </p:txBody>
      </p:sp>
      <p:sp>
        <p:nvSpPr>
          <p:cNvPr id="85" name="TextBox 84">
            <a:extLst>
              <a:ext uri="{FF2B5EF4-FFF2-40B4-BE49-F238E27FC236}">
                <a16:creationId xmlns:a16="http://schemas.microsoft.com/office/drawing/2014/main" id="{CE651621-3EA0-4991-B8F4-97B74D868C0C}"/>
              </a:ext>
            </a:extLst>
          </p:cNvPr>
          <p:cNvSpPr txBox="1"/>
          <p:nvPr/>
        </p:nvSpPr>
        <p:spPr>
          <a:xfrm>
            <a:off x="3647217" y="3170630"/>
            <a:ext cx="1807016" cy="261610"/>
          </a:xfrm>
          <a:prstGeom prst="rect">
            <a:avLst/>
          </a:prstGeom>
          <a:noFill/>
        </p:spPr>
        <p:txBody>
          <a:bodyPr wrap="square" rtlCol="0">
            <a:spAutoFit/>
          </a:bodyPr>
          <a:lstStyle/>
          <a:p>
            <a:pPr algn="ctr"/>
            <a:r>
              <a:rPr lang="en-US" sz="1100" b="1" dirty="0"/>
              <a:t>Food at Home </a:t>
            </a:r>
          </a:p>
        </p:txBody>
      </p:sp>
      <p:pic>
        <p:nvPicPr>
          <p:cNvPr id="88" name="Picture 87">
            <a:extLst>
              <a:ext uri="{FF2B5EF4-FFF2-40B4-BE49-F238E27FC236}">
                <a16:creationId xmlns:a16="http://schemas.microsoft.com/office/drawing/2014/main" id="{7CC3C436-1C09-4971-8DF8-5BAD5B06EA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9492" y="2155898"/>
            <a:ext cx="482467" cy="482467"/>
          </a:xfrm>
          <a:prstGeom prst="rect">
            <a:avLst/>
          </a:prstGeom>
        </p:spPr>
      </p:pic>
      <p:sp>
        <p:nvSpPr>
          <p:cNvPr id="89" name="TextBox 88">
            <a:extLst>
              <a:ext uri="{FF2B5EF4-FFF2-40B4-BE49-F238E27FC236}">
                <a16:creationId xmlns:a16="http://schemas.microsoft.com/office/drawing/2014/main" id="{17237364-EF16-4D6A-974D-B229F8F7BF56}"/>
              </a:ext>
            </a:extLst>
          </p:cNvPr>
          <p:cNvSpPr txBox="1"/>
          <p:nvPr/>
        </p:nvSpPr>
        <p:spPr>
          <a:xfrm>
            <a:off x="5459549" y="2664805"/>
            <a:ext cx="1272903" cy="523220"/>
          </a:xfrm>
          <a:prstGeom prst="rect">
            <a:avLst/>
          </a:prstGeom>
          <a:noFill/>
        </p:spPr>
        <p:txBody>
          <a:bodyPr wrap="square" rtlCol="0">
            <a:spAutoFit/>
          </a:bodyPr>
          <a:lstStyle/>
          <a:p>
            <a:pPr algn="ctr"/>
            <a:r>
              <a:rPr lang="en-US" sz="1600" b="1" dirty="0">
                <a:solidFill>
                  <a:srgbClr val="00B0B4"/>
                </a:solidFill>
              </a:rPr>
              <a:t>$195.5B</a:t>
            </a:r>
          </a:p>
          <a:p>
            <a:pPr algn="ctr"/>
            <a:r>
              <a:rPr lang="en-US" sz="1200" b="1" dirty="0">
                <a:solidFill>
                  <a:schemeClr val="accent4"/>
                </a:solidFill>
              </a:rPr>
              <a:t>(37%)</a:t>
            </a:r>
          </a:p>
        </p:txBody>
      </p:sp>
      <p:sp>
        <p:nvSpPr>
          <p:cNvPr id="90" name="TextBox 89">
            <a:extLst>
              <a:ext uri="{FF2B5EF4-FFF2-40B4-BE49-F238E27FC236}">
                <a16:creationId xmlns:a16="http://schemas.microsoft.com/office/drawing/2014/main" id="{C0323944-1E01-40B0-A285-3138ABF6E8EA}"/>
              </a:ext>
            </a:extLst>
          </p:cNvPr>
          <p:cNvSpPr txBox="1"/>
          <p:nvPr/>
        </p:nvSpPr>
        <p:spPr>
          <a:xfrm>
            <a:off x="5192492" y="3170630"/>
            <a:ext cx="1807016" cy="261610"/>
          </a:xfrm>
          <a:prstGeom prst="rect">
            <a:avLst/>
          </a:prstGeom>
          <a:noFill/>
        </p:spPr>
        <p:txBody>
          <a:bodyPr wrap="square" rtlCol="0">
            <a:spAutoFit/>
          </a:bodyPr>
          <a:lstStyle/>
          <a:p>
            <a:pPr algn="ctr"/>
            <a:r>
              <a:rPr lang="en-US" sz="1100" b="1" dirty="0"/>
              <a:t>Vehicle Purchases</a:t>
            </a:r>
          </a:p>
        </p:txBody>
      </p:sp>
      <p:pic>
        <p:nvPicPr>
          <p:cNvPr id="91" name="Picture 90">
            <a:extLst>
              <a:ext uri="{FF2B5EF4-FFF2-40B4-BE49-F238E27FC236}">
                <a16:creationId xmlns:a16="http://schemas.microsoft.com/office/drawing/2014/main" id="{F7ECD2E2-EFD0-4E7E-B13A-8F407B35BDD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04170" y="2105301"/>
            <a:ext cx="583660" cy="583660"/>
          </a:xfrm>
          <a:prstGeom prst="rect">
            <a:avLst/>
          </a:prstGeom>
        </p:spPr>
      </p:pic>
      <p:sp>
        <p:nvSpPr>
          <p:cNvPr id="92" name="TextBox 91">
            <a:extLst>
              <a:ext uri="{FF2B5EF4-FFF2-40B4-BE49-F238E27FC236}">
                <a16:creationId xmlns:a16="http://schemas.microsoft.com/office/drawing/2014/main" id="{68A63357-E55B-4C4D-B7D4-72C7C65AEF5E}"/>
              </a:ext>
            </a:extLst>
          </p:cNvPr>
          <p:cNvSpPr txBox="1"/>
          <p:nvPr/>
        </p:nvSpPr>
        <p:spPr>
          <a:xfrm>
            <a:off x="7004824" y="2664805"/>
            <a:ext cx="1272903" cy="523220"/>
          </a:xfrm>
          <a:prstGeom prst="rect">
            <a:avLst/>
          </a:prstGeom>
          <a:noFill/>
        </p:spPr>
        <p:txBody>
          <a:bodyPr wrap="square" rtlCol="0">
            <a:spAutoFit/>
          </a:bodyPr>
          <a:lstStyle/>
          <a:p>
            <a:pPr algn="ctr"/>
            <a:r>
              <a:rPr lang="en-US" sz="1600" b="1" dirty="0">
                <a:solidFill>
                  <a:srgbClr val="00B0B4"/>
                </a:solidFill>
              </a:rPr>
              <a:t>$159.1B</a:t>
            </a:r>
          </a:p>
          <a:p>
            <a:pPr algn="ctr"/>
            <a:r>
              <a:rPr lang="en-US" sz="1200" b="1" dirty="0">
                <a:solidFill>
                  <a:schemeClr val="accent4"/>
                </a:solidFill>
              </a:rPr>
              <a:t>(36%)</a:t>
            </a:r>
          </a:p>
        </p:txBody>
      </p:sp>
      <p:sp>
        <p:nvSpPr>
          <p:cNvPr id="93" name="TextBox 92">
            <a:extLst>
              <a:ext uri="{FF2B5EF4-FFF2-40B4-BE49-F238E27FC236}">
                <a16:creationId xmlns:a16="http://schemas.microsoft.com/office/drawing/2014/main" id="{8F656D4D-A9F0-44BA-92FE-7DAA04E0E14F}"/>
              </a:ext>
            </a:extLst>
          </p:cNvPr>
          <p:cNvSpPr txBox="1"/>
          <p:nvPr/>
        </p:nvSpPr>
        <p:spPr>
          <a:xfrm>
            <a:off x="6737767" y="3170630"/>
            <a:ext cx="1807016" cy="430887"/>
          </a:xfrm>
          <a:prstGeom prst="rect">
            <a:avLst/>
          </a:prstGeom>
          <a:noFill/>
        </p:spPr>
        <p:txBody>
          <a:bodyPr wrap="square" rtlCol="0">
            <a:spAutoFit/>
          </a:bodyPr>
          <a:lstStyle/>
          <a:p>
            <a:pPr algn="ctr"/>
            <a:r>
              <a:rPr lang="en-US" sz="1100" b="1" dirty="0"/>
              <a:t>Food Away </a:t>
            </a:r>
          </a:p>
          <a:p>
            <a:pPr algn="ctr"/>
            <a:r>
              <a:rPr lang="en-US" sz="1100" b="1" dirty="0"/>
              <a:t>From Home</a:t>
            </a:r>
          </a:p>
        </p:txBody>
      </p:sp>
      <p:pic>
        <p:nvPicPr>
          <p:cNvPr id="94" name="Picture 93">
            <a:extLst>
              <a:ext uri="{FF2B5EF4-FFF2-40B4-BE49-F238E27FC236}">
                <a16:creationId xmlns:a16="http://schemas.microsoft.com/office/drawing/2014/main" id="{9BEFC881-57AB-47AE-B9FA-45AF279087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349383" y="2105239"/>
            <a:ext cx="583785" cy="583785"/>
          </a:xfrm>
          <a:prstGeom prst="rect">
            <a:avLst/>
          </a:prstGeom>
        </p:spPr>
      </p:pic>
      <p:sp>
        <p:nvSpPr>
          <p:cNvPr id="95" name="TextBox 94">
            <a:extLst>
              <a:ext uri="{FF2B5EF4-FFF2-40B4-BE49-F238E27FC236}">
                <a16:creationId xmlns:a16="http://schemas.microsoft.com/office/drawing/2014/main" id="{A910D762-44EA-4291-A44B-74E7D94C66EE}"/>
              </a:ext>
            </a:extLst>
          </p:cNvPr>
          <p:cNvSpPr txBox="1"/>
          <p:nvPr/>
        </p:nvSpPr>
        <p:spPr>
          <a:xfrm>
            <a:off x="8550099" y="2664805"/>
            <a:ext cx="1272903" cy="523220"/>
          </a:xfrm>
          <a:prstGeom prst="rect">
            <a:avLst/>
          </a:prstGeom>
          <a:noFill/>
        </p:spPr>
        <p:txBody>
          <a:bodyPr wrap="square" rtlCol="0">
            <a:spAutoFit/>
          </a:bodyPr>
          <a:lstStyle/>
          <a:p>
            <a:pPr algn="ctr"/>
            <a:r>
              <a:rPr lang="en-US" sz="1600" b="1" dirty="0">
                <a:solidFill>
                  <a:srgbClr val="00B0B4"/>
                </a:solidFill>
              </a:rPr>
              <a:t>$110.2B</a:t>
            </a:r>
          </a:p>
          <a:p>
            <a:pPr algn="ctr"/>
            <a:r>
              <a:rPr lang="en-US" sz="1200" b="1" dirty="0">
                <a:solidFill>
                  <a:schemeClr val="accent4"/>
                </a:solidFill>
              </a:rPr>
              <a:t>(43%)</a:t>
            </a:r>
          </a:p>
        </p:txBody>
      </p:sp>
      <p:sp>
        <p:nvSpPr>
          <p:cNvPr id="96" name="TextBox 95">
            <a:extLst>
              <a:ext uri="{FF2B5EF4-FFF2-40B4-BE49-F238E27FC236}">
                <a16:creationId xmlns:a16="http://schemas.microsoft.com/office/drawing/2014/main" id="{DE5F88CC-BE58-4E9E-986C-57E2EF4106F8}"/>
              </a:ext>
            </a:extLst>
          </p:cNvPr>
          <p:cNvSpPr txBox="1"/>
          <p:nvPr/>
        </p:nvSpPr>
        <p:spPr>
          <a:xfrm>
            <a:off x="8283042" y="3170630"/>
            <a:ext cx="1807016" cy="430887"/>
          </a:xfrm>
          <a:prstGeom prst="rect">
            <a:avLst/>
          </a:prstGeom>
          <a:noFill/>
        </p:spPr>
        <p:txBody>
          <a:bodyPr wrap="square" rtlCol="0">
            <a:spAutoFit/>
          </a:bodyPr>
          <a:lstStyle/>
          <a:p>
            <a:pPr algn="ctr"/>
            <a:r>
              <a:rPr lang="en-US" sz="1100" b="1" dirty="0"/>
              <a:t>Household Furnishings </a:t>
            </a:r>
          </a:p>
          <a:p>
            <a:pPr algn="ctr"/>
            <a:r>
              <a:rPr lang="en-US" sz="1100" b="1" dirty="0"/>
              <a:t>&amp; Equipment </a:t>
            </a:r>
          </a:p>
        </p:txBody>
      </p:sp>
      <p:pic>
        <p:nvPicPr>
          <p:cNvPr id="97" name="Picture 96">
            <a:extLst>
              <a:ext uri="{FF2B5EF4-FFF2-40B4-BE49-F238E27FC236}">
                <a16:creationId xmlns:a16="http://schemas.microsoft.com/office/drawing/2014/main" id="{A22FAECA-7593-4DD1-928F-308E7C20670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865537" y="2076118"/>
            <a:ext cx="642026" cy="642026"/>
          </a:xfrm>
          <a:prstGeom prst="rect">
            <a:avLst/>
          </a:prstGeom>
        </p:spPr>
      </p:pic>
      <p:sp>
        <p:nvSpPr>
          <p:cNvPr id="104" name="TextBox 103">
            <a:extLst>
              <a:ext uri="{FF2B5EF4-FFF2-40B4-BE49-F238E27FC236}">
                <a16:creationId xmlns:a16="http://schemas.microsoft.com/office/drawing/2014/main" id="{A63544E9-DD0F-4E94-B1B6-FD75AD7A0424}"/>
              </a:ext>
            </a:extLst>
          </p:cNvPr>
          <p:cNvSpPr txBox="1"/>
          <p:nvPr/>
        </p:nvSpPr>
        <p:spPr>
          <a:xfrm>
            <a:off x="10095374" y="2664805"/>
            <a:ext cx="1272903" cy="523220"/>
          </a:xfrm>
          <a:prstGeom prst="rect">
            <a:avLst/>
          </a:prstGeom>
          <a:noFill/>
        </p:spPr>
        <p:txBody>
          <a:bodyPr wrap="square" rtlCol="0">
            <a:spAutoFit/>
          </a:bodyPr>
          <a:lstStyle/>
          <a:p>
            <a:pPr algn="ctr"/>
            <a:r>
              <a:rPr lang="en-US" sz="1600" b="1" dirty="0">
                <a:solidFill>
                  <a:srgbClr val="00B0B4"/>
                </a:solidFill>
              </a:rPr>
              <a:t>$92.6B</a:t>
            </a:r>
          </a:p>
          <a:p>
            <a:pPr algn="ctr"/>
            <a:r>
              <a:rPr lang="en-US" sz="1200" b="1" dirty="0">
                <a:solidFill>
                  <a:schemeClr val="accent4"/>
                </a:solidFill>
              </a:rPr>
              <a:t>(36%)</a:t>
            </a:r>
          </a:p>
        </p:txBody>
      </p:sp>
      <p:sp>
        <p:nvSpPr>
          <p:cNvPr id="105" name="TextBox 104">
            <a:extLst>
              <a:ext uri="{FF2B5EF4-FFF2-40B4-BE49-F238E27FC236}">
                <a16:creationId xmlns:a16="http://schemas.microsoft.com/office/drawing/2014/main" id="{D3C29EEC-55AB-43DB-B9EB-DB7D5A5ADEC4}"/>
              </a:ext>
            </a:extLst>
          </p:cNvPr>
          <p:cNvSpPr txBox="1"/>
          <p:nvPr/>
        </p:nvSpPr>
        <p:spPr>
          <a:xfrm>
            <a:off x="9828317" y="3170630"/>
            <a:ext cx="1807016" cy="261610"/>
          </a:xfrm>
          <a:prstGeom prst="rect">
            <a:avLst/>
          </a:prstGeom>
          <a:noFill/>
        </p:spPr>
        <p:txBody>
          <a:bodyPr wrap="square" rtlCol="0">
            <a:spAutoFit/>
          </a:bodyPr>
          <a:lstStyle/>
          <a:p>
            <a:pPr algn="ctr"/>
            <a:r>
              <a:rPr lang="en-US" sz="1100" b="1" dirty="0"/>
              <a:t>Gasoline / Fuel </a:t>
            </a:r>
          </a:p>
        </p:txBody>
      </p:sp>
      <p:pic>
        <p:nvPicPr>
          <p:cNvPr id="106" name="Picture 105">
            <a:extLst>
              <a:ext uri="{FF2B5EF4-FFF2-40B4-BE49-F238E27FC236}">
                <a16:creationId xmlns:a16="http://schemas.microsoft.com/office/drawing/2014/main" id="{8105CF97-3E94-4E21-860F-8ED69B45496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90592" y="2155898"/>
            <a:ext cx="482467" cy="482467"/>
          </a:xfrm>
          <a:prstGeom prst="rect">
            <a:avLst/>
          </a:prstGeom>
        </p:spPr>
      </p:pic>
      <p:sp>
        <p:nvSpPr>
          <p:cNvPr id="98" name="TextBox 97">
            <a:extLst>
              <a:ext uri="{FF2B5EF4-FFF2-40B4-BE49-F238E27FC236}">
                <a16:creationId xmlns:a16="http://schemas.microsoft.com/office/drawing/2014/main" id="{9A9BD2A6-A154-4D1D-9473-B4C5E96B2A30}"/>
              </a:ext>
            </a:extLst>
          </p:cNvPr>
          <p:cNvSpPr txBox="1"/>
          <p:nvPr/>
        </p:nvSpPr>
        <p:spPr>
          <a:xfrm>
            <a:off x="671023" y="4276110"/>
            <a:ext cx="1272903" cy="523220"/>
          </a:xfrm>
          <a:prstGeom prst="rect">
            <a:avLst/>
          </a:prstGeom>
          <a:noFill/>
        </p:spPr>
        <p:txBody>
          <a:bodyPr wrap="square" rtlCol="0">
            <a:spAutoFit/>
          </a:bodyPr>
          <a:lstStyle/>
          <a:p>
            <a:pPr algn="ctr"/>
            <a:r>
              <a:rPr lang="en-US" sz="1600" b="1" dirty="0">
                <a:solidFill>
                  <a:srgbClr val="00B0B4"/>
                </a:solidFill>
              </a:rPr>
              <a:t>$69.8B</a:t>
            </a:r>
          </a:p>
          <a:p>
            <a:pPr algn="ctr"/>
            <a:r>
              <a:rPr lang="en-US" sz="1200" b="1" dirty="0">
                <a:solidFill>
                  <a:schemeClr val="accent4"/>
                </a:solidFill>
              </a:rPr>
              <a:t>(40%)</a:t>
            </a:r>
          </a:p>
        </p:txBody>
      </p:sp>
      <p:sp>
        <p:nvSpPr>
          <p:cNvPr id="99" name="TextBox 98">
            <a:extLst>
              <a:ext uri="{FF2B5EF4-FFF2-40B4-BE49-F238E27FC236}">
                <a16:creationId xmlns:a16="http://schemas.microsoft.com/office/drawing/2014/main" id="{5A7595CE-9A9C-42DA-999D-961E1FA3EDA9}"/>
              </a:ext>
            </a:extLst>
          </p:cNvPr>
          <p:cNvSpPr txBox="1"/>
          <p:nvPr/>
        </p:nvSpPr>
        <p:spPr>
          <a:xfrm>
            <a:off x="403966" y="4757852"/>
            <a:ext cx="1807016" cy="261610"/>
          </a:xfrm>
          <a:prstGeom prst="rect">
            <a:avLst/>
          </a:prstGeom>
          <a:noFill/>
        </p:spPr>
        <p:txBody>
          <a:bodyPr wrap="square" rtlCol="0">
            <a:spAutoFit/>
          </a:bodyPr>
          <a:lstStyle/>
          <a:p>
            <a:pPr algn="ctr"/>
            <a:r>
              <a:rPr lang="en-US" sz="1100" b="1" dirty="0"/>
              <a:t>Phone Services</a:t>
            </a:r>
          </a:p>
        </p:txBody>
      </p:sp>
      <p:pic>
        <p:nvPicPr>
          <p:cNvPr id="100" name="Picture 99">
            <a:extLst>
              <a:ext uri="{FF2B5EF4-FFF2-40B4-BE49-F238E27FC236}">
                <a16:creationId xmlns:a16="http://schemas.microsoft.com/office/drawing/2014/main" id="{0A8C2E86-E148-4FB4-8979-3F8BF9C922E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6292" y="3774418"/>
            <a:ext cx="482364" cy="482364"/>
          </a:xfrm>
          <a:prstGeom prst="rect">
            <a:avLst/>
          </a:prstGeom>
        </p:spPr>
      </p:pic>
      <p:sp>
        <p:nvSpPr>
          <p:cNvPr id="101" name="TextBox 100">
            <a:extLst>
              <a:ext uri="{FF2B5EF4-FFF2-40B4-BE49-F238E27FC236}">
                <a16:creationId xmlns:a16="http://schemas.microsoft.com/office/drawing/2014/main" id="{22D84E6E-3D7E-4505-B310-CF2B227E61C6}"/>
              </a:ext>
            </a:extLst>
          </p:cNvPr>
          <p:cNvSpPr txBox="1"/>
          <p:nvPr/>
        </p:nvSpPr>
        <p:spPr>
          <a:xfrm>
            <a:off x="2182038" y="4276110"/>
            <a:ext cx="1272903" cy="523220"/>
          </a:xfrm>
          <a:prstGeom prst="rect">
            <a:avLst/>
          </a:prstGeom>
          <a:noFill/>
        </p:spPr>
        <p:txBody>
          <a:bodyPr wrap="square" rtlCol="0">
            <a:spAutoFit/>
          </a:bodyPr>
          <a:lstStyle/>
          <a:p>
            <a:pPr algn="ctr"/>
            <a:r>
              <a:rPr lang="en-US" sz="1600" b="1" dirty="0">
                <a:solidFill>
                  <a:srgbClr val="00B0B4"/>
                </a:solidFill>
              </a:rPr>
              <a:t>$57.3B</a:t>
            </a:r>
          </a:p>
          <a:p>
            <a:pPr algn="ctr"/>
            <a:r>
              <a:rPr lang="en-US" sz="1200" b="1" dirty="0">
                <a:solidFill>
                  <a:schemeClr val="accent4"/>
                </a:solidFill>
              </a:rPr>
              <a:t>(45%)</a:t>
            </a:r>
          </a:p>
        </p:txBody>
      </p:sp>
      <p:sp>
        <p:nvSpPr>
          <p:cNvPr id="102" name="TextBox 101">
            <a:extLst>
              <a:ext uri="{FF2B5EF4-FFF2-40B4-BE49-F238E27FC236}">
                <a16:creationId xmlns:a16="http://schemas.microsoft.com/office/drawing/2014/main" id="{21B6C401-6090-4BB0-882E-4C22F1E395FB}"/>
              </a:ext>
            </a:extLst>
          </p:cNvPr>
          <p:cNvSpPr txBox="1"/>
          <p:nvPr/>
        </p:nvSpPr>
        <p:spPr>
          <a:xfrm>
            <a:off x="1914981" y="4757852"/>
            <a:ext cx="1807016" cy="430887"/>
          </a:xfrm>
          <a:prstGeom prst="rect">
            <a:avLst/>
          </a:prstGeom>
          <a:noFill/>
        </p:spPr>
        <p:txBody>
          <a:bodyPr wrap="square" rtlCol="0">
            <a:spAutoFit/>
          </a:bodyPr>
          <a:lstStyle/>
          <a:p>
            <a:pPr algn="ctr"/>
            <a:r>
              <a:rPr lang="en-US" sz="1100" b="1" dirty="0"/>
              <a:t>Audio &amp; Visual </a:t>
            </a:r>
          </a:p>
          <a:p>
            <a:pPr algn="ctr"/>
            <a:r>
              <a:rPr lang="en-US" sz="1100" b="1" dirty="0"/>
              <a:t>Equipment &amp; Services  </a:t>
            </a:r>
          </a:p>
        </p:txBody>
      </p:sp>
      <p:pic>
        <p:nvPicPr>
          <p:cNvPr id="103" name="Picture 102">
            <a:extLst>
              <a:ext uri="{FF2B5EF4-FFF2-40B4-BE49-F238E27FC236}">
                <a16:creationId xmlns:a16="http://schemas.microsoft.com/office/drawing/2014/main" id="{089B8F98-CA22-4947-AE24-9395D00C87B9}"/>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526659" y="3723770"/>
            <a:ext cx="583660" cy="583660"/>
          </a:xfrm>
          <a:prstGeom prst="rect">
            <a:avLst/>
          </a:prstGeom>
        </p:spPr>
      </p:pic>
      <p:sp>
        <p:nvSpPr>
          <p:cNvPr id="107" name="TextBox 106">
            <a:extLst>
              <a:ext uri="{FF2B5EF4-FFF2-40B4-BE49-F238E27FC236}">
                <a16:creationId xmlns:a16="http://schemas.microsoft.com/office/drawing/2014/main" id="{49492216-93AD-47CD-85A1-7C14F2DFCA4C}"/>
              </a:ext>
            </a:extLst>
          </p:cNvPr>
          <p:cNvSpPr txBox="1"/>
          <p:nvPr/>
        </p:nvSpPr>
        <p:spPr>
          <a:xfrm>
            <a:off x="3693053" y="4276110"/>
            <a:ext cx="1272903" cy="523220"/>
          </a:xfrm>
          <a:prstGeom prst="rect">
            <a:avLst/>
          </a:prstGeom>
          <a:noFill/>
        </p:spPr>
        <p:txBody>
          <a:bodyPr wrap="square" rtlCol="0">
            <a:spAutoFit/>
          </a:bodyPr>
          <a:lstStyle/>
          <a:p>
            <a:pPr algn="ctr"/>
            <a:r>
              <a:rPr lang="en-US" sz="1600" b="1" dirty="0">
                <a:solidFill>
                  <a:srgbClr val="00B0B4"/>
                </a:solidFill>
              </a:rPr>
              <a:t>$52.9B</a:t>
            </a:r>
          </a:p>
          <a:p>
            <a:pPr algn="ctr"/>
            <a:r>
              <a:rPr lang="en-US" sz="1200" b="1" dirty="0">
                <a:solidFill>
                  <a:schemeClr val="accent4"/>
                </a:solidFill>
              </a:rPr>
              <a:t>(27%)</a:t>
            </a:r>
          </a:p>
        </p:txBody>
      </p:sp>
      <p:sp>
        <p:nvSpPr>
          <p:cNvPr id="108" name="TextBox 107">
            <a:extLst>
              <a:ext uri="{FF2B5EF4-FFF2-40B4-BE49-F238E27FC236}">
                <a16:creationId xmlns:a16="http://schemas.microsoft.com/office/drawing/2014/main" id="{19C3BDF4-6C3B-4ACB-A4BE-C3CBE6D4A0EC}"/>
              </a:ext>
            </a:extLst>
          </p:cNvPr>
          <p:cNvSpPr txBox="1"/>
          <p:nvPr/>
        </p:nvSpPr>
        <p:spPr>
          <a:xfrm>
            <a:off x="3425996" y="4757852"/>
            <a:ext cx="1807016" cy="261610"/>
          </a:xfrm>
          <a:prstGeom prst="rect">
            <a:avLst/>
          </a:prstGeom>
          <a:noFill/>
        </p:spPr>
        <p:txBody>
          <a:bodyPr wrap="square" rtlCol="0">
            <a:spAutoFit/>
          </a:bodyPr>
          <a:lstStyle/>
          <a:p>
            <a:pPr algn="ctr"/>
            <a:r>
              <a:rPr lang="en-US" sz="1100" b="1" dirty="0"/>
              <a:t>Education</a:t>
            </a:r>
          </a:p>
        </p:txBody>
      </p:sp>
      <p:pic>
        <p:nvPicPr>
          <p:cNvPr id="109" name="Picture 108">
            <a:extLst>
              <a:ext uri="{FF2B5EF4-FFF2-40B4-BE49-F238E27FC236}">
                <a16:creationId xmlns:a16="http://schemas.microsoft.com/office/drawing/2014/main" id="{6B572F93-E7E2-4D0B-9A32-8F25A4ECC81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064147" y="3750243"/>
            <a:ext cx="530714" cy="530714"/>
          </a:xfrm>
          <a:prstGeom prst="rect">
            <a:avLst/>
          </a:prstGeom>
        </p:spPr>
      </p:pic>
      <p:sp>
        <p:nvSpPr>
          <p:cNvPr id="110" name="TextBox 109">
            <a:extLst>
              <a:ext uri="{FF2B5EF4-FFF2-40B4-BE49-F238E27FC236}">
                <a16:creationId xmlns:a16="http://schemas.microsoft.com/office/drawing/2014/main" id="{E1D3C8B6-276E-465B-8908-7C8724647619}"/>
              </a:ext>
            </a:extLst>
          </p:cNvPr>
          <p:cNvSpPr txBox="1"/>
          <p:nvPr/>
        </p:nvSpPr>
        <p:spPr>
          <a:xfrm>
            <a:off x="5459549" y="4276110"/>
            <a:ext cx="1272903" cy="523220"/>
          </a:xfrm>
          <a:prstGeom prst="rect">
            <a:avLst/>
          </a:prstGeom>
          <a:noFill/>
        </p:spPr>
        <p:txBody>
          <a:bodyPr wrap="square" rtlCol="0">
            <a:spAutoFit/>
          </a:bodyPr>
          <a:lstStyle/>
          <a:p>
            <a:pPr algn="ctr"/>
            <a:r>
              <a:rPr lang="en-US" sz="1600" b="1" dirty="0">
                <a:solidFill>
                  <a:srgbClr val="00B0B4"/>
                </a:solidFill>
              </a:rPr>
              <a:t>$48.6B</a:t>
            </a:r>
          </a:p>
          <a:p>
            <a:pPr algn="ctr"/>
            <a:r>
              <a:rPr lang="en-US" sz="1200" b="1" dirty="0">
                <a:solidFill>
                  <a:schemeClr val="accent4"/>
                </a:solidFill>
              </a:rPr>
              <a:t>(50%)</a:t>
            </a:r>
          </a:p>
        </p:txBody>
      </p:sp>
      <p:sp>
        <p:nvSpPr>
          <p:cNvPr id="112" name="TextBox 111">
            <a:extLst>
              <a:ext uri="{FF2B5EF4-FFF2-40B4-BE49-F238E27FC236}">
                <a16:creationId xmlns:a16="http://schemas.microsoft.com/office/drawing/2014/main" id="{2D1FC70B-E125-440D-B292-2A81F29F7DA6}"/>
              </a:ext>
            </a:extLst>
          </p:cNvPr>
          <p:cNvSpPr txBox="1"/>
          <p:nvPr/>
        </p:nvSpPr>
        <p:spPr>
          <a:xfrm>
            <a:off x="4937011" y="4757852"/>
            <a:ext cx="2317978" cy="261610"/>
          </a:xfrm>
          <a:prstGeom prst="rect">
            <a:avLst/>
          </a:prstGeom>
          <a:noFill/>
        </p:spPr>
        <p:txBody>
          <a:bodyPr wrap="square" rtlCol="0">
            <a:spAutoFit/>
          </a:bodyPr>
          <a:lstStyle/>
          <a:p>
            <a:pPr algn="ctr"/>
            <a:r>
              <a:rPr lang="en-US" sz="1100" b="1" dirty="0"/>
              <a:t>Housekeeping Supplies </a:t>
            </a:r>
          </a:p>
        </p:txBody>
      </p:sp>
      <p:pic>
        <p:nvPicPr>
          <p:cNvPr id="113" name="Picture 112">
            <a:extLst>
              <a:ext uri="{FF2B5EF4-FFF2-40B4-BE49-F238E27FC236}">
                <a16:creationId xmlns:a16="http://schemas.microsoft.com/office/drawing/2014/main" id="{183E4250-1DFC-4F56-9AA1-40036883420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30643" y="3750243"/>
            <a:ext cx="530714" cy="530714"/>
          </a:xfrm>
          <a:prstGeom prst="rect">
            <a:avLst/>
          </a:prstGeom>
        </p:spPr>
      </p:pic>
      <p:sp>
        <p:nvSpPr>
          <p:cNvPr id="114" name="TextBox 113">
            <a:extLst>
              <a:ext uri="{FF2B5EF4-FFF2-40B4-BE49-F238E27FC236}">
                <a16:creationId xmlns:a16="http://schemas.microsoft.com/office/drawing/2014/main" id="{B4EEC9D5-CB6C-4C20-9498-C3B6CD2F029C}"/>
              </a:ext>
            </a:extLst>
          </p:cNvPr>
          <p:cNvSpPr txBox="1"/>
          <p:nvPr/>
        </p:nvSpPr>
        <p:spPr>
          <a:xfrm>
            <a:off x="7226045" y="4276110"/>
            <a:ext cx="1272903" cy="523220"/>
          </a:xfrm>
          <a:prstGeom prst="rect">
            <a:avLst/>
          </a:prstGeom>
          <a:noFill/>
        </p:spPr>
        <p:txBody>
          <a:bodyPr wrap="square" rtlCol="0">
            <a:spAutoFit/>
          </a:bodyPr>
          <a:lstStyle/>
          <a:p>
            <a:pPr algn="ctr"/>
            <a:r>
              <a:rPr lang="en-US" sz="1600" b="1" dirty="0">
                <a:solidFill>
                  <a:srgbClr val="00B0B4"/>
                </a:solidFill>
              </a:rPr>
              <a:t>$39.8B</a:t>
            </a:r>
          </a:p>
          <a:p>
            <a:pPr algn="ctr"/>
            <a:r>
              <a:rPr lang="en-US" sz="1200" b="1" dirty="0">
                <a:solidFill>
                  <a:schemeClr val="accent4"/>
                </a:solidFill>
              </a:rPr>
              <a:t>(43%)</a:t>
            </a:r>
          </a:p>
        </p:txBody>
      </p:sp>
      <p:sp>
        <p:nvSpPr>
          <p:cNvPr id="115" name="TextBox 114">
            <a:extLst>
              <a:ext uri="{FF2B5EF4-FFF2-40B4-BE49-F238E27FC236}">
                <a16:creationId xmlns:a16="http://schemas.microsoft.com/office/drawing/2014/main" id="{77600EA6-850B-49A5-B0F8-86F8591B2735}"/>
              </a:ext>
            </a:extLst>
          </p:cNvPr>
          <p:cNvSpPr txBox="1"/>
          <p:nvPr/>
        </p:nvSpPr>
        <p:spPr>
          <a:xfrm>
            <a:off x="6958988" y="4757852"/>
            <a:ext cx="1807016" cy="261610"/>
          </a:xfrm>
          <a:prstGeom prst="rect">
            <a:avLst/>
          </a:prstGeom>
          <a:noFill/>
        </p:spPr>
        <p:txBody>
          <a:bodyPr wrap="square" rtlCol="0">
            <a:spAutoFit/>
          </a:bodyPr>
          <a:lstStyle/>
          <a:p>
            <a:pPr algn="ctr"/>
            <a:r>
              <a:rPr lang="en-US" sz="1100" b="1" dirty="0"/>
              <a:t>Pets </a:t>
            </a:r>
          </a:p>
        </p:txBody>
      </p:sp>
      <p:pic>
        <p:nvPicPr>
          <p:cNvPr id="116" name="Picture 115">
            <a:extLst>
              <a:ext uri="{FF2B5EF4-FFF2-40B4-BE49-F238E27FC236}">
                <a16:creationId xmlns:a16="http://schemas.microsoft.com/office/drawing/2014/main" id="{014A5224-CF50-4BE3-8F3F-72C7720E1D0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621314" y="3774418"/>
            <a:ext cx="482364" cy="482364"/>
          </a:xfrm>
          <a:prstGeom prst="rect">
            <a:avLst/>
          </a:prstGeom>
        </p:spPr>
      </p:pic>
      <p:sp>
        <p:nvSpPr>
          <p:cNvPr id="117" name="TextBox 116">
            <a:extLst>
              <a:ext uri="{FF2B5EF4-FFF2-40B4-BE49-F238E27FC236}">
                <a16:creationId xmlns:a16="http://schemas.microsoft.com/office/drawing/2014/main" id="{231D00BD-A105-4A9B-825A-A2B886432A7C}"/>
              </a:ext>
            </a:extLst>
          </p:cNvPr>
          <p:cNvSpPr txBox="1"/>
          <p:nvPr/>
        </p:nvSpPr>
        <p:spPr>
          <a:xfrm>
            <a:off x="8737060" y="4276110"/>
            <a:ext cx="1272903" cy="523220"/>
          </a:xfrm>
          <a:prstGeom prst="rect">
            <a:avLst/>
          </a:prstGeom>
          <a:noFill/>
        </p:spPr>
        <p:txBody>
          <a:bodyPr wrap="square" rtlCol="0">
            <a:spAutoFit/>
          </a:bodyPr>
          <a:lstStyle/>
          <a:p>
            <a:pPr algn="ctr"/>
            <a:r>
              <a:rPr lang="en-US" sz="1600" b="1" dirty="0">
                <a:solidFill>
                  <a:srgbClr val="00B0B4"/>
                </a:solidFill>
              </a:rPr>
              <a:t>$39.7B</a:t>
            </a:r>
          </a:p>
          <a:p>
            <a:pPr algn="ctr"/>
            <a:r>
              <a:rPr lang="en-US" sz="1200" b="1" dirty="0">
                <a:solidFill>
                  <a:schemeClr val="accent4"/>
                </a:solidFill>
              </a:rPr>
              <a:t>(40%)</a:t>
            </a:r>
          </a:p>
        </p:txBody>
      </p:sp>
      <p:sp>
        <p:nvSpPr>
          <p:cNvPr id="118" name="TextBox 117">
            <a:extLst>
              <a:ext uri="{FF2B5EF4-FFF2-40B4-BE49-F238E27FC236}">
                <a16:creationId xmlns:a16="http://schemas.microsoft.com/office/drawing/2014/main" id="{61549C90-F84C-4135-ABEB-19663FCD0927}"/>
              </a:ext>
            </a:extLst>
          </p:cNvPr>
          <p:cNvSpPr txBox="1"/>
          <p:nvPr/>
        </p:nvSpPr>
        <p:spPr>
          <a:xfrm>
            <a:off x="8470003" y="4757852"/>
            <a:ext cx="1807016" cy="430887"/>
          </a:xfrm>
          <a:prstGeom prst="rect">
            <a:avLst/>
          </a:prstGeom>
          <a:noFill/>
        </p:spPr>
        <p:txBody>
          <a:bodyPr wrap="square" rtlCol="0">
            <a:spAutoFit/>
          </a:bodyPr>
          <a:lstStyle/>
          <a:p>
            <a:pPr algn="ctr"/>
            <a:r>
              <a:rPr lang="en-US" sz="1100" b="1" dirty="0"/>
              <a:t>Personal Care </a:t>
            </a:r>
          </a:p>
          <a:p>
            <a:pPr algn="ctr"/>
            <a:r>
              <a:rPr lang="en-US" sz="1100" b="1" dirty="0"/>
              <a:t>Products &amp; Services </a:t>
            </a:r>
          </a:p>
        </p:txBody>
      </p:sp>
      <p:pic>
        <p:nvPicPr>
          <p:cNvPr id="121" name="Picture 120">
            <a:extLst>
              <a:ext uri="{FF2B5EF4-FFF2-40B4-BE49-F238E27FC236}">
                <a16:creationId xmlns:a16="http://schemas.microsoft.com/office/drawing/2014/main" id="{1D32C160-52E1-402D-9849-FC5DFC6EA9E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9108211" y="3750300"/>
            <a:ext cx="530600" cy="530600"/>
          </a:xfrm>
          <a:prstGeom prst="rect">
            <a:avLst/>
          </a:prstGeom>
        </p:spPr>
      </p:pic>
      <p:sp>
        <p:nvSpPr>
          <p:cNvPr id="128" name="TextBox 127">
            <a:extLst>
              <a:ext uri="{FF2B5EF4-FFF2-40B4-BE49-F238E27FC236}">
                <a16:creationId xmlns:a16="http://schemas.microsoft.com/office/drawing/2014/main" id="{10FE6B58-AFE2-4807-94B1-C4223AE23277}"/>
              </a:ext>
            </a:extLst>
          </p:cNvPr>
          <p:cNvSpPr txBox="1"/>
          <p:nvPr/>
        </p:nvSpPr>
        <p:spPr>
          <a:xfrm>
            <a:off x="10248076" y="4276110"/>
            <a:ext cx="1272903" cy="523220"/>
          </a:xfrm>
          <a:prstGeom prst="rect">
            <a:avLst/>
          </a:prstGeom>
          <a:noFill/>
        </p:spPr>
        <p:txBody>
          <a:bodyPr wrap="square" rtlCol="0">
            <a:spAutoFit/>
          </a:bodyPr>
          <a:lstStyle/>
          <a:p>
            <a:pPr algn="ctr"/>
            <a:r>
              <a:rPr lang="en-US" sz="1600" b="1" dirty="0">
                <a:solidFill>
                  <a:srgbClr val="00B0B4"/>
                </a:solidFill>
              </a:rPr>
              <a:t>$38.4B</a:t>
            </a:r>
          </a:p>
          <a:p>
            <a:pPr algn="ctr"/>
            <a:r>
              <a:rPr lang="en-US" sz="1200" b="1" dirty="0">
                <a:solidFill>
                  <a:schemeClr val="accent4"/>
                </a:solidFill>
              </a:rPr>
              <a:t>(42%)</a:t>
            </a:r>
          </a:p>
        </p:txBody>
      </p:sp>
      <p:sp>
        <p:nvSpPr>
          <p:cNvPr id="130" name="TextBox 129">
            <a:extLst>
              <a:ext uri="{FF2B5EF4-FFF2-40B4-BE49-F238E27FC236}">
                <a16:creationId xmlns:a16="http://schemas.microsoft.com/office/drawing/2014/main" id="{3387F8AC-2502-47E3-A96C-78A05DB14CD6}"/>
              </a:ext>
            </a:extLst>
          </p:cNvPr>
          <p:cNvSpPr txBox="1"/>
          <p:nvPr/>
        </p:nvSpPr>
        <p:spPr>
          <a:xfrm>
            <a:off x="9981019" y="4757852"/>
            <a:ext cx="1807016" cy="261610"/>
          </a:xfrm>
          <a:prstGeom prst="rect">
            <a:avLst/>
          </a:prstGeom>
          <a:noFill/>
        </p:spPr>
        <p:txBody>
          <a:bodyPr wrap="square" rtlCol="0">
            <a:spAutoFit/>
          </a:bodyPr>
          <a:lstStyle/>
          <a:p>
            <a:pPr algn="ctr"/>
            <a:r>
              <a:rPr lang="en-US" sz="1100" b="1" dirty="0"/>
              <a:t>Transportation </a:t>
            </a:r>
          </a:p>
        </p:txBody>
      </p:sp>
      <p:pic>
        <p:nvPicPr>
          <p:cNvPr id="131" name="Picture 130">
            <a:extLst>
              <a:ext uri="{FF2B5EF4-FFF2-40B4-BE49-F238E27FC236}">
                <a16:creationId xmlns:a16="http://schemas.microsoft.com/office/drawing/2014/main" id="{0EC5EC48-2686-4C64-B9D6-4ED17A57CC15}"/>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563446" y="3694519"/>
            <a:ext cx="642163" cy="642163"/>
          </a:xfrm>
          <a:prstGeom prst="rect">
            <a:avLst/>
          </a:prstGeom>
        </p:spPr>
      </p:pic>
      <p:sp>
        <p:nvSpPr>
          <p:cNvPr id="132" name="TextBox 131">
            <a:extLst>
              <a:ext uri="{FF2B5EF4-FFF2-40B4-BE49-F238E27FC236}">
                <a16:creationId xmlns:a16="http://schemas.microsoft.com/office/drawing/2014/main" id="{45C95631-E491-42E7-85F0-FCF156F8E276}"/>
              </a:ext>
            </a:extLst>
          </p:cNvPr>
          <p:cNvSpPr txBox="1"/>
          <p:nvPr/>
        </p:nvSpPr>
        <p:spPr>
          <a:xfrm>
            <a:off x="1825127" y="5728098"/>
            <a:ext cx="1272903" cy="523220"/>
          </a:xfrm>
          <a:prstGeom prst="rect">
            <a:avLst/>
          </a:prstGeom>
          <a:noFill/>
        </p:spPr>
        <p:txBody>
          <a:bodyPr wrap="square" rtlCol="0">
            <a:spAutoFit/>
          </a:bodyPr>
          <a:lstStyle/>
          <a:p>
            <a:pPr algn="ctr"/>
            <a:r>
              <a:rPr lang="en-US" sz="1600" b="1" dirty="0">
                <a:solidFill>
                  <a:srgbClr val="00B0B4"/>
                </a:solidFill>
              </a:rPr>
              <a:t>$33.9B</a:t>
            </a:r>
          </a:p>
          <a:p>
            <a:pPr algn="ctr"/>
            <a:r>
              <a:rPr lang="en-US" sz="1200" b="1" dirty="0">
                <a:solidFill>
                  <a:schemeClr val="accent4"/>
                </a:solidFill>
              </a:rPr>
              <a:t>(35%)</a:t>
            </a:r>
          </a:p>
        </p:txBody>
      </p:sp>
      <p:sp>
        <p:nvSpPr>
          <p:cNvPr id="133" name="TextBox 132">
            <a:extLst>
              <a:ext uri="{FF2B5EF4-FFF2-40B4-BE49-F238E27FC236}">
                <a16:creationId xmlns:a16="http://schemas.microsoft.com/office/drawing/2014/main" id="{B5082122-AC5C-4FE7-AADA-020BA6F50F5E}"/>
              </a:ext>
            </a:extLst>
          </p:cNvPr>
          <p:cNvSpPr txBox="1"/>
          <p:nvPr/>
        </p:nvSpPr>
        <p:spPr>
          <a:xfrm>
            <a:off x="1558070" y="6198265"/>
            <a:ext cx="1807016" cy="261610"/>
          </a:xfrm>
          <a:prstGeom prst="rect">
            <a:avLst/>
          </a:prstGeom>
          <a:noFill/>
        </p:spPr>
        <p:txBody>
          <a:bodyPr wrap="square" rtlCol="0">
            <a:spAutoFit/>
          </a:bodyPr>
          <a:lstStyle/>
          <a:p>
            <a:pPr algn="ctr"/>
            <a:r>
              <a:rPr lang="en-US" sz="1100" b="1" dirty="0"/>
              <a:t>Entertainment Fees / Admissions</a:t>
            </a:r>
          </a:p>
        </p:txBody>
      </p:sp>
      <p:pic>
        <p:nvPicPr>
          <p:cNvPr id="135" name="Picture 134">
            <a:extLst>
              <a:ext uri="{FF2B5EF4-FFF2-40B4-BE49-F238E27FC236}">
                <a16:creationId xmlns:a16="http://schemas.microsoft.com/office/drawing/2014/main" id="{B1C9192A-4C36-4932-9E03-B280BD36275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2196221" y="5241553"/>
            <a:ext cx="530714" cy="530714"/>
          </a:xfrm>
          <a:prstGeom prst="rect">
            <a:avLst/>
          </a:prstGeom>
        </p:spPr>
      </p:pic>
      <p:sp>
        <p:nvSpPr>
          <p:cNvPr id="136" name="TextBox 135">
            <a:extLst>
              <a:ext uri="{FF2B5EF4-FFF2-40B4-BE49-F238E27FC236}">
                <a16:creationId xmlns:a16="http://schemas.microsoft.com/office/drawing/2014/main" id="{D5D4B3D1-0495-4834-905D-D09499785D37}"/>
              </a:ext>
            </a:extLst>
          </p:cNvPr>
          <p:cNvSpPr txBox="1"/>
          <p:nvPr/>
        </p:nvSpPr>
        <p:spPr>
          <a:xfrm>
            <a:off x="3278896" y="5728098"/>
            <a:ext cx="1272903" cy="523220"/>
          </a:xfrm>
          <a:prstGeom prst="rect">
            <a:avLst/>
          </a:prstGeom>
          <a:noFill/>
        </p:spPr>
        <p:txBody>
          <a:bodyPr wrap="square" rtlCol="0">
            <a:spAutoFit/>
          </a:bodyPr>
          <a:lstStyle/>
          <a:p>
            <a:pPr algn="ctr"/>
            <a:r>
              <a:rPr lang="en-US" sz="1600" b="1" dirty="0">
                <a:solidFill>
                  <a:srgbClr val="00B0B4"/>
                </a:solidFill>
              </a:rPr>
              <a:t>$32.8B</a:t>
            </a:r>
          </a:p>
          <a:p>
            <a:pPr algn="ctr"/>
            <a:r>
              <a:rPr lang="en-US" sz="1200" b="1" dirty="0">
                <a:solidFill>
                  <a:schemeClr val="accent4"/>
                </a:solidFill>
              </a:rPr>
              <a:t>(36%)</a:t>
            </a:r>
          </a:p>
        </p:txBody>
      </p:sp>
      <p:sp>
        <p:nvSpPr>
          <p:cNvPr id="137" name="TextBox 136">
            <a:extLst>
              <a:ext uri="{FF2B5EF4-FFF2-40B4-BE49-F238E27FC236}">
                <a16:creationId xmlns:a16="http://schemas.microsoft.com/office/drawing/2014/main" id="{FF5D9E35-4C5E-4043-B6CF-E40EC001C71B}"/>
              </a:ext>
            </a:extLst>
          </p:cNvPr>
          <p:cNvSpPr txBox="1"/>
          <p:nvPr/>
        </p:nvSpPr>
        <p:spPr>
          <a:xfrm>
            <a:off x="3011839" y="6198265"/>
            <a:ext cx="1807016" cy="430887"/>
          </a:xfrm>
          <a:prstGeom prst="rect">
            <a:avLst/>
          </a:prstGeom>
          <a:noFill/>
        </p:spPr>
        <p:txBody>
          <a:bodyPr wrap="square" rtlCol="0">
            <a:spAutoFit/>
          </a:bodyPr>
          <a:lstStyle/>
          <a:p>
            <a:pPr algn="ctr"/>
            <a:r>
              <a:rPr lang="en-US" sz="1100" b="1" dirty="0"/>
              <a:t>Women &amp; Girls </a:t>
            </a:r>
          </a:p>
          <a:p>
            <a:pPr algn="ctr"/>
            <a:r>
              <a:rPr lang="en-US" sz="1100" b="1" dirty="0"/>
              <a:t>Apparel </a:t>
            </a:r>
          </a:p>
        </p:txBody>
      </p:sp>
      <p:pic>
        <p:nvPicPr>
          <p:cNvPr id="139" name="Picture 138">
            <a:extLst>
              <a:ext uri="{FF2B5EF4-FFF2-40B4-BE49-F238E27FC236}">
                <a16:creationId xmlns:a16="http://schemas.microsoft.com/office/drawing/2014/main" id="{DA3015A2-C25D-4236-9017-2129C263F6D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674165" y="5265728"/>
            <a:ext cx="482364" cy="482364"/>
          </a:xfrm>
          <a:prstGeom prst="rect">
            <a:avLst/>
          </a:prstGeom>
        </p:spPr>
      </p:pic>
      <p:sp>
        <p:nvSpPr>
          <p:cNvPr id="140" name="TextBox 139">
            <a:extLst>
              <a:ext uri="{FF2B5EF4-FFF2-40B4-BE49-F238E27FC236}">
                <a16:creationId xmlns:a16="http://schemas.microsoft.com/office/drawing/2014/main" id="{00245ABA-E28D-456B-A0DA-AB60E8385EE9}"/>
              </a:ext>
            </a:extLst>
          </p:cNvPr>
          <p:cNvSpPr txBox="1"/>
          <p:nvPr/>
        </p:nvSpPr>
        <p:spPr>
          <a:xfrm>
            <a:off x="4732665" y="5728098"/>
            <a:ext cx="1272903" cy="523220"/>
          </a:xfrm>
          <a:prstGeom prst="rect">
            <a:avLst/>
          </a:prstGeom>
          <a:noFill/>
        </p:spPr>
        <p:txBody>
          <a:bodyPr wrap="square" rtlCol="0">
            <a:spAutoFit/>
          </a:bodyPr>
          <a:lstStyle/>
          <a:p>
            <a:pPr algn="ctr"/>
            <a:r>
              <a:rPr lang="en-US" sz="1600" b="1" dirty="0">
                <a:solidFill>
                  <a:srgbClr val="00B0B4"/>
                </a:solidFill>
              </a:rPr>
              <a:t>$29.9B</a:t>
            </a:r>
          </a:p>
          <a:p>
            <a:pPr algn="ctr"/>
            <a:r>
              <a:rPr lang="en-US" sz="1200" b="1" dirty="0">
                <a:solidFill>
                  <a:schemeClr val="accent4"/>
                </a:solidFill>
              </a:rPr>
              <a:t>(41%)</a:t>
            </a:r>
          </a:p>
        </p:txBody>
      </p:sp>
      <p:sp>
        <p:nvSpPr>
          <p:cNvPr id="142" name="TextBox 141">
            <a:extLst>
              <a:ext uri="{FF2B5EF4-FFF2-40B4-BE49-F238E27FC236}">
                <a16:creationId xmlns:a16="http://schemas.microsoft.com/office/drawing/2014/main" id="{A809E46D-FF86-4696-B64E-19CBF128982D}"/>
              </a:ext>
            </a:extLst>
          </p:cNvPr>
          <p:cNvSpPr txBox="1"/>
          <p:nvPr/>
        </p:nvSpPr>
        <p:spPr>
          <a:xfrm>
            <a:off x="4465608" y="6198265"/>
            <a:ext cx="1807016" cy="261610"/>
          </a:xfrm>
          <a:prstGeom prst="rect">
            <a:avLst/>
          </a:prstGeom>
          <a:noFill/>
        </p:spPr>
        <p:txBody>
          <a:bodyPr wrap="square" rtlCol="0">
            <a:spAutoFit/>
          </a:bodyPr>
          <a:lstStyle/>
          <a:p>
            <a:pPr algn="ctr"/>
            <a:r>
              <a:rPr lang="en-US" sz="1100" b="1" dirty="0"/>
              <a:t>Alcohol </a:t>
            </a:r>
          </a:p>
        </p:txBody>
      </p:sp>
      <p:pic>
        <p:nvPicPr>
          <p:cNvPr id="144" name="Picture 143">
            <a:extLst>
              <a:ext uri="{FF2B5EF4-FFF2-40B4-BE49-F238E27FC236}">
                <a16:creationId xmlns:a16="http://schemas.microsoft.com/office/drawing/2014/main" id="{F78DCFC9-6B4B-427B-A0B3-972E016C7A21}"/>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5149860" y="5287654"/>
            <a:ext cx="438513" cy="438513"/>
          </a:xfrm>
          <a:prstGeom prst="rect">
            <a:avLst/>
          </a:prstGeom>
        </p:spPr>
      </p:pic>
      <p:sp>
        <p:nvSpPr>
          <p:cNvPr id="146" name="TextBox 145">
            <a:extLst>
              <a:ext uri="{FF2B5EF4-FFF2-40B4-BE49-F238E27FC236}">
                <a16:creationId xmlns:a16="http://schemas.microsoft.com/office/drawing/2014/main" id="{91475954-B5A6-4B39-82D4-304A28121397}"/>
              </a:ext>
            </a:extLst>
          </p:cNvPr>
          <p:cNvSpPr txBox="1"/>
          <p:nvPr/>
        </p:nvSpPr>
        <p:spPr>
          <a:xfrm>
            <a:off x="6186434" y="5728098"/>
            <a:ext cx="1272903" cy="523220"/>
          </a:xfrm>
          <a:prstGeom prst="rect">
            <a:avLst/>
          </a:prstGeom>
          <a:noFill/>
        </p:spPr>
        <p:txBody>
          <a:bodyPr wrap="square" rtlCol="0">
            <a:spAutoFit/>
          </a:bodyPr>
          <a:lstStyle/>
          <a:p>
            <a:pPr algn="ctr"/>
            <a:r>
              <a:rPr lang="en-US" sz="1600" b="1" dirty="0">
                <a:solidFill>
                  <a:srgbClr val="00B0B4"/>
                </a:solidFill>
              </a:rPr>
              <a:t>$17.9B</a:t>
            </a:r>
          </a:p>
          <a:p>
            <a:pPr algn="ctr"/>
            <a:r>
              <a:rPr lang="en-US" sz="1200" b="1" dirty="0">
                <a:solidFill>
                  <a:schemeClr val="accent4"/>
                </a:solidFill>
              </a:rPr>
              <a:t>(31%)</a:t>
            </a:r>
          </a:p>
        </p:txBody>
      </p:sp>
      <p:sp>
        <p:nvSpPr>
          <p:cNvPr id="148" name="TextBox 147">
            <a:extLst>
              <a:ext uri="{FF2B5EF4-FFF2-40B4-BE49-F238E27FC236}">
                <a16:creationId xmlns:a16="http://schemas.microsoft.com/office/drawing/2014/main" id="{2DBAF941-9ACA-4CB5-BAA1-F4C1BF35819C}"/>
              </a:ext>
            </a:extLst>
          </p:cNvPr>
          <p:cNvSpPr txBox="1"/>
          <p:nvPr/>
        </p:nvSpPr>
        <p:spPr>
          <a:xfrm>
            <a:off x="5919377" y="6198265"/>
            <a:ext cx="1807016" cy="261610"/>
          </a:xfrm>
          <a:prstGeom prst="rect">
            <a:avLst/>
          </a:prstGeom>
          <a:noFill/>
        </p:spPr>
        <p:txBody>
          <a:bodyPr wrap="square" rtlCol="0">
            <a:spAutoFit/>
          </a:bodyPr>
          <a:lstStyle/>
          <a:p>
            <a:pPr algn="ctr"/>
            <a:r>
              <a:rPr lang="en-US" sz="1100" b="1" dirty="0"/>
              <a:t>Men &amp; Boys Apparel</a:t>
            </a:r>
          </a:p>
        </p:txBody>
      </p:sp>
      <p:pic>
        <p:nvPicPr>
          <p:cNvPr id="150" name="Picture 149">
            <a:extLst>
              <a:ext uri="{FF2B5EF4-FFF2-40B4-BE49-F238E27FC236}">
                <a16:creationId xmlns:a16="http://schemas.microsoft.com/office/drawing/2014/main" id="{2741C08F-A1CD-4943-82A7-66E7DEFDDAC9}"/>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581652" y="5265677"/>
            <a:ext cx="482467" cy="482467"/>
          </a:xfrm>
          <a:prstGeom prst="rect">
            <a:avLst/>
          </a:prstGeom>
        </p:spPr>
      </p:pic>
      <p:sp>
        <p:nvSpPr>
          <p:cNvPr id="152" name="TextBox 151">
            <a:extLst>
              <a:ext uri="{FF2B5EF4-FFF2-40B4-BE49-F238E27FC236}">
                <a16:creationId xmlns:a16="http://schemas.microsoft.com/office/drawing/2014/main" id="{180E37E7-793A-4F68-A2DF-93EC793EA549}"/>
              </a:ext>
            </a:extLst>
          </p:cNvPr>
          <p:cNvSpPr txBox="1"/>
          <p:nvPr/>
        </p:nvSpPr>
        <p:spPr>
          <a:xfrm>
            <a:off x="7640203" y="5728098"/>
            <a:ext cx="1272903" cy="523220"/>
          </a:xfrm>
          <a:prstGeom prst="rect">
            <a:avLst/>
          </a:prstGeom>
          <a:noFill/>
        </p:spPr>
        <p:txBody>
          <a:bodyPr wrap="square" rtlCol="0">
            <a:spAutoFit/>
          </a:bodyPr>
          <a:lstStyle/>
          <a:p>
            <a:pPr algn="ctr"/>
            <a:r>
              <a:rPr lang="en-US" sz="1600" b="1" dirty="0">
                <a:solidFill>
                  <a:srgbClr val="00B0B4"/>
                </a:solidFill>
              </a:rPr>
              <a:t>$15.7B</a:t>
            </a:r>
          </a:p>
          <a:p>
            <a:pPr algn="ctr"/>
            <a:r>
              <a:rPr lang="en-US" sz="1200" b="1" dirty="0">
                <a:solidFill>
                  <a:schemeClr val="accent4"/>
                </a:solidFill>
              </a:rPr>
              <a:t>(32%)</a:t>
            </a:r>
          </a:p>
        </p:txBody>
      </p:sp>
      <p:sp>
        <p:nvSpPr>
          <p:cNvPr id="154" name="TextBox 153">
            <a:extLst>
              <a:ext uri="{FF2B5EF4-FFF2-40B4-BE49-F238E27FC236}">
                <a16:creationId xmlns:a16="http://schemas.microsoft.com/office/drawing/2014/main" id="{9B4CC916-CB51-423D-BA49-DA6FB59D08D8}"/>
              </a:ext>
            </a:extLst>
          </p:cNvPr>
          <p:cNvSpPr txBox="1"/>
          <p:nvPr/>
        </p:nvSpPr>
        <p:spPr>
          <a:xfrm>
            <a:off x="7373146" y="6198265"/>
            <a:ext cx="1807016" cy="261610"/>
          </a:xfrm>
          <a:prstGeom prst="rect">
            <a:avLst/>
          </a:prstGeom>
          <a:noFill/>
        </p:spPr>
        <p:txBody>
          <a:bodyPr wrap="square" rtlCol="0">
            <a:spAutoFit/>
          </a:bodyPr>
          <a:lstStyle/>
          <a:p>
            <a:pPr algn="ctr"/>
            <a:r>
              <a:rPr lang="en-US" sz="1100" b="1" dirty="0"/>
              <a:t>Footwear</a:t>
            </a:r>
          </a:p>
        </p:txBody>
      </p:sp>
      <p:pic>
        <p:nvPicPr>
          <p:cNvPr id="156" name="Picture 155">
            <a:extLst>
              <a:ext uri="{FF2B5EF4-FFF2-40B4-BE49-F238E27FC236}">
                <a16:creationId xmlns:a16="http://schemas.microsoft.com/office/drawing/2014/main" id="{CAEF8EDD-C37E-4134-B462-54C751C80F97}"/>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7955641" y="5185897"/>
            <a:ext cx="642026" cy="642026"/>
          </a:xfrm>
          <a:prstGeom prst="rect">
            <a:avLst/>
          </a:prstGeom>
        </p:spPr>
      </p:pic>
      <p:sp>
        <p:nvSpPr>
          <p:cNvPr id="158" name="TextBox 157">
            <a:extLst>
              <a:ext uri="{FF2B5EF4-FFF2-40B4-BE49-F238E27FC236}">
                <a16:creationId xmlns:a16="http://schemas.microsoft.com/office/drawing/2014/main" id="{926AC1C5-542E-4C46-BE79-663FAB69B619}"/>
              </a:ext>
            </a:extLst>
          </p:cNvPr>
          <p:cNvSpPr txBox="1"/>
          <p:nvPr/>
        </p:nvSpPr>
        <p:spPr>
          <a:xfrm>
            <a:off x="9093972" y="5728098"/>
            <a:ext cx="1272903" cy="523220"/>
          </a:xfrm>
          <a:prstGeom prst="rect">
            <a:avLst/>
          </a:prstGeom>
          <a:noFill/>
        </p:spPr>
        <p:txBody>
          <a:bodyPr wrap="square" rtlCol="0">
            <a:spAutoFit/>
          </a:bodyPr>
          <a:lstStyle/>
          <a:p>
            <a:pPr algn="ctr"/>
            <a:r>
              <a:rPr lang="en-US" sz="1600" b="1" dirty="0">
                <a:solidFill>
                  <a:srgbClr val="00B0B4"/>
                </a:solidFill>
              </a:rPr>
              <a:t>$7.6B</a:t>
            </a:r>
          </a:p>
          <a:p>
            <a:pPr algn="ctr"/>
            <a:r>
              <a:rPr lang="en-US" sz="1200" b="1" dirty="0">
                <a:solidFill>
                  <a:schemeClr val="accent4"/>
                </a:solidFill>
              </a:rPr>
              <a:t>(53%)</a:t>
            </a:r>
          </a:p>
        </p:txBody>
      </p:sp>
      <p:sp>
        <p:nvSpPr>
          <p:cNvPr id="160" name="TextBox 159">
            <a:extLst>
              <a:ext uri="{FF2B5EF4-FFF2-40B4-BE49-F238E27FC236}">
                <a16:creationId xmlns:a16="http://schemas.microsoft.com/office/drawing/2014/main" id="{4770BA65-F90E-4FB5-8CED-9CC765553B03}"/>
              </a:ext>
            </a:extLst>
          </p:cNvPr>
          <p:cNvSpPr txBox="1"/>
          <p:nvPr/>
        </p:nvSpPr>
        <p:spPr>
          <a:xfrm>
            <a:off x="8826915" y="6198265"/>
            <a:ext cx="1807016" cy="261610"/>
          </a:xfrm>
          <a:prstGeom prst="rect">
            <a:avLst/>
          </a:prstGeom>
          <a:noFill/>
        </p:spPr>
        <p:txBody>
          <a:bodyPr wrap="square" rtlCol="0">
            <a:spAutoFit/>
          </a:bodyPr>
          <a:lstStyle/>
          <a:p>
            <a:pPr algn="ctr"/>
            <a:r>
              <a:rPr lang="en-US" sz="1100" b="1" dirty="0"/>
              <a:t>Reading </a:t>
            </a:r>
          </a:p>
        </p:txBody>
      </p:sp>
      <p:pic>
        <p:nvPicPr>
          <p:cNvPr id="162" name="Picture 161">
            <a:extLst>
              <a:ext uri="{FF2B5EF4-FFF2-40B4-BE49-F238E27FC236}">
                <a16:creationId xmlns:a16="http://schemas.microsoft.com/office/drawing/2014/main" id="{15873C89-41A9-404E-A88F-9DDE4F5323AB}"/>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9471926" y="5248413"/>
            <a:ext cx="516995" cy="516995"/>
          </a:xfrm>
          <a:prstGeom prst="rect">
            <a:avLst/>
          </a:prstGeom>
        </p:spPr>
      </p:pic>
      <p:sp>
        <p:nvSpPr>
          <p:cNvPr id="70" name="Slide Number Placeholder 5">
            <a:extLst>
              <a:ext uri="{FF2B5EF4-FFF2-40B4-BE49-F238E27FC236}">
                <a16:creationId xmlns:a16="http://schemas.microsoft.com/office/drawing/2014/main" id="{A3F732EF-E0C2-4F3C-9709-A6E29033F9A1}"/>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26</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71" name="Picture 70">
            <a:extLst>
              <a:ext uri="{FF2B5EF4-FFF2-40B4-BE49-F238E27FC236}">
                <a16:creationId xmlns:a16="http://schemas.microsoft.com/office/drawing/2014/main" id="{40834C7F-365A-4EED-84BD-F73ABC87E67A}"/>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18424587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C5BBD1-6696-4419-AFB4-A81131F470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47635" y="0"/>
            <a:ext cx="4344366" cy="6858000"/>
          </a:xfrm>
          <a:prstGeom prst="rect">
            <a:avLst/>
          </a:prstGeom>
        </p:spPr>
      </p:pic>
      <p:graphicFrame>
        <p:nvGraphicFramePr>
          <p:cNvPr id="22" name="Chart 21">
            <a:extLst>
              <a:ext uri="{FF2B5EF4-FFF2-40B4-BE49-F238E27FC236}">
                <a16:creationId xmlns:a16="http://schemas.microsoft.com/office/drawing/2014/main" id="{741F36E7-D383-4819-A76F-A603E3DF2168}"/>
              </a:ext>
            </a:extLst>
          </p:cNvPr>
          <p:cNvGraphicFramePr/>
          <p:nvPr>
            <p:extLst>
              <p:ext uri="{D42A27DB-BD31-4B8C-83A1-F6EECF244321}">
                <p14:modId xmlns:p14="http://schemas.microsoft.com/office/powerpoint/2010/main" val="3423199591"/>
              </p:ext>
            </p:extLst>
          </p:nvPr>
        </p:nvGraphicFramePr>
        <p:xfrm>
          <a:off x="46358" y="1357907"/>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C65538A3-27B3-4F42-9A04-EB4D77C337D2}"/>
              </a:ext>
            </a:extLst>
          </p:cNvPr>
          <p:cNvSpPr/>
          <p:nvPr/>
        </p:nvSpPr>
        <p:spPr>
          <a:xfrm>
            <a:off x="46358" y="81426"/>
            <a:ext cx="8259702" cy="1068150"/>
          </a:xfrm>
          <a:prstGeom prst="rect">
            <a:avLst/>
          </a:prstGeom>
        </p:spPr>
        <p:txBody>
          <a:bodyPr vert="horz" lIns="116656" tIns="58311" rIns="116656" bIns="58311" rtlCol="0" anchor="ctr">
            <a:normAutofit/>
          </a:bodyPr>
          <a:lstStyle/>
          <a:p>
            <a:pPr defTabSz="583178">
              <a:spcBef>
                <a:spcPct val="0"/>
              </a:spcBef>
            </a:pPr>
            <a:r>
              <a:rPr lang="en-US" sz="2600" dirty="0">
                <a:latin typeface="Trebuchet MS"/>
                <a:ea typeface="+mj-ea"/>
                <a:cs typeface="+mj-cs"/>
              </a:rPr>
              <a:t>Because They Lead Such Socially Active Lifestyles, They Are Investing In Travel And Entertainment</a:t>
            </a:r>
          </a:p>
        </p:txBody>
      </p:sp>
      <p:sp>
        <p:nvSpPr>
          <p:cNvPr id="7" name="Rectangle 6">
            <a:extLst>
              <a:ext uri="{FF2B5EF4-FFF2-40B4-BE49-F238E27FC236}">
                <a16:creationId xmlns:a16="http://schemas.microsoft.com/office/drawing/2014/main" id="{835CD564-2489-491B-A635-BD37B65DCF2C}"/>
              </a:ext>
            </a:extLst>
          </p:cNvPr>
          <p:cNvSpPr/>
          <p:nvPr/>
        </p:nvSpPr>
        <p:spPr>
          <a:xfrm>
            <a:off x="2553361" y="1172243"/>
            <a:ext cx="3113994" cy="553998"/>
          </a:xfrm>
          <a:prstGeom prst="rect">
            <a:avLst/>
          </a:prstGeom>
        </p:spPr>
        <p:txBody>
          <a:bodyPr wrap="none">
            <a:spAutoFit/>
          </a:bodyPr>
          <a:lstStyle/>
          <a:p>
            <a:pPr algn="ctr"/>
            <a:r>
              <a:rPr lang="en-US" b="1" u="sng" dirty="0"/>
              <a:t>A50+ Top Leisure Activities</a:t>
            </a:r>
            <a:endParaRPr lang="en-US" dirty="0"/>
          </a:p>
          <a:p>
            <a:pPr algn="ctr"/>
            <a:r>
              <a:rPr lang="en-US" sz="1200" dirty="0"/>
              <a:t>(% Participated In Last 12 Months) </a:t>
            </a:r>
          </a:p>
        </p:txBody>
      </p:sp>
      <p:sp>
        <p:nvSpPr>
          <p:cNvPr id="8" name="Rectangle 7">
            <a:extLst>
              <a:ext uri="{FF2B5EF4-FFF2-40B4-BE49-F238E27FC236}">
                <a16:creationId xmlns:a16="http://schemas.microsoft.com/office/drawing/2014/main" id="{A6A4352C-D5D2-4225-81F8-DD35D5528554}"/>
              </a:ext>
            </a:extLst>
          </p:cNvPr>
          <p:cNvSpPr/>
          <p:nvPr/>
        </p:nvSpPr>
        <p:spPr>
          <a:xfrm>
            <a:off x="171450" y="6496129"/>
            <a:ext cx="6093335" cy="338554"/>
          </a:xfrm>
          <a:prstGeom prst="rect">
            <a:avLst/>
          </a:prstGeom>
        </p:spPr>
        <p:txBody>
          <a:bodyPr wrap="none">
            <a:spAutoFit/>
          </a:bodyPr>
          <a:lstStyle/>
          <a:p>
            <a:r>
              <a:rPr lang="en-US" sz="800" dirty="0"/>
              <a:t>Source: GfK MRI, 2018 Doublebase; </a:t>
            </a:r>
            <a:r>
              <a:rPr lang="en-US" sz="800" i="1" dirty="0"/>
              <a:t>Leisure Activities - Personally Participated Last 12 Months</a:t>
            </a:r>
            <a:r>
              <a:rPr lang="en-US" sz="800" dirty="0"/>
              <a:t>, </a:t>
            </a:r>
          </a:p>
          <a:p>
            <a:r>
              <a:rPr lang="en-US" sz="800" i="1" dirty="0"/>
              <a:t>All Domestic Travel Reason for Trip Past 12 Months/Any Trip or All Foreign Travel Reason for Each Trip Last 3 Years/Any Trip</a:t>
            </a:r>
            <a:r>
              <a:rPr lang="en-US" sz="800" dirty="0"/>
              <a:t>. </a:t>
            </a:r>
          </a:p>
        </p:txBody>
      </p:sp>
      <p:sp>
        <p:nvSpPr>
          <p:cNvPr id="9" name="Slide Number Placeholder 5">
            <a:extLst>
              <a:ext uri="{FF2B5EF4-FFF2-40B4-BE49-F238E27FC236}">
                <a16:creationId xmlns:a16="http://schemas.microsoft.com/office/drawing/2014/main" id="{58531D35-A6AC-4D43-941F-A77B0D4BCA0D}"/>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27</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0" name="Picture 9">
            <a:extLst>
              <a:ext uri="{FF2B5EF4-FFF2-40B4-BE49-F238E27FC236}">
                <a16:creationId xmlns:a16="http://schemas.microsoft.com/office/drawing/2014/main" id="{5955FD40-CFF6-419F-9E70-97F0B60A6E6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226220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DE80ED08-524D-4991-ABDE-6B8DF6CA5CDA}"/>
              </a:ext>
            </a:extLst>
          </p:cNvPr>
          <p:cNvSpPr txBox="1">
            <a:spLocks/>
          </p:cNvSpPr>
          <p:nvPr/>
        </p:nvSpPr>
        <p:spPr>
          <a:xfrm>
            <a:off x="208272" y="6505832"/>
            <a:ext cx="7847707" cy="321748"/>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solidFill>
                  <a:schemeClr val="bg1"/>
                </a:solidFill>
              </a:rPr>
              <a:t>Source: VAB analysis of Bureau of Labor Statistics data, </a:t>
            </a:r>
            <a:r>
              <a:rPr lang="en-US" sz="800" i="1" dirty="0">
                <a:solidFill>
                  <a:schemeClr val="bg1"/>
                </a:solidFill>
              </a:rPr>
              <a:t>American Time Use Survey</a:t>
            </a:r>
            <a:r>
              <a:rPr lang="en-US" sz="800" dirty="0">
                <a:solidFill>
                  <a:schemeClr val="bg1"/>
                </a:solidFill>
              </a:rPr>
              <a:t>, 2017, % Share Based on Average Hours Per Day Spent in Primary Activities; </a:t>
            </a:r>
          </a:p>
          <a:p>
            <a:r>
              <a:rPr lang="en-US" sz="800" dirty="0">
                <a:solidFill>
                  <a:schemeClr val="bg1"/>
                </a:solidFill>
              </a:rPr>
              <a:t>Data represents A55+ due to data breakouts; Older Millennials = A25-34 due to data breakouts.</a:t>
            </a:r>
          </a:p>
        </p:txBody>
      </p:sp>
      <p:sp>
        <p:nvSpPr>
          <p:cNvPr id="9" name="Title 1">
            <a:extLst>
              <a:ext uri="{FF2B5EF4-FFF2-40B4-BE49-F238E27FC236}">
                <a16:creationId xmlns:a16="http://schemas.microsoft.com/office/drawing/2014/main" id="{8BF3EA5D-B4E3-4F8A-820F-41079D6A118F}"/>
              </a:ext>
            </a:extLst>
          </p:cNvPr>
          <p:cNvSpPr txBox="1">
            <a:spLocks/>
          </p:cNvSpPr>
          <p:nvPr/>
        </p:nvSpPr>
        <p:spPr>
          <a:xfrm>
            <a:off x="53355" y="7887"/>
            <a:ext cx="12101733" cy="1005817"/>
          </a:xfrm>
          <a:prstGeom prst="rect">
            <a:avLst/>
          </a:prstGeom>
        </p:spPr>
        <p:txBody>
          <a:bodyPr vert="horz" lIns="116656" tIns="58311" rIns="116656" bIns="58311" rtlCol="0" anchor="ctr">
            <a:normAutofit/>
          </a:bodyPr>
          <a:lstStyle>
            <a:defPPr>
              <a:defRPr lang="en-US"/>
            </a:defPPr>
            <a:lvl1pPr marR="0" lvl="0" indent="0" defTabSz="583178" fontAlgn="auto">
              <a:lnSpc>
                <a:spcPct val="100000"/>
              </a:lnSpc>
              <a:spcBef>
                <a:spcPct val="0"/>
              </a:spcBef>
              <a:spcAft>
                <a:spcPts val="0"/>
              </a:spcAft>
              <a:buClrTx/>
              <a:buSzTx/>
              <a:buFontTx/>
              <a:buNone/>
              <a:tabLst/>
              <a:defRPr sz="2600">
                <a:solidFill>
                  <a:schemeClr val="bg1"/>
                </a:solidFill>
                <a:latin typeface="Trebuchet MS"/>
                <a:ea typeface="+mj-ea"/>
                <a:cs typeface="+mj-cs"/>
              </a:defRPr>
            </a:lvl1pPr>
          </a:lstStyle>
          <a:p>
            <a:r>
              <a:rPr lang="en-US" dirty="0"/>
              <a:t>More Disposable Income, And Often Less Demanding Familial Responsibilities, Frees Older Adults To Indulge Their Interests </a:t>
            </a:r>
          </a:p>
        </p:txBody>
      </p:sp>
      <p:pic>
        <p:nvPicPr>
          <p:cNvPr id="37" name="Picture 36">
            <a:extLst>
              <a:ext uri="{FF2B5EF4-FFF2-40B4-BE49-F238E27FC236}">
                <a16:creationId xmlns:a16="http://schemas.microsoft.com/office/drawing/2014/main" id="{C0CAB9EB-C309-4D5C-AF6D-E05C413AAF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3967" y="2599052"/>
            <a:ext cx="1665252" cy="1665252"/>
          </a:xfrm>
          <a:prstGeom prst="rect">
            <a:avLst/>
          </a:prstGeom>
        </p:spPr>
      </p:pic>
      <p:sp>
        <p:nvSpPr>
          <p:cNvPr id="41" name="TextBox 40">
            <a:extLst>
              <a:ext uri="{FF2B5EF4-FFF2-40B4-BE49-F238E27FC236}">
                <a16:creationId xmlns:a16="http://schemas.microsoft.com/office/drawing/2014/main" id="{C7964750-FE08-4B96-943A-94C57C56AC56}"/>
              </a:ext>
            </a:extLst>
          </p:cNvPr>
          <p:cNvSpPr txBox="1"/>
          <p:nvPr/>
        </p:nvSpPr>
        <p:spPr>
          <a:xfrm>
            <a:off x="-6974" y="4690613"/>
            <a:ext cx="2687135" cy="769441"/>
          </a:xfrm>
          <a:prstGeom prst="rect">
            <a:avLst/>
          </a:prstGeom>
          <a:noFill/>
        </p:spPr>
        <p:txBody>
          <a:bodyPr wrap="square" rtlCol="0">
            <a:spAutoFit/>
          </a:bodyPr>
          <a:lstStyle/>
          <a:p>
            <a:pPr algn="ctr"/>
            <a:r>
              <a:rPr lang="en-US" sz="1400" dirty="0">
                <a:solidFill>
                  <a:schemeClr val="bg1"/>
                </a:solidFill>
              </a:rPr>
              <a:t>A55+ Spend </a:t>
            </a:r>
            <a:r>
              <a:rPr lang="en-US" sz="1400" b="1" i="1" u="sng" dirty="0">
                <a:solidFill>
                  <a:schemeClr val="bg1"/>
                </a:solidFill>
              </a:rPr>
              <a:t>11%</a:t>
            </a:r>
            <a:r>
              <a:rPr lang="en-US" sz="1400" b="1" i="1" dirty="0">
                <a:solidFill>
                  <a:schemeClr val="bg1"/>
                </a:solidFill>
              </a:rPr>
              <a:t> More Time </a:t>
            </a:r>
            <a:r>
              <a:rPr lang="en-US" sz="1400" dirty="0">
                <a:solidFill>
                  <a:schemeClr val="bg1"/>
                </a:solidFill>
              </a:rPr>
              <a:t>Than Older Millennials </a:t>
            </a:r>
          </a:p>
          <a:p>
            <a:pPr algn="ctr"/>
            <a:r>
              <a:rPr lang="en-US" sz="1600" b="1" dirty="0">
                <a:solidFill>
                  <a:schemeClr val="bg1"/>
                </a:solidFill>
              </a:rPr>
              <a:t>Eating &amp; Drinking</a:t>
            </a:r>
          </a:p>
        </p:txBody>
      </p:sp>
      <p:pic>
        <p:nvPicPr>
          <p:cNvPr id="39" name="Picture 38">
            <a:extLst>
              <a:ext uri="{FF2B5EF4-FFF2-40B4-BE49-F238E27FC236}">
                <a16:creationId xmlns:a16="http://schemas.microsoft.com/office/drawing/2014/main" id="{1AC95895-AE93-4376-BAC9-674342EE52E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9894" y="2600170"/>
            <a:ext cx="1665605" cy="1665605"/>
          </a:xfrm>
          <a:prstGeom prst="rect">
            <a:avLst/>
          </a:prstGeom>
        </p:spPr>
      </p:pic>
      <p:sp>
        <p:nvSpPr>
          <p:cNvPr id="42" name="TextBox 41">
            <a:extLst>
              <a:ext uri="{FF2B5EF4-FFF2-40B4-BE49-F238E27FC236}">
                <a16:creationId xmlns:a16="http://schemas.microsoft.com/office/drawing/2014/main" id="{080C0E5D-53CF-4DBB-87AD-314996F5BF95}"/>
              </a:ext>
            </a:extLst>
          </p:cNvPr>
          <p:cNvSpPr txBox="1"/>
          <p:nvPr/>
        </p:nvSpPr>
        <p:spPr>
          <a:xfrm>
            <a:off x="2493604" y="4690613"/>
            <a:ext cx="2687135" cy="769441"/>
          </a:xfrm>
          <a:prstGeom prst="rect">
            <a:avLst/>
          </a:prstGeom>
          <a:noFill/>
        </p:spPr>
        <p:txBody>
          <a:bodyPr wrap="square" rtlCol="0">
            <a:spAutoFit/>
          </a:bodyPr>
          <a:lstStyle/>
          <a:p>
            <a:pPr algn="ctr"/>
            <a:r>
              <a:rPr lang="en-US" sz="1400" dirty="0">
                <a:solidFill>
                  <a:schemeClr val="bg1"/>
                </a:solidFill>
              </a:rPr>
              <a:t>A55+ Spend </a:t>
            </a:r>
            <a:r>
              <a:rPr lang="en-US" sz="1400" b="1" i="1" dirty="0">
                <a:solidFill>
                  <a:schemeClr val="bg1"/>
                </a:solidFill>
              </a:rPr>
              <a:t>22% More Time </a:t>
            </a:r>
            <a:r>
              <a:rPr lang="en-US" sz="1400" dirty="0">
                <a:solidFill>
                  <a:schemeClr val="bg1"/>
                </a:solidFill>
              </a:rPr>
              <a:t>Than Older Millennials </a:t>
            </a:r>
          </a:p>
          <a:p>
            <a:pPr algn="ctr"/>
            <a:r>
              <a:rPr lang="en-US" sz="1600" b="1" dirty="0">
                <a:solidFill>
                  <a:schemeClr val="bg1"/>
                </a:solidFill>
              </a:rPr>
              <a:t>Shopping</a:t>
            </a:r>
          </a:p>
        </p:txBody>
      </p:sp>
      <p:pic>
        <p:nvPicPr>
          <p:cNvPr id="35" name="Picture 34">
            <a:extLst>
              <a:ext uri="{FF2B5EF4-FFF2-40B4-BE49-F238E27FC236}">
                <a16:creationId xmlns:a16="http://schemas.microsoft.com/office/drawing/2014/main" id="{BEBC7519-2E22-4613-9EBC-A54BA66DD35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34966" y="2599052"/>
            <a:ext cx="1665252" cy="1665252"/>
          </a:xfrm>
          <a:prstGeom prst="rect">
            <a:avLst/>
          </a:prstGeom>
        </p:spPr>
      </p:pic>
      <p:sp>
        <p:nvSpPr>
          <p:cNvPr id="43" name="TextBox 42">
            <a:extLst>
              <a:ext uri="{FF2B5EF4-FFF2-40B4-BE49-F238E27FC236}">
                <a16:creationId xmlns:a16="http://schemas.microsoft.com/office/drawing/2014/main" id="{FA550EB1-CC59-4301-B175-BAE2AF6A8172}"/>
              </a:ext>
            </a:extLst>
          </p:cNvPr>
          <p:cNvSpPr txBox="1"/>
          <p:nvPr/>
        </p:nvSpPr>
        <p:spPr>
          <a:xfrm>
            <a:off x="5256067" y="4690613"/>
            <a:ext cx="3423050" cy="769441"/>
          </a:xfrm>
          <a:prstGeom prst="rect">
            <a:avLst/>
          </a:prstGeom>
          <a:noFill/>
        </p:spPr>
        <p:txBody>
          <a:bodyPr wrap="square" rtlCol="0">
            <a:spAutoFit/>
          </a:bodyPr>
          <a:lstStyle/>
          <a:p>
            <a:pPr algn="ctr"/>
            <a:r>
              <a:rPr lang="en-US" sz="1400" dirty="0">
                <a:solidFill>
                  <a:schemeClr val="bg1"/>
                </a:solidFill>
              </a:rPr>
              <a:t>A55+ Spend </a:t>
            </a:r>
            <a:r>
              <a:rPr lang="en-US" sz="1400" b="1" i="1" dirty="0">
                <a:solidFill>
                  <a:schemeClr val="bg1"/>
                </a:solidFill>
              </a:rPr>
              <a:t>56% More Time </a:t>
            </a:r>
            <a:r>
              <a:rPr lang="en-US" sz="1400" dirty="0">
                <a:solidFill>
                  <a:schemeClr val="bg1"/>
                </a:solidFill>
              </a:rPr>
              <a:t>Than Older Millennials </a:t>
            </a:r>
          </a:p>
          <a:p>
            <a:pPr algn="ctr"/>
            <a:r>
              <a:rPr lang="en-US" sz="1600" b="1" dirty="0">
                <a:solidFill>
                  <a:schemeClr val="bg1"/>
                </a:solidFill>
              </a:rPr>
              <a:t>Doing Leisure Activities &amp; Sports</a:t>
            </a:r>
          </a:p>
        </p:txBody>
      </p:sp>
      <p:sp>
        <p:nvSpPr>
          <p:cNvPr id="18" name="TextBox 17">
            <a:extLst>
              <a:ext uri="{FF2B5EF4-FFF2-40B4-BE49-F238E27FC236}">
                <a16:creationId xmlns:a16="http://schemas.microsoft.com/office/drawing/2014/main" id="{0C0F6FC3-9EC2-4E49-9D1B-A1DCB34AD79B}"/>
              </a:ext>
            </a:extLst>
          </p:cNvPr>
          <p:cNvSpPr txBox="1"/>
          <p:nvPr/>
        </p:nvSpPr>
        <p:spPr>
          <a:xfrm>
            <a:off x="8794505" y="4690613"/>
            <a:ext cx="3423050" cy="1015663"/>
          </a:xfrm>
          <a:prstGeom prst="rect">
            <a:avLst/>
          </a:prstGeom>
          <a:noFill/>
        </p:spPr>
        <p:txBody>
          <a:bodyPr wrap="square" rtlCol="0">
            <a:spAutoFit/>
          </a:bodyPr>
          <a:lstStyle/>
          <a:p>
            <a:pPr algn="ctr"/>
            <a:r>
              <a:rPr lang="en-US" sz="1400" dirty="0">
                <a:solidFill>
                  <a:schemeClr val="bg1"/>
                </a:solidFill>
              </a:rPr>
              <a:t>A55+ Spend </a:t>
            </a:r>
            <a:r>
              <a:rPr lang="en-US" sz="1400" b="1" i="1" dirty="0">
                <a:solidFill>
                  <a:schemeClr val="bg1"/>
                </a:solidFill>
              </a:rPr>
              <a:t>47% More Time </a:t>
            </a:r>
            <a:r>
              <a:rPr lang="en-US" sz="1400" dirty="0">
                <a:solidFill>
                  <a:schemeClr val="bg1"/>
                </a:solidFill>
              </a:rPr>
              <a:t>Than Older Millennials </a:t>
            </a:r>
          </a:p>
          <a:p>
            <a:pPr algn="ctr"/>
            <a:r>
              <a:rPr lang="en-US" sz="1600" b="1" dirty="0">
                <a:solidFill>
                  <a:schemeClr val="bg1"/>
                </a:solidFill>
              </a:rPr>
              <a:t>Doing Household Activities To Maintain Their Homes</a:t>
            </a:r>
          </a:p>
        </p:txBody>
      </p:sp>
      <p:grpSp>
        <p:nvGrpSpPr>
          <p:cNvPr id="26" name="Group 25">
            <a:extLst>
              <a:ext uri="{FF2B5EF4-FFF2-40B4-BE49-F238E27FC236}">
                <a16:creationId xmlns:a16="http://schemas.microsoft.com/office/drawing/2014/main" id="{F906FB36-651F-4A62-A7EE-4BC47EB56D68}"/>
              </a:ext>
            </a:extLst>
          </p:cNvPr>
          <p:cNvGrpSpPr/>
          <p:nvPr/>
        </p:nvGrpSpPr>
        <p:grpSpPr>
          <a:xfrm>
            <a:off x="9286982" y="1933765"/>
            <a:ext cx="2438096" cy="2438096"/>
            <a:chOff x="8869497" y="1663980"/>
            <a:chExt cx="2438096" cy="2438096"/>
          </a:xfrm>
        </p:grpSpPr>
        <p:pic>
          <p:nvPicPr>
            <p:cNvPr id="13" name="Picture 12">
              <a:extLst>
                <a:ext uri="{FF2B5EF4-FFF2-40B4-BE49-F238E27FC236}">
                  <a16:creationId xmlns:a16="http://schemas.microsoft.com/office/drawing/2014/main" id="{AC8D34ED-6D3B-4F1B-95AD-558F2E87EF9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160419" y="2036851"/>
              <a:ext cx="854537" cy="854537"/>
            </a:xfrm>
            <a:prstGeom prst="rect">
              <a:avLst/>
            </a:prstGeom>
          </p:spPr>
        </p:pic>
        <p:pic>
          <p:nvPicPr>
            <p:cNvPr id="15" name="Picture 14">
              <a:extLst>
                <a:ext uri="{FF2B5EF4-FFF2-40B4-BE49-F238E27FC236}">
                  <a16:creationId xmlns:a16="http://schemas.microsoft.com/office/drawing/2014/main" id="{3878D8EC-C82C-4356-9D0D-9AEA89662F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7630" y="2102086"/>
              <a:ext cx="706229" cy="706229"/>
            </a:xfrm>
            <a:prstGeom prst="rect">
              <a:avLst/>
            </a:prstGeom>
          </p:spPr>
        </p:pic>
        <p:pic>
          <p:nvPicPr>
            <p:cNvPr id="20" name="Picture 19">
              <a:extLst>
                <a:ext uri="{FF2B5EF4-FFF2-40B4-BE49-F238E27FC236}">
                  <a16:creationId xmlns:a16="http://schemas.microsoft.com/office/drawing/2014/main" id="{53C29A2F-081E-4072-B73F-89AAF81EB3E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24100" y="2998036"/>
              <a:ext cx="706379" cy="706379"/>
            </a:xfrm>
            <a:prstGeom prst="rect">
              <a:avLst/>
            </a:prstGeom>
          </p:spPr>
        </p:pic>
        <p:pic>
          <p:nvPicPr>
            <p:cNvPr id="24" name="Picture 23">
              <a:extLst>
                <a:ext uri="{FF2B5EF4-FFF2-40B4-BE49-F238E27FC236}">
                  <a16:creationId xmlns:a16="http://schemas.microsoft.com/office/drawing/2014/main" id="{618CF394-23A1-4A0F-B3B7-44103A2B231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31892" y="2996725"/>
              <a:ext cx="706379" cy="706379"/>
            </a:xfrm>
            <a:prstGeom prst="rect">
              <a:avLst/>
            </a:prstGeom>
          </p:spPr>
        </p:pic>
        <p:sp>
          <p:nvSpPr>
            <p:cNvPr id="25" name="Oval 24">
              <a:extLst>
                <a:ext uri="{FF2B5EF4-FFF2-40B4-BE49-F238E27FC236}">
                  <a16:creationId xmlns:a16="http://schemas.microsoft.com/office/drawing/2014/main" id="{86FBAFE7-07C8-4AB5-BD9D-57305AB317EE}"/>
                </a:ext>
              </a:extLst>
            </p:cNvPr>
            <p:cNvSpPr/>
            <p:nvPr/>
          </p:nvSpPr>
          <p:spPr>
            <a:xfrm>
              <a:off x="8869497" y="1663980"/>
              <a:ext cx="2438096" cy="2438096"/>
            </a:xfrm>
            <a:prstGeom prst="ellipse">
              <a:avLst/>
            </a:prstGeom>
            <a:noFill/>
            <a:ln w="57150">
              <a:solidFill>
                <a:srgbClr val="0092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id="{7C88628D-747E-4C64-B987-E58B1071AA83}"/>
              </a:ext>
            </a:extLst>
          </p:cNvPr>
          <p:cNvSpPr txBox="1"/>
          <p:nvPr/>
        </p:nvSpPr>
        <p:spPr>
          <a:xfrm>
            <a:off x="2581630" y="1460052"/>
            <a:ext cx="7028741" cy="400110"/>
          </a:xfrm>
          <a:prstGeom prst="rect">
            <a:avLst/>
          </a:prstGeom>
          <a:noFill/>
        </p:spPr>
        <p:txBody>
          <a:bodyPr wrap="square" rtlCol="0">
            <a:spAutoFit/>
          </a:bodyPr>
          <a:lstStyle/>
          <a:p>
            <a:pPr algn="ctr"/>
            <a:r>
              <a:rPr lang="en-US" sz="2000" dirty="0">
                <a:solidFill>
                  <a:schemeClr val="bg1"/>
                </a:solidFill>
              </a:rPr>
              <a:t>In many ways, they are more active than older millennials</a:t>
            </a:r>
          </a:p>
        </p:txBody>
      </p:sp>
      <p:sp>
        <p:nvSpPr>
          <p:cNvPr id="22" name="Slide Number Placeholder 5">
            <a:extLst>
              <a:ext uri="{FF2B5EF4-FFF2-40B4-BE49-F238E27FC236}">
                <a16:creationId xmlns:a16="http://schemas.microsoft.com/office/drawing/2014/main" id="{AA155FB2-25D4-4008-BE7C-5E3011296352}"/>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23" name="Picture 22">
            <a:extLst>
              <a:ext uri="{FF2B5EF4-FFF2-40B4-BE49-F238E27FC236}">
                <a16:creationId xmlns:a16="http://schemas.microsoft.com/office/drawing/2014/main" id="{FF1F3E14-A05D-45CD-AC28-89A49D74312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30698973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CE4ADF0-23A7-41E9-8F07-17E0EB9738E2}"/>
              </a:ext>
            </a:extLst>
          </p:cNvPr>
          <p:cNvSpPr>
            <a:spLocks noGrp="1"/>
          </p:cNvSpPr>
          <p:nvPr>
            <p:ph type="title"/>
          </p:nvPr>
        </p:nvSpPr>
        <p:spPr>
          <a:xfrm>
            <a:off x="838902" y="1378770"/>
            <a:ext cx="9922598" cy="778901"/>
          </a:xfrm>
        </p:spPr>
        <p:txBody>
          <a:bodyPr>
            <a:noAutofit/>
          </a:bodyPr>
          <a:lstStyle/>
          <a:p>
            <a:r>
              <a:rPr lang="en-US" sz="2000" dirty="0"/>
              <a:t>There are more Adults 50+ than Millennials actively in the market looking for new, relevant products to purchase</a:t>
            </a:r>
          </a:p>
        </p:txBody>
      </p:sp>
      <p:sp>
        <p:nvSpPr>
          <p:cNvPr id="19" name="Rectangle 18">
            <a:extLst>
              <a:ext uri="{FF2B5EF4-FFF2-40B4-BE49-F238E27FC236}">
                <a16:creationId xmlns:a16="http://schemas.microsoft.com/office/drawing/2014/main" id="{8B2D9E74-8CC0-45D5-A7A2-1CE6E016555A}"/>
              </a:ext>
            </a:extLst>
          </p:cNvPr>
          <p:cNvSpPr/>
          <p:nvPr/>
        </p:nvSpPr>
        <p:spPr>
          <a:xfrm>
            <a:off x="296438" y="6595947"/>
            <a:ext cx="1832553" cy="21544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Trebuchet MS"/>
                <a:ea typeface="+mn-ea"/>
                <a:cs typeface="+mn-cs"/>
              </a:rPr>
              <a:t>Source: GfK MRI, 2018 Doublebase. </a:t>
            </a:r>
          </a:p>
        </p:txBody>
      </p:sp>
      <p:sp>
        <p:nvSpPr>
          <p:cNvPr id="2" name="Rectangle 1">
            <a:extLst>
              <a:ext uri="{FF2B5EF4-FFF2-40B4-BE49-F238E27FC236}">
                <a16:creationId xmlns:a16="http://schemas.microsoft.com/office/drawing/2014/main" id="{D119972E-7B01-471B-9085-40B87B8E8ACD}"/>
              </a:ext>
            </a:extLst>
          </p:cNvPr>
          <p:cNvSpPr/>
          <p:nvPr/>
        </p:nvSpPr>
        <p:spPr>
          <a:xfrm>
            <a:off x="296437" y="181023"/>
            <a:ext cx="11731439"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black"/>
                </a:solidFill>
                <a:effectLst/>
                <a:uLnTx/>
                <a:uFillTx/>
                <a:latin typeface="Trebuchet MS"/>
                <a:ea typeface="+mn-ea"/>
                <a:cs typeface="+mn-cs"/>
              </a:rPr>
              <a:t>Most Importantly, Marketers Can Win Over Adults 50+ Since, For Many Of Them, Their Wallet Is Still Up For Grabs Across Goods &amp; Services</a:t>
            </a:r>
          </a:p>
        </p:txBody>
      </p:sp>
      <p:sp>
        <p:nvSpPr>
          <p:cNvPr id="21" name="Rectangle 20">
            <a:extLst>
              <a:ext uri="{FF2B5EF4-FFF2-40B4-BE49-F238E27FC236}">
                <a16:creationId xmlns:a16="http://schemas.microsoft.com/office/drawing/2014/main" id="{D29482CA-4E03-4396-88AB-91DCC065ABEA}"/>
              </a:ext>
            </a:extLst>
          </p:cNvPr>
          <p:cNvSpPr/>
          <p:nvPr/>
        </p:nvSpPr>
        <p:spPr>
          <a:xfrm>
            <a:off x="10049" y="6515894"/>
            <a:ext cx="8841664" cy="338554"/>
          </a:xfrm>
          <a:prstGeom prst="rect">
            <a:avLst/>
          </a:prstGeom>
        </p:spPr>
        <p:txBody>
          <a:bodyPr wrap="square">
            <a:spAutoFit/>
          </a:bodyPr>
          <a:lstStyle/>
          <a:p>
            <a:pPr>
              <a:defRPr/>
            </a:pPr>
            <a:r>
              <a:rPr kumimoji="0" lang="en-US" sz="800" b="0" i="0" u="none" strike="noStrike" kern="1200" cap="none" spc="0" normalizeH="0" baseline="0" noProof="0" dirty="0">
                <a:ln>
                  <a:noFill/>
                </a:ln>
                <a:solidFill>
                  <a:prstClr val="black"/>
                </a:solidFill>
                <a:effectLst/>
                <a:uLnTx/>
                <a:uFillTx/>
                <a:latin typeface="Trebuchet MS"/>
                <a:ea typeface="+mn-ea"/>
                <a:cs typeface="+mn-cs"/>
              </a:rPr>
              <a:t>Source: GfK MRI, 2018 Doublebase;</a:t>
            </a:r>
            <a:r>
              <a:rPr kumimoji="0" lang="en-US" sz="800" b="0" i="1" u="none" strike="noStrike" kern="1200" cap="none" spc="0" normalizeH="0" baseline="0" noProof="0" dirty="0">
                <a:ln>
                  <a:noFill/>
                </a:ln>
                <a:solidFill>
                  <a:prstClr val="black"/>
                </a:solidFill>
                <a:effectLst/>
                <a:uLnTx/>
                <a:uFillTx/>
                <a:latin typeface="Trebuchet MS"/>
                <a:ea typeface="+mn-ea"/>
                <a:cs typeface="+mn-cs"/>
              </a:rPr>
              <a:t> </a:t>
            </a:r>
            <a:r>
              <a:rPr lang="en-US" sz="800" dirty="0">
                <a:solidFill>
                  <a:prstClr val="black"/>
                </a:solidFill>
              </a:rPr>
              <a:t>Consumers Who Are Always On The Lookout For New Products That Are Relevant To Them </a:t>
            </a:r>
            <a:r>
              <a:rPr lang="en-US" sz="800" i="1" dirty="0">
                <a:solidFill>
                  <a:prstClr val="black"/>
                </a:solidFill>
              </a:rPr>
              <a:t>= Any Agree [I enjoy wandering the store looking for new, interesting products], </a:t>
            </a:r>
            <a:r>
              <a:rPr kumimoji="0" lang="en-US" sz="800" b="0" i="0" u="none" strike="noStrike" kern="1200" cap="none" spc="0" normalizeH="0" baseline="0" noProof="0" dirty="0">
                <a:ln>
                  <a:noFill/>
                </a:ln>
                <a:solidFill>
                  <a:prstClr val="black"/>
                </a:solidFill>
                <a:effectLst/>
                <a:uLnTx/>
                <a:uFillTx/>
                <a:latin typeface="Trebuchet MS"/>
                <a:ea typeface="+mn-ea"/>
                <a:cs typeface="+mn-cs"/>
              </a:rPr>
              <a:t>Consumers Who Enjoy Variety In The Products They Purchase = </a:t>
            </a:r>
            <a:r>
              <a:rPr kumimoji="0" lang="en-US" sz="800" b="0" i="1" u="none" strike="noStrike" kern="1200" cap="none" spc="0" normalizeH="0" baseline="0" noProof="0" dirty="0">
                <a:ln>
                  <a:noFill/>
                </a:ln>
                <a:solidFill>
                  <a:prstClr val="black"/>
                </a:solidFill>
                <a:effectLst/>
                <a:uLnTx/>
                <a:uFillTx/>
                <a:latin typeface="Trebuchet MS"/>
                <a:ea typeface="+mn-ea"/>
                <a:cs typeface="+mn-cs"/>
              </a:rPr>
              <a:t>Any Agree [I like to change brands often for the sake of variety and novelty].</a:t>
            </a:r>
          </a:p>
        </p:txBody>
      </p:sp>
      <p:sp>
        <p:nvSpPr>
          <p:cNvPr id="13" name="TextBox 12">
            <a:extLst>
              <a:ext uri="{FF2B5EF4-FFF2-40B4-BE49-F238E27FC236}">
                <a16:creationId xmlns:a16="http://schemas.microsoft.com/office/drawing/2014/main" id="{93D6C453-B3AA-4D7C-98B9-025621760CC8}"/>
              </a:ext>
            </a:extLst>
          </p:cNvPr>
          <p:cNvSpPr txBox="1"/>
          <p:nvPr/>
        </p:nvSpPr>
        <p:spPr>
          <a:xfrm>
            <a:off x="3216933" y="4642723"/>
            <a:ext cx="5745099" cy="307777"/>
          </a:xfrm>
          <a:prstGeom prst="rect">
            <a:avLst/>
          </a:prstGeom>
          <a:noFill/>
        </p:spPr>
        <p:txBody>
          <a:bodyPr wrap="none" rtlCol="0">
            <a:spAutoFit/>
          </a:bodyPr>
          <a:lstStyle>
            <a:defPPr>
              <a:defRPr lang="en-US"/>
            </a:defPPr>
            <a:lvl1pPr algn="ctr">
              <a:defRPr sz="1400" i="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sng" strike="noStrike" kern="1200" cap="none" spc="0" normalizeH="0" baseline="0" noProof="0" dirty="0">
                <a:ln>
                  <a:noFill/>
                </a:ln>
                <a:solidFill>
                  <a:prstClr val="black"/>
                </a:solidFill>
                <a:effectLst/>
                <a:uLnTx/>
                <a:uFillTx/>
                <a:latin typeface="Trebuchet MS"/>
                <a:ea typeface="+mn-ea"/>
                <a:cs typeface="+mn-cs"/>
              </a:rPr>
              <a:t># of Consumers Who Enjoy Variety In The Products They Purchase</a:t>
            </a:r>
          </a:p>
        </p:txBody>
      </p:sp>
      <p:sp>
        <p:nvSpPr>
          <p:cNvPr id="20" name="TextBox 19">
            <a:extLst>
              <a:ext uri="{FF2B5EF4-FFF2-40B4-BE49-F238E27FC236}">
                <a16:creationId xmlns:a16="http://schemas.microsoft.com/office/drawing/2014/main" id="{BCDFD7A7-98A1-4990-A4DC-94B55B8F6132}"/>
              </a:ext>
            </a:extLst>
          </p:cNvPr>
          <p:cNvSpPr txBox="1"/>
          <p:nvPr/>
        </p:nvSpPr>
        <p:spPr>
          <a:xfrm>
            <a:off x="2309419" y="2997371"/>
            <a:ext cx="757316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Trebuchet MS"/>
                <a:ea typeface="+mn-ea"/>
                <a:cs typeface="+mn-cs"/>
              </a:rPr>
              <a:t># of </a:t>
            </a:r>
            <a:r>
              <a:rPr kumimoji="0" lang="en-US" sz="1400" b="1" i="1" u="sng" strike="noStrike" kern="1200" cap="none" spc="0" normalizeH="0" baseline="0" noProof="0" dirty="0">
                <a:ln>
                  <a:noFill/>
                </a:ln>
                <a:solidFill>
                  <a:prstClr val="black"/>
                </a:solidFill>
                <a:effectLst/>
                <a:uLnTx/>
                <a:uFillTx/>
                <a:latin typeface="Trebuchet MS"/>
                <a:ea typeface="+mn-ea"/>
                <a:cs typeface="+mn-cs"/>
              </a:rPr>
              <a:t>Consumers Who Are On The Lookout For New Products That Are Relevant To Them</a:t>
            </a:r>
          </a:p>
        </p:txBody>
      </p:sp>
      <p:sp>
        <p:nvSpPr>
          <p:cNvPr id="25" name="Rectangle 24">
            <a:extLst>
              <a:ext uri="{FF2B5EF4-FFF2-40B4-BE49-F238E27FC236}">
                <a16:creationId xmlns:a16="http://schemas.microsoft.com/office/drawing/2014/main" id="{8A3347AD-8EFE-40B9-88A4-5C740BE88097}"/>
              </a:ext>
            </a:extLst>
          </p:cNvPr>
          <p:cNvSpPr/>
          <p:nvPr/>
        </p:nvSpPr>
        <p:spPr>
          <a:xfrm>
            <a:off x="6852084" y="2415462"/>
            <a:ext cx="631498" cy="318253"/>
          </a:xfrm>
          <a:prstGeom prst="rect">
            <a:avLst/>
          </a:prstGeom>
          <a:solidFill>
            <a:srgbClr val="00A9AC"/>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rebuchet MS"/>
              <a:ea typeface="+mn-ea"/>
              <a:cs typeface="+mn-cs"/>
            </a:endParaRPr>
          </a:p>
        </p:txBody>
      </p:sp>
      <p:sp>
        <p:nvSpPr>
          <p:cNvPr id="27" name="Rectangle 26">
            <a:extLst>
              <a:ext uri="{FF2B5EF4-FFF2-40B4-BE49-F238E27FC236}">
                <a16:creationId xmlns:a16="http://schemas.microsoft.com/office/drawing/2014/main" id="{B9B2104B-EB79-4217-BCB3-5D6107D9F078}"/>
              </a:ext>
            </a:extLst>
          </p:cNvPr>
          <p:cNvSpPr/>
          <p:nvPr/>
        </p:nvSpPr>
        <p:spPr>
          <a:xfrm>
            <a:off x="4556288" y="2415462"/>
            <a:ext cx="631498" cy="318253"/>
          </a:xfrm>
          <a:prstGeom prst="rect">
            <a:avLst/>
          </a:prstGeom>
          <a:solidFill>
            <a:srgbClr val="FAB982"/>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Trebuchet MS"/>
              <a:ea typeface="+mn-ea"/>
              <a:cs typeface="+mn-cs"/>
            </a:endParaRPr>
          </a:p>
        </p:txBody>
      </p:sp>
      <p:sp>
        <p:nvSpPr>
          <p:cNvPr id="3" name="TextBox 2">
            <a:extLst>
              <a:ext uri="{FF2B5EF4-FFF2-40B4-BE49-F238E27FC236}">
                <a16:creationId xmlns:a16="http://schemas.microsoft.com/office/drawing/2014/main" id="{B1E1493C-3CB0-4108-8290-BC07BF76D420}"/>
              </a:ext>
            </a:extLst>
          </p:cNvPr>
          <p:cNvSpPr txBox="1"/>
          <p:nvPr/>
        </p:nvSpPr>
        <p:spPr>
          <a:xfrm>
            <a:off x="7460583" y="2405311"/>
            <a:ext cx="1314269" cy="338554"/>
          </a:xfrm>
          <a:prstGeom prst="rect">
            <a:avLst/>
          </a:prstGeom>
          <a:noFill/>
        </p:spPr>
        <p:txBody>
          <a:bodyPr wrap="square" rtlCol="0">
            <a:spAutoFit/>
          </a:bodyPr>
          <a:lstStyle/>
          <a:p>
            <a:r>
              <a:rPr lang="en-US" sz="1600" b="1" dirty="0"/>
              <a:t>= A50+</a:t>
            </a:r>
          </a:p>
        </p:txBody>
      </p:sp>
      <p:sp>
        <p:nvSpPr>
          <p:cNvPr id="17" name="TextBox 16">
            <a:extLst>
              <a:ext uri="{FF2B5EF4-FFF2-40B4-BE49-F238E27FC236}">
                <a16:creationId xmlns:a16="http://schemas.microsoft.com/office/drawing/2014/main" id="{EF9B308B-E5E8-4C83-A064-B20B08A5F3A5}"/>
              </a:ext>
            </a:extLst>
          </p:cNvPr>
          <p:cNvSpPr txBox="1"/>
          <p:nvPr/>
        </p:nvSpPr>
        <p:spPr>
          <a:xfrm>
            <a:off x="5182563" y="2405311"/>
            <a:ext cx="1603264" cy="338554"/>
          </a:xfrm>
          <a:prstGeom prst="rect">
            <a:avLst/>
          </a:prstGeom>
          <a:noFill/>
        </p:spPr>
        <p:txBody>
          <a:bodyPr wrap="square" rtlCol="0">
            <a:spAutoFit/>
          </a:bodyPr>
          <a:lstStyle/>
          <a:p>
            <a:r>
              <a:rPr lang="en-US" sz="1600" b="1" dirty="0"/>
              <a:t>= A18-34</a:t>
            </a:r>
          </a:p>
        </p:txBody>
      </p:sp>
      <p:sp>
        <p:nvSpPr>
          <p:cNvPr id="4" name="Oval 3">
            <a:extLst>
              <a:ext uri="{FF2B5EF4-FFF2-40B4-BE49-F238E27FC236}">
                <a16:creationId xmlns:a16="http://schemas.microsoft.com/office/drawing/2014/main" id="{4425382F-6539-4B1E-85B5-F227E59093E2}"/>
              </a:ext>
            </a:extLst>
          </p:cNvPr>
          <p:cNvSpPr/>
          <p:nvPr/>
        </p:nvSpPr>
        <p:spPr>
          <a:xfrm>
            <a:off x="4317008" y="3380114"/>
            <a:ext cx="1110058" cy="1142429"/>
          </a:xfrm>
          <a:prstGeom prst="ellipse">
            <a:avLst/>
          </a:prstGeom>
          <a:solidFill>
            <a:srgbClr val="FAB982"/>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latin typeface="Trebuchet MS"/>
              </a:rPr>
              <a:t>44.8</a:t>
            </a:r>
            <a:r>
              <a:rPr lang="en-US" sz="1400" b="1" dirty="0">
                <a:solidFill>
                  <a:schemeClr val="tx1"/>
                </a:solidFill>
                <a:latin typeface="Trebuchet MS"/>
              </a:rPr>
              <a:t>Million</a:t>
            </a:r>
            <a:endParaRPr lang="en-US" sz="2000" b="1" dirty="0">
              <a:solidFill>
                <a:schemeClr val="tx1"/>
              </a:solidFill>
              <a:latin typeface="Trebuchet MS"/>
            </a:endParaRPr>
          </a:p>
        </p:txBody>
      </p:sp>
      <p:sp>
        <p:nvSpPr>
          <p:cNvPr id="28" name="Oval 27">
            <a:extLst>
              <a:ext uri="{FF2B5EF4-FFF2-40B4-BE49-F238E27FC236}">
                <a16:creationId xmlns:a16="http://schemas.microsoft.com/office/drawing/2014/main" id="{F2BF756C-CF38-4A18-BC79-BB97B02ED163}"/>
              </a:ext>
            </a:extLst>
          </p:cNvPr>
          <p:cNvSpPr/>
          <p:nvPr/>
        </p:nvSpPr>
        <p:spPr>
          <a:xfrm>
            <a:off x="4317008" y="5136890"/>
            <a:ext cx="1110058" cy="1142429"/>
          </a:xfrm>
          <a:prstGeom prst="ellipse">
            <a:avLst/>
          </a:prstGeom>
          <a:solidFill>
            <a:srgbClr val="FAB982"/>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tx1"/>
                </a:solidFill>
                <a:latin typeface="Trebuchet MS"/>
              </a:rPr>
              <a:t>28.1</a:t>
            </a:r>
            <a:r>
              <a:rPr lang="en-US" sz="1400" b="1" dirty="0">
                <a:solidFill>
                  <a:schemeClr val="tx1"/>
                </a:solidFill>
                <a:latin typeface="Trebuchet MS"/>
              </a:rPr>
              <a:t>Million</a:t>
            </a:r>
            <a:endParaRPr lang="en-US" sz="2000" b="1" dirty="0">
              <a:solidFill>
                <a:schemeClr val="tx1"/>
              </a:solidFill>
              <a:latin typeface="Trebuchet MS"/>
            </a:endParaRPr>
          </a:p>
        </p:txBody>
      </p:sp>
      <p:sp>
        <p:nvSpPr>
          <p:cNvPr id="31" name="Oval 30">
            <a:extLst>
              <a:ext uri="{FF2B5EF4-FFF2-40B4-BE49-F238E27FC236}">
                <a16:creationId xmlns:a16="http://schemas.microsoft.com/office/drawing/2014/main" id="{C55297A6-7498-4739-98FA-D01AF7EEBD30}"/>
              </a:ext>
            </a:extLst>
          </p:cNvPr>
          <p:cNvSpPr/>
          <p:nvPr/>
        </p:nvSpPr>
        <p:spPr>
          <a:xfrm>
            <a:off x="6612804" y="3380114"/>
            <a:ext cx="1110058" cy="1142429"/>
          </a:xfrm>
          <a:prstGeom prst="ellipse">
            <a:avLst/>
          </a:prstGeom>
          <a:solidFill>
            <a:srgbClr val="00A9AC"/>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prstClr val="white"/>
                </a:solidFill>
                <a:latin typeface="Trebuchet MS"/>
              </a:rPr>
              <a:t>56.0</a:t>
            </a:r>
            <a:r>
              <a:rPr lang="en-US" sz="1400" b="1" dirty="0">
                <a:solidFill>
                  <a:prstClr val="white"/>
                </a:solidFill>
                <a:latin typeface="Trebuchet MS"/>
              </a:rPr>
              <a:t>Million</a:t>
            </a:r>
            <a:endParaRPr lang="en-US" sz="2000" b="1" dirty="0">
              <a:solidFill>
                <a:prstClr val="white"/>
              </a:solidFill>
              <a:latin typeface="Trebuchet MS"/>
            </a:endParaRPr>
          </a:p>
        </p:txBody>
      </p:sp>
      <p:sp>
        <p:nvSpPr>
          <p:cNvPr id="32" name="Oval 31">
            <a:extLst>
              <a:ext uri="{FF2B5EF4-FFF2-40B4-BE49-F238E27FC236}">
                <a16:creationId xmlns:a16="http://schemas.microsoft.com/office/drawing/2014/main" id="{9B07801B-3721-4D74-BB0A-D0B4F2501F56}"/>
              </a:ext>
            </a:extLst>
          </p:cNvPr>
          <p:cNvSpPr/>
          <p:nvPr/>
        </p:nvSpPr>
        <p:spPr>
          <a:xfrm>
            <a:off x="6612804" y="5136890"/>
            <a:ext cx="1110058" cy="1142429"/>
          </a:xfrm>
          <a:prstGeom prst="ellipse">
            <a:avLst/>
          </a:prstGeom>
          <a:solidFill>
            <a:srgbClr val="00A9AC"/>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prstClr val="white"/>
                </a:solidFill>
                <a:latin typeface="Trebuchet MS"/>
              </a:rPr>
              <a:t>28.6</a:t>
            </a:r>
            <a:r>
              <a:rPr lang="en-US" sz="1400" b="1" dirty="0">
                <a:solidFill>
                  <a:prstClr val="white"/>
                </a:solidFill>
                <a:latin typeface="Trebuchet MS"/>
              </a:rPr>
              <a:t>Million</a:t>
            </a:r>
            <a:endParaRPr lang="en-US" sz="2000" b="1" dirty="0">
              <a:solidFill>
                <a:prstClr val="white"/>
              </a:solidFill>
              <a:latin typeface="Trebuchet MS"/>
            </a:endParaRPr>
          </a:p>
        </p:txBody>
      </p:sp>
      <p:sp>
        <p:nvSpPr>
          <p:cNvPr id="22" name="Slide Number Placeholder 5">
            <a:extLst>
              <a:ext uri="{FF2B5EF4-FFF2-40B4-BE49-F238E27FC236}">
                <a16:creationId xmlns:a16="http://schemas.microsoft.com/office/drawing/2014/main" id="{C0DD4944-CEA5-419C-8652-0DF8C1A41D87}"/>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24" name="Picture 23">
            <a:extLst>
              <a:ext uri="{FF2B5EF4-FFF2-40B4-BE49-F238E27FC236}">
                <a16:creationId xmlns:a16="http://schemas.microsoft.com/office/drawing/2014/main" id="{C385D16A-21EF-4871-A8F1-C29E608542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329029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D2492668-AA92-4B70-B2A9-6F5AC452477D}"/>
              </a:ext>
            </a:extLst>
          </p:cNvPr>
          <p:cNvSpPr txBox="1"/>
          <p:nvPr/>
        </p:nvSpPr>
        <p:spPr>
          <a:xfrm>
            <a:off x="156785" y="880325"/>
            <a:ext cx="10293501" cy="59093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A9AC"/>
                </a:solidFill>
                <a:latin typeface="Trebuchet MS"/>
              </a:rPr>
              <a:t>The New Face of 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00A9AC"/>
              </a:solidFill>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Trebuchet MS"/>
              </a:rPr>
              <a:t>The face of Adults 50+ in America is changing. Enabled by extended employment and disposable income, older Americans lead vibrant, active lives. They are traveling and exploring, entertaining friends and family at home, and they are very involved in their communities. As such, Americans over 50 are a significant consumer group across a wide variety of goods and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Trebuchet MS"/>
              </a:rPr>
              <a:t>However, </a:t>
            </a:r>
            <a:r>
              <a:rPr lang="en-US" sz="1400" b="1" u="sng" dirty="0">
                <a:solidFill>
                  <a:srgbClr val="00B0B4"/>
                </a:solidFill>
                <a:latin typeface="Trebuchet MS"/>
              </a:rPr>
              <a:t>77%</a:t>
            </a:r>
            <a:r>
              <a:rPr lang="en-US" sz="1400" dirty="0">
                <a:solidFill>
                  <a:srgbClr val="00B0B4"/>
                </a:solidFill>
                <a:latin typeface="Trebuchet MS"/>
              </a:rPr>
              <a:t> </a:t>
            </a:r>
            <a:r>
              <a:rPr lang="en-US" sz="1400" dirty="0">
                <a:solidFill>
                  <a:prstClr val="black"/>
                </a:solidFill>
                <a:latin typeface="Trebuchet MS"/>
              </a:rPr>
              <a:t>of older adults feel that their age group is being ignored by advertisers.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Trebuchet M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9AC"/>
                </a:solidFill>
                <a:effectLst/>
                <a:uLnTx/>
                <a:uFillTx/>
                <a:latin typeface="Trebuchet MS"/>
                <a:ea typeface="+mn-ea"/>
                <a:cs typeface="+mn-cs"/>
              </a:rPr>
              <a:t>Are Marketers </a:t>
            </a:r>
            <a:r>
              <a:rPr lang="en-US" sz="1400" b="1" dirty="0">
                <a:solidFill>
                  <a:srgbClr val="00A9AC"/>
                </a:solidFill>
                <a:latin typeface="Trebuchet MS"/>
              </a:rPr>
              <a:t>Missing A Huge Opportunity</a:t>
            </a:r>
            <a:r>
              <a:rPr kumimoji="0" lang="en-US" sz="1400" b="1" i="0" u="none" strike="noStrike" kern="1200" cap="none" spc="0" normalizeH="0" baseline="0" noProof="0" dirty="0">
                <a:ln>
                  <a:noFill/>
                </a:ln>
                <a:solidFill>
                  <a:srgbClr val="00A9AC"/>
                </a:solidFill>
                <a:effectLst/>
                <a:uLnTx/>
                <a:uFillTx/>
                <a:latin typeface="Trebuchet MS"/>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A9AC"/>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rebuchet MS"/>
                <a:ea typeface="+mn-ea"/>
                <a:cs typeface="+mn-cs"/>
              </a:rPr>
              <a:t>There are </a:t>
            </a:r>
            <a:r>
              <a:rPr kumimoji="0" lang="en-US" sz="1400" b="1" i="0" u="sng" strike="noStrike" kern="1200" cap="none" spc="0" normalizeH="0" baseline="0" noProof="0" dirty="0">
                <a:ln>
                  <a:noFill/>
                </a:ln>
                <a:solidFill>
                  <a:srgbClr val="00B0B4"/>
                </a:solidFill>
                <a:effectLst/>
                <a:uLnTx/>
                <a:uFillTx/>
                <a:latin typeface="Trebuchet MS"/>
                <a:ea typeface="+mn-ea"/>
                <a:cs typeface="+mn-cs"/>
              </a:rPr>
              <a:t>114 Million</a:t>
            </a:r>
            <a:r>
              <a:rPr kumimoji="0" lang="en-US" sz="1400" b="0" i="0" u="none" strike="noStrike" kern="1200" cap="none" spc="0" normalizeH="0" baseline="0" noProof="0" dirty="0">
                <a:ln>
                  <a:noFill/>
                </a:ln>
                <a:solidFill>
                  <a:prstClr val="black"/>
                </a:solidFill>
                <a:effectLst/>
                <a:uLnTx/>
                <a:uFillTx/>
                <a:latin typeface="Trebuchet MS"/>
                <a:ea typeface="+mn-ea"/>
                <a:cs typeface="+mn-cs"/>
              </a:rPr>
              <a:t> Adults 50+ in the U.S., comprising over </a:t>
            </a:r>
            <a:r>
              <a:rPr lang="en-US" sz="1400" b="1" dirty="0">
                <a:solidFill>
                  <a:srgbClr val="00A9AC"/>
                </a:solidFill>
                <a:latin typeface="Trebuchet MS"/>
              </a:rPr>
              <a:t>one-third</a:t>
            </a:r>
            <a:r>
              <a:rPr kumimoji="0" lang="en-US" sz="1400" b="1" i="0" u="none" strike="noStrike" kern="1200" cap="none" spc="0" normalizeH="0" baseline="0" noProof="0" dirty="0">
                <a:ln>
                  <a:noFill/>
                </a:ln>
                <a:solidFill>
                  <a:srgbClr val="00A9AC"/>
                </a:solidFill>
                <a:effectLst/>
                <a:uLnTx/>
                <a:uFillTx/>
                <a:latin typeface="Trebuchet MS"/>
                <a:ea typeface="+mn-ea"/>
                <a:cs typeface="+mn-cs"/>
              </a:rPr>
              <a:t> </a:t>
            </a:r>
            <a:r>
              <a:rPr kumimoji="0" lang="en-US" sz="1400" b="0" i="0" u="none" strike="noStrike" kern="1200" cap="none" spc="0" normalizeH="0" baseline="0" noProof="0" dirty="0">
                <a:ln>
                  <a:noFill/>
                </a:ln>
                <a:solidFill>
                  <a:prstClr val="black"/>
                </a:solidFill>
                <a:effectLst/>
                <a:uLnTx/>
                <a:uFillTx/>
                <a:latin typeface="Trebuchet MS"/>
                <a:ea typeface="+mn-ea"/>
                <a:cs typeface="+mn-cs"/>
              </a:rPr>
              <a:t>of the U.S. population; a number that’s projected to grow more than the Adult 18-34 segment over the next several decades. This group is just </a:t>
            </a:r>
            <a:r>
              <a:rPr kumimoji="0" lang="en-US" sz="1400" b="0" i="1" u="none" strike="noStrike" kern="1200" cap="none" spc="0" normalizeH="0" baseline="0" noProof="0" dirty="0">
                <a:ln>
                  <a:noFill/>
                </a:ln>
                <a:solidFill>
                  <a:prstClr val="black"/>
                </a:solidFill>
                <a:effectLst/>
                <a:uLnTx/>
                <a:uFillTx/>
                <a:latin typeface="Trebuchet MS"/>
                <a:ea typeface="+mn-ea"/>
                <a:cs typeface="+mn-cs"/>
              </a:rPr>
              <a:t>too big to be ignored.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dirty="0">
              <a:ln>
                <a:noFill/>
              </a:ln>
              <a:solidFill>
                <a:srgbClr val="00A9AC"/>
              </a:solidFill>
              <a:effectLst/>
              <a:uLnTx/>
              <a:uFillTx/>
              <a:latin typeface="Trebuchet M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A9AC"/>
                </a:solidFill>
                <a:effectLst/>
                <a:uLnTx/>
                <a:uFillTx/>
                <a:latin typeface="Trebuchet MS"/>
                <a:ea typeface="+mn-ea"/>
                <a:cs typeface="+mn-cs"/>
              </a:rPr>
              <a:t>Why Are A50+ So Valuable To Marketers?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A9AC"/>
              </a:solidFill>
              <a:effectLst/>
              <a:uLnTx/>
              <a:uFillTx/>
              <a:latin typeface="Trebuchet M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dirty="0">
                <a:ln>
                  <a:noFill/>
                </a:ln>
                <a:solidFill>
                  <a:prstClr val="black"/>
                </a:solidFill>
                <a:effectLst/>
                <a:uLnTx/>
                <a:uFillTx/>
                <a:latin typeface="Trebuchet MS"/>
                <a:ea typeface="+mn-ea"/>
                <a:cs typeface="+mn-cs"/>
              </a:rPr>
              <a:t>They are working longer into their careers and currently account for </a:t>
            </a:r>
            <a:r>
              <a:rPr kumimoji="0" lang="en-US" sz="1400" b="1" i="0" u="none" strike="noStrike" kern="1200" cap="none" spc="0" normalizeH="0" baseline="0" noProof="0" dirty="0">
                <a:ln>
                  <a:noFill/>
                </a:ln>
                <a:solidFill>
                  <a:srgbClr val="00A9AC"/>
                </a:solidFill>
                <a:effectLst/>
                <a:uLnTx/>
                <a:uFillTx/>
                <a:latin typeface="Trebuchet MS"/>
                <a:ea typeface="+mn-ea"/>
                <a:cs typeface="+mn-cs"/>
              </a:rPr>
              <a:t>34%</a:t>
            </a:r>
            <a:r>
              <a:rPr kumimoji="0" lang="en-US" sz="1400" b="0" i="0" u="none" strike="noStrike" kern="1200" cap="none" spc="0" normalizeH="0" baseline="0" noProof="0" dirty="0">
                <a:ln>
                  <a:noFill/>
                </a:ln>
                <a:solidFill>
                  <a:prstClr val="black"/>
                </a:solidFill>
                <a:effectLst/>
                <a:uLnTx/>
                <a:uFillTx/>
                <a:latin typeface="Trebuchet MS"/>
                <a:ea typeface="+mn-ea"/>
                <a:cs typeface="+mn-cs"/>
              </a:rPr>
              <a:t> of the U.S. workforce</a:t>
            </a: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Trebuchet MS"/>
              <a:ea typeface="+mn-ea"/>
              <a:cs typeface="+mn-cs"/>
            </a:endParaRPr>
          </a:p>
          <a:p>
            <a:pPr marL="285750" lvl="0" indent="-285750">
              <a:buFont typeface="Wingdings" panose="05000000000000000000" pitchFamily="2" charset="2"/>
              <a:buChar char="v"/>
              <a:defRPr/>
            </a:pPr>
            <a:r>
              <a:rPr lang="en-US" sz="1400" dirty="0">
                <a:solidFill>
                  <a:prstClr val="black"/>
                </a:solidFill>
              </a:rPr>
              <a:t>They account for over </a:t>
            </a:r>
            <a:r>
              <a:rPr lang="en-US" sz="1400" b="1" u="sng" dirty="0">
                <a:solidFill>
                  <a:srgbClr val="00B0B4"/>
                </a:solidFill>
              </a:rPr>
              <a:t>$3.2 trillion</a:t>
            </a:r>
            <a:r>
              <a:rPr lang="en-US" sz="1400" b="1" dirty="0">
                <a:solidFill>
                  <a:srgbClr val="00B0B4"/>
                </a:solidFill>
              </a:rPr>
              <a:t> </a:t>
            </a:r>
            <a:r>
              <a:rPr lang="en-US" sz="1400" dirty="0">
                <a:solidFill>
                  <a:prstClr val="black"/>
                </a:solidFill>
              </a:rPr>
              <a:t>in aggregate annual expenditures, or </a:t>
            </a:r>
            <a:r>
              <a:rPr lang="en-US" sz="1400" b="1" dirty="0">
                <a:solidFill>
                  <a:srgbClr val="00B0B4"/>
                </a:solidFill>
              </a:rPr>
              <a:t>41%</a:t>
            </a:r>
            <a:r>
              <a:rPr lang="en-US" sz="1400" dirty="0">
                <a:solidFill>
                  <a:prstClr val="black"/>
                </a:solidFill>
              </a:rPr>
              <a:t> of total U.S. consumer expenditures</a:t>
            </a:r>
          </a:p>
          <a:p>
            <a:pPr marL="285750" lvl="0" indent="-285750">
              <a:buFont typeface="Wingdings" panose="05000000000000000000" pitchFamily="2" charset="2"/>
              <a:buChar char="v"/>
              <a:defRPr/>
            </a:pPr>
            <a:endParaRPr lang="en-US" sz="1400" dirty="0">
              <a:solidFill>
                <a:prstClr val="black"/>
              </a:solidFill>
            </a:endParaRPr>
          </a:p>
          <a:p>
            <a:pPr marL="285750" lvl="0" indent="-285750">
              <a:buFont typeface="Wingdings" panose="05000000000000000000" pitchFamily="2" charset="2"/>
              <a:buChar char="v"/>
              <a:defRPr/>
            </a:pPr>
            <a:r>
              <a:rPr lang="en-US" sz="1400" dirty="0"/>
              <a:t>They enjoy an active lifestyle, are heavy purchasers </a:t>
            </a:r>
            <a:r>
              <a:rPr lang="en-US" sz="1400"/>
              <a:t>across product </a:t>
            </a:r>
            <a:r>
              <a:rPr lang="en-US" sz="1400" dirty="0"/>
              <a:t>categories and, for many of them, their wallet is still up for grabs when it comes to many goods and services.</a:t>
            </a:r>
          </a:p>
          <a:p>
            <a:pPr marR="0" lvl="0" algn="l" defTabSz="914400" rtl="0" eaLnBrk="1" fontAlgn="auto" latinLnBrk="0" hangingPunct="1">
              <a:lnSpc>
                <a:spcPct val="100000"/>
              </a:lnSpc>
              <a:spcBef>
                <a:spcPts val="0"/>
              </a:spcBef>
              <a:spcAft>
                <a:spcPts val="0"/>
              </a:spcAft>
              <a:buClrTx/>
              <a:buSzTx/>
              <a:tabLst/>
              <a:defRPr/>
            </a:pPr>
            <a:endParaRPr lang="en-US" sz="1400" dirty="0">
              <a:solidFill>
                <a:prstClr val="black"/>
              </a:solidFill>
              <a:latin typeface="Trebuchet M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1400" b="0" i="0" u="none" strike="noStrike" kern="1200" cap="none" spc="0" normalizeH="0" baseline="0" noProof="0" dirty="0">
                <a:ln>
                  <a:noFill/>
                </a:ln>
                <a:solidFill>
                  <a:prstClr val="black"/>
                </a:solidFill>
                <a:effectLst/>
                <a:uLnTx/>
                <a:uFillTx/>
                <a:latin typeface="Trebuchet MS"/>
                <a:ea typeface="+mn-ea"/>
                <a:cs typeface="+mn-cs"/>
              </a:rPr>
              <a:t>They’re huge </a:t>
            </a:r>
            <a:r>
              <a:rPr lang="en-US" sz="1400" dirty="0">
                <a:solidFill>
                  <a:prstClr val="black"/>
                </a:solidFill>
                <a:latin typeface="Trebuchet MS"/>
              </a:rPr>
              <a:t>viewers</a:t>
            </a:r>
            <a:r>
              <a:rPr kumimoji="0" lang="en-US" sz="1400" b="0" i="0" u="none" strike="noStrike" kern="1200" cap="none" spc="0" normalizeH="0" baseline="0" noProof="0" dirty="0">
                <a:ln>
                  <a:noFill/>
                </a:ln>
                <a:solidFill>
                  <a:prstClr val="black"/>
                </a:solidFill>
                <a:effectLst/>
                <a:uLnTx/>
                <a:uFillTx/>
                <a:latin typeface="Trebuchet MS"/>
                <a:ea typeface="+mn-ea"/>
                <a:cs typeface="+mn-cs"/>
              </a:rPr>
              <a:t> of video, enjoying a variety of programming across screens and devices. This represents a great opportunity to build, or reinforce, a relationship with these highly engaged viewers.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lang="en-US" sz="200" dirty="0">
              <a:solidFill>
                <a:prstClr val="black"/>
              </a:solidFill>
              <a:latin typeface="Trebuchet MS"/>
            </a:endParaRPr>
          </a:p>
          <a:p>
            <a:pPr marR="0" lvl="0" algn="l" defTabSz="914400" rtl="0" eaLnBrk="1" fontAlgn="auto" latinLnBrk="0" hangingPunct="1">
              <a:lnSpc>
                <a:spcPct val="100000"/>
              </a:lnSpc>
              <a:spcBef>
                <a:spcPts val="0"/>
              </a:spcBef>
              <a:spcAft>
                <a:spcPts val="0"/>
              </a:spcAft>
              <a:buClrTx/>
              <a:buSzTx/>
              <a:tabLst/>
              <a:defRPr/>
            </a:pPr>
            <a:endParaRPr kumimoji="0" lang="en-US" sz="1400" b="0" i="0" u="none" strike="noStrike" kern="1200" cap="none" spc="0" normalizeH="0" baseline="0" noProof="0" dirty="0">
              <a:ln>
                <a:noFill/>
              </a:ln>
              <a:solidFill>
                <a:prstClr val="black"/>
              </a:solidFill>
              <a:effectLst/>
              <a:uLnTx/>
              <a:uFillTx/>
              <a:latin typeface="Trebuchet MS"/>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400" b="1" dirty="0">
                <a:solidFill>
                  <a:srgbClr val="00A9AC"/>
                </a:solidFill>
                <a:latin typeface="Trebuchet MS"/>
              </a:rPr>
              <a:t>Join us, as we look at the Age of Opportunity for Adults 50+…and for marketers.</a:t>
            </a:r>
          </a:p>
        </p:txBody>
      </p:sp>
      <p:sp>
        <p:nvSpPr>
          <p:cNvPr id="2" name="Title 1">
            <a:extLst>
              <a:ext uri="{FF2B5EF4-FFF2-40B4-BE49-F238E27FC236}">
                <a16:creationId xmlns:a16="http://schemas.microsoft.com/office/drawing/2014/main" id="{F0834E75-E84F-4DC5-89C2-14EE175A9C9C}"/>
              </a:ext>
            </a:extLst>
          </p:cNvPr>
          <p:cNvSpPr>
            <a:spLocks noGrp="1"/>
          </p:cNvSpPr>
          <p:nvPr>
            <p:ph type="title"/>
          </p:nvPr>
        </p:nvSpPr>
        <p:spPr>
          <a:xfrm>
            <a:off x="156785" y="129057"/>
            <a:ext cx="10972800" cy="645195"/>
          </a:xfrm>
        </p:spPr>
        <p:txBody>
          <a:bodyPr>
            <a:normAutofit/>
          </a:bodyPr>
          <a:lstStyle/>
          <a:p>
            <a:pPr algn="l"/>
            <a:r>
              <a:rPr lang="en-US" sz="2600" dirty="0"/>
              <a:t>A New Investment Plan</a:t>
            </a:r>
          </a:p>
        </p:txBody>
      </p:sp>
      <p:sp>
        <p:nvSpPr>
          <p:cNvPr id="5" name="Slide Number Placeholder 5">
            <a:extLst>
              <a:ext uri="{FF2B5EF4-FFF2-40B4-BE49-F238E27FC236}">
                <a16:creationId xmlns:a16="http://schemas.microsoft.com/office/drawing/2014/main" id="{794ACF65-66A2-42BB-9EC8-71E1967A6141}"/>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6" name="Picture 15">
            <a:extLst>
              <a:ext uri="{FF2B5EF4-FFF2-40B4-BE49-F238E27FC236}">
                <a16:creationId xmlns:a16="http://schemas.microsoft.com/office/drawing/2014/main" id="{C55E951C-4C9C-4730-827D-CDA42ECE8E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60769" y="2911884"/>
            <a:ext cx="1137631" cy="1137631"/>
          </a:xfrm>
          <a:prstGeom prst="rect">
            <a:avLst/>
          </a:prstGeom>
        </p:spPr>
      </p:pic>
      <p:pic>
        <p:nvPicPr>
          <p:cNvPr id="18" name="Picture 17">
            <a:extLst>
              <a:ext uri="{FF2B5EF4-FFF2-40B4-BE49-F238E27FC236}">
                <a16:creationId xmlns:a16="http://schemas.microsoft.com/office/drawing/2014/main" id="{55531732-5309-42D9-8DD0-A1CA4CC05E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60890" y="1195081"/>
            <a:ext cx="1137389" cy="1137389"/>
          </a:xfrm>
          <a:prstGeom prst="rect">
            <a:avLst/>
          </a:prstGeom>
        </p:spPr>
      </p:pic>
      <p:pic>
        <p:nvPicPr>
          <p:cNvPr id="10" name="Picture 9">
            <a:extLst>
              <a:ext uri="{FF2B5EF4-FFF2-40B4-BE49-F238E27FC236}">
                <a16:creationId xmlns:a16="http://schemas.microsoft.com/office/drawing/2014/main" id="{AC6304A7-07BE-4B01-8916-22483F1EA2B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12589" y="4628929"/>
            <a:ext cx="1033990" cy="1033990"/>
          </a:xfrm>
          <a:prstGeom prst="rect">
            <a:avLst/>
          </a:prstGeom>
        </p:spPr>
      </p:pic>
      <p:pic>
        <p:nvPicPr>
          <p:cNvPr id="9" name="Picture 8">
            <a:extLst>
              <a:ext uri="{FF2B5EF4-FFF2-40B4-BE49-F238E27FC236}">
                <a16:creationId xmlns:a16="http://schemas.microsoft.com/office/drawing/2014/main" id="{45EBF4C9-522C-4F4E-A651-4CB3420986D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1610571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9CA348-0735-45FD-84B6-D8380CCCF93A}"/>
              </a:ext>
            </a:extLst>
          </p:cNvPr>
          <p:cNvSpPr/>
          <p:nvPr/>
        </p:nvSpPr>
        <p:spPr>
          <a:xfrm>
            <a:off x="296437" y="181023"/>
            <a:ext cx="1173143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rebuchet MS"/>
                <a:ea typeface="+mn-ea"/>
                <a:cs typeface="+mn-cs"/>
              </a:rPr>
              <a:t>Age Doesn’t </a:t>
            </a:r>
            <a:r>
              <a:rPr lang="en-US" sz="2600" dirty="0">
                <a:solidFill>
                  <a:prstClr val="black"/>
                </a:solidFill>
                <a:latin typeface="Trebuchet MS"/>
              </a:rPr>
              <a:t>Matter To Data-Driven, </a:t>
            </a:r>
            <a:r>
              <a:rPr kumimoji="0" lang="en-US" sz="2600" b="0" i="0" u="none" strike="noStrike" kern="1200" cap="none" spc="0" normalizeH="0" baseline="0" noProof="0" dirty="0">
                <a:ln>
                  <a:noFill/>
                </a:ln>
                <a:solidFill>
                  <a:prstClr val="black"/>
                </a:solidFill>
                <a:effectLst/>
                <a:uLnTx/>
                <a:uFillTx/>
                <a:latin typeface="Trebuchet MS"/>
                <a:ea typeface="+mn-ea"/>
                <a:cs typeface="+mn-cs"/>
              </a:rPr>
              <a:t>Direct-To-Consumer Brands Who Are Capitalizing On The Value Of Adults 50+ With Custom Products &amp; Services </a:t>
            </a:r>
          </a:p>
        </p:txBody>
      </p:sp>
      <p:grpSp>
        <p:nvGrpSpPr>
          <p:cNvPr id="6" name="Group 5">
            <a:extLst>
              <a:ext uri="{FF2B5EF4-FFF2-40B4-BE49-F238E27FC236}">
                <a16:creationId xmlns:a16="http://schemas.microsoft.com/office/drawing/2014/main" id="{6105B6A3-E38E-405F-A9F8-A053B6EC211D}"/>
              </a:ext>
            </a:extLst>
          </p:cNvPr>
          <p:cNvGrpSpPr/>
          <p:nvPr/>
        </p:nvGrpSpPr>
        <p:grpSpPr>
          <a:xfrm>
            <a:off x="323918" y="4330877"/>
            <a:ext cx="6953250" cy="809904"/>
            <a:chOff x="625475" y="2046008"/>
            <a:chExt cx="6953250" cy="809904"/>
          </a:xfrm>
        </p:grpSpPr>
        <p:pic>
          <p:nvPicPr>
            <p:cNvPr id="5" name="Picture 4">
              <a:extLst>
                <a:ext uri="{FF2B5EF4-FFF2-40B4-BE49-F238E27FC236}">
                  <a16:creationId xmlns:a16="http://schemas.microsoft.com/office/drawing/2014/main" id="{C8E22787-8792-4E1A-B536-F10DA017EEC0}"/>
                </a:ext>
              </a:extLst>
            </p:cNvPr>
            <p:cNvPicPr>
              <a:picLocks noChangeAspect="1"/>
            </p:cNvPicPr>
            <p:nvPr/>
          </p:nvPicPr>
          <p:blipFill>
            <a:blip r:embed="rId2"/>
            <a:stretch>
              <a:fillRect/>
            </a:stretch>
          </p:blipFill>
          <p:spPr>
            <a:xfrm>
              <a:off x="625475" y="2351087"/>
              <a:ext cx="6953250" cy="504825"/>
            </a:xfrm>
            <a:prstGeom prst="rect">
              <a:avLst/>
            </a:prstGeom>
            <a:ln w="28575">
              <a:solidFill>
                <a:srgbClr val="50C8A0"/>
              </a:solidFill>
            </a:ln>
          </p:spPr>
        </p:pic>
        <p:pic>
          <p:nvPicPr>
            <p:cNvPr id="2052" name="Picture 4" descr="Image result for smartbrief logo">
              <a:extLst>
                <a:ext uri="{FF2B5EF4-FFF2-40B4-BE49-F238E27FC236}">
                  <a16:creationId xmlns:a16="http://schemas.microsoft.com/office/drawing/2014/main" id="{A219BFE7-C9C1-4386-B9A2-8F2B102E3E68}"/>
                </a:ext>
              </a:extLst>
            </p:cNvPr>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353231" y="2046008"/>
              <a:ext cx="1497739" cy="2669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a:extLst>
              <a:ext uri="{FF2B5EF4-FFF2-40B4-BE49-F238E27FC236}">
                <a16:creationId xmlns:a16="http://schemas.microsoft.com/office/drawing/2014/main" id="{663BAE53-D450-4408-B965-2CF465A9E7EE}"/>
              </a:ext>
            </a:extLst>
          </p:cNvPr>
          <p:cNvGrpSpPr/>
          <p:nvPr/>
        </p:nvGrpSpPr>
        <p:grpSpPr>
          <a:xfrm>
            <a:off x="6782007" y="2722216"/>
            <a:ext cx="4908848" cy="1696082"/>
            <a:chOff x="3872832" y="3101370"/>
            <a:chExt cx="4908848" cy="1696082"/>
          </a:xfrm>
        </p:grpSpPr>
        <p:pic>
          <p:nvPicPr>
            <p:cNvPr id="7" name="Picture 6">
              <a:extLst>
                <a:ext uri="{FF2B5EF4-FFF2-40B4-BE49-F238E27FC236}">
                  <a16:creationId xmlns:a16="http://schemas.microsoft.com/office/drawing/2014/main" id="{C09BA6AE-19F2-473D-B071-CB0119695E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72832" y="3813531"/>
              <a:ext cx="4908848" cy="983921"/>
            </a:xfrm>
            <a:prstGeom prst="rect">
              <a:avLst/>
            </a:prstGeom>
            <a:ln w="28575">
              <a:solidFill>
                <a:schemeClr val="accent3"/>
              </a:solidFill>
            </a:ln>
          </p:spPr>
        </p:pic>
        <p:pic>
          <p:nvPicPr>
            <p:cNvPr id="2056" name="Picture 8" descr="Image result for cnbc logo">
              <a:extLst>
                <a:ext uri="{FF2B5EF4-FFF2-40B4-BE49-F238E27FC236}">
                  <a16:creationId xmlns:a16="http://schemas.microsoft.com/office/drawing/2014/main" id="{4A3AF2FA-6006-481B-9503-DF76DBF3119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917134" y="3101370"/>
              <a:ext cx="820245" cy="6552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74814773-87BC-4F80-A1B9-5CF290C7D24B}"/>
              </a:ext>
            </a:extLst>
          </p:cNvPr>
          <p:cNvGrpSpPr/>
          <p:nvPr/>
        </p:nvGrpSpPr>
        <p:grpSpPr>
          <a:xfrm>
            <a:off x="7891524" y="1232477"/>
            <a:ext cx="3799331" cy="1275677"/>
            <a:chOff x="1024404" y="3923365"/>
            <a:chExt cx="3799331" cy="1275677"/>
          </a:xfrm>
        </p:grpSpPr>
        <p:pic>
          <p:nvPicPr>
            <p:cNvPr id="10" name="Picture 9">
              <a:extLst>
                <a:ext uri="{FF2B5EF4-FFF2-40B4-BE49-F238E27FC236}">
                  <a16:creationId xmlns:a16="http://schemas.microsoft.com/office/drawing/2014/main" id="{27F0BD69-8114-4B77-A0C4-46441B604E54}"/>
                </a:ext>
              </a:extLst>
            </p:cNvPr>
            <p:cNvPicPr>
              <a:picLocks noChangeAspect="1"/>
            </p:cNvPicPr>
            <p:nvPr/>
          </p:nvPicPr>
          <p:blipFill>
            <a:blip r:embed="rId6"/>
            <a:stretch>
              <a:fillRect/>
            </a:stretch>
          </p:blipFill>
          <p:spPr>
            <a:xfrm>
              <a:off x="1024404" y="4320773"/>
              <a:ext cx="3799331" cy="878269"/>
            </a:xfrm>
            <a:prstGeom prst="rect">
              <a:avLst/>
            </a:prstGeom>
            <a:ln w="19050">
              <a:solidFill>
                <a:schemeClr val="accent5"/>
              </a:solidFill>
            </a:ln>
          </p:spPr>
        </p:pic>
        <p:pic>
          <p:nvPicPr>
            <p:cNvPr id="2058" name="Picture 10" descr="Image result for fast company logo">
              <a:extLst>
                <a:ext uri="{FF2B5EF4-FFF2-40B4-BE49-F238E27FC236}">
                  <a16:creationId xmlns:a16="http://schemas.microsoft.com/office/drawing/2014/main" id="{5ED1D580-0F45-4FD7-9AD0-E57F26367B3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84472" y="3923365"/>
              <a:ext cx="1279197" cy="5016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a:extLst>
              <a:ext uri="{FF2B5EF4-FFF2-40B4-BE49-F238E27FC236}">
                <a16:creationId xmlns:a16="http://schemas.microsoft.com/office/drawing/2014/main" id="{975158CF-FD6E-4787-B770-76FB2B9733A5}"/>
              </a:ext>
            </a:extLst>
          </p:cNvPr>
          <p:cNvGrpSpPr/>
          <p:nvPr/>
        </p:nvGrpSpPr>
        <p:grpSpPr>
          <a:xfrm>
            <a:off x="323918" y="2666325"/>
            <a:ext cx="5116735" cy="1300670"/>
            <a:chOff x="7388338" y="1823956"/>
            <a:chExt cx="5116735" cy="1300670"/>
          </a:xfrm>
        </p:grpSpPr>
        <p:pic>
          <p:nvPicPr>
            <p:cNvPr id="2060" name="Picture 12" descr="Related image">
              <a:extLst>
                <a:ext uri="{FF2B5EF4-FFF2-40B4-BE49-F238E27FC236}">
                  <a16:creationId xmlns:a16="http://schemas.microsoft.com/office/drawing/2014/main" id="{536BC894-C670-488F-A156-14C71CD3D94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395860" y="1823956"/>
              <a:ext cx="1101690" cy="3966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73FB36D6-0324-405E-83B5-C0E480FB6B65}"/>
                </a:ext>
              </a:extLst>
            </p:cNvPr>
            <p:cNvPicPr>
              <a:picLocks noChangeAspect="1"/>
            </p:cNvPicPr>
            <p:nvPr/>
          </p:nvPicPr>
          <p:blipFill>
            <a:blip r:embed="rId9"/>
            <a:stretch>
              <a:fillRect/>
            </a:stretch>
          </p:blipFill>
          <p:spPr>
            <a:xfrm>
              <a:off x="7388338" y="2230092"/>
              <a:ext cx="5116735" cy="894534"/>
            </a:xfrm>
            <a:prstGeom prst="rect">
              <a:avLst/>
            </a:prstGeom>
            <a:ln w="19050">
              <a:solidFill>
                <a:schemeClr val="accent4"/>
              </a:solidFill>
            </a:ln>
          </p:spPr>
        </p:pic>
      </p:grpSp>
      <p:grpSp>
        <p:nvGrpSpPr>
          <p:cNvPr id="16" name="Group 15">
            <a:extLst>
              <a:ext uri="{FF2B5EF4-FFF2-40B4-BE49-F238E27FC236}">
                <a16:creationId xmlns:a16="http://schemas.microsoft.com/office/drawing/2014/main" id="{B11358CE-9485-46D2-812C-9C3371B727AD}"/>
              </a:ext>
            </a:extLst>
          </p:cNvPr>
          <p:cNvGrpSpPr/>
          <p:nvPr/>
        </p:nvGrpSpPr>
        <p:grpSpPr>
          <a:xfrm>
            <a:off x="323918" y="1248757"/>
            <a:ext cx="7130251" cy="1053686"/>
            <a:chOff x="227019" y="1179124"/>
            <a:chExt cx="7130251" cy="1053686"/>
          </a:xfrm>
        </p:grpSpPr>
        <p:pic>
          <p:nvPicPr>
            <p:cNvPr id="14" name="Picture 13">
              <a:extLst>
                <a:ext uri="{FF2B5EF4-FFF2-40B4-BE49-F238E27FC236}">
                  <a16:creationId xmlns:a16="http://schemas.microsoft.com/office/drawing/2014/main" id="{C0A869B1-E7AC-4E0D-B811-539BAB8A417A}"/>
                </a:ext>
              </a:extLst>
            </p:cNvPr>
            <p:cNvPicPr>
              <a:picLocks noChangeAspect="1"/>
            </p:cNvPicPr>
            <p:nvPr/>
          </p:nvPicPr>
          <p:blipFill>
            <a:blip r:embed="rId10"/>
            <a:stretch>
              <a:fillRect/>
            </a:stretch>
          </p:blipFill>
          <p:spPr>
            <a:xfrm>
              <a:off x="227019" y="1556217"/>
              <a:ext cx="7130251" cy="676593"/>
            </a:xfrm>
            <a:prstGeom prst="rect">
              <a:avLst/>
            </a:prstGeom>
            <a:ln w="19050">
              <a:solidFill>
                <a:srgbClr val="009EA2"/>
              </a:solidFill>
            </a:ln>
          </p:spPr>
        </p:pic>
        <p:pic>
          <p:nvPicPr>
            <p:cNvPr id="2064" name="Picture 16" descr="Image result for digiday logo">
              <a:extLst>
                <a:ext uri="{FF2B5EF4-FFF2-40B4-BE49-F238E27FC236}">
                  <a16:creationId xmlns:a16="http://schemas.microsoft.com/office/drawing/2014/main" id="{8673F245-4813-49AB-8734-48A1CAE0D644}"/>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3029266" y="1179124"/>
              <a:ext cx="1525756" cy="43317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D441FDC4-81B4-43F5-81A4-4DF0A8A52670}"/>
              </a:ext>
            </a:extLst>
          </p:cNvPr>
          <p:cNvGrpSpPr/>
          <p:nvPr/>
        </p:nvGrpSpPr>
        <p:grpSpPr>
          <a:xfrm>
            <a:off x="6518821" y="5108056"/>
            <a:ext cx="5172034" cy="1203313"/>
            <a:chOff x="4840670" y="5122468"/>
            <a:chExt cx="5172034" cy="1203313"/>
          </a:xfrm>
        </p:grpSpPr>
        <p:pic>
          <p:nvPicPr>
            <p:cNvPr id="24" name="Picture 12" descr="Related image">
              <a:extLst>
                <a:ext uri="{FF2B5EF4-FFF2-40B4-BE49-F238E27FC236}">
                  <a16:creationId xmlns:a16="http://schemas.microsoft.com/office/drawing/2014/main" id="{11FD0805-D265-45F7-BE0F-ED051FB8D84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75842" y="5122468"/>
              <a:ext cx="1101690" cy="39660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DB73DC42-290F-4C52-9396-2547A7E15C68}"/>
                </a:ext>
              </a:extLst>
            </p:cNvPr>
            <p:cNvPicPr>
              <a:picLocks noChangeAspect="1"/>
            </p:cNvPicPr>
            <p:nvPr/>
          </p:nvPicPr>
          <p:blipFill>
            <a:blip r:embed="rId12"/>
            <a:stretch>
              <a:fillRect/>
            </a:stretch>
          </p:blipFill>
          <p:spPr>
            <a:xfrm>
              <a:off x="4840670" y="5519075"/>
              <a:ext cx="5172034" cy="806706"/>
            </a:xfrm>
            <a:prstGeom prst="rect">
              <a:avLst/>
            </a:prstGeom>
            <a:ln w="28575">
              <a:solidFill>
                <a:srgbClr val="C1B3D1"/>
              </a:solidFill>
            </a:ln>
          </p:spPr>
        </p:pic>
      </p:grpSp>
      <p:grpSp>
        <p:nvGrpSpPr>
          <p:cNvPr id="20" name="Group 19">
            <a:extLst>
              <a:ext uri="{FF2B5EF4-FFF2-40B4-BE49-F238E27FC236}">
                <a16:creationId xmlns:a16="http://schemas.microsoft.com/office/drawing/2014/main" id="{E323C4BC-0398-454E-A04D-C9831F252600}"/>
              </a:ext>
            </a:extLst>
          </p:cNvPr>
          <p:cNvGrpSpPr/>
          <p:nvPr/>
        </p:nvGrpSpPr>
        <p:grpSpPr>
          <a:xfrm>
            <a:off x="323918" y="5504663"/>
            <a:ext cx="5486400" cy="1048263"/>
            <a:chOff x="-3357256" y="5301463"/>
            <a:chExt cx="5486400" cy="1048263"/>
          </a:xfrm>
        </p:grpSpPr>
        <p:pic>
          <p:nvPicPr>
            <p:cNvPr id="19" name="Picture 18">
              <a:extLst>
                <a:ext uri="{FF2B5EF4-FFF2-40B4-BE49-F238E27FC236}">
                  <a16:creationId xmlns:a16="http://schemas.microsoft.com/office/drawing/2014/main" id="{6A5A8E7D-299C-4D03-8D03-2B898E2A2DDF}"/>
                </a:ext>
              </a:extLst>
            </p:cNvPr>
            <p:cNvPicPr>
              <a:picLocks noChangeAspect="1"/>
            </p:cNvPicPr>
            <p:nvPr/>
          </p:nvPicPr>
          <p:blipFill>
            <a:blip r:embed="rId13"/>
            <a:stretch>
              <a:fillRect/>
            </a:stretch>
          </p:blipFill>
          <p:spPr>
            <a:xfrm>
              <a:off x="-3357256" y="5749651"/>
              <a:ext cx="5486400" cy="600075"/>
            </a:xfrm>
            <a:prstGeom prst="rect">
              <a:avLst/>
            </a:prstGeom>
            <a:ln w="28575">
              <a:solidFill>
                <a:srgbClr val="00B0B4"/>
              </a:solidFill>
            </a:ln>
          </p:spPr>
        </p:pic>
        <p:pic>
          <p:nvPicPr>
            <p:cNvPr id="2066" name="Picture 18" descr="https://www.telegram.com/Global/images/head/nameplate/telegram_logo.png">
              <a:extLst>
                <a:ext uri="{FF2B5EF4-FFF2-40B4-BE49-F238E27FC236}">
                  <a16:creationId xmlns:a16="http://schemas.microsoft.com/office/drawing/2014/main" id="{0AE7315A-9974-4B0C-B3FB-368B50EDAC43}"/>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427268" y="5301463"/>
              <a:ext cx="1626425" cy="520456"/>
            </a:xfrm>
            <a:prstGeom prst="rect">
              <a:avLst/>
            </a:prstGeom>
            <a:noFill/>
            <a:extLst>
              <a:ext uri="{909E8E84-426E-40DD-AFC4-6F175D3DCCD1}">
                <a14:hiddenFill xmlns:a14="http://schemas.microsoft.com/office/drawing/2010/main">
                  <a:solidFill>
                    <a:srgbClr val="FFFFFF"/>
                  </a:solidFill>
                </a14:hiddenFill>
              </a:ext>
            </a:extLst>
          </p:spPr>
        </p:pic>
      </p:grpSp>
      <p:sp>
        <p:nvSpPr>
          <p:cNvPr id="28" name="Slide Number Placeholder 5">
            <a:extLst>
              <a:ext uri="{FF2B5EF4-FFF2-40B4-BE49-F238E27FC236}">
                <a16:creationId xmlns:a16="http://schemas.microsoft.com/office/drawing/2014/main" id="{8E823A02-929C-44CD-BE33-DA2B2610C04C}"/>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30</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29" name="Picture 28">
            <a:extLst>
              <a:ext uri="{FF2B5EF4-FFF2-40B4-BE49-F238E27FC236}">
                <a16:creationId xmlns:a16="http://schemas.microsoft.com/office/drawing/2014/main" id="{1BE54476-1051-4512-AB63-F18909B113D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217231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9CA348-0735-45FD-84B6-D8380CCCF93A}"/>
              </a:ext>
            </a:extLst>
          </p:cNvPr>
          <p:cNvSpPr/>
          <p:nvPr/>
        </p:nvSpPr>
        <p:spPr>
          <a:xfrm>
            <a:off x="296437" y="181023"/>
            <a:ext cx="1189556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Trebuchet MS"/>
                <a:ea typeface="+mn-ea"/>
                <a:cs typeface="+mn-cs"/>
              </a:rPr>
              <a:t>And The Leaders Of These Companies Are Making Sure To Keep Older Consumers In Mind By Going Out Of Their Way To Be Inclusive And Accessible</a:t>
            </a:r>
          </a:p>
        </p:txBody>
      </p:sp>
      <p:sp>
        <p:nvSpPr>
          <p:cNvPr id="7" name="Speech Bubble: Oval 6">
            <a:extLst>
              <a:ext uri="{FF2B5EF4-FFF2-40B4-BE49-F238E27FC236}">
                <a16:creationId xmlns:a16="http://schemas.microsoft.com/office/drawing/2014/main" id="{AE083893-9A6F-4221-A1E7-FDB9DB6768D8}"/>
              </a:ext>
            </a:extLst>
          </p:cNvPr>
          <p:cNvSpPr/>
          <p:nvPr/>
        </p:nvSpPr>
        <p:spPr>
          <a:xfrm>
            <a:off x="8375078" y="3813804"/>
            <a:ext cx="3293011" cy="1555500"/>
          </a:xfrm>
          <a:prstGeom prst="wedgeEllipseCallout">
            <a:avLst/>
          </a:prstGeom>
          <a:solidFill>
            <a:schemeClr val="accent5"/>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4888">
              <a:defRPr/>
            </a:pPr>
            <a:r>
              <a:rPr lang="en-US" sz="1200" dirty="0">
                <a:solidFill>
                  <a:prstClr val="white"/>
                </a:solidFill>
                <a:latin typeface="Verdana" panose="020B0604030504040204" pitchFamily="34" charset="0"/>
                <a:ea typeface="Verdana" panose="020B0604030504040204" pitchFamily="34" charset="0"/>
                <a:cs typeface="Verdana" panose="020B0604030504040204" pitchFamily="34" charset="0"/>
              </a:rPr>
              <a:t>"It's become a gold rush….Whether you're a hairbrush-maker or a technology company, you're thinking about how you can meet the needs of an aging population."</a:t>
            </a:r>
            <a:endParaRPr kumimoji="0" lang="en-US" sz="120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8" name="Speech Bubble: Rectangle with Corners Rounded 7">
            <a:extLst>
              <a:ext uri="{FF2B5EF4-FFF2-40B4-BE49-F238E27FC236}">
                <a16:creationId xmlns:a16="http://schemas.microsoft.com/office/drawing/2014/main" id="{14518AA0-EED1-4FB1-BC18-E413A6C4E91B}"/>
              </a:ext>
            </a:extLst>
          </p:cNvPr>
          <p:cNvSpPr/>
          <p:nvPr/>
        </p:nvSpPr>
        <p:spPr>
          <a:xfrm>
            <a:off x="4140490" y="3928350"/>
            <a:ext cx="3911019" cy="1144050"/>
          </a:xfrm>
          <a:prstGeom prst="wedgeRoundRectCallout">
            <a:avLst/>
          </a:prstGeom>
          <a:solidFill>
            <a:srgbClr val="53FB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454888">
              <a:defRPr/>
            </a:pPr>
            <a:r>
              <a:rPr lang="en-US" sz="1200" b="1" dirty="0">
                <a:solidFill>
                  <a:schemeClr val="tx1"/>
                </a:solidFill>
                <a:latin typeface="Tahoma" panose="020B0604030504040204" pitchFamily="34" charset="0"/>
                <a:ea typeface="Tahoma" panose="020B0604030504040204" pitchFamily="34" charset="0"/>
                <a:cs typeface="Tahoma" panose="020B0604030504040204" pitchFamily="34" charset="0"/>
              </a:rPr>
              <a:t>“They’re active, healthy, they have money to spend, they’re interested, and they’re curious….I don’t think many businesses have tapped into exactly how different they are.”</a:t>
            </a:r>
            <a:endParaRPr kumimoji="0" lang="en-US" sz="1200" b="1" u="none" strike="noStrike" kern="1200" cap="none" spc="0" normalizeH="0" baseline="0" noProof="0" dirty="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9" name="Speech Bubble: Rectangle 8">
            <a:extLst>
              <a:ext uri="{FF2B5EF4-FFF2-40B4-BE49-F238E27FC236}">
                <a16:creationId xmlns:a16="http://schemas.microsoft.com/office/drawing/2014/main" id="{C494F90F-0D7F-49B2-854A-317D2C47671F}"/>
              </a:ext>
            </a:extLst>
          </p:cNvPr>
          <p:cNvSpPr/>
          <p:nvPr/>
        </p:nvSpPr>
        <p:spPr>
          <a:xfrm>
            <a:off x="523911" y="3813804"/>
            <a:ext cx="3217332" cy="1447800"/>
          </a:xfrm>
          <a:prstGeom prst="wedgeRectCallout">
            <a:avLst>
              <a:gd name="adj1" fmla="val 18398"/>
              <a:gd name="adj2" fmla="val 66886"/>
            </a:avLst>
          </a:prstGeom>
          <a:solidFill>
            <a:srgbClr val="50C8A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4888">
              <a:defRPr/>
            </a:pPr>
            <a:r>
              <a:rPr lang="en-US" sz="1400" dirty="0">
                <a:solidFill>
                  <a:schemeClr val="tx1"/>
                </a:solidFill>
                <a:latin typeface="Century" panose="02040604050505020304" pitchFamily="18" charset="0"/>
              </a:rPr>
              <a:t>“Right now, younger baby boomers are paving the way to technology adoption….We believe that we [older users] have been adapting to technology and now it’s time technology adapts to us.”</a:t>
            </a:r>
            <a:endParaRPr kumimoji="0" lang="en-US" sz="1400" u="none" strike="noStrike" kern="1200" cap="none" spc="0" normalizeH="0" baseline="0" noProof="0" dirty="0">
              <a:ln>
                <a:noFill/>
              </a:ln>
              <a:solidFill>
                <a:schemeClr val="tx1"/>
              </a:solidFill>
              <a:effectLst/>
              <a:uLnTx/>
              <a:uFillTx/>
              <a:latin typeface="Century" panose="02040604050505020304" pitchFamily="18" charset="0"/>
            </a:endParaRPr>
          </a:p>
        </p:txBody>
      </p:sp>
      <p:sp>
        <p:nvSpPr>
          <p:cNvPr id="11" name="Speech Bubble: Rectangle 10">
            <a:extLst>
              <a:ext uri="{FF2B5EF4-FFF2-40B4-BE49-F238E27FC236}">
                <a16:creationId xmlns:a16="http://schemas.microsoft.com/office/drawing/2014/main" id="{FD64924B-510C-4D3B-94F8-D049A8C15BA0}"/>
              </a:ext>
            </a:extLst>
          </p:cNvPr>
          <p:cNvSpPr/>
          <p:nvPr/>
        </p:nvSpPr>
        <p:spPr>
          <a:xfrm>
            <a:off x="523911" y="1328626"/>
            <a:ext cx="3217332" cy="1196529"/>
          </a:xfrm>
          <a:prstGeom prst="wedgeRectCallout">
            <a:avLst>
              <a:gd name="adj1" fmla="val -18324"/>
              <a:gd name="adj2" fmla="val 66886"/>
            </a:avLst>
          </a:prstGeom>
          <a:solidFill>
            <a:srgbClr val="00B4B8"/>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defTabSz="454888">
              <a:defRPr/>
            </a:pPr>
            <a:r>
              <a:rPr lang="en-US" sz="1400" b="1" dirty="0">
                <a:solidFill>
                  <a:schemeClr val="bg1"/>
                </a:solidFill>
                <a:latin typeface="Times New Roman" panose="02020603050405020304" pitchFamily="18" charset="0"/>
                <a:cs typeface="Times New Roman" panose="02020603050405020304" pitchFamily="18" charset="0"/>
              </a:rPr>
              <a:t>“There’s no doubt that the baby boomer space is red hot….This demographic has significant purchasing power and it’s growing very, very fast.” </a:t>
            </a:r>
            <a:endParaRPr kumimoji="0" lang="en-US" sz="1400" b="1" u="none" strike="noStrike" kern="1200" cap="none" spc="0" normalizeH="0" baseline="0" noProof="0" dirty="0">
              <a:ln>
                <a:noFill/>
              </a:ln>
              <a:solidFill>
                <a:schemeClr val="bg1"/>
              </a:solidFill>
              <a:effectLst/>
              <a:uLnTx/>
              <a:uFillTx/>
              <a:latin typeface="Times New Roman" panose="02020603050405020304" pitchFamily="18" charset="0"/>
              <a:cs typeface="Times New Roman" panose="02020603050405020304" pitchFamily="18" charset="0"/>
            </a:endParaRPr>
          </a:p>
        </p:txBody>
      </p:sp>
      <p:sp>
        <p:nvSpPr>
          <p:cNvPr id="12" name="Speech Bubble: Rectangle with Corners Rounded 11">
            <a:extLst>
              <a:ext uri="{FF2B5EF4-FFF2-40B4-BE49-F238E27FC236}">
                <a16:creationId xmlns:a16="http://schemas.microsoft.com/office/drawing/2014/main" id="{7F408634-09A8-40E9-B7DA-FE34576CB696}"/>
              </a:ext>
            </a:extLst>
          </p:cNvPr>
          <p:cNvSpPr/>
          <p:nvPr/>
        </p:nvSpPr>
        <p:spPr>
          <a:xfrm>
            <a:off x="7836851" y="1328626"/>
            <a:ext cx="3831238" cy="1384301"/>
          </a:xfrm>
          <a:prstGeom prst="wedgeRoundRectCallout">
            <a:avLst>
              <a:gd name="adj1" fmla="val 16154"/>
              <a:gd name="adj2" fmla="val 62825"/>
              <a:gd name="adj3" fmla="val 16667"/>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defTabSz="454888">
              <a:defRPr/>
            </a:pPr>
            <a:r>
              <a:rPr lang="en-US" sz="1400" dirty="0">
                <a:solidFill>
                  <a:schemeClr val="tx1"/>
                </a:solidFill>
                <a:latin typeface="Book Antiqua" panose="02040602050305030304" pitchFamily="18" charset="0"/>
                <a:cs typeface="Lucida Sans Unicode" panose="020B0602030504020204" pitchFamily="34" charset="0"/>
              </a:rPr>
              <a:t>“I think you’re starting to see in your baby boomers adults that have spent the last 10 to 20 years using technology, using the internet, and getting more and more comfortable with it through their children,” </a:t>
            </a:r>
            <a:endParaRPr kumimoji="0" lang="en-US" sz="1400" u="none" strike="noStrike" kern="1200" cap="none" spc="0" normalizeH="0" baseline="0" noProof="0" dirty="0">
              <a:ln>
                <a:noFill/>
              </a:ln>
              <a:solidFill>
                <a:schemeClr val="tx1"/>
              </a:solidFill>
              <a:effectLst/>
              <a:uLnTx/>
              <a:uFillTx/>
              <a:latin typeface="Book Antiqua" panose="02040602050305030304" pitchFamily="18" charset="0"/>
              <a:cs typeface="Lucida Sans Unicode" panose="020B0602030504020204" pitchFamily="34" charset="0"/>
            </a:endParaRPr>
          </a:p>
        </p:txBody>
      </p:sp>
      <p:sp>
        <p:nvSpPr>
          <p:cNvPr id="13" name="Speech Bubble: Rectangle with Corners Rounded 12">
            <a:extLst>
              <a:ext uri="{FF2B5EF4-FFF2-40B4-BE49-F238E27FC236}">
                <a16:creationId xmlns:a16="http://schemas.microsoft.com/office/drawing/2014/main" id="{5EF4BA90-839E-49B4-86ED-1F1BF754E7A1}"/>
              </a:ext>
            </a:extLst>
          </p:cNvPr>
          <p:cNvSpPr/>
          <p:nvPr/>
        </p:nvSpPr>
        <p:spPr>
          <a:xfrm>
            <a:off x="4225644" y="1328626"/>
            <a:ext cx="3126805" cy="1263440"/>
          </a:xfrm>
          <a:prstGeom prst="wedgeRoundRectCallout">
            <a:avLst/>
          </a:prstGeom>
          <a:solidFill>
            <a:srgbClr val="C1B3D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latin typeface="Myanmar Text" panose="020B0502040204020203" pitchFamily="34" charset="0"/>
                <a:cs typeface="Myanmar Text" panose="020B0502040204020203" pitchFamily="34" charset="0"/>
              </a:rPr>
              <a:t>“When we do use technology, we work to build something advanced enough that a millennial would be impressed, without making marketing and design choices that alienate older consumers,” </a:t>
            </a:r>
          </a:p>
        </p:txBody>
      </p:sp>
      <p:sp>
        <p:nvSpPr>
          <p:cNvPr id="14" name="TextBox 13">
            <a:extLst>
              <a:ext uri="{FF2B5EF4-FFF2-40B4-BE49-F238E27FC236}">
                <a16:creationId xmlns:a16="http://schemas.microsoft.com/office/drawing/2014/main" id="{9E848B9D-15A9-4AE8-861F-DE33FBADA8E9}"/>
              </a:ext>
            </a:extLst>
          </p:cNvPr>
          <p:cNvSpPr txBox="1"/>
          <p:nvPr/>
        </p:nvSpPr>
        <p:spPr>
          <a:xfrm>
            <a:off x="296437" y="2903928"/>
            <a:ext cx="3911019" cy="523220"/>
          </a:xfrm>
          <a:prstGeom prst="rect">
            <a:avLst/>
          </a:prstGeom>
          <a:noFill/>
        </p:spPr>
        <p:txBody>
          <a:bodyPr wrap="square" rtlCol="0">
            <a:spAutoFit/>
          </a:bodyPr>
          <a:lstStyle/>
          <a:p>
            <a:pPr marL="171450" marR="0" lvl="0" indent="-171450" algn="l" defTabSz="454888"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Trebuchet MS"/>
                <a:ea typeface="+mn-ea"/>
                <a:cs typeface="+mn-cs"/>
              </a:rPr>
              <a:t>Christian Gormsen, CEO, Eargo</a:t>
            </a:r>
          </a:p>
          <a:p>
            <a:pPr lvl="0" defTabSz="454888">
              <a:defRPr/>
            </a:pPr>
            <a:r>
              <a:rPr lang="en-US" sz="800" i="1" dirty="0"/>
              <a:t>    Digiday, ‘We’re dealing with an issue that’s unsexy’: New DTC brands are targeting baby boomers, 3/21/19</a:t>
            </a:r>
            <a:endParaRPr kumimoji="0" lang="en-US" sz="800" b="0" i="1" u="none" strike="noStrike" kern="1200" cap="none" spc="0" normalizeH="0" baseline="0" noProof="0" dirty="0">
              <a:ln>
                <a:noFill/>
              </a:ln>
              <a:effectLst/>
              <a:uLnTx/>
              <a:uFillTx/>
              <a:latin typeface="Trebuchet MS"/>
            </a:endParaRPr>
          </a:p>
        </p:txBody>
      </p:sp>
      <p:sp>
        <p:nvSpPr>
          <p:cNvPr id="15" name="TextBox 14">
            <a:extLst>
              <a:ext uri="{FF2B5EF4-FFF2-40B4-BE49-F238E27FC236}">
                <a16:creationId xmlns:a16="http://schemas.microsoft.com/office/drawing/2014/main" id="{7C96026A-3FF3-4C5E-8941-52DBA763316C}"/>
              </a:ext>
            </a:extLst>
          </p:cNvPr>
          <p:cNvSpPr txBox="1"/>
          <p:nvPr/>
        </p:nvSpPr>
        <p:spPr>
          <a:xfrm>
            <a:off x="8244069" y="2903928"/>
            <a:ext cx="3911019" cy="523220"/>
          </a:xfrm>
          <a:prstGeom prst="rect">
            <a:avLst/>
          </a:prstGeom>
          <a:noFill/>
        </p:spPr>
        <p:txBody>
          <a:bodyPr wrap="square" rtlCol="0">
            <a:spAutoFit/>
          </a:bodyPr>
          <a:lstStyle/>
          <a:p>
            <a:pPr marL="171450" marR="0" lvl="0" indent="-171450" algn="l" defTabSz="454888"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Trebuchet MS"/>
                <a:ea typeface="+mn-ea"/>
                <a:cs typeface="+mn-cs"/>
              </a:rPr>
              <a:t>Jason Shuman, Principal, Primary Ventures</a:t>
            </a:r>
          </a:p>
          <a:p>
            <a:pPr lvl="0" defTabSz="454888">
              <a:defRPr/>
            </a:pPr>
            <a:r>
              <a:rPr lang="en-US" sz="800" i="1" dirty="0"/>
              <a:t>    Digiday, ‘We’re dealing with an issue that’s unsexy’: New DTC brands are targeting baby boomers, 3/21/19</a:t>
            </a:r>
            <a:endParaRPr kumimoji="0" lang="en-US" sz="800" b="0" i="1" u="none" strike="noStrike" kern="1200" cap="none" spc="0" normalizeH="0" baseline="0" noProof="0" dirty="0">
              <a:ln>
                <a:noFill/>
              </a:ln>
              <a:effectLst/>
              <a:uLnTx/>
              <a:uFillTx/>
              <a:latin typeface="Trebuchet MS"/>
            </a:endParaRPr>
          </a:p>
        </p:txBody>
      </p:sp>
      <p:sp>
        <p:nvSpPr>
          <p:cNvPr id="16" name="TextBox 15">
            <a:extLst>
              <a:ext uri="{FF2B5EF4-FFF2-40B4-BE49-F238E27FC236}">
                <a16:creationId xmlns:a16="http://schemas.microsoft.com/office/drawing/2014/main" id="{6E78CDB6-7CBB-48ED-80DD-B43C402E3C5F}"/>
              </a:ext>
            </a:extLst>
          </p:cNvPr>
          <p:cNvSpPr txBox="1"/>
          <p:nvPr/>
        </p:nvSpPr>
        <p:spPr>
          <a:xfrm>
            <a:off x="4207456" y="2903928"/>
            <a:ext cx="3911019" cy="523220"/>
          </a:xfrm>
          <a:prstGeom prst="rect">
            <a:avLst/>
          </a:prstGeom>
          <a:noFill/>
        </p:spPr>
        <p:txBody>
          <a:bodyPr wrap="square" rtlCol="0">
            <a:spAutoFit/>
          </a:bodyPr>
          <a:lstStyle/>
          <a:p>
            <a:pPr marL="171450" marR="0" lvl="0" indent="-171450" algn="l" defTabSz="454888"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Trebuchet MS"/>
                <a:ea typeface="+mn-ea"/>
                <a:cs typeface="+mn-cs"/>
              </a:rPr>
              <a:t>Adam Karp, CEO, Lively</a:t>
            </a:r>
          </a:p>
          <a:p>
            <a:pPr lvl="0" defTabSz="454888">
              <a:defRPr/>
            </a:pPr>
            <a:r>
              <a:rPr lang="en-US" sz="800" i="1" dirty="0"/>
              <a:t>    CrunchBase News, Startups With Focus On Older Demographic Gain Traction, </a:t>
            </a:r>
          </a:p>
          <a:p>
            <a:pPr lvl="0" defTabSz="454888">
              <a:defRPr/>
            </a:pPr>
            <a:r>
              <a:rPr lang="en-US" sz="800" i="1" dirty="0"/>
              <a:t>    3/12/19</a:t>
            </a:r>
            <a:endParaRPr kumimoji="0" lang="en-US" sz="800" b="0" i="1" u="none" strike="noStrike" kern="1200" cap="none" spc="0" normalizeH="0" baseline="0" noProof="0" dirty="0">
              <a:ln>
                <a:noFill/>
              </a:ln>
              <a:effectLst/>
              <a:uLnTx/>
              <a:uFillTx/>
              <a:latin typeface="Trebuchet MS"/>
            </a:endParaRPr>
          </a:p>
        </p:txBody>
      </p:sp>
      <p:sp>
        <p:nvSpPr>
          <p:cNvPr id="19" name="TextBox 18">
            <a:extLst>
              <a:ext uri="{FF2B5EF4-FFF2-40B4-BE49-F238E27FC236}">
                <a16:creationId xmlns:a16="http://schemas.microsoft.com/office/drawing/2014/main" id="{0750D370-0F9C-49D0-BB80-1160E37B7297}"/>
              </a:ext>
            </a:extLst>
          </p:cNvPr>
          <p:cNvSpPr txBox="1"/>
          <p:nvPr/>
        </p:nvSpPr>
        <p:spPr>
          <a:xfrm>
            <a:off x="177067" y="5729874"/>
            <a:ext cx="3911019" cy="553998"/>
          </a:xfrm>
          <a:prstGeom prst="rect">
            <a:avLst/>
          </a:prstGeom>
          <a:noFill/>
        </p:spPr>
        <p:txBody>
          <a:bodyPr wrap="square" rtlCol="0">
            <a:spAutoFit/>
          </a:bodyPr>
          <a:lstStyle/>
          <a:p>
            <a:pPr marL="171450" marR="0" lvl="0" indent="-171450" algn="l" defTabSz="454888"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Trebuchet MS"/>
                <a:ea typeface="+mn-ea"/>
                <a:cs typeface="+mn-cs"/>
              </a:rPr>
              <a:t>Ashish Mudgal, Founder, HeyHerbie</a:t>
            </a:r>
          </a:p>
          <a:p>
            <a:pPr marR="0" lvl="0" algn="l" defTabSz="454888" rtl="0" eaLnBrk="1" fontAlgn="auto" latinLnBrk="0" hangingPunct="1">
              <a:lnSpc>
                <a:spcPct val="100000"/>
              </a:lnSpc>
              <a:spcBef>
                <a:spcPts val="0"/>
              </a:spcBef>
              <a:spcAft>
                <a:spcPts val="0"/>
              </a:spcAft>
              <a:buClrTx/>
              <a:buSzTx/>
              <a:tabLst/>
              <a:defRPr/>
            </a:pPr>
            <a:endParaRPr kumimoji="0" lang="en-US" sz="200" b="0" i="0" u="none" strike="noStrike" kern="1200" cap="none" spc="0" normalizeH="0" baseline="0" noProof="0" dirty="0">
              <a:ln>
                <a:noFill/>
              </a:ln>
              <a:solidFill>
                <a:prstClr val="black"/>
              </a:solidFill>
              <a:effectLst/>
              <a:uLnTx/>
              <a:uFillTx/>
              <a:latin typeface="Trebuchet MS"/>
              <a:ea typeface="+mn-ea"/>
              <a:cs typeface="+mn-cs"/>
            </a:endParaRPr>
          </a:p>
          <a:p>
            <a:pPr lvl="0" defTabSz="454888">
              <a:defRPr/>
            </a:pPr>
            <a:r>
              <a:rPr lang="en-US" sz="800" i="1" dirty="0"/>
              <a:t>      CrunchBase News, Startups With Focus On Older Demographic Gain Traction,</a:t>
            </a:r>
          </a:p>
          <a:p>
            <a:pPr lvl="0" defTabSz="454888">
              <a:defRPr/>
            </a:pPr>
            <a:r>
              <a:rPr lang="en-US" sz="800" i="1" dirty="0"/>
              <a:t>       3/12/19</a:t>
            </a:r>
            <a:endParaRPr kumimoji="0" lang="en-US" sz="800" b="0" i="1" u="none" strike="noStrike" kern="1200" cap="none" spc="0" normalizeH="0" baseline="0" noProof="0" dirty="0">
              <a:ln>
                <a:noFill/>
              </a:ln>
              <a:effectLst/>
              <a:uLnTx/>
              <a:uFillTx/>
              <a:latin typeface="Trebuchet MS"/>
            </a:endParaRPr>
          </a:p>
        </p:txBody>
      </p:sp>
      <p:sp>
        <p:nvSpPr>
          <p:cNvPr id="20" name="TextBox 19">
            <a:extLst>
              <a:ext uri="{FF2B5EF4-FFF2-40B4-BE49-F238E27FC236}">
                <a16:creationId xmlns:a16="http://schemas.microsoft.com/office/drawing/2014/main" id="{388816F3-F5FA-48DC-B757-E1225CE49FB1}"/>
              </a:ext>
            </a:extLst>
          </p:cNvPr>
          <p:cNvSpPr txBox="1"/>
          <p:nvPr/>
        </p:nvSpPr>
        <p:spPr>
          <a:xfrm>
            <a:off x="3871329" y="5380222"/>
            <a:ext cx="4583271" cy="523220"/>
          </a:xfrm>
          <a:prstGeom prst="rect">
            <a:avLst/>
          </a:prstGeom>
          <a:noFill/>
        </p:spPr>
        <p:txBody>
          <a:bodyPr wrap="square" rtlCol="0">
            <a:spAutoFit/>
          </a:bodyPr>
          <a:lstStyle/>
          <a:p>
            <a:pPr marL="171450" marR="0" lvl="0" indent="-171450" algn="l" defTabSz="454888"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Trebuchet MS"/>
                <a:ea typeface="+mn-ea"/>
                <a:cs typeface="+mn-cs"/>
              </a:rPr>
              <a:t>Dr. Doug Norris, SVP, Chief Demographer, Environics Analytics</a:t>
            </a:r>
          </a:p>
          <a:p>
            <a:pPr lvl="0" defTabSz="454888">
              <a:defRPr/>
            </a:pPr>
            <a:r>
              <a:rPr lang="en-US" sz="800" i="1" dirty="0"/>
              <a:t>    Financial Post, Move over, millennials — baby boomers are the ultimate untapped market, </a:t>
            </a:r>
          </a:p>
          <a:p>
            <a:pPr lvl="0" defTabSz="454888">
              <a:defRPr/>
            </a:pPr>
            <a:r>
              <a:rPr lang="en-US" sz="800" i="1" dirty="0"/>
              <a:t>    4/2/19</a:t>
            </a:r>
            <a:endParaRPr kumimoji="0" lang="en-US" sz="800" b="0" i="1" u="none" strike="noStrike" kern="1200" cap="none" spc="0" normalizeH="0" baseline="0" noProof="0" dirty="0">
              <a:ln>
                <a:noFill/>
              </a:ln>
              <a:effectLst/>
              <a:uLnTx/>
              <a:uFillTx/>
              <a:latin typeface="Trebuchet MS"/>
            </a:endParaRPr>
          </a:p>
        </p:txBody>
      </p:sp>
      <p:sp>
        <p:nvSpPr>
          <p:cNvPr id="21" name="TextBox 20">
            <a:extLst>
              <a:ext uri="{FF2B5EF4-FFF2-40B4-BE49-F238E27FC236}">
                <a16:creationId xmlns:a16="http://schemas.microsoft.com/office/drawing/2014/main" id="{4C41E5D3-21E0-4E29-B44A-38E8E7BB7FDF}"/>
              </a:ext>
            </a:extLst>
          </p:cNvPr>
          <p:cNvSpPr txBox="1"/>
          <p:nvPr/>
        </p:nvSpPr>
        <p:spPr>
          <a:xfrm>
            <a:off x="8484181" y="5703387"/>
            <a:ext cx="3911019" cy="400110"/>
          </a:xfrm>
          <a:prstGeom prst="rect">
            <a:avLst/>
          </a:prstGeom>
          <a:noFill/>
        </p:spPr>
        <p:txBody>
          <a:bodyPr wrap="square" rtlCol="0">
            <a:spAutoFit/>
          </a:bodyPr>
          <a:lstStyle/>
          <a:p>
            <a:pPr marL="171450" marR="0" lvl="0" indent="-171450" algn="l" defTabSz="454888" rtl="0" eaLnBrk="1" fontAlgn="auto" latinLnBrk="0" hangingPunct="1">
              <a:lnSpc>
                <a:spcPct val="100000"/>
              </a:lnSpc>
              <a:spcBef>
                <a:spcPts val="0"/>
              </a:spcBef>
              <a:spcAft>
                <a:spcPts val="0"/>
              </a:spcAft>
              <a:buClrTx/>
              <a:buSzTx/>
              <a:buFontTx/>
              <a:buChar char="-"/>
              <a:tabLst/>
              <a:defRPr/>
            </a:pPr>
            <a:r>
              <a:rPr kumimoji="0" lang="en-US" sz="1200" b="0" i="0" u="none" strike="noStrike" kern="1200" cap="none" spc="0" normalizeH="0" baseline="0" noProof="0" dirty="0">
                <a:ln>
                  <a:noFill/>
                </a:ln>
                <a:solidFill>
                  <a:prstClr val="black"/>
                </a:solidFill>
                <a:effectLst/>
                <a:uLnTx/>
                <a:uFillTx/>
                <a:latin typeface="Trebuchet MS"/>
                <a:ea typeface="+mn-ea"/>
                <a:cs typeface="+mn-cs"/>
              </a:rPr>
              <a:t>Danny Silverman, CMO, Clavis Insight</a:t>
            </a:r>
          </a:p>
          <a:p>
            <a:pPr lvl="0" defTabSz="454888">
              <a:defRPr/>
            </a:pPr>
            <a:r>
              <a:rPr lang="en-US" sz="800" i="1" dirty="0"/>
              <a:t>    Telegram.com, ‘Retail's new niche: Aging baby boomers, 9/1/18</a:t>
            </a:r>
            <a:endParaRPr kumimoji="0" lang="en-US" sz="800" b="0" i="1" u="none" strike="noStrike" kern="1200" cap="none" spc="0" normalizeH="0" baseline="0" noProof="0" dirty="0">
              <a:ln>
                <a:noFill/>
              </a:ln>
              <a:effectLst/>
              <a:uLnTx/>
              <a:uFillTx/>
              <a:latin typeface="Trebuchet MS"/>
            </a:endParaRPr>
          </a:p>
        </p:txBody>
      </p:sp>
      <p:sp>
        <p:nvSpPr>
          <p:cNvPr id="22" name="Slide Number Placeholder 5">
            <a:extLst>
              <a:ext uri="{FF2B5EF4-FFF2-40B4-BE49-F238E27FC236}">
                <a16:creationId xmlns:a16="http://schemas.microsoft.com/office/drawing/2014/main" id="{D710DB28-5A9E-406D-B326-DA24EE327BFB}"/>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31</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23" name="Picture 22">
            <a:extLst>
              <a:ext uri="{FF2B5EF4-FFF2-40B4-BE49-F238E27FC236}">
                <a16:creationId xmlns:a16="http://schemas.microsoft.com/office/drawing/2014/main" id="{3FBDC77D-E050-4E3A-9E6E-32D5B93240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1161280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 y="2853342"/>
            <a:ext cx="7243817" cy="1851842"/>
          </a:xfrm>
          <a:prstGeom prst="rect">
            <a:avLst/>
          </a:prstGeom>
          <a:solidFill>
            <a:srgbClr val="00A9AC">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86082"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srgbClr val="00A9AC"/>
              </a:solidFill>
              <a:effectLst/>
              <a:uLnTx/>
              <a:uFillTx/>
              <a:latin typeface="Calibri"/>
              <a:ea typeface="+mn-ea"/>
              <a:cs typeface="+mn-cs"/>
            </a:endParaRPr>
          </a:p>
        </p:txBody>
      </p:sp>
      <p:sp>
        <p:nvSpPr>
          <p:cNvPr id="9" name="TextBox 8"/>
          <p:cNvSpPr txBox="1"/>
          <p:nvPr/>
        </p:nvSpPr>
        <p:spPr>
          <a:xfrm>
            <a:off x="109483" y="3455127"/>
            <a:ext cx="7243817" cy="707758"/>
          </a:xfrm>
          <a:prstGeom prst="rect">
            <a:avLst/>
          </a:prstGeom>
          <a:noFill/>
        </p:spPr>
        <p:txBody>
          <a:bodyPr wrap="square" rtlCol="0">
            <a:spAutoFit/>
          </a:bodyPr>
          <a:lstStyle/>
          <a:p>
            <a:pPr lvl="0" defTabSz="457109">
              <a:defRPr/>
            </a:pPr>
            <a:r>
              <a:rPr lang="en-US" sz="3999" spc="-100" dirty="0">
                <a:solidFill>
                  <a:prstClr val="white"/>
                </a:solidFill>
                <a:latin typeface="Trebuchet MS" panose="020B0603020202020204" pitchFamily="34" charset="0"/>
              </a:rPr>
              <a:t>Reaching The New Face Of 50+</a:t>
            </a:r>
          </a:p>
        </p:txBody>
      </p:sp>
    </p:spTree>
    <p:extLst>
      <p:ext uri="{BB962C8B-B14F-4D97-AF65-F5344CB8AC3E}">
        <p14:creationId xmlns:p14="http://schemas.microsoft.com/office/powerpoint/2010/main" val="34331809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37201B-8E2F-4B82-BC1F-CE252A5954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86319" y="1"/>
            <a:ext cx="4805681" cy="6858000"/>
          </a:xfrm>
          <a:prstGeom prst="rect">
            <a:avLst/>
          </a:prstGeom>
        </p:spPr>
      </p:pic>
      <p:sp>
        <p:nvSpPr>
          <p:cNvPr id="13" name="Title 1">
            <a:extLst>
              <a:ext uri="{FF2B5EF4-FFF2-40B4-BE49-F238E27FC236}">
                <a16:creationId xmlns:a16="http://schemas.microsoft.com/office/drawing/2014/main" id="{6C25A132-2FB5-459E-AC5F-D3913AB0484D}"/>
              </a:ext>
            </a:extLst>
          </p:cNvPr>
          <p:cNvSpPr>
            <a:spLocks noGrp="1"/>
          </p:cNvSpPr>
          <p:nvPr>
            <p:ph type="ctrTitle"/>
          </p:nvPr>
        </p:nvSpPr>
        <p:spPr>
          <a:xfrm>
            <a:off x="135057" y="196363"/>
            <a:ext cx="7251262" cy="970646"/>
          </a:xfrm>
        </p:spPr>
        <p:txBody>
          <a:bodyPr/>
          <a:lstStyle/>
          <a:p>
            <a:pPr algn="l">
              <a:lnSpc>
                <a:spcPct val="100000"/>
              </a:lnSpc>
            </a:pPr>
            <a:r>
              <a:rPr lang="en-US" dirty="0">
                <a:solidFill>
                  <a:schemeClr val="tx1"/>
                </a:solidFill>
              </a:rPr>
              <a:t>They’re Huge Consumers Of Video, Spending Twice As Much Time With It As Millennials</a:t>
            </a:r>
          </a:p>
        </p:txBody>
      </p:sp>
      <p:sp>
        <p:nvSpPr>
          <p:cNvPr id="14" name="Text Placeholder 3">
            <a:extLst>
              <a:ext uri="{FF2B5EF4-FFF2-40B4-BE49-F238E27FC236}">
                <a16:creationId xmlns:a16="http://schemas.microsoft.com/office/drawing/2014/main" id="{35BAAD31-2189-40F5-A3C5-A4E6EBA8BD0D}"/>
              </a:ext>
            </a:extLst>
          </p:cNvPr>
          <p:cNvSpPr txBox="1">
            <a:spLocks/>
          </p:cNvSpPr>
          <p:nvPr/>
        </p:nvSpPr>
        <p:spPr>
          <a:xfrm>
            <a:off x="135057" y="6273480"/>
            <a:ext cx="6977549" cy="560296"/>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effectLst/>
                <a:uLnTx/>
                <a:uFillTx/>
                <a:latin typeface="Trebuchet MS"/>
                <a:ea typeface="+mn-ea"/>
                <a:cs typeface="+mn-cs"/>
              </a:rPr>
              <a:t>Source: VAB analysis of data from the Nielsen Total Audience Report, Q3 2018. Video includes: Live + Time-Shifted TV, TV-Connected Devices, Video on a Computer, Video on a Smartphone &amp; Video on a Tablet. TV-Connected Device = DVD, game console, internet connected device; Internet Connected Device = devices connected to the TV that are used to stream content such as Apple TV, Roku, Google Chromecast, Amazon Fire TV, Smartphone, Computer/Laptops, etc. (inclusive of smart TV app usage).</a:t>
            </a:r>
          </a:p>
        </p:txBody>
      </p:sp>
      <p:sp>
        <p:nvSpPr>
          <p:cNvPr id="24" name="TextBox 23">
            <a:extLst>
              <a:ext uri="{FF2B5EF4-FFF2-40B4-BE49-F238E27FC236}">
                <a16:creationId xmlns:a16="http://schemas.microsoft.com/office/drawing/2014/main" id="{DAACFB0B-4BAE-427F-9724-F7CD7D08F305}"/>
              </a:ext>
            </a:extLst>
          </p:cNvPr>
          <p:cNvSpPr txBox="1"/>
          <p:nvPr/>
        </p:nvSpPr>
        <p:spPr>
          <a:xfrm>
            <a:off x="1009424" y="1416902"/>
            <a:ext cx="5086576" cy="646331"/>
          </a:xfrm>
          <a:prstGeom prst="rect">
            <a:avLst/>
          </a:prstGeom>
          <a:noFill/>
        </p:spPr>
        <p:txBody>
          <a:bodyPr wrap="square" rtlCol="0">
            <a:spAutoFit/>
          </a:bodyPr>
          <a:lstStyle/>
          <a:p>
            <a:pPr lvl="0" algn="ctr" defTabSz="457200">
              <a:defRPr/>
            </a:pPr>
            <a:r>
              <a:rPr lang="en-US" sz="1400" b="1" u="sng" dirty="0"/>
              <a:t>Daily Time Spent With Video</a:t>
            </a:r>
            <a:endParaRPr kumimoji="0" lang="en-US" sz="1400" b="1" i="0" u="sng" strike="noStrike" kern="1200" cap="none" spc="0" normalizeH="0" baseline="0" noProof="0" dirty="0">
              <a:ln>
                <a:noFill/>
              </a:ln>
              <a:effectLst/>
              <a:uLnTx/>
              <a:uFillTx/>
              <a:latin typeface="Trebuchet MS"/>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effectLst/>
                <a:uLnTx/>
                <a:uFillTx/>
                <a:latin typeface="Trebuchet MS"/>
                <a:ea typeface="+mn-ea"/>
                <a:cs typeface="+mn-cs"/>
              </a:rPr>
              <a:t>Based On Total U.S. Population, 3Q ‘18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effectLst/>
                <a:uLnTx/>
                <a:uFillTx/>
                <a:latin typeface="Trebuchet MS"/>
                <a:ea typeface="+mn-ea"/>
                <a:cs typeface="+mn-cs"/>
              </a:rPr>
              <a:t>(Hrs:Mins)</a:t>
            </a:r>
          </a:p>
        </p:txBody>
      </p:sp>
      <p:graphicFrame>
        <p:nvGraphicFramePr>
          <p:cNvPr id="4" name="Chart 3">
            <a:extLst>
              <a:ext uri="{FF2B5EF4-FFF2-40B4-BE49-F238E27FC236}">
                <a16:creationId xmlns:a16="http://schemas.microsoft.com/office/drawing/2014/main" id="{2D926F18-AE96-4679-A75F-DEB9720BA10D}"/>
              </a:ext>
            </a:extLst>
          </p:cNvPr>
          <p:cNvGraphicFramePr/>
          <p:nvPr>
            <p:extLst>
              <p:ext uri="{D42A27DB-BD31-4B8C-83A1-F6EECF244321}">
                <p14:modId xmlns:p14="http://schemas.microsoft.com/office/powerpoint/2010/main" val="346333570"/>
              </p:ext>
            </p:extLst>
          </p:nvPr>
        </p:nvGraphicFramePr>
        <p:xfrm>
          <a:off x="157552" y="1609699"/>
          <a:ext cx="6790320" cy="4528872"/>
        </p:xfrm>
        <a:graphic>
          <a:graphicData uri="http://schemas.openxmlformats.org/drawingml/2006/chart">
            <c:chart xmlns:c="http://schemas.openxmlformats.org/drawingml/2006/chart" xmlns:r="http://schemas.openxmlformats.org/officeDocument/2006/relationships" r:id="rId4"/>
          </a:graphicData>
        </a:graphic>
      </p:graphicFrame>
      <p:sp>
        <p:nvSpPr>
          <p:cNvPr id="9" name="Slide Number Placeholder 5">
            <a:extLst>
              <a:ext uri="{FF2B5EF4-FFF2-40B4-BE49-F238E27FC236}">
                <a16:creationId xmlns:a16="http://schemas.microsoft.com/office/drawing/2014/main" id="{D08C7B77-97D3-422C-8EF3-86A6DD680D98}"/>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33</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0" name="Picture 9">
            <a:extLst>
              <a:ext uri="{FF2B5EF4-FFF2-40B4-BE49-F238E27FC236}">
                <a16:creationId xmlns:a16="http://schemas.microsoft.com/office/drawing/2014/main" id="{DA21CE4C-2E9D-47E5-95AB-2DB1D19429D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3886298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C25A132-2FB5-459E-AC5F-D3913AB0484D}"/>
              </a:ext>
            </a:extLst>
          </p:cNvPr>
          <p:cNvSpPr>
            <a:spLocks noGrp="1"/>
          </p:cNvSpPr>
          <p:nvPr>
            <p:ph type="ctrTitle"/>
          </p:nvPr>
        </p:nvSpPr>
        <p:spPr>
          <a:xfrm>
            <a:off x="236050" y="218427"/>
            <a:ext cx="11153439" cy="693906"/>
          </a:xfrm>
        </p:spPr>
        <p:txBody>
          <a:bodyPr/>
          <a:lstStyle/>
          <a:p>
            <a:pPr algn="l"/>
            <a:r>
              <a:rPr lang="en-US" dirty="0">
                <a:solidFill>
                  <a:schemeClr val="bg1"/>
                </a:solidFill>
              </a:rPr>
              <a:t>More Specifically, They Can Be Found Consuming Ad-Supported TV</a:t>
            </a:r>
          </a:p>
        </p:txBody>
      </p:sp>
      <p:sp>
        <p:nvSpPr>
          <p:cNvPr id="14" name="Text Placeholder 3">
            <a:extLst>
              <a:ext uri="{FF2B5EF4-FFF2-40B4-BE49-F238E27FC236}">
                <a16:creationId xmlns:a16="http://schemas.microsoft.com/office/drawing/2014/main" id="{35BAAD31-2189-40F5-A3C5-A4E6EBA8BD0D}"/>
              </a:ext>
            </a:extLst>
          </p:cNvPr>
          <p:cNvSpPr txBox="1">
            <a:spLocks/>
          </p:cNvSpPr>
          <p:nvPr/>
        </p:nvSpPr>
        <p:spPr>
          <a:xfrm>
            <a:off x="236051" y="6415687"/>
            <a:ext cx="7661638" cy="346314"/>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chemeClr val="bg1"/>
                </a:solidFill>
                <a:effectLst/>
                <a:uLnTx/>
                <a:uFillTx/>
                <a:latin typeface="Trebuchet MS"/>
                <a:ea typeface="+mn-ea"/>
                <a:cs typeface="+mn-cs"/>
              </a:rPr>
              <a:t>Source: VAB analysis of data from the Nielsen Total Audience Report, Q3 2018. TV-Connected Device = DVD, game console, internet connected device; Internet Connected Device = devices connected to the TV that are used to stream content such as Apple TV, Roku, Google Chromecast, Amazon Fire TV, Smartphone, Computer/Laptops, etc. (inclusive of smart TV app usage).</a:t>
            </a:r>
          </a:p>
        </p:txBody>
      </p:sp>
      <p:sp>
        <p:nvSpPr>
          <p:cNvPr id="24" name="TextBox 23">
            <a:extLst>
              <a:ext uri="{FF2B5EF4-FFF2-40B4-BE49-F238E27FC236}">
                <a16:creationId xmlns:a16="http://schemas.microsoft.com/office/drawing/2014/main" id="{DAACFB0B-4BAE-427F-9724-F7CD7D08F305}"/>
              </a:ext>
            </a:extLst>
          </p:cNvPr>
          <p:cNvSpPr txBox="1"/>
          <p:nvPr/>
        </p:nvSpPr>
        <p:spPr>
          <a:xfrm>
            <a:off x="3552712" y="820412"/>
            <a:ext cx="5086576"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chemeClr val="bg1"/>
                </a:solidFill>
                <a:effectLst/>
                <a:uLnTx/>
                <a:uFillTx/>
                <a:latin typeface="Trebuchet MS"/>
                <a:ea typeface="+mn-ea"/>
                <a:cs typeface="+mn-cs"/>
              </a:rPr>
              <a:t>% Share Of Average Daily Time Spent On Video By Platform</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Trebuchet MS"/>
                <a:ea typeface="+mn-ea"/>
                <a:cs typeface="+mn-cs"/>
              </a:rPr>
              <a:t>Based On Total U.S. Population, 3Q ‘18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chemeClr val="bg1"/>
                </a:solidFill>
                <a:effectLst/>
                <a:uLnTx/>
                <a:uFillTx/>
                <a:latin typeface="Trebuchet MS"/>
                <a:ea typeface="+mn-ea"/>
                <a:cs typeface="+mn-cs"/>
              </a:rPr>
              <a:t>(Hrs:Mins)</a:t>
            </a:r>
          </a:p>
        </p:txBody>
      </p:sp>
      <p:sp>
        <p:nvSpPr>
          <p:cNvPr id="30" name="Rectangle 9">
            <a:extLst>
              <a:ext uri="{FF2B5EF4-FFF2-40B4-BE49-F238E27FC236}">
                <a16:creationId xmlns:a16="http://schemas.microsoft.com/office/drawing/2014/main" id="{C2509E94-BF05-463D-B8A9-17EFC18EB4A3}"/>
              </a:ext>
            </a:extLst>
          </p:cNvPr>
          <p:cNvSpPr>
            <a:spLocks noChangeArrowheads="1"/>
          </p:cNvSpPr>
          <p:nvPr/>
        </p:nvSpPr>
        <p:spPr bwMode="auto">
          <a:xfrm>
            <a:off x="2873988" y="6116335"/>
            <a:ext cx="6444025" cy="215244"/>
          </a:xfrm>
          <a:prstGeom prst="rect">
            <a:avLst/>
          </a:prstGeom>
          <a:solidFill>
            <a:srgbClr val="FFFFCC"/>
          </a:solidFill>
          <a:ln w="9525">
            <a:solidFill>
              <a:srgbClr val="000000"/>
            </a:solidFill>
            <a:miter lim="800000"/>
            <a:headEnd/>
            <a:tailEnd/>
          </a:ln>
          <a:extLst/>
        </p:spPr>
        <p:txBody>
          <a:bodyPr anchor="ctr"/>
          <a:lstStyle>
            <a:lvl1pPr>
              <a:defRPr sz="3200">
                <a:solidFill>
                  <a:schemeClr val="tx1"/>
                </a:solidFill>
                <a:latin typeface="Trebuchet MS" panose="020B0603020202020204" pitchFamily="34" charset="0"/>
                <a:ea typeface="ＭＳ Ｐゴシック" panose="020B0600070205080204" pitchFamily="34" charset="-128"/>
              </a:defRPr>
            </a:lvl1pPr>
            <a:lvl2pPr marL="742950" indent="-285750">
              <a:defRPr sz="3200">
                <a:solidFill>
                  <a:schemeClr val="tx1"/>
                </a:solidFill>
                <a:latin typeface="Trebuchet MS" panose="020B0603020202020204" pitchFamily="34" charset="0"/>
                <a:ea typeface="ＭＳ Ｐゴシック" panose="020B0600070205080204" pitchFamily="34" charset="-128"/>
              </a:defRPr>
            </a:lvl2pPr>
            <a:lvl3pPr marL="1143000" indent="-228600">
              <a:defRPr sz="3200">
                <a:solidFill>
                  <a:schemeClr val="tx1"/>
                </a:solidFill>
                <a:latin typeface="Trebuchet MS" panose="020B0603020202020204" pitchFamily="34" charset="0"/>
                <a:ea typeface="ＭＳ Ｐゴシック" panose="020B0600070205080204" pitchFamily="34" charset="-128"/>
              </a:defRPr>
            </a:lvl3pPr>
            <a:lvl4pPr marL="1600200" indent="-228600">
              <a:defRPr sz="3200">
                <a:solidFill>
                  <a:schemeClr val="tx1"/>
                </a:solidFill>
                <a:latin typeface="Trebuchet MS" panose="020B0603020202020204" pitchFamily="34" charset="0"/>
                <a:ea typeface="ＭＳ Ｐゴシック" panose="020B0600070205080204" pitchFamily="34" charset="-128"/>
              </a:defRPr>
            </a:lvl4pPr>
            <a:lvl5pPr marL="2057400" indent="-228600">
              <a:defRPr sz="3200">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sz="3200">
                <a:solidFill>
                  <a:schemeClr val="tx1"/>
                </a:solidFill>
                <a:latin typeface="Trebuchet MS" panose="020B0603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000" b="1" i="1" u="none" strike="noStrike" kern="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mn-cs"/>
              </a:rPr>
              <a:t>Note: Keep in mind, </a:t>
            </a:r>
            <a:r>
              <a:rPr kumimoji="0" lang="en-US" altLang="en-US" sz="1000" b="1" i="1" u="sng" strike="noStrike" kern="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mn-cs"/>
              </a:rPr>
              <a:t>TV content</a:t>
            </a:r>
            <a:r>
              <a:rPr kumimoji="0" lang="en-US" altLang="en-US" sz="1000" b="1" i="1" u="none" strike="noStrike" kern="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mn-cs"/>
              </a:rPr>
              <a:t> is viewed on </a:t>
            </a:r>
            <a:r>
              <a:rPr kumimoji="0" lang="en-US" altLang="en-US" sz="1000" b="1" i="1" u="sng" strike="noStrike" kern="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mn-cs"/>
              </a:rPr>
              <a:t>connected devices</a:t>
            </a:r>
            <a:r>
              <a:rPr kumimoji="0" lang="en-US" altLang="en-US" sz="1000" b="1" i="1" u="none" strike="noStrike" kern="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mn-cs"/>
              </a:rPr>
              <a:t>, </a:t>
            </a:r>
            <a:r>
              <a:rPr kumimoji="0" lang="en-US" altLang="en-US" sz="1000" b="1" i="1" u="sng" strike="noStrike" kern="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mn-cs"/>
              </a:rPr>
              <a:t>mobile</a:t>
            </a:r>
            <a:r>
              <a:rPr kumimoji="0" lang="en-US" altLang="en-US" sz="1000" b="1" i="1" u="none" strike="noStrike" kern="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mn-cs"/>
              </a:rPr>
              <a:t> and </a:t>
            </a:r>
            <a:r>
              <a:rPr kumimoji="0" lang="en-US" altLang="en-US" sz="1000" b="1" i="1" u="sng" strike="noStrike" kern="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mn-cs"/>
              </a:rPr>
              <a:t>computer</a:t>
            </a:r>
            <a:r>
              <a:rPr kumimoji="0" lang="en-US" altLang="en-US" sz="1000" b="1" i="1" u="none" strike="noStrike" kern="0" cap="none" spc="0" normalizeH="0" baseline="0" noProof="0" dirty="0">
                <a:ln>
                  <a:noFill/>
                </a:ln>
                <a:solidFill>
                  <a:srgbClr val="000000"/>
                </a:solidFill>
                <a:effectLst/>
                <a:uLnTx/>
                <a:uFillTx/>
                <a:latin typeface="Trebuchet MS" panose="020B0603020202020204" pitchFamily="34" charset="0"/>
                <a:ea typeface="ＭＳ Ｐゴシック" panose="020B0600070205080204" pitchFamily="34" charset="-128"/>
                <a:cs typeface="+mn-cs"/>
              </a:rPr>
              <a:t> screens as well</a:t>
            </a:r>
          </a:p>
        </p:txBody>
      </p:sp>
      <p:grpSp>
        <p:nvGrpSpPr>
          <p:cNvPr id="4" name="Group 3">
            <a:extLst>
              <a:ext uri="{FF2B5EF4-FFF2-40B4-BE49-F238E27FC236}">
                <a16:creationId xmlns:a16="http://schemas.microsoft.com/office/drawing/2014/main" id="{31F5540A-0B78-4880-8F27-F15B37E0C96E}"/>
              </a:ext>
            </a:extLst>
          </p:cNvPr>
          <p:cNvGrpSpPr/>
          <p:nvPr/>
        </p:nvGrpSpPr>
        <p:grpSpPr>
          <a:xfrm>
            <a:off x="3119415" y="5238335"/>
            <a:ext cx="5953170" cy="262350"/>
            <a:chOff x="82241" y="5462763"/>
            <a:chExt cx="5953170" cy="262350"/>
          </a:xfrm>
        </p:grpSpPr>
        <p:sp>
          <p:nvSpPr>
            <p:cNvPr id="28" name="Rectangle 27">
              <a:extLst>
                <a:ext uri="{FF2B5EF4-FFF2-40B4-BE49-F238E27FC236}">
                  <a16:creationId xmlns:a16="http://schemas.microsoft.com/office/drawing/2014/main" id="{1EB05264-A206-40CD-BA77-FC1A4A903CDD}"/>
                </a:ext>
              </a:extLst>
            </p:cNvPr>
            <p:cNvSpPr/>
            <p:nvPr/>
          </p:nvSpPr>
          <p:spPr>
            <a:xfrm>
              <a:off x="2312576" y="5485234"/>
              <a:ext cx="233160" cy="217409"/>
            </a:xfrm>
            <a:prstGeom prst="rect">
              <a:avLst/>
            </a:prstGeom>
            <a:solidFill>
              <a:srgbClr val="50C8A0"/>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endParaRPr>
            </a:p>
          </p:txBody>
        </p:sp>
        <p:sp>
          <p:nvSpPr>
            <p:cNvPr id="29" name="TextBox 28">
              <a:extLst>
                <a:ext uri="{FF2B5EF4-FFF2-40B4-BE49-F238E27FC236}">
                  <a16:creationId xmlns:a16="http://schemas.microsoft.com/office/drawing/2014/main" id="{E82D778D-40E3-4485-9DA4-0D8E454C6FC9}"/>
                </a:ext>
              </a:extLst>
            </p:cNvPr>
            <p:cNvSpPr txBox="1"/>
            <p:nvPr/>
          </p:nvSpPr>
          <p:spPr>
            <a:xfrm>
              <a:off x="2553505" y="5463133"/>
              <a:ext cx="1653942" cy="261610"/>
            </a:xfrm>
            <a:prstGeom prst="rect">
              <a:avLst/>
            </a:prstGeom>
            <a:noFill/>
          </p:spPr>
          <p:txBody>
            <a:bodyPr wrap="square" rtlCol="0">
              <a:spAutoFit/>
            </a:bodyPr>
            <a:lstStyle/>
            <a:p>
              <a:r>
                <a:rPr lang="en-US" sz="1100" b="1" dirty="0">
                  <a:solidFill>
                    <a:schemeClr val="bg1"/>
                  </a:solidFill>
                </a:rPr>
                <a:t>TV-Connected Devices</a:t>
              </a:r>
            </a:p>
          </p:txBody>
        </p:sp>
        <p:sp>
          <p:nvSpPr>
            <p:cNvPr id="31" name="Rectangle 30">
              <a:extLst>
                <a:ext uri="{FF2B5EF4-FFF2-40B4-BE49-F238E27FC236}">
                  <a16:creationId xmlns:a16="http://schemas.microsoft.com/office/drawing/2014/main" id="{EBE43928-A104-428C-8E28-F2B5EE7A757F}"/>
                </a:ext>
              </a:extLst>
            </p:cNvPr>
            <p:cNvSpPr/>
            <p:nvPr/>
          </p:nvSpPr>
          <p:spPr>
            <a:xfrm>
              <a:off x="82241" y="5485234"/>
              <a:ext cx="233160" cy="217409"/>
            </a:xfrm>
            <a:prstGeom prst="rect">
              <a:avLst/>
            </a:prstGeom>
            <a:solidFill>
              <a:srgbClr val="3682B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endParaRPr>
            </a:p>
          </p:txBody>
        </p:sp>
        <p:sp>
          <p:nvSpPr>
            <p:cNvPr id="32" name="TextBox 31">
              <a:extLst>
                <a:ext uri="{FF2B5EF4-FFF2-40B4-BE49-F238E27FC236}">
                  <a16:creationId xmlns:a16="http://schemas.microsoft.com/office/drawing/2014/main" id="{060DD299-7759-4D94-BD03-5E27BD630328}"/>
                </a:ext>
              </a:extLst>
            </p:cNvPr>
            <p:cNvSpPr txBox="1"/>
            <p:nvPr/>
          </p:nvSpPr>
          <p:spPr>
            <a:xfrm>
              <a:off x="323170" y="5463133"/>
              <a:ext cx="1981637" cy="261610"/>
            </a:xfrm>
            <a:prstGeom prst="rect">
              <a:avLst/>
            </a:prstGeom>
            <a:noFill/>
          </p:spPr>
          <p:txBody>
            <a:bodyPr wrap="square" rtlCol="0">
              <a:spAutoFit/>
            </a:bodyPr>
            <a:lstStyle/>
            <a:p>
              <a:r>
                <a:rPr lang="en-US" sz="1100" b="1" dirty="0">
                  <a:solidFill>
                    <a:schemeClr val="bg1"/>
                  </a:solidFill>
                </a:rPr>
                <a:t>TV (Live + Time-Shifted)</a:t>
              </a:r>
            </a:p>
          </p:txBody>
        </p:sp>
        <p:sp>
          <p:nvSpPr>
            <p:cNvPr id="33" name="Rectangle 32">
              <a:extLst>
                <a:ext uri="{FF2B5EF4-FFF2-40B4-BE49-F238E27FC236}">
                  <a16:creationId xmlns:a16="http://schemas.microsoft.com/office/drawing/2014/main" id="{5410C307-C296-4E95-B6F6-F21ED3207E1D}"/>
                </a:ext>
              </a:extLst>
            </p:cNvPr>
            <p:cNvSpPr/>
            <p:nvPr/>
          </p:nvSpPr>
          <p:spPr>
            <a:xfrm>
              <a:off x="4215216" y="5485234"/>
              <a:ext cx="233160" cy="217409"/>
            </a:xfrm>
            <a:prstGeom prst="rect">
              <a:avLst/>
            </a:prstGeom>
            <a:solidFill>
              <a:srgbClr val="FAB98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solidFill>
                  <a:schemeClr val="bg1"/>
                </a:solidFill>
              </a:endParaRPr>
            </a:p>
          </p:txBody>
        </p:sp>
        <p:sp>
          <p:nvSpPr>
            <p:cNvPr id="34" name="TextBox 33">
              <a:extLst>
                <a:ext uri="{FF2B5EF4-FFF2-40B4-BE49-F238E27FC236}">
                  <a16:creationId xmlns:a16="http://schemas.microsoft.com/office/drawing/2014/main" id="{C7210701-B258-4270-8726-7FBED6E20F52}"/>
                </a:ext>
              </a:extLst>
            </p:cNvPr>
            <p:cNvSpPr txBox="1"/>
            <p:nvPr/>
          </p:nvSpPr>
          <p:spPr>
            <a:xfrm>
              <a:off x="4456145" y="5462763"/>
              <a:ext cx="1579266" cy="262350"/>
            </a:xfrm>
            <a:prstGeom prst="rect">
              <a:avLst/>
            </a:prstGeom>
            <a:noFill/>
          </p:spPr>
          <p:txBody>
            <a:bodyPr wrap="square" rtlCol="0">
              <a:spAutoFit/>
            </a:bodyPr>
            <a:lstStyle/>
            <a:p>
              <a:r>
                <a:rPr lang="en-US" sz="1100" b="1" dirty="0">
                  <a:solidFill>
                    <a:schemeClr val="bg1"/>
                  </a:solidFill>
                </a:rPr>
                <a:t>Video on a Computer</a:t>
              </a:r>
            </a:p>
          </p:txBody>
        </p:sp>
      </p:grpSp>
      <p:grpSp>
        <p:nvGrpSpPr>
          <p:cNvPr id="5" name="Group 4">
            <a:extLst>
              <a:ext uri="{FF2B5EF4-FFF2-40B4-BE49-F238E27FC236}">
                <a16:creationId xmlns:a16="http://schemas.microsoft.com/office/drawing/2014/main" id="{43532C9B-F5F3-4481-AC79-F59683C6DB4C}"/>
              </a:ext>
            </a:extLst>
          </p:cNvPr>
          <p:cNvGrpSpPr/>
          <p:nvPr/>
        </p:nvGrpSpPr>
        <p:grpSpPr>
          <a:xfrm>
            <a:off x="3062710" y="5654008"/>
            <a:ext cx="6066580" cy="265624"/>
            <a:chOff x="6043180" y="5461126"/>
            <a:chExt cx="6066580" cy="265624"/>
          </a:xfrm>
        </p:grpSpPr>
        <p:sp>
          <p:nvSpPr>
            <p:cNvPr id="2" name="Rectangle 1">
              <a:extLst>
                <a:ext uri="{FF2B5EF4-FFF2-40B4-BE49-F238E27FC236}">
                  <a16:creationId xmlns:a16="http://schemas.microsoft.com/office/drawing/2014/main" id="{068A0770-42E7-4125-96D3-C59F603E2489}"/>
                </a:ext>
              </a:extLst>
            </p:cNvPr>
            <p:cNvSpPr/>
            <p:nvPr/>
          </p:nvSpPr>
          <p:spPr>
            <a:xfrm>
              <a:off x="6284109" y="5461126"/>
              <a:ext cx="2955056" cy="265624"/>
            </a:xfrm>
            <a:prstGeom prst="rect">
              <a:avLst/>
            </a:prstGeom>
            <a:noFill/>
          </p:spPr>
          <p:txBody>
            <a:bodyPr wrap="square" rtlCol="0">
              <a:spAutoFit/>
            </a:bodyPr>
            <a:lstStyle/>
            <a:p>
              <a:r>
                <a:rPr lang="en-US" sz="1100" b="1" dirty="0">
                  <a:solidFill>
                    <a:schemeClr val="bg1"/>
                  </a:solidFill>
                </a:rPr>
                <a:t>Video Focused App/Web on a Smartphone</a:t>
              </a:r>
            </a:p>
          </p:txBody>
        </p:sp>
        <p:sp>
          <p:nvSpPr>
            <p:cNvPr id="35" name="Rectangle 34">
              <a:extLst>
                <a:ext uri="{FF2B5EF4-FFF2-40B4-BE49-F238E27FC236}">
                  <a16:creationId xmlns:a16="http://schemas.microsoft.com/office/drawing/2014/main" id="{73E7CB10-23D5-4CAC-875F-4471E4822455}"/>
                </a:ext>
              </a:extLst>
            </p:cNvPr>
            <p:cNvSpPr/>
            <p:nvPr/>
          </p:nvSpPr>
          <p:spPr>
            <a:xfrm>
              <a:off x="6043180" y="5485234"/>
              <a:ext cx="233160" cy="217409"/>
            </a:xfrm>
            <a:prstGeom prst="rect">
              <a:avLst/>
            </a:prstGeom>
            <a:solidFill>
              <a:schemeClr val="accent4"/>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6" name="Rectangle 35">
              <a:extLst>
                <a:ext uri="{FF2B5EF4-FFF2-40B4-BE49-F238E27FC236}">
                  <a16:creationId xmlns:a16="http://schemas.microsoft.com/office/drawing/2014/main" id="{34EA9B0C-82C1-4EDF-9BC3-16C082372CB1}"/>
                </a:ext>
              </a:extLst>
            </p:cNvPr>
            <p:cNvSpPr/>
            <p:nvPr/>
          </p:nvSpPr>
          <p:spPr>
            <a:xfrm>
              <a:off x="9487867" y="5463133"/>
              <a:ext cx="2621893" cy="261610"/>
            </a:xfrm>
            <a:prstGeom prst="rect">
              <a:avLst/>
            </a:prstGeom>
            <a:noFill/>
          </p:spPr>
          <p:txBody>
            <a:bodyPr wrap="square" rtlCol="0">
              <a:spAutoFit/>
            </a:bodyPr>
            <a:lstStyle/>
            <a:p>
              <a:r>
                <a:rPr lang="en-US" sz="1100" b="1" dirty="0">
                  <a:solidFill>
                    <a:schemeClr val="bg1"/>
                  </a:solidFill>
                </a:rPr>
                <a:t>Video Focused App/Web on a Tablet</a:t>
              </a:r>
            </a:p>
          </p:txBody>
        </p:sp>
        <p:sp>
          <p:nvSpPr>
            <p:cNvPr id="37" name="Rectangle 36">
              <a:extLst>
                <a:ext uri="{FF2B5EF4-FFF2-40B4-BE49-F238E27FC236}">
                  <a16:creationId xmlns:a16="http://schemas.microsoft.com/office/drawing/2014/main" id="{AA9F7407-7AEB-41ED-91BD-7731FD91FAAF}"/>
                </a:ext>
              </a:extLst>
            </p:cNvPr>
            <p:cNvSpPr/>
            <p:nvPr/>
          </p:nvSpPr>
          <p:spPr>
            <a:xfrm>
              <a:off x="9246934" y="5485234"/>
              <a:ext cx="233160" cy="217409"/>
            </a:xfrm>
            <a:prstGeom prst="rect">
              <a:avLst/>
            </a:prstGeom>
            <a:solidFill>
              <a:srgbClr val="FFFF99"/>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grpSp>
      <p:sp>
        <p:nvSpPr>
          <p:cNvPr id="26" name="TextBox 25">
            <a:extLst>
              <a:ext uri="{FF2B5EF4-FFF2-40B4-BE49-F238E27FC236}">
                <a16:creationId xmlns:a16="http://schemas.microsoft.com/office/drawing/2014/main" id="{E529DB44-CB51-47DE-BE25-28377E858833}"/>
              </a:ext>
            </a:extLst>
          </p:cNvPr>
          <p:cNvSpPr txBox="1"/>
          <p:nvPr/>
        </p:nvSpPr>
        <p:spPr>
          <a:xfrm>
            <a:off x="3098885" y="2813323"/>
            <a:ext cx="643270" cy="338554"/>
          </a:xfrm>
          <a:prstGeom prst="rect">
            <a:avLst/>
          </a:prstGeom>
          <a:solidFill>
            <a:schemeClr val="bg1">
              <a:lumMod val="65000"/>
            </a:schemeClr>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Trebuchet MS"/>
                <a:ea typeface="+mn-ea"/>
                <a:cs typeface="+mn-cs"/>
              </a:rPr>
              <a:t>3:39</a:t>
            </a:r>
          </a:p>
        </p:txBody>
      </p:sp>
      <p:sp>
        <p:nvSpPr>
          <p:cNvPr id="12" name="TextBox 11">
            <a:extLst>
              <a:ext uri="{FF2B5EF4-FFF2-40B4-BE49-F238E27FC236}">
                <a16:creationId xmlns:a16="http://schemas.microsoft.com/office/drawing/2014/main" id="{95E1C8A6-A145-4EA6-85A8-1307A4FAF2C5}"/>
              </a:ext>
            </a:extLst>
          </p:cNvPr>
          <p:cNvSpPr txBox="1"/>
          <p:nvPr/>
        </p:nvSpPr>
        <p:spPr>
          <a:xfrm>
            <a:off x="5774365" y="1928216"/>
            <a:ext cx="643270" cy="338554"/>
          </a:xfrm>
          <a:prstGeom prst="rect">
            <a:avLst/>
          </a:prstGeom>
          <a:solidFill>
            <a:schemeClr val="bg1">
              <a:lumMod val="65000"/>
            </a:schemeClr>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Trebuchet MS"/>
              </a:rPr>
              <a:t>6</a:t>
            </a:r>
            <a:r>
              <a:rPr kumimoji="0" lang="en-US" sz="1600" b="1" i="0" u="none" strike="noStrike" kern="1200" cap="none" spc="0" normalizeH="0" baseline="0" noProof="0" dirty="0">
                <a:ln>
                  <a:noFill/>
                </a:ln>
                <a:solidFill>
                  <a:schemeClr val="bg1"/>
                </a:solidFill>
                <a:effectLst/>
                <a:uLnTx/>
                <a:uFillTx/>
                <a:latin typeface="Trebuchet MS"/>
                <a:ea typeface="+mn-ea"/>
                <a:cs typeface="+mn-cs"/>
              </a:rPr>
              <a:t>:18</a:t>
            </a:r>
          </a:p>
        </p:txBody>
      </p:sp>
      <p:sp>
        <p:nvSpPr>
          <p:cNvPr id="15" name="TextBox 14">
            <a:extLst>
              <a:ext uri="{FF2B5EF4-FFF2-40B4-BE49-F238E27FC236}">
                <a16:creationId xmlns:a16="http://schemas.microsoft.com/office/drawing/2014/main" id="{807116A2-85A8-4B32-AA01-865BA5B7C1DA}"/>
              </a:ext>
            </a:extLst>
          </p:cNvPr>
          <p:cNvSpPr txBox="1"/>
          <p:nvPr/>
        </p:nvSpPr>
        <p:spPr>
          <a:xfrm>
            <a:off x="8453367" y="1516458"/>
            <a:ext cx="643270" cy="338554"/>
          </a:xfrm>
          <a:prstGeom prst="rect">
            <a:avLst/>
          </a:prstGeom>
          <a:solidFill>
            <a:schemeClr val="bg1">
              <a:lumMod val="65000"/>
            </a:schemeClr>
          </a:solid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Trebuchet MS"/>
              </a:rPr>
              <a:t>7</a:t>
            </a:r>
            <a:r>
              <a:rPr kumimoji="0" lang="en-US" sz="1600" b="1" i="0" u="none" strike="noStrike" kern="1200" cap="none" spc="0" normalizeH="0" baseline="0" noProof="0" dirty="0">
                <a:ln>
                  <a:noFill/>
                </a:ln>
                <a:solidFill>
                  <a:schemeClr val="bg1"/>
                </a:solidFill>
                <a:effectLst/>
                <a:uLnTx/>
                <a:uFillTx/>
                <a:latin typeface="Trebuchet MS"/>
                <a:ea typeface="+mn-ea"/>
                <a:cs typeface="+mn-cs"/>
              </a:rPr>
              <a:t>:22</a:t>
            </a:r>
          </a:p>
        </p:txBody>
      </p:sp>
      <p:graphicFrame>
        <p:nvGraphicFramePr>
          <p:cNvPr id="39" name="Chart 38">
            <a:extLst>
              <a:ext uri="{FF2B5EF4-FFF2-40B4-BE49-F238E27FC236}">
                <a16:creationId xmlns:a16="http://schemas.microsoft.com/office/drawing/2014/main" id="{013209EE-FE5B-4E94-8EF1-A622CBA4A960}"/>
              </a:ext>
            </a:extLst>
          </p:cNvPr>
          <p:cNvGraphicFramePr/>
          <p:nvPr>
            <p:extLst>
              <p:ext uri="{D42A27DB-BD31-4B8C-83A1-F6EECF244321}">
                <p14:modId xmlns:p14="http://schemas.microsoft.com/office/powerpoint/2010/main" val="1975980770"/>
              </p:ext>
            </p:extLst>
          </p:nvPr>
        </p:nvGraphicFramePr>
        <p:xfrm>
          <a:off x="1663561" y="3151877"/>
          <a:ext cx="3513919" cy="18628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8" name="Chart 37">
            <a:extLst>
              <a:ext uri="{FF2B5EF4-FFF2-40B4-BE49-F238E27FC236}">
                <a16:creationId xmlns:a16="http://schemas.microsoft.com/office/drawing/2014/main" id="{C0C1BEA3-043C-43E4-A986-D4A365F3CF96}"/>
              </a:ext>
            </a:extLst>
          </p:cNvPr>
          <p:cNvGraphicFramePr/>
          <p:nvPr>
            <p:extLst>
              <p:ext uri="{D42A27DB-BD31-4B8C-83A1-F6EECF244321}">
                <p14:modId xmlns:p14="http://schemas.microsoft.com/office/powerpoint/2010/main" val="3902699449"/>
              </p:ext>
            </p:extLst>
          </p:nvPr>
        </p:nvGraphicFramePr>
        <p:xfrm>
          <a:off x="4339041" y="2120776"/>
          <a:ext cx="3513919" cy="30864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41">
            <a:extLst>
              <a:ext uri="{FF2B5EF4-FFF2-40B4-BE49-F238E27FC236}">
                <a16:creationId xmlns:a16="http://schemas.microsoft.com/office/drawing/2014/main" id="{C7D2DAF9-C559-499E-8B26-DA6AD4C1A96B}"/>
              </a:ext>
            </a:extLst>
          </p:cNvPr>
          <p:cNvGraphicFramePr/>
          <p:nvPr>
            <p:extLst>
              <p:ext uri="{D42A27DB-BD31-4B8C-83A1-F6EECF244321}">
                <p14:modId xmlns:p14="http://schemas.microsoft.com/office/powerpoint/2010/main" val="3093512256"/>
              </p:ext>
            </p:extLst>
          </p:nvPr>
        </p:nvGraphicFramePr>
        <p:xfrm>
          <a:off x="7018043" y="1738908"/>
          <a:ext cx="3513919" cy="3543798"/>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5">
            <a:extLst>
              <a:ext uri="{FF2B5EF4-FFF2-40B4-BE49-F238E27FC236}">
                <a16:creationId xmlns:a16="http://schemas.microsoft.com/office/drawing/2014/main" id="{B3E2BD60-7B3D-4C56-A36E-95A945B07AC1}"/>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34</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41" name="Picture 40">
            <a:extLst>
              <a:ext uri="{FF2B5EF4-FFF2-40B4-BE49-F238E27FC236}">
                <a16:creationId xmlns:a16="http://schemas.microsoft.com/office/drawing/2014/main" id="{62F2BF32-CE38-4C1A-969D-770702817D2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1769952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03CB1C-CC1E-4FA1-ADB8-3400813A80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7699" y="0"/>
            <a:ext cx="5314301" cy="6858000"/>
          </a:xfrm>
          <a:prstGeom prst="rect">
            <a:avLst/>
          </a:prstGeom>
        </p:spPr>
      </p:pic>
      <p:sp>
        <p:nvSpPr>
          <p:cNvPr id="7" name="Text Placeholder 3">
            <a:extLst>
              <a:ext uri="{FF2B5EF4-FFF2-40B4-BE49-F238E27FC236}">
                <a16:creationId xmlns:a16="http://schemas.microsoft.com/office/drawing/2014/main" id="{15C77778-E491-496A-9EBB-2840DC18DB1D}"/>
              </a:ext>
            </a:extLst>
          </p:cNvPr>
          <p:cNvSpPr txBox="1">
            <a:spLocks/>
          </p:cNvSpPr>
          <p:nvPr/>
        </p:nvSpPr>
        <p:spPr>
          <a:xfrm>
            <a:off x="107770" y="6599545"/>
            <a:ext cx="7317023" cy="236537"/>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VAB analysis of Nielsen Total Audience Report 3Q 2018; based on U.S. population.</a:t>
            </a:r>
            <a:endParaRPr lang="en-US" sz="800" i="1" dirty="0"/>
          </a:p>
        </p:txBody>
      </p:sp>
      <p:sp>
        <p:nvSpPr>
          <p:cNvPr id="8" name="TextBox 7">
            <a:extLst>
              <a:ext uri="{FF2B5EF4-FFF2-40B4-BE49-F238E27FC236}">
                <a16:creationId xmlns:a16="http://schemas.microsoft.com/office/drawing/2014/main" id="{928AD2C3-3BC3-4FE8-B315-55061FB8420C}"/>
              </a:ext>
            </a:extLst>
          </p:cNvPr>
          <p:cNvSpPr txBox="1"/>
          <p:nvPr/>
        </p:nvSpPr>
        <p:spPr>
          <a:xfrm>
            <a:off x="203200" y="1119310"/>
            <a:ext cx="6483350" cy="584775"/>
          </a:xfrm>
          <a:prstGeom prst="rect">
            <a:avLst/>
          </a:prstGeom>
          <a:noFill/>
        </p:spPr>
        <p:txBody>
          <a:bodyPr wrap="square" rtlCol="0">
            <a:spAutoFit/>
          </a:bodyPr>
          <a:lstStyle/>
          <a:p>
            <a:pPr algn="ctr">
              <a:defRPr/>
            </a:pPr>
            <a:r>
              <a:rPr lang="en-US" b="1" u="sng" dirty="0">
                <a:solidFill>
                  <a:prstClr val="black"/>
                </a:solidFill>
                <a:latin typeface="Trebuchet MS"/>
              </a:rPr>
              <a:t>‘Live’ vs. ‘Time-Shifted’ TV Viewing</a:t>
            </a:r>
          </a:p>
          <a:p>
            <a:pPr algn="ctr">
              <a:defRPr/>
            </a:pPr>
            <a:r>
              <a:rPr lang="en-US" sz="1400" dirty="0">
                <a:solidFill>
                  <a:prstClr val="black"/>
                </a:solidFill>
              </a:rPr>
              <a:t>Average Weekly TV Time Spent, </a:t>
            </a:r>
            <a:r>
              <a:rPr lang="en-US" sz="1400" dirty="0">
                <a:solidFill>
                  <a:prstClr val="black"/>
                </a:solidFill>
                <a:latin typeface="Trebuchet MS"/>
              </a:rPr>
              <a:t>3Q '18</a:t>
            </a:r>
          </a:p>
        </p:txBody>
      </p:sp>
      <p:graphicFrame>
        <p:nvGraphicFramePr>
          <p:cNvPr id="9" name="Chart 8">
            <a:extLst>
              <a:ext uri="{FF2B5EF4-FFF2-40B4-BE49-F238E27FC236}">
                <a16:creationId xmlns:a16="http://schemas.microsoft.com/office/drawing/2014/main" id="{0488815B-12EF-4059-A637-A043CA6D2392}"/>
              </a:ext>
            </a:extLst>
          </p:cNvPr>
          <p:cNvGraphicFramePr/>
          <p:nvPr>
            <p:extLst>
              <p:ext uri="{D42A27DB-BD31-4B8C-83A1-F6EECF244321}">
                <p14:modId xmlns:p14="http://schemas.microsoft.com/office/powerpoint/2010/main" val="261065559"/>
              </p:ext>
            </p:extLst>
          </p:nvPr>
        </p:nvGraphicFramePr>
        <p:xfrm>
          <a:off x="30925" y="1726723"/>
          <a:ext cx="6744005" cy="448034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907725D6-EE64-4271-81F2-C9B0AB56DEEC}"/>
              </a:ext>
            </a:extLst>
          </p:cNvPr>
          <p:cNvSpPr>
            <a:spLocks noGrp="1"/>
          </p:cNvSpPr>
          <p:nvPr>
            <p:ph type="ctrTitle"/>
          </p:nvPr>
        </p:nvSpPr>
        <p:spPr>
          <a:xfrm>
            <a:off x="107770" y="186237"/>
            <a:ext cx="6356530" cy="814692"/>
          </a:xfrm>
        </p:spPr>
        <p:txBody>
          <a:bodyPr/>
          <a:lstStyle/>
          <a:p>
            <a:pPr algn="l"/>
            <a:r>
              <a:rPr lang="en-US" dirty="0">
                <a:solidFill>
                  <a:schemeClr val="tx1"/>
                </a:solidFill>
              </a:rPr>
              <a:t>They’re Also Just As Likely As Millennials To Watch TV </a:t>
            </a:r>
            <a:r>
              <a:rPr lang="en-US" u="sng" dirty="0">
                <a:solidFill>
                  <a:schemeClr val="tx1"/>
                </a:solidFill>
              </a:rPr>
              <a:t>Live</a:t>
            </a:r>
            <a:endParaRPr lang="en-US" dirty="0">
              <a:solidFill>
                <a:schemeClr val="tx1"/>
              </a:solidFill>
            </a:endParaRPr>
          </a:p>
        </p:txBody>
      </p:sp>
      <p:sp>
        <p:nvSpPr>
          <p:cNvPr id="13" name="Rectangle 12">
            <a:extLst>
              <a:ext uri="{FF2B5EF4-FFF2-40B4-BE49-F238E27FC236}">
                <a16:creationId xmlns:a16="http://schemas.microsoft.com/office/drawing/2014/main" id="{F9928D41-A9F3-4A15-B910-32F25F95E3A5}"/>
              </a:ext>
            </a:extLst>
          </p:cNvPr>
          <p:cNvSpPr/>
          <p:nvPr/>
        </p:nvSpPr>
        <p:spPr>
          <a:xfrm rot="16200000">
            <a:off x="2615101" y="1769213"/>
            <a:ext cx="3728349" cy="3794454"/>
          </a:xfrm>
          <a:prstGeom prst="rect">
            <a:avLst/>
          </a:prstGeom>
          <a:noFill/>
          <a:ln w="38100">
            <a:solidFill>
              <a:srgbClr val="00A9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Slide Number Placeholder 5">
            <a:extLst>
              <a:ext uri="{FF2B5EF4-FFF2-40B4-BE49-F238E27FC236}">
                <a16:creationId xmlns:a16="http://schemas.microsoft.com/office/drawing/2014/main" id="{C163A559-CA15-443C-9B89-281DE80C3835}"/>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5" name="Picture 14">
            <a:extLst>
              <a:ext uri="{FF2B5EF4-FFF2-40B4-BE49-F238E27FC236}">
                <a16:creationId xmlns:a16="http://schemas.microsoft.com/office/drawing/2014/main" id="{AA8455FD-3519-4445-8FD0-17AF4AFF512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21241173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B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061F54-D006-4108-B0CA-614481AD0AC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89568" y="4638"/>
            <a:ext cx="5102432" cy="6853362"/>
          </a:xfrm>
          <a:prstGeom prst="rect">
            <a:avLst/>
          </a:prstGeom>
        </p:spPr>
      </p:pic>
      <p:grpSp>
        <p:nvGrpSpPr>
          <p:cNvPr id="3" name="Group 2">
            <a:extLst>
              <a:ext uri="{FF2B5EF4-FFF2-40B4-BE49-F238E27FC236}">
                <a16:creationId xmlns:a16="http://schemas.microsoft.com/office/drawing/2014/main" id="{B76E9850-F496-45EA-953B-80E5F9FD31EB}"/>
              </a:ext>
            </a:extLst>
          </p:cNvPr>
          <p:cNvGrpSpPr/>
          <p:nvPr/>
        </p:nvGrpSpPr>
        <p:grpSpPr>
          <a:xfrm>
            <a:off x="113374" y="1575855"/>
            <a:ext cx="2383796" cy="1254999"/>
            <a:chOff x="148514" y="1434733"/>
            <a:chExt cx="2383796" cy="1254999"/>
          </a:xfrm>
        </p:grpSpPr>
        <p:sp>
          <p:nvSpPr>
            <p:cNvPr id="2" name="Speech Bubble: Oval 1">
              <a:extLst>
                <a:ext uri="{FF2B5EF4-FFF2-40B4-BE49-F238E27FC236}">
                  <a16:creationId xmlns:a16="http://schemas.microsoft.com/office/drawing/2014/main" id="{85546B08-C72B-4766-A18E-9131A04111EC}"/>
                </a:ext>
              </a:extLst>
            </p:cNvPr>
            <p:cNvSpPr/>
            <p:nvPr/>
          </p:nvSpPr>
          <p:spPr>
            <a:xfrm>
              <a:off x="148514" y="1434733"/>
              <a:ext cx="2383796" cy="1254999"/>
            </a:xfrm>
            <a:prstGeom prst="wedgeEllipseCallou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57F2882-4E77-4FB2-867A-8351BEBDAAFD}"/>
                </a:ext>
              </a:extLst>
            </p:cNvPr>
            <p:cNvSpPr/>
            <p:nvPr/>
          </p:nvSpPr>
          <p:spPr>
            <a:xfrm>
              <a:off x="187692" y="1585179"/>
              <a:ext cx="2305439" cy="954107"/>
            </a:xfrm>
            <a:prstGeom prst="rect">
              <a:avLst/>
            </a:prstGeom>
          </p:spPr>
          <p:txBody>
            <a:bodyPr wrap="none">
              <a:spAutoFit/>
            </a:bodyPr>
            <a:lstStyle/>
            <a:p>
              <a:pPr algn="ctr"/>
              <a:r>
                <a:rPr lang="en-US" sz="2400" b="1" dirty="0">
                  <a:solidFill>
                    <a:srgbClr val="00A9AC"/>
                  </a:solidFill>
                </a:rPr>
                <a:t>83%</a:t>
              </a:r>
            </a:p>
            <a:p>
              <a:pPr algn="ctr"/>
              <a:r>
                <a:rPr lang="en-US" sz="1600" b="1" dirty="0">
                  <a:solidFill>
                    <a:srgbClr val="00A9AC"/>
                  </a:solidFill>
                </a:rPr>
                <a:t>Is pure entertainment</a:t>
              </a:r>
            </a:p>
            <a:p>
              <a:pPr algn="ctr"/>
              <a:r>
                <a:rPr lang="en-US" sz="1600" b="1" dirty="0">
                  <a:solidFill>
                    <a:srgbClr val="00A9AC"/>
                  </a:solidFill>
                </a:rPr>
                <a:t>(107)</a:t>
              </a:r>
            </a:p>
          </p:txBody>
        </p:sp>
      </p:grpSp>
      <p:sp>
        <p:nvSpPr>
          <p:cNvPr id="33" name="Rectangle 32">
            <a:extLst>
              <a:ext uri="{FF2B5EF4-FFF2-40B4-BE49-F238E27FC236}">
                <a16:creationId xmlns:a16="http://schemas.microsoft.com/office/drawing/2014/main" id="{920BFCAD-04AD-4487-89D9-C56B1C00B2CB}"/>
              </a:ext>
            </a:extLst>
          </p:cNvPr>
          <p:cNvSpPr/>
          <p:nvPr/>
        </p:nvSpPr>
        <p:spPr>
          <a:xfrm>
            <a:off x="161214" y="6599545"/>
            <a:ext cx="3179075" cy="215444"/>
          </a:xfrm>
          <a:prstGeom prst="rect">
            <a:avLst/>
          </a:prstGeom>
        </p:spPr>
        <p:txBody>
          <a:bodyPr wrap="none">
            <a:spAutoFit/>
          </a:bodyPr>
          <a:lstStyle/>
          <a:p>
            <a:r>
              <a:rPr lang="en-US" sz="800" dirty="0">
                <a:solidFill>
                  <a:schemeClr val="bg1"/>
                </a:solidFill>
              </a:rPr>
              <a:t>Source: GfK MRI, 2018 Doublebase, Adults 50+; Index vs. A18+.</a:t>
            </a:r>
          </a:p>
        </p:txBody>
      </p:sp>
      <p:sp>
        <p:nvSpPr>
          <p:cNvPr id="35" name="Title 1">
            <a:extLst>
              <a:ext uri="{FF2B5EF4-FFF2-40B4-BE49-F238E27FC236}">
                <a16:creationId xmlns:a16="http://schemas.microsoft.com/office/drawing/2014/main" id="{99EC66FA-7EFD-47E0-AAC9-62F7FD1FCA00}"/>
              </a:ext>
            </a:extLst>
          </p:cNvPr>
          <p:cNvSpPr txBox="1">
            <a:spLocks/>
          </p:cNvSpPr>
          <p:nvPr/>
        </p:nvSpPr>
        <p:spPr>
          <a:xfrm>
            <a:off x="221372" y="152152"/>
            <a:ext cx="7062853" cy="848221"/>
          </a:xfrm>
          <a:prstGeom prst="rect">
            <a:avLst/>
          </a:prstGeom>
        </p:spPr>
        <p:txBody>
          <a:bodyPr vert="horz" lIns="116656" tIns="58311" rIns="116656" bIns="58311" rtlCol="0" anchor="ctr">
            <a:normAutofit lnSpcReduction="10000"/>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algn="l"/>
            <a:r>
              <a:rPr lang="en-US" sz="2600" dirty="0">
                <a:solidFill>
                  <a:schemeClr val="bg1"/>
                </a:solidFill>
              </a:rPr>
              <a:t>TV Is A Great Source Of Entertainment, Information &amp; Inspiration For Them</a:t>
            </a:r>
          </a:p>
        </p:txBody>
      </p:sp>
      <p:sp>
        <p:nvSpPr>
          <p:cNvPr id="22" name="TextBox 21">
            <a:extLst>
              <a:ext uri="{FF2B5EF4-FFF2-40B4-BE49-F238E27FC236}">
                <a16:creationId xmlns:a16="http://schemas.microsoft.com/office/drawing/2014/main" id="{4A1B0B22-8603-4571-942F-E8A2D2DDC5FA}"/>
              </a:ext>
            </a:extLst>
          </p:cNvPr>
          <p:cNvSpPr txBox="1"/>
          <p:nvPr/>
        </p:nvSpPr>
        <p:spPr>
          <a:xfrm>
            <a:off x="2086163" y="1052560"/>
            <a:ext cx="3333270" cy="646331"/>
          </a:xfrm>
          <a:prstGeom prst="rect">
            <a:avLst/>
          </a:prstGeom>
          <a:noFill/>
        </p:spPr>
        <p:txBody>
          <a:bodyPr wrap="square" rtlCol="0">
            <a:spAutoFit/>
          </a:bodyPr>
          <a:lstStyle/>
          <a:p>
            <a:pPr algn="ctr"/>
            <a:r>
              <a:rPr lang="en-US" b="1" u="sng" dirty="0">
                <a:solidFill>
                  <a:schemeClr val="bg1"/>
                </a:solidFill>
              </a:rPr>
              <a:t>% A50+ Who Agree That TV…</a:t>
            </a:r>
          </a:p>
          <a:p>
            <a:pPr algn="ctr"/>
            <a:r>
              <a:rPr lang="en-US" dirty="0">
                <a:solidFill>
                  <a:schemeClr val="bg1"/>
                </a:solidFill>
              </a:rPr>
              <a:t>(Index vs. A18+)</a:t>
            </a:r>
          </a:p>
        </p:txBody>
      </p:sp>
      <p:grpSp>
        <p:nvGrpSpPr>
          <p:cNvPr id="20" name="Group 19">
            <a:extLst>
              <a:ext uri="{FF2B5EF4-FFF2-40B4-BE49-F238E27FC236}">
                <a16:creationId xmlns:a16="http://schemas.microsoft.com/office/drawing/2014/main" id="{AF27EE36-2AA7-42BA-A93E-EE21F2AD8798}"/>
              </a:ext>
            </a:extLst>
          </p:cNvPr>
          <p:cNvGrpSpPr/>
          <p:nvPr/>
        </p:nvGrpSpPr>
        <p:grpSpPr>
          <a:xfrm>
            <a:off x="2740192" y="1929620"/>
            <a:ext cx="1970079" cy="1254999"/>
            <a:chOff x="355373" y="1434733"/>
            <a:chExt cx="1970079" cy="1254999"/>
          </a:xfrm>
        </p:grpSpPr>
        <p:sp>
          <p:nvSpPr>
            <p:cNvPr id="23" name="Speech Bubble: Oval 22">
              <a:extLst>
                <a:ext uri="{FF2B5EF4-FFF2-40B4-BE49-F238E27FC236}">
                  <a16:creationId xmlns:a16="http://schemas.microsoft.com/office/drawing/2014/main" id="{183242AF-AFC8-4CBC-B47A-911C4F204648}"/>
                </a:ext>
              </a:extLst>
            </p:cNvPr>
            <p:cNvSpPr/>
            <p:nvPr/>
          </p:nvSpPr>
          <p:spPr>
            <a:xfrm>
              <a:off x="355373" y="1434733"/>
              <a:ext cx="1970079" cy="1254999"/>
            </a:xfrm>
            <a:prstGeom prst="wedgeEllipseCallout">
              <a:avLst>
                <a:gd name="adj1" fmla="val -849"/>
                <a:gd name="adj2" fmla="val 67560"/>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FAFF"/>
                </a:solidFill>
              </a:endParaRPr>
            </a:p>
          </p:txBody>
        </p:sp>
        <p:sp>
          <p:nvSpPr>
            <p:cNvPr id="24" name="Rectangle 23">
              <a:extLst>
                <a:ext uri="{FF2B5EF4-FFF2-40B4-BE49-F238E27FC236}">
                  <a16:creationId xmlns:a16="http://schemas.microsoft.com/office/drawing/2014/main" id="{27D15206-E6F4-49ED-B04D-8F88C2F83468}"/>
                </a:ext>
              </a:extLst>
            </p:cNvPr>
            <p:cNvSpPr/>
            <p:nvPr/>
          </p:nvSpPr>
          <p:spPr>
            <a:xfrm>
              <a:off x="470622" y="1585179"/>
              <a:ext cx="1739579" cy="954107"/>
            </a:xfrm>
            <a:prstGeom prst="rect">
              <a:avLst/>
            </a:prstGeom>
          </p:spPr>
          <p:txBody>
            <a:bodyPr wrap="none">
              <a:spAutoFit/>
            </a:bodyPr>
            <a:lstStyle/>
            <a:p>
              <a:pPr algn="ctr"/>
              <a:r>
                <a:rPr lang="en-US" sz="2400" b="1" dirty="0">
                  <a:solidFill>
                    <a:srgbClr val="33FAFF"/>
                  </a:solidFill>
                </a:rPr>
                <a:t>73%</a:t>
              </a:r>
            </a:p>
            <a:p>
              <a:pPr algn="ctr"/>
              <a:r>
                <a:rPr lang="en-US" sz="1600" b="1" dirty="0">
                  <a:solidFill>
                    <a:srgbClr val="33FAFF"/>
                  </a:solidFill>
                </a:rPr>
                <a:t>Is a good escape</a:t>
              </a:r>
            </a:p>
            <a:p>
              <a:pPr algn="ctr"/>
              <a:r>
                <a:rPr lang="en-US" sz="1600" b="1" dirty="0">
                  <a:solidFill>
                    <a:srgbClr val="33FAFF"/>
                  </a:solidFill>
                </a:rPr>
                <a:t>(110)</a:t>
              </a:r>
            </a:p>
          </p:txBody>
        </p:sp>
      </p:grpSp>
      <p:grpSp>
        <p:nvGrpSpPr>
          <p:cNvPr id="25" name="Group 24">
            <a:extLst>
              <a:ext uri="{FF2B5EF4-FFF2-40B4-BE49-F238E27FC236}">
                <a16:creationId xmlns:a16="http://schemas.microsoft.com/office/drawing/2014/main" id="{CD94058C-B27F-4C73-B085-350F8E60197E}"/>
              </a:ext>
            </a:extLst>
          </p:cNvPr>
          <p:cNvGrpSpPr/>
          <p:nvPr/>
        </p:nvGrpSpPr>
        <p:grpSpPr>
          <a:xfrm>
            <a:off x="431645" y="3302966"/>
            <a:ext cx="2257348" cy="1254999"/>
            <a:chOff x="211738" y="1409333"/>
            <a:chExt cx="2257348" cy="1254999"/>
          </a:xfrm>
        </p:grpSpPr>
        <p:sp>
          <p:nvSpPr>
            <p:cNvPr id="26" name="Speech Bubble: Oval 25">
              <a:extLst>
                <a:ext uri="{FF2B5EF4-FFF2-40B4-BE49-F238E27FC236}">
                  <a16:creationId xmlns:a16="http://schemas.microsoft.com/office/drawing/2014/main" id="{83E08CC3-2165-4622-8743-31DF73F4BA5C}"/>
                </a:ext>
              </a:extLst>
            </p:cNvPr>
            <p:cNvSpPr/>
            <p:nvPr/>
          </p:nvSpPr>
          <p:spPr>
            <a:xfrm>
              <a:off x="244169" y="1409333"/>
              <a:ext cx="2167087" cy="1254999"/>
            </a:xfrm>
            <a:prstGeom prst="wedgeEllipseCallout">
              <a:avLst>
                <a:gd name="adj1" fmla="val 12571"/>
                <a:gd name="adj2" fmla="val 61488"/>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FAFF"/>
                </a:solidFill>
              </a:endParaRPr>
            </a:p>
          </p:txBody>
        </p:sp>
        <p:sp>
          <p:nvSpPr>
            <p:cNvPr id="27" name="Rectangle 26">
              <a:extLst>
                <a:ext uri="{FF2B5EF4-FFF2-40B4-BE49-F238E27FC236}">
                  <a16:creationId xmlns:a16="http://schemas.microsoft.com/office/drawing/2014/main" id="{AC9126BF-98C1-4624-9587-7A3362ACCEBD}"/>
                </a:ext>
              </a:extLst>
            </p:cNvPr>
            <p:cNvSpPr/>
            <p:nvPr/>
          </p:nvSpPr>
          <p:spPr>
            <a:xfrm>
              <a:off x="211738" y="1446757"/>
              <a:ext cx="2257348" cy="1200329"/>
            </a:xfrm>
            <a:prstGeom prst="rect">
              <a:avLst/>
            </a:prstGeom>
          </p:spPr>
          <p:txBody>
            <a:bodyPr wrap="none">
              <a:spAutoFit/>
            </a:bodyPr>
            <a:lstStyle/>
            <a:p>
              <a:pPr algn="ctr"/>
              <a:r>
                <a:rPr lang="en-US" sz="2400" b="1" dirty="0">
                  <a:solidFill>
                    <a:srgbClr val="33FAFF"/>
                  </a:solidFill>
                </a:rPr>
                <a:t>70%</a:t>
              </a:r>
            </a:p>
            <a:p>
              <a:pPr algn="ctr"/>
              <a:r>
                <a:rPr lang="en-US" sz="1600" b="1" dirty="0">
                  <a:solidFill>
                    <a:srgbClr val="33FAFF"/>
                  </a:solidFill>
                </a:rPr>
                <a:t>Keeps me informed / </a:t>
              </a:r>
            </a:p>
            <a:p>
              <a:pPr algn="ctr"/>
              <a:r>
                <a:rPr lang="en-US" sz="1600" b="1" dirty="0">
                  <a:solidFill>
                    <a:srgbClr val="33FAFF"/>
                  </a:solidFill>
                </a:rPr>
                <a:t>up to date</a:t>
              </a:r>
            </a:p>
            <a:p>
              <a:pPr algn="ctr"/>
              <a:r>
                <a:rPr lang="en-US" sz="1600" b="1" dirty="0">
                  <a:solidFill>
                    <a:srgbClr val="33FAFF"/>
                  </a:solidFill>
                </a:rPr>
                <a:t>(119)</a:t>
              </a:r>
            </a:p>
          </p:txBody>
        </p:sp>
      </p:grpSp>
      <p:grpSp>
        <p:nvGrpSpPr>
          <p:cNvPr id="28" name="Group 27">
            <a:extLst>
              <a:ext uri="{FF2B5EF4-FFF2-40B4-BE49-F238E27FC236}">
                <a16:creationId xmlns:a16="http://schemas.microsoft.com/office/drawing/2014/main" id="{92A7AF9E-4822-4F80-A431-64A65D462B0C}"/>
              </a:ext>
            </a:extLst>
          </p:cNvPr>
          <p:cNvGrpSpPr/>
          <p:nvPr/>
        </p:nvGrpSpPr>
        <p:grpSpPr>
          <a:xfrm>
            <a:off x="4912631" y="1637623"/>
            <a:ext cx="1628165" cy="1254999"/>
            <a:chOff x="526330" y="1434733"/>
            <a:chExt cx="1628165" cy="1254999"/>
          </a:xfrm>
        </p:grpSpPr>
        <p:sp>
          <p:nvSpPr>
            <p:cNvPr id="29" name="Speech Bubble: Oval 28">
              <a:extLst>
                <a:ext uri="{FF2B5EF4-FFF2-40B4-BE49-F238E27FC236}">
                  <a16:creationId xmlns:a16="http://schemas.microsoft.com/office/drawing/2014/main" id="{834A0921-161F-4D13-80BF-8407149517F7}"/>
                </a:ext>
              </a:extLst>
            </p:cNvPr>
            <p:cNvSpPr/>
            <p:nvPr/>
          </p:nvSpPr>
          <p:spPr>
            <a:xfrm>
              <a:off x="526330" y="1434733"/>
              <a:ext cx="1628165" cy="1254999"/>
            </a:xfrm>
            <a:prstGeom prst="wedgeEllipseCallout">
              <a:avLst>
                <a:gd name="adj1" fmla="val 21288"/>
                <a:gd name="adj2" fmla="val 61488"/>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57C34A2-EA3F-4A42-BC31-668FE89335A4}"/>
                </a:ext>
              </a:extLst>
            </p:cNvPr>
            <p:cNvSpPr/>
            <p:nvPr/>
          </p:nvSpPr>
          <p:spPr>
            <a:xfrm>
              <a:off x="702257" y="1585179"/>
              <a:ext cx="1276311" cy="954107"/>
            </a:xfrm>
            <a:prstGeom prst="rect">
              <a:avLst/>
            </a:prstGeom>
          </p:spPr>
          <p:txBody>
            <a:bodyPr wrap="none">
              <a:spAutoFit/>
            </a:bodyPr>
            <a:lstStyle/>
            <a:p>
              <a:pPr algn="ctr"/>
              <a:r>
                <a:rPr lang="en-US" sz="2400" b="1" dirty="0">
                  <a:solidFill>
                    <a:srgbClr val="00A9AC"/>
                  </a:solidFill>
                </a:rPr>
                <a:t>65%</a:t>
              </a:r>
            </a:p>
            <a:p>
              <a:pPr algn="ctr"/>
              <a:r>
                <a:rPr lang="en-US" sz="1600" b="1" dirty="0">
                  <a:solidFill>
                    <a:srgbClr val="00A9AC"/>
                  </a:solidFill>
                </a:rPr>
                <a:t>Relaxes me</a:t>
              </a:r>
            </a:p>
            <a:p>
              <a:pPr algn="ctr"/>
              <a:r>
                <a:rPr lang="en-US" sz="1600" b="1" dirty="0">
                  <a:solidFill>
                    <a:srgbClr val="00A9AC"/>
                  </a:solidFill>
                </a:rPr>
                <a:t>(110)</a:t>
              </a:r>
            </a:p>
          </p:txBody>
        </p:sp>
      </p:grpSp>
      <p:grpSp>
        <p:nvGrpSpPr>
          <p:cNvPr id="31" name="Group 30">
            <a:extLst>
              <a:ext uri="{FF2B5EF4-FFF2-40B4-BE49-F238E27FC236}">
                <a16:creationId xmlns:a16="http://schemas.microsoft.com/office/drawing/2014/main" id="{B6F2282A-C50C-474C-8E38-54CE5693D839}"/>
              </a:ext>
            </a:extLst>
          </p:cNvPr>
          <p:cNvGrpSpPr/>
          <p:nvPr/>
        </p:nvGrpSpPr>
        <p:grpSpPr>
          <a:xfrm>
            <a:off x="2963379" y="3797492"/>
            <a:ext cx="1970079" cy="1254999"/>
            <a:chOff x="355373" y="1434733"/>
            <a:chExt cx="1970079" cy="1254999"/>
          </a:xfrm>
        </p:grpSpPr>
        <p:sp>
          <p:nvSpPr>
            <p:cNvPr id="34" name="Speech Bubble: Oval 33">
              <a:extLst>
                <a:ext uri="{FF2B5EF4-FFF2-40B4-BE49-F238E27FC236}">
                  <a16:creationId xmlns:a16="http://schemas.microsoft.com/office/drawing/2014/main" id="{F7BB0AF1-CB82-4E99-9745-5BEC70150E30}"/>
                </a:ext>
              </a:extLst>
            </p:cNvPr>
            <p:cNvSpPr/>
            <p:nvPr/>
          </p:nvSpPr>
          <p:spPr>
            <a:xfrm>
              <a:off x="355373" y="1434733"/>
              <a:ext cx="1970079" cy="1254999"/>
            </a:xfrm>
            <a:prstGeom prst="wedgeEllipseCallou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7F22A234-D64A-4365-A9D0-38F5985F76FB}"/>
                </a:ext>
              </a:extLst>
            </p:cNvPr>
            <p:cNvSpPr/>
            <p:nvPr/>
          </p:nvSpPr>
          <p:spPr>
            <a:xfrm>
              <a:off x="450585" y="1473508"/>
              <a:ext cx="1779654" cy="1200329"/>
            </a:xfrm>
            <a:prstGeom prst="rect">
              <a:avLst/>
            </a:prstGeom>
          </p:spPr>
          <p:txBody>
            <a:bodyPr wrap="none">
              <a:spAutoFit/>
            </a:bodyPr>
            <a:lstStyle/>
            <a:p>
              <a:pPr algn="ctr"/>
              <a:r>
                <a:rPr lang="en-US" sz="2400" b="1" dirty="0">
                  <a:solidFill>
                    <a:srgbClr val="00A9AC"/>
                  </a:solidFill>
                </a:rPr>
                <a:t>62%</a:t>
              </a:r>
            </a:p>
            <a:p>
              <a:pPr algn="ctr"/>
              <a:r>
                <a:rPr lang="en-US" sz="1600" b="1" dirty="0">
                  <a:solidFill>
                    <a:srgbClr val="00A9AC"/>
                  </a:solidFill>
                </a:rPr>
                <a:t>Is a good source </a:t>
              </a:r>
            </a:p>
            <a:p>
              <a:pPr algn="ctr"/>
              <a:r>
                <a:rPr lang="en-US" sz="1600" b="1" dirty="0">
                  <a:solidFill>
                    <a:srgbClr val="00A9AC"/>
                  </a:solidFill>
                </a:rPr>
                <a:t>of  learning</a:t>
              </a:r>
            </a:p>
            <a:p>
              <a:pPr algn="ctr"/>
              <a:r>
                <a:rPr lang="en-US" sz="1600" b="1" dirty="0">
                  <a:solidFill>
                    <a:srgbClr val="00A9AC"/>
                  </a:solidFill>
                </a:rPr>
                <a:t>(118)</a:t>
              </a:r>
            </a:p>
          </p:txBody>
        </p:sp>
      </p:grpSp>
      <p:grpSp>
        <p:nvGrpSpPr>
          <p:cNvPr id="37" name="Group 36">
            <a:extLst>
              <a:ext uri="{FF2B5EF4-FFF2-40B4-BE49-F238E27FC236}">
                <a16:creationId xmlns:a16="http://schemas.microsoft.com/office/drawing/2014/main" id="{20BC26C8-EDBF-479F-8A03-DBE555A2B479}"/>
              </a:ext>
            </a:extLst>
          </p:cNvPr>
          <p:cNvGrpSpPr/>
          <p:nvPr/>
        </p:nvGrpSpPr>
        <p:grpSpPr>
          <a:xfrm>
            <a:off x="5178919" y="3421911"/>
            <a:ext cx="1790981" cy="1254999"/>
            <a:chOff x="432222" y="1409333"/>
            <a:chExt cx="1790981" cy="1254999"/>
          </a:xfrm>
        </p:grpSpPr>
        <p:sp>
          <p:nvSpPr>
            <p:cNvPr id="38" name="Speech Bubble: Oval 37">
              <a:extLst>
                <a:ext uri="{FF2B5EF4-FFF2-40B4-BE49-F238E27FC236}">
                  <a16:creationId xmlns:a16="http://schemas.microsoft.com/office/drawing/2014/main" id="{65960778-D234-443C-A7C7-5D98AC05A7AD}"/>
                </a:ext>
              </a:extLst>
            </p:cNvPr>
            <p:cNvSpPr/>
            <p:nvPr/>
          </p:nvSpPr>
          <p:spPr>
            <a:xfrm>
              <a:off x="432222" y="1409333"/>
              <a:ext cx="1790981" cy="1254999"/>
            </a:xfrm>
            <a:prstGeom prst="wedgeEllipseCallout">
              <a:avLst>
                <a:gd name="adj1" fmla="val 5480"/>
                <a:gd name="adj2" fmla="val 60476"/>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33FAFF"/>
                </a:solidFill>
              </a:endParaRPr>
            </a:p>
          </p:txBody>
        </p:sp>
        <p:sp>
          <p:nvSpPr>
            <p:cNvPr id="39" name="Rectangle 38">
              <a:extLst>
                <a:ext uri="{FF2B5EF4-FFF2-40B4-BE49-F238E27FC236}">
                  <a16:creationId xmlns:a16="http://schemas.microsoft.com/office/drawing/2014/main" id="{CC207E8D-25F7-4708-BB13-67D5C0B596A6}"/>
                </a:ext>
              </a:extLst>
            </p:cNvPr>
            <p:cNvSpPr/>
            <p:nvPr/>
          </p:nvSpPr>
          <p:spPr>
            <a:xfrm>
              <a:off x="623711" y="1446757"/>
              <a:ext cx="1433406" cy="1200329"/>
            </a:xfrm>
            <a:prstGeom prst="rect">
              <a:avLst/>
            </a:prstGeom>
          </p:spPr>
          <p:txBody>
            <a:bodyPr wrap="none">
              <a:spAutoFit/>
            </a:bodyPr>
            <a:lstStyle/>
            <a:p>
              <a:pPr algn="ctr"/>
              <a:r>
                <a:rPr lang="en-US" sz="2400" b="1" dirty="0">
                  <a:solidFill>
                    <a:srgbClr val="33FAFF"/>
                  </a:solidFill>
                </a:rPr>
                <a:t>56%</a:t>
              </a:r>
            </a:p>
            <a:p>
              <a:pPr algn="ctr"/>
              <a:r>
                <a:rPr lang="en-US" sz="1600" b="1" dirty="0">
                  <a:solidFill>
                    <a:srgbClr val="33FAFF"/>
                  </a:solidFill>
                </a:rPr>
                <a:t>Puts me in a </a:t>
              </a:r>
            </a:p>
            <a:p>
              <a:pPr algn="ctr"/>
              <a:r>
                <a:rPr lang="en-US" sz="1600" b="1" dirty="0">
                  <a:solidFill>
                    <a:srgbClr val="33FAFF"/>
                  </a:solidFill>
                </a:rPr>
                <a:t>good mood</a:t>
              </a:r>
            </a:p>
            <a:p>
              <a:pPr algn="ctr"/>
              <a:r>
                <a:rPr lang="en-US" sz="1600" b="1" dirty="0">
                  <a:solidFill>
                    <a:srgbClr val="33FAFF"/>
                  </a:solidFill>
                </a:rPr>
                <a:t>(111)</a:t>
              </a:r>
            </a:p>
          </p:txBody>
        </p:sp>
      </p:grpSp>
      <p:grpSp>
        <p:nvGrpSpPr>
          <p:cNvPr id="40" name="Group 39">
            <a:extLst>
              <a:ext uri="{FF2B5EF4-FFF2-40B4-BE49-F238E27FC236}">
                <a16:creationId xmlns:a16="http://schemas.microsoft.com/office/drawing/2014/main" id="{322D3323-2781-4210-87CC-F2D11E4FC9A8}"/>
              </a:ext>
            </a:extLst>
          </p:cNvPr>
          <p:cNvGrpSpPr/>
          <p:nvPr/>
        </p:nvGrpSpPr>
        <p:grpSpPr>
          <a:xfrm>
            <a:off x="667207" y="5049965"/>
            <a:ext cx="2167087" cy="1254999"/>
            <a:chOff x="432222" y="1409333"/>
            <a:chExt cx="1790981" cy="1254999"/>
          </a:xfrm>
        </p:grpSpPr>
        <p:sp>
          <p:nvSpPr>
            <p:cNvPr id="41" name="Speech Bubble: Oval 40">
              <a:extLst>
                <a:ext uri="{FF2B5EF4-FFF2-40B4-BE49-F238E27FC236}">
                  <a16:creationId xmlns:a16="http://schemas.microsoft.com/office/drawing/2014/main" id="{9A274067-3E4B-4784-948E-2C29D459A2F4}"/>
                </a:ext>
              </a:extLst>
            </p:cNvPr>
            <p:cNvSpPr/>
            <p:nvPr/>
          </p:nvSpPr>
          <p:spPr>
            <a:xfrm>
              <a:off x="432222" y="1409333"/>
              <a:ext cx="1790981" cy="1254999"/>
            </a:xfrm>
            <a:prstGeom prst="wedgeEllipseCallout">
              <a:avLst>
                <a:gd name="adj1" fmla="val 5480"/>
                <a:gd name="adj2" fmla="val 60476"/>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F39D6EAD-3254-4AEA-9C05-3BD1167056B6}"/>
                </a:ext>
              </a:extLst>
            </p:cNvPr>
            <p:cNvSpPr/>
            <p:nvPr/>
          </p:nvSpPr>
          <p:spPr>
            <a:xfrm>
              <a:off x="447915" y="1559779"/>
              <a:ext cx="1759594" cy="954107"/>
            </a:xfrm>
            <a:prstGeom prst="rect">
              <a:avLst/>
            </a:prstGeom>
          </p:spPr>
          <p:txBody>
            <a:bodyPr wrap="none">
              <a:spAutoFit/>
            </a:bodyPr>
            <a:lstStyle/>
            <a:p>
              <a:pPr algn="ctr"/>
              <a:r>
                <a:rPr lang="en-US" sz="2400" b="1" dirty="0">
                  <a:solidFill>
                    <a:srgbClr val="00A9AC"/>
                  </a:solidFill>
                </a:rPr>
                <a:t>52%</a:t>
              </a:r>
            </a:p>
            <a:p>
              <a:pPr algn="ctr"/>
              <a:r>
                <a:rPr lang="en-US" sz="1600" b="1" dirty="0">
                  <a:solidFill>
                    <a:srgbClr val="00A9AC"/>
                  </a:solidFill>
                </a:rPr>
                <a:t>Gives me good ideas</a:t>
              </a:r>
            </a:p>
            <a:p>
              <a:pPr algn="ctr"/>
              <a:r>
                <a:rPr lang="en-US" sz="1600" b="1" dirty="0">
                  <a:solidFill>
                    <a:srgbClr val="00A9AC"/>
                  </a:solidFill>
                </a:rPr>
                <a:t>(114)</a:t>
              </a:r>
            </a:p>
          </p:txBody>
        </p:sp>
      </p:grpSp>
      <p:grpSp>
        <p:nvGrpSpPr>
          <p:cNvPr id="43" name="Group 42">
            <a:extLst>
              <a:ext uri="{FF2B5EF4-FFF2-40B4-BE49-F238E27FC236}">
                <a16:creationId xmlns:a16="http://schemas.microsoft.com/office/drawing/2014/main" id="{75027922-47B6-4E3D-8D9E-20CF56147559}"/>
              </a:ext>
            </a:extLst>
          </p:cNvPr>
          <p:cNvGrpSpPr/>
          <p:nvPr/>
        </p:nvGrpSpPr>
        <p:grpSpPr>
          <a:xfrm>
            <a:off x="4095376" y="5200411"/>
            <a:ext cx="2167087" cy="1254999"/>
            <a:chOff x="432222" y="1409333"/>
            <a:chExt cx="1790981" cy="1254999"/>
          </a:xfrm>
        </p:grpSpPr>
        <p:sp>
          <p:nvSpPr>
            <p:cNvPr id="44" name="Speech Bubble: Oval 43">
              <a:extLst>
                <a:ext uri="{FF2B5EF4-FFF2-40B4-BE49-F238E27FC236}">
                  <a16:creationId xmlns:a16="http://schemas.microsoft.com/office/drawing/2014/main" id="{55F7C627-93FC-489A-850E-2AB4E8ED92BF}"/>
                </a:ext>
              </a:extLst>
            </p:cNvPr>
            <p:cNvSpPr/>
            <p:nvPr/>
          </p:nvSpPr>
          <p:spPr>
            <a:xfrm>
              <a:off x="432222" y="1409333"/>
              <a:ext cx="1790981" cy="1254999"/>
            </a:xfrm>
            <a:prstGeom prst="wedgeEllipseCallout">
              <a:avLst>
                <a:gd name="adj1" fmla="val 5480"/>
                <a:gd name="adj2" fmla="val 60476"/>
              </a:avLst>
            </a:prstGeom>
            <a:solidFill>
              <a:schemeClr val="tx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6F1BBF05-B653-41B5-9D24-1E18C64178A2}"/>
                </a:ext>
              </a:extLst>
            </p:cNvPr>
            <p:cNvSpPr/>
            <p:nvPr/>
          </p:nvSpPr>
          <p:spPr>
            <a:xfrm>
              <a:off x="632065" y="1559779"/>
              <a:ext cx="1391301" cy="954107"/>
            </a:xfrm>
            <a:prstGeom prst="rect">
              <a:avLst/>
            </a:prstGeom>
          </p:spPr>
          <p:txBody>
            <a:bodyPr wrap="none">
              <a:spAutoFit/>
            </a:bodyPr>
            <a:lstStyle/>
            <a:p>
              <a:pPr algn="ctr"/>
              <a:r>
                <a:rPr lang="en-US" sz="2400" b="1" dirty="0">
                  <a:solidFill>
                    <a:srgbClr val="33FAFF"/>
                  </a:solidFill>
                </a:rPr>
                <a:t>52%</a:t>
              </a:r>
            </a:p>
            <a:p>
              <a:pPr algn="ctr"/>
              <a:r>
                <a:rPr lang="en-US" sz="1600" b="1" dirty="0">
                  <a:solidFill>
                    <a:srgbClr val="33FAFF"/>
                  </a:solidFill>
                </a:rPr>
                <a:t>Makes me think</a:t>
              </a:r>
            </a:p>
            <a:p>
              <a:pPr algn="ctr"/>
              <a:r>
                <a:rPr lang="en-US" sz="1600" b="1" dirty="0">
                  <a:solidFill>
                    <a:srgbClr val="33FAFF"/>
                  </a:solidFill>
                </a:rPr>
                <a:t>(115)</a:t>
              </a:r>
            </a:p>
          </p:txBody>
        </p:sp>
      </p:grpSp>
      <p:sp>
        <p:nvSpPr>
          <p:cNvPr id="32" name="Slide Number Placeholder 5">
            <a:extLst>
              <a:ext uri="{FF2B5EF4-FFF2-40B4-BE49-F238E27FC236}">
                <a16:creationId xmlns:a16="http://schemas.microsoft.com/office/drawing/2014/main" id="{76609E05-4E86-410B-98D2-3FC7967F885B}"/>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47" name="Picture 46">
            <a:extLst>
              <a:ext uri="{FF2B5EF4-FFF2-40B4-BE49-F238E27FC236}">
                <a16:creationId xmlns:a16="http://schemas.microsoft.com/office/drawing/2014/main" id="{0ED27C50-B77B-4433-BC3E-29FA4929FD6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3215193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BAEBB678-4A5C-4932-8B9F-13CEFCBD20FF}"/>
              </a:ext>
            </a:extLst>
          </p:cNvPr>
          <p:cNvSpPr>
            <a:spLocks noGrp="1"/>
          </p:cNvSpPr>
          <p:nvPr>
            <p:ph type="ctrTitle"/>
          </p:nvPr>
        </p:nvSpPr>
        <p:spPr>
          <a:xfrm>
            <a:off x="80221" y="188112"/>
            <a:ext cx="11170853" cy="848221"/>
          </a:xfrm>
        </p:spPr>
        <p:txBody>
          <a:bodyPr/>
          <a:lstStyle/>
          <a:p>
            <a:pPr algn="l"/>
            <a:r>
              <a:rPr lang="en-US" dirty="0">
                <a:solidFill>
                  <a:schemeClr val="bg1"/>
                </a:solidFill>
              </a:rPr>
              <a:t>They Have An Eclectic Taste In TV Programs And Can Be Found Enjoying Programming Across A Variety Of Networks &amp; Genres</a:t>
            </a:r>
          </a:p>
        </p:txBody>
      </p:sp>
      <p:sp>
        <p:nvSpPr>
          <p:cNvPr id="6" name="Text Placeholder 3">
            <a:extLst>
              <a:ext uri="{FF2B5EF4-FFF2-40B4-BE49-F238E27FC236}">
                <a16:creationId xmlns:a16="http://schemas.microsoft.com/office/drawing/2014/main" id="{2220C2BC-035A-4046-A734-659A81441FBF}"/>
              </a:ext>
            </a:extLst>
          </p:cNvPr>
          <p:cNvSpPr txBox="1">
            <a:spLocks/>
          </p:cNvSpPr>
          <p:nvPr/>
        </p:nvSpPr>
        <p:spPr>
          <a:xfrm>
            <a:off x="107771" y="6507847"/>
            <a:ext cx="6115229" cy="344206"/>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chemeClr val="bg1"/>
                </a:solidFill>
                <a:effectLst/>
                <a:uLnTx/>
                <a:uFillTx/>
                <a:latin typeface="Trebuchet MS"/>
                <a:ea typeface="+mn-ea"/>
                <a:cs typeface="+mn-cs"/>
              </a:rPr>
              <a:t>Source: VAB analysis </a:t>
            </a:r>
            <a:r>
              <a:rPr kumimoji="0" lang="en-US" sz="800" b="0" i="0" u="none" strike="noStrike" kern="0" cap="none" spc="0" normalizeH="0" baseline="0" noProof="0" dirty="0">
                <a:ln>
                  <a:noFill/>
                </a:ln>
                <a:solidFill>
                  <a:schemeClr val="bg1"/>
                </a:solidFill>
                <a:effectLst/>
                <a:uLnTx/>
                <a:uFillTx/>
                <a:latin typeface="Trebuchet MS" panose="020B0603020202020204" pitchFamily="34" charset="0"/>
                <a:ea typeface="+mn-ea"/>
                <a:cs typeface="+mn-cs"/>
              </a:rPr>
              <a:t>Nielsen R&amp;F Program Report, ranked on top 250 regular </a:t>
            </a:r>
            <a:r>
              <a:rPr kumimoji="0" lang="en-US" sz="800" b="0" i="0" u="none" strike="noStrike" kern="0" cap="none" spc="0" normalizeH="0" baseline="0" noProof="0" dirty="0" err="1">
                <a:ln>
                  <a:noFill/>
                </a:ln>
                <a:solidFill>
                  <a:schemeClr val="bg1"/>
                </a:solidFill>
                <a:effectLst/>
                <a:uLnTx/>
                <a:uFillTx/>
                <a:latin typeface="Trebuchet MS" panose="020B0603020202020204" pitchFamily="34" charset="0"/>
                <a:ea typeface="+mn-ea"/>
                <a:cs typeface="+mn-cs"/>
              </a:rPr>
              <a:t>pgms</a:t>
            </a:r>
            <a:r>
              <a:rPr kumimoji="0" lang="en-US" sz="800" b="0" i="0" u="none" strike="noStrike" kern="0" cap="none" spc="0" normalizeH="0" baseline="0" noProof="0" dirty="0">
                <a:ln>
                  <a:noFill/>
                </a:ln>
                <a:solidFill>
                  <a:schemeClr val="bg1"/>
                </a:solidFill>
                <a:effectLst/>
                <a:uLnTx/>
                <a:uFillTx/>
                <a:latin typeface="Trebuchet MS" panose="020B0603020202020204" pitchFamily="34" charset="0"/>
                <a:ea typeface="+mn-ea"/>
                <a:cs typeface="+mn-cs"/>
              </a:rPr>
              <a:t> (regular 3 or more t/c) ad-supported </a:t>
            </a:r>
            <a:r>
              <a:rPr kumimoji="0" lang="en-US" sz="800" b="0" i="0" u="none" strike="noStrike" kern="0" cap="none" spc="0" normalizeH="0" baseline="0" noProof="0" dirty="0" err="1">
                <a:ln>
                  <a:noFill/>
                </a:ln>
                <a:solidFill>
                  <a:schemeClr val="bg1"/>
                </a:solidFill>
                <a:effectLst/>
                <a:uLnTx/>
                <a:uFillTx/>
                <a:latin typeface="Trebuchet MS" panose="020B0603020202020204" pitchFamily="34" charset="0"/>
                <a:ea typeface="+mn-ea"/>
                <a:cs typeface="+mn-cs"/>
              </a:rPr>
              <a:t>cable+english</a:t>
            </a:r>
            <a:r>
              <a:rPr kumimoji="0" lang="en-US" sz="800" b="0" i="0" u="none" strike="noStrike" kern="0" cap="none" spc="0" normalizeH="0" baseline="0" noProof="0" dirty="0">
                <a:ln>
                  <a:noFill/>
                </a:ln>
                <a:solidFill>
                  <a:schemeClr val="bg1"/>
                </a:solidFill>
                <a:effectLst/>
                <a:uLnTx/>
                <a:uFillTx/>
                <a:latin typeface="Trebuchet MS" panose="020B0603020202020204" pitchFamily="34" charset="0"/>
                <a:ea typeface="+mn-ea"/>
                <a:cs typeface="+mn-cs"/>
              </a:rPr>
              <a:t> </a:t>
            </a:r>
            <a:r>
              <a:rPr kumimoji="0" lang="en-US" sz="800" b="0" i="0" u="none" strike="noStrike" kern="0" cap="none" spc="0" normalizeH="0" baseline="0" noProof="0" dirty="0" err="1">
                <a:ln>
                  <a:noFill/>
                </a:ln>
                <a:solidFill>
                  <a:schemeClr val="bg1"/>
                </a:solidFill>
                <a:effectLst/>
                <a:uLnTx/>
                <a:uFillTx/>
                <a:latin typeface="Trebuchet MS" panose="020B0603020202020204" pitchFamily="34" charset="0"/>
                <a:ea typeface="+mn-ea"/>
                <a:cs typeface="+mn-cs"/>
              </a:rPr>
              <a:t>bdcst</a:t>
            </a:r>
            <a:r>
              <a:rPr kumimoji="0" lang="en-US" sz="800" b="0" i="0" u="none" strike="noStrike" kern="0" cap="none" spc="0" normalizeH="0" baseline="0" noProof="0" dirty="0">
                <a:ln>
                  <a:noFill/>
                </a:ln>
                <a:solidFill>
                  <a:schemeClr val="bg1"/>
                </a:solidFill>
                <a:effectLst/>
                <a:uLnTx/>
                <a:uFillTx/>
                <a:latin typeface="Trebuchet MS" panose="020B0603020202020204" pitchFamily="34" charset="0"/>
                <a:ea typeface="+mn-ea"/>
                <a:cs typeface="+mn-cs"/>
              </a:rPr>
              <a:t>; total day; P50+; 9/25/17-9/23/18.</a:t>
            </a:r>
            <a:endParaRPr kumimoji="0" lang="en-US" sz="800" b="0" i="0" u="none" strike="noStrike" kern="1200" cap="none" spc="0" normalizeH="0" baseline="0" noProof="0" dirty="0">
              <a:ln>
                <a:noFill/>
              </a:ln>
              <a:solidFill>
                <a:schemeClr val="bg1"/>
              </a:solidFill>
              <a:effectLst/>
              <a:uLnTx/>
              <a:uFillTx/>
              <a:latin typeface="Trebuchet MS"/>
              <a:ea typeface="+mn-ea"/>
              <a:cs typeface="+mn-cs"/>
            </a:endParaRPr>
          </a:p>
        </p:txBody>
      </p:sp>
      <p:pic>
        <p:nvPicPr>
          <p:cNvPr id="48" name="Picture 2">
            <a:extLst>
              <a:ext uri="{FF2B5EF4-FFF2-40B4-BE49-F238E27FC236}">
                <a16:creationId xmlns:a16="http://schemas.microsoft.com/office/drawing/2014/main" id="{D2E68338-03C7-4B4B-A129-C731841811E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117538" y="3093469"/>
            <a:ext cx="791900" cy="485484"/>
          </a:xfrm>
          <a:prstGeom prst="round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descr="Image result for michael jackson life of an icon">
            <a:extLst>
              <a:ext uri="{FF2B5EF4-FFF2-40B4-BE49-F238E27FC236}">
                <a16:creationId xmlns:a16="http://schemas.microsoft.com/office/drawing/2014/main" id="{11A08BC7-DDD7-4B7A-92FD-19598E48088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9958" y="1252425"/>
            <a:ext cx="988438" cy="605975"/>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5" name="Picture 2">
            <a:extLst>
              <a:ext uri="{FF2B5EF4-FFF2-40B4-BE49-F238E27FC236}">
                <a16:creationId xmlns:a16="http://schemas.microsoft.com/office/drawing/2014/main" id="{4C1E3AE5-0369-4240-9802-82B347CF3AD1}"/>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86692" y="3665110"/>
            <a:ext cx="765781" cy="1137686"/>
          </a:xfrm>
          <a:prstGeom prst="round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56" name="Picture 2">
            <a:extLst>
              <a:ext uri="{FF2B5EF4-FFF2-40B4-BE49-F238E27FC236}">
                <a16:creationId xmlns:a16="http://schemas.microsoft.com/office/drawing/2014/main" id="{A3303DD1-1EF5-42D0-8B1D-B04EB1FEA6F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5465" y="3993941"/>
            <a:ext cx="1015366" cy="1504246"/>
          </a:xfrm>
          <a:prstGeom prst="roundRect">
            <a:avLst/>
          </a:prstGeom>
          <a:noFill/>
          <a:ln w="57150">
            <a:solidFill>
              <a:srgbClr val="009296"/>
            </a:solidFill>
            <a:miter lim="800000"/>
            <a:headEnd/>
            <a:tailEnd/>
          </a:ln>
          <a:extLst>
            <a:ext uri="{909E8E84-426E-40DD-AFC4-6F175D3DCCD1}">
              <a14:hiddenFill xmlns:a14="http://schemas.microsoft.com/office/drawing/2010/main">
                <a:solidFill>
                  <a:schemeClr val="accent1"/>
                </a:solidFill>
              </a14:hiddenFill>
            </a:ext>
          </a:extLst>
        </p:spPr>
      </p:pic>
      <p:pic>
        <p:nvPicPr>
          <p:cNvPr id="39" name="Picture 2">
            <a:extLst>
              <a:ext uri="{FF2B5EF4-FFF2-40B4-BE49-F238E27FC236}">
                <a16:creationId xmlns:a16="http://schemas.microsoft.com/office/drawing/2014/main" id="{7D72ECCA-CC10-48CC-B976-57AB8A725036}"/>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014188" y="3666961"/>
            <a:ext cx="685263" cy="685263"/>
          </a:xfrm>
          <a:prstGeom prst="round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40" name="Picture 2">
            <a:extLst>
              <a:ext uri="{FF2B5EF4-FFF2-40B4-BE49-F238E27FC236}">
                <a16:creationId xmlns:a16="http://schemas.microsoft.com/office/drawing/2014/main" id="{A6714E07-8D7C-4DBF-82DE-F9A37D91574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32419" y="2312948"/>
            <a:ext cx="561466" cy="561464"/>
          </a:xfrm>
          <a:prstGeom prst="round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5" name="Picture 2">
            <a:extLst>
              <a:ext uri="{FF2B5EF4-FFF2-40B4-BE49-F238E27FC236}">
                <a16:creationId xmlns:a16="http://schemas.microsoft.com/office/drawing/2014/main" id="{4891FD28-8BA7-468E-BD2A-06E24CC502A7}"/>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880178" y="2518602"/>
            <a:ext cx="959367" cy="540423"/>
          </a:xfrm>
          <a:prstGeom prst="round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66" name="Picture 2">
            <a:extLst>
              <a:ext uri="{FF2B5EF4-FFF2-40B4-BE49-F238E27FC236}">
                <a16:creationId xmlns:a16="http://schemas.microsoft.com/office/drawing/2014/main" id="{A066FB05-3582-4EBE-9F4F-3B7647743D8E}"/>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75931" y="3778504"/>
            <a:ext cx="959366" cy="654114"/>
          </a:xfrm>
          <a:prstGeom prst="round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6" name="Picture 3">
            <a:extLst>
              <a:ext uri="{FF2B5EF4-FFF2-40B4-BE49-F238E27FC236}">
                <a16:creationId xmlns:a16="http://schemas.microsoft.com/office/drawing/2014/main" id="{BC72FD7E-F844-45F8-A722-C5B5E772B06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555534" y="5187984"/>
            <a:ext cx="1862656" cy="1046230"/>
          </a:xfrm>
          <a:prstGeom prst="roundRect">
            <a:avLst/>
          </a:prstGeom>
          <a:noFill/>
          <a:ln w="57150">
            <a:solidFill>
              <a:srgbClr val="009296"/>
            </a:solidFill>
            <a:miter lim="800000"/>
            <a:headEnd/>
            <a:tailEnd/>
          </a:ln>
          <a:extLst>
            <a:ext uri="{909E8E84-426E-40DD-AFC4-6F175D3DCCD1}">
              <a14:hiddenFill xmlns:a14="http://schemas.microsoft.com/office/drawing/2010/main">
                <a:solidFill>
                  <a:schemeClr val="accent1"/>
                </a:solidFill>
              </a14:hiddenFill>
            </a:ext>
          </a:extLst>
        </p:spPr>
      </p:pic>
      <p:pic>
        <p:nvPicPr>
          <p:cNvPr id="76" name="Picture 2">
            <a:extLst>
              <a:ext uri="{FF2B5EF4-FFF2-40B4-BE49-F238E27FC236}">
                <a16:creationId xmlns:a16="http://schemas.microsoft.com/office/drawing/2014/main" id="{2F273EE3-D28A-41BA-B27F-2BEB4ECA92F2}"/>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800479" y="2003839"/>
            <a:ext cx="1112071" cy="340430"/>
          </a:xfrm>
          <a:prstGeom prst="round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7" name="Picture 6" descr="Related image">
            <a:extLst>
              <a:ext uri="{FF2B5EF4-FFF2-40B4-BE49-F238E27FC236}">
                <a16:creationId xmlns:a16="http://schemas.microsoft.com/office/drawing/2014/main" id="{BC61E806-2494-4985-A8D2-7D20F03375C8}"/>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4829424" y="2461728"/>
            <a:ext cx="985280" cy="407339"/>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1" name="Picture 2">
            <a:extLst>
              <a:ext uri="{FF2B5EF4-FFF2-40B4-BE49-F238E27FC236}">
                <a16:creationId xmlns:a16="http://schemas.microsoft.com/office/drawing/2014/main" id="{02987B9D-E9F9-4524-BD3F-0F6F7F4AF4D7}"/>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081671" y="4353739"/>
            <a:ext cx="622966" cy="622966"/>
          </a:xfrm>
          <a:prstGeom prst="round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62" name="Picture 2">
            <a:extLst>
              <a:ext uri="{FF2B5EF4-FFF2-40B4-BE49-F238E27FC236}">
                <a16:creationId xmlns:a16="http://schemas.microsoft.com/office/drawing/2014/main" id="{14A53A5E-B50E-4FE2-9970-CED89548D4CA}"/>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081793" y="2929367"/>
            <a:ext cx="622966" cy="622966"/>
          </a:xfrm>
          <a:prstGeom prst="round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68" name="Picture 2">
            <a:extLst>
              <a:ext uri="{FF2B5EF4-FFF2-40B4-BE49-F238E27FC236}">
                <a16:creationId xmlns:a16="http://schemas.microsoft.com/office/drawing/2014/main" id="{05A712F2-C0A8-4195-AD2F-AA602AE08618}"/>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824538" y="4964983"/>
            <a:ext cx="622966" cy="622966"/>
          </a:xfrm>
          <a:prstGeom prst="round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69" name="Picture 3">
            <a:extLst>
              <a:ext uri="{FF2B5EF4-FFF2-40B4-BE49-F238E27FC236}">
                <a16:creationId xmlns:a16="http://schemas.microsoft.com/office/drawing/2014/main" id="{690C4098-EB63-4F46-BE64-56E4F8135F31}"/>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537791" y="4545068"/>
            <a:ext cx="622966" cy="622966"/>
          </a:xfrm>
          <a:prstGeom prst="round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5" name="Picture 2">
            <a:extLst>
              <a:ext uri="{FF2B5EF4-FFF2-40B4-BE49-F238E27FC236}">
                <a16:creationId xmlns:a16="http://schemas.microsoft.com/office/drawing/2014/main" id="{C165A5B6-F105-49BA-8450-D0035E4213EB}"/>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551867" y="5658677"/>
            <a:ext cx="1147248" cy="647164"/>
          </a:xfrm>
          <a:prstGeom prst="round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1030" name="Picture 6" descr="Image result for the rachel maddow show">
            <a:extLst>
              <a:ext uri="{FF2B5EF4-FFF2-40B4-BE49-F238E27FC236}">
                <a16:creationId xmlns:a16="http://schemas.microsoft.com/office/drawing/2014/main" id="{7B389597-86FD-4A2F-8E92-4402047F0232}"/>
              </a:ext>
            </a:extLst>
          </p:cNvPr>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5966529" y="3142448"/>
            <a:ext cx="632965" cy="632965"/>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0" name="Picture 2" descr="Image result for fox news">
            <a:extLst>
              <a:ext uri="{FF2B5EF4-FFF2-40B4-BE49-F238E27FC236}">
                <a16:creationId xmlns:a16="http://schemas.microsoft.com/office/drawing/2014/main" id="{B3E78A94-FECF-48DA-B499-704A3FEFE675}"/>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040063" y="3884479"/>
            <a:ext cx="703030" cy="663468"/>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8" name="Picture 4">
            <a:extLst>
              <a:ext uri="{FF2B5EF4-FFF2-40B4-BE49-F238E27FC236}">
                <a16:creationId xmlns:a16="http://schemas.microsoft.com/office/drawing/2014/main" id="{59B0EBD3-C72E-4E9E-A0B5-37743157FD36}"/>
              </a:ext>
            </a:extLst>
          </p:cNvPr>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2758057" y="4402991"/>
            <a:ext cx="771682" cy="505451"/>
          </a:xfrm>
          <a:prstGeom prst="round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descr="Image result for the president show">
            <a:extLst>
              <a:ext uri="{FF2B5EF4-FFF2-40B4-BE49-F238E27FC236}">
                <a16:creationId xmlns:a16="http://schemas.microsoft.com/office/drawing/2014/main" id="{E8A91900-BE80-45FD-B88F-56A3E25ABDA7}"/>
              </a:ext>
            </a:extLst>
          </p:cNvPr>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4931813" y="2955795"/>
            <a:ext cx="745670" cy="671104"/>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46">
            <a:extLst>
              <a:ext uri="{FF2B5EF4-FFF2-40B4-BE49-F238E27FC236}">
                <a16:creationId xmlns:a16="http://schemas.microsoft.com/office/drawing/2014/main" id="{3F58A8A9-5D33-4D42-B876-AB5394747C47}"/>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78449" y="1737876"/>
            <a:ext cx="718118" cy="1077178"/>
          </a:xfrm>
          <a:prstGeom prst="roundRect">
            <a:avLst/>
          </a:prstGeom>
          <a:noFill/>
          <a:ln w="9525">
            <a:solidFill>
              <a:schemeClr val="bg1"/>
            </a:solidFill>
            <a:miter lim="800000"/>
            <a:headEnd/>
            <a:tailEnd/>
          </a:ln>
        </p:spPr>
      </p:pic>
      <p:pic>
        <p:nvPicPr>
          <p:cNvPr id="50" name="Picture 49">
            <a:extLst>
              <a:ext uri="{FF2B5EF4-FFF2-40B4-BE49-F238E27FC236}">
                <a16:creationId xmlns:a16="http://schemas.microsoft.com/office/drawing/2014/main" id="{96AC8A82-AFFC-40F3-B5D4-F9E72B372CE4}"/>
              </a:ext>
            </a:extLst>
          </p:cNvPr>
          <p:cNvPicPr>
            <a:picLocks noChangeAspect="1"/>
          </p:cNvPicPr>
          <p:nvPr/>
        </p:nvPicPr>
        <p:blipFill rotWithShape="1">
          <a:blip r:embed="rId23" cstate="screen">
            <a:extLst>
              <a:ext uri="{28A0092B-C50C-407E-A947-70E740481C1C}">
                <a14:useLocalDpi xmlns:a14="http://schemas.microsoft.com/office/drawing/2010/main"/>
              </a:ext>
            </a:extLst>
          </a:blip>
          <a:srcRect/>
          <a:stretch/>
        </p:blipFill>
        <p:spPr>
          <a:xfrm>
            <a:off x="1410414" y="1259672"/>
            <a:ext cx="1461976" cy="427508"/>
          </a:xfrm>
          <a:prstGeom prst="roundRect">
            <a:avLst/>
          </a:prstGeom>
          <a:noFill/>
          <a:ln w="9525">
            <a:solidFill>
              <a:schemeClr val="bg1"/>
            </a:solidFill>
            <a:miter lim="800000"/>
            <a:headEnd/>
            <a:tailEnd/>
          </a:ln>
        </p:spPr>
      </p:pic>
      <p:pic>
        <p:nvPicPr>
          <p:cNvPr id="52" name="Picture 2" descr="Image result for pioneer woman food network logo">
            <a:extLst>
              <a:ext uri="{FF2B5EF4-FFF2-40B4-BE49-F238E27FC236}">
                <a16:creationId xmlns:a16="http://schemas.microsoft.com/office/drawing/2014/main" id="{C3377269-16A9-4943-8EDD-97C458F65A21}"/>
              </a:ext>
            </a:extLst>
          </p:cNvPr>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857784" y="2896160"/>
            <a:ext cx="1027082" cy="578566"/>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7" name="Picture 4" descr="Image result for LIFE BELOW ZERO logo">
            <a:extLst>
              <a:ext uri="{FF2B5EF4-FFF2-40B4-BE49-F238E27FC236}">
                <a16:creationId xmlns:a16="http://schemas.microsoft.com/office/drawing/2014/main" id="{2DC64FB2-C2D8-48DB-BE02-BD502358C70A}"/>
              </a:ext>
            </a:extLst>
          </p:cNvPr>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7770660" y="3877553"/>
            <a:ext cx="825474" cy="825474"/>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59" name="Picture 6" descr="Image result for INCREDIBLE DR POL">
            <a:extLst>
              <a:ext uri="{FF2B5EF4-FFF2-40B4-BE49-F238E27FC236}">
                <a16:creationId xmlns:a16="http://schemas.microsoft.com/office/drawing/2014/main" id="{6BB2E7CB-AB6F-454A-A97A-DC98C914B1B6}"/>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3637101" y="4497700"/>
            <a:ext cx="812620" cy="1218930"/>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0" name="Picture 8" descr="Image result for comedy central roast">
            <a:extLst>
              <a:ext uri="{FF2B5EF4-FFF2-40B4-BE49-F238E27FC236}">
                <a16:creationId xmlns:a16="http://schemas.microsoft.com/office/drawing/2014/main" id="{B121BF4C-D91D-4193-B707-AD1EC5452CC3}"/>
              </a:ext>
            </a:extLst>
          </p:cNvPr>
          <p:cNvPicPr>
            <a:picLocks noChangeAspect="1" noChangeArrowheads="1"/>
          </p:cNvPicPr>
          <p:nvPr/>
        </p:nvPicPr>
        <p:blipFill>
          <a:blip r:embed="rId27" cstate="screen">
            <a:extLst>
              <a:ext uri="{28A0092B-C50C-407E-A947-70E740481C1C}">
                <a14:useLocalDpi xmlns:a14="http://schemas.microsoft.com/office/drawing/2010/main"/>
              </a:ext>
            </a:extLst>
          </a:blip>
          <a:srcRect/>
          <a:stretch>
            <a:fillRect/>
          </a:stretch>
        </p:blipFill>
        <p:spPr bwMode="auto">
          <a:xfrm>
            <a:off x="2969225" y="2167604"/>
            <a:ext cx="885018" cy="605352"/>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7" name="Picture 10" descr="Image result for FOOD PARADISE">
            <a:extLst>
              <a:ext uri="{FF2B5EF4-FFF2-40B4-BE49-F238E27FC236}">
                <a16:creationId xmlns:a16="http://schemas.microsoft.com/office/drawing/2014/main" id="{5CF80FCD-EAB3-4001-9FE6-D2B1F697DF2F}"/>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1887109" y="2329280"/>
            <a:ext cx="1012588" cy="570402"/>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79" name="Picture 12" descr="Image result for real housewives beverly hills">
            <a:extLst>
              <a:ext uri="{FF2B5EF4-FFF2-40B4-BE49-F238E27FC236}">
                <a16:creationId xmlns:a16="http://schemas.microsoft.com/office/drawing/2014/main" id="{847D6653-6A43-419C-B8CF-923C33F5AB95}"/>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3937526" y="1349098"/>
            <a:ext cx="779670" cy="1169504"/>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0" name="Picture 14" descr="Image result for DAHMER:SERIAL KILLER show on oxygen">
            <a:extLst>
              <a:ext uri="{FF2B5EF4-FFF2-40B4-BE49-F238E27FC236}">
                <a16:creationId xmlns:a16="http://schemas.microsoft.com/office/drawing/2014/main" id="{AB01AE66-E244-4730-9A6B-9B0FD11A5459}"/>
              </a:ext>
            </a:extLst>
          </p:cNvPr>
          <p:cNvPicPr>
            <a:picLocks noChangeAspect="1" noChangeArrowheads="1"/>
          </p:cNvPicPr>
          <p:nvPr/>
        </p:nvPicPr>
        <p:blipFill>
          <a:blip r:embed="rId30" cstate="screen">
            <a:extLst>
              <a:ext uri="{28A0092B-C50C-407E-A947-70E740481C1C}">
                <a14:useLocalDpi xmlns:a14="http://schemas.microsoft.com/office/drawing/2010/main"/>
              </a:ext>
            </a:extLst>
          </a:blip>
          <a:srcRect/>
          <a:stretch>
            <a:fillRect/>
          </a:stretch>
        </p:blipFill>
        <p:spPr bwMode="auto">
          <a:xfrm>
            <a:off x="1975978" y="4252209"/>
            <a:ext cx="683954" cy="1007140"/>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1" name="Picture 16" descr="Image result for REAL HOUSEWIVES OF NYC">
            <a:extLst>
              <a:ext uri="{FF2B5EF4-FFF2-40B4-BE49-F238E27FC236}">
                <a16:creationId xmlns:a16="http://schemas.microsoft.com/office/drawing/2014/main" id="{CD6BDDC9-6B86-4708-AAB1-98933BCDC57F}"/>
              </a:ext>
            </a:extLst>
          </p:cNvPr>
          <p:cNvPicPr>
            <a:picLocks noChangeAspect="1" noChangeArrowheads="1"/>
          </p:cNvPicPr>
          <p:nvPr/>
        </p:nvPicPr>
        <p:blipFill>
          <a:blip r:embed="rId31" cstate="screen">
            <a:extLst>
              <a:ext uri="{28A0092B-C50C-407E-A947-70E740481C1C}">
                <a14:useLocalDpi xmlns:a14="http://schemas.microsoft.com/office/drawing/2010/main"/>
              </a:ext>
            </a:extLst>
          </a:blip>
          <a:srcRect/>
          <a:stretch>
            <a:fillRect/>
          </a:stretch>
        </p:blipFill>
        <p:spPr bwMode="auto">
          <a:xfrm>
            <a:off x="7486508" y="4816609"/>
            <a:ext cx="711968" cy="1067954"/>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2" name="Picture 18" descr="Image result for 80S: THE DECADE">
            <a:extLst>
              <a:ext uri="{FF2B5EF4-FFF2-40B4-BE49-F238E27FC236}">
                <a16:creationId xmlns:a16="http://schemas.microsoft.com/office/drawing/2014/main" id="{FAFEDCE1-714E-4202-8C37-D370A5FC2B50}"/>
              </a:ext>
            </a:extLst>
          </p:cNvPr>
          <p:cNvPicPr>
            <a:picLocks noChangeAspect="1" noChangeArrowheads="1"/>
          </p:cNvPicPr>
          <p:nvPr/>
        </p:nvPicPr>
        <p:blipFill>
          <a:blip r:embed="rId32" cstate="screen">
            <a:extLst>
              <a:ext uri="{28A0092B-C50C-407E-A947-70E740481C1C}">
                <a14:useLocalDpi xmlns:a14="http://schemas.microsoft.com/office/drawing/2010/main"/>
              </a:ext>
            </a:extLst>
          </a:blip>
          <a:srcRect/>
          <a:stretch>
            <a:fillRect/>
          </a:stretch>
        </p:blipFill>
        <p:spPr bwMode="auto">
          <a:xfrm>
            <a:off x="1983168" y="2979082"/>
            <a:ext cx="1000356" cy="562700"/>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3" name="Picture 22" descr="Image result for expedition unknown logo">
            <a:extLst>
              <a:ext uri="{FF2B5EF4-FFF2-40B4-BE49-F238E27FC236}">
                <a16:creationId xmlns:a16="http://schemas.microsoft.com/office/drawing/2014/main" id="{275823D0-5010-4C82-870C-917AC53EF338}"/>
              </a:ext>
            </a:extLst>
          </p:cNvPr>
          <p:cNvPicPr>
            <a:picLocks noChangeAspect="1" noChangeArrowheads="1"/>
          </p:cNvPicPr>
          <p:nvPr/>
        </p:nvPicPr>
        <p:blipFill>
          <a:blip r:embed="rId33" cstate="screen">
            <a:extLst>
              <a:ext uri="{28A0092B-C50C-407E-A947-70E740481C1C}">
                <a14:useLocalDpi xmlns:a14="http://schemas.microsoft.com/office/drawing/2010/main"/>
              </a:ext>
            </a:extLst>
          </a:blip>
          <a:srcRect/>
          <a:stretch>
            <a:fillRect/>
          </a:stretch>
        </p:blipFill>
        <p:spPr bwMode="auto">
          <a:xfrm>
            <a:off x="1685037" y="1775290"/>
            <a:ext cx="1193516" cy="462860"/>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4" name="Picture 24" descr="Image result for comedy central stand-up logo">
            <a:extLst>
              <a:ext uri="{FF2B5EF4-FFF2-40B4-BE49-F238E27FC236}">
                <a16:creationId xmlns:a16="http://schemas.microsoft.com/office/drawing/2014/main" id="{66D6361D-3656-419D-9C53-A5B8F6900EC3}"/>
              </a:ext>
            </a:extLst>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668090" y="3575357"/>
            <a:ext cx="1261924" cy="347850"/>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5" name="Picture 32" descr="Image result for building off the grid logo">
            <a:extLst>
              <a:ext uri="{FF2B5EF4-FFF2-40B4-BE49-F238E27FC236}">
                <a16:creationId xmlns:a16="http://schemas.microsoft.com/office/drawing/2014/main" id="{92B84287-F46F-4C45-9A51-427F24DC90CB}"/>
              </a:ext>
            </a:extLst>
          </p:cNvPr>
          <p:cNvPicPr>
            <a:picLocks noChangeAspect="1" noChangeArrowheads="1"/>
          </p:cNvPicPr>
          <p:nvPr/>
        </p:nvPicPr>
        <p:blipFill>
          <a:blip r:embed="rId35" cstate="screen">
            <a:extLst>
              <a:ext uri="{28A0092B-C50C-407E-A947-70E740481C1C}">
                <a14:useLocalDpi xmlns:a14="http://schemas.microsoft.com/office/drawing/2010/main"/>
              </a:ext>
            </a:extLst>
          </a:blip>
          <a:srcRect/>
          <a:stretch>
            <a:fillRect/>
          </a:stretch>
        </p:blipFill>
        <p:spPr bwMode="auto">
          <a:xfrm>
            <a:off x="2004216" y="3628849"/>
            <a:ext cx="957152" cy="539176"/>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86" name="Picture 38" descr="Impractical Jokers">
            <a:extLst>
              <a:ext uri="{FF2B5EF4-FFF2-40B4-BE49-F238E27FC236}">
                <a16:creationId xmlns:a16="http://schemas.microsoft.com/office/drawing/2014/main" id="{AEECFD85-EA94-4DE3-9FFE-1ABCF197B960}"/>
              </a:ext>
            </a:extLst>
          </p:cNvPr>
          <p:cNvPicPr>
            <a:picLocks noChangeAspect="1" noChangeArrowheads="1"/>
          </p:cNvPicPr>
          <p:nvPr/>
        </p:nvPicPr>
        <p:blipFill>
          <a:blip r:embed="rId36" cstate="screen">
            <a:extLst>
              <a:ext uri="{28A0092B-C50C-407E-A947-70E740481C1C}">
                <a14:useLocalDpi xmlns:a14="http://schemas.microsoft.com/office/drawing/2010/main"/>
              </a:ext>
            </a:extLst>
          </a:blip>
          <a:srcRect/>
          <a:stretch>
            <a:fillRect/>
          </a:stretch>
        </p:blipFill>
        <p:spPr bwMode="auto">
          <a:xfrm>
            <a:off x="6016242" y="1268109"/>
            <a:ext cx="1149800" cy="1149800"/>
          </a:xfrm>
          <a:prstGeom prst="roundRect">
            <a:avLst/>
          </a:prstGeom>
          <a:noFill/>
          <a:ln w="57150">
            <a:solidFill>
              <a:srgbClr val="009296"/>
            </a:solidFill>
            <a:miter lim="800000"/>
            <a:headEnd/>
            <a:tailEnd/>
          </a:ln>
          <a:extLst>
            <a:ext uri="{909E8E84-426E-40DD-AFC4-6F175D3DCCD1}">
              <a14:hiddenFill xmlns:a14="http://schemas.microsoft.com/office/drawing/2010/main">
                <a:solidFill>
                  <a:srgbClr val="FFFFFF"/>
                </a:solidFill>
              </a14:hiddenFill>
            </a:ext>
          </a:extLst>
        </p:spPr>
      </p:pic>
      <p:pic>
        <p:nvPicPr>
          <p:cNvPr id="87" name="Picture 58" descr="Image result for WACO: messiah or madman">
            <a:extLst>
              <a:ext uri="{FF2B5EF4-FFF2-40B4-BE49-F238E27FC236}">
                <a16:creationId xmlns:a16="http://schemas.microsoft.com/office/drawing/2014/main" id="{6EF3A659-740E-4AE0-A3C7-3A1A8DF7EE64}"/>
              </a:ext>
            </a:extLst>
          </p:cNvPr>
          <p:cNvPicPr>
            <a:picLocks noChangeAspect="1" noChangeArrowheads="1"/>
          </p:cNvPicPr>
          <p:nvPr/>
        </p:nvPicPr>
        <p:blipFill rotWithShape="1">
          <a:blip r:embed="rId37" cstate="screen">
            <a:extLst>
              <a:ext uri="{28A0092B-C50C-407E-A947-70E740481C1C}">
                <a14:useLocalDpi xmlns:a14="http://schemas.microsoft.com/office/drawing/2010/main"/>
              </a:ext>
            </a:extLst>
          </a:blip>
          <a:srcRect/>
          <a:stretch/>
        </p:blipFill>
        <p:spPr bwMode="auto">
          <a:xfrm>
            <a:off x="4495669" y="5215751"/>
            <a:ext cx="985644" cy="661768"/>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2" name="Picture 20" descr="Image result for real housewives atlanta">
            <a:extLst>
              <a:ext uri="{FF2B5EF4-FFF2-40B4-BE49-F238E27FC236}">
                <a16:creationId xmlns:a16="http://schemas.microsoft.com/office/drawing/2014/main" id="{A4EFF399-8CE6-484E-9B23-F43E94BD2F33}"/>
              </a:ext>
            </a:extLst>
          </p:cNvPr>
          <p:cNvPicPr>
            <a:picLocks noChangeAspect="1" noChangeArrowheads="1"/>
          </p:cNvPicPr>
          <p:nvPr/>
        </p:nvPicPr>
        <p:blipFill>
          <a:blip r:embed="rId38" cstate="screen">
            <a:extLst>
              <a:ext uri="{28A0092B-C50C-407E-A947-70E740481C1C}">
                <a14:useLocalDpi xmlns:a14="http://schemas.microsoft.com/office/drawing/2010/main"/>
              </a:ext>
            </a:extLst>
          </a:blip>
          <a:srcRect/>
          <a:stretch>
            <a:fillRect/>
          </a:stretch>
        </p:blipFill>
        <p:spPr bwMode="auto">
          <a:xfrm>
            <a:off x="6943406" y="2495783"/>
            <a:ext cx="714060" cy="1071090"/>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3" name="Picture 26" descr="Image result for most terrifying places in america logo">
            <a:extLst>
              <a:ext uri="{FF2B5EF4-FFF2-40B4-BE49-F238E27FC236}">
                <a16:creationId xmlns:a16="http://schemas.microsoft.com/office/drawing/2014/main" id="{77946897-D3D5-4CEA-993F-69CD9D1135AF}"/>
              </a:ext>
            </a:extLst>
          </p:cNvPr>
          <p:cNvPicPr>
            <a:picLocks noChangeAspect="1" noChangeArrowheads="1"/>
          </p:cNvPicPr>
          <p:nvPr/>
        </p:nvPicPr>
        <p:blipFill>
          <a:blip r:embed="rId39" cstate="screen">
            <a:extLst>
              <a:ext uri="{28A0092B-C50C-407E-A947-70E740481C1C}">
                <a14:useLocalDpi xmlns:a14="http://schemas.microsoft.com/office/drawing/2010/main"/>
              </a:ext>
            </a:extLst>
          </a:blip>
          <a:srcRect/>
          <a:stretch>
            <a:fillRect/>
          </a:stretch>
        </p:blipFill>
        <p:spPr bwMode="auto">
          <a:xfrm>
            <a:off x="7268254" y="1296863"/>
            <a:ext cx="712352" cy="1068530"/>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4" name="Picture 28" descr="Image result for vanderpump rules logo">
            <a:extLst>
              <a:ext uri="{FF2B5EF4-FFF2-40B4-BE49-F238E27FC236}">
                <a16:creationId xmlns:a16="http://schemas.microsoft.com/office/drawing/2014/main" id="{BB756D01-6B3C-4D06-9C45-9001F3744FEF}"/>
              </a:ext>
            </a:extLst>
          </p:cNvPr>
          <p:cNvPicPr>
            <a:picLocks noChangeAspect="1" noChangeArrowheads="1"/>
          </p:cNvPicPr>
          <p:nvPr/>
        </p:nvPicPr>
        <p:blipFill rotWithShape="1">
          <a:blip r:embed="rId40" cstate="screen">
            <a:extLst>
              <a:ext uri="{28A0092B-C50C-407E-A947-70E740481C1C}">
                <a14:useLocalDpi xmlns:a14="http://schemas.microsoft.com/office/drawing/2010/main"/>
              </a:ext>
            </a:extLst>
          </a:blip>
          <a:srcRect/>
          <a:stretch/>
        </p:blipFill>
        <p:spPr bwMode="auto">
          <a:xfrm>
            <a:off x="5270907" y="4647877"/>
            <a:ext cx="1509532" cy="444081"/>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5" name="Picture 30" descr="Image result for bizarre foods delicious destinations logo">
            <a:extLst>
              <a:ext uri="{FF2B5EF4-FFF2-40B4-BE49-F238E27FC236}">
                <a16:creationId xmlns:a16="http://schemas.microsoft.com/office/drawing/2014/main" id="{8ED3A79D-2BA7-4A8C-8C3B-8D18123344C1}"/>
              </a:ext>
            </a:extLst>
          </p:cNvPr>
          <p:cNvPicPr>
            <a:picLocks noChangeAspect="1" noChangeArrowheads="1"/>
          </p:cNvPicPr>
          <p:nvPr/>
        </p:nvPicPr>
        <p:blipFill>
          <a:blip r:embed="rId41" cstate="screen">
            <a:extLst>
              <a:ext uri="{28A0092B-C50C-407E-A947-70E740481C1C}">
                <a14:useLocalDpi xmlns:a14="http://schemas.microsoft.com/office/drawing/2010/main"/>
              </a:ext>
            </a:extLst>
          </a:blip>
          <a:srcRect/>
          <a:stretch>
            <a:fillRect/>
          </a:stretch>
        </p:blipFill>
        <p:spPr bwMode="auto">
          <a:xfrm>
            <a:off x="8037711" y="1904059"/>
            <a:ext cx="924214" cy="519870"/>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06" name="Picture 34" descr="Kardashians on E!">
            <a:extLst>
              <a:ext uri="{FF2B5EF4-FFF2-40B4-BE49-F238E27FC236}">
                <a16:creationId xmlns:a16="http://schemas.microsoft.com/office/drawing/2014/main" id="{DAED5023-9973-4D40-A3A3-3AC422E39E8F}"/>
              </a:ext>
            </a:extLst>
          </p:cNvPr>
          <p:cNvPicPr>
            <a:picLocks noChangeAspect="1" noChangeArrowheads="1"/>
          </p:cNvPicPr>
          <p:nvPr/>
        </p:nvPicPr>
        <p:blipFill>
          <a:blip r:embed="rId42" cstate="screen">
            <a:extLst>
              <a:ext uri="{28A0092B-C50C-407E-A947-70E740481C1C}">
                <a14:useLocalDpi xmlns:a14="http://schemas.microsoft.com/office/drawing/2010/main"/>
              </a:ext>
            </a:extLst>
          </a:blip>
          <a:srcRect/>
          <a:stretch>
            <a:fillRect/>
          </a:stretch>
        </p:blipFill>
        <p:spPr bwMode="auto">
          <a:xfrm>
            <a:off x="7741341" y="2509183"/>
            <a:ext cx="1287042" cy="1287042"/>
          </a:xfrm>
          <a:prstGeom prst="roundRect">
            <a:avLst/>
          </a:prstGeom>
          <a:noFill/>
          <a:ln w="57150">
            <a:solidFill>
              <a:srgbClr val="009296"/>
            </a:solidFill>
            <a:miter lim="800000"/>
            <a:headEnd/>
            <a:tailEnd/>
          </a:ln>
          <a:extLst>
            <a:ext uri="{909E8E84-426E-40DD-AFC4-6F175D3DCCD1}">
              <a14:hiddenFill xmlns:a14="http://schemas.microsoft.com/office/drawing/2010/main">
                <a:solidFill>
                  <a:srgbClr val="FFFFFF"/>
                </a:solidFill>
              </a14:hiddenFill>
            </a:ext>
          </a:extLst>
        </p:spPr>
      </p:pic>
      <p:pic>
        <p:nvPicPr>
          <p:cNvPr id="107" name="Picture 36" descr="https://scontent-lga3-1.xx.fbcdn.net/v/t1.0-9/12019833_734076383365348_7348596321843861295_n.jpg?_nc_cat=109&amp;_nc_ht=scontent-lga3-1.xx&amp;oh=5de38a778cfe76efd1963a22228cbcf2&amp;oe=5D0232F7">
            <a:extLst>
              <a:ext uri="{FF2B5EF4-FFF2-40B4-BE49-F238E27FC236}">
                <a16:creationId xmlns:a16="http://schemas.microsoft.com/office/drawing/2014/main" id="{5BAA2B7C-54FD-4F4F-BF8B-1FDA7E8B7A31}"/>
              </a:ext>
            </a:extLst>
          </p:cNvPr>
          <p:cNvPicPr>
            <a:picLocks noChangeAspect="1" noChangeArrowheads="1"/>
          </p:cNvPicPr>
          <p:nvPr/>
        </p:nvPicPr>
        <p:blipFill>
          <a:blip r:embed="rId43" cstate="screen">
            <a:extLst>
              <a:ext uri="{28A0092B-C50C-407E-A947-70E740481C1C}">
                <a14:useLocalDpi xmlns:a14="http://schemas.microsoft.com/office/drawing/2010/main"/>
              </a:ext>
            </a:extLst>
          </a:blip>
          <a:srcRect/>
          <a:stretch>
            <a:fillRect/>
          </a:stretch>
        </p:blipFill>
        <p:spPr bwMode="auto">
          <a:xfrm>
            <a:off x="2974582" y="1219936"/>
            <a:ext cx="847820" cy="847820"/>
          </a:xfrm>
          <a:prstGeom prst="roundRect">
            <a:avLst/>
          </a:prstGeom>
          <a:noFill/>
          <a:ln w="57150">
            <a:solidFill>
              <a:srgbClr val="009296"/>
            </a:solidFill>
            <a:miter lim="800000"/>
            <a:headEnd/>
            <a:tailEnd/>
          </a:ln>
          <a:extLst>
            <a:ext uri="{909E8E84-426E-40DD-AFC4-6F175D3DCCD1}">
              <a14:hiddenFill xmlns:a14="http://schemas.microsoft.com/office/drawing/2010/main">
                <a:solidFill>
                  <a:srgbClr val="FFFFFF"/>
                </a:solidFill>
              </a14:hiddenFill>
            </a:ext>
          </a:extLst>
        </p:spPr>
      </p:pic>
      <p:pic>
        <p:nvPicPr>
          <p:cNvPr id="108" name="Picture 40" descr="Image result for mickey's great clubhouse hunt">
            <a:extLst>
              <a:ext uri="{FF2B5EF4-FFF2-40B4-BE49-F238E27FC236}">
                <a16:creationId xmlns:a16="http://schemas.microsoft.com/office/drawing/2014/main" id="{1CB7371A-E5F0-4A19-8452-2480703E36D8}"/>
              </a:ext>
            </a:extLst>
          </p:cNvPr>
          <p:cNvPicPr>
            <a:picLocks noChangeAspect="1" noChangeArrowheads="1"/>
          </p:cNvPicPr>
          <p:nvPr/>
        </p:nvPicPr>
        <p:blipFill>
          <a:blip r:embed="rId44" cstate="screen">
            <a:extLst>
              <a:ext uri="{28A0092B-C50C-407E-A947-70E740481C1C}">
                <a14:useLocalDpi xmlns:a14="http://schemas.microsoft.com/office/drawing/2010/main"/>
              </a:ext>
            </a:extLst>
          </a:blip>
          <a:srcRect/>
          <a:stretch>
            <a:fillRect/>
          </a:stretch>
        </p:blipFill>
        <p:spPr bwMode="auto">
          <a:xfrm>
            <a:off x="10508322" y="1177195"/>
            <a:ext cx="1015588" cy="1523380"/>
          </a:xfrm>
          <a:prstGeom prst="roundRect">
            <a:avLst/>
          </a:prstGeom>
          <a:noFill/>
          <a:ln w="57150">
            <a:solidFill>
              <a:srgbClr val="009296"/>
            </a:solidFill>
            <a:miter lim="800000"/>
            <a:headEnd/>
            <a:tailEnd/>
          </a:ln>
          <a:extLst>
            <a:ext uri="{909E8E84-426E-40DD-AFC4-6F175D3DCCD1}">
              <a14:hiddenFill xmlns:a14="http://schemas.microsoft.com/office/drawing/2010/main">
                <a:solidFill>
                  <a:srgbClr val="FFFFFF"/>
                </a:solidFill>
              </a14:hiddenFill>
            </a:ext>
          </a:extLst>
        </p:spPr>
      </p:pic>
      <p:pic>
        <p:nvPicPr>
          <p:cNvPr id="109" name="Picture 42" descr="Image result for smithsonian show yellowstone supervolcano logo">
            <a:extLst>
              <a:ext uri="{FF2B5EF4-FFF2-40B4-BE49-F238E27FC236}">
                <a16:creationId xmlns:a16="http://schemas.microsoft.com/office/drawing/2014/main" id="{331E030E-01C9-48BE-8EE8-53407EF355A3}"/>
              </a:ext>
            </a:extLst>
          </p:cNvPr>
          <p:cNvPicPr>
            <a:picLocks noChangeAspect="1" noChangeArrowheads="1"/>
          </p:cNvPicPr>
          <p:nvPr/>
        </p:nvPicPr>
        <p:blipFill>
          <a:blip r:embed="rId45" cstate="screen">
            <a:extLst>
              <a:ext uri="{28A0092B-C50C-407E-A947-70E740481C1C}">
                <a14:useLocalDpi xmlns:a14="http://schemas.microsoft.com/office/drawing/2010/main"/>
              </a:ext>
            </a:extLst>
          </a:blip>
          <a:srcRect/>
          <a:stretch>
            <a:fillRect/>
          </a:stretch>
        </p:blipFill>
        <p:spPr bwMode="auto">
          <a:xfrm>
            <a:off x="9099095" y="2029030"/>
            <a:ext cx="662612" cy="975714"/>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0" name="Picture 109">
            <a:extLst>
              <a:ext uri="{FF2B5EF4-FFF2-40B4-BE49-F238E27FC236}">
                <a16:creationId xmlns:a16="http://schemas.microsoft.com/office/drawing/2014/main" id="{BCB47D91-DC7B-4812-998D-2B7CDF4B1B6D}"/>
              </a:ext>
            </a:extLst>
          </p:cNvPr>
          <p:cNvPicPr>
            <a:picLocks noChangeAspect="1"/>
          </p:cNvPicPr>
          <p:nvPr/>
        </p:nvPicPr>
        <p:blipFill>
          <a:blip r:embed="rId46" cstate="screen">
            <a:extLst>
              <a:ext uri="{28A0092B-C50C-407E-A947-70E740481C1C}">
                <a14:useLocalDpi xmlns:a14="http://schemas.microsoft.com/office/drawing/2010/main"/>
              </a:ext>
            </a:extLst>
          </a:blip>
          <a:stretch>
            <a:fillRect/>
          </a:stretch>
        </p:blipFill>
        <p:spPr>
          <a:xfrm>
            <a:off x="9998593" y="2984253"/>
            <a:ext cx="648816" cy="648816"/>
          </a:xfrm>
          <a:prstGeom prst="roundRect">
            <a:avLst/>
          </a:prstGeom>
          <a:noFill/>
          <a:ln w="9525">
            <a:solidFill>
              <a:schemeClr val="bg1"/>
            </a:solidFill>
            <a:miter lim="800000"/>
            <a:headEnd/>
            <a:tailEnd/>
          </a:ln>
        </p:spPr>
      </p:pic>
      <p:pic>
        <p:nvPicPr>
          <p:cNvPr id="111" name="Picture 44" descr="Image result for how to train your dragon">
            <a:extLst>
              <a:ext uri="{FF2B5EF4-FFF2-40B4-BE49-F238E27FC236}">
                <a16:creationId xmlns:a16="http://schemas.microsoft.com/office/drawing/2014/main" id="{A8CC64DA-B4FC-4148-9689-1276ECEDACC7}"/>
              </a:ext>
            </a:extLst>
          </p:cNvPr>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3788363" y="2847696"/>
            <a:ext cx="1015612" cy="1523416"/>
          </a:xfrm>
          <a:prstGeom prst="roundRect">
            <a:avLst/>
          </a:prstGeom>
          <a:noFill/>
          <a:ln w="57150">
            <a:solidFill>
              <a:srgbClr val="009296"/>
            </a:solidFill>
            <a:miter lim="800000"/>
            <a:headEnd/>
            <a:tailEnd/>
          </a:ln>
          <a:extLst>
            <a:ext uri="{909E8E84-426E-40DD-AFC4-6F175D3DCCD1}">
              <a14:hiddenFill xmlns:a14="http://schemas.microsoft.com/office/drawing/2010/main">
                <a:solidFill>
                  <a:srgbClr val="FFFFFF"/>
                </a:solidFill>
              </a14:hiddenFill>
            </a:ext>
          </a:extLst>
        </p:spPr>
      </p:pic>
      <p:pic>
        <p:nvPicPr>
          <p:cNvPr id="112" name="Picture 46" descr="Image result for hannity show fox news">
            <a:extLst>
              <a:ext uri="{FF2B5EF4-FFF2-40B4-BE49-F238E27FC236}">
                <a16:creationId xmlns:a16="http://schemas.microsoft.com/office/drawing/2014/main" id="{95816D92-4CA4-4082-A0C8-FB22C414D562}"/>
              </a:ext>
            </a:extLst>
          </p:cNvPr>
          <p:cNvPicPr>
            <a:picLocks noChangeAspect="1" noChangeArrowheads="1"/>
          </p:cNvPicPr>
          <p:nvPr/>
        </p:nvPicPr>
        <p:blipFill rotWithShape="1">
          <a:blip r:embed="rId48" cstate="screen">
            <a:extLst>
              <a:ext uri="{28A0092B-C50C-407E-A947-70E740481C1C}">
                <a14:useLocalDpi xmlns:a14="http://schemas.microsoft.com/office/drawing/2010/main"/>
              </a:ext>
            </a:extLst>
          </a:blip>
          <a:srcRect/>
          <a:stretch/>
        </p:blipFill>
        <p:spPr bwMode="auto">
          <a:xfrm>
            <a:off x="8143830" y="1268067"/>
            <a:ext cx="731874" cy="535922"/>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3" name="Picture 48" descr="Image result for MAFS">
            <a:extLst>
              <a:ext uri="{FF2B5EF4-FFF2-40B4-BE49-F238E27FC236}">
                <a16:creationId xmlns:a16="http://schemas.microsoft.com/office/drawing/2014/main" id="{7F9EA78B-2001-4195-BD60-9B1B5D5AE805}"/>
              </a:ext>
            </a:extLst>
          </p:cNvPr>
          <p:cNvPicPr>
            <a:picLocks noChangeAspect="1" noChangeArrowheads="1"/>
          </p:cNvPicPr>
          <p:nvPr/>
        </p:nvPicPr>
        <p:blipFill>
          <a:blip r:embed="rId49" cstate="screen">
            <a:extLst>
              <a:ext uri="{28A0092B-C50C-407E-A947-70E740481C1C}">
                <a14:useLocalDpi xmlns:a14="http://schemas.microsoft.com/office/drawing/2010/main"/>
              </a:ext>
            </a:extLst>
          </a:blip>
          <a:srcRect/>
          <a:stretch>
            <a:fillRect/>
          </a:stretch>
        </p:blipFill>
        <p:spPr bwMode="auto">
          <a:xfrm>
            <a:off x="9787472" y="1267545"/>
            <a:ext cx="617092" cy="925638"/>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4" name="Picture 50" descr="Image result for little women LA logo">
            <a:extLst>
              <a:ext uri="{FF2B5EF4-FFF2-40B4-BE49-F238E27FC236}">
                <a16:creationId xmlns:a16="http://schemas.microsoft.com/office/drawing/2014/main" id="{3FF5641F-25DE-4478-83CC-D9B199FE0995}"/>
              </a:ext>
            </a:extLst>
          </p:cNvPr>
          <p:cNvPicPr>
            <a:picLocks noChangeAspect="1" noChangeArrowheads="1"/>
          </p:cNvPicPr>
          <p:nvPr/>
        </p:nvPicPr>
        <p:blipFill>
          <a:blip r:embed="rId50" cstate="screen">
            <a:extLst>
              <a:ext uri="{28A0092B-C50C-407E-A947-70E740481C1C}">
                <a14:useLocalDpi xmlns:a14="http://schemas.microsoft.com/office/drawing/2010/main"/>
              </a:ext>
            </a:extLst>
          </a:blip>
          <a:srcRect/>
          <a:stretch>
            <a:fillRect/>
          </a:stretch>
        </p:blipFill>
        <p:spPr bwMode="auto">
          <a:xfrm>
            <a:off x="8982893" y="1241646"/>
            <a:ext cx="724166" cy="724166"/>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115" name="Picture 56" descr="Image result for Biography Presents">
            <a:extLst>
              <a:ext uri="{FF2B5EF4-FFF2-40B4-BE49-F238E27FC236}">
                <a16:creationId xmlns:a16="http://schemas.microsoft.com/office/drawing/2014/main" id="{E4FAA9C8-EEB5-4894-AE03-2C0D75DFAA51}"/>
              </a:ext>
            </a:extLst>
          </p:cNvPr>
          <p:cNvPicPr>
            <a:picLocks noChangeAspect="1" noChangeArrowheads="1"/>
          </p:cNvPicPr>
          <p:nvPr/>
        </p:nvPicPr>
        <p:blipFill rotWithShape="1">
          <a:blip r:embed="rId51" cstate="screen">
            <a:extLst>
              <a:ext uri="{28A0092B-C50C-407E-A947-70E740481C1C}">
                <a14:useLocalDpi xmlns:a14="http://schemas.microsoft.com/office/drawing/2010/main"/>
              </a:ext>
            </a:extLst>
          </a:blip>
          <a:srcRect/>
          <a:stretch/>
        </p:blipFill>
        <p:spPr bwMode="auto">
          <a:xfrm>
            <a:off x="9008629" y="3702572"/>
            <a:ext cx="1073690" cy="553646"/>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2" descr="Image result for BEST THING I EVER ATE">
            <a:extLst>
              <a:ext uri="{FF2B5EF4-FFF2-40B4-BE49-F238E27FC236}">
                <a16:creationId xmlns:a16="http://schemas.microsoft.com/office/drawing/2014/main" id="{B5B3F006-E5A2-4A91-8A7B-1CA3D23E583D}"/>
              </a:ext>
            </a:extLst>
          </p:cNvPr>
          <p:cNvPicPr>
            <a:picLocks noChangeAspect="1" noChangeArrowheads="1"/>
          </p:cNvPicPr>
          <p:nvPr/>
        </p:nvPicPr>
        <p:blipFill>
          <a:blip r:embed="rId52" cstate="screen">
            <a:extLst>
              <a:ext uri="{28A0092B-C50C-407E-A947-70E740481C1C}">
                <a14:useLocalDpi xmlns:a14="http://schemas.microsoft.com/office/drawing/2010/main"/>
              </a:ext>
            </a:extLst>
          </a:blip>
          <a:srcRect/>
          <a:stretch>
            <a:fillRect/>
          </a:stretch>
        </p:blipFill>
        <p:spPr bwMode="auto">
          <a:xfrm>
            <a:off x="8685066" y="4334523"/>
            <a:ext cx="1210120" cy="681674"/>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4" descr="Image result for bringing up bates up tv">
            <a:extLst>
              <a:ext uri="{FF2B5EF4-FFF2-40B4-BE49-F238E27FC236}">
                <a16:creationId xmlns:a16="http://schemas.microsoft.com/office/drawing/2014/main" id="{220BB1DF-4FA8-418C-8AFE-DFB7D49A2533}"/>
              </a:ext>
            </a:extLst>
          </p:cNvPr>
          <p:cNvPicPr>
            <a:picLocks noChangeAspect="1" noChangeArrowheads="1"/>
          </p:cNvPicPr>
          <p:nvPr/>
        </p:nvPicPr>
        <p:blipFill>
          <a:blip r:embed="rId53" cstate="screen">
            <a:extLst>
              <a:ext uri="{28A0092B-C50C-407E-A947-70E740481C1C}">
                <a14:useLocalDpi xmlns:a14="http://schemas.microsoft.com/office/drawing/2010/main"/>
              </a:ext>
            </a:extLst>
          </a:blip>
          <a:srcRect/>
          <a:stretch>
            <a:fillRect/>
          </a:stretch>
        </p:blipFill>
        <p:spPr bwMode="auto">
          <a:xfrm>
            <a:off x="8284226" y="5067395"/>
            <a:ext cx="649466" cy="974200"/>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4" name="Picture 6" descr="#SwampPeople">
            <a:extLst>
              <a:ext uri="{FF2B5EF4-FFF2-40B4-BE49-F238E27FC236}">
                <a16:creationId xmlns:a16="http://schemas.microsoft.com/office/drawing/2014/main" id="{BF85B015-B8C9-4E34-8DB1-9B5812656626}"/>
              </a:ext>
            </a:extLst>
          </p:cNvPr>
          <p:cNvPicPr>
            <a:picLocks noChangeAspect="1" noChangeArrowheads="1"/>
          </p:cNvPicPr>
          <p:nvPr/>
        </p:nvPicPr>
        <p:blipFill>
          <a:blip r:embed="rId54" cstate="screen">
            <a:extLst>
              <a:ext uri="{28A0092B-C50C-407E-A947-70E740481C1C}">
                <a14:useLocalDpi xmlns:a14="http://schemas.microsoft.com/office/drawing/2010/main"/>
              </a:ext>
            </a:extLst>
          </a:blip>
          <a:srcRect/>
          <a:stretch>
            <a:fillRect/>
          </a:stretch>
        </p:blipFill>
        <p:spPr bwMode="auto">
          <a:xfrm>
            <a:off x="10719841" y="2847696"/>
            <a:ext cx="671248" cy="671248"/>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2056" name="Picture 8" descr="Image result for mickey mouse clubhouse">
            <a:extLst>
              <a:ext uri="{FF2B5EF4-FFF2-40B4-BE49-F238E27FC236}">
                <a16:creationId xmlns:a16="http://schemas.microsoft.com/office/drawing/2014/main" id="{768FED89-D540-4735-A6D5-A987BABBA79A}"/>
              </a:ext>
            </a:extLst>
          </p:cNvPr>
          <p:cNvPicPr>
            <a:picLocks noChangeAspect="1" noChangeArrowheads="1"/>
          </p:cNvPicPr>
          <p:nvPr/>
        </p:nvPicPr>
        <p:blipFill>
          <a:blip r:embed="rId55" cstate="screen">
            <a:extLst>
              <a:ext uri="{28A0092B-C50C-407E-A947-70E740481C1C}">
                <a14:useLocalDpi xmlns:a14="http://schemas.microsoft.com/office/drawing/2010/main"/>
              </a:ext>
            </a:extLst>
          </a:blip>
          <a:srcRect/>
          <a:stretch>
            <a:fillRect/>
          </a:stretch>
        </p:blipFill>
        <p:spPr bwMode="auto">
          <a:xfrm>
            <a:off x="9004014" y="5071038"/>
            <a:ext cx="1566916" cy="1146802"/>
          </a:xfrm>
          <a:prstGeom prst="roundRect">
            <a:avLst/>
          </a:prstGeom>
          <a:noFill/>
          <a:ln w="57150">
            <a:solidFill>
              <a:srgbClr val="009296"/>
            </a:solidFill>
            <a:miter lim="800000"/>
            <a:headEnd/>
            <a:tailEnd/>
          </a:ln>
          <a:extLst>
            <a:ext uri="{909E8E84-426E-40DD-AFC4-6F175D3DCCD1}">
              <a14:hiddenFill xmlns:a14="http://schemas.microsoft.com/office/drawing/2010/main">
                <a:solidFill>
                  <a:srgbClr val="FFFFFF"/>
                </a:solidFill>
              </a14:hiddenFill>
            </a:ext>
          </a:extLst>
        </p:spPr>
      </p:pic>
      <p:pic>
        <p:nvPicPr>
          <p:cNvPr id="2058" name="Picture 10" descr="Image result for mysteries at the museum">
            <a:extLst>
              <a:ext uri="{FF2B5EF4-FFF2-40B4-BE49-F238E27FC236}">
                <a16:creationId xmlns:a16="http://schemas.microsoft.com/office/drawing/2014/main" id="{D557FF60-BBC5-4749-B25B-4409BB509CA9}"/>
              </a:ext>
            </a:extLst>
          </p:cNvPr>
          <p:cNvPicPr>
            <a:picLocks noChangeAspect="1" noChangeArrowheads="1"/>
          </p:cNvPicPr>
          <p:nvPr/>
        </p:nvPicPr>
        <p:blipFill>
          <a:blip r:embed="rId56" cstate="screen">
            <a:extLst>
              <a:ext uri="{28A0092B-C50C-407E-A947-70E740481C1C}">
                <a14:useLocalDpi xmlns:a14="http://schemas.microsoft.com/office/drawing/2010/main"/>
              </a:ext>
            </a:extLst>
          </a:blip>
          <a:srcRect/>
          <a:stretch>
            <a:fillRect/>
          </a:stretch>
        </p:blipFill>
        <p:spPr bwMode="auto">
          <a:xfrm>
            <a:off x="10159784" y="3696505"/>
            <a:ext cx="1091290" cy="615876"/>
          </a:xfrm>
          <a:prstGeom prst="round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3" name="Slide Number Placeholder 5">
            <a:extLst>
              <a:ext uri="{FF2B5EF4-FFF2-40B4-BE49-F238E27FC236}">
                <a16:creationId xmlns:a16="http://schemas.microsoft.com/office/drawing/2014/main" id="{702F28A3-4EB0-4BD1-9223-0FB76B1E9093}"/>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64" name="Picture 63">
            <a:extLst>
              <a:ext uri="{FF2B5EF4-FFF2-40B4-BE49-F238E27FC236}">
                <a16:creationId xmlns:a16="http://schemas.microsoft.com/office/drawing/2014/main" id="{E102CD56-8716-48D8-9FEC-819707838F4E}"/>
              </a:ext>
            </a:extLst>
          </p:cNvPr>
          <p:cNvPicPr>
            <a:picLocks noChangeAspect="1"/>
          </p:cNvPicPr>
          <p:nvPr/>
        </p:nvPicPr>
        <p:blipFill>
          <a:blip r:embed="rId57"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2364765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1CD380-CB31-4B06-8208-25AF13374EE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00686" y="7251"/>
            <a:ext cx="4891314" cy="6855976"/>
          </a:xfrm>
          <a:prstGeom prst="rect">
            <a:avLst/>
          </a:prstGeom>
        </p:spPr>
      </p:pic>
      <p:sp>
        <p:nvSpPr>
          <p:cNvPr id="7" name="Text Placeholder 3">
            <a:extLst>
              <a:ext uri="{FF2B5EF4-FFF2-40B4-BE49-F238E27FC236}">
                <a16:creationId xmlns:a16="http://schemas.microsoft.com/office/drawing/2014/main" id="{15C77778-E491-496A-9EBB-2840DC18DB1D}"/>
              </a:ext>
            </a:extLst>
          </p:cNvPr>
          <p:cNvSpPr txBox="1">
            <a:spLocks/>
          </p:cNvSpPr>
          <p:nvPr/>
        </p:nvSpPr>
        <p:spPr>
          <a:xfrm>
            <a:off x="68758" y="6411108"/>
            <a:ext cx="7537954" cy="446892"/>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solidFill>
                  <a:schemeClr val="bg1"/>
                </a:solidFill>
              </a:rPr>
              <a:t>Source: Source: VAB / Research Now “Program Engagement” Survey, April 2018. Q13: Please rate how much you agree or disagree with the following statements. % of Respondents who agree-Top 2 Box (net); Q15: Which of the following statements are true for you? Check any that apply. Total Respondents=1,001, A55+=307. </a:t>
            </a:r>
            <a:endParaRPr lang="en-US" sz="800" i="1" dirty="0">
              <a:solidFill>
                <a:schemeClr val="bg1"/>
              </a:solidFill>
            </a:endParaRPr>
          </a:p>
        </p:txBody>
      </p:sp>
      <p:sp>
        <p:nvSpPr>
          <p:cNvPr id="12" name="Title 1">
            <a:extLst>
              <a:ext uri="{FF2B5EF4-FFF2-40B4-BE49-F238E27FC236}">
                <a16:creationId xmlns:a16="http://schemas.microsoft.com/office/drawing/2014/main" id="{907725D6-EE64-4271-81F2-C9B0AB56DEEC}"/>
              </a:ext>
            </a:extLst>
          </p:cNvPr>
          <p:cNvSpPr>
            <a:spLocks noGrp="1"/>
          </p:cNvSpPr>
          <p:nvPr>
            <p:ph type="ctrTitle"/>
          </p:nvPr>
        </p:nvSpPr>
        <p:spPr>
          <a:xfrm>
            <a:off x="68758" y="150324"/>
            <a:ext cx="8005716" cy="814692"/>
          </a:xfrm>
        </p:spPr>
        <p:txBody>
          <a:bodyPr/>
          <a:lstStyle/>
          <a:p>
            <a:pPr algn="l"/>
            <a:r>
              <a:rPr lang="en-US" dirty="0">
                <a:solidFill>
                  <a:schemeClr val="bg1"/>
                </a:solidFill>
              </a:rPr>
              <a:t>They Enjoy TV Content So Much That They Consider Their Favorite TV Shows “Appointment Viewing”</a:t>
            </a:r>
          </a:p>
        </p:txBody>
      </p:sp>
      <p:sp>
        <p:nvSpPr>
          <p:cNvPr id="2" name="Rectangle 1">
            <a:extLst>
              <a:ext uri="{FF2B5EF4-FFF2-40B4-BE49-F238E27FC236}">
                <a16:creationId xmlns:a16="http://schemas.microsoft.com/office/drawing/2014/main" id="{46560083-7267-4429-9798-9D83CB9D1B94}"/>
              </a:ext>
            </a:extLst>
          </p:cNvPr>
          <p:cNvSpPr/>
          <p:nvPr/>
        </p:nvSpPr>
        <p:spPr>
          <a:xfrm>
            <a:off x="1095607" y="5014025"/>
            <a:ext cx="5304328" cy="1077218"/>
          </a:xfrm>
          <a:prstGeom prst="rect">
            <a:avLst/>
          </a:prstGeom>
        </p:spPr>
        <p:txBody>
          <a:bodyPr wrap="square">
            <a:spAutoFit/>
          </a:bodyPr>
          <a:lstStyle/>
          <a:p>
            <a:pPr lvl="0" algn="ctr"/>
            <a:r>
              <a:rPr lang="en-US" sz="2800" b="1" dirty="0">
                <a:solidFill>
                  <a:srgbClr val="00B0B4"/>
                </a:solidFill>
              </a:rPr>
              <a:t>58%</a:t>
            </a:r>
          </a:p>
          <a:p>
            <a:pPr algn="ctr"/>
            <a:r>
              <a:rPr lang="en-US" dirty="0">
                <a:solidFill>
                  <a:schemeClr val="bg1"/>
                </a:solidFill>
              </a:rPr>
              <a:t>Regularly set aside time in their busy schedule to watch their favorite TV programs</a:t>
            </a:r>
          </a:p>
        </p:txBody>
      </p:sp>
      <p:sp>
        <p:nvSpPr>
          <p:cNvPr id="4" name="Rectangle 3">
            <a:extLst>
              <a:ext uri="{FF2B5EF4-FFF2-40B4-BE49-F238E27FC236}">
                <a16:creationId xmlns:a16="http://schemas.microsoft.com/office/drawing/2014/main" id="{3223D0B0-BB25-4969-B391-24D3B2C96E0F}"/>
              </a:ext>
            </a:extLst>
          </p:cNvPr>
          <p:cNvSpPr/>
          <p:nvPr/>
        </p:nvSpPr>
        <p:spPr>
          <a:xfrm>
            <a:off x="1095607" y="3193508"/>
            <a:ext cx="5304328" cy="1077218"/>
          </a:xfrm>
          <a:prstGeom prst="rect">
            <a:avLst/>
          </a:prstGeom>
        </p:spPr>
        <p:txBody>
          <a:bodyPr wrap="square">
            <a:spAutoFit/>
          </a:bodyPr>
          <a:lstStyle/>
          <a:p>
            <a:pPr lvl="0" algn="ctr"/>
            <a:r>
              <a:rPr lang="en-US" sz="2800" b="1" dirty="0">
                <a:solidFill>
                  <a:srgbClr val="00B0B4"/>
                </a:solidFill>
                <a:latin typeface="Arial" panose="020B0604020202020204" pitchFamily="34" charset="0"/>
              </a:rPr>
              <a:t>60%</a:t>
            </a:r>
          </a:p>
          <a:p>
            <a:pPr algn="ctr"/>
            <a:r>
              <a:rPr lang="en-US" dirty="0">
                <a:solidFill>
                  <a:schemeClr val="bg1"/>
                </a:solidFill>
              </a:rPr>
              <a:t>Say watching their favorite TV shows is their </a:t>
            </a:r>
          </a:p>
          <a:p>
            <a:pPr algn="ctr"/>
            <a:r>
              <a:rPr lang="en-US" dirty="0">
                <a:solidFill>
                  <a:schemeClr val="bg1"/>
                </a:solidFill>
              </a:rPr>
              <a:t>'me-time’</a:t>
            </a:r>
          </a:p>
        </p:txBody>
      </p:sp>
      <p:sp>
        <p:nvSpPr>
          <p:cNvPr id="6" name="Rectangle 5">
            <a:extLst>
              <a:ext uri="{FF2B5EF4-FFF2-40B4-BE49-F238E27FC236}">
                <a16:creationId xmlns:a16="http://schemas.microsoft.com/office/drawing/2014/main" id="{399C4E99-4ACD-4626-A7F3-890479CF1C63}"/>
              </a:ext>
            </a:extLst>
          </p:cNvPr>
          <p:cNvSpPr/>
          <p:nvPr/>
        </p:nvSpPr>
        <p:spPr>
          <a:xfrm>
            <a:off x="1230055" y="1372990"/>
            <a:ext cx="5035433" cy="1077218"/>
          </a:xfrm>
          <a:prstGeom prst="rect">
            <a:avLst/>
          </a:prstGeom>
        </p:spPr>
        <p:txBody>
          <a:bodyPr wrap="square">
            <a:spAutoFit/>
          </a:bodyPr>
          <a:lstStyle/>
          <a:p>
            <a:pPr lvl="0" algn="ctr"/>
            <a:r>
              <a:rPr lang="en-US" sz="2800" b="1" dirty="0">
                <a:solidFill>
                  <a:srgbClr val="00B0B4"/>
                </a:solidFill>
              </a:rPr>
              <a:t>75%</a:t>
            </a:r>
          </a:p>
          <a:p>
            <a:pPr algn="ctr"/>
            <a:r>
              <a:rPr lang="en-US" dirty="0">
                <a:solidFill>
                  <a:schemeClr val="bg1"/>
                </a:solidFill>
              </a:rPr>
              <a:t>Try to watch every new episode of their favorite TV programs</a:t>
            </a:r>
          </a:p>
        </p:txBody>
      </p:sp>
      <p:cxnSp>
        <p:nvCxnSpPr>
          <p:cNvPr id="17" name="Straight Connector 16">
            <a:extLst>
              <a:ext uri="{FF2B5EF4-FFF2-40B4-BE49-F238E27FC236}">
                <a16:creationId xmlns:a16="http://schemas.microsoft.com/office/drawing/2014/main" id="{10253906-06A3-4841-965A-F96A29242559}"/>
              </a:ext>
            </a:extLst>
          </p:cNvPr>
          <p:cNvCxnSpPr>
            <a:cxnSpLocks/>
          </p:cNvCxnSpPr>
          <p:nvPr/>
        </p:nvCxnSpPr>
        <p:spPr>
          <a:xfrm>
            <a:off x="781930" y="2821858"/>
            <a:ext cx="5931683" cy="0"/>
          </a:xfrm>
          <a:prstGeom prst="line">
            <a:avLst/>
          </a:prstGeom>
          <a:ln w="38100">
            <a:solidFill>
              <a:srgbClr val="008F92"/>
            </a:solidFill>
            <a:prstDash val="dash"/>
          </a:ln>
          <a:effectLst/>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1D96412B-9223-4491-8D58-96B0C8BA141D}"/>
              </a:ext>
            </a:extLst>
          </p:cNvPr>
          <p:cNvCxnSpPr>
            <a:cxnSpLocks/>
          </p:cNvCxnSpPr>
          <p:nvPr/>
        </p:nvCxnSpPr>
        <p:spPr>
          <a:xfrm>
            <a:off x="781930" y="4642376"/>
            <a:ext cx="5931683" cy="0"/>
          </a:xfrm>
          <a:prstGeom prst="line">
            <a:avLst/>
          </a:prstGeom>
          <a:ln w="38100">
            <a:solidFill>
              <a:srgbClr val="008F92"/>
            </a:solidFill>
            <a:prstDash val="dash"/>
          </a:ln>
          <a:effectLst/>
        </p:spPr>
        <p:style>
          <a:lnRef idx="2">
            <a:schemeClr val="dk1"/>
          </a:lnRef>
          <a:fillRef idx="0">
            <a:schemeClr val="dk1"/>
          </a:fillRef>
          <a:effectRef idx="1">
            <a:schemeClr val="dk1"/>
          </a:effectRef>
          <a:fontRef idx="minor">
            <a:schemeClr val="tx1"/>
          </a:fontRef>
        </p:style>
      </p:cxnSp>
      <p:sp>
        <p:nvSpPr>
          <p:cNvPr id="13" name="Slide Number Placeholder 5">
            <a:extLst>
              <a:ext uri="{FF2B5EF4-FFF2-40B4-BE49-F238E27FC236}">
                <a16:creationId xmlns:a16="http://schemas.microsoft.com/office/drawing/2014/main" id="{EEF4B589-DA3C-4E7D-B595-CF2EB820B9F6}"/>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4" name="Picture 13">
            <a:extLst>
              <a:ext uri="{FF2B5EF4-FFF2-40B4-BE49-F238E27FC236}">
                <a16:creationId xmlns:a16="http://schemas.microsoft.com/office/drawing/2014/main" id="{D4A49865-F55B-4E38-BAA9-0B1D6BD37E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2698499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972D5CD-D361-4F80-8AAC-283D3E685346}"/>
              </a:ext>
            </a:extLst>
          </p:cNvPr>
          <p:cNvSpPr>
            <a:spLocks noGrp="1"/>
          </p:cNvSpPr>
          <p:nvPr>
            <p:ph type="title"/>
          </p:nvPr>
        </p:nvSpPr>
        <p:spPr>
          <a:xfrm>
            <a:off x="184098" y="143530"/>
            <a:ext cx="10420402" cy="780687"/>
          </a:xfrm>
        </p:spPr>
        <p:txBody>
          <a:bodyPr>
            <a:noAutofit/>
          </a:bodyPr>
          <a:lstStyle/>
          <a:p>
            <a:pPr algn="l"/>
            <a:r>
              <a:rPr lang="en-US" sz="2600" dirty="0"/>
              <a:t>Because Of Their High Attention To TV, They Are Also Receptive To TV Advertising </a:t>
            </a:r>
          </a:p>
        </p:txBody>
      </p:sp>
      <p:sp>
        <p:nvSpPr>
          <p:cNvPr id="5" name="Text Placeholder 3">
            <a:extLst>
              <a:ext uri="{FF2B5EF4-FFF2-40B4-BE49-F238E27FC236}">
                <a16:creationId xmlns:a16="http://schemas.microsoft.com/office/drawing/2014/main" id="{0D1C197D-06F7-4F18-9988-3F98DBF168C9}"/>
              </a:ext>
            </a:extLst>
          </p:cNvPr>
          <p:cNvSpPr txBox="1">
            <a:spLocks/>
          </p:cNvSpPr>
          <p:nvPr/>
        </p:nvSpPr>
        <p:spPr>
          <a:xfrm>
            <a:off x="162331" y="6558734"/>
            <a:ext cx="5396198" cy="281835"/>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prstClr val="black"/>
                </a:solidFill>
                <a:effectLst/>
                <a:uLnTx/>
                <a:uFillTx/>
                <a:latin typeface="Trebuchet MS"/>
                <a:ea typeface="+mn-ea"/>
                <a:cs typeface="+mn-cs"/>
              </a:rPr>
              <a:t>Source: GfK MRI, 2018 Doublebase, *Advertising helps me keep up-to-date about products and services that I need or would like to have [6 or 7 or 8 or 9 or 10 - Describes your attitude completely].  </a:t>
            </a:r>
          </a:p>
        </p:txBody>
      </p:sp>
      <p:sp>
        <p:nvSpPr>
          <p:cNvPr id="18" name="Rectangle 17">
            <a:extLst>
              <a:ext uri="{FF2B5EF4-FFF2-40B4-BE49-F238E27FC236}">
                <a16:creationId xmlns:a16="http://schemas.microsoft.com/office/drawing/2014/main" id="{81D2D737-3678-4271-9656-85F34B16B9FD}"/>
              </a:ext>
            </a:extLst>
          </p:cNvPr>
          <p:cNvSpPr/>
          <p:nvPr/>
        </p:nvSpPr>
        <p:spPr>
          <a:xfrm>
            <a:off x="8243976" y="1021832"/>
            <a:ext cx="2249553"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Trebuchet MS"/>
                <a:ea typeface="+mn-ea"/>
                <a:cs typeface="+mn-cs"/>
              </a:rPr>
              <a:t>% A50+ Who Agree</a:t>
            </a:r>
          </a:p>
        </p:txBody>
      </p:sp>
      <p:cxnSp>
        <p:nvCxnSpPr>
          <p:cNvPr id="22" name="Straight Connector 21">
            <a:extLst>
              <a:ext uri="{FF2B5EF4-FFF2-40B4-BE49-F238E27FC236}">
                <a16:creationId xmlns:a16="http://schemas.microsoft.com/office/drawing/2014/main" id="{E8F5DBD0-B376-46ED-817B-E9178839307D}"/>
              </a:ext>
            </a:extLst>
          </p:cNvPr>
          <p:cNvCxnSpPr>
            <a:cxnSpLocks/>
          </p:cNvCxnSpPr>
          <p:nvPr/>
        </p:nvCxnSpPr>
        <p:spPr>
          <a:xfrm>
            <a:off x="1319483" y="2266091"/>
            <a:ext cx="9553035" cy="0"/>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B936EABA-56F9-4DBE-B7E2-5390360E00F4}"/>
              </a:ext>
            </a:extLst>
          </p:cNvPr>
          <p:cNvCxnSpPr>
            <a:cxnSpLocks/>
          </p:cNvCxnSpPr>
          <p:nvPr/>
        </p:nvCxnSpPr>
        <p:spPr>
          <a:xfrm>
            <a:off x="1319483" y="3171796"/>
            <a:ext cx="9553035" cy="0"/>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9ABFE57D-C922-480D-BD02-3F37FD3952DE}"/>
              </a:ext>
            </a:extLst>
          </p:cNvPr>
          <p:cNvCxnSpPr>
            <a:cxnSpLocks/>
          </p:cNvCxnSpPr>
          <p:nvPr/>
        </p:nvCxnSpPr>
        <p:spPr>
          <a:xfrm>
            <a:off x="1319483" y="4077501"/>
            <a:ext cx="9553035" cy="0"/>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cxnSp>
        <p:nvCxnSpPr>
          <p:cNvPr id="26" name="Straight Connector 25">
            <a:extLst>
              <a:ext uri="{FF2B5EF4-FFF2-40B4-BE49-F238E27FC236}">
                <a16:creationId xmlns:a16="http://schemas.microsoft.com/office/drawing/2014/main" id="{D2E6E39D-5923-4781-AC67-5C0B9B5343A7}"/>
              </a:ext>
            </a:extLst>
          </p:cNvPr>
          <p:cNvCxnSpPr>
            <a:cxnSpLocks/>
          </p:cNvCxnSpPr>
          <p:nvPr/>
        </p:nvCxnSpPr>
        <p:spPr>
          <a:xfrm>
            <a:off x="1319483" y="4983206"/>
            <a:ext cx="9553035" cy="0"/>
          </a:xfrm>
          <a:prstGeom prst="line">
            <a:avLst/>
          </a:prstGeom>
          <a:ln w="19050">
            <a:solidFill>
              <a:schemeClr val="tx1"/>
            </a:solidFill>
            <a:prstDash val="dash"/>
          </a:ln>
          <a:effectLst/>
        </p:spPr>
        <p:style>
          <a:lnRef idx="2">
            <a:schemeClr val="dk1"/>
          </a:lnRef>
          <a:fillRef idx="0">
            <a:schemeClr val="dk1"/>
          </a:fillRef>
          <a:effectRef idx="1">
            <a:schemeClr val="dk1"/>
          </a:effectRef>
          <a:fontRef idx="minor">
            <a:schemeClr val="tx1"/>
          </a:fontRef>
        </p:style>
      </p:cxnSp>
      <p:sp>
        <p:nvSpPr>
          <p:cNvPr id="28" name="Rectangle 27">
            <a:extLst>
              <a:ext uri="{FF2B5EF4-FFF2-40B4-BE49-F238E27FC236}">
                <a16:creationId xmlns:a16="http://schemas.microsoft.com/office/drawing/2014/main" id="{07B036B1-3109-4EE4-AEB0-68B965A2B41D}"/>
              </a:ext>
            </a:extLst>
          </p:cNvPr>
          <p:cNvSpPr/>
          <p:nvPr/>
        </p:nvSpPr>
        <p:spPr>
          <a:xfrm>
            <a:off x="1906676" y="1490073"/>
            <a:ext cx="6096000" cy="646331"/>
          </a:xfrm>
          <a:prstGeom prst="rect">
            <a:avLst/>
          </a:prstGeom>
        </p:spPr>
        <p:txBody>
          <a:bodyPr>
            <a:spAutoFit/>
          </a:bodyPr>
          <a:lstStyle/>
          <a:p>
            <a:r>
              <a:rPr lang="en-US" dirty="0"/>
              <a:t>“Advertising on TV provides me with useful information about new products and services”</a:t>
            </a:r>
          </a:p>
        </p:txBody>
      </p:sp>
      <p:sp>
        <p:nvSpPr>
          <p:cNvPr id="29" name="Rectangle 28">
            <a:extLst>
              <a:ext uri="{FF2B5EF4-FFF2-40B4-BE49-F238E27FC236}">
                <a16:creationId xmlns:a16="http://schemas.microsoft.com/office/drawing/2014/main" id="{C3DD3BB5-AF80-4DA4-8C5B-C301B18A0CF7}"/>
              </a:ext>
            </a:extLst>
          </p:cNvPr>
          <p:cNvSpPr/>
          <p:nvPr/>
        </p:nvSpPr>
        <p:spPr>
          <a:xfrm>
            <a:off x="8377262" y="1413129"/>
            <a:ext cx="1982980" cy="800219"/>
          </a:xfrm>
          <a:prstGeom prst="rect">
            <a:avLst/>
          </a:prstGeom>
        </p:spPr>
        <p:txBody>
          <a:bodyPr wrap="none">
            <a:spAutoFit/>
          </a:bodyPr>
          <a:lstStyle/>
          <a:p>
            <a:pPr algn="ctr"/>
            <a:r>
              <a:rPr lang="en-US" sz="3200" b="1" dirty="0">
                <a:solidFill>
                  <a:srgbClr val="00B0B4"/>
                </a:solidFill>
              </a:rPr>
              <a:t>53%</a:t>
            </a:r>
          </a:p>
          <a:p>
            <a:pPr algn="ctr"/>
            <a:r>
              <a:rPr lang="en-US" sz="1400" b="1" dirty="0">
                <a:solidFill>
                  <a:srgbClr val="00B0B4"/>
                </a:solidFill>
              </a:rPr>
              <a:t>(Index vs. A18+: 106)</a:t>
            </a:r>
            <a:endParaRPr lang="en-US" sz="3600" b="1" dirty="0">
              <a:solidFill>
                <a:srgbClr val="00B0B4"/>
              </a:solidFill>
            </a:endParaRPr>
          </a:p>
        </p:txBody>
      </p:sp>
      <p:sp>
        <p:nvSpPr>
          <p:cNvPr id="30" name="Rectangle 29">
            <a:extLst>
              <a:ext uri="{FF2B5EF4-FFF2-40B4-BE49-F238E27FC236}">
                <a16:creationId xmlns:a16="http://schemas.microsoft.com/office/drawing/2014/main" id="{30856D89-46A0-4A78-BD16-74FF8088C9B0}"/>
              </a:ext>
            </a:extLst>
          </p:cNvPr>
          <p:cNvSpPr/>
          <p:nvPr/>
        </p:nvSpPr>
        <p:spPr>
          <a:xfrm>
            <a:off x="1906676" y="2395778"/>
            <a:ext cx="6096000" cy="646331"/>
          </a:xfrm>
          <a:prstGeom prst="rect">
            <a:avLst/>
          </a:prstGeom>
        </p:spPr>
        <p:txBody>
          <a:bodyPr>
            <a:spAutoFit/>
          </a:bodyPr>
          <a:lstStyle/>
          <a:p>
            <a:r>
              <a:rPr lang="en-US" dirty="0"/>
              <a:t>“Advertising on TV provides me with useful information about bargains”</a:t>
            </a:r>
          </a:p>
        </p:txBody>
      </p:sp>
      <p:sp>
        <p:nvSpPr>
          <p:cNvPr id="31" name="Rectangle 30">
            <a:extLst>
              <a:ext uri="{FF2B5EF4-FFF2-40B4-BE49-F238E27FC236}">
                <a16:creationId xmlns:a16="http://schemas.microsoft.com/office/drawing/2014/main" id="{8EAC5A80-0800-41F6-B68B-E9209B4FF54B}"/>
              </a:ext>
            </a:extLst>
          </p:cNvPr>
          <p:cNvSpPr/>
          <p:nvPr/>
        </p:nvSpPr>
        <p:spPr>
          <a:xfrm>
            <a:off x="8377262" y="2318834"/>
            <a:ext cx="1982980" cy="800219"/>
          </a:xfrm>
          <a:prstGeom prst="rect">
            <a:avLst/>
          </a:prstGeom>
        </p:spPr>
        <p:txBody>
          <a:bodyPr wrap="none">
            <a:spAutoFit/>
          </a:bodyPr>
          <a:lstStyle/>
          <a:p>
            <a:pPr algn="ctr"/>
            <a:r>
              <a:rPr lang="en-US" sz="3200" b="1" dirty="0">
                <a:solidFill>
                  <a:srgbClr val="00B0B4"/>
                </a:solidFill>
              </a:rPr>
              <a:t>43%</a:t>
            </a:r>
          </a:p>
          <a:p>
            <a:pPr algn="ctr"/>
            <a:r>
              <a:rPr lang="en-US" sz="1400" b="1" dirty="0">
                <a:solidFill>
                  <a:srgbClr val="00B0B4"/>
                </a:solidFill>
              </a:rPr>
              <a:t>(Index vs. A18+: 102)</a:t>
            </a:r>
            <a:endParaRPr lang="en-US" sz="3600" b="1" dirty="0">
              <a:solidFill>
                <a:srgbClr val="00B0B4"/>
              </a:solidFill>
            </a:endParaRPr>
          </a:p>
        </p:txBody>
      </p:sp>
      <p:sp>
        <p:nvSpPr>
          <p:cNvPr id="32" name="Rectangle 31">
            <a:extLst>
              <a:ext uri="{FF2B5EF4-FFF2-40B4-BE49-F238E27FC236}">
                <a16:creationId xmlns:a16="http://schemas.microsoft.com/office/drawing/2014/main" id="{200567AB-C75E-4D7D-8206-23492F7FB7B8}"/>
              </a:ext>
            </a:extLst>
          </p:cNvPr>
          <p:cNvSpPr/>
          <p:nvPr/>
        </p:nvSpPr>
        <p:spPr>
          <a:xfrm>
            <a:off x="1906676" y="3439982"/>
            <a:ext cx="4236096" cy="369332"/>
          </a:xfrm>
          <a:prstGeom prst="rect">
            <a:avLst/>
          </a:prstGeom>
        </p:spPr>
        <p:txBody>
          <a:bodyPr wrap="none">
            <a:spAutoFit/>
          </a:bodyPr>
          <a:lstStyle/>
          <a:p>
            <a:r>
              <a:rPr lang="en-US" dirty="0"/>
              <a:t>“For me, advertising on TV is amusing”</a:t>
            </a:r>
          </a:p>
        </p:txBody>
      </p:sp>
      <p:sp>
        <p:nvSpPr>
          <p:cNvPr id="33" name="Rectangle 32">
            <a:extLst>
              <a:ext uri="{FF2B5EF4-FFF2-40B4-BE49-F238E27FC236}">
                <a16:creationId xmlns:a16="http://schemas.microsoft.com/office/drawing/2014/main" id="{EA917A34-D6EE-491F-9FD0-1D9CA7E7E823}"/>
              </a:ext>
            </a:extLst>
          </p:cNvPr>
          <p:cNvSpPr/>
          <p:nvPr/>
        </p:nvSpPr>
        <p:spPr>
          <a:xfrm>
            <a:off x="8377262" y="3224539"/>
            <a:ext cx="1982980" cy="800219"/>
          </a:xfrm>
          <a:prstGeom prst="rect">
            <a:avLst/>
          </a:prstGeom>
        </p:spPr>
        <p:txBody>
          <a:bodyPr wrap="none">
            <a:spAutoFit/>
          </a:bodyPr>
          <a:lstStyle/>
          <a:p>
            <a:pPr algn="ctr"/>
            <a:r>
              <a:rPr lang="en-US" sz="3200" b="1" dirty="0">
                <a:solidFill>
                  <a:srgbClr val="00B0B4"/>
                </a:solidFill>
              </a:rPr>
              <a:t>42%</a:t>
            </a:r>
          </a:p>
          <a:p>
            <a:pPr algn="ctr"/>
            <a:r>
              <a:rPr lang="en-US" sz="1400" b="1" dirty="0">
                <a:solidFill>
                  <a:srgbClr val="00B0B4"/>
                </a:solidFill>
              </a:rPr>
              <a:t>(Index vs. A18+: 105)</a:t>
            </a:r>
            <a:endParaRPr lang="en-US" sz="3600" b="1" dirty="0">
              <a:solidFill>
                <a:srgbClr val="00B0B4"/>
              </a:solidFill>
            </a:endParaRPr>
          </a:p>
        </p:txBody>
      </p:sp>
      <p:sp>
        <p:nvSpPr>
          <p:cNvPr id="34" name="Rectangle 33">
            <a:extLst>
              <a:ext uri="{FF2B5EF4-FFF2-40B4-BE49-F238E27FC236}">
                <a16:creationId xmlns:a16="http://schemas.microsoft.com/office/drawing/2014/main" id="{FC64F4B4-5537-47B2-8D5C-5AD584671F08}"/>
              </a:ext>
            </a:extLst>
          </p:cNvPr>
          <p:cNvSpPr/>
          <p:nvPr/>
        </p:nvSpPr>
        <p:spPr>
          <a:xfrm>
            <a:off x="1906676" y="4207188"/>
            <a:ext cx="6096000" cy="646331"/>
          </a:xfrm>
          <a:prstGeom prst="rect">
            <a:avLst/>
          </a:prstGeom>
        </p:spPr>
        <p:txBody>
          <a:bodyPr>
            <a:spAutoFit/>
          </a:bodyPr>
          <a:lstStyle/>
          <a:p>
            <a:r>
              <a:rPr lang="en-US" dirty="0"/>
              <a:t>“Advertising on TV provides me with meaningful information about the product use of other consumers”</a:t>
            </a:r>
          </a:p>
        </p:txBody>
      </p:sp>
      <p:sp>
        <p:nvSpPr>
          <p:cNvPr id="35" name="Rectangle 34">
            <a:extLst>
              <a:ext uri="{FF2B5EF4-FFF2-40B4-BE49-F238E27FC236}">
                <a16:creationId xmlns:a16="http://schemas.microsoft.com/office/drawing/2014/main" id="{12FEBAEC-EF53-42C2-B0A3-9D350A8BBC0E}"/>
              </a:ext>
            </a:extLst>
          </p:cNvPr>
          <p:cNvSpPr/>
          <p:nvPr/>
        </p:nvSpPr>
        <p:spPr>
          <a:xfrm>
            <a:off x="8377262" y="4130244"/>
            <a:ext cx="1982980" cy="800219"/>
          </a:xfrm>
          <a:prstGeom prst="rect">
            <a:avLst/>
          </a:prstGeom>
        </p:spPr>
        <p:txBody>
          <a:bodyPr wrap="none">
            <a:spAutoFit/>
          </a:bodyPr>
          <a:lstStyle/>
          <a:p>
            <a:pPr algn="ctr"/>
            <a:r>
              <a:rPr lang="en-US" sz="3200" b="1" dirty="0">
                <a:solidFill>
                  <a:srgbClr val="00B0B4"/>
                </a:solidFill>
              </a:rPr>
              <a:t>38%</a:t>
            </a:r>
          </a:p>
          <a:p>
            <a:pPr algn="ctr"/>
            <a:r>
              <a:rPr lang="en-US" sz="1400" b="1" dirty="0">
                <a:solidFill>
                  <a:srgbClr val="00B0B4"/>
                </a:solidFill>
              </a:rPr>
              <a:t>(Index vs. A18+: 102)</a:t>
            </a:r>
            <a:endParaRPr lang="en-US" sz="3600" b="1" dirty="0">
              <a:solidFill>
                <a:srgbClr val="00B0B4"/>
              </a:solidFill>
            </a:endParaRPr>
          </a:p>
        </p:txBody>
      </p:sp>
      <p:sp>
        <p:nvSpPr>
          <p:cNvPr id="36" name="Rectangle 35">
            <a:extLst>
              <a:ext uri="{FF2B5EF4-FFF2-40B4-BE49-F238E27FC236}">
                <a16:creationId xmlns:a16="http://schemas.microsoft.com/office/drawing/2014/main" id="{8F611789-E0A6-4F6C-9C5B-6724AF778468}"/>
              </a:ext>
            </a:extLst>
          </p:cNvPr>
          <p:cNvSpPr/>
          <p:nvPr/>
        </p:nvSpPr>
        <p:spPr>
          <a:xfrm>
            <a:off x="1906676" y="5112893"/>
            <a:ext cx="6096000" cy="646331"/>
          </a:xfrm>
          <a:prstGeom prst="rect">
            <a:avLst/>
          </a:prstGeom>
        </p:spPr>
        <p:txBody>
          <a:bodyPr wrap="square">
            <a:spAutoFit/>
          </a:bodyPr>
          <a:lstStyle/>
          <a:p>
            <a:r>
              <a:rPr lang="en-US" dirty="0"/>
              <a:t>“Advertising helps me keep up-to-date about products and services that I need or would like to have”* </a:t>
            </a:r>
          </a:p>
        </p:txBody>
      </p:sp>
      <p:sp>
        <p:nvSpPr>
          <p:cNvPr id="37" name="Rectangle 36">
            <a:extLst>
              <a:ext uri="{FF2B5EF4-FFF2-40B4-BE49-F238E27FC236}">
                <a16:creationId xmlns:a16="http://schemas.microsoft.com/office/drawing/2014/main" id="{725DFEEE-ABB1-4F79-BF7A-44A7541AD35A}"/>
              </a:ext>
            </a:extLst>
          </p:cNvPr>
          <p:cNvSpPr/>
          <p:nvPr/>
        </p:nvSpPr>
        <p:spPr>
          <a:xfrm>
            <a:off x="8377262" y="5035949"/>
            <a:ext cx="1982980" cy="800219"/>
          </a:xfrm>
          <a:prstGeom prst="rect">
            <a:avLst/>
          </a:prstGeom>
        </p:spPr>
        <p:txBody>
          <a:bodyPr wrap="none">
            <a:spAutoFit/>
          </a:bodyPr>
          <a:lstStyle/>
          <a:p>
            <a:pPr algn="ctr"/>
            <a:r>
              <a:rPr lang="en-US" sz="3200" b="1" dirty="0">
                <a:solidFill>
                  <a:srgbClr val="00B0B4"/>
                </a:solidFill>
              </a:rPr>
              <a:t>36%</a:t>
            </a:r>
          </a:p>
          <a:p>
            <a:pPr algn="ctr"/>
            <a:r>
              <a:rPr lang="en-US" sz="1400" b="1" dirty="0">
                <a:solidFill>
                  <a:srgbClr val="00B0B4"/>
                </a:solidFill>
              </a:rPr>
              <a:t>(Index vs. A18+: 108)</a:t>
            </a:r>
            <a:endParaRPr lang="en-US" sz="3600" b="1" dirty="0">
              <a:solidFill>
                <a:srgbClr val="00B0B4"/>
              </a:solidFill>
            </a:endParaRPr>
          </a:p>
        </p:txBody>
      </p:sp>
      <p:sp>
        <p:nvSpPr>
          <p:cNvPr id="38" name="Slide Number Placeholder 5">
            <a:extLst>
              <a:ext uri="{FF2B5EF4-FFF2-40B4-BE49-F238E27FC236}">
                <a16:creationId xmlns:a16="http://schemas.microsoft.com/office/drawing/2014/main" id="{004E81CB-B5FD-40CC-85C2-A1B65F0D837C}"/>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39" name="Picture 38">
            <a:extLst>
              <a:ext uri="{FF2B5EF4-FFF2-40B4-BE49-F238E27FC236}">
                <a16:creationId xmlns:a16="http://schemas.microsoft.com/office/drawing/2014/main" id="{91AF96A4-3AC4-4EFA-9DF8-68FC0F9D15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76416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427AA6B-C961-4F17-B4F0-E8D1C2B52EB3}"/>
              </a:ext>
            </a:extLst>
          </p:cNvPr>
          <p:cNvGrpSpPr/>
          <p:nvPr/>
        </p:nvGrpSpPr>
        <p:grpSpPr>
          <a:xfrm>
            <a:off x="4922075" y="23531"/>
            <a:ext cx="7245136" cy="6814078"/>
            <a:chOff x="4922075" y="23531"/>
            <a:chExt cx="7245136" cy="6814078"/>
          </a:xfrm>
        </p:grpSpPr>
        <p:pic>
          <p:nvPicPr>
            <p:cNvPr id="3" name="Picture 2" descr="Image result for paul rudd">
              <a:extLst>
                <a:ext uri="{FF2B5EF4-FFF2-40B4-BE49-F238E27FC236}">
                  <a16:creationId xmlns:a16="http://schemas.microsoft.com/office/drawing/2014/main" id="{8CD7FD9D-FACC-41D9-91D3-E2459339249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02815" y="23531"/>
              <a:ext cx="1176435" cy="1366021"/>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646EC417-0F1D-474E-A79F-09257B545464}"/>
                </a:ext>
              </a:extLst>
            </p:cNvPr>
            <p:cNvGrpSpPr/>
            <p:nvPr/>
          </p:nvGrpSpPr>
          <p:grpSpPr>
            <a:xfrm>
              <a:off x="4922075" y="25400"/>
              <a:ext cx="7245136" cy="6812209"/>
              <a:chOff x="4947475" y="25400"/>
              <a:chExt cx="7245136" cy="6812209"/>
            </a:xfrm>
          </p:grpSpPr>
          <p:pic>
            <p:nvPicPr>
              <p:cNvPr id="13" name="Picture 8" descr="Image result for Stone Cold Steve Austin 2019">
                <a:extLst>
                  <a:ext uri="{FF2B5EF4-FFF2-40B4-BE49-F238E27FC236}">
                    <a16:creationId xmlns:a16="http://schemas.microsoft.com/office/drawing/2014/main" id="{82A23506-947D-429E-B574-D5CDB6875A29}"/>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360216" y="3949700"/>
                <a:ext cx="1168253" cy="1439762"/>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56" name="Picture 32" descr="Image result for don cheadle">
                <a:extLst>
                  <a:ext uri="{FF2B5EF4-FFF2-40B4-BE49-F238E27FC236}">
                    <a16:creationId xmlns:a16="http://schemas.microsoft.com/office/drawing/2014/main" id="{E65DF4A7-33E4-4DCE-8125-0053AF0511F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9329984" y="3893038"/>
                <a:ext cx="1033116" cy="1549672"/>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20" name="Picture 24" descr="Image result for keith urban">
                <a:extLst>
                  <a:ext uri="{FF2B5EF4-FFF2-40B4-BE49-F238E27FC236}">
                    <a16:creationId xmlns:a16="http://schemas.microsoft.com/office/drawing/2014/main" id="{25B93A4C-46C5-4994-9704-73F2AA5332FF}"/>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950199" y="2639736"/>
                <a:ext cx="1376457" cy="1641750"/>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60" name="Picture 36" descr="Related image">
                <a:extLst>
                  <a:ext uri="{FF2B5EF4-FFF2-40B4-BE49-F238E27FC236}">
                    <a16:creationId xmlns:a16="http://schemas.microsoft.com/office/drawing/2014/main" id="{3471AF72-4D31-4C10-ABD6-4070FC095828}"/>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1224177" y="3927748"/>
                <a:ext cx="968434" cy="1549671"/>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70" name="Picture 46" descr="Image result for lenny kravitz">
                <a:extLst>
                  <a:ext uri="{FF2B5EF4-FFF2-40B4-BE49-F238E27FC236}">
                    <a16:creationId xmlns:a16="http://schemas.microsoft.com/office/drawing/2014/main" id="{9E673C19-98F9-4160-A7CE-20791E81111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356585" y="29064"/>
                <a:ext cx="1237812" cy="1778918"/>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52" name="Picture 28" descr="Image result for jane fonda">
                <a:extLst>
                  <a:ext uri="{FF2B5EF4-FFF2-40B4-BE49-F238E27FC236}">
                    <a16:creationId xmlns:a16="http://schemas.microsoft.com/office/drawing/2014/main" id="{0D653588-2209-4786-8021-D7C7599CDA32}"/>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0234022" y="3926118"/>
                <a:ext cx="1075323" cy="1548468"/>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58" name="Picture 34" descr="Image result for keanu reeves">
                <a:extLst>
                  <a:ext uri="{FF2B5EF4-FFF2-40B4-BE49-F238E27FC236}">
                    <a16:creationId xmlns:a16="http://schemas.microsoft.com/office/drawing/2014/main" id="{D5DBCCC5-A766-4EC3-B705-1DE63598ACA0}"/>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4947475" y="4221182"/>
                <a:ext cx="1336873" cy="1780463"/>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26" name="Picture 2" descr="Image result for halle berry">
                <a:extLst>
                  <a:ext uri="{FF2B5EF4-FFF2-40B4-BE49-F238E27FC236}">
                    <a16:creationId xmlns:a16="http://schemas.microsoft.com/office/drawing/2014/main" id="{5E1D2419-CB27-4639-AECD-99D6B9C3E0E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583861" y="29064"/>
                <a:ext cx="1199768" cy="1701896"/>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40" name="Picture 16" descr="Image result for lucy liu 2019">
                <a:extLst>
                  <a:ext uri="{FF2B5EF4-FFF2-40B4-BE49-F238E27FC236}">
                    <a16:creationId xmlns:a16="http://schemas.microsoft.com/office/drawing/2014/main" id="{8DA8F715-0E76-41C5-9F4F-DD2DD5FC528C}"/>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10825108" y="29064"/>
                <a:ext cx="1367503" cy="1697496"/>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32" name="Picture 8" descr="Image result for angela bassett">
                <a:extLst>
                  <a:ext uri="{FF2B5EF4-FFF2-40B4-BE49-F238E27FC236}">
                    <a16:creationId xmlns:a16="http://schemas.microsoft.com/office/drawing/2014/main" id="{642863FC-8236-4937-961D-CA3265230A69}"/>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9783628" y="29064"/>
                <a:ext cx="1124289" cy="1697496"/>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42" name="Picture 18" descr="Image result for ice-t">
                <a:extLst>
                  <a:ext uri="{FF2B5EF4-FFF2-40B4-BE49-F238E27FC236}">
                    <a16:creationId xmlns:a16="http://schemas.microsoft.com/office/drawing/2014/main" id="{D82A7022-6D75-4A1D-8BBC-9E1F45846D40}"/>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356585" y="3943201"/>
                <a:ext cx="1078970" cy="1525246"/>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48" name="Picture 24" descr="Image result for daniel craig">
                <a:extLst>
                  <a:ext uri="{FF2B5EF4-FFF2-40B4-BE49-F238E27FC236}">
                    <a16:creationId xmlns:a16="http://schemas.microsoft.com/office/drawing/2014/main" id="{42778CED-AE94-4937-BB99-011D938ADDA3}"/>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1175365" y="5442397"/>
                <a:ext cx="1017246" cy="1395212"/>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28" name="Picture 4" descr="Image result for cindy crawford">
                <a:extLst>
                  <a:ext uri="{FF2B5EF4-FFF2-40B4-BE49-F238E27FC236}">
                    <a16:creationId xmlns:a16="http://schemas.microsoft.com/office/drawing/2014/main" id="{60F47ACE-142E-430A-A878-263FD079921F}"/>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392468" y="1418096"/>
                <a:ext cx="1239555" cy="1549442"/>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30" name="Picture 6" descr="Image result for steve carell">
                <a:extLst>
                  <a:ext uri="{FF2B5EF4-FFF2-40B4-BE49-F238E27FC236}">
                    <a16:creationId xmlns:a16="http://schemas.microsoft.com/office/drawing/2014/main" id="{8D39A3E0-FD3B-4085-BF02-1BC9D19BC709}"/>
                  </a:ext>
                </a:extLst>
              </p:cNvPr>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7356585" y="1418096"/>
                <a:ext cx="1045996" cy="1549442"/>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34" name="Picture 10" descr="Image result for will smith">
                <a:extLst>
                  <a:ext uri="{FF2B5EF4-FFF2-40B4-BE49-F238E27FC236}">
                    <a16:creationId xmlns:a16="http://schemas.microsoft.com/office/drawing/2014/main" id="{8ACAA392-AA56-4063-B2D7-0A0AA004CBAB}"/>
                  </a:ext>
                </a:extLst>
              </p:cNvPr>
              <p:cNvPicPr>
                <a:picLocks noChangeAspect="1" noChangeArrowheads="1"/>
              </p:cNvPicPr>
              <p:nvPr/>
            </p:nvPicPr>
            <p:blipFill rotWithShape="1">
              <a:blip r:embed="rId18" cstate="screen">
                <a:extLst>
                  <a:ext uri="{28A0092B-C50C-407E-A947-70E740481C1C}">
                    <a14:useLocalDpi xmlns:a14="http://schemas.microsoft.com/office/drawing/2010/main"/>
                  </a:ext>
                </a:extLst>
              </a:blip>
              <a:srcRect/>
              <a:stretch/>
            </p:blipFill>
            <p:spPr bwMode="auto">
              <a:xfrm>
                <a:off x="9608675" y="1418096"/>
                <a:ext cx="1483135" cy="1549442"/>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36" name="Picture 12" descr="Image result for dr dre">
                <a:extLst>
                  <a:ext uri="{FF2B5EF4-FFF2-40B4-BE49-F238E27FC236}">
                    <a16:creationId xmlns:a16="http://schemas.microsoft.com/office/drawing/2014/main" id="{16448A57-4C80-461F-B872-7D4533BE23A6}"/>
                  </a:ext>
                </a:extLst>
              </p:cNvPr>
              <p:cNvPicPr>
                <a:picLocks noChangeAspect="1" noChangeArrowheads="1"/>
              </p:cNvPicPr>
              <p:nvPr/>
            </p:nvPicPr>
            <p:blipFill rotWithShape="1">
              <a:blip r:embed="rId19" cstate="screen">
                <a:extLst>
                  <a:ext uri="{28A0092B-C50C-407E-A947-70E740481C1C}">
                    <a14:useLocalDpi xmlns:a14="http://schemas.microsoft.com/office/drawing/2010/main"/>
                  </a:ext>
                </a:extLst>
              </a:blip>
              <a:srcRect/>
              <a:stretch/>
            </p:blipFill>
            <p:spPr bwMode="auto">
              <a:xfrm>
                <a:off x="8421219" y="2627396"/>
                <a:ext cx="1241575" cy="1321807"/>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50" name="Picture 26" descr="Image result for kristin chenoweth">
                <a:extLst>
                  <a:ext uri="{FF2B5EF4-FFF2-40B4-BE49-F238E27FC236}">
                    <a16:creationId xmlns:a16="http://schemas.microsoft.com/office/drawing/2014/main" id="{32D1FD05-987C-4CE9-B8E2-C5F23982C159}"/>
                  </a:ext>
                </a:extLst>
              </p:cNvPr>
              <p:cNvPicPr>
                <a:picLocks noChangeAspect="1" noChangeArrowheads="1"/>
              </p:cNvPicPr>
              <p:nvPr/>
            </p:nvPicPr>
            <p:blipFill rotWithShape="1">
              <a:blip r:embed="rId20" cstate="screen">
                <a:extLst>
                  <a:ext uri="{28A0092B-C50C-407E-A947-70E740481C1C}">
                    <a14:useLocalDpi xmlns:a14="http://schemas.microsoft.com/office/drawing/2010/main"/>
                  </a:ext>
                </a:extLst>
              </a:blip>
              <a:srcRect/>
              <a:stretch/>
            </p:blipFill>
            <p:spPr bwMode="auto">
              <a:xfrm>
                <a:off x="9624326" y="2620036"/>
                <a:ext cx="1468920" cy="1329167"/>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6" name="Picture 15" descr="Image result for jennifer aniston 50">
                <a:extLst>
                  <a:ext uri="{FF2B5EF4-FFF2-40B4-BE49-F238E27FC236}">
                    <a16:creationId xmlns:a16="http://schemas.microsoft.com/office/drawing/2014/main" id="{E093870B-8D1A-4B7E-A23E-1E465B11F539}"/>
                  </a:ext>
                </a:extLst>
              </p:cNvPr>
              <p:cNvPicPr/>
              <p:nvPr/>
            </p:nvPicPr>
            <p:blipFill rotWithShape="1">
              <a:blip r:embed="rId21" cstate="screen">
                <a:extLst>
                  <a:ext uri="{28A0092B-C50C-407E-A947-70E740481C1C}">
                    <a14:useLocalDpi xmlns:a14="http://schemas.microsoft.com/office/drawing/2010/main"/>
                  </a:ext>
                </a:extLst>
              </a:blip>
              <a:srcRect/>
              <a:stretch/>
            </p:blipFill>
            <p:spPr bwMode="auto">
              <a:xfrm>
                <a:off x="7356585" y="2627893"/>
                <a:ext cx="1237812" cy="1321807"/>
              </a:xfrm>
              <a:prstGeom prst="rect">
                <a:avLst/>
              </a:prstGeom>
              <a:noFill/>
              <a:ln w="28575">
                <a:solidFill>
                  <a:schemeClr val="accent4"/>
                </a:solidFill>
              </a:ln>
            </p:spPr>
          </p:pic>
          <p:pic>
            <p:nvPicPr>
              <p:cNvPr id="1062" name="Picture 38" descr="Image result for rosie perez">
                <a:extLst>
                  <a:ext uri="{FF2B5EF4-FFF2-40B4-BE49-F238E27FC236}">
                    <a16:creationId xmlns:a16="http://schemas.microsoft.com/office/drawing/2014/main" id="{CD475FA4-A6FD-4FA3-A885-7CFECAF2ED69}"/>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7356585" y="5361693"/>
                <a:ext cx="1106938" cy="1475916"/>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66" name="Picture 42" descr="Image result for john leguizamo">
                <a:extLst>
                  <a:ext uri="{FF2B5EF4-FFF2-40B4-BE49-F238E27FC236}">
                    <a16:creationId xmlns:a16="http://schemas.microsoft.com/office/drawing/2014/main" id="{081649A8-8E9B-46DD-8A63-132721B89C42}"/>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a:stretch/>
            </p:blipFill>
            <p:spPr bwMode="auto">
              <a:xfrm>
                <a:off x="11014466" y="1420356"/>
                <a:ext cx="1178145" cy="1454774"/>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2" name="Picture 2" descr="Related image">
                <a:extLst>
                  <a:ext uri="{FF2B5EF4-FFF2-40B4-BE49-F238E27FC236}">
                    <a16:creationId xmlns:a16="http://schemas.microsoft.com/office/drawing/2014/main" id="{903A2F2B-61F7-465F-A668-87E6C64AA833}"/>
                  </a:ext>
                </a:extLst>
              </p:cNvPr>
              <p:cNvPicPr>
                <a:picLocks noChangeAspect="1" noChangeArrowheads="1"/>
              </p:cNvPicPr>
              <p:nvPr/>
            </p:nvPicPr>
            <p:blipFill rotWithShape="1">
              <a:blip r:embed="rId24" cstate="screen">
                <a:extLst>
                  <a:ext uri="{28A0092B-C50C-407E-A947-70E740481C1C}">
                    <a14:useLocalDpi xmlns:a14="http://schemas.microsoft.com/office/drawing/2010/main"/>
                  </a:ext>
                </a:extLst>
              </a:blip>
              <a:srcRect/>
              <a:stretch/>
            </p:blipFill>
            <p:spPr bwMode="auto">
              <a:xfrm>
                <a:off x="11014466" y="2821283"/>
                <a:ext cx="1178145" cy="1160626"/>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6" name="Picture 2" descr="Image result for neil degrasse tyson">
                <a:extLst>
                  <a:ext uri="{FF2B5EF4-FFF2-40B4-BE49-F238E27FC236}">
                    <a16:creationId xmlns:a16="http://schemas.microsoft.com/office/drawing/2014/main" id="{7FC5A43B-94B0-48F5-8BC4-AF20316E2DA7}"/>
                  </a:ext>
                </a:extLst>
              </p:cNvPr>
              <p:cNvPicPr>
                <a:picLocks noChangeAspect="1" noChangeArrowheads="1"/>
              </p:cNvPicPr>
              <p:nvPr/>
            </p:nvPicPr>
            <p:blipFill rotWithShape="1">
              <a:blip r:embed="rId25" cstate="screen">
                <a:extLst>
                  <a:ext uri="{28A0092B-C50C-407E-A947-70E740481C1C}">
                    <a14:useLocalDpi xmlns:a14="http://schemas.microsoft.com/office/drawing/2010/main"/>
                  </a:ext>
                </a:extLst>
              </a:blip>
              <a:srcRect/>
              <a:stretch/>
            </p:blipFill>
            <p:spPr bwMode="auto">
              <a:xfrm>
                <a:off x="6264869" y="2620036"/>
                <a:ext cx="1099474" cy="1445550"/>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8" name="Picture 4" descr="Image result for lyn slater">
                <a:extLst>
                  <a:ext uri="{FF2B5EF4-FFF2-40B4-BE49-F238E27FC236}">
                    <a16:creationId xmlns:a16="http://schemas.microsoft.com/office/drawing/2014/main" id="{F3B6E791-611D-4E3A-96AA-E8F681B7FEC6}"/>
                  </a:ext>
                </a:extLst>
              </p:cNvPr>
              <p:cNvPicPr>
                <a:picLocks noChangeAspect="1" noChangeArrowheads="1"/>
              </p:cNvPicPr>
              <p:nvPr/>
            </p:nvPicPr>
            <p:blipFill>
              <a:blip r:embed="rId26" cstate="screen">
                <a:extLst>
                  <a:ext uri="{28A0092B-C50C-407E-A947-70E740481C1C}">
                    <a14:useLocalDpi xmlns:a14="http://schemas.microsoft.com/office/drawing/2010/main"/>
                  </a:ext>
                </a:extLst>
              </a:blip>
              <a:srcRect/>
              <a:stretch>
                <a:fillRect/>
              </a:stretch>
            </p:blipFill>
            <p:spPr bwMode="auto">
              <a:xfrm>
                <a:off x="6264869" y="4048761"/>
                <a:ext cx="1092075" cy="1492500"/>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2" name="Picture 6" descr="Related image">
                <a:extLst>
                  <a:ext uri="{FF2B5EF4-FFF2-40B4-BE49-F238E27FC236}">
                    <a16:creationId xmlns:a16="http://schemas.microsoft.com/office/drawing/2014/main" id="{8C6C781F-376B-44A1-B94E-CE450477D3B1}"/>
                  </a:ext>
                </a:extLst>
              </p:cNvPr>
              <p:cNvPicPr>
                <a:picLocks noChangeAspect="1" noChangeArrowheads="1"/>
              </p:cNvPicPr>
              <p:nvPr/>
            </p:nvPicPr>
            <p:blipFill rotWithShape="1">
              <a:blip r:embed="rId27" cstate="screen">
                <a:extLst>
                  <a:ext uri="{28A0092B-C50C-407E-A947-70E740481C1C}">
                    <a14:useLocalDpi xmlns:a14="http://schemas.microsoft.com/office/drawing/2010/main"/>
                  </a:ext>
                </a:extLst>
              </a:blip>
              <a:srcRect/>
              <a:stretch/>
            </p:blipFill>
            <p:spPr bwMode="auto">
              <a:xfrm>
                <a:off x="6264387" y="5494490"/>
                <a:ext cx="1106938" cy="1343119"/>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9" name="Picture 20" descr="Image result for janet jackson">
                <a:extLst>
                  <a:ext uri="{FF2B5EF4-FFF2-40B4-BE49-F238E27FC236}">
                    <a16:creationId xmlns:a16="http://schemas.microsoft.com/office/drawing/2014/main" id="{60B8A71E-59AD-438E-8C62-AFE7F49C4EBB}"/>
                  </a:ext>
                </a:extLst>
              </p:cNvPr>
              <p:cNvPicPr>
                <a:picLocks noChangeAspect="1" noChangeArrowheads="1"/>
              </p:cNvPicPr>
              <p:nvPr/>
            </p:nvPicPr>
            <p:blipFill>
              <a:blip r:embed="rId28" cstate="screen">
                <a:extLst>
                  <a:ext uri="{28A0092B-C50C-407E-A947-70E740481C1C}">
                    <a14:useLocalDpi xmlns:a14="http://schemas.microsoft.com/office/drawing/2010/main"/>
                  </a:ext>
                </a:extLst>
              </a:blip>
              <a:srcRect/>
              <a:stretch>
                <a:fillRect/>
              </a:stretch>
            </p:blipFill>
            <p:spPr bwMode="auto">
              <a:xfrm>
                <a:off x="4957224" y="25400"/>
                <a:ext cx="1333045" cy="1333045"/>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46" name="Picture 22" descr="Image result for martina mcbride">
                <a:extLst>
                  <a:ext uri="{FF2B5EF4-FFF2-40B4-BE49-F238E27FC236}">
                    <a16:creationId xmlns:a16="http://schemas.microsoft.com/office/drawing/2014/main" id="{83F77DA5-197C-4D9E-8680-EEB74C2ECEDD}"/>
                  </a:ext>
                </a:extLst>
              </p:cNvPr>
              <p:cNvPicPr>
                <a:picLocks noChangeAspect="1" noChangeArrowheads="1"/>
              </p:cNvPicPr>
              <p:nvPr/>
            </p:nvPicPr>
            <p:blipFill>
              <a:blip r:embed="rId29" cstate="screen">
                <a:extLst>
                  <a:ext uri="{28A0092B-C50C-407E-A947-70E740481C1C}">
                    <a14:useLocalDpi xmlns:a14="http://schemas.microsoft.com/office/drawing/2010/main"/>
                  </a:ext>
                </a:extLst>
              </a:blip>
              <a:srcRect/>
              <a:stretch>
                <a:fillRect/>
              </a:stretch>
            </p:blipFill>
            <p:spPr bwMode="auto">
              <a:xfrm>
                <a:off x="4947475" y="1315964"/>
                <a:ext cx="1333045" cy="1333045"/>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21" name="Picture 26" descr="Image result for mike piazza">
                <a:extLst>
                  <a:ext uri="{FF2B5EF4-FFF2-40B4-BE49-F238E27FC236}">
                    <a16:creationId xmlns:a16="http://schemas.microsoft.com/office/drawing/2014/main" id="{04ED5404-8A89-4D48-846E-CE5D8329E511}"/>
                  </a:ext>
                </a:extLst>
              </p:cNvPr>
              <p:cNvPicPr>
                <a:picLocks noChangeAspect="1" noChangeArrowheads="1"/>
              </p:cNvPicPr>
              <p:nvPr/>
            </p:nvPicPr>
            <p:blipFill rotWithShape="1">
              <a:blip r:embed="rId30" cstate="screen">
                <a:extLst>
                  <a:ext uri="{28A0092B-C50C-407E-A947-70E740481C1C}">
                    <a14:useLocalDpi xmlns:a14="http://schemas.microsoft.com/office/drawing/2010/main"/>
                  </a:ext>
                </a:extLst>
              </a:blip>
              <a:srcRect/>
              <a:stretch/>
            </p:blipFill>
            <p:spPr bwMode="auto">
              <a:xfrm>
                <a:off x="4947475" y="5345109"/>
                <a:ext cx="1352727" cy="1492500"/>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43" name="Picture 42" descr="Image result for obama 2019">
                <a:extLst>
                  <a:ext uri="{FF2B5EF4-FFF2-40B4-BE49-F238E27FC236}">
                    <a16:creationId xmlns:a16="http://schemas.microsoft.com/office/drawing/2014/main" id="{E9DAE6EE-B8AA-43D5-8B91-C1B626A8555F}"/>
                  </a:ext>
                </a:extLst>
              </p:cNvPr>
              <p:cNvPicPr/>
              <p:nvPr/>
            </p:nvPicPr>
            <p:blipFill rotWithShape="1">
              <a:blip r:embed="rId31" cstate="screen">
                <a:extLst>
                  <a:ext uri="{28A0092B-C50C-407E-A947-70E740481C1C}">
                    <a14:useLocalDpi xmlns:a14="http://schemas.microsoft.com/office/drawing/2010/main"/>
                  </a:ext>
                </a:extLst>
              </a:blip>
              <a:srcRect/>
              <a:stretch/>
            </p:blipFill>
            <p:spPr bwMode="auto">
              <a:xfrm>
                <a:off x="8282895" y="5353685"/>
                <a:ext cx="1358591" cy="1483924"/>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044" name="Picture 20" descr="Image result for brad pitt">
                <a:extLst>
                  <a:ext uri="{FF2B5EF4-FFF2-40B4-BE49-F238E27FC236}">
                    <a16:creationId xmlns:a16="http://schemas.microsoft.com/office/drawing/2014/main" id="{852EFC5D-294D-4586-86DA-977FF5CF34E7}"/>
                  </a:ext>
                </a:extLst>
              </p:cNvPr>
              <p:cNvPicPr>
                <a:picLocks noChangeAspect="1" noChangeArrowheads="1"/>
              </p:cNvPicPr>
              <p:nvPr/>
            </p:nvPicPr>
            <p:blipFill rotWithShape="1">
              <a:blip r:embed="rId32" cstate="screen">
                <a:extLst>
                  <a:ext uri="{28A0092B-C50C-407E-A947-70E740481C1C}">
                    <a14:useLocalDpi xmlns:a14="http://schemas.microsoft.com/office/drawing/2010/main"/>
                  </a:ext>
                </a:extLst>
              </a:blip>
              <a:srcRect/>
              <a:stretch/>
            </p:blipFill>
            <p:spPr bwMode="auto">
              <a:xfrm>
                <a:off x="9430183" y="5367636"/>
                <a:ext cx="1118253" cy="1469973"/>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45" name="Picture 40" descr="Image result for hoda kotb">
                <a:extLst>
                  <a:ext uri="{FF2B5EF4-FFF2-40B4-BE49-F238E27FC236}">
                    <a16:creationId xmlns:a16="http://schemas.microsoft.com/office/drawing/2014/main" id="{ECC2B7DF-CD01-4AAC-BA1B-0FC6C30567F1}"/>
                  </a:ext>
                </a:extLst>
              </p:cNvPr>
              <p:cNvPicPr>
                <a:picLocks noChangeAspect="1" noChangeArrowheads="1"/>
              </p:cNvPicPr>
              <p:nvPr/>
            </p:nvPicPr>
            <p:blipFill rotWithShape="1">
              <a:blip r:embed="rId33" cstate="screen">
                <a:extLst>
                  <a:ext uri="{28A0092B-C50C-407E-A947-70E740481C1C}">
                    <a14:useLocalDpi xmlns:a14="http://schemas.microsoft.com/office/drawing/2010/main"/>
                  </a:ext>
                </a:extLst>
              </a:blip>
              <a:srcRect/>
              <a:stretch/>
            </p:blipFill>
            <p:spPr bwMode="auto">
              <a:xfrm>
                <a:off x="10203340" y="5358167"/>
                <a:ext cx="1101020" cy="1479442"/>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pic>
            <p:nvPicPr>
              <p:cNvPr id="15" name="Picture 12" descr="Image result for chris evert">
                <a:extLst>
                  <a:ext uri="{FF2B5EF4-FFF2-40B4-BE49-F238E27FC236}">
                    <a16:creationId xmlns:a16="http://schemas.microsoft.com/office/drawing/2014/main" id="{F04CCF96-3040-4E01-81C3-236D9EDBB2E5}"/>
                  </a:ext>
                </a:extLst>
              </p:cNvPr>
              <p:cNvPicPr>
                <a:picLocks noChangeAspect="1" noChangeArrowheads="1"/>
              </p:cNvPicPr>
              <p:nvPr/>
            </p:nvPicPr>
            <p:blipFill>
              <a:blip r:embed="rId34" cstate="screen">
                <a:extLst>
                  <a:ext uri="{28A0092B-C50C-407E-A947-70E740481C1C}">
                    <a14:useLocalDpi xmlns:a14="http://schemas.microsoft.com/office/drawing/2010/main"/>
                  </a:ext>
                </a:extLst>
              </a:blip>
              <a:srcRect/>
              <a:stretch>
                <a:fillRect/>
              </a:stretch>
            </p:blipFill>
            <p:spPr bwMode="auto">
              <a:xfrm>
                <a:off x="6297659" y="1409217"/>
                <a:ext cx="1099473" cy="1334027"/>
              </a:xfrm>
              <a:prstGeom prst="rect">
                <a:avLst/>
              </a:prstGeom>
              <a:noFill/>
              <a:ln w="28575">
                <a:solidFill>
                  <a:schemeClr val="accent4"/>
                </a:solidFill>
              </a:ln>
              <a:extLst>
                <a:ext uri="{909E8E84-426E-40DD-AFC4-6F175D3DCCD1}">
                  <a14:hiddenFill xmlns:a14="http://schemas.microsoft.com/office/drawing/2010/main">
                    <a:solidFill>
                      <a:srgbClr val="FFFFFF"/>
                    </a:solidFill>
                  </a14:hiddenFill>
                </a:ext>
              </a:extLst>
            </p:spPr>
          </p:pic>
        </p:grpSp>
      </p:grpSp>
      <p:sp>
        <p:nvSpPr>
          <p:cNvPr id="10" name="Title 1">
            <a:extLst>
              <a:ext uri="{FF2B5EF4-FFF2-40B4-BE49-F238E27FC236}">
                <a16:creationId xmlns:a16="http://schemas.microsoft.com/office/drawing/2014/main" id="{BE2536EB-012C-4EF6-9F4B-A6AD20815A26}"/>
              </a:ext>
            </a:extLst>
          </p:cNvPr>
          <p:cNvSpPr txBox="1">
            <a:spLocks/>
          </p:cNvSpPr>
          <p:nvPr/>
        </p:nvSpPr>
        <p:spPr>
          <a:xfrm>
            <a:off x="143169" y="1279109"/>
            <a:ext cx="4690973" cy="4454941"/>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800" b="0" u="none" strike="noStrike" kern="1200" cap="none" spc="0" normalizeH="0" baseline="0" noProof="0" dirty="0">
                <a:ln>
                  <a:noFill/>
                </a:ln>
                <a:solidFill>
                  <a:schemeClr val="bg1"/>
                </a:solidFill>
                <a:effectLst/>
                <a:uLnTx/>
                <a:uFillTx/>
                <a:latin typeface="Trebuchet MS"/>
                <a:ea typeface="+mj-ea"/>
                <a:cs typeface="+mj-cs"/>
              </a:rPr>
              <a:t>They’re</a:t>
            </a:r>
            <a:r>
              <a:rPr kumimoji="0" lang="en-US" sz="2800" b="0" u="none" strike="noStrike" kern="1200" cap="none" spc="0" normalizeH="0" baseline="0" noProof="0" dirty="0">
                <a:ln>
                  <a:noFill/>
                </a:ln>
                <a:solidFill>
                  <a:prstClr val="black"/>
                </a:solidFill>
                <a:effectLst/>
                <a:uLnTx/>
                <a:uFillTx/>
                <a:latin typeface="Trebuchet MS"/>
                <a:ea typeface="+mj-ea"/>
                <a:cs typeface="+mj-cs"/>
              </a:rPr>
              <a:t> </a:t>
            </a:r>
            <a:r>
              <a:rPr kumimoji="0" lang="en-US" sz="2800" b="0" u="none" strike="noStrike" kern="1200" cap="none" spc="0" normalizeH="0" baseline="0" noProof="0" dirty="0">
                <a:ln>
                  <a:noFill/>
                </a:ln>
                <a:solidFill>
                  <a:srgbClr val="009EA2"/>
                </a:solidFill>
                <a:effectLst/>
                <a:uLnTx/>
                <a:uFillTx/>
                <a:latin typeface="Trebuchet MS"/>
              </a:rPr>
              <a:t>Influencers</a:t>
            </a:r>
            <a:endParaRPr lang="en-US" sz="2800" dirty="0">
              <a:solidFill>
                <a:srgbClr val="009EA2"/>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endParaRPr lang="en-US" sz="700" dirty="0">
              <a:solidFill>
                <a:prstClr val="black"/>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800" b="0" u="none" strike="noStrike" kern="1200" cap="none" spc="0" normalizeH="0" baseline="0" noProof="0" dirty="0">
                <a:ln>
                  <a:noFill/>
                </a:ln>
                <a:solidFill>
                  <a:schemeClr val="bg1"/>
                </a:solidFill>
                <a:effectLst/>
                <a:uLnTx/>
                <a:uFillTx/>
                <a:latin typeface="Trebuchet MS"/>
                <a:ea typeface="+mj-ea"/>
                <a:cs typeface="+mj-cs"/>
              </a:rPr>
              <a:t>They’re </a:t>
            </a:r>
            <a:r>
              <a:rPr kumimoji="0" lang="en-US" sz="2800" b="0" u="none" strike="noStrike" kern="1200" cap="none" spc="0" normalizeH="0" baseline="0" noProof="0" dirty="0">
                <a:ln>
                  <a:noFill/>
                </a:ln>
                <a:solidFill>
                  <a:srgbClr val="009EA2"/>
                </a:solidFill>
                <a:effectLst/>
                <a:uLnTx/>
                <a:uFillTx/>
                <a:latin typeface="Trebuchet MS"/>
                <a:ea typeface="+mj-ea"/>
                <a:cs typeface="+mj-cs"/>
              </a:rPr>
              <a:t>Actors</a:t>
            </a:r>
          </a:p>
          <a:p>
            <a:pPr marL="0" marR="0" lvl="0" indent="0" algn="l" defTabSz="583178" rtl="0" eaLnBrk="1" fontAlgn="auto" latinLnBrk="0" hangingPunct="1">
              <a:lnSpc>
                <a:spcPct val="100000"/>
              </a:lnSpc>
              <a:spcBef>
                <a:spcPct val="0"/>
              </a:spcBef>
              <a:spcAft>
                <a:spcPts val="0"/>
              </a:spcAft>
              <a:buClrTx/>
              <a:buSzTx/>
              <a:buFontTx/>
              <a:buNone/>
              <a:tabLst/>
              <a:defRPr/>
            </a:pPr>
            <a:endParaRPr lang="en-US" sz="700" dirty="0">
              <a:solidFill>
                <a:prstClr val="black"/>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800" b="0" u="none" strike="noStrike" kern="1200" cap="none" spc="0" normalizeH="0" baseline="0" noProof="0" dirty="0">
                <a:ln>
                  <a:noFill/>
                </a:ln>
                <a:solidFill>
                  <a:schemeClr val="bg1"/>
                </a:solidFill>
                <a:effectLst/>
                <a:uLnTx/>
                <a:uFillTx/>
                <a:latin typeface="Trebuchet MS"/>
                <a:ea typeface="+mj-ea"/>
                <a:cs typeface="+mj-cs"/>
              </a:rPr>
              <a:t>They’re</a:t>
            </a:r>
            <a:r>
              <a:rPr kumimoji="0" lang="en-US" sz="2800" b="0" u="none" strike="noStrike" kern="1200" cap="none" spc="0" normalizeH="0" baseline="0" noProof="0" dirty="0">
                <a:ln>
                  <a:noFill/>
                </a:ln>
                <a:solidFill>
                  <a:prstClr val="black"/>
                </a:solidFill>
                <a:effectLst/>
                <a:uLnTx/>
                <a:uFillTx/>
                <a:latin typeface="Trebuchet MS"/>
                <a:ea typeface="+mj-ea"/>
                <a:cs typeface="+mj-cs"/>
              </a:rPr>
              <a:t> </a:t>
            </a:r>
            <a:r>
              <a:rPr kumimoji="0" lang="en-US" sz="2800" b="0" u="none" strike="noStrike" kern="1200" cap="none" spc="0" normalizeH="0" baseline="0" noProof="0" dirty="0">
                <a:ln>
                  <a:noFill/>
                </a:ln>
                <a:solidFill>
                  <a:srgbClr val="009EA2"/>
                </a:solidFill>
                <a:effectLst/>
                <a:uLnTx/>
                <a:uFillTx/>
                <a:latin typeface="Trebuchet MS"/>
                <a:ea typeface="+mj-ea"/>
                <a:cs typeface="+mj-cs"/>
              </a:rPr>
              <a:t>Entertainers</a:t>
            </a:r>
          </a:p>
          <a:p>
            <a:pPr marL="0" marR="0" lvl="0" indent="0" algn="l" defTabSz="583178" rtl="0" eaLnBrk="1" fontAlgn="auto" latinLnBrk="0" hangingPunct="1">
              <a:lnSpc>
                <a:spcPct val="100000"/>
              </a:lnSpc>
              <a:spcBef>
                <a:spcPct val="0"/>
              </a:spcBef>
              <a:spcAft>
                <a:spcPts val="0"/>
              </a:spcAft>
              <a:buClrTx/>
              <a:buSzTx/>
              <a:buFontTx/>
              <a:buNone/>
              <a:tabLst/>
              <a:defRPr/>
            </a:pPr>
            <a:endParaRPr lang="en-US" sz="700" dirty="0">
              <a:solidFill>
                <a:prstClr val="black"/>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800" b="0" u="none" strike="noStrike" kern="1200" cap="none" spc="0" normalizeH="0" baseline="0" noProof="0" dirty="0">
                <a:ln>
                  <a:noFill/>
                </a:ln>
                <a:solidFill>
                  <a:schemeClr val="bg1"/>
                </a:solidFill>
                <a:effectLst/>
                <a:uLnTx/>
                <a:uFillTx/>
                <a:latin typeface="Trebuchet MS"/>
                <a:ea typeface="+mj-ea"/>
                <a:cs typeface="+mj-cs"/>
              </a:rPr>
              <a:t>They’re</a:t>
            </a:r>
            <a:r>
              <a:rPr kumimoji="0" lang="en-US" sz="2800" b="0" u="none" strike="noStrike" kern="1200" cap="none" spc="0" normalizeH="0" baseline="0" noProof="0" dirty="0">
                <a:ln>
                  <a:noFill/>
                </a:ln>
                <a:solidFill>
                  <a:prstClr val="black"/>
                </a:solidFill>
                <a:effectLst/>
                <a:uLnTx/>
                <a:uFillTx/>
                <a:latin typeface="Trebuchet MS"/>
                <a:ea typeface="+mj-ea"/>
                <a:cs typeface="+mj-cs"/>
              </a:rPr>
              <a:t> </a:t>
            </a:r>
            <a:r>
              <a:rPr kumimoji="0" lang="en-US" sz="2800" b="0" u="none" strike="noStrike" kern="1200" cap="none" spc="0" normalizeH="0" baseline="0" noProof="0" dirty="0">
                <a:ln>
                  <a:noFill/>
                </a:ln>
                <a:solidFill>
                  <a:srgbClr val="009EA2"/>
                </a:solidFill>
                <a:effectLst/>
                <a:uLnTx/>
                <a:uFillTx/>
                <a:latin typeface="Trebuchet MS"/>
              </a:rPr>
              <a:t>Musicians</a:t>
            </a:r>
            <a:endParaRPr lang="en-US" sz="2800" dirty="0">
              <a:solidFill>
                <a:srgbClr val="009EA2"/>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endParaRPr lang="en-US" sz="700" dirty="0">
              <a:solidFill>
                <a:prstClr val="black"/>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800" b="0" u="none" strike="noStrike" kern="1200" cap="none" spc="0" normalizeH="0" baseline="0" noProof="0" dirty="0">
                <a:ln>
                  <a:noFill/>
                </a:ln>
                <a:solidFill>
                  <a:schemeClr val="bg1"/>
                </a:solidFill>
                <a:effectLst/>
                <a:uLnTx/>
                <a:uFillTx/>
                <a:latin typeface="Trebuchet MS"/>
                <a:ea typeface="+mj-ea"/>
                <a:cs typeface="+mj-cs"/>
              </a:rPr>
              <a:t>They’re</a:t>
            </a:r>
            <a:r>
              <a:rPr kumimoji="0" lang="en-US" sz="2800" b="0" u="none" strike="noStrike" kern="1200" cap="none" spc="0" normalizeH="0" baseline="0" noProof="0" dirty="0">
                <a:ln>
                  <a:noFill/>
                </a:ln>
                <a:solidFill>
                  <a:prstClr val="black"/>
                </a:solidFill>
                <a:effectLst/>
                <a:uLnTx/>
                <a:uFillTx/>
                <a:latin typeface="Trebuchet MS"/>
                <a:ea typeface="+mj-ea"/>
                <a:cs typeface="+mj-cs"/>
              </a:rPr>
              <a:t> </a:t>
            </a:r>
            <a:r>
              <a:rPr kumimoji="0" lang="en-US" sz="2800" b="0" u="none" strike="noStrike" kern="1200" cap="none" spc="0" normalizeH="0" baseline="0" noProof="0" dirty="0">
                <a:ln>
                  <a:noFill/>
                </a:ln>
                <a:solidFill>
                  <a:srgbClr val="009EA2"/>
                </a:solidFill>
                <a:effectLst/>
                <a:uLnTx/>
                <a:uFillTx/>
                <a:latin typeface="Trebuchet MS"/>
                <a:ea typeface="+mj-ea"/>
                <a:cs typeface="+mj-cs"/>
              </a:rPr>
              <a:t>Thinkers </a:t>
            </a:r>
          </a:p>
          <a:p>
            <a:pPr marL="0" marR="0" lvl="0" indent="0" algn="l" defTabSz="583178" rtl="0" eaLnBrk="1" fontAlgn="auto" latinLnBrk="0" hangingPunct="1">
              <a:lnSpc>
                <a:spcPct val="100000"/>
              </a:lnSpc>
              <a:spcBef>
                <a:spcPct val="0"/>
              </a:spcBef>
              <a:spcAft>
                <a:spcPts val="0"/>
              </a:spcAft>
              <a:buClrTx/>
              <a:buSzTx/>
              <a:buFontTx/>
              <a:buNone/>
              <a:tabLst/>
              <a:defRPr/>
            </a:pPr>
            <a:endParaRPr lang="en-US" sz="700" dirty="0">
              <a:solidFill>
                <a:prstClr val="black"/>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800" b="0" u="none" strike="noStrike" kern="1200" cap="none" spc="0" normalizeH="0" baseline="0" noProof="0" dirty="0">
                <a:ln>
                  <a:noFill/>
                </a:ln>
                <a:solidFill>
                  <a:schemeClr val="bg1"/>
                </a:solidFill>
                <a:effectLst/>
                <a:uLnTx/>
                <a:uFillTx/>
                <a:latin typeface="Trebuchet MS"/>
                <a:ea typeface="+mj-ea"/>
                <a:cs typeface="+mj-cs"/>
              </a:rPr>
              <a:t>They’re</a:t>
            </a:r>
            <a:r>
              <a:rPr kumimoji="0" lang="en-US" sz="2800" b="0" u="none" strike="noStrike" kern="1200" cap="none" spc="0" normalizeH="0" baseline="0" noProof="0" dirty="0">
                <a:ln>
                  <a:noFill/>
                </a:ln>
                <a:solidFill>
                  <a:prstClr val="black"/>
                </a:solidFill>
                <a:effectLst/>
                <a:uLnTx/>
                <a:uFillTx/>
                <a:latin typeface="Trebuchet MS"/>
                <a:ea typeface="+mj-ea"/>
                <a:cs typeface="+mj-cs"/>
              </a:rPr>
              <a:t> </a:t>
            </a:r>
            <a:r>
              <a:rPr kumimoji="0" lang="en-US" sz="2800" b="0" u="none" strike="noStrike" kern="1200" cap="none" spc="0" normalizeH="0" baseline="0" noProof="0" dirty="0">
                <a:ln>
                  <a:noFill/>
                </a:ln>
                <a:solidFill>
                  <a:srgbClr val="009EA2"/>
                </a:solidFill>
                <a:effectLst/>
                <a:uLnTx/>
                <a:uFillTx/>
                <a:latin typeface="Trebuchet MS"/>
              </a:rPr>
              <a:t>Artists</a:t>
            </a:r>
            <a:endParaRPr lang="en-US" sz="2800" dirty="0">
              <a:solidFill>
                <a:srgbClr val="009EA2"/>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700" b="0" u="none" strike="noStrike" kern="1200" cap="none" spc="0" normalizeH="0" baseline="0" noProof="0" dirty="0">
              <a:ln>
                <a:noFill/>
              </a:ln>
              <a:solidFill>
                <a:prstClr val="black"/>
              </a:solidFill>
              <a:effectLst/>
              <a:uLnTx/>
              <a:uFillTx/>
              <a:latin typeface="Trebuchet MS"/>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2800" b="0" u="none" strike="noStrike" kern="1200" cap="none" spc="0" normalizeH="0" baseline="0" noProof="0" dirty="0">
                <a:ln>
                  <a:noFill/>
                </a:ln>
                <a:solidFill>
                  <a:schemeClr val="bg1"/>
                </a:solidFill>
                <a:effectLst/>
                <a:uLnTx/>
                <a:uFillTx/>
                <a:latin typeface="Trebuchet MS"/>
                <a:ea typeface="+mj-ea"/>
                <a:cs typeface="+mj-cs"/>
              </a:rPr>
              <a:t>They’re</a:t>
            </a:r>
            <a:r>
              <a:rPr kumimoji="0" lang="en-US" sz="2800" b="0" u="none" strike="noStrike" kern="1200" cap="none" spc="0" normalizeH="0" baseline="0" noProof="0" dirty="0">
                <a:ln>
                  <a:noFill/>
                </a:ln>
                <a:solidFill>
                  <a:prstClr val="black"/>
                </a:solidFill>
                <a:effectLst/>
                <a:uLnTx/>
                <a:uFillTx/>
                <a:latin typeface="Trebuchet MS"/>
                <a:ea typeface="+mj-ea"/>
                <a:cs typeface="+mj-cs"/>
              </a:rPr>
              <a:t> </a:t>
            </a:r>
            <a:r>
              <a:rPr kumimoji="0" lang="en-US" sz="2800" b="0" u="none" strike="noStrike" kern="1200" cap="none" spc="0" normalizeH="0" baseline="0" noProof="0" dirty="0">
                <a:ln>
                  <a:noFill/>
                </a:ln>
                <a:solidFill>
                  <a:srgbClr val="009EA2"/>
                </a:solidFill>
                <a:effectLst/>
                <a:uLnTx/>
                <a:uFillTx/>
                <a:latin typeface="Trebuchet MS"/>
                <a:ea typeface="+mj-ea"/>
                <a:cs typeface="+mj-cs"/>
              </a:rPr>
              <a:t>Athletes</a:t>
            </a:r>
            <a:r>
              <a:rPr kumimoji="0" lang="en-US" sz="2800" b="0" u="none" strike="noStrike" kern="1200" cap="none" spc="0" normalizeH="0" baseline="0" noProof="0" dirty="0">
                <a:ln>
                  <a:noFill/>
                </a:ln>
                <a:solidFill>
                  <a:prstClr val="black"/>
                </a:solidFill>
                <a:effectLst/>
                <a:uLnTx/>
                <a:uFillTx/>
                <a:latin typeface="Trebuchet MS"/>
                <a:ea typeface="+mj-ea"/>
                <a:cs typeface="+mj-cs"/>
              </a:rPr>
              <a:t> </a:t>
            </a:r>
          </a:p>
        </p:txBody>
      </p:sp>
      <p:sp>
        <p:nvSpPr>
          <p:cNvPr id="5" name="Slide Number Placeholder 5">
            <a:extLst>
              <a:ext uri="{FF2B5EF4-FFF2-40B4-BE49-F238E27FC236}">
                <a16:creationId xmlns:a16="http://schemas.microsoft.com/office/drawing/2014/main" id="{794ACF65-66A2-42BB-9EC8-71E1967A6141}"/>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sp>
        <p:nvSpPr>
          <p:cNvPr id="42" name="Title 1">
            <a:extLst>
              <a:ext uri="{FF2B5EF4-FFF2-40B4-BE49-F238E27FC236}">
                <a16:creationId xmlns:a16="http://schemas.microsoft.com/office/drawing/2014/main" id="{70FF1996-E6A6-4632-B628-EC71C32938AE}"/>
              </a:ext>
            </a:extLst>
          </p:cNvPr>
          <p:cNvSpPr>
            <a:spLocks noGrp="1"/>
          </p:cNvSpPr>
          <p:nvPr>
            <p:ph type="title"/>
          </p:nvPr>
        </p:nvSpPr>
        <p:spPr>
          <a:xfrm>
            <a:off x="143169" y="276179"/>
            <a:ext cx="4537473" cy="780685"/>
          </a:xfrm>
          <a:noFill/>
          <a:ln>
            <a:noFill/>
            <a:prstDash val="dash"/>
          </a:ln>
          <a:effectLst/>
        </p:spPr>
        <p:style>
          <a:lnRef idx="1">
            <a:schemeClr val="accent1"/>
          </a:lnRef>
          <a:fillRef idx="3">
            <a:schemeClr val="accent1"/>
          </a:fillRef>
          <a:effectRef idx="2">
            <a:schemeClr val="accent1"/>
          </a:effectRef>
          <a:fontRef idx="minor">
            <a:schemeClr val="lt1"/>
          </a:fontRef>
        </p:style>
        <p:txBody>
          <a:bodyPr vert="horz" lIns="116656" tIns="58311" rIns="116656" bIns="58311" rtlCol="0" anchor="ctr">
            <a:normAutofit fontScale="90000"/>
          </a:bodyPr>
          <a:lstStyle/>
          <a:p>
            <a:pPr algn="l" defTabSz="586082">
              <a:spcBef>
                <a:spcPts val="0"/>
              </a:spcBef>
            </a:pPr>
            <a:r>
              <a:rPr lang="en-US" sz="3600" b="1" i="1" dirty="0">
                <a:solidFill>
                  <a:schemeClr val="bg1"/>
                </a:solidFill>
                <a:ea typeface="+mn-ea"/>
                <a:cs typeface="+mn-cs"/>
              </a:rPr>
              <a:t>The New Face of 50+</a:t>
            </a:r>
          </a:p>
        </p:txBody>
      </p:sp>
      <p:pic>
        <p:nvPicPr>
          <p:cNvPr id="44" name="Picture 43">
            <a:extLst>
              <a:ext uri="{FF2B5EF4-FFF2-40B4-BE49-F238E27FC236}">
                <a16:creationId xmlns:a16="http://schemas.microsoft.com/office/drawing/2014/main" id="{B90C6270-3DAD-45A7-8F3F-6E10E90FD1E7}"/>
              </a:ext>
            </a:extLst>
          </p:cNvPr>
          <p:cNvPicPr>
            <a:picLocks noChangeAspect="1"/>
          </p:cNvPicPr>
          <p:nvPr/>
        </p:nvPicPr>
        <p:blipFill>
          <a:blip r:embed="rId35" cstate="screen">
            <a:extLst>
              <a:ext uri="{28A0092B-C50C-407E-A947-70E740481C1C}">
                <a14:useLocalDpi xmlns:a14="http://schemas.microsoft.com/office/drawing/2010/main"/>
              </a:ext>
            </a:extLst>
          </a:blip>
          <a:stretch>
            <a:fillRect/>
          </a:stretch>
        </p:blipFill>
        <p:spPr>
          <a:xfrm>
            <a:off x="198166" y="6626338"/>
            <a:ext cx="2718926" cy="150236"/>
          </a:xfrm>
          <a:prstGeom prst="rect">
            <a:avLst/>
          </a:prstGeom>
        </p:spPr>
      </p:pic>
    </p:spTree>
    <p:extLst>
      <p:ext uri="{BB962C8B-B14F-4D97-AF65-F5344CB8AC3E}">
        <p14:creationId xmlns:p14="http://schemas.microsoft.com/office/powerpoint/2010/main" val="4165084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3763496-EA0E-403D-BE42-7077802F17B5}"/>
              </a:ext>
            </a:extLst>
          </p:cNvPr>
          <p:cNvSpPr>
            <a:spLocks noGrp="1"/>
          </p:cNvSpPr>
          <p:nvPr>
            <p:ph type="title"/>
          </p:nvPr>
        </p:nvSpPr>
        <p:spPr>
          <a:xfrm>
            <a:off x="124370" y="108135"/>
            <a:ext cx="11483123" cy="944628"/>
          </a:xfrm>
        </p:spPr>
        <p:txBody>
          <a:bodyPr>
            <a:normAutofit/>
          </a:bodyPr>
          <a:lstStyle/>
          <a:p>
            <a:pPr algn="l"/>
            <a:r>
              <a:rPr lang="en-US" sz="2600" dirty="0"/>
              <a:t>Their Increasing Adoption Of Technology And New Devices Means A Greater Opportunity To Reach Adults 50+ Across Screens</a:t>
            </a:r>
          </a:p>
        </p:txBody>
      </p:sp>
      <p:sp>
        <p:nvSpPr>
          <p:cNvPr id="9" name="Text Placeholder 3">
            <a:extLst>
              <a:ext uri="{FF2B5EF4-FFF2-40B4-BE49-F238E27FC236}">
                <a16:creationId xmlns:a16="http://schemas.microsoft.com/office/drawing/2014/main" id="{B2B5C6E2-C232-465B-895E-2ABAABB6F86E}"/>
              </a:ext>
            </a:extLst>
          </p:cNvPr>
          <p:cNvSpPr txBox="1">
            <a:spLocks/>
          </p:cNvSpPr>
          <p:nvPr/>
        </p:nvSpPr>
        <p:spPr>
          <a:xfrm>
            <a:off x="223207" y="6615155"/>
            <a:ext cx="8044055" cy="262053"/>
          </a:xfrm>
          <a:prstGeom prst="rect">
            <a:avLst/>
          </a:prstGeom>
        </p:spPr>
        <p:txBody>
          <a:bodyPr vert="horz" lIns="90964" tIns="45482" rIns="90964" bIns="45482"/>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00" dirty="0"/>
              <a:t>Source: AARP, </a:t>
            </a:r>
            <a:r>
              <a:rPr lang="en-US" sz="800" i="1" dirty="0"/>
              <a:t>2019 Tech and the 50+ Survey</a:t>
            </a:r>
            <a:r>
              <a:rPr lang="en-US" sz="800" dirty="0"/>
              <a:t>, January 2019, Base = Total Respondents, 2017 (n=1,520) Q. Tech 1: Which of the following items do you have?</a:t>
            </a:r>
          </a:p>
        </p:txBody>
      </p:sp>
      <p:grpSp>
        <p:nvGrpSpPr>
          <p:cNvPr id="21" name="Group 20">
            <a:extLst>
              <a:ext uri="{FF2B5EF4-FFF2-40B4-BE49-F238E27FC236}">
                <a16:creationId xmlns:a16="http://schemas.microsoft.com/office/drawing/2014/main" id="{82312A42-BA8A-4B3D-97C7-F6AA1DC718AA}"/>
              </a:ext>
            </a:extLst>
          </p:cNvPr>
          <p:cNvGrpSpPr/>
          <p:nvPr/>
        </p:nvGrpSpPr>
        <p:grpSpPr>
          <a:xfrm>
            <a:off x="687037" y="4340567"/>
            <a:ext cx="2405139" cy="1976682"/>
            <a:chOff x="591145" y="4017199"/>
            <a:chExt cx="2405139" cy="1976682"/>
          </a:xfrm>
        </p:grpSpPr>
        <p:pic>
          <p:nvPicPr>
            <p:cNvPr id="16" name="Picture 15">
              <a:extLst>
                <a:ext uri="{FF2B5EF4-FFF2-40B4-BE49-F238E27FC236}">
                  <a16:creationId xmlns:a16="http://schemas.microsoft.com/office/drawing/2014/main" id="{AF8F3C35-DFBF-4524-854C-AF9B86029D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5248" y="4017199"/>
              <a:ext cx="756932" cy="756932"/>
            </a:xfrm>
            <a:prstGeom prst="rect">
              <a:avLst/>
            </a:prstGeom>
          </p:spPr>
        </p:pic>
        <p:sp>
          <p:nvSpPr>
            <p:cNvPr id="29" name="TextBox 28">
              <a:extLst>
                <a:ext uri="{FF2B5EF4-FFF2-40B4-BE49-F238E27FC236}">
                  <a16:creationId xmlns:a16="http://schemas.microsoft.com/office/drawing/2014/main" id="{C63FCFA5-A2B9-4081-8F13-06A5C6BF8C99}"/>
                </a:ext>
              </a:extLst>
            </p:cNvPr>
            <p:cNvSpPr txBox="1"/>
            <p:nvPr/>
          </p:nvSpPr>
          <p:spPr>
            <a:xfrm>
              <a:off x="1061987" y="4862433"/>
              <a:ext cx="1463455" cy="738664"/>
            </a:xfrm>
            <a:prstGeom prst="rect">
              <a:avLst/>
            </a:prstGeom>
            <a:noFill/>
          </p:spPr>
          <p:txBody>
            <a:bodyPr wrap="square" rtlCol="0">
              <a:spAutoFit/>
            </a:bodyPr>
            <a:lstStyle/>
            <a:p>
              <a:pPr algn="ctr"/>
              <a:r>
                <a:rPr lang="en-US" sz="2800" b="1" dirty="0">
                  <a:solidFill>
                    <a:srgbClr val="00B0B4"/>
                  </a:solidFill>
                </a:rPr>
                <a:t>22%</a:t>
              </a:r>
            </a:p>
            <a:p>
              <a:pPr lvl="0" algn="ctr"/>
              <a:r>
                <a:rPr lang="en-US" sz="1400" b="1" i="1" dirty="0">
                  <a:solidFill>
                    <a:srgbClr val="00B0B4"/>
                  </a:solidFill>
                </a:rPr>
                <a:t>+5% vs. 2017</a:t>
              </a:r>
            </a:p>
          </p:txBody>
        </p:sp>
        <p:sp>
          <p:nvSpPr>
            <p:cNvPr id="58" name="TextBox 57">
              <a:extLst>
                <a:ext uri="{FF2B5EF4-FFF2-40B4-BE49-F238E27FC236}">
                  <a16:creationId xmlns:a16="http://schemas.microsoft.com/office/drawing/2014/main" id="{0A846C88-8541-4DD6-8316-5343E16C93B3}"/>
                </a:ext>
              </a:extLst>
            </p:cNvPr>
            <p:cNvSpPr txBox="1"/>
            <p:nvPr/>
          </p:nvSpPr>
          <p:spPr>
            <a:xfrm>
              <a:off x="591145" y="5624549"/>
              <a:ext cx="2405139" cy="369332"/>
            </a:xfrm>
            <a:prstGeom prst="rect">
              <a:avLst/>
            </a:prstGeom>
            <a:noFill/>
          </p:spPr>
          <p:txBody>
            <a:bodyPr wrap="square" rtlCol="0">
              <a:spAutoFit/>
            </a:bodyPr>
            <a:lstStyle/>
            <a:p>
              <a:pPr algn="ctr"/>
              <a:r>
                <a:rPr lang="en-US" b="1" dirty="0">
                  <a:solidFill>
                    <a:schemeClr val="bg1"/>
                  </a:solidFill>
                </a:rPr>
                <a:t>E-Reader</a:t>
              </a:r>
            </a:p>
          </p:txBody>
        </p:sp>
      </p:grpSp>
      <p:grpSp>
        <p:nvGrpSpPr>
          <p:cNvPr id="19" name="Group 18">
            <a:extLst>
              <a:ext uri="{FF2B5EF4-FFF2-40B4-BE49-F238E27FC236}">
                <a16:creationId xmlns:a16="http://schemas.microsoft.com/office/drawing/2014/main" id="{F3B10A41-095B-40A8-8910-B7EA1962C13B}"/>
              </a:ext>
            </a:extLst>
          </p:cNvPr>
          <p:cNvGrpSpPr/>
          <p:nvPr/>
        </p:nvGrpSpPr>
        <p:grpSpPr>
          <a:xfrm>
            <a:off x="3234305" y="4261089"/>
            <a:ext cx="2405139" cy="2056160"/>
            <a:chOff x="3107063" y="3937721"/>
            <a:chExt cx="2405139" cy="2056160"/>
          </a:xfrm>
        </p:grpSpPr>
        <p:pic>
          <p:nvPicPr>
            <p:cNvPr id="12" name="Picture 11">
              <a:extLst>
                <a:ext uri="{FF2B5EF4-FFF2-40B4-BE49-F238E27FC236}">
                  <a16:creationId xmlns:a16="http://schemas.microsoft.com/office/drawing/2014/main" id="{9FD23F73-0740-401E-87DC-DE807B8C9D7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851688" y="3937721"/>
              <a:ext cx="915888" cy="915888"/>
            </a:xfrm>
            <a:prstGeom prst="rect">
              <a:avLst/>
            </a:prstGeom>
          </p:spPr>
        </p:pic>
        <p:sp>
          <p:nvSpPr>
            <p:cNvPr id="31" name="TextBox 30">
              <a:extLst>
                <a:ext uri="{FF2B5EF4-FFF2-40B4-BE49-F238E27FC236}">
                  <a16:creationId xmlns:a16="http://schemas.microsoft.com/office/drawing/2014/main" id="{30C901AE-8382-4BB6-8858-73EBABBDD9CD}"/>
                </a:ext>
              </a:extLst>
            </p:cNvPr>
            <p:cNvSpPr txBox="1"/>
            <p:nvPr/>
          </p:nvSpPr>
          <p:spPr>
            <a:xfrm>
              <a:off x="3436209" y="4862433"/>
              <a:ext cx="1746846" cy="738664"/>
            </a:xfrm>
            <a:prstGeom prst="rect">
              <a:avLst/>
            </a:prstGeom>
            <a:noFill/>
          </p:spPr>
          <p:txBody>
            <a:bodyPr wrap="square" rtlCol="0">
              <a:spAutoFit/>
            </a:bodyPr>
            <a:lstStyle/>
            <a:p>
              <a:pPr algn="ctr"/>
              <a:r>
                <a:rPr lang="en-US" sz="2800" b="1" dirty="0">
                  <a:solidFill>
                    <a:srgbClr val="00B0B4"/>
                  </a:solidFill>
                </a:rPr>
                <a:t>14%</a:t>
              </a:r>
            </a:p>
            <a:p>
              <a:pPr lvl="0" algn="ctr"/>
              <a:r>
                <a:rPr lang="en-US" sz="1400" b="1" i="1" dirty="0">
                  <a:solidFill>
                    <a:srgbClr val="00B0B4"/>
                  </a:solidFill>
                </a:rPr>
                <a:t>+8% vs. 2017</a:t>
              </a:r>
            </a:p>
          </p:txBody>
        </p:sp>
        <p:sp>
          <p:nvSpPr>
            <p:cNvPr id="60" name="TextBox 59">
              <a:extLst>
                <a:ext uri="{FF2B5EF4-FFF2-40B4-BE49-F238E27FC236}">
                  <a16:creationId xmlns:a16="http://schemas.microsoft.com/office/drawing/2014/main" id="{8182CDDA-54AA-4C6A-AC61-4C901B1CF350}"/>
                </a:ext>
              </a:extLst>
            </p:cNvPr>
            <p:cNvSpPr txBox="1"/>
            <p:nvPr/>
          </p:nvSpPr>
          <p:spPr>
            <a:xfrm>
              <a:off x="3107063" y="5624549"/>
              <a:ext cx="2405139" cy="369332"/>
            </a:xfrm>
            <a:prstGeom prst="rect">
              <a:avLst/>
            </a:prstGeom>
            <a:noFill/>
          </p:spPr>
          <p:txBody>
            <a:bodyPr wrap="square" rtlCol="0">
              <a:spAutoFit/>
            </a:bodyPr>
            <a:lstStyle/>
            <a:p>
              <a:pPr algn="ctr"/>
              <a:r>
                <a:rPr lang="en-US" b="1" dirty="0">
                  <a:solidFill>
                    <a:schemeClr val="bg1"/>
                  </a:solidFill>
                </a:rPr>
                <a:t>Wearables</a:t>
              </a:r>
            </a:p>
          </p:txBody>
        </p:sp>
      </p:grpSp>
      <p:grpSp>
        <p:nvGrpSpPr>
          <p:cNvPr id="17" name="Group 16">
            <a:extLst>
              <a:ext uri="{FF2B5EF4-FFF2-40B4-BE49-F238E27FC236}">
                <a16:creationId xmlns:a16="http://schemas.microsoft.com/office/drawing/2014/main" id="{AD9303F1-A0A6-4F8C-A3AF-ADA0AD0C1AB5}"/>
              </a:ext>
            </a:extLst>
          </p:cNvPr>
          <p:cNvGrpSpPr/>
          <p:nvPr/>
        </p:nvGrpSpPr>
        <p:grpSpPr>
          <a:xfrm>
            <a:off x="5781573" y="4340567"/>
            <a:ext cx="2405139" cy="1976682"/>
            <a:chOff x="5908814" y="4017199"/>
            <a:chExt cx="2405139" cy="1976682"/>
          </a:xfrm>
        </p:grpSpPr>
        <p:pic>
          <p:nvPicPr>
            <p:cNvPr id="10" name="Picture 9">
              <a:extLst>
                <a:ext uri="{FF2B5EF4-FFF2-40B4-BE49-F238E27FC236}">
                  <a16:creationId xmlns:a16="http://schemas.microsoft.com/office/drawing/2014/main" id="{53662AFB-D6D4-498A-8F37-A6ED346D203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32917" y="4017199"/>
              <a:ext cx="756932" cy="756932"/>
            </a:xfrm>
            <a:prstGeom prst="rect">
              <a:avLst/>
            </a:prstGeom>
          </p:spPr>
        </p:pic>
        <p:sp>
          <p:nvSpPr>
            <p:cNvPr id="32" name="TextBox 31">
              <a:extLst>
                <a:ext uri="{FF2B5EF4-FFF2-40B4-BE49-F238E27FC236}">
                  <a16:creationId xmlns:a16="http://schemas.microsoft.com/office/drawing/2014/main" id="{71DCFD92-A1A0-4F8A-9FB2-9B6B81C108DA}"/>
                </a:ext>
              </a:extLst>
            </p:cNvPr>
            <p:cNvSpPr txBox="1"/>
            <p:nvPr/>
          </p:nvSpPr>
          <p:spPr>
            <a:xfrm>
              <a:off x="6319872" y="4862433"/>
              <a:ext cx="1583023" cy="738664"/>
            </a:xfrm>
            <a:prstGeom prst="rect">
              <a:avLst/>
            </a:prstGeom>
            <a:noFill/>
          </p:spPr>
          <p:txBody>
            <a:bodyPr wrap="square" rtlCol="0">
              <a:spAutoFit/>
            </a:bodyPr>
            <a:lstStyle/>
            <a:p>
              <a:pPr algn="ctr"/>
              <a:r>
                <a:rPr lang="en-US" sz="2800" b="1" dirty="0">
                  <a:solidFill>
                    <a:srgbClr val="00B0B4"/>
                  </a:solidFill>
                </a:rPr>
                <a:t>13%</a:t>
              </a:r>
            </a:p>
            <a:p>
              <a:pPr lvl="0" algn="ctr"/>
              <a:r>
                <a:rPr lang="en-US" sz="1400" b="1" i="1" dirty="0">
                  <a:solidFill>
                    <a:srgbClr val="00B0B4"/>
                  </a:solidFill>
                </a:rPr>
                <a:t>+86% vs. 2017</a:t>
              </a:r>
            </a:p>
          </p:txBody>
        </p:sp>
        <p:sp>
          <p:nvSpPr>
            <p:cNvPr id="61" name="TextBox 60">
              <a:extLst>
                <a:ext uri="{FF2B5EF4-FFF2-40B4-BE49-F238E27FC236}">
                  <a16:creationId xmlns:a16="http://schemas.microsoft.com/office/drawing/2014/main" id="{E289EB72-0FD3-44CA-A762-7E96C765A1EA}"/>
                </a:ext>
              </a:extLst>
            </p:cNvPr>
            <p:cNvSpPr txBox="1"/>
            <p:nvPr/>
          </p:nvSpPr>
          <p:spPr>
            <a:xfrm>
              <a:off x="5908814" y="5624549"/>
              <a:ext cx="2405139" cy="369332"/>
            </a:xfrm>
            <a:prstGeom prst="rect">
              <a:avLst/>
            </a:prstGeom>
            <a:noFill/>
          </p:spPr>
          <p:txBody>
            <a:bodyPr wrap="square" rtlCol="0">
              <a:spAutoFit/>
            </a:bodyPr>
            <a:lstStyle/>
            <a:p>
              <a:pPr algn="ctr"/>
              <a:r>
                <a:rPr lang="en-US" b="1" dirty="0">
                  <a:solidFill>
                    <a:schemeClr val="bg1"/>
                  </a:solidFill>
                </a:rPr>
                <a:t>Home Assistant</a:t>
              </a:r>
            </a:p>
          </p:txBody>
        </p:sp>
      </p:grpSp>
      <p:grpSp>
        <p:nvGrpSpPr>
          <p:cNvPr id="15" name="Group 14">
            <a:extLst>
              <a:ext uri="{FF2B5EF4-FFF2-40B4-BE49-F238E27FC236}">
                <a16:creationId xmlns:a16="http://schemas.microsoft.com/office/drawing/2014/main" id="{9D656C4D-2AEF-41E2-8836-D3AEC2534040}"/>
              </a:ext>
            </a:extLst>
          </p:cNvPr>
          <p:cNvGrpSpPr/>
          <p:nvPr/>
        </p:nvGrpSpPr>
        <p:grpSpPr>
          <a:xfrm>
            <a:off x="8328841" y="4215295"/>
            <a:ext cx="3176123" cy="2101954"/>
            <a:chOff x="8710565" y="3891927"/>
            <a:chExt cx="3176123" cy="2101954"/>
          </a:xfrm>
        </p:grpSpPr>
        <p:pic>
          <p:nvPicPr>
            <p:cNvPr id="4" name="Picture 3">
              <a:extLst>
                <a:ext uri="{FF2B5EF4-FFF2-40B4-BE49-F238E27FC236}">
                  <a16:creationId xmlns:a16="http://schemas.microsoft.com/office/drawing/2014/main" id="{6AEA913A-1AB4-47FD-8098-1A5FAD6526F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794888" y="3891927"/>
              <a:ext cx="1007477" cy="1007477"/>
            </a:xfrm>
            <a:prstGeom prst="rect">
              <a:avLst/>
            </a:prstGeom>
          </p:spPr>
        </p:pic>
        <p:sp>
          <p:nvSpPr>
            <p:cNvPr id="33" name="TextBox 32">
              <a:extLst>
                <a:ext uri="{FF2B5EF4-FFF2-40B4-BE49-F238E27FC236}">
                  <a16:creationId xmlns:a16="http://schemas.microsoft.com/office/drawing/2014/main" id="{50E2E6B3-A557-481F-9319-61E3336A2E65}"/>
                </a:ext>
              </a:extLst>
            </p:cNvPr>
            <p:cNvSpPr txBox="1"/>
            <p:nvPr/>
          </p:nvSpPr>
          <p:spPr>
            <a:xfrm>
              <a:off x="9425203" y="4862433"/>
              <a:ext cx="1746846" cy="738664"/>
            </a:xfrm>
            <a:prstGeom prst="rect">
              <a:avLst/>
            </a:prstGeom>
            <a:noFill/>
          </p:spPr>
          <p:txBody>
            <a:bodyPr wrap="square" rtlCol="0">
              <a:spAutoFit/>
            </a:bodyPr>
            <a:lstStyle/>
            <a:p>
              <a:pPr algn="ctr"/>
              <a:r>
                <a:rPr lang="en-US" sz="2800" b="1" dirty="0">
                  <a:solidFill>
                    <a:srgbClr val="00B0B4"/>
                  </a:solidFill>
                </a:rPr>
                <a:t>6%</a:t>
              </a:r>
            </a:p>
            <a:p>
              <a:pPr lvl="0" algn="ctr"/>
              <a:r>
                <a:rPr lang="en-US" sz="1400" b="1" i="1" dirty="0">
                  <a:solidFill>
                    <a:srgbClr val="00B0B4"/>
                  </a:solidFill>
                </a:rPr>
                <a:t>+600% vs. 2017</a:t>
              </a:r>
            </a:p>
          </p:txBody>
        </p:sp>
        <p:sp>
          <p:nvSpPr>
            <p:cNvPr id="62" name="TextBox 61">
              <a:extLst>
                <a:ext uri="{FF2B5EF4-FFF2-40B4-BE49-F238E27FC236}">
                  <a16:creationId xmlns:a16="http://schemas.microsoft.com/office/drawing/2014/main" id="{8EB57B82-4BED-4C93-B56C-563499731D20}"/>
                </a:ext>
              </a:extLst>
            </p:cNvPr>
            <p:cNvSpPr txBox="1"/>
            <p:nvPr/>
          </p:nvSpPr>
          <p:spPr>
            <a:xfrm>
              <a:off x="8710565" y="5624549"/>
              <a:ext cx="3176123" cy="369332"/>
            </a:xfrm>
            <a:prstGeom prst="rect">
              <a:avLst/>
            </a:prstGeom>
            <a:noFill/>
          </p:spPr>
          <p:txBody>
            <a:bodyPr wrap="square" rtlCol="0">
              <a:spAutoFit/>
            </a:bodyPr>
            <a:lstStyle/>
            <a:p>
              <a:pPr algn="ctr"/>
              <a:r>
                <a:rPr lang="en-US" b="1" dirty="0">
                  <a:solidFill>
                    <a:schemeClr val="bg1"/>
                  </a:solidFill>
                </a:rPr>
                <a:t>Smart Home Technology</a:t>
              </a:r>
            </a:p>
          </p:txBody>
        </p:sp>
      </p:grpSp>
      <p:sp>
        <p:nvSpPr>
          <p:cNvPr id="2049" name="Rectangle 2048">
            <a:extLst>
              <a:ext uri="{FF2B5EF4-FFF2-40B4-BE49-F238E27FC236}">
                <a16:creationId xmlns:a16="http://schemas.microsoft.com/office/drawing/2014/main" id="{A70F0478-CCD3-4D67-8EDB-1F73AA86C999}"/>
              </a:ext>
            </a:extLst>
          </p:cNvPr>
          <p:cNvSpPr/>
          <p:nvPr/>
        </p:nvSpPr>
        <p:spPr>
          <a:xfrm>
            <a:off x="4130847" y="1197710"/>
            <a:ext cx="3930307" cy="615553"/>
          </a:xfrm>
          <a:prstGeom prst="rect">
            <a:avLst/>
          </a:prstGeom>
        </p:spPr>
        <p:txBody>
          <a:bodyPr wrap="none">
            <a:spAutoFit/>
          </a:bodyPr>
          <a:lstStyle/>
          <a:p>
            <a:r>
              <a:rPr lang="en-US" b="1" u="sng" dirty="0"/>
              <a:t>Device Adoption Among Adults 50+</a:t>
            </a:r>
          </a:p>
          <a:p>
            <a:pPr algn="ctr"/>
            <a:r>
              <a:rPr lang="en-US" sz="1600" b="1" dirty="0"/>
              <a:t>% Who Own A Device</a:t>
            </a:r>
          </a:p>
        </p:txBody>
      </p:sp>
      <p:pic>
        <p:nvPicPr>
          <p:cNvPr id="24" name="Picture 23">
            <a:extLst>
              <a:ext uri="{FF2B5EF4-FFF2-40B4-BE49-F238E27FC236}">
                <a16:creationId xmlns:a16="http://schemas.microsoft.com/office/drawing/2014/main" id="{75FCBA0A-45D9-4459-994F-69F7587500ED}"/>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379423" y="1933721"/>
            <a:ext cx="832803" cy="832803"/>
          </a:xfrm>
          <a:prstGeom prst="rect">
            <a:avLst/>
          </a:prstGeom>
        </p:spPr>
      </p:pic>
      <p:sp>
        <p:nvSpPr>
          <p:cNvPr id="25" name="TextBox 24">
            <a:extLst>
              <a:ext uri="{FF2B5EF4-FFF2-40B4-BE49-F238E27FC236}">
                <a16:creationId xmlns:a16="http://schemas.microsoft.com/office/drawing/2014/main" id="{E35D5D5E-A260-450A-A6B6-30547889D4CC}"/>
              </a:ext>
            </a:extLst>
          </p:cNvPr>
          <p:cNvSpPr txBox="1"/>
          <p:nvPr/>
        </p:nvSpPr>
        <p:spPr>
          <a:xfrm>
            <a:off x="939961" y="2848369"/>
            <a:ext cx="1694234" cy="738664"/>
          </a:xfrm>
          <a:prstGeom prst="rect">
            <a:avLst/>
          </a:prstGeom>
          <a:noFill/>
        </p:spPr>
        <p:txBody>
          <a:bodyPr wrap="square" rtlCol="0">
            <a:spAutoFit/>
          </a:bodyPr>
          <a:lstStyle/>
          <a:p>
            <a:pPr algn="ctr"/>
            <a:r>
              <a:rPr lang="en-US" sz="2800" b="1" dirty="0">
                <a:solidFill>
                  <a:srgbClr val="00B0B4"/>
                </a:solidFill>
              </a:rPr>
              <a:t>75%</a:t>
            </a:r>
          </a:p>
          <a:p>
            <a:pPr algn="ctr"/>
            <a:r>
              <a:rPr lang="en-US" sz="1400" b="1" i="1" dirty="0">
                <a:solidFill>
                  <a:srgbClr val="00B0B4"/>
                </a:solidFill>
              </a:rPr>
              <a:t>+7% vs. 2017</a:t>
            </a:r>
          </a:p>
        </p:txBody>
      </p:sp>
      <p:sp>
        <p:nvSpPr>
          <p:cNvPr id="54" name="TextBox 53">
            <a:extLst>
              <a:ext uri="{FF2B5EF4-FFF2-40B4-BE49-F238E27FC236}">
                <a16:creationId xmlns:a16="http://schemas.microsoft.com/office/drawing/2014/main" id="{6E2D7D3D-55C7-498B-8AB6-4AA73E90A703}"/>
              </a:ext>
            </a:extLst>
          </p:cNvPr>
          <p:cNvSpPr txBox="1"/>
          <p:nvPr/>
        </p:nvSpPr>
        <p:spPr>
          <a:xfrm>
            <a:off x="584508" y="3581947"/>
            <a:ext cx="2405139" cy="369332"/>
          </a:xfrm>
          <a:prstGeom prst="rect">
            <a:avLst/>
          </a:prstGeom>
          <a:noFill/>
        </p:spPr>
        <p:txBody>
          <a:bodyPr wrap="square" rtlCol="0">
            <a:spAutoFit/>
          </a:bodyPr>
          <a:lstStyle/>
          <a:p>
            <a:pPr algn="ctr"/>
            <a:r>
              <a:rPr lang="en-US" b="1" dirty="0">
                <a:solidFill>
                  <a:schemeClr val="bg1"/>
                </a:solidFill>
              </a:rPr>
              <a:t>Smartphone</a:t>
            </a:r>
          </a:p>
        </p:txBody>
      </p:sp>
      <p:pic>
        <p:nvPicPr>
          <p:cNvPr id="22" name="Picture 21">
            <a:extLst>
              <a:ext uri="{FF2B5EF4-FFF2-40B4-BE49-F238E27FC236}">
                <a16:creationId xmlns:a16="http://schemas.microsoft.com/office/drawing/2014/main" id="{C9B45333-EEDD-4C3B-94DA-558122D42E0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644437" y="1933721"/>
            <a:ext cx="832803" cy="832803"/>
          </a:xfrm>
          <a:prstGeom prst="rect">
            <a:avLst/>
          </a:prstGeom>
        </p:spPr>
      </p:pic>
      <p:sp>
        <p:nvSpPr>
          <p:cNvPr id="26" name="TextBox 25">
            <a:extLst>
              <a:ext uri="{FF2B5EF4-FFF2-40B4-BE49-F238E27FC236}">
                <a16:creationId xmlns:a16="http://schemas.microsoft.com/office/drawing/2014/main" id="{E4797752-8BD8-464B-B28A-920449433A3B}"/>
              </a:ext>
            </a:extLst>
          </p:cNvPr>
          <p:cNvSpPr txBox="1"/>
          <p:nvPr/>
        </p:nvSpPr>
        <p:spPr>
          <a:xfrm>
            <a:off x="3339135" y="2848369"/>
            <a:ext cx="1443404" cy="738664"/>
          </a:xfrm>
          <a:prstGeom prst="rect">
            <a:avLst/>
          </a:prstGeom>
          <a:noFill/>
        </p:spPr>
        <p:txBody>
          <a:bodyPr wrap="square" rtlCol="0">
            <a:spAutoFit/>
          </a:bodyPr>
          <a:lstStyle/>
          <a:p>
            <a:pPr algn="ctr"/>
            <a:r>
              <a:rPr lang="en-US" sz="2800" b="1" dirty="0">
                <a:solidFill>
                  <a:srgbClr val="00B0B4"/>
                </a:solidFill>
              </a:rPr>
              <a:t>65%</a:t>
            </a:r>
          </a:p>
          <a:p>
            <a:pPr algn="ctr"/>
            <a:r>
              <a:rPr lang="en-US" sz="1400" b="1" i="1" dirty="0">
                <a:solidFill>
                  <a:srgbClr val="00B0B4"/>
                </a:solidFill>
              </a:rPr>
              <a:t>+5% vs. 2017</a:t>
            </a:r>
          </a:p>
        </p:txBody>
      </p:sp>
      <p:sp>
        <p:nvSpPr>
          <p:cNvPr id="55" name="TextBox 54">
            <a:extLst>
              <a:ext uri="{FF2B5EF4-FFF2-40B4-BE49-F238E27FC236}">
                <a16:creationId xmlns:a16="http://schemas.microsoft.com/office/drawing/2014/main" id="{AE813A1C-3DD2-4CF3-9B06-0250607E8275}"/>
              </a:ext>
            </a:extLst>
          </p:cNvPr>
          <p:cNvSpPr txBox="1"/>
          <p:nvPr/>
        </p:nvSpPr>
        <p:spPr>
          <a:xfrm>
            <a:off x="2858711" y="3581947"/>
            <a:ext cx="2405139" cy="369332"/>
          </a:xfrm>
          <a:prstGeom prst="rect">
            <a:avLst/>
          </a:prstGeom>
          <a:noFill/>
        </p:spPr>
        <p:txBody>
          <a:bodyPr wrap="square" rtlCol="0">
            <a:spAutoFit/>
          </a:bodyPr>
          <a:lstStyle/>
          <a:p>
            <a:pPr algn="ctr"/>
            <a:r>
              <a:rPr lang="en-US" b="1" dirty="0">
                <a:solidFill>
                  <a:schemeClr val="bg1"/>
                </a:solidFill>
              </a:rPr>
              <a:t>Laptop</a:t>
            </a:r>
          </a:p>
        </p:txBody>
      </p:sp>
      <p:pic>
        <p:nvPicPr>
          <p:cNvPr id="20" name="Picture 19">
            <a:extLst>
              <a:ext uri="{FF2B5EF4-FFF2-40B4-BE49-F238E27FC236}">
                <a16:creationId xmlns:a16="http://schemas.microsoft.com/office/drawing/2014/main" id="{E1EEB421-FEA1-45D8-AEF0-678BA47B3DD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5672717" y="1933721"/>
            <a:ext cx="832803" cy="832803"/>
          </a:xfrm>
          <a:prstGeom prst="rect">
            <a:avLst/>
          </a:prstGeom>
        </p:spPr>
      </p:pic>
      <p:sp>
        <p:nvSpPr>
          <p:cNvPr id="27" name="TextBox 26">
            <a:extLst>
              <a:ext uri="{FF2B5EF4-FFF2-40B4-BE49-F238E27FC236}">
                <a16:creationId xmlns:a16="http://schemas.microsoft.com/office/drawing/2014/main" id="{4E994301-8731-4B46-8C34-7812CFE9B47A}"/>
              </a:ext>
            </a:extLst>
          </p:cNvPr>
          <p:cNvSpPr txBox="1"/>
          <p:nvPr/>
        </p:nvSpPr>
        <p:spPr>
          <a:xfrm>
            <a:off x="5343476" y="2848369"/>
            <a:ext cx="1491284" cy="738664"/>
          </a:xfrm>
          <a:prstGeom prst="rect">
            <a:avLst/>
          </a:prstGeom>
          <a:noFill/>
        </p:spPr>
        <p:txBody>
          <a:bodyPr wrap="square" rtlCol="0">
            <a:spAutoFit/>
          </a:bodyPr>
          <a:lstStyle/>
          <a:p>
            <a:pPr algn="ctr"/>
            <a:r>
              <a:rPr lang="en-US" sz="2800" b="1" dirty="0">
                <a:solidFill>
                  <a:srgbClr val="00B0B4"/>
                </a:solidFill>
              </a:rPr>
              <a:t>61%</a:t>
            </a:r>
          </a:p>
          <a:p>
            <a:pPr algn="ctr"/>
            <a:r>
              <a:rPr lang="en-US" sz="1400" b="1" i="1" dirty="0">
                <a:solidFill>
                  <a:srgbClr val="00B0B4"/>
                </a:solidFill>
              </a:rPr>
              <a:t>+0% vs. 2017</a:t>
            </a:r>
          </a:p>
        </p:txBody>
      </p:sp>
      <p:sp>
        <p:nvSpPr>
          <p:cNvPr id="56" name="TextBox 55">
            <a:extLst>
              <a:ext uri="{FF2B5EF4-FFF2-40B4-BE49-F238E27FC236}">
                <a16:creationId xmlns:a16="http://schemas.microsoft.com/office/drawing/2014/main" id="{C93E3BF7-46EF-4ED8-98C9-D473A03AA2FA}"/>
              </a:ext>
            </a:extLst>
          </p:cNvPr>
          <p:cNvSpPr txBox="1"/>
          <p:nvPr/>
        </p:nvSpPr>
        <p:spPr>
          <a:xfrm>
            <a:off x="4893432" y="3581947"/>
            <a:ext cx="2405139" cy="369332"/>
          </a:xfrm>
          <a:prstGeom prst="rect">
            <a:avLst/>
          </a:prstGeom>
          <a:noFill/>
        </p:spPr>
        <p:txBody>
          <a:bodyPr wrap="square" rtlCol="0">
            <a:spAutoFit/>
          </a:bodyPr>
          <a:lstStyle/>
          <a:p>
            <a:pPr algn="ctr"/>
            <a:r>
              <a:rPr lang="en-US" b="1" dirty="0">
                <a:solidFill>
                  <a:schemeClr val="bg1"/>
                </a:solidFill>
              </a:rPr>
              <a:t>Desktop</a:t>
            </a:r>
          </a:p>
        </p:txBody>
      </p:sp>
      <p:pic>
        <p:nvPicPr>
          <p:cNvPr id="18" name="Picture 17">
            <a:extLst>
              <a:ext uri="{FF2B5EF4-FFF2-40B4-BE49-F238E27FC236}">
                <a16:creationId xmlns:a16="http://schemas.microsoft.com/office/drawing/2014/main" id="{D563918E-D07C-46B2-89C4-EED96547DC7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977180" y="1933810"/>
            <a:ext cx="832625" cy="832625"/>
          </a:xfrm>
          <a:prstGeom prst="rect">
            <a:avLst/>
          </a:prstGeom>
        </p:spPr>
      </p:pic>
      <p:sp>
        <p:nvSpPr>
          <p:cNvPr id="28" name="TextBox 27">
            <a:extLst>
              <a:ext uri="{FF2B5EF4-FFF2-40B4-BE49-F238E27FC236}">
                <a16:creationId xmlns:a16="http://schemas.microsoft.com/office/drawing/2014/main" id="{DD453393-B236-4ACC-B48E-2EBED0787A4A}"/>
              </a:ext>
            </a:extLst>
          </p:cNvPr>
          <p:cNvSpPr txBox="1"/>
          <p:nvPr/>
        </p:nvSpPr>
        <p:spPr>
          <a:xfrm>
            <a:off x="9542582" y="2848369"/>
            <a:ext cx="1754723" cy="738664"/>
          </a:xfrm>
          <a:prstGeom prst="rect">
            <a:avLst/>
          </a:prstGeom>
          <a:noFill/>
        </p:spPr>
        <p:txBody>
          <a:bodyPr wrap="square" rtlCol="0">
            <a:spAutoFit/>
          </a:bodyPr>
          <a:lstStyle/>
          <a:p>
            <a:pPr algn="ctr"/>
            <a:r>
              <a:rPr lang="en-US" sz="2800" b="1" dirty="0">
                <a:solidFill>
                  <a:srgbClr val="00B0B4"/>
                </a:solidFill>
              </a:rPr>
              <a:t>42%</a:t>
            </a:r>
          </a:p>
          <a:p>
            <a:pPr algn="ctr"/>
            <a:r>
              <a:rPr lang="en-US" sz="1400" b="1" i="1" dirty="0">
                <a:solidFill>
                  <a:srgbClr val="00B0B4"/>
                </a:solidFill>
              </a:rPr>
              <a:t>-2% vs. 2017</a:t>
            </a:r>
          </a:p>
        </p:txBody>
      </p:sp>
      <p:sp>
        <p:nvSpPr>
          <p:cNvPr id="57" name="TextBox 56">
            <a:extLst>
              <a:ext uri="{FF2B5EF4-FFF2-40B4-BE49-F238E27FC236}">
                <a16:creationId xmlns:a16="http://schemas.microsoft.com/office/drawing/2014/main" id="{AE464BEB-018E-487E-A5E9-B175FCBEAD37}"/>
              </a:ext>
            </a:extLst>
          </p:cNvPr>
          <p:cNvSpPr txBox="1"/>
          <p:nvPr/>
        </p:nvSpPr>
        <p:spPr>
          <a:xfrm>
            <a:off x="9202354" y="3581947"/>
            <a:ext cx="2405139" cy="369332"/>
          </a:xfrm>
          <a:prstGeom prst="rect">
            <a:avLst/>
          </a:prstGeom>
          <a:noFill/>
        </p:spPr>
        <p:txBody>
          <a:bodyPr wrap="square" rtlCol="0">
            <a:spAutoFit/>
          </a:bodyPr>
          <a:lstStyle/>
          <a:p>
            <a:pPr algn="ctr"/>
            <a:r>
              <a:rPr lang="en-US" b="1" dirty="0">
                <a:solidFill>
                  <a:schemeClr val="bg1"/>
                </a:solidFill>
              </a:rPr>
              <a:t>Tablet</a:t>
            </a:r>
          </a:p>
        </p:txBody>
      </p:sp>
      <p:pic>
        <p:nvPicPr>
          <p:cNvPr id="30" name="Picture 29">
            <a:extLst>
              <a:ext uri="{FF2B5EF4-FFF2-40B4-BE49-F238E27FC236}">
                <a16:creationId xmlns:a16="http://schemas.microsoft.com/office/drawing/2014/main" id="{4FDE24D9-8090-4A6A-9A88-B1A12CF9345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62037" y="1985760"/>
            <a:ext cx="776852" cy="776852"/>
          </a:xfrm>
          <a:prstGeom prst="rect">
            <a:avLst/>
          </a:prstGeom>
        </p:spPr>
      </p:pic>
      <p:sp>
        <p:nvSpPr>
          <p:cNvPr id="45" name="TextBox 44">
            <a:extLst>
              <a:ext uri="{FF2B5EF4-FFF2-40B4-BE49-F238E27FC236}">
                <a16:creationId xmlns:a16="http://schemas.microsoft.com/office/drawing/2014/main" id="{C9091669-480D-47B3-8FF4-C03483BEA140}"/>
              </a:ext>
            </a:extLst>
          </p:cNvPr>
          <p:cNvSpPr txBox="1"/>
          <p:nvPr/>
        </p:nvSpPr>
        <p:spPr>
          <a:xfrm>
            <a:off x="7504821" y="2848369"/>
            <a:ext cx="1491284" cy="738664"/>
          </a:xfrm>
          <a:prstGeom prst="rect">
            <a:avLst/>
          </a:prstGeom>
          <a:noFill/>
        </p:spPr>
        <p:txBody>
          <a:bodyPr wrap="square" rtlCol="0">
            <a:spAutoFit/>
          </a:bodyPr>
          <a:lstStyle/>
          <a:p>
            <a:pPr algn="ctr"/>
            <a:r>
              <a:rPr lang="en-US" sz="2800" b="1" dirty="0">
                <a:solidFill>
                  <a:srgbClr val="00B0B4"/>
                </a:solidFill>
              </a:rPr>
              <a:t>49%</a:t>
            </a:r>
          </a:p>
          <a:p>
            <a:pPr lvl="0" algn="ctr"/>
            <a:r>
              <a:rPr lang="en-US" sz="1400" b="1" i="1" dirty="0">
                <a:solidFill>
                  <a:srgbClr val="00B0B4"/>
                </a:solidFill>
              </a:rPr>
              <a:t>N/A vs. 2017</a:t>
            </a:r>
          </a:p>
        </p:txBody>
      </p:sp>
      <p:sp>
        <p:nvSpPr>
          <p:cNvPr id="46" name="TextBox 45">
            <a:extLst>
              <a:ext uri="{FF2B5EF4-FFF2-40B4-BE49-F238E27FC236}">
                <a16:creationId xmlns:a16="http://schemas.microsoft.com/office/drawing/2014/main" id="{25F15C8A-F00A-48D3-A045-34B9BF3293C2}"/>
              </a:ext>
            </a:extLst>
          </p:cNvPr>
          <p:cNvSpPr txBox="1"/>
          <p:nvPr/>
        </p:nvSpPr>
        <p:spPr>
          <a:xfrm>
            <a:off x="7047894" y="3581947"/>
            <a:ext cx="2405139" cy="369332"/>
          </a:xfrm>
          <a:prstGeom prst="rect">
            <a:avLst/>
          </a:prstGeom>
          <a:noFill/>
        </p:spPr>
        <p:txBody>
          <a:bodyPr wrap="square" rtlCol="0">
            <a:spAutoFit/>
          </a:bodyPr>
          <a:lstStyle/>
          <a:p>
            <a:pPr algn="ctr"/>
            <a:r>
              <a:rPr lang="en-US" b="1" dirty="0">
                <a:solidFill>
                  <a:schemeClr val="bg1"/>
                </a:solidFill>
              </a:rPr>
              <a:t>Smart TV</a:t>
            </a:r>
          </a:p>
        </p:txBody>
      </p:sp>
      <p:sp>
        <p:nvSpPr>
          <p:cNvPr id="39" name="Slide Number Placeholder 5">
            <a:extLst>
              <a:ext uri="{FF2B5EF4-FFF2-40B4-BE49-F238E27FC236}">
                <a16:creationId xmlns:a16="http://schemas.microsoft.com/office/drawing/2014/main" id="{2A7C56D3-7B5C-4E75-8D84-9507F077D693}"/>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40</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40" name="Picture 39">
            <a:extLst>
              <a:ext uri="{FF2B5EF4-FFF2-40B4-BE49-F238E27FC236}">
                <a16:creationId xmlns:a16="http://schemas.microsoft.com/office/drawing/2014/main" id="{A2F3CB3D-0F6F-4141-AFF6-566E3B88285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2123540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B0B4"/>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F6E4799C-2F17-4D08-A00E-D5481C24D8CE}"/>
              </a:ext>
            </a:extLst>
          </p:cNvPr>
          <p:cNvSpPr>
            <a:spLocks noGrp="1"/>
          </p:cNvSpPr>
          <p:nvPr>
            <p:ph type="ctrTitle"/>
          </p:nvPr>
        </p:nvSpPr>
        <p:spPr>
          <a:xfrm>
            <a:off x="75472" y="189294"/>
            <a:ext cx="12185460" cy="797814"/>
          </a:xfrm>
        </p:spPr>
        <p:txBody>
          <a:bodyPr/>
          <a:lstStyle/>
          <a:p>
            <a:pPr algn="l" defTabSz="583178"/>
            <a:r>
              <a:rPr lang="en-US" dirty="0">
                <a:solidFill>
                  <a:schemeClr val="bg1"/>
                </a:solidFill>
                <a:latin typeface="+mj-lt"/>
                <a:cs typeface="+mj-cs"/>
              </a:rPr>
              <a:t>In Fact, Almost 80% Of Adults 50+ Visit Ad-Supported TV-Branded Digital Platforms, Which Consists Of Some Of The Most Popular Content Across Major Genres Online</a:t>
            </a:r>
          </a:p>
        </p:txBody>
      </p:sp>
      <p:sp>
        <p:nvSpPr>
          <p:cNvPr id="178" name="Text Placeholder 3">
            <a:extLst>
              <a:ext uri="{FF2B5EF4-FFF2-40B4-BE49-F238E27FC236}">
                <a16:creationId xmlns:a16="http://schemas.microsoft.com/office/drawing/2014/main" id="{66E904DC-E2AB-4FBC-8477-2BA4E5250EA8}"/>
              </a:ext>
            </a:extLst>
          </p:cNvPr>
          <p:cNvSpPr txBox="1">
            <a:spLocks/>
          </p:cNvSpPr>
          <p:nvPr/>
        </p:nvSpPr>
        <p:spPr>
          <a:xfrm>
            <a:off x="141619" y="6294993"/>
            <a:ext cx="8534989" cy="513769"/>
          </a:xfrm>
          <a:prstGeom prst="rect">
            <a:avLst/>
          </a:prstGeom>
        </p:spPr>
        <p:txBody>
          <a:bodyPr vert="horz">
            <a:noAutofit/>
          </a:bodyP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altLang="en-US" sz="8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Source: </a:t>
            </a:r>
            <a:r>
              <a:rPr kumimoji="0" lang="en-US" sz="800" b="0" i="0" u="none" strike="noStrike" kern="1200" cap="none" spc="0" normalizeH="0" baseline="0" noProof="0" dirty="0">
                <a:ln>
                  <a:noFill/>
                </a:ln>
                <a:solidFill>
                  <a:schemeClr val="bg1"/>
                </a:solidFill>
                <a:effectLst/>
                <a:uLnTx/>
                <a:uFillTx/>
                <a:latin typeface="Trebuchet MS"/>
                <a:ea typeface="+mn-ea"/>
                <a:cs typeface="+mn-cs"/>
              </a:rPr>
              <a:t>VAB analysis of comScore </a:t>
            </a:r>
            <a:r>
              <a:rPr kumimoji="0" lang="en-US" sz="800" b="0" i="0" u="none" strike="noStrike" kern="1200" cap="none" spc="0" normalizeH="0" baseline="0" noProof="0" dirty="0" err="1">
                <a:ln>
                  <a:noFill/>
                </a:ln>
                <a:solidFill>
                  <a:schemeClr val="bg1"/>
                </a:solidFill>
                <a:effectLst/>
                <a:uLnTx/>
                <a:uFillTx/>
                <a:latin typeface="Trebuchet MS"/>
                <a:ea typeface="+mn-ea"/>
                <a:cs typeface="+mn-cs"/>
              </a:rPr>
              <a:t>MediaMetrix</a:t>
            </a:r>
            <a:r>
              <a:rPr kumimoji="0" lang="en-US" sz="800" b="0" i="0" u="none" strike="noStrike" kern="1200" cap="none" spc="0" normalizeH="0" baseline="0" noProof="0" dirty="0">
                <a:ln>
                  <a:noFill/>
                </a:ln>
                <a:solidFill>
                  <a:schemeClr val="bg1"/>
                </a:solidFill>
                <a:effectLst/>
                <a:uLnTx/>
                <a:uFillTx/>
                <a:latin typeface="Trebuchet MS"/>
                <a:ea typeface="+mn-ea"/>
                <a:cs typeface="+mn-cs"/>
              </a:rPr>
              <a:t> multiplatform (desktop + mobile) data, Audience Duplication, December 2018. Unduplicated unique visitors based on a “TV-branded digital platforms” custom group list which includes ad-supported broadcast TV &amp; cable TV brands and MVPDs. % are based on U.S. population per U.S. Census Bureau data 2017 Population Estimates, not digital universe. ; </a:t>
            </a:r>
            <a:r>
              <a:rPr kumimoji="0" lang="en-US" altLang="en-US" sz="8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VAB analysis </a:t>
            </a:r>
            <a:r>
              <a:rPr kumimoji="0" lang="it-IT" altLang="en-US" sz="8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of comScore Media Metrix Key Measures multi-platform (desktop + mobile) data</a:t>
            </a:r>
            <a:r>
              <a:rPr kumimoji="0" lang="en-US" altLang="en-US" sz="800" b="0" i="0" u="none" strike="noStrike" kern="1200" cap="none" spc="0" normalizeH="0" baseline="0" noProof="0" dirty="0">
                <a:ln>
                  <a:noFill/>
                </a:ln>
                <a:solidFill>
                  <a:schemeClr val="bg1"/>
                </a:solidFill>
                <a:effectLst/>
                <a:uLnTx/>
                <a:uFillTx/>
                <a:latin typeface="Trebuchet MS" panose="020B0603020202020204" pitchFamily="34" charset="0"/>
                <a:ea typeface="+mn-ea"/>
                <a:cs typeface="+mn-cs"/>
              </a:rPr>
              <a:t>, December 2018, based on categories (top 5 rankings based on “Total Minutes Viewed”).  Total Audience = (Desktop P2+, Mobile 18+).</a:t>
            </a:r>
          </a:p>
        </p:txBody>
      </p:sp>
      <p:grpSp>
        <p:nvGrpSpPr>
          <p:cNvPr id="2" name="Group 1">
            <a:extLst>
              <a:ext uri="{FF2B5EF4-FFF2-40B4-BE49-F238E27FC236}">
                <a16:creationId xmlns:a16="http://schemas.microsoft.com/office/drawing/2014/main" id="{2C6D5E25-B870-42F3-ACA7-7D42BC0853A8}"/>
              </a:ext>
            </a:extLst>
          </p:cNvPr>
          <p:cNvGrpSpPr/>
          <p:nvPr/>
        </p:nvGrpSpPr>
        <p:grpSpPr>
          <a:xfrm>
            <a:off x="1346287" y="2122535"/>
            <a:ext cx="1679852" cy="1439012"/>
            <a:chOff x="628656" y="2601012"/>
            <a:chExt cx="1262097" cy="1081151"/>
          </a:xfrm>
        </p:grpSpPr>
        <p:sp>
          <p:nvSpPr>
            <p:cNvPr id="50" name="Rectangle 49">
              <a:extLst>
                <a:ext uri="{FF2B5EF4-FFF2-40B4-BE49-F238E27FC236}">
                  <a16:creationId xmlns:a16="http://schemas.microsoft.com/office/drawing/2014/main" id="{AE1AFF9C-9B57-4CE0-AC4F-FFE1D82EAE86}"/>
                </a:ext>
              </a:extLst>
            </p:cNvPr>
            <p:cNvSpPr/>
            <p:nvPr/>
          </p:nvSpPr>
          <p:spPr>
            <a:xfrm>
              <a:off x="628656" y="2973226"/>
              <a:ext cx="1262097" cy="70748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rebuchet MS"/>
                <a:ea typeface="+mn-ea"/>
                <a:cs typeface="+mn-cs"/>
              </a:endParaRPr>
            </a:p>
          </p:txBody>
        </p:sp>
        <p:pic>
          <p:nvPicPr>
            <p:cNvPr id="206" name="Picture 2" descr="Image result for espn logo">
              <a:extLst>
                <a:ext uri="{FF2B5EF4-FFF2-40B4-BE49-F238E27FC236}">
                  <a16:creationId xmlns:a16="http://schemas.microsoft.com/office/drawing/2014/main" id="{8C670FEE-D6B7-4D4F-865B-F23BA026C9F0}"/>
                </a:ext>
              </a:extLst>
            </p:cNvPr>
            <p:cNvPicPr>
              <a:picLocks noChangeAspect="1" noChangeArrowheads="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634586" y="2946018"/>
              <a:ext cx="538016" cy="28444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7" name="Picture 6" descr="Image result for nbc sports logo">
              <a:extLst>
                <a:ext uri="{FF2B5EF4-FFF2-40B4-BE49-F238E27FC236}">
                  <a16:creationId xmlns:a16="http://schemas.microsoft.com/office/drawing/2014/main" id="{F0EF5CB3-BEA2-4B95-8D75-9AE92D8B3538}"/>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78180" y="3228552"/>
              <a:ext cx="774989" cy="123244"/>
            </a:xfrm>
            <a:prstGeom prst="rect">
              <a:avLst/>
            </a:prstGeom>
            <a:noFill/>
            <a:extLst>
              <a:ext uri="{909E8E84-426E-40DD-AFC4-6F175D3DCCD1}">
                <a14:hiddenFill xmlns:a14="http://schemas.microsoft.com/office/drawing/2010/main">
                  <a:solidFill>
                    <a:srgbClr val="FFFFFF"/>
                  </a:solidFill>
                </a14:hiddenFill>
              </a:ext>
            </a:extLst>
          </p:spPr>
        </p:pic>
        <p:pic>
          <p:nvPicPr>
            <p:cNvPr id="209" name="Picture 2" descr="Image result for cbs sports logo">
              <a:extLst>
                <a:ext uri="{FF2B5EF4-FFF2-40B4-BE49-F238E27FC236}">
                  <a16:creationId xmlns:a16="http://schemas.microsoft.com/office/drawing/2014/main" id="{6C57CDF7-3715-44F8-A077-D460FCC03B2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185401" y="3031700"/>
              <a:ext cx="690601" cy="146407"/>
            </a:xfrm>
            <a:prstGeom prst="rect">
              <a:avLst/>
            </a:prstGeom>
            <a:noFill/>
            <a:extLst>
              <a:ext uri="{909E8E84-426E-40DD-AFC4-6F175D3DCCD1}">
                <a14:hiddenFill xmlns:a14="http://schemas.microsoft.com/office/drawing/2010/main">
                  <a:solidFill>
                    <a:srgbClr val="FFFFFF"/>
                  </a:solidFill>
                </a14:hiddenFill>
              </a:ext>
            </a:extLst>
          </p:spPr>
        </p:pic>
        <p:pic>
          <p:nvPicPr>
            <p:cNvPr id="210" name="Picture 2" descr="Image result for nfl logo">
              <a:extLst>
                <a:ext uri="{FF2B5EF4-FFF2-40B4-BE49-F238E27FC236}">
                  <a16:creationId xmlns:a16="http://schemas.microsoft.com/office/drawing/2014/main" id="{1C2BC9CA-9CD2-4B08-8BF3-097A64EAB46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50995" y="3325915"/>
              <a:ext cx="270602" cy="356248"/>
            </a:xfrm>
            <a:prstGeom prst="rect">
              <a:avLst/>
            </a:prstGeom>
            <a:noFill/>
            <a:extLst>
              <a:ext uri="{909E8E84-426E-40DD-AFC4-6F175D3DCCD1}">
                <a14:hiddenFill xmlns:a14="http://schemas.microsoft.com/office/drawing/2010/main">
                  <a:solidFill>
                    <a:srgbClr val="FFFFFF"/>
                  </a:solidFill>
                </a14:hiddenFill>
              </a:ext>
            </a:extLst>
          </p:spPr>
        </p:pic>
        <p:pic>
          <p:nvPicPr>
            <p:cNvPr id="230" name="Picture 2" descr="Image result for bleacher report logo">
              <a:extLst>
                <a:ext uri="{FF2B5EF4-FFF2-40B4-BE49-F238E27FC236}">
                  <a16:creationId xmlns:a16="http://schemas.microsoft.com/office/drawing/2014/main" id="{48AD0059-5708-4889-9C0F-F42BD2C4507A}"/>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5553" t="17358" r="15389" b="17021"/>
            <a:stretch/>
          </p:blipFill>
          <p:spPr bwMode="auto">
            <a:xfrm>
              <a:off x="1238363" y="3369354"/>
              <a:ext cx="374576" cy="283698"/>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33F76231-6AAC-430B-9B3E-AE600967D07E}"/>
                </a:ext>
              </a:extLst>
            </p:cNvPr>
            <p:cNvSpPr/>
            <p:nvPr/>
          </p:nvSpPr>
          <p:spPr>
            <a:xfrm>
              <a:off x="628656" y="2601012"/>
              <a:ext cx="1262097" cy="3217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Sports</a:t>
              </a:r>
            </a:p>
          </p:txBody>
        </p:sp>
      </p:grpSp>
      <p:grpSp>
        <p:nvGrpSpPr>
          <p:cNvPr id="6" name="Group 5">
            <a:extLst>
              <a:ext uri="{FF2B5EF4-FFF2-40B4-BE49-F238E27FC236}">
                <a16:creationId xmlns:a16="http://schemas.microsoft.com/office/drawing/2014/main" id="{6949659C-48F5-46C1-A62E-698AC981470A}"/>
              </a:ext>
            </a:extLst>
          </p:cNvPr>
          <p:cNvGrpSpPr/>
          <p:nvPr/>
        </p:nvGrpSpPr>
        <p:grpSpPr>
          <a:xfrm>
            <a:off x="1346287" y="4134963"/>
            <a:ext cx="1679852" cy="1437076"/>
            <a:chOff x="6144636" y="2601012"/>
            <a:chExt cx="1262097" cy="1079696"/>
          </a:xfrm>
        </p:grpSpPr>
        <p:sp>
          <p:nvSpPr>
            <p:cNvPr id="54" name="Rectangle 53">
              <a:extLst>
                <a:ext uri="{FF2B5EF4-FFF2-40B4-BE49-F238E27FC236}">
                  <a16:creationId xmlns:a16="http://schemas.microsoft.com/office/drawing/2014/main" id="{F46D450C-D1B3-4FF7-BA78-C938A6AED763}"/>
                </a:ext>
              </a:extLst>
            </p:cNvPr>
            <p:cNvSpPr/>
            <p:nvPr/>
          </p:nvSpPr>
          <p:spPr>
            <a:xfrm>
              <a:off x="6144636" y="2973226"/>
              <a:ext cx="1262097" cy="70748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rebuchet MS"/>
                <a:ea typeface="+mn-ea"/>
                <a:cs typeface="+mn-cs"/>
              </a:endParaRPr>
            </a:p>
          </p:txBody>
        </p:sp>
        <p:pic>
          <p:nvPicPr>
            <p:cNvPr id="217" name="Picture 12" descr="Image result for weather channel 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76773" y="3023047"/>
              <a:ext cx="602545" cy="602545"/>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0">
              <a:extLst>
                <a:ext uri="{FF2B5EF4-FFF2-40B4-BE49-F238E27FC236}">
                  <a16:creationId xmlns:a16="http://schemas.microsoft.com/office/drawing/2014/main" id="{370ECB43-AC6C-45D6-9036-C7CF3C36CEFC}"/>
                </a:ext>
              </a:extLst>
            </p:cNvPr>
            <p:cNvSpPr/>
            <p:nvPr/>
          </p:nvSpPr>
          <p:spPr>
            <a:xfrm>
              <a:off x="6144636" y="2601012"/>
              <a:ext cx="1262097" cy="3217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Weather</a:t>
              </a:r>
            </a:p>
          </p:txBody>
        </p:sp>
      </p:grpSp>
      <p:grpSp>
        <p:nvGrpSpPr>
          <p:cNvPr id="4" name="Group 3">
            <a:extLst>
              <a:ext uri="{FF2B5EF4-FFF2-40B4-BE49-F238E27FC236}">
                <a16:creationId xmlns:a16="http://schemas.microsoft.com/office/drawing/2014/main" id="{132FEF30-58FD-4425-AB35-BDCF83508367}"/>
              </a:ext>
            </a:extLst>
          </p:cNvPr>
          <p:cNvGrpSpPr/>
          <p:nvPr/>
        </p:nvGrpSpPr>
        <p:grpSpPr>
          <a:xfrm>
            <a:off x="6559337" y="4134963"/>
            <a:ext cx="1679852" cy="1437076"/>
            <a:chOff x="8853005" y="2601012"/>
            <a:chExt cx="1262097" cy="1079696"/>
          </a:xfrm>
        </p:grpSpPr>
        <p:sp>
          <p:nvSpPr>
            <p:cNvPr id="53" name="Rectangle 52">
              <a:extLst>
                <a:ext uri="{FF2B5EF4-FFF2-40B4-BE49-F238E27FC236}">
                  <a16:creationId xmlns:a16="http://schemas.microsoft.com/office/drawing/2014/main" id="{886DE30C-12F7-4EA3-9091-D3666BB579C6}"/>
                </a:ext>
              </a:extLst>
            </p:cNvPr>
            <p:cNvSpPr/>
            <p:nvPr/>
          </p:nvSpPr>
          <p:spPr>
            <a:xfrm>
              <a:off x="8853005" y="2973226"/>
              <a:ext cx="1262097" cy="70748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rebuchet MS"/>
                <a:ea typeface="+mn-ea"/>
                <a:cs typeface="+mn-cs"/>
              </a:endParaRPr>
            </a:p>
          </p:txBody>
        </p:sp>
        <p:pic>
          <p:nvPicPr>
            <p:cNvPr id="226" name="Picture 20" descr="Image result for hgtv 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8994270" y="3031145"/>
              <a:ext cx="963606" cy="602942"/>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47">
              <a:extLst>
                <a:ext uri="{FF2B5EF4-FFF2-40B4-BE49-F238E27FC236}">
                  <a16:creationId xmlns:a16="http://schemas.microsoft.com/office/drawing/2014/main" id="{5BD58F8A-E131-40F2-B3F0-0E380F4A58A2}"/>
                </a:ext>
              </a:extLst>
            </p:cNvPr>
            <p:cNvSpPr/>
            <p:nvPr/>
          </p:nvSpPr>
          <p:spPr>
            <a:xfrm>
              <a:off x="8853005" y="2601012"/>
              <a:ext cx="1262097" cy="3217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Home</a:t>
              </a:r>
            </a:p>
          </p:txBody>
        </p:sp>
      </p:grpSp>
      <p:grpSp>
        <p:nvGrpSpPr>
          <p:cNvPr id="9" name="Group 8">
            <a:extLst>
              <a:ext uri="{FF2B5EF4-FFF2-40B4-BE49-F238E27FC236}">
                <a16:creationId xmlns:a16="http://schemas.microsoft.com/office/drawing/2014/main" id="{C2EFFBF7-FDA0-4A1E-B265-7E1DAFD9B5D5}"/>
              </a:ext>
            </a:extLst>
          </p:cNvPr>
          <p:cNvGrpSpPr/>
          <p:nvPr/>
        </p:nvGrpSpPr>
        <p:grpSpPr>
          <a:xfrm>
            <a:off x="6559337" y="2122535"/>
            <a:ext cx="1679852" cy="1437076"/>
            <a:chOff x="3408835" y="2601012"/>
            <a:chExt cx="1262097" cy="1079696"/>
          </a:xfrm>
        </p:grpSpPr>
        <p:sp>
          <p:nvSpPr>
            <p:cNvPr id="55" name="Rectangle 54">
              <a:extLst>
                <a:ext uri="{FF2B5EF4-FFF2-40B4-BE49-F238E27FC236}">
                  <a16:creationId xmlns:a16="http://schemas.microsoft.com/office/drawing/2014/main" id="{2FA4DA50-4CBD-45B5-AD94-BC8EDF6FD2B7}"/>
                </a:ext>
              </a:extLst>
            </p:cNvPr>
            <p:cNvSpPr/>
            <p:nvPr/>
          </p:nvSpPr>
          <p:spPr>
            <a:xfrm>
              <a:off x="3408835" y="2973226"/>
              <a:ext cx="1262097" cy="70748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rebuchet MS"/>
                <a:ea typeface="+mn-ea"/>
                <a:cs typeface="+mn-cs"/>
              </a:endParaRPr>
            </a:p>
          </p:txBody>
        </p:sp>
        <p:pic>
          <p:nvPicPr>
            <p:cNvPr id="183" name="Picture 4" descr="Image result for cnbc logo">
              <a:extLst>
                <a:ext uri="{FF2B5EF4-FFF2-40B4-BE49-F238E27FC236}">
                  <a16:creationId xmlns:a16="http://schemas.microsoft.com/office/drawing/2014/main" id="{06DDECF5-6181-445A-BD1C-00109325B512}"/>
                </a:ext>
              </a:extLst>
            </p:cNvPr>
            <p:cNvPicPr>
              <a:picLocks noChangeAspect="1" noChangeArrowheads="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81394" y="3142790"/>
              <a:ext cx="1116977" cy="411157"/>
            </a:xfrm>
            <a:prstGeom prst="rect">
              <a:avLst/>
            </a:prstGeom>
            <a:noFill/>
            <a:extLst>
              <a:ext uri="{909E8E84-426E-40DD-AFC4-6F175D3DCCD1}">
                <a14:hiddenFill xmlns:a14="http://schemas.microsoft.com/office/drawing/2010/main">
                  <a:solidFill>
                    <a:srgbClr val="FFFFFF"/>
                  </a:solidFill>
                </a14:hiddenFill>
              </a:ext>
            </a:extLst>
          </p:spPr>
        </p:pic>
        <p:sp>
          <p:nvSpPr>
            <p:cNvPr id="152" name="Rectangle 151">
              <a:extLst>
                <a:ext uri="{FF2B5EF4-FFF2-40B4-BE49-F238E27FC236}">
                  <a16:creationId xmlns:a16="http://schemas.microsoft.com/office/drawing/2014/main" id="{C9480821-38E1-49B5-B46A-B0FBB613714C}"/>
                </a:ext>
              </a:extLst>
            </p:cNvPr>
            <p:cNvSpPr/>
            <p:nvPr/>
          </p:nvSpPr>
          <p:spPr>
            <a:xfrm>
              <a:off x="3408835" y="2601012"/>
              <a:ext cx="1262097" cy="3217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550" b="0" i="0" u="none" strike="noStrike" kern="1200" cap="none" spc="0" normalizeH="0" baseline="0" noProof="0" dirty="0">
                  <a:ln>
                    <a:noFill/>
                  </a:ln>
                  <a:solidFill>
                    <a:prstClr val="black"/>
                  </a:solidFill>
                  <a:effectLst/>
                  <a:uLnTx/>
                  <a:uFillTx/>
                  <a:latin typeface="Trebuchet MS"/>
                  <a:ea typeface="+mn-ea"/>
                  <a:cs typeface="+mn-cs"/>
                </a:rPr>
                <a:t>Business &amp; Financial News</a:t>
              </a:r>
            </a:p>
          </p:txBody>
        </p:sp>
      </p:grpSp>
      <p:grpSp>
        <p:nvGrpSpPr>
          <p:cNvPr id="11" name="Group 10">
            <a:extLst>
              <a:ext uri="{FF2B5EF4-FFF2-40B4-BE49-F238E27FC236}">
                <a16:creationId xmlns:a16="http://schemas.microsoft.com/office/drawing/2014/main" id="{BC0FCC8B-3D67-496E-9E9E-B7499ED5E9EC}"/>
              </a:ext>
            </a:extLst>
          </p:cNvPr>
          <p:cNvGrpSpPr/>
          <p:nvPr/>
        </p:nvGrpSpPr>
        <p:grpSpPr>
          <a:xfrm>
            <a:off x="3952812" y="2122535"/>
            <a:ext cx="1679852" cy="1437076"/>
            <a:chOff x="2060758" y="2601012"/>
            <a:chExt cx="1262097" cy="1079696"/>
          </a:xfrm>
        </p:grpSpPr>
        <p:sp>
          <p:nvSpPr>
            <p:cNvPr id="52" name="Rectangle 51">
              <a:extLst>
                <a:ext uri="{FF2B5EF4-FFF2-40B4-BE49-F238E27FC236}">
                  <a16:creationId xmlns:a16="http://schemas.microsoft.com/office/drawing/2014/main" id="{8812B31B-1396-429D-90CB-BC9FF5DB249D}"/>
                </a:ext>
              </a:extLst>
            </p:cNvPr>
            <p:cNvSpPr/>
            <p:nvPr/>
          </p:nvSpPr>
          <p:spPr>
            <a:xfrm>
              <a:off x="2060758" y="2973226"/>
              <a:ext cx="1262097" cy="70748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rebuchet MS"/>
                <a:ea typeface="+mn-ea"/>
                <a:cs typeface="+mn-cs"/>
              </a:endParaRPr>
            </a:p>
          </p:txBody>
        </p:sp>
        <p:pic>
          <p:nvPicPr>
            <p:cNvPr id="211" name="Picture 44" descr="Image result for cnn news logo">
              <a:extLst>
                <a:ext uri="{FF2B5EF4-FFF2-40B4-BE49-F238E27FC236}">
                  <a16:creationId xmlns:a16="http://schemas.microsoft.com/office/drawing/2014/main" id="{CAF25B87-804E-4142-9B25-07AE42C9926F}"/>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466390" y="3067228"/>
              <a:ext cx="476391" cy="228683"/>
            </a:xfrm>
            <a:prstGeom prst="rect">
              <a:avLst/>
            </a:prstGeom>
            <a:noFill/>
            <a:extLst>
              <a:ext uri="{909E8E84-426E-40DD-AFC4-6F175D3DCCD1}">
                <a14:hiddenFill xmlns:a14="http://schemas.microsoft.com/office/drawing/2010/main">
                  <a:solidFill>
                    <a:srgbClr val="FFFFFF"/>
                  </a:solidFill>
                </a14:hiddenFill>
              </a:ext>
            </a:extLst>
          </p:spPr>
        </p:pic>
        <p:pic>
          <p:nvPicPr>
            <p:cNvPr id="213" name="Picture 46" descr="Image result for fox news logo">
              <a:extLst>
                <a:ext uri="{FF2B5EF4-FFF2-40B4-BE49-F238E27FC236}">
                  <a16:creationId xmlns:a16="http://schemas.microsoft.com/office/drawing/2014/main" id="{DFE5622B-FE5B-4D44-B4D4-9869EB6CCADA}"/>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a:stretch/>
          </p:blipFill>
          <p:spPr bwMode="auto">
            <a:xfrm>
              <a:off x="2521707" y="3378019"/>
              <a:ext cx="370959" cy="225241"/>
            </a:xfrm>
            <a:prstGeom prst="roundRect">
              <a:avLst/>
            </a:prstGeom>
            <a:noFill/>
            <a:extLst>
              <a:ext uri="{909E8E84-426E-40DD-AFC4-6F175D3DCCD1}">
                <a14:hiddenFill xmlns:a14="http://schemas.microsoft.com/office/drawing/2010/main">
                  <a:solidFill>
                    <a:srgbClr val="FFFFFF"/>
                  </a:solidFill>
                </a14:hiddenFill>
              </a:ext>
            </a:extLst>
          </p:spPr>
        </p:pic>
        <p:sp>
          <p:nvSpPr>
            <p:cNvPr id="147" name="Rectangle 146">
              <a:extLst>
                <a:ext uri="{FF2B5EF4-FFF2-40B4-BE49-F238E27FC236}">
                  <a16:creationId xmlns:a16="http://schemas.microsoft.com/office/drawing/2014/main" id="{C6443C05-86FE-44F9-BD9E-E2A5B11F9461}"/>
                </a:ext>
              </a:extLst>
            </p:cNvPr>
            <p:cNvSpPr/>
            <p:nvPr/>
          </p:nvSpPr>
          <p:spPr>
            <a:xfrm>
              <a:off x="2060758" y="2601012"/>
              <a:ext cx="1262097" cy="3217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News</a:t>
              </a:r>
            </a:p>
          </p:txBody>
        </p:sp>
      </p:grpSp>
      <p:grpSp>
        <p:nvGrpSpPr>
          <p:cNvPr id="5" name="Group 4">
            <a:extLst>
              <a:ext uri="{FF2B5EF4-FFF2-40B4-BE49-F238E27FC236}">
                <a16:creationId xmlns:a16="http://schemas.microsoft.com/office/drawing/2014/main" id="{5AA394D6-C799-44D6-BCAE-56F4D8C2F234}"/>
              </a:ext>
            </a:extLst>
          </p:cNvPr>
          <p:cNvGrpSpPr/>
          <p:nvPr/>
        </p:nvGrpSpPr>
        <p:grpSpPr>
          <a:xfrm>
            <a:off x="3952812" y="4134963"/>
            <a:ext cx="1679852" cy="1437076"/>
            <a:chOff x="7485314" y="2601012"/>
            <a:chExt cx="1262097" cy="1079696"/>
          </a:xfrm>
        </p:grpSpPr>
        <p:sp>
          <p:nvSpPr>
            <p:cNvPr id="56" name="Rectangle 55">
              <a:extLst>
                <a:ext uri="{FF2B5EF4-FFF2-40B4-BE49-F238E27FC236}">
                  <a16:creationId xmlns:a16="http://schemas.microsoft.com/office/drawing/2014/main" id="{EE75284E-C99A-4E21-B321-C9DD97D923F0}"/>
                </a:ext>
              </a:extLst>
            </p:cNvPr>
            <p:cNvSpPr/>
            <p:nvPr/>
          </p:nvSpPr>
          <p:spPr>
            <a:xfrm>
              <a:off x="7485314" y="2973226"/>
              <a:ext cx="1262097" cy="70748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rebuchet MS"/>
                <a:ea typeface="+mn-ea"/>
                <a:cs typeface="+mn-cs"/>
              </a:endParaRPr>
            </a:p>
          </p:txBody>
        </p:sp>
        <p:pic>
          <p:nvPicPr>
            <p:cNvPr id="221" name="Picture 2" descr="Image result for food network 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801918" y="3021106"/>
              <a:ext cx="621561" cy="624669"/>
            </a:xfrm>
            <a:prstGeom prst="rect">
              <a:avLst/>
            </a:prstGeom>
            <a:noFill/>
            <a:extLst>
              <a:ext uri="{909E8E84-426E-40DD-AFC4-6F175D3DCCD1}">
                <a14:hiddenFill xmlns:a14="http://schemas.microsoft.com/office/drawing/2010/main">
                  <a:solidFill>
                    <a:srgbClr val="FFFFFF"/>
                  </a:solidFill>
                </a14:hiddenFill>
              </a:ext>
            </a:extLst>
          </p:spPr>
        </p:pic>
        <p:sp>
          <p:nvSpPr>
            <p:cNvPr id="153" name="Rectangle 152">
              <a:extLst>
                <a:ext uri="{FF2B5EF4-FFF2-40B4-BE49-F238E27FC236}">
                  <a16:creationId xmlns:a16="http://schemas.microsoft.com/office/drawing/2014/main" id="{531ABB9C-9C9B-4CA1-B5DE-5B7B328ECE49}"/>
                </a:ext>
              </a:extLst>
            </p:cNvPr>
            <p:cNvSpPr/>
            <p:nvPr/>
          </p:nvSpPr>
          <p:spPr>
            <a:xfrm>
              <a:off x="7485314" y="2601012"/>
              <a:ext cx="1262097" cy="3217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Food</a:t>
              </a:r>
            </a:p>
          </p:txBody>
        </p:sp>
      </p:grpSp>
      <p:grpSp>
        <p:nvGrpSpPr>
          <p:cNvPr id="3" name="Group 2">
            <a:extLst>
              <a:ext uri="{FF2B5EF4-FFF2-40B4-BE49-F238E27FC236}">
                <a16:creationId xmlns:a16="http://schemas.microsoft.com/office/drawing/2014/main" id="{788CE7BC-6AEF-4EB0-8E2E-825D76CA1A8D}"/>
              </a:ext>
            </a:extLst>
          </p:cNvPr>
          <p:cNvGrpSpPr/>
          <p:nvPr/>
        </p:nvGrpSpPr>
        <p:grpSpPr>
          <a:xfrm>
            <a:off x="9165862" y="4134963"/>
            <a:ext cx="1679852" cy="1437076"/>
            <a:chOff x="10301247" y="2601012"/>
            <a:chExt cx="1262097" cy="1079696"/>
          </a:xfrm>
        </p:grpSpPr>
        <p:sp>
          <p:nvSpPr>
            <p:cNvPr id="51" name="Rectangle 50">
              <a:extLst>
                <a:ext uri="{FF2B5EF4-FFF2-40B4-BE49-F238E27FC236}">
                  <a16:creationId xmlns:a16="http://schemas.microsoft.com/office/drawing/2014/main" id="{B5C289C2-40D2-4D0C-88AB-370626FADF03}"/>
                </a:ext>
              </a:extLst>
            </p:cNvPr>
            <p:cNvSpPr/>
            <p:nvPr/>
          </p:nvSpPr>
          <p:spPr>
            <a:xfrm>
              <a:off x="10301247" y="2973226"/>
              <a:ext cx="1262097" cy="70748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rebuchet MS"/>
                <a:ea typeface="+mn-ea"/>
                <a:cs typeface="+mn-cs"/>
              </a:endParaRPr>
            </a:p>
          </p:txBody>
        </p:sp>
        <p:grpSp>
          <p:nvGrpSpPr>
            <p:cNvPr id="160" name="Group 159">
              <a:extLst>
                <a:ext uri="{FF2B5EF4-FFF2-40B4-BE49-F238E27FC236}">
                  <a16:creationId xmlns:a16="http://schemas.microsoft.com/office/drawing/2014/main" id="{2F3F6EC7-7764-4005-A635-9F660602D1C6}"/>
                </a:ext>
              </a:extLst>
            </p:cNvPr>
            <p:cNvGrpSpPr/>
            <p:nvPr/>
          </p:nvGrpSpPr>
          <p:grpSpPr>
            <a:xfrm>
              <a:off x="10332897" y="3168851"/>
              <a:ext cx="1189270" cy="336891"/>
              <a:chOff x="2056773" y="2819263"/>
              <a:chExt cx="1219110" cy="345344"/>
            </a:xfrm>
          </p:grpSpPr>
          <p:pic>
            <p:nvPicPr>
              <p:cNvPr id="161" name="Picture 14" descr="Image result for comedy central logo">
                <a:extLst>
                  <a:ext uri="{FF2B5EF4-FFF2-40B4-BE49-F238E27FC236}">
                    <a16:creationId xmlns:a16="http://schemas.microsoft.com/office/drawing/2014/main" id="{AD620B75-0CB4-4034-B467-BD47AAE26409}"/>
                  </a:ext>
                </a:extLst>
              </p:cNvPr>
              <p:cNvPicPr>
                <a:picLocks noChangeAspect="1" noChangeArrowheads="1"/>
              </p:cNvPicPr>
              <p:nvPr/>
            </p:nvPicPr>
            <p:blipFill rotWithShape="1">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056773" y="2844374"/>
                <a:ext cx="236914" cy="24135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2" name="Picture 16" descr="Image result for comedy central logo">
                <a:extLst>
                  <a:ext uri="{FF2B5EF4-FFF2-40B4-BE49-F238E27FC236}">
                    <a16:creationId xmlns:a16="http://schemas.microsoft.com/office/drawing/2014/main" id="{B78A091E-9869-4583-9DBD-4DB872DF7838}"/>
                  </a:ext>
                </a:extLst>
              </p:cNvPr>
              <p:cNvPicPr>
                <a:picLocks noChangeAspect="1" noChangeArrowheads="1"/>
              </p:cNvPicPr>
              <p:nvPr/>
            </p:nvPicPr>
            <p:blipFill rotWithShape="1">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314298" y="2819263"/>
                <a:ext cx="961585" cy="345344"/>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146" name="Rectangle 145">
              <a:extLst>
                <a:ext uri="{FF2B5EF4-FFF2-40B4-BE49-F238E27FC236}">
                  <a16:creationId xmlns:a16="http://schemas.microsoft.com/office/drawing/2014/main" id="{FECA663D-C9D6-468A-8131-D898508ECCC2}"/>
                </a:ext>
              </a:extLst>
            </p:cNvPr>
            <p:cNvSpPr/>
            <p:nvPr/>
          </p:nvSpPr>
          <p:spPr>
            <a:xfrm>
              <a:off x="10301247" y="2601012"/>
              <a:ext cx="1262097" cy="3217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Comedy</a:t>
              </a:r>
            </a:p>
          </p:txBody>
        </p:sp>
      </p:grpSp>
      <p:grpSp>
        <p:nvGrpSpPr>
          <p:cNvPr id="7" name="Group 6">
            <a:extLst>
              <a:ext uri="{FF2B5EF4-FFF2-40B4-BE49-F238E27FC236}">
                <a16:creationId xmlns:a16="http://schemas.microsoft.com/office/drawing/2014/main" id="{B5A16C92-1050-48CC-89C8-A1DDC867A6C5}"/>
              </a:ext>
            </a:extLst>
          </p:cNvPr>
          <p:cNvGrpSpPr/>
          <p:nvPr/>
        </p:nvGrpSpPr>
        <p:grpSpPr>
          <a:xfrm>
            <a:off x="9165862" y="2122535"/>
            <a:ext cx="1679852" cy="1437076"/>
            <a:chOff x="4767425" y="2601012"/>
            <a:chExt cx="1262097" cy="1079696"/>
          </a:xfrm>
        </p:grpSpPr>
        <p:sp>
          <p:nvSpPr>
            <p:cNvPr id="57" name="Rectangle 56">
              <a:extLst>
                <a:ext uri="{FF2B5EF4-FFF2-40B4-BE49-F238E27FC236}">
                  <a16:creationId xmlns:a16="http://schemas.microsoft.com/office/drawing/2014/main" id="{7277FF72-DFD3-4A35-8E40-5B99AF09144C}"/>
                </a:ext>
              </a:extLst>
            </p:cNvPr>
            <p:cNvSpPr/>
            <p:nvPr/>
          </p:nvSpPr>
          <p:spPr>
            <a:xfrm>
              <a:off x="4767425" y="2973226"/>
              <a:ext cx="1262097" cy="707482"/>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Trebuchet MS"/>
                <a:ea typeface="+mn-ea"/>
                <a:cs typeface="+mn-cs"/>
              </a:endParaRPr>
            </a:p>
          </p:txBody>
        </p:sp>
        <p:pic>
          <p:nvPicPr>
            <p:cNvPr id="171" name="Picture 32" descr="Image result for nickelodeon logo">
              <a:extLst>
                <a:ext uri="{FF2B5EF4-FFF2-40B4-BE49-F238E27FC236}">
                  <a16:creationId xmlns:a16="http://schemas.microsoft.com/office/drawing/2014/main" id="{77D0584A-70FB-41B8-BB84-91998D283F3E}"/>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4838823" y="3460862"/>
              <a:ext cx="1150222" cy="167142"/>
            </a:xfrm>
            <a:prstGeom prst="rect">
              <a:avLst/>
            </a:prstGeom>
            <a:noFill/>
            <a:extLst>
              <a:ext uri="{909E8E84-426E-40DD-AFC4-6F175D3DCCD1}">
                <a14:hiddenFill xmlns:a14="http://schemas.microsoft.com/office/drawing/2010/main">
                  <a:solidFill>
                    <a:srgbClr val="FFFFFF"/>
                  </a:solidFill>
                </a14:hiddenFill>
              </a:ext>
            </a:extLst>
          </p:spPr>
        </p:pic>
        <p:pic>
          <p:nvPicPr>
            <p:cNvPr id="214" name="Picture 2" descr="http://upload.wikimedia.org/wikipedia/commons/1/19/Disney-logo.jpg">
              <a:extLst>
                <a:ext uri="{FF2B5EF4-FFF2-40B4-BE49-F238E27FC236}">
                  <a16:creationId xmlns:a16="http://schemas.microsoft.com/office/drawing/2014/main" id="{E8F39D47-93AC-403B-B204-0BFF7092BEA3}"/>
                </a:ext>
              </a:extLst>
            </p:cNvPr>
            <p:cNvPicPr>
              <a:picLocks noChangeAspect="1" noChangeArrowheads="1"/>
            </p:cNvPicPr>
            <p:nvPr/>
          </p:nvPicPr>
          <p:blipFill>
            <a:blip r:embed="rId17"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4923589" y="3057427"/>
              <a:ext cx="949825" cy="41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Rectangle 153">
              <a:extLst>
                <a:ext uri="{FF2B5EF4-FFF2-40B4-BE49-F238E27FC236}">
                  <a16:creationId xmlns:a16="http://schemas.microsoft.com/office/drawing/2014/main" id="{950530EA-FFF5-4936-83A3-4CD26C07D3BD}"/>
                </a:ext>
              </a:extLst>
            </p:cNvPr>
            <p:cNvSpPr/>
            <p:nvPr/>
          </p:nvSpPr>
          <p:spPr>
            <a:xfrm>
              <a:off x="4767425" y="2601012"/>
              <a:ext cx="1262097" cy="321709"/>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a:ea typeface="+mn-ea"/>
                  <a:cs typeface="+mn-cs"/>
                </a:rPr>
                <a:t>Kids</a:t>
              </a:r>
            </a:p>
          </p:txBody>
        </p:sp>
      </p:grpSp>
      <p:sp>
        <p:nvSpPr>
          <p:cNvPr id="155" name="Title 1">
            <a:extLst>
              <a:ext uri="{FF2B5EF4-FFF2-40B4-BE49-F238E27FC236}">
                <a16:creationId xmlns:a16="http://schemas.microsoft.com/office/drawing/2014/main" id="{16D5C4DC-7880-4BD2-8D9F-4CC585BE9559}"/>
              </a:ext>
            </a:extLst>
          </p:cNvPr>
          <p:cNvSpPr txBox="1">
            <a:spLocks/>
          </p:cNvSpPr>
          <p:nvPr/>
        </p:nvSpPr>
        <p:spPr>
          <a:xfrm>
            <a:off x="72732" y="1456743"/>
            <a:ext cx="12046535" cy="413578"/>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ctr" defTabSz="457200" rtl="0" eaLnBrk="1" fontAlgn="auto" latinLnBrk="0" hangingPunct="1">
              <a:lnSpc>
                <a:spcPts val="2800"/>
              </a:lnSpc>
              <a:spcBef>
                <a:spcPct val="0"/>
              </a:spcBef>
              <a:spcAft>
                <a:spcPts val="0"/>
              </a:spcAft>
              <a:buClrTx/>
              <a:buSzTx/>
              <a:buFontTx/>
              <a:buNone/>
              <a:tabLst/>
              <a:defRPr/>
            </a:pPr>
            <a:r>
              <a:rPr kumimoji="0" lang="en-US" altLang="en-US" sz="2000" b="1" i="0" u="sng" strike="noStrike" kern="1200" cap="none" spc="-100" normalizeH="0" baseline="0" noProof="0" dirty="0">
                <a:ln>
                  <a:noFill/>
                </a:ln>
                <a:solidFill>
                  <a:schemeClr val="bg1"/>
                </a:solidFill>
                <a:effectLst/>
                <a:uLnTx/>
                <a:uFillTx/>
                <a:latin typeface="Trebuchet MS"/>
                <a:ea typeface="+mj-ea"/>
              </a:rPr>
              <a:t>Ad-Supported TV Brands That Rank In The Top 5 Digital Platforms For A50+ By Major Content Genre</a:t>
            </a:r>
            <a:endParaRPr kumimoji="0" lang="en-US" sz="2000" b="1" i="0" u="sng" strike="noStrike" kern="1200" cap="none" spc="-100" normalizeH="0" baseline="0" noProof="0" dirty="0">
              <a:ln>
                <a:noFill/>
              </a:ln>
              <a:solidFill>
                <a:schemeClr val="bg1"/>
              </a:solidFill>
              <a:effectLst/>
              <a:uLnTx/>
              <a:uFillTx/>
              <a:latin typeface="Trebuchet MS"/>
              <a:ea typeface="+mj-ea"/>
            </a:endParaRPr>
          </a:p>
        </p:txBody>
      </p:sp>
      <p:sp>
        <p:nvSpPr>
          <p:cNvPr id="48" name="Slide Number Placeholder 5">
            <a:extLst>
              <a:ext uri="{FF2B5EF4-FFF2-40B4-BE49-F238E27FC236}">
                <a16:creationId xmlns:a16="http://schemas.microsoft.com/office/drawing/2014/main" id="{6123B3E3-379E-42D2-9884-E681C3293D5B}"/>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49" name="Picture 48">
            <a:extLst>
              <a:ext uri="{FF2B5EF4-FFF2-40B4-BE49-F238E27FC236}">
                <a16:creationId xmlns:a16="http://schemas.microsoft.com/office/drawing/2014/main" id="{CBC8565C-CCED-4758-B9A5-A271E6C37042}"/>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37875345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03F7505-63C3-40B5-A933-D4ACD17A3809}"/>
              </a:ext>
            </a:extLst>
          </p:cNvPr>
          <p:cNvSpPr/>
          <p:nvPr/>
        </p:nvSpPr>
        <p:spPr>
          <a:xfrm>
            <a:off x="715766" y="1243024"/>
            <a:ext cx="10760468" cy="5002550"/>
          </a:xfrm>
          <a:prstGeom prst="rect">
            <a:avLst/>
          </a:prstGeom>
          <a:solidFill>
            <a:schemeClr val="bg1">
              <a:lumMod val="85000"/>
            </a:schemeClr>
          </a:solidFill>
          <a:ln w="28575">
            <a:solidFill>
              <a:srgbClr val="0092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F6E4799C-2F17-4D08-A00E-D5481C24D8CE}"/>
              </a:ext>
            </a:extLst>
          </p:cNvPr>
          <p:cNvSpPr>
            <a:spLocks noGrp="1"/>
          </p:cNvSpPr>
          <p:nvPr>
            <p:ph type="ctrTitle"/>
          </p:nvPr>
        </p:nvSpPr>
        <p:spPr>
          <a:xfrm>
            <a:off x="190918" y="189294"/>
            <a:ext cx="11964169" cy="797814"/>
          </a:xfrm>
        </p:spPr>
        <p:txBody>
          <a:bodyPr/>
          <a:lstStyle/>
          <a:p>
            <a:pPr algn="l">
              <a:lnSpc>
                <a:spcPct val="100000"/>
              </a:lnSpc>
            </a:pPr>
            <a:r>
              <a:rPr lang="en-US" dirty="0">
                <a:solidFill>
                  <a:schemeClr val="tx1"/>
                </a:solidFill>
                <a:latin typeface="+mj-lt"/>
                <a:cs typeface="+mj-cs"/>
              </a:rPr>
              <a:t>Their Love Of Ad-Supported TV Extends Specifically To Mobile Platforms As Well </a:t>
            </a:r>
            <a:br>
              <a:rPr lang="en-US" dirty="0">
                <a:solidFill>
                  <a:schemeClr val="tx1"/>
                </a:solidFill>
                <a:latin typeface="+mj-lt"/>
                <a:cs typeface="+mj-cs"/>
              </a:rPr>
            </a:br>
            <a:r>
              <a:rPr lang="en-US" dirty="0">
                <a:solidFill>
                  <a:schemeClr val="tx1"/>
                </a:solidFill>
                <a:latin typeface="+mj-lt"/>
                <a:cs typeface="+mj-cs"/>
              </a:rPr>
              <a:t>Where Total Time Spent Has Increased 35% In The Last Year Alone</a:t>
            </a:r>
          </a:p>
        </p:txBody>
      </p:sp>
      <p:sp>
        <p:nvSpPr>
          <p:cNvPr id="178" name="Text Placeholder 3">
            <a:extLst>
              <a:ext uri="{FF2B5EF4-FFF2-40B4-BE49-F238E27FC236}">
                <a16:creationId xmlns:a16="http://schemas.microsoft.com/office/drawing/2014/main" id="{66E904DC-E2AB-4FBC-8477-2BA4E5250EA8}"/>
              </a:ext>
            </a:extLst>
          </p:cNvPr>
          <p:cNvSpPr txBox="1">
            <a:spLocks/>
          </p:cNvSpPr>
          <p:nvPr/>
        </p:nvSpPr>
        <p:spPr>
          <a:xfrm>
            <a:off x="85520" y="6482113"/>
            <a:ext cx="7050434" cy="338071"/>
          </a:xfrm>
          <a:prstGeom prst="rect">
            <a:avLst/>
          </a:prstGeom>
        </p:spPr>
        <p:txBody>
          <a:bodyPr vert="horz">
            <a:noAutofit/>
          </a:bodyPr>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defRPr/>
            </a:pPr>
            <a:r>
              <a:rPr kumimoji="0" lang="en-US" altLang="en-US"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Source: </a:t>
            </a:r>
            <a:r>
              <a:rPr lang="en-US" sz="800" dirty="0">
                <a:solidFill>
                  <a:prstClr val="black"/>
                </a:solidFill>
              </a:rPr>
              <a:t>VAB analysis of comScore </a:t>
            </a:r>
            <a:r>
              <a:rPr lang="en-US" sz="800" dirty="0" err="1">
                <a:solidFill>
                  <a:prstClr val="black"/>
                </a:solidFill>
              </a:rPr>
              <a:t>MediaMetrix</a:t>
            </a:r>
            <a:r>
              <a:rPr lang="en-US" sz="800" dirty="0">
                <a:solidFill>
                  <a:prstClr val="black"/>
                </a:solidFill>
              </a:rPr>
              <a:t> mobile data, Audience Duplication, December 2016, 2017 &amp; 2018. Unduplicated unique visitors based on a “Ad-Supported TV-branded digital platforms” custom group list which includes ad-supported broadcast TV &amp; cable TV brands and MVPDs. </a:t>
            </a:r>
            <a:endParaRPr kumimoji="0" lang="en-US" altLang="en-US" sz="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graphicFrame>
        <p:nvGraphicFramePr>
          <p:cNvPr id="15" name="Chart 14">
            <a:extLst>
              <a:ext uri="{FF2B5EF4-FFF2-40B4-BE49-F238E27FC236}">
                <a16:creationId xmlns:a16="http://schemas.microsoft.com/office/drawing/2014/main" id="{561FFD44-67AD-438C-AB2C-9A74E15B2D15}"/>
              </a:ext>
            </a:extLst>
          </p:cNvPr>
          <p:cNvGraphicFramePr/>
          <p:nvPr>
            <p:extLst>
              <p:ext uri="{D42A27DB-BD31-4B8C-83A1-F6EECF244321}">
                <p14:modId xmlns:p14="http://schemas.microsoft.com/office/powerpoint/2010/main" val="1124518704"/>
              </p:ext>
            </p:extLst>
          </p:nvPr>
        </p:nvGraphicFramePr>
        <p:xfrm>
          <a:off x="837802" y="1748569"/>
          <a:ext cx="5111487" cy="45381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F7E0337A-97D1-40BF-AEB4-83922AAB7F04}"/>
              </a:ext>
            </a:extLst>
          </p:cNvPr>
          <p:cNvGraphicFramePr/>
          <p:nvPr>
            <p:extLst>
              <p:ext uri="{D42A27DB-BD31-4B8C-83A1-F6EECF244321}">
                <p14:modId xmlns:p14="http://schemas.microsoft.com/office/powerpoint/2010/main" val="2250375252"/>
              </p:ext>
            </p:extLst>
          </p:nvPr>
        </p:nvGraphicFramePr>
        <p:xfrm>
          <a:off x="5995056" y="1773969"/>
          <a:ext cx="5295642" cy="4538113"/>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46E24594-1699-4C6C-9724-BA8B136F95C3}"/>
              </a:ext>
            </a:extLst>
          </p:cNvPr>
          <p:cNvSpPr txBox="1"/>
          <p:nvPr/>
        </p:nvSpPr>
        <p:spPr>
          <a:xfrm>
            <a:off x="1917700" y="5737505"/>
            <a:ext cx="800100" cy="369332"/>
          </a:xfrm>
          <a:prstGeom prst="rect">
            <a:avLst/>
          </a:prstGeom>
          <a:noFill/>
        </p:spPr>
        <p:txBody>
          <a:bodyPr wrap="square" rtlCol="0">
            <a:spAutoFit/>
          </a:bodyPr>
          <a:lstStyle/>
          <a:p>
            <a:pPr algn="ctr"/>
            <a:r>
              <a:rPr lang="en-US" dirty="0"/>
              <a:t>2016</a:t>
            </a:r>
          </a:p>
        </p:txBody>
      </p:sp>
      <p:sp>
        <p:nvSpPr>
          <p:cNvPr id="22" name="TextBox 21">
            <a:extLst>
              <a:ext uri="{FF2B5EF4-FFF2-40B4-BE49-F238E27FC236}">
                <a16:creationId xmlns:a16="http://schemas.microsoft.com/office/drawing/2014/main" id="{FEB0244E-A669-413F-8D69-E38346E58B17}"/>
              </a:ext>
            </a:extLst>
          </p:cNvPr>
          <p:cNvSpPr txBox="1"/>
          <p:nvPr/>
        </p:nvSpPr>
        <p:spPr>
          <a:xfrm>
            <a:off x="2992167" y="5737505"/>
            <a:ext cx="800100" cy="369332"/>
          </a:xfrm>
          <a:prstGeom prst="rect">
            <a:avLst/>
          </a:prstGeom>
          <a:noFill/>
        </p:spPr>
        <p:txBody>
          <a:bodyPr wrap="square" rtlCol="0">
            <a:spAutoFit/>
          </a:bodyPr>
          <a:lstStyle/>
          <a:p>
            <a:pPr algn="ctr"/>
            <a:r>
              <a:rPr lang="en-US" dirty="0"/>
              <a:t>2017</a:t>
            </a:r>
          </a:p>
        </p:txBody>
      </p:sp>
      <p:sp>
        <p:nvSpPr>
          <p:cNvPr id="23" name="TextBox 22">
            <a:extLst>
              <a:ext uri="{FF2B5EF4-FFF2-40B4-BE49-F238E27FC236}">
                <a16:creationId xmlns:a16="http://schemas.microsoft.com/office/drawing/2014/main" id="{7BEDBB86-6807-4420-9B20-3BEF3F7E9A9A}"/>
              </a:ext>
            </a:extLst>
          </p:cNvPr>
          <p:cNvSpPr txBox="1"/>
          <p:nvPr/>
        </p:nvSpPr>
        <p:spPr>
          <a:xfrm>
            <a:off x="4092034" y="5737505"/>
            <a:ext cx="800100" cy="369332"/>
          </a:xfrm>
          <a:prstGeom prst="rect">
            <a:avLst/>
          </a:prstGeom>
          <a:noFill/>
        </p:spPr>
        <p:txBody>
          <a:bodyPr wrap="square" rtlCol="0">
            <a:spAutoFit/>
          </a:bodyPr>
          <a:lstStyle/>
          <a:p>
            <a:pPr algn="ctr"/>
            <a:r>
              <a:rPr lang="en-US" dirty="0"/>
              <a:t>2018</a:t>
            </a:r>
          </a:p>
        </p:txBody>
      </p:sp>
      <p:sp>
        <p:nvSpPr>
          <p:cNvPr id="24" name="TextBox 23">
            <a:extLst>
              <a:ext uri="{FF2B5EF4-FFF2-40B4-BE49-F238E27FC236}">
                <a16:creationId xmlns:a16="http://schemas.microsoft.com/office/drawing/2014/main" id="{D2729A52-3FF3-4EAD-A0D3-D87362C0C91C}"/>
              </a:ext>
            </a:extLst>
          </p:cNvPr>
          <p:cNvSpPr txBox="1"/>
          <p:nvPr/>
        </p:nvSpPr>
        <p:spPr>
          <a:xfrm>
            <a:off x="7135954" y="5741596"/>
            <a:ext cx="800100" cy="369332"/>
          </a:xfrm>
          <a:prstGeom prst="rect">
            <a:avLst/>
          </a:prstGeom>
          <a:noFill/>
        </p:spPr>
        <p:txBody>
          <a:bodyPr wrap="square" rtlCol="0">
            <a:spAutoFit/>
          </a:bodyPr>
          <a:lstStyle/>
          <a:p>
            <a:pPr algn="ctr"/>
            <a:r>
              <a:rPr lang="en-US" dirty="0"/>
              <a:t>2016</a:t>
            </a:r>
          </a:p>
        </p:txBody>
      </p:sp>
      <p:sp>
        <p:nvSpPr>
          <p:cNvPr id="25" name="TextBox 24">
            <a:extLst>
              <a:ext uri="{FF2B5EF4-FFF2-40B4-BE49-F238E27FC236}">
                <a16:creationId xmlns:a16="http://schemas.microsoft.com/office/drawing/2014/main" id="{DDEFDBAC-87AE-4D0B-81DF-8E04500DFFB4}"/>
              </a:ext>
            </a:extLst>
          </p:cNvPr>
          <p:cNvSpPr txBox="1"/>
          <p:nvPr/>
        </p:nvSpPr>
        <p:spPr>
          <a:xfrm>
            <a:off x="8248521" y="5741596"/>
            <a:ext cx="800100" cy="369332"/>
          </a:xfrm>
          <a:prstGeom prst="rect">
            <a:avLst/>
          </a:prstGeom>
          <a:noFill/>
        </p:spPr>
        <p:txBody>
          <a:bodyPr wrap="square" rtlCol="0">
            <a:spAutoFit/>
          </a:bodyPr>
          <a:lstStyle/>
          <a:p>
            <a:pPr algn="ctr"/>
            <a:r>
              <a:rPr lang="en-US" dirty="0"/>
              <a:t>2017</a:t>
            </a:r>
          </a:p>
        </p:txBody>
      </p:sp>
      <p:sp>
        <p:nvSpPr>
          <p:cNvPr id="26" name="TextBox 25">
            <a:extLst>
              <a:ext uri="{FF2B5EF4-FFF2-40B4-BE49-F238E27FC236}">
                <a16:creationId xmlns:a16="http://schemas.microsoft.com/office/drawing/2014/main" id="{F18FC97B-ADFC-499B-841F-CBBCC5D7DB72}"/>
              </a:ext>
            </a:extLst>
          </p:cNvPr>
          <p:cNvSpPr txBox="1"/>
          <p:nvPr/>
        </p:nvSpPr>
        <p:spPr>
          <a:xfrm>
            <a:off x="9361088" y="5741596"/>
            <a:ext cx="800100" cy="369332"/>
          </a:xfrm>
          <a:prstGeom prst="rect">
            <a:avLst/>
          </a:prstGeom>
          <a:noFill/>
        </p:spPr>
        <p:txBody>
          <a:bodyPr wrap="square" rtlCol="0">
            <a:spAutoFit/>
          </a:bodyPr>
          <a:lstStyle/>
          <a:p>
            <a:pPr algn="ctr"/>
            <a:r>
              <a:rPr lang="en-US" dirty="0"/>
              <a:t>2018</a:t>
            </a:r>
          </a:p>
        </p:txBody>
      </p:sp>
      <p:sp>
        <p:nvSpPr>
          <p:cNvPr id="32" name="Rectangle 31">
            <a:extLst>
              <a:ext uri="{FF2B5EF4-FFF2-40B4-BE49-F238E27FC236}">
                <a16:creationId xmlns:a16="http://schemas.microsoft.com/office/drawing/2014/main" id="{F8B83212-650F-4694-8317-C393362C42DC}"/>
              </a:ext>
            </a:extLst>
          </p:cNvPr>
          <p:cNvSpPr/>
          <p:nvPr/>
        </p:nvSpPr>
        <p:spPr>
          <a:xfrm>
            <a:off x="5522149" y="5805871"/>
            <a:ext cx="926128" cy="369332"/>
          </a:xfrm>
          <a:prstGeom prst="rect">
            <a:avLst/>
          </a:prstGeom>
          <a:solidFill>
            <a:schemeClr val="bg1">
              <a:lumMod val="95000"/>
            </a:schemeClr>
          </a:solidFill>
          <a:ln w="19050">
            <a:solidFill>
              <a:srgbClr val="00A9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 Change</a:t>
            </a:r>
          </a:p>
        </p:txBody>
      </p:sp>
      <p:sp>
        <p:nvSpPr>
          <p:cNvPr id="35" name="Rectangle 34">
            <a:extLst>
              <a:ext uri="{FF2B5EF4-FFF2-40B4-BE49-F238E27FC236}">
                <a16:creationId xmlns:a16="http://schemas.microsoft.com/office/drawing/2014/main" id="{1CCFF884-6132-4A8A-968E-51420933A001}"/>
              </a:ext>
            </a:extLst>
          </p:cNvPr>
          <p:cNvSpPr/>
          <p:nvPr/>
        </p:nvSpPr>
        <p:spPr>
          <a:xfrm>
            <a:off x="3588079" y="3558371"/>
            <a:ext cx="594390" cy="369332"/>
          </a:xfrm>
          <a:prstGeom prst="rect">
            <a:avLst/>
          </a:prstGeom>
          <a:solidFill>
            <a:schemeClr val="bg1">
              <a:lumMod val="95000"/>
            </a:schemeClr>
          </a:solidFill>
          <a:ln w="19050">
            <a:solidFill>
              <a:srgbClr val="00A9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+2%</a:t>
            </a:r>
          </a:p>
        </p:txBody>
      </p:sp>
      <p:sp>
        <p:nvSpPr>
          <p:cNvPr id="36" name="Rectangle 35">
            <a:extLst>
              <a:ext uri="{FF2B5EF4-FFF2-40B4-BE49-F238E27FC236}">
                <a16:creationId xmlns:a16="http://schemas.microsoft.com/office/drawing/2014/main" id="{A537C5E6-DAEB-49F9-A562-34CB3F05F621}"/>
              </a:ext>
            </a:extLst>
          </p:cNvPr>
          <p:cNvSpPr/>
          <p:nvPr/>
        </p:nvSpPr>
        <p:spPr>
          <a:xfrm>
            <a:off x="4980767" y="2407583"/>
            <a:ext cx="594390" cy="369332"/>
          </a:xfrm>
          <a:prstGeom prst="rect">
            <a:avLst/>
          </a:prstGeom>
          <a:solidFill>
            <a:schemeClr val="bg1">
              <a:lumMod val="95000"/>
            </a:schemeClr>
          </a:solidFill>
          <a:ln w="19050">
            <a:solidFill>
              <a:srgbClr val="00A9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+10%</a:t>
            </a:r>
          </a:p>
        </p:txBody>
      </p:sp>
      <p:sp>
        <p:nvSpPr>
          <p:cNvPr id="37" name="Rectangle 36">
            <a:extLst>
              <a:ext uri="{FF2B5EF4-FFF2-40B4-BE49-F238E27FC236}">
                <a16:creationId xmlns:a16="http://schemas.microsoft.com/office/drawing/2014/main" id="{41B7622D-053B-4120-955E-950D33450564}"/>
              </a:ext>
            </a:extLst>
          </p:cNvPr>
          <p:cNvSpPr/>
          <p:nvPr/>
        </p:nvSpPr>
        <p:spPr>
          <a:xfrm>
            <a:off x="8908716" y="2997607"/>
            <a:ext cx="594390" cy="369332"/>
          </a:xfrm>
          <a:prstGeom prst="rect">
            <a:avLst/>
          </a:prstGeom>
          <a:solidFill>
            <a:schemeClr val="bg1">
              <a:lumMod val="95000"/>
            </a:schemeClr>
          </a:solidFill>
          <a:ln w="19050">
            <a:solidFill>
              <a:srgbClr val="00A9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+18%</a:t>
            </a:r>
          </a:p>
        </p:txBody>
      </p:sp>
      <p:sp>
        <p:nvSpPr>
          <p:cNvPr id="38" name="Rectangle 37">
            <a:extLst>
              <a:ext uri="{FF2B5EF4-FFF2-40B4-BE49-F238E27FC236}">
                <a16:creationId xmlns:a16="http://schemas.microsoft.com/office/drawing/2014/main" id="{C251D355-F038-4933-9DC7-411AA3C1AC7B}"/>
              </a:ext>
            </a:extLst>
          </p:cNvPr>
          <p:cNvSpPr/>
          <p:nvPr/>
        </p:nvSpPr>
        <p:spPr>
          <a:xfrm>
            <a:off x="10245268" y="2508067"/>
            <a:ext cx="594390" cy="369332"/>
          </a:xfrm>
          <a:prstGeom prst="rect">
            <a:avLst/>
          </a:prstGeom>
          <a:solidFill>
            <a:schemeClr val="bg1">
              <a:lumMod val="95000"/>
            </a:schemeClr>
          </a:solidFill>
          <a:ln w="19050">
            <a:solidFill>
              <a:srgbClr val="00A9A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tx1"/>
                </a:solidFill>
              </a:rPr>
              <a:t>+35%</a:t>
            </a:r>
          </a:p>
        </p:txBody>
      </p:sp>
      <p:sp>
        <p:nvSpPr>
          <p:cNvPr id="21" name="Title 1">
            <a:extLst>
              <a:ext uri="{FF2B5EF4-FFF2-40B4-BE49-F238E27FC236}">
                <a16:creationId xmlns:a16="http://schemas.microsoft.com/office/drawing/2014/main" id="{6D0D94D0-5F91-456D-9037-0B4CE68F996B}"/>
              </a:ext>
            </a:extLst>
          </p:cNvPr>
          <p:cNvSpPr txBox="1">
            <a:spLocks/>
          </p:cNvSpPr>
          <p:nvPr/>
        </p:nvSpPr>
        <p:spPr>
          <a:xfrm>
            <a:off x="715765" y="1323904"/>
            <a:ext cx="10760469" cy="470162"/>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a:lnSpc>
                <a:spcPct val="100000"/>
              </a:lnSpc>
            </a:pPr>
            <a:r>
              <a:rPr lang="en-US" sz="2000" b="1" u="sng" dirty="0">
                <a:solidFill>
                  <a:schemeClr val="tx1"/>
                </a:solidFill>
                <a:latin typeface="+mj-lt"/>
                <a:cs typeface="+mj-cs"/>
              </a:rPr>
              <a:t>Ad-Supported TV-Branded Digital Platforms (Mobile Activity)</a:t>
            </a:r>
          </a:p>
        </p:txBody>
      </p:sp>
      <p:sp>
        <p:nvSpPr>
          <p:cNvPr id="29" name="Slide Number Placeholder 5">
            <a:extLst>
              <a:ext uri="{FF2B5EF4-FFF2-40B4-BE49-F238E27FC236}">
                <a16:creationId xmlns:a16="http://schemas.microsoft.com/office/drawing/2014/main" id="{D255398D-B11D-404C-942A-0EEA91545F03}"/>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42</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30" name="Picture 29">
            <a:extLst>
              <a:ext uri="{FF2B5EF4-FFF2-40B4-BE49-F238E27FC236}">
                <a16:creationId xmlns:a16="http://schemas.microsoft.com/office/drawing/2014/main" id="{069EEDEB-2F03-4C7E-A44C-4A52207EBA6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21250101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EF12890-D711-4FC1-9EB4-DF2CDC85F887}"/>
              </a:ext>
            </a:extLst>
          </p:cNvPr>
          <p:cNvSpPr txBox="1">
            <a:spLocks/>
          </p:cNvSpPr>
          <p:nvPr/>
        </p:nvSpPr>
        <p:spPr>
          <a:xfrm>
            <a:off x="147044" y="244518"/>
            <a:ext cx="10914650" cy="834165"/>
          </a:xfrm>
          <a:prstGeom prst="rect">
            <a:avLst/>
          </a:prstGeom>
        </p:spPr>
        <p:txBody>
          <a:bodyPr/>
          <a:lstStyle>
            <a:lvl1pPr algn="ctr" defTabSz="457200" rtl="0" eaLnBrk="1" latinLnBrk="0" hangingPunct="1">
              <a:lnSpc>
                <a:spcPts val="2800"/>
              </a:lnSpc>
              <a:spcBef>
                <a:spcPct val="0"/>
              </a:spcBef>
              <a:buNone/>
              <a:defRPr sz="2600" kern="1200" spc="-100" baseline="0">
                <a:solidFill>
                  <a:srgbClr val="000000"/>
                </a:solidFill>
                <a:latin typeface="Trebuchet MS"/>
                <a:ea typeface="+mj-ea"/>
                <a:cs typeface="Trebuchet MS"/>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100" normalizeH="0" baseline="0" noProof="0" dirty="0">
                <a:ln>
                  <a:noFill/>
                </a:ln>
                <a:solidFill>
                  <a:schemeClr val="tx1"/>
                </a:solidFill>
                <a:effectLst/>
                <a:uLnTx/>
                <a:uFillTx/>
                <a:latin typeface="Trebuchet MS"/>
                <a:ea typeface="+mj-ea"/>
              </a:rPr>
              <a:t>Beyond The Smaller Screens, Older Americans Are Also Cinema-Goers Who Rely On Advertising To Learn About New Movies</a:t>
            </a:r>
          </a:p>
        </p:txBody>
      </p:sp>
      <p:sp>
        <p:nvSpPr>
          <p:cNvPr id="8" name="Rectangle 7">
            <a:extLst>
              <a:ext uri="{FF2B5EF4-FFF2-40B4-BE49-F238E27FC236}">
                <a16:creationId xmlns:a16="http://schemas.microsoft.com/office/drawing/2014/main" id="{7FD6E6C1-24B7-47B0-BAC6-3B4189973C13}"/>
              </a:ext>
            </a:extLst>
          </p:cNvPr>
          <p:cNvSpPr/>
          <p:nvPr/>
        </p:nvSpPr>
        <p:spPr>
          <a:xfrm>
            <a:off x="96347" y="6368712"/>
            <a:ext cx="7844344"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Trebuchet MS"/>
                <a:ea typeface="+mn-ea"/>
                <a:cs typeface="+mn-cs"/>
              </a:rPr>
              <a:t>Source: AARP, </a:t>
            </a:r>
            <a:r>
              <a:rPr kumimoji="0" lang="en-US" sz="800" b="0" i="1" u="none" strike="noStrike" kern="1200" cap="none" spc="0" normalizeH="0" baseline="0" noProof="0" dirty="0">
                <a:ln>
                  <a:noFill/>
                </a:ln>
                <a:solidFill>
                  <a:prstClr val="black"/>
                </a:solidFill>
                <a:effectLst/>
                <a:uLnTx/>
                <a:uFillTx/>
                <a:latin typeface="Trebuchet MS"/>
                <a:ea typeface="+mn-ea"/>
                <a:cs typeface="+mn-cs"/>
              </a:rPr>
              <a:t>What Boomers Want: Insights Into Cinema Experience Preferences and Behaviors</a:t>
            </a:r>
            <a:r>
              <a:rPr kumimoji="0" lang="en-US" sz="800" b="0" u="none" strike="noStrike" kern="1200" cap="none" spc="0" normalizeH="0" baseline="0" noProof="0" dirty="0">
                <a:ln>
                  <a:noFill/>
                </a:ln>
                <a:solidFill>
                  <a:prstClr val="black"/>
                </a:solidFill>
                <a:effectLst/>
                <a:uLnTx/>
                <a:uFillTx/>
                <a:latin typeface="Trebuchet MS"/>
                <a:ea typeface="+mn-ea"/>
                <a:cs typeface="+mn-cs"/>
              </a:rPr>
              <a:t>, April 2018; Respondents = Adults 54 – 72 years old. Q4: What typically prompts your decision / desire to go to the movies? Base: Baby Boomers who have ever gone to see a movie (n=428); Q4b: How do you typically hear about new movies? Base: Baby Boomers (n=602); “Advertising (e.g. TV, online, outdoor)”, “Television Shows (e.g. Today Show, Tonight Show).</a:t>
            </a:r>
            <a:endParaRPr kumimoji="0" lang="en-US" sz="800" b="0" i="0" u="none" strike="noStrike" kern="1200" cap="none" spc="0" normalizeH="0" baseline="0" noProof="0" dirty="0">
              <a:ln>
                <a:noFill/>
              </a:ln>
              <a:solidFill>
                <a:prstClr val="black"/>
              </a:solidFill>
              <a:effectLst/>
              <a:uLnTx/>
              <a:uFillTx/>
              <a:latin typeface="Trebuchet MS"/>
              <a:ea typeface="+mn-ea"/>
              <a:cs typeface="+mn-cs"/>
            </a:endParaRPr>
          </a:p>
        </p:txBody>
      </p:sp>
      <p:sp>
        <p:nvSpPr>
          <p:cNvPr id="9" name="TextBox 8">
            <a:extLst>
              <a:ext uri="{FF2B5EF4-FFF2-40B4-BE49-F238E27FC236}">
                <a16:creationId xmlns:a16="http://schemas.microsoft.com/office/drawing/2014/main" id="{53ED4F25-2E32-41A2-B0C4-131E891AA989}"/>
              </a:ext>
            </a:extLst>
          </p:cNvPr>
          <p:cNvSpPr txBox="1"/>
          <p:nvPr/>
        </p:nvSpPr>
        <p:spPr>
          <a:xfrm>
            <a:off x="879047" y="2398182"/>
            <a:ext cx="1595372" cy="1015663"/>
          </a:xfrm>
          <a:prstGeom prst="rect">
            <a:avLst/>
          </a:prstGeom>
          <a:noFill/>
        </p:spPr>
        <p:txBody>
          <a:bodyPr wrap="square" rtlCol="0" anchor="ctr">
            <a:spAutoFit/>
          </a:bodyPr>
          <a:lstStyle/>
          <a:p>
            <a:pPr algn="ctr"/>
            <a:r>
              <a:rPr lang="en-US" sz="3200" b="1" dirty="0">
                <a:solidFill>
                  <a:srgbClr val="007B7E"/>
                </a:solidFill>
              </a:rPr>
              <a:t>71%</a:t>
            </a:r>
          </a:p>
          <a:p>
            <a:pPr algn="ctr"/>
            <a:r>
              <a:rPr lang="en-US" sz="1400" b="1" dirty="0"/>
              <a:t>Go To The Movies</a:t>
            </a:r>
            <a:endParaRPr lang="en-US" sz="1200" b="1" dirty="0"/>
          </a:p>
        </p:txBody>
      </p:sp>
      <p:sp>
        <p:nvSpPr>
          <p:cNvPr id="10" name="TextBox 9">
            <a:extLst>
              <a:ext uri="{FF2B5EF4-FFF2-40B4-BE49-F238E27FC236}">
                <a16:creationId xmlns:a16="http://schemas.microsoft.com/office/drawing/2014/main" id="{C389C63D-B4C5-4658-AABD-2BF6EB6DA7D3}"/>
              </a:ext>
            </a:extLst>
          </p:cNvPr>
          <p:cNvSpPr txBox="1"/>
          <p:nvPr/>
        </p:nvSpPr>
        <p:spPr>
          <a:xfrm>
            <a:off x="879047" y="3482811"/>
            <a:ext cx="1595372" cy="1015663"/>
          </a:xfrm>
          <a:prstGeom prst="rect">
            <a:avLst/>
          </a:prstGeom>
          <a:noFill/>
        </p:spPr>
        <p:txBody>
          <a:bodyPr wrap="square" rtlCol="0" anchor="ctr">
            <a:spAutoFit/>
          </a:bodyPr>
          <a:lstStyle/>
          <a:p>
            <a:pPr algn="ctr"/>
            <a:r>
              <a:rPr lang="en-US" sz="3200" b="1" dirty="0">
                <a:solidFill>
                  <a:srgbClr val="007B7E"/>
                </a:solidFill>
              </a:rPr>
              <a:t>22%</a:t>
            </a:r>
          </a:p>
          <a:p>
            <a:pPr algn="ctr"/>
            <a:r>
              <a:rPr lang="en-US" sz="1400" b="1" dirty="0"/>
              <a:t>Go Once A Month Or More</a:t>
            </a:r>
            <a:endParaRPr lang="en-US" sz="1200" b="1" dirty="0"/>
          </a:p>
        </p:txBody>
      </p:sp>
      <p:sp>
        <p:nvSpPr>
          <p:cNvPr id="11" name="TextBox 10">
            <a:extLst>
              <a:ext uri="{FF2B5EF4-FFF2-40B4-BE49-F238E27FC236}">
                <a16:creationId xmlns:a16="http://schemas.microsoft.com/office/drawing/2014/main" id="{3C6B3E9E-7668-46A5-865C-58E4B4703E65}"/>
              </a:ext>
            </a:extLst>
          </p:cNvPr>
          <p:cNvSpPr txBox="1"/>
          <p:nvPr/>
        </p:nvSpPr>
        <p:spPr>
          <a:xfrm>
            <a:off x="212367" y="4567440"/>
            <a:ext cx="2928733" cy="1231106"/>
          </a:xfrm>
          <a:prstGeom prst="rect">
            <a:avLst/>
          </a:prstGeom>
          <a:noFill/>
        </p:spPr>
        <p:txBody>
          <a:bodyPr wrap="square" rtlCol="0" anchor="ctr">
            <a:spAutoFit/>
          </a:bodyPr>
          <a:lstStyle/>
          <a:p>
            <a:pPr algn="ctr"/>
            <a:r>
              <a:rPr lang="en-US" sz="3200" b="1" dirty="0">
                <a:solidFill>
                  <a:srgbClr val="007B7E"/>
                </a:solidFill>
              </a:rPr>
              <a:t>~50%</a:t>
            </a:r>
          </a:p>
          <a:p>
            <a:pPr algn="ctr"/>
            <a:r>
              <a:rPr lang="en-US" sz="1400" b="1" dirty="0"/>
              <a:t>Of Movie Goers Can Be Motivated To Go To Movies More Often In The Future</a:t>
            </a:r>
            <a:endParaRPr lang="en-US" sz="1200" b="1" dirty="0"/>
          </a:p>
        </p:txBody>
      </p:sp>
      <p:cxnSp>
        <p:nvCxnSpPr>
          <p:cNvPr id="12" name="Straight Connector 11">
            <a:extLst>
              <a:ext uri="{FF2B5EF4-FFF2-40B4-BE49-F238E27FC236}">
                <a16:creationId xmlns:a16="http://schemas.microsoft.com/office/drawing/2014/main" id="{84EAF757-3CD8-4602-A40D-3C9E296D5D48}"/>
              </a:ext>
            </a:extLst>
          </p:cNvPr>
          <p:cNvCxnSpPr/>
          <p:nvPr/>
        </p:nvCxnSpPr>
        <p:spPr>
          <a:xfrm>
            <a:off x="3283290" y="1166010"/>
            <a:ext cx="0" cy="4782030"/>
          </a:xfrm>
          <a:prstGeom prst="line">
            <a:avLst/>
          </a:prstGeom>
          <a:ln w="28575">
            <a:solidFill>
              <a:srgbClr val="008F92"/>
            </a:solidFill>
          </a:ln>
          <a:effectLst/>
        </p:spPr>
        <p:style>
          <a:lnRef idx="2">
            <a:schemeClr val="dk1"/>
          </a:lnRef>
          <a:fillRef idx="0">
            <a:schemeClr val="dk1"/>
          </a:fillRef>
          <a:effectRef idx="1">
            <a:schemeClr val="dk1"/>
          </a:effectRef>
          <a:fontRef idx="minor">
            <a:schemeClr val="tx1"/>
          </a:fontRef>
        </p:style>
      </p:cxnSp>
      <p:graphicFrame>
        <p:nvGraphicFramePr>
          <p:cNvPr id="15" name="Chart 14">
            <a:extLst>
              <a:ext uri="{FF2B5EF4-FFF2-40B4-BE49-F238E27FC236}">
                <a16:creationId xmlns:a16="http://schemas.microsoft.com/office/drawing/2014/main" id="{C9906A4F-12B7-4F43-AF20-C8A223B32B6C}"/>
              </a:ext>
            </a:extLst>
          </p:cNvPr>
          <p:cNvGraphicFramePr/>
          <p:nvPr>
            <p:extLst>
              <p:ext uri="{D42A27DB-BD31-4B8C-83A1-F6EECF244321}">
                <p14:modId xmlns:p14="http://schemas.microsoft.com/office/powerpoint/2010/main" val="2657664860"/>
              </p:ext>
            </p:extLst>
          </p:nvPr>
        </p:nvGraphicFramePr>
        <p:xfrm>
          <a:off x="3375886" y="1702255"/>
          <a:ext cx="4419267" cy="3968278"/>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15">
            <a:extLst>
              <a:ext uri="{FF2B5EF4-FFF2-40B4-BE49-F238E27FC236}">
                <a16:creationId xmlns:a16="http://schemas.microsoft.com/office/drawing/2014/main" id="{1D5E3532-97B6-4BA3-B4C5-9F95A5CE6A57}"/>
              </a:ext>
            </a:extLst>
          </p:cNvPr>
          <p:cNvSpPr txBox="1"/>
          <p:nvPr/>
        </p:nvSpPr>
        <p:spPr>
          <a:xfrm>
            <a:off x="3843466" y="1425256"/>
            <a:ext cx="3484109" cy="276999"/>
          </a:xfrm>
          <a:prstGeom prst="rect">
            <a:avLst/>
          </a:prstGeom>
          <a:noFill/>
        </p:spPr>
        <p:txBody>
          <a:bodyPr wrap="square" rtlCol="0">
            <a:spAutoFit/>
          </a:bodyPr>
          <a:lstStyle/>
          <a:p>
            <a:pPr algn="ctr"/>
            <a:r>
              <a:rPr lang="en-US" sz="1200" b="1" u="sng" dirty="0"/>
              <a:t>Motivation For Going To The Movies</a:t>
            </a:r>
          </a:p>
        </p:txBody>
      </p:sp>
      <p:cxnSp>
        <p:nvCxnSpPr>
          <p:cNvPr id="17" name="Straight Connector 16">
            <a:extLst>
              <a:ext uri="{FF2B5EF4-FFF2-40B4-BE49-F238E27FC236}">
                <a16:creationId xmlns:a16="http://schemas.microsoft.com/office/drawing/2014/main" id="{E8B03D02-5A92-42D9-8A67-8BF8E670F9BB}"/>
              </a:ext>
            </a:extLst>
          </p:cNvPr>
          <p:cNvCxnSpPr/>
          <p:nvPr/>
        </p:nvCxnSpPr>
        <p:spPr>
          <a:xfrm>
            <a:off x="7887751" y="1166010"/>
            <a:ext cx="0" cy="4782030"/>
          </a:xfrm>
          <a:prstGeom prst="line">
            <a:avLst/>
          </a:prstGeom>
          <a:ln w="28575">
            <a:solidFill>
              <a:srgbClr val="008F92"/>
            </a:solidFill>
          </a:ln>
          <a:effectLst/>
        </p:spPr>
        <p:style>
          <a:lnRef idx="2">
            <a:schemeClr val="dk1"/>
          </a:lnRef>
          <a:fillRef idx="0">
            <a:schemeClr val="dk1"/>
          </a:fillRef>
          <a:effectRef idx="1">
            <a:schemeClr val="dk1"/>
          </a:effectRef>
          <a:fontRef idx="minor">
            <a:schemeClr val="tx1"/>
          </a:fontRef>
        </p:style>
      </p:cxnSp>
      <p:graphicFrame>
        <p:nvGraphicFramePr>
          <p:cNvPr id="20" name="Chart 19">
            <a:extLst>
              <a:ext uri="{FF2B5EF4-FFF2-40B4-BE49-F238E27FC236}">
                <a16:creationId xmlns:a16="http://schemas.microsoft.com/office/drawing/2014/main" id="{3D460498-D2F7-4EA8-9E25-14D8D7B04F82}"/>
              </a:ext>
            </a:extLst>
          </p:cNvPr>
          <p:cNvGraphicFramePr/>
          <p:nvPr>
            <p:extLst>
              <p:ext uri="{D42A27DB-BD31-4B8C-83A1-F6EECF244321}">
                <p14:modId xmlns:p14="http://schemas.microsoft.com/office/powerpoint/2010/main" val="2749912864"/>
              </p:ext>
            </p:extLst>
          </p:nvPr>
        </p:nvGraphicFramePr>
        <p:xfrm>
          <a:off x="8215135" y="1674217"/>
          <a:ext cx="3949693" cy="396827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Box 20">
            <a:extLst>
              <a:ext uri="{FF2B5EF4-FFF2-40B4-BE49-F238E27FC236}">
                <a16:creationId xmlns:a16="http://schemas.microsoft.com/office/drawing/2014/main" id="{D647A59F-D0A9-4D22-9948-B45A544687FA}"/>
              </a:ext>
            </a:extLst>
          </p:cNvPr>
          <p:cNvSpPr txBox="1"/>
          <p:nvPr/>
        </p:nvSpPr>
        <p:spPr>
          <a:xfrm>
            <a:off x="8284234" y="1425256"/>
            <a:ext cx="3811494" cy="276999"/>
          </a:xfrm>
          <a:prstGeom prst="rect">
            <a:avLst/>
          </a:prstGeom>
          <a:noFill/>
        </p:spPr>
        <p:txBody>
          <a:bodyPr wrap="square" rtlCol="0">
            <a:spAutoFit/>
          </a:bodyPr>
          <a:lstStyle/>
          <a:p>
            <a:pPr algn="ctr"/>
            <a:r>
              <a:rPr lang="en-US" sz="1200" b="1" u="sng" dirty="0"/>
              <a:t>How Do You Typically Hear About New Movies?</a:t>
            </a:r>
          </a:p>
        </p:txBody>
      </p:sp>
      <p:pic>
        <p:nvPicPr>
          <p:cNvPr id="3" name="Picture 2">
            <a:extLst>
              <a:ext uri="{FF2B5EF4-FFF2-40B4-BE49-F238E27FC236}">
                <a16:creationId xmlns:a16="http://schemas.microsoft.com/office/drawing/2014/main" id="{CA2B9BEE-0515-47CB-840B-8F17D28A56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59738" y="1295226"/>
            <a:ext cx="1033990" cy="1033990"/>
          </a:xfrm>
          <a:prstGeom prst="rect">
            <a:avLst/>
          </a:prstGeom>
        </p:spPr>
      </p:pic>
      <p:sp>
        <p:nvSpPr>
          <p:cNvPr id="19" name="Slide Number Placeholder 5">
            <a:extLst>
              <a:ext uri="{FF2B5EF4-FFF2-40B4-BE49-F238E27FC236}">
                <a16:creationId xmlns:a16="http://schemas.microsoft.com/office/drawing/2014/main" id="{C0AEA0D9-E098-473D-996E-8049BD7E2466}"/>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22" name="Picture 21">
            <a:extLst>
              <a:ext uri="{FF2B5EF4-FFF2-40B4-BE49-F238E27FC236}">
                <a16:creationId xmlns:a16="http://schemas.microsoft.com/office/drawing/2014/main" id="{9AFC75D6-CDB4-41AB-BE58-DA14FB12CA8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31313523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DA37D3D-C6A8-444C-9FB2-E4E76EDF0E3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140699" y="0"/>
            <a:ext cx="4051301" cy="6862339"/>
          </a:xfrm>
          <a:prstGeom prst="rect">
            <a:avLst/>
          </a:prstGeom>
        </p:spPr>
      </p:pic>
      <p:sp>
        <p:nvSpPr>
          <p:cNvPr id="10" name="Title 1">
            <a:extLst>
              <a:ext uri="{FF2B5EF4-FFF2-40B4-BE49-F238E27FC236}">
                <a16:creationId xmlns:a16="http://schemas.microsoft.com/office/drawing/2014/main" id="{C972D5CD-D361-4F80-8AAC-283D3E685346}"/>
              </a:ext>
            </a:extLst>
          </p:cNvPr>
          <p:cNvSpPr>
            <a:spLocks noGrp="1"/>
          </p:cNvSpPr>
          <p:nvPr>
            <p:ph type="title"/>
          </p:nvPr>
        </p:nvSpPr>
        <p:spPr>
          <a:xfrm>
            <a:off x="204367" y="123754"/>
            <a:ext cx="7693867" cy="944628"/>
          </a:xfrm>
        </p:spPr>
        <p:txBody>
          <a:bodyPr>
            <a:normAutofit/>
          </a:bodyPr>
          <a:lstStyle/>
          <a:p>
            <a:pPr algn="l"/>
            <a:r>
              <a:rPr lang="en-US" sz="2600" dirty="0">
                <a:solidFill>
                  <a:schemeClr val="bg1"/>
                </a:solidFill>
              </a:rPr>
              <a:t>So, How Can Advertisers Effectively Engage Older Consumers?</a:t>
            </a:r>
          </a:p>
        </p:txBody>
      </p:sp>
      <p:sp>
        <p:nvSpPr>
          <p:cNvPr id="3" name="Rectangle 2">
            <a:extLst>
              <a:ext uri="{FF2B5EF4-FFF2-40B4-BE49-F238E27FC236}">
                <a16:creationId xmlns:a16="http://schemas.microsoft.com/office/drawing/2014/main" id="{4D392ED2-7AC7-465A-8522-FE90774C4CE5}"/>
              </a:ext>
            </a:extLst>
          </p:cNvPr>
          <p:cNvSpPr/>
          <p:nvPr/>
        </p:nvSpPr>
        <p:spPr>
          <a:xfrm>
            <a:off x="961847" y="5639051"/>
            <a:ext cx="6184911" cy="646331"/>
          </a:xfrm>
          <a:prstGeom prst="rect">
            <a:avLst/>
          </a:prstGeom>
        </p:spPr>
        <p:txBody>
          <a:bodyPr wrap="square">
            <a:spAutoFit/>
          </a:bodyPr>
          <a:lstStyle/>
          <a:p>
            <a:pPr algn="ctr"/>
            <a:r>
              <a:rPr lang="en-US" dirty="0">
                <a:solidFill>
                  <a:schemeClr val="bg1"/>
                </a:solidFill>
              </a:rPr>
              <a:t>Said Advertisers Should Acknowledge That They Have Spending Power And Focus Their Efforts Accordingly</a:t>
            </a:r>
          </a:p>
        </p:txBody>
      </p:sp>
      <p:sp>
        <p:nvSpPr>
          <p:cNvPr id="11" name="Rectangle 10">
            <a:extLst>
              <a:ext uri="{FF2B5EF4-FFF2-40B4-BE49-F238E27FC236}">
                <a16:creationId xmlns:a16="http://schemas.microsoft.com/office/drawing/2014/main" id="{A8479A14-236D-4217-BAD1-5DD39FD061AD}"/>
              </a:ext>
            </a:extLst>
          </p:cNvPr>
          <p:cNvSpPr/>
          <p:nvPr/>
        </p:nvSpPr>
        <p:spPr>
          <a:xfrm>
            <a:off x="3485076" y="5043241"/>
            <a:ext cx="1138453" cy="707886"/>
          </a:xfrm>
          <a:prstGeom prst="rect">
            <a:avLst/>
          </a:prstGeom>
        </p:spPr>
        <p:txBody>
          <a:bodyPr wrap="none">
            <a:spAutoFit/>
          </a:bodyPr>
          <a:lstStyle/>
          <a:p>
            <a:pPr algn="ctr"/>
            <a:r>
              <a:rPr lang="en-US" sz="4000" b="1" dirty="0">
                <a:solidFill>
                  <a:srgbClr val="00B0B4"/>
                </a:solidFill>
              </a:rPr>
              <a:t>92%</a:t>
            </a:r>
          </a:p>
        </p:txBody>
      </p:sp>
      <p:sp>
        <p:nvSpPr>
          <p:cNvPr id="4" name="TextBox 3">
            <a:extLst>
              <a:ext uri="{FF2B5EF4-FFF2-40B4-BE49-F238E27FC236}">
                <a16:creationId xmlns:a16="http://schemas.microsoft.com/office/drawing/2014/main" id="{3BF0824B-E791-48EA-8F77-DD71D2461593}"/>
              </a:ext>
            </a:extLst>
          </p:cNvPr>
          <p:cNvSpPr txBox="1"/>
          <p:nvPr/>
        </p:nvSpPr>
        <p:spPr>
          <a:xfrm>
            <a:off x="1716243" y="4665664"/>
            <a:ext cx="4676118" cy="369332"/>
          </a:xfrm>
          <a:prstGeom prst="rect">
            <a:avLst/>
          </a:prstGeom>
          <a:noFill/>
        </p:spPr>
        <p:txBody>
          <a:bodyPr wrap="square" rtlCol="0">
            <a:spAutoFit/>
          </a:bodyPr>
          <a:lstStyle/>
          <a:p>
            <a:pPr algn="ctr"/>
            <a:r>
              <a:rPr lang="en-US" b="1" u="sng" dirty="0">
                <a:solidFill>
                  <a:schemeClr val="bg1"/>
                </a:solidFill>
              </a:rPr>
              <a:t>Acknowledge Their Spending Power</a:t>
            </a:r>
          </a:p>
        </p:txBody>
      </p:sp>
      <p:sp>
        <p:nvSpPr>
          <p:cNvPr id="5" name="Rectangle 4">
            <a:extLst>
              <a:ext uri="{FF2B5EF4-FFF2-40B4-BE49-F238E27FC236}">
                <a16:creationId xmlns:a16="http://schemas.microsoft.com/office/drawing/2014/main" id="{B8280C99-EF94-4971-8825-460AE2EFDDD8}"/>
              </a:ext>
            </a:extLst>
          </p:cNvPr>
          <p:cNvSpPr/>
          <p:nvPr/>
        </p:nvSpPr>
        <p:spPr>
          <a:xfrm>
            <a:off x="3485076" y="1466683"/>
            <a:ext cx="1138453" cy="707886"/>
          </a:xfrm>
          <a:prstGeom prst="rect">
            <a:avLst/>
          </a:prstGeom>
        </p:spPr>
        <p:txBody>
          <a:bodyPr wrap="none">
            <a:spAutoFit/>
          </a:bodyPr>
          <a:lstStyle/>
          <a:p>
            <a:pPr algn="ctr"/>
            <a:r>
              <a:rPr lang="en-US" sz="4000" b="1" dirty="0">
                <a:solidFill>
                  <a:srgbClr val="00B0B4"/>
                </a:solidFill>
              </a:rPr>
              <a:t>88%</a:t>
            </a:r>
          </a:p>
        </p:txBody>
      </p:sp>
      <p:sp>
        <p:nvSpPr>
          <p:cNvPr id="6" name="Rectangle 5">
            <a:extLst>
              <a:ext uri="{FF2B5EF4-FFF2-40B4-BE49-F238E27FC236}">
                <a16:creationId xmlns:a16="http://schemas.microsoft.com/office/drawing/2014/main" id="{F43C8999-0146-4173-AAC7-B1C9031E5F1A}"/>
              </a:ext>
            </a:extLst>
          </p:cNvPr>
          <p:cNvSpPr/>
          <p:nvPr/>
        </p:nvSpPr>
        <p:spPr>
          <a:xfrm>
            <a:off x="1445703" y="2062494"/>
            <a:ext cx="5217199" cy="646331"/>
          </a:xfrm>
          <a:prstGeom prst="rect">
            <a:avLst/>
          </a:prstGeom>
        </p:spPr>
        <p:txBody>
          <a:bodyPr wrap="square">
            <a:spAutoFit/>
          </a:bodyPr>
          <a:lstStyle/>
          <a:p>
            <a:pPr algn="ctr"/>
            <a:r>
              <a:rPr lang="en-US" dirty="0">
                <a:solidFill>
                  <a:schemeClr val="bg1"/>
                </a:solidFill>
              </a:rPr>
              <a:t>Said Employing More Older People Can Help Advertisers To Understand The Audience Better</a:t>
            </a:r>
          </a:p>
        </p:txBody>
      </p:sp>
      <p:sp>
        <p:nvSpPr>
          <p:cNvPr id="12" name="TextBox 11">
            <a:extLst>
              <a:ext uri="{FF2B5EF4-FFF2-40B4-BE49-F238E27FC236}">
                <a16:creationId xmlns:a16="http://schemas.microsoft.com/office/drawing/2014/main" id="{E37E6313-3217-4564-8025-485161559079}"/>
              </a:ext>
            </a:extLst>
          </p:cNvPr>
          <p:cNvSpPr txBox="1"/>
          <p:nvPr/>
        </p:nvSpPr>
        <p:spPr>
          <a:xfrm>
            <a:off x="1716243" y="1089106"/>
            <a:ext cx="4676118" cy="369332"/>
          </a:xfrm>
          <a:prstGeom prst="rect">
            <a:avLst/>
          </a:prstGeom>
          <a:noFill/>
        </p:spPr>
        <p:txBody>
          <a:bodyPr wrap="square" rtlCol="0">
            <a:spAutoFit/>
          </a:bodyPr>
          <a:lstStyle/>
          <a:p>
            <a:pPr algn="ctr"/>
            <a:r>
              <a:rPr lang="en-US" b="1" u="sng" dirty="0">
                <a:solidFill>
                  <a:schemeClr val="bg1"/>
                </a:solidFill>
              </a:rPr>
              <a:t>Employ A Diverse Workforce</a:t>
            </a:r>
          </a:p>
        </p:txBody>
      </p:sp>
      <p:sp>
        <p:nvSpPr>
          <p:cNvPr id="9" name="Rectangle 8">
            <a:extLst>
              <a:ext uri="{FF2B5EF4-FFF2-40B4-BE49-F238E27FC236}">
                <a16:creationId xmlns:a16="http://schemas.microsoft.com/office/drawing/2014/main" id="{83D37AA6-CCFE-4EAE-86CA-B6494C785AF1}"/>
              </a:ext>
            </a:extLst>
          </p:cNvPr>
          <p:cNvSpPr/>
          <p:nvPr/>
        </p:nvSpPr>
        <p:spPr>
          <a:xfrm>
            <a:off x="3485076" y="3286712"/>
            <a:ext cx="1138453" cy="707886"/>
          </a:xfrm>
          <a:prstGeom prst="rect">
            <a:avLst/>
          </a:prstGeom>
        </p:spPr>
        <p:txBody>
          <a:bodyPr wrap="none">
            <a:spAutoFit/>
          </a:bodyPr>
          <a:lstStyle/>
          <a:p>
            <a:pPr algn="ctr"/>
            <a:r>
              <a:rPr lang="en-US" sz="4000" b="1" dirty="0">
                <a:solidFill>
                  <a:srgbClr val="00B0B4"/>
                </a:solidFill>
              </a:rPr>
              <a:t>93%</a:t>
            </a:r>
          </a:p>
        </p:txBody>
      </p:sp>
      <p:sp>
        <p:nvSpPr>
          <p:cNvPr id="2" name="Rectangle 1">
            <a:extLst>
              <a:ext uri="{FF2B5EF4-FFF2-40B4-BE49-F238E27FC236}">
                <a16:creationId xmlns:a16="http://schemas.microsoft.com/office/drawing/2014/main" id="{ADDE6635-43AD-491C-973A-A9D49574AF0D}"/>
              </a:ext>
            </a:extLst>
          </p:cNvPr>
          <p:cNvSpPr/>
          <p:nvPr/>
        </p:nvSpPr>
        <p:spPr>
          <a:xfrm>
            <a:off x="1535294" y="3882523"/>
            <a:ext cx="5038017" cy="646331"/>
          </a:xfrm>
          <a:prstGeom prst="rect">
            <a:avLst/>
          </a:prstGeom>
        </p:spPr>
        <p:txBody>
          <a:bodyPr>
            <a:spAutoFit/>
          </a:bodyPr>
          <a:lstStyle/>
          <a:p>
            <a:pPr algn="ctr"/>
            <a:r>
              <a:rPr lang="en-US" dirty="0">
                <a:solidFill>
                  <a:schemeClr val="bg1"/>
                </a:solidFill>
              </a:rPr>
              <a:t>Said Advertisers Should Ask Them What They Want And Not Make Assumptions</a:t>
            </a:r>
          </a:p>
        </p:txBody>
      </p:sp>
      <p:sp>
        <p:nvSpPr>
          <p:cNvPr id="13" name="TextBox 12">
            <a:extLst>
              <a:ext uri="{FF2B5EF4-FFF2-40B4-BE49-F238E27FC236}">
                <a16:creationId xmlns:a16="http://schemas.microsoft.com/office/drawing/2014/main" id="{BD6BDFF6-6C59-48F3-AA8A-5BCAFB8C9786}"/>
              </a:ext>
            </a:extLst>
          </p:cNvPr>
          <p:cNvSpPr txBox="1"/>
          <p:nvPr/>
        </p:nvSpPr>
        <p:spPr>
          <a:xfrm>
            <a:off x="2174920" y="2909135"/>
            <a:ext cx="3758765" cy="369332"/>
          </a:xfrm>
          <a:prstGeom prst="rect">
            <a:avLst/>
          </a:prstGeom>
          <a:noFill/>
        </p:spPr>
        <p:txBody>
          <a:bodyPr wrap="square" rtlCol="0">
            <a:spAutoFit/>
          </a:bodyPr>
          <a:lstStyle/>
          <a:p>
            <a:pPr algn="ctr"/>
            <a:r>
              <a:rPr lang="en-US" b="1" u="sng" dirty="0">
                <a:solidFill>
                  <a:schemeClr val="bg1"/>
                </a:solidFill>
              </a:rPr>
              <a:t>Ask Them What They Want</a:t>
            </a:r>
          </a:p>
        </p:txBody>
      </p:sp>
      <p:sp>
        <p:nvSpPr>
          <p:cNvPr id="14" name="Rectangle 13">
            <a:extLst>
              <a:ext uri="{FF2B5EF4-FFF2-40B4-BE49-F238E27FC236}">
                <a16:creationId xmlns:a16="http://schemas.microsoft.com/office/drawing/2014/main" id="{79892C9D-313B-4F82-9686-1252424D40B4}"/>
              </a:ext>
            </a:extLst>
          </p:cNvPr>
          <p:cNvSpPr/>
          <p:nvPr/>
        </p:nvSpPr>
        <p:spPr>
          <a:xfrm>
            <a:off x="36912" y="6662924"/>
            <a:ext cx="4155305" cy="215444"/>
          </a:xfrm>
          <a:prstGeom prst="rect">
            <a:avLst/>
          </a:prstGeom>
        </p:spPr>
        <p:txBody>
          <a:bodyPr wrap="none">
            <a:spAutoFit/>
          </a:bodyPr>
          <a:lstStyle/>
          <a:p>
            <a:r>
              <a:rPr lang="en-US" sz="800" dirty="0">
                <a:solidFill>
                  <a:schemeClr val="bg1"/>
                </a:solidFill>
              </a:rPr>
              <a:t>Source: </a:t>
            </a:r>
            <a:r>
              <a:rPr lang="en-US" sz="800" dirty="0" err="1">
                <a:solidFill>
                  <a:schemeClr val="bg1"/>
                </a:solidFill>
              </a:rPr>
              <a:t>Gransnet</a:t>
            </a:r>
            <a:r>
              <a:rPr lang="en-US" sz="800" dirty="0">
                <a:solidFill>
                  <a:schemeClr val="bg1"/>
                </a:solidFill>
              </a:rPr>
              <a:t>, </a:t>
            </a:r>
            <a:r>
              <a:rPr lang="en-US" sz="800" i="1" dirty="0">
                <a:solidFill>
                  <a:schemeClr val="bg1"/>
                </a:solidFill>
              </a:rPr>
              <a:t>Ageism in Advertising: Fighting Marketing’s Unconscious Bias, </a:t>
            </a:r>
            <a:r>
              <a:rPr lang="en-US" sz="800" dirty="0">
                <a:solidFill>
                  <a:schemeClr val="bg1"/>
                </a:solidFill>
              </a:rPr>
              <a:t>2018.</a:t>
            </a:r>
          </a:p>
        </p:txBody>
      </p:sp>
      <p:cxnSp>
        <p:nvCxnSpPr>
          <p:cNvPr id="16" name="Straight Connector 15">
            <a:extLst>
              <a:ext uri="{FF2B5EF4-FFF2-40B4-BE49-F238E27FC236}">
                <a16:creationId xmlns:a16="http://schemas.microsoft.com/office/drawing/2014/main" id="{14F34944-4ECB-4513-8EBC-220FAC34ED91}"/>
              </a:ext>
            </a:extLst>
          </p:cNvPr>
          <p:cNvCxnSpPr>
            <a:cxnSpLocks/>
          </p:cNvCxnSpPr>
          <p:nvPr/>
        </p:nvCxnSpPr>
        <p:spPr>
          <a:xfrm>
            <a:off x="1088461" y="2817545"/>
            <a:ext cx="5931683" cy="0"/>
          </a:xfrm>
          <a:prstGeom prst="line">
            <a:avLst/>
          </a:prstGeom>
          <a:ln w="38100">
            <a:solidFill>
              <a:srgbClr val="009296"/>
            </a:solidFill>
            <a:prstDash val="dash"/>
          </a:ln>
          <a:effectLst/>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id="{E73B7AEC-2254-47BF-92AF-627063DE6D44}"/>
              </a:ext>
            </a:extLst>
          </p:cNvPr>
          <p:cNvCxnSpPr>
            <a:cxnSpLocks/>
          </p:cNvCxnSpPr>
          <p:nvPr/>
        </p:nvCxnSpPr>
        <p:spPr>
          <a:xfrm>
            <a:off x="1088461" y="4586774"/>
            <a:ext cx="5931683" cy="0"/>
          </a:xfrm>
          <a:prstGeom prst="line">
            <a:avLst/>
          </a:prstGeom>
          <a:ln w="38100">
            <a:solidFill>
              <a:srgbClr val="009296"/>
            </a:solidFill>
            <a:prstDash val="dash"/>
          </a:ln>
          <a:effectLst/>
        </p:spPr>
        <p:style>
          <a:lnRef idx="2">
            <a:schemeClr val="dk1"/>
          </a:lnRef>
          <a:fillRef idx="0">
            <a:schemeClr val="dk1"/>
          </a:fillRef>
          <a:effectRef idx="1">
            <a:schemeClr val="dk1"/>
          </a:effectRef>
          <a:fontRef idx="minor">
            <a:schemeClr val="tx1"/>
          </a:fontRef>
        </p:style>
      </p:cxnSp>
      <p:sp>
        <p:nvSpPr>
          <p:cNvPr id="19" name="Slide Number Placeholder 5">
            <a:extLst>
              <a:ext uri="{FF2B5EF4-FFF2-40B4-BE49-F238E27FC236}">
                <a16:creationId xmlns:a16="http://schemas.microsoft.com/office/drawing/2014/main" id="{3F1FB018-D354-4CB1-BBEB-6405F18468C6}"/>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21" name="Picture 20">
            <a:extLst>
              <a:ext uri="{FF2B5EF4-FFF2-40B4-BE49-F238E27FC236}">
                <a16:creationId xmlns:a16="http://schemas.microsoft.com/office/drawing/2014/main" id="{E881AE75-370E-4769-AEB1-78FD3D718DB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3329022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A90A3637-4489-43F9-9B8B-1DFD154CE71B}"/>
              </a:ext>
            </a:extLst>
          </p:cNvPr>
          <p:cNvSpPr txBox="1">
            <a:spLocks/>
          </p:cNvSpPr>
          <p:nvPr/>
        </p:nvSpPr>
        <p:spPr>
          <a:xfrm>
            <a:off x="6702882" y="215471"/>
            <a:ext cx="3394837" cy="589496"/>
          </a:xfrm>
          <a:prstGeom prst="rect">
            <a:avLst/>
          </a:prstGeom>
          <a:ln>
            <a:noFill/>
          </a:ln>
        </p:spPr>
        <p:txBody>
          <a:bodyPr vert="horz" lIns="234480" tIns="117240" rIns="234480" bIns="117240" rtlCol="0" anchor="ctr">
            <a:normAutofit lnSpcReduction="10000"/>
          </a:bodyPr>
          <a:lstStyle>
            <a:lvl1pPr algn="ctr" defTabSz="586199" rtl="0" eaLnBrk="1" latinLnBrk="0" hangingPunct="1">
              <a:spcBef>
                <a:spcPct val="0"/>
              </a:spcBef>
              <a:buNone/>
              <a:defRPr sz="5650" kern="1200">
                <a:solidFill>
                  <a:schemeClr val="tx1"/>
                </a:solidFill>
                <a:latin typeface="+mj-lt"/>
                <a:ea typeface="+mj-ea"/>
                <a:cs typeface="+mj-cs"/>
              </a:defRPr>
            </a:lvl1pPr>
          </a:lstStyle>
          <a:p>
            <a:pPr marL="0" marR="0" lvl="0" indent="0" algn="ctr" defTabSz="586199"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A9AC"/>
                </a:solidFill>
                <a:effectLst/>
                <a:uLnTx/>
                <a:uFillTx/>
                <a:latin typeface="Trebuchet MS"/>
                <a:ea typeface="+mj-ea"/>
                <a:cs typeface="+mj-cs"/>
              </a:rPr>
              <a:t>Parting Wisdom</a:t>
            </a:r>
          </a:p>
        </p:txBody>
      </p:sp>
      <p:sp>
        <p:nvSpPr>
          <p:cNvPr id="6" name="Text Placeholder 8">
            <a:extLst>
              <a:ext uri="{FF2B5EF4-FFF2-40B4-BE49-F238E27FC236}">
                <a16:creationId xmlns:a16="http://schemas.microsoft.com/office/drawing/2014/main" id="{16D4F90C-5970-4064-A862-7A542F433C14}"/>
              </a:ext>
            </a:extLst>
          </p:cNvPr>
          <p:cNvSpPr txBox="1">
            <a:spLocks/>
          </p:cNvSpPr>
          <p:nvPr/>
        </p:nvSpPr>
        <p:spPr>
          <a:xfrm>
            <a:off x="4835524" y="1088819"/>
            <a:ext cx="7129552" cy="5426884"/>
          </a:xfrm>
          <a:prstGeom prst="rect">
            <a:avLst/>
          </a:prstGeom>
        </p:spPr>
        <p:txBody>
          <a:bodyPr/>
          <a:lstStyle>
            <a:lvl1pPr marL="439649" indent="-439649" algn="l" defTabSz="586199" rtl="0" eaLnBrk="1" latinLnBrk="0" hangingPunct="1">
              <a:spcBef>
                <a:spcPct val="20000"/>
              </a:spcBef>
              <a:buFont typeface="Arial"/>
              <a:buChar char="•"/>
              <a:defRPr sz="4100" kern="1200">
                <a:solidFill>
                  <a:schemeClr val="tx1"/>
                </a:solidFill>
                <a:latin typeface="+mn-lt"/>
                <a:ea typeface="+mn-ea"/>
                <a:cs typeface="+mn-cs"/>
              </a:defRPr>
            </a:lvl1pPr>
            <a:lvl2pPr marL="952574" indent="-366375" algn="l" defTabSz="586199" rtl="0" eaLnBrk="1" latinLnBrk="0" hangingPunct="1">
              <a:spcBef>
                <a:spcPct val="20000"/>
              </a:spcBef>
              <a:buFont typeface="Arial"/>
              <a:buChar char="–"/>
              <a:defRPr sz="3600" kern="1200">
                <a:solidFill>
                  <a:schemeClr val="tx1"/>
                </a:solidFill>
                <a:latin typeface="+mn-lt"/>
                <a:ea typeface="+mn-ea"/>
                <a:cs typeface="+mn-cs"/>
              </a:defRPr>
            </a:lvl2pPr>
            <a:lvl3pPr marL="1465498" indent="-293100" algn="l" defTabSz="586199" rtl="0" eaLnBrk="1" latinLnBrk="0" hangingPunct="1">
              <a:spcBef>
                <a:spcPct val="20000"/>
              </a:spcBef>
              <a:buFont typeface="Arial"/>
              <a:buChar char="•"/>
              <a:defRPr sz="3100" kern="1200">
                <a:solidFill>
                  <a:schemeClr val="tx1"/>
                </a:solidFill>
                <a:latin typeface="+mn-lt"/>
                <a:ea typeface="+mn-ea"/>
                <a:cs typeface="+mn-cs"/>
              </a:defRPr>
            </a:lvl3pPr>
            <a:lvl4pPr marL="2051697" indent="-293100" algn="l" defTabSz="586199" rtl="0" eaLnBrk="1" latinLnBrk="0" hangingPunct="1">
              <a:spcBef>
                <a:spcPct val="20000"/>
              </a:spcBef>
              <a:buFont typeface="Arial"/>
              <a:buChar char="–"/>
              <a:defRPr sz="2550" kern="1200">
                <a:solidFill>
                  <a:schemeClr val="tx1"/>
                </a:solidFill>
                <a:latin typeface="+mn-lt"/>
                <a:ea typeface="+mn-ea"/>
                <a:cs typeface="+mn-cs"/>
              </a:defRPr>
            </a:lvl4pPr>
            <a:lvl5pPr marL="2637896" indent="-293100" algn="l" defTabSz="586199" rtl="0" eaLnBrk="1" latinLnBrk="0" hangingPunct="1">
              <a:spcBef>
                <a:spcPct val="20000"/>
              </a:spcBef>
              <a:buFont typeface="Arial"/>
              <a:buChar char="»"/>
              <a:defRPr sz="2550" kern="1200">
                <a:solidFill>
                  <a:schemeClr val="tx1"/>
                </a:solidFill>
                <a:latin typeface="+mn-lt"/>
                <a:ea typeface="+mn-ea"/>
                <a:cs typeface="+mn-cs"/>
              </a:defRPr>
            </a:lvl5pPr>
            <a:lvl6pPr marL="3224095" indent="-293100" algn="l" defTabSz="586199" rtl="0" eaLnBrk="1" latinLnBrk="0" hangingPunct="1">
              <a:spcBef>
                <a:spcPct val="20000"/>
              </a:spcBef>
              <a:buFont typeface="Arial"/>
              <a:buChar char="•"/>
              <a:defRPr sz="2550" kern="1200">
                <a:solidFill>
                  <a:schemeClr val="tx1"/>
                </a:solidFill>
                <a:latin typeface="+mn-lt"/>
                <a:ea typeface="+mn-ea"/>
                <a:cs typeface="+mn-cs"/>
              </a:defRPr>
            </a:lvl6pPr>
            <a:lvl7pPr marL="3810294" indent="-293100" algn="l" defTabSz="586199" rtl="0" eaLnBrk="1" latinLnBrk="0" hangingPunct="1">
              <a:spcBef>
                <a:spcPct val="20000"/>
              </a:spcBef>
              <a:buFont typeface="Arial"/>
              <a:buChar char="•"/>
              <a:defRPr sz="2550" kern="1200">
                <a:solidFill>
                  <a:schemeClr val="tx1"/>
                </a:solidFill>
                <a:latin typeface="+mn-lt"/>
                <a:ea typeface="+mn-ea"/>
                <a:cs typeface="+mn-cs"/>
              </a:defRPr>
            </a:lvl7pPr>
            <a:lvl8pPr marL="4396493" indent="-293100" algn="l" defTabSz="586199" rtl="0" eaLnBrk="1" latinLnBrk="0" hangingPunct="1">
              <a:spcBef>
                <a:spcPct val="20000"/>
              </a:spcBef>
              <a:buFont typeface="Arial"/>
              <a:buChar char="•"/>
              <a:defRPr sz="2550" kern="1200">
                <a:solidFill>
                  <a:schemeClr val="tx1"/>
                </a:solidFill>
                <a:latin typeface="+mn-lt"/>
                <a:ea typeface="+mn-ea"/>
                <a:cs typeface="+mn-cs"/>
              </a:defRPr>
            </a:lvl8pPr>
            <a:lvl9pPr marL="4982692" indent="-293100" algn="l" defTabSz="586199" rtl="0" eaLnBrk="1" latinLnBrk="0" hangingPunct="1">
              <a:spcBef>
                <a:spcPct val="20000"/>
              </a:spcBef>
              <a:buFont typeface="Arial"/>
              <a:buChar char="•"/>
              <a:defRPr sz="2550" kern="1200">
                <a:solidFill>
                  <a:schemeClr val="tx1"/>
                </a:solidFill>
                <a:latin typeface="+mn-lt"/>
                <a:ea typeface="+mn-ea"/>
                <a:cs typeface="+mn-cs"/>
              </a:defRPr>
            </a:lvl9pPr>
          </a:lstStyle>
          <a:p>
            <a:pPr marL="0" marR="0" lvl="0" indent="0" algn="ctr" defTabSz="586199" rtl="0" eaLnBrk="1" fontAlgn="auto" latinLnBrk="0" hangingPunct="1">
              <a:lnSpc>
                <a:spcPct val="100000"/>
              </a:lnSpc>
              <a:spcBef>
                <a:spcPct val="20000"/>
              </a:spcBef>
              <a:spcAft>
                <a:spcPts val="0"/>
              </a:spcAft>
              <a:buClrTx/>
              <a:buSzTx/>
              <a:buFont typeface="Arial"/>
              <a:buNone/>
              <a:tabLst/>
              <a:defRPr/>
            </a:pPr>
            <a:r>
              <a:rPr lang="en-US" sz="1800" dirty="0">
                <a:latin typeface="Trebuchet MS"/>
              </a:rPr>
              <a:t>Adults 50+ Comprise A Significant Consumer Group, Representing Nearly Half Of All Adults In The U.S., However They Are Often Overlooked By Marketers</a:t>
            </a:r>
          </a:p>
          <a:p>
            <a:pPr marL="0" marR="0" lvl="0" indent="0" algn="ctr" defTabSz="586199" rtl="0" eaLnBrk="1" fontAlgn="auto" latinLnBrk="0" hangingPunct="1">
              <a:lnSpc>
                <a:spcPct val="100000"/>
              </a:lnSpc>
              <a:spcBef>
                <a:spcPct val="20000"/>
              </a:spcBef>
              <a:spcAft>
                <a:spcPts val="0"/>
              </a:spcAft>
              <a:buClrTx/>
              <a:buSzTx/>
              <a:buFont typeface="Arial"/>
              <a:buNone/>
              <a:tabLst/>
              <a:defRPr/>
            </a:pPr>
            <a:endParaRPr lang="en-US" sz="1800" dirty="0">
              <a:latin typeface="Trebuchet MS"/>
            </a:endParaRPr>
          </a:p>
          <a:p>
            <a:pPr marL="0" marR="0" lvl="0" indent="0" algn="ctr" defTabSz="586199" rtl="0" eaLnBrk="1" fontAlgn="auto" latinLnBrk="0" hangingPunct="1">
              <a:lnSpc>
                <a:spcPct val="100000"/>
              </a:lnSpc>
              <a:spcBef>
                <a:spcPct val="20000"/>
              </a:spcBef>
              <a:spcAft>
                <a:spcPts val="0"/>
              </a:spcAft>
              <a:buClrTx/>
              <a:buSzTx/>
              <a:buFont typeface="Arial"/>
              <a:buNone/>
              <a:tabLst/>
              <a:defRPr/>
            </a:pPr>
            <a:endParaRPr lang="en-US" sz="1100" dirty="0">
              <a:latin typeface="Trebuchet MS"/>
            </a:endParaRPr>
          </a:p>
          <a:p>
            <a:pPr marL="0" marR="0" lvl="0" indent="0" algn="ctr" defTabSz="586199" rtl="0" eaLnBrk="1" fontAlgn="auto" latinLnBrk="0" hangingPunct="1">
              <a:lnSpc>
                <a:spcPct val="100000"/>
              </a:lnSpc>
              <a:spcBef>
                <a:spcPct val="20000"/>
              </a:spcBef>
              <a:spcAft>
                <a:spcPts val="0"/>
              </a:spcAft>
              <a:buClrTx/>
              <a:buSzTx/>
              <a:buFont typeface="Arial"/>
              <a:buNone/>
              <a:tabLst/>
              <a:defRPr/>
            </a:pPr>
            <a:r>
              <a:rPr lang="en-US" sz="1800" dirty="0">
                <a:latin typeface="Trebuchet MS"/>
              </a:rPr>
              <a:t>They Are Working Longer, Which Provides Them With More Disposable Income To Indulge (And Fund) Their Interests</a:t>
            </a:r>
          </a:p>
          <a:p>
            <a:pPr marL="0" marR="0" lvl="0" indent="0" algn="ctr" defTabSz="586199" rtl="0" eaLnBrk="1" fontAlgn="auto" latinLnBrk="0" hangingPunct="1">
              <a:lnSpc>
                <a:spcPct val="100000"/>
              </a:lnSpc>
              <a:spcBef>
                <a:spcPct val="20000"/>
              </a:spcBef>
              <a:spcAft>
                <a:spcPts val="0"/>
              </a:spcAft>
              <a:buClrTx/>
              <a:buSzTx/>
              <a:buFont typeface="Arial"/>
              <a:buNone/>
              <a:tabLst/>
              <a:defRPr/>
            </a:pPr>
            <a:endParaRPr lang="en-US" sz="1800" dirty="0">
              <a:latin typeface="Trebuchet MS"/>
            </a:endParaRPr>
          </a:p>
          <a:p>
            <a:pPr marL="0" marR="0" lvl="0" indent="0" algn="ctr" defTabSz="586199" rtl="0" eaLnBrk="1" fontAlgn="auto" latinLnBrk="0" hangingPunct="1">
              <a:lnSpc>
                <a:spcPct val="100000"/>
              </a:lnSpc>
              <a:spcBef>
                <a:spcPct val="20000"/>
              </a:spcBef>
              <a:spcAft>
                <a:spcPts val="0"/>
              </a:spcAft>
              <a:buClrTx/>
              <a:buSzTx/>
              <a:buFont typeface="Arial"/>
              <a:buNone/>
              <a:tabLst/>
              <a:defRPr/>
            </a:pPr>
            <a:endParaRPr lang="en-US" sz="1800" dirty="0">
              <a:latin typeface="Trebuchet MS"/>
            </a:endParaRPr>
          </a:p>
          <a:p>
            <a:pPr marL="0" marR="0" lvl="0" indent="0" algn="ctr" defTabSz="586199" rtl="0" eaLnBrk="1" fontAlgn="auto" latinLnBrk="0" hangingPunct="1">
              <a:lnSpc>
                <a:spcPct val="100000"/>
              </a:lnSpc>
              <a:spcBef>
                <a:spcPct val="20000"/>
              </a:spcBef>
              <a:spcAft>
                <a:spcPts val="0"/>
              </a:spcAft>
              <a:buClrTx/>
              <a:buSzTx/>
              <a:buFont typeface="Arial"/>
              <a:buNone/>
              <a:tabLst/>
              <a:defRPr/>
            </a:pPr>
            <a:r>
              <a:rPr lang="en-US" sz="1800" dirty="0">
                <a:latin typeface="Trebuchet MS"/>
              </a:rPr>
              <a:t>They Have Significant Spending Power, Much Greater Than That Of Any Other Major Demographic Segment Including Millennials</a:t>
            </a:r>
          </a:p>
          <a:p>
            <a:pPr marL="0" marR="0" lvl="0" indent="0" algn="ctr" defTabSz="586199" rtl="0" eaLnBrk="1" fontAlgn="auto" latinLnBrk="0" hangingPunct="1">
              <a:lnSpc>
                <a:spcPct val="100000"/>
              </a:lnSpc>
              <a:spcBef>
                <a:spcPct val="20000"/>
              </a:spcBef>
              <a:spcAft>
                <a:spcPts val="0"/>
              </a:spcAft>
              <a:buClrTx/>
              <a:buSzTx/>
              <a:buFont typeface="Arial"/>
              <a:buNone/>
              <a:tabLst/>
              <a:defRPr/>
            </a:pPr>
            <a:endParaRPr lang="en-US" sz="1800" dirty="0">
              <a:latin typeface="Trebuchet MS"/>
            </a:endParaRPr>
          </a:p>
          <a:p>
            <a:pPr marL="0" marR="0" lvl="0" indent="0" algn="ctr" defTabSz="586199" rtl="0" eaLnBrk="1" fontAlgn="auto" latinLnBrk="0" hangingPunct="1">
              <a:lnSpc>
                <a:spcPct val="100000"/>
              </a:lnSpc>
              <a:spcBef>
                <a:spcPct val="20000"/>
              </a:spcBef>
              <a:spcAft>
                <a:spcPts val="0"/>
              </a:spcAft>
              <a:buClrTx/>
              <a:buSzTx/>
              <a:buFont typeface="Arial"/>
              <a:buNone/>
              <a:tabLst/>
              <a:defRPr/>
            </a:pPr>
            <a:endParaRPr lang="en-US" sz="1800" dirty="0">
              <a:latin typeface="Trebuchet MS"/>
            </a:endParaRPr>
          </a:p>
          <a:p>
            <a:pPr marL="0" marR="0" lvl="0" indent="0" algn="ctr" defTabSz="586199" rtl="0" eaLnBrk="1" fontAlgn="auto" latinLnBrk="0" hangingPunct="1">
              <a:lnSpc>
                <a:spcPct val="100000"/>
              </a:lnSpc>
              <a:spcBef>
                <a:spcPct val="20000"/>
              </a:spcBef>
              <a:spcAft>
                <a:spcPts val="0"/>
              </a:spcAft>
              <a:buClrTx/>
              <a:buSzTx/>
              <a:buFont typeface="Arial"/>
              <a:buNone/>
              <a:tabLst/>
              <a:defRPr/>
            </a:pPr>
            <a:r>
              <a:rPr lang="en-US" sz="1800" dirty="0">
                <a:latin typeface="Trebuchet MS"/>
              </a:rPr>
              <a:t>They Are Huge Consumers of Video Content, Offering Marketers A Strong Opportunity To Engage With Them Across Screens</a:t>
            </a:r>
          </a:p>
          <a:p>
            <a:pPr marL="0" marR="0" lvl="0" indent="0" algn="ctr" defTabSz="586199" rtl="0" eaLnBrk="1" fontAlgn="auto" latinLnBrk="0" hangingPunct="1">
              <a:lnSpc>
                <a:spcPct val="100000"/>
              </a:lnSpc>
              <a:spcBef>
                <a:spcPct val="20000"/>
              </a:spcBef>
              <a:spcAft>
                <a:spcPts val="0"/>
              </a:spcAft>
              <a:buClrTx/>
              <a:buSzTx/>
              <a:buFont typeface="Arial"/>
              <a:buNone/>
              <a:tabLst/>
              <a:defRPr/>
            </a:pPr>
            <a:endParaRPr lang="en-US" sz="1800" dirty="0">
              <a:latin typeface="Trebuchet MS"/>
            </a:endParaRPr>
          </a:p>
        </p:txBody>
      </p:sp>
      <p:cxnSp>
        <p:nvCxnSpPr>
          <p:cNvPr id="7" name="Straight Connector 6">
            <a:extLst>
              <a:ext uri="{FF2B5EF4-FFF2-40B4-BE49-F238E27FC236}">
                <a16:creationId xmlns:a16="http://schemas.microsoft.com/office/drawing/2014/main" id="{EDB262D9-B84B-44D3-AEEE-F95781C5623F}"/>
              </a:ext>
            </a:extLst>
          </p:cNvPr>
          <p:cNvCxnSpPr>
            <a:cxnSpLocks/>
          </p:cNvCxnSpPr>
          <p:nvPr/>
        </p:nvCxnSpPr>
        <p:spPr>
          <a:xfrm>
            <a:off x="5073987" y="2202140"/>
            <a:ext cx="6524851" cy="0"/>
          </a:xfrm>
          <a:prstGeom prst="line">
            <a:avLst/>
          </a:prstGeom>
          <a:ln w="19050">
            <a:solidFill>
              <a:srgbClr val="008F92"/>
            </a:solidFill>
            <a:prstDash val="dash"/>
          </a:ln>
          <a:effectLst/>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1550E52F-F157-4EC0-B9C3-3A09103CA920}"/>
              </a:ext>
            </a:extLst>
          </p:cNvPr>
          <p:cNvCxnSpPr>
            <a:cxnSpLocks/>
          </p:cNvCxnSpPr>
          <p:nvPr/>
        </p:nvCxnSpPr>
        <p:spPr>
          <a:xfrm>
            <a:off x="5073987" y="4695678"/>
            <a:ext cx="6524851" cy="0"/>
          </a:xfrm>
          <a:prstGeom prst="line">
            <a:avLst/>
          </a:prstGeom>
          <a:ln w="19050">
            <a:solidFill>
              <a:srgbClr val="008F92"/>
            </a:solidFill>
            <a:prstDash val="dash"/>
          </a:ln>
          <a:effectLst/>
        </p:spPr>
        <p:style>
          <a:lnRef idx="2">
            <a:schemeClr val="dk1"/>
          </a:lnRef>
          <a:fillRef idx="0">
            <a:schemeClr val="dk1"/>
          </a:fillRef>
          <a:effectRef idx="1">
            <a:schemeClr val="dk1"/>
          </a:effectRef>
          <a:fontRef idx="minor">
            <a:schemeClr val="tx1"/>
          </a:fontRef>
        </p:style>
      </p:cxnSp>
      <p:cxnSp>
        <p:nvCxnSpPr>
          <p:cNvPr id="14" name="Straight Connector 13">
            <a:extLst>
              <a:ext uri="{FF2B5EF4-FFF2-40B4-BE49-F238E27FC236}">
                <a16:creationId xmlns:a16="http://schemas.microsoft.com/office/drawing/2014/main" id="{8F914D8E-11FA-4CBC-881F-A3D5770AF4FA}"/>
              </a:ext>
            </a:extLst>
          </p:cNvPr>
          <p:cNvCxnSpPr>
            <a:cxnSpLocks/>
          </p:cNvCxnSpPr>
          <p:nvPr/>
        </p:nvCxnSpPr>
        <p:spPr>
          <a:xfrm>
            <a:off x="5193034" y="3431903"/>
            <a:ext cx="6524851" cy="0"/>
          </a:xfrm>
          <a:prstGeom prst="line">
            <a:avLst/>
          </a:prstGeom>
          <a:ln w="19050">
            <a:solidFill>
              <a:srgbClr val="008F92"/>
            </a:solidFill>
            <a:prstDash val="dash"/>
          </a:ln>
          <a:effectLst/>
        </p:spPr>
        <p:style>
          <a:lnRef idx="2">
            <a:schemeClr val="dk1"/>
          </a:lnRef>
          <a:fillRef idx="0">
            <a:schemeClr val="dk1"/>
          </a:fillRef>
          <a:effectRef idx="1">
            <a:schemeClr val="dk1"/>
          </a:effectRef>
          <a:fontRef idx="minor">
            <a:schemeClr val="tx1"/>
          </a:fontRef>
        </p:style>
      </p:cxnSp>
      <p:pic>
        <p:nvPicPr>
          <p:cNvPr id="3" name="Picture 2">
            <a:extLst>
              <a:ext uri="{FF2B5EF4-FFF2-40B4-BE49-F238E27FC236}">
                <a16:creationId xmlns:a16="http://schemas.microsoft.com/office/drawing/2014/main" id="{F790633E-4818-492A-B1DD-12657D2B03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4764329" cy="6858000"/>
          </a:xfrm>
          <a:prstGeom prst="rect">
            <a:avLst/>
          </a:prstGeom>
        </p:spPr>
      </p:pic>
      <p:sp>
        <p:nvSpPr>
          <p:cNvPr id="11" name="Slide Number Placeholder 5">
            <a:extLst>
              <a:ext uri="{FF2B5EF4-FFF2-40B4-BE49-F238E27FC236}">
                <a16:creationId xmlns:a16="http://schemas.microsoft.com/office/drawing/2014/main" id="{7FE402D0-9E0C-41EA-A018-CC024DD6FE10}"/>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5" name="Picture 14">
            <a:extLst>
              <a:ext uri="{FF2B5EF4-FFF2-40B4-BE49-F238E27FC236}">
                <a16:creationId xmlns:a16="http://schemas.microsoft.com/office/drawing/2014/main" id="{03F65554-4EA2-4C5B-8089-945E2CCF4E2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24435171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3425DB6-08E3-4A4E-9B4B-9CAF810B7FEA}"/>
              </a:ext>
            </a:extLst>
          </p:cNvPr>
          <p:cNvSpPr/>
          <p:nvPr/>
        </p:nvSpPr>
        <p:spPr>
          <a:xfrm>
            <a:off x="0" y="0"/>
            <a:ext cx="3395819" cy="6833036"/>
          </a:xfrm>
          <a:prstGeom prst="rect">
            <a:avLst/>
          </a:prstGeom>
          <a:solidFill>
            <a:srgbClr val="00A9AC"/>
          </a:solidFill>
          <a:ln>
            <a:solidFill>
              <a:srgbClr val="00A9AC"/>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488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TextBox 13"/>
          <p:cNvSpPr txBox="1"/>
          <p:nvPr/>
        </p:nvSpPr>
        <p:spPr>
          <a:xfrm>
            <a:off x="265868" y="416081"/>
            <a:ext cx="3087109" cy="591572"/>
          </a:xfrm>
          <a:prstGeom prst="rect">
            <a:avLst/>
          </a:prstGeom>
          <a:noFill/>
        </p:spPr>
        <p:txBody>
          <a:bodyPr wrap="square" rtlCol="0" anchor="ctr">
            <a:spAutoFit/>
          </a:bodyPr>
          <a:lstStyle/>
          <a:p>
            <a:pPr marL="0" marR="0" lvl="0" indent="0" algn="l" defTabSz="586082" rtl="0" eaLnBrk="1" fontAlgn="auto" latinLnBrk="0" hangingPunct="1">
              <a:lnSpc>
                <a:spcPts val="17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white"/>
              </a:solidFill>
              <a:effectLst/>
              <a:uLnTx/>
              <a:uFillTx/>
              <a:latin typeface="Trebuchet MS"/>
              <a:ea typeface="+mn-ea"/>
              <a:cs typeface="Trebuchet MS"/>
            </a:endParaRPr>
          </a:p>
          <a:p>
            <a:pPr marL="0" marR="0" lvl="0" indent="0" algn="l" defTabSz="586082" rtl="0" eaLnBrk="1" fontAlgn="auto" latinLnBrk="0" hangingPunct="1">
              <a:lnSpc>
                <a:spcPts val="17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Trebuchet MS"/>
                <a:ea typeface="+mn-ea"/>
                <a:cs typeface="Trebuchet MS"/>
              </a:rPr>
              <a:t>Contact Us</a:t>
            </a:r>
          </a:p>
        </p:txBody>
      </p:sp>
      <p:sp>
        <p:nvSpPr>
          <p:cNvPr id="2" name="TextBox 1"/>
          <p:cNvSpPr txBox="1"/>
          <p:nvPr/>
        </p:nvSpPr>
        <p:spPr>
          <a:xfrm>
            <a:off x="10766792" y="3560078"/>
            <a:ext cx="184731" cy="446276"/>
          </a:xfrm>
          <a:prstGeom prst="rect">
            <a:avLst/>
          </a:prstGeom>
          <a:noFill/>
        </p:spPr>
        <p:txBody>
          <a:bodyPr wrap="non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endParaRPr kumimoji="0" lang="en-US" sz="23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9" name="TextBox 8"/>
          <p:cNvSpPr txBox="1"/>
          <p:nvPr/>
        </p:nvSpPr>
        <p:spPr>
          <a:xfrm>
            <a:off x="5948671" y="2934005"/>
            <a:ext cx="3637853" cy="754053"/>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781B2"/>
                </a:solidFill>
                <a:effectLst/>
                <a:uLnTx/>
                <a:uFillTx/>
                <a:latin typeface="Trebuchet MS" panose="020B0603020202020204" pitchFamily="34" charset="0"/>
                <a:ea typeface="+mn-ea"/>
                <a:cs typeface="+mn-cs"/>
              </a:rPr>
              <a:t>Marianne Vita </a:t>
            </a:r>
          </a:p>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BAAAD"/>
                </a:solidFill>
                <a:effectLst/>
                <a:uLnTx/>
                <a:uFillTx/>
                <a:latin typeface="Trebuchet MS" panose="020B0603020202020204" pitchFamily="34" charset="0"/>
                <a:ea typeface="+mn-ea"/>
                <a:cs typeface="+mn-cs"/>
              </a:rPr>
              <a:t>VP, Strategic Insights</a:t>
            </a:r>
          </a:p>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mariannev@thevab.com</a:t>
            </a:r>
            <a:endParaRPr kumimoji="0" lang="en-US"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a:endParaRPr>
          </a:p>
        </p:txBody>
      </p:sp>
      <p:sp>
        <p:nvSpPr>
          <p:cNvPr id="17" name="TextBox 16"/>
          <p:cNvSpPr txBox="1"/>
          <p:nvPr/>
        </p:nvSpPr>
        <p:spPr>
          <a:xfrm>
            <a:off x="7985917" y="4276164"/>
            <a:ext cx="3780385" cy="754053"/>
          </a:xfrm>
          <a:prstGeom prst="rect">
            <a:avLst/>
          </a:prstGeom>
          <a:noFill/>
        </p:spPr>
        <p:txBody>
          <a:bodyPr wrap="square" rtlCol="0">
            <a:spAutoFit/>
          </a:bodyPr>
          <a:lstStyle/>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3781B2"/>
                </a:solidFill>
                <a:effectLst/>
                <a:uLnTx/>
                <a:uFillTx/>
                <a:latin typeface="Trebuchet MS" panose="020B0603020202020204" pitchFamily="34" charset="0"/>
                <a:ea typeface="+mn-ea"/>
                <a:cs typeface="+mn-cs"/>
              </a:rPr>
              <a:t>Leah Montner-Dixon</a:t>
            </a:r>
          </a:p>
          <a:p>
            <a:pPr marL="0" marR="0" lvl="0" indent="0" algn="l" defTabSz="586082"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BAAAD"/>
                </a:solidFill>
                <a:effectLst/>
                <a:uLnTx/>
                <a:uFillTx/>
                <a:latin typeface="Trebuchet MS" panose="020B0603020202020204" pitchFamily="34" charset="0"/>
                <a:ea typeface="+mn-ea"/>
                <a:cs typeface="+mn-cs"/>
              </a:rPr>
              <a:t>Senior Multi-Platform Video Analyst </a:t>
            </a:r>
            <a:r>
              <a:rPr kumimoji="0" lang="en-US"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rPr>
              <a:t>leahm@thevab.com</a:t>
            </a:r>
            <a:endParaRPr kumimoji="0" lang="en-US" sz="12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Trebuchet MS"/>
            </a:endParaRPr>
          </a:p>
        </p:txBody>
      </p:sp>
      <p:sp>
        <p:nvSpPr>
          <p:cNvPr id="13" name="TextBox 12">
            <a:extLst>
              <a:ext uri="{FF2B5EF4-FFF2-40B4-BE49-F238E27FC236}">
                <a16:creationId xmlns:a16="http://schemas.microsoft.com/office/drawing/2014/main" id="{DD3A0BB4-B99A-4C87-BEA1-5E01199794AF}"/>
              </a:ext>
            </a:extLst>
          </p:cNvPr>
          <p:cNvSpPr txBox="1"/>
          <p:nvPr/>
        </p:nvSpPr>
        <p:spPr>
          <a:xfrm>
            <a:off x="632132" y="6019468"/>
            <a:ext cx="2354580" cy="369332"/>
          </a:xfrm>
          <a:prstGeom prst="rect">
            <a:avLst/>
          </a:prstGeom>
          <a:noFill/>
        </p:spPr>
        <p:txBody>
          <a:bodyPr wrap="square" rtlCol="0">
            <a:spAutoFit/>
          </a:bodyPr>
          <a:lstStyle/>
          <a:p>
            <a:pPr marL="0" marR="0" lvl="0" indent="0" algn="l" defTabSz="4548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hlinkClick r:id="rId3">
                  <a:extLst>
                    <a:ext uri="{A12FA001-AC4F-418D-AE19-62706E023703}">
                      <ahyp:hlinkClr xmlns:ahyp="http://schemas.microsoft.com/office/drawing/2018/hyperlinkcolor" val="tx"/>
                    </a:ext>
                  </a:extLst>
                </a:hlinkClick>
              </a:rPr>
              <a:t>@VideoAdBureau</a:t>
            </a:r>
            <a:endParaRPr kumimoji="0" lang="en-US" sz="1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sp>
        <p:nvSpPr>
          <p:cNvPr id="16" name="TextBox 15">
            <a:extLst>
              <a:ext uri="{FF2B5EF4-FFF2-40B4-BE49-F238E27FC236}">
                <a16:creationId xmlns:a16="http://schemas.microsoft.com/office/drawing/2014/main" id="{34C3D0BA-756D-480E-AAD1-801ECEBB8858}"/>
              </a:ext>
            </a:extLst>
          </p:cNvPr>
          <p:cNvSpPr txBox="1"/>
          <p:nvPr/>
        </p:nvSpPr>
        <p:spPr>
          <a:xfrm>
            <a:off x="669816" y="5534443"/>
            <a:ext cx="632240" cy="369332"/>
          </a:xfrm>
          <a:prstGeom prst="rect">
            <a:avLst/>
          </a:prstGeom>
          <a:noFill/>
        </p:spPr>
        <p:txBody>
          <a:bodyPr wrap="square" rtlCol="0">
            <a:spAutoFit/>
          </a:bodyPr>
          <a:lstStyle/>
          <a:p>
            <a:pPr marL="0" marR="0" lvl="0" indent="0" algn="l" defTabSz="45488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hlinkClick r:id="rId4">
                  <a:extLst>
                    <a:ext uri="{A12FA001-AC4F-418D-AE19-62706E023703}">
                      <ahyp:hlinkClr xmlns:ahyp="http://schemas.microsoft.com/office/drawing/2018/hyperlinkcolor" val="tx"/>
                    </a:ext>
                  </a:extLst>
                </a:hlinkClick>
              </a:rPr>
              <a:t>VAB</a:t>
            </a:r>
            <a:endParaRPr kumimoji="0" lang="en-US" sz="1800" b="1" i="0" u="none" strike="noStrike" kern="1200" cap="none" spc="0" normalizeH="0" baseline="0" noProof="0" dirty="0">
              <a:ln>
                <a:noFill/>
              </a:ln>
              <a:solidFill>
                <a:prstClr val="white"/>
              </a:solidFill>
              <a:effectLst/>
              <a:uLnTx/>
              <a:uFillTx/>
              <a:latin typeface="Trebuchet MS" panose="020B0603020202020204" pitchFamily="34" charset="0"/>
              <a:ea typeface="+mn-ea"/>
              <a:cs typeface="+mn-cs"/>
            </a:endParaRPr>
          </a:p>
        </p:txBody>
      </p:sp>
      <p:pic>
        <p:nvPicPr>
          <p:cNvPr id="18" name="Picture 6" descr="https://gallery.mailchimp.com/94a4a13244e906a0d653e9882/images/d50b6c84-ccad-4805-92e0-21dd9f6487e9.jpg">
            <a:extLst>
              <a:ext uri="{FF2B5EF4-FFF2-40B4-BE49-F238E27FC236}">
                <a16:creationId xmlns:a16="http://schemas.microsoft.com/office/drawing/2014/main" id="{4A418F2F-7E1B-41E8-AF2E-D891C48C476E}"/>
              </a:ext>
            </a:extLst>
          </p:cNvPr>
          <p:cNvPicPr>
            <a:picLocks noChangeAspect="1" noChangeArrowheads="1"/>
          </p:cNvPicPr>
          <p:nvPr/>
        </p:nvPicPr>
        <p:blipFill rotWithShape="1">
          <a:blip r:embed="rId5" cstate="screen">
            <a:clrChange>
              <a:clrFrom>
                <a:srgbClr val="0664A2"/>
              </a:clrFrom>
              <a:clrTo>
                <a:srgbClr val="0664A2">
                  <a:alpha val="0"/>
                </a:srgbClr>
              </a:clrTo>
            </a:clrChange>
            <a:extLst>
              <a:ext uri="{28A0092B-C50C-407E-A947-70E740481C1C}">
                <a14:useLocalDpi xmlns:a14="http://schemas.microsoft.com/office/drawing/2010/main"/>
              </a:ext>
            </a:extLst>
          </a:blip>
          <a:srcRect/>
          <a:stretch/>
        </p:blipFill>
        <p:spPr bwMode="auto">
          <a:xfrm>
            <a:off x="158593" y="5417442"/>
            <a:ext cx="488015" cy="60333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https://gallery.mailchimp.com/94a4a13244e906a0d653e9882/images/d50b6c84-ccad-4805-92e0-21dd9f6487e9.jpg">
            <a:extLst>
              <a:ext uri="{FF2B5EF4-FFF2-40B4-BE49-F238E27FC236}">
                <a16:creationId xmlns:a16="http://schemas.microsoft.com/office/drawing/2014/main" id="{AD94E9D2-498C-4F29-B8C1-FCCB5590B737}"/>
              </a:ext>
            </a:extLst>
          </p:cNvPr>
          <p:cNvPicPr>
            <a:picLocks noChangeAspect="1" noChangeArrowheads="1"/>
          </p:cNvPicPr>
          <p:nvPr/>
        </p:nvPicPr>
        <p:blipFill rotWithShape="1">
          <a:blip r:embed="rId6" cstate="screen">
            <a:clrChange>
              <a:clrFrom>
                <a:srgbClr val="0664A2"/>
              </a:clrFrom>
              <a:clrTo>
                <a:srgbClr val="0664A2">
                  <a:alpha val="0"/>
                </a:srgbClr>
              </a:clrTo>
            </a:clrChange>
            <a:extLst>
              <a:ext uri="{28A0092B-C50C-407E-A947-70E740481C1C}">
                <a14:useLocalDpi xmlns:a14="http://schemas.microsoft.com/office/drawing/2010/main"/>
              </a:ext>
            </a:extLst>
          </a:blip>
          <a:srcRect/>
          <a:stretch/>
        </p:blipFill>
        <p:spPr bwMode="auto">
          <a:xfrm>
            <a:off x="137051" y="5955351"/>
            <a:ext cx="577515" cy="497567"/>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D343AC84-CF95-48A7-BD67-D028C3F9E464}"/>
              </a:ext>
            </a:extLst>
          </p:cNvPr>
          <p:cNvSpPr/>
          <p:nvPr/>
        </p:nvSpPr>
        <p:spPr>
          <a:xfrm>
            <a:off x="619216" y="6466640"/>
            <a:ext cx="2776603" cy="369332"/>
          </a:xfrm>
          <a:prstGeom prst="rect">
            <a:avLst/>
          </a:prstGeom>
        </p:spPr>
        <p:txBody>
          <a:bodyPr wrap="square">
            <a:spAutoFit/>
          </a:bodyPr>
          <a:lstStyle/>
          <a:p>
            <a:pPr>
              <a:spcAft>
                <a:spcPts val="300"/>
              </a:spcAft>
            </a:pPr>
            <a:r>
              <a:rPr lang="en-US" b="1" u="sng" dirty="0">
                <a:solidFill>
                  <a:schemeClr val="bg1"/>
                </a:solidFill>
                <a:latin typeface="Trebuchet MS" panose="020B060302020202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Join Our Mailing List</a:t>
            </a:r>
            <a:endParaRPr lang="en-US" sz="2800" dirty="0">
              <a:solidFill>
                <a:schemeClr val="bg1"/>
              </a:solidFill>
              <a:effectLst/>
              <a:latin typeface="Trebuchet MS" panose="020B0603020202020204" pitchFamily="34" charset="0"/>
              <a:ea typeface="Calibri" panose="020F0502020204030204" pitchFamily="34" charset="0"/>
            </a:endParaRPr>
          </a:p>
        </p:txBody>
      </p:sp>
      <p:grpSp>
        <p:nvGrpSpPr>
          <p:cNvPr id="21" name="Group 20">
            <a:extLst>
              <a:ext uri="{FF2B5EF4-FFF2-40B4-BE49-F238E27FC236}">
                <a16:creationId xmlns:a16="http://schemas.microsoft.com/office/drawing/2014/main" id="{DDB0DD47-9CF0-4137-A8BD-B7BB27E697EF}"/>
              </a:ext>
            </a:extLst>
          </p:cNvPr>
          <p:cNvGrpSpPr/>
          <p:nvPr/>
        </p:nvGrpSpPr>
        <p:grpSpPr>
          <a:xfrm>
            <a:off x="265267" y="6483428"/>
            <a:ext cx="321081" cy="335756"/>
            <a:chOff x="265267" y="6443166"/>
            <a:chExt cx="321081" cy="335756"/>
          </a:xfrm>
        </p:grpSpPr>
        <p:sp>
          <p:nvSpPr>
            <p:cNvPr id="22" name="Oval 21">
              <a:extLst>
                <a:ext uri="{FF2B5EF4-FFF2-40B4-BE49-F238E27FC236}">
                  <a16:creationId xmlns:a16="http://schemas.microsoft.com/office/drawing/2014/main" id="{9AD9BB1A-B4A2-4457-A604-1A2FE42D21ED}"/>
                </a:ext>
              </a:extLst>
            </p:cNvPr>
            <p:cNvSpPr/>
            <p:nvPr/>
          </p:nvSpPr>
          <p:spPr>
            <a:xfrm>
              <a:off x="265267" y="6443166"/>
              <a:ext cx="321081" cy="335756"/>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221E90AF-19B0-40FA-AA3E-A0E0101EFE9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16156" y="6501393"/>
              <a:ext cx="219303" cy="219303"/>
            </a:xfrm>
            <a:prstGeom prst="rect">
              <a:avLst/>
            </a:prstGeom>
          </p:spPr>
        </p:pic>
      </p:grpSp>
      <p:pic>
        <p:nvPicPr>
          <p:cNvPr id="24" name="Picture 23">
            <a:extLst>
              <a:ext uri="{FF2B5EF4-FFF2-40B4-BE49-F238E27FC236}">
                <a16:creationId xmlns:a16="http://schemas.microsoft.com/office/drawing/2014/main" id="{57D37BF9-95DD-4CDF-9822-81C6C93C779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72696" y="186687"/>
            <a:ext cx="895314" cy="464350"/>
          </a:xfrm>
          <a:prstGeom prst="rect">
            <a:avLst/>
          </a:prstGeom>
        </p:spPr>
      </p:pic>
      <p:sp>
        <p:nvSpPr>
          <p:cNvPr id="25" name="TextBox 24">
            <a:extLst>
              <a:ext uri="{FF2B5EF4-FFF2-40B4-BE49-F238E27FC236}">
                <a16:creationId xmlns:a16="http://schemas.microsoft.com/office/drawing/2014/main" id="{82A2AF2E-E894-4E6E-820E-C43FC64523D0}"/>
              </a:ext>
            </a:extLst>
          </p:cNvPr>
          <p:cNvSpPr txBox="1"/>
          <p:nvPr/>
        </p:nvSpPr>
        <p:spPr>
          <a:xfrm>
            <a:off x="3926217" y="1593225"/>
            <a:ext cx="3155088" cy="754053"/>
          </a:xfrm>
          <a:prstGeom prst="rect">
            <a:avLst/>
          </a:prstGeom>
          <a:noFill/>
        </p:spPr>
        <p:txBody>
          <a:bodyPr wrap="square" rtlCol="0">
            <a:spAutoFit/>
          </a:bodyPr>
          <a:lstStyle/>
          <a:p>
            <a:pPr defTabSz="1172164"/>
            <a:r>
              <a:rPr lang="en-US" sz="1700" dirty="0">
                <a:solidFill>
                  <a:srgbClr val="3781B2"/>
                </a:solidFill>
                <a:latin typeface="Trebuchet MS" panose="020B0603020202020204" pitchFamily="34" charset="0"/>
              </a:rPr>
              <a:t>Jason Wiese</a:t>
            </a:r>
          </a:p>
          <a:p>
            <a:pPr defTabSz="1172164"/>
            <a:r>
              <a:rPr lang="en-US" sz="1400" dirty="0">
                <a:solidFill>
                  <a:srgbClr val="0BAAAD"/>
                </a:solidFill>
                <a:latin typeface="Trebuchet MS" panose="020B0603020202020204" pitchFamily="34" charset="0"/>
              </a:rPr>
              <a:t>SVP, Director of Strategic Insights</a:t>
            </a:r>
          </a:p>
          <a:p>
            <a:pPr defTabSz="1172164"/>
            <a:r>
              <a:rPr lang="en-US" sz="1200" dirty="0">
                <a:solidFill>
                  <a:prstClr val="black"/>
                </a:solidFill>
                <a:latin typeface="Trebuchet MS" panose="020B0603020202020204" pitchFamily="34" charset="0"/>
              </a:rPr>
              <a:t>jasonw@thevab.com </a:t>
            </a:r>
          </a:p>
        </p:txBody>
      </p:sp>
    </p:spTree>
    <p:extLst>
      <p:ext uri="{BB962C8B-B14F-4D97-AF65-F5344CB8AC3E}">
        <p14:creationId xmlns:p14="http://schemas.microsoft.com/office/powerpoint/2010/main" val="174350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2050">
            <a:extLst>
              <a:ext uri="{FF2B5EF4-FFF2-40B4-BE49-F238E27FC236}">
                <a16:creationId xmlns:a16="http://schemas.microsoft.com/office/drawing/2014/main" id="{BDDC18B8-DC8F-4375-8E1F-78CF783499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20506" y="5414570"/>
            <a:ext cx="2146094" cy="1430729"/>
          </a:xfrm>
          <a:prstGeom prst="rect">
            <a:avLst/>
          </a:prstGeom>
          <a:ln w="28575">
            <a:solidFill>
              <a:srgbClr val="009296"/>
            </a:solidFill>
          </a:ln>
        </p:spPr>
      </p:pic>
      <p:sp>
        <p:nvSpPr>
          <p:cNvPr id="10" name="Title 1">
            <a:extLst>
              <a:ext uri="{FF2B5EF4-FFF2-40B4-BE49-F238E27FC236}">
                <a16:creationId xmlns:a16="http://schemas.microsoft.com/office/drawing/2014/main" id="{BE2536EB-012C-4EF6-9F4B-A6AD20815A26}"/>
              </a:ext>
            </a:extLst>
          </p:cNvPr>
          <p:cNvSpPr txBox="1">
            <a:spLocks/>
          </p:cNvSpPr>
          <p:nvPr/>
        </p:nvSpPr>
        <p:spPr>
          <a:xfrm>
            <a:off x="287245" y="849308"/>
            <a:ext cx="5357016" cy="5372106"/>
          </a:xfrm>
          <a:prstGeom prst="rect">
            <a:avLst/>
          </a:prstGeom>
        </p:spPr>
        <p:txBody>
          <a:bodyPr vert="horz" lIns="116656" tIns="58311" rIns="116656" bIns="58311" rtlCol="0" anchor="t">
            <a:noAutofit/>
          </a:bodyPr>
          <a:lstStyle>
            <a:lvl1pPr algn="ctr" defTabSz="583178" rtl="0" eaLnBrk="1" latinLnBrk="0" hangingPunct="1">
              <a:spcBef>
                <a:spcPct val="0"/>
              </a:spcBef>
              <a:buNone/>
              <a:defRPr sz="5600" kern="1200">
                <a:solidFill>
                  <a:schemeClr val="tx1"/>
                </a:solidFill>
                <a:latin typeface="+mj-lt"/>
                <a:ea typeface="+mj-ea"/>
                <a:cs typeface="+mj-cs"/>
              </a:defRPr>
            </a:lvl1p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Trebuchet MS"/>
                <a:ea typeface="+mj-ea"/>
                <a:cs typeface="+mj-cs"/>
              </a:rPr>
              <a:t>They’re Also </a:t>
            </a:r>
            <a:r>
              <a:rPr lang="en-US" sz="3200" dirty="0">
                <a:solidFill>
                  <a:schemeClr val="accent4"/>
                </a:solidFill>
                <a:latin typeface="Trebuchet MS"/>
                <a:ea typeface="+mj-ea"/>
                <a:cs typeface="+mj-cs"/>
              </a:rPr>
              <a:t>Carpenter</a:t>
            </a:r>
            <a:r>
              <a:rPr lang="en-US" sz="3200" dirty="0">
                <a:solidFill>
                  <a:schemeClr val="accent4"/>
                </a:solidFill>
                <a:latin typeface="Trebuchet MS"/>
              </a:rPr>
              <a:t>s</a:t>
            </a:r>
            <a:endParaRPr lang="en-US" sz="3200" dirty="0">
              <a:solidFill>
                <a:prstClr val="black"/>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Trebuchet MS"/>
                <a:ea typeface="+mj-ea"/>
                <a:cs typeface="+mj-cs"/>
              </a:rPr>
              <a:t>They’re </a:t>
            </a:r>
            <a:r>
              <a:rPr kumimoji="0" lang="en-US" sz="3200" b="0" u="none" strike="noStrike" kern="1200" cap="none" spc="0" normalizeH="0" baseline="0" noProof="0" dirty="0">
                <a:ln>
                  <a:noFill/>
                </a:ln>
                <a:solidFill>
                  <a:schemeClr val="accent4"/>
                </a:solidFill>
                <a:effectLst/>
                <a:uLnTx/>
                <a:uFillTx/>
                <a:latin typeface="Trebuchet MS"/>
                <a:ea typeface="+mj-ea"/>
                <a:cs typeface="+mj-cs"/>
              </a:rPr>
              <a:t>Teachers</a:t>
            </a:r>
            <a:endParaRPr lang="en-US" sz="3200" dirty="0">
              <a:solidFill>
                <a:prstClr val="black"/>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Trebuchet MS"/>
                <a:ea typeface="+mj-ea"/>
                <a:cs typeface="+mj-cs"/>
              </a:rPr>
              <a:t>They’re </a:t>
            </a:r>
            <a:r>
              <a:rPr kumimoji="0" lang="en-US" sz="3200" b="0" u="none" strike="noStrike" kern="1200" cap="none" spc="0" normalizeH="0" baseline="0" noProof="0" dirty="0">
                <a:ln>
                  <a:noFill/>
                </a:ln>
                <a:solidFill>
                  <a:schemeClr val="accent4"/>
                </a:solidFill>
                <a:effectLst/>
                <a:uLnTx/>
                <a:uFillTx/>
                <a:latin typeface="Trebuchet MS"/>
                <a:ea typeface="+mj-ea"/>
                <a:cs typeface="+mj-cs"/>
              </a:rPr>
              <a:t>Accountants</a:t>
            </a:r>
            <a:endParaRPr lang="en-US" sz="3200" dirty="0">
              <a:solidFill>
                <a:prstClr val="black"/>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Trebuchet MS"/>
                <a:ea typeface="+mj-ea"/>
                <a:cs typeface="+mj-cs"/>
              </a:rPr>
              <a:t>They’re </a:t>
            </a:r>
            <a:r>
              <a:rPr kumimoji="0" lang="en-US" sz="3200" b="0" u="none" strike="noStrike" kern="1200" cap="none" spc="0" normalizeH="0" baseline="0" noProof="0" dirty="0">
                <a:ln>
                  <a:noFill/>
                </a:ln>
                <a:solidFill>
                  <a:schemeClr val="accent4"/>
                </a:solidFill>
                <a:effectLst/>
                <a:uLnTx/>
                <a:uFillTx/>
                <a:latin typeface="Trebuchet MS"/>
              </a:rPr>
              <a:t>Chefs</a:t>
            </a:r>
          </a:p>
          <a:p>
            <a:pPr marL="0" marR="0" lvl="0" indent="0" algn="l" defTabSz="583178" rtl="0" eaLnBrk="1" fontAlgn="auto" latinLnBrk="0" hangingPunct="1">
              <a:lnSpc>
                <a:spcPct val="100000"/>
              </a:lnSpc>
              <a:spcBef>
                <a:spcPct val="0"/>
              </a:spcBef>
              <a:spcAft>
                <a:spcPts val="0"/>
              </a:spcAft>
              <a:buClrTx/>
              <a:buSzTx/>
              <a:buFontTx/>
              <a:buNone/>
              <a:tabLst/>
              <a:defRPr/>
            </a:pPr>
            <a:r>
              <a:rPr lang="en-US" sz="3200" dirty="0">
                <a:latin typeface="Trebuchet MS"/>
              </a:rPr>
              <a:t>They’re</a:t>
            </a:r>
            <a:r>
              <a:rPr lang="en-US" sz="3200" dirty="0">
                <a:solidFill>
                  <a:schemeClr val="accent4"/>
                </a:solidFill>
                <a:latin typeface="Trebuchet MS"/>
              </a:rPr>
              <a:t> Lawyers</a:t>
            </a:r>
            <a:endParaRPr lang="en-US" sz="3200" dirty="0">
              <a:solidFill>
                <a:prstClr val="black"/>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Trebuchet MS"/>
                <a:ea typeface="+mj-ea"/>
                <a:cs typeface="+mj-cs"/>
              </a:rPr>
              <a:t>They’re </a:t>
            </a:r>
            <a:r>
              <a:rPr kumimoji="0" lang="en-US" sz="3200" b="0" u="none" strike="noStrike" kern="1200" cap="none" spc="0" normalizeH="0" baseline="0" noProof="0" dirty="0">
                <a:ln>
                  <a:noFill/>
                </a:ln>
                <a:solidFill>
                  <a:schemeClr val="accent4"/>
                </a:solidFill>
                <a:effectLst/>
                <a:uLnTx/>
                <a:uFillTx/>
                <a:latin typeface="Trebuchet MS"/>
                <a:ea typeface="+mj-ea"/>
                <a:cs typeface="+mj-cs"/>
              </a:rPr>
              <a:t>Retirees </a:t>
            </a:r>
            <a:r>
              <a:rPr kumimoji="0" lang="en-US" sz="3200" b="0" u="none" strike="noStrike" kern="1200" cap="none" spc="0" normalizeH="0" baseline="0" noProof="0" dirty="0">
                <a:ln>
                  <a:noFill/>
                </a:ln>
                <a:solidFill>
                  <a:srgbClr val="009EA2"/>
                </a:solidFill>
                <a:effectLst/>
                <a:uLnTx/>
                <a:uFillTx/>
                <a:latin typeface="Trebuchet MS"/>
                <a:ea typeface="+mj-ea"/>
                <a:cs typeface="+mj-cs"/>
              </a:rPr>
              <a:t> </a:t>
            </a:r>
            <a:endParaRPr lang="en-US" sz="3200" dirty="0">
              <a:solidFill>
                <a:prstClr val="black"/>
              </a:solidFill>
              <a:latin typeface="Trebuchet M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Trebuchet MS"/>
                <a:ea typeface="+mj-ea"/>
                <a:cs typeface="+mj-cs"/>
              </a:rPr>
              <a:t>They’re </a:t>
            </a:r>
            <a:r>
              <a:rPr lang="en-US" sz="3200" dirty="0">
                <a:solidFill>
                  <a:schemeClr val="accent4"/>
                </a:solidFill>
                <a:latin typeface="Trebuchet MS"/>
                <a:ea typeface="+mj-ea"/>
                <a:cs typeface="+mj-cs"/>
              </a:rPr>
              <a:t>Doctors</a:t>
            </a:r>
            <a:endParaRPr kumimoji="0" lang="en-US" sz="3200" b="0" u="none" strike="noStrike" kern="1200" cap="none" spc="0" normalizeH="0" baseline="0" noProof="0" dirty="0">
              <a:ln>
                <a:noFill/>
              </a:ln>
              <a:solidFill>
                <a:prstClr val="black"/>
              </a:solidFill>
              <a:effectLst/>
              <a:uLnTx/>
              <a:uFillTx/>
              <a:latin typeface="Trebuchet MS"/>
              <a:ea typeface="+mj-ea"/>
              <a:cs typeface="+mj-cs"/>
            </a:endParaRP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Trebuchet MS"/>
                <a:ea typeface="+mj-ea"/>
                <a:cs typeface="+mj-cs"/>
              </a:rPr>
              <a:t>They’re </a:t>
            </a:r>
            <a:r>
              <a:rPr kumimoji="0" lang="en-US" sz="3200" b="0" u="none" strike="noStrike" kern="1200" cap="none" spc="0" normalizeH="0" baseline="0" noProof="0" dirty="0">
                <a:ln>
                  <a:noFill/>
                </a:ln>
                <a:solidFill>
                  <a:schemeClr val="accent4"/>
                </a:solidFill>
                <a:effectLst/>
                <a:uLnTx/>
                <a:uFillTx/>
                <a:latin typeface="Trebuchet MS"/>
                <a:ea typeface="+mj-ea"/>
                <a:cs typeface="+mj-cs"/>
              </a:rPr>
              <a:t>Architects</a:t>
            </a: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Trebuchet MS"/>
                <a:ea typeface="+mj-ea"/>
                <a:cs typeface="+mj-cs"/>
              </a:rPr>
              <a:t> </a:t>
            </a:r>
          </a:p>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0" u="none" strike="noStrike" kern="1200" cap="none" spc="0" normalizeH="0" baseline="0" noProof="0" dirty="0">
                <a:ln>
                  <a:noFill/>
                </a:ln>
                <a:solidFill>
                  <a:prstClr val="black"/>
                </a:solidFill>
                <a:effectLst/>
                <a:uLnTx/>
                <a:uFillTx/>
                <a:latin typeface="Trebuchet MS"/>
                <a:ea typeface="+mj-ea"/>
                <a:cs typeface="+mj-cs"/>
              </a:rPr>
              <a:t>And More</a:t>
            </a:r>
            <a:endParaRPr kumimoji="0" lang="en-US" sz="4000" b="0" u="none" strike="noStrike" kern="1200" cap="none" spc="0" normalizeH="0" baseline="0" noProof="0" dirty="0">
              <a:ln>
                <a:noFill/>
              </a:ln>
              <a:solidFill>
                <a:prstClr val="black"/>
              </a:solidFill>
              <a:effectLst/>
              <a:uLnTx/>
              <a:uFillTx/>
              <a:latin typeface="Trebuchet MS"/>
              <a:ea typeface="+mj-ea"/>
              <a:cs typeface="+mj-cs"/>
            </a:endParaRPr>
          </a:p>
        </p:txBody>
      </p:sp>
      <p:sp>
        <p:nvSpPr>
          <p:cNvPr id="19" name="Slide Number Placeholder 5">
            <a:extLst>
              <a:ext uri="{FF2B5EF4-FFF2-40B4-BE49-F238E27FC236}">
                <a16:creationId xmlns:a16="http://schemas.microsoft.com/office/drawing/2014/main" id="{DD21E74E-BA11-49CC-B82F-0E49D5C869B4}"/>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21" name="Picture 20">
            <a:extLst>
              <a:ext uri="{FF2B5EF4-FFF2-40B4-BE49-F238E27FC236}">
                <a16:creationId xmlns:a16="http://schemas.microsoft.com/office/drawing/2014/main" id="{B6B0CE94-E6B2-4F91-BE6C-9F52DFA203D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6266" y="6626338"/>
            <a:ext cx="2718926" cy="150236"/>
          </a:xfrm>
          <a:prstGeom prst="rect">
            <a:avLst/>
          </a:prstGeom>
        </p:spPr>
      </p:pic>
      <p:pic>
        <p:nvPicPr>
          <p:cNvPr id="3" name="Picture 2">
            <a:extLst>
              <a:ext uri="{FF2B5EF4-FFF2-40B4-BE49-F238E27FC236}">
                <a16:creationId xmlns:a16="http://schemas.microsoft.com/office/drawing/2014/main" id="{C34DE538-BAD3-42A8-9413-EF5C9F05E11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02174" y="12700"/>
            <a:ext cx="2035227" cy="1356818"/>
          </a:xfrm>
          <a:prstGeom prst="rect">
            <a:avLst/>
          </a:prstGeom>
          <a:ln w="28575">
            <a:solidFill>
              <a:srgbClr val="009296"/>
            </a:solidFill>
          </a:ln>
        </p:spPr>
      </p:pic>
      <p:pic>
        <p:nvPicPr>
          <p:cNvPr id="5" name="Picture 4">
            <a:extLst>
              <a:ext uri="{FF2B5EF4-FFF2-40B4-BE49-F238E27FC236}">
                <a16:creationId xmlns:a16="http://schemas.microsoft.com/office/drawing/2014/main" id="{64A97C21-3EC5-4F9C-80B4-6917C7B6E0B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102173" y="2713636"/>
            <a:ext cx="2054360" cy="1356818"/>
          </a:xfrm>
          <a:prstGeom prst="rect">
            <a:avLst/>
          </a:prstGeom>
          <a:ln w="28575">
            <a:solidFill>
              <a:srgbClr val="009296"/>
            </a:solidFill>
          </a:ln>
        </p:spPr>
      </p:pic>
      <p:pic>
        <p:nvPicPr>
          <p:cNvPr id="7" name="Picture 6">
            <a:extLst>
              <a:ext uri="{FF2B5EF4-FFF2-40B4-BE49-F238E27FC236}">
                <a16:creationId xmlns:a16="http://schemas.microsoft.com/office/drawing/2014/main" id="{86BBB988-C7D2-4745-BF9D-BAAECC20E30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65298" y="12700"/>
            <a:ext cx="2054360" cy="1356818"/>
          </a:xfrm>
          <a:prstGeom prst="rect">
            <a:avLst/>
          </a:prstGeom>
          <a:ln w="28575">
            <a:solidFill>
              <a:srgbClr val="009296"/>
            </a:solidFill>
          </a:ln>
        </p:spPr>
      </p:pic>
      <p:pic>
        <p:nvPicPr>
          <p:cNvPr id="16" name="Picture 15">
            <a:extLst>
              <a:ext uri="{FF2B5EF4-FFF2-40B4-BE49-F238E27FC236}">
                <a16:creationId xmlns:a16="http://schemas.microsoft.com/office/drawing/2014/main" id="{0AC96203-0018-4913-B056-9DB444FD4F5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065298" y="2713636"/>
            <a:ext cx="2047982" cy="1356818"/>
          </a:xfrm>
          <a:prstGeom prst="rect">
            <a:avLst/>
          </a:prstGeom>
          <a:ln w="28575">
            <a:solidFill>
              <a:srgbClr val="009296"/>
            </a:solidFill>
          </a:ln>
        </p:spPr>
      </p:pic>
      <p:pic>
        <p:nvPicPr>
          <p:cNvPr id="34" name="Picture 33">
            <a:extLst>
              <a:ext uri="{FF2B5EF4-FFF2-40B4-BE49-F238E27FC236}">
                <a16:creationId xmlns:a16="http://schemas.microsoft.com/office/drawing/2014/main" id="{880EEA6F-7DD4-4AA6-9D1F-646898613C0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131373" y="12700"/>
            <a:ext cx="2035227" cy="1356818"/>
          </a:xfrm>
          <a:prstGeom prst="rect">
            <a:avLst/>
          </a:prstGeom>
          <a:ln w="28575">
            <a:solidFill>
              <a:srgbClr val="009296"/>
            </a:solidFill>
          </a:ln>
        </p:spPr>
      </p:pic>
      <p:pic>
        <p:nvPicPr>
          <p:cNvPr id="22" name="Picture 21">
            <a:extLst>
              <a:ext uri="{FF2B5EF4-FFF2-40B4-BE49-F238E27FC236}">
                <a16:creationId xmlns:a16="http://schemas.microsoft.com/office/drawing/2014/main" id="{B61AAF7D-AA9C-473E-91F4-63136A99362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65298" y="4070454"/>
            <a:ext cx="2040065" cy="1356818"/>
          </a:xfrm>
          <a:prstGeom prst="rect">
            <a:avLst/>
          </a:prstGeom>
          <a:ln w="28575">
            <a:solidFill>
              <a:srgbClr val="009296"/>
            </a:solidFill>
          </a:ln>
        </p:spPr>
      </p:pic>
      <p:pic>
        <p:nvPicPr>
          <p:cNvPr id="24" name="Picture 23">
            <a:extLst>
              <a:ext uri="{FF2B5EF4-FFF2-40B4-BE49-F238E27FC236}">
                <a16:creationId xmlns:a16="http://schemas.microsoft.com/office/drawing/2014/main" id="{5928AA03-DC89-4374-8A16-225B86F260B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106714" y="2713636"/>
            <a:ext cx="2059886" cy="1356818"/>
          </a:xfrm>
          <a:prstGeom prst="rect">
            <a:avLst/>
          </a:prstGeom>
          <a:ln w="28575">
            <a:solidFill>
              <a:srgbClr val="009296"/>
            </a:solidFill>
          </a:ln>
        </p:spPr>
      </p:pic>
      <p:pic>
        <p:nvPicPr>
          <p:cNvPr id="26" name="Picture 25">
            <a:extLst>
              <a:ext uri="{FF2B5EF4-FFF2-40B4-BE49-F238E27FC236}">
                <a16:creationId xmlns:a16="http://schemas.microsoft.com/office/drawing/2014/main" id="{70A9BC4A-8718-413B-B803-73677F70F4B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100525" y="4070454"/>
            <a:ext cx="2054360" cy="1356818"/>
          </a:xfrm>
          <a:prstGeom prst="rect">
            <a:avLst/>
          </a:prstGeom>
          <a:ln w="28575">
            <a:solidFill>
              <a:srgbClr val="009296"/>
            </a:solidFill>
          </a:ln>
        </p:spPr>
      </p:pic>
      <p:pic>
        <p:nvPicPr>
          <p:cNvPr id="2048" name="Picture 2047">
            <a:extLst>
              <a:ext uri="{FF2B5EF4-FFF2-40B4-BE49-F238E27FC236}">
                <a16:creationId xmlns:a16="http://schemas.microsoft.com/office/drawing/2014/main" id="{50AD6499-3568-4DA8-984F-F44985B49AA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154885" y="4070454"/>
            <a:ext cx="2011715" cy="1341143"/>
          </a:xfrm>
          <a:prstGeom prst="rect">
            <a:avLst/>
          </a:prstGeom>
          <a:ln w="28575">
            <a:solidFill>
              <a:srgbClr val="009296"/>
            </a:solidFill>
          </a:ln>
        </p:spPr>
      </p:pic>
      <p:pic>
        <p:nvPicPr>
          <p:cNvPr id="9" name="Picture 8">
            <a:extLst>
              <a:ext uri="{FF2B5EF4-FFF2-40B4-BE49-F238E27FC236}">
                <a16:creationId xmlns:a16="http://schemas.microsoft.com/office/drawing/2014/main" id="{49952B92-110C-4E9C-A7C7-0D784487F20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0112240" y="1356818"/>
            <a:ext cx="2054360" cy="1356818"/>
          </a:xfrm>
          <a:prstGeom prst="rect">
            <a:avLst/>
          </a:prstGeom>
          <a:ln w="28575">
            <a:solidFill>
              <a:srgbClr val="009296"/>
            </a:solidFill>
          </a:ln>
        </p:spPr>
      </p:pic>
      <p:pic>
        <p:nvPicPr>
          <p:cNvPr id="14" name="Picture 13">
            <a:extLst>
              <a:ext uri="{FF2B5EF4-FFF2-40B4-BE49-F238E27FC236}">
                <a16:creationId xmlns:a16="http://schemas.microsoft.com/office/drawing/2014/main" id="{082A0225-FC6B-4266-A788-81DE3D6F112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105363" y="1356818"/>
            <a:ext cx="2047981" cy="1356818"/>
          </a:xfrm>
          <a:prstGeom prst="rect">
            <a:avLst/>
          </a:prstGeom>
          <a:ln w="28575">
            <a:solidFill>
              <a:srgbClr val="009296"/>
            </a:solidFill>
          </a:ln>
        </p:spPr>
      </p:pic>
      <p:pic>
        <p:nvPicPr>
          <p:cNvPr id="28" name="Picture 27">
            <a:extLst>
              <a:ext uri="{FF2B5EF4-FFF2-40B4-BE49-F238E27FC236}">
                <a16:creationId xmlns:a16="http://schemas.microsoft.com/office/drawing/2014/main" id="{074F3430-C0F9-42BE-96FB-F168D228573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065298" y="1356818"/>
            <a:ext cx="2047981" cy="1356818"/>
          </a:xfrm>
          <a:prstGeom prst="rect">
            <a:avLst/>
          </a:prstGeom>
          <a:ln w="28575">
            <a:solidFill>
              <a:srgbClr val="009296"/>
            </a:solidFill>
          </a:ln>
        </p:spPr>
      </p:pic>
      <p:pic>
        <p:nvPicPr>
          <p:cNvPr id="18" name="Picture 17">
            <a:extLst>
              <a:ext uri="{FF2B5EF4-FFF2-40B4-BE49-F238E27FC236}">
                <a16:creationId xmlns:a16="http://schemas.microsoft.com/office/drawing/2014/main" id="{276B3974-8611-468B-9FE4-8239363B333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065298" y="5414572"/>
            <a:ext cx="2146092" cy="1430728"/>
          </a:xfrm>
          <a:prstGeom prst="rect">
            <a:avLst/>
          </a:prstGeom>
          <a:ln w="28575">
            <a:solidFill>
              <a:srgbClr val="009296"/>
            </a:solidFill>
          </a:ln>
        </p:spPr>
      </p:pic>
      <p:pic>
        <p:nvPicPr>
          <p:cNvPr id="30" name="Picture 29">
            <a:extLst>
              <a:ext uri="{FF2B5EF4-FFF2-40B4-BE49-F238E27FC236}">
                <a16:creationId xmlns:a16="http://schemas.microsoft.com/office/drawing/2014/main" id="{A955AA92-57D5-4A02-ADC4-0AEB42F1C73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088767" y="5414571"/>
            <a:ext cx="2054361" cy="1430729"/>
          </a:xfrm>
          <a:prstGeom prst="rect">
            <a:avLst/>
          </a:prstGeom>
          <a:ln w="28575">
            <a:solidFill>
              <a:srgbClr val="009296"/>
            </a:solidFill>
          </a:ln>
        </p:spPr>
      </p:pic>
    </p:spTree>
    <p:extLst>
      <p:ext uri="{BB962C8B-B14F-4D97-AF65-F5344CB8AC3E}">
        <p14:creationId xmlns:p14="http://schemas.microsoft.com/office/powerpoint/2010/main" val="2191161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08AA1A-C90B-4DE9-A3EA-C22B09FF3E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34514" y="0"/>
            <a:ext cx="4557486" cy="6858000"/>
          </a:xfrm>
          <a:prstGeom prst="rect">
            <a:avLst/>
          </a:prstGeom>
        </p:spPr>
      </p:pic>
      <p:sp>
        <p:nvSpPr>
          <p:cNvPr id="10" name="Title 1">
            <a:extLst>
              <a:ext uri="{FF2B5EF4-FFF2-40B4-BE49-F238E27FC236}">
                <a16:creationId xmlns:a16="http://schemas.microsoft.com/office/drawing/2014/main" id="{C972D5CD-D361-4F80-8AAC-283D3E685346}"/>
              </a:ext>
            </a:extLst>
          </p:cNvPr>
          <p:cNvSpPr>
            <a:spLocks noGrp="1"/>
          </p:cNvSpPr>
          <p:nvPr>
            <p:ph type="title"/>
          </p:nvPr>
        </p:nvSpPr>
        <p:spPr>
          <a:xfrm>
            <a:off x="0" y="-175459"/>
            <a:ext cx="7917277" cy="1383030"/>
          </a:xfrm>
        </p:spPr>
        <p:txBody>
          <a:bodyPr>
            <a:normAutofit/>
          </a:bodyPr>
          <a:lstStyle/>
          <a:p>
            <a:pPr algn="l"/>
            <a:r>
              <a:rPr lang="en-US" sz="2600" dirty="0"/>
              <a:t>Adults 50+ Often Feel They Are Underrepresented, Misrepresented Or Ignored By Advertisers</a:t>
            </a:r>
          </a:p>
        </p:txBody>
      </p:sp>
      <p:sp>
        <p:nvSpPr>
          <p:cNvPr id="12" name="Rectangle 11">
            <a:extLst>
              <a:ext uri="{FF2B5EF4-FFF2-40B4-BE49-F238E27FC236}">
                <a16:creationId xmlns:a16="http://schemas.microsoft.com/office/drawing/2014/main" id="{54C77E61-7678-423D-9881-1152C1BF2451}"/>
              </a:ext>
            </a:extLst>
          </p:cNvPr>
          <p:cNvSpPr/>
          <p:nvPr/>
        </p:nvSpPr>
        <p:spPr>
          <a:xfrm>
            <a:off x="2991064" y="1223545"/>
            <a:ext cx="1138453" cy="707886"/>
          </a:xfrm>
          <a:prstGeom prst="rect">
            <a:avLst/>
          </a:prstGeom>
        </p:spPr>
        <p:txBody>
          <a:bodyPr wrap="none">
            <a:spAutoFit/>
          </a:bodyPr>
          <a:lstStyle/>
          <a:p>
            <a:pPr algn="ctr"/>
            <a:r>
              <a:rPr lang="en-US" sz="4000" b="1" dirty="0">
                <a:solidFill>
                  <a:srgbClr val="00B0B4"/>
                </a:solidFill>
              </a:rPr>
              <a:t>78%</a:t>
            </a:r>
          </a:p>
        </p:txBody>
      </p:sp>
      <p:sp>
        <p:nvSpPr>
          <p:cNvPr id="5" name="Rectangle 4">
            <a:extLst>
              <a:ext uri="{FF2B5EF4-FFF2-40B4-BE49-F238E27FC236}">
                <a16:creationId xmlns:a16="http://schemas.microsoft.com/office/drawing/2014/main" id="{CDA0F8FB-6D81-462F-A392-33ABF2FDF786}"/>
              </a:ext>
            </a:extLst>
          </p:cNvPr>
          <p:cNvSpPr/>
          <p:nvPr/>
        </p:nvSpPr>
        <p:spPr>
          <a:xfrm>
            <a:off x="727857" y="2054732"/>
            <a:ext cx="5664868" cy="646331"/>
          </a:xfrm>
          <a:prstGeom prst="rect">
            <a:avLst/>
          </a:prstGeom>
        </p:spPr>
        <p:txBody>
          <a:bodyPr wrap="square">
            <a:spAutoFit/>
          </a:bodyPr>
          <a:lstStyle/>
          <a:p>
            <a:pPr algn="ctr"/>
            <a:r>
              <a:rPr lang="en-US" dirty="0"/>
              <a:t>Say That They Felt Their Age Group Was Underrepresented And Misrepresented In Advertising </a:t>
            </a:r>
          </a:p>
        </p:txBody>
      </p:sp>
      <p:sp>
        <p:nvSpPr>
          <p:cNvPr id="6" name="Rectangle 5">
            <a:extLst>
              <a:ext uri="{FF2B5EF4-FFF2-40B4-BE49-F238E27FC236}">
                <a16:creationId xmlns:a16="http://schemas.microsoft.com/office/drawing/2014/main" id="{06B56E08-D1B5-4EA3-9318-1038DDAD3C2E}"/>
              </a:ext>
            </a:extLst>
          </p:cNvPr>
          <p:cNvSpPr/>
          <p:nvPr/>
        </p:nvSpPr>
        <p:spPr>
          <a:xfrm>
            <a:off x="1478466" y="3655551"/>
            <a:ext cx="4163650" cy="646331"/>
          </a:xfrm>
          <a:prstGeom prst="rect">
            <a:avLst/>
          </a:prstGeom>
        </p:spPr>
        <p:txBody>
          <a:bodyPr>
            <a:spAutoFit/>
          </a:bodyPr>
          <a:lstStyle/>
          <a:p>
            <a:pPr algn="ctr"/>
            <a:r>
              <a:rPr lang="en-US" dirty="0"/>
              <a:t>Of 50-59 Year-Olds Feel That Their Age Group Is Most Ignored By Advertisers</a:t>
            </a:r>
          </a:p>
        </p:txBody>
      </p:sp>
      <p:sp>
        <p:nvSpPr>
          <p:cNvPr id="14" name="Rectangle 13">
            <a:extLst>
              <a:ext uri="{FF2B5EF4-FFF2-40B4-BE49-F238E27FC236}">
                <a16:creationId xmlns:a16="http://schemas.microsoft.com/office/drawing/2014/main" id="{012F8B65-B618-44BF-856E-E1F16796356B}"/>
              </a:ext>
            </a:extLst>
          </p:cNvPr>
          <p:cNvSpPr/>
          <p:nvPr/>
        </p:nvSpPr>
        <p:spPr>
          <a:xfrm>
            <a:off x="2991064" y="2824364"/>
            <a:ext cx="1138453" cy="707886"/>
          </a:xfrm>
          <a:prstGeom prst="rect">
            <a:avLst/>
          </a:prstGeom>
        </p:spPr>
        <p:txBody>
          <a:bodyPr wrap="none">
            <a:spAutoFit/>
          </a:bodyPr>
          <a:lstStyle/>
          <a:p>
            <a:pPr algn="ctr"/>
            <a:r>
              <a:rPr lang="en-US" sz="4000" b="1" dirty="0">
                <a:solidFill>
                  <a:srgbClr val="00B0B4"/>
                </a:solidFill>
              </a:rPr>
              <a:t>77%</a:t>
            </a:r>
          </a:p>
        </p:txBody>
      </p:sp>
      <p:sp>
        <p:nvSpPr>
          <p:cNvPr id="15" name="Rectangle 14">
            <a:extLst>
              <a:ext uri="{FF2B5EF4-FFF2-40B4-BE49-F238E27FC236}">
                <a16:creationId xmlns:a16="http://schemas.microsoft.com/office/drawing/2014/main" id="{D8347295-46DD-4843-9F06-8BC8FA3655F2}"/>
              </a:ext>
            </a:extLst>
          </p:cNvPr>
          <p:cNvSpPr/>
          <p:nvPr/>
        </p:nvSpPr>
        <p:spPr>
          <a:xfrm>
            <a:off x="2991065" y="4425183"/>
            <a:ext cx="1138453" cy="707886"/>
          </a:xfrm>
          <a:prstGeom prst="rect">
            <a:avLst/>
          </a:prstGeom>
        </p:spPr>
        <p:txBody>
          <a:bodyPr wrap="none">
            <a:spAutoFit/>
          </a:bodyPr>
          <a:lstStyle/>
          <a:p>
            <a:pPr algn="ctr"/>
            <a:r>
              <a:rPr lang="en-US" sz="4000" b="1" dirty="0">
                <a:solidFill>
                  <a:srgbClr val="00B0B4"/>
                </a:solidFill>
              </a:rPr>
              <a:t>62%</a:t>
            </a:r>
          </a:p>
        </p:txBody>
      </p:sp>
      <p:sp>
        <p:nvSpPr>
          <p:cNvPr id="7" name="Rectangle 6">
            <a:extLst>
              <a:ext uri="{FF2B5EF4-FFF2-40B4-BE49-F238E27FC236}">
                <a16:creationId xmlns:a16="http://schemas.microsoft.com/office/drawing/2014/main" id="{CD84F0EB-FFC7-4004-AD27-7D061783C1C5}"/>
              </a:ext>
            </a:extLst>
          </p:cNvPr>
          <p:cNvSpPr/>
          <p:nvPr/>
        </p:nvSpPr>
        <p:spPr>
          <a:xfrm>
            <a:off x="789382" y="5256368"/>
            <a:ext cx="5541818" cy="646331"/>
          </a:xfrm>
          <a:prstGeom prst="rect">
            <a:avLst/>
          </a:prstGeom>
        </p:spPr>
        <p:txBody>
          <a:bodyPr>
            <a:spAutoFit/>
          </a:bodyPr>
          <a:lstStyle/>
          <a:p>
            <a:pPr algn="ctr"/>
            <a:r>
              <a:rPr lang="en-US" dirty="0"/>
              <a:t>Believe That They Are Ignored Because Advertisers Are Too Young To Understand Their Market</a:t>
            </a:r>
          </a:p>
        </p:txBody>
      </p:sp>
      <p:sp>
        <p:nvSpPr>
          <p:cNvPr id="19" name="Rectangle 18">
            <a:extLst>
              <a:ext uri="{FF2B5EF4-FFF2-40B4-BE49-F238E27FC236}">
                <a16:creationId xmlns:a16="http://schemas.microsoft.com/office/drawing/2014/main" id="{04CB164F-FA2A-4ABF-AB1F-90D21061C630}"/>
              </a:ext>
            </a:extLst>
          </p:cNvPr>
          <p:cNvSpPr/>
          <p:nvPr/>
        </p:nvSpPr>
        <p:spPr>
          <a:xfrm>
            <a:off x="36912" y="6662924"/>
            <a:ext cx="4155305" cy="215444"/>
          </a:xfrm>
          <a:prstGeom prst="rect">
            <a:avLst/>
          </a:prstGeom>
        </p:spPr>
        <p:txBody>
          <a:bodyPr wrap="none">
            <a:spAutoFit/>
          </a:bodyPr>
          <a:lstStyle/>
          <a:p>
            <a:r>
              <a:rPr lang="en-US" sz="800" dirty="0"/>
              <a:t>Source: </a:t>
            </a:r>
            <a:r>
              <a:rPr lang="en-US" sz="800" dirty="0" err="1"/>
              <a:t>Gransnet</a:t>
            </a:r>
            <a:r>
              <a:rPr lang="en-US" sz="800" dirty="0"/>
              <a:t>, </a:t>
            </a:r>
            <a:r>
              <a:rPr lang="en-US" sz="800" i="1" dirty="0"/>
              <a:t>Ageism in Advertising: Fighting Marketing’s Unconscious Bias, </a:t>
            </a:r>
            <a:r>
              <a:rPr lang="en-US" sz="800" dirty="0"/>
              <a:t>2018.</a:t>
            </a:r>
          </a:p>
        </p:txBody>
      </p:sp>
      <p:sp>
        <p:nvSpPr>
          <p:cNvPr id="13" name="Slide Number Placeholder 5">
            <a:extLst>
              <a:ext uri="{FF2B5EF4-FFF2-40B4-BE49-F238E27FC236}">
                <a16:creationId xmlns:a16="http://schemas.microsoft.com/office/drawing/2014/main" id="{39117B8B-7260-45FD-B170-4914AF0EF031}"/>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6" name="Picture 15">
            <a:extLst>
              <a:ext uri="{FF2B5EF4-FFF2-40B4-BE49-F238E27FC236}">
                <a16:creationId xmlns:a16="http://schemas.microsoft.com/office/drawing/2014/main" id="{CF3DC06E-7A38-46CA-8948-892E27D73A8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78225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B2D933-574E-4849-8F7E-2555FE0783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6633" y="0"/>
            <a:ext cx="5965367" cy="6878368"/>
          </a:xfrm>
          <a:prstGeom prst="rect">
            <a:avLst/>
          </a:prstGeom>
        </p:spPr>
      </p:pic>
      <p:sp>
        <p:nvSpPr>
          <p:cNvPr id="7" name="Oval 6">
            <a:extLst>
              <a:ext uri="{FF2B5EF4-FFF2-40B4-BE49-F238E27FC236}">
                <a16:creationId xmlns:a16="http://schemas.microsoft.com/office/drawing/2014/main" id="{D7796DF2-2FBC-4095-A973-F7C9159D6C38}"/>
              </a:ext>
            </a:extLst>
          </p:cNvPr>
          <p:cNvSpPr/>
          <p:nvPr/>
        </p:nvSpPr>
        <p:spPr>
          <a:xfrm>
            <a:off x="827312" y="917989"/>
            <a:ext cx="5138057" cy="5001654"/>
          </a:xfrm>
          <a:prstGeom prst="ellipse">
            <a:avLst/>
          </a:prstGeom>
          <a:solidFill>
            <a:schemeClr val="bg1"/>
          </a:solidFill>
          <a:ln w="57150">
            <a:solidFill>
              <a:srgbClr val="00929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6C5131E-DE36-4768-8B03-08E150324DFA}"/>
              </a:ext>
            </a:extLst>
          </p:cNvPr>
          <p:cNvSpPr/>
          <p:nvPr/>
        </p:nvSpPr>
        <p:spPr>
          <a:xfrm>
            <a:off x="2661203" y="2245250"/>
            <a:ext cx="1470274" cy="923330"/>
          </a:xfrm>
          <a:prstGeom prst="rect">
            <a:avLst/>
          </a:prstGeom>
        </p:spPr>
        <p:txBody>
          <a:bodyPr wrap="none">
            <a:spAutoFit/>
          </a:bodyPr>
          <a:lstStyle/>
          <a:p>
            <a:pPr algn="ctr"/>
            <a:r>
              <a:rPr lang="en-US" sz="5400" b="1" dirty="0">
                <a:solidFill>
                  <a:srgbClr val="00B0B4"/>
                </a:solidFill>
              </a:rPr>
              <a:t>49%</a:t>
            </a:r>
          </a:p>
        </p:txBody>
      </p:sp>
      <p:sp>
        <p:nvSpPr>
          <p:cNvPr id="13" name="Rectangle 12">
            <a:extLst>
              <a:ext uri="{FF2B5EF4-FFF2-40B4-BE49-F238E27FC236}">
                <a16:creationId xmlns:a16="http://schemas.microsoft.com/office/drawing/2014/main" id="{A8F91B6E-50A3-4FD9-BABB-4B0A14E2276C}"/>
              </a:ext>
            </a:extLst>
          </p:cNvPr>
          <p:cNvSpPr/>
          <p:nvPr/>
        </p:nvSpPr>
        <p:spPr>
          <a:xfrm>
            <a:off x="1138927" y="3215617"/>
            <a:ext cx="4514826" cy="954107"/>
          </a:xfrm>
          <a:prstGeom prst="rect">
            <a:avLst/>
          </a:prstGeom>
        </p:spPr>
        <p:txBody>
          <a:bodyPr wrap="none">
            <a:spAutoFit/>
          </a:bodyPr>
          <a:lstStyle/>
          <a:p>
            <a:pPr algn="ctr"/>
            <a:r>
              <a:rPr lang="en-US" sz="2800" dirty="0"/>
              <a:t>Avoid Brands Who Actively </a:t>
            </a:r>
          </a:p>
          <a:p>
            <a:pPr algn="ctr"/>
            <a:r>
              <a:rPr lang="en-US" sz="2800" dirty="0"/>
              <a:t>Ignore Their Age Group</a:t>
            </a:r>
          </a:p>
        </p:txBody>
      </p:sp>
      <p:sp>
        <p:nvSpPr>
          <p:cNvPr id="19" name="Rectangle 18">
            <a:extLst>
              <a:ext uri="{FF2B5EF4-FFF2-40B4-BE49-F238E27FC236}">
                <a16:creationId xmlns:a16="http://schemas.microsoft.com/office/drawing/2014/main" id="{04CB164F-FA2A-4ABF-AB1F-90D21061C630}"/>
              </a:ext>
            </a:extLst>
          </p:cNvPr>
          <p:cNvSpPr/>
          <p:nvPr/>
        </p:nvSpPr>
        <p:spPr>
          <a:xfrm>
            <a:off x="36912" y="6662924"/>
            <a:ext cx="4155305" cy="215444"/>
          </a:xfrm>
          <a:prstGeom prst="rect">
            <a:avLst/>
          </a:prstGeom>
        </p:spPr>
        <p:txBody>
          <a:bodyPr wrap="none">
            <a:spAutoFit/>
          </a:bodyPr>
          <a:lstStyle/>
          <a:p>
            <a:r>
              <a:rPr lang="en-US" sz="800" dirty="0"/>
              <a:t>Source: </a:t>
            </a:r>
            <a:r>
              <a:rPr lang="en-US" sz="800" dirty="0" err="1"/>
              <a:t>Gransnet</a:t>
            </a:r>
            <a:r>
              <a:rPr lang="en-US" sz="800" dirty="0"/>
              <a:t>, </a:t>
            </a:r>
            <a:r>
              <a:rPr lang="en-US" sz="800" i="1" dirty="0"/>
              <a:t>Ageism in Advertising: Fighting Marketing’s Unconscious Bias, </a:t>
            </a:r>
            <a:r>
              <a:rPr lang="en-US" sz="800" dirty="0"/>
              <a:t>2018.</a:t>
            </a:r>
          </a:p>
        </p:txBody>
      </p:sp>
      <p:sp>
        <p:nvSpPr>
          <p:cNvPr id="12" name="Slide Number Placeholder 5">
            <a:extLst>
              <a:ext uri="{FF2B5EF4-FFF2-40B4-BE49-F238E27FC236}">
                <a16:creationId xmlns:a16="http://schemas.microsoft.com/office/drawing/2014/main" id="{9EAE08A0-78B9-4285-A8B3-9ED218A9BCD7}"/>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14" name="Picture 13">
            <a:extLst>
              <a:ext uri="{FF2B5EF4-FFF2-40B4-BE49-F238E27FC236}">
                <a16:creationId xmlns:a16="http://schemas.microsoft.com/office/drawing/2014/main" id="{A8F8B3FD-6413-42C2-BDFE-F9859B809B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442504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0B4"/>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972D5CD-D361-4F80-8AAC-283D3E685346}"/>
              </a:ext>
            </a:extLst>
          </p:cNvPr>
          <p:cNvSpPr>
            <a:spLocks noGrp="1"/>
          </p:cNvSpPr>
          <p:nvPr>
            <p:ph type="title"/>
          </p:nvPr>
        </p:nvSpPr>
        <p:spPr>
          <a:xfrm>
            <a:off x="295268" y="124079"/>
            <a:ext cx="11462090" cy="944628"/>
          </a:xfrm>
        </p:spPr>
        <p:txBody>
          <a:bodyPr>
            <a:normAutofit/>
          </a:bodyPr>
          <a:lstStyle/>
          <a:p>
            <a:pPr algn="l"/>
            <a:r>
              <a:rPr lang="en-US" sz="2600" dirty="0">
                <a:solidFill>
                  <a:schemeClr val="bg1"/>
                </a:solidFill>
              </a:rPr>
              <a:t>However The Industry Is Beginning To Realize That Marketers Are Missing </a:t>
            </a:r>
            <a:br>
              <a:rPr lang="en-US" sz="2600" dirty="0">
                <a:solidFill>
                  <a:schemeClr val="bg1"/>
                </a:solidFill>
              </a:rPr>
            </a:br>
            <a:r>
              <a:rPr lang="en-US" sz="2600" dirty="0">
                <a:solidFill>
                  <a:schemeClr val="bg1"/>
                </a:solidFill>
              </a:rPr>
              <a:t>A Huge Opportunity By Not Realizing The Potential Of Older Americans</a:t>
            </a:r>
          </a:p>
        </p:txBody>
      </p:sp>
      <p:grpSp>
        <p:nvGrpSpPr>
          <p:cNvPr id="9" name="Group 8">
            <a:extLst>
              <a:ext uri="{FF2B5EF4-FFF2-40B4-BE49-F238E27FC236}">
                <a16:creationId xmlns:a16="http://schemas.microsoft.com/office/drawing/2014/main" id="{B27426AA-65A6-4541-9A69-2CD07CA43116}"/>
              </a:ext>
            </a:extLst>
          </p:cNvPr>
          <p:cNvGrpSpPr/>
          <p:nvPr/>
        </p:nvGrpSpPr>
        <p:grpSpPr>
          <a:xfrm>
            <a:off x="581705" y="1206681"/>
            <a:ext cx="6848475" cy="1189418"/>
            <a:chOff x="2671762" y="2983013"/>
            <a:chExt cx="6848475" cy="1189418"/>
          </a:xfrm>
        </p:grpSpPr>
        <p:pic>
          <p:nvPicPr>
            <p:cNvPr id="2" name="Picture 1">
              <a:extLst>
                <a:ext uri="{FF2B5EF4-FFF2-40B4-BE49-F238E27FC236}">
                  <a16:creationId xmlns:a16="http://schemas.microsoft.com/office/drawing/2014/main" id="{417FA16F-0F6B-43F8-B2B2-DC1DDC9D27DB}"/>
                </a:ext>
              </a:extLst>
            </p:cNvPr>
            <p:cNvPicPr>
              <a:picLocks noChangeAspect="1"/>
            </p:cNvPicPr>
            <p:nvPr/>
          </p:nvPicPr>
          <p:blipFill>
            <a:blip r:embed="rId3"/>
            <a:stretch>
              <a:fillRect/>
            </a:stretch>
          </p:blipFill>
          <p:spPr>
            <a:xfrm>
              <a:off x="2671762" y="3686656"/>
              <a:ext cx="6848475" cy="485775"/>
            </a:xfrm>
            <a:prstGeom prst="rect">
              <a:avLst/>
            </a:prstGeom>
            <a:ln>
              <a:solidFill>
                <a:schemeClr val="tx1"/>
              </a:solidFill>
            </a:ln>
          </p:spPr>
        </p:pic>
        <p:pic>
          <p:nvPicPr>
            <p:cNvPr id="5130" name="Picture 10" descr="Related image">
              <a:extLst>
                <a:ext uri="{FF2B5EF4-FFF2-40B4-BE49-F238E27FC236}">
                  <a16:creationId xmlns:a16="http://schemas.microsoft.com/office/drawing/2014/main" id="{4DDEB616-073F-4932-AF23-8EFE522B6B6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46502" y="2983013"/>
              <a:ext cx="1698996" cy="8919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6D5D6C9D-6054-4CE3-9AC5-40069F8396EC}"/>
              </a:ext>
            </a:extLst>
          </p:cNvPr>
          <p:cNvGrpSpPr/>
          <p:nvPr/>
        </p:nvGrpSpPr>
        <p:grpSpPr>
          <a:xfrm>
            <a:off x="7682130" y="1264737"/>
            <a:ext cx="4267200" cy="1277592"/>
            <a:chOff x="3962400" y="2627658"/>
            <a:chExt cx="4267200" cy="1277592"/>
          </a:xfrm>
        </p:grpSpPr>
        <p:pic>
          <p:nvPicPr>
            <p:cNvPr id="3" name="Picture 2">
              <a:extLst>
                <a:ext uri="{FF2B5EF4-FFF2-40B4-BE49-F238E27FC236}">
                  <a16:creationId xmlns:a16="http://schemas.microsoft.com/office/drawing/2014/main" id="{115A85C0-9B38-4746-8538-15CD25EA2C88}"/>
                </a:ext>
              </a:extLst>
            </p:cNvPr>
            <p:cNvPicPr>
              <a:picLocks noChangeAspect="1"/>
            </p:cNvPicPr>
            <p:nvPr/>
          </p:nvPicPr>
          <p:blipFill>
            <a:blip r:embed="rId5"/>
            <a:stretch>
              <a:fillRect/>
            </a:stretch>
          </p:blipFill>
          <p:spPr>
            <a:xfrm>
              <a:off x="3962400" y="2952750"/>
              <a:ext cx="4267200" cy="952500"/>
            </a:xfrm>
            <a:prstGeom prst="rect">
              <a:avLst/>
            </a:prstGeom>
            <a:ln>
              <a:solidFill>
                <a:schemeClr val="tx1"/>
              </a:solidFill>
            </a:ln>
          </p:spPr>
        </p:pic>
        <p:pic>
          <p:nvPicPr>
            <p:cNvPr id="1026" name="Picture 2" descr="Image result for ny times logo">
              <a:extLst>
                <a:ext uri="{FF2B5EF4-FFF2-40B4-BE49-F238E27FC236}">
                  <a16:creationId xmlns:a16="http://schemas.microsoft.com/office/drawing/2014/main" id="{078AE375-CB7E-4BD0-AD8E-8840D4A47B5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976625" y="2627658"/>
              <a:ext cx="2238750" cy="3295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02C55327-47BE-441C-BA69-F3A49C5E91F6}"/>
              </a:ext>
            </a:extLst>
          </p:cNvPr>
          <p:cNvGrpSpPr/>
          <p:nvPr/>
        </p:nvGrpSpPr>
        <p:grpSpPr>
          <a:xfrm>
            <a:off x="581705" y="2658318"/>
            <a:ext cx="4660165" cy="1369982"/>
            <a:chOff x="1237430" y="2994388"/>
            <a:chExt cx="4660165" cy="1369982"/>
          </a:xfrm>
        </p:grpSpPr>
        <p:pic>
          <p:nvPicPr>
            <p:cNvPr id="5" name="Picture 4">
              <a:extLst>
                <a:ext uri="{FF2B5EF4-FFF2-40B4-BE49-F238E27FC236}">
                  <a16:creationId xmlns:a16="http://schemas.microsoft.com/office/drawing/2014/main" id="{B512FD66-9A25-433D-841E-18B467D87BD0}"/>
                </a:ext>
              </a:extLst>
            </p:cNvPr>
            <p:cNvPicPr>
              <a:picLocks noChangeAspect="1"/>
            </p:cNvPicPr>
            <p:nvPr/>
          </p:nvPicPr>
          <p:blipFill>
            <a:blip r:embed="rId7"/>
            <a:stretch>
              <a:fillRect/>
            </a:stretch>
          </p:blipFill>
          <p:spPr>
            <a:xfrm>
              <a:off x="1237430" y="3435485"/>
              <a:ext cx="4660165" cy="928885"/>
            </a:xfrm>
            <a:prstGeom prst="rect">
              <a:avLst/>
            </a:prstGeom>
            <a:ln>
              <a:solidFill>
                <a:schemeClr val="tx1"/>
              </a:solidFill>
            </a:ln>
          </p:spPr>
        </p:pic>
        <p:pic>
          <p:nvPicPr>
            <p:cNvPr id="9218" name="Picture 2" descr="Image result for ad age logo">
              <a:extLst>
                <a:ext uri="{FF2B5EF4-FFF2-40B4-BE49-F238E27FC236}">
                  <a16:creationId xmlns:a16="http://schemas.microsoft.com/office/drawing/2014/main" id="{4D4C2D25-76EE-475E-82EC-DF2BFFF252DF}"/>
                </a:ext>
              </a:extLst>
            </p:cNvPr>
            <p:cNvPicPr>
              <a:picLocks noChangeAspect="1" noChangeArrowheads="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92850" y="2994388"/>
              <a:ext cx="1415831" cy="4825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5">
            <a:extLst>
              <a:ext uri="{FF2B5EF4-FFF2-40B4-BE49-F238E27FC236}">
                <a16:creationId xmlns:a16="http://schemas.microsoft.com/office/drawing/2014/main" id="{69E6B024-E2BD-4D93-BA91-DE38D37D8D55}"/>
              </a:ext>
            </a:extLst>
          </p:cNvPr>
          <p:cNvGrpSpPr/>
          <p:nvPr/>
        </p:nvGrpSpPr>
        <p:grpSpPr>
          <a:xfrm>
            <a:off x="581705" y="4304249"/>
            <a:ext cx="5132479" cy="1781333"/>
            <a:chOff x="834865" y="4304249"/>
            <a:chExt cx="5132479" cy="1781333"/>
          </a:xfrm>
        </p:grpSpPr>
        <p:pic>
          <p:nvPicPr>
            <p:cNvPr id="14" name="Picture 13">
              <a:extLst>
                <a:ext uri="{FF2B5EF4-FFF2-40B4-BE49-F238E27FC236}">
                  <a16:creationId xmlns:a16="http://schemas.microsoft.com/office/drawing/2014/main" id="{A69A756D-34C5-40CD-8990-C59191CFDF5A}"/>
                </a:ext>
              </a:extLst>
            </p:cNvPr>
            <p:cNvPicPr>
              <a:picLocks noChangeAspect="1"/>
            </p:cNvPicPr>
            <p:nvPr/>
          </p:nvPicPr>
          <p:blipFill>
            <a:blip r:embed="rId9"/>
            <a:stretch>
              <a:fillRect/>
            </a:stretch>
          </p:blipFill>
          <p:spPr>
            <a:xfrm>
              <a:off x="834865" y="4731615"/>
              <a:ext cx="5132479" cy="1353967"/>
            </a:xfrm>
            <a:prstGeom prst="rect">
              <a:avLst/>
            </a:prstGeom>
            <a:ln>
              <a:solidFill>
                <a:schemeClr val="tx1"/>
              </a:solidFill>
            </a:ln>
          </p:spPr>
        </p:pic>
        <p:pic>
          <p:nvPicPr>
            <p:cNvPr id="9220" name="Picture 4" descr="Image result for mumbrella logo">
              <a:extLst>
                <a:ext uri="{FF2B5EF4-FFF2-40B4-BE49-F238E27FC236}">
                  <a16:creationId xmlns:a16="http://schemas.microsoft.com/office/drawing/2014/main" id="{CF2B0130-4CA4-4041-B89A-9572E2BE774C}"/>
                </a:ext>
              </a:extLst>
            </p:cNvPr>
            <p:cNvPicPr>
              <a:picLocks noChangeAspect="1" noChangeArrowheads="1"/>
            </p:cNvPicPr>
            <p:nvPr/>
          </p:nvPicPr>
          <p:blipFill rotWithShape="1">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2367923" y="4304249"/>
              <a:ext cx="2132872" cy="4709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AA52DCAC-AA8C-4109-844C-E7F3A7762A66}"/>
              </a:ext>
            </a:extLst>
          </p:cNvPr>
          <p:cNvGrpSpPr/>
          <p:nvPr/>
        </p:nvGrpSpPr>
        <p:grpSpPr>
          <a:xfrm>
            <a:off x="6457341" y="2918143"/>
            <a:ext cx="4944341" cy="1245750"/>
            <a:chOff x="6786726" y="2935314"/>
            <a:chExt cx="4944341" cy="1245750"/>
          </a:xfrm>
        </p:grpSpPr>
        <p:pic>
          <p:nvPicPr>
            <p:cNvPr id="17" name="Picture 16">
              <a:extLst>
                <a:ext uri="{FF2B5EF4-FFF2-40B4-BE49-F238E27FC236}">
                  <a16:creationId xmlns:a16="http://schemas.microsoft.com/office/drawing/2014/main" id="{77ABC4ED-6A5A-4604-91C4-C64AAE8EBCE3}"/>
                </a:ext>
              </a:extLst>
            </p:cNvPr>
            <p:cNvPicPr>
              <a:picLocks noChangeAspect="1"/>
            </p:cNvPicPr>
            <p:nvPr/>
          </p:nvPicPr>
          <p:blipFill>
            <a:blip r:embed="rId11"/>
            <a:stretch>
              <a:fillRect/>
            </a:stretch>
          </p:blipFill>
          <p:spPr>
            <a:xfrm>
              <a:off x="6786726" y="3280519"/>
              <a:ext cx="4944341" cy="900545"/>
            </a:xfrm>
            <a:prstGeom prst="rect">
              <a:avLst/>
            </a:prstGeom>
            <a:ln>
              <a:solidFill>
                <a:schemeClr val="tx1"/>
              </a:solidFill>
            </a:ln>
          </p:spPr>
        </p:pic>
        <p:pic>
          <p:nvPicPr>
            <p:cNvPr id="9222" name="Picture 6" descr="Image result for forbes logo">
              <a:extLst>
                <a:ext uri="{FF2B5EF4-FFF2-40B4-BE49-F238E27FC236}">
                  <a16:creationId xmlns:a16="http://schemas.microsoft.com/office/drawing/2014/main" id="{FFC709FE-7B52-43B4-840F-2B0ECE6B8A3A}"/>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437894" y="2935314"/>
              <a:ext cx="1237801" cy="323955"/>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Slide Number Placeholder 5">
            <a:extLst>
              <a:ext uri="{FF2B5EF4-FFF2-40B4-BE49-F238E27FC236}">
                <a16:creationId xmlns:a16="http://schemas.microsoft.com/office/drawing/2014/main" id="{C6E4D7B9-ADA8-4FDD-A001-825A907CD105}"/>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24" name="Picture 23">
            <a:extLst>
              <a:ext uri="{FF2B5EF4-FFF2-40B4-BE49-F238E27FC236}">
                <a16:creationId xmlns:a16="http://schemas.microsoft.com/office/drawing/2014/main" id="{24F0F4CC-BA78-4253-AC79-DF5B830DBB9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grpSp>
        <p:nvGrpSpPr>
          <p:cNvPr id="11" name="Group 10">
            <a:extLst>
              <a:ext uri="{FF2B5EF4-FFF2-40B4-BE49-F238E27FC236}">
                <a16:creationId xmlns:a16="http://schemas.microsoft.com/office/drawing/2014/main" id="{603353EA-E6B9-4B5D-B757-9C9B3EAFECC3}"/>
              </a:ext>
            </a:extLst>
          </p:cNvPr>
          <p:cNvGrpSpPr/>
          <p:nvPr/>
        </p:nvGrpSpPr>
        <p:grpSpPr>
          <a:xfrm>
            <a:off x="6737093" y="4449621"/>
            <a:ext cx="4664589" cy="1506682"/>
            <a:chOff x="6737093" y="4449621"/>
            <a:chExt cx="4664589" cy="1506682"/>
          </a:xfrm>
        </p:grpSpPr>
        <p:pic>
          <p:nvPicPr>
            <p:cNvPr id="8" name="Picture 2" descr="Related image">
              <a:extLst>
                <a:ext uri="{FF2B5EF4-FFF2-40B4-BE49-F238E27FC236}">
                  <a16:creationId xmlns:a16="http://schemas.microsoft.com/office/drawing/2014/main" id="{34192E96-19E6-4C14-B3BE-0B6DE2D38EA5}"/>
                </a:ext>
              </a:extLst>
            </p:cNvPr>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8744457" y="4449621"/>
              <a:ext cx="649859" cy="4332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962EF6-C598-45B5-BBD0-BAB1EACA500A}"/>
                </a:ext>
              </a:extLst>
            </p:cNvPr>
            <p:cNvPicPr>
              <a:picLocks noChangeAspect="1"/>
            </p:cNvPicPr>
            <p:nvPr/>
          </p:nvPicPr>
          <p:blipFill>
            <a:blip r:embed="rId15"/>
            <a:stretch>
              <a:fillRect/>
            </a:stretch>
          </p:blipFill>
          <p:spPr>
            <a:xfrm>
              <a:off x="6737093" y="4882862"/>
              <a:ext cx="4664589" cy="1073441"/>
            </a:xfrm>
            <a:prstGeom prst="rect">
              <a:avLst/>
            </a:prstGeom>
            <a:ln>
              <a:solidFill>
                <a:schemeClr val="tx1"/>
              </a:solidFill>
            </a:ln>
          </p:spPr>
        </p:pic>
      </p:grpSp>
    </p:spTree>
    <p:extLst>
      <p:ext uri="{BB962C8B-B14F-4D97-AF65-F5344CB8AC3E}">
        <p14:creationId xmlns:p14="http://schemas.microsoft.com/office/powerpoint/2010/main" val="3988792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C2CA6-0671-4176-8746-8FA19354DE5E}"/>
              </a:ext>
            </a:extLst>
          </p:cNvPr>
          <p:cNvSpPr>
            <a:spLocks noGrp="1"/>
          </p:cNvSpPr>
          <p:nvPr>
            <p:ph type="title"/>
          </p:nvPr>
        </p:nvSpPr>
        <p:spPr>
          <a:xfrm>
            <a:off x="609600" y="879121"/>
            <a:ext cx="10972800" cy="1840813"/>
          </a:xfrm>
          <a:solidFill>
            <a:srgbClr val="00A9AC">
              <a:alpha val="8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a:bodyPr>
          <a:lstStyle/>
          <a:p>
            <a:pPr defTabSz="586082">
              <a:spcBef>
                <a:spcPts val="0"/>
              </a:spcBef>
            </a:pPr>
            <a:r>
              <a:rPr lang="en-US" sz="4400" dirty="0">
                <a:solidFill>
                  <a:schemeClr val="bg1"/>
                </a:solidFill>
                <a:latin typeface="+mj-lt"/>
                <a:ea typeface="+mn-ea"/>
                <a:cs typeface="+mn-cs"/>
              </a:rPr>
              <a:t>Why Exactly Is This Generation Such </a:t>
            </a:r>
            <a:br>
              <a:rPr lang="en-US" sz="4400" dirty="0">
                <a:solidFill>
                  <a:schemeClr val="bg1"/>
                </a:solidFill>
                <a:latin typeface="+mj-lt"/>
                <a:ea typeface="+mn-ea"/>
                <a:cs typeface="+mn-cs"/>
              </a:rPr>
            </a:br>
            <a:r>
              <a:rPr lang="en-US" sz="4400" dirty="0">
                <a:solidFill>
                  <a:schemeClr val="bg1"/>
                </a:solidFill>
                <a:latin typeface="+mj-lt"/>
                <a:ea typeface="+mn-ea"/>
                <a:cs typeface="+mn-cs"/>
              </a:rPr>
              <a:t>A Missed Opportunity?</a:t>
            </a:r>
          </a:p>
        </p:txBody>
      </p:sp>
      <p:sp>
        <p:nvSpPr>
          <p:cNvPr id="5" name="Slide Number Placeholder 5">
            <a:extLst>
              <a:ext uri="{FF2B5EF4-FFF2-40B4-BE49-F238E27FC236}">
                <a16:creationId xmlns:a16="http://schemas.microsoft.com/office/drawing/2014/main" id="{B0A4BA3D-947E-44A8-94FC-04B7BECC4FFC}"/>
              </a:ext>
            </a:extLst>
          </p:cNvPr>
          <p:cNvSpPr txBox="1">
            <a:spLocks/>
          </p:cNvSpPr>
          <p:nvPr/>
        </p:nvSpPr>
        <p:spPr>
          <a:xfrm>
            <a:off x="9310288" y="6519690"/>
            <a:ext cx="2844800" cy="513769"/>
          </a:xfrm>
          <a:prstGeom prst="rect">
            <a:avLst/>
          </a:prstGeom>
          <a:noFill/>
        </p:spPr>
        <p:txBody>
          <a:bodyPr wrap="square" rtlCol="0">
            <a:spAutoFit/>
          </a:bodyPr>
          <a:lstStyle>
            <a:defPPr>
              <a:defRPr lang="en-US"/>
            </a:defPPr>
            <a:lvl1pPr marL="0" algn="r" defTabSz="454888" rtl="0" eaLnBrk="1" latinLnBrk="0" hangingPunct="1">
              <a:defRPr kumimoji="0" lang="en-US" sz="1800" b="0" i="0" u="none" strike="noStrike" kern="1200" cap="none" spc="0" normalizeH="0" baseline="0" smtClean="0">
                <a:ln>
                  <a:noFill/>
                </a:ln>
                <a:solidFill>
                  <a:prstClr val="white">
                    <a:lumMod val="85000"/>
                  </a:prstClr>
                </a:solidFill>
                <a:effectLst/>
                <a:uLnTx/>
                <a:uFillTx/>
                <a:latin typeface="Trebuchet MS"/>
                <a:ea typeface="+mn-ea"/>
                <a:cs typeface="Trebuchet MS"/>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r" defTabSz="586082" rtl="0" eaLnBrk="1" fontAlgn="auto" latinLnBrk="0" hangingPunct="1">
              <a:lnSpc>
                <a:spcPct val="100000"/>
              </a:lnSpc>
              <a:spcBef>
                <a:spcPts val="0"/>
              </a:spcBef>
              <a:spcAft>
                <a:spcPts val="0"/>
              </a:spcAft>
              <a:buClrTx/>
              <a:buSzTx/>
              <a:buFontTx/>
              <a:buNone/>
              <a:tabLst/>
              <a:defRPr/>
            </a:pPr>
            <a:fld id="{FC623D9C-B141-0E44-9A0E-426DA6A043B9}" type="slidenum">
              <a:rPr kumimoji="0" lang="en-US" sz="1800" b="0" i="0" u="none" strike="noStrike" kern="1200" cap="none" spc="0" normalizeH="0" baseline="0" noProof="0" smtClean="0">
                <a:ln>
                  <a:noFill/>
                </a:ln>
                <a:solidFill>
                  <a:prstClr val="white">
                    <a:lumMod val="85000"/>
                  </a:prstClr>
                </a:solidFill>
                <a:effectLst/>
                <a:uLnTx/>
                <a:uFillTx/>
                <a:latin typeface="Trebuchet MS"/>
                <a:ea typeface="+mn-ea"/>
              </a:rPr>
              <a:pPr marL="0" marR="0" lvl="0" indent="0" algn="r" defTabSz="586082"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prstClr val="white">
                  <a:lumMod val="85000"/>
                </a:prstClr>
              </a:solidFill>
              <a:effectLst/>
              <a:uLnTx/>
              <a:uFillTx/>
              <a:latin typeface="Trebuchet MS"/>
              <a:ea typeface="+mn-ea"/>
            </a:endParaRPr>
          </a:p>
        </p:txBody>
      </p:sp>
      <p:pic>
        <p:nvPicPr>
          <p:cNvPr id="6" name="Picture 5">
            <a:extLst>
              <a:ext uri="{FF2B5EF4-FFF2-40B4-BE49-F238E27FC236}">
                <a16:creationId xmlns:a16="http://schemas.microsoft.com/office/drawing/2014/main" id="{C20A5DD0-4D0D-497A-87A1-FBB49342D9A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84966" y="6626338"/>
            <a:ext cx="2718926" cy="150236"/>
          </a:xfrm>
          <a:prstGeom prst="rect">
            <a:avLst/>
          </a:prstGeom>
        </p:spPr>
      </p:pic>
    </p:spTree>
    <p:extLst>
      <p:ext uri="{BB962C8B-B14F-4D97-AF65-F5344CB8AC3E}">
        <p14:creationId xmlns:p14="http://schemas.microsoft.com/office/powerpoint/2010/main" val="4050670340"/>
      </p:ext>
    </p:extLst>
  </p:cSld>
  <p:clrMapOvr>
    <a:masterClrMapping/>
  </p:clrMapOvr>
</p:sld>
</file>

<file path=ppt/theme/theme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4584</Words>
  <Application>Microsoft Office PowerPoint</Application>
  <PresentationFormat>Widescreen</PresentationFormat>
  <Paragraphs>598</Paragraphs>
  <Slides>46</Slides>
  <Notes>41</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46</vt:i4>
      </vt:variant>
    </vt:vector>
  </HeadingPairs>
  <TitlesOfParts>
    <vt:vector size="66" baseType="lpstr">
      <vt:lpstr>Arial</vt:lpstr>
      <vt:lpstr>Book Antiqua</vt:lpstr>
      <vt:lpstr>Calibri</vt:lpstr>
      <vt:lpstr>Century</vt:lpstr>
      <vt:lpstr>Myanmar Text</vt:lpstr>
      <vt:lpstr>Tahoma</vt:lpstr>
      <vt:lpstr>Times New Roman</vt:lpstr>
      <vt:lpstr>Trebuchet MS</vt:lpstr>
      <vt:lpstr>Verdana</vt:lpstr>
      <vt:lpstr>Wingdings</vt:lpstr>
      <vt:lpstr>8_Office Theme</vt:lpstr>
      <vt:lpstr>1_Office Theme</vt:lpstr>
      <vt:lpstr>2_Office Theme</vt:lpstr>
      <vt:lpstr>6_Custom Design</vt:lpstr>
      <vt:lpstr>1_Custom Design</vt:lpstr>
      <vt:lpstr>2_Custom Design</vt:lpstr>
      <vt:lpstr>3_Custom Design</vt:lpstr>
      <vt:lpstr>3_Office Theme</vt:lpstr>
      <vt:lpstr>4_Custom Design</vt:lpstr>
      <vt:lpstr>5_Custom Design</vt:lpstr>
      <vt:lpstr>PowerPoint Presentation</vt:lpstr>
      <vt:lpstr>PowerPoint Presentation</vt:lpstr>
      <vt:lpstr>A New Investment Plan</vt:lpstr>
      <vt:lpstr>The New Face of 50+</vt:lpstr>
      <vt:lpstr>PowerPoint Presentation</vt:lpstr>
      <vt:lpstr>Adults 50+ Often Feel They Are Underrepresented, Misrepresented Or Ignored By Advertisers</vt:lpstr>
      <vt:lpstr>PowerPoint Presentation</vt:lpstr>
      <vt:lpstr>However The Industry Is Beginning To Realize That Marketers Are Missing  A Huge Opportunity By Not Realizing The Potential Of Older Americans</vt:lpstr>
      <vt:lpstr>Why Exactly Is This Generation Such  A Missed Opportunity?</vt:lpstr>
      <vt:lpstr>PowerPoint Presentation</vt:lpstr>
      <vt:lpstr>Fueled By The Aging Of Baby Boomers,  The Adult 50+ Segment Is Steadily Growing</vt:lpstr>
      <vt:lpstr>As A Result Of The Aging Of The Baby Boomer Generation, The Median Age Of Americans Is Increasing</vt:lpstr>
      <vt:lpstr>PowerPoint Presentation</vt:lpstr>
      <vt:lpstr>PowerPoint Presentation</vt:lpstr>
      <vt:lpstr>PowerPoint Presentation</vt:lpstr>
      <vt:lpstr>PowerPoint Presentation</vt:lpstr>
      <vt:lpstr>PowerPoint Presentation</vt:lpstr>
      <vt:lpstr>Nearly Half of Adults 50+ Are Working, Accounting for 34% Of Employed Individuals In The U.S.  The Number Of Employed People Over The Age Of 50 Has Also Increased 21% Over The Last 10 Years</vt:lpstr>
      <vt:lpstr>Adults 50+ Are Leaders In The Workforce</vt:lpstr>
      <vt:lpstr>4 in 10 Americans Expect To Work Until 70 Years Or Older</vt:lpstr>
      <vt:lpstr>PowerPoint Presentation</vt:lpstr>
      <vt:lpstr>They’re Choosing To Work Later Into Life Because They View Their Job As Being An Integral Part Of Who They Are</vt:lpstr>
      <vt:lpstr>PowerPoint Presentation</vt:lpstr>
      <vt:lpstr>PowerPoint Presentation</vt:lpstr>
      <vt:lpstr>Their Spending Profile Is Virtually Identical To  Older Millennials</vt:lpstr>
      <vt:lpstr>PowerPoint Presentation</vt:lpstr>
      <vt:lpstr>PowerPoint Presentation</vt:lpstr>
      <vt:lpstr>PowerPoint Presentation</vt:lpstr>
      <vt:lpstr>There are more Adults 50+ than Millennials actively in the market looking for new, relevant products to purchase</vt:lpstr>
      <vt:lpstr>PowerPoint Presentation</vt:lpstr>
      <vt:lpstr>PowerPoint Presentation</vt:lpstr>
      <vt:lpstr>PowerPoint Presentation</vt:lpstr>
      <vt:lpstr>They’re Huge Consumers Of Video, Spending Twice As Much Time With It As Millennials</vt:lpstr>
      <vt:lpstr>More Specifically, They Can Be Found Consuming Ad-Supported TV</vt:lpstr>
      <vt:lpstr>They’re Also Just As Likely As Millennials To Watch TV Live</vt:lpstr>
      <vt:lpstr>PowerPoint Presentation</vt:lpstr>
      <vt:lpstr>They Have An Eclectic Taste In TV Programs And Can Be Found Enjoying Programming Across A Variety Of Networks &amp; Genres</vt:lpstr>
      <vt:lpstr>They Enjoy TV Content So Much That They Consider Their Favorite TV Shows “Appointment Viewing”</vt:lpstr>
      <vt:lpstr>Because Of Their High Attention To TV, They Are Also Receptive To TV Advertising </vt:lpstr>
      <vt:lpstr>Their Increasing Adoption Of Technology And New Devices Means A Greater Opportunity To Reach Adults 50+ Across Screens</vt:lpstr>
      <vt:lpstr>In Fact, Almost 80% Of Adults 50+ Visit Ad-Supported TV-Branded Digital Platforms, Which Consists Of Some Of The Most Popular Content Across Major Genres Online</vt:lpstr>
      <vt:lpstr>Their Love Of Ad-Supported TV Extends Specifically To Mobile Platforms As Well  Where Total Time Spent Has Increased 35% In The Last Year Alone</vt:lpstr>
      <vt:lpstr>PowerPoint Presentation</vt:lpstr>
      <vt:lpstr>So, How Can Advertisers Effectively Engage Older Consumers?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Bailey</dc:creator>
  <cp:lastModifiedBy>Leah Montner Dixon</cp:lastModifiedBy>
  <cp:revision>2652</cp:revision>
  <cp:lastPrinted>2019-04-03T16:52:19Z</cp:lastPrinted>
  <dcterms:created xsi:type="dcterms:W3CDTF">2019-01-25T16:25:42Z</dcterms:created>
  <dcterms:modified xsi:type="dcterms:W3CDTF">2019-05-28T18:55:07Z</dcterms:modified>
</cp:coreProperties>
</file>