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2" r:id="rId5"/>
    <p:sldMasterId id="2147483693" r:id="rId6"/>
  </p:sldMasterIdLst>
  <p:notesMasterIdLst>
    <p:notesMasterId r:id="rId33"/>
  </p:notesMasterIdLst>
  <p:sldIdLst>
    <p:sldId id="2146845996" r:id="rId7"/>
    <p:sldId id="2146846418" r:id="rId8"/>
    <p:sldId id="2146846416" r:id="rId9"/>
    <p:sldId id="2146846409" r:id="rId10"/>
    <p:sldId id="2146846403" r:id="rId11"/>
    <p:sldId id="2146846402" r:id="rId12"/>
    <p:sldId id="2146846405" r:id="rId13"/>
    <p:sldId id="2146846401" r:id="rId14"/>
    <p:sldId id="2146846398" r:id="rId15"/>
    <p:sldId id="2146846415" r:id="rId16"/>
    <p:sldId id="2146846404" r:id="rId17"/>
    <p:sldId id="2146846419" r:id="rId18"/>
    <p:sldId id="2146846034" r:id="rId19"/>
    <p:sldId id="2146846408" r:id="rId20"/>
    <p:sldId id="2146846201" r:id="rId21"/>
    <p:sldId id="2144328304" r:id="rId22"/>
    <p:sldId id="2146846275" r:id="rId23"/>
    <p:sldId id="2146846391" r:id="rId24"/>
    <p:sldId id="2146846386" r:id="rId25"/>
    <p:sldId id="2146846023" r:id="rId26"/>
    <p:sldId id="2146846385" r:id="rId27"/>
    <p:sldId id="2146846392" r:id="rId28"/>
    <p:sldId id="2146846389" r:id="rId29"/>
    <p:sldId id="2146846395" r:id="rId30"/>
    <p:sldId id="2146846388" r:id="rId31"/>
    <p:sldId id="214684639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85A107-2D3E-7AFE-0528-70F5B03A336C}" name="Marianne Vita" initials="MV" userId="S::mariannev@thevab.com::35b1102d-d340-4a85-a709-12ee727aa48b" providerId="AD"/>
  <p188:author id="{6644001F-98D2-AF68-925B-F4D39E797894}" name="Jason Wiese" initials="J" userId="S::jasonw@thevab.com::4bff8d5b-7de6-4655-b397-69b0afc81113" providerId="AD"/>
  <p188:author id="{41E8424B-45FD-3ECB-0948-723F916FFB79}" name="Danielle Delauro" initials="DD" userId="S::danielled@thevab.com::79c3a64d-209a-45df-902b-7cba6cccfd68" providerId="AD"/>
  <p188:author id="{A5C48789-DAFD-4389-7A87-B92CBB8A351A}" name="Reed Kiely" initials="RK" userId="S::reedk@thevab.com::768be38e-2fb5-40ce-925d-bd8e9d9e3c31" providerId="AD"/>
  <p188:author id="{F0141AB7-7F25-3C16-C77D-5FEA2DA4B116}" name="Karolina Guillen" initials="KG" userId="S::karolinaG@thevab.com::c1c08796-a0be-47c6-af52-5d31fd96ec50" providerId="AD"/>
  <p188:author id="{354469C2-12DD-47ED-A3FF-6CD90C8AF6AE}" name="Kailyn Hartmann" initials="" userId="S::Kailynh@thevab.com::8b42c5e5-9ec8-46fd-a4ed-f96c0879c9aa" providerId="AD"/>
  <p188:author id="{40CDBCD8-5C78-F3A3-F41F-DA4694EE60DF}" name="Kaileen Cain" initials="KC" userId="S::KaileenC@thevab.com::21167d2d-fdf2-4320-ae3a-272888c89590" providerId="AD"/>
  <p188:author id="{21855EDF-F9CE-3B66-C6A5-06158391F461}" name="Leah Montner Dixon" initials="LMD" userId="S::leahm@thevab.com::d5b2ae9e-9213-4442-b7df-4db8cbe51e5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E600"/>
    <a:srgbClr val="ED3C8D"/>
    <a:srgbClr val="1B1464"/>
    <a:srgbClr val="00BFF2"/>
    <a:srgbClr val="4EBEA4"/>
    <a:srgbClr val="FF6E30"/>
    <a:srgbClr val="ACBDCE"/>
    <a:srgbClr val="94D8C8"/>
    <a:srgbClr val="F37DB2"/>
    <a:srgbClr val="BDF1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7B1A1D-986F-4CE0-B004-278C593125DA}" v="7" dt="2024-02-06T21:49:41.5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4" d="100"/>
          <a:sy n="114" d="100"/>
        </p:scale>
        <p:origin x="120" y="9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5/10/relationships/revisionInfo" Target="revisionInfo.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nne Vita" userId="35b1102d-d340-4a85-a709-12ee727aa48b" providerId="ADAL" clId="{DE79086C-4F22-48DA-BAAF-5CEF8F17F1EF}"/>
    <pc:docChg chg="custSel modSld">
      <pc:chgData name="Marianne Vita" userId="35b1102d-d340-4a85-a709-12ee727aa48b" providerId="ADAL" clId="{DE79086C-4F22-48DA-BAAF-5CEF8F17F1EF}" dt="2024-02-05T14:01:19.938" v="4" actId="313"/>
      <pc:docMkLst>
        <pc:docMk/>
      </pc:docMkLst>
      <pc:sldChg chg="modSp mod">
        <pc:chgData name="Marianne Vita" userId="35b1102d-d340-4a85-a709-12ee727aa48b" providerId="ADAL" clId="{DE79086C-4F22-48DA-BAAF-5CEF8F17F1EF}" dt="2024-02-05T14:01:19.938" v="4" actId="313"/>
        <pc:sldMkLst>
          <pc:docMk/>
          <pc:sldMk cId="1316812107" sldId="2146846418"/>
        </pc:sldMkLst>
        <pc:spChg chg="mod">
          <ac:chgData name="Marianne Vita" userId="35b1102d-d340-4a85-a709-12ee727aa48b" providerId="ADAL" clId="{DE79086C-4F22-48DA-BAAF-5CEF8F17F1EF}" dt="2024-02-05T14:01:19.938" v="4" actId="313"/>
          <ac:spMkLst>
            <pc:docMk/>
            <pc:sldMk cId="1316812107" sldId="2146846418"/>
            <ac:spMk id="4" creationId="{266BE989-FC87-6742-2706-6F3C1333D0C1}"/>
          </ac:spMkLst>
        </pc:spChg>
      </pc:sldChg>
    </pc:docChg>
  </pc:docChgLst>
  <pc:docChgLst>
    <pc:chgData name="Reed Kiely" userId="768be38e-2fb5-40ce-925d-bd8e9d9e3c31" providerId="ADAL" clId="{B17B1A1D-986F-4CE0-B004-278C593125DA}"/>
    <pc:docChg chg="undo custSel delSld modSld">
      <pc:chgData name="Reed Kiely" userId="768be38e-2fb5-40ce-925d-bd8e9d9e3c31" providerId="ADAL" clId="{B17B1A1D-986F-4CE0-B004-278C593125DA}" dt="2024-02-06T21:49:43.393" v="278" actId="47"/>
      <pc:docMkLst>
        <pc:docMk/>
      </pc:docMkLst>
      <pc:sldChg chg="del">
        <pc:chgData name="Reed Kiely" userId="768be38e-2fb5-40ce-925d-bd8e9d9e3c31" providerId="ADAL" clId="{B17B1A1D-986F-4CE0-B004-278C593125DA}" dt="2024-02-06T21:49:43.393" v="278" actId="47"/>
        <pc:sldMkLst>
          <pc:docMk/>
          <pc:sldMk cId="450180875" sldId="2144327406"/>
        </pc:sldMkLst>
      </pc:sldChg>
      <pc:sldChg chg="modSp">
        <pc:chgData name="Reed Kiely" userId="768be38e-2fb5-40ce-925d-bd8e9d9e3c31" providerId="ADAL" clId="{B17B1A1D-986F-4CE0-B004-278C593125DA}" dt="2024-02-06T21:39:01.804" v="274"/>
        <pc:sldMkLst>
          <pc:docMk/>
          <pc:sldMk cId="2360928187" sldId="2146846398"/>
        </pc:sldMkLst>
        <pc:spChg chg="mod">
          <ac:chgData name="Reed Kiely" userId="768be38e-2fb5-40ce-925d-bd8e9d9e3c31" providerId="ADAL" clId="{B17B1A1D-986F-4CE0-B004-278C593125DA}" dt="2024-02-06T21:39:01.804" v="274"/>
          <ac:spMkLst>
            <pc:docMk/>
            <pc:sldMk cId="2360928187" sldId="2146846398"/>
            <ac:spMk id="10" creationId="{8D8DD2BA-3A0A-6B68-280C-2808CC9F0C96}"/>
          </ac:spMkLst>
        </pc:spChg>
      </pc:sldChg>
      <pc:sldChg chg="modSp mod">
        <pc:chgData name="Reed Kiely" userId="768be38e-2fb5-40ce-925d-bd8e9d9e3c31" providerId="ADAL" clId="{B17B1A1D-986F-4CE0-B004-278C593125DA}" dt="2024-02-06T21:39:28.283" v="277"/>
        <pc:sldMkLst>
          <pc:docMk/>
          <pc:sldMk cId="366145267" sldId="2146846409"/>
        </pc:sldMkLst>
        <pc:spChg chg="mod">
          <ac:chgData name="Reed Kiely" userId="768be38e-2fb5-40ce-925d-bd8e9d9e3c31" providerId="ADAL" clId="{B17B1A1D-986F-4CE0-B004-278C593125DA}" dt="2024-02-06T21:39:28.283" v="277"/>
          <ac:spMkLst>
            <pc:docMk/>
            <pc:sldMk cId="366145267" sldId="2146846409"/>
            <ac:spMk id="5" creationId="{E661F693-B048-B4D5-A2D8-F4FF174B6013}"/>
          </ac:spMkLst>
        </pc:spChg>
        <pc:spChg chg="mod">
          <ac:chgData name="Reed Kiely" userId="768be38e-2fb5-40ce-925d-bd8e9d9e3c31" providerId="ADAL" clId="{B17B1A1D-986F-4CE0-B004-278C593125DA}" dt="2024-02-06T21:38:40.786" v="270"/>
          <ac:spMkLst>
            <pc:docMk/>
            <pc:sldMk cId="366145267" sldId="2146846409"/>
            <ac:spMk id="15" creationId="{D876DC8B-3BCC-1878-8A74-8836B86C17BD}"/>
          </ac:spMkLst>
        </pc:spChg>
        <pc:spChg chg="mod">
          <ac:chgData name="Reed Kiely" userId="768be38e-2fb5-40ce-925d-bd8e9d9e3c31" providerId="ADAL" clId="{B17B1A1D-986F-4CE0-B004-278C593125DA}" dt="2024-02-06T21:39:10.756" v="275"/>
          <ac:spMkLst>
            <pc:docMk/>
            <pc:sldMk cId="366145267" sldId="2146846409"/>
            <ac:spMk id="41" creationId="{A5631344-F0C9-1F32-7CC3-A4DACCA31539}"/>
          </ac:spMkLst>
        </pc:spChg>
        <pc:spChg chg="mod">
          <ac:chgData name="Reed Kiely" userId="768be38e-2fb5-40ce-925d-bd8e9d9e3c31" providerId="ADAL" clId="{B17B1A1D-986F-4CE0-B004-278C593125DA}" dt="2024-02-06T21:39:20.053" v="276"/>
          <ac:spMkLst>
            <pc:docMk/>
            <pc:sldMk cId="366145267" sldId="2146846409"/>
            <ac:spMk id="51" creationId="{12DBEB90-DCBC-AA70-1BC1-69246CD7EDB3}"/>
          </ac:spMkLst>
        </pc:spChg>
        <pc:spChg chg="mod">
          <ac:chgData name="Reed Kiely" userId="768be38e-2fb5-40ce-925d-bd8e9d9e3c31" providerId="ADAL" clId="{B17B1A1D-986F-4CE0-B004-278C593125DA}" dt="2024-02-06T21:39:01.804" v="274"/>
          <ac:spMkLst>
            <pc:docMk/>
            <pc:sldMk cId="366145267" sldId="2146846409"/>
            <ac:spMk id="62" creationId="{A77FB2D0-F8BF-53CD-6D9B-57FB8D706471}"/>
          </ac:spMkLst>
        </pc:spChg>
      </pc:sldChg>
      <pc:sldChg chg="addSp delSp modSp del mod">
        <pc:chgData name="Reed Kiely" userId="768be38e-2fb5-40ce-925d-bd8e9d9e3c31" providerId="ADAL" clId="{B17B1A1D-986F-4CE0-B004-278C593125DA}" dt="2024-02-02T16:13:28.638" v="165" actId="2696"/>
        <pc:sldMkLst>
          <pc:docMk/>
          <pc:sldMk cId="485908010" sldId="2146846417"/>
        </pc:sldMkLst>
        <pc:spChg chg="add del mod">
          <ac:chgData name="Reed Kiely" userId="768be38e-2fb5-40ce-925d-bd8e9d9e3c31" providerId="ADAL" clId="{B17B1A1D-986F-4CE0-B004-278C593125DA}" dt="2024-02-02T15:27:49.780" v="15" actId="478"/>
          <ac:spMkLst>
            <pc:docMk/>
            <pc:sldMk cId="485908010" sldId="2146846417"/>
            <ac:spMk id="14" creationId="{75E4953A-E860-2DAD-ACCB-E2F28C939729}"/>
          </ac:spMkLst>
        </pc:spChg>
      </pc:sldChg>
      <pc:sldChg chg="modSp mod">
        <pc:chgData name="Reed Kiely" userId="768be38e-2fb5-40ce-925d-bd8e9d9e3c31" providerId="ADAL" clId="{B17B1A1D-986F-4CE0-B004-278C593125DA}" dt="2024-02-02T14:00:26.854" v="14" actId="20577"/>
        <pc:sldMkLst>
          <pc:docMk/>
          <pc:sldMk cId="1316812107" sldId="2146846418"/>
        </pc:sldMkLst>
        <pc:spChg chg="mod">
          <ac:chgData name="Reed Kiely" userId="768be38e-2fb5-40ce-925d-bd8e9d9e3c31" providerId="ADAL" clId="{B17B1A1D-986F-4CE0-B004-278C593125DA}" dt="2024-02-02T14:00:26.854" v="14" actId="20577"/>
          <ac:spMkLst>
            <pc:docMk/>
            <pc:sldMk cId="1316812107" sldId="2146846418"/>
            <ac:spMk id="4" creationId="{266BE989-FC87-6742-2706-6F3C1333D0C1}"/>
          </ac:spMkLst>
        </pc:spChg>
      </pc:sldChg>
      <pc:sldChg chg="addSp delSp modSp mod delCm">
        <pc:chgData name="Reed Kiely" userId="768be38e-2fb5-40ce-925d-bd8e9d9e3c31" providerId="ADAL" clId="{B17B1A1D-986F-4CE0-B004-278C593125DA}" dt="2024-02-02T17:12:52.816" v="269" actId="115"/>
        <pc:sldMkLst>
          <pc:docMk/>
          <pc:sldMk cId="2791039601" sldId="2146846419"/>
        </pc:sldMkLst>
        <pc:spChg chg="mod">
          <ac:chgData name="Reed Kiely" userId="768be38e-2fb5-40ce-925d-bd8e9d9e3c31" providerId="ADAL" clId="{B17B1A1D-986F-4CE0-B004-278C593125DA}" dt="2024-02-02T17:01:29.402" v="267" actId="14100"/>
          <ac:spMkLst>
            <pc:docMk/>
            <pc:sldMk cId="2791039601" sldId="2146846419"/>
            <ac:spMk id="13" creationId="{24BF6774-79F9-19E5-2788-AF593EA1310D}"/>
          </ac:spMkLst>
        </pc:spChg>
        <pc:spChg chg="add del mod">
          <ac:chgData name="Reed Kiely" userId="768be38e-2fb5-40ce-925d-bd8e9d9e3c31" providerId="ADAL" clId="{B17B1A1D-986F-4CE0-B004-278C593125DA}" dt="2024-02-02T16:07:36.100" v="164" actId="478"/>
          <ac:spMkLst>
            <pc:docMk/>
            <pc:sldMk cId="2791039601" sldId="2146846419"/>
            <ac:spMk id="14" creationId="{E056478C-C90C-3225-341B-B0307AB174C1}"/>
          </ac:spMkLst>
        </pc:spChg>
        <pc:spChg chg="mod">
          <ac:chgData name="Reed Kiely" userId="768be38e-2fb5-40ce-925d-bd8e9d9e3c31" providerId="ADAL" clId="{B17B1A1D-986F-4CE0-B004-278C593125DA}" dt="2024-02-02T17:01:11.566" v="263" actId="12788"/>
          <ac:spMkLst>
            <pc:docMk/>
            <pc:sldMk cId="2791039601" sldId="2146846419"/>
            <ac:spMk id="17" creationId="{2E92C2A4-4FC4-794F-94E9-7A684D43E46D}"/>
          </ac:spMkLst>
        </pc:spChg>
        <pc:spChg chg="mod">
          <ac:chgData name="Reed Kiely" userId="768be38e-2fb5-40ce-925d-bd8e9d9e3c31" providerId="ADAL" clId="{B17B1A1D-986F-4CE0-B004-278C593125DA}" dt="2024-02-02T17:01:29.402" v="267" actId="14100"/>
          <ac:spMkLst>
            <pc:docMk/>
            <pc:sldMk cId="2791039601" sldId="2146846419"/>
            <ac:spMk id="18" creationId="{86059096-C575-7150-5D6E-A3B48423A8A7}"/>
          </ac:spMkLst>
        </pc:spChg>
        <pc:spChg chg="mod">
          <ac:chgData name="Reed Kiely" userId="768be38e-2fb5-40ce-925d-bd8e9d9e3c31" providerId="ADAL" clId="{B17B1A1D-986F-4CE0-B004-278C593125DA}" dt="2024-02-02T17:01:29.402" v="267" actId="14100"/>
          <ac:spMkLst>
            <pc:docMk/>
            <pc:sldMk cId="2791039601" sldId="2146846419"/>
            <ac:spMk id="19" creationId="{EB803098-27C8-C228-1CB3-2DA4402432BA}"/>
          </ac:spMkLst>
        </pc:spChg>
        <pc:spChg chg="mod">
          <ac:chgData name="Reed Kiely" userId="768be38e-2fb5-40ce-925d-bd8e9d9e3c31" providerId="ADAL" clId="{B17B1A1D-986F-4CE0-B004-278C593125DA}" dt="2024-02-02T17:01:15.447" v="264" actId="12788"/>
          <ac:spMkLst>
            <pc:docMk/>
            <pc:sldMk cId="2791039601" sldId="2146846419"/>
            <ac:spMk id="20" creationId="{B80B32FC-AC3D-C7F9-DF25-DAA99BDDFA74}"/>
          </ac:spMkLst>
        </pc:spChg>
        <pc:spChg chg="mod">
          <ac:chgData name="Reed Kiely" userId="768be38e-2fb5-40ce-925d-bd8e9d9e3c31" providerId="ADAL" clId="{B17B1A1D-986F-4CE0-B004-278C593125DA}" dt="2024-02-02T17:01:20.329" v="265" actId="12788"/>
          <ac:spMkLst>
            <pc:docMk/>
            <pc:sldMk cId="2791039601" sldId="2146846419"/>
            <ac:spMk id="21" creationId="{AC4FE6F2-99CE-D95A-1975-B6CB463C8B27}"/>
          </ac:spMkLst>
        </pc:spChg>
        <pc:spChg chg="mod">
          <ac:chgData name="Reed Kiely" userId="768be38e-2fb5-40ce-925d-bd8e9d9e3c31" providerId="ADAL" clId="{B17B1A1D-986F-4CE0-B004-278C593125DA}" dt="2024-02-02T17:01:11.566" v="263" actId="12788"/>
          <ac:spMkLst>
            <pc:docMk/>
            <pc:sldMk cId="2791039601" sldId="2146846419"/>
            <ac:spMk id="24" creationId="{541DCC19-149B-B1ED-731D-472898432EEA}"/>
          </ac:spMkLst>
        </pc:spChg>
        <pc:spChg chg="mod">
          <ac:chgData name="Reed Kiely" userId="768be38e-2fb5-40ce-925d-bd8e9d9e3c31" providerId="ADAL" clId="{B17B1A1D-986F-4CE0-B004-278C593125DA}" dt="2024-02-02T17:01:11.566" v="263" actId="12788"/>
          <ac:spMkLst>
            <pc:docMk/>
            <pc:sldMk cId="2791039601" sldId="2146846419"/>
            <ac:spMk id="25" creationId="{3B3C9F66-3B85-F032-D3CB-153F2C9EE80E}"/>
          </ac:spMkLst>
        </pc:spChg>
        <pc:spChg chg="mod">
          <ac:chgData name="Reed Kiely" userId="768be38e-2fb5-40ce-925d-bd8e9d9e3c31" providerId="ADAL" clId="{B17B1A1D-986F-4CE0-B004-278C593125DA}" dt="2024-02-02T17:12:52.816" v="269" actId="115"/>
          <ac:spMkLst>
            <pc:docMk/>
            <pc:sldMk cId="2791039601" sldId="2146846419"/>
            <ac:spMk id="26" creationId="{44717058-4777-F4D1-695A-D68A664585A7}"/>
          </ac:spMkLst>
        </pc:spChg>
        <pc:spChg chg="mod">
          <ac:chgData name="Reed Kiely" userId="768be38e-2fb5-40ce-925d-bd8e9d9e3c31" providerId="ADAL" clId="{B17B1A1D-986F-4CE0-B004-278C593125DA}" dt="2024-02-02T17:01:15.447" v="264" actId="12788"/>
          <ac:spMkLst>
            <pc:docMk/>
            <pc:sldMk cId="2791039601" sldId="2146846419"/>
            <ac:spMk id="28" creationId="{4EC28131-087C-75B7-86FC-98DB83124F96}"/>
          </ac:spMkLst>
        </pc:spChg>
        <pc:spChg chg="mod">
          <ac:chgData name="Reed Kiely" userId="768be38e-2fb5-40ce-925d-bd8e9d9e3c31" providerId="ADAL" clId="{B17B1A1D-986F-4CE0-B004-278C593125DA}" dt="2024-02-02T17:01:15.447" v="264" actId="12788"/>
          <ac:spMkLst>
            <pc:docMk/>
            <pc:sldMk cId="2791039601" sldId="2146846419"/>
            <ac:spMk id="29" creationId="{FE5E4EF2-93FA-36F3-B542-7C6F459CFE99}"/>
          </ac:spMkLst>
        </pc:spChg>
        <pc:spChg chg="mod">
          <ac:chgData name="Reed Kiely" userId="768be38e-2fb5-40ce-925d-bd8e9d9e3c31" providerId="ADAL" clId="{B17B1A1D-986F-4CE0-B004-278C593125DA}" dt="2024-02-02T17:01:20.329" v="265" actId="12788"/>
          <ac:spMkLst>
            <pc:docMk/>
            <pc:sldMk cId="2791039601" sldId="2146846419"/>
            <ac:spMk id="31" creationId="{8BC4663B-E3F7-1FC0-1D83-EC458BFC4FF7}"/>
          </ac:spMkLst>
        </pc:spChg>
        <pc:spChg chg="mod">
          <ac:chgData name="Reed Kiely" userId="768be38e-2fb5-40ce-925d-bd8e9d9e3c31" providerId="ADAL" clId="{B17B1A1D-986F-4CE0-B004-278C593125DA}" dt="2024-02-02T17:01:20.329" v="265" actId="12788"/>
          <ac:spMkLst>
            <pc:docMk/>
            <pc:sldMk cId="2791039601" sldId="2146846419"/>
            <ac:spMk id="32" creationId="{63C63A92-4B91-6943-4D13-FD4F2E028691}"/>
          </ac:spMkLst>
        </pc:spChg>
        <pc:spChg chg="add mod">
          <ac:chgData name="Reed Kiely" userId="768be38e-2fb5-40ce-925d-bd8e9d9e3c31" providerId="ADAL" clId="{B17B1A1D-986F-4CE0-B004-278C593125DA}" dt="2024-02-02T17:01:29.402" v="267" actId="14100"/>
          <ac:spMkLst>
            <pc:docMk/>
            <pc:sldMk cId="2791039601" sldId="2146846419"/>
            <ac:spMk id="33" creationId="{5BD03E48-923B-0585-A4D2-C8A032DB1F86}"/>
          </ac:spMkLst>
        </pc:spChg>
        <pc:spChg chg="add mod">
          <ac:chgData name="Reed Kiely" userId="768be38e-2fb5-40ce-925d-bd8e9d9e3c31" providerId="ADAL" clId="{B17B1A1D-986F-4CE0-B004-278C593125DA}" dt="2024-02-02T17:01:29.402" v="267" actId="14100"/>
          <ac:spMkLst>
            <pc:docMk/>
            <pc:sldMk cId="2791039601" sldId="2146846419"/>
            <ac:spMk id="35" creationId="{E61F0E1E-F1B9-96CC-AA19-DDD2B4E60F0F}"/>
          </ac:spMkLst>
        </pc:spChg>
        <pc:spChg chg="add mod">
          <ac:chgData name="Reed Kiely" userId="768be38e-2fb5-40ce-925d-bd8e9d9e3c31" providerId="ADAL" clId="{B17B1A1D-986F-4CE0-B004-278C593125DA}" dt="2024-02-02T17:01:11.566" v="263" actId="12788"/>
          <ac:spMkLst>
            <pc:docMk/>
            <pc:sldMk cId="2791039601" sldId="2146846419"/>
            <ac:spMk id="36" creationId="{10347900-1459-14C8-CFA3-B8B265B099EF}"/>
          </ac:spMkLst>
        </pc:spChg>
        <pc:spChg chg="add mod">
          <ac:chgData name="Reed Kiely" userId="768be38e-2fb5-40ce-925d-bd8e9d9e3c31" providerId="ADAL" clId="{B17B1A1D-986F-4CE0-B004-278C593125DA}" dt="2024-02-02T17:01:15.447" v="264" actId="12788"/>
          <ac:spMkLst>
            <pc:docMk/>
            <pc:sldMk cId="2791039601" sldId="2146846419"/>
            <ac:spMk id="37" creationId="{7A903585-1000-06E2-C74C-CC281759F144}"/>
          </ac:spMkLst>
        </pc:spChg>
        <pc:spChg chg="add mod">
          <ac:chgData name="Reed Kiely" userId="768be38e-2fb5-40ce-925d-bd8e9d9e3c31" providerId="ADAL" clId="{B17B1A1D-986F-4CE0-B004-278C593125DA}" dt="2024-02-02T17:01:20.329" v="265" actId="12788"/>
          <ac:spMkLst>
            <pc:docMk/>
            <pc:sldMk cId="2791039601" sldId="2146846419"/>
            <ac:spMk id="38" creationId="{4EC01C8B-FE69-6D67-52F2-EB199F8E606C}"/>
          </ac:spMkLst>
        </pc:spChg>
        <pc:spChg chg="add mod">
          <ac:chgData name="Reed Kiely" userId="768be38e-2fb5-40ce-925d-bd8e9d9e3c31" providerId="ADAL" clId="{B17B1A1D-986F-4CE0-B004-278C593125DA}" dt="2024-02-02T17:01:11.566" v="263" actId="12788"/>
          <ac:spMkLst>
            <pc:docMk/>
            <pc:sldMk cId="2791039601" sldId="2146846419"/>
            <ac:spMk id="39" creationId="{A503338A-A2F7-B1B8-842F-A1D649939768}"/>
          </ac:spMkLst>
        </pc:spChg>
        <pc:spChg chg="add mod">
          <ac:chgData name="Reed Kiely" userId="768be38e-2fb5-40ce-925d-bd8e9d9e3c31" providerId="ADAL" clId="{B17B1A1D-986F-4CE0-B004-278C593125DA}" dt="2024-02-02T17:01:15.447" v="264" actId="12788"/>
          <ac:spMkLst>
            <pc:docMk/>
            <pc:sldMk cId="2791039601" sldId="2146846419"/>
            <ac:spMk id="40" creationId="{09D22D4F-6983-636C-18EE-8A78EC25BEE5}"/>
          </ac:spMkLst>
        </pc:spChg>
        <pc:spChg chg="add mod">
          <ac:chgData name="Reed Kiely" userId="768be38e-2fb5-40ce-925d-bd8e9d9e3c31" providerId="ADAL" clId="{B17B1A1D-986F-4CE0-B004-278C593125DA}" dt="2024-02-02T17:01:20.329" v="265" actId="12788"/>
          <ac:spMkLst>
            <pc:docMk/>
            <pc:sldMk cId="2791039601" sldId="2146846419"/>
            <ac:spMk id="41" creationId="{9CE44443-E1A5-4642-B75A-A1ADE70B6D0E}"/>
          </ac:spMkLst>
        </pc:spChg>
        <pc:spChg chg="add del mod">
          <ac:chgData name="Reed Kiely" userId="768be38e-2fb5-40ce-925d-bd8e9d9e3c31" providerId="ADAL" clId="{B17B1A1D-986F-4CE0-B004-278C593125DA}" dt="2024-02-02T15:44:21.347" v="75" actId="478"/>
          <ac:spMkLst>
            <pc:docMk/>
            <pc:sldMk cId="2791039601" sldId="2146846419"/>
            <ac:spMk id="42" creationId="{A6498C0A-9685-8D21-6B1B-1B193178010B}"/>
          </ac:spMkLst>
        </pc:spChg>
        <pc:spChg chg="add mod">
          <ac:chgData name="Reed Kiely" userId="768be38e-2fb5-40ce-925d-bd8e9d9e3c31" providerId="ADAL" clId="{B17B1A1D-986F-4CE0-B004-278C593125DA}" dt="2024-02-02T17:01:29.402" v="267" actId="14100"/>
          <ac:spMkLst>
            <pc:docMk/>
            <pc:sldMk cId="2791039601" sldId="2146846419"/>
            <ac:spMk id="42" creationId="{B1F35128-AE0E-E6A7-DFF0-AAEEE5B3018B}"/>
          </ac:spMkLst>
        </pc:spChg>
        <pc:spChg chg="add del mod">
          <ac:chgData name="Reed Kiely" userId="768be38e-2fb5-40ce-925d-bd8e9d9e3c31" providerId="ADAL" clId="{B17B1A1D-986F-4CE0-B004-278C593125DA}" dt="2024-02-02T15:44:21.347" v="75" actId="478"/>
          <ac:spMkLst>
            <pc:docMk/>
            <pc:sldMk cId="2791039601" sldId="2146846419"/>
            <ac:spMk id="43" creationId="{0FDF462E-7A0B-09DA-5D2B-FACE2AD7F1AA}"/>
          </ac:spMkLst>
        </pc:spChg>
        <pc:spChg chg="add mod">
          <ac:chgData name="Reed Kiely" userId="768be38e-2fb5-40ce-925d-bd8e9d9e3c31" providerId="ADAL" clId="{B17B1A1D-986F-4CE0-B004-278C593125DA}" dt="2024-02-02T17:01:11.566" v="263" actId="12788"/>
          <ac:spMkLst>
            <pc:docMk/>
            <pc:sldMk cId="2791039601" sldId="2146846419"/>
            <ac:spMk id="43" creationId="{F66D6BA7-4232-9FD9-2F3B-99418F7BA673}"/>
          </ac:spMkLst>
        </pc:spChg>
        <pc:spChg chg="add mod">
          <ac:chgData name="Reed Kiely" userId="768be38e-2fb5-40ce-925d-bd8e9d9e3c31" providerId="ADAL" clId="{B17B1A1D-986F-4CE0-B004-278C593125DA}" dt="2024-02-02T17:01:15.447" v="264" actId="12788"/>
          <ac:spMkLst>
            <pc:docMk/>
            <pc:sldMk cId="2791039601" sldId="2146846419"/>
            <ac:spMk id="44" creationId="{C9225613-CA4E-CD48-6ACA-EC1C7C3E489E}"/>
          </ac:spMkLst>
        </pc:spChg>
        <pc:spChg chg="add del mod">
          <ac:chgData name="Reed Kiely" userId="768be38e-2fb5-40ce-925d-bd8e9d9e3c31" providerId="ADAL" clId="{B17B1A1D-986F-4CE0-B004-278C593125DA}" dt="2024-02-02T15:44:21.347" v="75" actId="478"/>
          <ac:spMkLst>
            <pc:docMk/>
            <pc:sldMk cId="2791039601" sldId="2146846419"/>
            <ac:spMk id="44" creationId="{FCAE7E58-496F-63F4-5B82-6CA342AABF43}"/>
          </ac:spMkLst>
        </pc:spChg>
        <pc:spChg chg="add mod">
          <ac:chgData name="Reed Kiely" userId="768be38e-2fb5-40ce-925d-bd8e9d9e3c31" providerId="ADAL" clId="{B17B1A1D-986F-4CE0-B004-278C593125DA}" dt="2024-02-02T17:01:20.329" v="265" actId="12788"/>
          <ac:spMkLst>
            <pc:docMk/>
            <pc:sldMk cId="2791039601" sldId="2146846419"/>
            <ac:spMk id="45" creationId="{AB98BE91-57D6-AFD2-239B-D15B15064CF8}"/>
          </ac:spMkLst>
        </pc:spChg>
        <pc:spChg chg="add del mod">
          <ac:chgData name="Reed Kiely" userId="768be38e-2fb5-40ce-925d-bd8e9d9e3c31" providerId="ADAL" clId="{B17B1A1D-986F-4CE0-B004-278C593125DA}" dt="2024-02-02T15:44:21.347" v="75" actId="478"/>
          <ac:spMkLst>
            <pc:docMk/>
            <pc:sldMk cId="2791039601" sldId="2146846419"/>
            <ac:spMk id="45" creationId="{B70DF61B-887E-7B2A-3160-84574454EEF6}"/>
          </ac:spMkLst>
        </pc:spChg>
        <pc:spChg chg="add del mod">
          <ac:chgData name="Reed Kiely" userId="768be38e-2fb5-40ce-925d-bd8e9d9e3c31" providerId="ADAL" clId="{B17B1A1D-986F-4CE0-B004-278C593125DA}" dt="2024-02-02T15:44:21.347" v="75" actId="478"/>
          <ac:spMkLst>
            <pc:docMk/>
            <pc:sldMk cId="2791039601" sldId="2146846419"/>
            <ac:spMk id="46" creationId="{91394EC5-3CB5-DBBE-9E78-77DAFD53E16F}"/>
          </ac:spMkLst>
        </pc:spChg>
        <pc:spChg chg="mod">
          <ac:chgData name="Reed Kiely" userId="768be38e-2fb5-40ce-925d-bd8e9d9e3c31" providerId="ADAL" clId="{B17B1A1D-986F-4CE0-B004-278C593125DA}" dt="2024-02-02T16:57:40.368" v="178" actId="34135"/>
          <ac:spMkLst>
            <pc:docMk/>
            <pc:sldMk cId="2791039601" sldId="2146846419"/>
            <ac:spMk id="177" creationId="{045958C9-2A1E-74F5-8619-03C7DC46F49C}"/>
          </ac:spMkLst>
        </pc:spChg>
        <pc:cxnChg chg="add mod">
          <ac:chgData name="Reed Kiely" userId="768be38e-2fb5-40ce-925d-bd8e9d9e3c31" providerId="ADAL" clId="{B17B1A1D-986F-4CE0-B004-278C593125DA}" dt="2024-02-02T17:00:10.384" v="252" actId="1035"/>
          <ac:cxnSpMkLst>
            <pc:docMk/>
            <pc:sldMk cId="2791039601" sldId="2146846419"/>
            <ac:cxnSpMk id="14" creationId="{C72EB8BA-39DC-BB6D-5914-447AB9637F0D}"/>
          </ac:cxnSpMkLst>
        </pc:cxnChg>
        <pc:cxnChg chg="mod">
          <ac:chgData name="Reed Kiely" userId="768be38e-2fb5-40ce-925d-bd8e9d9e3c31" providerId="ADAL" clId="{B17B1A1D-986F-4CE0-B004-278C593125DA}" dt="2024-02-02T16:58:08.959" v="193" actId="1036"/>
          <ac:cxnSpMkLst>
            <pc:docMk/>
            <pc:sldMk cId="2791039601" sldId="2146846419"/>
            <ac:cxnSpMk id="15" creationId="{9681AB96-50F3-3F70-8446-45FAA43CF369}"/>
          </ac:cxnSpMkLst>
        </pc:cxnChg>
        <pc:cxnChg chg="mod">
          <ac:chgData name="Reed Kiely" userId="768be38e-2fb5-40ce-925d-bd8e9d9e3c31" providerId="ADAL" clId="{B17B1A1D-986F-4CE0-B004-278C593125DA}" dt="2024-02-02T16:57:47.063" v="183" actId="1036"/>
          <ac:cxnSpMkLst>
            <pc:docMk/>
            <pc:sldMk cId="2791039601" sldId="2146846419"/>
            <ac:cxnSpMk id="16" creationId="{3252C5B9-24C3-6CBF-5081-81A218E8873E}"/>
          </ac:cxnSpMkLst>
        </pc:cxnChg>
        <pc:cxnChg chg="mod">
          <ac:chgData name="Reed Kiely" userId="768be38e-2fb5-40ce-925d-bd8e9d9e3c31" providerId="ADAL" clId="{B17B1A1D-986F-4CE0-B004-278C593125DA}" dt="2024-02-02T16:23:55.398" v="168" actId="1036"/>
          <ac:cxnSpMkLst>
            <pc:docMk/>
            <pc:sldMk cId="2791039601" sldId="2146846419"/>
            <ac:cxnSpMk id="23" creationId="{E1E9F83A-040F-07A2-2B1E-88086DAA2D40}"/>
          </ac:cxnSpMkLst>
        </pc:cxnChg>
        <pc:cxnChg chg="add mod">
          <ac:chgData name="Reed Kiely" userId="768be38e-2fb5-40ce-925d-bd8e9d9e3c31" providerId="ADAL" clId="{B17B1A1D-986F-4CE0-B004-278C593125DA}" dt="2024-02-02T16:58:22.567" v="203" actId="1036"/>
          <ac:cxnSpMkLst>
            <pc:docMk/>
            <pc:sldMk cId="2791039601" sldId="2146846419"/>
            <ac:cxnSpMk id="27" creationId="{FA008BA3-6655-57D5-3A13-E6257AB5248B}"/>
          </ac:cxnSpMkLst>
        </pc:cxnChg>
        <pc:cxnChg chg="add mod">
          <ac:chgData name="Reed Kiely" userId="768be38e-2fb5-40ce-925d-bd8e9d9e3c31" providerId="ADAL" clId="{B17B1A1D-986F-4CE0-B004-278C593125DA}" dt="2024-02-02T17:00:01.359" v="250" actId="1036"/>
          <ac:cxnSpMkLst>
            <pc:docMk/>
            <pc:sldMk cId="2791039601" sldId="2146846419"/>
            <ac:cxnSpMk id="30" creationId="{E6C7F6CF-5621-4757-ABE9-ECC6CAD1640D}"/>
          </ac:cxnSpMkLst>
        </pc:cxnChg>
        <pc:extLst>
          <p:ext xmlns:p="http://schemas.openxmlformats.org/presentationml/2006/main" uri="{D6D511B9-2390-475A-947B-AFAB55BFBCF1}">
            <pc226:cmChg xmlns:pc226="http://schemas.microsoft.com/office/powerpoint/2022/06/main/command" chg="del">
              <pc226:chgData name="Reed Kiely" userId="768be38e-2fb5-40ce-925d-bd8e9d9e3c31" providerId="ADAL" clId="{B17B1A1D-986F-4CE0-B004-278C593125DA}" dt="2024-02-02T16:13:34.344" v="166"/>
              <pc2:cmMkLst xmlns:pc2="http://schemas.microsoft.com/office/powerpoint/2019/9/main/command">
                <pc:docMk/>
                <pc:sldMk cId="2791039601" sldId="2146846419"/>
                <pc2:cmMk id="{33EE0ECF-793F-4A60-9B4C-5C523EEC1D5A}"/>
              </pc2:cmMkLst>
            </pc226:cmChg>
          </p:ext>
        </pc:extLst>
      </pc:sldChg>
    </pc:docChg>
  </pc:docChgLst>
  <pc:docChgLst>
    <pc:chgData name="Jason Wiese" userId="4bff8d5b-7de6-4655-b397-69b0afc81113" providerId="ADAL" clId="{E557D16C-73D5-4B6D-B820-1384E7DFF5A2}"/>
    <pc:docChg chg="undo redo custSel delSld modSld sldOrd">
      <pc:chgData name="Jason Wiese" userId="4bff8d5b-7de6-4655-b397-69b0afc81113" providerId="ADAL" clId="{E557D16C-73D5-4B6D-B820-1384E7DFF5A2}" dt="2024-02-02T04:27:13.708" v="4437" actId="20577"/>
      <pc:docMkLst>
        <pc:docMk/>
      </pc:docMkLst>
      <pc:sldChg chg="addSp delSp modSp mod">
        <pc:chgData name="Jason Wiese" userId="4bff8d5b-7de6-4655-b397-69b0afc81113" providerId="ADAL" clId="{E557D16C-73D5-4B6D-B820-1384E7DFF5A2}" dt="2024-02-02T04:23:42.867" v="4321" actId="478"/>
        <pc:sldMkLst>
          <pc:docMk/>
          <pc:sldMk cId="973408800" sldId="2146845996"/>
        </pc:sldMkLst>
        <pc:spChg chg="add del mod">
          <ac:chgData name="Jason Wiese" userId="4bff8d5b-7de6-4655-b397-69b0afc81113" providerId="ADAL" clId="{E557D16C-73D5-4B6D-B820-1384E7DFF5A2}" dt="2024-02-02T04:15:58.974" v="4164" actId="478"/>
          <ac:spMkLst>
            <pc:docMk/>
            <pc:sldMk cId="973408800" sldId="2146845996"/>
            <ac:spMk id="2" creationId="{1CC19D1A-198F-1B8E-A0AD-C21F71FCB022}"/>
          </ac:spMkLst>
        </pc:spChg>
        <pc:spChg chg="add mod">
          <ac:chgData name="Jason Wiese" userId="4bff8d5b-7de6-4655-b397-69b0afc81113" providerId="ADAL" clId="{E557D16C-73D5-4B6D-B820-1384E7DFF5A2}" dt="2024-02-02T04:23:37.739" v="4319" actId="14100"/>
          <ac:spMkLst>
            <pc:docMk/>
            <pc:sldMk cId="973408800" sldId="2146845996"/>
            <ac:spMk id="4" creationId="{CEA5B2F1-ED1C-1C44-E43D-A4DCB36FF3A0}"/>
          </ac:spMkLst>
        </pc:spChg>
        <pc:spChg chg="add del mod">
          <ac:chgData name="Jason Wiese" userId="4bff8d5b-7de6-4655-b397-69b0afc81113" providerId="ADAL" clId="{E557D16C-73D5-4B6D-B820-1384E7DFF5A2}" dt="2024-02-02T04:23:42.867" v="4321" actId="478"/>
          <ac:spMkLst>
            <pc:docMk/>
            <pc:sldMk cId="973408800" sldId="2146845996"/>
            <ac:spMk id="9" creationId="{9584F023-21C7-27BA-3114-895A5B9F30A0}"/>
          </ac:spMkLst>
        </pc:spChg>
        <pc:spChg chg="del mod">
          <ac:chgData name="Jason Wiese" userId="4bff8d5b-7de6-4655-b397-69b0afc81113" providerId="ADAL" clId="{E557D16C-73D5-4B6D-B820-1384E7DFF5A2}" dt="2024-02-02T04:23:40.025" v="4320" actId="478"/>
          <ac:spMkLst>
            <pc:docMk/>
            <pc:sldMk cId="973408800" sldId="2146845996"/>
            <ac:spMk id="10" creationId="{0C38B446-4C07-42BF-B42F-5E8AEE13A36B}"/>
          </ac:spMkLst>
        </pc:spChg>
        <pc:spChg chg="del">
          <ac:chgData name="Jason Wiese" userId="4bff8d5b-7de6-4655-b397-69b0afc81113" providerId="ADAL" clId="{E557D16C-73D5-4B6D-B820-1384E7DFF5A2}" dt="2024-02-02T04:16:48.905" v="4168" actId="478"/>
          <ac:spMkLst>
            <pc:docMk/>
            <pc:sldMk cId="973408800" sldId="2146845996"/>
            <ac:spMk id="20" creationId="{0280070D-3F1C-8E81-98DB-821E62919470}"/>
          </ac:spMkLst>
        </pc:spChg>
        <pc:grpChg chg="mod">
          <ac:chgData name="Jason Wiese" userId="4bff8d5b-7de6-4655-b397-69b0afc81113" providerId="ADAL" clId="{E557D16C-73D5-4B6D-B820-1384E7DFF5A2}" dt="2024-02-02T04:21:43.271" v="4238" actId="14100"/>
          <ac:grpSpMkLst>
            <pc:docMk/>
            <pc:sldMk cId="973408800" sldId="2146845996"/>
            <ac:grpSpMk id="7" creationId="{BD3F90D8-EC4F-44E3-8868-8951815070FB}"/>
          </ac:grpSpMkLst>
        </pc:grpChg>
        <pc:picChg chg="mod modCrop">
          <ac:chgData name="Jason Wiese" userId="4bff8d5b-7de6-4655-b397-69b0afc81113" providerId="ADAL" clId="{E557D16C-73D5-4B6D-B820-1384E7DFF5A2}" dt="2024-02-02T04:21:36.891" v="4237" actId="732"/>
          <ac:picMkLst>
            <pc:docMk/>
            <pc:sldMk cId="973408800" sldId="2146845996"/>
            <ac:picMk id="3" creationId="{A42A4C6F-5E06-63CA-89D5-B0DAE4482597}"/>
          </ac:picMkLst>
        </pc:picChg>
        <pc:picChg chg="mod">
          <ac:chgData name="Jason Wiese" userId="4bff8d5b-7de6-4655-b397-69b0afc81113" providerId="ADAL" clId="{E557D16C-73D5-4B6D-B820-1384E7DFF5A2}" dt="2024-02-02T04:21:26.023" v="4235" actId="1076"/>
          <ac:picMkLst>
            <pc:docMk/>
            <pc:sldMk cId="973408800" sldId="2146845996"/>
            <ac:picMk id="12" creationId="{4C3BDC65-8D60-4B6A-A6E4-F284D2B2831F}"/>
          </ac:picMkLst>
        </pc:picChg>
      </pc:sldChg>
      <pc:sldChg chg="modSp mod delCm modCm">
        <pc:chgData name="Jason Wiese" userId="4bff8d5b-7de6-4655-b397-69b0afc81113" providerId="ADAL" clId="{E557D16C-73D5-4B6D-B820-1384E7DFF5A2}" dt="2024-02-02T03:34:31.950" v="1793" actId="207"/>
        <pc:sldMkLst>
          <pc:docMk/>
          <pc:sldMk cId="2871577198" sldId="2146846034"/>
        </pc:sldMkLst>
        <pc:spChg chg="mod">
          <ac:chgData name="Jason Wiese" userId="4bff8d5b-7de6-4655-b397-69b0afc81113" providerId="ADAL" clId="{E557D16C-73D5-4B6D-B820-1384E7DFF5A2}" dt="2024-02-02T03:34:31.950" v="1793" actId="207"/>
          <ac:spMkLst>
            <pc:docMk/>
            <pc:sldMk cId="2871577198" sldId="2146846034"/>
            <ac:spMk id="4" creationId="{1BF894CE-5EB9-4BB3-F6C7-477E37F6A6AA}"/>
          </ac:spMkLst>
        </pc:spChg>
        <pc:extLst>
          <p:ext xmlns:p="http://schemas.openxmlformats.org/presentationml/2006/main" uri="{D6D511B9-2390-475A-947B-AFAB55BFBCF1}">
            <pc226:cmChg xmlns:pc226="http://schemas.microsoft.com/office/powerpoint/2022/06/main/command" chg="del">
              <pc226:chgData name="Jason Wiese" userId="4bff8d5b-7de6-4655-b397-69b0afc81113" providerId="ADAL" clId="{E557D16C-73D5-4B6D-B820-1384E7DFF5A2}" dt="2024-02-02T02:41:07.619" v="800"/>
              <pc2:cmMkLst xmlns:pc2="http://schemas.microsoft.com/office/powerpoint/2019/9/main/command">
                <pc:docMk/>
                <pc:sldMk cId="2871577198" sldId="2146846034"/>
                <pc2:cmMk id="{615AA54D-F52F-A744-8977-6101F14F26EA}"/>
              </pc2:cmMkLst>
            </pc226:cmChg>
            <pc226:cmChg xmlns:pc226="http://schemas.microsoft.com/office/powerpoint/2022/06/main/command" chg="del mod">
              <pc226:chgData name="Jason Wiese" userId="4bff8d5b-7de6-4655-b397-69b0afc81113" providerId="ADAL" clId="{E557D16C-73D5-4B6D-B820-1384E7DFF5A2}" dt="2024-02-02T02:40:41.127" v="798"/>
              <pc2:cmMkLst xmlns:pc2="http://schemas.microsoft.com/office/powerpoint/2019/9/main/command">
                <pc:docMk/>
                <pc:sldMk cId="2871577198" sldId="2146846034"/>
                <pc2:cmMk id="{13073E99-6477-41C3-AC42-802D40ADE952}"/>
              </pc2:cmMkLst>
            </pc226:cmChg>
            <pc226:cmChg xmlns:pc226="http://schemas.microsoft.com/office/powerpoint/2022/06/main/command" chg="del">
              <pc226:chgData name="Jason Wiese" userId="4bff8d5b-7de6-4655-b397-69b0afc81113" providerId="ADAL" clId="{E557D16C-73D5-4B6D-B820-1384E7DFF5A2}" dt="2024-02-02T02:40:44.456" v="799"/>
              <pc2:cmMkLst xmlns:pc2="http://schemas.microsoft.com/office/powerpoint/2019/9/main/command">
                <pc:docMk/>
                <pc:sldMk cId="2871577198" sldId="2146846034"/>
                <pc2:cmMk id="{E3B3E0FE-7FF1-4DC4-A27F-81A5D2F65395}"/>
              </pc2:cmMkLst>
            </pc226:cmChg>
          </p:ext>
        </pc:extLst>
      </pc:sldChg>
      <pc:sldChg chg="modSp mod delCm modCm">
        <pc:chgData name="Jason Wiese" userId="4bff8d5b-7de6-4655-b397-69b0afc81113" providerId="ADAL" clId="{E557D16C-73D5-4B6D-B820-1384E7DFF5A2}" dt="2024-02-02T04:10:00.788" v="3994" actId="6549"/>
        <pc:sldMkLst>
          <pc:docMk/>
          <pc:sldMk cId="2635420502" sldId="2146846201"/>
        </pc:sldMkLst>
        <pc:spChg chg="mod">
          <ac:chgData name="Jason Wiese" userId="4bff8d5b-7de6-4655-b397-69b0afc81113" providerId="ADAL" clId="{E557D16C-73D5-4B6D-B820-1384E7DFF5A2}" dt="2024-02-02T04:10:00.788" v="3994" actId="6549"/>
          <ac:spMkLst>
            <pc:docMk/>
            <pc:sldMk cId="2635420502" sldId="2146846201"/>
            <ac:spMk id="9" creationId="{E8AD3524-C379-7BF7-7598-7006ABC29109}"/>
          </ac:spMkLst>
        </pc:spChg>
        <pc:extLst>
          <p:ext xmlns:p="http://schemas.openxmlformats.org/presentationml/2006/main" uri="{D6D511B9-2390-475A-947B-AFAB55BFBCF1}">
            <pc226:cmChg xmlns:pc226="http://schemas.microsoft.com/office/powerpoint/2022/06/main/command" chg="del mod">
              <pc226:chgData name="Jason Wiese" userId="4bff8d5b-7de6-4655-b397-69b0afc81113" providerId="ADAL" clId="{E557D16C-73D5-4B6D-B820-1384E7DFF5A2}" dt="2024-02-02T04:09:09.229" v="3936"/>
              <pc2:cmMkLst xmlns:pc2="http://schemas.microsoft.com/office/powerpoint/2019/9/main/command">
                <pc:docMk/>
                <pc:sldMk cId="2635420502" sldId="2146846201"/>
                <pc2:cmMk id="{D4E50754-D627-4319-81B0-7BF574C78FEE}"/>
              </pc2:cmMkLst>
            </pc226:cmChg>
            <pc226:cmChg xmlns:pc226="http://schemas.microsoft.com/office/powerpoint/2022/06/main/command" chg="del">
              <pc226:chgData name="Jason Wiese" userId="4bff8d5b-7de6-4655-b397-69b0afc81113" providerId="ADAL" clId="{E557D16C-73D5-4B6D-B820-1384E7DFF5A2}" dt="2024-02-02T04:09:11.033" v="3937"/>
              <pc2:cmMkLst xmlns:pc2="http://schemas.microsoft.com/office/powerpoint/2019/9/main/command">
                <pc:docMk/>
                <pc:sldMk cId="2635420502" sldId="2146846201"/>
                <pc2:cmMk id="{E774BFAD-140E-413D-96B2-3FAB14CAF97E}"/>
              </pc2:cmMkLst>
            </pc226:cmChg>
          </p:ext>
        </pc:extLst>
      </pc:sldChg>
      <pc:sldChg chg="addSp modSp del mod">
        <pc:chgData name="Jason Wiese" userId="4bff8d5b-7de6-4655-b397-69b0afc81113" providerId="ADAL" clId="{E557D16C-73D5-4B6D-B820-1384E7DFF5A2}" dt="2024-02-02T02:37:49.785" v="737" actId="47"/>
        <pc:sldMkLst>
          <pc:docMk/>
          <pc:sldMk cId="4050389698" sldId="2146846382"/>
        </pc:sldMkLst>
        <pc:spChg chg="add mod">
          <ac:chgData name="Jason Wiese" userId="4bff8d5b-7de6-4655-b397-69b0afc81113" providerId="ADAL" clId="{E557D16C-73D5-4B6D-B820-1384E7DFF5A2}" dt="2024-02-02T02:31:49.155" v="439" actId="207"/>
          <ac:spMkLst>
            <pc:docMk/>
            <pc:sldMk cId="4050389698" sldId="2146846382"/>
            <ac:spMk id="6" creationId="{2AF66A02-F130-4C85-ECF5-7ACB4A0CEDA5}"/>
          </ac:spMkLst>
        </pc:spChg>
        <pc:spChg chg="mod">
          <ac:chgData name="Jason Wiese" userId="4bff8d5b-7de6-4655-b397-69b0afc81113" providerId="ADAL" clId="{E557D16C-73D5-4B6D-B820-1384E7DFF5A2}" dt="2024-02-02T02:30:34.977" v="436" actId="20577"/>
          <ac:spMkLst>
            <pc:docMk/>
            <pc:sldMk cId="4050389698" sldId="2146846382"/>
            <ac:spMk id="34" creationId="{397F8115-3C43-5A2B-C88E-1953D955DE71}"/>
          </ac:spMkLst>
        </pc:spChg>
      </pc:sldChg>
      <pc:sldChg chg="modSp mod">
        <pc:chgData name="Jason Wiese" userId="4bff8d5b-7de6-4655-b397-69b0afc81113" providerId="ADAL" clId="{E557D16C-73D5-4B6D-B820-1384E7DFF5A2}" dt="2024-02-02T02:30:16.562" v="435" actId="20577"/>
        <pc:sldMkLst>
          <pc:docMk/>
          <pc:sldMk cId="2360928187" sldId="2146846398"/>
        </pc:sldMkLst>
        <pc:spChg chg="mod">
          <ac:chgData name="Jason Wiese" userId="4bff8d5b-7de6-4655-b397-69b0afc81113" providerId="ADAL" clId="{E557D16C-73D5-4B6D-B820-1384E7DFF5A2}" dt="2024-02-02T02:29:00.213" v="375" actId="20577"/>
          <ac:spMkLst>
            <pc:docMk/>
            <pc:sldMk cId="2360928187" sldId="2146846398"/>
            <ac:spMk id="7" creationId="{E4D48E9F-84D9-31B4-FF0B-CF8B7A105BC1}"/>
          </ac:spMkLst>
        </pc:spChg>
        <pc:spChg chg="mod">
          <ac:chgData name="Jason Wiese" userId="4bff8d5b-7de6-4655-b397-69b0afc81113" providerId="ADAL" clId="{E557D16C-73D5-4B6D-B820-1384E7DFF5A2}" dt="2024-02-02T02:30:16.562" v="435" actId="20577"/>
          <ac:spMkLst>
            <pc:docMk/>
            <pc:sldMk cId="2360928187" sldId="2146846398"/>
            <ac:spMk id="10" creationId="{8D8DD2BA-3A0A-6B68-280C-2808CC9F0C96}"/>
          </ac:spMkLst>
        </pc:spChg>
      </pc:sldChg>
      <pc:sldChg chg="modSp mod ord delCm">
        <pc:chgData name="Jason Wiese" userId="4bff8d5b-7de6-4655-b397-69b0afc81113" providerId="ADAL" clId="{E557D16C-73D5-4B6D-B820-1384E7DFF5A2}" dt="2024-02-02T02:54:43.106" v="1117" actId="14100"/>
        <pc:sldMkLst>
          <pc:docMk/>
          <pc:sldMk cId="2833339894" sldId="2146846401"/>
        </pc:sldMkLst>
        <pc:spChg chg="mod">
          <ac:chgData name="Jason Wiese" userId="4bff8d5b-7de6-4655-b397-69b0afc81113" providerId="ADAL" clId="{E557D16C-73D5-4B6D-B820-1384E7DFF5A2}" dt="2024-02-02T02:54:43.106" v="1117" actId="14100"/>
          <ac:spMkLst>
            <pc:docMk/>
            <pc:sldMk cId="2833339894" sldId="2146846401"/>
            <ac:spMk id="4" creationId="{1BF894CE-5EB9-4BB3-F6C7-477E37F6A6AA}"/>
          </ac:spMkLst>
        </pc:spChg>
        <pc:spChg chg="mod">
          <ac:chgData name="Jason Wiese" userId="4bff8d5b-7de6-4655-b397-69b0afc81113" providerId="ADAL" clId="{E557D16C-73D5-4B6D-B820-1384E7DFF5A2}" dt="2024-02-02T02:28:56.165" v="374" actId="20577"/>
          <ac:spMkLst>
            <pc:docMk/>
            <pc:sldMk cId="2833339894" sldId="2146846401"/>
            <ac:spMk id="34" creationId="{397F8115-3C43-5A2B-C88E-1953D955DE71}"/>
          </ac:spMkLst>
        </pc:spChg>
        <pc:extLst>
          <p:ext xmlns:p="http://schemas.openxmlformats.org/presentationml/2006/main" uri="{D6D511B9-2390-475A-947B-AFAB55BFBCF1}">
            <pc226:cmChg xmlns:pc226="http://schemas.microsoft.com/office/powerpoint/2022/06/main/command" chg="del">
              <pc226:chgData name="Jason Wiese" userId="4bff8d5b-7de6-4655-b397-69b0afc81113" providerId="ADAL" clId="{E557D16C-73D5-4B6D-B820-1384E7DFF5A2}" dt="2024-02-02T02:26:29.278" v="226"/>
              <pc2:cmMkLst xmlns:pc2="http://schemas.microsoft.com/office/powerpoint/2019/9/main/command">
                <pc:docMk/>
                <pc:sldMk cId="2833339894" sldId="2146846401"/>
                <pc2:cmMk id="{34D80D4A-706A-4C1E-94C3-CBA61738F815}"/>
              </pc2:cmMkLst>
            </pc226:cmChg>
          </p:ext>
        </pc:extLst>
      </pc:sldChg>
      <pc:sldChg chg="modSp mod delCm">
        <pc:chgData name="Jason Wiese" userId="4bff8d5b-7de6-4655-b397-69b0afc81113" providerId="ADAL" clId="{E557D16C-73D5-4B6D-B820-1384E7DFF5A2}" dt="2024-02-02T03:28:25.363" v="1760" actId="20577"/>
        <pc:sldMkLst>
          <pc:docMk/>
          <pc:sldMk cId="2343962829" sldId="2146846402"/>
        </pc:sldMkLst>
        <pc:spChg chg="mod">
          <ac:chgData name="Jason Wiese" userId="4bff8d5b-7de6-4655-b397-69b0afc81113" providerId="ADAL" clId="{E557D16C-73D5-4B6D-B820-1384E7DFF5A2}" dt="2024-02-02T03:28:25.363" v="1760" actId="20577"/>
          <ac:spMkLst>
            <pc:docMk/>
            <pc:sldMk cId="2343962829" sldId="2146846402"/>
            <ac:spMk id="4" creationId="{1BF894CE-5EB9-4BB3-F6C7-477E37F6A6AA}"/>
          </ac:spMkLst>
        </pc:spChg>
        <pc:extLst>
          <p:ext xmlns:p="http://schemas.openxmlformats.org/presentationml/2006/main" uri="{D6D511B9-2390-475A-947B-AFAB55BFBCF1}">
            <pc226:cmChg xmlns:pc226="http://schemas.microsoft.com/office/powerpoint/2022/06/main/command" chg="del">
              <pc226:chgData name="Jason Wiese" userId="4bff8d5b-7de6-4655-b397-69b0afc81113" providerId="ADAL" clId="{E557D16C-73D5-4B6D-B820-1384E7DFF5A2}" dt="2024-02-02T02:13:38.208" v="1"/>
              <pc2:cmMkLst xmlns:pc2="http://schemas.microsoft.com/office/powerpoint/2019/9/main/command">
                <pc:docMk/>
                <pc:sldMk cId="2343962829" sldId="2146846402"/>
                <pc2:cmMk id="{26C059D6-3BC8-5C4D-B5C3-0AA0C8807FFF}"/>
              </pc2:cmMkLst>
            </pc226:cmChg>
          </p:ext>
        </pc:extLst>
      </pc:sldChg>
      <pc:sldChg chg="modSp mod delCm">
        <pc:chgData name="Jason Wiese" userId="4bff8d5b-7de6-4655-b397-69b0afc81113" providerId="ADAL" clId="{E557D16C-73D5-4B6D-B820-1384E7DFF5A2}" dt="2024-02-02T04:27:13.708" v="4437" actId="20577"/>
        <pc:sldMkLst>
          <pc:docMk/>
          <pc:sldMk cId="3918509681" sldId="2146846403"/>
        </pc:sldMkLst>
        <pc:spChg chg="mod">
          <ac:chgData name="Jason Wiese" userId="4bff8d5b-7de6-4655-b397-69b0afc81113" providerId="ADAL" clId="{E557D16C-73D5-4B6D-B820-1384E7DFF5A2}" dt="2024-02-02T04:27:13.708" v="4437" actId="20577"/>
          <ac:spMkLst>
            <pc:docMk/>
            <pc:sldMk cId="3918509681" sldId="2146846403"/>
            <ac:spMk id="4" creationId="{1BF894CE-5EB9-4BB3-F6C7-477E37F6A6AA}"/>
          </ac:spMkLst>
        </pc:spChg>
        <pc:spChg chg="mod">
          <ac:chgData name="Jason Wiese" userId="4bff8d5b-7de6-4655-b397-69b0afc81113" providerId="ADAL" clId="{E557D16C-73D5-4B6D-B820-1384E7DFF5A2}" dt="2024-02-02T02:22:54.632" v="219" actId="14100"/>
          <ac:spMkLst>
            <pc:docMk/>
            <pc:sldMk cId="3918509681" sldId="2146846403"/>
            <ac:spMk id="35" creationId="{0E057228-3C82-FBB7-72EC-DD3E8E7CC3CE}"/>
          </ac:spMkLst>
        </pc:spChg>
        <pc:extLst>
          <p:ext xmlns:p="http://schemas.openxmlformats.org/presentationml/2006/main" uri="{D6D511B9-2390-475A-947B-AFAB55BFBCF1}">
            <pc226:cmChg xmlns:pc226="http://schemas.microsoft.com/office/powerpoint/2022/06/main/command" chg="del">
              <pc226:chgData name="Jason Wiese" userId="4bff8d5b-7de6-4655-b397-69b0afc81113" providerId="ADAL" clId="{E557D16C-73D5-4B6D-B820-1384E7DFF5A2}" dt="2024-02-02T02:13:17.474" v="0"/>
              <pc2:cmMkLst xmlns:pc2="http://schemas.microsoft.com/office/powerpoint/2019/9/main/command">
                <pc:docMk/>
                <pc:sldMk cId="3918509681" sldId="2146846403"/>
                <pc2:cmMk id="{CB27D8C0-FE5D-4F13-BA91-C7C3728C392A}"/>
              </pc2:cmMkLst>
            </pc226:cmChg>
          </p:ext>
        </pc:extLst>
      </pc:sldChg>
      <pc:sldChg chg="modSp mod delCm modCm">
        <pc:chgData name="Jason Wiese" userId="4bff8d5b-7de6-4655-b397-69b0afc81113" providerId="ADAL" clId="{E557D16C-73D5-4B6D-B820-1384E7DFF5A2}" dt="2024-02-02T02:56:35.585" v="1126" actId="14100"/>
        <pc:sldMkLst>
          <pc:docMk/>
          <pc:sldMk cId="807678578" sldId="2146846404"/>
        </pc:sldMkLst>
        <pc:spChg chg="mod">
          <ac:chgData name="Jason Wiese" userId="4bff8d5b-7de6-4655-b397-69b0afc81113" providerId="ADAL" clId="{E557D16C-73D5-4B6D-B820-1384E7DFF5A2}" dt="2024-02-02T02:37:54.178" v="738" actId="20577"/>
          <ac:spMkLst>
            <pc:docMk/>
            <pc:sldMk cId="807678578" sldId="2146846404"/>
            <ac:spMk id="5" creationId="{B5038FCA-26DB-02CE-CA41-3349E9AF59B2}"/>
          </ac:spMkLst>
        </pc:spChg>
        <pc:spChg chg="mod">
          <ac:chgData name="Jason Wiese" userId="4bff8d5b-7de6-4655-b397-69b0afc81113" providerId="ADAL" clId="{E557D16C-73D5-4B6D-B820-1384E7DFF5A2}" dt="2024-02-02T02:56:35.585" v="1126" actId="14100"/>
          <ac:spMkLst>
            <pc:docMk/>
            <pc:sldMk cId="807678578" sldId="2146846404"/>
            <ac:spMk id="6" creationId="{0289DDB7-174D-5659-5219-FE6C08CC6D25}"/>
          </ac:spMkLst>
        </pc:spChg>
        <pc:extLst>
          <p:ext xmlns:p="http://schemas.openxmlformats.org/presentationml/2006/main" uri="{D6D511B9-2390-475A-947B-AFAB55BFBCF1}">
            <pc226:cmChg xmlns:pc226="http://schemas.microsoft.com/office/powerpoint/2022/06/main/command" chg="del">
              <pc226:chgData name="Jason Wiese" userId="4bff8d5b-7de6-4655-b397-69b0afc81113" providerId="ADAL" clId="{E557D16C-73D5-4B6D-B820-1384E7DFF5A2}" dt="2024-02-02T02:39:38.831" v="794"/>
              <pc2:cmMkLst xmlns:pc2="http://schemas.microsoft.com/office/powerpoint/2019/9/main/command">
                <pc:docMk/>
                <pc:sldMk cId="807678578" sldId="2146846404"/>
                <pc2:cmMk id="{3888FA33-FA00-4667-9E26-E50B6E89CEC9}"/>
              </pc2:cmMkLst>
            </pc226:cmChg>
            <pc226:cmChg xmlns:pc226="http://schemas.microsoft.com/office/powerpoint/2022/06/main/command" chg="del mod">
              <pc226:chgData name="Jason Wiese" userId="4bff8d5b-7de6-4655-b397-69b0afc81113" providerId="ADAL" clId="{E557D16C-73D5-4B6D-B820-1384E7DFF5A2}" dt="2024-02-02T02:39:37.055" v="793"/>
              <pc2:cmMkLst xmlns:pc2="http://schemas.microsoft.com/office/powerpoint/2019/9/main/command">
                <pc:docMk/>
                <pc:sldMk cId="807678578" sldId="2146846404"/>
                <pc2:cmMk id="{AE6417DC-B7F8-4E88-8038-55AB1B15C2B6}"/>
              </pc2:cmMkLst>
            </pc226:cmChg>
          </p:ext>
        </pc:extLst>
      </pc:sldChg>
      <pc:sldChg chg="modSp mod delCm">
        <pc:chgData name="Jason Wiese" userId="4bff8d5b-7de6-4655-b397-69b0afc81113" providerId="ADAL" clId="{E557D16C-73D5-4B6D-B820-1384E7DFF5A2}" dt="2024-02-02T02:54:16.416" v="1115" actId="6549"/>
        <pc:sldMkLst>
          <pc:docMk/>
          <pc:sldMk cId="1760738675" sldId="2146846405"/>
        </pc:sldMkLst>
        <pc:spChg chg="mod">
          <ac:chgData name="Jason Wiese" userId="4bff8d5b-7de6-4655-b397-69b0afc81113" providerId="ADAL" clId="{E557D16C-73D5-4B6D-B820-1384E7DFF5A2}" dt="2024-02-02T02:54:16.416" v="1115" actId="6549"/>
          <ac:spMkLst>
            <pc:docMk/>
            <pc:sldMk cId="1760738675" sldId="2146846405"/>
            <ac:spMk id="4" creationId="{1BF894CE-5EB9-4BB3-F6C7-477E37F6A6AA}"/>
          </ac:spMkLst>
        </pc:spChg>
        <pc:extLst>
          <p:ext xmlns:p="http://schemas.openxmlformats.org/presentationml/2006/main" uri="{D6D511B9-2390-475A-947B-AFAB55BFBCF1}">
            <pc226:cmChg xmlns:pc226="http://schemas.microsoft.com/office/powerpoint/2022/06/main/command" chg="del">
              <pc226:chgData name="Jason Wiese" userId="4bff8d5b-7de6-4655-b397-69b0afc81113" providerId="ADAL" clId="{E557D16C-73D5-4B6D-B820-1384E7DFF5A2}" dt="2024-02-02T02:21:46.326" v="207"/>
              <pc2:cmMkLst xmlns:pc2="http://schemas.microsoft.com/office/powerpoint/2019/9/main/command">
                <pc:docMk/>
                <pc:sldMk cId="1760738675" sldId="2146846405"/>
                <pc2:cmMk id="{E7E73C0E-2ACD-414E-BBB0-C7ABAFA7B415}"/>
              </pc2:cmMkLst>
            </pc226:cmChg>
            <pc226:cmChg xmlns:pc226="http://schemas.microsoft.com/office/powerpoint/2022/06/main/command" chg="del">
              <pc226:chgData name="Jason Wiese" userId="4bff8d5b-7de6-4655-b397-69b0afc81113" providerId="ADAL" clId="{E557D16C-73D5-4B6D-B820-1384E7DFF5A2}" dt="2024-02-02T02:21:41.762" v="205"/>
              <pc2:cmMkLst xmlns:pc2="http://schemas.microsoft.com/office/powerpoint/2019/9/main/command">
                <pc:docMk/>
                <pc:sldMk cId="1760738675" sldId="2146846405"/>
                <pc2:cmMk id="{785E2BD2-B452-7E4A-851D-A95AF9C45FA1}"/>
              </pc2:cmMkLst>
            </pc226:cmChg>
            <pc226:cmChg xmlns:pc226="http://schemas.microsoft.com/office/powerpoint/2022/06/main/command" chg="del">
              <pc226:chgData name="Jason Wiese" userId="4bff8d5b-7de6-4655-b397-69b0afc81113" providerId="ADAL" clId="{E557D16C-73D5-4B6D-B820-1384E7DFF5A2}" dt="2024-02-02T02:21:43.912" v="206"/>
              <pc2:cmMkLst xmlns:pc2="http://schemas.microsoft.com/office/powerpoint/2019/9/main/command">
                <pc:docMk/>
                <pc:sldMk cId="1760738675" sldId="2146846405"/>
                <pc2:cmMk id="{76EB28F4-C5AB-441C-9E8C-7E1920CD9862}"/>
              </pc2:cmMkLst>
            </pc226:cmChg>
          </p:ext>
        </pc:extLst>
      </pc:sldChg>
      <pc:sldChg chg="modSp del mod">
        <pc:chgData name="Jason Wiese" userId="4bff8d5b-7de6-4655-b397-69b0afc81113" providerId="ADAL" clId="{E557D16C-73D5-4B6D-B820-1384E7DFF5A2}" dt="2024-02-02T03:03:07.584" v="1419" actId="47"/>
        <pc:sldMkLst>
          <pc:docMk/>
          <pc:sldMk cId="3495440776" sldId="2146846407"/>
        </pc:sldMkLst>
        <pc:spChg chg="mod">
          <ac:chgData name="Jason Wiese" userId="4bff8d5b-7de6-4655-b397-69b0afc81113" providerId="ADAL" clId="{E557D16C-73D5-4B6D-B820-1384E7DFF5A2}" dt="2024-02-02T02:59:17.650" v="1147" actId="1076"/>
          <ac:spMkLst>
            <pc:docMk/>
            <pc:sldMk cId="3495440776" sldId="2146846407"/>
            <ac:spMk id="8" creationId="{DB4525C2-9DAF-EDA4-A1EF-31BAC0DEFE0D}"/>
          </ac:spMkLst>
        </pc:spChg>
        <pc:spChg chg="mod">
          <ac:chgData name="Jason Wiese" userId="4bff8d5b-7de6-4655-b397-69b0afc81113" providerId="ADAL" clId="{E557D16C-73D5-4B6D-B820-1384E7DFF5A2}" dt="2024-02-02T03:00:02.454" v="1152" actId="12789"/>
          <ac:spMkLst>
            <pc:docMk/>
            <pc:sldMk cId="3495440776" sldId="2146846407"/>
            <ac:spMk id="13" creationId="{24BF6774-79F9-19E5-2788-AF593EA1310D}"/>
          </ac:spMkLst>
        </pc:spChg>
        <pc:spChg chg="mod">
          <ac:chgData name="Jason Wiese" userId="4bff8d5b-7de6-4655-b397-69b0afc81113" providerId="ADAL" clId="{E557D16C-73D5-4B6D-B820-1384E7DFF5A2}" dt="2024-02-02T03:00:11.579" v="1153" actId="12789"/>
          <ac:spMkLst>
            <pc:docMk/>
            <pc:sldMk cId="3495440776" sldId="2146846407"/>
            <ac:spMk id="17" creationId="{2E92C2A4-4FC4-794F-94E9-7A684D43E46D}"/>
          </ac:spMkLst>
        </pc:spChg>
        <pc:spChg chg="mod">
          <ac:chgData name="Jason Wiese" userId="4bff8d5b-7de6-4655-b397-69b0afc81113" providerId="ADAL" clId="{E557D16C-73D5-4B6D-B820-1384E7DFF5A2}" dt="2024-02-02T02:59:50.949" v="1151" actId="12789"/>
          <ac:spMkLst>
            <pc:docMk/>
            <pc:sldMk cId="3495440776" sldId="2146846407"/>
            <ac:spMk id="18" creationId="{86059096-C575-7150-5D6E-A3B48423A8A7}"/>
          </ac:spMkLst>
        </pc:spChg>
        <pc:spChg chg="mod">
          <ac:chgData name="Jason Wiese" userId="4bff8d5b-7de6-4655-b397-69b0afc81113" providerId="ADAL" clId="{E557D16C-73D5-4B6D-B820-1384E7DFF5A2}" dt="2024-02-02T03:00:11.579" v="1153" actId="12789"/>
          <ac:spMkLst>
            <pc:docMk/>
            <pc:sldMk cId="3495440776" sldId="2146846407"/>
            <ac:spMk id="19" creationId="{EB803098-27C8-C228-1CB3-2DA4402432BA}"/>
          </ac:spMkLst>
        </pc:spChg>
        <pc:spChg chg="mod">
          <ac:chgData name="Jason Wiese" userId="4bff8d5b-7de6-4655-b397-69b0afc81113" providerId="ADAL" clId="{E557D16C-73D5-4B6D-B820-1384E7DFF5A2}" dt="2024-02-02T03:00:11.579" v="1153" actId="12789"/>
          <ac:spMkLst>
            <pc:docMk/>
            <pc:sldMk cId="3495440776" sldId="2146846407"/>
            <ac:spMk id="20" creationId="{B80B32FC-AC3D-C7F9-DF25-DAA99BDDFA74}"/>
          </ac:spMkLst>
        </pc:spChg>
        <pc:spChg chg="mod">
          <ac:chgData name="Jason Wiese" userId="4bff8d5b-7de6-4655-b397-69b0afc81113" providerId="ADAL" clId="{E557D16C-73D5-4B6D-B820-1384E7DFF5A2}" dt="2024-02-02T03:00:11.579" v="1153" actId="12789"/>
          <ac:spMkLst>
            <pc:docMk/>
            <pc:sldMk cId="3495440776" sldId="2146846407"/>
            <ac:spMk id="21" creationId="{AC4FE6F2-99CE-D95A-1975-B6CB463C8B27}"/>
          </ac:spMkLst>
        </pc:spChg>
        <pc:spChg chg="mod">
          <ac:chgData name="Jason Wiese" userId="4bff8d5b-7de6-4655-b397-69b0afc81113" providerId="ADAL" clId="{E557D16C-73D5-4B6D-B820-1384E7DFF5A2}" dt="2024-02-02T03:00:02.454" v="1152" actId="12789"/>
          <ac:spMkLst>
            <pc:docMk/>
            <pc:sldMk cId="3495440776" sldId="2146846407"/>
            <ac:spMk id="24" creationId="{541DCC19-149B-B1ED-731D-472898432EEA}"/>
          </ac:spMkLst>
        </pc:spChg>
        <pc:spChg chg="mod">
          <ac:chgData name="Jason Wiese" userId="4bff8d5b-7de6-4655-b397-69b0afc81113" providerId="ADAL" clId="{E557D16C-73D5-4B6D-B820-1384E7DFF5A2}" dt="2024-02-02T02:59:50.949" v="1151" actId="12789"/>
          <ac:spMkLst>
            <pc:docMk/>
            <pc:sldMk cId="3495440776" sldId="2146846407"/>
            <ac:spMk id="25" creationId="{3B3C9F66-3B85-F032-D3CB-153F2C9EE80E}"/>
          </ac:spMkLst>
        </pc:spChg>
        <pc:spChg chg="mod">
          <ac:chgData name="Jason Wiese" userId="4bff8d5b-7de6-4655-b397-69b0afc81113" providerId="ADAL" clId="{E557D16C-73D5-4B6D-B820-1384E7DFF5A2}" dt="2024-02-02T03:00:02.454" v="1152" actId="12789"/>
          <ac:spMkLst>
            <pc:docMk/>
            <pc:sldMk cId="3495440776" sldId="2146846407"/>
            <ac:spMk id="28" creationId="{4EC28131-087C-75B7-86FC-98DB83124F96}"/>
          </ac:spMkLst>
        </pc:spChg>
        <pc:spChg chg="mod">
          <ac:chgData name="Jason Wiese" userId="4bff8d5b-7de6-4655-b397-69b0afc81113" providerId="ADAL" clId="{E557D16C-73D5-4B6D-B820-1384E7DFF5A2}" dt="2024-02-02T02:59:50.949" v="1151" actId="12789"/>
          <ac:spMkLst>
            <pc:docMk/>
            <pc:sldMk cId="3495440776" sldId="2146846407"/>
            <ac:spMk id="29" creationId="{FE5E4EF2-93FA-36F3-B542-7C6F459CFE99}"/>
          </ac:spMkLst>
        </pc:spChg>
        <pc:spChg chg="mod">
          <ac:chgData name="Jason Wiese" userId="4bff8d5b-7de6-4655-b397-69b0afc81113" providerId="ADAL" clId="{E557D16C-73D5-4B6D-B820-1384E7DFF5A2}" dt="2024-02-02T03:00:02.454" v="1152" actId="12789"/>
          <ac:spMkLst>
            <pc:docMk/>
            <pc:sldMk cId="3495440776" sldId="2146846407"/>
            <ac:spMk id="31" creationId="{8BC4663B-E3F7-1FC0-1D83-EC458BFC4FF7}"/>
          </ac:spMkLst>
        </pc:spChg>
        <pc:spChg chg="mod">
          <ac:chgData name="Jason Wiese" userId="4bff8d5b-7de6-4655-b397-69b0afc81113" providerId="ADAL" clId="{E557D16C-73D5-4B6D-B820-1384E7DFF5A2}" dt="2024-02-02T02:59:50.949" v="1151" actId="12789"/>
          <ac:spMkLst>
            <pc:docMk/>
            <pc:sldMk cId="3495440776" sldId="2146846407"/>
            <ac:spMk id="32" creationId="{63C63A92-4B91-6943-4D13-FD4F2E028691}"/>
          </ac:spMkLst>
        </pc:spChg>
      </pc:sldChg>
      <pc:sldChg chg="modSp mod">
        <pc:chgData name="Jason Wiese" userId="4bff8d5b-7de6-4655-b397-69b0afc81113" providerId="ADAL" clId="{E557D16C-73D5-4B6D-B820-1384E7DFF5A2}" dt="2024-02-02T03:57:32.522" v="3085" actId="207"/>
        <pc:sldMkLst>
          <pc:docMk/>
          <pc:sldMk cId="3242418052" sldId="2146846408"/>
        </pc:sldMkLst>
        <pc:spChg chg="mod">
          <ac:chgData name="Jason Wiese" userId="4bff8d5b-7de6-4655-b397-69b0afc81113" providerId="ADAL" clId="{E557D16C-73D5-4B6D-B820-1384E7DFF5A2}" dt="2024-02-02T03:57:32.522" v="3085" actId="207"/>
          <ac:spMkLst>
            <pc:docMk/>
            <pc:sldMk cId="3242418052" sldId="2146846408"/>
            <ac:spMk id="4" creationId="{1BF894CE-5EB9-4BB3-F6C7-477E37F6A6AA}"/>
          </ac:spMkLst>
        </pc:spChg>
      </pc:sldChg>
      <pc:sldChg chg="modSp mod">
        <pc:chgData name="Jason Wiese" userId="4bff8d5b-7de6-4655-b397-69b0afc81113" providerId="ADAL" clId="{E557D16C-73D5-4B6D-B820-1384E7DFF5A2}" dt="2024-02-02T04:26:55.702" v="4391" actId="6549"/>
        <pc:sldMkLst>
          <pc:docMk/>
          <pc:sldMk cId="366145267" sldId="2146846409"/>
        </pc:sldMkLst>
        <pc:spChg chg="mod">
          <ac:chgData name="Jason Wiese" userId="4bff8d5b-7de6-4655-b397-69b0afc81113" providerId="ADAL" clId="{E557D16C-73D5-4B6D-B820-1384E7DFF5A2}" dt="2024-02-02T03:33:50.981" v="1790" actId="207"/>
          <ac:spMkLst>
            <pc:docMk/>
            <pc:sldMk cId="366145267" sldId="2146846409"/>
            <ac:spMk id="5" creationId="{E661F693-B048-B4D5-A2D8-F4FF174B6013}"/>
          </ac:spMkLst>
        </pc:spChg>
        <pc:spChg chg="mod">
          <ac:chgData name="Jason Wiese" userId="4bff8d5b-7de6-4655-b397-69b0afc81113" providerId="ADAL" clId="{E557D16C-73D5-4B6D-B820-1384E7DFF5A2}" dt="2024-02-02T03:30:05.562" v="1770" actId="207"/>
          <ac:spMkLst>
            <pc:docMk/>
            <pc:sldMk cId="366145267" sldId="2146846409"/>
            <ac:spMk id="15" creationId="{D876DC8B-3BCC-1878-8A74-8836B86C17BD}"/>
          </ac:spMkLst>
        </pc:spChg>
        <pc:spChg chg="mod">
          <ac:chgData name="Jason Wiese" userId="4bff8d5b-7de6-4655-b397-69b0afc81113" providerId="ADAL" clId="{E557D16C-73D5-4B6D-B820-1384E7DFF5A2}" dt="2024-02-02T03:34:20.413" v="1792" actId="207"/>
          <ac:spMkLst>
            <pc:docMk/>
            <pc:sldMk cId="366145267" sldId="2146846409"/>
            <ac:spMk id="19" creationId="{CED3B237-CC76-A3F0-4B4D-2DADE617BB15}"/>
          </ac:spMkLst>
        </pc:spChg>
        <pc:spChg chg="mod">
          <ac:chgData name="Jason Wiese" userId="4bff8d5b-7de6-4655-b397-69b0afc81113" providerId="ADAL" clId="{E557D16C-73D5-4B6D-B820-1384E7DFF5A2}" dt="2024-02-02T03:28:49.591" v="1762" actId="207"/>
          <ac:spMkLst>
            <pc:docMk/>
            <pc:sldMk cId="366145267" sldId="2146846409"/>
            <ac:spMk id="36" creationId="{0FD5AE6D-D28F-7F40-6162-FCCE36E637FB}"/>
          </ac:spMkLst>
        </pc:spChg>
        <pc:spChg chg="mod">
          <ac:chgData name="Jason Wiese" userId="4bff8d5b-7de6-4655-b397-69b0afc81113" providerId="ADAL" clId="{E557D16C-73D5-4B6D-B820-1384E7DFF5A2}" dt="2024-02-02T03:32:15.193" v="1781" actId="207"/>
          <ac:spMkLst>
            <pc:docMk/>
            <pc:sldMk cId="366145267" sldId="2146846409"/>
            <ac:spMk id="41" creationId="{A5631344-F0C9-1F32-7CC3-A4DACCA31539}"/>
          </ac:spMkLst>
        </pc:spChg>
        <pc:spChg chg="mod">
          <ac:chgData name="Jason Wiese" userId="4bff8d5b-7de6-4655-b397-69b0afc81113" providerId="ADAL" clId="{E557D16C-73D5-4B6D-B820-1384E7DFF5A2}" dt="2024-02-02T03:31:40.534" v="1777" actId="207"/>
          <ac:spMkLst>
            <pc:docMk/>
            <pc:sldMk cId="366145267" sldId="2146846409"/>
            <ac:spMk id="45" creationId="{3CCC17B6-CE82-D35D-6EB7-C14C7DCC2783}"/>
          </ac:spMkLst>
        </pc:spChg>
        <pc:spChg chg="mod">
          <ac:chgData name="Jason Wiese" userId="4bff8d5b-7de6-4655-b397-69b0afc81113" providerId="ADAL" clId="{E557D16C-73D5-4B6D-B820-1384E7DFF5A2}" dt="2024-02-02T03:29:25.697" v="1767" actId="207"/>
          <ac:spMkLst>
            <pc:docMk/>
            <pc:sldMk cId="366145267" sldId="2146846409"/>
            <ac:spMk id="46" creationId="{9FEAB4BB-A100-A4EE-FDA3-49EDDAAE3953}"/>
          </ac:spMkLst>
        </pc:spChg>
        <pc:spChg chg="mod">
          <ac:chgData name="Jason Wiese" userId="4bff8d5b-7de6-4655-b397-69b0afc81113" providerId="ADAL" clId="{E557D16C-73D5-4B6D-B820-1384E7DFF5A2}" dt="2024-02-02T03:32:40.846" v="1783" actId="207"/>
          <ac:spMkLst>
            <pc:docMk/>
            <pc:sldMk cId="366145267" sldId="2146846409"/>
            <ac:spMk id="51" creationId="{12DBEB90-DCBC-AA70-1BC1-69246CD7EDB3}"/>
          </ac:spMkLst>
        </pc:spChg>
        <pc:spChg chg="mod">
          <ac:chgData name="Jason Wiese" userId="4bff8d5b-7de6-4655-b397-69b0afc81113" providerId="ADAL" clId="{E557D16C-73D5-4B6D-B820-1384E7DFF5A2}" dt="2024-02-02T03:30:51.298" v="1774" actId="207"/>
          <ac:spMkLst>
            <pc:docMk/>
            <pc:sldMk cId="366145267" sldId="2146846409"/>
            <ac:spMk id="62" creationId="{A77FB2D0-F8BF-53CD-6D9B-57FB8D706471}"/>
          </ac:spMkLst>
        </pc:spChg>
        <pc:spChg chg="mod">
          <ac:chgData name="Jason Wiese" userId="4bff8d5b-7de6-4655-b397-69b0afc81113" providerId="ADAL" clId="{E557D16C-73D5-4B6D-B820-1384E7DFF5A2}" dt="2024-02-02T03:35:12.547" v="1796" actId="207"/>
          <ac:spMkLst>
            <pc:docMk/>
            <pc:sldMk cId="366145267" sldId="2146846409"/>
            <ac:spMk id="64" creationId="{6D35D3BB-73D5-50CA-8CA9-B1C1739E46BD}"/>
          </ac:spMkLst>
        </pc:spChg>
        <pc:spChg chg="mod">
          <ac:chgData name="Jason Wiese" userId="4bff8d5b-7de6-4655-b397-69b0afc81113" providerId="ADAL" clId="{E557D16C-73D5-4B6D-B820-1384E7DFF5A2}" dt="2024-02-02T04:26:55.702" v="4391" actId="6549"/>
          <ac:spMkLst>
            <pc:docMk/>
            <pc:sldMk cId="366145267" sldId="2146846409"/>
            <ac:spMk id="77" creationId="{1C4ECE9F-8CE8-869C-4389-4ED2D9F5C548}"/>
          </ac:spMkLst>
        </pc:spChg>
        <pc:spChg chg="mod">
          <ac:chgData name="Jason Wiese" userId="4bff8d5b-7de6-4655-b397-69b0afc81113" providerId="ADAL" clId="{E557D16C-73D5-4B6D-B820-1384E7DFF5A2}" dt="2024-02-02T03:27:08.187" v="1725" actId="14100"/>
          <ac:spMkLst>
            <pc:docMk/>
            <pc:sldMk cId="366145267" sldId="2146846409"/>
            <ac:spMk id="134" creationId="{4A8AD9E6-833E-6F84-5295-84A780E2ED07}"/>
          </ac:spMkLst>
        </pc:spChg>
      </pc:sldChg>
      <pc:sldChg chg="del">
        <pc:chgData name="Jason Wiese" userId="4bff8d5b-7de6-4655-b397-69b0afc81113" providerId="ADAL" clId="{E557D16C-73D5-4B6D-B820-1384E7DFF5A2}" dt="2024-02-02T02:52:49.940" v="1097" actId="47"/>
        <pc:sldMkLst>
          <pc:docMk/>
          <pc:sldMk cId="2928543176" sldId="2146846410"/>
        </pc:sldMkLst>
      </pc:sldChg>
      <pc:sldChg chg="del">
        <pc:chgData name="Jason Wiese" userId="4bff8d5b-7de6-4655-b397-69b0afc81113" providerId="ADAL" clId="{E557D16C-73D5-4B6D-B820-1384E7DFF5A2}" dt="2024-02-02T02:51:33.975" v="1094" actId="47"/>
        <pc:sldMkLst>
          <pc:docMk/>
          <pc:sldMk cId="3858757056" sldId="2146846413"/>
        </pc:sldMkLst>
      </pc:sldChg>
      <pc:sldChg chg="modSp del mod">
        <pc:chgData name="Jason Wiese" userId="4bff8d5b-7de6-4655-b397-69b0afc81113" providerId="ADAL" clId="{E557D16C-73D5-4B6D-B820-1384E7DFF5A2}" dt="2024-02-02T03:57:47.746" v="3086" actId="47"/>
        <pc:sldMkLst>
          <pc:docMk/>
          <pc:sldMk cId="3982872595" sldId="2146846414"/>
        </pc:sldMkLst>
        <pc:spChg chg="mod">
          <ac:chgData name="Jason Wiese" userId="4bff8d5b-7de6-4655-b397-69b0afc81113" providerId="ADAL" clId="{E557D16C-73D5-4B6D-B820-1384E7DFF5A2}" dt="2024-02-02T02:52:19.008" v="1096" actId="14100"/>
          <ac:spMkLst>
            <pc:docMk/>
            <pc:sldMk cId="3982872595" sldId="2146846414"/>
            <ac:spMk id="14" creationId="{19EF8135-7C5D-EB48-AD95-B2645E89B020}"/>
          </ac:spMkLst>
        </pc:spChg>
      </pc:sldChg>
      <pc:sldChg chg="addSp delSp modSp mod delCm">
        <pc:chgData name="Jason Wiese" userId="4bff8d5b-7de6-4655-b397-69b0afc81113" providerId="ADAL" clId="{E557D16C-73D5-4B6D-B820-1384E7DFF5A2}" dt="2024-02-02T03:32:05.329" v="1780" actId="207"/>
        <pc:sldMkLst>
          <pc:docMk/>
          <pc:sldMk cId="3336520457" sldId="2146846415"/>
        </pc:sldMkLst>
        <pc:spChg chg="mod">
          <ac:chgData name="Jason Wiese" userId="4bff8d5b-7de6-4655-b397-69b0afc81113" providerId="ADAL" clId="{E557D16C-73D5-4B6D-B820-1384E7DFF5A2}" dt="2024-02-02T03:32:05.329" v="1780" actId="207"/>
          <ac:spMkLst>
            <pc:docMk/>
            <pc:sldMk cId="3336520457" sldId="2146846415"/>
            <ac:spMk id="4" creationId="{1BF894CE-5EB9-4BB3-F6C7-477E37F6A6AA}"/>
          </ac:spMkLst>
        </pc:spChg>
        <pc:spChg chg="del">
          <ac:chgData name="Jason Wiese" userId="4bff8d5b-7de6-4655-b397-69b0afc81113" providerId="ADAL" clId="{E557D16C-73D5-4B6D-B820-1384E7DFF5A2}" dt="2024-02-02T02:36:32.571" v="734" actId="478"/>
          <ac:spMkLst>
            <pc:docMk/>
            <pc:sldMk cId="3336520457" sldId="2146846415"/>
            <ac:spMk id="6" creationId="{2AF66A02-F130-4C85-ECF5-7ACB4A0CEDA5}"/>
          </ac:spMkLst>
        </pc:spChg>
        <pc:spChg chg="add del mod">
          <ac:chgData name="Jason Wiese" userId="4bff8d5b-7de6-4655-b397-69b0afc81113" providerId="ADAL" clId="{E557D16C-73D5-4B6D-B820-1384E7DFF5A2}" dt="2024-02-02T02:36:32.571" v="734" actId="478"/>
          <ac:spMkLst>
            <pc:docMk/>
            <pc:sldMk cId="3336520457" sldId="2146846415"/>
            <ac:spMk id="17" creationId="{AF08B211-3C83-8744-EB79-C59AB7433BE4}"/>
          </ac:spMkLst>
        </pc:spChg>
        <pc:extLst>
          <p:ext xmlns:p="http://schemas.openxmlformats.org/presentationml/2006/main" uri="{D6D511B9-2390-475A-947B-AFAB55BFBCF1}">
            <pc226:cmChg xmlns:pc226="http://schemas.microsoft.com/office/powerpoint/2022/06/main/command" chg="del">
              <pc226:chgData name="Jason Wiese" userId="4bff8d5b-7de6-4655-b397-69b0afc81113" providerId="ADAL" clId="{E557D16C-73D5-4B6D-B820-1384E7DFF5A2}" dt="2024-02-02T02:36:28.805" v="733"/>
              <pc2:cmMkLst xmlns:pc2="http://schemas.microsoft.com/office/powerpoint/2019/9/main/command">
                <pc:docMk/>
                <pc:sldMk cId="3336520457" sldId="2146846415"/>
                <pc2:cmMk id="{AAC8453D-5A17-4EFF-BE13-ABF94F77D0B3}"/>
              </pc2:cmMkLst>
            </pc226:cmChg>
            <pc226:cmChg xmlns:pc226="http://schemas.microsoft.com/office/powerpoint/2022/06/main/command" chg="del">
              <pc226:chgData name="Jason Wiese" userId="4bff8d5b-7de6-4655-b397-69b0afc81113" providerId="ADAL" clId="{E557D16C-73D5-4B6D-B820-1384E7DFF5A2}" dt="2024-02-02T02:36:25.999" v="732"/>
              <pc2:cmMkLst xmlns:pc2="http://schemas.microsoft.com/office/powerpoint/2019/9/main/command">
                <pc:docMk/>
                <pc:sldMk cId="3336520457" sldId="2146846415"/>
                <pc2:cmMk id="{E6865587-C834-46A2-A57E-E97947B1C980}"/>
              </pc2:cmMkLst>
            </pc226:cmChg>
          </p:ext>
        </pc:extLst>
      </pc:sldChg>
      <pc:sldChg chg="modSp mod">
        <pc:chgData name="Jason Wiese" userId="4bff8d5b-7de6-4655-b397-69b0afc81113" providerId="ADAL" clId="{E557D16C-73D5-4B6D-B820-1384E7DFF5A2}" dt="2024-02-02T04:26:02.045" v="4359" actId="14100"/>
        <pc:sldMkLst>
          <pc:docMk/>
          <pc:sldMk cId="3574267420" sldId="2146846416"/>
        </pc:sldMkLst>
        <pc:spChg chg="mod">
          <ac:chgData name="Jason Wiese" userId="4bff8d5b-7de6-4655-b397-69b0afc81113" providerId="ADAL" clId="{E557D16C-73D5-4B6D-B820-1384E7DFF5A2}" dt="2024-02-02T04:26:02.045" v="4359" actId="14100"/>
          <ac:spMkLst>
            <pc:docMk/>
            <pc:sldMk cId="3574267420" sldId="2146846416"/>
            <ac:spMk id="4" creationId="{1BF894CE-5EB9-4BB3-F6C7-477E37F6A6AA}"/>
          </ac:spMkLst>
        </pc:spChg>
      </pc:sldChg>
      <pc:sldChg chg="modSp mod addCm delCm modCm">
        <pc:chgData name="Jason Wiese" userId="4bff8d5b-7de6-4655-b397-69b0afc81113" providerId="ADAL" clId="{E557D16C-73D5-4B6D-B820-1384E7DFF5A2}" dt="2024-02-02T03:23:18.833" v="1450" actId="207"/>
        <pc:sldMkLst>
          <pc:docMk/>
          <pc:sldMk cId="485908010" sldId="2146846417"/>
        </pc:sldMkLst>
        <pc:spChg chg="mod">
          <ac:chgData name="Jason Wiese" userId="4bff8d5b-7de6-4655-b397-69b0afc81113" providerId="ADAL" clId="{E557D16C-73D5-4B6D-B820-1384E7DFF5A2}" dt="2024-02-02T03:23:18.833" v="1450" actId="207"/>
          <ac:spMkLst>
            <pc:docMk/>
            <pc:sldMk cId="485908010" sldId="2146846417"/>
            <ac:spMk id="4" creationId="{1BF894CE-5EB9-4BB3-F6C7-477E37F6A6AA}"/>
          </ac:spMkLst>
        </pc:spChg>
        <pc:extLst>
          <p:ext xmlns:p="http://schemas.openxmlformats.org/presentationml/2006/main" uri="{D6D511B9-2390-475A-947B-AFAB55BFBCF1}">
            <pc226:cmChg xmlns:pc226="http://schemas.microsoft.com/office/powerpoint/2022/06/main/command" chg="add">
              <pc226:chgData name="Jason Wiese" userId="4bff8d5b-7de6-4655-b397-69b0afc81113" providerId="ADAL" clId="{E557D16C-73D5-4B6D-B820-1384E7DFF5A2}" dt="2024-02-02T03:22:24.749" v="1421"/>
              <pc2:cmMkLst xmlns:pc2="http://schemas.microsoft.com/office/powerpoint/2019/9/main/command">
                <pc:docMk/>
                <pc:sldMk cId="485908010" sldId="2146846417"/>
                <pc2:cmMk id="{257F9B0F-89C6-4FB8-A672-D2996991C4C8}"/>
              </pc2:cmMkLst>
            </pc226:cmChg>
            <pc226:cmChg xmlns:pc226="http://schemas.microsoft.com/office/powerpoint/2022/06/main/command" chg="del mod">
              <pc226:chgData name="Jason Wiese" userId="4bff8d5b-7de6-4655-b397-69b0afc81113" providerId="ADAL" clId="{E557D16C-73D5-4B6D-B820-1384E7DFF5A2}" dt="2024-02-02T03:03:31.225" v="1420"/>
              <pc2:cmMkLst xmlns:pc2="http://schemas.microsoft.com/office/powerpoint/2019/9/main/command">
                <pc:docMk/>
                <pc:sldMk cId="485908010" sldId="2146846417"/>
                <pc2:cmMk id="{ADA7EA3E-DBD4-4C24-89B8-2D08B2D09731}"/>
              </pc2:cmMkLst>
            </pc226:cmChg>
          </p:ext>
        </pc:extLst>
      </pc:sldChg>
      <pc:sldChg chg="addSp delSp modSp mod delCm modCm">
        <pc:chgData name="Jason Wiese" userId="4bff8d5b-7de6-4655-b397-69b0afc81113" providerId="ADAL" clId="{E557D16C-73D5-4B6D-B820-1384E7DFF5A2}" dt="2024-02-02T04:15:09.531" v="4132" actId="20577"/>
        <pc:sldMkLst>
          <pc:docMk/>
          <pc:sldMk cId="1316812107" sldId="2146846418"/>
        </pc:sldMkLst>
        <pc:spChg chg="mod">
          <ac:chgData name="Jason Wiese" userId="4bff8d5b-7de6-4655-b397-69b0afc81113" providerId="ADAL" clId="{E557D16C-73D5-4B6D-B820-1384E7DFF5A2}" dt="2024-02-02T04:15:09.531" v="4132" actId="20577"/>
          <ac:spMkLst>
            <pc:docMk/>
            <pc:sldMk cId="1316812107" sldId="2146846418"/>
            <ac:spMk id="3" creationId="{622A2013-09D5-22BE-0227-864F3B519CC3}"/>
          </ac:spMkLst>
        </pc:spChg>
        <pc:spChg chg="mod">
          <ac:chgData name="Jason Wiese" userId="4bff8d5b-7de6-4655-b397-69b0afc81113" providerId="ADAL" clId="{E557D16C-73D5-4B6D-B820-1384E7DFF5A2}" dt="2024-02-02T04:11:01.934" v="4015" actId="20577"/>
          <ac:spMkLst>
            <pc:docMk/>
            <pc:sldMk cId="1316812107" sldId="2146846418"/>
            <ac:spMk id="4" creationId="{266BE989-FC87-6742-2706-6F3C1333D0C1}"/>
          </ac:spMkLst>
        </pc:spChg>
        <pc:spChg chg="add del mod">
          <ac:chgData name="Jason Wiese" userId="4bff8d5b-7de6-4655-b397-69b0afc81113" providerId="ADAL" clId="{E557D16C-73D5-4B6D-B820-1384E7DFF5A2}" dt="2024-02-02T04:00:19.444" v="3444" actId="478"/>
          <ac:spMkLst>
            <pc:docMk/>
            <pc:sldMk cId="1316812107" sldId="2146846418"/>
            <ac:spMk id="7" creationId="{95E6C6C1-A4CB-47D9-D4ED-549230EA2A30}"/>
          </ac:spMkLst>
        </pc:spChg>
        <pc:spChg chg="del">
          <ac:chgData name="Jason Wiese" userId="4bff8d5b-7de6-4655-b397-69b0afc81113" providerId="ADAL" clId="{E557D16C-73D5-4B6D-B820-1384E7DFF5A2}" dt="2024-02-02T04:03:35.267" v="3592" actId="478"/>
          <ac:spMkLst>
            <pc:docMk/>
            <pc:sldMk cId="1316812107" sldId="2146846418"/>
            <ac:spMk id="11" creationId="{41E72AC1-5B0A-F413-C931-824A5B1E03AE}"/>
          </ac:spMkLst>
        </pc:spChg>
        <pc:spChg chg="mod">
          <ac:chgData name="Jason Wiese" userId="4bff8d5b-7de6-4655-b397-69b0afc81113" providerId="ADAL" clId="{E557D16C-73D5-4B6D-B820-1384E7DFF5A2}" dt="2024-02-02T03:51:35.931" v="2795" actId="1076"/>
          <ac:spMkLst>
            <pc:docMk/>
            <pc:sldMk cId="1316812107" sldId="2146846418"/>
            <ac:spMk id="12" creationId="{FF715151-F1B6-D21B-792C-9485F30D1F54}"/>
          </ac:spMkLst>
        </pc:spChg>
        <pc:spChg chg="mod">
          <ac:chgData name="Jason Wiese" userId="4bff8d5b-7de6-4655-b397-69b0afc81113" providerId="ADAL" clId="{E557D16C-73D5-4B6D-B820-1384E7DFF5A2}" dt="2024-02-02T03:51:05.422" v="2790" actId="1076"/>
          <ac:spMkLst>
            <pc:docMk/>
            <pc:sldMk cId="1316812107" sldId="2146846418"/>
            <ac:spMk id="14" creationId="{19EF8135-7C5D-EB48-AD95-B2645E89B020}"/>
          </ac:spMkLst>
        </pc:spChg>
        <pc:spChg chg="mod">
          <ac:chgData name="Jason Wiese" userId="4bff8d5b-7de6-4655-b397-69b0afc81113" providerId="ADAL" clId="{E557D16C-73D5-4B6D-B820-1384E7DFF5A2}" dt="2024-02-02T03:51:05.422" v="2790" actId="1076"/>
          <ac:spMkLst>
            <pc:docMk/>
            <pc:sldMk cId="1316812107" sldId="2146846418"/>
            <ac:spMk id="16" creationId="{8FBA91B0-D860-E17B-1517-5DE7CD033E02}"/>
          </ac:spMkLst>
        </pc:spChg>
        <pc:spChg chg="mod">
          <ac:chgData name="Jason Wiese" userId="4bff8d5b-7de6-4655-b397-69b0afc81113" providerId="ADAL" clId="{E557D16C-73D5-4B6D-B820-1384E7DFF5A2}" dt="2024-02-02T04:13:19.688" v="4071" actId="6549"/>
          <ac:spMkLst>
            <pc:docMk/>
            <pc:sldMk cId="1316812107" sldId="2146846418"/>
            <ac:spMk id="18" creationId="{EB06EE4F-B9C0-1BEE-CBDD-BF5A273BB049}"/>
          </ac:spMkLst>
        </pc:spChg>
        <pc:spChg chg="mod">
          <ac:chgData name="Jason Wiese" userId="4bff8d5b-7de6-4655-b397-69b0afc81113" providerId="ADAL" clId="{E557D16C-73D5-4B6D-B820-1384E7DFF5A2}" dt="2024-02-02T03:51:35.931" v="2795" actId="1076"/>
          <ac:spMkLst>
            <pc:docMk/>
            <pc:sldMk cId="1316812107" sldId="2146846418"/>
            <ac:spMk id="23" creationId="{FB4A633B-F991-5B56-A5A2-07FED4C0F1FB}"/>
          </ac:spMkLst>
        </pc:spChg>
        <pc:spChg chg="mod">
          <ac:chgData name="Jason Wiese" userId="4bff8d5b-7de6-4655-b397-69b0afc81113" providerId="ADAL" clId="{E557D16C-73D5-4B6D-B820-1384E7DFF5A2}" dt="2024-02-02T03:51:35.931" v="2795" actId="1076"/>
          <ac:spMkLst>
            <pc:docMk/>
            <pc:sldMk cId="1316812107" sldId="2146846418"/>
            <ac:spMk id="24" creationId="{7580FD28-8392-96E7-C933-50644313553F}"/>
          </ac:spMkLst>
        </pc:spChg>
        <pc:spChg chg="mod">
          <ac:chgData name="Jason Wiese" userId="4bff8d5b-7de6-4655-b397-69b0afc81113" providerId="ADAL" clId="{E557D16C-73D5-4B6D-B820-1384E7DFF5A2}" dt="2024-02-02T03:51:35.931" v="2795" actId="1076"/>
          <ac:spMkLst>
            <pc:docMk/>
            <pc:sldMk cId="1316812107" sldId="2146846418"/>
            <ac:spMk id="25" creationId="{B5673518-8812-4087-9F27-27B39B5D6C7F}"/>
          </ac:spMkLst>
        </pc:spChg>
        <pc:spChg chg="mod">
          <ac:chgData name="Jason Wiese" userId="4bff8d5b-7de6-4655-b397-69b0afc81113" providerId="ADAL" clId="{E557D16C-73D5-4B6D-B820-1384E7DFF5A2}" dt="2024-02-02T03:51:25.827" v="2794" actId="14100"/>
          <ac:spMkLst>
            <pc:docMk/>
            <pc:sldMk cId="1316812107" sldId="2146846418"/>
            <ac:spMk id="49" creationId="{1C18FE1B-4BB5-431A-819E-5E40F3182330}"/>
          </ac:spMkLst>
        </pc:spChg>
        <pc:picChg chg="mod">
          <ac:chgData name="Jason Wiese" userId="4bff8d5b-7de6-4655-b397-69b0afc81113" providerId="ADAL" clId="{E557D16C-73D5-4B6D-B820-1384E7DFF5A2}" dt="2024-02-02T03:51:35.931" v="2795" actId="1076"/>
          <ac:picMkLst>
            <pc:docMk/>
            <pc:sldMk cId="1316812107" sldId="2146846418"/>
            <ac:picMk id="51" creationId="{E3B86341-981C-E2C1-E8B7-DAD52041A46A}"/>
          </ac:picMkLst>
        </pc:picChg>
        <pc:picChg chg="mod">
          <ac:chgData name="Jason Wiese" userId="4bff8d5b-7de6-4655-b397-69b0afc81113" providerId="ADAL" clId="{E557D16C-73D5-4B6D-B820-1384E7DFF5A2}" dt="2024-02-02T03:51:35.931" v="2795" actId="1076"/>
          <ac:picMkLst>
            <pc:docMk/>
            <pc:sldMk cId="1316812107" sldId="2146846418"/>
            <ac:picMk id="52" creationId="{152CDA23-E740-97C7-467D-3ED988980740}"/>
          </ac:picMkLst>
        </pc:picChg>
        <pc:picChg chg="mod">
          <ac:chgData name="Jason Wiese" userId="4bff8d5b-7de6-4655-b397-69b0afc81113" providerId="ADAL" clId="{E557D16C-73D5-4B6D-B820-1384E7DFF5A2}" dt="2024-02-02T03:51:35.931" v="2795" actId="1076"/>
          <ac:picMkLst>
            <pc:docMk/>
            <pc:sldMk cId="1316812107" sldId="2146846418"/>
            <ac:picMk id="53" creationId="{FAEDEF77-294A-5EF6-F96D-880E30FE12D5}"/>
          </ac:picMkLst>
        </pc:picChg>
        <pc:cxnChg chg="mod">
          <ac:chgData name="Jason Wiese" userId="4bff8d5b-7de6-4655-b397-69b0afc81113" providerId="ADAL" clId="{E557D16C-73D5-4B6D-B820-1384E7DFF5A2}" dt="2024-02-02T03:51:35.931" v="2795" actId="1076"/>
          <ac:cxnSpMkLst>
            <pc:docMk/>
            <pc:sldMk cId="1316812107" sldId="2146846418"/>
            <ac:cxnSpMk id="36" creationId="{8359EA24-365E-A681-0EE9-DD9C1315D78A}"/>
          </ac:cxnSpMkLst>
        </pc:cxnChg>
        <pc:extLst>
          <p:ext xmlns:p="http://schemas.openxmlformats.org/presentationml/2006/main" uri="{D6D511B9-2390-475A-947B-AFAB55BFBCF1}">
            <pc226:cmChg xmlns:pc226="http://schemas.microsoft.com/office/powerpoint/2022/06/main/command" chg="del mod">
              <pc226:chgData name="Jason Wiese" userId="4bff8d5b-7de6-4655-b397-69b0afc81113" providerId="ADAL" clId="{E557D16C-73D5-4B6D-B820-1384E7DFF5A2}" dt="2024-02-02T04:00:17.402" v="3443"/>
              <pc2:cmMkLst xmlns:pc2="http://schemas.microsoft.com/office/powerpoint/2019/9/main/command">
                <pc:docMk/>
                <pc:sldMk cId="1316812107" sldId="2146846418"/>
                <pc2:cmMk id="{34660A92-8AC5-42EE-B7EA-8F078B68A62E}"/>
              </pc2:cmMkLst>
            </pc226:cmChg>
          </p:ext>
        </pc:extLst>
      </pc:sldChg>
    </pc:docChg>
  </pc:docChgLst>
  <pc:docChgLst>
    <pc:chgData name="Kailyn Hartmann" userId="8b42c5e5-9ec8-46fd-a4ed-f96c0879c9aa" providerId="ADAL" clId="{77E9EF52-ED4E-BF4D-B213-49B3152FD999}"/>
    <pc:docChg chg="modSld">
      <pc:chgData name="Kailyn Hartmann" userId="8b42c5e5-9ec8-46fd-a4ed-f96c0879c9aa" providerId="ADAL" clId="{77E9EF52-ED4E-BF4D-B213-49B3152FD999}" dt="2024-02-02T12:28:57.408" v="0"/>
      <pc:docMkLst>
        <pc:docMk/>
      </pc:docMkLst>
      <pc:sldChg chg="modSp mod">
        <pc:chgData name="Kailyn Hartmann" userId="8b42c5e5-9ec8-46fd-a4ed-f96c0879c9aa" providerId="ADAL" clId="{77E9EF52-ED4E-BF4D-B213-49B3152FD999}" dt="2024-02-02T12:28:57.408" v="0"/>
        <pc:sldMkLst>
          <pc:docMk/>
          <pc:sldMk cId="1316812107" sldId="2146846418"/>
        </pc:sldMkLst>
        <pc:spChg chg="mod">
          <ac:chgData name="Kailyn Hartmann" userId="8b42c5e5-9ec8-46fd-a4ed-f96c0879c9aa" providerId="ADAL" clId="{77E9EF52-ED4E-BF4D-B213-49B3152FD999}" dt="2024-02-02T12:28:57.408" v="0"/>
          <ac:spMkLst>
            <pc:docMk/>
            <pc:sldMk cId="1316812107" sldId="2146846418"/>
            <ac:spMk id="4" creationId="{266BE989-FC87-6742-2706-6F3C1333D0C1}"/>
          </ac:spMkLst>
        </pc:spChg>
      </pc:sldChg>
    </pc:docChg>
  </pc:docChgLst>
  <pc:docChgLst>
    <pc:chgData name="Kaileen Cain" userId="21167d2d-fdf2-4320-ae3a-272888c89590" providerId="ADAL" clId="{EE794321-E8FB-4549-8AB6-BF6D841B48DB}"/>
    <pc:docChg chg="modSld">
      <pc:chgData name="Kaileen Cain" userId="21167d2d-fdf2-4320-ae3a-272888c89590" providerId="ADAL" clId="{EE794321-E8FB-4549-8AB6-BF6D841B48DB}" dt="2024-02-06T21:27:21.514" v="37" actId="20577"/>
      <pc:docMkLst>
        <pc:docMk/>
      </pc:docMkLst>
      <pc:sldChg chg="modSp mod">
        <pc:chgData name="Kaileen Cain" userId="21167d2d-fdf2-4320-ae3a-272888c89590" providerId="ADAL" clId="{EE794321-E8FB-4549-8AB6-BF6D841B48DB}" dt="2024-02-06T21:27:21.514" v="37" actId="20577"/>
        <pc:sldMkLst>
          <pc:docMk/>
          <pc:sldMk cId="4004577621" sldId="2146846023"/>
        </pc:sldMkLst>
        <pc:spChg chg="mod">
          <ac:chgData name="Kaileen Cain" userId="21167d2d-fdf2-4320-ae3a-272888c89590" providerId="ADAL" clId="{EE794321-E8FB-4549-8AB6-BF6D841B48DB}" dt="2024-02-06T21:27:21.514" v="37" actId="20577"/>
          <ac:spMkLst>
            <pc:docMk/>
            <pc:sldMk cId="4004577621" sldId="2146846023"/>
            <ac:spMk id="9" creationId="{1E957BC7-FFD0-73CE-08EA-C2A979729B8D}"/>
          </ac:spMkLst>
        </pc:spChg>
      </pc:sldChg>
      <pc:sldChg chg="modSp mod">
        <pc:chgData name="Kaileen Cain" userId="21167d2d-fdf2-4320-ae3a-272888c89590" providerId="ADAL" clId="{EE794321-E8FB-4549-8AB6-BF6D841B48DB}" dt="2024-02-06T21:27:02.441" v="1" actId="20577"/>
        <pc:sldMkLst>
          <pc:docMk/>
          <pc:sldMk cId="2871577198" sldId="2146846034"/>
        </pc:sldMkLst>
        <pc:spChg chg="mod">
          <ac:chgData name="Kaileen Cain" userId="21167d2d-fdf2-4320-ae3a-272888c89590" providerId="ADAL" clId="{EE794321-E8FB-4549-8AB6-BF6D841B48DB}" dt="2024-02-06T21:27:02.441" v="1" actId="20577"/>
          <ac:spMkLst>
            <pc:docMk/>
            <pc:sldMk cId="2871577198" sldId="2146846034"/>
            <ac:spMk id="9" creationId="{1E957BC7-FFD0-73CE-08EA-C2A979729B8D}"/>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078775118554684E-3"/>
          <c:y val="0.12602912054736848"/>
          <c:w val="0.99711731467986042"/>
          <c:h val="0.68072575735230167"/>
        </c:manualLayout>
      </c:layout>
      <c:barChart>
        <c:barDir val="col"/>
        <c:grouping val="clustered"/>
        <c:varyColors val="0"/>
        <c:ser>
          <c:idx val="0"/>
          <c:order val="0"/>
          <c:tx>
            <c:strRef>
              <c:f>Sheet1!$B$1</c:f>
              <c:strCache>
                <c:ptCount val="1"/>
                <c:pt idx="0">
                  <c:v>2022</c:v>
                </c:pt>
              </c:strCache>
            </c:strRef>
          </c:tx>
          <c:spPr>
            <a:solidFill>
              <a:srgbClr val="BDF1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rgbClr val="1B1464"/>
                    </a:solidFill>
                    <a:latin typeface="Helvetica"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Week 2</c:v>
                </c:pt>
                <c:pt idx="1">
                  <c:v>Week 3</c:v>
                </c:pt>
                <c:pt idx="2">
                  <c:v>Week 4</c:v>
                </c:pt>
                <c:pt idx="3">
                  <c:v>Week 5</c:v>
                </c:pt>
                <c:pt idx="4">
                  <c:v>Week 6</c:v>
                </c:pt>
                <c:pt idx="5">
                  <c:v>Week 7</c:v>
                </c:pt>
                <c:pt idx="6">
                  <c:v>Week 8</c:v>
                </c:pt>
                <c:pt idx="7">
                  <c:v>Week 9</c:v>
                </c:pt>
                <c:pt idx="8">
                  <c:v>Week 10</c:v>
                </c:pt>
                <c:pt idx="9">
                  <c:v>Week 11</c:v>
                </c:pt>
                <c:pt idx="10">
                  <c:v>Week 13</c:v>
                </c:pt>
                <c:pt idx="11">
                  <c:v>Week 14</c:v>
                </c:pt>
                <c:pt idx="12">
                  <c:v>Week 15</c:v>
                </c:pt>
              </c:strCache>
            </c:strRef>
          </c:cat>
          <c:val>
            <c:numRef>
              <c:f>Sheet1!$B$2:$B$14</c:f>
              <c:numCache>
                <c:formatCode>#,##0.0</c:formatCode>
                <c:ptCount val="13"/>
                <c:pt idx="0">
                  <c:v>13</c:v>
                </c:pt>
                <c:pt idx="1">
                  <c:v>11</c:v>
                </c:pt>
                <c:pt idx="2">
                  <c:v>11.7</c:v>
                </c:pt>
                <c:pt idx="3">
                  <c:v>9.6999999999999993</c:v>
                </c:pt>
                <c:pt idx="4">
                  <c:v>8.8000000000000007</c:v>
                </c:pt>
                <c:pt idx="5">
                  <c:v>7.8</c:v>
                </c:pt>
                <c:pt idx="6">
                  <c:v>10</c:v>
                </c:pt>
                <c:pt idx="7">
                  <c:v>7.9</c:v>
                </c:pt>
                <c:pt idx="8">
                  <c:v>6.8</c:v>
                </c:pt>
                <c:pt idx="9">
                  <c:v>10.3</c:v>
                </c:pt>
                <c:pt idx="10">
                  <c:v>10</c:v>
                </c:pt>
                <c:pt idx="11">
                  <c:v>8.3000000000000007</c:v>
                </c:pt>
                <c:pt idx="12">
                  <c:v>10.3</c:v>
                </c:pt>
              </c:numCache>
            </c:numRef>
          </c:val>
          <c:extLst>
            <c:ext xmlns:c16="http://schemas.microsoft.com/office/drawing/2014/chart" uri="{C3380CC4-5D6E-409C-BE32-E72D297353CC}">
              <c16:uniqueId val="{00000000-8D34-4A12-8A0A-D0CA1AC3CEA0}"/>
            </c:ext>
          </c:extLst>
        </c:ser>
        <c:ser>
          <c:idx val="1"/>
          <c:order val="1"/>
          <c:tx>
            <c:strRef>
              <c:f>Sheet1!$C$1</c:f>
              <c:strCache>
                <c:ptCount val="1"/>
                <c:pt idx="0">
                  <c:v>2023</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rgbClr val="1B1464"/>
                    </a:solidFill>
                    <a:latin typeface="Helvetica"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Week 2</c:v>
                </c:pt>
                <c:pt idx="1">
                  <c:v>Week 3</c:v>
                </c:pt>
                <c:pt idx="2">
                  <c:v>Week 4</c:v>
                </c:pt>
                <c:pt idx="3">
                  <c:v>Week 5</c:v>
                </c:pt>
                <c:pt idx="4">
                  <c:v>Week 6</c:v>
                </c:pt>
                <c:pt idx="5">
                  <c:v>Week 7</c:v>
                </c:pt>
                <c:pt idx="6">
                  <c:v>Week 8</c:v>
                </c:pt>
                <c:pt idx="7">
                  <c:v>Week 9</c:v>
                </c:pt>
                <c:pt idx="8">
                  <c:v>Week 10</c:v>
                </c:pt>
                <c:pt idx="9">
                  <c:v>Week 11</c:v>
                </c:pt>
                <c:pt idx="10">
                  <c:v>Week 13</c:v>
                </c:pt>
                <c:pt idx="11">
                  <c:v>Week 14</c:v>
                </c:pt>
                <c:pt idx="12">
                  <c:v>Week 15</c:v>
                </c:pt>
              </c:strCache>
            </c:strRef>
          </c:cat>
          <c:val>
            <c:numRef>
              <c:f>Sheet1!$C$2:$C$14</c:f>
              <c:numCache>
                <c:formatCode>#,##0.0</c:formatCode>
                <c:ptCount val="13"/>
                <c:pt idx="0">
                  <c:v>15.1</c:v>
                </c:pt>
                <c:pt idx="1">
                  <c:v>13.9</c:v>
                </c:pt>
                <c:pt idx="2">
                  <c:v>13.5</c:v>
                </c:pt>
                <c:pt idx="3">
                  <c:v>11.7</c:v>
                </c:pt>
                <c:pt idx="4">
                  <c:v>13.8</c:v>
                </c:pt>
                <c:pt idx="5">
                  <c:v>9.8000000000000007</c:v>
                </c:pt>
                <c:pt idx="6">
                  <c:v>11.4</c:v>
                </c:pt>
                <c:pt idx="7">
                  <c:v>11.7</c:v>
                </c:pt>
                <c:pt idx="8">
                  <c:v>9.6</c:v>
                </c:pt>
                <c:pt idx="9">
                  <c:v>13</c:v>
                </c:pt>
                <c:pt idx="10">
                  <c:v>15.3</c:v>
                </c:pt>
                <c:pt idx="11">
                  <c:v>10.7</c:v>
                </c:pt>
                <c:pt idx="12">
                  <c:v>8</c:v>
                </c:pt>
              </c:numCache>
            </c:numRef>
          </c:val>
          <c:extLst>
            <c:ext xmlns:c16="http://schemas.microsoft.com/office/drawing/2014/chart" uri="{C3380CC4-5D6E-409C-BE32-E72D297353CC}">
              <c16:uniqueId val="{00000001-8D34-4A12-8A0A-D0CA1AC3CEA0}"/>
            </c:ext>
          </c:extLst>
        </c:ser>
        <c:dLbls>
          <c:showLegendKey val="0"/>
          <c:showVal val="0"/>
          <c:showCatName val="0"/>
          <c:showSerName val="0"/>
          <c:showPercent val="0"/>
          <c:showBubbleSize val="0"/>
        </c:dLbls>
        <c:gapWidth val="70"/>
        <c:axId val="2041910479"/>
        <c:axId val="510949071"/>
      </c:barChart>
      <c:catAx>
        <c:axId val="2041910479"/>
        <c:scaling>
          <c:orientation val="minMax"/>
        </c:scaling>
        <c:delete val="0"/>
        <c:axPos val="b"/>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100" b="0" i="0" u="none" strike="noStrike" kern="1200" baseline="0">
                <a:solidFill>
                  <a:srgbClr val="1B1464"/>
                </a:solidFill>
                <a:latin typeface="Helvetica" pitchFamily="2" charset="0"/>
                <a:ea typeface="+mn-ea"/>
                <a:cs typeface="+mn-cs"/>
              </a:defRPr>
            </a:pPr>
            <a:endParaRPr lang="en-US"/>
          </a:p>
        </c:txPr>
        <c:crossAx val="510949071"/>
        <c:crosses val="autoZero"/>
        <c:auto val="1"/>
        <c:lblAlgn val="ctr"/>
        <c:lblOffset val="100"/>
        <c:noMultiLvlLbl val="0"/>
      </c:catAx>
      <c:valAx>
        <c:axId val="510949071"/>
        <c:scaling>
          <c:orientation val="minMax"/>
        </c:scaling>
        <c:delete val="1"/>
        <c:axPos val="l"/>
        <c:numFmt formatCode="#,##0.0" sourceLinked="1"/>
        <c:majorTickMark val="none"/>
        <c:minorTickMark val="none"/>
        <c:tickLblPos val="nextTo"/>
        <c:crossAx val="2041910479"/>
        <c:crosses val="autoZero"/>
        <c:crossBetween val="between"/>
      </c:valAx>
      <c:spPr>
        <a:noFill/>
        <a:ln>
          <a:noFill/>
        </a:ln>
        <a:effectLst/>
      </c:spPr>
    </c:plotArea>
    <c:legend>
      <c:legendPos val="b"/>
      <c:layout>
        <c:manualLayout>
          <c:xMode val="edge"/>
          <c:yMode val="edge"/>
          <c:x val="0.4156632165053919"/>
          <c:y val="4.5550173132507176E-3"/>
          <c:w val="0.16607811770855035"/>
          <c:h val="7.5868719298444645E-2"/>
        </c:manualLayout>
      </c:layout>
      <c:overlay val="0"/>
      <c:spPr>
        <a:noFill/>
        <a:ln>
          <a:noFill/>
        </a:ln>
        <a:effectLst/>
      </c:spPr>
      <c:txPr>
        <a:bodyPr rot="0" spcFirstLastPara="1" vertOverflow="ellipsis" vert="horz" wrap="square" anchor="ctr" anchorCtr="1"/>
        <a:lstStyle/>
        <a:p>
          <a:pPr>
            <a:defRPr sz="1600" b="0" i="0" u="none" strike="noStrike" kern="1200" baseline="0">
              <a:solidFill>
                <a:srgbClr val="1B1464"/>
              </a:solidFill>
              <a:latin typeface="Helvetica"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Helvetica" pitchFamily="2"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078775118554684E-3"/>
          <c:y val="0.12602912054736848"/>
          <c:w val="0.99711731467986042"/>
          <c:h val="0.68072575735230167"/>
        </c:manualLayout>
      </c:layout>
      <c:barChart>
        <c:barDir val="col"/>
        <c:grouping val="clustered"/>
        <c:varyColors val="0"/>
        <c:ser>
          <c:idx val="0"/>
          <c:order val="0"/>
          <c:tx>
            <c:strRef>
              <c:f>Sheet1!$B$1</c:f>
              <c:strCache>
                <c:ptCount val="1"/>
                <c:pt idx="0">
                  <c:v>2022</c:v>
                </c:pt>
              </c:strCache>
            </c:strRef>
          </c:tx>
          <c:spPr>
            <a:solidFill>
              <a:srgbClr val="F37DB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rgbClr val="1B1464"/>
                    </a:solidFill>
                    <a:latin typeface="Helvetica"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Week 2</c:v>
                </c:pt>
                <c:pt idx="1">
                  <c:v>Week 3</c:v>
                </c:pt>
                <c:pt idx="2">
                  <c:v>Week 4</c:v>
                </c:pt>
                <c:pt idx="3">
                  <c:v>Week 5</c:v>
                </c:pt>
                <c:pt idx="4">
                  <c:v>Week 6</c:v>
                </c:pt>
                <c:pt idx="5">
                  <c:v>Week 7</c:v>
                </c:pt>
                <c:pt idx="6">
                  <c:v>Week 8</c:v>
                </c:pt>
                <c:pt idx="7">
                  <c:v>Week 9</c:v>
                </c:pt>
                <c:pt idx="8">
                  <c:v>Week 10</c:v>
                </c:pt>
                <c:pt idx="9">
                  <c:v>Week 11</c:v>
                </c:pt>
                <c:pt idx="10">
                  <c:v>Week 13</c:v>
                </c:pt>
                <c:pt idx="11">
                  <c:v>Week 14</c:v>
                </c:pt>
                <c:pt idx="12">
                  <c:v>Week 15</c:v>
                </c:pt>
              </c:strCache>
            </c:strRef>
          </c:cat>
          <c:val>
            <c:numRef>
              <c:f>Sheet1!$B$2:$B$14</c:f>
              <c:numCache>
                <c:formatCode>#,##0.0</c:formatCode>
                <c:ptCount val="13"/>
                <c:pt idx="0">
                  <c:v>19.600000000000001</c:v>
                </c:pt>
                <c:pt idx="1">
                  <c:v>17.8</c:v>
                </c:pt>
                <c:pt idx="2">
                  <c:v>20.9</c:v>
                </c:pt>
                <c:pt idx="3">
                  <c:v>15.9</c:v>
                </c:pt>
                <c:pt idx="4">
                  <c:v>20.9</c:v>
                </c:pt>
                <c:pt idx="5">
                  <c:v>15.5</c:v>
                </c:pt>
                <c:pt idx="6">
                  <c:v>19.600000000000001</c:v>
                </c:pt>
                <c:pt idx="7">
                  <c:v>17.8</c:v>
                </c:pt>
                <c:pt idx="8">
                  <c:v>15.9</c:v>
                </c:pt>
                <c:pt idx="9">
                  <c:v>18</c:v>
                </c:pt>
                <c:pt idx="10">
                  <c:v>18.2</c:v>
                </c:pt>
                <c:pt idx="11">
                  <c:v>15.8</c:v>
                </c:pt>
                <c:pt idx="12">
                  <c:v>15.4</c:v>
                </c:pt>
              </c:numCache>
            </c:numRef>
          </c:val>
          <c:extLst>
            <c:ext xmlns:c16="http://schemas.microsoft.com/office/drawing/2014/chart" uri="{C3380CC4-5D6E-409C-BE32-E72D297353CC}">
              <c16:uniqueId val="{00000000-CB2D-4857-B0D1-6BFE6EE150AE}"/>
            </c:ext>
          </c:extLst>
        </c:ser>
        <c:ser>
          <c:idx val="1"/>
          <c:order val="1"/>
          <c:tx>
            <c:strRef>
              <c:f>Sheet1!$C$1</c:f>
              <c:strCache>
                <c:ptCount val="1"/>
                <c:pt idx="0">
                  <c:v>2023</c:v>
                </c:pt>
              </c:strCache>
            </c:strRef>
          </c:tx>
          <c:spPr>
            <a:solidFill>
              <a:srgbClr val="ED3C8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rgbClr val="1B1464"/>
                    </a:solidFill>
                    <a:latin typeface="Helvetica"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Week 2</c:v>
                </c:pt>
                <c:pt idx="1">
                  <c:v>Week 3</c:v>
                </c:pt>
                <c:pt idx="2">
                  <c:v>Week 4</c:v>
                </c:pt>
                <c:pt idx="3">
                  <c:v>Week 5</c:v>
                </c:pt>
                <c:pt idx="4">
                  <c:v>Week 6</c:v>
                </c:pt>
                <c:pt idx="5">
                  <c:v>Week 7</c:v>
                </c:pt>
                <c:pt idx="6">
                  <c:v>Week 8</c:v>
                </c:pt>
                <c:pt idx="7">
                  <c:v>Week 9</c:v>
                </c:pt>
                <c:pt idx="8">
                  <c:v>Week 10</c:v>
                </c:pt>
                <c:pt idx="9">
                  <c:v>Week 11</c:v>
                </c:pt>
                <c:pt idx="10">
                  <c:v>Week 13</c:v>
                </c:pt>
                <c:pt idx="11">
                  <c:v>Week 14</c:v>
                </c:pt>
                <c:pt idx="12">
                  <c:v>Week 15</c:v>
                </c:pt>
              </c:strCache>
            </c:strRef>
          </c:cat>
          <c:val>
            <c:numRef>
              <c:f>Sheet1!$C$2:$C$14</c:f>
              <c:numCache>
                <c:formatCode>#,##0.0</c:formatCode>
                <c:ptCount val="13"/>
                <c:pt idx="0">
                  <c:v>17.899999999999999</c:v>
                </c:pt>
                <c:pt idx="1">
                  <c:v>19.3</c:v>
                </c:pt>
                <c:pt idx="2">
                  <c:v>24.9</c:v>
                </c:pt>
                <c:pt idx="3">
                  <c:v>24.6</c:v>
                </c:pt>
                <c:pt idx="4">
                  <c:v>16.7</c:v>
                </c:pt>
                <c:pt idx="5">
                  <c:v>20.6</c:v>
                </c:pt>
                <c:pt idx="6">
                  <c:v>15.8</c:v>
                </c:pt>
                <c:pt idx="7">
                  <c:v>18.399999999999999</c:v>
                </c:pt>
                <c:pt idx="8">
                  <c:v>15.7</c:v>
                </c:pt>
                <c:pt idx="9">
                  <c:v>18.5</c:v>
                </c:pt>
                <c:pt idx="10">
                  <c:v>23.6</c:v>
                </c:pt>
                <c:pt idx="11">
                  <c:v>24.2</c:v>
                </c:pt>
                <c:pt idx="12">
                  <c:v>16.3</c:v>
                </c:pt>
              </c:numCache>
            </c:numRef>
          </c:val>
          <c:extLst>
            <c:ext xmlns:c16="http://schemas.microsoft.com/office/drawing/2014/chart" uri="{C3380CC4-5D6E-409C-BE32-E72D297353CC}">
              <c16:uniqueId val="{00000001-CB2D-4857-B0D1-6BFE6EE150AE}"/>
            </c:ext>
          </c:extLst>
        </c:ser>
        <c:dLbls>
          <c:showLegendKey val="0"/>
          <c:showVal val="0"/>
          <c:showCatName val="0"/>
          <c:showSerName val="0"/>
          <c:showPercent val="0"/>
          <c:showBubbleSize val="0"/>
        </c:dLbls>
        <c:gapWidth val="70"/>
        <c:axId val="2041910479"/>
        <c:axId val="510949071"/>
      </c:barChart>
      <c:catAx>
        <c:axId val="2041910479"/>
        <c:scaling>
          <c:orientation val="minMax"/>
        </c:scaling>
        <c:delete val="0"/>
        <c:axPos val="b"/>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100" b="0" i="0" u="none" strike="noStrike" kern="1200" baseline="0">
                <a:solidFill>
                  <a:srgbClr val="1B1464"/>
                </a:solidFill>
                <a:latin typeface="Helvetica" pitchFamily="2" charset="0"/>
                <a:ea typeface="+mn-ea"/>
                <a:cs typeface="+mn-cs"/>
              </a:defRPr>
            </a:pPr>
            <a:endParaRPr lang="en-US"/>
          </a:p>
        </c:txPr>
        <c:crossAx val="510949071"/>
        <c:crosses val="autoZero"/>
        <c:auto val="1"/>
        <c:lblAlgn val="ctr"/>
        <c:lblOffset val="100"/>
        <c:noMultiLvlLbl val="0"/>
      </c:catAx>
      <c:valAx>
        <c:axId val="510949071"/>
        <c:scaling>
          <c:orientation val="minMax"/>
        </c:scaling>
        <c:delete val="1"/>
        <c:axPos val="l"/>
        <c:numFmt formatCode="#,##0.0" sourceLinked="1"/>
        <c:majorTickMark val="none"/>
        <c:minorTickMark val="none"/>
        <c:tickLblPos val="nextTo"/>
        <c:crossAx val="2041910479"/>
        <c:crosses val="autoZero"/>
        <c:crossBetween val="between"/>
      </c:valAx>
      <c:spPr>
        <a:noFill/>
        <a:ln>
          <a:noFill/>
        </a:ln>
        <a:effectLst/>
      </c:spPr>
    </c:plotArea>
    <c:legend>
      <c:legendPos val="b"/>
      <c:layout>
        <c:manualLayout>
          <c:xMode val="edge"/>
          <c:yMode val="edge"/>
          <c:x val="0.4156632165053919"/>
          <c:y val="4.5550173132507176E-3"/>
          <c:w val="0.16607811770855035"/>
          <c:h val="7.5868719298444645E-2"/>
        </c:manualLayout>
      </c:layout>
      <c:overlay val="0"/>
      <c:spPr>
        <a:noFill/>
        <a:ln>
          <a:noFill/>
        </a:ln>
        <a:effectLst/>
      </c:spPr>
      <c:txPr>
        <a:bodyPr rot="0" spcFirstLastPara="1" vertOverflow="ellipsis" vert="horz" wrap="square" anchor="ctr" anchorCtr="1"/>
        <a:lstStyle/>
        <a:p>
          <a:pPr>
            <a:defRPr sz="1600" b="0" i="0" u="none" strike="noStrike" kern="1200" baseline="0">
              <a:solidFill>
                <a:srgbClr val="1B1464"/>
              </a:solidFill>
              <a:latin typeface="Helvetica"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Helvetica" pitchFamily="2"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078775118554684E-3"/>
          <c:y val="0.12602912054736848"/>
          <c:w val="0.99711731467986042"/>
          <c:h val="0.68072575735230167"/>
        </c:manualLayout>
      </c:layout>
      <c:barChart>
        <c:barDir val="col"/>
        <c:grouping val="clustered"/>
        <c:varyColors val="0"/>
        <c:ser>
          <c:idx val="0"/>
          <c:order val="0"/>
          <c:tx>
            <c:strRef>
              <c:f>Sheet1!$B$1</c:f>
              <c:strCache>
                <c:ptCount val="1"/>
                <c:pt idx="0">
                  <c:v>2022</c:v>
                </c:pt>
              </c:strCache>
            </c:strRef>
          </c:tx>
          <c:spPr>
            <a:solidFill>
              <a:srgbClr val="94D8C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rgbClr val="1B1464"/>
                    </a:solidFill>
                    <a:latin typeface="Helvetica"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Week 2</c:v>
                </c:pt>
                <c:pt idx="1">
                  <c:v>Week 3</c:v>
                </c:pt>
                <c:pt idx="2">
                  <c:v>Week 4</c:v>
                </c:pt>
                <c:pt idx="3">
                  <c:v>Week 5</c:v>
                </c:pt>
                <c:pt idx="4">
                  <c:v>Week 6</c:v>
                </c:pt>
                <c:pt idx="5">
                  <c:v>Week 7</c:v>
                </c:pt>
                <c:pt idx="6">
                  <c:v>Week 8</c:v>
                </c:pt>
                <c:pt idx="7">
                  <c:v>Week 9</c:v>
                </c:pt>
                <c:pt idx="8">
                  <c:v>Week 10</c:v>
                </c:pt>
                <c:pt idx="9">
                  <c:v>Week 11</c:v>
                </c:pt>
                <c:pt idx="10">
                  <c:v>Week 13</c:v>
                </c:pt>
                <c:pt idx="11">
                  <c:v>Week 14</c:v>
                </c:pt>
                <c:pt idx="12">
                  <c:v>Week 15</c:v>
                </c:pt>
              </c:strCache>
            </c:strRef>
          </c:cat>
          <c:val>
            <c:numRef>
              <c:f>Sheet1!$B$2:$B$14</c:f>
              <c:numCache>
                <c:formatCode>#,##0.0</c:formatCode>
                <c:ptCount val="13"/>
                <c:pt idx="0">
                  <c:v>20.9</c:v>
                </c:pt>
                <c:pt idx="1">
                  <c:v>19.399999999999999</c:v>
                </c:pt>
                <c:pt idx="2">
                  <c:v>12.6</c:v>
                </c:pt>
                <c:pt idx="3">
                  <c:v>15.9</c:v>
                </c:pt>
                <c:pt idx="4">
                  <c:v>12.1</c:v>
                </c:pt>
                <c:pt idx="5">
                  <c:v>11.9</c:v>
                </c:pt>
                <c:pt idx="6">
                  <c:v>11.3</c:v>
                </c:pt>
                <c:pt idx="7">
                  <c:v>10.6</c:v>
                </c:pt>
                <c:pt idx="8">
                  <c:v>12.8</c:v>
                </c:pt>
                <c:pt idx="9">
                  <c:v>11.3</c:v>
                </c:pt>
                <c:pt idx="10">
                  <c:v>11.3</c:v>
                </c:pt>
                <c:pt idx="11">
                  <c:v>10.3</c:v>
                </c:pt>
                <c:pt idx="12">
                  <c:v>16.100000000000001</c:v>
                </c:pt>
              </c:numCache>
            </c:numRef>
          </c:val>
          <c:extLst>
            <c:ext xmlns:c16="http://schemas.microsoft.com/office/drawing/2014/chart" uri="{C3380CC4-5D6E-409C-BE32-E72D297353CC}">
              <c16:uniqueId val="{00000000-BD14-4F99-8BBC-67BEF99BB605}"/>
            </c:ext>
          </c:extLst>
        </c:ser>
        <c:ser>
          <c:idx val="1"/>
          <c:order val="1"/>
          <c:tx>
            <c:strRef>
              <c:f>Sheet1!$C$1</c:f>
              <c:strCache>
                <c:ptCount val="1"/>
                <c:pt idx="0">
                  <c:v>2023</c:v>
                </c:pt>
              </c:strCache>
            </c:strRef>
          </c:tx>
          <c:spPr>
            <a:solidFill>
              <a:srgbClr val="4EBEA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rgbClr val="1B1464"/>
                    </a:solidFill>
                    <a:latin typeface="Helvetica"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Week 2</c:v>
                </c:pt>
                <c:pt idx="1">
                  <c:v>Week 3</c:v>
                </c:pt>
                <c:pt idx="2">
                  <c:v>Week 4</c:v>
                </c:pt>
                <c:pt idx="3">
                  <c:v>Week 5</c:v>
                </c:pt>
                <c:pt idx="4">
                  <c:v>Week 6</c:v>
                </c:pt>
                <c:pt idx="5">
                  <c:v>Week 7</c:v>
                </c:pt>
                <c:pt idx="6">
                  <c:v>Week 8</c:v>
                </c:pt>
                <c:pt idx="7">
                  <c:v>Week 9</c:v>
                </c:pt>
                <c:pt idx="8">
                  <c:v>Week 10</c:v>
                </c:pt>
                <c:pt idx="9">
                  <c:v>Week 11</c:v>
                </c:pt>
                <c:pt idx="10">
                  <c:v>Week 13</c:v>
                </c:pt>
                <c:pt idx="11">
                  <c:v>Week 14</c:v>
                </c:pt>
                <c:pt idx="12">
                  <c:v>Week 15</c:v>
                </c:pt>
              </c:strCache>
            </c:strRef>
          </c:cat>
          <c:val>
            <c:numRef>
              <c:f>Sheet1!$C$2:$C$14</c:f>
              <c:numCache>
                <c:formatCode>#,##0.0</c:formatCode>
                <c:ptCount val="13"/>
                <c:pt idx="0">
                  <c:v>22.4</c:v>
                </c:pt>
                <c:pt idx="1">
                  <c:v>22.7</c:v>
                </c:pt>
                <c:pt idx="2">
                  <c:v>16.600000000000001</c:v>
                </c:pt>
                <c:pt idx="3">
                  <c:v>17.399999999999999</c:v>
                </c:pt>
                <c:pt idx="4">
                  <c:v>19.7</c:v>
                </c:pt>
                <c:pt idx="5">
                  <c:v>18.600000000000001</c:v>
                </c:pt>
                <c:pt idx="6">
                  <c:v>15.2</c:v>
                </c:pt>
                <c:pt idx="7">
                  <c:v>14.5</c:v>
                </c:pt>
                <c:pt idx="8">
                  <c:v>17.7</c:v>
                </c:pt>
                <c:pt idx="9">
                  <c:v>29</c:v>
                </c:pt>
                <c:pt idx="10">
                  <c:v>16.5</c:v>
                </c:pt>
                <c:pt idx="11">
                  <c:v>19.7</c:v>
                </c:pt>
                <c:pt idx="12">
                  <c:v>19.399999999999999</c:v>
                </c:pt>
              </c:numCache>
            </c:numRef>
          </c:val>
          <c:extLst>
            <c:ext xmlns:c16="http://schemas.microsoft.com/office/drawing/2014/chart" uri="{C3380CC4-5D6E-409C-BE32-E72D297353CC}">
              <c16:uniqueId val="{00000001-BD14-4F99-8BBC-67BEF99BB605}"/>
            </c:ext>
          </c:extLst>
        </c:ser>
        <c:dLbls>
          <c:showLegendKey val="0"/>
          <c:showVal val="0"/>
          <c:showCatName val="0"/>
          <c:showSerName val="0"/>
          <c:showPercent val="0"/>
          <c:showBubbleSize val="0"/>
        </c:dLbls>
        <c:gapWidth val="70"/>
        <c:axId val="2041910479"/>
        <c:axId val="510949071"/>
      </c:barChart>
      <c:catAx>
        <c:axId val="2041910479"/>
        <c:scaling>
          <c:orientation val="minMax"/>
        </c:scaling>
        <c:delete val="0"/>
        <c:axPos val="b"/>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100" b="0" i="0" u="none" strike="noStrike" kern="1200" baseline="0">
                <a:solidFill>
                  <a:srgbClr val="1B1464"/>
                </a:solidFill>
                <a:latin typeface="Helvetica" pitchFamily="2" charset="0"/>
                <a:ea typeface="+mn-ea"/>
                <a:cs typeface="+mn-cs"/>
              </a:defRPr>
            </a:pPr>
            <a:endParaRPr lang="en-US"/>
          </a:p>
        </c:txPr>
        <c:crossAx val="510949071"/>
        <c:crosses val="autoZero"/>
        <c:auto val="1"/>
        <c:lblAlgn val="ctr"/>
        <c:lblOffset val="100"/>
        <c:noMultiLvlLbl val="0"/>
      </c:catAx>
      <c:valAx>
        <c:axId val="510949071"/>
        <c:scaling>
          <c:orientation val="minMax"/>
        </c:scaling>
        <c:delete val="1"/>
        <c:axPos val="l"/>
        <c:numFmt formatCode="#,##0.0" sourceLinked="1"/>
        <c:majorTickMark val="none"/>
        <c:minorTickMark val="none"/>
        <c:tickLblPos val="nextTo"/>
        <c:crossAx val="2041910479"/>
        <c:crosses val="autoZero"/>
        <c:crossBetween val="between"/>
      </c:valAx>
      <c:spPr>
        <a:noFill/>
        <a:ln>
          <a:noFill/>
        </a:ln>
        <a:effectLst/>
      </c:spPr>
    </c:plotArea>
    <c:legend>
      <c:legendPos val="b"/>
      <c:layout>
        <c:manualLayout>
          <c:xMode val="edge"/>
          <c:yMode val="edge"/>
          <c:x val="0.4156632165053919"/>
          <c:y val="4.5550173132507176E-3"/>
          <c:w val="0.16607811770855035"/>
          <c:h val="7.5868719298444645E-2"/>
        </c:manualLayout>
      </c:layout>
      <c:overlay val="0"/>
      <c:spPr>
        <a:noFill/>
        <a:ln>
          <a:noFill/>
        </a:ln>
        <a:effectLst/>
      </c:spPr>
      <c:txPr>
        <a:bodyPr rot="0" spcFirstLastPara="1" vertOverflow="ellipsis" vert="horz" wrap="square" anchor="ctr" anchorCtr="1"/>
        <a:lstStyle/>
        <a:p>
          <a:pPr>
            <a:defRPr sz="1600" b="0" i="0" u="none" strike="noStrike" kern="1200" baseline="0">
              <a:solidFill>
                <a:srgbClr val="1B1464"/>
              </a:solidFill>
              <a:latin typeface="Helvetica"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Helvetica" pitchFamily="2"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8A6F7D-823E-4F54-A79C-A2958D5E11F9}" type="datetimeFigureOut">
              <a:rPr lang="en-US" smtClean="0"/>
              <a:t>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1B58AA-711A-48C1-BCBF-E61C33627EBE}" type="slidenum">
              <a:rPr lang="en-US" smtClean="0"/>
              <a:t>‹#›</a:t>
            </a:fld>
            <a:endParaRPr lang="en-US"/>
          </a:p>
        </p:txBody>
      </p:sp>
    </p:spTree>
    <p:extLst>
      <p:ext uri="{BB962C8B-B14F-4D97-AF65-F5344CB8AC3E}">
        <p14:creationId xmlns:p14="http://schemas.microsoft.com/office/powerpoint/2010/main" val="4241465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04EFE2-3D8F-4FA9-AF11-29E6306303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5461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0377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1B58AA-711A-48C1-BCBF-E61C33627EBE}" type="slidenum">
              <a:rPr lang="en-US" smtClean="0"/>
              <a:t>11</a:t>
            </a:fld>
            <a:endParaRPr lang="en-US"/>
          </a:p>
        </p:txBody>
      </p:sp>
    </p:spTree>
    <p:extLst>
      <p:ext uri="{BB962C8B-B14F-4D97-AF65-F5344CB8AC3E}">
        <p14:creationId xmlns:p14="http://schemas.microsoft.com/office/powerpoint/2010/main" val="663340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0742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78635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3864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ECAD8B63-C8C7-40AD-826D-2370E81A9CC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9533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36820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74975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47610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2044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B58AA-711A-48C1-BCBF-E61C33627E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25977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88467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30715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6811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1900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5913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B58AA-711A-48C1-BCBF-E61C33627E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6624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0470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1702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3726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4163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280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22892-3963-932E-CAC5-D22396161C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EC0B48-45C1-2F7F-6F06-78B21EC12E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0087DB-C506-AC1E-1B8B-8623860B149A}"/>
              </a:ext>
            </a:extLst>
          </p:cNvPr>
          <p:cNvSpPr>
            <a:spLocks noGrp="1"/>
          </p:cNvSpPr>
          <p:nvPr>
            <p:ph type="dt" sz="half" idx="10"/>
          </p:nvPr>
        </p:nvSpPr>
        <p:spPr/>
        <p:txBody>
          <a:bodyPr/>
          <a:lstStyle/>
          <a:p>
            <a:fld id="{50C3853C-0ABA-4CA4-8950-F4B459562918}" type="datetimeFigureOut">
              <a:rPr lang="en-US" smtClean="0"/>
              <a:t>2/6/2024</a:t>
            </a:fld>
            <a:endParaRPr lang="en-US"/>
          </a:p>
        </p:txBody>
      </p:sp>
      <p:sp>
        <p:nvSpPr>
          <p:cNvPr id="5" name="Footer Placeholder 4">
            <a:extLst>
              <a:ext uri="{FF2B5EF4-FFF2-40B4-BE49-F238E27FC236}">
                <a16:creationId xmlns:a16="http://schemas.microsoft.com/office/drawing/2014/main" id="{79EB0C79-587A-2091-3E66-CC35A9C556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521A3E-601E-95E1-A6B3-A4E65F3C124B}"/>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826581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F6B3C-8628-E1FA-2F7C-217A5AE9A0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78C4B5-DF76-6751-A571-B4E56E301D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E56B1C-F189-46FA-A9B2-6E3F5FF62A5F}"/>
              </a:ext>
            </a:extLst>
          </p:cNvPr>
          <p:cNvSpPr>
            <a:spLocks noGrp="1"/>
          </p:cNvSpPr>
          <p:nvPr>
            <p:ph type="dt" sz="half" idx="10"/>
          </p:nvPr>
        </p:nvSpPr>
        <p:spPr/>
        <p:txBody>
          <a:bodyPr/>
          <a:lstStyle/>
          <a:p>
            <a:fld id="{50C3853C-0ABA-4CA4-8950-F4B459562918}" type="datetimeFigureOut">
              <a:rPr lang="en-US" smtClean="0"/>
              <a:t>2/6/2024</a:t>
            </a:fld>
            <a:endParaRPr lang="en-US"/>
          </a:p>
        </p:txBody>
      </p:sp>
      <p:sp>
        <p:nvSpPr>
          <p:cNvPr id="5" name="Footer Placeholder 4">
            <a:extLst>
              <a:ext uri="{FF2B5EF4-FFF2-40B4-BE49-F238E27FC236}">
                <a16:creationId xmlns:a16="http://schemas.microsoft.com/office/drawing/2014/main" id="{0849B983-B159-9B86-88BA-4FDF5A32D5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3D92CF-1F35-2E42-BA3C-53D9DF8026C5}"/>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256316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2B5B5C-8167-A66E-214D-952DFC4A22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1FE085-2CDE-74D2-D757-AB01B06C2A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64C8A-537E-1CDF-C862-BCA4A15B8F35}"/>
              </a:ext>
            </a:extLst>
          </p:cNvPr>
          <p:cNvSpPr>
            <a:spLocks noGrp="1"/>
          </p:cNvSpPr>
          <p:nvPr>
            <p:ph type="dt" sz="half" idx="10"/>
          </p:nvPr>
        </p:nvSpPr>
        <p:spPr/>
        <p:txBody>
          <a:bodyPr/>
          <a:lstStyle/>
          <a:p>
            <a:fld id="{50C3853C-0ABA-4CA4-8950-F4B459562918}" type="datetimeFigureOut">
              <a:rPr lang="en-US" smtClean="0"/>
              <a:t>2/6/2024</a:t>
            </a:fld>
            <a:endParaRPr lang="en-US"/>
          </a:p>
        </p:txBody>
      </p:sp>
      <p:sp>
        <p:nvSpPr>
          <p:cNvPr id="5" name="Footer Placeholder 4">
            <a:extLst>
              <a:ext uri="{FF2B5EF4-FFF2-40B4-BE49-F238E27FC236}">
                <a16:creationId xmlns:a16="http://schemas.microsoft.com/office/drawing/2014/main" id="{4BC4A0B8-C51A-E3AA-C238-97EE9C44E6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FBF244-5945-FDD0-EDF5-ED651C6C13EE}"/>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4000547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6176723" y="0"/>
            <a:ext cx="6015277"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9" name="Picture 18" descr="Logo&#10;&#10;Description automatically generated with medium confidence">
            <a:extLst>
              <a:ext uri="{FF2B5EF4-FFF2-40B4-BE49-F238E27FC236}">
                <a16:creationId xmlns:a16="http://schemas.microsoft.com/office/drawing/2014/main" id="{73675C42-201E-4C63-A839-40455D5457A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2107811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V2">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4" name="Picture 13" descr="Logo&#10;&#10;Description automatically generated with medium confidence">
            <a:extLst>
              <a:ext uri="{FF2B5EF4-FFF2-40B4-BE49-F238E27FC236}">
                <a16:creationId xmlns:a16="http://schemas.microsoft.com/office/drawing/2014/main" id="{75BB585C-EC61-43F1-BD9D-EF637B312C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16488461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V2">
    <p:bg>
      <p:bgPr>
        <a:solidFill>
          <a:srgbClr val="1B1464"/>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bg1"/>
                </a:solidFill>
              </a:defRPr>
            </a:lvl1pPr>
          </a:lstStyle>
          <a:p>
            <a:r>
              <a:rPr lang="en-US"/>
              <a:t>Title goes here</a:t>
            </a:r>
            <a:br>
              <a:rPr lang="en-US"/>
            </a:br>
            <a:r>
              <a:rPr lang="en-US"/>
              <a:t>second title line</a:t>
            </a:r>
            <a:br>
              <a:rPr lang="en-US"/>
            </a:br>
            <a:r>
              <a:rPr lang="en-US"/>
              <a:t>third line</a:t>
            </a:r>
          </a:p>
        </p:txBody>
      </p:sp>
      <p:sp>
        <p:nvSpPr>
          <p:cNvPr id="35" name="Freeform: Shape 34">
            <a:extLst>
              <a:ext uri="{FF2B5EF4-FFF2-40B4-BE49-F238E27FC236}">
                <a16:creationId xmlns:a16="http://schemas.microsoft.com/office/drawing/2014/main" id="{779B80E8-461F-4DCB-ACB0-9B2E25BDBF5F}"/>
              </a:ext>
            </a:extLst>
          </p:cNvPr>
          <p:cNvSpPr/>
          <p:nvPr/>
        </p:nvSpPr>
        <p:spPr>
          <a:xfrm>
            <a:off x="2783605" y="-13657"/>
            <a:ext cx="2085301" cy="1536683"/>
          </a:xfrm>
          <a:custGeom>
            <a:avLst/>
            <a:gdLst>
              <a:gd name="connsiteX0" fmla="*/ 1510748 w 2015520"/>
              <a:gd name="connsiteY0" fmla="*/ 0 h 1536683"/>
              <a:gd name="connsiteX1" fmla="*/ 2015520 w 2015520"/>
              <a:gd name="connsiteY1" fmla="*/ 0 h 1536683"/>
              <a:gd name="connsiteX2" fmla="*/ 2015520 w 2015520"/>
              <a:gd name="connsiteY2" fmla="*/ 1536683 h 1536683"/>
              <a:gd name="connsiteX3" fmla="*/ 0 w 2015520"/>
              <a:gd name="connsiteY3" fmla="*/ 634770 h 1536683"/>
            </a:gdLst>
            <a:ahLst/>
            <a:cxnLst>
              <a:cxn ang="0">
                <a:pos x="connsiteX0" y="connsiteY0"/>
              </a:cxn>
              <a:cxn ang="0">
                <a:pos x="connsiteX1" y="connsiteY1"/>
              </a:cxn>
              <a:cxn ang="0">
                <a:pos x="connsiteX2" y="connsiteY2"/>
              </a:cxn>
              <a:cxn ang="0">
                <a:pos x="connsiteX3" y="connsiteY3"/>
              </a:cxn>
            </a:cxnLst>
            <a:rect l="l" t="t" r="r" b="b"/>
            <a:pathLst>
              <a:path w="2015520" h="1536683">
                <a:moveTo>
                  <a:pt x="1510748" y="0"/>
                </a:moveTo>
                <a:lnTo>
                  <a:pt x="2015520" y="0"/>
                </a:lnTo>
                <a:lnTo>
                  <a:pt x="2015520" y="1536683"/>
                </a:lnTo>
                <a:lnTo>
                  <a:pt x="0" y="634770"/>
                </a:lnTo>
                <a:close/>
              </a:path>
            </a:pathLst>
          </a:custGeom>
          <a:solidFill>
            <a:schemeClr val="tx1">
              <a:alpha val="50000"/>
            </a:schemeClr>
          </a:solidFill>
          <a:ln w="5302" cap="flat">
            <a:noFill/>
            <a:prstDash val="solid"/>
            <a:miter/>
          </a:ln>
        </p:spPr>
        <p:txBody>
          <a:bodyPr wrap="square" rtlCol="0" anchor="ctr">
            <a:noAutofit/>
          </a:bodyPr>
          <a:lstStyle/>
          <a:p>
            <a:endParaRPr lang="en-US" sz="1800"/>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grpSp>
        <p:nvGrpSpPr>
          <p:cNvPr id="14" name="Group 13">
            <a:extLst>
              <a:ext uri="{FF2B5EF4-FFF2-40B4-BE49-F238E27FC236}">
                <a16:creationId xmlns:a16="http://schemas.microsoft.com/office/drawing/2014/main" id="{D8F192F2-B546-4826-B294-F211C3519C59}"/>
              </a:ext>
            </a:extLst>
          </p:cNvPr>
          <p:cNvGrpSpPr/>
          <p:nvPr userDrawn="1"/>
        </p:nvGrpSpPr>
        <p:grpSpPr>
          <a:xfrm>
            <a:off x="530696" y="5689601"/>
            <a:ext cx="2180462" cy="904633"/>
            <a:chOff x="2777007" y="5689600"/>
            <a:chExt cx="2107496" cy="904633"/>
          </a:xfrm>
        </p:grpSpPr>
        <p:pic>
          <p:nvPicPr>
            <p:cNvPr id="15" name="Picture 14" descr="Logo&#10;&#10;Description automatically generated with medium confidence">
              <a:extLst>
                <a:ext uri="{FF2B5EF4-FFF2-40B4-BE49-F238E27FC236}">
                  <a16:creationId xmlns:a16="http://schemas.microsoft.com/office/drawing/2014/main" id="{83FD563D-15A4-4249-8A4F-D144B04BF9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977185" y="5689600"/>
              <a:ext cx="907318" cy="904633"/>
            </a:xfrm>
            <a:prstGeom prst="rect">
              <a:avLst/>
            </a:prstGeom>
          </p:spPr>
        </p:pic>
        <p:grpSp>
          <p:nvGrpSpPr>
            <p:cNvPr id="16" name="Group 15">
              <a:extLst>
                <a:ext uri="{FF2B5EF4-FFF2-40B4-BE49-F238E27FC236}">
                  <a16:creationId xmlns:a16="http://schemas.microsoft.com/office/drawing/2014/main" id="{A6E623F0-2880-418B-B1FC-A7527A707898}"/>
                </a:ext>
              </a:extLst>
            </p:cNvPr>
            <p:cNvGrpSpPr/>
            <p:nvPr userDrawn="1"/>
          </p:nvGrpSpPr>
          <p:grpSpPr>
            <a:xfrm>
              <a:off x="2777007" y="5866153"/>
              <a:ext cx="1179028" cy="522582"/>
              <a:chOff x="2378209" y="5233339"/>
              <a:chExt cx="1179028" cy="522582"/>
            </a:xfrm>
            <a:solidFill>
              <a:schemeClr val="bg2"/>
            </a:solidFill>
          </p:grpSpPr>
          <p:sp>
            <p:nvSpPr>
              <p:cNvPr id="18" name="Freeform: Shape 17">
                <a:extLst>
                  <a:ext uri="{FF2B5EF4-FFF2-40B4-BE49-F238E27FC236}">
                    <a16:creationId xmlns:a16="http://schemas.microsoft.com/office/drawing/2014/main" id="{6D80F0B0-7D2E-427E-A8EE-F1A24FDE178F}"/>
                  </a:ext>
                </a:extLst>
              </p:cNvPr>
              <p:cNvSpPr/>
              <p:nvPr/>
            </p:nvSpPr>
            <p:spPr>
              <a:xfrm>
                <a:off x="3170424" y="5236541"/>
                <a:ext cx="386813" cy="516178"/>
              </a:xfrm>
              <a:custGeom>
                <a:avLst/>
                <a:gdLst>
                  <a:gd name="connsiteX0" fmla="*/ 0 w 386813"/>
                  <a:gd name="connsiteY0" fmla="*/ 0 h 516178"/>
                  <a:gd name="connsiteX1" fmla="*/ 206856 w 386813"/>
                  <a:gd name="connsiteY1" fmla="*/ 0 h 516178"/>
                  <a:gd name="connsiteX2" fmla="*/ 284346 w 386813"/>
                  <a:gd name="connsiteY2" fmla="*/ 11528 h 516178"/>
                  <a:gd name="connsiteX3" fmla="*/ 334299 w 386813"/>
                  <a:gd name="connsiteY3" fmla="*/ 41627 h 516178"/>
                  <a:gd name="connsiteX4" fmla="*/ 361197 w 386813"/>
                  <a:gd name="connsiteY4" fmla="*/ 84535 h 516178"/>
                  <a:gd name="connsiteX5" fmla="*/ 369522 w 386813"/>
                  <a:gd name="connsiteY5" fmla="*/ 133207 h 516178"/>
                  <a:gd name="connsiteX6" fmla="*/ 362478 w 386813"/>
                  <a:gd name="connsiteY6" fmla="*/ 172913 h 516178"/>
                  <a:gd name="connsiteX7" fmla="*/ 341984 w 386813"/>
                  <a:gd name="connsiteY7" fmla="*/ 206215 h 516178"/>
                  <a:gd name="connsiteX8" fmla="*/ 309963 w 386813"/>
                  <a:gd name="connsiteY8" fmla="*/ 230551 h 516178"/>
                  <a:gd name="connsiteX9" fmla="*/ 268976 w 386813"/>
                  <a:gd name="connsiteY9" fmla="*/ 243359 h 516178"/>
                  <a:gd name="connsiteX10" fmla="*/ 270257 w 386813"/>
                  <a:gd name="connsiteY10" fmla="*/ 244640 h 516178"/>
                  <a:gd name="connsiteX11" fmla="*/ 293953 w 386813"/>
                  <a:gd name="connsiteY11" fmla="*/ 249123 h 516178"/>
                  <a:gd name="connsiteX12" fmla="*/ 333659 w 386813"/>
                  <a:gd name="connsiteY12" fmla="*/ 268336 h 516178"/>
                  <a:gd name="connsiteX13" fmla="*/ 370803 w 386813"/>
                  <a:gd name="connsiteY13" fmla="*/ 307401 h 516178"/>
                  <a:gd name="connsiteX14" fmla="*/ 386814 w 386813"/>
                  <a:gd name="connsiteY14" fmla="*/ 371443 h 516178"/>
                  <a:gd name="connsiteX15" fmla="*/ 374005 w 386813"/>
                  <a:gd name="connsiteY15" fmla="*/ 433564 h 516178"/>
                  <a:gd name="connsiteX16" fmla="*/ 337501 w 386813"/>
                  <a:gd name="connsiteY16" fmla="*/ 479034 h 516178"/>
                  <a:gd name="connsiteX17" fmla="*/ 280504 w 386813"/>
                  <a:gd name="connsiteY17" fmla="*/ 506572 h 516178"/>
                  <a:gd name="connsiteX18" fmla="*/ 206856 w 386813"/>
                  <a:gd name="connsiteY18" fmla="*/ 516178 h 516178"/>
                  <a:gd name="connsiteX19" fmla="*/ 0 w 386813"/>
                  <a:gd name="connsiteY19" fmla="*/ 516178 h 516178"/>
                  <a:gd name="connsiteX20" fmla="*/ 0 w 386813"/>
                  <a:gd name="connsiteY20" fmla="*/ 0 h 516178"/>
                  <a:gd name="connsiteX21" fmla="*/ 206215 w 386813"/>
                  <a:gd name="connsiteY21" fmla="*/ 234394 h 516178"/>
                  <a:gd name="connsiteX22" fmla="*/ 304840 w 386813"/>
                  <a:gd name="connsiteY22" fmla="*/ 204934 h 516178"/>
                  <a:gd name="connsiteX23" fmla="*/ 337501 w 386813"/>
                  <a:gd name="connsiteY23" fmla="*/ 128084 h 516178"/>
                  <a:gd name="connsiteX24" fmla="*/ 326614 w 386813"/>
                  <a:gd name="connsiteY24" fmla="*/ 80693 h 516178"/>
                  <a:gd name="connsiteX25" fmla="*/ 297795 w 386813"/>
                  <a:gd name="connsiteY25" fmla="*/ 49312 h 516178"/>
                  <a:gd name="connsiteX26" fmla="*/ 256168 w 386813"/>
                  <a:gd name="connsiteY26" fmla="*/ 32021 h 516178"/>
                  <a:gd name="connsiteX27" fmla="*/ 206856 w 386813"/>
                  <a:gd name="connsiteY27" fmla="*/ 26898 h 516178"/>
                  <a:gd name="connsiteX28" fmla="*/ 32021 w 386813"/>
                  <a:gd name="connsiteY28" fmla="*/ 26898 h 516178"/>
                  <a:gd name="connsiteX29" fmla="*/ 32021 w 386813"/>
                  <a:gd name="connsiteY29" fmla="*/ 233753 h 516178"/>
                  <a:gd name="connsiteX30" fmla="*/ 206215 w 386813"/>
                  <a:gd name="connsiteY30" fmla="*/ 233753 h 516178"/>
                  <a:gd name="connsiteX31" fmla="*/ 206215 w 386813"/>
                  <a:gd name="connsiteY31" fmla="*/ 488640 h 516178"/>
                  <a:gd name="connsiteX32" fmla="*/ 315087 w 386813"/>
                  <a:gd name="connsiteY32" fmla="*/ 459181 h 516178"/>
                  <a:gd name="connsiteX33" fmla="*/ 354793 w 386813"/>
                  <a:gd name="connsiteY33" fmla="*/ 371443 h 516178"/>
                  <a:gd name="connsiteX34" fmla="*/ 341344 w 386813"/>
                  <a:gd name="connsiteY34" fmla="*/ 317008 h 516178"/>
                  <a:gd name="connsiteX35" fmla="*/ 306121 w 386813"/>
                  <a:gd name="connsiteY35" fmla="*/ 283065 h 516178"/>
                  <a:gd name="connsiteX36" fmla="*/ 258089 w 386813"/>
                  <a:gd name="connsiteY36" fmla="*/ 265774 h 516178"/>
                  <a:gd name="connsiteX37" fmla="*/ 206215 w 386813"/>
                  <a:gd name="connsiteY37" fmla="*/ 261291 h 516178"/>
                  <a:gd name="connsiteX38" fmla="*/ 31381 w 386813"/>
                  <a:gd name="connsiteY38" fmla="*/ 261291 h 516178"/>
                  <a:gd name="connsiteX39" fmla="*/ 31381 w 386813"/>
                  <a:gd name="connsiteY39" fmla="*/ 488640 h 516178"/>
                  <a:gd name="connsiteX40" fmla="*/ 206215 w 386813"/>
                  <a:gd name="connsiteY40" fmla="*/ 488640 h 516178"/>
                  <a:gd name="connsiteX41" fmla="*/ 206215 w 386813"/>
                  <a:gd name="connsiteY41" fmla="*/ 488640 h 51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6813" h="516178">
                    <a:moveTo>
                      <a:pt x="0" y="0"/>
                    </a:moveTo>
                    <a:lnTo>
                      <a:pt x="206856" y="0"/>
                    </a:lnTo>
                    <a:cubicBezTo>
                      <a:pt x="237596" y="0"/>
                      <a:pt x="263213" y="3843"/>
                      <a:pt x="284346" y="11528"/>
                    </a:cubicBezTo>
                    <a:cubicBezTo>
                      <a:pt x="304840" y="19213"/>
                      <a:pt x="321491" y="29459"/>
                      <a:pt x="334299" y="41627"/>
                    </a:cubicBezTo>
                    <a:cubicBezTo>
                      <a:pt x="347108" y="54436"/>
                      <a:pt x="356074" y="68525"/>
                      <a:pt x="361197" y="84535"/>
                    </a:cubicBezTo>
                    <a:cubicBezTo>
                      <a:pt x="366961" y="100546"/>
                      <a:pt x="369522" y="117197"/>
                      <a:pt x="369522" y="133207"/>
                    </a:cubicBezTo>
                    <a:cubicBezTo>
                      <a:pt x="369522" y="147296"/>
                      <a:pt x="366961" y="160745"/>
                      <a:pt x="362478" y="172913"/>
                    </a:cubicBezTo>
                    <a:cubicBezTo>
                      <a:pt x="357354" y="185722"/>
                      <a:pt x="350950" y="196609"/>
                      <a:pt x="341984" y="206215"/>
                    </a:cubicBezTo>
                    <a:cubicBezTo>
                      <a:pt x="333018" y="215821"/>
                      <a:pt x="322131" y="224147"/>
                      <a:pt x="309963" y="230551"/>
                    </a:cubicBezTo>
                    <a:cubicBezTo>
                      <a:pt x="297795" y="236955"/>
                      <a:pt x="284346" y="241438"/>
                      <a:pt x="268976" y="243359"/>
                    </a:cubicBezTo>
                    <a:lnTo>
                      <a:pt x="270257" y="244640"/>
                    </a:lnTo>
                    <a:cubicBezTo>
                      <a:pt x="273459" y="244000"/>
                      <a:pt x="281785" y="245921"/>
                      <a:pt x="293953" y="249123"/>
                    </a:cubicBezTo>
                    <a:cubicBezTo>
                      <a:pt x="306761" y="252325"/>
                      <a:pt x="319570" y="258729"/>
                      <a:pt x="333659" y="268336"/>
                    </a:cubicBezTo>
                    <a:cubicBezTo>
                      <a:pt x="347108" y="277942"/>
                      <a:pt x="359916" y="290750"/>
                      <a:pt x="370803" y="307401"/>
                    </a:cubicBezTo>
                    <a:cubicBezTo>
                      <a:pt x="381690" y="324052"/>
                      <a:pt x="386814" y="345186"/>
                      <a:pt x="386814" y="371443"/>
                    </a:cubicBezTo>
                    <a:cubicBezTo>
                      <a:pt x="386814" y="395139"/>
                      <a:pt x="382331" y="415632"/>
                      <a:pt x="374005" y="433564"/>
                    </a:cubicBezTo>
                    <a:cubicBezTo>
                      <a:pt x="365039" y="451496"/>
                      <a:pt x="352871" y="466225"/>
                      <a:pt x="337501" y="479034"/>
                    </a:cubicBezTo>
                    <a:cubicBezTo>
                      <a:pt x="322131" y="491842"/>
                      <a:pt x="302919" y="500808"/>
                      <a:pt x="280504" y="506572"/>
                    </a:cubicBezTo>
                    <a:cubicBezTo>
                      <a:pt x="258089" y="512976"/>
                      <a:pt x="233753" y="516178"/>
                      <a:pt x="206856" y="516178"/>
                    </a:cubicBezTo>
                    <a:lnTo>
                      <a:pt x="0" y="516178"/>
                    </a:lnTo>
                    <a:lnTo>
                      <a:pt x="0" y="0"/>
                    </a:lnTo>
                    <a:close/>
                    <a:moveTo>
                      <a:pt x="206215" y="234394"/>
                    </a:moveTo>
                    <a:cubicBezTo>
                      <a:pt x="250404" y="234394"/>
                      <a:pt x="283066" y="224787"/>
                      <a:pt x="304840" y="204934"/>
                    </a:cubicBezTo>
                    <a:cubicBezTo>
                      <a:pt x="326614" y="185081"/>
                      <a:pt x="337501" y="159464"/>
                      <a:pt x="337501" y="128084"/>
                    </a:cubicBezTo>
                    <a:cubicBezTo>
                      <a:pt x="337501" y="109512"/>
                      <a:pt x="333659" y="93501"/>
                      <a:pt x="326614" y="80693"/>
                    </a:cubicBezTo>
                    <a:cubicBezTo>
                      <a:pt x="319570" y="67884"/>
                      <a:pt x="309963" y="57638"/>
                      <a:pt x="297795" y="49312"/>
                    </a:cubicBezTo>
                    <a:cubicBezTo>
                      <a:pt x="285627" y="41627"/>
                      <a:pt x="272179" y="35863"/>
                      <a:pt x="256168" y="32021"/>
                    </a:cubicBezTo>
                    <a:cubicBezTo>
                      <a:pt x="240798" y="28819"/>
                      <a:pt x="224147" y="26898"/>
                      <a:pt x="206856" y="26898"/>
                    </a:cubicBezTo>
                    <a:lnTo>
                      <a:pt x="32021" y="26898"/>
                    </a:lnTo>
                    <a:lnTo>
                      <a:pt x="32021" y="233753"/>
                    </a:lnTo>
                    <a:lnTo>
                      <a:pt x="206215" y="233753"/>
                    </a:lnTo>
                    <a:close/>
                    <a:moveTo>
                      <a:pt x="206215" y="488640"/>
                    </a:moveTo>
                    <a:cubicBezTo>
                      <a:pt x="252325" y="488640"/>
                      <a:pt x="288829" y="479034"/>
                      <a:pt x="315087" y="459181"/>
                    </a:cubicBezTo>
                    <a:cubicBezTo>
                      <a:pt x="341344" y="439328"/>
                      <a:pt x="354793" y="410509"/>
                      <a:pt x="354793" y="371443"/>
                    </a:cubicBezTo>
                    <a:cubicBezTo>
                      <a:pt x="354793" y="349029"/>
                      <a:pt x="350310" y="331097"/>
                      <a:pt x="341344" y="317008"/>
                    </a:cubicBezTo>
                    <a:cubicBezTo>
                      <a:pt x="332378" y="302918"/>
                      <a:pt x="320210" y="291391"/>
                      <a:pt x="306121" y="283065"/>
                    </a:cubicBezTo>
                    <a:cubicBezTo>
                      <a:pt x="292032" y="274740"/>
                      <a:pt x="276021" y="268976"/>
                      <a:pt x="258089" y="265774"/>
                    </a:cubicBezTo>
                    <a:cubicBezTo>
                      <a:pt x="240158" y="262572"/>
                      <a:pt x="223507" y="261291"/>
                      <a:pt x="206215" y="261291"/>
                    </a:cubicBezTo>
                    <a:lnTo>
                      <a:pt x="31381" y="261291"/>
                    </a:lnTo>
                    <a:lnTo>
                      <a:pt x="31381" y="488640"/>
                    </a:lnTo>
                    <a:lnTo>
                      <a:pt x="206215" y="488640"/>
                    </a:lnTo>
                    <a:lnTo>
                      <a:pt x="206215" y="488640"/>
                    </a:lnTo>
                    <a:close/>
                  </a:path>
                </a:pathLst>
              </a:custGeom>
              <a:grpFill/>
              <a:ln w="7373" cap="flat">
                <a:solidFill>
                  <a:schemeClr val="bg2"/>
                </a:solidFill>
                <a:prstDash val="solid"/>
                <a:miter/>
              </a:ln>
            </p:spPr>
            <p:txBody>
              <a:bodyPr rtlCol="0" anchor="ctr"/>
              <a:lstStyle/>
              <a:p>
                <a:endParaRPr lang="en-US" sz="1800"/>
              </a:p>
            </p:txBody>
          </p:sp>
          <p:sp>
            <p:nvSpPr>
              <p:cNvPr id="19" name="Freeform: Shape 18">
                <a:extLst>
                  <a:ext uri="{FF2B5EF4-FFF2-40B4-BE49-F238E27FC236}">
                    <a16:creationId xmlns:a16="http://schemas.microsoft.com/office/drawing/2014/main" id="{4C8656D2-0BCD-4D9E-8F00-7780B7131796}"/>
                  </a:ext>
                </a:extLst>
              </p:cNvPr>
              <p:cNvSpPr/>
              <p:nvPr/>
            </p:nvSpPr>
            <p:spPr>
              <a:xfrm>
                <a:off x="2378209" y="5233339"/>
                <a:ext cx="455979" cy="522582"/>
              </a:xfrm>
              <a:custGeom>
                <a:avLst/>
                <a:gdLst>
                  <a:gd name="connsiteX0" fmla="*/ 258089 w 455979"/>
                  <a:gd name="connsiteY0" fmla="*/ 522582 h 522582"/>
                  <a:gd name="connsiteX1" fmla="*/ 210058 w 455979"/>
                  <a:gd name="connsiteY1" fmla="*/ 522582 h 522582"/>
                  <a:gd name="connsiteX2" fmla="*/ 0 w 455979"/>
                  <a:gd name="connsiteY2" fmla="*/ 0 h 522582"/>
                  <a:gd name="connsiteX3" fmla="*/ 44829 w 455979"/>
                  <a:gd name="connsiteY3" fmla="*/ 0 h 522582"/>
                  <a:gd name="connsiteX4" fmla="*/ 233753 w 455979"/>
                  <a:gd name="connsiteY4" fmla="*/ 478393 h 522582"/>
                  <a:gd name="connsiteX5" fmla="*/ 235675 w 455979"/>
                  <a:gd name="connsiteY5" fmla="*/ 478393 h 522582"/>
                  <a:gd name="connsiteX6" fmla="*/ 413071 w 455979"/>
                  <a:gd name="connsiteY6" fmla="*/ 0 h 522582"/>
                  <a:gd name="connsiteX7" fmla="*/ 455979 w 455979"/>
                  <a:gd name="connsiteY7" fmla="*/ 0 h 522582"/>
                  <a:gd name="connsiteX8" fmla="*/ 258089 w 455979"/>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979" h="522582">
                    <a:moveTo>
                      <a:pt x="258089" y="522582"/>
                    </a:moveTo>
                    <a:lnTo>
                      <a:pt x="210058" y="522582"/>
                    </a:lnTo>
                    <a:lnTo>
                      <a:pt x="0" y="0"/>
                    </a:lnTo>
                    <a:lnTo>
                      <a:pt x="44829" y="0"/>
                    </a:lnTo>
                    <a:lnTo>
                      <a:pt x="233753" y="478393"/>
                    </a:lnTo>
                    <a:lnTo>
                      <a:pt x="235675" y="478393"/>
                    </a:lnTo>
                    <a:lnTo>
                      <a:pt x="413071" y="0"/>
                    </a:lnTo>
                    <a:lnTo>
                      <a:pt x="455979" y="0"/>
                    </a:lnTo>
                    <a:lnTo>
                      <a:pt x="258089" y="522582"/>
                    </a:lnTo>
                    <a:close/>
                  </a:path>
                </a:pathLst>
              </a:custGeom>
              <a:grpFill/>
              <a:ln w="6384" cap="flat">
                <a:solidFill>
                  <a:schemeClr val="bg2"/>
                </a:solidFill>
                <a:prstDash val="solid"/>
                <a:miter/>
              </a:ln>
            </p:spPr>
            <p:txBody>
              <a:bodyPr rtlCol="0" anchor="ctr"/>
              <a:lstStyle/>
              <a:p>
                <a:endParaRPr lang="en-US" sz="1800"/>
              </a:p>
            </p:txBody>
          </p:sp>
          <p:sp>
            <p:nvSpPr>
              <p:cNvPr id="20" name="Freeform: Shape 19">
                <a:extLst>
                  <a:ext uri="{FF2B5EF4-FFF2-40B4-BE49-F238E27FC236}">
                    <a16:creationId xmlns:a16="http://schemas.microsoft.com/office/drawing/2014/main" id="{C5135115-035E-4731-A0DD-DB53C55C4BEB}"/>
                  </a:ext>
                </a:extLst>
              </p:cNvPr>
              <p:cNvSpPr/>
              <p:nvPr/>
            </p:nvSpPr>
            <p:spPr>
              <a:xfrm>
                <a:off x="2693936" y="5233339"/>
                <a:ext cx="455338" cy="522582"/>
              </a:xfrm>
              <a:custGeom>
                <a:avLst/>
                <a:gdLst>
                  <a:gd name="connsiteX0" fmla="*/ 455339 w 455338"/>
                  <a:gd name="connsiteY0" fmla="*/ 522582 h 522582"/>
                  <a:gd name="connsiteX1" fmla="*/ 412430 w 455338"/>
                  <a:gd name="connsiteY1" fmla="*/ 522582 h 522582"/>
                  <a:gd name="connsiteX2" fmla="*/ 235675 w 455338"/>
                  <a:gd name="connsiteY2" fmla="*/ 44829 h 522582"/>
                  <a:gd name="connsiteX3" fmla="*/ 233753 w 455338"/>
                  <a:gd name="connsiteY3" fmla="*/ 44829 h 522582"/>
                  <a:gd name="connsiteX4" fmla="*/ 44829 w 455338"/>
                  <a:gd name="connsiteY4" fmla="*/ 522582 h 522582"/>
                  <a:gd name="connsiteX5" fmla="*/ 0 w 455338"/>
                  <a:gd name="connsiteY5" fmla="*/ 522582 h 522582"/>
                  <a:gd name="connsiteX6" fmla="*/ 210698 w 455338"/>
                  <a:gd name="connsiteY6" fmla="*/ 0 h 522582"/>
                  <a:gd name="connsiteX7" fmla="*/ 258730 w 455338"/>
                  <a:gd name="connsiteY7" fmla="*/ 0 h 522582"/>
                  <a:gd name="connsiteX8" fmla="*/ 455339 w 455338"/>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338" h="522582">
                    <a:moveTo>
                      <a:pt x="455339" y="522582"/>
                    </a:moveTo>
                    <a:lnTo>
                      <a:pt x="412430" y="522582"/>
                    </a:lnTo>
                    <a:lnTo>
                      <a:pt x="235675" y="44829"/>
                    </a:lnTo>
                    <a:lnTo>
                      <a:pt x="233753" y="44829"/>
                    </a:lnTo>
                    <a:lnTo>
                      <a:pt x="44829" y="522582"/>
                    </a:lnTo>
                    <a:lnTo>
                      <a:pt x="0" y="522582"/>
                    </a:lnTo>
                    <a:lnTo>
                      <a:pt x="210698" y="0"/>
                    </a:lnTo>
                    <a:lnTo>
                      <a:pt x="258730" y="0"/>
                    </a:lnTo>
                    <a:lnTo>
                      <a:pt x="455339" y="522582"/>
                    </a:lnTo>
                    <a:close/>
                  </a:path>
                </a:pathLst>
              </a:custGeom>
              <a:grpFill/>
              <a:ln w="6384" cap="flat">
                <a:solidFill>
                  <a:schemeClr val="bg2"/>
                </a:solidFill>
                <a:prstDash val="solid"/>
                <a:miter/>
              </a:ln>
            </p:spPr>
            <p:txBody>
              <a:bodyPr rtlCol="0" anchor="ctr"/>
              <a:lstStyle/>
              <a:p>
                <a:endParaRPr lang="en-US" sz="1800"/>
              </a:p>
            </p:txBody>
          </p:sp>
          <p:sp>
            <p:nvSpPr>
              <p:cNvPr id="21" name="Freeform: Shape 20">
                <a:extLst>
                  <a:ext uri="{FF2B5EF4-FFF2-40B4-BE49-F238E27FC236}">
                    <a16:creationId xmlns:a16="http://schemas.microsoft.com/office/drawing/2014/main" id="{D31CED2B-ADE8-4C17-A013-0B7D47F71F36}"/>
                  </a:ext>
                </a:extLst>
              </p:cNvPr>
              <p:cNvSpPr/>
              <p:nvPr userDrawn="1"/>
            </p:nvSpPr>
            <p:spPr>
              <a:xfrm>
                <a:off x="2877096" y="5532415"/>
                <a:ext cx="109511" cy="96703"/>
              </a:xfrm>
              <a:custGeom>
                <a:avLst/>
                <a:gdLst>
                  <a:gd name="connsiteX0" fmla="*/ 0 w 109511"/>
                  <a:gd name="connsiteY0" fmla="*/ 0 h 96703"/>
                  <a:gd name="connsiteX1" fmla="*/ 109512 w 109511"/>
                  <a:gd name="connsiteY1" fmla="*/ 48031 h 96703"/>
                  <a:gd name="connsiteX2" fmla="*/ 0 w 109511"/>
                  <a:gd name="connsiteY2" fmla="*/ 96703 h 96703"/>
                  <a:gd name="connsiteX3" fmla="*/ 0 w 109511"/>
                  <a:gd name="connsiteY3" fmla="*/ 0 h 96703"/>
                </a:gdLst>
                <a:ahLst/>
                <a:cxnLst>
                  <a:cxn ang="0">
                    <a:pos x="connsiteX0" y="connsiteY0"/>
                  </a:cxn>
                  <a:cxn ang="0">
                    <a:pos x="connsiteX1" y="connsiteY1"/>
                  </a:cxn>
                  <a:cxn ang="0">
                    <a:pos x="connsiteX2" y="connsiteY2"/>
                  </a:cxn>
                  <a:cxn ang="0">
                    <a:pos x="connsiteX3" y="connsiteY3"/>
                  </a:cxn>
                </a:cxnLst>
                <a:rect l="l" t="t" r="r" b="b"/>
                <a:pathLst>
                  <a:path w="109511" h="96703">
                    <a:moveTo>
                      <a:pt x="0" y="0"/>
                    </a:moveTo>
                    <a:lnTo>
                      <a:pt x="109512" y="48031"/>
                    </a:lnTo>
                    <a:lnTo>
                      <a:pt x="0" y="96703"/>
                    </a:lnTo>
                    <a:cubicBezTo>
                      <a:pt x="0" y="96703"/>
                      <a:pt x="0" y="640"/>
                      <a:pt x="0" y="0"/>
                    </a:cubicBezTo>
                  </a:path>
                </a:pathLst>
              </a:custGeom>
              <a:solidFill>
                <a:schemeClr val="accent2"/>
              </a:solidFill>
              <a:ln w="6384" cap="flat">
                <a:noFill/>
                <a:prstDash val="solid"/>
                <a:miter/>
              </a:ln>
            </p:spPr>
            <p:txBody>
              <a:bodyPr rtlCol="0" anchor="ctr"/>
              <a:lstStyle/>
              <a:p>
                <a:endParaRPr lang="en-US" sz="1800"/>
              </a:p>
            </p:txBody>
          </p:sp>
        </p:grpSp>
      </p:grpSp>
    </p:spTree>
    <p:extLst>
      <p:ext uri="{BB962C8B-B14F-4D97-AF65-F5344CB8AC3E}">
        <p14:creationId xmlns:p14="http://schemas.microsoft.com/office/powerpoint/2010/main" val="15342912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Slide V2">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C165B6C-ACCE-49BB-85E1-400AE3835243}"/>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1" y="3199443"/>
            <a:ext cx="3815324" cy="1803400"/>
          </a:xfrm>
        </p:spPr>
        <p:txBody>
          <a:bodyPr/>
          <a:lstStyle>
            <a:lvl1pPr>
              <a:lnSpc>
                <a:spcPct val="100000"/>
              </a:lnSpc>
              <a:defRPr sz="3750">
                <a:solidFill>
                  <a:schemeClr val="bg1"/>
                </a:solidFill>
              </a:defRPr>
            </a:lvl1pPr>
          </a:lstStyle>
          <a:p>
            <a:r>
              <a:rPr lang="en-US"/>
              <a:t>Title goes here</a:t>
            </a:r>
            <a:br>
              <a:rPr lang="en-US"/>
            </a:br>
            <a:r>
              <a:rPr lang="en-US"/>
              <a:t>second title line third line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19794314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V2">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CDF608D-2C25-4B83-8657-A6618BA34C90}"/>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1" y="3199443"/>
            <a:ext cx="3815324" cy="1803400"/>
          </a:xfrm>
        </p:spPr>
        <p:txBody>
          <a:bodyPr/>
          <a:lstStyle>
            <a:lvl1pPr>
              <a:lnSpc>
                <a:spcPct val="100000"/>
              </a:lnSpc>
              <a:defRPr sz="3750">
                <a:solidFill>
                  <a:schemeClr val="tx1"/>
                </a:solidFill>
              </a:defRPr>
            </a:lvl1pPr>
          </a:lstStyle>
          <a:p>
            <a:r>
              <a:rPr lang="en-US"/>
              <a:t>Title goes here</a:t>
            </a:r>
            <a:br>
              <a:rPr lang="en-US"/>
            </a:br>
            <a:r>
              <a:rPr lang="en-US"/>
              <a:t>second title line third line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spTree>
    <p:extLst>
      <p:ext uri="{BB962C8B-B14F-4D97-AF65-F5344CB8AC3E}">
        <p14:creationId xmlns:p14="http://schemas.microsoft.com/office/powerpoint/2010/main" val="18062893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000000"/>
        </a:solidFill>
        <a:effectLst/>
      </p:bgPr>
    </p:bg>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FF43C99B-7FF5-4062-A7C8-38F7CA47F335}"/>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16" name="Title 6">
            <a:extLst>
              <a:ext uri="{FF2B5EF4-FFF2-40B4-BE49-F238E27FC236}">
                <a16:creationId xmlns:a16="http://schemas.microsoft.com/office/drawing/2014/main" id="{8C7477C8-3841-480E-8DF8-6EF41DB42150}"/>
              </a:ext>
            </a:extLst>
          </p:cNvPr>
          <p:cNvSpPr>
            <a:spLocks noGrp="1"/>
          </p:cNvSpPr>
          <p:nvPr>
            <p:ph type="title" hasCustomPrompt="1"/>
          </p:nvPr>
        </p:nvSpPr>
        <p:spPr>
          <a:xfrm>
            <a:off x="388050" y="3802059"/>
            <a:ext cx="5146391" cy="1147650"/>
          </a:xfrm>
        </p:spPr>
        <p:txBody>
          <a:bodyPr/>
          <a:lstStyle>
            <a:lvl1pPr>
              <a:lnSpc>
                <a:spcPct val="100000"/>
              </a:lnSpc>
              <a:defRPr sz="3750">
                <a:solidFill>
                  <a:schemeClr val="bg1"/>
                </a:solidFill>
              </a:defRPr>
            </a:lvl1pPr>
          </a:lstStyle>
          <a:p>
            <a:r>
              <a:rPr lang="en-US"/>
              <a:t>Title goes here</a:t>
            </a:r>
            <a:br>
              <a:rPr lang="en-US"/>
            </a:br>
            <a:r>
              <a:rPr lang="en-US"/>
              <a:t>second title line here</a:t>
            </a:r>
          </a:p>
        </p:txBody>
      </p:sp>
      <p:sp>
        <p:nvSpPr>
          <p:cNvPr id="17" name="Text Placeholder 41">
            <a:extLst>
              <a:ext uri="{FF2B5EF4-FFF2-40B4-BE49-F238E27FC236}">
                <a16:creationId xmlns:a16="http://schemas.microsoft.com/office/drawing/2014/main" id="{17409F1D-6D06-425D-B339-9EDBA0249CDC}"/>
              </a:ext>
            </a:extLst>
          </p:cNvPr>
          <p:cNvSpPr>
            <a:spLocks noGrp="1"/>
          </p:cNvSpPr>
          <p:nvPr>
            <p:ph type="body" sz="quarter" idx="14" hasCustomPrompt="1"/>
          </p:nvPr>
        </p:nvSpPr>
        <p:spPr>
          <a:xfrm>
            <a:off x="388050" y="3362008"/>
            <a:ext cx="1909268" cy="315912"/>
          </a:xfrm>
          <a:noFill/>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37451985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1"/>
        </a:solidFill>
        <a:effectLst/>
      </p:bgPr>
    </p:bg>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C9B518C0-D923-49F9-BE87-803A528FC704}"/>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16" name="Title 6">
            <a:extLst>
              <a:ext uri="{FF2B5EF4-FFF2-40B4-BE49-F238E27FC236}">
                <a16:creationId xmlns:a16="http://schemas.microsoft.com/office/drawing/2014/main" id="{8C7477C8-3841-480E-8DF8-6EF41DB42150}"/>
              </a:ext>
            </a:extLst>
          </p:cNvPr>
          <p:cNvSpPr>
            <a:spLocks noGrp="1"/>
          </p:cNvSpPr>
          <p:nvPr>
            <p:ph type="title" hasCustomPrompt="1"/>
          </p:nvPr>
        </p:nvSpPr>
        <p:spPr>
          <a:xfrm>
            <a:off x="2595357" y="2751004"/>
            <a:ext cx="5146391" cy="1147650"/>
          </a:xfrm>
        </p:spPr>
        <p:txBody>
          <a:bodyPr/>
          <a:lstStyle>
            <a:lvl1pPr>
              <a:lnSpc>
                <a:spcPct val="100000"/>
              </a:lnSpc>
              <a:defRPr sz="3750">
                <a:solidFill>
                  <a:schemeClr val="bg1"/>
                </a:solidFill>
              </a:defRPr>
            </a:lvl1pPr>
          </a:lstStyle>
          <a:p>
            <a:r>
              <a:rPr lang="en-US"/>
              <a:t>Title goes here</a:t>
            </a:r>
            <a:br>
              <a:rPr lang="en-US"/>
            </a:br>
            <a:r>
              <a:rPr lang="en-US"/>
              <a:t>second title line here</a:t>
            </a:r>
          </a:p>
        </p:txBody>
      </p:sp>
      <p:sp>
        <p:nvSpPr>
          <p:cNvPr id="17" name="Text Placeholder 41">
            <a:extLst>
              <a:ext uri="{FF2B5EF4-FFF2-40B4-BE49-F238E27FC236}">
                <a16:creationId xmlns:a16="http://schemas.microsoft.com/office/drawing/2014/main" id="{17409F1D-6D06-425D-B339-9EDBA0249CDC}"/>
              </a:ext>
            </a:extLst>
          </p:cNvPr>
          <p:cNvSpPr>
            <a:spLocks noGrp="1"/>
          </p:cNvSpPr>
          <p:nvPr>
            <p:ph type="body" sz="quarter" idx="14" hasCustomPrompt="1"/>
          </p:nvPr>
        </p:nvSpPr>
        <p:spPr>
          <a:xfrm>
            <a:off x="2595357" y="2310953"/>
            <a:ext cx="1909268" cy="315912"/>
          </a:xfrm>
          <a:noFill/>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207545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V3">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E8B4351C-CC4F-43F6-8D34-4F84EE862D45}"/>
              </a:ext>
            </a:extLst>
          </p:cNvPr>
          <p:cNvSpPr>
            <a:spLocks noGrp="1"/>
          </p:cNvSpPr>
          <p:nvPr>
            <p:ph type="pic" sz="quarter" idx="10"/>
          </p:nvPr>
        </p:nvSpPr>
        <p:spPr>
          <a:xfrm>
            <a:off x="7108578" y="0"/>
            <a:ext cx="5088349" cy="6858000"/>
          </a:xfrm>
          <a:custGeom>
            <a:avLst/>
            <a:gdLst>
              <a:gd name="connsiteX0" fmla="*/ 0 w 4918075"/>
              <a:gd name="connsiteY0" fmla="*/ 0 h 6858000"/>
              <a:gd name="connsiteX1" fmla="*/ 4918075 w 4918075"/>
              <a:gd name="connsiteY1" fmla="*/ 0 h 6858000"/>
              <a:gd name="connsiteX2" fmla="*/ 4918075 w 4918075"/>
              <a:gd name="connsiteY2" fmla="*/ 6858000 h 6858000"/>
              <a:gd name="connsiteX3" fmla="*/ 4847716 w 4918075"/>
              <a:gd name="connsiteY3" fmla="*/ 6858000 h 6858000"/>
              <a:gd name="connsiteX4" fmla="*/ 634 w 4918075"/>
              <a:gd name="connsiteY4" fmla="*/ 4607723 h 6858000"/>
              <a:gd name="connsiteX5" fmla="*/ 1416 w 4918075"/>
              <a:gd name="connsiteY5" fmla="*/ 6855166 h 6858000"/>
              <a:gd name="connsiteX6" fmla="*/ 956400 w 4918075"/>
              <a:gd name="connsiteY6" fmla="*/ 6858000 h 6858000"/>
              <a:gd name="connsiteX7" fmla="*/ 0 w 491807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8075" h="6858000">
                <a:moveTo>
                  <a:pt x="0" y="0"/>
                </a:moveTo>
                <a:lnTo>
                  <a:pt x="4918075" y="0"/>
                </a:lnTo>
                <a:lnTo>
                  <a:pt x="4918075" y="6858000"/>
                </a:lnTo>
                <a:lnTo>
                  <a:pt x="4847716" y="6858000"/>
                </a:lnTo>
                <a:lnTo>
                  <a:pt x="634" y="4607723"/>
                </a:lnTo>
                <a:cubicBezTo>
                  <a:pt x="683" y="5360892"/>
                  <a:pt x="1367" y="6101998"/>
                  <a:pt x="1416" y="6855166"/>
                </a:cubicBezTo>
                <a:lnTo>
                  <a:pt x="956400" y="6858000"/>
                </a:lnTo>
                <a:lnTo>
                  <a:pt x="0" y="6858000"/>
                </a:lnTo>
                <a:close/>
              </a:path>
            </a:pathLst>
          </a:custGeom>
        </p:spPr>
        <p:txBody>
          <a:bodyPr wrap="square" anchor="ctr">
            <a:noAutofit/>
          </a:bodyPr>
          <a:lstStyle>
            <a:lvl1pPr marL="0" indent="0" algn="ctr">
              <a:buFont typeface="Arial" panose="020B0604020202020204" pitchFamily="34" charset="0"/>
              <a:buNone/>
              <a:defRPr>
                <a:highlight>
                  <a:srgbClr val="FFFF00"/>
                </a:highlight>
              </a:defRPr>
            </a:lvl1pPr>
          </a:lstStyle>
          <a:p>
            <a:r>
              <a:rPr lang="en-US"/>
              <a:t>Click icon to add picture</a:t>
            </a:r>
          </a:p>
        </p:txBody>
      </p:sp>
      <p:sp>
        <p:nvSpPr>
          <p:cNvPr id="21" name="Title 6">
            <a:extLst>
              <a:ext uri="{FF2B5EF4-FFF2-40B4-BE49-F238E27FC236}">
                <a16:creationId xmlns:a16="http://schemas.microsoft.com/office/drawing/2014/main" id="{C14B39AA-3975-4DE3-B79A-CD9AA20DFC71}"/>
              </a:ext>
            </a:extLst>
          </p:cNvPr>
          <p:cNvSpPr>
            <a:spLocks noGrp="1"/>
          </p:cNvSpPr>
          <p:nvPr>
            <p:ph type="title" hasCustomPrompt="1"/>
          </p:nvPr>
        </p:nvSpPr>
        <p:spPr>
          <a:xfrm>
            <a:off x="388050" y="3390808"/>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22" name="Text Placeholder 41">
            <a:extLst>
              <a:ext uri="{FF2B5EF4-FFF2-40B4-BE49-F238E27FC236}">
                <a16:creationId xmlns:a16="http://schemas.microsoft.com/office/drawing/2014/main" id="{BE126341-BFB4-40A6-8CA7-96E1F96F8B69}"/>
              </a:ext>
            </a:extLst>
          </p:cNvPr>
          <p:cNvSpPr>
            <a:spLocks noGrp="1"/>
          </p:cNvSpPr>
          <p:nvPr>
            <p:ph type="body" sz="quarter" idx="14" hasCustomPrompt="1"/>
          </p:nvPr>
        </p:nvSpPr>
        <p:spPr>
          <a:xfrm>
            <a:off x="388050" y="2931395"/>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8" name="Picture 17" descr="Logo&#10;&#10;Description automatically generated with medium confidence">
            <a:extLst>
              <a:ext uri="{FF2B5EF4-FFF2-40B4-BE49-F238E27FC236}">
                <a16:creationId xmlns:a16="http://schemas.microsoft.com/office/drawing/2014/main" id="{5DA54748-06E3-4CA2-B780-EC166E8E14B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4184510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2C2DB-2BE3-9F69-1E19-100FF148A4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01D4E2-5E85-F772-9666-7F2BEF679B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604C93-5421-2187-3B81-A2C74DE74582}"/>
              </a:ext>
            </a:extLst>
          </p:cNvPr>
          <p:cNvSpPr>
            <a:spLocks noGrp="1"/>
          </p:cNvSpPr>
          <p:nvPr>
            <p:ph type="dt" sz="half" idx="10"/>
          </p:nvPr>
        </p:nvSpPr>
        <p:spPr/>
        <p:txBody>
          <a:bodyPr/>
          <a:lstStyle/>
          <a:p>
            <a:fld id="{50C3853C-0ABA-4CA4-8950-F4B459562918}" type="datetimeFigureOut">
              <a:rPr lang="en-US" smtClean="0"/>
              <a:t>2/6/2024</a:t>
            </a:fld>
            <a:endParaRPr lang="en-US"/>
          </a:p>
        </p:txBody>
      </p:sp>
      <p:sp>
        <p:nvSpPr>
          <p:cNvPr id="5" name="Footer Placeholder 4">
            <a:extLst>
              <a:ext uri="{FF2B5EF4-FFF2-40B4-BE49-F238E27FC236}">
                <a16:creationId xmlns:a16="http://schemas.microsoft.com/office/drawing/2014/main" id="{2337F885-7A4F-1FFF-B5FB-671B859C6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17547F-2A46-5CE3-0198-2DE551BC22B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8846424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ne column text Blue">
    <p:bg>
      <p:bgPr>
        <a:solidFill>
          <a:schemeClr val="accent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97D07EA-290D-41A0-977A-69A4329FF396}"/>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6CC3C017-36D2-42CF-BFCD-44F9E1673CD5}"/>
              </a:ext>
            </a:extLst>
          </p:cNvPr>
          <p:cNvSpPr/>
          <p:nvPr userDrawn="1"/>
        </p:nvSpPr>
        <p:spPr>
          <a:xfrm>
            <a:off x="491425" y="4846320"/>
            <a:ext cx="4250693" cy="1280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bg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3"/>
            <a:ext cx="4422047" cy="2592575"/>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4705200"/>
            <a:ext cx="264108" cy="141120"/>
          </a:xfrm>
          <a:prstGeom prst="triangle">
            <a:avLst>
              <a:gd name="adj" fmla="val 50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000008"/>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tx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20" name="Text Placeholder 41">
            <a:extLst>
              <a:ext uri="{FF2B5EF4-FFF2-40B4-BE49-F238E27FC236}">
                <a16:creationId xmlns:a16="http://schemas.microsoft.com/office/drawing/2014/main" id="{82380257-FCF6-437B-B5B9-C33365815398}"/>
              </a:ext>
            </a:extLst>
          </p:cNvPr>
          <p:cNvSpPr>
            <a:spLocks noGrp="1"/>
          </p:cNvSpPr>
          <p:nvPr>
            <p:ph type="body" sz="quarter" idx="18" hasCustomPrompt="1"/>
          </p:nvPr>
        </p:nvSpPr>
        <p:spPr>
          <a:xfrm>
            <a:off x="1643280" y="5787771"/>
            <a:ext cx="1979832" cy="186248"/>
          </a:xfrm>
        </p:spPr>
        <p:txBody>
          <a:bodyPr tIns="91440" bIns="182880" anchor="ctr"/>
          <a:lstStyle>
            <a:lvl1pPr marL="0" indent="0" algn="ctr">
              <a:buNone/>
              <a:defRPr sz="720">
                <a:solidFill>
                  <a:schemeClr val="tx1"/>
                </a:solidFill>
                <a:latin typeface="+mj-lt"/>
              </a:defRPr>
            </a:lvl1pPr>
          </a:lstStyle>
          <a:p>
            <a:pPr lvl="0"/>
            <a:r>
              <a:rPr lang="en-GB"/>
              <a:t>NAME GOES HERE/COMPANY NAME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Tree>
    <p:extLst>
      <p:ext uri="{BB962C8B-B14F-4D97-AF65-F5344CB8AC3E}">
        <p14:creationId xmlns:p14="http://schemas.microsoft.com/office/powerpoint/2010/main" val="142014972"/>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ne column text Ice Blue">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C3C017-36D2-42CF-BFCD-44F9E1673CD5}"/>
              </a:ext>
            </a:extLst>
          </p:cNvPr>
          <p:cNvSpPr/>
          <p:nvPr userDrawn="1"/>
        </p:nvSpPr>
        <p:spPr>
          <a:xfrm>
            <a:off x="491425" y="5162551"/>
            <a:ext cx="4250693" cy="9620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2"/>
            <a:ext cx="4422047" cy="2772990"/>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5021430"/>
            <a:ext cx="264108" cy="141120"/>
          </a:xfrm>
          <a:prstGeom prst="triangle">
            <a:avLst>
              <a:gd name="adj" fmla="val 5096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333222"/>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bg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15" name="Rectangle 14">
            <a:extLst>
              <a:ext uri="{FF2B5EF4-FFF2-40B4-BE49-F238E27FC236}">
                <a16:creationId xmlns:a16="http://schemas.microsoft.com/office/drawing/2014/main" id="{53B62A3E-E214-4BCF-AD36-9D0C58A7EBEA}"/>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134323815"/>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ne column text Ice Blue v2">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C3C017-36D2-42CF-BFCD-44F9E1673CD5}"/>
              </a:ext>
            </a:extLst>
          </p:cNvPr>
          <p:cNvSpPr/>
          <p:nvPr userDrawn="1"/>
        </p:nvSpPr>
        <p:spPr>
          <a:xfrm>
            <a:off x="491425" y="4846320"/>
            <a:ext cx="4250693" cy="128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3"/>
            <a:ext cx="4422047" cy="2592575"/>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4705200"/>
            <a:ext cx="264108" cy="141120"/>
          </a:xfrm>
          <a:prstGeom prst="triangle">
            <a:avLst>
              <a:gd name="adj" fmla="val 50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000008"/>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tx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20" name="Text Placeholder 41">
            <a:extLst>
              <a:ext uri="{FF2B5EF4-FFF2-40B4-BE49-F238E27FC236}">
                <a16:creationId xmlns:a16="http://schemas.microsoft.com/office/drawing/2014/main" id="{82380257-FCF6-437B-B5B9-C33365815398}"/>
              </a:ext>
            </a:extLst>
          </p:cNvPr>
          <p:cNvSpPr>
            <a:spLocks noGrp="1"/>
          </p:cNvSpPr>
          <p:nvPr>
            <p:ph type="body" sz="quarter" idx="18" hasCustomPrompt="1"/>
          </p:nvPr>
        </p:nvSpPr>
        <p:spPr>
          <a:xfrm>
            <a:off x="1643280" y="5787771"/>
            <a:ext cx="1979832" cy="186248"/>
          </a:xfrm>
        </p:spPr>
        <p:txBody>
          <a:bodyPr tIns="91440" bIns="182880" anchor="ctr"/>
          <a:lstStyle>
            <a:lvl1pPr marL="0" indent="0" algn="ctr">
              <a:buNone/>
              <a:defRPr sz="720">
                <a:solidFill>
                  <a:schemeClr val="accent1"/>
                </a:solidFill>
                <a:latin typeface="+mj-lt"/>
              </a:defRPr>
            </a:lvl1pPr>
          </a:lstStyle>
          <a:p>
            <a:pPr lvl="0"/>
            <a:r>
              <a:rPr lang="en-GB"/>
              <a:t>NAME GOES HERE/COMPANY NAME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5" name="Rectangle 14">
            <a:extLst>
              <a:ext uri="{FF2B5EF4-FFF2-40B4-BE49-F238E27FC236}">
                <a16:creationId xmlns:a16="http://schemas.microsoft.com/office/drawing/2014/main" id="{98F0979B-92F6-4472-A93A-A4673C35CF75}"/>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616972284"/>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 tex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6" y="3330480"/>
            <a:ext cx="4096734"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3934602"/>
            <a:ext cx="3716874"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20471" y="4469478"/>
            <a:ext cx="4089075" cy="193132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6" name="Text Placeholder 41">
            <a:extLst>
              <a:ext uri="{FF2B5EF4-FFF2-40B4-BE49-F238E27FC236}">
                <a16:creationId xmlns:a16="http://schemas.microsoft.com/office/drawing/2014/main" id="{26A58F6F-5C31-4CC5-9D83-5A25916CFC74}"/>
              </a:ext>
            </a:extLst>
          </p:cNvPr>
          <p:cNvSpPr>
            <a:spLocks noGrp="1"/>
          </p:cNvSpPr>
          <p:nvPr>
            <p:ph type="body" sz="quarter" idx="16"/>
          </p:nvPr>
        </p:nvSpPr>
        <p:spPr>
          <a:xfrm>
            <a:off x="5032506" y="4469478"/>
            <a:ext cx="4089076" cy="193132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Rectangle 12">
            <a:extLst>
              <a:ext uri="{FF2B5EF4-FFF2-40B4-BE49-F238E27FC236}">
                <a16:creationId xmlns:a16="http://schemas.microsoft.com/office/drawing/2014/main" id="{2E10F787-7274-462B-8B90-A25D467874DB}"/>
              </a:ext>
            </a:extLst>
          </p:cNvPr>
          <p:cNvSpPr/>
          <p:nvPr userDrawn="1"/>
        </p:nvSpPr>
        <p:spPr>
          <a:xfrm>
            <a:off x="5191" y="0"/>
            <a:ext cx="12186809" cy="312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883864294"/>
      </p:ext>
    </p:extLst>
  </p:cSld>
  <p:clrMapOvr>
    <a:masterClrMapping/>
  </p:clrMapOvr>
  <p:extLst>
    <p:ext uri="{DCECCB84-F9BA-43D5-87BE-67443E8EF086}">
      <p15:sldGuideLst xmlns:p15="http://schemas.microsoft.com/office/powerpoint/2012/main">
        <p15:guide id="1" orient="horz" pos="2842">
          <p15:clr>
            <a:srgbClr val="FBAE40"/>
          </p15:clr>
        </p15:guide>
        <p15:guide id="2" pos="2944">
          <p15:clr>
            <a:srgbClr val="FBAE40"/>
          </p15:clr>
        </p15:guide>
        <p15:guide id="3" pos="3112">
          <p15:clr>
            <a:srgbClr val="FBAE40"/>
          </p15:clr>
        </p15:guide>
        <p15:guide id="4" pos="572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lumn text up">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D61715A-46B0-4F0A-A964-84B00D5ECCD9}"/>
              </a:ext>
            </a:extLst>
          </p:cNvPr>
          <p:cNvSpPr/>
          <p:nvPr userDrawn="1"/>
        </p:nvSpPr>
        <p:spPr>
          <a:xfrm>
            <a:off x="-1" y="2789239"/>
            <a:ext cx="12192000" cy="4068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420471" y="1642127"/>
            <a:ext cx="4089075" cy="902954"/>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p:nvPr>
        </p:nvSpPr>
        <p:spPr>
          <a:xfrm>
            <a:off x="5032506" y="1642127"/>
            <a:ext cx="4089076" cy="902954"/>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3529373573"/>
      </p:ext>
    </p:extLst>
  </p:cSld>
  <p:clrMapOvr>
    <a:masterClrMapping/>
  </p:clrMapOvr>
  <p:extLst>
    <p:ext uri="{DCECCB84-F9BA-43D5-87BE-67443E8EF086}">
      <p15:sldGuideLst xmlns:p15="http://schemas.microsoft.com/office/powerpoint/2012/main">
        <p15:guide id="1" orient="horz" pos="1056">
          <p15:clr>
            <a:srgbClr val="FBAE40"/>
          </p15:clr>
        </p15:guide>
        <p15:guide id="2" pos="312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lumn text up v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bg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bg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420471" y="1642127"/>
            <a:ext cx="4089075" cy="902954"/>
          </a:xfrm>
          <a:noFill/>
        </p:spPr>
        <p:txBody>
          <a:bodyPr tIns="0" bIns="0" anchor="t">
            <a:noAutofit/>
          </a:bodyPr>
          <a:lstStyle>
            <a:lvl1pPr marL="0" indent="0">
              <a:lnSpc>
                <a:spcPts val="1500"/>
              </a:lnSpc>
              <a:spcBef>
                <a:spcPts val="0"/>
              </a:spcBef>
              <a:spcAft>
                <a:spcPts val="0"/>
              </a:spcAft>
              <a:buNone/>
              <a:defRPr sz="1020">
                <a:solidFill>
                  <a:schemeClr val="bg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p:nvPr>
        </p:nvSpPr>
        <p:spPr>
          <a:xfrm>
            <a:off x="5032506" y="1642127"/>
            <a:ext cx="4089076" cy="902954"/>
          </a:xfrm>
          <a:noFill/>
        </p:spPr>
        <p:txBody>
          <a:bodyPr tIns="0" bIns="0" anchor="t">
            <a:noAutofit/>
          </a:bodyPr>
          <a:lstStyle>
            <a:lvl1pPr marL="0" indent="0">
              <a:lnSpc>
                <a:spcPts val="1500"/>
              </a:lnSpc>
              <a:spcBef>
                <a:spcPts val="0"/>
              </a:spcBef>
              <a:spcAft>
                <a:spcPts val="0"/>
              </a:spcAft>
              <a:buNone/>
              <a:defRPr sz="1020">
                <a:solidFill>
                  <a:schemeClr val="bg1"/>
                </a:solidFill>
                <a:latin typeface="+mn-lt"/>
              </a:defRPr>
            </a:lvl1pPr>
          </a:lstStyle>
          <a:p>
            <a:pPr lvl="0"/>
            <a:r>
              <a:rPr lang="en-US"/>
              <a:t>Click to edit Master text styles</a:t>
            </a:r>
          </a:p>
        </p:txBody>
      </p:sp>
      <p:sp>
        <p:nvSpPr>
          <p:cNvPr id="12" name="Rectangle 11">
            <a:extLst>
              <a:ext uri="{FF2B5EF4-FFF2-40B4-BE49-F238E27FC236}">
                <a16:creationId xmlns:a16="http://schemas.microsoft.com/office/drawing/2014/main" id="{153CB6C2-878B-44E4-9375-E95DEDA9BE29}"/>
              </a:ext>
            </a:extLst>
          </p:cNvPr>
          <p:cNvSpPr/>
          <p:nvPr userDrawn="1"/>
        </p:nvSpPr>
        <p:spPr>
          <a:xfrm>
            <a:off x="-1" y="2706527"/>
            <a:ext cx="12192000" cy="41514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109960716"/>
      </p:ext>
    </p:extLst>
  </p:cSld>
  <p:clrMapOvr>
    <a:masterClrMapping/>
  </p:clrMapOvr>
  <p:extLst>
    <p:ext uri="{DCECCB84-F9BA-43D5-87BE-67443E8EF086}">
      <p15:sldGuideLst xmlns:p15="http://schemas.microsoft.com/office/powerpoint/2012/main">
        <p15:guide id="1" orient="horz" pos="1056">
          <p15:clr>
            <a:srgbClr val="FBAE40"/>
          </p15:clr>
        </p15:guide>
        <p15:guide id="2" pos="312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678336" y="3333784"/>
            <a:ext cx="4051431"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hasCustomPrompt="1"/>
          </p:nvPr>
        </p:nvSpPr>
        <p:spPr>
          <a:xfrm>
            <a:off x="5032504" y="212790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2</a:t>
            </a:r>
          </a:p>
        </p:txBody>
      </p:sp>
      <p:sp>
        <p:nvSpPr>
          <p:cNvPr id="15" name="Text Placeholder 41">
            <a:extLst>
              <a:ext uri="{FF2B5EF4-FFF2-40B4-BE49-F238E27FC236}">
                <a16:creationId xmlns:a16="http://schemas.microsoft.com/office/drawing/2014/main" id="{D52BC5D2-5C4D-4082-92FC-DDFD40B57583}"/>
              </a:ext>
            </a:extLst>
          </p:cNvPr>
          <p:cNvSpPr>
            <a:spLocks noGrp="1"/>
          </p:cNvSpPr>
          <p:nvPr>
            <p:ph type="body" sz="quarter" idx="21" hasCustomPrompt="1"/>
          </p:nvPr>
        </p:nvSpPr>
        <p:spPr>
          <a:xfrm>
            <a:off x="678336"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16" name="Text Placeholder 41">
            <a:extLst>
              <a:ext uri="{FF2B5EF4-FFF2-40B4-BE49-F238E27FC236}">
                <a16:creationId xmlns:a16="http://schemas.microsoft.com/office/drawing/2014/main" id="{67D136FC-C39E-4B56-A8A7-902EFCBE1E0E}"/>
              </a:ext>
            </a:extLst>
          </p:cNvPr>
          <p:cNvSpPr>
            <a:spLocks noGrp="1"/>
          </p:cNvSpPr>
          <p:nvPr>
            <p:ph type="body" sz="quarter" idx="22" hasCustomPrompt="1"/>
          </p:nvPr>
        </p:nvSpPr>
        <p:spPr>
          <a:xfrm>
            <a:off x="678335" y="2891539"/>
            <a:ext cx="4059315"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19" name="Text Placeholder 41">
            <a:extLst>
              <a:ext uri="{FF2B5EF4-FFF2-40B4-BE49-F238E27FC236}">
                <a16:creationId xmlns:a16="http://schemas.microsoft.com/office/drawing/2014/main" id="{88629875-6B48-47C0-95E2-FCC671B7CB25}"/>
              </a:ext>
            </a:extLst>
          </p:cNvPr>
          <p:cNvSpPr>
            <a:spLocks noGrp="1"/>
          </p:cNvSpPr>
          <p:nvPr>
            <p:ph type="body" sz="quarter" idx="23" hasCustomPrompt="1"/>
          </p:nvPr>
        </p:nvSpPr>
        <p:spPr>
          <a:xfrm>
            <a:off x="5032503" y="2891539"/>
            <a:ext cx="4059315"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20" name="Text Placeholder 41">
            <a:extLst>
              <a:ext uri="{FF2B5EF4-FFF2-40B4-BE49-F238E27FC236}">
                <a16:creationId xmlns:a16="http://schemas.microsoft.com/office/drawing/2014/main" id="{3852BDF8-9FCD-4338-9AB5-50F325D2E411}"/>
              </a:ext>
            </a:extLst>
          </p:cNvPr>
          <p:cNvSpPr>
            <a:spLocks noGrp="1"/>
          </p:cNvSpPr>
          <p:nvPr>
            <p:ph type="body" sz="quarter" idx="24"/>
          </p:nvPr>
        </p:nvSpPr>
        <p:spPr>
          <a:xfrm>
            <a:off x="5032503" y="3333784"/>
            <a:ext cx="4051431"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2568450816"/>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column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678335"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5" name="Text Placeholder 41">
            <a:extLst>
              <a:ext uri="{FF2B5EF4-FFF2-40B4-BE49-F238E27FC236}">
                <a16:creationId xmlns:a16="http://schemas.microsoft.com/office/drawing/2014/main" id="{D52BC5D2-5C4D-4082-92FC-DDFD40B57583}"/>
              </a:ext>
            </a:extLst>
          </p:cNvPr>
          <p:cNvSpPr>
            <a:spLocks noGrp="1"/>
          </p:cNvSpPr>
          <p:nvPr>
            <p:ph type="body" sz="quarter" idx="21" hasCustomPrompt="1"/>
          </p:nvPr>
        </p:nvSpPr>
        <p:spPr>
          <a:xfrm>
            <a:off x="678336"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16" name="Text Placeholder 41">
            <a:extLst>
              <a:ext uri="{FF2B5EF4-FFF2-40B4-BE49-F238E27FC236}">
                <a16:creationId xmlns:a16="http://schemas.microsoft.com/office/drawing/2014/main" id="{67D136FC-C39E-4B56-A8A7-902EFCBE1E0E}"/>
              </a:ext>
            </a:extLst>
          </p:cNvPr>
          <p:cNvSpPr>
            <a:spLocks noGrp="1"/>
          </p:cNvSpPr>
          <p:nvPr>
            <p:ph type="body" sz="quarter" idx="22" hasCustomPrompt="1"/>
          </p:nvPr>
        </p:nvSpPr>
        <p:spPr>
          <a:xfrm>
            <a:off x="678336"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28" name="Text Placeholder 41">
            <a:extLst>
              <a:ext uri="{FF2B5EF4-FFF2-40B4-BE49-F238E27FC236}">
                <a16:creationId xmlns:a16="http://schemas.microsoft.com/office/drawing/2014/main" id="{802D27AC-5BF8-4C33-A7A8-C234E04F2584}"/>
              </a:ext>
            </a:extLst>
          </p:cNvPr>
          <p:cNvSpPr>
            <a:spLocks noGrp="1"/>
          </p:cNvSpPr>
          <p:nvPr>
            <p:ph type="body" sz="quarter" idx="23"/>
          </p:nvPr>
        </p:nvSpPr>
        <p:spPr>
          <a:xfrm>
            <a:off x="4293909"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30" name="Text Placeholder 41">
            <a:extLst>
              <a:ext uri="{FF2B5EF4-FFF2-40B4-BE49-F238E27FC236}">
                <a16:creationId xmlns:a16="http://schemas.microsoft.com/office/drawing/2014/main" id="{ECD25102-B5CF-4D8F-A188-0B90FFE36B37}"/>
              </a:ext>
            </a:extLst>
          </p:cNvPr>
          <p:cNvSpPr>
            <a:spLocks noGrp="1"/>
          </p:cNvSpPr>
          <p:nvPr>
            <p:ph type="body" sz="quarter" idx="24" hasCustomPrompt="1"/>
          </p:nvPr>
        </p:nvSpPr>
        <p:spPr>
          <a:xfrm>
            <a:off x="4293910"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31" name="Text Placeholder 41">
            <a:extLst>
              <a:ext uri="{FF2B5EF4-FFF2-40B4-BE49-F238E27FC236}">
                <a16:creationId xmlns:a16="http://schemas.microsoft.com/office/drawing/2014/main" id="{9CCFC390-048E-4EBB-9396-1FD4F438ED5B}"/>
              </a:ext>
            </a:extLst>
          </p:cNvPr>
          <p:cNvSpPr>
            <a:spLocks noGrp="1"/>
          </p:cNvSpPr>
          <p:nvPr>
            <p:ph type="body" sz="quarter" idx="25" hasCustomPrompt="1"/>
          </p:nvPr>
        </p:nvSpPr>
        <p:spPr>
          <a:xfrm>
            <a:off x="4293910"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33" name="Text Placeholder 41">
            <a:extLst>
              <a:ext uri="{FF2B5EF4-FFF2-40B4-BE49-F238E27FC236}">
                <a16:creationId xmlns:a16="http://schemas.microsoft.com/office/drawing/2014/main" id="{C6038199-F004-41CF-A621-792EF2E2334E}"/>
              </a:ext>
            </a:extLst>
          </p:cNvPr>
          <p:cNvSpPr>
            <a:spLocks noGrp="1"/>
          </p:cNvSpPr>
          <p:nvPr>
            <p:ph type="body" sz="quarter" idx="26"/>
          </p:nvPr>
        </p:nvSpPr>
        <p:spPr>
          <a:xfrm>
            <a:off x="7891087"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34" name="Text Placeholder 41">
            <a:extLst>
              <a:ext uri="{FF2B5EF4-FFF2-40B4-BE49-F238E27FC236}">
                <a16:creationId xmlns:a16="http://schemas.microsoft.com/office/drawing/2014/main" id="{F4C0732F-6C0A-4BC8-A772-0B31EA2F4095}"/>
              </a:ext>
            </a:extLst>
          </p:cNvPr>
          <p:cNvSpPr>
            <a:spLocks noGrp="1"/>
          </p:cNvSpPr>
          <p:nvPr>
            <p:ph type="body" sz="quarter" idx="27" hasCustomPrompt="1"/>
          </p:nvPr>
        </p:nvSpPr>
        <p:spPr>
          <a:xfrm>
            <a:off x="7891088"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35" name="Text Placeholder 41">
            <a:extLst>
              <a:ext uri="{FF2B5EF4-FFF2-40B4-BE49-F238E27FC236}">
                <a16:creationId xmlns:a16="http://schemas.microsoft.com/office/drawing/2014/main" id="{0927B884-632A-48DD-93F1-D73F9AB1B6A0}"/>
              </a:ext>
            </a:extLst>
          </p:cNvPr>
          <p:cNvSpPr>
            <a:spLocks noGrp="1"/>
          </p:cNvSpPr>
          <p:nvPr>
            <p:ph type="body" sz="quarter" idx="28" hasCustomPrompt="1"/>
          </p:nvPr>
        </p:nvSpPr>
        <p:spPr>
          <a:xfrm>
            <a:off x="7891088"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Tree>
    <p:extLst>
      <p:ext uri="{BB962C8B-B14F-4D97-AF65-F5344CB8AC3E}">
        <p14:creationId xmlns:p14="http://schemas.microsoft.com/office/powerpoint/2010/main" val="4208779632"/>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and titl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36" name="Text Placeholder 41">
            <a:extLst>
              <a:ext uri="{FF2B5EF4-FFF2-40B4-BE49-F238E27FC236}">
                <a16:creationId xmlns:a16="http://schemas.microsoft.com/office/drawing/2014/main" id="{209BC04F-D5E4-4393-95C5-0F6591B855CF}"/>
              </a:ext>
            </a:extLst>
          </p:cNvPr>
          <p:cNvSpPr>
            <a:spLocks noGrp="1"/>
          </p:cNvSpPr>
          <p:nvPr>
            <p:ph type="body" sz="quarter" idx="15" hasCustomPrompt="1"/>
          </p:nvPr>
        </p:nvSpPr>
        <p:spPr>
          <a:xfrm>
            <a:off x="5293904" y="1392786"/>
            <a:ext cx="6219760" cy="94198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GB"/>
              <a:t>Lorem</a:t>
            </a:r>
          </a:p>
        </p:txBody>
      </p:sp>
      <p:sp>
        <p:nvSpPr>
          <p:cNvPr id="37" name="Text Placeholder 41">
            <a:extLst>
              <a:ext uri="{FF2B5EF4-FFF2-40B4-BE49-F238E27FC236}">
                <a16:creationId xmlns:a16="http://schemas.microsoft.com/office/drawing/2014/main" id="{7EBAC2CF-6AD1-476C-87B2-C06C9115D2FD}"/>
              </a:ext>
            </a:extLst>
          </p:cNvPr>
          <p:cNvSpPr>
            <a:spLocks noGrp="1"/>
          </p:cNvSpPr>
          <p:nvPr>
            <p:ph type="body" sz="quarter" idx="22" hasCustomPrompt="1"/>
          </p:nvPr>
        </p:nvSpPr>
        <p:spPr>
          <a:xfrm>
            <a:off x="5293905" y="834162"/>
            <a:ext cx="3213677" cy="332562"/>
          </a:xfrm>
          <a:noFill/>
        </p:spPr>
        <p:txBody>
          <a:bodyPr tIns="182880" bIns="91440" anchor="ctr">
            <a:noAutofit/>
          </a:bodyPr>
          <a:lstStyle>
            <a:lvl1pPr marL="0" indent="0">
              <a:lnSpc>
                <a:spcPts val="1500"/>
              </a:lnSpc>
              <a:spcBef>
                <a:spcPts val="0"/>
              </a:spcBef>
              <a:spcAft>
                <a:spcPts val="0"/>
              </a:spcAft>
              <a:buNone/>
              <a:defRPr sz="2000">
                <a:solidFill>
                  <a:schemeClr val="tx1"/>
                </a:solidFill>
                <a:latin typeface="+mj-lt"/>
              </a:defRPr>
            </a:lvl1pPr>
          </a:lstStyle>
          <a:p>
            <a:pPr lvl="0"/>
            <a:r>
              <a:rPr lang="en-GB"/>
              <a:t>Title goes here</a:t>
            </a:r>
          </a:p>
        </p:txBody>
      </p:sp>
      <p:sp>
        <p:nvSpPr>
          <p:cNvPr id="39" name="Text Placeholder 41">
            <a:extLst>
              <a:ext uri="{FF2B5EF4-FFF2-40B4-BE49-F238E27FC236}">
                <a16:creationId xmlns:a16="http://schemas.microsoft.com/office/drawing/2014/main" id="{D0AEA13F-698D-439D-9EAB-368901F325E2}"/>
              </a:ext>
            </a:extLst>
          </p:cNvPr>
          <p:cNvSpPr>
            <a:spLocks noGrp="1"/>
          </p:cNvSpPr>
          <p:nvPr>
            <p:ph type="body" sz="quarter" idx="23" hasCustomPrompt="1"/>
          </p:nvPr>
        </p:nvSpPr>
        <p:spPr>
          <a:xfrm>
            <a:off x="4922666" y="3737381"/>
            <a:ext cx="6219760" cy="94198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GB"/>
              <a:t>Lorem</a:t>
            </a:r>
          </a:p>
        </p:txBody>
      </p:sp>
      <p:sp>
        <p:nvSpPr>
          <p:cNvPr id="40" name="Text Placeholder 41">
            <a:extLst>
              <a:ext uri="{FF2B5EF4-FFF2-40B4-BE49-F238E27FC236}">
                <a16:creationId xmlns:a16="http://schemas.microsoft.com/office/drawing/2014/main" id="{68FF66F6-B1C9-4BCD-8487-95074D9814E4}"/>
              </a:ext>
            </a:extLst>
          </p:cNvPr>
          <p:cNvSpPr>
            <a:spLocks noGrp="1"/>
          </p:cNvSpPr>
          <p:nvPr>
            <p:ph type="body" sz="quarter" idx="24" hasCustomPrompt="1"/>
          </p:nvPr>
        </p:nvSpPr>
        <p:spPr>
          <a:xfrm>
            <a:off x="4922667" y="3188917"/>
            <a:ext cx="3213677" cy="332562"/>
          </a:xfrm>
          <a:noFill/>
        </p:spPr>
        <p:txBody>
          <a:bodyPr tIns="182880" bIns="91440" anchor="ctr">
            <a:noAutofit/>
          </a:bodyPr>
          <a:lstStyle>
            <a:lvl1pPr marL="0" indent="0">
              <a:lnSpc>
                <a:spcPts val="1500"/>
              </a:lnSpc>
              <a:spcBef>
                <a:spcPts val="0"/>
              </a:spcBef>
              <a:spcAft>
                <a:spcPts val="0"/>
              </a:spcAft>
              <a:buNone/>
              <a:defRPr sz="2400">
                <a:solidFill>
                  <a:schemeClr val="tx1"/>
                </a:solidFill>
                <a:latin typeface="+mj-lt"/>
              </a:defRPr>
            </a:lvl1pPr>
          </a:lstStyle>
          <a:p>
            <a:pPr lvl="0"/>
            <a:r>
              <a:rPr lang="en-GB"/>
              <a:t>Title goes here</a:t>
            </a:r>
          </a:p>
        </p:txBody>
      </p:sp>
    </p:spTree>
    <p:extLst>
      <p:ext uri="{BB962C8B-B14F-4D97-AF65-F5344CB8AC3E}">
        <p14:creationId xmlns:p14="http://schemas.microsoft.com/office/powerpoint/2010/main" val="2670573757"/>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ne column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itle 1">
            <a:extLst>
              <a:ext uri="{FF2B5EF4-FFF2-40B4-BE49-F238E27FC236}">
                <a16:creationId xmlns:a16="http://schemas.microsoft.com/office/drawing/2014/main" id="{5A570DFD-BCDE-4B1E-983F-549B0B01A3E8}"/>
              </a:ext>
            </a:extLst>
          </p:cNvPr>
          <p:cNvSpPr>
            <a:spLocks noGrp="1"/>
          </p:cNvSpPr>
          <p:nvPr>
            <p:ph type="title" hasCustomPrompt="1"/>
          </p:nvPr>
        </p:nvSpPr>
        <p:spPr>
          <a:xfrm>
            <a:off x="7056826" y="2470442"/>
            <a:ext cx="3821813" cy="589915"/>
          </a:xfrm>
        </p:spPr>
        <p:txBody>
          <a:bodyPr/>
          <a:lstStyle>
            <a:lvl1pPr>
              <a:defRPr sz="3200">
                <a:solidFill>
                  <a:schemeClr val="bg1"/>
                </a:solidFill>
              </a:defRPr>
            </a:lvl1pPr>
          </a:lstStyle>
          <a:p>
            <a:r>
              <a:rPr lang="en-US"/>
              <a:t>Title goes here</a:t>
            </a:r>
          </a:p>
        </p:txBody>
      </p:sp>
      <p:sp>
        <p:nvSpPr>
          <p:cNvPr id="16" name="Text Placeholder 41">
            <a:extLst>
              <a:ext uri="{FF2B5EF4-FFF2-40B4-BE49-F238E27FC236}">
                <a16:creationId xmlns:a16="http://schemas.microsoft.com/office/drawing/2014/main" id="{9AA4763E-9535-48D9-A7A0-47BAE8826A73}"/>
              </a:ext>
            </a:extLst>
          </p:cNvPr>
          <p:cNvSpPr>
            <a:spLocks noGrp="1"/>
          </p:cNvSpPr>
          <p:nvPr>
            <p:ph type="body" sz="quarter" idx="14" hasCustomPrompt="1"/>
          </p:nvPr>
        </p:nvSpPr>
        <p:spPr>
          <a:xfrm>
            <a:off x="7447822" y="3074563"/>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7" name="Text Placeholder 41">
            <a:extLst>
              <a:ext uri="{FF2B5EF4-FFF2-40B4-BE49-F238E27FC236}">
                <a16:creationId xmlns:a16="http://schemas.microsoft.com/office/drawing/2014/main" id="{A8C92DB9-E053-4A8E-AD46-ECD172D91BD6}"/>
              </a:ext>
            </a:extLst>
          </p:cNvPr>
          <p:cNvSpPr>
            <a:spLocks noGrp="1"/>
          </p:cNvSpPr>
          <p:nvPr>
            <p:ph type="body" sz="quarter" idx="15"/>
          </p:nvPr>
        </p:nvSpPr>
        <p:spPr>
          <a:xfrm>
            <a:off x="7060798" y="3750351"/>
            <a:ext cx="4422047" cy="2210612"/>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729318031"/>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2C576-170C-3C05-1145-E885F88697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98BF4C-F003-64EF-1763-7C7A8424C1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A93E41-C0EA-BF1E-5B5A-A770CEFA1C7D}"/>
              </a:ext>
            </a:extLst>
          </p:cNvPr>
          <p:cNvSpPr>
            <a:spLocks noGrp="1"/>
          </p:cNvSpPr>
          <p:nvPr>
            <p:ph type="dt" sz="half" idx="10"/>
          </p:nvPr>
        </p:nvSpPr>
        <p:spPr/>
        <p:txBody>
          <a:bodyPr/>
          <a:lstStyle/>
          <a:p>
            <a:fld id="{50C3853C-0ABA-4CA4-8950-F4B459562918}" type="datetimeFigureOut">
              <a:rPr lang="en-US" smtClean="0"/>
              <a:t>2/6/2024</a:t>
            </a:fld>
            <a:endParaRPr lang="en-US"/>
          </a:p>
        </p:txBody>
      </p:sp>
      <p:sp>
        <p:nvSpPr>
          <p:cNvPr id="5" name="Footer Placeholder 4">
            <a:extLst>
              <a:ext uri="{FF2B5EF4-FFF2-40B4-BE49-F238E27FC236}">
                <a16:creationId xmlns:a16="http://schemas.microsoft.com/office/drawing/2014/main" id="{B623DB76-6F52-B6D0-70E7-F8461B4EA0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752288-C7DF-9A14-8736-D68564484228}"/>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42150128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ne column Ice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itle 1">
            <a:extLst>
              <a:ext uri="{FF2B5EF4-FFF2-40B4-BE49-F238E27FC236}">
                <a16:creationId xmlns:a16="http://schemas.microsoft.com/office/drawing/2014/main" id="{5A570DFD-BCDE-4B1E-983F-549B0B01A3E8}"/>
              </a:ext>
            </a:extLst>
          </p:cNvPr>
          <p:cNvSpPr>
            <a:spLocks noGrp="1"/>
          </p:cNvSpPr>
          <p:nvPr>
            <p:ph type="title" hasCustomPrompt="1"/>
          </p:nvPr>
        </p:nvSpPr>
        <p:spPr>
          <a:xfrm>
            <a:off x="7056826" y="2470442"/>
            <a:ext cx="3821813" cy="589915"/>
          </a:xfrm>
        </p:spPr>
        <p:txBody>
          <a:bodyPr/>
          <a:lstStyle>
            <a:lvl1pPr>
              <a:defRPr sz="3200">
                <a:solidFill>
                  <a:schemeClr val="tx1"/>
                </a:solidFill>
              </a:defRPr>
            </a:lvl1pPr>
          </a:lstStyle>
          <a:p>
            <a:r>
              <a:rPr lang="en-US"/>
              <a:t>Title goes here</a:t>
            </a:r>
          </a:p>
        </p:txBody>
      </p:sp>
      <p:sp>
        <p:nvSpPr>
          <p:cNvPr id="16" name="Text Placeholder 41">
            <a:extLst>
              <a:ext uri="{FF2B5EF4-FFF2-40B4-BE49-F238E27FC236}">
                <a16:creationId xmlns:a16="http://schemas.microsoft.com/office/drawing/2014/main" id="{9AA4763E-9535-48D9-A7A0-47BAE8826A73}"/>
              </a:ext>
            </a:extLst>
          </p:cNvPr>
          <p:cNvSpPr>
            <a:spLocks noGrp="1"/>
          </p:cNvSpPr>
          <p:nvPr>
            <p:ph type="body" sz="quarter" idx="14" hasCustomPrompt="1"/>
          </p:nvPr>
        </p:nvSpPr>
        <p:spPr>
          <a:xfrm>
            <a:off x="7447822" y="3074563"/>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7" name="Text Placeholder 41">
            <a:extLst>
              <a:ext uri="{FF2B5EF4-FFF2-40B4-BE49-F238E27FC236}">
                <a16:creationId xmlns:a16="http://schemas.microsoft.com/office/drawing/2014/main" id="{A8C92DB9-E053-4A8E-AD46-ECD172D91BD6}"/>
              </a:ext>
            </a:extLst>
          </p:cNvPr>
          <p:cNvSpPr>
            <a:spLocks noGrp="1"/>
          </p:cNvSpPr>
          <p:nvPr>
            <p:ph type="body" sz="quarter" idx="15"/>
          </p:nvPr>
        </p:nvSpPr>
        <p:spPr>
          <a:xfrm>
            <a:off x="7060798" y="3750351"/>
            <a:ext cx="4422047" cy="2210612"/>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1137435675"/>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0" name="Title 1">
            <a:extLst>
              <a:ext uri="{FF2B5EF4-FFF2-40B4-BE49-F238E27FC236}">
                <a16:creationId xmlns:a16="http://schemas.microsoft.com/office/drawing/2014/main" id="{79C8366E-4551-45B5-8315-BAD7D7822044}"/>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2" name="Text Placeholder 41">
            <a:extLst>
              <a:ext uri="{FF2B5EF4-FFF2-40B4-BE49-F238E27FC236}">
                <a16:creationId xmlns:a16="http://schemas.microsoft.com/office/drawing/2014/main" id="{FA376403-1F8F-4447-BF16-CD9AD84E53A2}"/>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Tree>
    <p:extLst>
      <p:ext uri="{BB962C8B-B14F-4D97-AF65-F5344CB8AC3E}">
        <p14:creationId xmlns:p14="http://schemas.microsoft.com/office/powerpoint/2010/main" val="341162105"/>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22892-3963-932E-CAC5-D22396161C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EC0B48-45C1-2F7F-6F06-78B21EC12E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0087DB-C506-AC1E-1B8B-8623860B149A}"/>
              </a:ext>
            </a:extLst>
          </p:cNvPr>
          <p:cNvSpPr>
            <a:spLocks noGrp="1"/>
          </p:cNvSpPr>
          <p:nvPr>
            <p:ph type="dt" sz="half" idx="10"/>
          </p:nvPr>
        </p:nvSpPr>
        <p:spPr/>
        <p:txBody>
          <a:bodyPr/>
          <a:lstStyle/>
          <a:p>
            <a:fld id="{0C5B514B-DA56-42A1-8710-41ED4FABE842}" type="datetime1">
              <a:rPr lang="en-US" smtClean="0"/>
              <a:t>2/6/2024</a:t>
            </a:fld>
            <a:endParaRPr lang="en-US"/>
          </a:p>
        </p:txBody>
      </p:sp>
      <p:sp>
        <p:nvSpPr>
          <p:cNvPr id="5" name="Footer Placeholder 4">
            <a:extLst>
              <a:ext uri="{FF2B5EF4-FFF2-40B4-BE49-F238E27FC236}">
                <a16:creationId xmlns:a16="http://schemas.microsoft.com/office/drawing/2014/main" id="{79EB0C79-587A-2091-3E66-CC35A9C556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521A3E-601E-95E1-A6B3-A4E65F3C124B}"/>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1538789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2C2DB-2BE3-9F69-1E19-100FF148A4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01D4E2-5E85-F772-9666-7F2BEF679B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604C93-5421-2187-3B81-A2C74DE74582}"/>
              </a:ext>
            </a:extLst>
          </p:cNvPr>
          <p:cNvSpPr>
            <a:spLocks noGrp="1"/>
          </p:cNvSpPr>
          <p:nvPr>
            <p:ph type="dt" sz="half" idx="10"/>
          </p:nvPr>
        </p:nvSpPr>
        <p:spPr/>
        <p:txBody>
          <a:bodyPr/>
          <a:lstStyle/>
          <a:p>
            <a:fld id="{5F527261-22C8-452C-AEE8-C50F669C15AE}" type="datetime1">
              <a:rPr lang="en-US" smtClean="0"/>
              <a:t>2/6/2024</a:t>
            </a:fld>
            <a:endParaRPr lang="en-US"/>
          </a:p>
        </p:txBody>
      </p:sp>
      <p:sp>
        <p:nvSpPr>
          <p:cNvPr id="5" name="Footer Placeholder 4">
            <a:extLst>
              <a:ext uri="{FF2B5EF4-FFF2-40B4-BE49-F238E27FC236}">
                <a16:creationId xmlns:a16="http://schemas.microsoft.com/office/drawing/2014/main" id="{2337F885-7A4F-1FFF-B5FB-671B859C6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17547F-2A46-5CE3-0198-2DE551BC22B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3780725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2C576-170C-3C05-1145-E885F88697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98BF4C-F003-64EF-1763-7C7A8424C1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A93E41-C0EA-BF1E-5B5A-A770CEFA1C7D}"/>
              </a:ext>
            </a:extLst>
          </p:cNvPr>
          <p:cNvSpPr>
            <a:spLocks noGrp="1"/>
          </p:cNvSpPr>
          <p:nvPr>
            <p:ph type="dt" sz="half" idx="10"/>
          </p:nvPr>
        </p:nvSpPr>
        <p:spPr/>
        <p:txBody>
          <a:bodyPr/>
          <a:lstStyle/>
          <a:p>
            <a:fld id="{832C527E-4173-4FAC-8A7F-42C6E68FD0A9}" type="datetime1">
              <a:rPr lang="en-US" smtClean="0"/>
              <a:t>2/6/2024</a:t>
            </a:fld>
            <a:endParaRPr lang="en-US"/>
          </a:p>
        </p:txBody>
      </p:sp>
      <p:sp>
        <p:nvSpPr>
          <p:cNvPr id="5" name="Footer Placeholder 4">
            <a:extLst>
              <a:ext uri="{FF2B5EF4-FFF2-40B4-BE49-F238E27FC236}">
                <a16:creationId xmlns:a16="http://schemas.microsoft.com/office/drawing/2014/main" id="{B623DB76-6F52-B6D0-70E7-F8461B4EA0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752288-C7DF-9A14-8736-D68564484228}"/>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2652247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B5205-7CA0-A486-019F-A993E4A40C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A9FA39-479C-B22E-7D01-2882E98804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94006F-7C3C-FFEB-84D6-C468D5FC3C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D2AAFD-CC2A-EBFF-16FF-DC26A6221CC8}"/>
              </a:ext>
            </a:extLst>
          </p:cNvPr>
          <p:cNvSpPr>
            <a:spLocks noGrp="1"/>
          </p:cNvSpPr>
          <p:nvPr>
            <p:ph type="dt" sz="half" idx="10"/>
          </p:nvPr>
        </p:nvSpPr>
        <p:spPr/>
        <p:txBody>
          <a:bodyPr/>
          <a:lstStyle/>
          <a:p>
            <a:fld id="{D6C292AF-5184-426E-82C8-799E42B843F1}" type="datetime1">
              <a:rPr lang="en-US" smtClean="0"/>
              <a:t>2/6/2024</a:t>
            </a:fld>
            <a:endParaRPr lang="en-US"/>
          </a:p>
        </p:txBody>
      </p:sp>
      <p:sp>
        <p:nvSpPr>
          <p:cNvPr id="6" name="Footer Placeholder 5">
            <a:extLst>
              <a:ext uri="{FF2B5EF4-FFF2-40B4-BE49-F238E27FC236}">
                <a16:creationId xmlns:a16="http://schemas.microsoft.com/office/drawing/2014/main" id="{273F66F9-21DF-201F-EFB8-A0FB34E5C0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818729-8AED-22E4-6A7E-0F28E571274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42818499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D1B62-B429-4C23-02F8-A40DF9D9F0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695705-72D5-C15E-6540-631F5C5F96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08612F-1F13-52BD-AE1E-978699633D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93790A-FF7C-A528-8F0C-D70BC9B143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BAEF71-D218-B6E8-DE2F-64EBB34FEE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203275-EF89-3BBC-F3E8-AB4D15FA2CC5}"/>
              </a:ext>
            </a:extLst>
          </p:cNvPr>
          <p:cNvSpPr>
            <a:spLocks noGrp="1"/>
          </p:cNvSpPr>
          <p:nvPr>
            <p:ph type="dt" sz="half" idx="10"/>
          </p:nvPr>
        </p:nvSpPr>
        <p:spPr/>
        <p:txBody>
          <a:bodyPr/>
          <a:lstStyle/>
          <a:p>
            <a:fld id="{EBC0C8CD-DFCD-49AC-9A63-541DF66F2CC6}" type="datetime1">
              <a:rPr lang="en-US" smtClean="0"/>
              <a:t>2/6/2024</a:t>
            </a:fld>
            <a:endParaRPr lang="en-US"/>
          </a:p>
        </p:txBody>
      </p:sp>
      <p:sp>
        <p:nvSpPr>
          <p:cNvPr id="8" name="Footer Placeholder 7">
            <a:extLst>
              <a:ext uri="{FF2B5EF4-FFF2-40B4-BE49-F238E27FC236}">
                <a16:creationId xmlns:a16="http://schemas.microsoft.com/office/drawing/2014/main" id="{ED0CB9E5-2320-BDEF-6FB4-21F42A3AA0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C50A11-9842-CDE6-57C9-13A9E7FAF1F1}"/>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4405438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1CDF4-5C07-DA4C-CEA6-9C10E98D4E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09E8C-FBB4-204C-9144-7C5285A68CF1}"/>
              </a:ext>
            </a:extLst>
          </p:cNvPr>
          <p:cNvSpPr>
            <a:spLocks noGrp="1"/>
          </p:cNvSpPr>
          <p:nvPr>
            <p:ph type="dt" sz="half" idx="10"/>
          </p:nvPr>
        </p:nvSpPr>
        <p:spPr/>
        <p:txBody>
          <a:bodyPr/>
          <a:lstStyle/>
          <a:p>
            <a:fld id="{5A32EDF6-B0AC-435B-A222-8D5942E2E43F}" type="datetime1">
              <a:rPr lang="en-US" smtClean="0"/>
              <a:t>2/6/2024</a:t>
            </a:fld>
            <a:endParaRPr lang="en-US"/>
          </a:p>
        </p:txBody>
      </p:sp>
      <p:sp>
        <p:nvSpPr>
          <p:cNvPr id="4" name="Footer Placeholder 3">
            <a:extLst>
              <a:ext uri="{FF2B5EF4-FFF2-40B4-BE49-F238E27FC236}">
                <a16:creationId xmlns:a16="http://schemas.microsoft.com/office/drawing/2014/main" id="{65150222-CB1D-CA14-2514-4C5A7261EE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50661F-6F0F-3C4C-DEA7-3E3DEEF0266D}"/>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2257336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7CB3BB-D2B4-4FB4-B5E7-76E935F5B540}"/>
              </a:ext>
            </a:extLst>
          </p:cNvPr>
          <p:cNvSpPr>
            <a:spLocks noGrp="1"/>
          </p:cNvSpPr>
          <p:nvPr>
            <p:ph type="dt" sz="half" idx="10"/>
          </p:nvPr>
        </p:nvSpPr>
        <p:spPr/>
        <p:txBody>
          <a:bodyPr/>
          <a:lstStyle/>
          <a:p>
            <a:fld id="{22822AB3-F6D7-4545-82AA-56A1B85B6803}" type="datetime1">
              <a:rPr lang="en-US" smtClean="0"/>
              <a:t>2/6/2024</a:t>
            </a:fld>
            <a:endParaRPr lang="en-US"/>
          </a:p>
        </p:txBody>
      </p:sp>
      <p:sp>
        <p:nvSpPr>
          <p:cNvPr id="3" name="Footer Placeholder 2">
            <a:extLst>
              <a:ext uri="{FF2B5EF4-FFF2-40B4-BE49-F238E27FC236}">
                <a16:creationId xmlns:a16="http://schemas.microsoft.com/office/drawing/2014/main" id="{7E9AD340-DF42-A777-BB3B-322EEC90A5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51138D-1CD8-52BB-0E8E-4C9D7EA6188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654804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D1062-984B-C475-FF18-E8A3C18A64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1C2C24-AA7B-CEC4-8B36-3AD03E7CD7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702A7D-6B45-674A-812A-E1D8CCEABA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6958C0-D16C-6294-22AA-0564D6B069E7}"/>
              </a:ext>
            </a:extLst>
          </p:cNvPr>
          <p:cNvSpPr>
            <a:spLocks noGrp="1"/>
          </p:cNvSpPr>
          <p:nvPr>
            <p:ph type="dt" sz="half" idx="10"/>
          </p:nvPr>
        </p:nvSpPr>
        <p:spPr/>
        <p:txBody>
          <a:bodyPr/>
          <a:lstStyle/>
          <a:p>
            <a:fld id="{36FE930D-6837-45FC-8C9B-7435FBDB3C4D}" type="datetime1">
              <a:rPr lang="en-US" smtClean="0"/>
              <a:t>2/6/2024</a:t>
            </a:fld>
            <a:endParaRPr lang="en-US"/>
          </a:p>
        </p:txBody>
      </p:sp>
      <p:sp>
        <p:nvSpPr>
          <p:cNvPr id="6" name="Footer Placeholder 5">
            <a:extLst>
              <a:ext uri="{FF2B5EF4-FFF2-40B4-BE49-F238E27FC236}">
                <a16:creationId xmlns:a16="http://schemas.microsoft.com/office/drawing/2014/main" id="{3F22A660-B670-AAE0-F2B2-F6C2D4CB1E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863807-DCC5-4F35-B639-46A9145E1FE3}"/>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216777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B5205-7CA0-A486-019F-A993E4A40C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A9FA39-479C-B22E-7D01-2882E98804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94006F-7C3C-FFEB-84D6-C468D5FC3C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D2AAFD-CC2A-EBFF-16FF-DC26A6221CC8}"/>
              </a:ext>
            </a:extLst>
          </p:cNvPr>
          <p:cNvSpPr>
            <a:spLocks noGrp="1"/>
          </p:cNvSpPr>
          <p:nvPr>
            <p:ph type="dt" sz="half" idx="10"/>
          </p:nvPr>
        </p:nvSpPr>
        <p:spPr/>
        <p:txBody>
          <a:bodyPr/>
          <a:lstStyle/>
          <a:p>
            <a:fld id="{50C3853C-0ABA-4CA4-8950-F4B459562918}" type="datetimeFigureOut">
              <a:rPr lang="en-US" smtClean="0"/>
              <a:t>2/6/2024</a:t>
            </a:fld>
            <a:endParaRPr lang="en-US"/>
          </a:p>
        </p:txBody>
      </p:sp>
      <p:sp>
        <p:nvSpPr>
          <p:cNvPr id="6" name="Footer Placeholder 5">
            <a:extLst>
              <a:ext uri="{FF2B5EF4-FFF2-40B4-BE49-F238E27FC236}">
                <a16:creationId xmlns:a16="http://schemas.microsoft.com/office/drawing/2014/main" id="{273F66F9-21DF-201F-EFB8-A0FB34E5C0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818729-8AED-22E4-6A7E-0F28E571274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6724416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7DF7D-8E43-7023-CE4C-0EDEF19847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97E8E7-FAB1-9E2E-9613-1422020B40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97669D-500C-7696-0AF5-4128720858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316723-BCD5-7126-BE3F-571A136EB196}"/>
              </a:ext>
            </a:extLst>
          </p:cNvPr>
          <p:cNvSpPr>
            <a:spLocks noGrp="1"/>
          </p:cNvSpPr>
          <p:nvPr>
            <p:ph type="dt" sz="half" idx="10"/>
          </p:nvPr>
        </p:nvSpPr>
        <p:spPr/>
        <p:txBody>
          <a:bodyPr/>
          <a:lstStyle/>
          <a:p>
            <a:fld id="{E998A49B-E2D0-4C81-A500-CCE670D932C7}" type="datetime1">
              <a:rPr lang="en-US" smtClean="0"/>
              <a:t>2/6/2024</a:t>
            </a:fld>
            <a:endParaRPr lang="en-US"/>
          </a:p>
        </p:txBody>
      </p:sp>
      <p:sp>
        <p:nvSpPr>
          <p:cNvPr id="6" name="Footer Placeholder 5">
            <a:extLst>
              <a:ext uri="{FF2B5EF4-FFF2-40B4-BE49-F238E27FC236}">
                <a16:creationId xmlns:a16="http://schemas.microsoft.com/office/drawing/2014/main" id="{9531C56F-279F-332E-B66F-D00264DAA0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81EE55-8AB2-7AF3-133A-2727AE29FFF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6798025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F6B3C-8628-E1FA-2F7C-217A5AE9A0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78C4B5-DF76-6751-A571-B4E56E301D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E56B1C-F189-46FA-A9B2-6E3F5FF62A5F}"/>
              </a:ext>
            </a:extLst>
          </p:cNvPr>
          <p:cNvSpPr>
            <a:spLocks noGrp="1"/>
          </p:cNvSpPr>
          <p:nvPr>
            <p:ph type="dt" sz="half" idx="10"/>
          </p:nvPr>
        </p:nvSpPr>
        <p:spPr/>
        <p:txBody>
          <a:bodyPr/>
          <a:lstStyle/>
          <a:p>
            <a:fld id="{F6D50880-88B5-4AE8-BC55-52D35CEF6F40}" type="datetime1">
              <a:rPr lang="en-US" smtClean="0"/>
              <a:t>2/6/2024</a:t>
            </a:fld>
            <a:endParaRPr lang="en-US"/>
          </a:p>
        </p:txBody>
      </p:sp>
      <p:sp>
        <p:nvSpPr>
          <p:cNvPr id="5" name="Footer Placeholder 4">
            <a:extLst>
              <a:ext uri="{FF2B5EF4-FFF2-40B4-BE49-F238E27FC236}">
                <a16:creationId xmlns:a16="http://schemas.microsoft.com/office/drawing/2014/main" id="{0849B983-B159-9B86-88BA-4FDF5A32D5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3D92CF-1F35-2E42-BA3C-53D9DF8026C5}"/>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56053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2B5B5C-8167-A66E-214D-952DFC4A22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1FE085-2CDE-74D2-D757-AB01B06C2A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64C8A-537E-1CDF-C862-BCA4A15B8F35}"/>
              </a:ext>
            </a:extLst>
          </p:cNvPr>
          <p:cNvSpPr>
            <a:spLocks noGrp="1"/>
          </p:cNvSpPr>
          <p:nvPr>
            <p:ph type="dt" sz="half" idx="10"/>
          </p:nvPr>
        </p:nvSpPr>
        <p:spPr/>
        <p:txBody>
          <a:bodyPr/>
          <a:lstStyle/>
          <a:p>
            <a:fld id="{C3E9E94E-CDA9-495B-9F9E-7F23CC901E50}" type="datetime1">
              <a:rPr lang="en-US" smtClean="0"/>
              <a:t>2/6/2024</a:t>
            </a:fld>
            <a:endParaRPr lang="en-US"/>
          </a:p>
        </p:txBody>
      </p:sp>
      <p:sp>
        <p:nvSpPr>
          <p:cNvPr id="5" name="Footer Placeholder 4">
            <a:extLst>
              <a:ext uri="{FF2B5EF4-FFF2-40B4-BE49-F238E27FC236}">
                <a16:creationId xmlns:a16="http://schemas.microsoft.com/office/drawing/2014/main" id="{4BC4A0B8-C51A-E3AA-C238-97EE9C44E6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FBF244-5945-FDD0-EDF5-ED651C6C13EE}"/>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1206643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Slide V2">
    <p:bg>
      <p:bgPr>
        <a:solidFill>
          <a:srgbClr val="1B1464"/>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bg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spTree>
    <p:extLst>
      <p:ext uri="{BB962C8B-B14F-4D97-AF65-F5344CB8AC3E}">
        <p14:creationId xmlns:p14="http://schemas.microsoft.com/office/powerpoint/2010/main" val="2726066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D1B62-B429-4C23-02F8-A40DF9D9F0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695705-72D5-C15E-6540-631F5C5F96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08612F-1F13-52BD-AE1E-978699633D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93790A-FF7C-A528-8F0C-D70BC9B143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BAEF71-D218-B6E8-DE2F-64EBB34FEE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203275-EF89-3BBC-F3E8-AB4D15FA2CC5}"/>
              </a:ext>
            </a:extLst>
          </p:cNvPr>
          <p:cNvSpPr>
            <a:spLocks noGrp="1"/>
          </p:cNvSpPr>
          <p:nvPr>
            <p:ph type="dt" sz="half" idx="10"/>
          </p:nvPr>
        </p:nvSpPr>
        <p:spPr/>
        <p:txBody>
          <a:bodyPr/>
          <a:lstStyle/>
          <a:p>
            <a:fld id="{50C3853C-0ABA-4CA4-8950-F4B459562918}" type="datetimeFigureOut">
              <a:rPr lang="en-US" smtClean="0"/>
              <a:t>2/6/2024</a:t>
            </a:fld>
            <a:endParaRPr lang="en-US"/>
          </a:p>
        </p:txBody>
      </p:sp>
      <p:sp>
        <p:nvSpPr>
          <p:cNvPr id="8" name="Footer Placeholder 7">
            <a:extLst>
              <a:ext uri="{FF2B5EF4-FFF2-40B4-BE49-F238E27FC236}">
                <a16:creationId xmlns:a16="http://schemas.microsoft.com/office/drawing/2014/main" id="{ED0CB9E5-2320-BDEF-6FB4-21F42A3AA0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C50A11-9842-CDE6-57C9-13A9E7FAF1F1}"/>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440134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1CDF4-5C07-DA4C-CEA6-9C10E98D4E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09E8C-FBB4-204C-9144-7C5285A68CF1}"/>
              </a:ext>
            </a:extLst>
          </p:cNvPr>
          <p:cNvSpPr>
            <a:spLocks noGrp="1"/>
          </p:cNvSpPr>
          <p:nvPr>
            <p:ph type="dt" sz="half" idx="10"/>
          </p:nvPr>
        </p:nvSpPr>
        <p:spPr/>
        <p:txBody>
          <a:bodyPr/>
          <a:lstStyle/>
          <a:p>
            <a:fld id="{50C3853C-0ABA-4CA4-8950-F4B459562918}" type="datetimeFigureOut">
              <a:rPr lang="en-US" smtClean="0"/>
              <a:t>2/6/2024</a:t>
            </a:fld>
            <a:endParaRPr lang="en-US"/>
          </a:p>
        </p:txBody>
      </p:sp>
      <p:sp>
        <p:nvSpPr>
          <p:cNvPr id="4" name="Footer Placeholder 3">
            <a:extLst>
              <a:ext uri="{FF2B5EF4-FFF2-40B4-BE49-F238E27FC236}">
                <a16:creationId xmlns:a16="http://schemas.microsoft.com/office/drawing/2014/main" id="{65150222-CB1D-CA14-2514-4C5A7261EE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50661F-6F0F-3C4C-DEA7-3E3DEEF0266D}"/>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553494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7CB3BB-D2B4-4FB4-B5E7-76E935F5B540}"/>
              </a:ext>
            </a:extLst>
          </p:cNvPr>
          <p:cNvSpPr>
            <a:spLocks noGrp="1"/>
          </p:cNvSpPr>
          <p:nvPr>
            <p:ph type="dt" sz="half" idx="10"/>
          </p:nvPr>
        </p:nvSpPr>
        <p:spPr/>
        <p:txBody>
          <a:bodyPr/>
          <a:lstStyle/>
          <a:p>
            <a:fld id="{50C3853C-0ABA-4CA4-8950-F4B459562918}" type="datetimeFigureOut">
              <a:rPr lang="en-US" smtClean="0"/>
              <a:t>2/6/2024</a:t>
            </a:fld>
            <a:endParaRPr lang="en-US"/>
          </a:p>
        </p:txBody>
      </p:sp>
      <p:sp>
        <p:nvSpPr>
          <p:cNvPr id="3" name="Footer Placeholder 2">
            <a:extLst>
              <a:ext uri="{FF2B5EF4-FFF2-40B4-BE49-F238E27FC236}">
                <a16:creationId xmlns:a16="http://schemas.microsoft.com/office/drawing/2014/main" id="{7E9AD340-DF42-A777-BB3B-322EEC90A5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51138D-1CD8-52BB-0E8E-4C9D7EA6188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746527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D1062-984B-C475-FF18-E8A3C18A64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1C2C24-AA7B-CEC4-8B36-3AD03E7CD7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702A7D-6B45-674A-812A-E1D8CCEABA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6958C0-D16C-6294-22AA-0564D6B069E7}"/>
              </a:ext>
            </a:extLst>
          </p:cNvPr>
          <p:cNvSpPr>
            <a:spLocks noGrp="1"/>
          </p:cNvSpPr>
          <p:nvPr>
            <p:ph type="dt" sz="half" idx="10"/>
          </p:nvPr>
        </p:nvSpPr>
        <p:spPr/>
        <p:txBody>
          <a:bodyPr/>
          <a:lstStyle/>
          <a:p>
            <a:fld id="{50C3853C-0ABA-4CA4-8950-F4B459562918}" type="datetimeFigureOut">
              <a:rPr lang="en-US" smtClean="0"/>
              <a:t>2/6/2024</a:t>
            </a:fld>
            <a:endParaRPr lang="en-US"/>
          </a:p>
        </p:txBody>
      </p:sp>
      <p:sp>
        <p:nvSpPr>
          <p:cNvPr id="6" name="Footer Placeholder 5">
            <a:extLst>
              <a:ext uri="{FF2B5EF4-FFF2-40B4-BE49-F238E27FC236}">
                <a16:creationId xmlns:a16="http://schemas.microsoft.com/office/drawing/2014/main" id="{3F22A660-B670-AAE0-F2B2-F6C2D4CB1E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863807-DCC5-4F35-B639-46A9145E1FE3}"/>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810013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7DF7D-8E43-7023-CE4C-0EDEF19847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97E8E7-FAB1-9E2E-9613-1422020B40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97669D-500C-7696-0AF5-4128720858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316723-BCD5-7126-BE3F-571A136EB196}"/>
              </a:ext>
            </a:extLst>
          </p:cNvPr>
          <p:cNvSpPr>
            <a:spLocks noGrp="1"/>
          </p:cNvSpPr>
          <p:nvPr>
            <p:ph type="dt" sz="half" idx="10"/>
          </p:nvPr>
        </p:nvSpPr>
        <p:spPr/>
        <p:txBody>
          <a:bodyPr/>
          <a:lstStyle/>
          <a:p>
            <a:fld id="{50C3853C-0ABA-4CA4-8950-F4B459562918}" type="datetimeFigureOut">
              <a:rPr lang="en-US" smtClean="0"/>
              <a:t>2/6/2024</a:t>
            </a:fld>
            <a:endParaRPr lang="en-US"/>
          </a:p>
        </p:txBody>
      </p:sp>
      <p:sp>
        <p:nvSpPr>
          <p:cNvPr id="6" name="Footer Placeholder 5">
            <a:extLst>
              <a:ext uri="{FF2B5EF4-FFF2-40B4-BE49-F238E27FC236}">
                <a16:creationId xmlns:a16="http://schemas.microsoft.com/office/drawing/2014/main" id="{9531C56F-279F-332E-B66F-D00264DAA0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81EE55-8AB2-7AF3-133A-2727AE29FFF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846996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3.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0519F5-F3A9-DCE7-3843-F63E673985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F9501A-F54C-A259-08C9-5C9D83A56C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364900-0AE0-F02F-C0C3-A4A9973996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C3853C-0ABA-4CA4-8950-F4B459562918}" type="datetimeFigureOut">
              <a:rPr lang="en-US" smtClean="0"/>
              <a:t>2/6/2024</a:t>
            </a:fld>
            <a:endParaRPr lang="en-US"/>
          </a:p>
        </p:txBody>
      </p:sp>
      <p:sp>
        <p:nvSpPr>
          <p:cNvPr id="5" name="Footer Placeholder 4">
            <a:extLst>
              <a:ext uri="{FF2B5EF4-FFF2-40B4-BE49-F238E27FC236}">
                <a16:creationId xmlns:a16="http://schemas.microsoft.com/office/drawing/2014/main" id="{FF95A6C1-47FE-9051-D236-C0601343D6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077296-C15E-8B81-1621-7BCE226A46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51D08-DDE8-452F-A6DB-13AECC51B20F}" type="slidenum">
              <a:rPr lang="en-US" smtClean="0"/>
              <a:t>‹#›</a:t>
            </a:fld>
            <a:endParaRPr lang="en-US"/>
          </a:p>
        </p:txBody>
      </p:sp>
    </p:spTree>
    <p:extLst>
      <p:ext uri="{BB962C8B-B14F-4D97-AF65-F5344CB8AC3E}">
        <p14:creationId xmlns:p14="http://schemas.microsoft.com/office/powerpoint/2010/main" val="4216810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4DC67-6DB7-4F5D-A26D-2E4937C558F2}"/>
              </a:ext>
            </a:extLst>
          </p:cNvPr>
          <p:cNvSpPr>
            <a:spLocks noGrp="1"/>
          </p:cNvSpPr>
          <p:nvPr>
            <p:ph type="title"/>
          </p:nvPr>
        </p:nvSpPr>
        <p:spPr>
          <a:xfrm>
            <a:off x="419585" y="457201"/>
            <a:ext cx="10972802" cy="589915"/>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9BAAD199-1DC0-4D3D-9CDE-E6FF5F89D203}"/>
              </a:ext>
            </a:extLst>
          </p:cNvPr>
          <p:cNvSpPr>
            <a:spLocks noGrp="1"/>
          </p:cNvSpPr>
          <p:nvPr>
            <p:ph type="body" idx="1"/>
          </p:nvPr>
        </p:nvSpPr>
        <p:spPr>
          <a:xfrm>
            <a:off x="419585" y="1270621"/>
            <a:ext cx="10972802" cy="4967923"/>
          </a:xfrm>
          <a:prstGeom prst="rect">
            <a:avLst/>
          </a:prstGeom>
        </p:spPr>
        <p:txBody>
          <a:bodyPr vert="horz" lIns="91440" tIns="45720" rIns="91440" bIns="45720" rtlCol="0" ancho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72A25F-7DCA-489E-AE91-407134B725C0}"/>
              </a:ext>
            </a:extLst>
          </p:cNvPr>
          <p:cNvSpPr>
            <a:spLocks noGrp="1"/>
          </p:cNvSpPr>
          <p:nvPr>
            <p:ph type="ftr" sz="quarter" idx="3"/>
          </p:nvPr>
        </p:nvSpPr>
        <p:spPr>
          <a:xfrm>
            <a:off x="609603" y="6356369"/>
            <a:ext cx="4114799" cy="365125"/>
          </a:xfrm>
          <a:prstGeom prst="rect">
            <a:avLst/>
          </a:prstGeom>
        </p:spPr>
        <p:txBody>
          <a:bodyPr vert="horz" lIns="91440" tIns="45720" rIns="91440" bIns="45720" rtlCol="0" anchor="ctr">
            <a:noAutofit/>
          </a:bodyPr>
          <a:lstStyle>
            <a:lvl1pPr algn="l">
              <a:defRPr sz="1239">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6EF800-22AA-44EE-B007-4A56DC793928}"/>
              </a:ext>
            </a:extLst>
          </p:cNvPr>
          <p:cNvSpPr>
            <a:spLocks noGrp="1"/>
          </p:cNvSpPr>
          <p:nvPr>
            <p:ph type="sldNum" sz="quarter" idx="4"/>
          </p:nvPr>
        </p:nvSpPr>
        <p:spPr>
          <a:xfrm>
            <a:off x="8839202" y="6356369"/>
            <a:ext cx="2743200" cy="365125"/>
          </a:xfrm>
          <a:prstGeom prst="rect">
            <a:avLst/>
          </a:prstGeom>
        </p:spPr>
        <p:txBody>
          <a:bodyPr vert="horz" lIns="91440" tIns="45720" rIns="91440" bIns="45720" rtlCol="0" anchor="ctr">
            <a:noAutofit/>
          </a:bodyPr>
          <a:lstStyle>
            <a:lvl1pPr algn="r">
              <a:defRPr sz="1239">
                <a:solidFill>
                  <a:schemeClr val="tx1">
                    <a:tint val="75000"/>
                  </a:schemeClr>
                </a:solidFill>
              </a:defRPr>
            </a:lvl1pPr>
          </a:lstStyle>
          <a:p>
            <a:fld id="{222034A4-E40F-4E23-A773-AC1BBA02DF2C}" type="slidenum">
              <a:rPr lang="en-US" smtClean="0"/>
              <a:t>‹#›</a:t>
            </a:fld>
            <a:endParaRPr lang="en-US"/>
          </a:p>
        </p:txBody>
      </p:sp>
    </p:spTree>
    <p:extLst>
      <p:ext uri="{BB962C8B-B14F-4D97-AF65-F5344CB8AC3E}">
        <p14:creationId xmlns:p14="http://schemas.microsoft.com/office/powerpoint/2010/main" val="31277605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Lst>
  <p:hf hdr="0" ftr="0" dt="0"/>
  <p:txStyles>
    <p:titleStyle>
      <a:lvl1pPr algn="l" defTabSz="944056" rtl="0" eaLnBrk="1" latinLnBrk="0" hangingPunct="1">
        <a:lnSpc>
          <a:spcPct val="100000"/>
        </a:lnSpc>
        <a:spcBef>
          <a:spcPct val="0"/>
        </a:spcBef>
        <a:buNone/>
        <a:defRPr sz="3750" kern="1200">
          <a:solidFill>
            <a:schemeClr val="tx1"/>
          </a:solidFill>
          <a:latin typeface="+mj-lt"/>
          <a:ea typeface="+mj-ea"/>
          <a:cs typeface="+mj-cs"/>
        </a:defRPr>
      </a:lvl1pPr>
    </p:titleStyle>
    <p:bodyStyle>
      <a:lvl1pPr marL="236014" indent="-236014" algn="l" defTabSz="944056" rtl="0" eaLnBrk="1" latinLnBrk="0" hangingPunct="1">
        <a:lnSpc>
          <a:spcPts val="1500"/>
        </a:lnSpc>
        <a:spcBef>
          <a:spcPts val="1033"/>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1pPr>
      <a:lvl2pPr marL="708042"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2pPr>
      <a:lvl3pPr marL="1180070"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3pPr>
      <a:lvl4pPr marL="1652100"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4pPr>
      <a:lvl5pPr marL="2124127"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5pPr>
      <a:lvl6pPr marL="2596155"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6pPr>
      <a:lvl7pPr marL="3068183"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7pPr>
      <a:lvl8pPr marL="3540211"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8pPr>
      <a:lvl9pPr marL="4012240"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9pPr>
    </p:bodyStyle>
    <p:otherStyle>
      <a:defPPr>
        <a:defRPr lang="en-US"/>
      </a:defPPr>
      <a:lvl1pPr marL="0" algn="l" defTabSz="944056" rtl="0" eaLnBrk="1" latinLnBrk="0" hangingPunct="1">
        <a:defRPr sz="1858" kern="1200">
          <a:solidFill>
            <a:schemeClr val="tx1"/>
          </a:solidFill>
          <a:latin typeface="+mn-lt"/>
          <a:ea typeface="+mn-ea"/>
          <a:cs typeface="+mn-cs"/>
        </a:defRPr>
      </a:lvl1pPr>
      <a:lvl2pPr marL="472028" algn="l" defTabSz="944056" rtl="0" eaLnBrk="1" latinLnBrk="0" hangingPunct="1">
        <a:defRPr sz="1858" kern="1200">
          <a:solidFill>
            <a:schemeClr val="tx1"/>
          </a:solidFill>
          <a:latin typeface="+mn-lt"/>
          <a:ea typeface="+mn-ea"/>
          <a:cs typeface="+mn-cs"/>
        </a:defRPr>
      </a:lvl2pPr>
      <a:lvl3pPr marL="944056" algn="l" defTabSz="944056" rtl="0" eaLnBrk="1" latinLnBrk="0" hangingPunct="1">
        <a:defRPr sz="1858" kern="1200">
          <a:solidFill>
            <a:schemeClr val="tx1"/>
          </a:solidFill>
          <a:latin typeface="+mn-lt"/>
          <a:ea typeface="+mn-ea"/>
          <a:cs typeface="+mn-cs"/>
        </a:defRPr>
      </a:lvl3pPr>
      <a:lvl4pPr marL="1416084" algn="l" defTabSz="944056" rtl="0" eaLnBrk="1" latinLnBrk="0" hangingPunct="1">
        <a:defRPr sz="1858" kern="1200">
          <a:solidFill>
            <a:schemeClr val="tx1"/>
          </a:solidFill>
          <a:latin typeface="+mn-lt"/>
          <a:ea typeface="+mn-ea"/>
          <a:cs typeface="+mn-cs"/>
        </a:defRPr>
      </a:lvl4pPr>
      <a:lvl5pPr marL="1888113" algn="l" defTabSz="944056" rtl="0" eaLnBrk="1" latinLnBrk="0" hangingPunct="1">
        <a:defRPr sz="1858" kern="1200">
          <a:solidFill>
            <a:schemeClr val="tx1"/>
          </a:solidFill>
          <a:latin typeface="+mn-lt"/>
          <a:ea typeface="+mn-ea"/>
          <a:cs typeface="+mn-cs"/>
        </a:defRPr>
      </a:lvl5pPr>
      <a:lvl6pPr marL="2360141" algn="l" defTabSz="944056" rtl="0" eaLnBrk="1" latinLnBrk="0" hangingPunct="1">
        <a:defRPr sz="1858" kern="1200">
          <a:solidFill>
            <a:schemeClr val="tx1"/>
          </a:solidFill>
          <a:latin typeface="+mn-lt"/>
          <a:ea typeface="+mn-ea"/>
          <a:cs typeface="+mn-cs"/>
        </a:defRPr>
      </a:lvl6pPr>
      <a:lvl7pPr marL="2832170" algn="l" defTabSz="944056" rtl="0" eaLnBrk="1" latinLnBrk="0" hangingPunct="1">
        <a:defRPr sz="1858" kern="1200">
          <a:solidFill>
            <a:schemeClr val="tx1"/>
          </a:solidFill>
          <a:latin typeface="+mn-lt"/>
          <a:ea typeface="+mn-ea"/>
          <a:cs typeface="+mn-cs"/>
        </a:defRPr>
      </a:lvl7pPr>
      <a:lvl8pPr marL="3304197" algn="l" defTabSz="944056" rtl="0" eaLnBrk="1" latinLnBrk="0" hangingPunct="1">
        <a:defRPr sz="1858" kern="1200">
          <a:solidFill>
            <a:schemeClr val="tx1"/>
          </a:solidFill>
          <a:latin typeface="+mn-lt"/>
          <a:ea typeface="+mn-ea"/>
          <a:cs typeface="+mn-cs"/>
        </a:defRPr>
      </a:lvl8pPr>
      <a:lvl9pPr marL="3776226" algn="l" defTabSz="944056" rtl="0" eaLnBrk="1" latinLnBrk="0" hangingPunct="1">
        <a:defRPr sz="185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p15:clr>
            <a:srgbClr val="F26B43"/>
          </p15:clr>
        </p15:guide>
        <p15:guide id="2" pos="256">
          <p15:clr>
            <a:srgbClr val="F26B43"/>
          </p15:clr>
        </p15:guide>
        <p15:guide id="3" pos="7192">
          <p15:clr>
            <a:srgbClr val="F26B43"/>
          </p15:clr>
        </p15:guide>
        <p15:guide id="4" orient="horz" pos="4032">
          <p15:clr>
            <a:srgbClr val="F26B43"/>
          </p15:clr>
        </p15:guide>
        <p15:guide id="5" pos="30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0519F5-F3A9-DCE7-3843-F63E673985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F9501A-F54C-A259-08C9-5C9D83A56C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364900-0AE0-F02F-C0C3-A4A9973996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FE195D-6B42-41DA-B23E-9C2644B64656}" type="datetime1">
              <a:rPr lang="en-US" smtClean="0"/>
              <a:t>2/6/2024</a:t>
            </a:fld>
            <a:endParaRPr lang="en-US"/>
          </a:p>
        </p:txBody>
      </p:sp>
      <p:sp>
        <p:nvSpPr>
          <p:cNvPr id="5" name="Footer Placeholder 4">
            <a:extLst>
              <a:ext uri="{FF2B5EF4-FFF2-40B4-BE49-F238E27FC236}">
                <a16:creationId xmlns:a16="http://schemas.microsoft.com/office/drawing/2014/main" id="{FF95A6C1-47FE-9051-D236-C0601343D6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077296-C15E-8B81-1621-7BCE226A46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51D08-DDE8-452F-A6DB-13AECC51B20F}" type="slidenum">
              <a:rPr lang="en-US" smtClean="0"/>
              <a:t>‹#›</a:t>
            </a:fld>
            <a:endParaRPr lang="en-US"/>
          </a:p>
        </p:txBody>
      </p:sp>
    </p:spTree>
    <p:extLst>
      <p:ext uri="{BB962C8B-B14F-4D97-AF65-F5344CB8AC3E}">
        <p14:creationId xmlns:p14="http://schemas.microsoft.com/office/powerpoint/2010/main" val="165486566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13.png"/><Relationship Id="rId7" Type="http://schemas.openxmlformats.org/officeDocument/2006/relationships/image" Target="../media/image42.sv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svg"/><Relationship Id="rId10" Type="http://schemas.openxmlformats.org/officeDocument/2006/relationships/slide" Target="slide18.xml"/><Relationship Id="rId4" Type="http://schemas.openxmlformats.org/officeDocument/2006/relationships/image" Target="../media/image39.png"/><Relationship Id="rId9" Type="http://schemas.openxmlformats.org/officeDocument/2006/relationships/image" Target="../media/image44.svg"/></Relationships>
</file>

<file path=ppt/slides/_rels/slide11.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3" Type="http://schemas.openxmlformats.org/officeDocument/2006/relationships/image" Target="../media/image13.png"/><Relationship Id="rId7" Type="http://schemas.openxmlformats.org/officeDocument/2006/relationships/image" Target="../media/image38.png"/><Relationship Id="rId12" Type="http://schemas.openxmlformats.org/officeDocument/2006/relationships/image" Target="../media/image5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50.png"/><Relationship Id="rId5" Type="http://schemas.openxmlformats.org/officeDocument/2006/relationships/image" Target="../media/image45.png"/><Relationship Id="rId15" Type="http://schemas.openxmlformats.org/officeDocument/2006/relationships/image" Target="../media/image54.png"/><Relationship Id="rId10" Type="http://schemas.openxmlformats.org/officeDocument/2006/relationships/image" Target="../media/image49.png"/><Relationship Id="rId4" Type="http://schemas.openxmlformats.org/officeDocument/2006/relationships/slide" Target="slide18.xml"/><Relationship Id="rId9" Type="http://schemas.openxmlformats.org/officeDocument/2006/relationships/image" Target="../media/image48.png"/><Relationship Id="rId14" Type="http://schemas.openxmlformats.org/officeDocument/2006/relationships/image" Target="../media/image53.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slide" Target="slide18.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slide" Target="slide18.xml"/></Relationships>
</file>

<file path=ppt/slides/_rels/slide1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5.xml"/><Relationship Id="rId1" Type="http://schemas.openxmlformats.org/officeDocument/2006/relationships/slideLayout" Target="../slideLayouts/slideLayout38.xml"/><Relationship Id="rId5" Type="http://schemas.openxmlformats.org/officeDocument/2006/relationships/image" Target="../media/image56.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8" Type="http://schemas.openxmlformats.org/officeDocument/2006/relationships/hyperlink" Target="https://thevab.com/" TargetMode="External"/><Relationship Id="rId13" Type="http://schemas.openxmlformats.org/officeDocument/2006/relationships/hyperlink" Target="https://thevab.com/insight/best-seats-in-the-house" TargetMode="External"/><Relationship Id="rId18" Type="http://schemas.openxmlformats.org/officeDocument/2006/relationships/image" Target="../media/image12.png"/><Relationship Id="rId3" Type="http://schemas.openxmlformats.org/officeDocument/2006/relationships/image" Target="../media/image57.png"/><Relationship Id="rId7" Type="http://schemas.openxmlformats.org/officeDocument/2006/relationships/hyperlink" Target="https://thevab.com/measurement" TargetMode="External"/><Relationship Id="rId12" Type="http://schemas.openxmlformats.org/officeDocument/2006/relationships/image" Target="../media/image60.png"/><Relationship Id="rId17" Type="http://schemas.openxmlformats.org/officeDocument/2006/relationships/image" Target="../media/image62.png"/><Relationship Id="rId2" Type="http://schemas.openxmlformats.org/officeDocument/2006/relationships/hyperlink" Target="https://thevab.com/insight/whats-the-spread-2022" TargetMode="External"/><Relationship Id="rId16" Type="http://schemas.openxmlformats.org/officeDocument/2006/relationships/hyperlink" Target="https://thevab.com/insight/whats-deal-whats-next-measurement" TargetMode="External"/><Relationship Id="rId1" Type="http://schemas.openxmlformats.org/officeDocument/2006/relationships/slideLayout" Target="../slideLayouts/slideLayout7.xml"/><Relationship Id="rId6" Type="http://schemas.openxmlformats.org/officeDocument/2006/relationships/image" Target="../media/image59.png"/><Relationship Id="rId11" Type="http://schemas.openxmlformats.org/officeDocument/2006/relationships/hyperlink" Target="https://thevab.com/insight/best-seats-in-the-house-at-home" TargetMode="External"/><Relationship Id="rId5" Type="http://schemas.openxmlformats.org/officeDocument/2006/relationships/hyperlink" Target="https://thevab.com/insight/league-their-own" TargetMode="External"/><Relationship Id="rId15" Type="http://schemas.openxmlformats.org/officeDocument/2006/relationships/hyperlink" Target="https://thevab.com/insight/wtdw-viewership-data-collection" TargetMode="External"/><Relationship Id="rId10" Type="http://schemas.openxmlformats.org/officeDocument/2006/relationships/hyperlink" Target="https://thevab.com/team-board" TargetMode="External"/><Relationship Id="rId19" Type="http://schemas.openxmlformats.org/officeDocument/2006/relationships/image" Target="../media/image63.png"/><Relationship Id="rId4" Type="http://schemas.openxmlformats.org/officeDocument/2006/relationships/image" Target="../media/image58.jpeg"/><Relationship Id="rId9" Type="http://schemas.openxmlformats.org/officeDocument/2006/relationships/image" Target="../media/image13.png"/><Relationship Id="rId14" Type="http://schemas.openxmlformats.org/officeDocument/2006/relationships/image" Target="../media/image61.jpeg"/></Relationships>
</file>

<file path=ppt/slides/_rels/slide1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hyperlink" Target="https://thevab.com/" TargetMode="Externa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65.png"/></Relationships>
</file>

<file path=ppt/slides/_rels/slide1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slide" Target="slide18.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slide" Target="slide18.xml"/><Relationship Id="rId4" Type="http://schemas.openxmlformats.org/officeDocument/2006/relationships/chart" Target="../charts/char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slide" Target="slide18.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slide" Target="slide18.xml"/><Relationship Id="rId4" Type="http://schemas.openxmlformats.org/officeDocument/2006/relationships/chart" Target="../charts/char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slide" Target="slide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slide" Target="slide19.xml"/><Relationship Id="rId5" Type="http://schemas.openxmlformats.org/officeDocument/2006/relationships/image" Target="../media/image17.png"/><Relationship Id="rId4" Type="http://schemas.openxmlformats.org/officeDocument/2006/relationships/chart" Target="../charts/chart3.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slide" Target="slide18.xml"/></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4.png"/><Relationship Id="rId18" Type="http://schemas.openxmlformats.org/officeDocument/2006/relationships/image" Target="../media/image27.jpeg"/><Relationship Id="rId26" Type="http://schemas.openxmlformats.org/officeDocument/2006/relationships/image" Target="../media/image35.png"/><Relationship Id="rId3" Type="http://schemas.openxmlformats.org/officeDocument/2006/relationships/image" Target="../media/image13.png"/><Relationship Id="rId21" Type="http://schemas.openxmlformats.org/officeDocument/2006/relationships/image" Target="../media/image30.png"/><Relationship Id="rId7" Type="http://schemas.openxmlformats.org/officeDocument/2006/relationships/hyperlink" Target="https://variety.com/2023/tv/news/taylor-swift-boosts-nfl-sunday-ratings-most-watched-telecast-week-24-3-million-viewers-1235735230/" TargetMode="External"/><Relationship Id="rId12" Type="http://schemas.openxmlformats.org/officeDocument/2006/relationships/hyperlink" Target="https://deadline.com/2024/01/nfl-ratings-regular-season-2023-explained-1235728337/" TargetMode="External"/><Relationship Id="rId17" Type="http://schemas.openxmlformats.org/officeDocument/2006/relationships/hyperlink" Target="https://fortune.com/2024/01/10/nfl-ratings-tv-second-highest-ever-football/" TargetMode="External"/><Relationship Id="rId25" Type="http://schemas.openxmlformats.org/officeDocument/2006/relationships/image" Target="../media/image34.png"/><Relationship Id="rId2" Type="http://schemas.openxmlformats.org/officeDocument/2006/relationships/notesSlide" Target="../notesSlides/notesSlide3.xml"/><Relationship Id="rId16" Type="http://schemas.openxmlformats.org/officeDocument/2006/relationships/image" Target="../media/image26.png"/><Relationship Id="rId20"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3.png"/><Relationship Id="rId24" Type="http://schemas.openxmlformats.org/officeDocument/2006/relationships/image" Target="../media/image33.png"/><Relationship Id="rId5" Type="http://schemas.openxmlformats.org/officeDocument/2006/relationships/image" Target="../media/image18.png"/><Relationship Id="rId15" Type="http://schemas.openxmlformats.org/officeDocument/2006/relationships/hyperlink" Target="https://www.wsj.com/sports/football/taylor-swift-father-daughter-nfl-football-chiefs-7d85da03" TargetMode="External"/><Relationship Id="rId23" Type="http://schemas.openxmlformats.org/officeDocument/2006/relationships/image" Target="../media/image32.png"/><Relationship Id="rId10" Type="http://schemas.openxmlformats.org/officeDocument/2006/relationships/image" Target="../media/image22.png"/><Relationship Id="rId19" Type="http://schemas.openxmlformats.org/officeDocument/2006/relationships/image" Target="../media/image28.png"/><Relationship Id="rId4" Type="http://schemas.openxmlformats.org/officeDocument/2006/relationships/hyperlink" Target="https://pro.morningconsult.com/analysis/women-nfl-interest-2024" TargetMode="External"/><Relationship Id="rId9" Type="http://schemas.openxmlformats.org/officeDocument/2006/relationships/image" Target="../media/image21.jpeg"/><Relationship Id="rId14" Type="http://schemas.openxmlformats.org/officeDocument/2006/relationships/image" Target="../media/image25.png"/><Relationship Id="rId22" Type="http://schemas.openxmlformats.org/officeDocument/2006/relationships/image" Target="../media/image31.png"/></Relationships>
</file>

<file path=ppt/slides/_rels/slide4.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9.xml"/><Relationship Id="rId3" Type="http://schemas.openxmlformats.org/officeDocument/2006/relationships/image" Target="../media/image13.png"/><Relationship Id="rId7" Type="http://schemas.openxmlformats.org/officeDocument/2006/relationships/slide" Target="slide7.xml"/><Relationship Id="rId12" Type="http://schemas.openxmlformats.org/officeDocument/2006/relationships/slide" Target="slide13.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slide" Target="slide6.xml"/><Relationship Id="rId11" Type="http://schemas.openxmlformats.org/officeDocument/2006/relationships/slide" Target="slide8.xml"/><Relationship Id="rId5" Type="http://schemas.openxmlformats.org/officeDocument/2006/relationships/slide" Target="slide5.xml"/><Relationship Id="rId10" Type="http://schemas.openxmlformats.org/officeDocument/2006/relationships/slide" Target="slide12.xml"/><Relationship Id="rId4" Type="http://schemas.openxmlformats.org/officeDocument/2006/relationships/image" Target="../media/image12.png"/><Relationship Id="rId9" Type="http://schemas.openxmlformats.org/officeDocument/2006/relationships/slide" Target="slide10.xml"/><Relationship Id="rId14" Type="http://schemas.openxmlformats.org/officeDocument/2006/relationships/slide" Target="slide14.xml"/></Relationships>
</file>

<file path=ppt/slides/_rels/slide5.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slide" Target="slide18.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slide" Target="slide18.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slide" Target="slide18.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slide" Target="slide18.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pic>
        <p:nvPicPr>
          <p:cNvPr id="3" name="Picture 2" descr="A group of people laughing&#10;&#10;Description automatically generated">
            <a:extLst>
              <a:ext uri="{FF2B5EF4-FFF2-40B4-BE49-F238E27FC236}">
                <a16:creationId xmlns:a16="http://schemas.microsoft.com/office/drawing/2014/main" id="{A42A4C6F-5E06-63CA-89D5-B0DAE4482597}"/>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flipH="1">
            <a:off x="5536094" y="-6350"/>
            <a:ext cx="6655905" cy="6864350"/>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6B4137A1-220B-CE2C-37E8-133ECAD08285}"/>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38300" y="1746558"/>
            <a:ext cx="3210535" cy="1394388"/>
          </a:xfrm>
          <a:prstGeom prst="rect">
            <a:avLst/>
          </a:prstGeom>
        </p:spPr>
      </p:pic>
      <p:grpSp>
        <p:nvGrpSpPr>
          <p:cNvPr id="7" name="Group 6">
            <a:extLst>
              <a:ext uri="{FF2B5EF4-FFF2-40B4-BE49-F238E27FC236}">
                <a16:creationId xmlns:a16="http://schemas.microsoft.com/office/drawing/2014/main" id="{BD3F90D8-EC4F-44E3-8868-8951815070FB}"/>
              </a:ext>
            </a:extLst>
          </p:cNvPr>
          <p:cNvGrpSpPr/>
          <p:nvPr/>
        </p:nvGrpSpPr>
        <p:grpSpPr>
          <a:xfrm>
            <a:off x="1858701" y="0"/>
            <a:ext cx="3677392" cy="2672574"/>
            <a:chOff x="-15240" y="-13657"/>
            <a:chExt cx="4721216" cy="2686231"/>
          </a:xfrm>
        </p:grpSpPr>
        <p:sp>
          <p:nvSpPr>
            <p:cNvPr id="8" name="Freeform: Shape 7">
              <a:extLst>
                <a:ext uri="{FF2B5EF4-FFF2-40B4-BE49-F238E27FC236}">
                  <a16:creationId xmlns:a16="http://schemas.microsoft.com/office/drawing/2014/main" id="{8BF951BE-118C-48F7-BE62-B39D2B4FC56A}"/>
                </a:ext>
              </a:extLst>
            </p:cNvPr>
            <p:cNvSpPr/>
            <p:nvPr userDrawn="1"/>
          </p:nvSpPr>
          <p:spPr>
            <a:xfrm>
              <a:off x="-15240" y="-13657"/>
              <a:ext cx="4721216" cy="2686231"/>
            </a:xfrm>
            <a:custGeom>
              <a:avLst/>
              <a:gdLst>
                <a:gd name="connsiteX0" fmla="*/ 0 w 4721216"/>
                <a:gd name="connsiteY0" fmla="*/ 0 h 2686231"/>
                <a:gd name="connsiteX1" fmla="*/ 4721216 w 4721216"/>
                <a:gd name="connsiteY1" fmla="*/ 0 h 2686231"/>
                <a:gd name="connsiteX2" fmla="*/ 4721216 w 4721216"/>
                <a:gd name="connsiteY2" fmla="*/ 2686231 h 2686231"/>
                <a:gd name="connsiteX3" fmla="*/ 1395884 w 4721216"/>
                <a:gd name="connsiteY3" fmla="*/ 1201749 h 2686231"/>
                <a:gd name="connsiteX4" fmla="*/ 78852 w 4721216"/>
                <a:gd name="connsiteY4" fmla="*/ 612473 h 2686231"/>
                <a:gd name="connsiteX5" fmla="*/ 0 w 4721216"/>
                <a:gd name="connsiteY5" fmla="*/ 576331 h 268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21216" h="2686231">
                  <a:moveTo>
                    <a:pt x="0" y="0"/>
                  </a:moveTo>
                  <a:lnTo>
                    <a:pt x="4721216" y="0"/>
                  </a:lnTo>
                  <a:lnTo>
                    <a:pt x="4721216" y="2686231"/>
                  </a:lnTo>
                  <a:lnTo>
                    <a:pt x="1395884" y="1201749"/>
                  </a:lnTo>
                  <a:cubicBezTo>
                    <a:pt x="1088473" y="1072268"/>
                    <a:pt x="486065" y="798907"/>
                    <a:pt x="78852" y="612473"/>
                  </a:cubicBezTo>
                  <a:lnTo>
                    <a:pt x="0" y="576331"/>
                  </a:lnTo>
                  <a:close/>
                </a:path>
              </a:pathLst>
            </a:custGeom>
            <a:solidFill>
              <a:srgbClr val="130F4A"/>
            </a:solidFill>
            <a:ln w="5302"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13" name="Freeform: Shape 12">
              <a:extLst>
                <a:ext uri="{FF2B5EF4-FFF2-40B4-BE49-F238E27FC236}">
                  <a16:creationId xmlns:a16="http://schemas.microsoft.com/office/drawing/2014/main" id="{5AE5D4B1-D529-4069-92AA-16E1B391A6BF}"/>
                </a:ext>
              </a:extLst>
            </p:cNvPr>
            <p:cNvSpPr/>
            <p:nvPr/>
          </p:nvSpPr>
          <p:spPr>
            <a:xfrm>
              <a:off x="34005" y="23167"/>
              <a:ext cx="1331681" cy="1155444"/>
            </a:xfrm>
            <a:custGeom>
              <a:avLst/>
              <a:gdLst>
                <a:gd name="connsiteX0" fmla="*/ 0 w 1421708"/>
                <a:gd name="connsiteY0" fmla="*/ 591848 h 1222125"/>
                <a:gd name="connsiteX1" fmla="*/ 1421708 w 1421708"/>
                <a:gd name="connsiteY1" fmla="*/ 1222125 h 1222125"/>
                <a:gd name="connsiteX2" fmla="*/ 1421708 w 1421708"/>
                <a:gd name="connsiteY2" fmla="*/ 0 h 1222125"/>
              </a:gdLst>
              <a:ahLst/>
              <a:cxnLst>
                <a:cxn ang="0">
                  <a:pos x="connsiteX0" y="connsiteY0"/>
                </a:cxn>
                <a:cxn ang="0">
                  <a:pos x="connsiteX1" y="connsiteY1"/>
                </a:cxn>
                <a:cxn ang="0">
                  <a:pos x="connsiteX2" y="connsiteY2"/>
                </a:cxn>
              </a:cxnLst>
              <a:rect l="l" t="t" r="r" b="b"/>
              <a:pathLst>
                <a:path w="1421708" h="1222125">
                  <a:moveTo>
                    <a:pt x="0" y="591848"/>
                  </a:moveTo>
                  <a:lnTo>
                    <a:pt x="1421708" y="1222125"/>
                  </a:lnTo>
                  <a:lnTo>
                    <a:pt x="1421708" y="0"/>
                  </a:lnTo>
                  <a:close/>
                </a:path>
              </a:pathLst>
            </a:custGeom>
            <a:solidFill>
              <a:schemeClr val="accent1"/>
            </a:solidFill>
            <a:ln w="53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14" name="Freeform: Shape 13">
              <a:extLst>
                <a:ext uri="{FF2B5EF4-FFF2-40B4-BE49-F238E27FC236}">
                  <a16:creationId xmlns:a16="http://schemas.microsoft.com/office/drawing/2014/main" id="{630020BB-B5A9-48CC-9939-C1F42A09A502}"/>
                </a:ext>
              </a:extLst>
            </p:cNvPr>
            <p:cNvSpPr/>
            <p:nvPr/>
          </p:nvSpPr>
          <p:spPr>
            <a:xfrm>
              <a:off x="1365686" y="616973"/>
              <a:ext cx="1331731" cy="1155444"/>
            </a:xfrm>
            <a:custGeom>
              <a:avLst/>
              <a:gdLst>
                <a:gd name="connsiteX0" fmla="*/ 0 w 1421761"/>
                <a:gd name="connsiteY0" fmla="*/ 591794 h 1222125"/>
                <a:gd name="connsiteX1" fmla="*/ 1421761 w 1421761"/>
                <a:gd name="connsiteY1" fmla="*/ 1222125 h 1222125"/>
                <a:gd name="connsiteX2" fmla="*/ 1421761 w 1421761"/>
                <a:gd name="connsiteY2" fmla="*/ 0 h 1222125"/>
              </a:gdLst>
              <a:ahLst/>
              <a:cxnLst>
                <a:cxn ang="0">
                  <a:pos x="connsiteX0" y="connsiteY0"/>
                </a:cxn>
                <a:cxn ang="0">
                  <a:pos x="connsiteX1" y="connsiteY1"/>
                </a:cxn>
                <a:cxn ang="0">
                  <a:pos x="connsiteX2" y="connsiteY2"/>
                </a:cxn>
              </a:cxnLst>
              <a:rect l="l" t="t" r="r" b="b"/>
              <a:pathLst>
                <a:path w="1421761" h="1222125">
                  <a:moveTo>
                    <a:pt x="0" y="591794"/>
                  </a:moveTo>
                  <a:lnTo>
                    <a:pt x="1421761" y="1222125"/>
                  </a:lnTo>
                  <a:lnTo>
                    <a:pt x="1421761" y="0"/>
                  </a:lnTo>
                  <a:close/>
                </a:path>
              </a:pathLst>
            </a:custGeom>
            <a:solidFill>
              <a:schemeClr val="accent2"/>
            </a:solidFill>
            <a:ln w="53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15" name="Freeform: Shape 14">
              <a:extLst>
                <a:ext uri="{FF2B5EF4-FFF2-40B4-BE49-F238E27FC236}">
                  <a16:creationId xmlns:a16="http://schemas.microsoft.com/office/drawing/2014/main" id="{2BA9919E-8757-47EA-AF29-47E3FDC08853}"/>
                </a:ext>
              </a:extLst>
            </p:cNvPr>
            <p:cNvSpPr/>
            <p:nvPr/>
          </p:nvSpPr>
          <p:spPr>
            <a:xfrm>
              <a:off x="1365686" y="23167"/>
              <a:ext cx="1331731" cy="1155444"/>
            </a:xfrm>
            <a:custGeom>
              <a:avLst/>
              <a:gdLst>
                <a:gd name="connsiteX0" fmla="*/ 1421761 w 1421761"/>
                <a:gd name="connsiteY0" fmla="*/ 630278 h 1222125"/>
                <a:gd name="connsiteX1" fmla="*/ 0 w 1421761"/>
                <a:gd name="connsiteY1" fmla="*/ 0 h 1222125"/>
                <a:gd name="connsiteX2" fmla="*/ 0 w 1421761"/>
                <a:gd name="connsiteY2" fmla="*/ 1222125 h 1222125"/>
              </a:gdLst>
              <a:ahLst/>
              <a:cxnLst>
                <a:cxn ang="0">
                  <a:pos x="connsiteX0" y="connsiteY0"/>
                </a:cxn>
                <a:cxn ang="0">
                  <a:pos x="connsiteX1" y="connsiteY1"/>
                </a:cxn>
                <a:cxn ang="0">
                  <a:pos x="connsiteX2" y="connsiteY2"/>
                </a:cxn>
              </a:cxnLst>
              <a:rect l="l" t="t" r="r" b="b"/>
              <a:pathLst>
                <a:path w="1421761" h="1222125">
                  <a:moveTo>
                    <a:pt x="1421761" y="630278"/>
                  </a:moveTo>
                  <a:lnTo>
                    <a:pt x="0" y="0"/>
                  </a:lnTo>
                  <a:lnTo>
                    <a:pt x="0" y="1222125"/>
                  </a:lnTo>
                  <a:close/>
                </a:path>
              </a:pathLst>
            </a:custGeom>
            <a:solidFill>
              <a:schemeClr val="bg1"/>
            </a:solidFill>
            <a:ln w="53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16" name="Freeform: Shape 15">
              <a:extLst>
                <a:ext uri="{FF2B5EF4-FFF2-40B4-BE49-F238E27FC236}">
                  <a16:creationId xmlns:a16="http://schemas.microsoft.com/office/drawing/2014/main" id="{49362404-B0D3-4845-81C6-4BB463DC0FB9}"/>
                </a:ext>
              </a:extLst>
            </p:cNvPr>
            <p:cNvSpPr/>
            <p:nvPr/>
          </p:nvSpPr>
          <p:spPr>
            <a:xfrm>
              <a:off x="2704627" y="-13656"/>
              <a:ext cx="1495109" cy="633867"/>
            </a:xfrm>
            <a:custGeom>
              <a:avLst/>
              <a:gdLst>
                <a:gd name="connsiteX0" fmla="*/ 0 w 1495109"/>
                <a:gd name="connsiteY0" fmla="*/ 0 h 633867"/>
                <a:gd name="connsiteX1" fmla="*/ 1482463 w 1495109"/>
                <a:gd name="connsiteY1" fmla="*/ 0 h 633867"/>
                <a:gd name="connsiteX2" fmla="*/ 1495109 w 1495109"/>
                <a:gd name="connsiteY2" fmla="*/ 5659 h 633867"/>
                <a:gd name="connsiteX3" fmla="*/ 0 w 1495109"/>
                <a:gd name="connsiteY3" fmla="*/ 633867 h 633867"/>
              </a:gdLst>
              <a:ahLst/>
              <a:cxnLst>
                <a:cxn ang="0">
                  <a:pos x="connsiteX0" y="connsiteY0"/>
                </a:cxn>
                <a:cxn ang="0">
                  <a:pos x="connsiteX1" y="connsiteY1"/>
                </a:cxn>
                <a:cxn ang="0">
                  <a:pos x="connsiteX2" y="connsiteY2"/>
                </a:cxn>
                <a:cxn ang="0">
                  <a:pos x="connsiteX3" y="connsiteY3"/>
                </a:cxn>
              </a:cxnLst>
              <a:rect l="l" t="t" r="r" b="b"/>
              <a:pathLst>
                <a:path w="1495109" h="633867">
                  <a:moveTo>
                    <a:pt x="0" y="0"/>
                  </a:moveTo>
                  <a:lnTo>
                    <a:pt x="1482463" y="0"/>
                  </a:lnTo>
                  <a:lnTo>
                    <a:pt x="1495109" y="5659"/>
                  </a:lnTo>
                  <a:lnTo>
                    <a:pt x="0" y="633867"/>
                  </a:lnTo>
                  <a:close/>
                </a:path>
              </a:pathLst>
            </a:custGeom>
            <a:solidFill>
              <a:schemeClr val="bg1"/>
            </a:solidFill>
            <a:ln w="5302"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grpSp>
      <p:pic>
        <p:nvPicPr>
          <p:cNvPr id="17" name="Picture 16">
            <a:extLst>
              <a:ext uri="{FF2B5EF4-FFF2-40B4-BE49-F238E27FC236}">
                <a16:creationId xmlns:a16="http://schemas.microsoft.com/office/drawing/2014/main" id="{53695B08-4C51-48A9-9D95-575DF10616D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039" y="36637"/>
            <a:ext cx="1712662" cy="597361"/>
          </a:xfrm>
          <a:prstGeom prst="rect">
            <a:avLst/>
          </a:prstGeom>
          <a:ln>
            <a:solidFill>
              <a:srgbClr val="00BFF2"/>
            </a:solidFill>
          </a:ln>
        </p:spPr>
      </p:pic>
      <p:pic>
        <p:nvPicPr>
          <p:cNvPr id="19" name="Picture 18" descr="A picture containing text&#10;&#10;Description automatically generated">
            <a:extLst>
              <a:ext uri="{FF2B5EF4-FFF2-40B4-BE49-F238E27FC236}">
                <a16:creationId xmlns:a16="http://schemas.microsoft.com/office/drawing/2014/main" id="{649CC1AD-4096-4C1B-8491-A834E6E4386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12206" y="5705004"/>
            <a:ext cx="2523582" cy="879183"/>
          </a:xfrm>
          <a:prstGeom prst="rect">
            <a:avLst/>
          </a:prstGeom>
        </p:spPr>
      </p:pic>
      <p:pic>
        <p:nvPicPr>
          <p:cNvPr id="12" name="Graphic 11">
            <a:extLst>
              <a:ext uri="{FF2B5EF4-FFF2-40B4-BE49-F238E27FC236}">
                <a16:creationId xmlns:a16="http://schemas.microsoft.com/office/drawing/2014/main" id="{4C3BDC65-8D60-4B6A-A6E4-F284D2B2831F}"/>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r="39630" b="36230"/>
          <a:stretch>
            <a:fillRect/>
          </a:stretch>
        </p:blipFill>
        <p:spPr>
          <a:xfrm>
            <a:off x="5536095" y="2666878"/>
            <a:ext cx="6655905" cy="4191122"/>
          </a:xfrm>
          <a:custGeom>
            <a:avLst/>
            <a:gdLst>
              <a:gd name="connsiteX0" fmla="*/ 0 w 7084331"/>
              <a:gd name="connsiteY0" fmla="*/ 0 h 4191122"/>
              <a:gd name="connsiteX1" fmla="*/ 7084331 w 7084331"/>
              <a:gd name="connsiteY1" fmla="*/ 0 h 4191122"/>
              <a:gd name="connsiteX2" fmla="*/ 7084331 w 7084331"/>
              <a:gd name="connsiteY2" fmla="*/ 4191122 h 4191122"/>
              <a:gd name="connsiteX3" fmla="*/ 0 w 7084331"/>
              <a:gd name="connsiteY3" fmla="*/ 4191122 h 4191122"/>
            </a:gdLst>
            <a:ahLst/>
            <a:cxnLst>
              <a:cxn ang="0">
                <a:pos x="connsiteX0" y="connsiteY0"/>
              </a:cxn>
              <a:cxn ang="0">
                <a:pos x="connsiteX1" y="connsiteY1"/>
              </a:cxn>
              <a:cxn ang="0">
                <a:pos x="connsiteX2" y="connsiteY2"/>
              </a:cxn>
              <a:cxn ang="0">
                <a:pos x="connsiteX3" y="connsiteY3"/>
              </a:cxn>
            </a:cxnLst>
            <a:rect l="l" t="t" r="r" b="b"/>
            <a:pathLst>
              <a:path w="7084331" h="4191122">
                <a:moveTo>
                  <a:pt x="0" y="0"/>
                </a:moveTo>
                <a:lnTo>
                  <a:pt x="7084331" y="0"/>
                </a:lnTo>
                <a:lnTo>
                  <a:pt x="7084331" y="4191122"/>
                </a:lnTo>
                <a:lnTo>
                  <a:pt x="0" y="4191122"/>
                </a:lnTo>
                <a:close/>
              </a:path>
            </a:pathLst>
          </a:custGeom>
        </p:spPr>
      </p:pic>
      <p:sp>
        <p:nvSpPr>
          <p:cNvPr id="4" name="Title 9">
            <a:extLst>
              <a:ext uri="{FF2B5EF4-FFF2-40B4-BE49-F238E27FC236}">
                <a16:creationId xmlns:a16="http://schemas.microsoft.com/office/drawing/2014/main" id="{CEA5B2F1-ED1C-1C44-E43D-A4DCB36FF3A0}"/>
              </a:ext>
            </a:extLst>
          </p:cNvPr>
          <p:cNvSpPr txBox="1">
            <a:spLocks/>
          </p:cNvSpPr>
          <p:nvPr/>
        </p:nvSpPr>
        <p:spPr>
          <a:xfrm>
            <a:off x="159680" y="3423304"/>
            <a:ext cx="5376413" cy="1745834"/>
          </a:xfrm>
          <a:prstGeom prst="rect">
            <a:avLst/>
          </a:prstGeom>
        </p:spPr>
        <p:txBody>
          <a:bodyPr vert="horz" lIns="91440" tIns="45720" rIns="91440" bIns="45720" rtlCol="0" anchor="t">
            <a:noAutofit/>
          </a:bodyPr>
          <a:lstStyle>
            <a:lvl1pPr algn="l" defTabSz="944056" rtl="0" eaLnBrk="1" latinLnBrk="0" hangingPunct="1">
              <a:lnSpc>
                <a:spcPct val="100000"/>
              </a:lnSpc>
              <a:spcBef>
                <a:spcPct val="0"/>
              </a:spcBef>
              <a:buNone/>
              <a:defRPr sz="3750" kern="1200">
                <a:solidFill>
                  <a:schemeClr val="bg1"/>
                </a:solidFill>
                <a:latin typeface="+mj-lt"/>
                <a:ea typeface="+mj-ea"/>
                <a:cs typeface="+mj-cs"/>
              </a:defRPr>
            </a:lvl1pPr>
          </a:lstStyle>
          <a:p>
            <a:pPr defTabSz="914400">
              <a:spcBef>
                <a:spcPts val="0"/>
              </a:spcBef>
              <a:defRPr/>
            </a:pPr>
            <a:r>
              <a:rPr lang="en-US" sz="3400" b="1">
                <a:solidFill>
                  <a:srgbClr val="ED3C8D"/>
                </a:solidFill>
                <a:latin typeface="Helvetica" pitchFamily="2" charset="0"/>
                <a:ea typeface="+mn-ea"/>
                <a:cs typeface="+mn-cs"/>
              </a:rPr>
              <a:t>After Further Review</a:t>
            </a:r>
            <a:br>
              <a:rPr lang="en-US" sz="3400" b="1">
                <a:solidFill>
                  <a:srgbClr val="ED3C8D"/>
                </a:solidFill>
                <a:highlight>
                  <a:srgbClr val="FFFF00"/>
                </a:highlight>
                <a:latin typeface="Helvetica" pitchFamily="2" charset="0"/>
                <a:ea typeface="+mn-ea"/>
                <a:cs typeface="+mn-cs"/>
              </a:rPr>
            </a:br>
            <a:r>
              <a:rPr lang="en-US" sz="2600" b="1">
                <a:solidFill>
                  <a:srgbClr val="00BFF2"/>
                </a:solidFill>
                <a:latin typeface="Helvetica" pitchFamily="2" charset="0"/>
                <a:ea typeface="+mn-ea"/>
                <a:cs typeface="+mn-cs"/>
              </a:rPr>
              <a:t>…Ready For It? Examining NFL’s 2023 Season Viewership Growth</a:t>
            </a:r>
            <a:endParaRPr lang="en-US" sz="2600" b="1">
              <a:solidFill>
                <a:srgbClr val="1B1464"/>
              </a:solidFill>
              <a:latin typeface="Helvetica" pitchFamily="2" charset="0"/>
              <a:ea typeface="+mn-ea"/>
              <a:cs typeface="+mn-cs"/>
            </a:endParaRPr>
          </a:p>
        </p:txBody>
      </p:sp>
    </p:spTree>
    <p:extLst>
      <p:ext uri="{BB962C8B-B14F-4D97-AF65-F5344CB8AC3E}">
        <p14:creationId xmlns:p14="http://schemas.microsoft.com/office/powerpoint/2010/main" val="973408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Rectangle 176">
            <a:extLst>
              <a:ext uri="{FF2B5EF4-FFF2-40B4-BE49-F238E27FC236}">
                <a16:creationId xmlns:a16="http://schemas.microsoft.com/office/drawing/2014/main" id="{045958C9-2A1E-74F5-8619-03C7DC46F49C}"/>
              </a:ext>
            </a:extLst>
          </p:cNvPr>
          <p:cNvSpPr>
            <a:spLocks noGrp="1" noRot="1" noMove="1" noResize="1" noEditPoints="1" noAdjustHandles="1" noChangeArrowheads="1" noChangeShapeType="1"/>
          </p:cNvSpPr>
          <p:nvPr/>
        </p:nvSpPr>
        <p:spPr>
          <a:xfrm>
            <a:off x="0" y="1765230"/>
            <a:ext cx="12191999" cy="510392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5D217496-5250-D83C-44F2-2D22DBC92390}"/>
              </a:ext>
            </a:extLst>
          </p:cNvPr>
          <p:cNvSpPr/>
          <p:nvPr/>
        </p:nvSpPr>
        <p:spPr>
          <a:xfrm>
            <a:off x="4426659" y="2466334"/>
            <a:ext cx="3298562" cy="3481692"/>
          </a:xfrm>
          <a:prstGeom prst="roundRect">
            <a:avLst/>
          </a:prstGeom>
          <a:solidFill>
            <a:schemeClr val="bg1"/>
          </a:solidFill>
          <a:ln w="28575">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253A0FCB-81A0-68C2-24ED-74A6958282B0}"/>
              </a:ext>
            </a:extLst>
          </p:cNvPr>
          <p:cNvSpPr/>
          <p:nvPr/>
        </p:nvSpPr>
        <p:spPr>
          <a:xfrm>
            <a:off x="673812" y="2466334"/>
            <a:ext cx="3298562" cy="3481692"/>
          </a:xfrm>
          <a:prstGeom prst="roundRect">
            <a:avLst/>
          </a:prstGeom>
          <a:solidFill>
            <a:schemeClr val="bg1"/>
          </a:solidFill>
          <a:ln w="28575">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Rounded Corners 11">
            <a:extLst>
              <a:ext uri="{FF2B5EF4-FFF2-40B4-BE49-F238E27FC236}">
                <a16:creationId xmlns:a16="http://schemas.microsoft.com/office/drawing/2014/main" id="{1FC19C27-6DF6-C2FB-D016-5586F88D54F5}"/>
              </a:ext>
            </a:extLst>
          </p:cNvPr>
          <p:cNvSpPr/>
          <p:nvPr/>
        </p:nvSpPr>
        <p:spPr>
          <a:xfrm>
            <a:off x="8199896" y="2466334"/>
            <a:ext cx="3298562" cy="3481692"/>
          </a:xfrm>
          <a:prstGeom prst="roundRect">
            <a:avLst/>
          </a:prstGeom>
          <a:solidFill>
            <a:schemeClr val="bg1"/>
          </a:solidFill>
          <a:ln w="28575">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2" name="Straight Connector 21">
            <a:extLst>
              <a:ext uri="{FF2B5EF4-FFF2-40B4-BE49-F238E27FC236}">
                <a16:creationId xmlns:a16="http://schemas.microsoft.com/office/drawing/2014/main" id="{7DD48CC8-EE90-6FDD-8B5F-BA6D08939AE1}"/>
              </a:ext>
            </a:extLst>
          </p:cNvPr>
          <p:cNvCxnSpPr>
            <a:cxnSpLocks/>
          </p:cNvCxnSpPr>
          <p:nvPr/>
        </p:nvCxnSpPr>
        <p:spPr>
          <a:xfrm>
            <a:off x="558925"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397F8115-3C43-5A2B-C88E-1953D955DE71}"/>
              </a:ext>
            </a:extLst>
          </p:cNvPr>
          <p:cNvSpPr txBox="1"/>
          <p:nvPr/>
        </p:nvSpPr>
        <p:spPr>
          <a:xfrm>
            <a:off x="51023" y="533776"/>
            <a:ext cx="421814"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3C8D"/>
                </a:solidFill>
                <a:effectLst/>
                <a:uLnTx/>
                <a:uFillTx/>
                <a:latin typeface="Helvetica" pitchFamily="2" charset="0"/>
                <a:ea typeface="+mn-ea"/>
                <a:cs typeface="+mn-cs"/>
              </a:rPr>
              <a:t>6</a:t>
            </a:r>
          </a:p>
        </p:txBody>
      </p:sp>
      <p:sp>
        <p:nvSpPr>
          <p:cNvPr id="4" name="Rectangle 3">
            <a:extLst>
              <a:ext uri="{FF2B5EF4-FFF2-40B4-BE49-F238E27FC236}">
                <a16:creationId xmlns:a16="http://schemas.microsoft.com/office/drawing/2014/main" id="{1BF894CE-5EB9-4BB3-F6C7-477E37F6A6AA}"/>
              </a:ext>
            </a:extLst>
          </p:cNvPr>
          <p:cNvSpPr/>
          <p:nvPr/>
        </p:nvSpPr>
        <p:spPr>
          <a:xfrm>
            <a:off x="616087" y="445175"/>
            <a:ext cx="11102147"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Increased female viewership extended beyond </a:t>
            </a:r>
            <a:r>
              <a:rPr lang="en-US" sz="2600" b="1">
                <a:solidFill>
                  <a:srgbClr val="1B1464"/>
                </a:solidFill>
                <a:latin typeface="Helvetica" pitchFamily="2" charset="0"/>
              </a:rPr>
              <a:t>Chiefs games with the audience </a:t>
            </a:r>
            <a:r>
              <a:rPr lang="en-US" sz="2600" b="1">
                <a:solidFill>
                  <a:srgbClr val="ED3C8D"/>
                </a:solidFill>
                <a:latin typeface="Helvetica" pitchFamily="2" charset="0"/>
              </a:rPr>
              <a:t>growing by nearly one-third across the NFL season</a:t>
            </a:r>
            <a:endParaRPr kumimoji="0" lang="en-US" sz="2600" b="1" i="0" u="none" strike="noStrike" kern="1200" cap="none" spc="0" normalizeH="0" baseline="0" noProof="0">
              <a:ln>
                <a:noFill/>
              </a:ln>
              <a:solidFill>
                <a:srgbClr val="ED3C8D"/>
              </a:solidFill>
              <a:effectLst/>
              <a:uLnTx/>
              <a:uFillTx/>
              <a:latin typeface="Helvetica" pitchFamily="2" charset="0"/>
              <a:ea typeface="+mn-ea"/>
              <a:cs typeface="+mn-cs"/>
            </a:endParaRPr>
          </a:p>
        </p:txBody>
      </p:sp>
      <p:pic>
        <p:nvPicPr>
          <p:cNvPr id="2" name="Picture 1">
            <a:extLst>
              <a:ext uri="{FF2B5EF4-FFF2-40B4-BE49-F238E27FC236}">
                <a16:creationId xmlns:a16="http://schemas.microsoft.com/office/drawing/2014/main" id="{06CEDF0A-D03C-E28C-8382-06185E8D0B55}"/>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BDE1BC5F-BB63-0916-3A60-3B803226C47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1E957BC7-FFD0-73CE-08EA-C2A979729B8D}"/>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3" name="TextBox 2">
            <a:extLst>
              <a:ext uri="{FF2B5EF4-FFF2-40B4-BE49-F238E27FC236}">
                <a16:creationId xmlns:a16="http://schemas.microsoft.com/office/drawing/2014/main" id="{8DD39296-1D78-9FCF-98E6-AFD4FFC6327A}"/>
              </a:ext>
            </a:extLst>
          </p:cNvPr>
          <p:cNvSpPr txBox="1"/>
          <p:nvPr/>
        </p:nvSpPr>
        <p:spPr>
          <a:xfrm>
            <a:off x="4898873" y="4993919"/>
            <a:ext cx="236220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+26%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vs. 2022</a:t>
            </a:r>
            <a:endParaRPr kumimoji="0" lang="en-US" sz="36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11" name="TextBox 10">
            <a:extLst>
              <a:ext uri="{FF2B5EF4-FFF2-40B4-BE49-F238E27FC236}">
                <a16:creationId xmlns:a16="http://schemas.microsoft.com/office/drawing/2014/main" id="{BD922D46-612C-A604-94BC-88FF9A8C805E}"/>
              </a:ext>
            </a:extLst>
          </p:cNvPr>
          <p:cNvSpPr txBox="1"/>
          <p:nvPr/>
        </p:nvSpPr>
        <p:spPr>
          <a:xfrm>
            <a:off x="4436068" y="2622790"/>
            <a:ext cx="329856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Reach</a:t>
            </a:r>
          </a:p>
        </p:txBody>
      </p:sp>
      <p:pic>
        <p:nvPicPr>
          <p:cNvPr id="13" name="Graphic 12" descr="Eye with solid fill">
            <a:extLst>
              <a:ext uri="{FF2B5EF4-FFF2-40B4-BE49-F238E27FC236}">
                <a16:creationId xmlns:a16="http://schemas.microsoft.com/office/drawing/2014/main" id="{CC18708E-6D53-B268-8D9F-718B1038C4A0}"/>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406873" y="3197509"/>
            <a:ext cx="1346200" cy="1346200"/>
          </a:xfrm>
          <a:prstGeom prst="rect">
            <a:avLst/>
          </a:prstGeom>
        </p:spPr>
      </p:pic>
      <p:sp>
        <p:nvSpPr>
          <p:cNvPr id="14" name="TextBox 13">
            <a:extLst>
              <a:ext uri="{FF2B5EF4-FFF2-40B4-BE49-F238E27FC236}">
                <a16:creationId xmlns:a16="http://schemas.microsoft.com/office/drawing/2014/main" id="{609129DF-445F-F056-4CFA-F46FA95866C5}"/>
              </a:ext>
            </a:extLst>
          </p:cNvPr>
          <p:cNvSpPr txBox="1"/>
          <p:nvPr/>
        </p:nvSpPr>
        <p:spPr>
          <a:xfrm>
            <a:off x="4898873" y="4416182"/>
            <a:ext cx="23622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12.5 MM</a:t>
            </a:r>
          </a:p>
        </p:txBody>
      </p:sp>
      <p:sp>
        <p:nvSpPr>
          <p:cNvPr id="15" name="TextBox 14">
            <a:extLst>
              <a:ext uri="{FF2B5EF4-FFF2-40B4-BE49-F238E27FC236}">
                <a16:creationId xmlns:a16="http://schemas.microsoft.com/office/drawing/2014/main" id="{983702EC-CABC-B343-28F2-E95A9806456B}"/>
              </a:ext>
            </a:extLst>
          </p:cNvPr>
          <p:cNvSpPr txBox="1"/>
          <p:nvPr/>
        </p:nvSpPr>
        <p:spPr>
          <a:xfrm>
            <a:off x="1145749" y="4993919"/>
            <a:ext cx="236220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+29%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vs. 2022</a:t>
            </a:r>
            <a:endParaRPr kumimoji="0" lang="en-US" sz="36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16" name="TextBox 15">
            <a:extLst>
              <a:ext uri="{FF2B5EF4-FFF2-40B4-BE49-F238E27FC236}">
                <a16:creationId xmlns:a16="http://schemas.microsoft.com/office/drawing/2014/main" id="{8F4AE9CF-E315-019B-A17E-EE59972B2247}"/>
              </a:ext>
            </a:extLst>
          </p:cNvPr>
          <p:cNvSpPr txBox="1"/>
          <p:nvPr/>
        </p:nvSpPr>
        <p:spPr>
          <a:xfrm>
            <a:off x="664403" y="2622790"/>
            <a:ext cx="330797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Average Audience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(Per Min)</a:t>
            </a:r>
          </a:p>
        </p:txBody>
      </p:sp>
      <p:sp>
        <p:nvSpPr>
          <p:cNvPr id="18" name="TextBox 17">
            <a:extLst>
              <a:ext uri="{FF2B5EF4-FFF2-40B4-BE49-F238E27FC236}">
                <a16:creationId xmlns:a16="http://schemas.microsoft.com/office/drawing/2014/main" id="{8C70F627-0E2C-153C-555A-279F54C81BF4}"/>
              </a:ext>
            </a:extLst>
          </p:cNvPr>
          <p:cNvSpPr txBox="1"/>
          <p:nvPr/>
        </p:nvSpPr>
        <p:spPr>
          <a:xfrm>
            <a:off x="1145749" y="4416182"/>
            <a:ext cx="23622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5.9 MM</a:t>
            </a:r>
          </a:p>
        </p:txBody>
      </p:sp>
      <p:sp>
        <p:nvSpPr>
          <p:cNvPr id="20" name="TextBox 19">
            <a:extLst>
              <a:ext uri="{FF2B5EF4-FFF2-40B4-BE49-F238E27FC236}">
                <a16:creationId xmlns:a16="http://schemas.microsoft.com/office/drawing/2014/main" id="{1E9F33C2-1C39-3A8C-1AF7-73EF0E4F4B0D}"/>
              </a:ext>
            </a:extLst>
          </p:cNvPr>
          <p:cNvSpPr txBox="1"/>
          <p:nvPr/>
        </p:nvSpPr>
        <p:spPr>
          <a:xfrm>
            <a:off x="8668077" y="4993919"/>
            <a:ext cx="236220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+35%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vs. 2022</a:t>
            </a:r>
            <a:endParaRPr kumimoji="0" lang="en-US" sz="36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21" name="TextBox 20">
            <a:extLst>
              <a:ext uri="{FF2B5EF4-FFF2-40B4-BE49-F238E27FC236}">
                <a16:creationId xmlns:a16="http://schemas.microsoft.com/office/drawing/2014/main" id="{2715F653-B9D0-AAEC-FFC7-CFD955C103C6}"/>
              </a:ext>
            </a:extLst>
          </p:cNvPr>
          <p:cNvSpPr txBox="1"/>
          <p:nvPr/>
        </p:nvSpPr>
        <p:spPr>
          <a:xfrm>
            <a:off x="8249701" y="2622790"/>
            <a:ext cx="324875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Weekly Time Viewed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mn-cs"/>
              </a:rPr>
              <a:t>(aggregated average)</a:t>
            </a:r>
          </a:p>
        </p:txBody>
      </p:sp>
      <p:sp>
        <p:nvSpPr>
          <p:cNvPr id="23" name="TextBox 22">
            <a:extLst>
              <a:ext uri="{FF2B5EF4-FFF2-40B4-BE49-F238E27FC236}">
                <a16:creationId xmlns:a16="http://schemas.microsoft.com/office/drawing/2014/main" id="{1A3CFD5B-3F5E-8373-267B-CECA2D0EB79A}"/>
              </a:ext>
            </a:extLst>
          </p:cNvPr>
          <p:cNvSpPr txBox="1"/>
          <p:nvPr/>
        </p:nvSpPr>
        <p:spPr>
          <a:xfrm>
            <a:off x="8255415" y="4416182"/>
            <a:ext cx="318752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4.5 MM Hours</a:t>
            </a:r>
          </a:p>
        </p:txBody>
      </p:sp>
      <p:pic>
        <p:nvPicPr>
          <p:cNvPr id="26" name="Graphic 25" descr="Target Audience outline">
            <a:extLst>
              <a:ext uri="{FF2B5EF4-FFF2-40B4-BE49-F238E27FC236}">
                <a16:creationId xmlns:a16="http://schemas.microsoft.com/office/drawing/2014/main" id="{348E4725-FC8D-A2E3-5C9C-2FD430446CE6}"/>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652254" y="3197509"/>
            <a:ext cx="1349190" cy="1349190"/>
          </a:xfrm>
          <a:prstGeom prst="rect">
            <a:avLst/>
          </a:prstGeom>
        </p:spPr>
      </p:pic>
      <p:pic>
        <p:nvPicPr>
          <p:cNvPr id="28" name="Graphic 27" descr="Clock with solid fill">
            <a:extLst>
              <a:ext uri="{FF2B5EF4-FFF2-40B4-BE49-F238E27FC236}">
                <a16:creationId xmlns:a16="http://schemas.microsoft.com/office/drawing/2014/main" id="{DDC62025-252D-1EFA-7597-8DF58B9A745C}"/>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9174582" y="3197509"/>
            <a:ext cx="1349190" cy="1349190"/>
          </a:xfrm>
          <a:prstGeom prst="rect">
            <a:avLst/>
          </a:prstGeom>
        </p:spPr>
      </p:pic>
      <p:sp>
        <p:nvSpPr>
          <p:cNvPr id="7" name="TextBox 6">
            <a:extLst>
              <a:ext uri="{FF2B5EF4-FFF2-40B4-BE49-F238E27FC236}">
                <a16:creationId xmlns:a16="http://schemas.microsoft.com/office/drawing/2014/main" id="{EAF6BBE2-02A8-654D-A672-E9F5FA4BCBB1}"/>
              </a:ext>
            </a:extLst>
          </p:cNvPr>
          <p:cNvSpPr txBox="1"/>
          <p:nvPr/>
        </p:nvSpPr>
        <p:spPr>
          <a:xfrm>
            <a:off x="-1" y="1778220"/>
            <a:ext cx="12201409"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Female 2+ -  Weekly Average Viewership Per Game</a:t>
            </a:r>
            <a:endPar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2023 vs 2022 Comparable ‘Standalone NFL Primetime’ Games </a:t>
            </a:r>
            <a:r>
              <a:rPr kumimoji="0" lang="en-US" sz="1400" b="0"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averaged across TNF, SNF and MNF</a:t>
            </a:r>
          </a:p>
        </p:txBody>
      </p:sp>
      <p:sp>
        <p:nvSpPr>
          <p:cNvPr id="19" name="TextBox 18">
            <a:extLst>
              <a:ext uri="{FF2B5EF4-FFF2-40B4-BE49-F238E27FC236}">
                <a16:creationId xmlns:a16="http://schemas.microsoft.com/office/drawing/2014/main" id="{7E690A2A-1964-B4FC-0319-EE8FAE4AEC99}"/>
              </a:ext>
            </a:extLst>
          </p:cNvPr>
          <p:cNvSpPr txBox="1"/>
          <p:nvPr/>
        </p:nvSpPr>
        <p:spPr>
          <a:xfrm>
            <a:off x="327378" y="6036011"/>
            <a:ext cx="1181359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VAB analysis of Nielsen Ratings Analysis and R&amp;F Program Report, Sunday Night Football (NBC, </a:t>
            </a:r>
            <a:r>
              <a:rPr kumimoji="0" lang="en-US" sz="700" b="0" i="0" u="none"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Universo</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Telemundo), Monday Night Football (ESPN, ESPN2, ESPN Deportes, ABC) and Thursday Night Football (Amazon (</a:t>
            </a:r>
            <a:r>
              <a:rPr kumimoji="0" lang="en-US" sz="700" b="0" i="0" u="none"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inc</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l. local broadcast for in-game markets only)), excludes pre- &amp; post-game shows, </a:t>
            </a:r>
            <a:r>
              <a:rPr kumimoji="0" lang="en-US" sz="700" b="0" i="0" u="sng"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Live+SD</a:t>
            </a:r>
            <a:r>
              <a:rPr kumimoji="0" lang="en-US" sz="700" b="0"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F2+, Panel data</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7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NBC, </a:t>
            </a:r>
            <a:r>
              <a:rPr kumimoji="0" lang="en-US" sz="700" b="1" i="0" u="none"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Universo</a:t>
            </a:r>
            <a:r>
              <a:rPr kumimoji="0" lang="en-US" sz="7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Telemundo, ESPN, ESPN2, ESPN Deportes and ABC reflects linear TV audience only and does not include audiences gained from their digital / app streaming. </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The 13 comparable games reflect all weeks that have standalone NFL night game broadcasts across NFL weeks: 2-11 &amp; 13-15 (excludes Thanksgiving weekend). NBC Sunday Night Football includes </a:t>
            </a:r>
            <a:r>
              <a:rPr kumimoji="0" lang="en-US" sz="700" b="0" i="0" u="none"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Universo</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and Telemundo simulcast viewership. ESPN Monday Night Football includes ESPN2 and ESPN Deportes simulcast viewership. Note: ESPN MNF data also includes ABC simulcast data and reflects only ABC for week 14 (12/11/23) due to a staggered doubleheader that night when each game partially overlapped each other. MNF weeks 2, 3 and 14 include two matchups. See </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hlinkClick r:id="rId10" action="ppaction://hlinksldjump">
                  <a:extLst>
                    <a:ext uri="{A12FA001-AC4F-418D-AE19-62706E023703}">
                      <ahyp:hlinkClr xmlns:ahyp="http://schemas.microsoft.com/office/drawing/2018/hyperlinkcolor" val="tx"/>
                    </a:ext>
                  </a:extLst>
                </a:hlinkClick>
              </a:rPr>
              <a:t>appendix</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for schedule and single game details.</a:t>
            </a:r>
          </a:p>
        </p:txBody>
      </p:sp>
    </p:spTree>
    <p:extLst>
      <p:ext uri="{BB962C8B-B14F-4D97-AF65-F5344CB8AC3E}">
        <p14:creationId xmlns:p14="http://schemas.microsoft.com/office/powerpoint/2010/main" val="3336520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ADC8CEA-8147-0E27-3128-27F4026F8BF0}"/>
              </a:ext>
            </a:extLst>
          </p:cNvPr>
          <p:cNvSpPr>
            <a:spLocks noGrp="1" noRot="1" noMove="1" noResize="1" noEditPoints="1" noAdjustHandles="1" noChangeArrowheads="1" noChangeShapeType="1"/>
          </p:cNvSpPr>
          <p:nvPr/>
        </p:nvSpPr>
        <p:spPr>
          <a:xfrm>
            <a:off x="0" y="1765230"/>
            <a:ext cx="12191999" cy="510392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74" name="Rectangle: Rounded Corners 2073">
            <a:extLst>
              <a:ext uri="{FF2B5EF4-FFF2-40B4-BE49-F238E27FC236}">
                <a16:creationId xmlns:a16="http://schemas.microsoft.com/office/drawing/2014/main" id="{7C777874-A6ED-F881-4DD2-5525CC831BDC}"/>
              </a:ext>
            </a:extLst>
          </p:cNvPr>
          <p:cNvSpPr/>
          <p:nvPr/>
        </p:nvSpPr>
        <p:spPr>
          <a:xfrm>
            <a:off x="81352" y="3566416"/>
            <a:ext cx="1915377" cy="2171085"/>
          </a:xfrm>
          <a:prstGeom prst="roundRect">
            <a:avLst>
              <a:gd name="adj" fmla="val 10674"/>
            </a:avLst>
          </a:prstGeom>
          <a:solidFill>
            <a:schemeClr val="bg1"/>
          </a:solidFill>
          <a:ln>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5" name="Rectangle: Rounded Corners 2074">
            <a:extLst>
              <a:ext uri="{FF2B5EF4-FFF2-40B4-BE49-F238E27FC236}">
                <a16:creationId xmlns:a16="http://schemas.microsoft.com/office/drawing/2014/main" id="{8571376A-A1DB-81C8-A8A6-88EF4B95EE42}"/>
              </a:ext>
            </a:extLst>
          </p:cNvPr>
          <p:cNvSpPr/>
          <p:nvPr/>
        </p:nvSpPr>
        <p:spPr>
          <a:xfrm>
            <a:off x="2055539" y="3566416"/>
            <a:ext cx="1915377" cy="2171085"/>
          </a:xfrm>
          <a:prstGeom prst="roundRect">
            <a:avLst>
              <a:gd name="adj" fmla="val 10674"/>
            </a:avLst>
          </a:prstGeom>
          <a:solidFill>
            <a:schemeClr val="bg1"/>
          </a:solidFill>
          <a:ln>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6" name="Rectangle: Rounded Corners 2075">
            <a:extLst>
              <a:ext uri="{FF2B5EF4-FFF2-40B4-BE49-F238E27FC236}">
                <a16:creationId xmlns:a16="http://schemas.microsoft.com/office/drawing/2014/main" id="{8B7AE6C6-2CA7-8B43-19F7-FF71A400B677}"/>
              </a:ext>
            </a:extLst>
          </p:cNvPr>
          <p:cNvSpPr/>
          <p:nvPr/>
        </p:nvSpPr>
        <p:spPr>
          <a:xfrm>
            <a:off x="4127493" y="3566416"/>
            <a:ext cx="1915377" cy="2171085"/>
          </a:xfrm>
          <a:prstGeom prst="roundRect">
            <a:avLst>
              <a:gd name="adj" fmla="val 10674"/>
            </a:avLst>
          </a:prstGeom>
          <a:solidFill>
            <a:schemeClr val="bg1"/>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7" name="Rectangle: Rounded Corners 2076">
            <a:extLst>
              <a:ext uri="{FF2B5EF4-FFF2-40B4-BE49-F238E27FC236}">
                <a16:creationId xmlns:a16="http://schemas.microsoft.com/office/drawing/2014/main" id="{D6074067-8D21-0197-FBCE-F79F4F9B6704}"/>
              </a:ext>
            </a:extLst>
          </p:cNvPr>
          <p:cNvSpPr/>
          <p:nvPr/>
        </p:nvSpPr>
        <p:spPr>
          <a:xfrm>
            <a:off x="6108665" y="3566416"/>
            <a:ext cx="1915377" cy="2171085"/>
          </a:xfrm>
          <a:prstGeom prst="roundRect">
            <a:avLst>
              <a:gd name="adj" fmla="val 10674"/>
            </a:avLst>
          </a:prstGeom>
          <a:solidFill>
            <a:schemeClr val="bg1"/>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8" name="Rectangle: Rounded Corners 2077">
            <a:extLst>
              <a:ext uri="{FF2B5EF4-FFF2-40B4-BE49-F238E27FC236}">
                <a16:creationId xmlns:a16="http://schemas.microsoft.com/office/drawing/2014/main" id="{35495207-E4D5-5204-3151-F53E010997C5}"/>
              </a:ext>
            </a:extLst>
          </p:cNvPr>
          <p:cNvSpPr/>
          <p:nvPr/>
        </p:nvSpPr>
        <p:spPr>
          <a:xfrm>
            <a:off x="8222685" y="3566416"/>
            <a:ext cx="1915377" cy="2171085"/>
          </a:xfrm>
          <a:prstGeom prst="roundRect">
            <a:avLst>
              <a:gd name="adj" fmla="val 10674"/>
            </a:avLst>
          </a:prstGeom>
          <a:solidFill>
            <a:schemeClr val="bg1"/>
          </a:solidFill>
          <a:ln>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9" name="Rectangle: Rounded Corners 2078">
            <a:extLst>
              <a:ext uri="{FF2B5EF4-FFF2-40B4-BE49-F238E27FC236}">
                <a16:creationId xmlns:a16="http://schemas.microsoft.com/office/drawing/2014/main" id="{BFF0D47D-9D6F-8323-7EBE-EA47694D8322}"/>
              </a:ext>
            </a:extLst>
          </p:cNvPr>
          <p:cNvSpPr/>
          <p:nvPr/>
        </p:nvSpPr>
        <p:spPr>
          <a:xfrm>
            <a:off x="10207032" y="3566416"/>
            <a:ext cx="1915377" cy="2171085"/>
          </a:xfrm>
          <a:prstGeom prst="roundRect">
            <a:avLst>
              <a:gd name="adj" fmla="val 10674"/>
            </a:avLst>
          </a:prstGeom>
          <a:solidFill>
            <a:schemeClr val="bg1"/>
          </a:solidFill>
          <a:ln>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5C423D3-D8E6-2F7D-6BD9-1EE987CC796D}"/>
              </a:ext>
            </a:extLst>
          </p:cNvPr>
          <p:cNvCxnSpPr>
            <a:cxnSpLocks/>
          </p:cNvCxnSpPr>
          <p:nvPr/>
        </p:nvCxnSpPr>
        <p:spPr>
          <a:xfrm>
            <a:off x="558925"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5038FCA-26DB-02CE-CA41-3349E9AF59B2}"/>
              </a:ext>
            </a:extLst>
          </p:cNvPr>
          <p:cNvSpPr txBox="1"/>
          <p:nvPr/>
        </p:nvSpPr>
        <p:spPr>
          <a:xfrm>
            <a:off x="51023" y="533776"/>
            <a:ext cx="421814"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3C8D"/>
                </a:solidFill>
                <a:effectLst/>
                <a:uLnTx/>
                <a:uFillTx/>
                <a:latin typeface="Helvetica" pitchFamily="2" charset="0"/>
                <a:ea typeface="+mn-ea"/>
                <a:cs typeface="+mn-cs"/>
              </a:rPr>
              <a:t>7</a:t>
            </a:r>
          </a:p>
        </p:txBody>
      </p:sp>
      <p:sp>
        <p:nvSpPr>
          <p:cNvPr id="6" name="Rectangle 5">
            <a:extLst>
              <a:ext uri="{FF2B5EF4-FFF2-40B4-BE49-F238E27FC236}">
                <a16:creationId xmlns:a16="http://schemas.microsoft.com/office/drawing/2014/main" id="{0289DDB7-174D-5659-5219-FE6C08CC6D25}"/>
              </a:ext>
            </a:extLst>
          </p:cNvPr>
          <p:cNvSpPr/>
          <p:nvPr/>
        </p:nvSpPr>
        <p:spPr>
          <a:xfrm>
            <a:off x="655984" y="454024"/>
            <a:ext cx="11536016"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Matchups matter </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and competitive games, like divisional rivals and playoff bound matchups, create popular communal </a:t>
            </a:r>
            <a:r>
              <a:rPr lang="en-US" sz="2600" b="1">
                <a:solidFill>
                  <a:srgbClr val="1B1464"/>
                </a:solidFill>
                <a:latin typeface="Helvetica" pitchFamily="2" charset="0"/>
              </a:rPr>
              <a:t>viewing experiences</a:t>
            </a:r>
            <a:endParaRPr kumimoji="0" lang="en-US" sz="2600" b="1" i="0" u="none" strike="noStrike" kern="1200" cap="none" spc="0" normalizeH="0" baseline="0" noProof="0">
              <a:ln>
                <a:noFill/>
              </a:ln>
              <a:solidFill>
                <a:srgbClr val="FF0000"/>
              </a:solidFill>
              <a:effectLst/>
              <a:uLnTx/>
              <a:uFillTx/>
              <a:latin typeface="Helvetica" pitchFamily="2" charset="0"/>
              <a:ea typeface="+mn-ea"/>
              <a:cs typeface="+mn-cs"/>
            </a:endParaRPr>
          </a:p>
        </p:txBody>
      </p:sp>
      <p:pic>
        <p:nvPicPr>
          <p:cNvPr id="7" name="Picture 6">
            <a:extLst>
              <a:ext uri="{FF2B5EF4-FFF2-40B4-BE49-F238E27FC236}">
                <a16:creationId xmlns:a16="http://schemas.microsoft.com/office/drawing/2014/main" id="{3C240A29-01A2-3F00-AB33-04120F8C737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8" name="Slide Number Placeholder 5">
            <a:extLst>
              <a:ext uri="{FF2B5EF4-FFF2-40B4-BE49-F238E27FC236}">
                <a16:creationId xmlns:a16="http://schemas.microsoft.com/office/drawing/2014/main" id="{96E4BC38-AE03-E82C-EED3-4DA35C508690}"/>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647364D5-252B-BF48-CDFC-D3E537649068}"/>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33" name="TextBox 32">
            <a:extLst>
              <a:ext uri="{FF2B5EF4-FFF2-40B4-BE49-F238E27FC236}">
                <a16:creationId xmlns:a16="http://schemas.microsoft.com/office/drawing/2014/main" id="{3F457246-C1DE-5D96-D2D8-1DBB8E43E59A}"/>
              </a:ext>
            </a:extLst>
          </p:cNvPr>
          <p:cNvSpPr txBox="1"/>
          <p:nvPr/>
        </p:nvSpPr>
        <p:spPr>
          <a:xfrm>
            <a:off x="465350" y="6165560"/>
            <a:ext cx="11675627"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VAB analysis of Nielsen Ratings Analysis Program Report, Sunday Night Football (NBC, </a:t>
            </a:r>
            <a:r>
              <a:rPr kumimoji="0" lang="en-US" sz="700" b="0" i="0" u="none"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Universo</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Telemundo), Monday Night Football (ESPN, ESPN2, ESPN Deportes, ABC) and Thursday Night Football (Amazon (incl. local broadcast for in-game markets only)), excludes pre- &amp; post-game shows, </a:t>
            </a:r>
            <a:r>
              <a:rPr kumimoji="0" lang="en-US" sz="700" b="0" i="0" u="sng"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Live+SD</a:t>
            </a:r>
            <a:r>
              <a:rPr kumimoji="0" lang="en-US" sz="700" b="0"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P2+, Panel data</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7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NBC, </a:t>
            </a:r>
            <a:r>
              <a:rPr kumimoji="0" lang="en-US" sz="700" b="1" i="0" u="none"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Universo</a:t>
            </a:r>
            <a:r>
              <a:rPr kumimoji="0" lang="en-US" sz="7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Telemundo, ESPN, ESPN2, ESPN Deportes and ABC reflects linear TV audience only and does not include audiences gained from their digital / app streaming. </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NBC Sunday Night Football includes </a:t>
            </a:r>
            <a:r>
              <a:rPr kumimoji="0" lang="en-US" sz="700" b="0" i="0" u="none"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Universo</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and Telemundo simulcast viewership. ESPN Monday Night Football includes ESPN2 and ESPN Deportes simulcast viewership. See </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hlinkClick r:id="rId4" action="ppaction://hlinksldjump">
                  <a:extLst>
                    <a:ext uri="{A12FA001-AC4F-418D-AE19-62706E023703}">
                      <ahyp:hlinkClr xmlns:ahyp="http://schemas.microsoft.com/office/drawing/2018/hyperlinkcolor" val="tx"/>
                    </a:ext>
                  </a:extLst>
                </a:hlinkClick>
              </a:rPr>
              <a:t>appendix</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for schedule and single game details.</a:t>
            </a:r>
          </a:p>
        </p:txBody>
      </p:sp>
      <p:pic>
        <p:nvPicPr>
          <p:cNvPr id="10" name="Picture 8" descr="Thursday Night Football 2022 | Amazon Prime on Behance">
            <a:extLst>
              <a:ext uri="{FF2B5EF4-FFF2-40B4-BE49-F238E27FC236}">
                <a16:creationId xmlns:a16="http://schemas.microsoft.com/office/drawing/2014/main" id="{C97E959A-2798-42E8-1BA8-D41987E184E3}"/>
              </a:ext>
            </a:extLst>
          </p:cNvPr>
          <p:cNvPicPr>
            <a:picLocks noChangeAspect="1" noChangeArrowheads="1"/>
          </p:cNvPicPr>
          <p:nvPr/>
        </p:nvPicPr>
        <p:blipFill rotWithShape="1">
          <a:blip r:embed="rId5" cstate="hqprint">
            <a:extLst>
              <a:ext uri="{28A0092B-C50C-407E-A947-70E740481C1C}">
                <a14:useLocalDpi xmlns:a14="http://schemas.microsoft.com/office/drawing/2010/main"/>
              </a:ext>
            </a:extLst>
          </a:blip>
          <a:srcRect/>
          <a:stretch/>
        </p:blipFill>
        <p:spPr bwMode="auto">
          <a:xfrm>
            <a:off x="1568734" y="2384139"/>
            <a:ext cx="911293" cy="86748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Compadre - NBC – Sunday Night Football Logo Refresh">
            <a:extLst>
              <a:ext uri="{FF2B5EF4-FFF2-40B4-BE49-F238E27FC236}">
                <a16:creationId xmlns:a16="http://schemas.microsoft.com/office/drawing/2014/main" id="{1B414BCD-9531-3656-0EA2-6517553DEFC5}"/>
              </a:ext>
            </a:extLst>
          </p:cNvPr>
          <p:cNvPicPr>
            <a:picLocks noChangeAspect="1" noChangeArrowheads="1"/>
          </p:cNvPicPr>
          <p:nvPr/>
        </p:nvPicPr>
        <p:blipFill>
          <a:blip r:embed="rId6" cstate="hqprint">
            <a:extLst>
              <a:ext uri="{28A0092B-C50C-407E-A947-70E740481C1C}">
                <a14:useLocalDpi xmlns:a14="http://schemas.microsoft.com/office/drawing/2010/main"/>
              </a:ext>
            </a:extLst>
          </a:blip>
          <a:srcRect/>
          <a:stretch>
            <a:fillRect/>
          </a:stretch>
        </p:blipFill>
        <p:spPr bwMode="auto">
          <a:xfrm>
            <a:off x="5560311" y="2318962"/>
            <a:ext cx="1126095" cy="98716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6" descr="NFL 2023 - WEEK 6 Schedule | NFL.com">
            <a:extLst>
              <a:ext uri="{FF2B5EF4-FFF2-40B4-BE49-F238E27FC236}">
                <a16:creationId xmlns:a16="http://schemas.microsoft.com/office/drawing/2014/main" id="{56CD9D17-0766-C409-8D3E-F558EC8F56FB}"/>
              </a:ext>
            </a:extLst>
          </p:cNvPr>
          <p:cNvPicPr>
            <a:picLocks noChangeAspect="1" noChangeArrowheads="1"/>
          </p:cNvPicPr>
          <p:nvPr/>
        </p:nvPicPr>
        <p:blipFill>
          <a:blip r:embed="rId7" cstate="hqprint">
            <a:extLst>
              <a:ext uri="{28A0092B-C50C-407E-A947-70E740481C1C}">
                <a14:useLocalDpi xmlns:a14="http://schemas.microsoft.com/office/drawing/2010/main"/>
              </a:ext>
            </a:extLst>
          </a:blip>
          <a:srcRect/>
          <a:stretch>
            <a:fillRect/>
          </a:stretch>
        </p:blipFill>
        <p:spPr bwMode="auto">
          <a:xfrm>
            <a:off x="9699518" y="2318963"/>
            <a:ext cx="946257" cy="987161"/>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790ACB74-6F24-4FBC-BE90-C295FE2FC375}"/>
              </a:ext>
            </a:extLst>
          </p:cNvPr>
          <p:cNvSpPr txBox="1"/>
          <p:nvPr/>
        </p:nvSpPr>
        <p:spPr>
          <a:xfrm>
            <a:off x="76893" y="3236747"/>
            <a:ext cx="1913515" cy="338554"/>
          </a:xfrm>
          <a:prstGeom prst="rect">
            <a:avLst/>
          </a:prstGeom>
          <a:noFill/>
        </p:spPr>
        <p:txBody>
          <a:bodyPr wrap="square" rtlCol="0">
            <a:spAutoFit/>
          </a:bodyPr>
          <a:lstStyle/>
          <a:p>
            <a:pPr algn="ctr"/>
            <a:r>
              <a:rPr lang="en-US" sz="1600" u="sng">
                <a:solidFill>
                  <a:srgbClr val="1B1464"/>
                </a:solidFill>
                <a:latin typeface="Helvetica" panose="020B0604020202020204" pitchFamily="34" charset="0"/>
                <a:cs typeface="Helvetica" panose="020B0604020202020204" pitchFamily="34" charset="0"/>
              </a:rPr>
              <a:t>Week 6</a:t>
            </a:r>
          </a:p>
        </p:txBody>
      </p:sp>
      <p:sp>
        <p:nvSpPr>
          <p:cNvPr id="19" name="TextBox 18">
            <a:extLst>
              <a:ext uri="{FF2B5EF4-FFF2-40B4-BE49-F238E27FC236}">
                <a16:creationId xmlns:a16="http://schemas.microsoft.com/office/drawing/2014/main" id="{27683DA1-741C-B10B-688D-CFCAA9E03C0A}"/>
              </a:ext>
            </a:extLst>
          </p:cNvPr>
          <p:cNvSpPr txBox="1"/>
          <p:nvPr/>
        </p:nvSpPr>
        <p:spPr>
          <a:xfrm>
            <a:off x="2053938" y="3236747"/>
            <a:ext cx="1926856" cy="338554"/>
          </a:xfrm>
          <a:prstGeom prst="rect">
            <a:avLst/>
          </a:prstGeom>
          <a:noFill/>
        </p:spPr>
        <p:txBody>
          <a:bodyPr wrap="square" rtlCol="0">
            <a:spAutoFit/>
          </a:bodyPr>
          <a:lstStyle/>
          <a:p>
            <a:pPr algn="ctr"/>
            <a:r>
              <a:rPr lang="en-US" sz="1600" u="sng">
                <a:solidFill>
                  <a:srgbClr val="1B1464"/>
                </a:solidFill>
                <a:latin typeface="Helvetica" panose="020B0604020202020204" pitchFamily="34" charset="0"/>
                <a:cs typeface="Helvetica" panose="020B0604020202020204" pitchFamily="34" charset="0"/>
              </a:rPr>
              <a:t>Week 9</a:t>
            </a:r>
          </a:p>
        </p:txBody>
      </p:sp>
      <p:cxnSp>
        <p:nvCxnSpPr>
          <p:cNvPr id="23" name="Straight Connector 22">
            <a:extLst>
              <a:ext uri="{FF2B5EF4-FFF2-40B4-BE49-F238E27FC236}">
                <a16:creationId xmlns:a16="http://schemas.microsoft.com/office/drawing/2014/main" id="{22FC392E-2E96-880C-DEB4-7F39688AD3E3}"/>
              </a:ext>
            </a:extLst>
          </p:cNvPr>
          <p:cNvCxnSpPr>
            <a:cxnSpLocks/>
          </p:cNvCxnSpPr>
          <p:nvPr/>
        </p:nvCxnSpPr>
        <p:spPr>
          <a:xfrm>
            <a:off x="4054143" y="3256937"/>
            <a:ext cx="0" cy="2480564"/>
          </a:xfrm>
          <a:prstGeom prst="line">
            <a:avLst/>
          </a:prstGeom>
          <a:ln w="19050">
            <a:solidFill>
              <a:srgbClr val="1B1464"/>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F536FCD-A769-AA8F-55F3-05E791AE6D63}"/>
              </a:ext>
            </a:extLst>
          </p:cNvPr>
          <p:cNvCxnSpPr>
            <a:cxnSpLocks/>
          </p:cNvCxnSpPr>
          <p:nvPr/>
        </p:nvCxnSpPr>
        <p:spPr>
          <a:xfrm>
            <a:off x="8109737" y="3251621"/>
            <a:ext cx="3883" cy="2485880"/>
          </a:xfrm>
          <a:prstGeom prst="line">
            <a:avLst/>
          </a:prstGeom>
          <a:ln w="19050">
            <a:solidFill>
              <a:srgbClr val="1B1464"/>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81AECE78-FCCE-904D-67C9-0050ADFB5FEC}"/>
              </a:ext>
            </a:extLst>
          </p:cNvPr>
          <p:cNvSpPr txBox="1"/>
          <p:nvPr/>
        </p:nvSpPr>
        <p:spPr>
          <a:xfrm>
            <a:off x="4119351" y="3236747"/>
            <a:ext cx="1933854" cy="338554"/>
          </a:xfrm>
          <a:prstGeom prst="rect">
            <a:avLst/>
          </a:prstGeom>
          <a:noFill/>
        </p:spPr>
        <p:txBody>
          <a:bodyPr wrap="square" rtlCol="0">
            <a:spAutoFit/>
          </a:bodyPr>
          <a:lstStyle/>
          <a:p>
            <a:pPr algn="ctr"/>
            <a:r>
              <a:rPr lang="en-US" sz="1600" u="sng">
                <a:solidFill>
                  <a:srgbClr val="1B1464"/>
                </a:solidFill>
                <a:latin typeface="Helvetica" panose="020B0604020202020204" pitchFamily="34" charset="0"/>
                <a:cs typeface="Helvetica" panose="020B0604020202020204" pitchFamily="34" charset="0"/>
              </a:rPr>
              <a:t>Week 5</a:t>
            </a:r>
          </a:p>
        </p:txBody>
      </p:sp>
      <p:sp>
        <p:nvSpPr>
          <p:cNvPr id="27" name="TextBox 26">
            <a:extLst>
              <a:ext uri="{FF2B5EF4-FFF2-40B4-BE49-F238E27FC236}">
                <a16:creationId xmlns:a16="http://schemas.microsoft.com/office/drawing/2014/main" id="{486D2ACB-FBAA-86AE-885D-E2A4FAAD04F4}"/>
              </a:ext>
            </a:extLst>
          </p:cNvPr>
          <p:cNvSpPr txBox="1"/>
          <p:nvPr/>
        </p:nvSpPr>
        <p:spPr>
          <a:xfrm>
            <a:off x="6108077" y="3236747"/>
            <a:ext cx="1915378" cy="338554"/>
          </a:xfrm>
          <a:prstGeom prst="rect">
            <a:avLst/>
          </a:prstGeom>
          <a:noFill/>
        </p:spPr>
        <p:txBody>
          <a:bodyPr wrap="square" rtlCol="0">
            <a:spAutoFit/>
          </a:bodyPr>
          <a:lstStyle/>
          <a:p>
            <a:pPr algn="ctr"/>
            <a:r>
              <a:rPr lang="en-US" sz="1600" u="sng">
                <a:solidFill>
                  <a:srgbClr val="1B1464"/>
                </a:solidFill>
                <a:latin typeface="Helvetica" panose="020B0604020202020204" pitchFamily="34" charset="0"/>
                <a:cs typeface="Helvetica" panose="020B0604020202020204" pitchFamily="34" charset="0"/>
              </a:rPr>
              <a:t>Week 14</a:t>
            </a:r>
          </a:p>
        </p:txBody>
      </p:sp>
      <p:sp>
        <p:nvSpPr>
          <p:cNvPr id="36" name="TextBox 35">
            <a:extLst>
              <a:ext uri="{FF2B5EF4-FFF2-40B4-BE49-F238E27FC236}">
                <a16:creationId xmlns:a16="http://schemas.microsoft.com/office/drawing/2014/main" id="{42B7B85A-CF42-B18B-2692-8B9EF0CEE552}"/>
              </a:ext>
            </a:extLst>
          </p:cNvPr>
          <p:cNvSpPr txBox="1"/>
          <p:nvPr/>
        </p:nvSpPr>
        <p:spPr>
          <a:xfrm>
            <a:off x="8210777" y="3236747"/>
            <a:ext cx="1921765" cy="338554"/>
          </a:xfrm>
          <a:prstGeom prst="rect">
            <a:avLst/>
          </a:prstGeom>
          <a:noFill/>
        </p:spPr>
        <p:txBody>
          <a:bodyPr wrap="square" rtlCol="0">
            <a:spAutoFit/>
          </a:bodyPr>
          <a:lstStyle/>
          <a:p>
            <a:pPr algn="ctr"/>
            <a:r>
              <a:rPr lang="en-US" sz="1600" u="sng">
                <a:solidFill>
                  <a:srgbClr val="1B1464"/>
                </a:solidFill>
                <a:latin typeface="Helvetica" panose="020B0604020202020204" pitchFamily="34" charset="0"/>
                <a:cs typeface="Helvetica" panose="020B0604020202020204" pitchFamily="34" charset="0"/>
              </a:rPr>
              <a:t>Week 6</a:t>
            </a:r>
          </a:p>
        </p:txBody>
      </p:sp>
      <p:sp>
        <p:nvSpPr>
          <p:cNvPr id="37" name="TextBox 36">
            <a:extLst>
              <a:ext uri="{FF2B5EF4-FFF2-40B4-BE49-F238E27FC236}">
                <a16:creationId xmlns:a16="http://schemas.microsoft.com/office/drawing/2014/main" id="{7CA05365-4E72-A31B-A4EB-90FA3BBC1636}"/>
              </a:ext>
            </a:extLst>
          </p:cNvPr>
          <p:cNvSpPr txBox="1"/>
          <p:nvPr/>
        </p:nvSpPr>
        <p:spPr>
          <a:xfrm>
            <a:off x="10207032" y="3236747"/>
            <a:ext cx="1904337" cy="338554"/>
          </a:xfrm>
          <a:prstGeom prst="rect">
            <a:avLst/>
          </a:prstGeom>
          <a:noFill/>
        </p:spPr>
        <p:txBody>
          <a:bodyPr wrap="square" rtlCol="0">
            <a:spAutoFit/>
          </a:bodyPr>
          <a:lstStyle/>
          <a:p>
            <a:pPr algn="ctr"/>
            <a:r>
              <a:rPr lang="en-US" sz="1600" u="sng">
                <a:solidFill>
                  <a:srgbClr val="1B1464"/>
                </a:solidFill>
                <a:latin typeface="Helvetica" panose="020B0604020202020204" pitchFamily="34" charset="0"/>
                <a:cs typeface="Helvetica" panose="020B0604020202020204" pitchFamily="34" charset="0"/>
              </a:rPr>
              <a:t>Week 11</a:t>
            </a:r>
          </a:p>
        </p:txBody>
      </p:sp>
      <p:sp>
        <p:nvSpPr>
          <p:cNvPr id="41" name="TextBox 40">
            <a:extLst>
              <a:ext uri="{FF2B5EF4-FFF2-40B4-BE49-F238E27FC236}">
                <a16:creationId xmlns:a16="http://schemas.microsoft.com/office/drawing/2014/main" id="{EE80BFF2-D421-FDBD-07BB-617026537F80}"/>
              </a:ext>
            </a:extLst>
          </p:cNvPr>
          <p:cNvSpPr txBox="1"/>
          <p:nvPr/>
        </p:nvSpPr>
        <p:spPr>
          <a:xfrm>
            <a:off x="160263" y="4783394"/>
            <a:ext cx="1757554" cy="892552"/>
          </a:xfrm>
          <a:prstGeom prst="rect">
            <a:avLst/>
          </a:prstGeom>
          <a:noFill/>
        </p:spPr>
        <p:txBody>
          <a:bodyPr wrap="square" rtlCol="0">
            <a:spAutoFit/>
          </a:bodyPr>
          <a:lstStyle/>
          <a:p>
            <a:pPr algn="ctr"/>
            <a:r>
              <a:rPr lang="en-US" sz="2800" b="1">
                <a:solidFill>
                  <a:srgbClr val="00BFF2"/>
                </a:solidFill>
                <a:latin typeface="Helvetica" panose="020B0604020202020204" pitchFamily="34" charset="0"/>
                <a:cs typeface="Helvetica" panose="020B0604020202020204" pitchFamily="34" charset="0"/>
              </a:rPr>
              <a:t>+57%</a:t>
            </a:r>
          </a:p>
          <a:p>
            <a:pPr algn="ctr"/>
            <a:r>
              <a:rPr lang="en-US" sz="1200">
                <a:solidFill>
                  <a:srgbClr val="1B1464"/>
                </a:solidFill>
                <a:latin typeface="Helvetica" panose="020B0604020202020204" pitchFamily="34" charset="0"/>
                <a:cs typeface="Helvetica" panose="020B0604020202020204" pitchFamily="34" charset="0"/>
              </a:rPr>
              <a:t>Lift in average audience YoY</a:t>
            </a:r>
          </a:p>
        </p:txBody>
      </p:sp>
      <p:sp>
        <p:nvSpPr>
          <p:cNvPr id="42" name="TextBox 41">
            <a:extLst>
              <a:ext uri="{FF2B5EF4-FFF2-40B4-BE49-F238E27FC236}">
                <a16:creationId xmlns:a16="http://schemas.microsoft.com/office/drawing/2014/main" id="{13E4CEB9-C0C7-FDDE-119D-1161617E7295}"/>
              </a:ext>
            </a:extLst>
          </p:cNvPr>
          <p:cNvSpPr txBox="1"/>
          <p:nvPr/>
        </p:nvSpPr>
        <p:spPr>
          <a:xfrm>
            <a:off x="2134450" y="4783394"/>
            <a:ext cx="1757554" cy="892552"/>
          </a:xfrm>
          <a:prstGeom prst="rect">
            <a:avLst/>
          </a:prstGeom>
          <a:noFill/>
        </p:spPr>
        <p:txBody>
          <a:bodyPr wrap="square" rtlCol="0">
            <a:spAutoFit/>
          </a:bodyPr>
          <a:lstStyle/>
          <a:p>
            <a:pPr algn="ctr"/>
            <a:r>
              <a:rPr lang="en-US" sz="2800" b="1">
                <a:solidFill>
                  <a:srgbClr val="00BFF2"/>
                </a:solidFill>
                <a:latin typeface="Helvetica" panose="020B0604020202020204" pitchFamily="34" charset="0"/>
                <a:cs typeface="Helvetica" panose="020B0604020202020204" pitchFamily="34" charset="0"/>
              </a:rPr>
              <a:t>+48%</a:t>
            </a:r>
          </a:p>
          <a:p>
            <a:pPr algn="ctr"/>
            <a:r>
              <a:rPr lang="en-US" sz="1200">
                <a:solidFill>
                  <a:srgbClr val="1B1464"/>
                </a:solidFill>
                <a:latin typeface="Helvetica" panose="020B0604020202020204" pitchFamily="34" charset="0"/>
                <a:cs typeface="Helvetica" panose="020B0604020202020204" pitchFamily="34" charset="0"/>
              </a:rPr>
              <a:t>Lift in average audience YoY</a:t>
            </a:r>
          </a:p>
        </p:txBody>
      </p:sp>
      <p:sp>
        <p:nvSpPr>
          <p:cNvPr id="43" name="TextBox 42">
            <a:extLst>
              <a:ext uri="{FF2B5EF4-FFF2-40B4-BE49-F238E27FC236}">
                <a16:creationId xmlns:a16="http://schemas.microsoft.com/office/drawing/2014/main" id="{710BCE70-DA99-A449-524B-F088009CED34}"/>
              </a:ext>
            </a:extLst>
          </p:cNvPr>
          <p:cNvSpPr txBox="1"/>
          <p:nvPr/>
        </p:nvSpPr>
        <p:spPr>
          <a:xfrm>
            <a:off x="4206404" y="4783394"/>
            <a:ext cx="1757554" cy="892552"/>
          </a:xfrm>
          <a:prstGeom prst="rect">
            <a:avLst/>
          </a:prstGeom>
          <a:noFill/>
        </p:spPr>
        <p:txBody>
          <a:bodyPr wrap="square" rtlCol="0">
            <a:spAutoFit/>
          </a:bodyPr>
          <a:lstStyle/>
          <a:p>
            <a:pPr algn="ctr"/>
            <a:r>
              <a:rPr lang="en-US" sz="2800" b="1">
                <a:solidFill>
                  <a:srgbClr val="ED3C8D"/>
                </a:solidFill>
                <a:latin typeface="Helvetica" panose="020B0604020202020204" pitchFamily="34" charset="0"/>
                <a:cs typeface="Helvetica" panose="020B0604020202020204" pitchFamily="34" charset="0"/>
              </a:rPr>
              <a:t>+55%</a:t>
            </a:r>
          </a:p>
          <a:p>
            <a:pPr algn="ctr"/>
            <a:r>
              <a:rPr lang="en-US" sz="1200">
                <a:solidFill>
                  <a:srgbClr val="1B1464"/>
                </a:solidFill>
                <a:latin typeface="Helvetica" panose="020B0604020202020204" pitchFamily="34" charset="0"/>
                <a:cs typeface="Helvetica" panose="020B0604020202020204" pitchFamily="34" charset="0"/>
              </a:rPr>
              <a:t>Lift in average audience YoY</a:t>
            </a:r>
          </a:p>
        </p:txBody>
      </p:sp>
      <p:sp>
        <p:nvSpPr>
          <p:cNvPr id="44" name="TextBox 43">
            <a:extLst>
              <a:ext uri="{FF2B5EF4-FFF2-40B4-BE49-F238E27FC236}">
                <a16:creationId xmlns:a16="http://schemas.microsoft.com/office/drawing/2014/main" id="{BC0ADB60-F2A0-4DFA-1B9A-A4B5FA23BF6A}"/>
              </a:ext>
            </a:extLst>
          </p:cNvPr>
          <p:cNvSpPr txBox="1"/>
          <p:nvPr/>
        </p:nvSpPr>
        <p:spPr>
          <a:xfrm>
            <a:off x="6187576" y="4783394"/>
            <a:ext cx="1757554" cy="892552"/>
          </a:xfrm>
          <a:prstGeom prst="rect">
            <a:avLst/>
          </a:prstGeom>
          <a:noFill/>
        </p:spPr>
        <p:txBody>
          <a:bodyPr wrap="square" rtlCol="0">
            <a:spAutoFit/>
          </a:bodyPr>
          <a:lstStyle/>
          <a:p>
            <a:pPr algn="ctr"/>
            <a:r>
              <a:rPr lang="en-US" sz="2800" b="1">
                <a:solidFill>
                  <a:srgbClr val="ED3C8D"/>
                </a:solidFill>
                <a:latin typeface="Helvetica" panose="020B0604020202020204" pitchFamily="34" charset="0"/>
                <a:cs typeface="Helvetica" panose="020B0604020202020204" pitchFamily="34" charset="0"/>
              </a:rPr>
              <a:t>+54%</a:t>
            </a:r>
          </a:p>
          <a:p>
            <a:pPr algn="ctr"/>
            <a:r>
              <a:rPr lang="en-US" sz="1200">
                <a:solidFill>
                  <a:srgbClr val="1B1464"/>
                </a:solidFill>
                <a:latin typeface="Helvetica" panose="020B0604020202020204" pitchFamily="34" charset="0"/>
                <a:cs typeface="Helvetica" panose="020B0604020202020204" pitchFamily="34" charset="0"/>
              </a:rPr>
              <a:t>Lift in average audience YoY</a:t>
            </a:r>
          </a:p>
        </p:txBody>
      </p:sp>
      <p:sp>
        <p:nvSpPr>
          <p:cNvPr id="45" name="TextBox 44">
            <a:extLst>
              <a:ext uri="{FF2B5EF4-FFF2-40B4-BE49-F238E27FC236}">
                <a16:creationId xmlns:a16="http://schemas.microsoft.com/office/drawing/2014/main" id="{BF379264-AE70-34FF-F825-5BF9806D8C23}"/>
              </a:ext>
            </a:extLst>
          </p:cNvPr>
          <p:cNvSpPr txBox="1"/>
          <p:nvPr/>
        </p:nvSpPr>
        <p:spPr>
          <a:xfrm>
            <a:off x="8301596" y="4783394"/>
            <a:ext cx="1757554" cy="892552"/>
          </a:xfrm>
          <a:prstGeom prst="rect">
            <a:avLst/>
          </a:prstGeom>
          <a:noFill/>
        </p:spPr>
        <p:txBody>
          <a:bodyPr wrap="square" rtlCol="0">
            <a:spAutoFit/>
          </a:bodyPr>
          <a:lstStyle/>
          <a:p>
            <a:pPr algn="ctr"/>
            <a:r>
              <a:rPr lang="en-US" sz="2800" b="1">
                <a:solidFill>
                  <a:srgbClr val="4EBEA4"/>
                </a:solidFill>
                <a:latin typeface="Helvetica" panose="020B0604020202020204" pitchFamily="34" charset="0"/>
                <a:cs typeface="Helvetica" panose="020B0604020202020204" pitchFamily="34" charset="0"/>
              </a:rPr>
              <a:t>+63%</a:t>
            </a:r>
          </a:p>
          <a:p>
            <a:pPr algn="ctr"/>
            <a:r>
              <a:rPr lang="en-US" sz="1200">
                <a:solidFill>
                  <a:srgbClr val="1B1464"/>
                </a:solidFill>
                <a:latin typeface="Helvetica" panose="020B0604020202020204" pitchFamily="34" charset="0"/>
                <a:cs typeface="Helvetica" panose="020B0604020202020204" pitchFamily="34" charset="0"/>
              </a:rPr>
              <a:t>Lift in average audience YoY</a:t>
            </a:r>
          </a:p>
        </p:txBody>
      </p:sp>
      <p:sp>
        <p:nvSpPr>
          <p:cNvPr id="46" name="TextBox 45">
            <a:extLst>
              <a:ext uri="{FF2B5EF4-FFF2-40B4-BE49-F238E27FC236}">
                <a16:creationId xmlns:a16="http://schemas.microsoft.com/office/drawing/2014/main" id="{E5B97DF2-FB54-D657-E9CC-D3D6502AD2FF}"/>
              </a:ext>
            </a:extLst>
          </p:cNvPr>
          <p:cNvSpPr txBox="1"/>
          <p:nvPr/>
        </p:nvSpPr>
        <p:spPr>
          <a:xfrm>
            <a:off x="10285943" y="4783394"/>
            <a:ext cx="1757554" cy="892552"/>
          </a:xfrm>
          <a:prstGeom prst="rect">
            <a:avLst/>
          </a:prstGeom>
          <a:noFill/>
        </p:spPr>
        <p:txBody>
          <a:bodyPr wrap="square" rtlCol="0">
            <a:spAutoFit/>
          </a:bodyPr>
          <a:lstStyle/>
          <a:p>
            <a:pPr algn="ctr"/>
            <a:r>
              <a:rPr lang="en-US" sz="2800" b="1">
                <a:solidFill>
                  <a:srgbClr val="4EBEA4"/>
                </a:solidFill>
                <a:latin typeface="Helvetica" panose="020B0604020202020204" pitchFamily="34" charset="0"/>
                <a:cs typeface="Helvetica" panose="020B0604020202020204" pitchFamily="34" charset="0"/>
              </a:rPr>
              <a:t>+156%</a:t>
            </a:r>
          </a:p>
          <a:p>
            <a:pPr algn="ctr"/>
            <a:r>
              <a:rPr lang="en-US" sz="1200">
                <a:solidFill>
                  <a:srgbClr val="1B1464"/>
                </a:solidFill>
                <a:latin typeface="Helvetica" panose="020B0604020202020204" pitchFamily="34" charset="0"/>
                <a:cs typeface="Helvetica" panose="020B0604020202020204" pitchFamily="34" charset="0"/>
              </a:rPr>
              <a:t>Lift in average audience YoY</a:t>
            </a:r>
          </a:p>
        </p:txBody>
      </p:sp>
      <p:pic>
        <p:nvPicPr>
          <p:cNvPr id="2050" name="Picture 2" descr="Denver Broncos Logo PNG Transparent &amp; SVG Vector - Freebie Supply">
            <a:extLst>
              <a:ext uri="{FF2B5EF4-FFF2-40B4-BE49-F238E27FC236}">
                <a16:creationId xmlns:a16="http://schemas.microsoft.com/office/drawing/2014/main" id="{6DD8F64C-FA75-0377-BD5C-5F9372715E37}"/>
              </a:ext>
            </a:extLst>
          </p:cNvPr>
          <p:cNvPicPr>
            <a:picLocks noChangeAspect="1" noChangeArrowheads="1"/>
          </p:cNvPicPr>
          <p:nvPr/>
        </p:nvPicPr>
        <p:blipFill>
          <a:blip r:embed="rId8" cstate="hqprint">
            <a:extLst>
              <a:ext uri="{28A0092B-C50C-407E-A947-70E740481C1C}">
                <a14:useLocalDpi xmlns:a14="http://schemas.microsoft.com/office/drawing/2010/main"/>
              </a:ext>
            </a:extLst>
          </a:blip>
          <a:srcRect/>
          <a:stretch>
            <a:fillRect/>
          </a:stretch>
        </p:blipFill>
        <p:spPr bwMode="auto">
          <a:xfrm>
            <a:off x="110187" y="4089113"/>
            <a:ext cx="807374" cy="538249"/>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a:extLst>
              <a:ext uri="{FF2B5EF4-FFF2-40B4-BE49-F238E27FC236}">
                <a16:creationId xmlns:a16="http://schemas.microsoft.com/office/drawing/2014/main" id="{4CDC8BAB-D94E-0422-7EDE-FFAB0859332B}"/>
              </a:ext>
            </a:extLst>
          </p:cNvPr>
          <p:cNvSpPr txBox="1"/>
          <p:nvPr/>
        </p:nvSpPr>
        <p:spPr>
          <a:xfrm>
            <a:off x="848851" y="4219738"/>
            <a:ext cx="380379" cy="276999"/>
          </a:xfrm>
          <a:prstGeom prst="rect">
            <a:avLst/>
          </a:prstGeom>
          <a:noFill/>
        </p:spPr>
        <p:txBody>
          <a:bodyPr wrap="square" rtlCol="0">
            <a:spAutoFit/>
          </a:bodyPr>
          <a:lstStyle/>
          <a:p>
            <a:pPr algn="ctr"/>
            <a:r>
              <a:rPr lang="en-US" sz="1200" b="1">
                <a:solidFill>
                  <a:srgbClr val="1B1464"/>
                </a:solidFill>
                <a:latin typeface="Helvetica" panose="020B0604020202020204" pitchFamily="34" charset="0"/>
                <a:cs typeface="Helvetica" panose="020B0604020202020204" pitchFamily="34" charset="0"/>
              </a:rPr>
              <a:t>@</a:t>
            </a:r>
          </a:p>
        </p:txBody>
      </p:sp>
      <p:pic>
        <p:nvPicPr>
          <p:cNvPr id="2052" name="Picture 4" descr="Kansas City Chiefs Logo PNG Transparent &amp; SVG Vector - Freebie Supply">
            <a:extLst>
              <a:ext uri="{FF2B5EF4-FFF2-40B4-BE49-F238E27FC236}">
                <a16:creationId xmlns:a16="http://schemas.microsoft.com/office/drawing/2014/main" id="{2A7E7896-9858-65D1-D6E5-BF8E353D18E2}"/>
              </a:ext>
            </a:extLst>
          </p:cNvPr>
          <p:cNvPicPr>
            <a:picLocks noChangeAspect="1" noChangeArrowheads="1"/>
          </p:cNvPicPr>
          <p:nvPr/>
        </p:nvPicPr>
        <p:blipFill>
          <a:blip r:embed="rId9" cstate="hqprint">
            <a:extLst>
              <a:ext uri="{28A0092B-C50C-407E-A947-70E740481C1C}">
                <a14:useLocalDpi xmlns:a14="http://schemas.microsoft.com/office/drawing/2010/main"/>
              </a:ext>
            </a:extLst>
          </a:blip>
          <a:srcRect/>
          <a:stretch>
            <a:fillRect/>
          </a:stretch>
        </p:blipFill>
        <p:spPr bwMode="auto">
          <a:xfrm>
            <a:off x="1202245" y="4107926"/>
            <a:ext cx="750933" cy="500622"/>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a:extLst>
              <a:ext uri="{FF2B5EF4-FFF2-40B4-BE49-F238E27FC236}">
                <a16:creationId xmlns:a16="http://schemas.microsoft.com/office/drawing/2014/main" id="{A8D7FD4D-6C54-9279-C5CA-F97B39194146}"/>
              </a:ext>
            </a:extLst>
          </p:cNvPr>
          <p:cNvSpPr txBox="1"/>
          <p:nvPr/>
        </p:nvSpPr>
        <p:spPr>
          <a:xfrm>
            <a:off x="2823038" y="4219738"/>
            <a:ext cx="380379" cy="276999"/>
          </a:xfrm>
          <a:prstGeom prst="rect">
            <a:avLst/>
          </a:prstGeom>
          <a:noFill/>
        </p:spPr>
        <p:txBody>
          <a:bodyPr wrap="square" rtlCol="0">
            <a:spAutoFit/>
          </a:bodyPr>
          <a:lstStyle/>
          <a:p>
            <a:pPr algn="ctr"/>
            <a:r>
              <a:rPr lang="en-US" sz="1200" b="1">
                <a:solidFill>
                  <a:srgbClr val="1B1464"/>
                </a:solidFill>
                <a:latin typeface="Helvetica" panose="020B0604020202020204" pitchFamily="34" charset="0"/>
                <a:cs typeface="Helvetica" panose="020B0604020202020204" pitchFamily="34" charset="0"/>
              </a:rPr>
              <a:t>@</a:t>
            </a:r>
          </a:p>
        </p:txBody>
      </p:sp>
      <p:sp>
        <p:nvSpPr>
          <p:cNvPr id="56" name="TextBox 55">
            <a:extLst>
              <a:ext uri="{FF2B5EF4-FFF2-40B4-BE49-F238E27FC236}">
                <a16:creationId xmlns:a16="http://schemas.microsoft.com/office/drawing/2014/main" id="{3A2BA0F1-2A54-5EE7-CF4F-39BF712E0C5B}"/>
              </a:ext>
            </a:extLst>
          </p:cNvPr>
          <p:cNvSpPr txBox="1"/>
          <p:nvPr/>
        </p:nvSpPr>
        <p:spPr>
          <a:xfrm>
            <a:off x="4894992" y="4219738"/>
            <a:ext cx="380379" cy="276999"/>
          </a:xfrm>
          <a:prstGeom prst="rect">
            <a:avLst/>
          </a:prstGeom>
          <a:noFill/>
        </p:spPr>
        <p:txBody>
          <a:bodyPr wrap="square" rtlCol="0">
            <a:spAutoFit/>
          </a:bodyPr>
          <a:lstStyle/>
          <a:p>
            <a:pPr algn="ctr"/>
            <a:r>
              <a:rPr lang="en-US" sz="1200" b="1">
                <a:solidFill>
                  <a:srgbClr val="1B1464"/>
                </a:solidFill>
                <a:latin typeface="Helvetica" panose="020B0604020202020204" pitchFamily="34" charset="0"/>
                <a:cs typeface="Helvetica" panose="020B0604020202020204" pitchFamily="34" charset="0"/>
              </a:rPr>
              <a:t>@</a:t>
            </a:r>
          </a:p>
        </p:txBody>
      </p:sp>
      <p:sp>
        <p:nvSpPr>
          <p:cNvPr id="58" name="TextBox 57">
            <a:extLst>
              <a:ext uri="{FF2B5EF4-FFF2-40B4-BE49-F238E27FC236}">
                <a16:creationId xmlns:a16="http://schemas.microsoft.com/office/drawing/2014/main" id="{C8A1F98F-3B52-27E7-5AEB-998C8D3CCBA5}"/>
              </a:ext>
            </a:extLst>
          </p:cNvPr>
          <p:cNvSpPr txBox="1"/>
          <p:nvPr/>
        </p:nvSpPr>
        <p:spPr>
          <a:xfrm>
            <a:off x="6876164" y="4219738"/>
            <a:ext cx="380379" cy="276999"/>
          </a:xfrm>
          <a:prstGeom prst="rect">
            <a:avLst/>
          </a:prstGeom>
          <a:noFill/>
        </p:spPr>
        <p:txBody>
          <a:bodyPr wrap="square" rtlCol="0">
            <a:spAutoFit/>
          </a:bodyPr>
          <a:lstStyle/>
          <a:p>
            <a:pPr algn="ctr"/>
            <a:r>
              <a:rPr lang="en-US" sz="1200" b="1">
                <a:solidFill>
                  <a:srgbClr val="1B1464"/>
                </a:solidFill>
                <a:latin typeface="Helvetica" panose="020B0604020202020204" pitchFamily="34" charset="0"/>
                <a:cs typeface="Helvetica" panose="020B0604020202020204" pitchFamily="34" charset="0"/>
              </a:rPr>
              <a:t>@</a:t>
            </a:r>
          </a:p>
        </p:txBody>
      </p:sp>
      <p:sp>
        <p:nvSpPr>
          <p:cNvPr id="63" name="TextBox 62">
            <a:extLst>
              <a:ext uri="{FF2B5EF4-FFF2-40B4-BE49-F238E27FC236}">
                <a16:creationId xmlns:a16="http://schemas.microsoft.com/office/drawing/2014/main" id="{BDCD51B4-16F2-96CE-91D0-DCDC5D6679E9}"/>
              </a:ext>
            </a:extLst>
          </p:cNvPr>
          <p:cNvSpPr txBox="1"/>
          <p:nvPr/>
        </p:nvSpPr>
        <p:spPr>
          <a:xfrm>
            <a:off x="8990184" y="4219738"/>
            <a:ext cx="380379" cy="276999"/>
          </a:xfrm>
          <a:prstGeom prst="rect">
            <a:avLst/>
          </a:prstGeom>
          <a:noFill/>
        </p:spPr>
        <p:txBody>
          <a:bodyPr wrap="square" rtlCol="0">
            <a:spAutoFit/>
          </a:bodyPr>
          <a:lstStyle/>
          <a:p>
            <a:pPr algn="ctr"/>
            <a:r>
              <a:rPr lang="en-US" sz="1200" b="1">
                <a:solidFill>
                  <a:srgbClr val="1B1464"/>
                </a:solidFill>
                <a:latin typeface="Helvetica" panose="020B0604020202020204" pitchFamily="34" charset="0"/>
                <a:cs typeface="Helvetica" panose="020B0604020202020204" pitchFamily="34" charset="0"/>
              </a:rPr>
              <a:t>@</a:t>
            </a:r>
          </a:p>
        </p:txBody>
      </p:sp>
      <p:sp>
        <p:nvSpPr>
          <p:cNvPr id="2049" name="TextBox 2048">
            <a:extLst>
              <a:ext uri="{FF2B5EF4-FFF2-40B4-BE49-F238E27FC236}">
                <a16:creationId xmlns:a16="http://schemas.microsoft.com/office/drawing/2014/main" id="{78BC0FDE-6A5C-16C3-B363-6DC1B464BF37}"/>
              </a:ext>
            </a:extLst>
          </p:cNvPr>
          <p:cNvSpPr txBox="1"/>
          <p:nvPr/>
        </p:nvSpPr>
        <p:spPr>
          <a:xfrm>
            <a:off x="10974531" y="4219738"/>
            <a:ext cx="380379" cy="276999"/>
          </a:xfrm>
          <a:prstGeom prst="rect">
            <a:avLst/>
          </a:prstGeom>
          <a:noFill/>
        </p:spPr>
        <p:txBody>
          <a:bodyPr wrap="square" rtlCol="0">
            <a:spAutoFit/>
          </a:bodyPr>
          <a:lstStyle/>
          <a:p>
            <a:pPr algn="ctr"/>
            <a:r>
              <a:rPr lang="en-US" sz="1200" b="1">
                <a:solidFill>
                  <a:srgbClr val="1B1464"/>
                </a:solidFill>
                <a:latin typeface="Helvetica" panose="020B0604020202020204" pitchFamily="34" charset="0"/>
                <a:cs typeface="Helvetica" panose="020B0604020202020204" pitchFamily="34" charset="0"/>
              </a:rPr>
              <a:t>@</a:t>
            </a:r>
          </a:p>
        </p:txBody>
      </p:sp>
      <p:pic>
        <p:nvPicPr>
          <p:cNvPr id="2055" name="Picture 8">
            <a:extLst>
              <a:ext uri="{FF2B5EF4-FFF2-40B4-BE49-F238E27FC236}">
                <a16:creationId xmlns:a16="http://schemas.microsoft.com/office/drawing/2014/main" id="{D4D22EB8-1780-0A69-4EC4-BD3EA37CBC8C}"/>
              </a:ext>
            </a:extLst>
          </p:cNvPr>
          <p:cNvPicPr>
            <a:picLocks noChangeAspect="1" noChangeArrowheads="1"/>
          </p:cNvPicPr>
          <p:nvPr/>
        </p:nvPicPr>
        <p:blipFill>
          <a:blip r:embed="rId10" cstate="hqprint">
            <a:extLst>
              <a:ext uri="{28A0092B-C50C-407E-A947-70E740481C1C}">
                <a14:useLocalDpi xmlns:a14="http://schemas.microsoft.com/office/drawing/2010/main"/>
              </a:ext>
            </a:extLst>
          </a:blip>
          <a:srcRect/>
          <a:stretch>
            <a:fillRect/>
          </a:stretch>
        </p:blipFill>
        <p:spPr bwMode="auto">
          <a:xfrm>
            <a:off x="4309747" y="4121023"/>
            <a:ext cx="498479" cy="474428"/>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B2F8FB48-579E-181A-5ED7-18826A7C5292}"/>
              </a:ext>
            </a:extLst>
          </p:cNvPr>
          <p:cNvPicPr>
            <a:picLocks noChangeAspect="1" noChangeArrowheads="1"/>
          </p:cNvPicPr>
          <p:nvPr/>
        </p:nvPicPr>
        <p:blipFill>
          <a:blip r:embed="rId11" cstate="hqprint">
            <a:extLst>
              <a:ext uri="{28A0092B-C50C-407E-A947-70E740481C1C}">
                <a14:useLocalDpi xmlns:a14="http://schemas.microsoft.com/office/drawing/2010/main"/>
              </a:ext>
            </a:extLst>
          </a:blip>
          <a:srcRect/>
          <a:stretch>
            <a:fillRect/>
          </a:stretch>
        </p:blipFill>
        <p:spPr bwMode="auto">
          <a:xfrm>
            <a:off x="5256701" y="4150888"/>
            <a:ext cx="701244" cy="414699"/>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8">
            <a:extLst>
              <a:ext uri="{FF2B5EF4-FFF2-40B4-BE49-F238E27FC236}">
                <a16:creationId xmlns:a16="http://schemas.microsoft.com/office/drawing/2014/main" id="{BC2BEFD0-3A13-0AB4-BDA8-A88CE72A82FE}"/>
              </a:ext>
            </a:extLst>
          </p:cNvPr>
          <p:cNvPicPr>
            <a:picLocks noChangeAspect="1" noChangeArrowheads="1"/>
          </p:cNvPicPr>
          <p:nvPr/>
        </p:nvPicPr>
        <p:blipFill>
          <a:blip r:embed="rId10" cstate="hqprint">
            <a:extLst>
              <a:ext uri="{28A0092B-C50C-407E-A947-70E740481C1C}">
                <a14:useLocalDpi xmlns:a14="http://schemas.microsoft.com/office/drawing/2010/main"/>
              </a:ext>
            </a:extLst>
          </a:blip>
          <a:srcRect/>
          <a:stretch>
            <a:fillRect/>
          </a:stretch>
        </p:blipFill>
        <p:spPr bwMode="auto">
          <a:xfrm>
            <a:off x="8444059" y="4121023"/>
            <a:ext cx="498479" cy="474428"/>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a:extLst>
              <a:ext uri="{FF2B5EF4-FFF2-40B4-BE49-F238E27FC236}">
                <a16:creationId xmlns:a16="http://schemas.microsoft.com/office/drawing/2014/main" id="{938F9447-D39E-5D78-2F58-BCAEE10E4C33}"/>
              </a:ext>
            </a:extLst>
          </p:cNvPr>
          <p:cNvPicPr>
            <a:picLocks noChangeAspect="1" noChangeArrowheads="1"/>
          </p:cNvPicPr>
          <p:nvPr/>
        </p:nvPicPr>
        <p:blipFill>
          <a:blip r:embed="rId12" cstate="hqprint">
            <a:extLst>
              <a:ext uri="{28A0092B-C50C-407E-A947-70E740481C1C}">
                <a14:useLocalDpi xmlns:a14="http://schemas.microsoft.com/office/drawing/2010/main"/>
              </a:ext>
            </a:extLst>
          </a:blip>
          <a:srcRect/>
          <a:stretch>
            <a:fillRect/>
          </a:stretch>
        </p:blipFill>
        <p:spPr bwMode="auto">
          <a:xfrm>
            <a:off x="9338664" y="4192311"/>
            <a:ext cx="752475" cy="331853"/>
          </a:xfrm>
          <a:prstGeom prst="rect">
            <a:avLst/>
          </a:prstGeom>
          <a:noFill/>
          <a:extLst>
            <a:ext uri="{909E8E84-426E-40DD-AFC4-6F175D3DCCD1}">
              <a14:hiddenFill xmlns:a14="http://schemas.microsoft.com/office/drawing/2010/main">
                <a:solidFill>
                  <a:srgbClr val="FFFFFF"/>
                </a:solidFill>
              </a14:hiddenFill>
            </a:ext>
          </a:extLst>
        </p:spPr>
      </p:pic>
      <p:pic>
        <p:nvPicPr>
          <p:cNvPr id="2063" name="Picture 4" descr="Kansas City Chiefs Logo PNG Transparent &amp; SVG Vector - Freebie Supply">
            <a:extLst>
              <a:ext uri="{FF2B5EF4-FFF2-40B4-BE49-F238E27FC236}">
                <a16:creationId xmlns:a16="http://schemas.microsoft.com/office/drawing/2014/main" id="{14A04B9B-3B6F-D7EB-C860-93424D08C03D}"/>
              </a:ext>
            </a:extLst>
          </p:cNvPr>
          <p:cNvPicPr>
            <a:picLocks noChangeAspect="1" noChangeArrowheads="1"/>
          </p:cNvPicPr>
          <p:nvPr/>
        </p:nvPicPr>
        <p:blipFill>
          <a:blip r:embed="rId9" cstate="hqprint">
            <a:extLst>
              <a:ext uri="{28A0092B-C50C-407E-A947-70E740481C1C}">
                <a14:useLocalDpi xmlns:a14="http://schemas.microsoft.com/office/drawing/2010/main"/>
              </a:ext>
            </a:extLst>
          </a:blip>
          <a:srcRect/>
          <a:stretch>
            <a:fillRect/>
          </a:stretch>
        </p:blipFill>
        <p:spPr bwMode="auto">
          <a:xfrm>
            <a:off x="11329853" y="4107926"/>
            <a:ext cx="750933" cy="500622"/>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Philadelphia Eagles Logo PNG PNG Transparent &amp; SVG Vector - Freebie Supply">
            <a:extLst>
              <a:ext uri="{FF2B5EF4-FFF2-40B4-BE49-F238E27FC236}">
                <a16:creationId xmlns:a16="http://schemas.microsoft.com/office/drawing/2014/main" id="{AAC3ECB7-457C-2E6F-87E9-1068A22C1605}"/>
              </a:ext>
            </a:extLst>
          </p:cNvPr>
          <p:cNvPicPr>
            <a:picLocks noChangeAspect="1" noChangeArrowheads="1"/>
          </p:cNvPicPr>
          <p:nvPr/>
        </p:nvPicPr>
        <p:blipFill>
          <a:blip r:embed="rId13" cstate="hqprint">
            <a:extLst>
              <a:ext uri="{28A0092B-C50C-407E-A947-70E740481C1C}">
                <a14:useLocalDpi xmlns:a14="http://schemas.microsoft.com/office/drawing/2010/main"/>
              </a:ext>
            </a:extLst>
          </a:blip>
          <a:srcRect/>
          <a:stretch>
            <a:fillRect/>
          </a:stretch>
        </p:blipFill>
        <p:spPr bwMode="auto">
          <a:xfrm>
            <a:off x="10296159" y="4118606"/>
            <a:ext cx="718895" cy="479263"/>
          </a:xfrm>
          <a:prstGeom prst="rect">
            <a:avLst/>
          </a:prstGeom>
          <a:noFill/>
          <a:extLst>
            <a:ext uri="{909E8E84-426E-40DD-AFC4-6F175D3DCCD1}">
              <a14:hiddenFill xmlns:a14="http://schemas.microsoft.com/office/drawing/2010/main">
                <a:solidFill>
                  <a:srgbClr val="FFFFFF"/>
                </a:solidFill>
              </a14:hiddenFill>
            </a:ext>
          </a:extLst>
        </p:spPr>
      </p:pic>
      <p:sp>
        <p:nvSpPr>
          <p:cNvPr id="2073" name="TextBox 2072">
            <a:extLst>
              <a:ext uri="{FF2B5EF4-FFF2-40B4-BE49-F238E27FC236}">
                <a16:creationId xmlns:a16="http://schemas.microsoft.com/office/drawing/2014/main" id="{4EF2F8EB-65A3-C954-87B2-1845F0F09810}"/>
              </a:ext>
            </a:extLst>
          </p:cNvPr>
          <p:cNvSpPr txBox="1"/>
          <p:nvPr/>
        </p:nvSpPr>
        <p:spPr>
          <a:xfrm>
            <a:off x="0" y="1755542"/>
            <a:ext cx="12170481"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Change in Average Audience (Per Min)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2023 vs 2022 Comparable ‘Standalone NFL Primetime’ Games</a:t>
            </a:r>
          </a:p>
        </p:txBody>
      </p:sp>
      <p:sp>
        <p:nvSpPr>
          <p:cNvPr id="2080" name="TextBox 2079">
            <a:extLst>
              <a:ext uri="{FF2B5EF4-FFF2-40B4-BE49-F238E27FC236}">
                <a16:creationId xmlns:a16="http://schemas.microsoft.com/office/drawing/2014/main" id="{E845262D-4B62-CBF7-E784-6EFE348373D3}"/>
              </a:ext>
            </a:extLst>
          </p:cNvPr>
          <p:cNvSpPr txBox="1"/>
          <p:nvPr/>
        </p:nvSpPr>
        <p:spPr>
          <a:xfrm>
            <a:off x="86872" y="3624909"/>
            <a:ext cx="1904337" cy="461665"/>
          </a:xfrm>
          <a:prstGeom prst="rect">
            <a:avLst/>
          </a:prstGeom>
          <a:noFill/>
        </p:spPr>
        <p:txBody>
          <a:bodyPr wrap="square" rtlCol="0">
            <a:spAutoFit/>
          </a:bodyPr>
          <a:lstStyle/>
          <a:p>
            <a:pPr algn="ctr"/>
            <a:r>
              <a:rPr lang="en-US" sz="1200" b="1">
                <a:solidFill>
                  <a:srgbClr val="00BFF2"/>
                </a:solidFill>
                <a:latin typeface="Helvetica" panose="020B0604020202020204" pitchFamily="34" charset="0"/>
                <a:cs typeface="Helvetica" panose="020B0604020202020204" pitchFamily="34" charset="0"/>
              </a:rPr>
              <a:t>AFC West divisional showdown </a:t>
            </a:r>
          </a:p>
        </p:txBody>
      </p:sp>
      <p:sp>
        <p:nvSpPr>
          <p:cNvPr id="2082" name="TextBox 2081">
            <a:extLst>
              <a:ext uri="{FF2B5EF4-FFF2-40B4-BE49-F238E27FC236}">
                <a16:creationId xmlns:a16="http://schemas.microsoft.com/office/drawing/2014/main" id="{247D32C2-1AE5-6727-F28C-3DAFC8F755BD}"/>
              </a:ext>
            </a:extLst>
          </p:cNvPr>
          <p:cNvSpPr txBox="1"/>
          <p:nvPr/>
        </p:nvSpPr>
        <p:spPr>
          <a:xfrm>
            <a:off x="2061059" y="3624909"/>
            <a:ext cx="1904337" cy="461665"/>
          </a:xfrm>
          <a:prstGeom prst="rect">
            <a:avLst/>
          </a:prstGeom>
          <a:noFill/>
        </p:spPr>
        <p:txBody>
          <a:bodyPr wrap="square" rtlCol="0">
            <a:spAutoFit/>
          </a:bodyPr>
          <a:lstStyle/>
          <a:p>
            <a:pPr algn="ctr"/>
            <a:r>
              <a:rPr lang="en-US" sz="1200" b="1">
                <a:solidFill>
                  <a:srgbClr val="00BFF2"/>
                </a:solidFill>
                <a:latin typeface="Helvetica" panose="020B0604020202020204" pitchFamily="34" charset="0"/>
                <a:cs typeface="Helvetica" panose="020B0604020202020204" pitchFamily="34" charset="0"/>
              </a:rPr>
              <a:t>Competitive game with a 20-16 final score</a:t>
            </a:r>
          </a:p>
        </p:txBody>
      </p:sp>
      <p:sp>
        <p:nvSpPr>
          <p:cNvPr id="2083" name="TextBox 2082">
            <a:extLst>
              <a:ext uri="{FF2B5EF4-FFF2-40B4-BE49-F238E27FC236}">
                <a16:creationId xmlns:a16="http://schemas.microsoft.com/office/drawing/2014/main" id="{2A852DF6-613D-38F7-40A0-37F63AB802A4}"/>
              </a:ext>
            </a:extLst>
          </p:cNvPr>
          <p:cNvSpPr txBox="1"/>
          <p:nvPr/>
        </p:nvSpPr>
        <p:spPr>
          <a:xfrm>
            <a:off x="4133013" y="3624909"/>
            <a:ext cx="1904337" cy="461665"/>
          </a:xfrm>
          <a:prstGeom prst="rect">
            <a:avLst/>
          </a:prstGeom>
          <a:noFill/>
        </p:spPr>
        <p:txBody>
          <a:bodyPr wrap="square" rtlCol="0">
            <a:spAutoFit/>
          </a:bodyPr>
          <a:lstStyle/>
          <a:p>
            <a:pPr algn="ctr"/>
            <a:r>
              <a:rPr lang="en-US" sz="1200" b="1">
                <a:solidFill>
                  <a:srgbClr val="ED3C8D"/>
                </a:solidFill>
                <a:latin typeface="Helvetica" panose="020B0604020202020204" pitchFamily="34" charset="0"/>
                <a:cs typeface="Helvetica" panose="020B0604020202020204" pitchFamily="34" charset="0"/>
              </a:rPr>
              <a:t>Conference matchup</a:t>
            </a:r>
            <a:br>
              <a:rPr lang="en-US" sz="1200" b="1">
                <a:solidFill>
                  <a:srgbClr val="ED3C8D"/>
                </a:solidFill>
                <a:latin typeface="Helvetica" panose="020B0604020202020204" pitchFamily="34" charset="0"/>
                <a:cs typeface="Helvetica" panose="020B0604020202020204" pitchFamily="34" charset="0"/>
              </a:rPr>
            </a:br>
            <a:r>
              <a:rPr lang="en-US" sz="1200" b="1">
                <a:solidFill>
                  <a:srgbClr val="ED3C8D"/>
                </a:solidFill>
                <a:latin typeface="Helvetica" panose="020B0604020202020204" pitchFamily="34" charset="0"/>
                <a:cs typeface="Helvetica" panose="020B0604020202020204" pitchFamily="34" charset="0"/>
              </a:rPr>
              <a:t>of top ranked teams</a:t>
            </a:r>
          </a:p>
        </p:txBody>
      </p:sp>
      <p:sp>
        <p:nvSpPr>
          <p:cNvPr id="2084" name="TextBox 2083">
            <a:extLst>
              <a:ext uri="{FF2B5EF4-FFF2-40B4-BE49-F238E27FC236}">
                <a16:creationId xmlns:a16="http://schemas.microsoft.com/office/drawing/2014/main" id="{01E90367-1526-1EC1-1B51-96C5987344B1}"/>
              </a:ext>
            </a:extLst>
          </p:cNvPr>
          <p:cNvSpPr txBox="1"/>
          <p:nvPr/>
        </p:nvSpPr>
        <p:spPr>
          <a:xfrm>
            <a:off x="6114185" y="3624909"/>
            <a:ext cx="1904337" cy="461665"/>
          </a:xfrm>
          <a:prstGeom prst="rect">
            <a:avLst/>
          </a:prstGeom>
          <a:noFill/>
        </p:spPr>
        <p:txBody>
          <a:bodyPr wrap="square" rtlCol="0">
            <a:spAutoFit/>
          </a:bodyPr>
          <a:lstStyle/>
          <a:p>
            <a:pPr algn="ctr"/>
            <a:r>
              <a:rPr lang="en-US" sz="1200" b="1">
                <a:solidFill>
                  <a:srgbClr val="ED3C8D"/>
                </a:solidFill>
                <a:latin typeface="Helvetica" panose="020B0604020202020204" pitchFamily="34" charset="0"/>
                <a:cs typeface="Helvetica" panose="020B0604020202020204" pitchFamily="34" charset="0"/>
              </a:rPr>
              <a:t>AFC vs NFC matchup of playoff bound teams</a:t>
            </a:r>
          </a:p>
        </p:txBody>
      </p:sp>
      <p:sp>
        <p:nvSpPr>
          <p:cNvPr id="2085" name="TextBox 2084">
            <a:extLst>
              <a:ext uri="{FF2B5EF4-FFF2-40B4-BE49-F238E27FC236}">
                <a16:creationId xmlns:a16="http://schemas.microsoft.com/office/drawing/2014/main" id="{D29169C8-2D23-5D11-FDDF-4E5272AFCA46}"/>
              </a:ext>
            </a:extLst>
          </p:cNvPr>
          <p:cNvSpPr txBox="1"/>
          <p:nvPr/>
        </p:nvSpPr>
        <p:spPr>
          <a:xfrm>
            <a:off x="8228205" y="3624909"/>
            <a:ext cx="1904337" cy="461665"/>
          </a:xfrm>
          <a:prstGeom prst="rect">
            <a:avLst/>
          </a:prstGeom>
          <a:noFill/>
        </p:spPr>
        <p:txBody>
          <a:bodyPr wrap="square" rtlCol="0">
            <a:spAutoFit/>
          </a:bodyPr>
          <a:lstStyle/>
          <a:p>
            <a:pPr algn="ctr"/>
            <a:r>
              <a:rPr lang="en-US" sz="1200" b="1">
                <a:solidFill>
                  <a:srgbClr val="4EBEA4"/>
                </a:solidFill>
                <a:latin typeface="Helvetica" panose="020B0604020202020204" pitchFamily="34" charset="0"/>
                <a:cs typeface="Helvetica" panose="020B0604020202020204" pitchFamily="34" charset="0"/>
              </a:rPr>
              <a:t>Cross-conference game with star players</a:t>
            </a:r>
          </a:p>
        </p:txBody>
      </p:sp>
      <p:sp>
        <p:nvSpPr>
          <p:cNvPr id="2086" name="TextBox 2085">
            <a:extLst>
              <a:ext uri="{FF2B5EF4-FFF2-40B4-BE49-F238E27FC236}">
                <a16:creationId xmlns:a16="http://schemas.microsoft.com/office/drawing/2014/main" id="{DC807D4E-0511-0E6F-F320-64CE627B8808}"/>
              </a:ext>
            </a:extLst>
          </p:cNvPr>
          <p:cNvSpPr txBox="1"/>
          <p:nvPr/>
        </p:nvSpPr>
        <p:spPr>
          <a:xfrm>
            <a:off x="10212552" y="3624909"/>
            <a:ext cx="1904337" cy="461665"/>
          </a:xfrm>
          <a:prstGeom prst="rect">
            <a:avLst/>
          </a:prstGeom>
          <a:noFill/>
        </p:spPr>
        <p:txBody>
          <a:bodyPr wrap="square" rtlCol="0">
            <a:spAutoFit/>
          </a:bodyPr>
          <a:lstStyle/>
          <a:p>
            <a:pPr algn="ctr"/>
            <a:r>
              <a:rPr lang="en-US" sz="1200" b="1">
                <a:solidFill>
                  <a:srgbClr val="4EBEA4"/>
                </a:solidFill>
                <a:latin typeface="Helvetica" panose="020B0604020202020204" pitchFamily="34" charset="0"/>
                <a:cs typeface="Helvetica" panose="020B0604020202020204" pitchFamily="34" charset="0"/>
              </a:rPr>
              <a:t>AFC vs NFC matchup of playoff bound teams</a:t>
            </a:r>
          </a:p>
        </p:txBody>
      </p:sp>
      <p:sp>
        <p:nvSpPr>
          <p:cNvPr id="2087" name="TextBox 2086">
            <a:extLst>
              <a:ext uri="{FF2B5EF4-FFF2-40B4-BE49-F238E27FC236}">
                <a16:creationId xmlns:a16="http://schemas.microsoft.com/office/drawing/2014/main" id="{94C3E73C-0C18-2615-47BF-44C74A769774}"/>
              </a:ext>
            </a:extLst>
          </p:cNvPr>
          <p:cNvSpPr txBox="1"/>
          <p:nvPr/>
        </p:nvSpPr>
        <p:spPr>
          <a:xfrm>
            <a:off x="76894" y="4581871"/>
            <a:ext cx="834304" cy="184666"/>
          </a:xfrm>
          <a:prstGeom prst="rect">
            <a:avLst/>
          </a:prstGeom>
          <a:noFill/>
        </p:spPr>
        <p:txBody>
          <a:bodyPr wrap="square" rtlCol="0">
            <a:spAutoFit/>
          </a:bodyPr>
          <a:lstStyle/>
          <a:p>
            <a:pPr algn="ctr"/>
            <a:r>
              <a:rPr lang="en-US" sz="600" i="1">
                <a:solidFill>
                  <a:srgbClr val="1B1464"/>
                </a:solidFill>
                <a:latin typeface="Helvetica" panose="020B0604020202020204" pitchFamily="34" charset="0"/>
                <a:cs typeface="Helvetica" panose="020B0604020202020204" pitchFamily="34" charset="0"/>
              </a:rPr>
              <a:t>Denver Broncos</a:t>
            </a:r>
          </a:p>
        </p:txBody>
      </p:sp>
      <p:sp>
        <p:nvSpPr>
          <p:cNvPr id="2088" name="TextBox 2087">
            <a:extLst>
              <a:ext uri="{FF2B5EF4-FFF2-40B4-BE49-F238E27FC236}">
                <a16:creationId xmlns:a16="http://schemas.microsoft.com/office/drawing/2014/main" id="{3CCAE771-9023-18C4-5D65-893CD2893F6B}"/>
              </a:ext>
            </a:extLst>
          </p:cNvPr>
          <p:cNvSpPr txBox="1"/>
          <p:nvPr/>
        </p:nvSpPr>
        <p:spPr>
          <a:xfrm>
            <a:off x="1158453" y="4581871"/>
            <a:ext cx="834304" cy="184666"/>
          </a:xfrm>
          <a:prstGeom prst="rect">
            <a:avLst/>
          </a:prstGeom>
          <a:noFill/>
        </p:spPr>
        <p:txBody>
          <a:bodyPr wrap="square" rtlCol="0">
            <a:spAutoFit/>
          </a:bodyPr>
          <a:lstStyle/>
          <a:p>
            <a:pPr algn="ctr"/>
            <a:r>
              <a:rPr lang="en-US" sz="600" i="1">
                <a:solidFill>
                  <a:srgbClr val="1B1464"/>
                </a:solidFill>
                <a:latin typeface="Helvetica" panose="020B0604020202020204" pitchFamily="34" charset="0"/>
                <a:cs typeface="Helvetica" panose="020B0604020202020204" pitchFamily="34" charset="0"/>
              </a:rPr>
              <a:t>Kansas City Chiefs</a:t>
            </a:r>
          </a:p>
        </p:txBody>
      </p:sp>
      <p:sp>
        <p:nvSpPr>
          <p:cNvPr id="2089" name="TextBox 2088">
            <a:extLst>
              <a:ext uri="{FF2B5EF4-FFF2-40B4-BE49-F238E27FC236}">
                <a16:creationId xmlns:a16="http://schemas.microsoft.com/office/drawing/2014/main" id="{B41B21C6-1A90-5510-75E0-92028F7A00C7}"/>
              </a:ext>
            </a:extLst>
          </p:cNvPr>
          <p:cNvSpPr txBox="1"/>
          <p:nvPr/>
        </p:nvSpPr>
        <p:spPr>
          <a:xfrm>
            <a:off x="2071853" y="4581871"/>
            <a:ext cx="834304" cy="184666"/>
          </a:xfrm>
          <a:prstGeom prst="rect">
            <a:avLst/>
          </a:prstGeom>
          <a:noFill/>
        </p:spPr>
        <p:txBody>
          <a:bodyPr wrap="square" rtlCol="0">
            <a:spAutoFit/>
          </a:bodyPr>
          <a:lstStyle/>
          <a:p>
            <a:pPr algn="ctr"/>
            <a:r>
              <a:rPr lang="en-US" sz="600" i="1">
                <a:solidFill>
                  <a:srgbClr val="1B1464"/>
                </a:solidFill>
                <a:latin typeface="Helvetica" panose="020B0604020202020204" pitchFamily="34" charset="0"/>
                <a:cs typeface="Helvetica" panose="020B0604020202020204" pitchFamily="34" charset="0"/>
              </a:rPr>
              <a:t>Tennessee Titans</a:t>
            </a:r>
          </a:p>
        </p:txBody>
      </p:sp>
      <p:sp>
        <p:nvSpPr>
          <p:cNvPr id="2090" name="TextBox 2089">
            <a:extLst>
              <a:ext uri="{FF2B5EF4-FFF2-40B4-BE49-F238E27FC236}">
                <a16:creationId xmlns:a16="http://schemas.microsoft.com/office/drawing/2014/main" id="{7A5B2A22-B650-5D3C-0805-DA890E24F265}"/>
              </a:ext>
            </a:extLst>
          </p:cNvPr>
          <p:cNvSpPr txBox="1"/>
          <p:nvPr/>
        </p:nvSpPr>
        <p:spPr>
          <a:xfrm>
            <a:off x="3134362" y="4581871"/>
            <a:ext cx="834304" cy="184666"/>
          </a:xfrm>
          <a:prstGeom prst="rect">
            <a:avLst/>
          </a:prstGeom>
          <a:noFill/>
        </p:spPr>
        <p:txBody>
          <a:bodyPr wrap="square" rtlCol="0">
            <a:spAutoFit/>
          </a:bodyPr>
          <a:lstStyle/>
          <a:p>
            <a:pPr algn="ctr"/>
            <a:r>
              <a:rPr lang="en-US" sz="600" i="1">
                <a:solidFill>
                  <a:srgbClr val="1B1464"/>
                </a:solidFill>
                <a:latin typeface="Helvetica" panose="020B0604020202020204" pitchFamily="34" charset="0"/>
                <a:cs typeface="Helvetica" panose="020B0604020202020204" pitchFamily="34" charset="0"/>
              </a:rPr>
              <a:t>Pittsburgh Steelers</a:t>
            </a:r>
          </a:p>
        </p:txBody>
      </p:sp>
      <p:sp>
        <p:nvSpPr>
          <p:cNvPr id="2091" name="TextBox 2090">
            <a:extLst>
              <a:ext uri="{FF2B5EF4-FFF2-40B4-BE49-F238E27FC236}">
                <a16:creationId xmlns:a16="http://schemas.microsoft.com/office/drawing/2014/main" id="{BB096354-478B-3192-ACE3-2EC4DC87626E}"/>
              </a:ext>
            </a:extLst>
          </p:cNvPr>
          <p:cNvSpPr txBox="1"/>
          <p:nvPr/>
        </p:nvSpPr>
        <p:spPr>
          <a:xfrm>
            <a:off x="4139489" y="4581871"/>
            <a:ext cx="834304" cy="184666"/>
          </a:xfrm>
          <a:prstGeom prst="rect">
            <a:avLst/>
          </a:prstGeom>
          <a:noFill/>
        </p:spPr>
        <p:txBody>
          <a:bodyPr wrap="square" rtlCol="0">
            <a:spAutoFit/>
          </a:bodyPr>
          <a:lstStyle/>
          <a:p>
            <a:pPr algn="ctr"/>
            <a:r>
              <a:rPr lang="en-US" sz="600" i="1">
                <a:solidFill>
                  <a:srgbClr val="1B1464"/>
                </a:solidFill>
                <a:latin typeface="Helvetica" panose="020B0604020202020204" pitchFamily="34" charset="0"/>
                <a:cs typeface="Helvetica" panose="020B0604020202020204" pitchFamily="34" charset="0"/>
              </a:rPr>
              <a:t>Dallas Cowboys</a:t>
            </a:r>
          </a:p>
        </p:txBody>
      </p:sp>
      <p:sp>
        <p:nvSpPr>
          <p:cNvPr id="2092" name="TextBox 2091">
            <a:extLst>
              <a:ext uri="{FF2B5EF4-FFF2-40B4-BE49-F238E27FC236}">
                <a16:creationId xmlns:a16="http://schemas.microsoft.com/office/drawing/2014/main" id="{8BE52CB5-005A-6B02-E9DB-E09AC40F0C87}"/>
              </a:ext>
            </a:extLst>
          </p:cNvPr>
          <p:cNvSpPr txBox="1"/>
          <p:nvPr/>
        </p:nvSpPr>
        <p:spPr>
          <a:xfrm>
            <a:off x="5154307" y="4581871"/>
            <a:ext cx="898898" cy="184666"/>
          </a:xfrm>
          <a:prstGeom prst="rect">
            <a:avLst/>
          </a:prstGeom>
          <a:noFill/>
        </p:spPr>
        <p:txBody>
          <a:bodyPr wrap="square" rtlCol="0">
            <a:spAutoFit/>
          </a:bodyPr>
          <a:lstStyle/>
          <a:p>
            <a:pPr algn="ctr"/>
            <a:r>
              <a:rPr lang="en-US" sz="600" i="1">
                <a:solidFill>
                  <a:srgbClr val="1B1464"/>
                </a:solidFill>
                <a:latin typeface="Helvetica" panose="020B0604020202020204" pitchFamily="34" charset="0"/>
                <a:cs typeface="Helvetica" panose="020B0604020202020204" pitchFamily="34" charset="0"/>
              </a:rPr>
              <a:t>San Francisco 49ers</a:t>
            </a:r>
          </a:p>
        </p:txBody>
      </p:sp>
      <p:sp>
        <p:nvSpPr>
          <p:cNvPr id="2094" name="TextBox 2093">
            <a:extLst>
              <a:ext uri="{FF2B5EF4-FFF2-40B4-BE49-F238E27FC236}">
                <a16:creationId xmlns:a16="http://schemas.microsoft.com/office/drawing/2014/main" id="{0B070696-A2C9-22DE-B341-9628997C188C}"/>
              </a:ext>
            </a:extLst>
          </p:cNvPr>
          <p:cNvSpPr txBox="1"/>
          <p:nvPr/>
        </p:nvSpPr>
        <p:spPr>
          <a:xfrm>
            <a:off x="7165686" y="4581871"/>
            <a:ext cx="849393" cy="184666"/>
          </a:xfrm>
          <a:prstGeom prst="rect">
            <a:avLst/>
          </a:prstGeom>
          <a:noFill/>
        </p:spPr>
        <p:txBody>
          <a:bodyPr wrap="square" rtlCol="0">
            <a:spAutoFit/>
          </a:bodyPr>
          <a:lstStyle/>
          <a:p>
            <a:pPr algn="ctr"/>
            <a:r>
              <a:rPr lang="en-US" sz="600" i="1">
                <a:solidFill>
                  <a:srgbClr val="1B1464"/>
                </a:solidFill>
                <a:latin typeface="Helvetica" panose="020B0604020202020204" pitchFamily="34" charset="0"/>
                <a:cs typeface="Helvetica" panose="020B0604020202020204" pitchFamily="34" charset="0"/>
              </a:rPr>
              <a:t>Dallas Cowboys</a:t>
            </a:r>
          </a:p>
        </p:txBody>
      </p:sp>
      <p:sp>
        <p:nvSpPr>
          <p:cNvPr id="2095" name="TextBox 2094">
            <a:extLst>
              <a:ext uri="{FF2B5EF4-FFF2-40B4-BE49-F238E27FC236}">
                <a16:creationId xmlns:a16="http://schemas.microsoft.com/office/drawing/2014/main" id="{6A37D33E-4E2F-704A-6665-B2B35EC3A290}"/>
              </a:ext>
            </a:extLst>
          </p:cNvPr>
          <p:cNvSpPr txBox="1"/>
          <p:nvPr/>
        </p:nvSpPr>
        <p:spPr>
          <a:xfrm>
            <a:off x="8244972" y="4581871"/>
            <a:ext cx="834304" cy="184666"/>
          </a:xfrm>
          <a:prstGeom prst="rect">
            <a:avLst/>
          </a:prstGeom>
          <a:noFill/>
        </p:spPr>
        <p:txBody>
          <a:bodyPr wrap="square" rtlCol="0">
            <a:spAutoFit/>
          </a:bodyPr>
          <a:lstStyle/>
          <a:p>
            <a:pPr algn="ctr"/>
            <a:r>
              <a:rPr lang="en-US" sz="600" i="1">
                <a:solidFill>
                  <a:srgbClr val="1B1464"/>
                </a:solidFill>
                <a:latin typeface="Helvetica" panose="020B0604020202020204" pitchFamily="34" charset="0"/>
                <a:cs typeface="Helvetica" panose="020B0604020202020204" pitchFamily="34" charset="0"/>
              </a:rPr>
              <a:t>Dallas Cowboys</a:t>
            </a:r>
          </a:p>
        </p:txBody>
      </p:sp>
      <p:sp>
        <p:nvSpPr>
          <p:cNvPr id="2096" name="TextBox 2095">
            <a:extLst>
              <a:ext uri="{FF2B5EF4-FFF2-40B4-BE49-F238E27FC236}">
                <a16:creationId xmlns:a16="http://schemas.microsoft.com/office/drawing/2014/main" id="{358BB262-AA8A-A2BA-4C81-1B0B5B3890D1}"/>
              </a:ext>
            </a:extLst>
          </p:cNvPr>
          <p:cNvSpPr txBox="1"/>
          <p:nvPr/>
        </p:nvSpPr>
        <p:spPr>
          <a:xfrm>
            <a:off x="9146863" y="4581871"/>
            <a:ext cx="1039489" cy="184666"/>
          </a:xfrm>
          <a:prstGeom prst="rect">
            <a:avLst/>
          </a:prstGeom>
          <a:noFill/>
        </p:spPr>
        <p:txBody>
          <a:bodyPr wrap="square" rtlCol="0">
            <a:spAutoFit/>
          </a:bodyPr>
          <a:lstStyle/>
          <a:p>
            <a:pPr algn="ctr"/>
            <a:r>
              <a:rPr lang="en-US" sz="600" i="1">
                <a:solidFill>
                  <a:srgbClr val="1B1464"/>
                </a:solidFill>
                <a:latin typeface="Helvetica" panose="020B0604020202020204" pitchFamily="34" charset="0"/>
                <a:cs typeface="Helvetica" panose="020B0604020202020204" pitchFamily="34" charset="0"/>
              </a:rPr>
              <a:t>Los Angeles Chargers</a:t>
            </a:r>
          </a:p>
        </p:txBody>
      </p:sp>
      <p:sp>
        <p:nvSpPr>
          <p:cNvPr id="2097" name="TextBox 2096">
            <a:extLst>
              <a:ext uri="{FF2B5EF4-FFF2-40B4-BE49-F238E27FC236}">
                <a16:creationId xmlns:a16="http://schemas.microsoft.com/office/drawing/2014/main" id="{82599908-0D48-762A-F7A4-3E94FF9A2CF0}"/>
              </a:ext>
            </a:extLst>
          </p:cNvPr>
          <p:cNvSpPr txBox="1"/>
          <p:nvPr/>
        </p:nvSpPr>
        <p:spPr>
          <a:xfrm>
            <a:off x="10218928" y="4581871"/>
            <a:ext cx="873356" cy="184666"/>
          </a:xfrm>
          <a:prstGeom prst="rect">
            <a:avLst/>
          </a:prstGeom>
          <a:noFill/>
        </p:spPr>
        <p:txBody>
          <a:bodyPr wrap="square" rtlCol="0">
            <a:spAutoFit/>
          </a:bodyPr>
          <a:lstStyle/>
          <a:p>
            <a:pPr algn="ctr"/>
            <a:r>
              <a:rPr lang="en-US" sz="600" i="1">
                <a:solidFill>
                  <a:srgbClr val="1B1464"/>
                </a:solidFill>
                <a:latin typeface="Helvetica" panose="020B0604020202020204" pitchFamily="34" charset="0"/>
                <a:cs typeface="Helvetica" panose="020B0604020202020204" pitchFamily="34" charset="0"/>
              </a:rPr>
              <a:t>Philadelphia Eagles</a:t>
            </a:r>
          </a:p>
        </p:txBody>
      </p:sp>
      <p:sp>
        <p:nvSpPr>
          <p:cNvPr id="2098" name="TextBox 2097">
            <a:extLst>
              <a:ext uri="{FF2B5EF4-FFF2-40B4-BE49-F238E27FC236}">
                <a16:creationId xmlns:a16="http://schemas.microsoft.com/office/drawing/2014/main" id="{4866987E-34FC-4B3C-2251-028781CF7753}"/>
              </a:ext>
            </a:extLst>
          </p:cNvPr>
          <p:cNvSpPr txBox="1"/>
          <p:nvPr/>
        </p:nvSpPr>
        <p:spPr>
          <a:xfrm>
            <a:off x="11280623" y="4581871"/>
            <a:ext cx="849393" cy="184666"/>
          </a:xfrm>
          <a:prstGeom prst="rect">
            <a:avLst/>
          </a:prstGeom>
          <a:noFill/>
        </p:spPr>
        <p:txBody>
          <a:bodyPr wrap="square" rtlCol="0">
            <a:spAutoFit/>
          </a:bodyPr>
          <a:lstStyle/>
          <a:p>
            <a:pPr algn="ctr"/>
            <a:r>
              <a:rPr lang="en-US" sz="600" i="1">
                <a:solidFill>
                  <a:srgbClr val="1B1464"/>
                </a:solidFill>
                <a:latin typeface="Helvetica" panose="020B0604020202020204" pitchFamily="34" charset="0"/>
                <a:cs typeface="Helvetica" panose="020B0604020202020204" pitchFamily="34" charset="0"/>
              </a:rPr>
              <a:t>Kansas City Chiefs</a:t>
            </a:r>
          </a:p>
        </p:txBody>
      </p:sp>
      <p:sp>
        <p:nvSpPr>
          <p:cNvPr id="2110" name="Rectangle: Rounded Corners 2109">
            <a:hlinkClick r:id="rId4" action="ppaction://hlinksldjump"/>
            <a:extLst>
              <a:ext uri="{FF2B5EF4-FFF2-40B4-BE49-F238E27FC236}">
                <a16:creationId xmlns:a16="http://schemas.microsoft.com/office/drawing/2014/main" id="{CF198013-500C-CD62-D4D2-06A7C9B35F85}"/>
              </a:ext>
            </a:extLst>
          </p:cNvPr>
          <p:cNvSpPr/>
          <p:nvPr/>
        </p:nvSpPr>
        <p:spPr>
          <a:xfrm>
            <a:off x="3395761" y="5869513"/>
            <a:ext cx="5376191" cy="227548"/>
          </a:xfrm>
          <a:prstGeom prst="roundRect">
            <a:avLst/>
          </a:prstGeom>
          <a:solidFill>
            <a:srgbClr val="FFE600"/>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i="1" u="sng">
                <a:solidFill>
                  <a:srgbClr val="1B1464"/>
                </a:solidFill>
                <a:latin typeface="Helvetica" panose="020B0604020202020204" pitchFamily="34" charset="0"/>
                <a:cs typeface="Helvetica" panose="020B0604020202020204" pitchFamily="34" charset="0"/>
              </a:rPr>
              <a:t>Click here</a:t>
            </a:r>
            <a:r>
              <a:rPr lang="en-US" sz="1000" b="1" i="1">
                <a:solidFill>
                  <a:srgbClr val="1B1464"/>
                </a:solidFill>
                <a:latin typeface="Helvetica" panose="020B0604020202020204" pitchFamily="34" charset="0"/>
                <a:cs typeface="Helvetica" panose="020B0604020202020204" pitchFamily="34" charset="0"/>
              </a:rPr>
              <a:t> to see the appendix for more information on an individual game basis</a:t>
            </a:r>
          </a:p>
        </p:txBody>
      </p:sp>
      <p:cxnSp>
        <p:nvCxnSpPr>
          <p:cNvPr id="2113" name="Straight Connector 2112">
            <a:extLst>
              <a:ext uri="{FF2B5EF4-FFF2-40B4-BE49-F238E27FC236}">
                <a16:creationId xmlns:a16="http://schemas.microsoft.com/office/drawing/2014/main" id="{CED19AD0-B0C0-6CAE-BD9B-90A238ABD175}"/>
              </a:ext>
            </a:extLst>
          </p:cNvPr>
          <p:cNvCxnSpPr>
            <a:cxnSpLocks/>
          </p:cNvCxnSpPr>
          <p:nvPr/>
        </p:nvCxnSpPr>
        <p:spPr>
          <a:xfrm>
            <a:off x="142583" y="4799218"/>
            <a:ext cx="1792915" cy="0"/>
          </a:xfrm>
          <a:prstGeom prst="line">
            <a:avLst/>
          </a:prstGeom>
          <a:ln>
            <a:solidFill>
              <a:srgbClr val="00BFF2"/>
            </a:solidFill>
          </a:ln>
        </p:spPr>
        <p:style>
          <a:lnRef idx="1">
            <a:schemeClr val="accent1"/>
          </a:lnRef>
          <a:fillRef idx="0">
            <a:schemeClr val="accent1"/>
          </a:fillRef>
          <a:effectRef idx="0">
            <a:schemeClr val="accent1"/>
          </a:effectRef>
          <a:fontRef idx="minor">
            <a:schemeClr val="tx1"/>
          </a:fontRef>
        </p:style>
      </p:cxnSp>
      <p:cxnSp>
        <p:nvCxnSpPr>
          <p:cNvPr id="2114" name="Straight Connector 2113">
            <a:extLst>
              <a:ext uri="{FF2B5EF4-FFF2-40B4-BE49-F238E27FC236}">
                <a16:creationId xmlns:a16="http://schemas.microsoft.com/office/drawing/2014/main" id="{A83191FE-037C-05E6-A158-49D834ABD4FB}"/>
              </a:ext>
            </a:extLst>
          </p:cNvPr>
          <p:cNvCxnSpPr>
            <a:cxnSpLocks/>
          </p:cNvCxnSpPr>
          <p:nvPr/>
        </p:nvCxnSpPr>
        <p:spPr>
          <a:xfrm>
            <a:off x="2116770" y="4799218"/>
            <a:ext cx="1792915" cy="0"/>
          </a:xfrm>
          <a:prstGeom prst="line">
            <a:avLst/>
          </a:prstGeom>
          <a:ln>
            <a:solidFill>
              <a:srgbClr val="00BFF2"/>
            </a:solidFill>
          </a:ln>
        </p:spPr>
        <p:style>
          <a:lnRef idx="1">
            <a:schemeClr val="accent1"/>
          </a:lnRef>
          <a:fillRef idx="0">
            <a:schemeClr val="accent1"/>
          </a:fillRef>
          <a:effectRef idx="0">
            <a:schemeClr val="accent1"/>
          </a:effectRef>
          <a:fontRef idx="minor">
            <a:schemeClr val="tx1"/>
          </a:fontRef>
        </p:style>
      </p:cxnSp>
      <p:cxnSp>
        <p:nvCxnSpPr>
          <p:cNvPr id="2115" name="Straight Connector 2114">
            <a:extLst>
              <a:ext uri="{FF2B5EF4-FFF2-40B4-BE49-F238E27FC236}">
                <a16:creationId xmlns:a16="http://schemas.microsoft.com/office/drawing/2014/main" id="{B030750F-FE1C-373A-1CAE-FF5E8914612A}"/>
              </a:ext>
            </a:extLst>
          </p:cNvPr>
          <p:cNvCxnSpPr>
            <a:cxnSpLocks/>
          </p:cNvCxnSpPr>
          <p:nvPr/>
        </p:nvCxnSpPr>
        <p:spPr>
          <a:xfrm>
            <a:off x="4188724" y="4799218"/>
            <a:ext cx="1792915" cy="0"/>
          </a:xfrm>
          <a:prstGeom prst="line">
            <a:avLst/>
          </a:prstGeom>
          <a:ln>
            <a:solidFill>
              <a:srgbClr val="ED3C8D"/>
            </a:solidFill>
          </a:ln>
        </p:spPr>
        <p:style>
          <a:lnRef idx="1">
            <a:schemeClr val="accent1"/>
          </a:lnRef>
          <a:fillRef idx="0">
            <a:schemeClr val="accent1"/>
          </a:fillRef>
          <a:effectRef idx="0">
            <a:schemeClr val="accent1"/>
          </a:effectRef>
          <a:fontRef idx="minor">
            <a:schemeClr val="tx1"/>
          </a:fontRef>
        </p:style>
      </p:cxnSp>
      <p:cxnSp>
        <p:nvCxnSpPr>
          <p:cNvPr id="2116" name="Straight Connector 2115">
            <a:extLst>
              <a:ext uri="{FF2B5EF4-FFF2-40B4-BE49-F238E27FC236}">
                <a16:creationId xmlns:a16="http://schemas.microsoft.com/office/drawing/2014/main" id="{4669CCB1-F022-E221-3547-4F1564367890}"/>
              </a:ext>
            </a:extLst>
          </p:cNvPr>
          <p:cNvCxnSpPr>
            <a:cxnSpLocks/>
          </p:cNvCxnSpPr>
          <p:nvPr/>
        </p:nvCxnSpPr>
        <p:spPr>
          <a:xfrm>
            <a:off x="6169896" y="4799218"/>
            <a:ext cx="1792915" cy="0"/>
          </a:xfrm>
          <a:prstGeom prst="line">
            <a:avLst/>
          </a:prstGeom>
          <a:ln>
            <a:solidFill>
              <a:srgbClr val="ED3C8D"/>
            </a:solidFill>
          </a:ln>
        </p:spPr>
        <p:style>
          <a:lnRef idx="1">
            <a:schemeClr val="accent1"/>
          </a:lnRef>
          <a:fillRef idx="0">
            <a:schemeClr val="accent1"/>
          </a:fillRef>
          <a:effectRef idx="0">
            <a:schemeClr val="accent1"/>
          </a:effectRef>
          <a:fontRef idx="minor">
            <a:schemeClr val="tx1"/>
          </a:fontRef>
        </p:style>
      </p:cxnSp>
      <p:cxnSp>
        <p:nvCxnSpPr>
          <p:cNvPr id="2117" name="Straight Connector 2116">
            <a:extLst>
              <a:ext uri="{FF2B5EF4-FFF2-40B4-BE49-F238E27FC236}">
                <a16:creationId xmlns:a16="http://schemas.microsoft.com/office/drawing/2014/main" id="{47727C97-2621-42BF-D38F-D447BDD576FD}"/>
              </a:ext>
            </a:extLst>
          </p:cNvPr>
          <p:cNvCxnSpPr>
            <a:cxnSpLocks/>
          </p:cNvCxnSpPr>
          <p:nvPr/>
        </p:nvCxnSpPr>
        <p:spPr>
          <a:xfrm>
            <a:off x="8283916" y="4799218"/>
            <a:ext cx="1792915" cy="0"/>
          </a:xfrm>
          <a:prstGeom prst="line">
            <a:avLst/>
          </a:prstGeom>
          <a:ln>
            <a:solidFill>
              <a:srgbClr val="4EBEA4"/>
            </a:solidFill>
          </a:ln>
        </p:spPr>
        <p:style>
          <a:lnRef idx="1">
            <a:schemeClr val="accent1"/>
          </a:lnRef>
          <a:fillRef idx="0">
            <a:schemeClr val="accent1"/>
          </a:fillRef>
          <a:effectRef idx="0">
            <a:schemeClr val="accent1"/>
          </a:effectRef>
          <a:fontRef idx="minor">
            <a:schemeClr val="tx1"/>
          </a:fontRef>
        </p:style>
      </p:cxnSp>
      <p:cxnSp>
        <p:nvCxnSpPr>
          <p:cNvPr id="2118" name="Straight Connector 2117">
            <a:extLst>
              <a:ext uri="{FF2B5EF4-FFF2-40B4-BE49-F238E27FC236}">
                <a16:creationId xmlns:a16="http://schemas.microsoft.com/office/drawing/2014/main" id="{EBDC25F5-DC4D-630A-E02F-D074649C70C0}"/>
              </a:ext>
            </a:extLst>
          </p:cNvPr>
          <p:cNvCxnSpPr>
            <a:cxnSpLocks/>
          </p:cNvCxnSpPr>
          <p:nvPr/>
        </p:nvCxnSpPr>
        <p:spPr>
          <a:xfrm>
            <a:off x="10268263" y="4799218"/>
            <a:ext cx="1792915" cy="0"/>
          </a:xfrm>
          <a:prstGeom prst="line">
            <a:avLst/>
          </a:prstGeom>
          <a:ln>
            <a:solidFill>
              <a:srgbClr val="4EBEA4"/>
            </a:solidFill>
          </a:ln>
        </p:spPr>
        <p:style>
          <a:lnRef idx="1">
            <a:schemeClr val="accent1"/>
          </a:lnRef>
          <a:fillRef idx="0">
            <a:schemeClr val="accent1"/>
          </a:fillRef>
          <a:effectRef idx="0">
            <a:schemeClr val="accent1"/>
          </a:effectRef>
          <a:fontRef idx="minor">
            <a:schemeClr val="tx1"/>
          </a:fontRef>
        </p:style>
      </p:cxnSp>
      <p:pic>
        <p:nvPicPr>
          <p:cNvPr id="18" name="Picture 18" descr="Philadelphia Eagles Logo PNG PNG Transparent &amp; SVG Vector - Freebie Supply">
            <a:extLst>
              <a:ext uri="{FF2B5EF4-FFF2-40B4-BE49-F238E27FC236}">
                <a16:creationId xmlns:a16="http://schemas.microsoft.com/office/drawing/2014/main" id="{4D44356D-3415-464E-AED6-F0CE0175493A}"/>
              </a:ext>
            </a:extLst>
          </p:cNvPr>
          <p:cNvPicPr>
            <a:picLocks noChangeAspect="1" noChangeArrowheads="1"/>
          </p:cNvPicPr>
          <p:nvPr/>
        </p:nvPicPr>
        <p:blipFill>
          <a:blip r:embed="rId13" cstate="hqprint">
            <a:extLst>
              <a:ext uri="{28A0092B-C50C-407E-A947-70E740481C1C}">
                <a14:useLocalDpi xmlns:a14="http://schemas.microsoft.com/office/drawing/2010/main"/>
              </a:ext>
            </a:extLst>
          </a:blip>
          <a:srcRect/>
          <a:stretch>
            <a:fillRect/>
          </a:stretch>
        </p:blipFill>
        <p:spPr bwMode="auto">
          <a:xfrm>
            <a:off x="6205628" y="4118606"/>
            <a:ext cx="718895" cy="47926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7AB97D5F-966E-765F-5E88-983EBEBE9224}"/>
              </a:ext>
            </a:extLst>
          </p:cNvPr>
          <p:cNvSpPr txBox="1"/>
          <p:nvPr/>
        </p:nvSpPr>
        <p:spPr>
          <a:xfrm>
            <a:off x="6128397" y="4590545"/>
            <a:ext cx="873356" cy="184666"/>
          </a:xfrm>
          <a:prstGeom prst="rect">
            <a:avLst/>
          </a:prstGeom>
          <a:noFill/>
        </p:spPr>
        <p:txBody>
          <a:bodyPr wrap="square" rtlCol="0">
            <a:spAutoFit/>
          </a:bodyPr>
          <a:lstStyle/>
          <a:p>
            <a:pPr algn="ctr"/>
            <a:r>
              <a:rPr lang="en-US" sz="600" i="1">
                <a:solidFill>
                  <a:srgbClr val="1B1464"/>
                </a:solidFill>
                <a:latin typeface="Helvetica" panose="020B0604020202020204" pitchFamily="34" charset="0"/>
                <a:cs typeface="Helvetica" panose="020B0604020202020204" pitchFamily="34" charset="0"/>
              </a:rPr>
              <a:t>Philadelphia Eagles</a:t>
            </a:r>
          </a:p>
        </p:txBody>
      </p:sp>
      <p:pic>
        <p:nvPicPr>
          <p:cNvPr id="1028" name="Picture 4" descr="Tennessee Titans Logo PNG Transparent &amp; SVG Vector - Freebie Supply">
            <a:extLst>
              <a:ext uri="{FF2B5EF4-FFF2-40B4-BE49-F238E27FC236}">
                <a16:creationId xmlns:a16="http://schemas.microsoft.com/office/drawing/2014/main" id="{C93A0F45-3BEE-566E-260E-6CCDC94CD28B}"/>
              </a:ext>
            </a:extLst>
          </p:cNvPr>
          <p:cNvPicPr>
            <a:picLocks noChangeAspect="1" noChangeArrowheads="1"/>
          </p:cNvPicPr>
          <p:nvPr/>
        </p:nvPicPr>
        <p:blipFill>
          <a:blip r:embed="rId14" cstate="hqprint">
            <a:extLst>
              <a:ext uri="{28A0092B-C50C-407E-A947-70E740481C1C}">
                <a14:useLocalDpi xmlns:a14="http://schemas.microsoft.com/office/drawing/2010/main"/>
              </a:ext>
            </a:extLst>
          </a:blip>
          <a:srcRect/>
          <a:stretch>
            <a:fillRect/>
          </a:stretch>
        </p:blipFill>
        <p:spPr bwMode="auto">
          <a:xfrm>
            <a:off x="2130885" y="4128076"/>
            <a:ext cx="705934" cy="46032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B3CD371D-1D53-BFC4-317D-B6BBFE957FC0}"/>
              </a:ext>
            </a:extLst>
          </p:cNvPr>
          <p:cNvPicPr>
            <a:picLocks noChangeAspect="1" noChangeArrowheads="1"/>
          </p:cNvPicPr>
          <p:nvPr/>
        </p:nvPicPr>
        <p:blipFill>
          <a:blip r:embed="rId15" cstate="hqprint">
            <a:extLst>
              <a:ext uri="{28A0092B-C50C-407E-A947-70E740481C1C}">
                <a14:useLocalDpi xmlns:a14="http://schemas.microsoft.com/office/drawing/2010/main"/>
              </a:ext>
            </a:extLst>
          </a:blip>
          <a:srcRect/>
          <a:stretch>
            <a:fillRect/>
          </a:stretch>
        </p:blipFill>
        <p:spPr bwMode="auto">
          <a:xfrm>
            <a:off x="3339021" y="4127596"/>
            <a:ext cx="461282" cy="46128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8">
            <a:extLst>
              <a:ext uri="{FF2B5EF4-FFF2-40B4-BE49-F238E27FC236}">
                <a16:creationId xmlns:a16="http://schemas.microsoft.com/office/drawing/2014/main" id="{3B11142B-6988-E731-7847-34094C7E49CC}"/>
              </a:ext>
            </a:extLst>
          </p:cNvPr>
          <p:cNvPicPr>
            <a:picLocks noChangeAspect="1" noChangeArrowheads="1"/>
          </p:cNvPicPr>
          <p:nvPr/>
        </p:nvPicPr>
        <p:blipFill>
          <a:blip r:embed="rId10" cstate="hqprint">
            <a:extLst>
              <a:ext uri="{28A0092B-C50C-407E-A947-70E740481C1C}">
                <a14:useLocalDpi xmlns:a14="http://schemas.microsoft.com/office/drawing/2010/main"/>
              </a:ext>
            </a:extLst>
          </a:blip>
          <a:srcRect/>
          <a:stretch>
            <a:fillRect/>
          </a:stretch>
        </p:blipFill>
        <p:spPr bwMode="auto">
          <a:xfrm>
            <a:off x="7353781" y="4134120"/>
            <a:ext cx="498479" cy="474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7678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Rectangle 176">
            <a:extLst>
              <a:ext uri="{FF2B5EF4-FFF2-40B4-BE49-F238E27FC236}">
                <a16:creationId xmlns:a16="http://schemas.microsoft.com/office/drawing/2014/main" id="{045958C9-2A1E-74F5-8619-03C7DC46F49C}"/>
              </a:ext>
            </a:extLst>
          </p:cNvPr>
          <p:cNvSpPr>
            <a:spLocks noGrp="1" noRot="1" noMove="1" noResize="1" noEditPoints="1" noAdjustHandles="1" noChangeArrowheads="1" noChangeShapeType="1"/>
          </p:cNvSpPr>
          <p:nvPr/>
        </p:nvSpPr>
        <p:spPr>
          <a:xfrm>
            <a:off x="0" y="1765230"/>
            <a:ext cx="12191999" cy="510392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2" name="Straight Connector 21">
            <a:extLst>
              <a:ext uri="{FF2B5EF4-FFF2-40B4-BE49-F238E27FC236}">
                <a16:creationId xmlns:a16="http://schemas.microsoft.com/office/drawing/2014/main" id="{7DD48CC8-EE90-6FDD-8B5F-BA6D08939AE1}"/>
              </a:ext>
            </a:extLst>
          </p:cNvPr>
          <p:cNvCxnSpPr>
            <a:cxnSpLocks/>
          </p:cNvCxnSpPr>
          <p:nvPr/>
        </p:nvCxnSpPr>
        <p:spPr>
          <a:xfrm>
            <a:off x="558925"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397F8115-3C43-5A2B-C88E-1953D955DE71}"/>
              </a:ext>
            </a:extLst>
          </p:cNvPr>
          <p:cNvSpPr txBox="1"/>
          <p:nvPr/>
        </p:nvSpPr>
        <p:spPr>
          <a:xfrm>
            <a:off x="51023" y="533776"/>
            <a:ext cx="421814"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3C8D"/>
                </a:solidFill>
                <a:effectLst/>
                <a:uLnTx/>
                <a:uFillTx/>
                <a:latin typeface="Helvetica" pitchFamily="2" charset="0"/>
                <a:ea typeface="+mn-ea"/>
                <a:cs typeface="+mn-cs"/>
              </a:rPr>
              <a:t>8</a:t>
            </a:r>
          </a:p>
        </p:txBody>
      </p:sp>
      <p:pic>
        <p:nvPicPr>
          <p:cNvPr id="2" name="Picture 1">
            <a:extLst>
              <a:ext uri="{FF2B5EF4-FFF2-40B4-BE49-F238E27FC236}">
                <a16:creationId xmlns:a16="http://schemas.microsoft.com/office/drawing/2014/main" id="{06CEDF0A-D03C-E28C-8382-06185E8D0B55}"/>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BDE1BC5F-BB63-0916-3A60-3B803226C47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1E957BC7-FFD0-73CE-08EA-C2A979729B8D}"/>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pic>
        <p:nvPicPr>
          <p:cNvPr id="3" name="Picture 8" descr="Thursday Night Football 2022 | Amazon Prime on Behance">
            <a:extLst>
              <a:ext uri="{FF2B5EF4-FFF2-40B4-BE49-F238E27FC236}">
                <a16:creationId xmlns:a16="http://schemas.microsoft.com/office/drawing/2014/main" id="{5C57EB88-BF2B-4F1A-EAB9-4F19370B3CF0}"/>
              </a:ext>
            </a:extLst>
          </p:cNvPr>
          <p:cNvPicPr>
            <a:picLocks noChangeAspect="1" noChangeArrowheads="1"/>
          </p:cNvPicPr>
          <p:nvPr/>
        </p:nvPicPr>
        <p:blipFill rotWithShape="1">
          <a:blip r:embed="rId4" cstate="hqprint">
            <a:extLst>
              <a:ext uri="{28A0092B-C50C-407E-A947-70E740481C1C}">
                <a14:useLocalDpi xmlns:a14="http://schemas.microsoft.com/office/drawing/2010/main"/>
              </a:ext>
            </a:extLst>
          </a:blip>
          <a:srcRect/>
          <a:stretch/>
        </p:blipFill>
        <p:spPr bwMode="auto">
          <a:xfrm>
            <a:off x="3849260" y="2413978"/>
            <a:ext cx="992572" cy="9448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Compadre - NBC – Sunday Night Football Logo Refresh">
            <a:extLst>
              <a:ext uri="{FF2B5EF4-FFF2-40B4-BE49-F238E27FC236}">
                <a16:creationId xmlns:a16="http://schemas.microsoft.com/office/drawing/2014/main" id="{EBBB0BCD-ACF4-A82D-5286-5F4C2697D6DC}"/>
              </a:ext>
            </a:extLst>
          </p:cNvPr>
          <p:cNvPicPr>
            <a:picLocks noChangeAspect="1" noChangeArrowheads="1"/>
          </p:cNvPicPr>
          <p:nvPr/>
        </p:nvPicPr>
        <p:blipFill>
          <a:blip r:embed="rId5" cstate="hqprint">
            <a:extLst>
              <a:ext uri="{28A0092B-C50C-407E-A947-70E740481C1C}">
                <a14:useLocalDpi xmlns:a14="http://schemas.microsoft.com/office/drawing/2010/main"/>
              </a:ext>
            </a:extLst>
          </a:blip>
          <a:srcRect/>
          <a:stretch>
            <a:fillRect/>
          </a:stretch>
        </p:blipFill>
        <p:spPr bwMode="auto">
          <a:xfrm>
            <a:off x="6459527" y="2305703"/>
            <a:ext cx="1226533" cy="107520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6" descr="NFL 2023 - WEEK 6 Schedule | NFL.com">
            <a:extLst>
              <a:ext uri="{FF2B5EF4-FFF2-40B4-BE49-F238E27FC236}">
                <a16:creationId xmlns:a16="http://schemas.microsoft.com/office/drawing/2014/main" id="{17B96D84-3281-32E8-BE08-DA4D007415B1}"/>
              </a:ext>
            </a:extLst>
          </p:cNvPr>
          <p:cNvPicPr>
            <a:picLocks noChangeAspect="1" noChangeArrowheads="1"/>
          </p:cNvPicPr>
          <p:nvPr/>
        </p:nvPicPr>
        <p:blipFill>
          <a:blip r:embed="rId6" cstate="hqprint">
            <a:extLst>
              <a:ext uri="{28A0092B-C50C-407E-A947-70E740481C1C}">
                <a14:useLocalDpi xmlns:a14="http://schemas.microsoft.com/office/drawing/2010/main"/>
              </a:ext>
            </a:extLst>
          </a:blip>
          <a:srcRect/>
          <a:stretch>
            <a:fillRect/>
          </a:stretch>
        </p:blipFill>
        <p:spPr bwMode="auto">
          <a:xfrm>
            <a:off x="9327810" y="2305702"/>
            <a:ext cx="1030655" cy="107520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DB4525C2-9DAF-EDA4-A1EF-31BAC0DEFE0D}"/>
              </a:ext>
            </a:extLst>
          </p:cNvPr>
          <p:cNvSpPr/>
          <p:nvPr/>
        </p:nvSpPr>
        <p:spPr>
          <a:xfrm>
            <a:off x="747462" y="3423261"/>
            <a:ext cx="10526454" cy="2580225"/>
          </a:xfrm>
          <a:prstGeom prst="roundRect">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24BF6774-79F9-19E5-2788-AF593EA1310D}"/>
              </a:ext>
            </a:extLst>
          </p:cNvPr>
          <p:cNvSpPr txBox="1"/>
          <p:nvPr/>
        </p:nvSpPr>
        <p:spPr>
          <a:xfrm>
            <a:off x="1310640" y="4749032"/>
            <a:ext cx="1493272"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P18-49</a:t>
            </a:r>
          </a:p>
        </p:txBody>
      </p:sp>
      <p:cxnSp>
        <p:nvCxnSpPr>
          <p:cNvPr id="15" name="Straight Connector 14">
            <a:extLst>
              <a:ext uri="{FF2B5EF4-FFF2-40B4-BE49-F238E27FC236}">
                <a16:creationId xmlns:a16="http://schemas.microsoft.com/office/drawing/2014/main" id="{9681AB96-50F3-3F70-8446-45FAA43CF369}"/>
              </a:ext>
            </a:extLst>
          </p:cNvPr>
          <p:cNvCxnSpPr>
            <a:cxnSpLocks/>
          </p:cNvCxnSpPr>
          <p:nvPr/>
        </p:nvCxnSpPr>
        <p:spPr>
          <a:xfrm>
            <a:off x="747462" y="5164929"/>
            <a:ext cx="10526454" cy="0"/>
          </a:xfrm>
          <a:prstGeom prst="line">
            <a:avLst/>
          </a:prstGeom>
          <a:ln>
            <a:solidFill>
              <a:srgbClr val="1B146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252C5B9-24C3-6CBF-5081-81A218E8873E}"/>
              </a:ext>
            </a:extLst>
          </p:cNvPr>
          <p:cNvCxnSpPr>
            <a:cxnSpLocks/>
          </p:cNvCxnSpPr>
          <p:nvPr/>
        </p:nvCxnSpPr>
        <p:spPr>
          <a:xfrm>
            <a:off x="747462" y="5596857"/>
            <a:ext cx="10526454" cy="0"/>
          </a:xfrm>
          <a:prstGeom prst="line">
            <a:avLst/>
          </a:prstGeom>
          <a:ln>
            <a:solidFill>
              <a:srgbClr val="1B1464"/>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6059096-C575-7150-5D6E-A3B48423A8A7}"/>
              </a:ext>
            </a:extLst>
          </p:cNvPr>
          <p:cNvSpPr txBox="1"/>
          <p:nvPr/>
        </p:nvSpPr>
        <p:spPr>
          <a:xfrm>
            <a:off x="1310640" y="5183696"/>
            <a:ext cx="1493272"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P25-54</a:t>
            </a:r>
          </a:p>
        </p:txBody>
      </p:sp>
      <p:sp>
        <p:nvSpPr>
          <p:cNvPr id="19" name="TextBox 18">
            <a:extLst>
              <a:ext uri="{FF2B5EF4-FFF2-40B4-BE49-F238E27FC236}">
                <a16:creationId xmlns:a16="http://schemas.microsoft.com/office/drawing/2014/main" id="{EB803098-27C8-C228-1CB3-2DA4402432BA}"/>
              </a:ext>
            </a:extLst>
          </p:cNvPr>
          <p:cNvSpPr txBox="1"/>
          <p:nvPr/>
        </p:nvSpPr>
        <p:spPr>
          <a:xfrm>
            <a:off x="1310640" y="5595304"/>
            <a:ext cx="1493272"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P50+</a:t>
            </a:r>
          </a:p>
        </p:txBody>
      </p:sp>
      <p:sp>
        <p:nvSpPr>
          <p:cNvPr id="24" name="TextBox 23">
            <a:extLst>
              <a:ext uri="{FF2B5EF4-FFF2-40B4-BE49-F238E27FC236}">
                <a16:creationId xmlns:a16="http://schemas.microsoft.com/office/drawing/2014/main" id="{541DCC19-149B-B1ED-731D-472898432EEA}"/>
              </a:ext>
            </a:extLst>
          </p:cNvPr>
          <p:cNvSpPr txBox="1"/>
          <p:nvPr/>
        </p:nvSpPr>
        <p:spPr>
          <a:xfrm>
            <a:off x="3404867" y="4749032"/>
            <a:ext cx="193637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47%</a:t>
            </a:r>
            <a:endParaRPr kumimoji="0" lang="en-US" sz="24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endParaRPr>
          </a:p>
        </p:txBody>
      </p:sp>
      <p:sp>
        <p:nvSpPr>
          <p:cNvPr id="25" name="TextBox 24">
            <a:extLst>
              <a:ext uri="{FF2B5EF4-FFF2-40B4-BE49-F238E27FC236}">
                <a16:creationId xmlns:a16="http://schemas.microsoft.com/office/drawing/2014/main" id="{3B3C9F66-3B85-F032-D3CB-153F2C9EE80E}"/>
              </a:ext>
            </a:extLst>
          </p:cNvPr>
          <p:cNvSpPr txBox="1"/>
          <p:nvPr/>
        </p:nvSpPr>
        <p:spPr>
          <a:xfrm>
            <a:off x="3404867" y="5183696"/>
            <a:ext cx="193637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50%</a:t>
            </a:r>
            <a:endParaRPr kumimoji="0" lang="en-US" sz="24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endParaRPr>
          </a:p>
        </p:txBody>
      </p:sp>
      <p:sp>
        <p:nvSpPr>
          <p:cNvPr id="28" name="TextBox 27">
            <a:extLst>
              <a:ext uri="{FF2B5EF4-FFF2-40B4-BE49-F238E27FC236}">
                <a16:creationId xmlns:a16="http://schemas.microsoft.com/office/drawing/2014/main" id="{4EC28131-087C-75B7-86FC-98DB83124F96}"/>
              </a:ext>
            </a:extLst>
          </p:cNvPr>
          <p:cNvSpPr txBox="1"/>
          <p:nvPr/>
        </p:nvSpPr>
        <p:spPr>
          <a:xfrm>
            <a:off x="6116274" y="4749032"/>
            <a:ext cx="193637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37%</a:t>
            </a:r>
            <a:endParaRPr kumimoji="0" lang="en-US" sz="24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endParaRPr>
          </a:p>
        </p:txBody>
      </p:sp>
      <p:sp>
        <p:nvSpPr>
          <p:cNvPr id="29" name="TextBox 28">
            <a:extLst>
              <a:ext uri="{FF2B5EF4-FFF2-40B4-BE49-F238E27FC236}">
                <a16:creationId xmlns:a16="http://schemas.microsoft.com/office/drawing/2014/main" id="{FE5E4EF2-93FA-36F3-B542-7C6F459CFE99}"/>
              </a:ext>
            </a:extLst>
          </p:cNvPr>
          <p:cNvSpPr txBox="1"/>
          <p:nvPr/>
        </p:nvSpPr>
        <p:spPr>
          <a:xfrm>
            <a:off x="6116274" y="5183696"/>
            <a:ext cx="193637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41%</a:t>
            </a:r>
            <a:endParaRPr kumimoji="0" lang="en-US" sz="24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endParaRPr>
          </a:p>
        </p:txBody>
      </p:sp>
      <p:sp>
        <p:nvSpPr>
          <p:cNvPr id="31" name="TextBox 30">
            <a:extLst>
              <a:ext uri="{FF2B5EF4-FFF2-40B4-BE49-F238E27FC236}">
                <a16:creationId xmlns:a16="http://schemas.microsoft.com/office/drawing/2014/main" id="{8BC4663B-E3F7-1FC0-1D83-EC458BFC4FF7}"/>
              </a:ext>
            </a:extLst>
          </p:cNvPr>
          <p:cNvSpPr txBox="1"/>
          <p:nvPr/>
        </p:nvSpPr>
        <p:spPr>
          <a:xfrm>
            <a:off x="8883436" y="4749032"/>
            <a:ext cx="193637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34%</a:t>
            </a:r>
            <a:endParaRPr kumimoji="0" lang="en-US" sz="24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endParaRPr>
          </a:p>
        </p:txBody>
      </p:sp>
      <p:sp>
        <p:nvSpPr>
          <p:cNvPr id="32" name="TextBox 31">
            <a:extLst>
              <a:ext uri="{FF2B5EF4-FFF2-40B4-BE49-F238E27FC236}">
                <a16:creationId xmlns:a16="http://schemas.microsoft.com/office/drawing/2014/main" id="{63C63A92-4B91-6943-4D13-FD4F2E028691}"/>
              </a:ext>
            </a:extLst>
          </p:cNvPr>
          <p:cNvSpPr txBox="1"/>
          <p:nvPr/>
        </p:nvSpPr>
        <p:spPr>
          <a:xfrm>
            <a:off x="8883436" y="5183696"/>
            <a:ext cx="193637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39%</a:t>
            </a:r>
            <a:endParaRPr kumimoji="0" lang="en-US" sz="24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endParaRPr>
          </a:p>
        </p:txBody>
      </p:sp>
      <p:cxnSp>
        <p:nvCxnSpPr>
          <p:cNvPr id="11" name="Straight Connector 10">
            <a:extLst>
              <a:ext uri="{FF2B5EF4-FFF2-40B4-BE49-F238E27FC236}">
                <a16:creationId xmlns:a16="http://schemas.microsoft.com/office/drawing/2014/main" id="{1AAE3AAB-3276-A136-F868-622AE2965AB3}"/>
              </a:ext>
            </a:extLst>
          </p:cNvPr>
          <p:cNvCxnSpPr>
            <a:cxnSpLocks/>
          </p:cNvCxnSpPr>
          <p:nvPr/>
        </p:nvCxnSpPr>
        <p:spPr>
          <a:xfrm>
            <a:off x="5733817" y="3429611"/>
            <a:ext cx="0" cy="2580225"/>
          </a:xfrm>
          <a:prstGeom prst="line">
            <a:avLst/>
          </a:prstGeom>
          <a:ln>
            <a:solidFill>
              <a:srgbClr val="1B1464"/>
            </a:solidFill>
            <a:prstDash val="lg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1C21DA0-E427-6040-7426-245B0BF924E9}"/>
              </a:ext>
            </a:extLst>
          </p:cNvPr>
          <p:cNvCxnSpPr>
            <a:cxnSpLocks/>
          </p:cNvCxnSpPr>
          <p:nvPr/>
        </p:nvCxnSpPr>
        <p:spPr>
          <a:xfrm>
            <a:off x="8506753" y="3429611"/>
            <a:ext cx="0" cy="2580225"/>
          </a:xfrm>
          <a:prstGeom prst="line">
            <a:avLst/>
          </a:prstGeom>
          <a:ln>
            <a:solidFill>
              <a:srgbClr val="1B1464"/>
            </a:solidFill>
            <a:prstDash val="lg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B80F7A7-42C0-36B8-0732-C7292C25F566}"/>
              </a:ext>
            </a:extLst>
          </p:cNvPr>
          <p:cNvSpPr txBox="1"/>
          <p:nvPr/>
        </p:nvSpPr>
        <p:spPr>
          <a:xfrm>
            <a:off x="51023" y="1771882"/>
            <a:ext cx="12192000"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Average Audience Composition % (Weekly Average)</a:t>
            </a:r>
            <a:endPar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2023 vs 2022 Comparable ‘Standalone NFL Primetime’ Games</a:t>
            </a:r>
          </a:p>
        </p:txBody>
      </p:sp>
      <p:sp>
        <p:nvSpPr>
          <p:cNvPr id="17" name="TextBox 16">
            <a:extLst>
              <a:ext uri="{FF2B5EF4-FFF2-40B4-BE49-F238E27FC236}">
                <a16:creationId xmlns:a16="http://schemas.microsoft.com/office/drawing/2014/main" id="{2E92C2A4-4FC4-794F-94E9-7A684D43E46D}"/>
              </a:ext>
            </a:extLst>
          </p:cNvPr>
          <p:cNvSpPr txBox="1"/>
          <p:nvPr/>
        </p:nvSpPr>
        <p:spPr>
          <a:xfrm>
            <a:off x="3404867" y="5595304"/>
            <a:ext cx="193637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47%</a:t>
            </a:r>
            <a:endParaRPr kumimoji="0" lang="en-US" sz="24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endParaRPr>
          </a:p>
        </p:txBody>
      </p:sp>
      <p:sp>
        <p:nvSpPr>
          <p:cNvPr id="20" name="TextBox 19">
            <a:extLst>
              <a:ext uri="{FF2B5EF4-FFF2-40B4-BE49-F238E27FC236}">
                <a16:creationId xmlns:a16="http://schemas.microsoft.com/office/drawing/2014/main" id="{B80B32FC-AC3D-C7F9-DF25-DAA99BDDFA74}"/>
              </a:ext>
            </a:extLst>
          </p:cNvPr>
          <p:cNvSpPr txBox="1"/>
          <p:nvPr/>
        </p:nvSpPr>
        <p:spPr>
          <a:xfrm>
            <a:off x="6116274" y="5595304"/>
            <a:ext cx="193637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59%</a:t>
            </a:r>
            <a:endParaRPr kumimoji="0" lang="en-US" sz="24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endParaRPr>
          </a:p>
        </p:txBody>
      </p:sp>
      <p:sp>
        <p:nvSpPr>
          <p:cNvPr id="21" name="TextBox 20">
            <a:extLst>
              <a:ext uri="{FF2B5EF4-FFF2-40B4-BE49-F238E27FC236}">
                <a16:creationId xmlns:a16="http://schemas.microsoft.com/office/drawing/2014/main" id="{AC4FE6F2-99CE-D95A-1975-B6CB463C8B27}"/>
              </a:ext>
            </a:extLst>
          </p:cNvPr>
          <p:cNvSpPr txBox="1"/>
          <p:nvPr/>
        </p:nvSpPr>
        <p:spPr>
          <a:xfrm>
            <a:off x="8883436" y="5595304"/>
            <a:ext cx="193637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60%</a:t>
            </a:r>
            <a:endParaRPr kumimoji="0" lang="en-US" sz="24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endParaRPr>
          </a:p>
        </p:txBody>
      </p:sp>
      <p:cxnSp>
        <p:nvCxnSpPr>
          <p:cNvPr id="23" name="Straight Connector 22">
            <a:extLst>
              <a:ext uri="{FF2B5EF4-FFF2-40B4-BE49-F238E27FC236}">
                <a16:creationId xmlns:a16="http://schemas.microsoft.com/office/drawing/2014/main" id="{E1E9F83A-040F-07A2-2B1E-88086DAA2D40}"/>
              </a:ext>
            </a:extLst>
          </p:cNvPr>
          <p:cNvCxnSpPr>
            <a:cxnSpLocks/>
          </p:cNvCxnSpPr>
          <p:nvPr/>
        </p:nvCxnSpPr>
        <p:spPr>
          <a:xfrm>
            <a:off x="3010670" y="3429611"/>
            <a:ext cx="0" cy="2580225"/>
          </a:xfrm>
          <a:prstGeom prst="line">
            <a:avLst/>
          </a:prstGeom>
          <a:ln>
            <a:solidFill>
              <a:srgbClr val="1B1464"/>
            </a:solidFill>
            <a:prstDash val="lgDash"/>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1BF894CE-5EB9-4BB3-F6C7-477E37F6A6AA}"/>
              </a:ext>
            </a:extLst>
          </p:cNvPr>
          <p:cNvSpPr/>
          <p:nvPr/>
        </p:nvSpPr>
        <p:spPr>
          <a:xfrm>
            <a:off x="623074" y="442890"/>
            <a:ext cx="11568926" cy="892552"/>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Live sports, like primetime NFL games, </a:t>
            </a: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delivers audiences of all ages </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collectively across linear TV and streaming </a:t>
            </a:r>
          </a:p>
        </p:txBody>
      </p:sp>
      <p:sp>
        <p:nvSpPr>
          <p:cNvPr id="26" name="TextBox 25">
            <a:extLst>
              <a:ext uri="{FF2B5EF4-FFF2-40B4-BE49-F238E27FC236}">
                <a16:creationId xmlns:a16="http://schemas.microsoft.com/office/drawing/2014/main" id="{44717058-4777-F4D1-695A-D68A664585A7}"/>
              </a:ext>
            </a:extLst>
          </p:cNvPr>
          <p:cNvSpPr txBox="1"/>
          <p:nvPr/>
        </p:nvSpPr>
        <p:spPr>
          <a:xfrm>
            <a:off x="318816" y="6057813"/>
            <a:ext cx="1192420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VAB analysis of Nielsen Ratings Analysis Program Report, Sunday Night Football (NBC, Universo, Telemundo), Monday Night Football (ESPN, ESPN2, ESPN Deportes, ABC) and Thursday Night Football (Amazon (incl. local broadcast for in-game markets only)), excludes pre- &amp; post-game shows, </a:t>
            </a:r>
            <a:r>
              <a:rPr kumimoji="0" lang="en-US" sz="700" b="0" i="0"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Live+SD, Panel data</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7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NBC, Universo, Telemundo, ESPN, ESPN2, ESPN Deportes and ABC reflects linear TV audience only and does not include audiences gained from their digital / app streaming. </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The 13 comparable games reflect all weeks that have standalone NFL night game broadcasts across NFL weeks: 2-11 &amp; 13-15 (excludes Thanksgiving weekend). NBC Sunday Night Football includes Universo and Telemundo simulcast viewership. ESPN Monday Night Football includes ESPN2 and ESPN Deportes simulcast viewership. Note: ESPN MNF data also includes ABC simulcast data and reflects only ABC for week 14 (12/11/23) due to a staggered doubleheader that night when each game partially overlapped each other. MNF weeks 2, 3 and 14 include two matchups. See </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hlinkClick r:id="rId7" action="ppaction://hlinksldjump">
                  <a:extLst>
                    <a:ext uri="{A12FA001-AC4F-418D-AE19-62706E023703}">
                      <ahyp:hlinkClr xmlns:ahyp="http://schemas.microsoft.com/office/drawing/2018/hyperlinkcolor" val="tx"/>
                    </a:ext>
                  </a:extLst>
                </a:hlinkClick>
              </a:rPr>
              <a:t>appendix</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for schedule and single game details.</a:t>
            </a:r>
          </a:p>
        </p:txBody>
      </p:sp>
      <p:cxnSp>
        <p:nvCxnSpPr>
          <p:cNvPr id="27" name="Straight Connector 26">
            <a:extLst>
              <a:ext uri="{FF2B5EF4-FFF2-40B4-BE49-F238E27FC236}">
                <a16:creationId xmlns:a16="http://schemas.microsoft.com/office/drawing/2014/main" id="{FA008BA3-6655-57D5-3A13-E6257AB5248B}"/>
              </a:ext>
            </a:extLst>
          </p:cNvPr>
          <p:cNvCxnSpPr>
            <a:cxnSpLocks/>
          </p:cNvCxnSpPr>
          <p:nvPr/>
        </p:nvCxnSpPr>
        <p:spPr>
          <a:xfrm>
            <a:off x="747462" y="4735377"/>
            <a:ext cx="10526454" cy="0"/>
          </a:xfrm>
          <a:prstGeom prst="line">
            <a:avLst/>
          </a:prstGeom>
          <a:ln>
            <a:solidFill>
              <a:srgbClr val="1B1464"/>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6C7F6CF-5621-4757-ABE9-ECC6CAD1640D}"/>
              </a:ext>
            </a:extLst>
          </p:cNvPr>
          <p:cNvCxnSpPr>
            <a:cxnSpLocks/>
          </p:cNvCxnSpPr>
          <p:nvPr/>
        </p:nvCxnSpPr>
        <p:spPr>
          <a:xfrm>
            <a:off x="747462" y="4310825"/>
            <a:ext cx="10526454" cy="0"/>
          </a:xfrm>
          <a:prstGeom prst="line">
            <a:avLst/>
          </a:prstGeom>
          <a:ln>
            <a:solidFill>
              <a:srgbClr val="1B1464"/>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5BD03E48-923B-0585-A4D2-C8A032DB1F86}"/>
              </a:ext>
            </a:extLst>
          </p:cNvPr>
          <p:cNvSpPr txBox="1"/>
          <p:nvPr/>
        </p:nvSpPr>
        <p:spPr>
          <a:xfrm>
            <a:off x="1310640" y="3897082"/>
            <a:ext cx="1493272"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P18-24</a:t>
            </a:r>
          </a:p>
        </p:txBody>
      </p:sp>
      <p:sp>
        <p:nvSpPr>
          <p:cNvPr id="35" name="TextBox 34">
            <a:extLst>
              <a:ext uri="{FF2B5EF4-FFF2-40B4-BE49-F238E27FC236}">
                <a16:creationId xmlns:a16="http://schemas.microsoft.com/office/drawing/2014/main" id="{E61F0E1E-F1B9-96CC-AA19-DDD2B4E60F0F}"/>
              </a:ext>
            </a:extLst>
          </p:cNvPr>
          <p:cNvSpPr txBox="1"/>
          <p:nvPr/>
        </p:nvSpPr>
        <p:spPr>
          <a:xfrm>
            <a:off x="1310640" y="4320199"/>
            <a:ext cx="1493272"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P18-34</a:t>
            </a:r>
          </a:p>
        </p:txBody>
      </p:sp>
      <p:sp>
        <p:nvSpPr>
          <p:cNvPr id="36" name="TextBox 35">
            <a:extLst>
              <a:ext uri="{FF2B5EF4-FFF2-40B4-BE49-F238E27FC236}">
                <a16:creationId xmlns:a16="http://schemas.microsoft.com/office/drawing/2014/main" id="{10347900-1459-14C8-CFA3-B8B265B099EF}"/>
              </a:ext>
            </a:extLst>
          </p:cNvPr>
          <p:cNvSpPr txBox="1"/>
          <p:nvPr/>
        </p:nvSpPr>
        <p:spPr>
          <a:xfrm>
            <a:off x="3404867" y="3897082"/>
            <a:ext cx="193637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5%</a:t>
            </a:r>
            <a:endParaRPr kumimoji="0" lang="en-US" sz="24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endParaRPr>
          </a:p>
        </p:txBody>
      </p:sp>
      <p:sp>
        <p:nvSpPr>
          <p:cNvPr id="37" name="TextBox 36">
            <a:extLst>
              <a:ext uri="{FF2B5EF4-FFF2-40B4-BE49-F238E27FC236}">
                <a16:creationId xmlns:a16="http://schemas.microsoft.com/office/drawing/2014/main" id="{7A903585-1000-06E2-C74C-CC281759F144}"/>
              </a:ext>
            </a:extLst>
          </p:cNvPr>
          <p:cNvSpPr txBox="1"/>
          <p:nvPr/>
        </p:nvSpPr>
        <p:spPr>
          <a:xfrm>
            <a:off x="6116274" y="3897082"/>
            <a:ext cx="193637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4%</a:t>
            </a:r>
            <a:endParaRPr kumimoji="0" lang="en-US" sz="24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endParaRPr>
          </a:p>
        </p:txBody>
      </p:sp>
      <p:sp>
        <p:nvSpPr>
          <p:cNvPr id="38" name="TextBox 37">
            <a:extLst>
              <a:ext uri="{FF2B5EF4-FFF2-40B4-BE49-F238E27FC236}">
                <a16:creationId xmlns:a16="http://schemas.microsoft.com/office/drawing/2014/main" id="{4EC01C8B-FE69-6D67-52F2-EB199F8E606C}"/>
              </a:ext>
            </a:extLst>
          </p:cNvPr>
          <p:cNvSpPr txBox="1"/>
          <p:nvPr/>
        </p:nvSpPr>
        <p:spPr>
          <a:xfrm>
            <a:off x="8883436" y="3897082"/>
            <a:ext cx="193637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4%</a:t>
            </a:r>
            <a:endParaRPr kumimoji="0" lang="en-US" sz="24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endParaRPr>
          </a:p>
        </p:txBody>
      </p:sp>
      <p:sp>
        <p:nvSpPr>
          <p:cNvPr id="39" name="TextBox 38">
            <a:extLst>
              <a:ext uri="{FF2B5EF4-FFF2-40B4-BE49-F238E27FC236}">
                <a16:creationId xmlns:a16="http://schemas.microsoft.com/office/drawing/2014/main" id="{A503338A-A2F7-B1B8-842F-A1D649939768}"/>
              </a:ext>
            </a:extLst>
          </p:cNvPr>
          <p:cNvSpPr txBox="1"/>
          <p:nvPr/>
        </p:nvSpPr>
        <p:spPr>
          <a:xfrm>
            <a:off x="3404867" y="4320199"/>
            <a:ext cx="193637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20%</a:t>
            </a:r>
            <a:endParaRPr kumimoji="0" lang="en-US" sz="2000" b="0" i="1"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endParaRPr>
          </a:p>
        </p:txBody>
      </p:sp>
      <p:sp>
        <p:nvSpPr>
          <p:cNvPr id="40" name="TextBox 39">
            <a:extLst>
              <a:ext uri="{FF2B5EF4-FFF2-40B4-BE49-F238E27FC236}">
                <a16:creationId xmlns:a16="http://schemas.microsoft.com/office/drawing/2014/main" id="{09D22D4F-6983-636C-18EE-8A78EC25BEE5}"/>
              </a:ext>
            </a:extLst>
          </p:cNvPr>
          <p:cNvSpPr txBox="1"/>
          <p:nvPr/>
        </p:nvSpPr>
        <p:spPr>
          <a:xfrm>
            <a:off x="6116274" y="4320199"/>
            <a:ext cx="193637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14%</a:t>
            </a:r>
            <a:endParaRPr kumimoji="0" lang="en-US" sz="2000" b="0" i="1"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endParaRPr>
          </a:p>
        </p:txBody>
      </p:sp>
      <p:sp>
        <p:nvSpPr>
          <p:cNvPr id="41" name="TextBox 40">
            <a:extLst>
              <a:ext uri="{FF2B5EF4-FFF2-40B4-BE49-F238E27FC236}">
                <a16:creationId xmlns:a16="http://schemas.microsoft.com/office/drawing/2014/main" id="{9CE44443-E1A5-4642-B75A-A1ADE70B6D0E}"/>
              </a:ext>
            </a:extLst>
          </p:cNvPr>
          <p:cNvSpPr txBox="1"/>
          <p:nvPr/>
        </p:nvSpPr>
        <p:spPr>
          <a:xfrm>
            <a:off x="8883436" y="4320199"/>
            <a:ext cx="193637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14%</a:t>
            </a:r>
            <a:endParaRPr kumimoji="0" lang="en-US" sz="2000" b="0" i="1"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endParaRPr>
          </a:p>
        </p:txBody>
      </p:sp>
      <p:cxnSp>
        <p:nvCxnSpPr>
          <p:cNvPr id="14" name="Straight Connector 13">
            <a:extLst>
              <a:ext uri="{FF2B5EF4-FFF2-40B4-BE49-F238E27FC236}">
                <a16:creationId xmlns:a16="http://schemas.microsoft.com/office/drawing/2014/main" id="{C72EB8BA-39DC-BB6D-5914-447AB9637F0D}"/>
              </a:ext>
            </a:extLst>
          </p:cNvPr>
          <p:cNvCxnSpPr>
            <a:cxnSpLocks/>
          </p:cNvCxnSpPr>
          <p:nvPr/>
        </p:nvCxnSpPr>
        <p:spPr>
          <a:xfrm>
            <a:off x="764436" y="3884915"/>
            <a:ext cx="10526454" cy="0"/>
          </a:xfrm>
          <a:prstGeom prst="line">
            <a:avLst/>
          </a:prstGeom>
          <a:ln>
            <a:solidFill>
              <a:srgbClr val="1B1464"/>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B1F35128-AE0E-E6A7-DFF0-AAEEE5B3018B}"/>
              </a:ext>
            </a:extLst>
          </p:cNvPr>
          <p:cNvSpPr txBox="1"/>
          <p:nvPr/>
        </p:nvSpPr>
        <p:spPr>
          <a:xfrm>
            <a:off x="1310640" y="3455932"/>
            <a:ext cx="1493272"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P2-17</a:t>
            </a:r>
          </a:p>
        </p:txBody>
      </p:sp>
      <p:sp>
        <p:nvSpPr>
          <p:cNvPr id="43" name="TextBox 42">
            <a:extLst>
              <a:ext uri="{FF2B5EF4-FFF2-40B4-BE49-F238E27FC236}">
                <a16:creationId xmlns:a16="http://schemas.microsoft.com/office/drawing/2014/main" id="{F66D6BA7-4232-9FD9-2F3B-99418F7BA673}"/>
              </a:ext>
            </a:extLst>
          </p:cNvPr>
          <p:cNvSpPr txBox="1"/>
          <p:nvPr/>
        </p:nvSpPr>
        <p:spPr>
          <a:xfrm>
            <a:off x="3404867" y="3455932"/>
            <a:ext cx="193637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0BFF2"/>
                </a:solidFill>
                <a:latin typeface="Helvetica" panose="020B0604020202020204" pitchFamily="34" charset="0"/>
                <a:cs typeface="Helvetica" panose="020B0604020202020204" pitchFamily="34" charset="0"/>
              </a:rPr>
              <a:t>6</a:t>
            </a:r>
            <a:r>
              <a:rPr kumimoji="0" lang="en-US" sz="20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a:t>
            </a:r>
            <a:endParaRPr kumimoji="0" lang="en-US" sz="24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endParaRPr>
          </a:p>
        </p:txBody>
      </p:sp>
      <p:sp>
        <p:nvSpPr>
          <p:cNvPr id="44" name="TextBox 43">
            <a:extLst>
              <a:ext uri="{FF2B5EF4-FFF2-40B4-BE49-F238E27FC236}">
                <a16:creationId xmlns:a16="http://schemas.microsoft.com/office/drawing/2014/main" id="{C9225613-CA4E-CD48-6ACA-EC1C7C3E489E}"/>
              </a:ext>
            </a:extLst>
          </p:cNvPr>
          <p:cNvSpPr txBox="1"/>
          <p:nvPr/>
        </p:nvSpPr>
        <p:spPr>
          <a:xfrm>
            <a:off x="6116274" y="3455932"/>
            <a:ext cx="193637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ED3C8D"/>
                </a:solidFill>
                <a:latin typeface="Helvetica" panose="020B0604020202020204" pitchFamily="34" charset="0"/>
                <a:cs typeface="Helvetica" panose="020B0604020202020204" pitchFamily="34" charset="0"/>
              </a:rPr>
              <a:t>4</a:t>
            </a:r>
            <a:r>
              <a:rPr kumimoji="0" lang="en-US" sz="20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a:t>
            </a:r>
            <a:endParaRPr kumimoji="0" lang="en-US" sz="24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endParaRPr>
          </a:p>
        </p:txBody>
      </p:sp>
      <p:sp>
        <p:nvSpPr>
          <p:cNvPr id="45" name="TextBox 44">
            <a:extLst>
              <a:ext uri="{FF2B5EF4-FFF2-40B4-BE49-F238E27FC236}">
                <a16:creationId xmlns:a16="http://schemas.microsoft.com/office/drawing/2014/main" id="{AB98BE91-57D6-AFD2-239B-D15B15064CF8}"/>
              </a:ext>
            </a:extLst>
          </p:cNvPr>
          <p:cNvSpPr txBox="1"/>
          <p:nvPr/>
        </p:nvSpPr>
        <p:spPr>
          <a:xfrm>
            <a:off x="8883436" y="3455932"/>
            <a:ext cx="193637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4EBEA4"/>
                </a:solidFill>
                <a:latin typeface="Helvetica" panose="020B0604020202020204" pitchFamily="34" charset="0"/>
                <a:cs typeface="Helvetica" panose="020B0604020202020204" pitchFamily="34" charset="0"/>
              </a:rPr>
              <a:t>6</a:t>
            </a:r>
            <a:r>
              <a:rPr kumimoji="0" lang="en-US" sz="20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a:t>
            </a:r>
            <a:endParaRPr kumimoji="0" lang="en-US" sz="24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endParaRPr>
          </a:p>
        </p:txBody>
      </p:sp>
    </p:spTree>
    <p:extLst>
      <p:ext uri="{BB962C8B-B14F-4D97-AF65-F5344CB8AC3E}">
        <p14:creationId xmlns:p14="http://schemas.microsoft.com/office/powerpoint/2010/main" val="2791039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Rectangle 176">
            <a:extLst>
              <a:ext uri="{FF2B5EF4-FFF2-40B4-BE49-F238E27FC236}">
                <a16:creationId xmlns:a16="http://schemas.microsoft.com/office/drawing/2014/main" id="{045958C9-2A1E-74F5-8619-03C7DC46F49C}"/>
              </a:ext>
            </a:extLst>
          </p:cNvPr>
          <p:cNvSpPr>
            <a:spLocks noGrp="1" noRot="1" noMove="1" noResize="1" noEditPoints="1" noAdjustHandles="1" noChangeArrowheads="1" noChangeShapeType="1"/>
          </p:cNvSpPr>
          <p:nvPr/>
        </p:nvSpPr>
        <p:spPr>
          <a:xfrm>
            <a:off x="0" y="1765230"/>
            <a:ext cx="12191999" cy="510392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2" name="Straight Connector 21">
            <a:extLst>
              <a:ext uri="{FF2B5EF4-FFF2-40B4-BE49-F238E27FC236}">
                <a16:creationId xmlns:a16="http://schemas.microsoft.com/office/drawing/2014/main" id="{7DD48CC8-EE90-6FDD-8B5F-BA6D08939AE1}"/>
              </a:ext>
            </a:extLst>
          </p:cNvPr>
          <p:cNvCxnSpPr>
            <a:cxnSpLocks/>
          </p:cNvCxnSpPr>
          <p:nvPr/>
        </p:nvCxnSpPr>
        <p:spPr>
          <a:xfrm>
            <a:off x="558925"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397F8115-3C43-5A2B-C88E-1953D955DE71}"/>
              </a:ext>
            </a:extLst>
          </p:cNvPr>
          <p:cNvSpPr txBox="1"/>
          <p:nvPr/>
        </p:nvSpPr>
        <p:spPr>
          <a:xfrm>
            <a:off x="51023" y="533776"/>
            <a:ext cx="421814"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3C8D"/>
                </a:solidFill>
                <a:effectLst/>
                <a:uLnTx/>
                <a:uFillTx/>
                <a:latin typeface="Helvetica" pitchFamily="2" charset="0"/>
                <a:ea typeface="+mn-ea"/>
                <a:cs typeface="+mn-cs"/>
              </a:rPr>
              <a:t>9</a:t>
            </a:r>
          </a:p>
        </p:txBody>
      </p:sp>
      <p:pic>
        <p:nvPicPr>
          <p:cNvPr id="2" name="Picture 1">
            <a:extLst>
              <a:ext uri="{FF2B5EF4-FFF2-40B4-BE49-F238E27FC236}">
                <a16:creationId xmlns:a16="http://schemas.microsoft.com/office/drawing/2014/main" id="{06CEDF0A-D03C-E28C-8382-06185E8D0B55}"/>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BDE1BC5F-BB63-0916-3A60-3B803226C47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1E957BC7-FFD0-73CE-08EA-C2A979729B8D}"/>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3" name="TextBox 2">
            <a:extLst>
              <a:ext uri="{FF2B5EF4-FFF2-40B4-BE49-F238E27FC236}">
                <a16:creationId xmlns:a16="http://schemas.microsoft.com/office/drawing/2014/main" id="{FF3155ED-F887-63D3-8069-77EC783969FF}"/>
              </a:ext>
            </a:extLst>
          </p:cNvPr>
          <p:cNvSpPr txBox="1"/>
          <p:nvPr/>
        </p:nvSpPr>
        <p:spPr>
          <a:xfrm>
            <a:off x="0" y="1827909"/>
            <a:ext cx="12192000"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Average Weekly Reach on Spanish Language Channels</a:t>
            </a:r>
            <a:br>
              <a:rPr kumimoji="0" lang="en-US" sz="16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br>
            <a:r>
              <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2023 vs. 2022 Comparable ‘Standalone NFL Primetime’ Games</a:t>
            </a:r>
          </a:p>
        </p:txBody>
      </p:sp>
      <p:sp>
        <p:nvSpPr>
          <p:cNvPr id="26" name="TextBox 25">
            <a:extLst>
              <a:ext uri="{FF2B5EF4-FFF2-40B4-BE49-F238E27FC236}">
                <a16:creationId xmlns:a16="http://schemas.microsoft.com/office/drawing/2014/main" id="{97D57775-6D27-408F-91A8-034168451299}"/>
              </a:ext>
            </a:extLst>
          </p:cNvPr>
          <p:cNvSpPr txBox="1"/>
          <p:nvPr/>
        </p:nvSpPr>
        <p:spPr>
          <a:xfrm>
            <a:off x="394387" y="4198085"/>
            <a:ext cx="204042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1" i="0" strike="noStrike" kern="1200" cap="none" spc="0" normalizeH="0" baseline="0" noProof="0">
                <a:ln>
                  <a:noFill/>
                </a:ln>
                <a:solidFill>
                  <a:srgbClr val="1B1464"/>
                </a:solidFill>
                <a:effectLst/>
                <a:uLnTx/>
                <a:uFillTx/>
                <a:latin typeface="Helvetica" panose="020B0403020202020204" pitchFamily="34" charset="0"/>
                <a:ea typeface="+mn-ea"/>
                <a:cs typeface="+mn-cs"/>
              </a:rPr>
              <a:t>P2+</a:t>
            </a:r>
          </a:p>
        </p:txBody>
      </p:sp>
      <p:sp>
        <p:nvSpPr>
          <p:cNvPr id="12" name="TextBox 11">
            <a:extLst>
              <a:ext uri="{FF2B5EF4-FFF2-40B4-BE49-F238E27FC236}">
                <a16:creationId xmlns:a16="http://schemas.microsoft.com/office/drawing/2014/main" id="{8B17CD22-4A97-507C-3661-A8467E32B223}"/>
              </a:ext>
            </a:extLst>
          </p:cNvPr>
          <p:cNvSpPr txBox="1"/>
          <p:nvPr/>
        </p:nvSpPr>
        <p:spPr>
          <a:xfrm>
            <a:off x="472837" y="6147186"/>
            <a:ext cx="11675627"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VAB analysis of Nielsen R&amp;F Program Report, Sunday Night Football (</a:t>
            </a:r>
            <a:r>
              <a:rPr kumimoji="0" lang="en-US" sz="700" b="0" i="0" u="none"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Universo</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&amp; Telemundo), Monday Night Football (ESPN Deportes) and Thursday Night Football (Amazon Spanish), excludes pre- &amp; post-game shows, </a:t>
            </a:r>
            <a:r>
              <a:rPr kumimoji="0" lang="en-US" sz="700" b="0" i="0" u="sng"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Live+SD</a:t>
            </a:r>
            <a:r>
              <a:rPr kumimoji="0" lang="en-US" sz="700" b="0"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P2+ &amp; P18-49, Panel data</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700" b="1" i="0" u="none"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Universo</a:t>
            </a:r>
            <a:r>
              <a:rPr kumimoji="0" lang="en-US" sz="7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and ESPN Deportes linear TV audience only and does not include audiences gained from their digital / app streaming. </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The 13 comparable games reflect all weeks that have standalone NFL night game broadcasts across NFL weeks: 2-11 &amp; 13-15 (excludes Thanksgiving weekend). Note: Telemundo simulcast included for NFL week 5.</a:t>
            </a:r>
            <a:endParaRPr kumimoji="0" lang="en-US" sz="700" b="0" i="0" u="none" strike="noStrike" kern="1200" cap="none" spc="0" normalizeH="0" baseline="0" noProof="0">
              <a:ln>
                <a:noFill/>
              </a:ln>
              <a:solidFill>
                <a:srgbClr val="FF0000"/>
              </a:solidFill>
              <a:effectLst/>
              <a:uLnTx/>
              <a:uFillTx/>
              <a:latin typeface="Helvetica" panose="020B0604020202020204" pitchFamily="34" charset="0"/>
              <a:ea typeface="+mn-ea"/>
              <a:cs typeface="Helvetica" panose="020B0604020202020204" pitchFamily="34" charset="0"/>
            </a:endParaRPr>
          </a:p>
        </p:txBody>
      </p:sp>
      <p:sp>
        <p:nvSpPr>
          <p:cNvPr id="21" name="Rectangle: Rounded Corners 20">
            <a:extLst>
              <a:ext uri="{FF2B5EF4-FFF2-40B4-BE49-F238E27FC236}">
                <a16:creationId xmlns:a16="http://schemas.microsoft.com/office/drawing/2014/main" id="{F0FBD63E-7A18-2E24-5019-B9F2D4AE2E48}"/>
              </a:ext>
            </a:extLst>
          </p:cNvPr>
          <p:cNvSpPr/>
          <p:nvPr/>
        </p:nvSpPr>
        <p:spPr>
          <a:xfrm>
            <a:off x="5830022" y="4097300"/>
            <a:ext cx="2730497" cy="724791"/>
          </a:xfrm>
          <a:prstGeom prst="roundRect">
            <a:avLst/>
          </a:prstGeom>
          <a:solidFill>
            <a:schemeClr val="bg1"/>
          </a:solidFill>
          <a:ln w="3810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196.2K</a:t>
            </a:r>
            <a:endParaRPr kumimoji="0" lang="en-US" sz="2000" b="0"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25" name="Rectangle: Rounded Corners 24">
            <a:extLst>
              <a:ext uri="{FF2B5EF4-FFF2-40B4-BE49-F238E27FC236}">
                <a16:creationId xmlns:a16="http://schemas.microsoft.com/office/drawing/2014/main" id="{C0AF2D48-DA78-36FC-0584-BE8622B731AD}"/>
              </a:ext>
            </a:extLst>
          </p:cNvPr>
          <p:cNvSpPr/>
          <p:nvPr/>
        </p:nvSpPr>
        <p:spPr>
          <a:xfrm>
            <a:off x="9169744" y="4097300"/>
            <a:ext cx="2730497" cy="724791"/>
          </a:xfrm>
          <a:prstGeom prst="roundRect">
            <a:avLst/>
          </a:prstGeom>
          <a:solidFill>
            <a:schemeClr val="bg1"/>
          </a:solidFill>
          <a:ln w="38100">
            <a:solidFill>
              <a:srgbClr val="4EB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4EBEA4"/>
                </a:solidFill>
                <a:latin typeface="Helvetica" panose="020B0403020202020204" pitchFamily="34" charset="0"/>
              </a:rPr>
              <a:t>176</a:t>
            </a:r>
            <a:r>
              <a:rPr kumimoji="0" lang="en-US" sz="320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t>.6K</a:t>
            </a:r>
            <a:endParaRPr kumimoji="0" lang="en-US" b="0" i="0" u="none" strike="noStrike" kern="1200" cap="none" spc="0" normalizeH="0" baseline="0" noProof="0">
              <a:ln>
                <a:noFill/>
              </a:ln>
              <a:solidFill>
                <a:srgbClr val="4EBEA4"/>
              </a:solidFill>
              <a:effectLst/>
              <a:uLnTx/>
              <a:uFillTx/>
              <a:latin typeface="Helvetica" panose="020B0403020202020204" pitchFamily="34" charset="0"/>
              <a:ea typeface="+mn-ea"/>
              <a:cs typeface="+mn-cs"/>
            </a:endParaRPr>
          </a:p>
        </p:txBody>
      </p:sp>
      <p:sp>
        <p:nvSpPr>
          <p:cNvPr id="31" name="Rectangle: Rounded Corners 30">
            <a:extLst>
              <a:ext uri="{FF2B5EF4-FFF2-40B4-BE49-F238E27FC236}">
                <a16:creationId xmlns:a16="http://schemas.microsoft.com/office/drawing/2014/main" id="{F89D55B2-75F8-CEC9-09FC-CF5012E3FD7C}"/>
              </a:ext>
            </a:extLst>
          </p:cNvPr>
          <p:cNvSpPr/>
          <p:nvPr/>
        </p:nvSpPr>
        <p:spPr>
          <a:xfrm>
            <a:off x="2648272" y="4097300"/>
            <a:ext cx="2730496" cy="724791"/>
          </a:xfrm>
          <a:prstGeom prst="roundRect">
            <a:avLst/>
          </a:prstGeom>
          <a:solidFill>
            <a:schemeClr val="bg1"/>
          </a:solidFill>
          <a:ln w="38100">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00BFF2"/>
                </a:solidFill>
                <a:latin typeface="Helvetica" panose="020B0403020202020204" pitchFamily="34" charset="0"/>
              </a:rPr>
              <a:t>34</a:t>
            </a:r>
            <a:r>
              <a:rPr kumimoji="0" lang="en-US" sz="32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.6K</a:t>
            </a:r>
            <a:endParaRPr kumimoji="0" lang="en-US" b="0" i="0" u="none" strike="noStrike" kern="1200" cap="none" spc="0" normalizeH="0" baseline="0" noProof="0">
              <a:ln>
                <a:noFill/>
              </a:ln>
              <a:solidFill>
                <a:srgbClr val="FF0000"/>
              </a:solidFill>
              <a:effectLst/>
              <a:uLnTx/>
              <a:uFillTx/>
              <a:latin typeface="Helvetica" panose="020B0403020202020204" pitchFamily="34" charset="0"/>
              <a:ea typeface="+mn-ea"/>
              <a:cs typeface="+mn-cs"/>
            </a:endParaRPr>
          </a:p>
        </p:txBody>
      </p:sp>
      <p:sp>
        <p:nvSpPr>
          <p:cNvPr id="6" name="TextBox 5">
            <a:extLst>
              <a:ext uri="{FF2B5EF4-FFF2-40B4-BE49-F238E27FC236}">
                <a16:creationId xmlns:a16="http://schemas.microsoft.com/office/drawing/2014/main" id="{3A1BE864-592A-9527-556C-F011A806B1CA}"/>
              </a:ext>
            </a:extLst>
          </p:cNvPr>
          <p:cNvSpPr txBox="1"/>
          <p:nvPr/>
        </p:nvSpPr>
        <p:spPr>
          <a:xfrm>
            <a:off x="2648272" y="3651077"/>
            <a:ext cx="273049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(Amazon in Spanish)</a:t>
            </a:r>
          </a:p>
        </p:txBody>
      </p:sp>
      <p:sp>
        <p:nvSpPr>
          <p:cNvPr id="7" name="TextBox 6">
            <a:extLst>
              <a:ext uri="{FF2B5EF4-FFF2-40B4-BE49-F238E27FC236}">
                <a16:creationId xmlns:a16="http://schemas.microsoft.com/office/drawing/2014/main" id="{64BCA347-39E1-44A4-EBB0-6ACD37E81092}"/>
              </a:ext>
            </a:extLst>
          </p:cNvPr>
          <p:cNvSpPr txBox="1"/>
          <p:nvPr/>
        </p:nvSpPr>
        <p:spPr>
          <a:xfrm>
            <a:off x="9169744" y="3608189"/>
            <a:ext cx="273049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(ESPN Deportes)</a:t>
            </a:r>
          </a:p>
        </p:txBody>
      </p:sp>
      <p:sp>
        <p:nvSpPr>
          <p:cNvPr id="8" name="TextBox 7">
            <a:extLst>
              <a:ext uri="{FF2B5EF4-FFF2-40B4-BE49-F238E27FC236}">
                <a16:creationId xmlns:a16="http://schemas.microsoft.com/office/drawing/2014/main" id="{E0464693-0864-0D53-2710-41E7ADB2DD64}"/>
              </a:ext>
            </a:extLst>
          </p:cNvPr>
          <p:cNvSpPr txBox="1"/>
          <p:nvPr/>
        </p:nvSpPr>
        <p:spPr>
          <a:xfrm>
            <a:off x="5830022" y="3632387"/>
            <a:ext cx="273049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(Universo &amp; Telemundo)</a:t>
            </a:r>
          </a:p>
        </p:txBody>
      </p:sp>
      <p:pic>
        <p:nvPicPr>
          <p:cNvPr id="15" name="Picture 8" descr="Thursday Night Football 2022 | Amazon Prime on Behance">
            <a:extLst>
              <a:ext uri="{FF2B5EF4-FFF2-40B4-BE49-F238E27FC236}">
                <a16:creationId xmlns:a16="http://schemas.microsoft.com/office/drawing/2014/main" id="{CC899048-247E-5A58-3B92-4A427A187889}"/>
              </a:ext>
            </a:extLst>
          </p:cNvPr>
          <p:cNvPicPr>
            <a:picLocks noChangeAspect="1" noChangeArrowheads="1"/>
          </p:cNvPicPr>
          <p:nvPr/>
        </p:nvPicPr>
        <p:blipFill rotWithShape="1">
          <a:blip r:embed="rId4" cstate="hqprint">
            <a:extLst>
              <a:ext uri="{28A0092B-C50C-407E-A947-70E740481C1C}">
                <a14:useLocalDpi xmlns:a14="http://schemas.microsoft.com/office/drawing/2010/main"/>
              </a:ext>
            </a:extLst>
          </a:blip>
          <a:srcRect/>
          <a:stretch/>
        </p:blipFill>
        <p:spPr bwMode="auto">
          <a:xfrm>
            <a:off x="3517234" y="2628878"/>
            <a:ext cx="992572" cy="94485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2" descr="Compadre - NBC – Sunday Night Football Logo Refresh">
            <a:extLst>
              <a:ext uri="{FF2B5EF4-FFF2-40B4-BE49-F238E27FC236}">
                <a16:creationId xmlns:a16="http://schemas.microsoft.com/office/drawing/2014/main" id="{0D28C1C7-BA32-7969-9FA3-276F9980CFF9}"/>
              </a:ext>
            </a:extLst>
          </p:cNvPr>
          <p:cNvPicPr>
            <a:picLocks noChangeAspect="1" noChangeArrowheads="1"/>
          </p:cNvPicPr>
          <p:nvPr/>
        </p:nvPicPr>
        <p:blipFill>
          <a:blip r:embed="rId5" cstate="hqprint">
            <a:extLst>
              <a:ext uri="{28A0092B-C50C-407E-A947-70E740481C1C}">
                <a14:useLocalDpi xmlns:a14="http://schemas.microsoft.com/office/drawing/2010/main"/>
              </a:ext>
            </a:extLst>
          </a:blip>
          <a:srcRect/>
          <a:stretch>
            <a:fillRect/>
          </a:stretch>
        </p:blipFill>
        <p:spPr bwMode="auto">
          <a:xfrm>
            <a:off x="6582003" y="2520603"/>
            <a:ext cx="1226533" cy="107520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NFL 2023 - WEEK 6 Schedule | NFL.com">
            <a:extLst>
              <a:ext uri="{FF2B5EF4-FFF2-40B4-BE49-F238E27FC236}">
                <a16:creationId xmlns:a16="http://schemas.microsoft.com/office/drawing/2014/main" id="{553A9AC1-1456-DE91-9886-2D72B3C1D52A}"/>
              </a:ext>
            </a:extLst>
          </p:cNvPr>
          <p:cNvPicPr>
            <a:picLocks noChangeAspect="1" noChangeArrowheads="1"/>
          </p:cNvPicPr>
          <p:nvPr/>
        </p:nvPicPr>
        <p:blipFill>
          <a:blip r:embed="rId6" cstate="hqprint">
            <a:extLst>
              <a:ext uri="{28A0092B-C50C-407E-A947-70E740481C1C}">
                <a14:useLocalDpi xmlns:a14="http://schemas.microsoft.com/office/drawing/2010/main"/>
              </a:ext>
            </a:extLst>
          </a:blip>
          <a:srcRect/>
          <a:stretch>
            <a:fillRect/>
          </a:stretch>
        </p:blipFill>
        <p:spPr bwMode="auto">
          <a:xfrm>
            <a:off x="10019664" y="2520602"/>
            <a:ext cx="1030655" cy="1075207"/>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00D2A257-ED59-7ED6-2C3C-631D837B5476}"/>
              </a:ext>
            </a:extLst>
          </p:cNvPr>
          <p:cNvSpPr txBox="1"/>
          <p:nvPr/>
        </p:nvSpPr>
        <p:spPr>
          <a:xfrm>
            <a:off x="418719" y="5243033"/>
            <a:ext cx="204042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1" i="0" strike="noStrike" kern="1200" cap="none" spc="0" normalizeH="0" baseline="0" noProof="0">
                <a:ln>
                  <a:noFill/>
                </a:ln>
                <a:solidFill>
                  <a:srgbClr val="1B1464"/>
                </a:solidFill>
                <a:effectLst/>
                <a:uLnTx/>
                <a:uFillTx/>
                <a:latin typeface="Helvetica" panose="020B0403020202020204" pitchFamily="34" charset="0"/>
                <a:ea typeface="+mn-ea"/>
                <a:cs typeface="+mn-cs"/>
              </a:rPr>
              <a:t>P18-49</a:t>
            </a:r>
          </a:p>
        </p:txBody>
      </p:sp>
      <p:sp>
        <p:nvSpPr>
          <p:cNvPr id="20" name="Rectangle: Rounded Corners 19">
            <a:extLst>
              <a:ext uri="{FF2B5EF4-FFF2-40B4-BE49-F238E27FC236}">
                <a16:creationId xmlns:a16="http://schemas.microsoft.com/office/drawing/2014/main" id="{A100AA74-3F51-018F-C3A3-8BD4739A0785}"/>
              </a:ext>
            </a:extLst>
          </p:cNvPr>
          <p:cNvSpPr/>
          <p:nvPr/>
        </p:nvSpPr>
        <p:spPr>
          <a:xfrm>
            <a:off x="5854354" y="5142248"/>
            <a:ext cx="2730497" cy="724791"/>
          </a:xfrm>
          <a:prstGeom prst="roundRect">
            <a:avLst/>
          </a:prstGeom>
          <a:solidFill>
            <a:schemeClr val="bg1"/>
          </a:solidFill>
          <a:ln w="3810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73.4K</a:t>
            </a:r>
            <a:endParaRPr kumimoji="0" lang="en-US" sz="2000" b="0"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23" name="Rectangle: Rounded Corners 22">
            <a:extLst>
              <a:ext uri="{FF2B5EF4-FFF2-40B4-BE49-F238E27FC236}">
                <a16:creationId xmlns:a16="http://schemas.microsoft.com/office/drawing/2014/main" id="{F86CE370-BBD9-D858-39CA-3340955586EC}"/>
              </a:ext>
            </a:extLst>
          </p:cNvPr>
          <p:cNvSpPr/>
          <p:nvPr/>
        </p:nvSpPr>
        <p:spPr>
          <a:xfrm>
            <a:off x="9194076" y="5142248"/>
            <a:ext cx="2730497" cy="724791"/>
          </a:xfrm>
          <a:prstGeom prst="roundRect">
            <a:avLst/>
          </a:prstGeom>
          <a:solidFill>
            <a:schemeClr val="bg1"/>
          </a:solidFill>
          <a:ln w="38100">
            <a:solidFill>
              <a:srgbClr val="4EB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4EBEA4"/>
                </a:solidFill>
                <a:latin typeface="Helvetica" panose="020B0403020202020204" pitchFamily="34" charset="0"/>
              </a:rPr>
              <a:t>82.2K</a:t>
            </a:r>
          </a:p>
        </p:txBody>
      </p:sp>
      <p:sp>
        <p:nvSpPr>
          <p:cNvPr id="24" name="Rectangle: Rounded Corners 23">
            <a:extLst>
              <a:ext uri="{FF2B5EF4-FFF2-40B4-BE49-F238E27FC236}">
                <a16:creationId xmlns:a16="http://schemas.microsoft.com/office/drawing/2014/main" id="{1ACB3CAF-3394-746D-4F7C-3B03AD6BC40D}"/>
              </a:ext>
            </a:extLst>
          </p:cNvPr>
          <p:cNvSpPr/>
          <p:nvPr/>
        </p:nvSpPr>
        <p:spPr>
          <a:xfrm>
            <a:off x="2672604" y="5142248"/>
            <a:ext cx="2730496" cy="724791"/>
          </a:xfrm>
          <a:prstGeom prst="roundRect">
            <a:avLst/>
          </a:prstGeom>
          <a:solidFill>
            <a:schemeClr val="bg1"/>
          </a:solidFill>
          <a:ln w="38100">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00BFF2"/>
                </a:solidFill>
                <a:latin typeface="Helvetica" panose="020B0403020202020204" pitchFamily="34" charset="0"/>
              </a:rPr>
              <a:t>16.1K</a:t>
            </a:r>
            <a:endParaRPr kumimoji="0" lang="en-US" b="0" i="0" u="none" strike="noStrike" kern="1200" cap="none" spc="0" normalizeH="0" baseline="0" noProof="0">
              <a:ln>
                <a:noFill/>
              </a:ln>
              <a:solidFill>
                <a:srgbClr val="FF0000"/>
              </a:solidFill>
              <a:effectLst/>
              <a:uLnTx/>
              <a:uFillTx/>
              <a:latin typeface="Helvetica" panose="020B0403020202020204" pitchFamily="34" charset="0"/>
              <a:ea typeface="+mn-ea"/>
              <a:cs typeface="+mn-cs"/>
            </a:endParaRPr>
          </a:p>
        </p:txBody>
      </p:sp>
      <p:sp>
        <p:nvSpPr>
          <p:cNvPr id="4" name="Rectangle 3">
            <a:extLst>
              <a:ext uri="{FF2B5EF4-FFF2-40B4-BE49-F238E27FC236}">
                <a16:creationId xmlns:a16="http://schemas.microsoft.com/office/drawing/2014/main" id="{1BF894CE-5EB9-4BB3-F6C7-477E37F6A6AA}"/>
              </a:ext>
            </a:extLst>
          </p:cNvPr>
          <p:cNvSpPr/>
          <p:nvPr/>
        </p:nvSpPr>
        <p:spPr>
          <a:xfrm>
            <a:off x="645014" y="437009"/>
            <a:ext cx="11411149" cy="892552"/>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B1464"/>
                </a:solidFill>
                <a:latin typeface="Helvetica" pitchFamily="2" charset="0"/>
              </a:rPr>
              <a:t>NFL primetime games on Spanish-language networks </a:t>
            </a:r>
            <a:r>
              <a:rPr lang="en-US" sz="2600" b="1">
                <a:solidFill>
                  <a:srgbClr val="ED3C8D"/>
                </a:solidFill>
                <a:latin typeface="Helvetica" pitchFamily="2" charset="0"/>
              </a:rPr>
              <a:t>creates a cultural connection </a:t>
            </a:r>
            <a:r>
              <a:rPr lang="en-US" sz="2600" b="1">
                <a:solidFill>
                  <a:srgbClr val="1B1464"/>
                </a:solidFill>
                <a:latin typeface="Helvetica" pitchFamily="2" charset="0"/>
              </a:rPr>
              <a:t>across both linear TV and streaming</a:t>
            </a:r>
            <a:endParaRPr kumimoji="0" lang="en-US" sz="2600" b="1" i="0" u="none" strike="noStrike" kern="1200" cap="none" spc="0" normalizeH="0" baseline="0" noProof="0">
              <a:ln>
                <a:noFill/>
              </a:ln>
              <a:solidFill>
                <a:srgbClr val="1B1464"/>
              </a:solidFill>
              <a:effectLst/>
              <a:uLnTx/>
              <a:uFillTx/>
              <a:latin typeface="Helvetica" pitchFamily="2" charset="0"/>
              <a:ea typeface="+mn-ea"/>
              <a:cs typeface="+mn-cs"/>
            </a:endParaRPr>
          </a:p>
        </p:txBody>
      </p:sp>
    </p:spTree>
    <p:extLst>
      <p:ext uri="{BB962C8B-B14F-4D97-AF65-F5344CB8AC3E}">
        <p14:creationId xmlns:p14="http://schemas.microsoft.com/office/powerpoint/2010/main" val="2871577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Rectangle 176">
            <a:extLst>
              <a:ext uri="{FF2B5EF4-FFF2-40B4-BE49-F238E27FC236}">
                <a16:creationId xmlns:a16="http://schemas.microsoft.com/office/drawing/2014/main" id="{045958C9-2A1E-74F5-8619-03C7DC46F49C}"/>
              </a:ext>
            </a:extLst>
          </p:cNvPr>
          <p:cNvSpPr>
            <a:spLocks noGrp="1" noRot="1" noMove="1" noResize="1" noEditPoints="1" noAdjustHandles="1" noChangeArrowheads="1" noChangeShapeType="1"/>
          </p:cNvSpPr>
          <p:nvPr/>
        </p:nvSpPr>
        <p:spPr>
          <a:xfrm>
            <a:off x="-1" y="1765230"/>
            <a:ext cx="12191999" cy="510392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D1018121-8673-56A5-A4C0-B5F43237C074}"/>
              </a:ext>
            </a:extLst>
          </p:cNvPr>
          <p:cNvSpPr/>
          <p:nvPr/>
        </p:nvSpPr>
        <p:spPr>
          <a:xfrm>
            <a:off x="157033" y="3790413"/>
            <a:ext cx="2647126" cy="2073533"/>
          </a:xfrm>
          <a:prstGeom prst="roundRect">
            <a:avLst>
              <a:gd name="adj" fmla="val 9580"/>
            </a:avLst>
          </a:prstGeom>
          <a:solidFill>
            <a:schemeClr val="bg1"/>
          </a:solidFill>
          <a:ln>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5EABC345-84DF-CA1A-DB79-B2C0AAF24EB0}"/>
              </a:ext>
            </a:extLst>
          </p:cNvPr>
          <p:cNvSpPr/>
          <p:nvPr/>
        </p:nvSpPr>
        <p:spPr>
          <a:xfrm>
            <a:off x="2995098" y="3790413"/>
            <a:ext cx="2647126" cy="2073533"/>
          </a:xfrm>
          <a:prstGeom prst="roundRect">
            <a:avLst>
              <a:gd name="adj" fmla="val 9580"/>
            </a:avLst>
          </a:prstGeom>
          <a:solidFill>
            <a:schemeClr val="bg1"/>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327DDDE9-2793-E45C-7338-037D06287226}"/>
              </a:ext>
            </a:extLst>
          </p:cNvPr>
          <p:cNvSpPr/>
          <p:nvPr/>
        </p:nvSpPr>
        <p:spPr>
          <a:xfrm>
            <a:off x="5845969" y="3790413"/>
            <a:ext cx="2647126" cy="2073533"/>
          </a:xfrm>
          <a:prstGeom prst="roundRect">
            <a:avLst>
              <a:gd name="adj" fmla="val 9580"/>
            </a:avLst>
          </a:prstGeom>
          <a:solidFill>
            <a:schemeClr val="bg1"/>
          </a:solidFill>
          <a:ln>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B0ACE4F8-AF1E-A40E-54E7-AA5A3D00CA93}"/>
              </a:ext>
            </a:extLst>
          </p:cNvPr>
          <p:cNvSpPr/>
          <p:nvPr/>
        </p:nvSpPr>
        <p:spPr>
          <a:xfrm>
            <a:off x="8797149" y="3790413"/>
            <a:ext cx="3258337" cy="2073533"/>
          </a:xfrm>
          <a:prstGeom prst="roundRect">
            <a:avLst>
              <a:gd name="adj" fmla="val 9580"/>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397F8115-3C43-5A2B-C88E-1953D955DE71}"/>
              </a:ext>
            </a:extLst>
          </p:cNvPr>
          <p:cNvSpPr txBox="1"/>
          <p:nvPr/>
        </p:nvSpPr>
        <p:spPr>
          <a:xfrm>
            <a:off x="51022" y="533776"/>
            <a:ext cx="805007"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3C8D"/>
                </a:solidFill>
                <a:effectLst/>
                <a:uLnTx/>
                <a:uFillTx/>
                <a:latin typeface="Helvetica" pitchFamily="2" charset="0"/>
                <a:ea typeface="+mn-ea"/>
                <a:cs typeface="+mn-cs"/>
              </a:rPr>
              <a:t>10</a:t>
            </a:r>
          </a:p>
        </p:txBody>
      </p:sp>
      <p:pic>
        <p:nvPicPr>
          <p:cNvPr id="2" name="Picture 1">
            <a:extLst>
              <a:ext uri="{FF2B5EF4-FFF2-40B4-BE49-F238E27FC236}">
                <a16:creationId xmlns:a16="http://schemas.microsoft.com/office/drawing/2014/main" id="{06CEDF0A-D03C-E28C-8382-06185E8D0B55}"/>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BDE1BC5F-BB63-0916-3A60-3B803226C47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1E957BC7-FFD0-73CE-08EA-C2A979729B8D}"/>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4" name="Rectangle 3">
            <a:extLst>
              <a:ext uri="{FF2B5EF4-FFF2-40B4-BE49-F238E27FC236}">
                <a16:creationId xmlns:a16="http://schemas.microsoft.com/office/drawing/2014/main" id="{1BF894CE-5EB9-4BB3-F6C7-477E37F6A6AA}"/>
              </a:ext>
            </a:extLst>
          </p:cNvPr>
          <p:cNvSpPr/>
          <p:nvPr/>
        </p:nvSpPr>
        <p:spPr>
          <a:xfrm>
            <a:off x="929408" y="451302"/>
            <a:ext cx="11211568" cy="8925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Modern measurement solutions show viewership lifts</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 against panel only data on average, especially among Spanish-language networks</a:t>
            </a:r>
          </a:p>
        </p:txBody>
      </p:sp>
      <p:sp>
        <p:nvSpPr>
          <p:cNvPr id="43" name="TextBox 42">
            <a:extLst>
              <a:ext uri="{FF2B5EF4-FFF2-40B4-BE49-F238E27FC236}">
                <a16:creationId xmlns:a16="http://schemas.microsoft.com/office/drawing/2014/main" id="{FCF9E96B-A8C0-7BD3-A35D-D7E53B3E844D}"/>
              </a:ext>
            </a:extLst>
          </p:cNvPr>
          <p:cNvSpPr txBox="1"/>
          <p:nvPr/>
        </p:nvSpPr>
        <p:spPr>
          <a:xfrm>
            <a:off x="432183" y="5935674"/>
            <a:ext cx="11759815"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VAB analysis of Nielsen Ratings Analysis Program Report, Sunday Night Football (NBC, </a:t>
            </a:r>
            <a:r>
              <a:rPr kumimoji="0" lang="en-US" sz="700" b="0" i="0" u="none"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Universo</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Telemundo), Monday Night Football (ESPN, ESPN2, ESPN Deportes, ABC) and Thursday Night Football (Amazon (incl. local broadcast for in-game markets only)), excludes pre- &amp; post-game shows, </a:t>
            </a:r>
            <a:r>
              <a:rPr kumimoji="0" lang="en-US" sz="700" b="0" i="0" u="sng"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Live+SD</a:t>
            </a:r>
            <a:r>
              <a:rPr kumimoji="0" lang="en-US" sz="700" b="0"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P18-34, P18-49 &amp; P25-54, Panel data &amp; Big data: TNF (Panel+ Amazon First-Party Data) &amp; SNF/MNF (Panel+ STB/ACR)</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7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NBC, </a:t>
            </a:r>
            <a:r>
              <a:rPr kumimoji="0" lang="en-US" sz="700" b="1" i="0" u="none"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Universo</a:t>
            </a:r>
            <a:r>
              <a:rPr kumimoji="0" lang="en-US" sz="7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Telemundo, ESPN, ESPN2, ESPN Deportes and ABC reflects linear TV audience only and does not include audiences gained from their digital / app streaming. </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The 13 comparable games reflect all weeks that have standalone NFL night game broadcasts across NFL weeks: 2-11 &amp; 13-15 (excludes Thanksgiving weekend). NBC Sunday Night Football includes </a:t>
            </a:r>
            <a:r>
              <a:rPr kumimoji="0" lang="en-US" sz="700" b="0" i="0" u="none"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Universo</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and Telemundo simulcast viewership. ESPN Monday Night Football includes ESPN2 and ESPN Deportes simulcast viewership. Note: ESPN MNF data also includes ABC simulcast data and reflects only ABC for week 14 (12/11/23) due to a staggered doubleheader that night when each game partially overlapped each other. MNF weeks 2, 3 and 14 include two matchups. See </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hlinkClick r:id="rId4" action="ppaction://hlinksldjump">
                  <a:extLst>
                    <a:ext uri="{A12FA001-AC4F-418D-AE19-62706E023703}">
                      <ahyp:hlinkClr xmlns:ahyp="http://schemas.microsoft.com/office/drawing/2018/hyperlinkcolor" val="tx"/>
                    </a:ext>
                  </a:extLst>
                </a:hlinkClick>
              </a:rPr>
              <a:t>appendix</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for schedule and single game details.</a:t>
            </a:r>
          </a:p>
        </p:txBody>
      </p:sp>
      <p:cxnSp>
        <p:nvCxnSpPr>
          <p:cNvPr id="26" name="Straight Connector 25">
            <a:extLst>
              <a:ext uri="{FF2B5EF4-FFF2-40B4-BE49-F238E27FC236}">
                <a16:creationId xmlns:a16="http://schemas.microsoft.com/office/drawing/2014/main" id="{9557CE80-F213-6193-BA77-3F8A882FB8D9}"/>
              </a:ext>
            </a:extLst>
          </p:cNvPr>
          <p:cNvCxnSpPr>
            <a:cxnSpLocks/>
          </p:cNvCxnSpPr>
          <p:nvPr/>
        </p:nvCxnSpPr>
        <p:spPr>
          <a:xfrm>
            <a:off x="876690"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pic>
        <p:nvPicPr>
          <p:cNvPr id="3" name="Picture 8" descr="Thursday Night Football 2022 | Amazon Prime on Behance">
            <a:extLst>
              <a:ext uri="{FF2B5EF4-FFF2-40B4-BE49-F238E27FC236}">
                <a16:creationId xmlns:a16="http://schemas.microsoft.com/office/drawing/2014/main" id="{8EB42D07-7F29-8431-3039-863CF4F67C47}"/>
              </a:ext>
            </a:extLst>
          </p:cNvPr>
          <p:cNvPicPr>
            <a:picLocks noChangeAspect="1" noChangeArrowheads="1"/>
          </p:cNvPicPr>
          <p:nvPr/>
        </p:nvPicPr>
        <p:blipFill rotWithShape="1">
          <a:blip r:embed="rId5" cstate="hqprint">
            <a:extLst>
              <a:ext uri="{28A0092B-C50C-407E-A947-70E740481C1C}">
                <a14:useLocalDpi xmlns:a14="http://schemas.microsoft.com/office/drawing/2010/main"/>
              </a:ext>
            </a:extLst>
          </a:blip>
          <a:srcRect/>
          <a:stretch/>
        </p:blipFill>
        <p:spPr bwMode="auto">
          <a:xfrm>
            <a:off x="929408" y="2594022"/>
            <a:ext cx="1102377" cy="10493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Compadre - NBC – Sunday Night Football Logo Refresh">
            <a:extLst>
              <a:ext uri="{FF2B5EF4-FFF2-40B4-BE49-F238E27FC236}">
                <a16:creationId xmlns:a16="http://schemas.microsoft.com/office/drawing/2014/main" id="{E286DB66-2F25-6A5D-5686-B65E5ABAFFCE}"/>
              </a:ext>
            </a:extLst>
          </p:cNvPr>
          <p:cNvPicPr>
            <a:picLocks noChangeAspect="1" noChangeArrowheads="1"/>
          </p:cNvPicPr>
          <p:nvPr/>
        </p:nvPicPr>
        <p:blipFill>
          <a:blip r:embed="rId6" cstate="hqprint">
            <a:extLst>
              <a:ext uri="{28A0092B-C50C-407E-A947-70E740481C1C}">
                <a14:useLocalDpi xmlns:a14="http://schemas.microsoft.com/office/drawing/2010/main"/>
              </a:ext>
            </a:extLst>
          </a:blip>
          <a:srcRect/>
          <a:stretch>
            <a:fillRect/>
          </a:stretch>
        </p:blipFill>
        <p:spPr bwMode="auto">
          <a:xfrm>
            <a:off x="3637551" y="2485747"/>
            <a:ext cx="1362220" cy="11941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NFL 2023 - WEEK 6 Schedule | NFL.com">
            <a:extLst>
              <a:ext uri="{FF2B5EF4-FFF2-40B4-BE49-F238E27FC236}">
                <a16:creationId xmlns:a16="http://schemas.microsoft.com/office/drawing/2014/main" id="{DC575D93-D09D-3E10-9DBC-A58A21EDA013}"/>
              </a:ext>
            </a:extLst>
          </p:cNvPr>
          <p:cNvPicPr>
            <a:picLocks noChangeAspect="1" noChangeArrowheads="1"/>
          </p:cNvPicPr>
          <p:nvPr/>
        </p:nvPicPr>
        <p:blipFill>
          <a:blip r:embed="rId7" cstate="hqprint">
            <a:extLst>
              <a:ext uri="{28A0092B-C50C-407E-A947-70E740481C1C}">
                <a14:useLocalDpi xmlns:a14="http://schemas.microsoft.com/office/drawing/2010/main"/>
              </a:ext>
            </a:extLst>
          </a:blip>
          <a:srcRect/>
          <a:stretch>
            <a:fillRect/>
          </a:stretch>
        </p:blipFill>
        <p:spPr bwMode="auto">
          <a:xfrm>
            <a:off x="6597196" y="2485746"/>
            <a:ext cx="1144673" cy="1194153"/>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A6B99925-AD86-D134-6202-B9CD0C1C43AB}"/>
              </a:ext>
            </a:extLst>
          </p:cNvPr>
          <p:cNvCxnSpPr>
            <a:cxnSpLocks/>
          </p:cNvCxnSpPr>
          <p:nvPr/>
        </p:nvCxnSpPr>
        <p:spPr>
          <a:xfrm>
            <a:off x="8661645" y="2485746"/>
            <a:ext cx="0" cy="3390900"/>
          </a:xfrm>
          <a:prstGeom prst="line">
            <a:avLst/>
          </a:prstGeom>
          <a:ln w="28575">
            <a:solidFill>
              <a:srgbClr val="1B1464"/>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7D5A3F7-BDB4-B2FD-A082-3AE4F381F326}"/>
              </a:ext>
            </a:extLst>
          </p:cNvPr>
          <p:cNvSpPr txBox="1"/>
          <p:nvPr/>
        </p:nvSpPr>
        <p:spPr>
          <a:xfrm>
            <a:off x="732884" y="3805613"/>
            <a:ext cx="1495425" cy="830997"/>
          </a:xfrm>
          <a:prstGeom prst="rect">
            <a:avLst/>
          </a:prstGeom>
          <a:noFill/>
        </p:spPr>
        <p:txBody>
          <a:bodyPr wrap="square" rtlCol="0">
            <a:spAutoFit/>
          </a:bodyPr>
          <a:lstStyle/>
          <a:p>
            <a:pPr algn="ctr"/>
            <a:r>
              <a:rPr lang="en-US" sz="4800" b="1">
                <a:solidFill>
                  <a:srgbClr val="00BFF2"/>
                </a:solidFill>
                <a:latin typeface="Helvetica" panose="020B0604020202020204" pitchFamily="34" charset="0"/>
                <a:cs typeface="Helvetica" panose="020B0604020202020204" pitchFamily="34" charset="0"/>
              </a:rPr>
              <a:t>+9%</a:t>
            </a:r>
          </a:p>
        </p:txBody>
      </p:sp>
      <p:sp>
        <p:nvSpPr>
          <p:cNvPr id="12" name="TextBox 11">
            <a:extLst>
              <a:ext uri="{FF2B5EF4-FFF2-40B4-BE49-F238E27FC236}">
                <a16:creationId xmlns:a16="http://schemas.microsoft.com/office/drawing/2014/main" id="{0DF30ED9-CA35-FEFA-F67D-4F0D5ED0BCE1}"/>
              </a:ext>
            </a:extLst>
          </p:cNvPr>
          <p:cNvSpPr txBox="1"/>
          <p:nvPr/>
        </p:nvSpPr>
        <p:spPr>
          <a:xfrm>
            <a:off x="3570949" y="3805613"/>
            <a:ext cx="1495425" cy="830997"/>
          </a:xfrm>
          <a:prstGeom prst="rect">
            <a:avLst/>
          </a:prstGeom>
          <a:noFill/>
        </p:spPr>
        <p:txBody>
          <a:bodyPr wrap="square" rtlCol="0">
            <a:spAutoFit/>
          </a:bodyPr>
          <a:lstStyle/>
          <a:p>
            <a:pPr algn="ctr"/>
            <a:r>
              <a:rPr lang="en-US" sz="4800" b="1">
                <a:solidFill>
                  <a:srgbClr val="ED3C8D"/>
                </a:solidFill>
                <a:latin typeface="Helvetica" panose="020B0604020202020204" pitchFamily="34" charset="0"/>
                <a:cs typeface="Helvetica" panose="020B0604020202020204" pitchFamily="34" charset="0"/>
              </a:rPr>
              <a:t>+3%</a:t>
            </a:r>
          </a:p>
        </p:txBody>
      </p:sp>
      <p:sp>
        <p:nvSpPr>
          <p:cNvPr id="13" name="TextBox 12">
            <a:extLst>
              <a:ext uri="{FF2B5EF4-FFF2-40B4-BE49-F238E27FC236}">
                <a16:creationId xmlns:a16="http://schemas.microsoft.com/office/drawing/2014/main" id="{08270E6B-130B-3F2C-8FCF-7CCD5F404C44}"/>
              </a:ext>
            </a:extLst>
          </p:cNvPr>
          <p:cNvSpPr txBox="1"/>
          <p:nvPr/>
        </p:nvSpPr>
        <p:spPr>
          <a:xfrm>
            <a:off x="6421820" y="3805613"/>
            <a:ext cx="1495425" cy="830997"/>
          </a:xfrm>
          <a:prstGeom prst="rect">
            <a:avLst/>
          </a:prstGeom>
          <a:noFill/>
        </p:spPr>
        <p:txBody>
          <a:bodyPr wrap="square" rtlCol="0">
            <a:spAutoFit/>
          </a:bodyPr>
          <a:lstStyle/>
          <a:p>
            <a:pPr algn="ctr"/>
            <a:r>
              <a:rPr lang="en-US" sz="4800" b="1">
                <a:solidFill>
                  <a:srgbClr val="4EBEA4"/>
                </a:solidFill>
                <a:latin typeface="Helvetica" panose="020B0604020202020204" pitchFamily="34" charset="0"/>
                <a:cs typeface="Helvetica" panose="020B0604020202020204" pitchFamily="34" charset="0"/>
              </a:rPr>
              <a:t>+2%</a:t>
            </a:r>
          </a:p>
        </p:txBody>
      </p:sp>
      <p:sp>
        <p:nvSpPr>
          <p:cNvPr id="14" name="TextBox 13">
            <a:extLst>
              <a:ext uri="{FF2B5EF4-FFF2-40B4-BE49-F238E27FC236}">
                <a16:creationId xmlns:a16="http://schemas.microsoft.com/office/drawing/2014/main" id="{96AE410C-CFF4-BCF7-6A94-06CC8285D84C}"/>
              </a:ext>
            </a:extLst>
          </p:cNvPr>
          <p:cNvSpPr txBox="1"/>
          <p:nvPr/>
        </p:nvSpPr>
        <p:spPr>
          <a:xfrm>
            <a:off x="97158" y="4732379"/>
            <a:ext cx="2766876" cy="1015663"/>
          </a:xfrm>
          <a:prstGeom prst="rect">
            <a:avLst/>
          </a:prstGeom>
          <a:noFill/>
        </p:spPr>
        <p:txBody>
          <a:bodyPr wrap="square" rtlCol="0">
            <a:spAutoFit/>
          </a:bodyPr>
          <a:lstStyle/>
          <a:p>
            <a:pPr algn="ctr"/>
            <a:r>
              <a:rPr lang="en-US" sz="1500" b="1">
                <a:solidFill>
                  <a:srgbClr val="1B1464"/>
                </a:solidFill>
                <a:latin typeface="Helvetica" panose="020B0604020202020204" pitchFamily="34" charset="0"/>
                <a:cs typeface="Helvetica" panose="020B0604020202020204" pitchFamily="34" charset="0"/>
              </a:rPr>
              <a:t>Lift in TNF viewership </a:t>
            </a:r>
            <a:r>
              <a:rPr lang="en-US" sz="1500">
                <a:solidFill>
                  <a:srgbClr val="1B1464"/>
                </a:solidFill>
                <a:latin typeface="Helvetica" panose="020B0604020202020204" pitchFamily="34" charset="0"/>
                <a:cs typeface="Helvetica" panose="020B0604020202020204" pitchFamily="34" charset="0"/>
              </a:rPr>
              <a:t>with the </a:t>
            </a:r>
            <a:r>
              <a:rPr lang="en-US" sz="1500" b="1">
                <a:solidFill>
                  <a:srgbClr val="00BFF2"/>
                </a:solidFill>
                <a:latin typeface="Helvetica" panose="020B0604020202020204" pitchFamily="34" charset="0"/>
                <a:cs typeface="Helvetica" panose="020B0604020202020204" pitchFamily="34" charset="0"/>
              </a:rPr>
              <a:t>inclusion of Amazon’s</a:t>
            </a:r>
            <a:br>
              <a:rPr lang="en-US" sz="1500" b="1">
                <a:solidFill>
                  <a:srgbClr val="00BFF2"/>
                </a:solidFill>
                <a:latin typeface="Helvetica" panose="020B0604020202020204" pitchFamily="34" charset="0"/>
                <a:cs typeface="Helvetica" panose="020B0604020202020204" pitchFamily="34" charset="0"/>
              </a:rPr>
            </a:br>
            <a:r>
              <a:rPr lang="en-US" sz="1500" b="1">
                <a:solidFill>
                  <a:srgbClr val="00BFF2"/>
                </a:solidFill>
                <a:latin typeface="Helvetica" panose="020B0604020202020204" pitchFamily="34" charset="0"/>
                <a:cs typeface="Helvetica" panose="020B0604020202020204" pitchFamily="34" charset="0"/>
              </a:rPr>
              <a:t>first-party data</a:t>
            </a:r>
            <a:r>
              <a:rPr lang="en-US" sz="1500">
                <a:solidFill>
                  <a:srgbClr val="1B1464"/>
                </a:solidFill>
                <a:latin typeface="Helvetica" panose="020B0604020202020204" pitchFamily="34" charset="0"/>
                <a:cs typeface="Helvetica" panose="020B0604020202020204" pitchFamily="34" charset="0"/>
              </a:rPr>
              <a:t> over panel only data, on average</a:t>
            </a:r>
          </a:p>
        </p:txBody>
      </p:sp>
      <p:sp>
        <p:nvSpPr>
          <p:cNvPr id="15" name="TextBox 14">
            <a:extLst>
              <a:ext uri="{FF2B5EF4-FFF2-40B4-BE49-F238E27FC236}">
                <a16:creationId xmlns:a16="http://schemas.microsoft.com/office/drawing/2014/main" id="{4A9B5A3B-0B99-254A-F5BA-4D3FBFF1DC4A}"/>
              </a:ext>
            </a:extLst>
          </p:cNvPr>
          <p:cNvSpPr txBox="1"/>
          <p:nvPr/>
        </p:nvSpPr>
        <p:spPr>
          <a:xfrm>
            <a:off x="2947316" y="4744177"/>
            <a:ext cx="2736645" cy="1015663"/>
          </a:xfrm>
          <a:prstGeom prst="rect">
            <a:avLst/>
          </a:prstGeom>
          <a:noFill/>
        </p:spPr>
        <p:txBody>
          <a:bodyPr wrap="square" rtlCol="0">
            <a:spAutoFit/>
          </a:bodyPr>
          <a:lstStyle/>
          <a:p>
            <a:pPr algn="ctr"/>
            <a:r>
              <a:rPr lang="en-US" sz="1500" b="1">
                <a:solidFill>
                  <a:srgbClr val="1B1464"/>
                </a:solidFill>
                <a:latin typeface="Helvetica" panose="020B0604020202020204" pitchFamily="34" charset="0"/>
                <a:cs typeface="Helvetica" panose="020B0604020202020204" pitchFamily="34" charset="0"/>
              </a:rPr>
              <a:t>Lift in SNF viewership </a:t>
            </a:r>
            <a:r>
              <a:rPr lang="en-US" sz="1500">
                <a:solidFill>
                  <a:srgbClr val="1B1464"/>
                </a:solidFill>
                <a:latin typeface="Helvetica" panose="020B0604020202020204" pitchFamily="34" charset="0"/>
                <a:cs typeface="Helvetica" panose="020B0604020202020204" pitchFamily="34" charset="0"/>
              </a:rPr>
              <a:t>with </a:t>
            </a:r>
            <a:r>
              <a:rPr lang="en-US" sz="1500" b="1">
                <a:solidFill>
                  <a:srgbClr val="ED3C8D"/>
                </a:solidFill>
                <a:latin typeface="Helvetica" panose="020B0604020202020204" pitchFamily="34" charset="0"/>
                <a:cs typeface="Helvetica" panose="020B0604020202020204" pitchFamily="34" charset="0"/>
              </a:rPr>
              <a:t>Nielsen’s Big Data </a:t>
            </a:r>
            <a:r>
              <a:rPr lang="en-US" sz="1500">
                <a:solidFill>
                  <a:srgbClr val="1B1464"/>
                </a:solidFill>
                <a:latin typeface="Helvetica" panose="020B0604020202020204" pitchFamily="34" charset="0"/>
                <a:cs typeface="Helvetica" panose="020B0604020202020204" pitchFamily="34" charset="0"/>
              </a:rPr>
              <a:t>measurement over panel only data, on average</a:t>
            </a:r>
          </a:p>
        </p:txBody>
      </p:sp>
      <p:sp>
        <p:nvSpPr>
          <p:cNvPr id="16" name="TextBox 15">
            <a:extLst>
              <a:ext uri="{FF2B5EF4-FFF2-40B4-BE49-F238E27FC236}">
                <a16:creationId xmlns:a16="http://schemas.microsoft.com/office/drawing/2014/main" id="{45A182A7-4E8A-1E22-3D25-B905465563A0}"/>
              </a:ext>
            </a:extLst>
          </p:cNvPr>
          <p:cNvSpPr txBox="1"/>
          <p:nvPr/>
        </p:nvSpPr>
        <p:spPr>
          <a:xfrm>
            <a:off x="5874901" y="4732379"/>
            <a:ext cx="2618194" cy="1015663"/>
          </a:xfrm>
          <a:prstGeom prst="rect">
            <a:avLst/>
          </a:prstGeom>
          <a:noFill/>
        </p:spPr>
        <p:txBody>
          <a:bodyPr wrap="square" rtlCol="0">
            <a:spAutoFit/>
          </a:bodyPr>
          <a:lstStyle/>
          <a:p>
            <a:pPr algn="ctr"/>
            <a:r>
              <a:rPr lang="en-US" sz="1500" b="1">
                <a:solidFill>
                  <a:srgbClr val="1B1464"/>
                </a:solidFill>
                <a:latin typeface="Helvetica" panose="020B0604020202020204" pitchFamily="34" charset="0"/>
                <a:cs typeface="Helvetica" panose="020B0604020202020204" pitchFamily="34" charset="0"/>
              </a:rPr>
              <a:t>Lift in MNF viewership </a:t>
            </a:r>
            <a:r>
              <a:rPr lang="en-US" sz="1500">
                <a:solidFill>
                  <a:srgbClr val="1B1464"/>
                </a:solidFill>
                <a:latin typeface="Helvetica" panose="020B0604020202020204" pitchFamily="34" charset="0"/>
                <a:cs typeface="Helvetica" panose="020B0604020202020204" pitchFamily="34" charset="0"/>
              </a:rPr>
              <a:t>with </a:t>
            </a:r>
            <a:r>
              <a:rPr lang="en-US" sz="1500" b="1">
                <a:solidFill>
                  <a:srgbClr val="4EBEA4"/>
                </a:solidFill>
                <a:latin typeface="Helvetica" panose="020B0604020202020204" pitchFamily="34" charset="0"/>
                <a:cs typeface="Helvetica" panose="020B0604020202020204" pitchFamily="34" charset="0"/>
              </a:rPr>
              <a:t>Nielsen’s Big Data</a:t>
            </a:r>
            <a:r>
              <a:rPr lang="en-US" sz="1500">
                <a:solidFill>
                  <a:srgbClr val="1B1464"/>
                </a:solidFill>
                <a:latin typeface="Helvetica" panose="020B0604020202020204" pitchFamily="34" charset="0"/>
                <a:cs typeface="Helvetica" panose="020B0604020202020204" pitchFamily="34" charset="0"/>
              </a:rPr>
              <a:t> measurement over panel only data, on average</a:t>
            </a:r>
          </a:p>
        </p:txBody>
      </p:sp>
      <p:sp>
        <p:nvSpPr>
          <p:cNvPr id="20" name="TextBox 19">
            <a:extLst>
              <a:ext uri="{FF2B5EF4-FFF2-40B4-BE49-F238E27FC236}">
                <a16:creationId xmlns:a16="http://schemas.microsoft.com/office/drawing/2014/main" id="{58ED21A0-A125-10E8-B001-3EE40687EDE1}"/>
              </a:ext>
            </a:extLst>
          </p:cNvPr>
          <p:cNvSpPr txBox="1"/>
          <p:nvPr/>
        </p:nvSpPr>
        <p:spPr>
          <a:xfrm>
            <a:off x="9544011" y="3811357"/>
            <a:ext cx="1764613" cy="830997"/>
          </a:xfrm>
          <a:prstGeom prst="rect">
            <a:avLst/>
          </a:prstGeom>
          <a:noFill/>
        </p:spPr>
        <p:txBody>
          <a:bodyPr wrap="square" rtlCol="0">
            <a:spAutoFit/>
          </a:bodyPr>
          <a:lstStyle/>
          <a:p>
            <a:pPr algn="ctr"/>
            <a:r>
              <a:rPr lang="en-US" sz="4800" b="1">
                <a:solidFill>
                  <a:srgbClr val="1B1464"/>
                </a:solidFill>
                <a:latin typeface="Helvetica" panose="020B0604020202020204" pitchFamily="34" charset="0"/>
                <a:cs typeface="Helvetica" panose="020B0604020202020204" pitchFamily="34" charset="0"/>
              </a:rPr>
              <a:t>+58%</a:t>
            </a:r>
          </a:p>
        </p:txBody>
      </p:sp>
      <p:sp>
        <p:nvSpPr>
          <p:cNvPr id="21" name="TextBox 20">
            <a:extLst>
              <a:ext uri="{FF2B5EF4-FFF2-40B4-BE49-F238E27FC236}">
                <a16:creationId xmlns:a16="http://schemas.microsoft.com/office/drawing/2014/main" id="{3CED2280-AD40-60A6-83A0-15850C7126C7}"/>
              </a:ext>
            </a:extLst>
          </p:cNvPr>
          <p:cNvSpPr txBox="1"/>
          <p:nvPr/>
        </p:nvSpPr>
        <p:spPr>
          <a:xfrm>
            <a:off x="8763245" y="4732379"/>
            <a:ext cx="3326144" cy="1015663"/>
          </a:xfrm>
          <a:prstGeom prst="rect">
            <a:avLst/>
          </a:prstGeom>
          <a:noFill/>
        </p:spPr>
        <p:txBody>
          <a:bodyPr wrap="square" rtlCol="0">
            <a:spAutoFit/>
          </a:bodyPr>
          <a:lstStyle/>
          <a:p>
            <a:pPr algn="ctr"/>
            <a:r>
              <a:rPr lang="en-US" sz="1500" b="1">
                <a:solidFill>
                  <a:srgbClr val="1B1464"/>
                </a:solidFill>
                <a:latin typeface="Helvetica" panose="020B0604020202020204" pitchFamily="34" charset="0"/>
                <a:cs typeface="Helvetica" panose="020B0604020202020204" pitchFamily="34" charset="0"/>
              </a:rPr>
              <a:t>Lift in Spanish-language broadcast viewership </a:t>
            </a:r>
            <a:r>
              <a:rPr lang="en-US" sz="1500">
                <a:solidFill>
                  <a:srgbClr val="1B1464"/>
                </a:solidFill>
                <a:latin typeface="Helvetica" panose="020B0604020202020204" pitchFamily="34" charset="0"/>
                <a:cs typeface="Helvetica" panose="020B0604020202020204" pitchFamily="34" charset="0"/>
              </a:rPr>
              <a:t>with </a:t>
            </a:r>
            <a:r>
              <a:rPr lang="en-US" sz="1500" b="1">
                <a:solidFill>
                  <a:srgbClr val="1B1464"/>
                </a:solidFill>
                <a:latin typeface="Helvetica" panose="020B0604020202020204" pitchFamily="34" charset="0"/>
                <a:cs typeface="Helvetica" panose="020B0604020202020204" pitchFamily="34" charset="0"/>
              </a:rPr>
              <a:t>Nielsen’s Big Data</a:t>
            </a:r>
            <a:r>
              <a:rPr lang="en-US" sz="1500">
                <a:solidFill>
                  <a:srgbClr val="1B1464"/>
                </a:solidFill>
                <a:latin typeface="Helvetica" panose="020B0604020202020204" pitchFamily="34" charset="0"/>
                <a:cs typeface="Helvetica" panose="020B0604020202020204" pitchFamily="34" charset="0"/>
              </a:rPr>
              <a:t> measurement over panel only data, on average</a:t>
            </a:r>
          </a:p>
        </p:txBody>
      </p:sp>
      <p:sp>
        <p:nvSpPr>
          <p:cNvPr id="22" name="Rectangle: Rounded Corners 21">
            <a:extLst>
              <a:ext uri="{FF2B5EF4-FFF2-40B4-BE49-F238E27FC236}">
                <a16:creationId xmlns:a16="http://schemas.microsoft.com/office/drawing/2014/main" id="{17DA05A2-66CA-9F6B-F89D-EE0DF904203B}"/>
              </a:ext>
            </a:extLst>
          </p:cNvPr>
          <p:cNvSpPr/>
          <p:nvPr/>
        </p:nvSpPr>
        <p:spPr>
          <a:xfrm>
            <a:off x="9030131" y="2710457"/>
            <a:ext cx="2792373" cy="969442"/>
          </a:xfrm>
          <a:prstGeom prst="roundRect">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F4CA8757-2E17-8BDB-366B-102924518CE3}"/>
              </a:ext>
            </a:extLst>
          </p:cNvPr>
          <p:cNvSpPr txBox="1"/>
          <p:nvPr/>
        </p:nvSpPr>
        <p:spPr>
          <a:xfrm>
            <a:off x="8892354" y="2812951"/>
            <a:ext cx="3086667"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BFF2"/>
                </a:solidFill>
                <a:effectLst/>
                <a:uLnTx/>
                <a:uFillTx/>
                <a:latin typeface="Helvetica" panose="020B0403020202020204" pitchFamily="34" charset="0"/>
                <a:ea typeface="+mn-ea"/>
                <a:cs typeface="+mn-cs"/>
              </a:rPr>
              <a:t>TNF on </a:t>
            </a:r>
            <a:r>
              <a:rPr kumimoji="0" lang="en-US" sz="14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Amazon in Spanish </a:t>
            </a:r>
            <a:r>
              <a:rPr lang="en-US" sz="1400" b="1">
                <a:solidFill>
                  <a:srgbClr val="1B1464"/>
                </a:solidFill>
                <a:latin typeface="Helvetica" panose="020B0403020202020204" pitchFamily="34" charset="0"/>
              </a:rPr>
              <a:t>/</a:t>
            </a:r>
            <a:br>
              <a:rPr kumimoji="0" lang="en-US" sz="10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br>
            <a:r>
              <a:rPr kumimoji="0" lang="en-US" sz="1400" i="0" u="none" strike="noStrike" kern="1200" cap="none" spc="0" normalizeH="0" baseline="0" noProof="0">
                <a:ln>
                  <a:noFill/>
                </a:ln>
                <a:solidFill>
                  <a:srgbClr val="ED3C8D"/>
                </a:solidFill>
                <a:effectLst/>
                <a:uLnTx/>
                <a:uFillTx/>
                <a:latin typeface="Helvetica" panose="020B0403020202020204" pitchFamily="34" charset="0"/>
                <a:ea typeface="+mn-ea"/>
                <a:cs typeface="+mn-cs"/>
              </a:rPr>
              <a:t>SNF on </a:t>
            </a:r>
            <a:r>
              <a:rPr kumimoji="0" lang="en-US" sz="1400" b="1" i="0" u="none" strike="noStrike" kern="1200" cap="none" spc="0" normalizeH="0" baseline="0" noProof="0" err="1">
                <a:ln>
                  <a:noFill/>
                </a:ln>
                <a:solidFill>
                  <a:srgbClr val="ED3C8D"/>
                </a:solidFill>
                <a:effectLst/>
                <a:uLnTx/>
                <a:uFillTx/>
                <a:latin typeface="Helvetica" panose="020B0403020202020204" pitchFamily="34" charset="0"/>
                <a:ea typeface="+mn-ea"/>
                <a:cs typeface="+mn-cs"/>
              </a:rPr>
              <a:t>Universo</a:t>
            </a:r>
            <a:r>
              <a:rPr kumimoji="0" lang="en-US" sz="14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 &amp; Telemundo </a:t>
            </a: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a:t>
            </a:r>
            <a:br>
              <a:rPr kumimoji="0" lang="en-US" sz="10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1400" i="0" u="none" strike="noStrike" kern="1200" cap="none" spc="0" normalizeH="0" baseline="0" noProof="0">
                <a:ln>
                  <a:noFill/>
                </a:ln>
                <a:solidFill>
                  <a:srgbClr val="4EBEA4"/>
                </a:solidFill>
                <a:effectLst/>
                <a:uLnTx/>
                <a:uFillTx/>
                <a:latin typeface="Helvetica" panose="020B0403020202020204" pitchFamily="34" charset="0"/>
                <a:ea typeface="+mn-ea"/>
                <a:cs typeface="+mn-cs"/>
              </a:rPr>
              <a:t>MNF on </a:t>
            </a:r>
            <a:r>
              <a:rPr kumimoji="0" lang="en-US" sz="140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t>ESPN </a:t>
            </a:r>
            <a:r>
              <a:rPr kumimoji="0" lang="en-US" sz="1400" b="1" i="0" u="none" strike="noStrike" kern="1200" cap="none" spc="0" normalizeH="0" baseline="0" noProof="0" err="1">
                <a:ln>
                  <a:noFill/>
                </a:ln>
                <a:solidFill>
                  <a:srgbClr val="4EBEA4"/>
                </a:solidFill>
                <a:effectLst/>
                <a:uLnTx/>
                <a:uFillTx/>
                <a:latin typeface="Helvetica" panose="020B0403020202020204" pitchFamily="34" charset="0"/>
                <a:ea typeface="+mn-ea"/>
                <a:cs typeface="+mn-cs"/>
              </a:rPr>
              <a:t>Deportes</a:t>
            </a:r>
            <a:endParaRPr kumimoji="0" lang="en-US" sz="1400" b="1" i="0" u="none" strike="noStrike" kern="1200" cap="none" spc="0" normalizeH="0" baseline="0" noProof="0">
              <a:ln>
                <a:noFill/>
              </a:ln>
              <a:solidFill>
                <a:srgbClr val="4EBEA4"/>
              </a:solidFill>
              <a:effectLst/>
              <a:uLnTx/>
              <a:uFillTx/>
              <a:latin typeface="Helvetica" panose="020B0403020202020204" pitchFamily="34" charset="0"/>
              <a:ea typeface="+mn-ea"/>
              <a:cs typeface="+mn-cs"/>
            </a:endParaRPr>
          </a:p>
        </p:txBody>
      </p:sp>
      <p:sp>
        <p:nvSpPr>
          <p:cNvPr id="28" name="TextBox 27">
            <a:extLst>
              <a:ext uri="{FF2B5EF4-FFF2-40B4-BE49-F238E27FC236}">
                <a16:creationId xmlns:a16="http://schemas.microsoft.com/office/drawing/2014/main" id="{72BD9795-447C-C26F-B76C-CE29330236DD}"/>
              </a:ext>
            </a:extLst>
          </p:cNvPr>
          <p:cNvSpPr txBox="1"/>
          <p:nvPr/>
        </p:nvSpPr>
        <p:spPr>
          <a:xfrm>
            <a:off x="-3" y="1840839"/>
            <a:ext cx="12192003" cy="553998"/>
          </a:xfrm>
          <a:prstGeom prst="rect">
            <a:avLst/>
          </a:prstGeom>
          <a:noFill/>
        </p:spPr>
        <p:txBody>
          <a:bodyPr wrap="square" rtlCol="0">
            <a:spAutoFit/>
          </a:bodyPr>
          <a:lstStyle/>
          <a:p>
            <a:pPr algn="ctr"/>
            <a:r>
              <a:rPr lang="en-US" sz="1600" b="1" u="sng">
                <a:solidFill>
                  <a:srgbClr val="1B1464"/>
                </a:solidFill>
                <a:latin typeface="Helvetica" panose="020B0604020202020204" pitchFamily="34" charset="0"/>
                <a:cs typeface="Helvetica" panose="020B0604020202020204" pitchFamily="34" charset="0"/>
              </a:rPr>
              <a:t>Impact of Nielsen’s Modern Measurement Solutions vs. ‘Panel Only’ Data</a:t>
            </a:r>
          </a:p>
          <a:p>
            <a:pPr algn="ctr"/>
            <a:r>
              <a:rPr lang="en-US" sz="1400">
                <a:solidFill>
                  <a:srgbClr val="1B1464"/>
                </a:solidFill>
                <a:latin typeface="Helvetica" panose="020B0604020202020204" pitchFamily="34" charset="0"/>
                <a:cs typeface="Helvetica" panose="020B0604020202020204" pitchFamily="34" charset="0"/>
              </a:rPr>
              <a:t>2023 season (based on comparable game analysis)</a:t>
            </a:r>
            <a:endParaRPr lang="en-US" sz="1600" b="1" u="sng">
              <a:solidFill>
                <a:srgbClr val="1B1464"/>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242418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4BDD49C-DAA9-A39D-0369-101FD1932EB3}"/>
              </a:ext>
            </a:extLst>
          </p:cNvPr>
          <p:cNvSpPr/>
          <p:nvPr/>
        </p:nvSpPr>
        <p:spPr>
          <a:xfrm>
            <a:off x="2898" y="-4807"/>
            <a:ext cx="6096000" cy="6869150"/>
          </a:xfrm>
          <a:prstGeom prst="rect">
            <a:avLst/>
          </a:prstGeom>
          <a:solidFill>
            <a:srgbClr val="00C0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853B0A9E-6A44-B8FB-96A9-7C3824E585F7}"/>
              </a:ext>
            </a:extLst>
          </p:cNvPr>
          <p:cNvSpPr/>
          <p:nvPr/>
        </p:nvSpPr>
        <p:spPr>
          <a:xfrm>
            <a:off x="379965" y="2851550"/>
            <a:ext cx="5306460"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Helvetica" pitchFamily="2" charset="0"/>
                <a:ea typeface="+mn-ea"/>
                <a:cs typeface="+mn-cs"/>
              </a:rPr>
              <a:t>Key Marketer Takeaways</a:t>
            </a:r>
          </a:p>
        </p:txBody>
      </p:sp>
      <p:pic>
        <p:nvPicPr>
          <p:cNvPr id="2" name="Picture 1">
            <a:extLst>
              <a:ext uri="{FF2B5EF4-FFF2-40B4-BE49-F238E27FC236}">
                <a16:creationId xmlns:a16="http://schemas.microsoft.com/office/drawing/2014/main" id="{48FA27CB-9D73-32D6-F735-7ECF21C3CD9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805446" y="0"/>
            <a:ext cx="2386554" cy="1389686"/>
          </a:xfrm>
          <a:prstGeom prst="rect">
            <a:avLst/>
          </a:prstGeom>
        </p:spPr>
      </p:pic>
      <p:pic>
        <p:nvPicPr>
          <p:cNvPr id="5" name="Picture 4">
            <a:extLst>
              <a:ext uri="{FF2B5EF4-FFF2-40B4-BE49-F238E27FC236}">
                <a16:creationId xmlns:a16="http://schemas.microsoft.com/office/drawing/2014/main" id="{37FDF992-E3E9-95F7-7748-025246C4B8F0}"/>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6" name="Slide Number Placeholder 5">
            <a:extLst>
              <a:ext uri="{FF2B5EF4-FFF2-40B4-BE49-F238E27FC236}">
                <a16:creationId xmlns:a16="http://schemas.microsoft.com/office/drawing/2014/main" id="{B40898F7-A5FB-E49A-D5D6-52988FE21568}"/>
              </a:ext>
            </a:extLst>
          </p:cNvPr>
          <p:cNvSpPr txBox="1">
            <a:spLocks/>
          </p:cNvSpPr>
          <p:nvPr/>
        </p:nvSpPr>
        <p:spPr>
          <a:xfrm>
            <a:off x="503714"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 name="Rectangle 2">
            <a:extLst>
              <a:ext uri="{FF2B5EF4-FFF2-40B4-BE49-F238E27FC236}">
                <a16:creationId xmlns:a16="http://schemas.microsoft.com/office/drawing/2014/main" id="{19D46158-52AF-B099-C3C0-55DB3D844746}"/>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9" name="Rectangle 8">
            <a:extLst>
              <a:ext uri="{FF2B5EF4-FFF2-40B4-BE49-F238E27FC236}">
                <a16:creationId xmlns:a16="http://schemas.microsoft.com/office/drawing/2014/main" id="{E8AD3524-C379-7BF7-7598-7006ABC29109}"/>
              </a:ext>
            </a:extLst>
          </p:cNvPr>
          <p:cNvSpPr/>
          <p:nvPr/>
        </p:nvSpPr>
        <p:spPr>
          <a:xfrm>
            <a:off x="6475965" y="1027896"/>
            <a:ext cx="5109678" cy="4893647"/>
          </a:xfrm>
          <a:prstGeom prst="rect">
            <a:avLst/>
          </a:prstGeom>
          <a:noFill/>
        </p:spPr>
        <p:txBody>
          <a:bodyPr wrap="square" rtlCol="0" anchor="t">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5"/>
              </a:buBlip>
              <a:tabLst/>
              <a:defRPr/>
            </a:pPr>
            <a:r>
              <a:rPr lang="en-US" sz="1600">
                <a:solidFill>
                  <a:srgbClr val="1B1464"/>
                </a:solidFill>
                <a:latin typeface="Helvetica" panose="020B0604020202020204" pitchFamily="2" charset="0"/>
                <a:cs typeface="Helvetica" panose="020B0604020202020204" pitchFamily="34" charset="0"/>
              </a:rPr>
              <a:t>NFL primetime viewership grew significantly in total audience and key demographics across premium video platforms, both streaming and linear, as engaged viewers gathered to enjoy the popular communal experience of watching football</a:t>
            </a:r>
            <a:br>
              <a:rPr lang="en-US" sz="1600">
                <a:solidFill>
                  <a:srgbClr val="1B1464"/>
                </a:solidFill>
                <a:latin typeface="Helvetica" panose="020B0604020202020204" pitchFamily="2" charset="0"/>
                <a:cs typeface="Helvetica" panose="020B0604020202020204" pitchFamily="34" charset="0"/>
              </a:rPr>
            </a:br>
            <a:endParaRPr kumimoji="0" lang="en-US" sz="2800" b="0" i="0" u="none" strike="noStrike" kern="1200" cap="none" spc="0" normalizeH="0" baseline="0" noProof="0">
              <a:ln>
                <a:noFill/>
              </a:ln>
              <a:solidFill>
                <a:srgbClr val="FF0000"/>
              </a:solidFill>
              <a:effectLst/>
              <a:uLnTx/>
              <a:uFillTx/>
              <a:latin typeface="Helvetica" panose="020B0604020202020204" pitchFamily="2" charset="0"/>
              <a:ea typeface="+mn-ea"/>
              <a:cs typeface="Helvetica"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Blip>
                <a:blip r:embed="rId5"/>
              </a:buBlip>
              <a:tabLst/>
              <a:defRPr/>
            </a:pPr>
            <a:r>
              <a:rPr kumimoji="0" lang="en-US" sz="1600" b="0" i="0" u="none" strike="noStrike" kern="1200" cap="none" spc="0" normalizeH="0" baseline="0" noProof="0">
                <a:ln>
                  <a:noFill/>
                </a:ln>
                <a:solidFill>
                  <a:srgbClr val="1B1464"/>
                </a:solidFill>
                <a:effectLst/>
                <a:uLnTx/>
                <a:uFillTx/>
                <a:latin typeface="Helvetica" panose="020B0604020202020204" pitchFamily="2" charset="0"/>
                <a:ea typeface="+mn-ea"/>
                <a:cs typeface="Helvetica" panose="020B0604020202020204" pitchFamily="34" charset="0"/>
              </a:rPr>
              <a:t>While the ‘Taylor Swift Effect’ is real, female audiences were already up at the beginning </a:t>
            </a:r>
            <a:br>
              <a:rPr kumimoji="0" lang="en-US" sz="1600" b="0" i="0" u="none" strike="noStrike" kern="1200" cap="none" spc="0" normalizeH="0" baseline="0" noProof="0">
                <a:ln>
                  <a:noFill/>
                </a:ln>
                <a:solidFill>
                  <a:srgbClr val="1B1464"/>
                </a:solidFill>
                <a:effectLst/>
                <a:uLnTx/>
                <a:uFillTx/>
                <a:latin typeface="Helvetica" panose="020B0604020202020204" pitchFamily="2" charset="0"/>
                <a:ea typeface="+mn-ea"/>
                <a:cs typeface="Helvetica" panose="020B0604020202020204" pitchFamily="34" charset="0"/>
              </a:rPr>
            </a:br>
            <a:r>
              <a:rPr kumimoji="0" lang="en-US" sz="1600" b="0" i="0" u="none" strike="noStrike" kern="1200" cap="none" spc="0" normalizeH="0" baseline="0" noProof="0">
                <a:ln>
                  <a:noFill/>
                </a:ln>
                <a:solidFill>
                  <a:srgbClr val="1B1464"/>
                </a:solidFill>
                <a:effectLst/>
                <a:uLnTx/>
                <a:uFillTx/>
                <a:latin typeface="Helvetica" panose="020B0604020202020204" pitchFamily="2" charset="0"/>
                <a:ea typeface="+mn-ea"/>
                <a:cs typeface="Helvetica" panose="020B0604020202020204" pitchFamily="34" charset="0"/>
              </a:rPr>
              <a:t>of the NFL season - and continued to grow throughout - which created more opportunities </a:t>
            </a:r>
            <a:br>
              <a:rPr kumimoji="0" lang="en-US" sz="1600" b="0" i="0" u="none" strike="noStrike" kern="1200" cap="none" spc="0" normalizeH="0" baseline="0" noProof="0">
                <a:ln>
                  <a:noFill/>
                </a:ln>
                <a:solidFill>
                  <a:srgbClr val="1B1464"/>
                </a:solidFill>
                <a:effectLst/>
                <a:uLnTx/>
                <a:uFillTx/>
                <a:latin typeface="Helvetica" panose="020B0604020202020204" pitchFamily="2" charset="0"/>
                <a:ea typeface="+mn-ea"/>
                <a:cs typeface="Helvetica" panose="020B0604020202020204" pitchFamily="34" charset="0"/>
              </a:rPr>
            </a:br>
            <a:r>
              <a:rPr kumimoji="0" lang="en-US" sz="1600" b="0" i="0" u="none" strike="noStrike" kern="1200" cap="none" spc="0" normalizeH="0" baseline="0" noProof="0">
                <a:ln>
                  <a:noFill/>
                </a:ln>
                <a:solidFill>
                  <a:srgbClr val="1B1464"/>
                </a:solidFill>
                <a:effectLst/>
                <a:uLnTx/>
                <a:uFillTx/>
                <a:latin typeface="Helvetica" panose="020B0604020202020204" pitchFamily="2" charset="0"/>
                <a:ea typeface="+mn-ea"/>
                <a:cs typeface="Helvetica" panose="020B0604020202020204" pitchFamily="34" charset="0"/>
              </a:rPr>
              <a:t>for marketers across categories to reach targeted audiences beyond males</a:t>
            </a:r>
          </a:p>
          <a:p>
            <a:pPr marL="285750" marR="0" lvl="0" indent="-285750" algn="l" defTabSz="914400" rtl="0" eaLnBrk="1" fontAlgn="auto" latinLnBrk="0" hangingPunct="1">
              <a:lnSpc>
                <a:spcPct val="100000"/>
              </a:lnSpc>
              <a:spcBef>
                <a:spcPts val="0"/>
              </a:spcBef>
              <a:spcAft>
                <a:spcPts val="0"/>
              </a:spcAft>
              <a:buClrTx/>
              <a:buSzTx/>
              <a:buFontTx/>
              <a:buBlip>
                <a:blip r:embed="rId5"/>
              </a:buBlip>
              <a:tabLst/>
              <a:defRPr/>
            </a:pPr>
            <a:endParaRPr lang="en-US" sz="2800">
              <a:solidFill>
                <a:srgbClr val="1B1464"/>
              </a:solidFill>
              <a:latin typeface="Helvetica" panose="020B0604020202020204" pitchFamily="2" charset="0"/>
              <a:cs typeface="Helvetica"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Blip>
                <a:blip r:embed="rId5"/>
              </a:buBlip>
              <a:tabLst/>
              <a:defRPr/>
            </a:pPr>
            <a:r>
              <a:rPr lang="en-US" sz="1600">
                <a:solidFill>
                  <a:srgbClr val="1B1464"/>
                </a:solidFill>
                <a:latin typeface="Helvetica" panose="020B0604020202020204" pitchFamily="2" charset="0"/>
                <a:cs typeface="Helvetica" panose="020B0604020202020204" pitchFamily="34" charset="0"/>
              </a:rPr>
              <a:t>Modern measurement solutions, supported by </a:t>
            </a:r>
            <a:br>
              <a:rPr lang="en-US" sz="1600">
                <a:solidFill>
                  <a:srgbClr val="1B1464"/>
                </a:solidFill>
                <a:latin typeface="Helvetica" panose="020B0604020202020204" pitchFamily="2" charset="0"/>
                <a:cs typeface="Helvetica" panose="020B0604020202020204" pitchFamily="34" charset="0"/>
              </a:rPr>
            </a:br>
            <a:r>
              <a:rPr lang="en-US" sz="1600">
                <a:solidFill>
                  <a:srgbClr val="1B1464"/>
                </a:solidFill>
                <a:latin typeface="Helvetica" panose="020B0604020202020204" pitchFamily="2" charset="0"/>
                <a:cs typeface="Helvetica" panose="020B0604020202020204" pitchFamily="34" charset="0"/>
              </a:rPr>
              <a:t>‘big data’ and first-party data integration, is an important evolution in the ability to provide more accurate audience counts, especially for diverse segments</a:t>
            </a:r>
            <a:endParaRPr kumimoji="0" lang="en-US" sz="1600" b="0" i="0" u="none" strike="noStrike" kern="1200" cap="none" spc="0" normalizeH="0" baseline="0" noProof="0">
              <a:ln>
                <a:noFill/>
              </a:ln>
              <a:solidFill>
                <a:srgbClr val="1B1464"/>
              </a:solidFill>
              <a:effectLst/>
              <a:uLnTx/>
              <a:uFillTx/>
              <a:latin typeface="Helvetica" panose="020B0604020202020204" pitchFamily="2" charset="0"/>
              <a:ea typeface="+mn-ea"/>
              <a:cs typeface="Helvetica" panose="020B0604020202020204" pitchFamily="34" charset="0"/>
            </a:endParaRPr>
          </a:p>
        </p:txBody>
      </p:sp>
    </p:spTree>
    <p:extLst>
      <p:ext uri="{BB962C8B-B14F-4D97-AF65-F5344CB8AC3E}">
        <p14:creationId xmlns:p14="http://schemas.microsoft.com/office/powerpoint/2010/main" val="2635420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3092C41-BBC2-070F-B804-E2C903F251B6}"/>
              </a:ext>
            </a:extLst>
          </p:cNvPr>
          <p:cNvSpPr/>
          <p:nvPr/>
        </p:nvSpPr>
        <p:spPr>
          <a:xfrm>
            <a:off x="0" y="0"/>
            <a:ext cx="6096000" cy="6869150"/>
          </a:xfrm>
          <a:prstGeom prst="rect">
            <a:avLst/>
          </a:prstGeom>
          <a:solidFill>
            <a:srgbClr val="00C0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a:hlinkClick r:id="rId2"/>
            <a:extLst>
              <a:ext uri="{FF2B5EF4-FFF2-40B4-BE49-F238E27FC236}">
                <a16:creationId xmlns:a16="http://schemas.microsoft.com/office/drawing/2014/main" id="{89465D9B-663F-B6D1-BC8B-1FBAF20946B8}"/>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9324354" y="2405489"/>
            <a:ext cx="2094319" cy="1178054"/>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w="12700">
            <a:solidFill>
              <a:srgbClr val="1B1464"/>
            </a:solidFill>
          </a:ln>
        </p:spPr>
      </p:pic>
      <p:pic>
        <p:nvPicPr>
          <p:cNvPr id="25" name="Picture 24">
            <a:hlinkClick r:id="rId5"/>
            <a:extLst>
              <a:ext uri="{FF2B5EF4-FFF2-40B4-BE49-F238E27FC236}">
                <a16:creationId xmlns:a16="http://schemas.microsoft.com/office/drawing/2014/main" id="{2DDA213A-EA68-5910-4757-1D333D49FC6E}"/>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6487467" y="2398108"/>
            <a:ext cx="2091047" cy="1178055"/>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w="12700">
            <a:solidFill>
              <a:srgbClr val="1B1464"/>
            </a:solidFill>
          </a:ln>
        </p:spPr>
      </p:pic>
      <p:sp>
        <p:nvSpPr>
          <p:cNvPr id="30" name="Rectangle 29">
            <a:extLst>
              <a:ext uri="{FF2B5EF4-FFF2-40B4-BE49-F238E27FC236}">
                <a16:creationId xmlns:a16="http://schemas.microsoft.com/office/drawing/2014/main" id="{270E214D-E292-45CE-8EFE-BEC233FDFD71}"/>
              </a:ext>
            </a:extLst>
          </p:cNvPr>
          <p:cNvSpPr/>
          <p:nvPr/>
        </p:nvSpPr>
        <p:spPr>
          <a:xfrm>
            <a:off x="289383" y="220694"/>
            <a:ext cx="4953992"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D3C8D"/>
                </a:solidFill>
                <a:effectLst/>
                <a:uLnTx/>
                <a:uFillTx/>
                <a:latin typeface="Helvetica" pitchFamily="2" charset="0"/>
                <a:ea typeface="+mn-ea"/>
                <a:cs typeface="+mn-cs"/>
              </a:rPr>
              <a:t>Creators</a:t>
            </a:r>
          </a:p>
        </p:txBody>
      </p:sp>
      <p:sp>
        <p:nvSpPr>
          <p:cNvPr id="7" name="TextBox 6">
            <a:extLst>
              <a:ext uri="{FF2B5EF4-FFF2-40B4-BE49-F238E27FC236}">
                <a16:creationId xmlns:a16="http://schemas.microsoft.com/office/drawing/2014/main" id="{2A1A29F5-BE8C-FFD6-A968-B92801692F7D}"/>
              </a:ext>
            </a:extLst>
          </p:cNvPr>
          <p:cNvSpPr txBox="1"/>
          <p:nvPr/>
        </p:nvSpPr>
        <p:spPr>
          <a:xfrm>
            <a:off x="289383" y="4374327"/>
            <a:ext cx="5287328"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itchFamily="2" charset="0"/>
                <a:ea typeface="+mn-ea"/>
                <a:cs typeface="+mn-cs"/>
              </a:rPr>
              <a:t>We believe in modern TV measurement. </a:t>
            </a:r>
            <a:br>
              <a:rPr kumimoji="0" lang="en-US" sz="1800" b="0" i="0" u="none" strike="noStrike" kern="1200" cap="none" spc="0" normalizeH="0" baseline="0" noProof="0">
                <a:ln>
                  <a:noFill/>
                </a:ln>
                <a:solidFill>
                  <a:srgbClr val="1B1464"/>
                </a:solidFill>
                <a:effectLst/>
                <a:uLnTx/>
                <a:uFillTx/>
                <a:latin typeface="Helvetica" pitchFamily="2" charset="0"/>
                <a:ea typeface="+mn-ea"/>
                <a:cs typeface="+mn-cs"/>
              </a:rPr>
            </a:br>
            <a:r>
              <a:rPr kumimoji="0" lang="en-US" sz="1800" b="1" i="0" u="none" strike="noStrike" kern="1200" cap="none" spc="0" normalizeH="0" baseline="0" noProof="0">
                <a:ln>
                  <a:noFill/>
                </a:ln>
                <a:solidFill>
                  <a:srgbClr val="FFE600"/>
                </a:solidFill>
                <a:effectLst/>
                <a:uLnTx/>
                <a:uFillTx/>
                <a:latin typeface="Helvetica" pitchFamily="2" charset="0"/>
                <a:ea typeface="+mn-ea"/>
                <a:cs typeface="+mn-cs"/>
              </a:rPr>
              <a:t>Let us be your guide. </a:t>
            </a:r>
            <a:br>
              <a:rPr kumimoji="0" lang="en-US" sz="1800" b="1" i="0" u="none" strike="noStrike" kern="1200" cap="none" spc="0" normalizeH="0" baseline="0" noProof="0">
                <a:ln>
                  <a:noFill/>
                </a:ln>
                <a:solidFill>
                  <a:prstClr val="white"/>
                </a:solidFill>
                <a:effectLst/>
                <a:uLnTx/>
                <a:uFillTx/>
                <a:latin typeface="Helvetica" pitchFamily="2" charset="0"/>
                <a:ea typeface="+mn-ea"/>
                <a:cs typeface="+mn-cs"/>
              </a:rPr>
            </a:br>
            <a:r>
              <a:rPr kumimoji="0" lang="en-US" sz="1800" i="0" u="none" strike="noStrike" kern="1200" cap="none" spc="0" normalizeH="0" baseline="0" noProof="0">
                <a:ln>
                  <a:noFill/>
                </a:ln>
                <a:solidFill>
                  <a:prstClr val="white"/>
                </a:solidFill>
                <a:effectLst/>
                <a:uLnTx/>
                <a:uFillTx/>
                <a:latin typeface="Helvetica" pitchFamily="2" charset="0"/>
                <a:ea typeface="+mn-ea"/>
                <a:cs typeface="+mn-cs"/>
              </a:rPr>
              <a:t>V</a:t>
            </a:r>
            <a:r>
              <a:rPr kumimoji="0" lang="en-US" sz="1800" b="0" i="0" u="none" strike="noStrike" kern="1200" cap="none" spc="0" normalizeH="0" baseline="0" noProof="0">
                <a:ln>
                  <a:noFill/>
                </a:ln>
                <a:solidFill>
                  <a:prstClr val="white"/>
                </a:solidFill>
                <a:effectLst/>
                <a:uLnTx/>
                <a:uFillTx/>
                <a:latin typeface="Helvetica" pitchFamily="2" charset="0"/>
                <a:ea typeface="+mn-ea"/>
                <a:cs typeface="+mn-cs"/>
              </a:rPr>
              <a:t>isit the VAB’s </a:t>
            </a:r>
            <a:r>
              <a:rPr kumimoji="0" lang="en-US" sz="1800" b="1" i="0" u="none" strike="noStrike" kern="1200" cap="none" spc="0" normalizeH="0" baseline="0" noProof="0">
                <a:ln>
                  <a:noFill/>
                </a:ln>
                <a:solidFill>
                  <a:srgbClr val="ED3C8D"/>
                </a:solidFill>
                <a:effectLst/>
                <a:uLnTx/>
                <a:uFillTx/>
                <a:latin typeface="Helvetica" pitchFamily="2" charset="0"/>
                <a:ea typeface="+mn-ea"/>
                <a:cs typeface="+mn-cs"/>
                <a:hlinkClick r:id="rId7">
                  <a:extLst>
                    <a:ext uri="{A12FA001-AC4F-418D-AE19-62706E023703}">
                      <ahyp:hlinkClr xmlns:ahyp="http://schemas.microsoft.com/office/drawing/2018/hyperlinkcolor" val="tx"/>
                    </a:ext>
                  </a:extLst>
                </a:hlinkClick>
              </a:rPr>
              <a:t>Measurement Resource Center</a:t>
            </a:r>
            <a:r>
              <a:rPr kumimoji="0" lang="en-US" sz="1800" b="1" i="0" u="none" strike="noStrike" kern="1200" cap="none" spc="0" normalizeH="0" baseline="0" noProof="0">
                <a:ln>
                  <a:noFill/>
                </a:ln>
                <a:solidFill>
                  <a:srgbClr val="ED3C8D"/>
                </a:solidFill>
                <a:effectLst/>
                <a:uLnTx/>
                <a:uFillTx/>
                <a:latin typeface="Helvetica" pitchFamily="2" charset="0"/>
                <a:ea typeface="+mn-ea"/>
                <a:cs typeface="+mn-cs"/>
              </a:rPr>
              <a:t> </a:t>
            </a:r>
            <a:r>
              <a:rPr kumimoji="0" lang="en-US" sz="1800" i="0" u="none" strike="noStrike" kern="1200" cap="none" spc="0" normalizeH="0" baseline="0" noProof="0">
                <a:ln>
                  <a:noFill/>
                </a:ln>
                <a:solidFill>
                  <a:schemeClr val="bg1"/>
                </a:solidFill>
                <a:effectLst/>
                <a:uLnTx/>
                <a:uFillTx/>
                <a:latin typeface="Helvetica" pitchFamily="2" charset="0"/>
                <a:ea typeface="+mn-ea"/>
                <a:cs typeface="+mn-cs"/>
              </a:rPr>
              <a:t>to get clear answers to questions our industry is asking about TV measurement</a:t>
            </a:r>
            <a:r>
              <a:rPr kumimoji="0" lang="en-US" sz="1800" b="1" i="0" u="none" strike="noStrike" kern="1200" cap="none" spc="0" normalizeH="0" baseline="0" noProof="0">
                <a:ln>
                  <a:noFill/>
                </a:ln>
                <a:solidFill>
                  <a:prstClr val="white"/>
                </a:solidFill>
                <a:effectLst/>
                <a:uLnTx/>
                <a:uFillTx/>
                <a:latin typeface="Helvetica" pitchFamily="2" charset="0"/>
                <a:ea typeface="+mn-ea"/>
                <a:cs typeface="+mn-cs"/>
              </a:rPr>
              <a:t>. </a:t>
            </a:r>
          </a:p>
        </p:txBody>
      </p:sp>
      <p:sp>
        <p:nvSpPr>
          <p:cNvPr id="13" name="Rectangle 12">
            <a:extLst>
              <a:ext uri="{FF2B5EF4-FFF2-40B4-BE49-F238E27FC236}">
                <a16:creationId xmlns:a16="http://schemas.microsoft.com/office/drawing/2014/main" id="{7CA38D30-4B10-C2D2-A361-4A0EB0FBF7C7}"/>
              </a:ext>
            </a:extLst>
          </p:cNvPr>
          <p:cNvSpPr/>
          <p:nvPr/>
        </p:nvSpPr>
        <p:spPr>
          <a:xfrm>
            <a:off x="289383" y="2806045"/>
            <a:ext cx="5637951"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1B1464"/>
                </a:solidFill>
                <a:effectLst/>
                <a:uLnTx/>
                <a:uFillTx/>
                <a:latin typeface="Helvetica" pitchFamily="2" charset="0"/>
                <a:ea typeface="+mn-ea"/>
                <a:cs typeface="+mn-cs"/>
              </a:rPr>
              <a:t>Discover more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B1464"/>
                </a:solidFill>
                <a:effectLst/>
                <a:uLnTx/>
                <a:uFillTx/>
                <a:latin typeface="Helvetica" pitchFamily="2" charset="0"/>
                <a:ea typeface="+mn-ea"/>
                <a:cs typeface="+mn-cs"/>
              </a:rPr>
              <a:t>Looking for more data, insights and takeaways? Check out this related VAB content</a:t>
            </a:r>
          </a:p>
        </p:txBody>
      </p:sp>
      <p:sp>
        <p:nvSpPr>
          <p:cNvPr id="23" name="Rectangle 22">
            <a:extLst>
              <a:ext uri="{FF2B5EF4-FFF2-40B4-BE49-F238E27FC236}">
                <a16:creationId xmlns:a16="http://schemas.microsoft.com/office/drawing/2014/main" id="{C26394A7-3D6B-1B95-4A69-F78A74EDC1A8}"/>
              </a:ext>
            </a:extLst>
          </p:cNvPr>
          <p:cNvSpPr/>
          <p:nvPr/>
        </p:nvSpPr>
        <p:spPr>
          <a:xfrm>
            <a:off x="6110516" y="6057144"/>
            <a:ext cx="6059965"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2060"/>
                </a:solidFill>
                <a:effectLst/>
                <a:uLnTx/>
                <a:uFillTx/>
                <a:latin typeface="Helvetica" pitchFamily="2" charset="0"/>
                <a:ea typeface="+mn-ea"/>
                <a:cs typeface="+mn-cs"/>
              </a:rPr>
              <a:t>VAB Members, brand marketers and agencies get free and immediate</a:t>
            </a:r>
            <a:br>
              <a:rPr kumimoji="0" lang="en-US" sz="1200" b="1" i="0" u="none" strike="noStrike" kern="1200" cap="none" spc="0" normalizeH="0" baseline="0" noProof="0">
                <a:ln>
                  <a:noFill/>
                </a:ln>
                <a:solidFill>
                  <a:srgbClr val="002060"/>
                </a:solidFill>
                <a:effectLst/>
                <a:uLnTx/>
                <a:uFillTx/>
                <a:latin typeface="Helvetica" pitchFamily="2" charset="0"/>
                <a:ea typeface="+mn-ea"/>
                <a:cs typeface="+mn-cs"/>
              </a:rPr>
            </a:br>
            <a:r>
              <a:rPr kumimoji="0" lang="en-US" sz="1200" b="1" i="0" u="none" strike="noStrike" kern="1200" cap="none" spc="0" normalizeH="0" baseline="0" noProof="0">
                <a:ln>
                  <a:noFill/>
                </a:ln>
                <a:solidFill>
                  <a:srgbClr val="002060"/>
                </a:solidFill>
                <a:effectLst/>
                <a:uLnTx/>
                <a:uFillTx/>
                <a:latin typeface="Helvetica" pitchFamily="2" charset="0"/>
                <a:ea typeface="+mn-ea"/>
                <a:cs typeface="+mn-cs"/>
              </a:rPr>
              <a:t>access to VAB’s content library. Get access at</a:t>
            </a:r>
            <a:r>
              <a:rPr kumimoji="0" lang="en-US" sz="1200" b="0" i="0" u="none" strike="noStrike" kern="1200" cap="none" spc="0" normalizeH="0" baseline="0" noProof="0">
                <a:ln>
                  <a:noFill/>
                </a:ln>
                <a:solidFill>
                  <a:srgbClr val="002060"/>
                </a:solidFill>
                <a:effectLst/>
                <a:uLnTx/>
                <a:uFillTx/>
                <a:latin typeface="Helvetica" pitchFamily="2" charset="0"/>
                <a:ea typeface="+mn-ea"/>
                <a:cs typeface="+mn-cs"/>
              </a:rPr>
              <a:t> </a:t>
            </a:r>
            <a:r>
              <a:rPr kumimoji="0" lang="en-US" sz="1200" b="1" i="0" u="none" strike="noStrike" kern="1200" cap="none" spc="0" normalizeH="0" baseline="0" noProof="0">
                <a:ln>
                  <a:noFill/>
                </a:ln>
                <a:solidFill>
                  <a:srgbClr val="002060"/>
                </a:solidFill>
                <a:effectLst/>
                <a:uLnTx/>
                <a:uFillTx/>
                <a:latin typeface="Helvetica" pitchFamily="2" charset="0"/>
                <a:ea typeface="+mn-ea"/>
                <a:cs typeface="+mn-cs"/>
                <a:hlinkClick r:id="rId8"/>
              </a:rPr>
              <a:t>theVAB.com</a:t>
            </a:r>
            <a:endParaRPr kumimoji="0" lang="en-US" sz="1200" b="0" i="0" u="none" strike="noStrike" kern="1200" cap="none" spc="0" normalizeH="0" baseline="0" noProof="0">
              <a:ln>
                <a:noFill/>
              </a:ln>
              <a:solidFill>
                <a:srgbClr val="002060"/>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C60505B1-1A4C-7E8D-8A6E-B64C025A73E3}"/>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9" name="Slide Number Placeholder 5">
            <a:extLst>
              <a:ext uri="{FF2B5EF4-FFF2-40B4-BE49-F238E27FC236}">
                <a16:creationId xmlns:a16="http://schemas.microsoft.com/office/drawing/2014/main" id="{64466F9D-825B-002B-1C1F-766B6F967095}"/>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1" name="Rectangle 10">
            <a:extLst>
              <a:ext uri="{FF2B5EF4-FFF2-40B4-BE49-F238E27FC236}">
                <a16:creationId xmlns:a16="http://schemas.microsoft.com/office/drawing/2014/main" id="{49C2DD39-D24A-50A1-3F63-B8021221A115}"/>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grpSp>
        <p:nvGrpSpPr>
          <p:cNvPr id="15" name="Group 14">
            <a:extLst>
              <a:ext uri="{FF2B5EF4-FFF2-40B4-BE49-F238E27FC236}">
                <a16:creationId xmlns:a16="http://schemas.microsoft.com/office/drawing/2014/main" id="{490D7A88-562D-7CF3-B7B9-2E324CE687EF}"/>
              </a:ext>
            </a:extLst>
          </p:cNvPr>
          <p:cNvGrpSpPr/>
          <p:nvPr/>
        </p:nvGrpSpPr>
        <p:grpSpPr>
          <a:xfrm>
            <a:off x="305650" y="1710721"/>
            <a:ext cx="2170850" cy="914270"/>
            <a:chOff x="198561" y="542425"/>
            <a:chExt cx="1453627" cy="914270"/>
          </a:xfrm>
        </p:grpSpPr>
        <p:sp>
          <p:nvSpPr>
            <p:cNvPr id="17" name="TextBox 16">
              <a:extLst>
                <a:ext uri="{FF2B5EF4-FFF2-40B4-BE49-F238E27FC236}">
                  <a16:creationId xmlns:a16="http://schemas.microsoft.com/office/drawing/2014/main" id="{7B62E101-EF35-BCEC-16E6-E6D98C51B89B}"/>
                </a:ext>
              </a:extLst>
            </p:cNvPr>
            <p:cNvSpPr txBox="1"/>
            <p:nvPr/>
          </p:nvSpPr>
          <p:spPr>
            <a:xfrm>
              <a:off x="198561" y="542425"/>
              <a:ext cx="118250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B1464"/>
                  </a:solidFill>
                  <a:effectLst/>
                  <a:uLnTx/>
                  <a:uFillTx/>
                  <a:latin typeface="Helvetica" pitchFamily="2" charset="0"/>
                  <a:ea typeface="+mn-ea"/>
                  <a:cs typeface="+mn-cs"/>
                  <a:hlinkClick r:id="rId10">
                    <a:extLst>
                      <a:ext uri="{A12FA001-AC4F-418D-AE19-62706E023703}">
                        <ahyp:hlinkClr xmlns:ahyp="http://schemas.microsoft.com/office/drawing/2018/hyperlinkcolor" val="tx"/>
                      </a:ext>
                    </a:extLst>
                  </a:hlinkClick>
                </a:rPr>
                <a:t>Reed Kiely</a:t>
              </a:r>
              <a:endParaRPr kumimoji="0" lang="en-US" sz="1100" b="1" i="0" u="none" strike="noStrike" kern="1200" cap="none" spc="0" normalizeH="0" baseline="0" noProof="0">
                <a:ln>
                  <a:noFill/>
                </a:ln>
                <a:solidFill>
                  <a:srgbClr val="1B1464"/>
                </a:solidFill>
                <a:effectLst/>
                <a:uLnTx/>
                <a:uFillTx/>
                <a:latin typeface="Helvetica" pitchFamily="2" charset="0"/>
                <a:ea typeface="+mn-ea"/>
                <a:cs typeface="+mn-cs"/>
              </a:endParaRPr>
            </a:p>
          </p:txBody>
        </p:sp>
        <p:sp>
          <p:nvSpPr>
            <p:cNvPr id="22" name="TextBox 21">
              <a:extLst>
                <a:ext uri="{FF2B5EF4-FFF2-40B4-BE49-F238E27FC236}">
                  <a16:creationId xmlns:a16="http://schemas.microsoft.com/office/drawing/2014/main" id="{C3E2533A-0A84-8373-660A-F96CC5B65F70}"/>
                </a:ext>
              </a:extLst>
            </p:cNvPr>
            <p:cNvSpPr txBox="1"/>
            <p:nvPr/>
          </p:nvSpPr>
          <p:spPr>
            <a:xfrm>
              <a:off x="198562" y="856531"/>
              <a:ext cx="1453626"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lvetica Light" panose="020B0403020202020204" pitchFamily="34" charset="0"/>
                  <a:ea typeface="+mn-ea"/>
                  <a:cs typeface="+mn-cs"/>
                </a:rPr>
                <a:t>Director, Data Insights &amp; Trends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lvetica Light" panose="020B0403020202020204" pitchFamily="34" charset="0"/>
                  <a:ea typeface="+mn-ea"/>
                  <a:cs typeface="+mn-cs"/>
                </a:rPr>
                <a:t>reedk@thevab.com</a:t>
              </a:r>
            </a:p>
          </p:txBody>
        </p:sp>
      </p:grpSp>
      <p:grpSp>
        <p:nvGrpSpPr>
          <p:cNvPr id="37" name="Group 36">
            <a:extLst>
              <a:ext uri="{FF2B5EF4-FFF2-40B4-BE49-F238E27FC236}">
                <a16:creationId xmlns:a16="http://schemas.microsoft.com/office/drawing/2014/main" id="{BD972369-A46E-BFF5-5CC7-330AF5DF00B0}"/>
              </a:ext>
            </a:extLst>
          </p:cNvPr>
          <p:cNvGrpSpPr/>
          <p:nvPr/>
        </p:nvGrpSpPr>
        <p:grpSpPr>
          <a:xfrm>
            <a:off x="3337341" y="691717"/>
            <a:ext cx="2859178" cy="744993"/>
            <a:chOff x="2529807" y="542425"/>
            <a:chExt cx="2068887" cy="744993"/>
          </a:xfrm>
        </p:grpSpPr>
        <p:sp>
          <p:nvSpPr>
            <p:cNvPr id="39" name="TextBox 38">
              <a:hlinkClick r:id="rId10"/>
              <a:extLst>
                <a:ext uri="{FF2B5EF4-FFF2-40B4-BE49-F238E27FC236}">
                  <a16:creationId xmlns:a16="http://schemas.microsoft.com/office/drawing/2014/main" id="{22EB1D07-C3F3-327E-DA8E-39B9F3846CF3}"/>
                </a:ext>
              </a:extLst>
            </p:cNvPr>
            <p:cNvSpPr txBox="1"/>
            <p:nvPr/>
          </p:nvSpPr>
          <p:spPr>
            <a:xfrm>
              <a:off x="2529808" y="542425"/>
              <a:ext cx="15739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srgbClr val="1B1464"/>
                  </a:solidFill>
                  <a:effectLst/>
                  <a:uLnTx/>
                  <a:uFillTx/>
                  <a:latin typeface="Helvetica" pitchFamily="2" charset="0"/>
                  <a:ea typeface="+mn-ea"/>
                  <a:cs typeface="+mn-cs"/>
                </a:rPr>
                <a:t>Kailyn Hartmann</a:t>
              </a:r>
            </a:p>
          </p:txBody>
        </p:sp>
        <p:sp>
          <p:nvSpPr>
            <p:cNvPr id="40" name="TextBox 39">
              <a:extLst>
                <a:ext uri="{FF2B5EF4-FFF2-40B4-BE49-F238E27FC236}">
                  <a16:creationId xmlns:a16="http://schemas.microsoft.com/office/drawing/2014/main" id="{4504569E-EF25-4B16-0773-4299B332E775}"/>
                </a:ext>
              </a:extLst>
            </p:cNvPr>
            <p:cNvSpPr txBox="1"/>
            <p:nvPr/>
          </p:nvSpPr>
          <p:spPr>
            <a:xfrm>
              <a:off x="2529807" y="856531"/>
              <a:ext cx="2068887"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lvetica Light" panose="020B0403020202020204" pitchFamily="34" charset="0"/>
                  <a:ea typeface="+mn-ea"/>
                  <a:cs typeface="+mn-cs"/>
                </a:rPr>
                <a:t>VP, Advanced Analytics &amp; Intelligence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lvetica Light" panose="020B0403020202020204" pitchFamily="34" charset="0"/>
                  <a:ea typeface="+mn-ea"/>
                  <a:cs typeface="+mn-cs"/>
                </a:rPr>
                <a:t>kailynh@thevab.com</a:t>
              </a:r>
            </a:p>
          </p:txBody>
        </p:sp>
      </p:grpSp>
      <p:pic>
        <p:nvPicPr>
          <p:cNvPr id="6" name="Picture 5">
            <a:hlinkClick r:id="rId11"/>
            <a:extLst>
              <a:ext uri="{FF2B5EF4-FFF2-40B4-BE49-F238E27FC236}">
                <a16:creationId xmlns:a16="http://schemas.microsoft.com/office/drawing/2014/main" id="{BC7E9318-CE76-B545-6CE3-F8DB9E35D879}"/>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6490606" y="4310650"/>
            <a:ext cx="2084768" cy="1171866"/>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w="12700">
            <a:solidFill>
              <a:srgbClr val="1B1464"/>
            </a:solidFill>
          </a:ln>
        </p:spPr>
      </p:pic>
      <p:sp>
        <p:nvSpPr>
          <p:cNvPr id="8" name="TextBox 7">
            <a:hlinkClick r:id="rId11"/>
            <a:extLst>
              <a:ext uri="{FF2B5EF4-FFF2-40B4-BE49-F238E27FC236}">
                <a16:creationId xmlns:a16="http://schemas.microsoft.com/office/drawing/2014/main" id="{7735A697-7EC6-3B77-0FBF-6766A7034CA8}"/>
              </a:ext>
            </a:extLst>
          </p:cNvPr>
          <p:cNvSpPr txBox="1"/>
          <p:nvPr/>
        </p:nvSpPr>
        <p:spPr>
          <a:xfrm>
            <a:off x="6279805" y="5508250"/>
            <a:ext cx="250637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a:solidFill>
                  <a:srgbClr val="ED3C8D"/>
                </a:solidFill>
                <a:latin typeface="Helvetica" panose="020B0403020202020204" pitchFamily="34" charset="0"/>
              </a:rPr>
              <a:t>The Best Seats In The House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strike="noStrike" kern="1200" cap="none" spc="0" normalizeH="0" baseline="0" noProof="0">
                <a:ln>
                  <a:noFill/>
                </a:ln>
                <a:solidFill>
                  <a:srgbClr val="1B1464"/>
                </a:solidFill>
                <a:effectLst/>
                <a:uLnTx/>
                <a:uFillTx/>
                <a:latin typeface="Helvetica" panose="020B0403020202020204" pitchFamily="34" charset="0"/>
                <a:ea typeface="+mn-ea"/>
                <a:cs typeface="+mn-cs"/>
              </a:rPr>
              <a:t>Recreating The Gameday Sports Experience At Home</a:t>
            </a:r>
          </a:p>
        </p:txBody>
      </p:sp>
      <p:sp>
        <p:nvSpPr>
          <p:cNvPr id="26" name="TextBox 25">
            <a:hlinkClick r:id="rId13"/>
            <a:extLst>
              <a:ext uri="{FF2B5EF4-FFF2-40B4-BE49-F238E27FC236}">
                <a16:creationId xmlns:a16="http://schemas.microsoft.com/office/drawing/2014/main" id="{E2B33FD3-2164-F8CD-50FA-16D86A1DED83}"/>
              </a:ext>
            </a:extLst>
          </p:cNvPr>
          <p:cNvSpPr txBox="1"/>
          <p:nvPr/>
        </p:nvSpPr>
        <p:spPr>
          <a:xfrm>
            <a:off x="9118328" y="5538065"/>
            <a:ext cx="250637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a:solidFill>
                  <a:srgbClr val="ED3C8D"/>
                </a:solidFill>
                <a:latin typeface="Helvetica" panose="020B0403020202020204" pitchFamily="34" charset="0"/>
              </a:rPr>
              <a:t>The Best Seats In the House</a:t>
            </a:r>
            <a:br>
              <a:rPr lang="en-US" sz="1100" b="1">
                <a:solidFill>
                  <a:srgbClr val="ED3C8D"/>
                </a:solidFill>
                <a:latin typeface="Helvetica" panose="020B0403020202020204" pitchFamily="34" charset="0"/>
              </a:rPr>
            </a:br>
            <a:r>
              <a:rPr kumimoji="0" lang="en-US" sz="1000" b="0" i="0" strike="noStrike" kern="1200" cap="none" spc="0" normalizeH="0" baseline="0" noProof="0">
                <a:ln>
                  <a:noFill/>
                </a:ln>
                <a:solidFill>
                  <a:srgbClr val="1B1464"/>
                </a:solidFill>
                <a:effectLst/>
                <a:uLnTx/>
                <a:uFillTx/>
                <a:latin typeface="Helvetica" panose="020B0403020202020204" pitchFamily="34" charset="0"/>
                <a:ea typeface="+mn-ea"/>
                <a:cs typeface="+mn-cs"/>
              </a:rPr>
              <a:t>A Custom Study Exploring Sports Fans’ Viewing Preferences</a:t>
            </a:r>
            <a:endParaRPr kumimoji="0" lang="en-US" sz="1050" b="0" i="0"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pic>
        <p:nvPicPr>
          <p:cNvPr id="5" name="Picture 4">
            <a:hlinkClick r:id="rId13"/>
            <a:extLst>
              <a:ext uri="{FF2B5EF4-FFF2-40B4-BE49-F238E27FC236}">
                <a16:creationId xmlns:a16="http://schemas.microsoft.com/office/drawing/2014/main" id="{24182A90-FF80-6B4D-C8A0-2AFA16127B15}"/>
              </a:ext>
            </a:extLst>
          </p:cNvPr>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a:off x="9329129" y="4331716"/>
            <a:ext cx="2084768" cy="1170377"/>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w="12700">
            <a:solidFill>
              <a:srgbClr val="1B1464"/>
            </a:solidFill>
          </a:ln>
        </p:spPr>
      </p:pic>
      <p:sp>
        <p:nvSpPr>
          <p:cNvPr id="12" name="TextBox 11">
            <a:hlinkClick r:id="rId5"/>
            <a:extLst>
              <a:ext uri="{FF2B5EF4-FFF2-40B4-BE49-F238E27FC236}">
                <a16:creationId xmlns:a16="http://schemas.microsoft.com/office/drawing/2014/main" id="{887FAC41-5C3D-F1EA-8E79-2187C4154419}"/>
              </a:ext>
            </a:extLst>
          </p:cNvPr>
          <p:cNvSpPr txBox="1"/>
          <p:nvPr/>
        </p:nvSpPr>
        <p:spPr>
          <a:xfrm>
            <a:off x="6279805" y="3608125"/>
            <a:ext cx="2506371" cy="5693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a:solidFill>
                  <a:srgbClr val="ED3C8D"/>
                </a:solidFill>
                <a:latin typeface="Helvetica" panose="020B0403020202020204" pitchFamily="34" charset="0"/>
              </a:rPr>
              <a:t>A League of Their Own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strike="noStrike" kern="1200" cap="none" spc="0" normalizeH="0" baseline="0" noProof="0">
                <a:ln>
                  <a:noFill/>
                </a:ln>
                <a:solidFill>
                  <a:srgbClr val="1B1464"/>
                </a:solidFill>
                <a:effectLst/>
                <a:uLnTx/>
                <a:uFillTx/>
                <a:latin typeface="Helvetica" panose="020B0403020202020204" pitchFamily="34" charset="0"/>
                <a:ea typeface="+mn-ea"/>
                <a:cs typeface="+mn-cs"/>
              </a:rPr>
              <a:t>Exploring the Rising Popularity </a:t>
            </a:r>
            <a:br>
              <a:rPr kumimoji="0" lang="en-US" sz="1000" b="0" i="0"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1000" b="0" i="0" strike="noStrike" kern="1200" cap="none" spc="0" normalizeH="0" baseline="0" noProof="0">
                <a:ln>
                  <a:noFill/>
                </a:ln>
                <a:solidFill>
                  <a:srgbClr val="1B1464"/>
                </a:solidFill>
                <a:effectLst/>
                <a:uLnTx/>
                <a:uFillTx/>
                <a:latin typeface="Helvetica" panose="020B0403020202020204" pitchFamily="34" charset="0"/>
                <a:ea typeface="+mn-ea"/>
                <a:cs typeface="+mn-cs"/>
              </a:rPr>
              <a:t>of Women’s Sports</a:t>
            </a:r>
          </a:p>
        </p:txBody>
      </p:sp>
      <p:sp>
        <p:nvSpPr>
          <p:cNvPr id="19" name="TextBox 18">
            <a:hlinkClick r:id="rId2"/>
            <a:extLst>
              <a:ext uri="{FF2B5EF4-FFF2-40B4-BE49-F238E27FC236}">
                <a16:creationId xmlns:a16="http://schemas.microsoft.com/office/drawing/2014/main" id="{38E2E3A7-D9DC-A9D7-CA09-5931A7D27FDD}"/>
              </a:ext>
            </a:extLst>
          </p:cNvPr>
          <p:cNvSpPr txBox="1"/>
          <p:nvPr/>
        </p:nvSpPr>
        <p:spPr>
          <a:xfrm>
            <a:off x="8960120" y="3628969"/>
            <a:ext cx="282278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a:solidFill>
                  <a:srgbClr val="ED3C8D"/>
                </a:solidFill>
                <a:latin typeface="Helvetica" panose="020B0403020202020204" pitchFamily="34" charset="0"/>
              </a:rPr>
              <a:t>What’s the Spread? – 2022 Season</a:t>
            </a:r>
            <a:br>
              <a:rPr lang="en-US" sz="1100" b="1">
                <a:solidFill>
                  <a:srgbClr val="ED3C8D"/>
                </a:solidFill>
                <a:latin typeface="Helvetica" panose="020B0403020202020204" pitchFamily="34" charset="0"/>
              </a:rPr>
            </a:br>
            <a:r>
              <a:rPr kumimoji="0" lang="en-US" sz="1000" b="0" i="0" strike="noStrike" kern="1200" cap="none" spc="0" normalizeH="0" baseline="0" noProof="0">
                <a:ln>
                  <a:noFill/>
                </a:ln>
                <a:solidFill>
                  <a:srgbClr val="1B1464"/>
                </a:solidFill>
                <a:effectLst/>
                <a:uLnTx/>
                <a:uFillTx/>
                <a:latin typeface="Helvetica" panose="020B0403020202020204" pitchFamily="34" charset="0"/>
                <a:ea typeface="+mn-ea"/>
                <a:cs typeface="+mn-cs"/>
              </a:rPr>
              <a:t>Understanding the impact of streaming exclusivity on NFL viewership</a:t>
            </a:r>
            <a:endParaRPr kumimoji="0" lang="en-US" sz="1050" b="0" i="0"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grpSp>
        <p:nvGrpSpPr>
          <p:cNvPr id="3" name="Group 2">
            <a:extLst>
              <a:ext uri="{FF2B5EF4-FFF2-40B4-BE49-F238E27FC236}">
                <a16:creationId xmlns:a16="http://schemas.microsoft.com/office/drawing/2014/main" id="{2AA5011A-0920-9997-10B2-27426BB70099}"/>
              </a:ext>
            </a:extLst>
          </p:cNvPr>
          <p:cNvGrpSpPr/>
          <p:nvPr/>
        </p:nvGrpSpPr>
        <p:grpSpPr>
          <a:xfrm>
            <a:off x="291084" y="691717"/>
            <a:ext cx="3046257" cy="744993"/>
            <a:chOff x="2529807" y="560359"/>
            <a:chExt cx="1962494" cy="744993"/>
          </a:xfrm>
        </p:grpSpPr>
        <p:sp>
          <p:nvSpPr>
            <p:cNvPr id="10" name="TextBox 9">
              <a:hlinkClick r:id="rId10"/>
              <a:extLst>
                <a:ext uri="{FF2B5EF4-FFF2-40B4-BE49-F238E27FC236}">
                  <a16:creationId xmlns:a16="http://schemas.microsoft.com/office/drawing/2014/main" id="{78DC68DA-DBD8-080E-B40C-7D77A680121D}"/>
                </a:ext>
              </a:extLst>
            </p:cNvPr>
            <p:cNvSpPr txBox="1"/>
            <p:nvPr/>
          </p:nvSpPr>
          <p:spPr>
            <a:xfrm>
              <a:off x="2529808" y="560359"/>
              <a:ext cx="15739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srgbClr val="1B1464"/>
                  </a:solidFill>
                  <a:effectLst/>
                  <a:uLnTx/>
                  <a:uFillTx/>
                  <a:latin typeface="Helvetica" pitchFamily="2" charset="0"/>
                  <a:ea typeface="+mn-ea"/>
                  <a:cs typeface="+mn-cs"/>
                </a:rPr>
                <a:t>Jason Wiese</a:t>
              </a:r>
            </a:p>
          </p:txBody>
        </p:sp>
        <p:sp>
          <p:nvSpPr>
            <p:cNvPr id="14" name="TextBox 13">
              <a:extLst>
                <a:ext uri="{FF2B5EF4-FFF2-40B4-BE49-F238E27FC236}">
                  <a16:creationId xmlns:a16="http://schemas.microsoft.com/office/drawing/2014/main" id="{9A663EF4-91CD-2476-EDBB-92886B1CA61A}"/>
                </a:ext>
              </a:extLst>
            </p:cNvPr>
            <p:cNvSpPr txBox="1"/>
            <p:nvPr/>
          </p:nvSpPr>
          <p:spPr>
            <a:xfrm>
              <a:off x="2529807" y="874465"/>
              <a:ext cx="196249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lvetica Light" panose="020B0403020202020204" pitchFamily="34" charset="0"/>
                  <a:ea typeface="+mn-ea"/>
                  <a:cs typeface="+mn-cs"/>
                </a:rPr>
                <a:t>SVP, Director of Strategic Insights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lvetica Light" panose="020B0403020202020204" pitchFamily="34" charset="0"/>
                  <a:ea typeface="+mn-ea"/>
                  <a:cs typeface="+mn-cs"/>
                </a:rPr>
                <a:t>jasonw@thevab.com</a:t>
              </a:r>
            </a:p>
          </p:txBody>
        </p:sp>
      </p:grpSp>
      <p:sp>
        <p:nvSpPr>
          <p:cNvPr id="21" name="TextBox 20">
            <a:hlinkClick r:id="rId15"/>
            <a:extLst>
              <a:ext uri="{FF2B5EF4-FFF2-40B4-BE49-F238E27FC236}">
                <a16:creationId xmlns:a16="http://schemas.microsoft.com/office/drawing/2014/main" id="{90A1D530-5CEF-E00C-54E5-455B8178663D}"/>
              </a:ext>
            </a:extLst>
          </p:cNvPr>
          <p:cNvSpPr txBox="1"/>
          <p:nvPr/>
        </p:nvSpPr>
        <p:spPr>
          <a:xfrm>
            <a:off x="6279805" y="1846631"/>
            <a:ext cx="2506371"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a:solidFill>
                  <a:srgbClr val="ED3C8D"/>
                </a:solidFill>
                <a:latin typeface="Helvetica" panose="020B0403020202020204" pitchFamily="34" charset="0"/>
              </a:rPr>
              <a:t>What’s the Deal with</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a:solidFill>
                  <a:srgbClr val="ED3C8D"/>
                </a:solidFill>
                <a:latin typeface="Helvetica" panose="020B0403020202020204" pitchFamily="34" charset="0"/>
              </a:rPr>
              <a:t>Viewership Data Collection?</a:t>
            </a:r>
          </a:p>
        </p:txBody>
      </p:sp>
      <p:sp>
        <p:nvSpPr>
          <p:cNvPr id="24" name="TextBox 23">
            <a:hlinkClick r:id="rId16"/>
            <a:extLst>
              <a:ext uri="{FF2B5EF4-FFF2-40B4-BE49-F238E27FC236}">
                <a16:creationId xmlns:a16="http://schemas.microsoft.com/office/drawing/2014/main" id="{A1AEAA32-7056-BF68-4DB7-051B9651501D}"/>
              </a:ext>
            </a:extLst>
          </p:cNvPr>
          <p:cNvSpPr txBox="1"/>
          <p:nvPr/>
        </p:nvSpPr>
        <p:spPr>
          <a:xfrm>
            <a:off x="9118328" y="1876446"/>
            <a:ext cx="2506370"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a:solidFill>
                  <a:srgbClr val="ED3C8D"/>
                </a:solidFill>
                <a:latin typeface="Helvetica" panose="020B0403020202020204" pitchFamily="34" charset="0"/>
              </a:rPr>
              <a:t>What’s the Deal with</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a:solidFill>
                  <a:srgbClr val="ED3C8D"/>
                </a:solidFill>
                <a:latin typeface="Helvetica" panose="020B0403020202020204" pitchFamily="34" charset="0"/>
              </a:rPr>
              <a:t>What’s Next In Measurement?</a:t>
            </a:r>
          </a:p>
        </p:txBody>
      </p:sp>
      <p:pic>
        <p:nvPicPr>
          <p:cNvPr id="31" name="Picture 30">
            <a:hlinkClick r:id="rId15"/>
            <a:extLst>
              <a:ext uri="{FF2B5EF4-FFF2-40B4-BE49-F238E27FC236}">
                <a16:creationId xmlns:a16="http://schemas.microsoft.com/office/drawing/2014/main" id="{17BABE0B-2309-51AC-A191-A937CA5DF79F}"/>
              </a:ext>
            </a:extLst>
          </p:cNvPr>
          <p:cNvPicPr>
            <a:picLocks noChangeAspect="1"/>
          </p:cNvPicPr>
          <p:nvPr/>
        </p:nvPicPr>
        <p:blipFill>
          <a:blip r:embed="rId17" cstate="hqprint">
            <a:extLst>
              <a:ext uri="{28A0092B-C50C-407E-A947-70E740481C1C}">
                <a14:useLocalDpi xmlns:a14="http://schemas.microsoft.com/office/drawing/2010/main"/>
              </a:ext>
            </a:extLst>
          </a:blip>
          <a:stretch>
            <a:fillRect/>
          </a:stretch>
        </p:blipFill>
        <p:spPr>
          <a:xfrm>
            <a:off x="6487467" y="645583"/>
            <a:ext cx="2091047" cy="1184989"/>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w="12700">
            <a:solidFill>
              <a:srgbClr val="1B1464"/>
            </a:solidFill>
          </a:ln>
        </p:spPr>
      </p:pic>
      <p:pic>
        <p:nvPicPr>
          <p:cNvPr id="18" name="Picture 17">
            <a:extLst>
              <a:ext uri="{FF2B5EF4-FFF2-40B4-BE49-F238E27FC236}">
                <a16:creationId xmlns:a16="http://schemas.microsoft.com/office/drawing/2014/main" id="{3C178781-2C7F-5C73-C6C7-44D098F7F718}"/>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10515758" y="523"/>
            <a:ext cx="1676241" cy="976072"/>
          </a:xfrm>
          <a:prstGeom prst="rect">
            <a:avLst/>
          </a:prstGeom>
        </p:spPr>
      </p:pic>
      <p:pic>
        <p:nvPicPr>
          <p:cNvPr id="33" name="Picture 32">
            <a:hlinkClick r:id="rId16"/>
            <a:extLst>
              <a:ext uri="{FF2B5EF4-FFF2-40B4-BE49-F238E27FC236}">
                <a16:creationId xmlns:a16="http://schemas.microsoft.com/office/drawing/2014/main" id="{B0DC2CA4-F187-B70B-BC58-467C81BD4647}"/>
              </a:ext>
            </a:extLst>
          </p:cNvPr>
          <p:cNvPicPr>
            <a:picLocks noChangeAspect="1"/>
          </p:cNvPicPr>
          <p:nvPr/>
        </p:nvPicPr>
        <p:blipFill>
          <a:blip r:embed="rId19" cstate="hqprint">
            <a:extLst>
              <a:ext uri="{28A0092B-C50C-407E-A947-70E740481C1C}">
                <a14:useLocalDpi xmlns:a14="http://schemas.microsoft.com/office/drawing/2010/main"/>
              </a:ext>
            </a:extLst>
          </a:blip>
          <a:stretch>
            <a:fillRect/>
          </a:stretch>
        </p:blipFill>
        <p:spPr>
          <a:xfrm>
            <a:off x="9329129" y="658553"/>
            <a:ext cx="2084768" cy="1181922"/>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w="12700">
            <a:solidFill>
              <a:srgbClr val="1B1464"/>
            </a:solidFill>
          </a:ln>
        </p:spPr>
      </p:pic>
    </p:spTree>
    <p:extLst>
      <p:ext uri="{BB962C8B-B14F-4D97-AF65-F5344CB8AC3E}">
        <p14:creationId xmlns:p14="http://schemas.microsoft.com/office/powerpoint/2010/main" val="3110856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D49DEB-7177-4C53-A63F-C8DEAEFFD3CD}"/>
              </a:ext>
            </a:extLst>
          </p:cNvPr>
          <p:cNvSpPr/>
          <p:nvPr/>
        </p:nvSpPr>
        <p:spPr>
          <a:xfrm>
            <a:off x="449869" y="221925"/>
            <a:ext cx="957636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BFF2"/>
                </a:solidFill>
                <a:effectLst/>
                <a:uLnTx/>
                <a:uFillTx/>
                <a:latin typeface="Helvetica" pitchFamily="2" charset="0"/>
                <a:ea typeface="+mn-ea"/>
                <a:cs typeface="+mn-cs"/>
              </a:rPr>
              <a:t>About VAB</a:t>
            </a:r>
          </a:p>
        </p:txBody>
      </p:sp>
      <p:sp>
        <p:nvSpPr>
          <p:cNvPr id="2" name="TextBox 1">
            <a:extLst>
              <a:ext uri="{FF2B5EF4-FFF2-40B4-BE49-F238E27FC236}">
                <a16:creationId xmlns:a16="http://schemas.microsoft.com/office/drawing/2014/main" id="{6FB14815-07B9-42AB-B09B-0447810891B3}"/>
              </a:ext>
            </a:extLst>
          </p:cNvPr>
          <p:cNvSpPr txBox="1"/>
          <p:nvPr/>
        </p:nvSpPr>
        <p:spPr>
          <a:xfrm>
            <a:off x="449869" y="1259934"/>
            <a:ext cx="8714451"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VAB plays a dual role in the video advertising industry. We are leading the change to bring about a more innovative and transparent marketplace. We also provide the insights and thought leadership that enables marketers to develop business-driving marketing strategies.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Drawing on our marketing expertise, we </a:t>
            </a:r>
            <a:r>
              <a:rPr kumimoji="0" lang="en-US" sz="2000" b="1" i="0" u="none" strike="noStrike" kern="1200" cap="none" spc="0" normalizeH="0" baseline="0" noProof="0">
                <a:ln>
                  <a:noFill/>
                </a:ln>
                <a:solidFill>
                  <a:srgbClr val="4EBEA4"/>
                </a:solidFill>
                <a:effectLst/>
                <a:uLnTx/>
                <a:uFillTx/>
                <a:latin typeface="Helvetica" panose="020B0403020202020204" pitchFamily="34" charset="0"/>
                <a:ea typeface="Times New Roman" panose="02020603050405020304" pitchFamily="18" charset="0"/>
                <a:cs typeface="Times New Roman" panose="02020603050405020304" pitchFamily="18" charset="0"/>
              </a:rPr>
              <a:t>simplify</a:t>
            </a: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 the complexities in our industry and </a:t>
            </a:r>
            <a:r>
              <a:rPr kumimoji="0" lang="en-US" sz="2000" b="1" i="0" u="none" strike="noStrike" kern="1200" cap="none" spc="0" normalizeH="0" baseline="0" noProof="0">
                <a:ln>
                  <a:noFill/>
                </a:ln>
                <a:solidFill>
                  <a:srgbClr val="00BFF2"/>
                </a:solidFill>
                <a:effectLst/>
                <a:uLnTx/>
                <a:uFillTx/>
                <a:latin typeface="Helvetica" panose="020B0403020202020204" pitchFamily="34" charset="0"/>
                <a:ea typeface="Times New Roman" panose="02020603050405020304" pitchFamily="18" charset="0"/>
                <a:cs typeface="+mn-cs"/>
              </a:rPr>
              <a:t>discover</a:t>
            </a: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 new insights that </a:t>
            </a:r>
            <a:r>
              <a:rPr kumimoji="0" lang="en-US" sz="2000" b="1" i="0" u="none" strike="noStrike" kern="1200" cap="none" spc="0" normalizeH="0" baseline="0" noProof="0">
                <a:ln>
                  <a:noFill/>
                </a:ln>
                <a:solidFill>
                  <a:srgbClr val="ED3C8D"/>
                </a:solidFill>
                <a:effectLst/>
                <a:uLnTx/>
                <a:uFillTx/>
                <a:latin typeface="Helvetica" panose="020B0403020202020204" pitchFamily="34" charset="0"/>
                <a:ea typeface="Times New Roman" panose="02020603050405020304" pitchFamily="18" charset="0"/>
                <a:cs typeface="Times New Roman" panose="02020603050405020304" pitchFamily="18" charset="0"/>
              </a:rPr>
              <a:t>transform</a:t>
            </a: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 the way marketers look at their media strategy.</a:t>
            </a:r>
            <a:endParaRPr kumimoji="0" lang="en-US" sz="2000" b="0"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15" name="TextBox 14">
            <a:extLst>
              <a:ext uri="{FF2B5EF4-FFF2-40B4-BE49-F238E27FC236}">
                <a16:creationId xmlns:a16="http://schemas.microsoft.com/office/drawing/2014/main" id="{875C49CF-247D-4943-AF3F-A3CBCDB56DAC}"/>
              </a:ext>
            </a:extLst>
          </p:cNvPr>
          <p:cNvSpPr txBox="1"/>
          <p:nvPr/>
        </p:nvSpPr>
        <p:spPr>
          <a:xfrm>
            <a:off x="2136968" y="4285640"/>
            <a:ext cx="9507739" cy="92333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We are committed to your business growth and proud to offer VAB members, brand marketers and agencies </a:t>
            </a:r>
            <a:r>
              <a:rPr kumimoji="0" lang="en-US" sz="1800" b="1" i="1"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complimentary access </a:t>
            </a:r>
            <a:r>
              <a:rPr kumimoji="0" lang="en-US" sz="1800" b="0" i="0"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to our continuously-growing Insights library. </a:t>
            </a:r>
            <a:r>
              <a:rPr kumimoji="0" lang="en-US" sz="1800" b="1" i="0"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Get immediate access </a:t>
            </a:r>
            <a:r>
              <a:rPr kumimoji="0" lang="en-US" sz="1800" b="0"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at </a:t>
            </a: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theVAB.com</a:t>
            </a: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a:t>
            </a:r>
            <a:endParaRPr kumimoji="0" lang="en-US" sz="1800" b="0"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mn-cs"/>
            </a:endParaRPr>
          </a:p>
        </p:txBody>
      </p:sp>
      <p:pic>
        <p:nvPicPr>
          <p:cNvPr id="3" name="Picture 2">
            <a:extLst>
              <a:ext uri="{FF2B5EF4-FFF2-40B4-BE49-F238E27FC236}">
                <a16:creationId xmlns:a16="http://schemas.microsoft.com/office/drawing/2014/main" id="{B00359E5-558D-4CFF-9331-8C374E19D5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3689" y="4177157"/>
            <a:ext cx="934320" cy="934320"/>
          </a:xfrm>
          <a:prstGeom prst="rect">
            <a:avLst/>
          </a:prstGeom>
        </p:spPr>
      </p:pic>
      <p:pic>
        <p:nvPicPr>
          <p:cNvPr id="20" name="Picture 19">
            <a:extLst>
              <a:ext uri="{FF2B5EF4-FFF2-40B4-BE49-F238E27FC236}">
                <a16:creationId xmlns:a16="http://schemas.microsoft.com/office/drawing/2014/main" id="{1EABB202-7144-43E6-9C7B-CBD54AE34E59}"/>
              </a:ext>
            </a:extLst>
          </p:cNvPr>
          <p:cNvPicPr>
            <a:picLocks noChangeAspect="1"/>
          </p:cNvPicPr>
          <p:nvPr/>
        </p:nvPicPr>
        <p:blipFill>
          <a:blip r:embed="rId4" cstate="screen">
            <a:clrChange>
              <a:clrFrom>
                <a:srgbClr val="00BFF2"/>
              </a:clrFrom>
              <a:clrTo>
                <a:srgbClr val="00BFF2">
                  <a:alpha val="0"/>
                </a:srgbClr>
              </a:clrTo>
            </a:clrChange>
            <a:extLst>
              <a:ext uri="{28A0092B-C50C-407E-A947-70E740481C1C}">
                <a14:useLocalDpi xmlns:a14="http://schemas.microsoft.com/office/drawing/2010/main"/>
              </a:ext>
            </a:extLst>
          </a:blip>
          <a:stretch>
            <a:fillRect/>
          </a:stretch>
        </p:blipFill>
        <p:spPr>
          <a:xfrm>
            <a:off x="7133475" y="24820"/>
            <a:ext cx="5058525" cy="2945125"/>
          </a:xfrm>
          <a:prstGeom prst="rect">
            <a:avLst/>
          </a:prstGeom>
        </p:spPr>
      </p:pic>
      <p:pic>
        <p:nvPicPr>
          <p:cNvPr id="7" name="Picture 6">
            <a:extLst>
              <a:ext uri="{FF2B5EF4-FFF2-40B4-BE49-F238E27FC236}">
                <a16:creationId xmlns:a16="http://schemas.microsoft.com/office/drawing/2014/main" id="{A84CC6EE-E4C0-C762-8A60-8EF83C00CEBE}"/>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r="-1"/>
          <a:stretch/>
        </p:blipFill>
        <p:spPr>
          <a:xfrm>
            <a:off x="483207" y="6518053"/>
            <a:ext cx="11708793" cy="350107"/>
          </a:xfrm>
          <a:prstGeom prst="rect">
            <a:avLst/>
          </a:prstGeom>
        </p:spPr>
      </p:pic>
      <p:sp>
        <p:nvSpPr>
          <p:cNvPr id="8" name="Slide Number Placeholder 5">
            <a:extLst>
              <a:ext uri="{FF2B5EF4-FFF2-40B4-BE49-F238E27FC236}">
                <a16:creationId xmlns:a16="http://schemas.microsoft.com/office/drawing/2014/main" id="{58C3BFB4-07EB-8A50-3983-277A53AF5470}"/>
              </a:ext>
            </a:extLst>
          </p:cNvPr>
          <p:cNvSpPr txBox="1">
            <a:spLocks/>
          </p:cNvSpPr>
          <p:nvPr/>
        </p:nvSpPr>
        <p:spPr>
          <a:xfrm>
            <a:off x="503714" y="658897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0" name="Rectangle 9">
            <a:extLst>
              <a:ext uri="{FF2B5EF4-FFF2-40B4-BE49-F238E27FC236}">
                <a16:creationId xmlns:a16="http://schemas.microsoft.com/office/drawing/2014/main" id="{3B417221-C291-8DC1-6FF0-EBCECEBF18E6}"/>
              </a:ext>
            </a:extLst>
          </p:cNvPr>
          <p:cNvSpPr/>
          <p:nvPr/>
        </p:nvSpPr>
        <p:spPr>
          <a:xfrm>
            <a:off x="483207" y="658596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1655053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40044C-9B1B-7C46-936A-7B7F0D3926CB}"/>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12699"/>
            <a:ext cx="12192000" cy="6870700"/>
          </a:xfrm>
          <a:prstGeom prst="rect">
            <a:avLst/>
          </a:prstGeom>
        </p:spPr>
      </p:pic>
      <p:cxnSp>
        <p:nvCxnSpPr>
          <p:cNvPr id="4" name="Straight Connector 3">
            <a:extLst>
              <a:ext uri="{FF2B5EF4-FFF2-40B4-BE49-F238E27FC236}">
                <a16:creationId xmlns:a16="http://schemas.microsoft.com/office/drawing/2014/main" id="{432DADD1-2606-5E0A-C090-3FC6765A988E}"/>
              </a:ext>
            </a:extLst>
          </p:cNvPr>
          <p:cNvCxnSpPr/>
          <p:nvPr/>
        </p:nvCxnSpPr>
        <p:spPr>
          <a:xfrm>
            <a:off x="493843" y="2940040"/>
            <a:ext cx="521208"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2" name="TextBox 1">
            <a:extLst>
              <a:ext uri="{FF2B5EF4-FFF2-40B4-BE49-F238E27FC236}">
                <a16:creationId xmlns:a16="http://schemas.microsoft.com/office/drawing/2014/main" id="{5ED12E2C-533F-4304-D592-E4B4F023E5B0}"/>
              </a:ext>
            </a:extLst>
          </p:cNvPr>
          <p:cNvSpPr txBox="1"/>
          <p:nvPr/>
        </p:nvSpPr>
        <p:spPr>
          <a:xfrm>
            <a:off x="259530" y="3057008"/>
            <a:ext cx="7517487" cy="15081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a:ln>
                  <a:noFill/>
                </a:ln>
                <a:solidFill>
                  <a:prstClr val="white"/>
                </a:solidFill>
                <a:effectLst/>
                <a:uLnTx/>
                <a:uFillTx/>
                <a:latin typeface="Helvetica" pitchFamily="2" charset="0"/>
                <a:ea typeface="+mn-ea"/>
                <a:cs typeface="+mn-cs"/>
              </a:rPr>
              <a:t>Appendix</a:t>
            </a:r>
            <a:r>
              <a:rPr kumimoji="0" lang="en-US" sz="3200" b="1" i="0" u="none" strike="noStrike" kern="1200" cap="none" spc="0" normalizeH="0" baseline="0" noProof="0">
                <a:ln>
                  <a:noFill/>
                </a:ln>
                <a:solidFill>
                  <a:prstClr val="white"/>
                </a:solidFill>
                <a:effectLst/>
                <a:uLnTx/>
                <a:uFillTx/>
                <a:latin typeface="Helvetica" pitchFamily="2" charset="0"/>
                <a:ea typeface="+mn-ea"/>
                <a:cs typeface="+mn-cs"/>
              </a:rPr>
              <a:t>: </a:t>
            </a:r>
            <a:br>
              <a:rPr kumimoji="0" lang="en-US" sz="3200" b="1" i="0" u="none" strike="noStrike" kern="1200" cap="none" spc="0" normalizeH="0" baseline="0" noProof="0">
                <a:ln>
                  <a:noFill/>
                </a:ln>
                <a:solidFill>
                  <a:prstClr val="white"/>
                </a:solidFill>
                <a:effectLst/>
                <a:uLnTx/>
                <a:uFillTx/>
                <a:latin typeface="Helvetica" pitchFamily="2" charset="0"/>
                <a:ea typeface="+mn-ea"/>
                <a:cs typeface="+mn-cs"/>
              </a:rPr>
            </a:br>
            <a:r>
              <a:rPr lang="en-US" sz="3000">
                <a:solidFill>
                  <a:prstClr val="white"/>
                </a:solidFill>
                <a:latin typeface="Helvetica" pitchFamily="2" charset="0"/>
              </a:rPr>
              <a:t>NFL Primetime Game Schedule and</a:t>
            </a:r>
            <a:br>
              <a:rPr lang="en-US" sz="3000">
                <a:solidFill>
                  <a:prstClr val="white"/>
                </a:solidFill>
                <a:latin typeface="Helvetica" pitchFamily="2" charset="0"/>
              </a:rPr>
            </a:br>
            <a:r>
              <a:rPr lang="en-US" sz="3000">
                <a:solidFill>
                  <a:prstClr val="white"/>
                </a:solidFill>
                <a:latin typeface="Helvetica" pitchFamily="2" charset="0"/>
              </a:rPr>
              <a:t>Weekly Analysis</a:t>
            </a:r>
            <a:endParaRPr kumimoji="0" lang="en-US" sz="3000" b="0" i="0" u="none" strike="noStrike" kern="1200" cap="none" spc="0" normalizeH="0" baseline="0" noProof="0">
              <a:ln>
                <a:noFill/>
              </a:ln>
              <a:solidFill>
                <a:prstClr val="white"/>
              </a:solidFill>
              <a:effectLst/>
              <a:uLnTx/>
              <a:uFillTx/>
              <a:latin typeface="Helvetica" pitchFamily="2" charset="0"/>
              <a:ea typeface="+mn-ea"/>
              <a:cs typeface="+mn-cs"/>
            </a:endParaRPr>
          </a:p>
        </p:txBody>
      </p:sp>
    </p:spTree>
    <p:extLst>
      <p:ext uri="{BB962C8B-B14F-4D97-AF65-F5344CB8AC3E}">
        <p14:creationId xmlns:p14="http://schemas.microsoft.com/office/powerpoint/2010/main" val="1369743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Rectangle 176">
            <a:extLst>
              <a:ext uri="{FF2B5EF4-FFF2-40B4-BE49-F238E27FC236}">
                <a16:creationId xmlns:a16="http://schemas.microsoft.com/office/drawing/2014/main" id="{045958C9-2A1E-74F5-8619-03C7DC46F49C}"/>
              </a:ext>
            </a:extLst>
          </p:cNvPr>
          <p:cNvSpPr/>
          <p:nvPr/>
        </p:nvSpPr>
        <p:spPr>
          <a:xfrm>
            <a:off x="0" y="1318242"/>
            <a:ext cx="12191999" cy="5550908"/>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BF894CE-5EB9-4BB3-F6C7-477E37F6A6AA}"/>
              </a:ext>
            </a:extLst>
          </p:cNvPr>
          <p:cNvSpPr/>
          <p:nvPr/>
        </p:nvSpPr>
        <p:spPr>
          <a:xfrm>
            <a:off x="235799" y="427194"/>
            <a:ext cx="11517903" cy="4924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NFL Comparable Primetime Games – 2023 Schedule</a:t>
            </a:r>
          </a:p>
        </p:txBody>
      </p:sp>
      <p:pic>
        <p:nvPicPr>
          <p:cNvPr id="2" name="Picture 1">
            <a:extLst>
              <a:ext uri="{FF2B5EF4-FFF2-40B4-BE49-F238E27FC236}">
                <a16:creationId xmlns:a16="http://schemas.microsoft.com/office/drawing/2014/main" id="{06CEDF0A-D03C-E28C-8382-06185E8D0B55}"/>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BDE1BC5F-BB63-0916-3A60-3B803226C47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1E957BC7-FFD0-73CE-08EA-C2A979729B8D}"/>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graphicFrame>
        <p:nvGraphicFramePr>
          <p:cNvPr id="8" name="Table 7">
            <a:extLst>
              <a:ext uri="{FF2B5EF4-FFF2-40B4-BE49-F238E27FC236}">
                <a16:creationId xmlns:a16="http://schemas.microsoft.com/office/drawing/2014/main" id="{12ABAB04-9A73-E857-712F-4D21E6D53486}"/>
              </a:ext>
            </a:extLst>
          </p:cNvPr>
          <p:cNvGraphicFramePr>
            <a:graphicFrameLocks noGrp="1"/>
          </p:cNvGraphicFramePr>
          <p:nvPr>
            <p:extLst>
              <p:ext uri="{D42A27DB-BD31-4B8C-83A1-F6EECF244321}">
                <p14:modId xmlns:p14="http://schemas.microsoft.com/office/powerpoint/2010/main" val="2757545865"/>
              </p:ext>
            </p:extLst>
          </p:nvPr>
        </p:nvGraphicFramePr>
        <p:xfrm>
          <a:off x="139700" y="1921153"/>
          <a:ext cx="11937999" cy="4267200"/>
        </p:xfrm>
        <a:graphic>
          <a:graphicData uri="http://schemas.openxmlformats.org/drawingml/2006/table">
            <a:tbl>
              <a:tblPr firstRow="1" bandRow="1">
                <a:tableStyleId>{5C22544A-7EE6-4342-B048-85BDC9FD1C3A}</a:tableStyleId>
              </a:tblPr>
              <a:tblGrid>
                <a:gridCol w="1054618">
                  <a:extLst>
                    <a:ext uri="{9D8B030D-6E8A-4147-A177-3AD203B41FA5}">
                      <a16:colId xmlns:a16="http://schemas.microsoft.com/office/drawing/2014/main" val="3134494903"/>
                    </a:ext>
                  </a:extLst>
                </a:gridCol>
                <a:gridCol w="3624817">
                  <a:extLst>
                    <a:ext uri="{9D8B030D-6E8A-4147-A177-3AD203B41FA5}">
                      <a16:colId xmlns:a16="http://schemas.microsoft.com/office/drawing/2014/main" val="3132694179"/>
                    </a:ext>
                  </a:extLst>
                </a:gridCol>
                <a:gridCol w="3682314">
                  <a:extLst>
                    <a:ext uri="{9D8B030D-6E8A-4147-A177-3AD203B41FA5}">
                      <a16:colId xmlns:a16="http://schemas.microsoft.com/office/drawing/2014/main" val="2586366464"/>
                    </a:ext>
                  </a:extLst>
                </a:gridCol>
                <a:gridCol w="3576250">
                  <a:extLst>
                    <a:ext uri="{9D8B030D-6E8A-4147-A177-3AD203B41FA5}">
                      <a16:colId xmlns:a16="http://schemas.microsoft.com/office/drawing/2014/main" val="1474905159"/>
                    </a:ext>
                  </a:extLst>
                </a:gridCol>
              </a:tblGrid>
              <a:tr h="228859">
                <a:tc>
                  <a:txBody>
                    <a:bodyPr/>
                    <a:lstStyle/>
                    <a:p>
                      <a:r>
                        <a:rPr lang="en-US" sz="1400">
                          <a:latin typeface="Helvetica" panose="020B0604020202020204" pitchFamily="34" charset="0"/>
                          <a:cs typeface="Helvetica" panose="020B0604020202020204" pitchFamily="34" charset="0"/>
                        </a:rPr>
                        <a:t>NFL Week</a:t>
                      </a:r>
                    </a:p>
                  </a:txBody>
                  <a:tcPr>
                    <a:lnL w="12700" cap="flat" cmpd="sng" algn="ctr">
                      <a:solidFill>
                        <a:schemeClr val="tx1"/>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B1464"/>
                      </a:solidFill>
                      <a:prstDash val="solid"/>
                      <a:round/>
                      <a:headEnd type="none" w="med" len="med"/>
                      <a:tailEnd type="none" w="med" len="med"/>
                    </a:lnB>
                    <a:lnTlToBr w="12700" cmpd="sng">
                      <a:noFill/>
                      <a:prstDash val="solid"/>
                    </a:lnTlToBr>
                    <a:lnBlToTr w="12700" cmpd="sng">
                      <a:noFill/>
                      <a:prstDash val="solid"/>
                    </a:lnBlToTr>
                    <a:solidFill>
                      <a:srgbClr val="1B1464"/>
                    </a:solidFill>
                  </a:tcPr>
                </a:tc>
                <a:tc>
                  <a:txBody>
                    <a:bodyPr/>
                    <a:lstStyle/>
                    <a:p>
                      <a:pPr algn="ctr"/>
                      <a:r>
                        <a:rPr lang="en-US" sz="1400">
                          <a:latin typeface="Helvetica" panose="020B0604020202020204" pitchFamily="34" charset="0"/>
                          <a:cs typeface="Helvetica" panose="020B0604020202020204" pitchFamily="34" charset="0"/>
                        </a:rPr>
                        <a:t>Thursday Night Football on Prime Video</a:t>
                      </a:r>
                    </a:p>
                  </a:txBody>
                  <a:tcPr>
                    <a:lnL w="12700" cap="flat" cmpd="sng" algn="ctr">
                      <a:solidFill>
                        <a:srgbClr val="1B1464"/>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B1464"/>
                      </a:solidFill>
                      <a:prstDash val="solid"/>
                      <a:round/>
                      <a:headEnd type="none" w="med" len="med"/>
                      <a:tailEnd type="none" w="med" len="med"/>
                    </a:lnB>
                    <a:lnTlToBr w="12700" cmpd="sng">
                      <a:noFill/>
                      <a:prstDash val="solid"/>
                    </a:lnTlToBr>
                    <a:lnBlToTr w="12700" cmpd="sng">
                      <a:noFill/>
                      <a:prstDash val="solid"/>
                    </a:lnBlToTr>
                    <a:solidFill>
                      <a:srgbClr val="00BFF2"/>
                    </a:solidFill>
                  </a:tcPr>
                </a:tc>
                <a:tc>
                  <a:txBody>
                    <a:bodyPr/>
                    <a:lstStyle/>
                    <a:p>
                      <a:pPr algn="ctr"/>
                      <a:r>
                        <a:rPr lang="en-US" sz="1400">
                          <a:latin typeface="Helvetica" panose="020B0604020202020204" pitchFamily="34" charset="0"/>
                          <a:cs typeface="Helvetica" panose="020B0604020202020204" pitchFamily="34" charset="0"/>
                        </a:rPr>
                        <a:t>Sunday Night Football on NBC</a:t>
                      </a:r>
                    </a:p>
                  </a:txBody>
                  <a:tcPr>
                    <a:lnL w="12700" cap="flat" cmpd="sng" algn="ctr">
                      <a:solidFill>
                        <a:srgbClr val="1B1464"/>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B1464"/>
                      </a:solidFill>
                      <a:prstDash val="solid"/>
                      <a:round/>
                      <a:headEnd type="none" w="med" len="med"/>
                      <a:tailEnd type="none" w="med" len="med"/>
                    </a:lnB>
                    <a:lnTlToBr w="12700" cmpd="sng">
                      <a:noFill/>
                      <a:prstDash val="solid"/>
                    </a:lnTlToBr>
                    <a:lnBlToTr w="12700" cmpd="sng">
                      <a:noFill/>
                      <a:prstDash val="solid"/>
                    </a:lnBlToTr>
                    <a:solidFill>
                      <a:srgbClr val="ED3C8D"/>
                    </a:solidFill>
                  </a:tcPr>
                </a:tc>
                <a:tc>
                  <a:txBody>
                    <a:bodyPr/>
                    <a:lstStyle/>
                    <a:p>
                      <a:pPr algn="ctr"/>
                      <a:r>
                        <a:rPr lang="en-US" sz="1400">
                          <a:latin typeface="Helvetica" panose="020B0604020202020204" pitchFamily="34" charset="0"/>
                          <a:cs typeface="Helvetica" panose="020B0604020202020204" pitchFamily="34" charset="0"/>
                        </a:rPr>
                        <a:t>Monday Night Football on ESPN/ABC</a:t>
                      </a:r>
                    </a:p>
                  </a:txBody>
                  <a:tcPr>
                    <a:lnL w="12700" cap="flat" cmpd="sng" algn="ctr">
                      <a:solidFill>
                        <a:srgbClr val="1B1464"/>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B1464"/>
                      </a:solidFill>
                      <a:prstDash val="solid"/>
                      <a:round/>
                      <a:headEnd type="none" w="med" len="med"/>
                      <a:tailEnd type="none" w="med" len="med"/>
                    </a:lnB>
                    <a:lnTlToBr w="12700" cmpd="sng">
                      <a:noFill/>
                      <a:prstDash val="solid"/>
                    </a:lnTlToBr>
                    <a:lnBlToTr w="12700" cmpd="sng">
                      <a:noFill/>
                      <a:prstDash val="solid"/>
                    </a:lnBlToTr>
                    <a:solidFill>
                      <a:srgbClr val="4EBEA4"/>
                    </a:solidFill>
                  </a:tcPr>
                </a:tc>
                <a:extLst>
                  <a:ext uri="{0D108BD9-81ED-4DB2-BD59-A6C34878D82A}">
                    <a16:rowId xmlns:a16="http://schemas.microsoft.com/office/drawing/2014/main" val="1155959105"/>
                  </a:ext>
                </a:extLst>
              </a:tr>
              <a:tr h="228859">
                <a:tc>
                  <a:txBody>
                    <a:bodyPr/>
                    <a:lstStyle/>
                    <a:p>
                      <a:r>
                        <a:rPr lang="en-US" sz="1400">
                          <a:solidFill>
                            <a:srgbClr val="1B1464"/>
                          </a:solidFill>
                          <a:latin typeface="Helvetica" panose="020B0604020202020204" pitchFamily="34" charset="0"/>
                          <a:cs typeface="Helvetica" panose="020B0604020202020204" pitchFamily="34" charset="0"/>
                        </a:rPr>
                        <a:t>Week 2</a:t>
                      </a:r>
                    </a:p>
                  </a:txBody>
                  <a:tcPr>
                    <a:lnL w="12700" cap="flat" cmpd="sng" algn="ctr">
                      <a:solidFill>
                        <a:schemeClr val="tx1"/>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ap="flat" cmpd="sng" algn="ctr">
                      <a:solidFill>
                        <a:srgbClr val="1B1464"/>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a:r>
                        <a:rPr lang="en-US" sz="1400" b="0">
                          <a:solidFill>
                            <a:srgbClr val="1B1464"/>
                          </a:solidFill>
                          <a:latin typeface="Helvetica" panose="020B0604020202020204" pitchFamily="34" charset="0"/>
                          <a:cs typeface="Helvetica" panose="020B0604020202020204" pitchFamily="34" charset="0"/>
                        </a:rPr>
                        <a:t>Sep.14</a:t>
                      </a:r>
                      <a:r>
                        <a:rPr lang="en-US" sz="1400">
                          <a:solidFill>
                            <a:srgbClr val="1B1464"/>
                          </a:solidFill>
                          <a:latin typeface="Helvetica" panose="020B0604020202020204" pitchFamily="34" charset="0"/>
                          <a:cs typeface="Helvetica" panose="020B0604020202020204" pitchFamily="34" charset="0"/>
                        </a:rPr>
                        <a:t> – Vikings (28) @ </a:t>
                      </a:r>
                      <a:r>
                        <a:rPr lang="en-US" sz="1400" b="1">
                          <a:solidFill>
                            <a:srgbClr val="1B1464"/>
                          </a:solidFill>
                          <a:latin typeface="Helvetica" panose="020B0604020202020204" pitchFamily="34" charset="0"/>
                          <a:cs typeface="Helvetica" panose="020B0604020202020204" pitchFamily="34" charset="0"/>
                        </a:rPr>
                        <a:t>Eagles (34)</a:t>
                      </a:r>
                    </a:p>
                  </a:txBody>
                  <a:tcPr>
                    <a:lnL w="12700" cap="flat" cmpd="sng" algn="ctr">
                      <a:solidFill>
                        <a:srgbClr val="1B1464"/>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ap="flat" cmpd="sng" algn="ctr">
                      <a:solidFill>
                        <a:srgbClr val="1B1464"/>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solidFill>
                            <a:srgbClr val="1B1464"/>
                          </a:solidFill>
                          <a:latin typeface="Helvetica" panose="020B0604020202020204" pitchFamily="34" charset="0"/>
                          <a:cs typeface="Helvetica" panose="020B0604020202020204" pitchFamily="34" charset="0"/>
                        </a:rPr>
                        <a:t>Sep. 17 </a:t>
                      </a:r>
                      <a:r>
                        <a:rPr lang="en-US" sz="1400">
                          <a:solidFill>
                            <a:srgbClr val="1B1464"/>
                          </a:solidFill>
                          <a:latin typeface="Helvetica" panose="020B0604020202020204" pitchFamily="34" charset="0"/>
                          <a:cs typeface="Helvetica" panose="020B0604020202020204" pitchFamily="34" charset="0"/>
                        </a:rPr>
                        <a:t>– </a:t>
                      </a:r>
                      <a:r>
                        <a:rPr lang="en-US" sz="1400" b="1">
                          <a:solidFill>
                            <a:srgbClr val="1B1464"/>
                          </a:solidFill>
                          <a:latin typeface="Helvetica" panose="020B0604020202020204" pitchFamily="34" charset="0"/>
                          <a:cs typeface="Helvetica" panose="020B0604020202020204" pitchFamily="34" charset="0"/>
                        </a:rPr>
                        <a:t>Dolphins (24) </a:t>
                      </a:r>
                      <a:r>
                        <a:rPr lang="en-US" sz="1400">
                          <a:solidFill>
                            <a:srgbClr val="1B1464"/>
                          </a:solidFill>
                          <a:latin typeface="Helvetica" panose="020B0604020202020204" pitchFamily="34" charset="0"/>
                          <a:cs typeface="Helvetica" panose="020B0604020202020204" pitchFamily="34" charset="0"/>
                        </a:rPr>
                        <a:t>@ </a:t>
                      </a:r>
                      <a:r>
                        <a:rPr lang="en-US" sz="1400" b="0">
                          <a:solidFill>
                            <a:srgbClr val="1B1464"/>
                          </a:solidFill>
                          <a:latin typeface="Helvetica" panose="020B0604020202020204" pitchFamily="34" charset="0"/>
                          <a:cs typeface="Helvetica" panose="020B0604020202020204" pitchFamily="34" charset="0"/>
                        </a:rPr>
                        <a:t>Patriots (17)</a:t>
                      </a:r>
                    </a:p>
                  </a:txBody>
                  <a:tcPr>
                    <a:lnL w="12700" cap="flat" cmpd="sng" algn="ctr">
                      <a:solidFill>
                        <a:srgbClr val="1B1464"/>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ap="flat" cmpd="sng" algn="ctr">
                      <a:solidFill>
                        <a:srgbClr val="1B1464"/>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a:r>
                        <a:rPr lang="en-US" sz="1400">
                          <a:solidFill>
                            <a:srgbClr val="1B1464"/>
                          </a:solidFill>
                          <a:latin typeface="Helvetica" panose="020B0604020202020204" pitchFamily="34" charset="0"/>
                          <a:cs typeface="Helvetica" panose="020B0604020202020204" pitchFamily="34" charset="0"/>
                        </a:rPr>
                        <a:t>Sep. 18 – Browns (22) @ </a:t>
                      </a:r>
                      <a:r>
                        <a:rPr lang="en-US" sz="1400" b="1">
                          <a:solidFill>
                            <a:srgbClr val="1B1464"/>
                          </a:solidFill>
                          <a:latin typeface="Helvetica" panose="020B0604020202020204" pitchFamily="34" charset="0"/>
                          <a:cs typeface="Helvetica" panose="020B0604020202020204" pitchFamily="34" charset="0"/>
                        </a:rPr>
                        <a:t>Steelers (26)</a:t>
                      </a:r>
                      <a:endParaRPr lang="en-US" sz="1400" b="1">
                        <a:solidFill>
                          <a:srgbClr val="1B1464"/>
                        </a:solidFill>
                        <a:highlight>
                          <a:srgbClr val="FFFF00"/>
                        </a:highlight>
                        <a:latin typeface="Helvetica" panose="020B0604020202020204" pitchFamily="34" charset="0"/>
                        <a:cs typeface="Helvetica" panose="020B0604020202020204" pitchFamily="34" charset="0"/>
                      </a:endParaRPr>
                    </a:p>
                  </a:txBody>
                  <a:tcPr>
                    <a:lnL w="12700" cap="flat" cmpd="sng" algn="ctr">
                      <a:solidFill>
                        <a:srgbClr val="1B1464"/>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B1464"/>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09747428"/>
                  </a:ext>
                </a:extLst>
              </a:tr>
              <a:tr h="228859">
                <a:tc>
                  <a:txBody>
                    <a:bodyPr/>
                    <a:lstStyle/>
                    <a:p>
                      <a:r>
                        <a:rPr lang="en-US" sz="1400">
                          <a:solidFill>
                            <a:srgbClr val="1B1464"/>
                          </a:solidFill>
                          <a:latin typeface="Helvetica" panose="020B0604020202020204" pitchFamily="34" charset="0"/>
                          <a:cs typeface="Helvetica" panose="020B0604020202020204" pitchFamily="34" charset="0"/>
                        </a:rPr>
                        <a:t>Week 3</a:t>
                      </a:r>
                    </a:p>
                  </a:txBody>
                  <a:tcPr>
                    <a:lnL w="12700" cap="flat" cmpd="sng" algn="ctr">
                      <a:solidFill>
                        <a:schemeClr val="tx1"/>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r>
                        <a:rPr lang="en-US" sz="1400" b="0">
                          <a:solidFill>
                            <a:srgbClr val="1B1464"/>
                          </a:solidFill>
                          <a:latin typeface="Helvetica" panose="020B0604020202020204" pitchFamily="34" charset="0"/>
                          <a:cs typeface="Helvetica" panose="020B0604020202020204" pitchFamily="34" charset="0"/>
                        </a:rPr>
                        <a:t>Sep. 21 </a:t>
                      </a:r>
                      <a:r>
                        <a:rPr lang="en-US" sz="1400">
                          <a:solidFill>
                            <a:srgbClr val="1B1464"/>
                          </a:solidFill>
                          <a:latin typeface="Helvetica" panose="020B0604020202020204" pitchFamily="34" charset="0"/>
                          <a:cs typeface="Helvetica" panose="020B0604020202020204" pitchFamily="34" charset="0"/>
                        </a:rPr>
                        <a:t>– Giants (12) @ </a:t>
                      </a:r>
                      <a:r>
                        <a:rPr lang="en-US" sz="1400" b="1">
                          <a:solidFill>
                            <a:srgbClr val="1B1464"/>
                          </a:solidFill>
                          <a:latin typeface="Helvetica" panose="020B0604020202020204" pitchFamily="34" charset="0"/>
                          <a:cs typeface="Helvetica" panose="020B0604020202020204" pitchFamily="34" charset="0"/>
                        </a:rPr>
                        <a:t>49ers (30)</a:t>
                      </a:r>
                      <a:endParaRPr lang="en-US" sz="1400">
                        <a:solidFill>
                          <a:srgbClr val="1B1464"/>
                        </a:solidFill>
                        <a:latin typeface="Helvetica" panose="020B0604020202020204" pitchFamily="34" charset="0"/>
                        <a:cs typeface="Helvetica" panose="020B0604020202020204" pitchFamily="34" charset="0"/>
                      </a:endParaRPr>
                    </a:p>
                  </a:txBody>
                  <a:tcPr>
                    <a:lnL w="12700" cap="flat" cmpd="sng" algn="ctr">
                      <a:solidFill>
                        <a:srgbClr val="1B1464"/>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r>
                        <a:rPr lang="en-US" sz="1400">
                          <a:solidFill>
                            <a:srgbClr val="1B1464"/>
                          </a:solidFill>
                          <a:latin typeface="Helvetica" panose="020B0604020202020204" pitchFamily="34" charset="0"/>
                          <a:cs typeface="Helvetica" panose="020B0604020202020204" pitchFamily="34" charset="0"/>
                        </a:rPr>
                        <a:t>Sep. 24 – </a:t>
                      </a:r>
                      <a:r>
                        <a:rPr lang="en-US" sz="1400" b="1">
                          <a:solidFill>
                            <a:srgbClr val="1B1464"/>
                          </a:solidFill>
                          <a:latin typeface="Helvetica" panose="020B0604020202020204" pitchFamily="34" charset="0"/>
                          <a:cs typeface="Helvetica" panose="020B0604020202020204" pitchFamily="34" charset="0"/>
                        </a:rPr>
                        <a:t>Steelers (23</a:t>
                      </a:r>
                      <a:r>
                        <a:rPr lang="en-US" sz="1400">
                          <a:solidFill>
                            <a:srgbClr val="1B1464"/>
                          </a:solidFill>
                          <a:latin typeface="Helvetica" panose="020B0604020202020204" pitchFamily="34" charset="0"/>
                          <a:cs typeface="Helvetica" panose="020B0604020202020204" pitchFamily="34" charset="0"/>
                        </a:rPr>
                        <a:t>) @ Raiders (18)</a:t>
                      </a:r>
                    </a:p>
                  </a:txBody>
                  <a:tcPr>
                    <a:lnL w="12700" cap="flat" cmpd="sng" algn="ctr">
                      <a:solidFill>
                        <a:srgbClr val="1B1464"/>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rgbClr val="1B1464"/>
                          </a:solidFill>
                          <a:latin typeface="Helvetica" panose="020B0604020202020204" pitchFamily="34" charset="0"/>
                          <a:cs typeface="Helvetica" panose="020B0604020202020204" pitchFamily="34" charset="0"/>
                        </a:rPr>
                        <a:t>Sep. 25 – </a:t>
                      </a:r>
                      <a:r>
                        <a:rPr lang="en-US" sz="1400" b="1">
                          <a:solidFill>
                            <a:srgbClr val="1B1464"/>
                          </a:solidFill>
                          <a:latin typeface="Helvetica" panose="020B0604020202020204" pitchFamily="34" charset="0"/>
                          <a:cs typeface="Helvetica" panose="020B0604020202020204" pitchFamily="34" charset="0"/>
                        </a:rPr>
                        <a:t>Eagles (25)</a:t>
                      </a:r>
                      <a:r>
                        <a:rPr lang="en-US" sz="1400">
                          <a:solidFill>
                            <a:srgbClr val="1B1464"/>
                          </a:solidFill>
                          <a:latin typeface="Helvetica" panose="020B0604020202020204" pitchFamily="34" charset="0"/>
                          <a:cs typeface="Helvetica" panose="020B0604020202020204" pitchFamily="34" charset="0"/>
                        </a:rPr>
                        <a:t> @ Buccaneers (11)</a:t>
                      </a:r>
                      <a:endParaRPr lang="en-US" sz="1400">
                        <a:solidFill>
                          <a:srgbClr val="1B1464"/>
                        </a:solidFill>
                        <a:highlight>
                          <a:srgbClr val="FFFF00"/>
                        </a:highlight>
                        <a:latin typeface="Helvetica" panose="020B0604020202020204" pitchFamily="34" charset="0"/>
                        <a:cs typeface="Helvetica" panose="020B0604020202020204" pitchFamily="34" charset="0"/>
                      </a:endParaRPr>
                    </a:p>
                  </a:txBody>
                  <a:tcPr>
                    <a:lnL w="12700" cap="flat" cmpd="sng" algn="ctr">
                      <a:solidFill>
                        <a:srgbClr val="1B1464"/>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96651161"/>
                  </a:ext>
                </a:extLst>
              </a:tr>
              <a:tr h="228859">
                <a:tc>
                  <a:txBody>
                    <a:bodyPr/>
                    <a:lstStyle/>
                    <a:p>
                      <a:r>
                        <a:rPr lang="en-US" sz="1400">
                          <a:solidFill>
                            <a:srgbClr val="1B1464"/>
                          </a:solidFill>
                          <a:latin typeface="Helvetica" panose="020B0604020202020204" pitchFamily="34" charset="0"/>
                          <a:cs typeface="Helvetica" panose="020B0604020202020204" pitchFamily="34" charset="0"/>
                        </a:rPr>
                        <a:t>Week 4</a:t>
                      </a:r>
                    </a:p>
                  </a:txBody>
                  <a:tcPr>
                    <a:lnL w="12700" cap="flat" cmpd="sng" algn="ctr">
                      <a:solidFill>
                        <a:schemeClr val="tx1"/>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r>
                        <a:rPr lang="en-US" sz="1400" b="0">
                          <a:solidFill>
                            <a:srgbClr val="1B1464"/>
                          </a:solidFill>
                          <a:latin typeface="Helvetica" panose="020B0604020202020204" pitchFamily="34" charset="0"/>
                          <a:cs typeface="Helvetica" panose="020B0604020202020204" pitchFamily="34" charset="0"/>
                        </a:rPr>
                        <a:t>Sep. 28 </a:t>
                      </a:r>
                      <a:r>
                        <a:rPr lang="en-US" sz="1400">
                          <a:solidFill>
                            <a:srgbClr val="1B1464"/>
                          </a:solidFill>
                          <a:latin typeface="Helvetica" panose="020B0604020202020204" pitchFamily="34" charset="0"/>
                          <a:cs typeface="Helvetica" panose="020B0604020202020204" pitchFamily="34" charset="0"/>
                        </a:rPr>
                        <a:t>– </a:t>
                      </a:r>
                      <a:r>
                        <a:rPr lang="en-US" sz="1400" b="1">
                          <a:solidFill>
                            <a:srgbClr val="1B1464"/>
                          </a:solidFill>
                          <a:latin typeface="Helvetica" panose="020B0604020202020204" pitchFamily="34" charset="0"/>
                          <a:cs typeface="Helvetica" panose="020B0604020202020204" pitchFamily="34" charset="0"/>
                        </a:rPr>
                        <a:t>Lions (34) </a:t>
                      </a:r>
                      <a:r>
                        <a:rPr lang="en-US" sz="1400" b="0">
                          <a:solidFill>
                            <a:srgbClr val="1B1464"/>
                          </a:solidFill>
                          <a:latin typeface="Helvetica" panose="020B0604020202020204" pitchFamily="34" charset="0"/>
                          <a:cs typeface="Helvetica" panose="020B0604020202020204" pitchFamily="34" charset="0"/>
                        </a:rPr>
                        <a:t>@ Packers (20)</a:t>
                      </a:r>
                    </a:p>
                  </a:txBody>
                  <a:tcPr>
                    <a:lnL w="12700" cap="flat" cmpd="sng" algn="ctr">
                      <a:solidFill>
                        <a:srgbClr val="1B1464"/>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Oct. 1 </a:t>
                      </a:r>
                      <a:r>
                        <a:rPr lang="en-US" sz="1400">
                          <a:solidFill>
                            <a:srgbClr val="1B1464"/>
                          </a:solidFill>
                          <a:latin typeface="Helvetica" panose="020B0604020202020204" pitchFamily="34" charset="0"/>
                          <a:cs typeface="Helvetica" panose="020B0604020202020204" pitchFamily="34" charset="0"/>
                        </a:rPr>
                        <a:t>–</a:t>
                      </a:r>
                      <a:r>
                        <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14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Chiefs (23) </a:t>
                      </a:r>
                      <a:r>
                        <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Jets (20)</a:t>
                      </a:r>
                    </a:p>
                  </a:txBody>
                  <a:tcPr>
                    <a:lnL w="12700" cap="flat" cmpd="sng" algn="ctr">
                      <a:solidFill>
                        <a:srgbClr val="1B1464"/>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r>
                        <a:rPr lang="en-US" sz="1400">
                          <a:solidFill>
                            <a:srgbClr val="1B1464"/>
                          </a:solidFill>
                          <a:latin typeface="Helvetica" panose="020B0604020202020204" pitchFamily="34" charset="0"/>
                          <a:cs typeface="Helvetica" panose="020B0604020202020204" pitchFamily="34" charset="0"/>
                        </a:rPr>
                        <a:t>Oct. 2 – </a:t>
                      </a:r>
                      <a:r>
                        <a:rPr lang="en-US" sz="1400" b="1">
                          <a:solidFill>
                            <a:srgbClr val="1B1464"/>
                          </a:solidFill>
                          <a:latin typeface="Helvetica" panose="020B0604020202020204" pitchFamily="34" charset="0"/>
                          <a:cs typeface="Helvetica" panose="020B0604020202020204" pitchFamily="34" charset="0"/>
                        </a:rPr>
                        <a:t>Seahawks (24) </a:t>
                      </a:r>
                      <a:r>
                        <a:rPr lang="en-US" sz="1400">
                          <a:solidFill>
                            <a:srgbClr val="1B1464"/>
                          </a:solidFill>
                          <a:latin typeface="Helvetica" panose="020B0604020202020204" pitchFamily="34" charset="0"/>
                          <a:cs typeface="Helvetica" panose="020B0604020202020204" pitchFamily="34" charset="0"/>
                        </a:rPr>
                        <a:t>@ Giants (3)</a:t>
                      </a:r>
                    </a:p>
                  </a:txBody>
                  <a:tcPr>
                    <a:lnL w="12700" cap="flat" cmpd="sng" algn="ctr">
                      <a:solidFill>
                        <a:srgbClr val="1B1464"/>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09262126"/>
                  </a:ext>
                </a:extLst>
              </a:tr>
              <a:tr h="228859">
                <a:tc>
                  <a:txBody>
                    <a:bodyPr/>
                    <a:lstStyle/>
                    <a:p>
                      <a:r>
                        <a:rPr lang="en-US" sz="1400">
                          <a:solidFill>
                            <a:srgbClr val="1B1464"/>
                          </a:solidFill>
                          <a:latin typeface="Helvetica" panose="020B0604020202020204" pitchFamily="34" charset="0"/>
                          <a:cs typeface="Helvetica" panose="020B0604020202020204" pitchFamily="34" charset="0"/>
                        </a:rPr>
                        <a:t>Week 5</a:t>
                      </a:r>
                    </a:p>
                  </a:txBody>
                  <a:tcPr>
                    <a:lnL w="12700" cap="flat" cmpd="sng" algn="ctr">
                      <a:solidFill>
                        <a:schemeClr val="tx1"/>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solidFill>
                            <a:srgbClr val="1B1464"/>
                          </a:solidFill>
                          <a:latin typeface="Helvetica" panose="020B0604020202020204" pitchFamily="34" charset="0"/>
                          <a:cs typeface="Helvetica" panose="020B0604020202020204" pitchFamily="34" charset="0"/>
                        </a:rPr>
                        <a:t>Oct. 5 </a:t>
                      </a:r>
                      <a:r>
                        <a:rPr lang="en-US" sz="1400">
                          <a:solidFill>
                            <a:srgbClr val="1B1464"/>
                          </a:solidFill>
                          <a:latin typeface="Helvetica" panose="020B0604020202020204" pitchFamily="34" charset="0"/>
                          <a:cs typeface="Helvetica" panose="020B0604020202020204" pitchFamily="34" charset="0"/>
                        </a:rPr>
                        <a:t>– </a:t>
                      </a:r>
                      <a:r>
                        <a:rPr lang="en-US" sz="1400" b="1">
                          <a:solidFill>
                            <a:srgbClr val="1B1464"/>
                          </a:solidFill>
                          <a:latin typeface="Helvetica" panose="020B0604020202020204" pitchFamily="34" charset="0"/>
                          <a:cs typeface="Helvetica" panose="020B0604020202020204" pitchFamily="34" charset="0"/>
                        </a:rPr>
                        <a:t>Bears (40) </a:t>
                      </a:r>
                      <a:r>
                        <a:rPr lang="en-US" sz="1400" b="0">
                          <a:solidFill>
                            <a:srgbClr val="1B1464"/>
                          </a:solidFill>
                          <a:latin typeface="Helvetica" panose="020B0604020202020204" pitchFamily="34" charset="0"/>
                          <a:cs typeface="Helvetica" panose="020B0604020202020204" pitchFamily="34" charset="0"/>
                        </a:rPr>
                        <a:t>@ Commanders (20)</a:t>
                      </a:r>
                    </a:p>
                  </a:txBody>
                  <a:tcPr>
                    <a:lnL w="12700" cap="flat" cmpd="sng" algn="ctr">
                      <a:solidFill>
                        <a:srgbClr val="1B1464"/>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Oct. 8 </a:t>
                      </a:r>
                      <a:r>
                        <a:rPr lang="en-US" sz="1400">
                          <a:solidFill>
                            <a:srgbClr val="1B1464"/>
                          </a:solidFill>
                          <a:latin typeface="Helvetica" panose="020B0604020202020204" pitchFamily="34" charset="0"/>
                          <a:cs typeface="Helvetica" panose="020B0604020202020204" pitchFamily="34" charset="0"/>
                        </a:rPr>
                        <a:t>–</a:t>
                      </a:r>
                      <a:r>
                        <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Cowboys (10) @ </a:t>
                      </a:r>
                      <a:r>
                        <a:rPr kumimoji="0" lang="en-US" sz="14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49ers (42)</a:t>
                      </a:r>
                    </a:p>
                  </a:txBody>
                  <a:tcPr>
                    <a:lnL w="12700" cap="flat" cmpd="sng" algn="ctr">
                      <a:solidFill>
                        <a:srgbClr val="1B1464"/>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rgbClr val="1B1464"/>
                          </a:solidFill>
                          <a:latin typeface="Helvetica" panose="020B0604020202020204" pitchFamily="34" charset="0"/>
                          <a:cs typeface="Helvetica" panose="020B0604020202020204" pitchFamily="34" charset="0"/>
                        </a:rPr>
                        <a:t>Oct. 9 – Packers (13) @ </a:t>
                      </a:r>
                      <a:r>
                        <a:rPr lang="en-US" sz="1400" b="1">
                          <a:solidFill>
                            <a:srgbClr val="1B1464"/>
                          </a:solidFill>
                          <a:latin typeface="Helvetica" panose="020B0604020202020204" pitchFamily="34" charset="0"/>
                          <a:cs typeface="Helvetica" panose="020B0604020202020204" pitchFamily="34" charset="0"/>
                        </a:rPr>
                        <a:t>Raiders (17)</a:t>
                      </a:r>
                    </a:p>
                  </a:txBody>
                  <a:tcPr>
                    <a:lnL w="12700" cap="flat" cmpd="sng" algn="ctr">
                      <a:solidFill>
                        <a:srgbClr val="1B1464"/>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15178732"/>
                  </a:ext>
                </a:extLst>
              </a:tr>
              <a:tr h="228859">
                <a:tc>
                  <a:txBody>
                    <a:bodyPr/>
                    <a:lstStyle/>
                    <a:p>
                      <a:r>
                        <a:rPr lang="en-US" sz="1400">
                          <a:solidFill>
                            <a:srgbClr val="1B1464"/>
                          </a:solidFill>
                          <a:latin typeface="Helvetica" panose="020B0604020202020204" pitchFamily="34" charset="0"/>
                          <a:cs typeface="Helvetica" panose="020B0604020202020204" pitchFamily="34" charset="0"/>
                        </a:rPr>
                        <a:t>Week 6</a:t>
                      </a:r>
                    </a:p>
                  </a:txBody>
                  <a:tcPr>
                    <a:lnL w="12700" cap="flat" cmpd="sng" algn="ctr">
                      <a:solidFill>
                        <a:schemeClr val="tx1"/>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solidFill>
                            <a:srgbClr val="1B1464"/>
                          </a:solidFill>
                          <a:latin typeface="Helvetica" panose="020B0604020202020204" pitchFamily="34" charset="0"/>
                          <a:cs typeface="Helvetica" panose="020B0604020202020204" pitchFamily="34" charset="0"/>
                        </a:rPr>
                        <a:t>Oct. 12 </a:t>
                      </a:r>
                      <a:r>
                        <a:rPr lang="en-US" sz="1400">
                          <a:solidFill>
                            <a:srgbClr val="1B1464"/>
                          </a:solidFill>
                          <a:latin typeface="Helvetica" panose="020B0604020202020204" pitchFamily="34" charset="0"/>
                          <a:cs typeface="Helvetica" panose="020B0604020202020204" pitchFamily="34" charset="0"/>
                        </a:rPr>
                        <a:t>– Broncos (8) </a:t>
                      </a:r>
                      <a:r>
                        <a:rPr lang="en-US" sz="1400" b="0">
                          <a:solidFill>
                            <a:srgbClr val="1B1464"/>
                          </a:solidFill>
                          <a:latin typeface="Helvetica" panose="020B0604020202020204" pitchFamily="34" charset="0"/>
                          <a:cs typeface="Helvetica" panose="020B0604020202020204" pitchFamily="34" charset="0"/>
                        </a:rPr>
                        <a:t>@ </a:t>
                      </a:r>
                      <a:r>
                        <a:rPr lang="en-US" sz="1400" b="1">
                          <a:solidFill>
                            <a:srgbClr val="1B1464"/>
                          </a:solidFill>
                          <a:latin typeface="Helvetica" panose="020B0604020202020204" pitchFamily="34" charset="0"/>
                          <a:cs typeface="Helvetica" panose="020B0604020202020204" pitchFamily="34" charset="0"/>
                        </a:rPr>
                        <a:t>Chiefs (19)</a:t>
                      </a:r>
                    </a:p>
                  </a:txBody>
                  <a:tcPr>
                    <a:lnL w="12700" cap="flat" cmpd="sng" algn="ctr">
                      <a:solidFill>
                        <a:srgbClr val="1B1464"/>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Oct. 15 </a:t>
                      </a:r>
                      <a:r>
                        <a:rPr lang="en-US" sz="1400">
                          <a:solidFill>
                            <a:srgbClr val="1B1464"/>
                          </a:solidFill>
                          <a:latin typeface="Helvetica" panose="020B0604020202020204" pitchFamily="34" charset="0"/>
                          <a:cs typeface="Helvetica" panose="020B0604020202020204" pitchFamily="34" charset="0"/>
                        </a:rPr>
                        <a:t>–</a:t>
                      </a:r>
                      <a:r>
                        <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Giants (9) @ </a:t>
                      </a:r>
                      <a:r>
                        <a:rPr kumimoji="0" lang="en-US" sz="14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Bills (14)</a:t>
                      </a:r>
                    </a:p>
                  </a:txBody>
                  <a:tcPr>
                    <a:lnL w="12700" cap="flat" cmpd="sng" algn="ctr">
                      <a:solidFill>
                        <a:srgbClr val="1B1464"/>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rgbClr val="1B1464"/>
                          </a:solidFill>
                          <a:latin typeface="Helvetica" panose="020B0604020202020204" pitchFamily="34" charset="0"/>
                          <a:cs typeface="Helvetica" panose="020B0604020202020204" pitchFamily="34" charset="0"/>
                        </a:rPr>
                        <a:t>Oct. 16 – </a:t>
                      </a:r>
                      <a:r>
                        <a:rPr lang="en-US" sz="1400" b="1">
                          <a:solidFill>
                            <a:srgbClr val="1B1464"/>
                          </a:solidFill>
                          <a:latin typeface="Helvetica" panose="020B0604020202020204" pitchFamily="34" charset="0"/>
                          <a:cs typeface="Helvetica" panose="020B0604020202020204" pitchFamily="34" charset="0"/>
                        </a:rPr>
                        <a:t>Cowboys (20) </a:t>
                      </a:r>
                      <a:r>
                        <a:rPr lang="en-US" sz="1400">
                          <a:solidFill>
                            <a:srgbClr val="1B1464"/>
                          </a:solidFill>
                          <a:latin typeface="Helvetica" panose="020B0604020202020204" pitchFamily="34" charset="0"/>
                          <a:cs typeface="Helvetica" panose="020B0604020202020204" pitchFamily="34" charset="0"/>
                        </a:rPr>
                        <a:t>@ Chargers (17)</a:t>
                      </a:r>
                    </a:p>
                  </a:txBody>
                  <a:tcPr>
                    <a:lnL w="12700" cap="flat" cmpd="sng" algn="ctr">
                      <a:solidFill>
                        <a:srgbClr val="1B1464"/>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59775199"/>
                  </a:ext>
                </a:extLst>
              </a:tr>
              <a:tr h="248681">
                <a:tc>
                  <a:txBody>
                    <a:bodyPr/>
                    <a:lstStyle/>
                    <a:p>
                      <a:r>
                        <a:rPr lang="en-US" sz="1400">
                          <a:solidFill>
                            <a:srgbClr val="1B1464"/>
                          </a:solidFill>
                          <a:latin typeface="Helvetica" panose="020B0604020202020204" pitchFamily="34" charset="0"/>
                          <a:cs typeface="Helvetica" panose="020B0604020202020204" pitchFamily="34" charset="0"/>
                        </a:rPr>
                        <a:t>Week 7</a:t>
                      </a:r>
                    </a:p>
                  </a:txBody>
                  <a:tcPr>
                    <a:lnL w="12700" cap="flat" cmpd="sng" algn="ctr">
                      <a:solidFill>
                        <a:schemeClr val="tx1"/>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solidFill>
                            <a:srgbClr val="1B1464"/>
                          </a:solidFill>
                          <a:latin typeface="Helvetica" panose="020B0604020202020204" pitchFamily="34" charset="0"/>
                          <a:cs typeface="Helvetica" panose="020B0604020202020204" pitchFamily="34" charset="0"/>
                        </a:rPr>
                        <a:t>Oct. 19 </a:t>
                      </a:r>
                      <a:r>
                        <a:rPr lang="en-US" sz="1400">
                          <a:solidFill>
                            <a:srgbClr val="1B1464"/>
                          </a:solidFill>
                          <a:latin typeface="Helvetica" panose="020B0604020202020204" pitchFamily="34" charset="0"/>
                          <a:cs typeface="Helvetica" panose="020B0604020202020204" pitchFamily="34" charset="0"/>
                        </a:rPr>
                        <a:t>– </a:t>
                      </a:r>
                      <a:r>
                        <a:rPr lang="en-US" sz="1400" b="1">
                          <a:solidFill>
                            <a:srgbClr val="1B1464"/>
                          </a:solidFill>
                          <a:latin typeface="Helvetica" panose="020B0604020202020204" pitchFamily="34" charset="0"/>
                          <a:cs typeface="Helvetica" panose="020B0604020202020204" pitchFamily="34" charset="0"/>
                        </a:rPr>
                        <a:t>Jaguars (31) </a:t>
                      </a:r>
                      <a:r>
                        <a:rPr lang="en-US" sz="1400" b="0">
                          <a:solidFill>
                            <a:srgbClr val="1B1464"/>
                          </a:solidFill>
                          <a:latin typeface="Helvetica" panose="020B0604020202020204" pitchFamily="34" charset="0"/>
                          <a:cs typeface="Helvetica" panose="020B0604020202020204" pitchFamily="34" charset="0"/>
                        </a:rPr>
                        <a:t>@ Saints (24)</a:t>
                      </a:r>
                    </a:p>
                  </a:txBody>
                  <a:tcPr>
                    <a:lnL w="12700" cap="flat" cmpd="sng" algn="ctr">
                      <a:solidFill>
                        <a:srgbClr val="1B1464"/>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Oct. 22 </a:t>
                      </a:r>
                      <a:r>
                        <a:rPr lang="en-US" sz="1400">
                          <a:solidFill>
                            <a:srgbClr val="1B1464"/>
                          </a:solidFill>
                          <a:latin typeface="Helvetica" panose="020B0604020202020204" pitchFamily="34" charset="0"/>
                          <a:cs typeface="Helvetica" panose="020B0604020202020204" pitchFamily="34" charset="0"/>
                        </a:rPr>
                        <a:t>–</a:t>
                      </a:r>
                      <a:r>
                        <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Dolphins (17) @ </a:t>
                      </a:r>
                      <a:r>
                        <a:rPr kumimoji="0" lang="en-US" sz="14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Eagles (31)</a:t>
                      </a:r>
                    </a:p>
                  </a:txBody>
                  <a:tcPr>
                    <a:lnL w="12700" cap="flat" cmpd="sng" algn="ctr">
                      <a:solidFill>
                        <a:srgbClr val="1B1464"/>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rgbClr val="1B1464"/>
                          </a:solidFill>
                          <a:latin typeface="Helvetica" panose="020B0604020202020204" pitchFamily="34" charset="0"/>
                          <a:cs typeface="Helvetica" panose="020B0604020202020204" pitchFamily="34" charset="0"/>
                        </a:rPr>
                        <a:t>Oct. 23 – 49ers (17) @ </a:t>
                      </a:r>
                      <a:r>
                        <a:rPr lang="en-US" sz="1400" b="1">
                          <a:solidFill>
                            <a:srgbClr val="1B1464"/>
                          </a:solidFill>
                          <a:latin typeface="Helvetica" panose="020B0604020202020204" pitchFamily="34" charset="0"/>
                          <a:cs typeface="Helvetica" panose="020B0604020202020204" pitchFamily="34" charset="0"/>
                        </a:rPr>
                        <a:t>Vikings (22)</a:t>
                      </a:r>
                    </a:p>
                  </a:txBody>
                  <a:tcPr>
                    <a:lnL w="12700" cap="flat" cmpd="sng" algn="ctr">
                      <a:solidFill>
                        <a:srgbClr val="1B1464"/>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44988330"/>
                  </a:ext>
                </a:extLst>
              </a:tr>
              <a:tr h="228859">
                <a:tc>
                  <a:txBody>
                    <a:bodyPr/>
                    <a:lstStyle/>
                    <a:p>
                      <a:r>
                        <a:rPr lang="en-US" sz="1400">
                          <a:solidFill>
                            <a:srgbClr val="1B1464"/>
                          </a:solidFill>
                          <a:latin typeface="Helvetica" panose="020B0604020202020204" pitchFamily="34" charset="0"/>
                          <a:cs typeface="Helvetica" panose="020B0604020202020204" pitchFamily="34" charset="0"/>
                        </a:rPr>
                        <a:t>Week 8</a:t>
                      </a:r>
                    </a:p>
                  </a:txBody>
                  <a:tcPr>
                    <a:lnL w="12700" cap="flat" cmpd="sng" algn="ctr">
                      <a:solidFill>
                        <a:schemeClr val="tx1"/>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solidFill>
                            <a:srgbClr val="1B1464"/>
                          </a:solidFill>
                          <a:latin typeface="Helvetica" panose="020B0604020202020204" pitchFamily="34" charset="0"/>
                          <a:cs typeface="Helvetica" panose="020B0604020202020204" pitchFamily="34" charset="0"/>
                        </a:rPr>
                        <a:t>Oct. 26 </a:t>
                      </a:r>
                      <a:r>
                        <a:rPr lang="en-US" sz="1400">
                          <a:solidFill>
                            <a:srgbClr val="1B1464"/>
                          </a:solidFill>
                          <a:latin typeface="Helvetica" panose="020B0604020202020204" pitchFamily="34" charset="0"/>
                          <a:cs typeface="Helvetica" panose="020B0604020202020204" pitchFamily="34" charset="0"/>
                        </a:rPr>
                        <a:t>– Buccaneers (18) </a:t>
                      </a:r>
                      <a:r>
                        <a:rPr lang="en-US" sz="1400" b="0">
                          <a:solidFill>
                            <a:srgbClr val="1B1464"/>
                          </a:solidFill>
                          <a:latin typeface="Helvetica" panose="020B0604020202020204" pitchFamily="34" charset="0"/>
                          <a:cs typeface="Helvetica" panose="020B0604020202020204" pitchFamily="34" charset="0"/>
                        </a:rPr>
                        <a:t>@ </a:t>
                      </a:r>
                      <a:r>
                        <a:rPr lang="en-US" sz="1400" b="1">
                          <a:solidFill>
                            <a:srgbClr val="1B1464"/>
                          </a:solidFill>
                          <a:latin typeface="Helvetica" panose="020B0604020202020204" pitchFamily="34" charset="0"/>
                          <a:cs typeface="Helvetica" panose="020B0604020202020204" pitchFamily="34" charset="0"/>
                        </a:rPr>
                        <a:t>Bills (24)</a:t>
                      </a:r>
                    </a:p>
                  </a:txBody>
                  <a:tcPr>
                    <a:lnL w="12700" cap="flat" cmpd="sng" algn="ctr">
                      <a:solidFill>
                        <a:srgbClr val="1B1464"/>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Oct. 29 </a:t>
                      </a:r>
                      <a:r>
                        <a:rPr lang="en-US" sz="1400">
                          <a:solidFill>
                            <a:srgbClr val="1B1464"/>
                          </a:solidFill>
                          <a:latin typeface="Helvetica" panose="020B0604020202020204" pitchFamily="34" charset="0"/>
                          <a:cs typeface="Helvetica" panose="020B0604020202020204" pitchFamily="34" charset="0"/>
                        </a:rPr>
                        <a:t>–</a:t>
                      </a:r>
                      <a:r>
                        <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Bears (13) @ </a:t>
                      </a:r>
                      <a:r>
                        <a:rPr kumimoji="0" lang="en-US" sz="14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Chargers (30)</a:t>
                      </a:r>
                    </a:p>
                  </a:txBody>
                  <a:tcPr>
                    <a:lnL w="12700" cap="flat" cmpd="sng" algn="ctr">
                      <a:solidFill>
                        <a:srgbClr val="1B1464"/>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rgbClr val="1B1464"/>
                          </a:solidFill>
                          <a:latin typeface="Helvetica" panose="020B0604020202020204" pitchFamily="34" charset="0"/>
                          <a:cs typeface="Helvetica" panose="020B0604020202020204" pitchFamily="34" charset="0"/>
                        </a:rPr>
                        <a:t>Oct. 30 – Raiders (14) @ </a:t>
                      </a:r>
                      <a:r>
                        <a:rPr lang="en-US" sz="1400" b="1">
                          <a:solidFill>
                            <a:srgbClr val="1B1464"/>
                          </a:solidFill>
                          <a:latin typeface="Helvetica" panose="020B0604020202020204" pitchFamily="34" charset="0"/>
                          <a:cs typeface="Helvetica" panose="020B0604020202020204" pitchFamily="34" charset="0"/>
                        </a:rPr>
                        <a:t>Lions (26)</a:t>
                      </a:r>
                    </a:p>
                  </a:txBody>
                  <a:tcPr>
                    <a:lnL w="12700" cap="flat" cmpd="sng" algn="ctr">
                      <a:solidFill>
                        <a:srgbClr val="1B1464"/>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55662568"/>
                  </a:ext>
                </a:extLst>
              </a:tr>
              <a:tr h="228859">
                <a:tc>
                  <a:txBody>
                    <a:bodyPr/>
                    <a:lstStyle/>
                    <a:p>
                      <a:r>
                        <a:rPr lang="en-US" sz="1400">
                          <a:solidFill>
                            <a:srgbClr val="1B1464"/>
                          </a:solidFill>
                          <a:latin typeface="Helvetica" panose="020B0604020202020204" pitchFamily="34" charset="0"/>
                          <a:cs typeface="Helvetica" panose="020B0604020202020204" pitchFamily="34" charset="0"/>
                        </a:rPr>
                        <a:t>Week 9</a:t>
                      </a:r>
                    </a:p>
                  </a:txBody>
                  <a:tcPr>
                    <a:lnL w="12700" cap="flat" cmpd="sng" algn="ctr">
                      <a:solidFill>
                        <a:schemeClr val="tx1"/>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solidFill>
                            <a:srgbClr val="1B1464"/>
                          </a:solidFill>
                          <a:latin typeface="Helvetica" panose="020B0604020202020204" pitchFamily="34" charset="0"/>
                          <a:cs typeface="Helvetica" panose="020B0604020202020204" pitchFamily="34" charset="0"/>
                        </a:rPr>
                        <a:t>Nov. 2 </a:t>
                      </a:r>
                      <a:r>
                        <a:rPr lang="en-US" sz="1400">
                          <a:solidFill>
                            <a:srgbClr val="1B1464"/>
                          </a:solidFill>
                          <a:latin typeface="Helvetica" panose="020B0604020202020204" pitchFamily="34" charset="0"/>
                          <a:cs typeface="Helvetica" panose="020B0604020202020204" pitchFamily="34" charset="0"/>
                        </a:rPr>
                        <a:t>– Titans (16) </a:t>
                      </a:r>
                      <a:r>
                        <a:rPr lang="en-US" sz="1400" b="0">
                          <a:solidFill>
                            <a:srgbClr val="1B1464"/>
                          </a:solidFill>
                          <a:latin typeface="Helvetica" panose="020B0604020202020204" pitchFamily="34" charset="0"/>
                          <a:cs typeface="Helvetica" panose="020B0604020202020204" pitchFamily="34" charset="0"/>
                        </a:rPr>
                        <a:t>@</a:t>
                      </a:r>
                      <a:r>
                        <a:rPr lang="en-US" sz="1400" b="1">
                          <a:solidFill>
                            <a:srgbClr val="1B1464"/>
                          </a:solidFill>
                          <a:latin typeface="Helvetica" panose="020B0604020202020204" pitchFamily="34" charset="0"/>
                          <a:cs typeface="Helvetica" panose="020B0604020202020204" pitchFamily="34" charset="0"/>
                        </a:rPr>
                        <a:t> Steelers (20)</a:t>
                      </a:r>
                    </a:p>
                  </a:txBody>
                  <a:tcPr>
                    <a:lnL w="12700" cap="flat" cmpd="sng" algn="ctr">
                      <a:solidFill>
                        <a:srgbClr val="1B1464"/>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r>
                        <a:rPr lang="en-US" sz="1400">
                          <a:solidFill>
                            <a:srgbClr val="1B1464"/>
                          </a:solidFill>
                          <a:latin typeface="Helvetica" panose="020B0604020202020204" pitchFamily="34" charset="0"/>
                          <a:cs typeface="Helvetica" panose="020B0604020202020204" pitchFamily="34" charset="0"/>
                        </a:rPr>
                        <a:t>Nov. 5 – Bills (18) @ </a:t>
                      </a:r>
                      <a:r>
                        <a:rPr lang="en-US" sz="1400" b="1">
                          <a:solidFill>
                            <a:srgbClr val="1B1464"/>
                          </a:solidFill>
                          <a:latin typeface="Helvetica" panose="020B0604020202020204" pitchFamily="34" charset="0"/>
                          <a:cs typeface="Helvetica" panose="020B0604020202020204" pitchFamily="34" charset="0"/>
                        </a:rPr>
                        <a:t>Bengals (24)</a:t>
                      </a:r>
                    </a:p>
                  </a:txBody>
                  <a:tcPr>
                    <a:lnL w="12700" cap="flat" cmpd="sng" algn="ctr">
                      <a:solidFill>
                        <a:srgbClr val="1B1464"/>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rgbClr val="1B1464"/>
                          </a:solidFill>
                          <a:latin typeface="Helvetica" panose="020B0604020202020204" pitchFamily="34" charset="0"/>
                          <a:cs typeface="Helvetica" panose="020B0604020202020204" pitchFamily="34" charset="0"/>
                        </a:rPr>
                        <a:t>Nov. 6 – </a:t>
                      </a:r>
                      <a:r>
                        <a:rPr lang="en-US" sz="1400" b="1">
                          <a:solidFill>
                            <a:srgbClr val="1B1464"/>
                          </a:solidFill>
                          <a:latin typeface="Helvetica" panose="020B0604020202020204" pitchFamily="34" charset="0"/>
                          <a:cs typeface="Helvetica" panose="020B0604020202020204" pitchFamily="34" charset="0"/>
                        </a:rPr>
                        <a:t>Chargers (27) </a:t>
                      </a:r>
                      <a:r>
                        <a:rPr lang="en-US" sz="1400">
                          <a:solidFill>
                            <a:srgbClr val="1B1464"/>
                          </a:solidFill>
                          <a:latin typeface="Helvetica" panose="020B0604020202020204" pitchFamily="34" charset="0"/>
                          <a:cs typeface="Helvetica" panose="020B0604020202020204" pitchFamily="34" charset="0"/>
                        </a:rPr>
                        <a:t>@ Jets (6)</a:t>
                      </a:r>
                    </a:p>
                  </a:txBody>
                  <a:tcPr>
                    <a:lnL w="12700" cap="flat" cmpd="sng" algn="ctr">
                      <a:solidFill>
                        <a:srgbClr val="1B1464"/>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58283682"/>
                  </a:ext>
                </a:extLst>
              </a:tr>
              <a:tr h="228859">
                <a:tc>
                  <a:txBody>
                    <a:bodyPr/>
                    <a:lstStyle/>
                    <a:p>
                      <a:r>
                        <a:rPr lang="en-US" sz="1400">
                          <a:solidFill>
                            <a:srgbClr val="1B1464"/>
                          </a:solidFill>
                          <a:latin typeface="Helvetica" panose="020B0604020202020204" pitchFamily="34" charset="0"/>
                          <a:cs typeface="Helvetica" panose="020B0604020202020204" pitchFamily="34" charset="0"/>
                        </a:rPr>
                        <a:t>Week 10</a:t>
                      </a:r>
                    </a:p>
                  </a:txBody>
                  <a:tcPr>
                    <a:lnL w="12700" cap="flat" cmpd="sng" algn="ctr">
                      <a:solidFill>
                        <a:schemeClr val="tx1"/>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solidFill>
                            <a:srgbClr val="1B1464"/>
                          </a:solidFill>
                          <a:latin typeface="Helvetica" panose="020B0604020202020204" pitchFamily="34" charset="0"/>
                          <a:cs typeface="Helvetica" panose="020B0604020202020204" pitchFamily="34" charset="0"/>
                        </a:rPr>
                        <a:t>Nov. 9 </a:t>
                      </a:r>
                      <a:r>
                        <a:rPr lang="en-US" sz="1400">
                          <a:solidFill>
                            <a:srgbClr val="1B1464"/>
                          </a:solidFill>
                          <a:latin typeface="Helvetica" panose="020B0604020202020204" pitchFamily="34" charset="0"/>
                          <a:cs typeface="Helvetica" panose="020B0604020202020204" pitchFamily="34" charset="0"/>
                        </a:rPr>
                        <a:t>– Panthers (13) </a:t>
                      </a:r>
                      <a:r>
                        <a:rPr lang="en-US" sz="1400" b="0">
                          <a:solidFill>
                            <a:srgbClr val="1B1464"/>
                          </a:solidFill>
                          <a:latin typeface="Helvetica" panose="020B0604020202020204" pitchFamily="34" charset="0"/>
                          <a:cs typeface="Helvetica" panose="020B0604020202020204" pitchFamily="34" charset="0"/>
                        </a:rPr>
                        <a:t>@ </a:t>
                      </a:r>
                      <a:r>
                        <a:rPr lang="en-US" sz="1400" b="1">
                          <a:solidFill>
                            <a:srgbClr val="1B1464"/>
                          </a:solidFill>
                          <a:latin typeface="Helvetica" panose="020B0604020202020204" pitchFamily="34" charset="0"/>
                          <a:cs typeface="Helvetica" panose="020B0604020202020204" pitchFamily="34" charset="0"/>
                        </a:rPr>
                        <a:t>Bears (16)</a:t>
                      </a:r>
                    </a:p>
                  </a:txBody>
                  <a:tcPr>
                    <a:lnL w="12700" cap="flat" cmpd="sng" algn="ctr">
                      <a:solidFill>
                        <a:srgbClr val="1B1464"/>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Nov. 12 </a:t>
                      </a:r>
                      <a:r>
                        <a:rPr lang="en-US" sz="1400">
                          <a:solidFill>
                            <a:srgbClr val="1B1464"/>
                          </a:solidFill>
                          <a:latin typeface="Helvetica" panose="020B0604020202020204" pitchFamily="34" charset="0"/>
                          <a:cs typeface="Helvetica" panose="020B0604020202020204" pitchFamily="34" charset="0"/>
                        </a:rPr>
                        <a:t>–</a:t>
                      </a:r>
                      <a:r>
                        <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Jets (12) @ </a:t>
                      </a:r>
                      <a:r>
                        <a:rPr kumimoji="0" lang="en-US" sz="14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Raiders (16)</a:t>
                      </a:r>
                    </a:p>
                  </a:txBody>
                  <a:tcPr>
                    <a:lnL w="12700" cap="flat" cmpd="sng" algn="ctr">
                      <a:solidFill>
                        <a:srgbClr val="1B1464"/>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r>
                        <a:rPr lang="en-US" sz="1400">
                          <a:solidFill>
                            <a:srgbClr val="1B1464"/>
                          </a:solidFill>
                          <a:latin typeface="Helvetica" panose="020B0604020202020204" pitchFamily="34" charset="0"/>
                          <a:cs typeface="Helvetica" panose="020B0604020202020204" pitchFamily="34" charset="0"/>
                        </a:rPr>
                        <a:t>Nov. 13 – </a:t>
                      </a:r>
                      <a:r>
                        <a:rPr lang="en-US" sz="1400" b="1">
                          <a:solidFill>
                            <a:srgbClr val="1B1464"/>
                          </a:solidFill>
                          <a:latin typeface="Helvetica" panose="020B0604020202020204" pitchFamily="34" charset="0"/>
                          <a:cs typeface="Helvetica" panose="020B0604020202020204" pitchFamily="34" charset="0"/>
                        </a:rPr>
                        <a:t>Broncos (24) </a:t>
                      </a:r>
                      <a:r>
                        <a:rPr lang="en-US" sz="1400">
                          <a:solidFill>
                            <a:srgbClr val="1B1464"/>
                          </a:solidFill>
                          <a:latin typeface="Helvetica" panose="020B0604020202020204" pitchFamily="34" charset="0"/>
                          <a:cs typeface="Helvetica" panose="020B0604020202020204" pitchFamily="34" charset="0"/>
                        </a:rPr>
                        <a:t>@ Bills (22)</a:t>
                      </a:r>
                    </a:p>
                  </a:txBody>
                  <a:tcPr>
                    <a:lnL w="12700" cap="flat" cmpd="sng" algn="ctr">
                      <a:solidFill>
                        <a:srgbClr val="1B1464"/>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04666154"/>
                  </a:ext>
                </a:extLst>
              </a:tr>
              <a:tr h="228859">
                <a:tc>
                  <a:txBody>
                    <a:bodyPr/>
                    <a:lstStyle/>
                    <a:p>
                      <a:r>
                        <a:rPr lang="en-US" sz="1400">
                          <a:solidFill>
                            <a:srgbClr val="1B1464"/>
                          </a:solidFill>
                          <a:latin typeface="Helvetica" panose="020B0604020202020204" pitchFamily="34" charset="0"/>
                          <a:cs typeface="Helvetica" panose="020B0604020202020204" pitchFamily="34" charset="0"/>
                        </a:rPr>
                        <a:t>Week 11</a:t>
                      </a:r>
                    </a:p>
                  </a:txBody>
                  <a:tcPr>
                    <a:lnL w="12700" cap="flat" cmpd="sng" algn="ctr">
                      <a:solidFill>
                        <a:schemeClr val="tx1"/>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solidFill>
                            <a:srgbClr val="1B1464"/>
                          </a:solidFill>
                          <a:latin typeface="Helvetica" panose="020B0604020202020204" pitchFamily="34" charset="0"/>
                          <a:cs typeface="Helvetica" panose="020B0604020202020204" pitchFamily="34" charset="0"/>
                        </a:rPr>
                        <a:t>Nov. 16 </a:t>
                      </a:r>
                      <a:r>
                        <a:rPr lang="en-US" sz="1400">
                          <a:solidFill>
                            <a:srgbClr val="1B1464"/>
                          </a:solidFill>
                          <a:latin typeface="Helvetica" panose="020B0604020202020204" pitchFamily="34" charset="0"/>
                          <a:cs typeface="Helvetica" panose="020B0604020202020204" pitchFamily="34" charset="0"/>
                        </a:rPr>
                        <a:t>– Bengals (20) </a:t>
                      </a:r>
                      <a:r>
                        <a:rPr lang="en-US" sz="1400" b="0">
                          <a:solidFill>
                            <a:srgbClr val="1B1464"/>
                          </a:solidFill>
                          <a:latin typeface="Helvetica" panose="020B0604020202020204" pitchFamily="34" charset="0"/>
                          <a:cs typeface="Helvetica" panose="020B0604020202020204" pitchFamily="34" charset="0"/>
                        </a:rPr>
                        <a:t>@ </a:t>
                      </a:r>
                      <a:r>
                        <a:rPr lang="en-US" sz="1400" b="1">
                          <a:solidFill>
                            <a:srgbClr val="1B1464"/>
                          </a:solidFill>
                          <a:latin typeface="Helvetica" panose="020B0604020202020204" pitchFamily="34" charset="0"/>
                          <a:cs typeface="Helvetica" panose="020B0604020202020204" pitchFamily="34" charset="0"/>
                        </a:rPr>
                        <a:t>Ravens (34)</a:t>
                      </a:r>
                    </a:p>
                  </a:txBody>
                  <a:tcPr>
                    <a:lnL w="12700" cap="flat" cmpd="sng" algn="ctr">
                      <a:solidFill>
                        <a:srgbClr val="1B1464"/>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Nov. 19 </a:t>
                      </a:r>
                      <a:r>
                        <a:rPr lang="en-US" sz="1400">
                          <a:solidFill>
                            <a:srgbClr val="1B1464"/>
                          </a:solidFill>
                          <a:latin typeface="Helvetica" panose="020B0604020202020204" pitchFamily="34" charset="0"/>
                          <a:cs typeface="Helvetica" panose="020B0604020202020204" pitchFamily="34" charset="0"/>
                        </a:rPr>
                        <a:t>–</a:t>
                      </a:r>
                      <a:r>
                        <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Vikings (20) @ </a:t>
                      </a:r>
                      <a:r>
                        <a:rPr kumimoji="0" lang="en-US" sz="14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Broncos (21)</a:t>
                      </a:r>
                    </a:p>
                  </a:txBody>
                  <a:tcPr>
                    <a:lnL w="12700" cap="flat" cmpd="sng" algn="ctr">
                      <a:solidFill>
                        <a:srgbClr val="1B1464"/>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r>
                        <a:rPr lang="en-US" sz="1400">
                          <a:solidFill>
                            <a:srgbClr val="1B1464"/>
                          </a:solidFill>
                          <a:latin typeface="Helvetica" panose="020B0604020202020204" pitchFamily="34" charset="0"/>
                          <a:cs typeface="Helvetica" panose="020B0604020202020204" pitchFamily="34" charset="0"/>
                        </a:rPr>
                        <a:t>Nov. 20 – </a:t>
                      </a:r>
                      <a:r>
                        <a:rPr lang="en-US" sz="1400" b="1">
                          <a:solidFill>
                            <a:srgbClr val="1B1464"/>
                          </a:solidFill>
                          <a:latin typeface="Helvetica" panose="020B0604020202020204" pitchFamily="34" charset="0"/>
                          <a:cs typeface="Helvetica" panose="020B0604020202020204" pitchFamily="34" charset="0"/>
                        </a:rPr>
                        <a:t>Eagles (21) </a:t>
                      </a:r>
                      <a:r>
                        <a:rPr lang="en-US" sz="1400">
                          <a:solidFill>
                            <a:srgbClr val="1B1464"/>
                          </a:solidFill>
                          <a:latin typeface="Helvetica" panose="020B0604020202020204" pitchFamily="34" charset="0"/>
                          <a:cs typeface="Helvetica" panose="020B0604020202020204" pitchFamily="34" charset="0"/>
                        </a:rPr>
                        <a:t>@ Chiefs (17)</a:t>
                      </a:r>
                    </a:p>
                  </a:txBody>
                  <a:tcPr>
                    <a:lnL w="12700" cap="flat" cmpd="sng" algn="ctr">
                      <a:solidFill>
                        <a:srgbClr val="1B1464"/>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75628356"/>
                  </a:ext>
                </a:extLst>
              </a:tr>
              <a:tr h="228859">
                <a:tc>
                  <a:txBody>
                    <a:bodyPr/>
                    <a:lstStyle/>
                    <a:p>
                      <a:r>
                        <a:rPr lang="en-US" sz="1400">
                          <a:solidFill>
                            <a:srgbClr val="1B1464"/>
                          </a:solidFill>
                          <a:latin typeface="Helvetica" panose="020B0604020202020204" pitchFamily="34" charset="0"/>
                          <a:cs typeface="Helvetica" panose="020B0604020202020204" pitchFamily="34" charset="0"/>
                        </a:rPr>
                        <a:t>Week 13</a:t>
                      </a:r>
                    </a:p>
                  </a:txBody>
                  <a:tcPr>
                    <a:lnL w="12700" cap="flat" cmpd="sng" algn="ctr">
                      <a:solidFill>
                        <a:schemeClr val="tx1"/>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solidFill>
                            <a:srgbClr val="1B1464"/>
                          </a:solidFill>
                          <a:latin typeface="Helvetica" panose="020B0604020202020204" pitchFamily="34" charset="0"/>
                          <a:cs typeface="Helvetica" panose="020B0604020202020204" pitchFamily="34" charset="0"/>
                        </a:rPr>
                        <a:t>Nov. 30 </a:t>
                      </a:r>
                      <a:r>
                        <a:rPr lang="en-US" sz="1400">
                          <a:solidFill>
                            <a:srgbClr val="1B1464"/>
                          </a:solidFill>
                          <a:latin typeface="Helvetica" panose="020B0604020202020204" pitchFamily="34" charset="0"/>
                          <a:cs typeface="Helvetica" panose="020B0604020202020204" pitchFamily="34" charset="0"/>
                        </a:rPr>
                        <a:t>– Seahawks (35) </a:t>
                      </a:r>
                      <a:r>
                        <a:rPr lang="en-US" sz="1400" b="0">
                          <a:solidFill>
                            <a:srgbClr val="1B1464"/>
                          </a:solidFill>
                          <a:latin typeface="Helvetica" panose="020B0604020202020204" pitchFamily="34" charset="0"/>
                          <a:cs typeface="Helvetica" panose="020B0604020202020204" pitchFamily="34" charset="0"/>
                        </a:rPr>
                        <a:t>@ </a:t>
                      </a:r>
                      <a:r>
                        <a:rPr lang="en-US" sz="1400" b="1">
                          <a:solidFill>
                            <a:srgbClr val="1B1464"/>
                          </a:solidFill>
                          <a:latin typeface="Helvetica" panose="020B0604020202020204" pitchFamily="34" charset="0"/>
                          <a:cs typeface="Helvetica" panose="020B0604020202020204" pitchFamily="34" charset="0"/>
                        </a:rPr>
                        <a:t>Cowboys (41)</a:t>
                      </a:r>
                    </a:p>
                  </a:txBody>
                  <a:tcPr>
                    <a:lnL w="12700" cap="flat" cmpd="sng" algn="ctr">
                      <a:solidFill>
                        <a:srgbClr val="1B1464"/>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r>
                        <a:rPr lang="en-US" sz="1400">
                          <a:solidFill>
                            <a:srgbClr val="1B1464"/>
                          </a:solidFill>
                          <a:latin typeface="Helvetica" panose="020B0604020202020204" pitchFamily="34" charset="0"/>
                          <a:cs typeface="Helvetica" panose="020B0604020202020204" pitchFamily="34" charset="0"/>
                        </a:rPr>
                        <a:t>Dec. 3 – Chiefs (19) @ </a:t>
                      </a:r>
                      <a:r>
                        <a:rPr lang="en-US" sz="1400" b="1">
                          <a:solidFill>
                            <a:srgbClr val="1B1464"/>
                          </a:solidFill>
                          <a:latin typeface="Helvetica" panose="020B0604020202020204" pitchFamily="34" charset="0"/>
                          <a:cs typeface="Helvetica" panose="020B0604020202020204" pitchFamily="34" charset="0"/>
                        </a:rPr>
                        <a:t>Packers (27)</a:t>
                      </a:r>
                    </a:p>
                  </a:txBody>
                  <a:tcPr>
                    <a:lnL w="12700" cap="flat" cmpd="sng" algn="ctr">
                      <a:solidFill>
                        <a:srgbClr val="1B1464"/>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r>
                        <a:rPr lang="en-US" sz="1400">
                          <a:solidFill>
                            <a:srgbClr val="1B1464"/>
                          </a:solidFill>
                          <a:latin typeface="Helvetica" panose="020B0604020202020204" pitchFamily="34" charset="0"/>
                          <a:cs typeface="Helvetica" panose="020B0604020202020204" pitchFamily="34" charset="0"/>
                        </a:rPr>
                        <a:t>Dec. 4 – </a:t>
                      </a:r>
                      <a:r>
                        <a:rPr lang="en-US" sz="1400" b="1">
                          <a:solidFill>
                            <a:srgbClr val="1B1464"/>
                          </a:solidFill>
                          <a:latin typeface="Helvetica" panose="020B0604020202020204" pitchFamily="34" charset="0"/>
                          <a:cs typeface="Helvetica" panose="020B0604020202020204" pitchFamily="34" charset="0"/>
                        </a:rPr>
                        <a:t>Bengals (34) </a:t>
                      </a:r>
                      <a:r>
                        <a:rPr lang="en-US" sz="1400">
                          <a:solidFill>
                            <a:srgbClr val="1B1464"/>
                          </a:solidFill>
                          <a:latin typeface="Helvetica" panose="020B0604020202020204" pitchFamily="34" charset="0"/>
                          <a:cs typeface="Helvetica" panose="020B0604020202020204" pitchFamily="34" charset="0"/>
                        </a:rPr>
                        <a:t>@ Jaguars (31)</a:t>
                      </a:r>
                    </a:p>
                  </a:txBody>
                  <a:tcPr>
                    <a:lnL w="12700" cap="flat" cmpd="sng" algn="ctr">
                      <a:solidFill>
                        <a:srgbClr val="1B1464"/>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77156328"/>
                  </a:ext>
                </a:extLst>
              </a:tr>
              <a:tr h="228859">
                <a:tc>
                  <a:txBody>
                    <a:bodyPr/>
                    <a:lstStyle/>
                    <a:p>
                      <a:r>
                        <a:rPr lang="en-US" sz="1400">
                          <a:solidFill>
                            <a:srgbClr val="1B1464"/>
                          </a:solidFill>
                          <a:latin typeface="Helvetica" panose="020B0604020202020204" pitchFamily="34" charset="0"/>
                          <a:cs typeface="Helvetica" panose="020B0604020202020204" pitchFamily="34" charset="0"/>
                        </a:rPr>
                        <a:t>Week 14</a:t>
                      </a:r>
                    </a:p>
                  </a:txBody>
                  <a:tcPr>
                    <a:lnL w="12700" cap="flat" cmpd="sng" algn="ctr">
                      <a:solidFill>
                        <a:schemeClr val="tx1"/>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solidFill>
                            <a:srgbClr val="1B1464"/>
                          </a:solidFill>
                          <a:latin typeface="Helvetica" panose="020B0604020202020204" pitchFamily="34" charset="0"/>
                          <a:cs typeface="Helvetica" panose="020B0604020202020204" pitchFamily="34" charset="0"/>
                        </a:rPr>
                        <a:t>Dec. 7 </a:t>
                      </a:r>
                      <a:r>
                        <a:rPr lang="en-US" sz="1400">
                          <a:solidFill>
                            <a:srgbClr val="1B1464"/>
                          </a:solidFill>
                          <a:latin typeface="Helvetica" panose="020B0604020202020204" pitchFamily="34" charset="0"/>
                          <a:cs typeface="Helvetica" panose="020B0604020202020204" pitchFamily="34" charset="0"/>
                        </a:rPr>
                        <a:t>– </a:t>
                      </a:r>
                      <a:r>
                        <a:rPr lang="en-US" sz="1400" b="1">
                          <a:solidFill>
                            <a:srgbClr val="1B1464"/>
                          </a:solidFill>
                          <a:latin typeface="Helvetica" panose="020B0604020202020204" pitchFamily="34" charset="0"/>
                          <a:cs typeface="Helvetica" panose="020B0604020202020204" pitchFamily="34" charset="0"/>
                        </a:rPr>
                        <a:t>Patriots (21) </a:t>
                      </a:r>
                      <a:r>
                        <a:rPr lang="en-US" sz="1400" b="0">
                          <a:solidFill>
                            <a:srgbClr val="1B1464"/>
                          </a:solidFill>
                          <a:latin typeface="Helvetica" panose="020B0604020202020204" pitchFamily="34" charset="0"/>
                          <a:cs typeface="Helvetica" panose="020B0604020202020204" pitchFamily="34" charset="0"/>
                        </a:rPr>
                        <a:t>@ Steelers (18)</a:t>
                      </a:r>
                    </a:p>
                  </a:txBody>
                  <a:tcPr>
                    <a:lnL w="12700" cap="flat" cmpd="sng" algn="ctr">
                      <a:solidFill>
                        <a:srgbClr val="1B1464"/>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Dec. 10 </a:t>
                      </a:r>
                      <a:r>
                        <a:rPr lang="en-US" sz="1400">
                          <a:solidFill>
                            <a:srgbClr val="1B1464"/>
                          </a:solidFill>
                          <a:latin typeface="Helvetica" panose="020B0604020202020204" pitchFamily="34" charset="0"/>
                          <a:cs typeface="Helvetica" panose="020B0604020202020204" pitchFamily="34" charset="0"/>
                        </a:rPr>
                        <a:t>–</a:t>
                      </a:r>
                      <a:r>
                        <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Eagles (13) @ </a:t>
                      </a:r>
                      <a:r>
                        <a:rPr kumimoji="0" lang="en-US" sz="14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Cowboys (33)</a:t>
                      </a:r>
                    </a:p>
                  </a:txBody>
                  <a:tcPr>
                    <a:lnL w="12700" cap="flat" cmpd="sng" algn="ctr">
                      <a:solidFill>
                        <a:srgbClr val="1B1464"/>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rgbClr val="1B1464"/>
                          </a:solidFill>
                          <a:latin typeface="Helvetica" panose="020B0604020202020204" pitchFamily="34" charset="0"/>
                          <a:cs typeface="Helvetica" panose="020B0604020202020204" pitchFamily="34" charset="0"/>
                        </a:rPr>
                        <a:t>Dec.11 – </a:t>
                      </a:r>
                      <a:r>
                        <a:rPr lang="en-US" sz="1400" b="1">
                          <a:solidFill>
                            <a:srgbClr val="1B1464"/>
                          </a:solidFill>
                          <a:latin typeface="Helvetica" panose="020B0604020202020204" pitchFamily="34" charset="0"/>
                          <a:cs typeface="Helvetica" panose="020B0604020202020204" pitchFamily="34" charset="0"/>
                        </a:rPr>
                        <a:t>Titans (28) </a:t>
                      </a:r>
                      <a:r>
                        <a:rPr lang="en-US" sz="1400">
                          <a:solidFill>
                            <a:srgbClr val="1B1464"/>
                          </a:solidFill>
                          <a:latin typeface="Helvetica" panose="020B0604020202020204" pitchFamily="34" charset="0"/>
                          <a:cs typeface="Helvetica" panose="020B0604020202020204" pitchFamily="34" charset="0"/>
                        </a:rPr>
                        <a:t>@ Dolphins (27)</a:t>
                      </a:r>
                    </a:p>
                  </a:txBody>
                  <a:tcPr>
                    <a:lnL w="12700" cap="flat" cmpd="sng" algn="ctr">
                      <a:solidFill>
                        <a:srgbClr val="1B1464"/>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58782123"/>
                  </a:ext>
                </a:extLst>
              </a:tr>
              <a:tr h="228859">
                <a:tc>
                  <a:txBody>
                    <a:bodyPr/>
                    <a:lstStyle/>
                    <a:p>
                      <a:r>
                        <a:rPr lang="en-US" sz="1400">
                          <a:solidFill>
                            <a:srgbClr val="1B1464"/>
                          </a:solidFill>
                          <a:latin typeface="Helvetica" panose="020B0604020202020204" pitchFamily="34" charset="0"/>
                          <a:cs typeface="Helvetica" panose="020B0604020202020204" pitchFamily="34" charset="0"/>
                        </a:rPr>
                        <a:t>Week 15</a:t>
                      </a:r>
                    </a:p>
                  </a:txBody>
                  <a:tcPr>
                    <a:lnL w="12700" cap="flat" cmpd="sng" algn="ctr">
                      <a:solidFill>
                        <a:schemeClr val="tx1"/>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solidFill>
                            <a:srgbClr val="1B1464"/>
                          </a:solidFill>
                          <a:latin typeface="Helvetica" panose="020B0604020202020204" pitchFamily="34" charset="0"/>
                          <a:cs typeface="Helvetica" panose="020B0604020202020204" pitchFamily="34" charset="0"/>
                        </a:rPr>
                        <a:t>Dec. 14 </a:t>
                      </a:r>
                      <a:r>
                        <a:rPr lang="en-US" sz="1400">
                          <a:solidFill>
                            <a:srgbClr val="1B1464"/>
                          </a:solidFill>
                          <a:latin typeface="Helvetica" panose="020B0604020202020204" pitchFamily="34" charset="0"/>
                          <a:cs typeface="Helvetica" panose="020B0604020202020204" pitchFamily="34" charset="0"/>
                        </a:rPr>
                        <a:t>– Chargers (21) </a:t>
                      </a:r>
                      <a:r>
                        <a:rPr lang="en-US" sz="1400" b="0">
                          <a:solidFill>
                            <a:srgbClr val="1B1464"/>
                          </a:solidFill>
                          <a:latin typeface="Helvetica" panose="020B0604020202020204" pitchFamily="34" charset="0"/>
                          <a:cs typeface="Helvetica" panose="020B0604020202020204" pitchFamily="34" charset="0"/>
                        </a:rPr>
                        <a:t>@ </a:t>
                      </a:r>
                      <a:r>
                        <a:rPr lang="en-US" sz="1400" b="1">
                          <a:solidFill>
                            <a:srgbClr val="1B1464"/>
                          </a:solidFill>
                          <a:latin typeface="Helvetica" panose="020B0604020202020204" pitchFamily="34" charset="0"/>
                          <a:cs typeface="Helvetica" panose="020B0604020202020204" pitchFamily="34" charset="0"/>
                        </a:rPr>
                        <a:t>Raiders (63)</a:t>
                      </a:r>
                    </a:p>
                  </a:txBody>
                  <a:tcPr>
                    <a:lnL w="12700" cap="flat" cmpd="sng" algn="ctr">
                      <a:solidFill>
                        <a:srgbClr val="1B1464"/>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Dec. 17 </a:t>
                      </a:r>
                      <a:r>
                        <a:rPr lang="en-US" sz="1400">
                          <a:solidFill>
                            <a:srgbClr val="1B1464"/>
                          </a:solidFill>
                          <a:latin typeface="Helvetica" panose="020B0604020202020204" pitchFamily="34" charset="0"/>
                          <a:cs typeface="Helvetica" panose="020B0604020202020204" pitchFamily="34" charset="0"/>
                        </a:rPr>
                        <a:t>–</a:t>
                      </a:r>
                      <a:r>
                        <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14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Ravens (23) </a:t>
                      </a:r>
                      <a:r>
                        <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Cowboys (7)</a:t>
                      </a:r>
                    </a:p>
                  </a:txBody>
                  <a:tcPr>
                    <a:lnL w="12700" cap="flat" cmpd="sng" algn="ctr">
                      <a:solidFill>
                        <a:srgbClr val="1B1464"/>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rgbClr val="1B1464"/>
                          </a:solidFill>
                          <a:latin typeface="Helvetica" panose="020B0604020202020204" pitchFamily="34" charset="0"/>
                          <a:cs typeface="Helvetica" panose="020B0604020202020204" pitchFamily="34" charset="0"/>
                        </a:rPr>
                        <a:t>Dec. 18 – </a:t>
                      </a:r>
                      <a:r>
                        <a:rPr lang="en-US" sz="1400" b="1">
                          <a:solidFill>
                            <a:srgbClr val="1B1464"/>
                          </a:solidFill>
                          <a:latin typeface="Helvetica" panose="020B0604020202020204" pitchFamily="34" charset="0"/>
                          <a:cs typeface="Helvetica" panose="020B0604020202020204" pitchFamily="34" charset="0"/>
                        </a:rPr>
                        <a:t>Chiefs (27) </a:t>
                      </a:r>
                      <a:r>
                        <a:rPr lang="en-US" sz="1400">
                          <a:solidFill>
                            <a:srgbClr val="1B1464"/>
                          </a:solidFill>
                          <a:latin typeface="Helvetica" panose="020B0604020202020204" pitchFamily="34" charset="0"/>
                          <a:cs typeface="Helvetica" panose="020B0604020202020204" pitchFamily="34" charset="0"/>
                        </a:rPr>
                        <a:t>@ Patriots (17)</a:t>
                      </a:r>
                    </a:p>
                  </a:txBody>
                  <a:tcPr>
                    <a:lnL w="12700" cap="flat" cmpd="sng" algn="ctr">
                      <a:solidFill>
                        <a:srgbClr val="1B1464"/>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1623185"/>
                  </a:ext>
                </a:extLst>
              </a:tr>
            </a:tbl>
          </a:graphicData>
        </a:graphic>
      </p:graphicFrame>
      <p:sp>
        <p:nvSpPr>
          <p:cNvPr id="10" name="TextBox 9">
            <a:extLst>
              <a:ext uri="{FF2B5EF4-FFF2-40B4-BE49-F238E27FC236}">
                <a16:creationId xmlns:a16="http://schemas.microsoft.com/office/drawing/2014/main" id="{9263ADD2-65AA-F6AD-4044-D4605514F67C}"/>
              </a:ext>
            </a:extLst>
          </p:cNvPr>
          <p:cNvSpPr txBox="1"/>
          <p:nvPr/>
        </p:nvSpPr>
        <p:spPr>
          <a:xfrm>
            <a:off x="0" y="1352224"/>
            <a:ext cx="121920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2023 Comparable ‘Standalone NFL Primetime’ Games Schedule</a:t>
            </a:r>
          </a:p>
        </p:txBody>
      </p:sp>
      <p:sp>
        <p:nvSpPr>
          <p:cNvPr id="3" name="TextBox 2">
            <a:extLst>
              <a:ext uri="{FF2B5EF4-FFF2-40B4-BE49-F238E27FC236}">
                <a16:creationId xmlns:a16="http://schemas.microsoft.com/office/drawing/2014/main" id="{CA78B103-BF3B-EF3F-25EC-22A35BB543B0}"/>
              </a:ext>
            </a:extLst>
          </p:cNvPr>
          <p:cNvSpPr txBox="1"/>
          <p:nvPr/>
        </p:nvSpPr>
        <p:spPr>
          <a:xfrm>
            <a:off x="546751" y="6334295"/>
            <a:ext cx="11580771"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B1464"/>
                </a:solidFill>
                <a:effectLst/>
                <a:uLnTx/>
                <a:uFillTx/>
                <a:latin typeface="Helvetica" panose="020B0403020202020204" pitchFamily="34" charset="0"/>
              </a:rPr>
              <a:t>Source: NFL – 2023 Season Schedules</a:t>
            </a:r>
          </a:p>
        </p:txBody>
      </p:sp>
      <p:cxnSp>
        <p:nvCxnSpPr>
          <p:cNvPr id="7" name="Straight Connector 6">
            <a:extLst>
              <a:ext uri="{FF2B5EF4-FFF2-40B4-BE49-F238E27FC236}">
                <a16:creationId xmlns:a16="http://schemas.microsoft.com/office/drawing/2014/main" id="{8DEC8D36-B3D2-1896-4712-915738792CAC}"/>
              </a:ext>
            </a:extLst>
          </p:cNvPr>
          <p:cNvCxnSpPr/>
          <p:nvPr/>
        </p:nvCxnSpPr>
        <p:spPr>
          <a:xfrm>
            <a:off x="177800" y="5270500"/>
            <a:ext cx="1184275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152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A football player catching a football&#10;&#10;Description automatically generated">
            <a:extLst>
              <a:ext uri="{FF2B5EF4-FFF2-40B4-BE49-F238E27FC236}">
                <a16:creationId xmlns:a16="http://schemas.microsoft.com/office/drawing/2014/main" id="{3FE21B78-3E84-60C0-4601-BFB469DB931F}"/>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0" y="0"/>
            <a:ext cx="4080478" cy="6858000"/>
          </a:xfrm>
          <a:prstGeom prst="rect">
            <a:avLst/>
          </a:prstGeom>
        </p:spPr>
      </p:pic>
      <p:pic>
        <p:nvPicPr>
          <p:cNvPr id="8" name="Picture 7">
            <a:extLst>
              <a:ext uri="{FF2B5EF4-FFF2-40B4-BE49-F238E27FC236}">
                <a16:creationId xmlns:a16="http://schemas.microsoft.com/office/drawing/2014/main" id="{69E3ED66-7D56-46D2-B2A0-139022AADE0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59190" y="0"/>
            <a:ext cx="1532810" cy="892552"/>
          </a:xfrm>
          <a:prstGeom prst="rect">
            <a:avLst/>
          </a:prstGeom>
        </p:spPr>
      </p:pic>
      <p:sp>
        <p:nvSpPr>
          <p:cNvPr id="3" name="TextBox 2">
            <a:extLst>
              <a:ext uri="{FF2B5EF4-FFF2-40B4-BE49-F238E27FC236}">
                <a16:creationId xmlns:a16="http://schemas.microsoft.com/office/drawing/2014/main" id="{622A2013-09D5-22BE-0227-864F3B519CC3}"/>
              </a:ext>
            </a:extLst>
          </p:cNvPr>
          <p:cNvSpPr txBox="1"/>
          <p:nvPr/>
        </p:nvSpPr>
        <p:spPr>
          <a:xfrm>
            <a:off x="4227765" y="351728"/>
            <a:ext cx="7883897"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ED3C8D"/>
                </a:solidFill>
                <a:latin typeface="Helvetica" panose="020B0604020202020204" pitchFamily="2" charset="0"/>
              </a:rPr>
              <a:t>The NFL delivers a high-impact, high-reach, communal viewing experience across TV</a:t>
            </a:r>
            <a:endParaRPr kumimoji="0" lang="en-US" sz="2600" b="1" i="0" u="none" strike="noStrike" kern="1200" cap="none" spc="0" normalizeH="0" baseline="0" noProof="0">
              <a:ln>
                <a:noFill/>
              </a:ln>
              <a:solidFill>
                <a:srgbClr val="ED3C8D"/>
              </a:solidFill>
              <a:effectLst/>
              <a:uLnTx/>
              <a:uFillTx/>
              <a:latin typeface="Helvetica" panose="020B0604020202020204" pitchFamily="2" charset="0"/>
              <a:ea typeface="+mn-ea"/>
              <a:cs typeface="+mn-cs"/>
            </a:endParaRPr>
          </a:p>
        </p:txBody>
      </p:sp>
      <p:pic>
        <p:nvPicPr>
          <p:cNvPr id="5" name="Picture 4">
            <a:extLst>
              <a:ext uri="{FF2B5EF4-FFF2-40B4-BE49-F238E27FC236}">
                <a16:creationId xmlns:a16="http://schemas.microsoft.com/office/drawing/2014/main" id="{22CDCFBA-CEBB-F1F5-923E-0EBF2329F958}"/>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6" name="Slide Number Placeholder 5">
            <a:extLst>
              <a:ext uri="{FF2B5EF4-FFF2-40B4-BE49-F238E27FC236}">
                <a16:creationId xmlns:a16="http://schemas.microsoft.com/office/drawing/2014/main" id="{8AE7C724-9715-ED17-AA8D-885F6B05A3BA}"/>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C1F764FD-64FF-BFE9-A1C6-6C9CB0D2CCF5}"/>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4" name="TextBox 3">
            <a:extLst>
              <a:ext uri="{FF2B5EF4-FFF2-40B4-BE49-F238E27FC236}">
                <a16:creationId xmlns:a16="http://schemas.microsoft.com/office/drawing/2014/main" id="{266BE989-FC87-6742-2706-6F3C1333D0C1}"/>
              </a:ext>
            </a:extLst>
          </p:cNvPr>
          <p:cNvSpPr txBox="1"/>
          <p:nvPr/>
        </p:nvSpPr>
        <p:spPr>
          <a:xfrm>
            <a:off x="4276764" y="1337461"/>
            <a:ext cx="7818125" cy="28007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t>The 2023 NFL season </a:t>
            </a:r>
            <a:r>
              <a:rPr lang="en-US" sz="1600">
                <a:solidFill>
                  <a:srgbClr val="1B1464"/>
                </a:solidFill>
                <a:latin typeface="Helvetica" panose="020B0604020202020204" pitchFamily="2" charset="0"/>
                <a:ea typeface="Calibri" panose="020F0502020204030204" pitchFamily="34" charset="0"/>
                <a:cs typeface="Calibri" panose="020F0502020204030204" pitchFamily="34" charset="0"/>
              </a:rPr>
              <a:t>proved that there is an unabated hunger for people to gather for several hours to watch live sports broadcasts across linear TV and streaming video platforms. These popular communal experiences continue to be at the epicenter of culture and have brought in new audiences of all ages and genders. </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600" b="0"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br>
            <a:r>
              <a:rPr kumimoji="0" lang="en-US" sz="1600" b="0"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t>Marketers can capitalize on this growth to reach deeply engaged audiences in </a:t>
            </a:r>
            <a:br>
              <a:rPr kumimoji="0" lang="en-US" sz="1600" b="0"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br>
            <a:r>
              <a:rPr kumimoji="0" lang="en-US" sz="1600" b="0"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t>this trusted, highly produced, brand-safe content across premium platforms.</a:t>
            </a:r>
            <a:br>
              <a:rPr kumimoji="0" lang="en-US" sz="1600" b="0"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br>
            <a:endParaRPr kumimoji="0" lang="en-US" sz="1600" b="0"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rgbClr val="1B1464"/>
                </a:solidFill>
                <a:latin typeface="Helvetica" panose="020B0604020202020204" pitchFamily="2" charset="0"/>
                <a:ea typeface="Calibri" panose="020F0502020204030204" pitchFamily="34" charset="0"/>
                <a:cs typeface="Calibri" panose="020F0502020204030204" pitchFamily="34" charset="0"/>
              </a:rPr>
              <a:t>With high cross-platform viewership across all audience demographics, including diverse segments, the adoption of modern measurement solutions is also crucial</a:t>
            </a:r>
            <a:br>
              <a:rPr lang="en-US" sz="1600">
                <a:solidFill>
                  <a:srgbClr val="1B1464"/>
                </a:solidFill>
                <a:latin typeface="Helvetica" panose="020B0604020202020204" pitchFamily="2" charset="0"/>
                <a:ea typeface="Calibri" panose="020F0502020204030204" pitchFamily="34" charset="0"/>
                <a:cs typeface="Calibri" panose="020F0502020204030204" pitchFamily="34" charset="0"/>
              </a:rPr>
            </a:br>
            <a:r>
              <a:rPr lang="en-US" sz="1600">
                <a:solidFill>
                  <a:srgbClr val="1B1464"/>
                </a:solidFill>
                <a:latin typeface="Helvetica" panose="020B0604020202020204" pitchFamily="2" charset="0"/>
                <a:ea typeface="Calibri" panose="020F0502020204030204" pitchFamily="34" charset="0"/>
                <a:cs typeface="Calibri" panose="020F0502020204030204" pitchFamily="34" charset="0"/>
              </a:rPr>
              <a:t>to ensure an accurate counting of audiences for marketers’ video campaigns.</a:t>
            </a:r>
            <a:endParaRPr kumimoji="0" lang="en-US" sz="1600" b="0" i="0" u="none" strike="noStrike" kern="1200" cap="none" spc="0" normalizeH="0" baseline="0" noProof="0">
              <a:ln>
                <a:noFill/>
              </a:ln>
              <a:solidFill>
                <a:srgbClr val="FF0000"/>
              </a:solidFill>
              <a:effectLst/>
              <a:uLnTx/>
              <a:uFillTx/>
              <a:latin typeface="Helvetica" panose="020B0604020202020204" pitchFamily="2" charset="0"/>
              <a:ea typeface="Calibri" panose="020F0502020204030204" pitchFamily="34" charset="0"/>
              <a:cs typeface="Calibri" panose="020F0502020204030204" pitchFamily="34" charset="0"/>
            </a:endParaRPr>
          </a:p>
        </p:txBody>
      </p:sp>
      <p:sp>
        <p:nvSpPr>
          <p:cNvPr id="12" name="Rectangle: Rounded Corners 11">
            <a:extLst>
              <a:ext uri="{FF2B5EF4-FFF2-40B4-BE49-F238E27FC236}">
                <a16:creationId xmlns:a16="http://schemas.microsoft.com/office/drawing/2014/main" id="{FF715151-F1B6-D21B-792C-9485F30D1F54}"/>
              </a:ext>
            </a:extLst>
          </p:cNvPr>
          <p:cNvSpPr/>
          <p:nvPr/>
        </p:nvSpPr>
        <p:spPr>
          <a:xfrm>
            <a:off x="4312376" y="4918028"/>
            <a:ext cx="7562356" cy="848764"/>
          </a:xfrm>
          <a:prstGeom prst="roundRect">
            <a:avLst>
              <a:gd name="adj" fmla="val 0"/>
            </a:avLst>
          </a:prstGeom>
          <a:solidFill>
            <a:schemeClr val="bg1"/>
          </a:solidFill>
          <a:ln w="1270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EB06EE4F-B9C0-1BEE-CBDD-BF5A273BB049}"/>
              </a:ext>
            </a:extLst>
          </p:cNvPr>
          <p:cNvSpPr txBox="1"/>
          <p:nvPr/>
        </p:nvSpPr>
        <p:spPr>
          <a:xfrm>
            <a:off x="4312376" y="4356375"/>
            <a:ext cx="7562356"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ED3C8D"/>
                </a:solidFill>
                <a:effectLst/>
                <a:uLnTx/>
                <a:uFillTx/>
                <a:latin typeface="Helvetica" panose="020B0403020202020204" pitchFamily="34" charset="0"/>
                <a:ea typeface="+mn-ea"/>
                <a:cs typeface="+mn-cs"/>
              </a:rPr>
              <a:t>Viewership Analysis: 2023 NFL Signature Primetime Series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ED3C8D"/>
                </a:solidFill>
                <a:effectLst/>
                <a:uLnTx/>
                <a:uFillTx/>
                <a:latin typeface="Helvetica" panose="020B0403020202020204" pitchFamily="34" charset="0"/>
                <a:ea typeface="+mn-ea"/>
                <a:cs typeface="+mn-cs"/>
              </a:rPr>
              <a:t>(</a:t>
            </a:r>
            <a:r>
              <a:rPr kumimoji="0" lang="en-US" sz="1000" b="1" i="0" u="sng" strike="noStrike" kern="1200" cap="none" spc="0" normalizeH="0" baseline="0" noProof="0">
                <a:ln>
                  <a:noFill/>
                </a:ln>
                <a:solidFill>
                  <a:srgbClr val="00BFF2"/>
                </a:solidFill>
                <a:effectLst/>
                <a:uLnTx/>
                <a:uFillTx/>
                <a:latin typeface="Helvetica" panose="020B0403020202020204" pitchFamily="34" charset="0"/>
                <a:ea typeface="+mn-ea"/>
                <a:cs typeface="+mn-cs"/>
              </a:rPr>
              <a:t>TNF streaming</a:t>
            </a:r>
            <a:r>
              <a:rPr kumimoji="0" lang="en-US" sz="10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 </a:t>
            </a:r>
            <a:r>
              <a:rPr kumimoji="0" lang="en-US" sz="1000" b="0" i="0" u="none" strike="noStrike" kern="1200" cap="none" spc="0" normalizeH="0" baseline="0" noProof="0">
                <a:ln>
                  <a:noFill/>
                </a:ln>
                <a:solidFill>
                  <a:srgbClr val="ED3C8D"/>
                </a:solidFill>
                <a:effectLst/>
                <a:uLnTx/>
                <a:uFillTx/>
                <a:latin typeface="Helvetica" panose="020B0403020202020204" pitchFamily="34" charset="0"/>
                <a:ea typeface="+mn-ea"/>
                <a:cs typeface="+mn-cs"/>
              </a:rPr>
              <a:t>and </a:t>
            </a:r>
            <a:r>
              <a:rPr kumimoji="0" lang="en-US" sz="1000" b="1" i="0" u="sng" strike="noStrike" kern="1200" cap="none" spc="0" normalizeH="0" baseline="0" noProof="0">
                <a:ln>
                  <a:noFill/>
                </a:ln>
                <a:solidFill>
                  <a:srgbClr val="00BFF2"/>
                </a:solidFill>
                <a:effectLst/>
                <a:uLnTx/>
                <a:uFillTx/>
                <a:latin typeface="Helvetica" panose="020B0403020202020204" pitchFamily="34" charset="0"/>
                <a:ea typeface="+mn-ea"/>
                <a:cs typeface="+mn-cs"/>
              </a:rPr>
              <a:t>SNF / MNF linear TV only</a:t>
            </a:r>
            <a:r>
              <a:rPr kumimoji="0" lang="en-US" sz="10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 </a:t>
            </a:r>
            <a:r>
              <a:rPr kumimoji="0" lang="en-US" sz="1000" b="0" i="0" u="none" strike="noStrike" kern="1200" cap="none" spc="0" normalizeH="0" baseline="0" noProof="0">
                <a:ln>
                  <a:noFill/>
                </a:ln>
                <a:solidFill>
                  <a:srgbClr val="ED3C8D"/>
                </a:solidFill>
                <a:effectLst/>
                <a:uLnTx/>
                <a:uFillTx/>
                <a:latin typeface="Helvetica" panose="020B0403020202020204" pitchFamily="34" charset="0"/>
                <a:ea typeface="+mn-ea"/>
                <a:cs typeface="+mn-cs"/>
              </a:rPr>
              <a:t>viewership)</a:t>
            </a:r>
          </a:p>
        </p:txBody>
      </p:sp>
      <p:sp>
        <p:nvSpPr>
          <p:cNvPr id="23" name="TextBox 22">
            <a:extLst>
              <a:ext uri="{FF2B5EF4-FFF2-40B4-BE49-F238E27FC236}">
                <a16:creationId xmlns:a16="http://schemas.microsoft.com/office/drawing/2014/main" id="{FB4A633B-F991-5B56-A5A2-07FED4C0F1FB}"/>
              </a:ext>
            </a:extLst>
          </p:cNvPr>
          <p:cNvSpPr txBox="1"/>
          <p:nvPr/>
        </p:nvSpPr>
        <p:spPr>
          <a:xfrm>
            <a:off x="5358221" y="5088495"/>
            <a:ext cx="1087103"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Includes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two-market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local broadcast</a:t>
            </a:r>
          </a:p>
        </p:txBody>
      </p:sp>
      <p:sp>
        <p:nvSpPr>
          <p:cNvPr id="24" name="TextBox 23">
            <a:extLst>
              <a:ext uri="{FF2B5EF4-FFF2-40B4-BE49-F238E27FC236}">
                <a16:creationId xmlns:a16="http://schemas.microsoft.com/office/drawing/2014/main" id="{7580FD28-8392-96E7-C933-50644313553F}"/>
              </a:ext>
            </a:extLst>
          </p:cNvPr>
          <p:cNvSpPr txBox="1"/>
          <p:nvPr/>
        </p:nvSpPr>
        <p:spPr>
          <a:xfrm>
            <a:off x="7999082" y="5019245"/>
            <a:ext cx="104796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includes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Universo &amp; Telemundo</a:t>
            </a:r>
            <a:b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simulcasts</a:t>
            </a:r>
          </a:p>
        </p:txBody>
      </p:sp>
      <p:sp>
        <p:nvSpPr>
          <p:cNvPr id="25" name="TextBox 24">
            <a:extLst>
              <a:ext uri="{FF2B5EF4-FFF2-40B4-BE49-F238E27FC236}">
                <a16:creationId xmlns:a16="http://schemas.microsoft.com/office/drawing/2014/main" id="{B5673518-8812-4087-9F27-27B39B5D6C7F}"/>
              </a:ext>
            </a:extLst>
          </p:cNvPr>
          <p:cNvSpPr txBox="1"/>
          <p:nvPr/>
        </p:nvSpPr>
        <p:spPr>
          <a:xfrm>
            <a:off x="10382657" y="5019245"/>
            <a:ext cx="126093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includes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ABC, ESPN2 and ESPN Deportes simulcasts</a:t>
            </a:r>
          </a:p>
        </p:txBody>
      </p:sp>
      <p:cxnSp>
        <p:nvCxnSpPr>
          <p:cNvPr id="36" name="Straight Connector 35">
            <a:extLst>
              <a:ext uri="{FF2B5EF4-FFF2-40B4-BE49-F238E27FC236}">
                <a16:creationId xmlns:a16="http://schemas.microsoft.com/office/drawing/2014/main" id="{8359EA24-365E-A681-0EE9-DD9C1315D78A}"/>
              </a:ext>
            </a:extLst>
          </p:cNvPr>
          <p:cNvCxnSpPr/>
          <p:nvPr/>
        </p:nvCxnSpPr>
        <p:spPr>
          <a:xfrm>
            <a:off x="4260598" y="4246858"/>
            <a:ext cx="7687793" cy="0"/>
          </a:xfrm>
          <a:prstGeom prst="line">
            <a:avLst/>
          </a:prstGeom>
          <a:ln w="12700">
            <a:solidFill>
              <a:srgbClr val="1B1464"/>
            </a:solidFill>
            <a:prstDash val="solid"/>
          </a:ln>
        </p:spPr>
        <p:style>
          <a:lnRef idx="1">
            <a:schemeClr val="accent1"/>
          </a:lnRef>
          <a:fillRef idx="0">
            <a:schemeClr val="accent1"/>
          </a:fillRef>
          <a:effectRef idx="0">
            <a:schemeClr val="accent1"/>
          </a:effectRef>
          <a:fontRef idx="minor">
            <a:schemeClr val="tx1"/>
          </a:fontRef>
        </p:style>
      </p:cxnSp>
      <p:sp>
        <p:nvSpPr>
          <p:cNvPr id="49" name="Rectangle: Rounded Corners 11">
            <a:extLst>
              <a:ext uri="{FF2B5EF4-FFF2-40B4-BE49-F238E27FC236}">
                <a16:creationId xmlns:a16="http://schemas.microsoft.com/office/drawing/2014/main" id="{1C18FE1B-4BB5-431A-819E-5E40F3182330}"/>
              </a:ext>
            </a:extLst>
          </p:cNvPr>
          <p:cNvSpPr/>
          <p:nvPr/>
        </p:nvSpPr>
        <p:spPr>
          <a:xfrm>
            <a:off x="4312376" y="5864259"/>
            <a:ext cx="7562356" cy="280260"/>
          </a:xfrm>
          <a:prstGeom prst="roundRect">
            <a:avLst>
              <a:gd name="adj" fmla="val 0"/>
            </a:avLst>
          </a:prstGeom>
          <a:solidFill>
            <a:schemeClr val="bg1"/>
          </a:solidFill>
          <a:ln w="1270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1F1A62"/>
              </a:solidFill>
              <a:effectLst/>
              <a:uLnTx/>
              <a:uFillTx/>
              <a:latin typeface="Helvetica" pitchFamily="2" charset="0"/>
              <a:ea typeface="+mn-ea"/>
              <a:cs typeface="+mn-cs"/>
            </a:endParaRPr>
          </a:p>
        </p:txBody>
      </p:sp>
      <p:pic>
        <p:nvPicPr>
          <p:cNvPr id="51" name="Picture 8" descr="Thursday Night Football 2022 | Amazon Prime on Behance">
            <a:extLst>
              <a:ext uri="{FF2B5EF4-FFF2-40B4-BE49-F238E27FC236}">
                <a16:creationId xmlns:a16="http://schemas.microsoft.com/office/drawing/2014/main" id="{E3B86341-981C-E2C1-E8B7-DAD52041A46A}"/>
              </a:ext>
            </a:extLst>
          </p:cNvPr>
          <p:cNvPicPr>
            <a:picLocks noChangeAspect="1" noChangeArrowheads="1"/>
          </p:cNvPicPr>
          <p:nvPr/>
        </p:nvPicPr>
        <p:blipFill rotWithShape="1">
          <a:blip r:embed="rId6" cstate="hqprint">
            <a:extLst>
              <a:ext uri="{28A0092B-C50C-407E-A947-70E740481C1C}">
                <a14:useLocalDpi xmlns:a14="http://schemas.microsoft.com/office/drawing/2010/main"/>
              </a:ext>
            </a:extLst>
          </a:blip>
          <a:srcRect/>
          <a:stretch/>
        </p:blipFill>
        <p:spPr bwMode="auto">
          <a:xfrm>
            <a:off x="4643624" y="4946481"/>
            <a:ext cx="831850" cy="791859"/>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2" descr="Compadre - NBC – Sunday Night Football Logo Refresh">
            <a:extLst>
              <a:ext uri="{FF2B5EF4-FFF2-40B4-BE49-F238E27FC236}">
                <a16:creationId xmlns:a16="http://schemas.microsoft.com/office/drawing/2014/main" id="{152CDA23-E740-97C7-467D-3ED988980740}"/>
              </a:ext>
            </a:extLst>
          </p:cNvPr>
          <p:cNvPicPr>
            <a:picLocks noChangeAspect="1" noChangeArrowheads="1"/>
          </p:cNvPicPr>
          <p:nvPr/>
        </p:nvPicPr>
        <p:blipFill>
          <a:blip r:embed="rId7" cstate="hqprint">
            <a:extLst>
              <a:ext uri="{28A0092B-C50C-407E-A947-70E740481C1C}">
                <a14:useLocalDpi xmlns:a14="http://schemas.microsoft.com/office/drawing/2010/main"/>
              </a:ext>
            </a:extLst>
          </a:blip>
          <a:srcRect/>
          <a:stretch>
            <a:fillRect/>
          </a:stretch>
        </p:blipFill>
        <p:spPr bwMode="auto">
          <a:xfrm>
            <a:off x="7213720" y="4950577"/>
            <a:ext cx="893958" cy="783666"/>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16" descr="NFL 2023 - WEEK 6 Schedule | NFL.com">
            <a:extLst>
              <a:ext uri="{FF2B5EF4-FFF2-40B4-BE49-F238E27FC236}">
                <a16:creationId xmlns:a16="http://schemas.microsoft.com/office/drawing/2014/main" id="{FAEDEF77-294A-5EF6-F96D-880E30FE12D5}"/>
              </a:ext>
            </a:extLst>
          </p:cNvPr>
          <p:cNvPicPr>
            <a:picLocks noChangeAspect="1" noChangeArrowheads="1"/>
          </p:cNvPicPr>
          <p:nvPr/>
        </p:nvPicPr>
        <p:blipFill>
          <a:blip r:embed="rId8" cstate="hqprint">
            <a:extLst>
              <a:ext uri="{28A0092B-C50C-407E-A947-70E740481C1C}">
                <a14:useLocalDpi xmlns:a14="http://schemas.microsoft.com/office/drawing/2010/main"/>
              </a:ext>
            </a:extLst>
          </a:blip>
          <a:srcRect/>
          <a:stretch>
            <a:fillRect/>
          </a:stretch>
        </p:blipFill>
        <p:spPr bwMode="auto">
          <a:xfrm>
            <a:off x="9671168" y="4891858"/>
            <a:ext cx="863765" cy="90110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B9B5AD2-17B9-0AAE-4757-B78E00C754CB}"/>
              </a:ext>
            </a:extLst>
          </p:cNvPr>
          <p:cNvSpPr txBox="1"/>
          <p:nvPr/>
        </p:nvSpPr>
        <p:spPr>
          <a:xfrm>
            <a:off x="4210991" y="6180489"/>
            <a:ext cx="788389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*‘Under Review’ NFL Weeks 2-11 &amp; 13-15 represent weeks where each primetime game (TNF, SNF and MNF) had games on the matching day of the week in primetime (i.e., Sunday Night Football on Sunday) and was comparable year over year vs 2022 with matching games in similar weeks.</a:t>
            </a:r>
          </a:p>
        </p:txBody>
      </p:sp>
      <p:sp>
        <p:nvSpPr>
          <p:cNvPr id="14" name="TextBox 13">
            <a:extLst>
              <a:ext uri="{FF2B5EF4-FFF2-40B4-BE49-F238E27FC236}">
                <a16:creationId xmlns:a16="http://schemas.microsoft.com/office/drawing/2014/main" id="{19EF8135-7C5D-EB48-AD95-B2645E89B020}"/>
              </a:ext>
            </a:extLst>
          </p:cNvPr>
          <p:cNvSpPr txBox="1"/>
          <p:nvPr/>
        </p:nvSpPr>
        <p:spPr>
          <a:xfrm>
            <a:off x="8369045" y="5890428"/>
            <a:ext cx="3609011" cy="26161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9"/>
              </a:buBlip>
              <a:tabLst/>
              <a:defRPr/>
            </a:pPr>
            <a:r>
              <a:rPr kumimoji="0" lang="en-US" sz="1100" b="1" i="0" u="none" strike="noStrike" kern="1200" cap="none" spc="0" normalizeH="0" baseline="0" noProof="0">
                <a:ln>
                  <a:noFill/>
                </a:ln>
                <a:solidFill>
                  <a:srgbClr val="1F1A62"/>
                </a:solidFill>
                <a:effectLst/>
                <a:uLnTx/>
                <a:uFillTx/>
                <a:latin typeface="Helvetica" pitchFamily="2" charset="0"/>
                <a:ea typeface="+mn-ea"/>
                <a:cs typeface="+mn-cs"/>
              </a:rPr>
              <a:t>Data Stream: </a:t>
            </a:r>
            <a:r>
              <a:rPr kumimoji="0" lang="en-US" sz="1100" b="0" i="0" u="none" strike="noStrike" kern="1200" cap="none" spc="0" normalizeH="0" baseline="0" noProof="0">
                <a:ln>
                  <a:noFill/>
                </a:ln>
                <a:solidFill>
                  <a:srgbClr val="1F1A62"/>
                </a:solidFill>
                <a:effectLst/>
                <a:uLnTx/>
                <a:uFillTx/>
                <a:latin typeface="Helvetica" pitchFamily="2" charset="0"/>
                <a:ea typeface="+mn-ea"/>
                <a:cs typeface="+mn-cs"/>
              </a:rPr>
              <a:t>Nielsen panel (currency)</a:t>
            </a:r>
          </a:p>
        </p:txBody>
      </p:sp>
      <p:sp>
        <p:nvSpPr>
          <p:cNvPr id="16" name="TextBox 15">
            <a:extLst>
              <a:ext uri="{FF2B5EF4-FFF2-40B4-BE49-F238E27FC236}">
                <a16:creationId xmlns:a16="http://schemas.microsoft.com/office/drawing/2014/main" id="{8FBA91B0-D860-E17B-1517-5DE7CD033E02}"/>
              </a:ext>
            </a:extLst>
          </p:cNvPr>
          <p:cNvSpPr txBox="1"/>
          <p:nvPr/>
        </p:nvSpPr>
        <p:spPr>
          <a:xfrm>
            <a:off x="4342042" y="5890427"/>
            <a:ext cx="4080478" cy="26161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9"/>
              </a:buBlip>
              <a:tabLst/>
              <a:defRPr/>
            </a:pPr>
            <a:r>
              <a:rPr kumimoji="0" lang="en-US" sz="1100" b="1" i="0" u="none" strike="noStrike" kern="1200" cap="none" spc="0" normalizeH="0" baseline="0" noProof="0">
                <a:ln>
                  <a:noFill/>
                </a:ln>
                <a:solidFill>
                  <a:srgbClr val="1F1A62"/>
                </a:solidFill>
                <a:effectLst/>
                <a:uLnTx/>
                <a:uFillTx/>
                <a:latin typeface="Helvetica" pitchFamily="2" charset="0"/>
                <a:ea typeface="+mn-ea"/>
                <a:cs typeface="+mn-cs"/>
              </a:rPr>
              <a:t>NFL Weeks ‘Under Review’: </a:t>
            </a:r>
            <a:r>
              <a:rPr kumimoji="0" lang="en-US" sz="1100" b="0" i="0" u="none" strike="noStrike" kern="1200" cap="none" spc="0" normalizeH="0" baseline="0" noProof="0">
                <a:ln>
                  <a:noFill/>
                </a:ln>
                <a:solidFill>
                  <a:srgbClr val="1F1A62"/>
                </a:solidFill>
                <a:effectLst/>
                <a:uLnTx/>
                <a:uFillTx/>
                <a:latin typeface="Helvetica" pitchFamily="2" charset="0"/>
                <a:ea typeface="+mn-ea"/>
                <a:cs typeface="+mn-cs"/>
              </a:rPr>
              <a:t>2-11 &amp; 13-15*</a:t>
            </a:r>
          </a:p>
        </p:txBody>
      </p:sp>
    </p:spTree>
    <p:extLst>
      <p:ext uri="{BB962C8B-B14F-4D97-AF65-F5344CB8AC3E}">
        <p14:creationId xmlns:p14="http://schemas.microsoft.com/office/powerpoint/2010/main" val="1316812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BCA4DB9-F52D-8BCE-86F3-4DA5DCCBA5C0}"/>
              </a:ext>
            </a:extLst>
          </p:cNvPr>
          <p:cNvSpPr/>
          <p:nvPr/>
        </p:nvSpPr>
        <p:spPr>
          <a:xfrm>
            <a:off x="0" y="1358900"/>
            <a:ext cx="12191999" cy="551025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2" name="Table 12">
            <a:extLst>
              <a:ext uri="{FF2B5EF4-FFF2-40B4-BE49-F238E27FC236}">
                <a16:creationId xmlns:a16="http://schemas.microsoft.com/office/drawing/2014/main" id="{09272B7B-7E2B-6540-6AB3-33493CDB106C}"/>
              </a:ext>
            </a:extLst>
          </p:cNvPr>
          <p:cNvGraphicFramePr>
            <a:graphicFrameLocks noGrp="1"/>
          </p:cNvGraphicFramePr>
          <p:nvPr>
            <p:extLst>
              <p:ext uri="{D42A27DB-BD31-4B8C-83A1-F6EECF244321}">
                <p14:modId xmlns:p14="http://schemas.microsoft.com/office/powerpoint/2010/main" val="2962592957"/>
              </p:ext>
            </p:extLst>
          </p:nvPr>
        </p:nvGraphicFramePr>
        <p:xfrm>
          <a:off x="7505700" y="2122472"/>
          <a:ext cx="4381499" cy="3670549"/>
        </p:xfrm>
        <a:graphic>
          <a:graphicData uri="http://schemas.openxmlformats.org/drawingml/2006/table">
            <a:tbl>
              <a:tblPr firstRow="1" bandRow="1">
                <a:tableStyleId>{5C22544A-7EE6-4342-B048-85BDC9FD1C3A}</a:tableStyleId>
              </a:tblPr>
              <a:tblGrid>
                <a:gridCol w="1497173">
                  <a:extLst>
                    <a:ext uri="{9D8B030D-6E8A-4147-A177-3AD203B41FA5}">
                      <a16:colId xmlns:a16="http://schemas.microsoft.com/office/drawing/2014/main" val="1802205844"/>
                    </a:ext>
                  </a:extLst>
                </a:gridCol>
                <a:gridCol w="1425625">
                  <a:extLst>
                    <a:ext uri="{9D8B030D-6E8A-4147-A177-3AD203B41FA5}">
                      <a16:colId xmlns:a16="http://schemas.microsoft.com/office/drawing/2014/main" val="2580810783"/>
                    </a:ext>
                  </a:extLst>
                </a:gridCol>
                <a:gridCol w="1458701">
                  <a:extLst>
                    <a:ext uri="{9D8B030D-6E8A-4147-A177-3AD203B41FA5}">
                      <a16:colId xmlns:a16="http://schemas.microsoft.com/office/drawing/2014/main" val="1860965970"/>
                    </a:ext>
                  </a:extLst>
                </a:gridCol>
              </a:tblGrid>
              <a:tr h="456135">
                <a:tc>
                  <a:txBody>
                    <a:bodyPr/>
                    <a:lstStyle/>
                    <a:p>
                      <a:pPr algn="ctr"/>
                      <a:r>
                        <a:rPr lang="en-US" sz="1000" u="sng">
                          <a:latin typeface="Helvetica" panose="020B0403020202020204" pitchFamily="34" charset="0"/>
                        </a:rPr>
                        <a:t>Amazon</a:t>
                      </a:r>
                      <a:br>
                        <a:rPr lang="en-US" sz="900" u="sng">
                          <a:latin typeface="Helvetica" panose="020B0403020202020204" pitchFamily="34" charset="0"/>
                        </a:rPr>
                      </a:br>
                      <a:r>
                        <a:rPr lang="en-US" sz="900" b="0">
                          <a:latin typeface="Helvetica" panose="020B0403020202020204" pitchFamily="34" charset="0"/>
                        </a:rPr>
                        <a:t>Thursday Night Football</a:t>
                      </a:r>
                    </a:p>
                  </a:txBody>
                  <a:tcPr marL="107623" marR="107623" marT="53812" marB="53812" anchor="ctr">
                    <a:lnL w="12700" cap="flat" cmpd="sng" algn="ctr">
                      <a:solidFill>
                        <a:srgbClr val="1B1464"/>
                      </a:solidFill>
                      <a:prstDash val="solid"/>
                      <a:round/>
                      <a:headEnd type="none" w="med" len="med"/>
                      <a:tailEnd type="none" w="med" len="med"/>
                    </a:lnL>
                    <a:lnT w="12700" cap="flat" cmpd="sng" algn="ctr">
                      <a:solidFill>
                        <a:srgbClr val="1B1464"/>
                      </a:solidFill>
                      <a:prstDash val="solid"/>
                      <a:round/>
                      <a:headEnd type="none" w="med" len="med"/>
                      <a:tailEnd type="none" w="med" len="med"/>
                    </a:lnT>
                    <a:solidFill>
                      <a:srgbClr val="1B1464"/>
                    </a:solidFill>
                  </a:tcPr>
                </a:tc>
                <a:tc>
                  <a:txBody>
                    <a:bodyPr/>
                    <a:lstStyle/>
                    <a:p>
                      <a:pPr algn="ctr"/>
                      <a:r>
                        <a:rPr lang="en-US" sz="1000" u="sng">
                          <a:latin typeface="Helvetica" panose="020B0403020202020204" pitchFamily="34" charset="0"/>
                        </a:rPr>
                        <a:t>NBC</a:t>
                      </a:r>
                      <a:r>
                        <a:rPr lang="en-US" sz="1000" b="0" u="none">
                          <a:latin typeface="Helvetica" panose="020B0403020202020204" pitchFamily="34" charset="0"/>
                        </a:rPr>
                        <a:t>*</a:t>
                      </a:r>
                      <a:br>
                        <a:rPr lang="en-US" sz="900">
                          <a:latin typeface="Helvetica" panose="020B0403020202020204" pitchFamily="34" charset="0"/>
                        </a:rPr>
                      </a:br>
                      <a:r>
                        <a:rPr lang="en-US" sz="900" b="0">
                          <a:latin typeface="Helvetica" panose="020B0403020202020204" pitchFamily="34" charset="0"/>
                        </a:rPr>
                        <a:t>Sunday Night Football</a:t>
                      </a:r>
                    </a:p>
                  </a:txBody>
                  <a:tcPr marL="107623" marR="107623" marT="53812" marB="53812" anchor="ctr">
                    <a:lnT w="12700" cap="flat" cmpd="sng" algn="ctr">
                      <a:solidFill>
                        <a:srgbClr val="1B1464"/>
                      </a:solidFill>
                      <a:prstDash val="solid"/>
                      <a:round/>
                      <a:headEnd type="none" w="med" len="med"/>
                      <a:tailEnd type="none" w="med" len="med"/>
                    </a:lnT>
                    <a:solidFill>
                      <a:srgbClr val="1B1464"/>
                    </a:solidFill>
                  </a:tcPr>
                </a:tc>
                <a:tc>
                  <a:txBody>
                    <a:bodyPr/>
                    <a:lstStyle/>
                    <a:p>
                      <a:pPr algn="ctr"/>
                      <a:r>
                        <a:rPr lang="en-US" sz="1000" u="sng">
                          <a:solidFill>
                            <a:schemeClr val="bg1"/>
                          </a:solidFill>
                          <a:latin typeface="Helvetica" panose="020B0403020202020204" pitchFamily="34" charset="0"/>
                        </a:rPr>
                        <a:t>ESPN/ABC</a:t>
                      </a:r>
                      <a:r>
                        <a:rPr lang="en-US" sz="1000" b="0" u="none">
                          <a:solidFill>
                            <a:schemeClr val="bg1"/>
                          </a:solidFill>
                          <a:latin typeface="Helvetica" panose="020B0403020202020204" pitchFamily="34" charset="0"/>
                        </a:rPr>
                        <a:t>**</a:t>
                      </a:r>
                      <a:br>
                        <a:rPr lang="en-US" sz="1000" u="sng">
                          <a:solidFill>
                            <a:schemeClr val="bg1"/>
                          </a:solidFill>
                          <a:latin typeface="Helvetica" panose="020B0403020202020204" pitchFamily="34" charset="0"/>
                        </a:rPr>
                      </a:br>
                      <a:r>
                        <a:rPr lang="en-US" sz="900" b="0">
                          <a:solidFill>
                            <a:schemeClr val="bg1"/>
                          </a:solidFill>
                          <a:latin typeface="Helvetica" panose="020B0403020202020204" pitchFamily="34" charset="0"/>
                        </a:rPr>
                        <a:t>Monday Night Football</a:t>
                      </a:r>
                    </a:p>
                  </a:txBody>
                  <a:tcPr marL="107623" marR="107623" marT="53812" marB="53812" anchor="ctr">
                    <a:lnR w="12700" cap="flat" cmpd="sng" algn="ctr">
                      <a:solidFill>
                        <a:srgbClr val="1B1464"/>
                      </a:solidFill>
                      <a:prstDash val="solid"/>
                      <a:round/>
                      <a:headEnd type="none" w="med" len="med"/>
                      <a:tailEnd type="none" w="med" len="med"/>
                    </a:lnR>
                    <a:lnT w="12700" cap="flat" cmpd="sng" algn="ctr">
                      <a:solidFill>
                        <a:srgbClr val="1B1464"/>
                      </a:solidFill>
                      <a:prstDash val="solid"/>
                      <a:round/>
                      <a:headEnd type="none" w="med" len="med"/>
                      <a:tailEnd type="none" w="med" len="med"/>
                    </a:lnT>
                    <a:solidFill>
                      <a:srgbClr val="1B1464"/>
                    </a:solidFill>
                  </a:tcPr>
                </a:tc>
                <a:extLst>
                  <a:ext uri="{0D108BD9-81ED-4DB2-BD59-A6C34878D82A}">
                    <a16:rowId xmlns:a16="http://schemas.microsoft.com/office/drawing/2014/main" val="3158737125"/>
                  </a:ext>
                </a:extLst>
              </a:tr>
              <a:tr h="240787">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22,358</a:t>
                      </a:r>
                    </a:p>
                  </a:txBody>
                  <a:tcPr marL="0" marR="0" marT="0" marB="0" anchor="ctr">
                    <a:lnL w="12700" cap="flat" cmpd="sng" algn="ctr">
                      <a:solidFill>
                        <a:srgbClr val="1B1464"/>
                      </a:solidFill>
                      <a:prstDash val="solid"/>
                      <a:round/>
                      <a:headEnd type="none" w="med" len="med"/>
                      <a:tailEnd type="none" w="med" len="med"/>
                    </a:ln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35,457</a:t>
                      </a:r>
                    </a:p>
                  </a:txBody>
                  <a:tcPr marL="0" marR="0" marT="0" marB="0" anchor="ct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42,557</a:t>
                      </a:r>
                    </a:p>
                  </a:txBody>
                  <a:tcPr marL="0" marR="0" marT="0" marB="0" anchor="ctr">
                    <a:lnR w="12700" cap="flat" cmpd="sng" algn="ctr">
                      <a:solidFill>
                        <a:srgbClr val="1B1464"/>
                      </a:solidFill>
                      <a:prstDash val="solid"/>
                      <a:round/>
                      <a:headEnd type="none" w="med" len="med"/>
                      <a:tailEnd type="none" w="med" len="med"/>
                    </a:lnR>
                  </a:tcPr>
                </a:tc>
                <a:extLst>
                  <a:ext uri="{0D108BD9-81ED-4DB2-BD59-A6C34878D82A}">
                    <a16:rowId xmlns:a16="http://schemas.microsoft.com/office/drawing/2014/main" val="3534489145"/>
                  </a:ext>
                </a:extLst>
              </a:tr>
              <a:tr h="210592">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22,116</a:t>
                      </a:r>
                    </a:p>
                  </a:txBody>
                  <a:tcPr marL="0" marR="0" marT="0" marB="0" anchor="ctr">
                    <a:lnL w="12700" cap="flat" cmpd="sng" algn="ctr">
                      <a:solidFill>
                        <a:srgbClr val="1B1464"/>
                      </a:solidFill>
                      <a:prstDash val="solid"/>
                      <a:round/>
                      <a:headEnd type="none" w="med" len="med"/>
                      <a:tailEnd type="none" w="med" len="med"/>
                    </a:ln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37,410</a:t>
                      </a:r>
                    </a:p>
                  </a:txBody>
                  <a:tcPr marL="0" marR="0" marT="0" marB="0" anchor="ct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42,142</a:t>
                      </a:r>
                    </a:p>
                  </a:txBody>
                  <a:tcPr marL="0" marR="0" marT="0" marB="0" anchor="ctr">
                    <a:lnR w="12700" cap="flat" cmpd="sng" algn="ctr">
                      <a:solidFill>
                        <a:srgbClr val="1B1464"/>
                      </a:solidFill>
                      <a:prstDash val="solid"/>
                      <a:round/>
                      <a:headEnd type="none" w="med" len="med"/>
                      <a:tailEnd type="none" w="med" len="med"/>
                    </a:lnR>
                  </a:tcPr>
                </a:tc>
                <a:extLst>
                  <a:ext uri="{0D108BD9-81ED-4DB2-BD59-A6C34878D82A}">
                    <a16:rowId xmlns:a16="http://schemas.microsoft.com/office/drawing/2014/main" val="1516211028"/>
                  </a:ext>
                </a:extLst>
              </a:tr>
              <a:tr h="227029">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21,136</a:t>
                      </a:r>
                    </a:p>
                  </a:txBody>
                  <a:tcPr marL="0" marR="0" marT="0" marB="0" anchor="ctr">
                    <a:lnL w="12700" cap="flat" cmpd="sng" algn="ctr">
                      <a:solidFill>
                        <a:srgbClr val="1B1464"/>
                      </a:solidFill>
                      <a:prstDash val="solid"/>
                      <a:round/>
                      <a:headEnd type="none" w="med" len="med"/>
                      <a:tailEnd type="none" w="med" len="med"/>
                    </a:ln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44,862</a:t>
                      </a:r>
                    </a:p>
                  </a:txBody>
                  <a:tcPr marL="0" marR="0" marT="0" marB="0" anchor="ct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37,520</a:t>
                      </a:r>
                    </a:p>
                  </a:txBody>
                  <a:tcPr marL="0" marR="0" marT="0" marB="0" anchor="ctr">
                    <a:lnR w="12700" cap="flat" cmpd="sng" algn="ctr">
                      <a:solidFill>
                        <a:srgbClr val="1B1464"/>
                      </a:solidFill>
                      <a:prstDash val="solid"/>
                      <a:round/>
                      <a:headEnd type="none" w="med" len="med"/>
                      <a:tailEnd type="none" w="med" len="med"/>
                    </a:lnR>
                  </a:tcPr>
                </a:tc>
                <a:extLst>
                  <a:ext uri="{0D108BD9-81ED-4DB2-BD59-A6C34878D82A}">
                    <a16:rowId xmlns:a16="http://schemas.microsoft.com/office/drawing/2014/main" val="3420061590"/>
                  </a:ext>
                </a:extLst>
              </a:tr>
              <a:tr h="234858">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19,190</a:t>
                      </a:r>
                    </a:p>
                  </a:txBody>
                  <a:tcPr marL="0" marR="0" marT="0" marB="0" anchor="ctr">
                    <a:lnL w="12700" cap="flat" cmpd="sng" algn="ctr">
                      <a:solidFill>
                        <a:srgbClr val="1B1464"/>
                      </a:solidFill>
                      <a:prstDash val="solid"/>
                      <a:round/>
                      <a:headEnd type="none" w="med" len="med"/>
                      <a:tailEnd type="none" w="med" len="med"/>
                    </a:ln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42,091</a:t>
                      </a:r>
                    </a:p>
                  </a:txBody>
                  <a:tcPr marL="0" marR="0" marT="0" marB="0" anchor="ct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38,063</a:t>
                      </a:r>
                    </a:p>
                  </a:txBody>
                  <a:tcPr marL="0" marR="0" marT="0" marB="0" anchor="ctr">
                    <a:lnR w="12700" cap="flat" cmpd="sng" algn="ctr">
                      <a:solidFill>
                        <a:srgbClr val="1B1464"/>
                      </a:solidFill>
                      <a:prstDash val="solid"/>
                      <a:round/>
                      <a:headEnd type="none" w="med" len="med"/>
                      <a:tailEnd type="none" w="med" len="med"/>
                    </a:lnR>
                  </a:tcPr>
                </a:tc>
                <a:extLst>
                  <a:ext uri="{0D108BD9-81ED-4DB2-BD59-A6C34878D82A}">
                    <a16:rowId xmlns:a16="http://schemas.microsoft.com/office/drawing/2014/main" val="1524696296"/>
                  </a:ext>
                </a:extLst>
              </a:tr>
              <a:tr h="289657">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21,427</a:t>
                      </a:r>
                    </a:p>
                  </a:txBody>
                  <a:tcPr marL="0" marR="0" marT="0" marB="0" anchor="ctr">
                    <a:lnL w="12700" cap="flat" cmpd="sng" algn="ctr">
                      <a:solidFill>
                        <a:srgbClr val="1B1464"/>
                      </a:solidFill>
                      <a:prstDash val="solid"/>
                      <a:round/>
                      <a:headEnd type="none" w="med" len="med"/>
                      <a:tailEnd type="none" w="med" len="med"/>
                    </a:ln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36,371</a:t>
                      </a:r>
                    </a:p>
                  </a:txBody>
                  <a:tcPr marL="0" marR="0" marT="0" marB="0" anchor="ct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41,219</a:t>
                      </a:r>
                    </a:p>
                  </a:txBody>
                  <a:tcPr marL="0" marR="0" marT="0" marB="0" anchor="ctr">
                    <a:lnR w="12700" cap="flat" cmpd="sng" algn="ctr">
                      <a:solidFill>
                        <a:srgbClr val="1B1464"/>
                      </a:solidFill>
                      <a:prstDash val="solid"/>
                      <a:round/>
                      <a:headEnd type="none" w="med" len="med"/>
                      <a:tailEnd type="none" w="med" len="med"/>
                    </a:lnR>
                  </a:tcPr>
                </a:tc>
                <a:extLst>
                  <a:ext uri="{0D108BD9-81ED-4DB2-BD59-A6C34878D82A}">
                    <a16:rowId xmlns:a16="http://schemas.microsoft.com/office/drawing/2014/main" val="4064674572"/>
                  </a:ext>
                </a:extLst>
              </a:tr>
              <a:tr h="242687">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17,227</a:t>
                      </a:r>
                    </a:p>
                  </a:txBody>
                  <a:tcPr marL="0" marR="0" marT="0" marB="0" anchor="ctr">
                    <a:lnL w="12700" cap="flat" cmpd="sng" algn="ctr">
                      <a:solidFill>
                        <a:srgbClr val="1B1464"/>
                      </a:solidFill>
                      <a:prstDash val="solid"/>
                      <a:round/>
                      <a:headEnd type="none" w="med" len="med"/>
                      <a:tailEnd type="none" w="med" len="med"/>
                    </a:ln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38,771</a:t>
                      </a:r>
                    </a:p>
                  </a:txBody>
                  <a:tcPr marL="0" marR="0" marT="0" marB="0" anchor="ct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38,725</a:t>
                      </a:r>
                    </a:p>
                  </a:txBody>
                  <a:tcPr marL="0" marR="0" marT="0" marB="0" anchor="ctr">
                    <a:lnR w="12700" cap="flat" cmpd="sng" algn="ctr">
                      <a:solidFill>
                        <a:srgbClr val="1B1464"/>
                      </a:solidFill>
                      <a:prstDash val="solid"/>
                      <a:round/>
                      <a:headEnd type="none" w="med" len="med"/>
                      <a:tailEnd type="none" w="med" len="med"/>
                    </a:lnR>
                  </a:tcPr>
                </a:tc>
                <a:extLst>
                  <a:ext uri="{0D108BD9-81ED-4DB2-BD59-A6C34878D82A}">
                    <a16:rowId xmlns:a16="http://schemas.microsoft.com/office/drawing/2014/main" val="3570826735"/>
                  </a:ext>
                </a:extLst>
              </a:tr>
              <a:tr h="240787">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19,163</a:t>
                      </a:r>
                    </a:p>
                  </a:txBody>
                  <a:tcPr marL="0" marR="0" marT="0" marB="0" anchor="ctr">
                    <a:lnL w="12700" cap="flat" cmpd="sng" algn="ctr">
                      <a:solidFill>
                        <a:srgbClr val="1B1464"/>
                      </a:solidFill>
                      <a:prstDash val="solid"/>
                      <a:round/>
                      <a:headEnd type="none" w="med" len="med"/>
                      <a:tailEnd type="none" w="med" len="med"/>
                    </a:ln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35,320</a:t>
                      </a:r>
                    </a:p>
                  </a:txBody>
                  <a:tcPr marL="0" marR="0" marT="0" marB="0" anchor="ct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36,798</a:t>
                      </a:r>
                    </a:p>
                  </a:txBody>
                  <a:tcPr marL="0" marR="0" marT="0" marB="0" anchor="ctr">
                    <a:lnR w="12700" cap="flat" cmpd="sng" algn="ctr">
                      <a:solidFill>
                        <a:srgbClr val="1B1464"/>
                      </a:solidFill>
                      <a:prstDash val="solid"/>
                      <a:round/>
                      <a:headEnd type="none" w="med" len="med"/>
                      <a:tailEnd type="none" w="med" len="med"/>
                    </a:lnR>
                  </a:tcPr>
                </a:tc>
                <a:extLst>
                  <a:ext uri="{0D108BD9-81ED-4DB2-BD59-A6C34878D82A}">
                    <a16:rowId xmlns:a16="http://schemas.microsoft.com/office/drawing/2014/main" val="3575582316"/>
                  </a:ext>
                </a:extLst>
              </a:tr>
              <a:tr h="240787">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19,643</a:t>
                      </a:r>
                    </a:p>
                  </a:txBody>
                  <a:tcPr marL="0" marR="0" marT="0" marB="0" anchor="ctr">
                    <a:lnL w="12700" cap="flat" cmpd="sng" algn="ctr">
                      <a:solidFill>
                        <a:srgbClr val="1B1464"/>
                      </a:solidFill>
                      <a:prstDash val="solid"/>
                      <a:round/>
                      <a:headEnd type="none" w="med" len="med"/>
                      <a:tailEnd type="none" w="med" len="med"/>
                    </a:ln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36,152</a:t>
                      </a:r>
                    </a:p>
                  </a:txBody>
                  <a:tcPr marL="0" marR="0" marT="0" marB="0" anchor="ct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34,406</a:t>
                      </a:r>
                    </a:p>
                  </a:txBody>
                  <a:tcPr marL="0" marR="0" marT="0" marB="0" anchor="ctr">
                    <a:lnR w="12700" cap="flat" cmpd="sng" algn="ctr">
                      <a:solidFill>
                        <a:srgbClr val="1B1464"/>
                      </a:solidFill>
                      <a:prstDash val="solid"/>
                      <a:round/>
                      <a:headEnd type="none" w="med" len="med"/>
                      <a:tailEnd type="none" w="med" len="med"/>
                    </a:lnR>
                  </a:tcPr>
                </a:tc>
                <a:extLst>
                  <a:ext uri="{0D108BD9-81ED-4DB2-BD59-A6C34878D82A}">
                    <a16:rowId xmlns:a16="http://schemas.microsoft.com/office/drawing/2014/main" val="2106467920"/>
                  </a:ext>
                </a:extLst>
              </a:tr>
              <a:tr h="240787">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17,665</a:t>
                      </a:r>
                    </a:p>
                  </a:txBody>
                  <a:tcPr marL="0" marR="0" marT="0" marB="0" anchor="ctr">
                    <a:lnL w="12700" cap="flat" cmpd="sng" algn="ctr">
                      <a:solidFill>
                        <a:srgbClr val="1B1464"/>
                      </a:solidFill>
                      <a:prstDash val="solid"/>
                      <a:round/>
                      <a:headEnd type="none" w="med" len="med"/>
                      <a:tailEnd type="none" w="med" len="med"/>
                    </a:ln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33,080</a:t>
                      </a:r>
                    </a:p>
                  </a:txBody>
                  <a:tcPr marL="0" marR="0" marT="0" marB="0" anchor="ct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37,718</a:t>
                      </a:r>
                    </a:p>
                  </a:txBody>
                  <a:tcPr marL="0" marR="0" marT="0" marB="0" anchor="ctr">
                    <a:lnR w="12700" cap="flat" cmpd="sng" algn="ctr">
                      <a:solidFill>
                        <a:srgbClr val="1B1464"/>
                      </a:solidFill>
                      <a:prstDash val="solid"/>
                      <a:round/>
                      <a:headEnd type="none" w="med" len="med"/>
                      <a:tailEnd type="none" w="med" len="med"/>
                    </a:lnR>
                  </a:tcPr>
                </a:tc>
                <a:extLst>
                  <a:ext uri="{0D108BD9-81ED-4DB2-BD59-A6C34878D82A}">
                    <a16:rowId xmlns:a16="http://schemas.microsoft.com/office/drawing/2014/main" val="185811419"/>
                  </a:ext>
                </a:extLst>
              </a:tr>
              <a:tr h="240787">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22,318</a:t>
                      </a:r>
                    </a:p>
                  </a:txBody>
                  <a:tcPr marL="0" marR="0" marT="0" marB="0" anchor="ctr">
                    <a:lnL w="12700" cap="flat" cmpd="sng" algn="ctr">
                      <a:solidFill>
                        <a:srgbClr val="1B1464"/>
                      </a:solidFill>
                      <a:prstDash val="solid"/>
                      <a:round/>
                      <a:headEnd type="none" w="med" len="med"/>
                      <a:tailEnd type="none" w="med" len="med"/>
                    </a:ln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35,741</a:t>
                      </a:r>
                    </a:p>
                  </a:txBody>
                  <a:tcPr marL="0" marR="0" marT="0" marB="0" anchor="ct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49,259</a:t>
                      </a:r>
                    </a:p>
                  </a:txBody>
                  <a:tcPr marL="0" marR="0" marT="0" marB="0" anchor="ctr">
                    <a:lnR w="12700" cap="flat" cmpd="sng" algn="ctr">
                      <a:solidFill>
                        <a:srgbClr val="1B1464"/>
                      </a:solidFill>
                      <a:prstDash val="solid"/>
                      <a:round/>
                      <a:headEnd type="none" w="med" len="med"/>
                      <a:tailEnd type="none" w="med" len="med"/>
                    </a:lnR>
                  </a:tcPr>
                </a:tc>
                <a:extLst>
                  <a:ext uri="{0D108BD9-81ED-4DB2-BD59-A6C34878D82A}">
                    <a16:rowId xmlns:a16="http://schemas.microsoft.com/office/drawing/2014/main" val="2685013666"/>
                  </a:ext>
                </a:extLst>
              </a:tr>
              <a:tr h="201414">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24,581</a:t>
                      </a:r>
                    </a:p>
                  </a:txBody>
                  <a:tcPr marL="0" marR="0" marT="0" marB="0" anchor="ctr">
                    <a:lnL w="12700" cap="flat" cmpd="sng" algn="ctr">
                      <a:solidFill>
                        <a:srgbClr val="1B1464"/>
                      </a:solidFill>
                      <a:prstDash val="solid"/>
                      <a:round/>
                      <a:headEnd type="none" w="med" len="med"/>
                      <a:tailEnd type="none" w="med" len="med"/>
                    </a:ln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42,205</a:t>
                      </a:r>
                    </a:p>
                  </a:txBody>
                  <a:tcPr marL="0" marR="0" marT="0" marB="0" anchor="ct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37,242</a:t>
                      </a:r>
                    </a:p>
                  </a:txBody>
                  <a:tcPr marL="0" marR="0" marT="0" marB="0" anchor="ctr">
                    <a:lnR w="12700" cap="flat" cmpd="sng" algn="ctr">
                      <a:solidFill>
                        <a:srgbClr val="1B1464"/>
                      </a:solidFill>
                      <a:prstDash val="solid"/>
                      <a:round/>
                      <a:headEnd type="none" w="med" len="med"/>
                      <a:tailEnd type="none" w="med" len="med"/>
                    </a:lnR>
                  </a:tcPr>
                </a:tc>
                <a:extLst>
                  <a:ext uri="{0D108BD9-81ED-4DB2-BD59-A6C34878D82A}">
                    <a16:rowId xmlns:a16="http://schemas.microsoft.com/office/drawing/2014/main" val="2255657394"/>
                  </a:ext>
                </a:extLst>
              </a:tr>
              <a:tr h="201414">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19,032</a:t>
                      </a:r>
                    </a:p>
                  </a:txBody>
                  <a:tcPr marL="0" marR="0" marT="0" marB="0" anchor="ctr">
                    <a:lnL w="12700" cap="flat" cmpd="sng" algn="ctr">
                      <a:solidFill>
                        <a:srgbClr val="1B1464"/>
                      </a:solidFill>
                      <a:prstDash val="solid"/>
                      <a:round/>
                      <a:headEnd type="none" w="med" len="med"/>
                      <a:tailEnd type="none" w="med" len="med"/>
                    </a:ln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44,600</a:t>
                      </a:r>
                    </a:p>
                  </a:txBody>
                  <a:tcPr marL="0" marR="0" marT="0" marB="0" anchor="ct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41,048</a:t>
                      </a:r>
                    </a:p>
                  </a:txBody>
                  <a:tcPr marL="0" marR="0" marT="0" marB="0" anchor="ctr">
                    <a:lnR w="12700" cap="flat" cmpd="sng" algn="ctr">
                      <a:solidFill>
                        <a:srgbClr val="1B1464"/>
                      </a:solidFill>
                      <a:prstDash val="solid"/>
                      <a:round/>
                      <a:headEnd type="none" w="med" len="med"/>
                      <a:tailEnd type="none" w="med" len="med"/>
                    </a:lnR>
                  </a:tcPr>
                </a:tc>
                <a:extLst>
                  <a:ext uri="{0D108BD9-81ED-4DB2-BD59-A6C34878D82A}">
                    <a16:rowId xmlns:a16="http://schemas.microsoft.com/office/drawing/2014/main" val="280770066"/>
                  </a:ext>
                </a:extLst>
              </a:tr>
              <a:tr h="201414">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16,747</a:t>
                      </a:r>
                    </a:p>
                  </a:txBody>
                  <a:tcPr marL="0" marR="0" marT="0" marB="0" anchor="ctr">
                    <a:lnL w="12700" cap="flat" cmpd="sng" algn="ctr">
                      <a:solidFill>
                        <a:srgbClr val="1B1464"/>
                      </a:solidFill>
                      <a:prstDash val="solid"/>
                      <a:round/>
                      <a:headEnd type="none" w="med" len="med"/>
                      <a:tailEnd type="none" w="med" len="med"/>
                    </a:ln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32,312</a:t>
                      </a:r>
                    </a:p>
                  </a:txBody>
                  <a:tcPr marL="0" marR="0" marT="0" marB="0" anchor="ct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39,415</a:t>
                      </a:r>
                    </a:p>
                  </a:txBody>
                  <a:tcPr marL="0" marR="0" marT="0" marB="0" anchor="ctr">
                    <a:lnR w="12700" cap="flat" cmpd="sng" algn="ctr">
                      <a:solidFill>
                        <a:srgbClr val="1B1464"/>
                      </a:solidFill>
                      <a:prstDash val="solid"/>
                      <a:round/>
                      <a:headEnd type="none" w="med" len="med"/>
                      <a:tailEnd type="none" w="med" len="med"/>
                    </a:lnR>
                  </a:tcPr>
                </a:tc>
                <a:extLst>
                  <a:ext uri="{0D108BD9-81ED-4DB2-BD59-A6C34878D82A}">
                    <a16:rowId xmlns:a16="http://schemas.microsoft.com/office/drawing/2014/main" val="808409563"/>
                  </a:ext>
                </a:extLst>
              </a:tr>
              <a:tr h="201414">
                <a:tc>
                  <a:txBody>
                    <a:bodyPr/>
                    <a:lstStyle/>
                    <a:p>
                      <a:pPr algn="r" fontAlgn="b"/>
                      <a:r>
                        <a:rPr lang="en-US" sz="1200" b="1" i="0" u="none" strike="noStrike">
                          <a:solidFill>
                            <a:srgbClr val="1B1464"/>
                          </a:solidFill>
                          <a:effectLst/>
                          <a:latin typeface="Helvetica" panose="020B0604020202020204" pitchFamily="34" charset="0"/>
                          <a:cs typeface="Helvetica" panose="020B0604020202020204" pitchFamily="34" charset="0"/>
                        </a:rPr>
                        <a:t>20,200</a:t>
                      </a:r>
                    </a:p>
                  </a:txBody>
                  <a:tcPr marL="0" marR="0" marT="0" marB="0" anchor="ctr">
                    <a:lnL w="12700" cap="flat" cmpd="sng" algn="ctr">
                      <a:solidFill>
                        <a:srgbClr val="1B1464"/>
                      </a:solidFill>
                      <a:prstDash val="solid"/>
                      <a:round/>
                      <a:headEnd type="none" w="med" len="med"/>
                      <a:tailEnd type="none" w="med" len="med"/>
                    </a:lnL>
                    <a:lnB w="12700" cap="flat" cmpd="sng" algn="ctr">
                      <a:solidFill>
                        <a:srgbClr val="1B1464"/>
                      </a:solidFill>
                      <a:prstDash val="solid"/>
                      <a:round/>
                      <a:headEnd type="none" w="med" len="med"/>
                      <a:tailEnd type="none" w="med" len="med"/>
                    </a:lnB>
                    <a:solidFill>
                      <a:schemeClr val="bg1">
                        <a:lumMod val="65000"/>
                      </a:schemeClr>
                    </a:solidFill>
                  </a:tcPr>
                </a:tc>
                <a:tc>
                  <a:txBody>
                    <a:bodyPr/>
                    <a:lstStyle/>
                    <a:p>
                      <a:pPr algn="r" fontAlgn="b"/>
                      <a:r>
                        <a:rPr lang="en-US" sz="1200" b="1" i="0" u="none" strike="noStrike">
                          <a:solidFill>
                            <a:srgbClr val="1B1464"/>
                          </a:solidFill>
                          <a:effectLst/>
                          <a:latin typeface="Helvetica" panose="020B0604020202020204" pitchFamily="34" charset="0"/>
                          <a:cs typeface="Helvetica" panose="020B0604020202020204" pitchFamily="34" charset="0"/>
                        </a:rPr>
                        <a:t>38,029</a:t>
                      </a:r>
                    </a:p>
                  </a:txBody>
                  <a:tcPr marL="0" marR="0" marT="0" marB="0" anchor="ctr">
                    <a:lnB w="12700" cap="flat" cmpd="sng" algn="ctr">
                      <a:solidFill>
                        <a:srgbClr val="1B1464"/>
                      </a:solidFill>
                      <a:prstDash val="solid"/>
                      <a:round/>
                      <a:headEnd type="none" w="med" len="med"/>
                      <a:tailEnd type="none" w="med" len="med"/>
                    </a:lnB>
                    <a:solidFill>
                      <a:schemeClr val="bg1">
                        <a:lumMod val="65000"/>
                      </a:schemeClr>
                    </a:solidFill>
                  </a:tcPr>
                </a:tc>
                <a:tc>
                  <a:txBody>
                    <a:bodyPr/>
                    <a:lstStyle/>
                    <a:p>
                      <a:pPr algn="r" fontAlgn="b"/>
                      <a:r>
                        <a:rPr lang="en-US" sz="1200" b="1" i="0" u="none" strike="noStrike">
                          <a:solidFill>
                            <a:srgbClr val="1B1464"/>
                          </a:solidFill>
                          <a:effectLst/>
                          <a:latin typeface="Helvetica" panose="020B0604020202020204" pitchFamily="34" charset="0"/>
                          <a:cs typeface="Helvetica" panose="020B0604020202020204" pitchFamily="34" charset="0"/>
                        </a:rPr>
                        <a:t>39,701</a:t>
                      </a:r>
                    </a:p>
                  </a:txBody>
                  <a:tcPr marL="0" marR="0" marT="0" marB="0" anchor="ctr">
                    <a:lnR w="12700" cap="flat" cmpd="sng" algn="ctr">
                      <a:solidFill>
                        <a:srgbClr val="1B1464"/>
                      </a:solidFill>
                      <a:prstDash val="solid"/>
                      <a:round/>
                      <a:headEnd type="none" w="med" len="med"/>
                      <a:tailEnd type="none" w="med" len="med"/>
                    </a:lnR>
                    <a:lnB w="12700" cap="flat" cmpd="sng" algn="ctr">
                      <a:solidFill>
                        <a:srgbClr val="1B1464"/>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7549702"/>
                  </a:ext>
                </a:extLst>
              </a:tr>
            </a:tbl>
          </a:graphicData>
        </a:graphic>
      </p:graphicFrame>
      <p:pic>
        <p:nvPicPr>
          <p:cNvPr id="2" name="Picture 1">
            <a:extLst>
              <a:ext uri="{FF2B5EF4-FFF2-40B4-BE49-F238E27FC236}">
                <a16:creationId xmlns:a16="http://schemas.microsoft.com/office/drawing/2014/main" id="{06CEDF0A-D03C-E28C-8382-06185E8D0B55}"/>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BDE1BC5F-BB63-0916-3A60-3B803226C47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1E957BC7-FFD0-73CE-08EA-C2A979729B8D}"/>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graphicFrame>
        <p:nvGraphicFramePr>
          <p:cNvPr id="28" name="Table 12">
            <a:extLst>
              <a:ext uri="{FF2B5EF4-FFF2-40B4-BE49-F238E27FC236}">
                <a16:creationId xmlns:a16="http://schemas.microsoft.com/office/drawing/2014/main" id="{9CEABC33-3DA4-F0D4-C61F-150E7799D013}"/>
              </a:ext>
            </a:extLst>
          </p:cNvPr>
          <p:cNvGraphicFramePr>
            <a:graphicFrameLocks noGrp="1"/>
          </p:cNvGraphicFramePr>
          <p:nvPr>
            <p:extLst>
              <p:ext uri="{D42A27DB-BD31-4B8C-83A1-F6EECF244321}">
                <p14:modId xmlns:p14="http://schemas.microsoft.com/office/powerpoint/2010/main" val="3191965356"/>
              </p:ext>
            </p:extLst>
          </p:nvPr>
        </p:nvGraphicFramePr>
        <p:xfrm>
          <a:off x="483207" y="2122472"/>
          <a:ext cx="6865993" cy="3670546"/>
        </p:xfrm>
        <a:graphic>
          <a:graphicData uri="http://schemas.openxmlformats.org/drawingml/2006/table">
            <a:tbl>
              <a:tblPr firstRow="1" bandRow="1">
                <a:tableStyleId>{5C22544A-7EE6-4342-B048-85BDC9FD1C3A}</a:tableStyleId>
              </a:tblPr>
              <a:tblGrid>
                <a:gridCol w="1710849">
                  <a:extLst>
                    <a:ext uri="{9D8B030D-6E8A-4147-A177-3AD203B41FA5}">
                      <a16:colId xmlns:a16="http://schemas.microsoft.com/office/drawing/2014/main" val="2169143916"/>
                    </a:ext>
                  </a:extLst>
                </a:gridCol>
                <a:gridCol w="1729824">
                  <a:extLst>
                    <a:ext uri="{9D8B030D-6E8A-4147-A177-3AD203B41FA5}">
                      <a16:colId xmlns:a16="http://schemas.microsoft.com/office/drawing/2014/main" val="1802205844"/>
                    </a:ext>
                  </a:extLst>
                </a:gridCol>
                <a:gridCol w="1681505">
                  <a:extLst>
                    <a:ext uri="{9D8B030D-6E8A-4147-A177-3AD203B41FA5}">
                      <a16:colId xmlns:a16="http://schemas.microsoft.com/office/drawing/2014/main" val="2580810783"/>
                    </a:ext>
                  </a:extLst>
                </a:gridCol>
                <a:gridCol w="1743815">
                  <a:extLst>
                    <a:ext uri="{9D8B030D-6E8A-4147-A177-3AD203B41FA5}">
                      <a16:colId xmlns:a16="http://schemas.microsoft.com/office/drawing/2014/main" val="1860965970"/>
                    </a:ext>
                  </a:extLst>
                </a:gridCol>
              </a:tblGrid>
              <a:tr h="470949">
                <a:tc>
                  <a:txBody>
                    <a:bodyPr/>
                    <a:lstStyle/>
                    <a:p>
                      <a:r>
                        <a:rPr lang="en-US" sz="1100">
                          <a:latin typeface="Helvetica" panose="020B0403020202020204" pitchFamily="34" charset="0"/>
                        </a:rPr>
                        <a:t>Game</a:t>
                      </a:r>
                    </a:p>
                  </a:txBody>
                  <a:tcPr marL="107623" marR="107623" marT="53812" marB="53812" anchor="ctr">
                    <a:lnL w="12700" cap="flat" cmpd="sng" algn="ctr">
                      <a:solidFill>
                        <a:srgbClr val="1B1464"/>
                      </a:solidFill>
                      <a:prstDash val="solid"/>
                      <a:round/>
                      <a:headEnd type="none" w="med" len="med"/>
                      <a:tailEnd type="none" w="med" len="med"/>
                    </a:lnL>
                    <a:lnT w="12700" cap="flat" cmpd="sng" algn="ctr">
                      <a:solidFill>
                        <a:srgbClr val="1B1464"/>
                      </a:solidFill>
                      <a:prstDash val="solid"/>
                      <a:round/>
                      <a:headEnd type="none" w="med" len="med"/>
                      <a:tailEnd type="none" w="med" len="med"/>
                    </a:lnT>
                    <a:solidFill>
                      <a:srgbClr val="1B1464"/>
                    </a:solidFill>
                  </a:tcPr>
                </a:tc>
                <a:tc>
                  <a:txBody>
                    <a:bodyPr/>
                    <a:lstStyle/>
                    <a:p>
                      <a:pPr algn="ctr"/>
                      <a:r>
                        <a:rPr lang="en-US" sz="1000" u="sng">
                          <a:latin typeface="Helvetica" panose="020B0403020202020204" pitchFamily="34" charset="0"/>
                        </a:rPr>
                        <a:t>Amazon</a:t>
                      </a:r>
                      <a:br>
                        <a:rPr lang="en-US" sz="900" u="sng">
                          <a:latin typeface="Helvetica" panose="020B0403020202020204" pitchFamily="34" charset="0"/>
                        </a:rPr>
                      </a:br>
                      <a:r>
                        <a:rPr lang="en-US" sz="900" b="0">
                          <a:latin typeface="Helvetica" panose="020B0403020202020204" pitchFamily="34" charset="0"/>
                        </a:rPr>
                        <a:t>Thursday Night Football</a:t>
                      </a:r>
                    </a:p>
                  </a:txBody>
                  <a:tcPr marL="107623" marR="107623" marT="53812" marB="53812" anchor="ctr">
                    <a:lnT w="12700" cap="flat" cmpd="sng" algn="ctr">
                      <a:solidFill>
                        <a:srgbClr val="1B1464"/>
                      </a:solidFill>
                      <a:prstDash val="solid"/>
                      <a:round/>
                      <a:headEnd type="none" w="med" len="med"/>
                      <a:tailEnd type="none" w="med" len="med"/>
                    </a:lnT>
                    <a:solidFill>
                      <a:srgbClr val="1B1464"/>
                    </a:solidFill>
                  </a:tcPr>
                </a:tc>
                <a:tc>
                  <a:txBody>
                    <a:bodyPr/>
                    <a:lstStyle/>
                    <a:p>
                      <a:pPr algn="ctr"/>
                      <a:r>
                        <a:rPr lang="en-US" sz="1000" u="sng">
                          <a:latin typeface="Helvetica" panose="020B0403020202020204" pitchFamily="34" charset="0"/>
                        </a:rPr>
                        <a:t>NBC</a:t>
                      </a:r>
                      <a:r>
                        <a:rPr lang="en-US" sz="1000" b="0" u="none">
                          <a:latin typeface="Helvetica" panose="020B0403020202020204" pitchFamily="34" charset="0"/>
                        </a:rPr>
                        <a:t>*</a:t>
                      </a:r>
                      <a:br>
                        <a:rPr lang="en-US" sz="900">
                          <a:latin typeface="Helvetica" panose="020B0403020202020204" pitchFamily="34" charset="0"/>
                        </a:rPr>
                      </a:br>
                      <a:r>
                        <a:rPr lang="en-US" sz="900" b="0">
                          <a:latin typeface="Helvetica" panose="020B0403020202020204" pitchFamily="34" charset="0"/>
                        </a:rPr>
                        <a:t>Sunday Night Football</a:t>
                      </a:r>
                    </a:p>
                  </a:txBody>
                  <a:tcPr marL="107623" marR="107623" marT="53812" marB="53812" anchor="ctr">
                    <a:lnT w="12700" cap="flat" cmpd="sng" algn="ctr">
                      <a:solidFill>
                        <a:srgbClr val="1B1464"/>
                      </a:solidFill>
                      <a:prstDash val="solid"/>
                      <a:round/>
                      <a:headEnd type="none" w="med" len="med"/>
                      <a:tailEnd type="none" w="med" len="med"/>
                    </a:lnT>
                    <a:solidFill>
                      <a:srgbClr val="1B1464"/>
                    </a:solidFill>
                  </a:tcPr>
                </a:tc>
                <a:tc>
                  <a:txBody>
                    <a:bodyPr/>
                    <a:lstStyle/>
                    <a:p>
                      <a:pPr algn="ctr"/>
                      <a:r>
                        <a:rPr lang="en-US" sz="1000" u="sng">
                          <a:solidFill>
                            <a:schemeClr val="bg1"/>
                          </a:solidFill>
                          <a:latin typeface="Helvetica" panose="020B0403020202020204" pitchFamily="34" charset="0"/>
                        </a:rPr>
                        <a:t>ESPN/ABC</a:t>
                      </a:r>
                      <a:r>
                        <a:rPr lang="en-US" sz="1000" b="0" u="none">
                          <a:solidFill>
                            <a:schemeClr val="bg1"/>
                          </a:solidFill>
                          <a:latin typeface="Helvetica" panose="020B0403020202020204" pitchFamily="34" charset="0"/>
                        </a:rPr>
                        <a:t>**</a:t>
                      </a:r>
                      <a:br>
                        <a:rPr lang="en-US" sz="1000" u="sng">
                          <a:solidFill>
                            <a:schemeClr val="bg1"/>
                          </a:solidFill>
                          <a:latin typeface="Helvetica" panose="020B0403020202020204" pitchFamily="34" charset="0"/>
                        </a:rPr>
                      </a:br>
                      <a:r>
                        <a:rPr lang="en-US" sz="900" b="0">
                          <a:solidFill>
                            <a:schemeClr val="bg1"/>
                          </a:solidFill>
                          <a:latin typeface="Helvetica" panose="020B0403020202020204" pitchFamily="34" charset="0"/>
                        </a:rPr>
                        <a:t>Monday Night Football</a:t>
                      </a:r>
                    </a:p>
                  </a:txBody>
                  <a:tcPr marL="107623" marR="107623" marT="53812" marB="53812" anchor="ctr">
                    <a:lnR w="12700" cap="flat" cmpd="sng" algn="ctr">
                      <a:solidFill>
                        <a:srgbClr val="1B1464"/>
                      </a:solidFill>
                      <a:prstDash val="solid"/>
                      <a:round/>
                      <a:headEnd type="none" w="med" len="med"/>
                      <a:tailEnd type="none" w="med" len="med"/>
                    </a:lnR>
                    <a:lnT w="12700" cap="flat" cmpd="sng" algn="ctr">
                      <a:solidFill>
                        <a:srgbClr val="1B1464"/>
                      </a:solidFill>
                      <a:prstDash val="solid"/>
                      <a:round/>
                      <a:headEnd type="none" w="med" len="med"/>
                      <a:tailEnd type="none" w="med" len="med"/>
                    </a:lnT>
                    <a:solidFill>
                      <a:srgbClr val="1B1464"/>
                    </a:solidFill>
                  </a:tcPr>
                </a:tc>
                <a:extLst>
                  <a:ext uri="{0D108BD9-81ED-4DB2-BD59-A6C34878D82A}">
                    <a16:rowId xmlns:a16="http://schemas.microsoft.com/office/drawing/2014/main" val="3158737125"/>
                  </a:ext>
                </a:extLst>
              </a:tr>
              <a:tr h="254168">
                <a:tc>
                  <a:txBody>
                    <a:bodyPr/>
                    <a:lstStyle/>
                    <a:p>
                      <a:pPr algn="l" fontAlgn="b"/>
                      <a:r>
                        <a:rPr lang="en-US" sz="1100" b="1" i="0" u="none" strike="noStrike">
                          <a:solidFill>
                            <a:srgbClr val="1B1464"/>
                          </a:solidFill>
                          <a:effectLst/>
                          <a:latin typeface="Helvetica" panose="020B0403020202020204" pitchFamily="34" charset="0"/>
                        </a:rPr>
                        <a:t> Week 2</a:t>
                      </a:r>
                    </a:p>
                  </a:txBody>
                  <a:tcPr marL="9525" marR="9525" marT="9525" marB="0" anchor="ctr">
                    <a:lnL w="12700" cap="flat" cmpd="sng" algn="ctr">
                      <a:solidFill>
                        <a:srgbClr val="1B1464"/>
                      </a:solidFill>
                      <a:prstDash val="solid"/>
                      <a:round/>
                      <a:headEnd type="none" w="med" len="med"/>
                      <a:tailEnd type="none" w="med" len="med"/>
                    </a:ln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15,059</a:t>
                      </a:r>
                    </a:p>
                  </a:txBody>
                  <a:tcPr marL="0" marR="0" marT="0" marB="0" anchor="ct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17,898</a:t>
                      </a:r>
                    </a:p>
                  </a:txBody>
                  <a:tcPr marL="0" marR="0" marT="0" marB="0" anchor="ct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22,385</a:t>
                      </a:r>
                    </a:p>
                  </a:txBody>
                  <a:tcPr marL="0" marR="0" marT="0" marB="0" anchor="ctr">
                    <a:lnR w="12700" cap="flat" cmpd="sng" algn="ctr">
                      <a:solidFill>
                        <a:srgbClr val="1B1464"/>
                      </a:solidFill>
                      <a:prstDash val="solid"/>
                      <a:round/>
                      <a:headEnd type="none" w="med" len="med"/>
                      <a:tailEnd type="none" w="med" len="med"/>
                    </a:lnR>
                  </a:tcPr>
                </a:tc>
                <a:extLst>
                  <a:ext uri="{0D108BD9-81ED-4DB2-BD59-A6C34878D82A}">
                    <a16:rowId xmlns:a16="http://schemas.microsoft.com/office/drawing/2014/main" val="3534489145"/>
                  </a:ext>
                </a:extLst>
              </a:tr>
              <a:tr h="223148">
                <a:tc>
                  <a:txBody>
                    <a:bodyPr/>
                    <a:lstStyle/>
                    <a:p>
                      <a:pPr algn="l" fontAlgn="b"/>
                      <a:r>
                        <a:rPr lang="en-US" sz="1100" b="1" i="0" u="none" strike="noStrike">
                          <a:solidFill>
                            <a:srgbClr val="1B1464"/>
                          </a:solidFill>
                          <a:effectLst/>
                          <a:latin typeface="Helvetica" panose="020B0403020202020204" pitchFamily="34" charset="0"/>
                        </a:rPr>
                        <a:t> Week 3</a:t>
                      </a:r>
                    </a:p>
                  </a:txBody>
                  <a:tcPr marL="9525" marR="9525" marT="9525" marB="0" anchor="ctr">
                    <a:lnL w="12700" cap="flat" cmpd="sng" algn="ctr">
                      <a:solidFill>
                        <a:srgbClr val="1B1464"/>
                      </a:solidFill>
                      <a:prstDash val="solid"/>
                      <a:round/>
                      <a:headEnd type="none" w="med" len="med"/>
                      <a:tailEnd type="none" w="med" len="med"/>
                    </a:ln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13,924</a:t>
                      </a:r>
                    </a:p>
                  </a:txBody>
                  <a:tcPr marL="0" marR="0" marT="0" marB="0" anchor="ct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19,277</a:t>
                      </a:r>
                    </a:p>
                  </a:txBody>
                  <a:tcPr marL="0" marR="0" marT="0" marB="0" anchor="ct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22,748</a:t>
                      </a:r>
                    </a:p>
                  </a:txBody>
                  <a:tcPr marL="0" marR="0" marT="0" marB="0" anchor="ctr">
                    <a:lnR w="12700" cap="flat" cmpd="sng" algn="ctr">
                      <a:solidFill>
                        <a:srgbClr val="1B1464"/>
                      </a:solidFill>
                      <a:prstDash val="solid"/>
                      <a:round/>
                      <a:headEnd type="none" w="med" len="med"/>
                      <a:tailEnd type="none" w="med" len="med"/>
                    </a:lnR>
                  </a:tcPr>
                </a:tc>
                <a:extLst>
                  <a:ext uri="{0D108BD9-81ED-4DB2-BD59-A6C34878D82A}">
                    <a16:rowId xmlns:a16="http://schemas.microsoft.com/office/drawing/2014/main" val="1516211028"/>
                  </a:ext>
                </a:extLst>
              </a:tr>
              <a:tr h="231117">
                <a:tc>
                  <a:txBody>
                    <a:bodyPr/>
                    <a:lstStyle/>
                    <a:p>
                      <a:pPr algn="l" fontAlgn="b"/>
                      <a:r>
                        <a:rPr lang="en-US" sz="1100" b="1" i="0" u="none" strike="noStrike">
                          <a:solidFill>
                            <a:srgbClr val="1B1464"/>
                          </a:solidFill>
                          <a:effectLst/>
                          <a:latin typeface="Helvetica" panose="020B0403020202020204" pitchFamily="34" charset="0"/>
                        </a:rPr>
                        <a:t> Week 4</a:t>
                      </a:r>
                    </a:p>
                  </a:txBody>
                  <a:tcPr marL="9525" marR="9525" marT="9525" marB="0" anchor="ctr">
                    <a:lnL w="12700" cap="flat" cmpd="sng" algn="ctr">
                      <a:solidFill>
                        <a:srgbClr val="1B1464"/>
                      </a:solidFill>
                      <a:prstDash val="solid"/>
                      <a:round/>
                      <a:headEnd type="none" w="med" len="med"/>
                      <a:tailEnd type="none" w="med" len="med"/>
                    </a:ln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13,487</a:t>
                      </a:r>
                    </a:p>
                  </a:txBody>
                  <a:tcPr marL="0" marR="0" marT="0" marB="0" anchor="ct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24,880</a:t>
                      </a:r>
                    </a:p>
                  </a:txBody>
                  <a:tcPr marL="0" marR="0" marT="0" marB="0" anchor="ct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16,621</a:t>
                      </a:r>
                    </a:p>
                  </a:txBody>
                  <a:tcPr marL="0" marR="0" marT="0" marB="0" anchor="ctr">
                    <a:lnR w="12700" cap="flat" cmpd="sng" algn="ctr">
                      <a:solidFill>
                        <a:srgbClr val="1B1464"/>
                      </a:solidFill>
                      <a:prstDash val="solid"/>
                      <a:round/>
                      <a:headEnd type="none" w="med" len="med"/>
                      <a:tailEnd type="none" w="med" len="med"/>
                    </a:lnR>
                  </a:tcPr>
                </a:tc>
                <a:extLst>
                  <a:ext uri="{0D108BD9-81ED-4DB2-BD59-A6C34878D82A}">
                    <a16:rowId xmlns:a16="http://schemas.microsoft.com/office/drawing/2014/main" val="3420061590"/>
                  </a:ext>
                </a:extLst>
              </a:tr>
              <a:tr h="222352">
                <a:tc>
                  <a:txBody>
                    <a:bodyPr/>
                    <a:lstStyle/>
                    <a:p>
                      <a:pPr algn="l" fontAlgn="b"/>
                      <a:r>
                        <a:rPr lang="en-US" sz="1100" b="1" i="0" u="none" strike="noStrike">
                          <a:solidFill>
                            <a:srgbClr val="1B1464"/>
                          </a:solidFill>
                          <a:effectLst/>
                          <a:latin typeface="Helvetica" panose="020B0403020202020204" pitchFamily="34" charset="0"/>
                        </a:rPr>
                        <a:t> Week 5</a:t>
                      </a:r>
                    </a:p>
                  </a:txBody>
                  <a:tcPr marL="9525" marR="9525" marT="9525" marB="0" anchor="ctr">
                    <a:lnL w="12700" cap="flat" cmpd="sng" algn="ctr">
                      <a:solidFill>
                        <a:srgbClr val="1B1464"/>
                      </a:solidFill>
                      <a:prstDash val="solid"/>
                      <a:round/>
                      <a:headEnd type="none" w="med" len="med"/>
                      <a:tailEnd type="none" w="med" len="med"/>
                    </a:ln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11,719</a:t>
                      </a:r>
                    </a:p>
                  </a:txBody>
                  <a:tcPr marL="0" marR="0" marT="0" marB="0" anchor="ct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24,641</a:t>
                      </a:r>
                    </a:p>
                  </a:txBody>
                  <a:tcPr marL="0" marR="0" marT="0" marB="0" anchor="ct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17,432</a:t>
                      </a:r>
                    </a:p>
                  </a:txBody>
                  <a:tcPr marL="0" marR="0" marT="0" marB="0" anchor="ctr">
                    <a:lnR w="12700" cap="flat" cmpd="sng" algn="ctr">
                      <a:solidFill>
                        <a:srgbClr val="1B1464"/>
                      </a:solidFill>
                      <a:prstDash val="solid"/>
                      <a:round/>
                      <a:headEnd type="none" w="med" len="med"/>
                      <a:tailEnd type="none" w="med" len="med"/>
                    </a:lnR>
                  </a:tcPr>
                </a:tc>
                <a:extLst>
                  <a:ext uri="{0D108BD9-81ED-4DB2-BD59-A6C34878D82A}">
                    <a16:rowId xmlns:a16="http://schemas.microsoft.com/office/drawing/2014/main" val="1524696296"/>
                  </a:ext>
                </a:extLst>
              </a:tr>
              <a:tr h="223148">
                <a:tc>
                  <a:txBody>
                    <a:bodyPr/>
                    <a:lstStyle/>
                    <a:p>
                      <a:pPr algn="l" fontAlgn="b"/>
                      <a:r>
                        <a:rPr lang="en-US" sz="1100" b="1" i="0" u="none" strike="noStrike">
                          <a:solidFill>
                            <a:srgbClr val="1B1464"/>
                          </a:solidFill>
                          <a:effectLst/>
                          <a:latin typeface="Helvetica" panose="020B0403020202020204" pitchFamily="34" charset="0"/>
                        </a:rPr>
                        <a:t> Week 6</a:t>
                      </a:r>
                    </a:p>
                  </a:txBody>
                  <a:tcPr marL="9525" marR="9525" marT="9525" marB="0" anchor="ctr">
                    <a:lnL w="12700" cap="flat" cmpd="sng" algn="ctr">
                      <a:solidFill>
                        <a:srgbClr val="1B1464"/>
                      </a:solidFill>
                      <a:prstDash val="solid"/>
                      <a:round/>
                      <a:headEnd type="none" w="med" len="med"/>
                      <a:tailEnd type="none" w="med" len="med"/>
                    </a:ln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13,836</a:t>
                      </a:r>
                    </a:p>
                  </a:txBody>
                  <a:tcPr marL="0" marR="0" marT="0" marB="0" anchor="ct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16,724</a:t>
                      </a:r>
                    </a:p>
                  </a:txBody>
                  <a:tcPr marL="0" marR="0" marT="0" marB="0" anchor="ct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19,726</a:t>
                      </a:r>
                    </a:p>
                  </a:txBody>
                  <a:tcPr marL="0" marR="0" marT="0" marB="0" anchor="ctr">
                    <a:lnR w="12700" cap="flat" cmpd="sng" algn="ctr">
                      <a:solidFill>
                        <a:srgbClr val="1B1464"/>
                      </a:solidFill>
                      <a:prstDash val="solid"/>
                      <a:round/>
                      <a:headEnd type="none" w="med" len="med"/>
                      <a:tailEnd type="none" w="med" len="med"/>
                    </a:lnR>
                  </a:tcPr>
                </a:tc>
                <a:extLst>
                  <a:ext uri="{0D108BD9-81ED-4DB2-BD59-A6C34878D82A}">
                    <a16:rowId xmlns:a16="http://schemas.microsoft.com/office/drawing/2014/main" val="4064674572"/>
                  </a:ext>
                </a:extLst>
              </a:tr>
              <a:tr h="239088">
                <a:tc>
                  <a:txBody>
                    <a:bodyPr/>
                    <a:lstStyle/>
                    <a:p>
                      <a:pPr algn="l" fontAlgn="b"/>
                      <a:r>
                        <a:rPr lang="en-US" sz="1100" b="1" i="0" u="none" strike="noStrike">
                          <a:solidFill>
                            <a:srgbClr val="1B1464"/>
                          </a:solidFill>
                          <a:effectLst/>
                          <a:latin typeface="Helvetica" panose="020B0403020202020204" pitchFamily="34" charset="0"/>
                        </a:rPr>
                        <a:t> Week 7</a:t>
                      </a:r>
                    </a:p>
                  </a:txBody>
                  <a:tcPr marL="9525" marR="9525" marT="9525" marB="0" anchor="ctr">
                    <a:lnL w="12700" cap="flat" cmpd="sng" algn="ctr">
                      <a:solidFill>
                        <a:srgbClr val="1B1464"/>
                      </a:solidFill>
                      <a:prstDash val="solid"/>
                      <a:round/>
                      <a:headEnd type="none" w="med" len="med"/>
                      <a:tailEnd type="none" w="med" len="med"/>
                    </a:ln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9,795</a:t>
                      </a:r>
                    </a:p>
                  </a:txBody>
                  <a:tcPr marL="0" marR="0" marT="0" marB="0" anchor="ct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20,649</a:t>
                      </a:r>
                    </a:p>
                  </a:txBody>
                  <a:tcPr marL="0" marR="0" marT="0" marB="0" anchor="ct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18,646</a:t>
                      </a:r>
                    </a:p>
                  </a:txBody>
                  <a:tcPr marL="0" marR="0" marT="0" marB="0" anchor="ctr">
                    <a:lnR w="12700" cap="flat" cmpd="sng" algn="ctr">
                      <a:solidFill>
                        <a:srgbClr val="1B1464"/>
                      </a:solidFill>
                      <a:prstDash val="solid"/>
                      <a:round/>
                      <a:headEnd type="none" w="med" len="med"/>
                      <a:tailEnd type="none" w="med" len="med"/>
                    </a:lnR>
                  </a:tcPr>
                </a:tc>
                <a:extLst>
                  <a:ext uri="{0D108BD9-81ED-4DB2-BD59-A6C34878D82A}">
                    <a16:rowId xmlns:a16="http://schemas.microsoft.com/office/drawing/2014/main" val="3570826735"/>
                  </a:ext>
                </a:extLst>
              </a:tr>
              <a:tr h="222352">
                <a:tc>
                  <a:txBody>
                    <a:bodyPr/>
                    <a:lstStyle/>
                    <a:p>
                      <a:pPr algn="l" fontAlgn="b"/>
                      <a:r>
                        <a:rPr lang="en-US" sz="1100" b="1" i="0" u="none" strike="noStrike">
                          <a:solidFill>
                            <a:srgbClr val="1B1464"/>
                          </a:solidFill>
                          <a:effectLst/>
                          <a:latin typeface="Helvetica" panose="020B0403020202020204" pitchFamily="34" charset="0"/>
                        </a:rPr>
                        <a:t> Week 8</a:t>
                      </a:r>
                    </a:p>
                  </a:txBody>
                  <a:tcPr marL="9525" marR="9525" marT="9525" marB="0" anchor="ctr">
                    <a:lnL w="12700" cap="flat" cmpd="sng" algn="ctr">
                      <a:solidFill>
                        <a:srgbClr val="1B1464"/>
                      </a:solidFill>
                      <a:prstDash val="solid"/>
                      <a:round/>
                      <a:headEnd type="none" w="med" len="med"/>
                      <a:tailEnd type="none" w="med" len="med"/>
                    </a:ln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11,377</a:t>
                      </a:r>
                    </a:p>
                  </a:txBody>
                  <a:tcPr marL="0" marR="0" marT="0" marB="0" anchor="ct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15,758</a:t>
                      </a:r>
                    </a:p>
                  </a:txBody>
                  <a:tcPr marL="0" marR="0" marT="0" marB="0" anchor="ct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15,226</a:t>
                      </a:r>
                    </a:p>
                  </a:txBody>
                  <a:tcPr marL="0" marR="0" marT="0" marB="0" anchor="ctr">
                    <a:lnR w="12700" cap="flat" cmpd="sng" algn="ctr">
                      <a:solidFill>
                        <a:srgbClr val="1B1464"/>
                      </a:solidFill>
                      <a:prstDash val="solid"/>
                      <a:round/>
                      <a:headEnd type="none" w="med" len="med"/>
                      <a:tailEnd type="none" w="med" len="med"/>
                    </a:lnR>
                  </a:tcPr>
                </a:tc>
                <a:extLst>
                  <a:ext uri="{0D108BD9-81ED-4DB2-BD59-A6C34878D82A}">
                    <a16:rowId xmlns:a16="http://schemas.microsoft.com/office/drawing/2014/main" val="3575582316"/>
                  </a:ext>
                </a:extLst>
              </a:tr>
              <a:tr h="223148">
                <a:tc>
                  <a:txBody>
                    <a:bodyPr/>
                    <a:lstStyle/>
                    <a:p>
                      <a:pPr algn="l" fontAlgn="b"/>
                      <a:r>
                        <a:rPr lang="en-US" sz="1100" b="1" i="0" u="none" strike="noStrike">
                          <a:solidFill>
                            <a:srgbClr val="1B1464"/>
                          </a:solidFill>
                          <a:effectLst/>
                          <a:latin typeface="Helvetica" panose="020B0403020202020204" pitchFamily="34" charset="0"/>
                        </a:rPr>
                        <a:t> Week 9</a:t>
                      </a:r>
                    </a:p>
                  </a:txBody>
                  <a:tcPr marL="9525" marR="9525" marT="9525" marB="0" anchor="ctr">
                    <a:lnL w="12700" cap="flat" cmpd="sng" algn="ctr">
                      <a:solidFill>
                        <a:srgbClr val="1B1464"/>
                      </a:solidFill>
                      <a:prstDash val="solid"/>
                      <a:round/>
                      <a:headEnd type="none" w="med" len="med"/>
                      <a:tailEnd type="none" w="med" len="med"/>
                    </a:ln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11,651</a:t>
                      </a:r>
                    </a:p>
                  </a:txBody>
                  <a:tcPr marL="0" marR="0" marT="0" marB="0" anchor="ct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18,380</a:t>
                      </a:r>
                    </a:p>
                  </a:txBody>
                  <a:tcPr marL="0" marR="0" marT="0" marB="0" anchor="ct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14,535</a:t>
                      </a:r>
                    </a:p>
                  </a:txBody>
                  <a:tcPr marL="0" marR="0" marT="0" marB="0" anchor="ctr">
                    <a:lnR w="12700" cap="flat" cmpd="sng" algn="ctr">
                      <a:solidFill>
                        <a:srgbClr val="1B1464"/>
                      </a:solidFill>
                      <a:prstDash val="solid"/>
                      <a:round/>
                      <a:headEnd type="none" w="med" len="med"/>
                      <a:tailEnd type="none" w="med" len="med"/>
                    </a:lnR>
                  </a:tcPr>
                </a:tc>
                <a:extLst>
                  <a:ext uri="{0D108BD9-81ED-4DB2-BD59-A6C34878D82A}">
                    <a16:rowId xmlns:a16="http://schemas.microsoft.com/office/drawing/2014/main" val="2106467920"/>
                  </a:ext>
                </a:extLst>
              </a:tr>
              <a:tr h="239088">
                <a:tc>
                  <a:txBody>
                    <a:bodyPr/>
                    <a:lstStyle/>
                    <a:p>
                      <a:pPr algn="l" fontAlgn="b"/>
                      <a:r>
                        <a:rPr lang="en-US" sz="1100" b="1" i="0" u="none" strike="noStrike">
                          <a:solidFill>
                            <a:srgbClr val="1B1464"/>
                          </a:solidFill>
                          <a:effectLst/>
                          <a:latin typeface="Helvetica" panose="020B0403020202020204" pitchFamily="34" charset="0"/>
                        </a:rPr>
                        <a:t> Week 10</a:t>
                      </a:r>
                    </a:p>
                  </a:txBody>
                  <a:tcPr marL="9525" marR="9525" marT="9525" marB="0" anchor="ctr">
                    <a:lnL w="12700" cap="flat" cmpd="sng" algn="ctr">
                      <a:solidFill>
                        <a:srgbClr val="1B1464"/>
                      </a:solidFill>
                      <a:prstDash val="solid"/>
                      <a:round/>
                      <a:headEnd type="none" w="med" len="med"/>
                      <a:tailEnd type="none" w="med" len="med"/>
                    </a:ln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9,566</a:t>
                      </a:r>
                    </a:p>
                  </a:txBody>
                  <a:tcPr marL="0" marR="0" marT="0" marB="0" anchor="ct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15,661</a:t>
                      </a:r>
                    </a:p>
                  </a:txBody>
                  <a:tcPr marL="0" marR="0" marT="0" marB="0" anchor="ct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17,733</a:t>
                      </a:r>
                    </a:p>
                  </a:txBody>
                  <a:tcPr marL="0" marR="0" marT="0" marB="0" anchor="ctr">
                    <a:lnR w="12700" cap="flat" cmpd="sng" algn="ctr">
                      <a:solidFill>
                        <a:srgbClr val="1B1464"/>
                      </a:solidFill>
                      <a:prstDash val="solid"/>
                      <a:round/>
                      <a:headEnd type="none" w="med" len="med"/>
                      <a:tailEnd type="none" w="med" len="med"/>
                    </a:lnR>
                  </a:tcPr>
                </a:tc>
                <a:extLst>
                  <a:ext uri="{0D108BD9-81ED-4DB2-BD59-A6C34878D82A}">
                    <a16:rowId xmlns:a16="http://schemas.microsoft.com/office/drawing/2014/main" val="185811419"/>
                  </a:ext>
                </a:extLst>
              </a:tr>
              <a:tr h="222352">
                <a:tc>
                  <a:txBody>
                    <a:bodyPr/>
                    <a:lstStyle/>
                    <a:p>
                      <a:pPr algn="l" fontAlgn="b"/>
                      <a:r>
                        <a:rPr lang="en-US" sz="1100" b="1" i="0" u="none" strike="noStrike">
                          <a:solidFill>
                            <a:srgbClr val="1B1464"/>
                          </a:solidFill>
                          <a:effectLst/>
                          <a:latin typeface="Helvetica" panose="020B0403020202020204" pitchFamily="34" charset="0"/>
                        </a:rPr>
                        <a:t> Week 11</a:t>
                      </a:r>
                    </a:p>
                  </a:txBody>
                  <a:tcPr marL="9525" marR="9525" marT="9525" marB="0" anchor="ctr">
                    <a:lnL w="12700" cap="flat" cmpd="sng" algn="ctr">
                      <a:solidFill>
                        <a:srgbClr val="1B1464"/>
                      </a:solidFill>
                      <a:prstDash val="solid"/>
                      <a:round/>
                      <a:headEnd type="none" w="med" len="med"/>
                      <a:tailEnd type="none" w="med" len="med"/>
                    </a:ln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12,986</a:t>
                      </a:r>
                    </a:p>
                  </a:txBody>
                  <a:tcPr marL="0" marR="0" marT="0" marB="0" anchor="ct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18,494</a:t>
                      </a:r>
                    </a:p>
                  </a:txBody>
                  <a:tcPr marL="0" marR="0" marT="0" marB="0" anchor="ct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29,026</a:t>
                      </a:r>
                    </a:p>
                  </a:txBody>
                  <a:tcPr marL="0" marR="0" marT="0" marB="0" anchor="ctr">
                    <a:lnR w="12700" cap="flat" cmpd="sng" algn="ctr">
                      <a:solidFill>
                        <a:srgbClr val="1B1464"/>
                      </a:solidFill>
                      <a:prstDash val="solid"/>
                      <a:round/>
                      <a:headEnd type="none" w="med" len="med"/>
                      <a:tailEnd type="none" w="med" len="med"/>
                    </a:lnR>
                  </a:tcPr>
                </a:tc>
                <a:extLst>
                  <a:ext uri="{0D108BD9-81ED-4DB2-BD59-A6C34878D82A}">
                    <a16:rowId xmlns:a16="http://schemas.microsoft.com/office/drawing/2014/main" val="2685013666"/>
                  </a:ext>
                </a:extLst>
              </a:tr>
              <a:tr h="224909">
                <a:tc>
                  <a:txBody>
                    <a:bodyPr/>
                    <a:lstStyle/>
                    <a:p>
                      <a:pPr algn="l" fontAlgn="b"/>
                      <a:r>
                        <a:rPr lang="en-US" sz="1100" b="1" i="0" u="none" strike="noStrike">
                          <a:solidFill>
                            <a:srgbClr val="1B1464"/>
                          </a:solidFill>
                          <a:effectLst/>
                          <a:latin typeface="Helvetica" panose="020B0403020202020204" pitchFamily="34" charset="0"/>
                        </a:rPr>
                        <a:t> Week 13</a:t>
                      </a:r>
                    </a:p>
                  </a:txBody>
                  <a:tcPr marL="9525" marR="9525" marT="9525" marB="0" anchor="ctr">
                    <a:lnL w="12700" cap="flat" cmpd="sng" algn="ctr">
                      <a:solidFill>
                        <a:srgbClr val="1B1464"/>
                      </a:solidFill>
                      <a:prstDash val="solid"/>
                      <a:round/>
                      <a:headEnd type="none" w="med" len="med"/>
                      <a:tailEnd type="none" w="med" len="med"/>
                    </a:ln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15,270</a:t>
                      </a:r>
                    </a:p>
                  </a:txBody>
                  <a:tcPr marL="0" marR="0" marT="0" marB="0" anchor="ct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23,623</a:t>
                      </a:r>
                    </a:p>
                  </a:txBody>
                  <a:tcPr marL="0" marR="0" marT="0" marB="0" anchor="ct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16,476</a:t>
                      </a:r>
                    </a:p>
                  </a:txBody>
                  <a:tcPr marL="0" marR="0" marT="0" marB="0" anchor="ctr">
                    <a:lnR w="12700" cap="flat" cmpd="sng" algn="ctr">
                      <a:solidFill>
                        <a:srgbClr val="1B1464"/>
                      </a:solidFill>
                      <a:prstDash val="solid"/>
                      <a:round/>
                      <a:headEnd type="none" w="med" len="med"/>
                      <a:tailEnd type="none" w="med" len="med"/>
                    </a:lnR>
                  </a:tcPr>
                </a:tc>
                <a:extLst>
                  <a:ext uri="{0D108BD9-81ED-4DB2-BD59-A6C34878D82A}">
                    <a16:rowId xmlns:a16="http://schemas.microsoft.com/office/drawing/2014/main" val="2255657394"/>
                  </a:ext>
                </a:extLst>
              </a:tr>
              <a:tr h="224909">
                <a:tc>
                  <a:txBody>
                    <a:bodyPr/>
                    <a:lstStyle/>
                    <a:p>
                      <a:pPr algn="l" fontAlgn="b"/>
                      <a:r>
                        <a:rPr lang="en-US" sz="1100" b="1" i="0" u="none" strike="noStrike">
                          <a:solidFill>
                            <a:srgbClr val="1B1464"/>
                          </a:solidFill>
                          <a:effectLst/>
                          <a:latin typeface="Helvetica" panose="020B0403020202020204" pitchFamily="34" charset="0"/>
                        </a:rPr>
                        <a:t> Week 14</a:t>
                      </a:r>
                    </a:p>
                  </a:txBody>
                  <a:tcPr marL="9525" marR="9525" marT="9525" marB="0" anchor="ctr">
                    <a:lnL w="12700" cap="flat" cmpd="sng" algn="ctr">
                      <a:solidFill>
                        <a:srgbClr val="1B1464"/>
                      </a:solidFill>
                      <a:prstDash val="solid"/>
                      <a:round/>
                      <a:headEnd type="none" w="med" len="med"/>
                      <a:tailEnd type="none" w="med" len="med"/>
                    </a:ln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10,717</a:t>
                      </a:r>
                    </a:p>
                  </a:txBody>
                  <a:tcPr marL="0" marR="0" marT="0" marB="0" anchor="ct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24,238</a:t>
                      </a:r>
                    </a:p>
                  </a:txBody>
                  <a:tcPr marL="0" marR="0" marT="0" marB="0" anchor="ct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19,707</a:t>
                      </a:r>
                    </a:p>
                  </a:txBody>
                  <a:tcPr marL="0" marR="0" marT="0" marB="0" anchor="ctr">
                    <a:lnR w="12700" cap="flat" cmpd="sng" algn="ctr">
                      <a:solidFill>
                        <a:srgbClr val="1B1464"/>
                      </a:solidFill>
                      <a:prstDash val="solid"/>
                      <a:round/>
                      <a:headEnd type="none" w="med" len="med"/>
                      <a:tailEnd type="none" w="med" len="med"/>
                    </a:lnR>
                  </a:tcPr>
                </a:tc>
                <a:extLst>
                  <a:ext uri="{0D108BD9-81ED-4DB2-BD59-A6C34878D82A}">
                    <a16:rowId xmlns:a16="http://schemas.microsoft.com/office/drawing/2014/main" val="280770066"/>
                  </a:ext>
                </a:extLst>
              </a:tr>
              <a:tr h="224909">
                <a:tc>
                  <a:txBody>
                    <a:bodyPr/>
                    <a:lstStyle/>
                    <a:p>
                      <a:pPr algn="l" fontAlgn="b"/>
                      <a:r>
                        <a:rPr lang="en-US" sz="1100" b="1" i="0" u="none" strike="noStrike">
                          <a:solidFill>
                            <a:srgbClr val="1B1464"/>
                          </a:solidFill>
                          <a:effectLst/>
                          <a:latin typeface="Helvetica" panose="020B0403020202020204" pitchFamily="34" charset="0"/>
                        </a:rPr>
                        <a:t> Week 15</a:t>
                      </a:r>
                    </a:p>
                  </a:txBody>
                  <a:tcPr marL="9525" marR="9525" marT="9525" marB="0" anchor="ctr">
                    <a:lnL w="12700" cap="flat" cmpd="sng" algn="ctr">
                      <a:solidFill>
                        <a:srgbClr val="1B1464"/>
                      </a:solidFill>
                      <a:prstDash val="solid"/>
                      <a:round/>
                      <a:headEnd type="none" w="med" len="med"/>
                      <a:tailEnd type="none" w="med" len="med"/>
                    </a:ln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7,984</a:t>
                      </a:r>
                    </a:p>
                  </a:txBody>
                  <a:tcPr marL="0" marR="0" marT="0" marB="0" anchor="ct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16,343</a:t>
                      </a:r>
                    </a:p>
                  </a:txBody>
                  <a:tcPr marL="0" marR="0" marT="0" marB="0" anchor="ct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19,407</a:t>
                      </a:r>
                    </a:p>
                  </a:txBody>
                  <a:tcPr marL="0" marR="0" marT="0" marB="0" anchor="ctr">
                    <a:lnR w="12700" cap="flat" cmpd="sng" algn="ctr">
                      <a:solidFill>
                        <a:srgbClr val="1B1464"/>
                      </a:solidFill>
                      <a:prstDash val="solid"/>
                      <a:round/>
                      <a:headEnd type="none" w="med" len="med"/>
                      <a:tailEnd type="none" w="med" len="med"/>
                    </a:lnR>
                  </a:tcPr>
                </a:tc>
                <a:extLst>
                  <a:ext uri="{0D108BD9-81ED-4DB2-BD59-A6C34878D82A}">
                    <a16:rowId xmlns:a16="http://schemas.microsoft.com/office/drawing/2014/main" val="808409563"/>
                  </a:ext>
                </a:extLst>
              </a:tr>
              <a:tr h="224909">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13-Game Average</a:t>
                      </a:r>
                    </a:p>
                  </a:txBody>
                  <a:tcPr marL="9525" marR="9525" marT="9525" marB="0" anchor="ctr">
                    <a:lnL w="12700" cap="flat" cmpd="sng" algn="ctr">
                      <a:solidFill>
                        <a:srgbClr val="1B1464"/>
                      </a:solidFill>
                      <a:prstDash val="solid"/>
                      <a:round/>
                      <a:headEnd type="none" w="med" len="med"/>
                      <a:tailEnd type="none" w="med" len="med"/>
                    </a:lnL>
                    <a:lnB w="12700" cap="flat" cmpd="sng" algn="ctr">
                      <a:solidFill>
                        <a:srgbClr val="1B1464"/>
                      </a:solidFill>
                      <a:prstDash val="solid"/>
                      <a:round/>
                      <a:headEnd type="none" w="med" len="med"/>
                      <a:tailEnd type="none" w="med" len="med"/>
                    </a:lnB>
                    <a:solidFill>
                      <a:schemeClr val="bg1">
                        <a:lumMod val="65000"/>
                      </a:schemeClr>
                    </a:solidFill>
                  </a:tcPr>
                </a:tc>
                <a:tc>
                  <a:txBody>
                    <a:bodyPr/>
                    <a:lstStyle/>
                    <a:p>
                      <a:pPr algn="r" fontAlgn="b"/>
                      <a:r>
                        <a:rPr lang="en-US" sz="1200" b="1" i="0" u="none" strike="noStrike">
                          <a:solidFill>
                            <a:srgbClr val="1B1464"/>
                          </a:solidFill>
                          <a:effectLst/>
                          <a:latin typeface="Helvetica" panose="020B0604020202020204" pitchFamily="34" charset="0"/>
                          <a:cs typeface="Helvetica" panose="020B0604020202020204" pitchFamily="34" charset="0"/>
                        </a:rPr>
                        <a:t>12,105</a:t>
                      </a:r>
                    </a:p>
                  </a:txBody>
                  <a:tcPr marL="0" marR="0" marT="0" marB="0" anchor="ctr">
                    <a:lnB w="12700" cap="flat" cmpd="sng" algn="ctr">
                      <a:solidFill>
                        <a:srgbClr val="1B1464"/>
                      </a:solidFill>
                      <a:prstDash val="solid"/>
                      <a:round/>
                      <a:headEnd type="none" w="med" len="med"/>
                      <a:tailEnd type="none" w="med" len="med"/>
                    </a:lnB>
                    <a:solidFill>
                      <a:schemeClr val="bg1">
                        <a:lumMod val="65000"/>
                      </a:schemeClr>
                    </a:solidFill>
                  </a:tcPr>
                </a:tc>
                <a:tc>
                  <a:txBody>
                    <a:bodyPr/>
                    <a:lstStyle/>
                    <a:p>
                      <a:pPr algn="r" fontAlgn="b"/>
                      <a:r>
                        <a:rPr lang="en-US" sz="1200" b="1" i="0" u="none" strike="noStrike">
                          <a:solidFill>
                            <a:srgbClr val="1B1464"/>
                          </a:solidFill>
                          <a:effectLst/>
                          <a:latin typeface="Helvetica" panose="020B0604020202020204" pitchFamily="34" charset="0"/>
                          <a:cs typeface="Helvetica" panose="020B0604020202020204" pitchFamily="34" charset="0"/>
                        </a:rPr>
                        <a:t>19,736</a:t>
                      </a:r>
                    </a:p>
                  </a:txBody>
                  <a:tcPr marL="0" marR="0" marT="0" marB="0" anchor="ctr">
                    <a:lnB w="12700" cap="flat" cmpd="sng" algn="ctr">
                      <a:solidFill>
                        <a:srgbClr val="1B1464"/>
                      </a:solidFill>
                      <a:prstDash val="solid"/>
                      <a:round/>
                      <a:headEnd type="none" w="med" len="med"/>
                      <a:tailEnd type="none" w="med" len="med"/>
                    </a:lnB>
                    <a:solidFill>
                      <a:schemeClr val="bg1">
                        <a:lumMod val="65000"/>
                      </a:schemeClr>
                    </a:solidFill>
                  </a:tcPr>
                </a:tc>
                <a:tc>
                  <a:txBody>
                    <a:bodyPr/>
                    <a:lstStyle/>
                    <a:p>
                      <a:pPr algn="r" fontAlgn="b"/>
                      <a:r>
                        <a:rPr lang="en-US" sz="1200" b="1" i="0" u="none" strike="noStrike">
                          <a:solidFill>
                            <a:srgbClr val="1B1464"/>
                          </a:solidFill>
                          <a:effectLst/>
                          <a:latin typeface="Helvetica" panose="020B0604020202020204" pitchFamily="34" charset="0"/>
                          <a:cs typeface="Helvetica" panose="020B0604020202020204" pitchFamily="34" charset="0"/>
                        </a:rPr>
                        <a:t>19,205</a:t>
                      </a:r>
                    </a:p>
                  </a:txBody>
                  <a:tcPr marL="0" marR="0" marT="0" marB="0" anchor="ctr">
                    <a:lnR w="12700" cap="flat" cmpd="sng" algn="ctr">
                      <a:solidFill>
                        <a:srgbClr val="1B1464"/>
                      </a:solidFill>
                      <a:prstDash val="solid"/>
                      <a:round/>
                      <a:headEnd type="none" w="med" len="med"/>
                      <a:tailEnd type="none" w="med" len="med"/>
                    </a:lnR>
                    <a:lnB w="12700" cap="flat" cmpd="sng" algn="ctr">
                      <a:solidFill>
                        <a:srgbClr val="1B1464"/>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847650546"/>
                  </a:ext>
                </a:extLst>
              </a:tr>
            </a:tbl>
          </a:graphicData>
        </a:graphic>
      </p:graphicFrame>
      <p:sp>
        <p:nvSpPr>
          <p:cNvPr id="29" name="Rectangle 28">
            <a:extLst>
              <a:ext uri="{FF2B5EF4-FFF2-40B4-BE49-F238E27FC236}">
                <a16:creationId xmlns:a16="http://schemas.microsoft.com/office/drawing/2014/main" id="{FC6E4FB6-0EE4-39C3-6EAB-29131A419630}"/>
              </a:ext>
            </a:extLst>
          </p:cNvPr>
          <p:cNvSpPr/>
          <p:nvPr/>
        </p:nvSpPr>
        <p:spPr>
          <a:xfrm>
            <a:off x="2225040" y="1861450"/>
            <a:ext cx="5124160" cy="261022"/>
          </a:xfrm>
          <a:prstGeom prst="rect">
            <a:avLst/>
          </a:prstGeom>
          <a:solidFill>
            <a:schemeClr val="bg1"/>
          </a:solidFill>
          <a:ln w="190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Average Minute Audience (000)</a:t>
            </a:r>
          </a:p>
        </p:txBody>
      </p:sp>
      <p:sp>
        <p:nvSpPr>
          <p:cNvPr id="31" name="Rectangle 30">
            <a:extLst>
              <a:ext uri="{FF2B5EF4-FFF2-40B4-BE49-F238E27FC236}">
                <a16:creationId xmlns:a16="http://schemas.microsoft.com/office/drawing/2014/main" id="{55A8F539-5629-0C45-264F-66FE64E27BBE}"/>
              </a:ext>
            </a:extLst>
          </p:cNvPr>
          <p:cNvSpPr/>
          <p:nvPr/>
        </p:nvSpPr>
        <p:spPr>
          <a:xfrm>
            <a:off x="7505700" y="1859158"/>
            <a:ext cx="4381499" cy="252325"/>
          </a:xfrm>
          <a:prstGeom prst="rect">
            <a:avLst/>
          </a:prstGeom>
          <a:solidFill>
            <a:schemeClr val="bg1"/>
          </a:solidFill>
          <a:ln w="190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Reach (000)</a:t>
            </a:r>
          </a:p>
        </p:txBody>
      </p:sp>
      <p:sp>
        <p:nvSpPr>
          <p:cNvPr id="6" name="Rectangle 5">
            <a:extLst>
              <a:ext uri="{FF2B5EF4-FFF2-40B4-BE49-F238E27FC236}">
                <a16:creationId xmlns:a16="http://schemas.microsoft.com/office/drawing/2014/main" id="{43B2ABC4-DB63-210B-B883-3BB7B02EC920}"/>
              </a:ext>
            </a:extLst>
          </p:cNvPr>
          <p:cNvSpPr/>
          <p:nvPr/>
        </p:nvSpPr>
        <p:spPr>
          <a:xfrm>
            <a:off x="206651" y="438944"/>
            <a:ext cx="11778698" cy="4924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2023 NFL Night Games – 13-Week individual game comparison</a:t>
            </a:r>
          </a:p>
        </p:txBody>
      </p:sp>
      <p:sp>
        <p:nvSpPr>
          <p:cNvPr id="11" name="TextBox 10">
            <a:extLst>
              <a:ext uri="{FF2B5EF4-FFF2-40B4-BE49-F238E27FC236}">
                <a16:creationId xmlns:a16="http://schemas.microsoft.com/office/drawing/2014/main" id="{BA3CFFC5-5464-B364-A959-AE1FF4FB5884}"/>
              </a:ext>
            </a:extLst>
          </p:cNvPr>
          <p:cNvSpPr txBox="1"/>
          <p:nvPr/>
        </p:nvSpPr>
        <p:spPr>
          <a:xfrm>
            <a:off x="0" y="1452111"/>
            <a:ext cx="1219200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2023 NFL Night Games – Comparable Games</a:t>
            </a:r>
          </a:p>
        </p:txBody>
      </p:sp>
      <p:sp>
        <p:nvSpPr>
          <p:cNvPr id="3" name="TextBox 2">
            <a:extLst>
              <a:ext uri="{FF2B5EF4-FFF2-40B4-BE49-F238E27FC236}">
                <a16:creationId xmlns:a16="http://schemas.microsoft.com/office/drawing/2014/main" id="{94D226F7-34E3-CCE4-3F5B-914DB2C9F04D}"/>
              </a:ext>
            </a:extLst>
          </p:cNvPr>
          <p:cNvSpPr txBox="1"/>
          <p:nvPr/>
        </p:nvSpPr>
        <p:spPr>
          <a:xfrm>
            <a:off x="465350" y="5945699"/>
            <a:ext cx="11675627"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VAB analysis of Nielsen Ratings Analysis and R&amp;F Program Report, Sunday </a:t>
            </a:r>
            <a:r>
              <a:rPr lang="en-US" sz="700">
                <a:solidFill>
                  <a:srgbClr val="1B1464"/>
                </a:solidFill>
                <a:latin typeface="Helvetica" panose="020B0604020202020204" pitchFamily="34" charset="0"/>
                <a:cs typeface="Helvetica" panose="020B0604020202020204" pitchFamily="34" charset="0"/>
              </a:rPr>
              <a:t>Night Football (</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NBC, </a:t>
            </a:r>
            <a:r>
              <a:rPr kumimoji="0" lang="en-US" sz="700" b="0" i="0" u="none"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Universo</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Telemundo), Monday Night Football (ESPN, ESPN2, ESPN Deportes, ABC) and Thursday Night Football (Amazon (</a:t>
            </a:r>
            <a:r>
              <a:rPr kumimoji="0" lang="en-US" sz="700" b="0" i="0" u="none"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inc</a:t>
            </a:r>
            <a:r>
              <a:rPr lang="en-US" sz="700">
                <a:solidFill>
                  <a:srgbClr val="1B1464"/>
                </a:solidFill>
                <a:latin typeface="Helvetica" panose="020B0604020202020204" pitchFamily="34" charset="0"/>
                <a:cs typeface="Helvetica" panose="020B0604020202020204" pitchFamily="34" charset="0"/>
              </a:rPr>
              <a:t>l.</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local broadcast for in-game markets only)), excludes pre- &amp; post-game shows, </a:t>
            </a:r>
            <a:r>
              <a:rPr kumimoji="0" lang="en-US" sz="700" b="0" i="0" u="sng"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Live+SD</a:t>
            </a:r>
            <a:r>
              <a:rPr kumimoji="0" lang="en-US" sz="700" b="0"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P2+, Panel data</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7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NBC, </a:t>
            </a:r>
            <a:r>
              <a:rPr kumimoji="0" lang="en-US" sz="700" b="1" i="0" u="none"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Universo</a:t>
            </a:r>
            <a:r>
              <a:rPr kumimoji="0" lang="en-US" sz="7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Telemundo, ESPN, ESPN2, ESPN Deportes and ABC reflects linear TV audience only and does not include audiences gained from their digital / app streaming. </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The 13 comparable games reflect all weeks that have standalone NFL night game broadcasts across NFL weeks: 2-11 &amp; 13-15 (excludes Thanksgiving weekend). </a:t>
            </a:r>
            <a:r>
              <a:rPr kumimoji="0" lang="en-US" sz="70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NBC Sunday Night Football includes </a:t>
            </a:r>
            <a:r>
              <a:rPr kumimoji="0" lang="en-US" sz="700" i="0" u="none"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Universo</a:t>
            </a:r>
            <a:r>
              <a:rPr kumimoji="0" lang="en-US" sz="70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and Telemundo </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simulcast viewership.</a:t>
            </a:r>
            <a:r>
              <a:rPr lang="en-US" sz="700" b="0">
                <a:solidFill>
                  <a:srgbClr val="1B1464"/>
                </a:solidFill>
                <a:latin typeface="Helvetica" panose="020B0604020202020204" pitchFamily="34" charset="0"/>
                <a:cs typeface="Helvetica" panose="020B0604020202020204" pitchFamily="34" charset="0"/>
              </a:rPr>
              <a:t> </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ESPN Monday Night Football includes ESPN2 and ESPN Deportes simulcast viewership. Note: ESPN MNF data also includes ABC simulcast data and reflects only ABC for week 14 (12/11/23) due to a staggered doubleheader that night when each game partially overlapped each other. MNF </a:t>
            </a:r>
            <a:r>
              <a:rPr lang="en-US" sz="700">
                <a:solidFill>
                  <a:srgbClr val="1B1464"/>
                </a:solidFill>
                <a:latin typeface="Helvetica" panose="020B0604020202020204" pitchFamily="34" charset="0"/>
                <a:cs typeface="Helvetica" panose="020B0604020202020204" pitchFamily="34" charset="0"/>
              </a:rPr>
              <a:t>weeks 2, 3 and 14 include two matchups.</a:t>
            </a:r>
            <a:r>
              <a:rPr kumimoji="0" lang="en-US" sz="70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See</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hlinkClick r:id="rId4" action="ppaction://hlinksldjump">
                  <a:extLst>
                    <a:ext uri="{A12FA001-AC4F-418D-AE19-62706E023703}">
                      <ahyp:hlinkClr xmlns:ahyp="http://schemas.microsoft.com/office/drawing/2018/hyperlinkcolor" val="tx"/>
                    </a:ext>
                  </a:extLst>
                </a:hlinkClick>
              </a:rPr>
              <a:t>appendix</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for schedule and single game details.</a:t>
            </a:r>
          </a:p>
        </p:txBody>
      </p:sp>
    </p:spTree>
    <p:extLst>
      <p:ext uri="{BB962C8B-B14F-4D97-AF65-F5344CB8AC3E}">
        <p14:creationId xmlns:p14="http://schemas.microsoft.com/office/powerpoint/2010/main" val="4004577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Rectangle 176">
            <a:extLst>
              <a:ext uri="{FF2B5EF4-FFF2-40B4-BE49-F238E27FC236}">
                <a16:creationId xmlns:a16="http://schemas.microsoft.com/office/drawing/2014/main" id="{045958C9-2A1E-74F5-8619-03C7DC46F49C}"/>
              </a:ext>
            </a:extLst>
          </p:cNvPr>
          <p:cNvSpPr/>
          <p:nvPr/>
        </p:nvSpPr>
        <p:spPr>
          <a:xfrm>
            <a:off x="0" y="1765230"/>
            <a:ext cx="12191999" cy="510392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06CEDF0A-D03C-E28C-8382-06185E8D0B55}"/>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BDE1BC5F-BB63-0916-3A60-3B803226C47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1E957BC7-FFD0-73CE-08EA-C2A979729B8D}"/>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graphicFrame>
        <p:nvGraphicFramePr>
          <p:cNvPr id="10" name="Chart 9">
            <a:extLst>
              <a:ext uri="{FF2B5EF4-FFF2-40B4-BE49-F238E27FC236}">
                <a16:creationId xmlns:a16="http://schemas.microsoft.com/office/drawing/2014/main" id="{3C453949-17C2-74BD-BEDF-70CEC44AAA25}"/>
              </a:ext>
            </a:extLst>
          </p:cNvPr>
          <p:cNvGraphicFramePr/>
          <p:nvPr/>
        </p:nvGraphicFramePr>
        <p:xfrm>
          <a:off x="187966" y="2357609"/>
          <a:ext cx="11816066" cy="3966615"/>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F2A836BF-B419-4136-188B-896846468338}"/>
              </a:ext>
            </a:extLst>
          </p:cNvPr>
          <p:cNvSpPr txBox="1"/>
          <p:nvPr/>
        </p:nvSpPr>
        <p:spPr>
          <a:xfrm>
            <a:off x="0" y="1840448"/>
            <a:ext cx="12192000"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Average Audience (Per Min) in MM - NFL Thursday Night Football</a:t>
            </a:r>
            <a:endPar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2022 vs. 2023 Comparable ‘Thursday Night’ Games</a:t>
            </a:r>
            <a:endParaRPr kumimoji="0" lang="en-US" sz="1100" b="0" i="0" u="none" strike="noStrike" kern="1200" cap="none" spc="0" normalizeH="0" baseline="0" noProof="0">
              <a:ln>
                <a:noFill/>
              </a:ln>
              <a:solidFill>
                <a:srgbClr val="FF0000"/>
              </a:solidFill>
              <a:effectLst/>
              <a:uLnTx/>
              <a:uFillTx/>
              <a:latin typeface="Helvetica" panose="020B0604020202020204" pitchFamily="34" charset="0"/>
              <a:ea typeface="+mn-ea"/>
              <a:cs typeface="Helvetica" panose="020B0604020202020204" pitchFamily="34" charset="0"/>
            </a:endParaRPr>
          </a:p>
        </p:txBody>
      </p:sp>
      <p:sp>
        <p:nvSpPr>
          <p:cNvPr id="7" name="Rectangle: Rounded Corners 6">
            <a:extLst>
              <a:ext uri="{FF2B5EF4-FFF2-40B4-BE49-F238E27FC236}">
                <a16:creationId xmlns:a16="http://schemas.microsoft.com/office/drawing/2014/main" id="{45B3E3B2-2AAC-9932-94E6-1027E5FBA875}"/>
              </a:ext>
            </a:extLst>
          </p:cNvPr>
          <p:cNvSpPr/>
          <p:nvPr/>
        </p:nvSpPr>
        <p:spPr>
          <a:xfrm>
            <a:off x="778786" y="2806105"/>
            <a:ext cx="519349" cy="230245"/>
          </a:xfrm>
          <a:prstGeom prst="roundRect">
            <a:avLst/>
          </a:prstGeom>
          <a:solidFill>
            <a:schemeClr val="bg1"/>
          </a:solidFill>
          <a:ln>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D6A2814-F7D3-95D1-74C6-FB87F7DF2136}"/>
              </a:ext>
            </a:extLst>
          </p:cNvPr>
          <p:cNvSpPr txBox="1"/>
          <p:nvPr/>
        </p:nvSpPr>
        <p:spPr>
          <a:xfrm>
            <a:off x="740442" y="2782728"/>
            <a:ext cx="59603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+16%</a:t>
            </a:r>
          </a:p>
        </p:txBody>
      </p:sp>
      <p:sp>
        <p:nvSpPr>
          <p:cNvPr id="15" name="Rectangle: Rounded Corners 14">
            <a:extLst>
              <a:ext uri="{FF2B5EF4-FFF2-40B4-BE49-F238E27FC236}">
                <a16:creationId xmlns:a16="http://schemas.microsoft.com/office/drawing/2014/main" id="{EA45FF30-958E-0D12-3049-5C06B2D953F0}"/>
              </a:ext>
            </a:extLst>
          </p:cNvPr>
          <p:cNvSpPr/>
          <p:nvPr/>
        </p:nvSpPr>
        <p:spPr>
          <a:xfrm>
            <a:off x="1683644" y="2944038"/>
            <a:ext cx="519349" cy="230245"/>
          </a:xfrm>
          <a:prstGeom prst="roundRect">
            <a:avLst/>
          </a:prstGeom>
          <a:solidFill>
            <a:schemeClr val="bg1"/>
          </a:solidFill>
          <a:ln>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00F20D8C-6732-2FE6-0878-8A471B6D3330}"/>
              </a:ext>
            </a:extLst>
          </p:cNvPr>
          <p:cNvSpPr txBox="1"/>
          <p:nvPr/>
        </p:nvSpPr>
        <p:spPr>
          <a:xfrm>
            <a:off x="1645300" y="2920661"/>
            <a:ext cx="59603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+26%</a:t>
            </a:r>
          </a:p>
        </p:txBody>
      </p:sp>
      <p:sp>
        <p:nvSpPr>
          <p:cNvPr id="20" name="Rectangle: Rounded Corners 19">
            <a:extLst>
              <a:ext uri="{FF2B5EF4-FFF2-40B4-BE49-F238E27FC236}">
                <a16:creationId xmlns:a16="http://schemas.microsoft.com/office/drawing/2014/main" id="{F58A51B3-2233-0D1D-3BC4-8B3EB28476D7}"/>
              </a:ext>
            </a:extLst>
          </p:cNvPr>
          <p:cNvSpPr/>
          <p:nvPr/>
        </p:nvSpPr>
        <p:spPr>
          <a:xfrm>
            <a:off x="2596333" y="3035784"/>
            <a:ext cx="519349" cy="230245"/>
          </a:xfrm>
          <a:prstGeom prst="roundRect">
            <a:avLst/>
          </a:prstGeom>
          <a:solidFill>
            <a:schemeClr val="bg1"/>
          </a:solidFill>
          <a:ln>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058C5A12-B0BF-BDB0-E9CC-4A7B2016E05F}"/>
              </a:ext>
            </a:extLst>
          </p:cNvPr>
          <p:cNvSpPr txBox="1"/>
          <p:nvPr/>
        </p:nvSpPr>
        <p:spPr>
          <a:xfrm>
            <a:off x="2557989" y="3012407"/>
            <a:ext cx="59603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+15%</a:t>
            </a:r>
          </a:p>
        </p:txBody>
      </p:sp>
      <p:sp>
        <p:nvSpPr>
          <p:cNvPr id="23" name="Rectangle: Rounded Corners 22">
            <a:extLst>
              <a:ext uri="{FF2B5EF4-FFF2-40B4-BE49-F238E27FC236}">
                <a16:creationId xmlns:a16="http://schemas.microsoft.com/office/drawing/2014/main" id="{93261E36-346F-88D1-FC3D-FC0FC23D3090}"/>
              </a:ext>
            </a:extLst>
          </p:cNvPr>
          <p:cNvSpPr/>
          <p:nvPr/>
        </p:nvSpPr>
        <p:spPr>
          <a:xfrm>
            <a:off x="3508784" y="3272379"/>
            <a:ext cx="519349" cy="230245"/>
          </a:xfrm>
          <a:prstGeom prst="roundRect">
            <a:avLst/>
          </a:prstGeom>
          <a:solidFill>
            <a:schemeClr val="bg1"/>
          </a:solidFill>
          <a:ln>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238A7B13-10A9-0594-B12F-161D3FE9DAEE}"/>
              </a:ext>
            </a:extLst>
          </p:cNvPr>
          <p:cNvSpPr txBox="1"/>
          <p:nvPr/>
        </p:nvSpPr>
        <p:spPr>
          <a:xfrm>
            <a:off x="3470440" y="3249002"/>
            <a:ext cx="59603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+21%</a:t>
            </a:r>
          </a:p>
        </p:txBody>
      </p:sp>
      <p:sp>
        <p:nvSpPr>
          <p:cNvPr id="25" name="Rectangle: Rounded Corners 24">
            <a:extLst>
              <a:ext uri="{FF2B5EF4-FFF2-40B4-BE49-F238E27FC236}">
                <a16:creationId xmlns:a16="http://schemas.microsoft.com/office/drawing/2014/main" id="{F3C46FA0-C04A-3206-EA27-213527797640}"/>
              </a:ext>
            </a:extLst>
          </p:cNvPr>
          <p:cNvSpPr/>
          <p:nvPr/>
        </p:nvSpPr>
        <p:spPr>
          <a:xfrm>
            <a:off x="4428975" y="2950388"/>
            <a:ext cx="519349" cy="230245"/>
          </a:xfrm>
          <a:prstGeom prst="roundRect">
            <a:avLst/>
          </a:prstGeom>
          <a:solidFill>
            <a:schemeClr val="bg1"/>
          </a:solidFill>
          <a:ln>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6639E1A9-A6DE-8EC6-FC39-EC38F4ABFEED}"/>
              </a:ext>
            </a:extLst>
          </p:cNvPr>
          <p:cNvSpPr txBox="1"/>
          <p:nvPr/>
        </p:nvSpPr>
        <p:spPr>
          <a:xfrm>
            <a:off x="4390631" y="2927011"/>
            <a:ext cx="59603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+57%</a:t>
            </a:r>
          </a:p>
        </p:txBody>
      </p:sp>
      <p:sp>
        <p:nvSpPr>
          <p:cNvPr id="27" name="Rectangle: Rounded Corners 26">
            <a:extLst>
              <a:ext uri="{FF2B5EF4-FFF2-40B4-BE49-F238E27FC236}">
                <a16:creationId xmlns:a16="http://schemas.microsoft.com/office/drawing/2014/main" id="{ABAAA8E7-D11A-CCA7-86AE-F2CAFBD65347}"/>
              </a:ext>
            </a:extLst>
          </p:cNvPr>
          <p:cNvSpPr/>
          <p:nvPr/>
        </p:nvSpPr>
        <p:spPr>
          <a:xfrm>
            <a:off x="5336999" y="3532934"/>
            <a:ext cx="519349" cy="230245"/>
          </a:xfrm>
          <a:prstGeom prst="roundRect">
            <a:avLst/>
          </a:prstGeom>
          <a:solidFill>
            <a:schemeClr val="bg1"/>
          </a:solidFill>
          <a:ln>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2E7884F0-2D87-7680-B859-01E4AE2B9973}"/>
              </a:ext>
            </a:extLst>
          </p:cNvPr>
          <p:cNvSpPr txBox="1"/>
          <p:nvPr/>
        </p:nvSpPr>
        <p:spPr>
          <a:xfrm>
            <a:off x="5298655" y="3509557"/>
            <a:ext cx="59603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+25%</a:t>
            </a:r>
          </a:p>
        </p:txBody>
      </p:sp>
      <p:sp>
        <p:nvSpPr>
          <p:cNvPr id="29" name="Rectangle: Rounded Corners 28">
            <a:extLst>
              <a:ext uri="{FF2B5EF4-FFF2-40B4-BE49-F238E27FC236}">
                <a16:creationId xmlns:a16="http://schemas.microsoft.com/office/drawing/2014/main" id="{096D12AB-62E5-EC72-CEA3-9B5B23FE2E8B}"/>
              </a:ext>
            </a:extLst>
          </p:cNvPr>
          <p:cNvSpPr/>
          <p:nvPr/>
        </p:nvSpPr>
        <p:spPr>
          <a:xfrm>
            <a:off x="6247932" y="3310995"/>
            <a:ext cx="519349" cy="230245"/>
          </a:xfrm>
          <a:prstGeom prst="roundRect">
            <a:avLst/>
          </a:prstGeom>
          <a:solidFill>
            <a:schemeClr val="bg1"/>
          </a:solidFill>
          <a:ln>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99798892-E544-E472-ADFF-380BC10E991C}"/>
              </a:ext>
            </a:extLst>
          </p:cNvPr>
          <p:cNvSpPr txBox="1"/>
          <p:nvPr/>
        </p:nvSpPr>
        <p:spPr>
          <a:xfrm>
            <a:off x="6209588" y="3287618"/>
            <a:ext cx="59603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+14%</a:t>
            </a:r>
          </a:p>
        </p:txBody>
      </p:sp>
      <p:sp>
        <p:nvSpPr>
          <p:cNvPr id="31" name="Rectangle: Rounded Corners 30">
            <a:extLst>
              <a:ext uri="{FF2B5EF4-FFF2-40B4-BE49-F238E27FC236}">
                <a16:creationId xmlns:a16="http://schemas.microsoft.com/office/drawing/2014/main" id="{E0B3CF89-186E-2E7D-A309-A33313797979}"/>
              </a:ext>
            </a:extLst>
          </p:cNvPr>
          <p:cNvSpPr/>
          <p:nvPr/>
        </p:nvSpPr>
        <p:spPr>
          <a:xfrm>
            <a:off x="7155162" y="3264253"/>
            <a:ext cx="519349" cy="230245"/>
          </a:xfrm>
          <a:prstGeom prst="roundRect">
            <a:avLst/>
          </a:prstGeom>
          <a:solidFill>
            <a:schemeClr val="bg1"/>
          </a:solidFill>
          <a:ln>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5806ED58-63A4-9527-B155-C13D70A56DA3}"/>
              </a:ext>
            </a:extLst>
          </p:cNvPr>
          <p:cNvSpPr txBox="1"/>
          <p:nvPr/>
        </p:nvSpPr>
        <p:spPr>
          <a:xfrm>
            <a:off x="7116818" y="3240876"/>
            <a:ext cx="59603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+48%</a:t>
            </a:r>
          </a:p>
        </p:txBody>
      </p:sp>
      <p:sp>
        <p:nvSpPr>
          <p:cNvPr id="33" name="Rectangle: Rounded Corners 32">
            <a:extLst>
              <a:ext uri="{FF2B5EF4-FFF2-40B4-BE49-F238E27FC236}">
                <a16:creationId xmlns:a16="http://schemas.microsoft.com/office/drawing/2014/main" id="{852A61E6-9ACD-D085-17FE-1E3AF9AFF773}"/>
              </a:ext>
            </a:extLst>
          </p:cNvPr>
          <p:cNvSpPr/>
          <p:nvPr/>
        </p:nvSpPr>
        <p:spPr>
          <a:xfrm>
            <a:off x="7948963" y="3588125"/>
            <a:ext cx="519349" cy="230245"/>
          </a:xfrm>
          <a:prstGeom prst="roundRect">
            <a:avLst/>
          </a:prstGeom>
          <a:solidFill>
            <a:schemeClr val="bg1"/>
          </a:solidFill>
          <a:ln>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4B879673-C420-3051-C71E-501F8D308E71}"/>
              </a:ext>
            </a:extLst>
          </p:cNvPr>
          <p:cNvSpPr txBox="1"/>
          <p:nvPr/>
        </p:nvSpPr>
        <p:spPr>
          <a:xfrm>
            <a:off x="7910619" y="3564748"/>
            <a:ext cx="59603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+41%</a:t>
            </a:r>
          </a:p>
        </p:txBody>
      </p:sp>
      <p:sp>
        <p:nvSpPr>
          <p:cNvPr id="36" name="Rectangle: Rounded Corners 35">
            <a:extLst>
              <a:ext uri="{FF2B5EF4-FFF2-40B4-BE49-F238E27FC236}">
                <a16:creationId xmlns:a16="http://schemas.microsoft.com/office/drawing/2014/main" id="{1E87E00C-8B9A-54BA-6137-5099D4BF80EA}"/>
              </a:ext>
            </a:extLst>
          </p:cNvPr>
          <p:cNvSpPr/>
          <p:nvPr/>
        </p:nvSpPr>
        <p:spPr>
          <a:xfrm>
            <a:off x="8951686" y="3080257"/>
            <a:ext cx="519349" cy="230245"/>
          </a:xfrm>
          <a:prstGeom prst="roundRect">
            <a:avLst/>
          </a:prstGeom>
          <a:solidFill>
            <a:schemeClr val="bg1"/>
          </a:solidFill>
          <a:ln>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TextBox 36">
            <a:extLst>
              <a:ext uri="{FF2B5EF4-FFF2-40B4-BE49-F238E27FC236}">
                <a16:creationId xmlns:a16="http://schemas.microsoft.com/office/drawing/2014/main" id="{AB61D2E0-0624-E005-817C-CE62A6EDFCFD}"/>
              </a:ext>
            </a:extLst>
          </p:cNvPr>
          <p:cNvSpPr txBox="1"/>
          <p:nvPr/>
        </p:nvSpPr>
        <p:spPr>
          <a:xfrm>
            <a:off x="8913342" y="3056880"/>
            <a:ext cx="59603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+26%</a:t>
            </a:r>
          </a:p>
        </p:txBody>
      </p:sp>
      <p:sp>
        <p:nvSpPr>
          <p:cNvPr id="38" name="Rectangle: Rounded Corners 37">
            <a:extLst>
              <a:ext uri="{FF2B5EF4-FFF2-40B4-BE49-F238E27FC236}">
                <a16:creationId xmlns:a16="http://schemas.microsoft.com/office/drawing/2014/main" id="{E0987E76-AFEF-A87E-4854-FE374859A120}"/>
              </a:ext>
            </a:extLst>
          </p:cNvPr>
          <p:cNvSpPr/>
          <p:nvPr/>
        </p:nvSpPr>
        <p:spPr>
          <a:xfrm>
            <a:off x="9858412" y="2717923"/>
            <a:ext cx="519349" cy="230245"/>
          </a:xfrm>
          <a:prstGeom prst="roundRect">
            <a:avLst/>
          </a:prstGeom>
          <a:solidFill>
            <a:schemeClr val="bg1"/>
          </a:solidFill>
          <a:ln>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TextBox 38">
            <a:extLst>
              <a:ext uri="{FF2B5EF4-FFF2-40B4-BE49-F238E27FC236}">
                <a16:creationId xmlns:a16="http://schemas.microsoft.com/office/drawing/2014/main" id="{772B5D2B-CFD2-D71D-19F9-D8B5B21FEFC5}"/>
              </a:ext>
            </a:extLst>
          </p:cNvPr>
          <p:cNvSpPr txBox="1"/>
          <p:nvPr/>
        </p:nvSpPr>
        <p:spPr>
          <a:xfrm>
            <a:off x="9820068" y="2694546"/>
            <a:ext cx="59603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+53%</a:t>
            </a:r>
          </a:p>
        </p:txBody>
      </p:sp>
      <p:sp>
        <p:nvSpPr>
          <p:cNvPr id="40" name="Rectangle: Rounded Corners 39">
            <a:extLst>
              <a:ext uri="{FF2B5EF4-FFF2-40B4-BE49-F238E27FC236}">
                <a16:creationId xmlns:a16="http://schemas.microsoft.com/office/drawing/2014/main" id="{07E3F7C3-66DF-72BD-9E72-43D516A35BD4}"/>
              </a:ext>
            </a:extLst>
          </p:cNvPr>
          <p:cNvSpPr/>
          <p:nvPr/>
        </p:nvSpPr>
        <p:spPr>
          <a:xfrm>
            <a:off x="10767751" y="3385819"/>
            <a:ext cx="519349" cy="230245"/>
          </a:xfrm>
          <a:prstGeom prst="roundRect">
            <a:avLst/>
          </a:prstGeom>
          <a:solidFill>
            <a:schemeClr val="bg1"/>
          </a:solidFill>
          <a:ln>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TextBox 40">
            <a:extLst>
              <a:ext uri="{FF2B5EF4-FFF2-40B4-BE49-F238E27FC236}">
                <a16:creationId xmlns:a16="http://schemas.microsoft.com/office/drawing/2014/main" id="{695BA9E0-4A8C-C8CB-FDDE-E25D661A27F4}"/>
              </a:ext>
            </a:extLst>
          </p:cNvPr>
          <p:cNvSpPr txBox="1"/>
          <p:nvPr/>
        </p:nvSpPr>
        <p:spPr>
          <a:xfrm>
            <a:off x="10729407" y="3362442"/>
            <a:ext cx="59603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+30%</a:t>
            </a:r>
          </a:p>
        </p:txBody>
      </p:sp>
      <p:sp>
        <p:nvSpPr>
          <p:cNvPr id="42" name="Rectangle: Rounded Corners 41">
            <a:extLst>
              <a:ext uri="{FF2B5EF4-FFF2-40B4-BE49-F238E27FC236}">
                <a16:creationId xmlns:a16="http://schemas.microsoft.com/office/drawing/2014/main" id="{9462493D-7D41-506F-E3F8-F1B9991DB83B}"/>
              </a:ext>
            </a:extLst>
          </p:cNvPr>
          <p:cNvSpPr/>
          <p:nvPr/>
        </p:nvSpPr>
        <p:spPr>
          <a:xfrm>
            <a:off x="11640778" y="3801317"/>
            <a:ext cx="519349" cy="230245"/>
          </a:xfrm>
          <a:prstGeom prst="roundRect">
            <a:avLst/>
          </a:prstGeom>
          <a:solidFill>
            <a:schemeClr val="bg1"/>
          </a:solidFill>
          <a:ln>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BFF2"/>
              </a:solidFill>
              <a:effectLst/>
              <a:uLnTx/>
              <a:uFillTx/>
              <a:latin typeface="Calibri" panose="020F0502020204030204"/>
              <a:ea typeface="+mn-ea"/>
              <a:cs typeface="+mn-cs"/>
            </a:endParaRPr>
          </a:p>
        </p:txBody>
      </p:sp>
      <p:sp>
        <p:nvSpPr>
          <p:cNvPr id="43" name="TextBox 42">
            <a:extLst>
              <a:ext uri="{FF2B5EF4-FFF2-40B4-BE49-F238E27FC236}">
                <a16:creationId xmlns:a16="http://schemas.microsoft.com/office/drawing/2014/main" id="{3CAA8574-1AB8-2B4D-25A3-857FFC1940F9}"/>
              </a:ext>
            </a:extLst>
          </p:cNvPr>
          <p:cNvSpPr txBox="1"/>
          <p:nvPr/>
        </p:nvSpPr>
        <p:spPr>
          <a:xfrm>
            <a:off x="11602434" y="3777940"/>
            <a:ext cx="59603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lumMod val="50000"/>
                  </a:prstClr>
                </a:solidFill>
                <a:effectLst/>
                <a:uLnTx/>
                <a:uFillTx/>
                <a:latin typeface="Helvetica" panose="020B0604020202020204" pitchFamily="34" charset="0"/>
                <a:ea typeface="+mn-ea"/>
                <a:cs typeface="Helvetica" panose="020B0604020202020204" pitchFamily="34" charset="0"/>
              </a:rPr>
              <a:t>-23%</a:t>
            </a:r>
          </a:p>
        </p:txBody>
      </p:sp>
      <p:sp>
        <p:nvSpPr>
          <p:cNvPr id="3" name="Rectangle 2">
            <a:extLst>
              <a:ext uri="{FF2B5EF4-FFF2-40B4-BE49-F238E27FC236}">
                <a16:creationId xmlns:a16="http://schemas.microsoft.com/office/drawing/2014/main" id="{81E8C60F-7724-A502-8DC6-C28C8145E4B0}"/>
              </a:ext>
            </a:extLst>
          </p:cNvPr>
          <p:cNvSpPr/>
          <p:nvPr/>
        </p:nvSpPr>
        <p:spPr>
          <a:xfrm>
            <a:off x="194437" y="389648"/>
            <a:ext cx="12004034"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Average </a:t>
            </a:r>
            <a:r>
              <a:rPr kumimoji="0" lang="en-US" sz="2600" b="1" i="0" u="none" strike="noStrike" kern="1200" cap="none" spc="0" normalizeH="0" baseline="0" noProof="0">
                <a:ln>
                  <a:noFill/>
                </a:ln>
                <a:solidFill>
                  <a:srgbClr val="00BFF2"/>
                </a:solidFill>
                <a:effectLst/>
                <a:uLnTx/>
                <a:uFillTx/>
                <a:latin typeface="Helvetica" pitchFamily="2" charset="0"/>
                <a:ea typeface="+mn-ea"/>
                <a:cs typeface="+mn-cs"/>
              </a:rPr>
              <a:t>TNF</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 viewership on Amazon Prime is up </a:t>
            </a:r>
            <a:r>
              <a:rPr kumimoji="0" lang="en-US" sz="2600" b="1" i="0" u="none" strike="noStrike" kern="1200" cap="none" spc="0" normalizeH="0" baseline="0" noProof="0">
                <a:ln>
                  <a:noFill/>
                </a:ln>
                <a:solidFill>
                  <a:srgbClr val="00BFF2"/>
                </a:solidFill>
                <a:effectLst/>
                <a:uLnTx/>
                <a:uFillTx/>
                <a:latin typeface="Helvetica" pitchFamily="2" charset="0"/>
                <a:ea typeface="+mn-ea"/>
                <a:cs typeface="+mn-cs"/>
              </a:rPr>
              <a:t>+2</a:t>
            </a:r>
            <a:r>
              <a:rPr lang="en-US" sz="2600" b="1">
                <a:solidFill>
                  <a:srgbClr val="00BFF2"/>
                </a:solidFill>
                <a:latin typeface="Helvetica" pitchFamily="2" charset="0"/>
              </a:rPr>
              <a:t>5</a:t>
            </a:r>
            <a:r>
              <a:rPr kumimoji="0" lang="en-US" sz="2600" b="1" i="0" u="none" strike="noStrike" kern="1200" cap="none" spc="0" normalizeH="0" baseline="0" noProof="0">
                <a:ln>
                  <a:noFill/>
                </a:ln>
                <a:solidFill>
                  <a:srgbClr val="00BFF2"/>
                </a:solidFill>
                <a:effectLst/>
                <a:uLnTx/>
                <a:uFillTx/>
                <a:latin typeface="Helvetica" pitchFamily="2" charset="0"/>
                <a:ea typeface="+mn-ea"/>
                <a:cs typeface="+mn-cs"/>
              </a:rPr>
              <a:t>% </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from 2022 with viewership </a:t>
            </a:r>
            <a:r>
              <a:rPr kumimoji="0" lang="en-US" sz="2600" b="1" i="0" u="none" strike="noStrike" kern="1200" cap="none" spc="0" normalizeH="0" baseline="0" noProof="0">
                <a:ln>
                  <a:noFill/>
                </a:ln>
                <a:solidFill>
                  <a:srgbClr val="00BFF2"/>
                </a:solidFill>
                <a:effectLst/>
                <a:uLnTx/>
                <a:uFillTx/>
                <a:latin typeface="Helvetica" pitchFamily="2" charset="0"/>
                <a:ea typeface="+mn-ea"/>
                <a:cs typeface="+mn-cs"/>
              </a:rPr>
              <a:t>up over 50%</a:t>
            </a: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 </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in weeks 6 and 13</a:t>
            </a:r>
          </a:p>
        </p:txBody>
      </p:sp>
      <p:sp>
        <p:nvSpPr>
          <p:cNvPr id="51" name="TextBox 50">
            <a:extLst>
              <a:ext uri="{FF2B5EF4-FFF2-40B4-BE49-F238E27FC236}">
                <a16:creationId xmlns:a16="http://schemas.microsoft.com/office/drawing/2014/main" id="{B64D9875-8B37-AE96-0095-E214FD273805}"/>
              </a:ext>
            </a:extLst>
          </p:cNvPr>
          <p:cNvSpPr txBox="1"/>
          <p:nvPr/>
        </p:nvSpPr>
        <p:spPr>
          <a:xfrm>
            <a:off x="465350" y="6238250"/>
            <a:ext cx="1167562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VAB analysis of Nielsen R</a:t>
            </a:r>
            <a:r>
              <a:rPr lang="en-US" sz="700" err="1">
                <a:solidFill>
                  <a:srgbClr val="1B1464"/>
                </a:solidFill>
                <a:latin typeface="Helvetica" panose="020B0604020202020204" pitchFamily="34" charset="0"/>
                <a:cs typeface="Helvetica" panose="020B0604020202020204" pitchFamily="34" charset="0"/>
              </a:rPr>
              <a:t>atings</a:t>
            </a:r>
            <a:r>
              <a:rPr lang="en-US" sz="700">
                <a:solidFill>
                  <a:srgbClr val="1B1464"/>
                </a:solidFill>
                <a:latin typeface="Helvetica" panose="020B0604020202020204" pitchFamily="34" charset="0"/>
                <a:cs typeface="Helvetica" panose="020B0604020202020204" pitchFamily="34" charset="0"/>
              </a:rPr>
              <a:t> Analysis </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Program Report, Thursday Night Football (Amazon (incl. local broadcast for in-game markets only)), excludes pre- &amp; post-game shows, </a:t>
            </a:r>
            <a:r>
              <a:rPr kumimoji="0" lang="en-US" sz="700" b="0" i="0" u="sng"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Live+SD</a:t>
            </a:r>
            <a:r>
              <a:rPr kumimoji="0" lang="en-US" sz="700" b="0"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P2+, Panel data</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The 13 comparable games reflect all weeks that have standalone NFL night game broadcasts across NFL weeks: 2-11 &amp; 13-15 (excludes Thanksgiving weekend). See </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hlinkClick r:id="rId5" action="ppaction://hlinksldjump">
                  <a:extLst>
                    <a:ext uri="{A12FA001-AC4F-418D-AE19-62706E023703}">
                      <ahyp:hlinkClr xmlns:ahyp="http://schemas.microsoft.com/office/drawing/2018/hyperlinkcolor" val="tx"/>
                    </a:ext>
                  </a:extLst>
                </a:hlinkClick>
              </a:rPr>
              <a:t>appendix</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for schedule and single game details.</a:t>
            </a:r>
          </a:p>
        </p:txBody>
      </p:sp>
    </p:spTree>
    <p:extLst>
      <p:ext uri="{BB962C8B-B14F-4D97-AF65-F5344CB8AC3E}">
        <p14:creationId xmlns:p14="http://schemas.microsoft.com/office/powerpoint/2010/main" val="34714509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Rectangle 176">
            <a:extLst>
              <a:ext uri="{FF2B5EF4-FFF2-40B4-BE49-F238E27FC236}">
                <a16:creationId xmlns:a16="http://schemas.microsoft.com/office/drawing/2014/main" id="{045958C9-2A1E-74F5-8619-03C7DC46F49C}"/>
              </a:ext>
            </a:extLst>
          </p:cNvPr>
          <p:cNvSpPr/>
          <p:nvPr/>
        </p:nvSpPr>
        <p:spPr>
          <a:xfrm>
            <a:off x="0" y="1358900"/>
            <a:ext cx="12191999" cy="551025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BF894CE-5EB9-4BB3-F6C7-477E37F6A6AA}"/>
              </a:ext>
            </a:extLst>
          </p:cNvPr>
          <p:cNvSpPr/>
          <p:nvPr/>
        </p:nvSpPr>
        <p:spPr>
          <a:xfrm>
            <a:off x="230715" y="441443"/>
            <a:ext cx="11950477" cy="4924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00BFF2"/>
                </a:solidFill>
                <a:effectLst/>
                <a:uLnTx/>
                <a:uFillTx/>
                <a:latin typeface="Helvetica" pitchFamily="2" charset="0"/>
                <a:ea typeface="+mn-ea"/>
                <a:cs typeface="+mn-cs"/>
              </a:rPr>
              <a:t>2022 vs. 2023: Thursday Night Football Comparison</a:t>
            </a:r>
            <a:r>
              <a:rPr lang="en-US" sz="2600" b="1">
                <a:solidFill>
                  <a:srgbClr val="00BFF2"/>
                </a:solidFill>
                <a:latin typeface="Helvetica" pitchFamily="2" charset="0"/>
              </a:rPr>
              <a:t> (Amazon Prime Video)</a:t>
            </a:r>
            <a:endParaRPr kumimoji="0" lang="en-US" sz="2600" b="1" i="0" u="none" strike="noStrike" kern="1200" cap="none" spc="0" normalizeH="0" baseline="0" noProof="0">
              <a:ln>
                <a:noFill/>
              </a:ln>
              <a:solidFill>
                <a:srgbClr val="00BFF2"/>
              </a:solidFill>
              <a:effectLst/>
              <a:uLnTx/>
              <a:uFillTx/>
              <a:latin typeface="Helvetica" pitchFamily="2" charset="0"/>
              <a:ea typeface="+mn-ea"/>
              <a:cs typeface="+mn-cs"/>
            </a:endParaRPr>
          </a:p>
        </p:txBody>
      </p:sp>
      <p:pic>
        <p:nvPicPr>
          <p:cNvPr id="2" name="Picture 1">
            <a:extLst>
              <a:ext uri="{FF2B5EF4-FFF2-40B4-BE49-F238E27FC236}">
                <a16:creationId xmlns:a16="http://schemas.microsoft.com/office/drawing/2014/main" id="{06CEDF0A-D03C-E28C-8382-06185E8D0B55}"/>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BDE1BC5F-BB63-0916-3A60-3B803226C47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1E957BC7-FFD0-73CE-08EA-C2A979729B8D}"/>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graphicFrame>
        <p:nvGraphicFramePr>
          <p:cNvPr id="3" name="Table 12">
            <a:extLst>
              <a:ext uri="{FF2B5EF4-FFF2-40B4-BE49-F238E27FC236}">
                <a16:creationId xmlns:a16="http://schemas.microsoft.com/office/drawing/2014/main" id="{E3E73AB4-7AE0-A0FD-FC48-B1C501E55F57}"/>
              </a:ext>
            </a:extLst>
          </p:cNvPr>
          <p:cNvGraphicFramePr>
            <a:graphicFrameLocks noGrp="1"/>
          </p:cNvGraphicFramePr>
          <p:nvPr>
            <p:extLst>
              <p:ext uri="{D42A27DB-BD31-4B8C-83A1-F6EECF244321}">
                <p14:modId xmlns:p14="http://schemas.microsoft.com/office/powerpoint/2010/main" val="4158323556"/>
              </p:ext>
            </p:extLst>
          </p:nvPr>
        </p:nvGraphicFramePr>
        <p:xfrm>
          <a:off x="7903987" y="2095246"/>
          <a:ext cx="3733226" cy="3924556"/>
        </p:xfrm>
        <a:graphic>
          <a:graphicData uri="http://schemas.openxmlformats.org/drawingml/2006/table">
            <a:tbl>
              <a:tblPr firstRow="1" bandRow="1">
                <a:tableStyleId>{5C22544A-7EE6-4342-B048-85BDC9FD1C3A}</a:tableStyleId>
              </a:tblPr>
              <a:tblGrid>
                <a:gridCol w="1185752">
                  <a:extLst>
                    <a:ext uri="{9D8B030D-6E8A-4147-A177-3AD203B41FA5}">
                      <a16:colId xmlns:a16="http://schemas.microsoft.com/office/drawing/2014/main" val="1802205844"/>
                    </a:ext>
                  </a:extLst>
                </a:gridCol>
                <a:gridCol w="1302301">
                  <a:extLst>
                    <a:ext uri="{9D8B030D-6E8A-4147-A177-3AD203B41FA5}">
                      <a16:colId xmlns:a16="http://schemas.microsoft.com/office/drawing/2014/main" val="2580810783"/>
                    </a:ext>
                  </a:extLst>
                </a:gridCol>
                <a:gridCol w="1245173">
                  <a:extLst>
                    <a:ext uri="{9D8B030D-6E8A-4147-A177-3AD203B41FA5}">
                      <a16:colId xmlns:a16="http://schemas.microsoft.com/office/drawing/2014/main" val="1860965970"/>
                    </a:ext>
                  </a:extLst>
                </a:gridCol>
              </a:tblGrid>
              <a:tr h="327036">
                <a:tc>
                  <a:txBody>
                    <a:bodyPr/>
                    <a:lstStyle/>
                    <a:p>
                      <a:pPr algn="ctr"/>
                      <a:r>
                        <a:rPr lang="en-US" sz="1400">
                          <a:solidFill>
                            <a:schemeClr val="bg1"/>
                          </a:solidFill>
                          <a:latin typeface="Helvetica" panose="020B0403020202020204" pitchFamily="34" charset="0"/>
                        </a:rPr>
                        <a:t>2022</a:t>
                      </a:r>
                    </a:p>
                  </a:txBody>
                  <a:tcPr marL="107623" marR="107623" marT="53812" marB="53812" anchor="ctr">
                    <a:lnL w="38100" cap="flat" cmpd="sng" algn="ctr">
                      <a:solidFill>
                        <a:srgbClr val="00BFF2"/>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00BFF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FF2"/>
                    </a:solidFill>
                  </a:tcPr>
                </a:tc>
                <a:tc>
                  <a:txBody>
                    <a:bodyPr/>
                    <a:lstStyle/>
                    <a:p>
                      <a:pPr algn="ctr"/>
                      <a:r>
                        <a:rPr lang="en-US" sz="1400">
                          <a:solidFill>
                            <a:schemeClr val="bg1"/>
                          </a:solidFill>
                          <a:latin typeface="Helvetica" panose="020B0403020202020204" pitchFamily="34" charset="0"/>
                        </a:rPr>
                        <a:t>2023</a:t>
                      </a:r>
                    </a:p>
                  </a:txBody>
                  <a:tcPr marL="107623" marR="107623" marT="53812" marB="5381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00BFF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FF2"/>
                    </a:solidFill>
                  </a:tcPr>
                </a:tc>
                <a:tc>
                  <a:txBody>
                    <a:bodyPr/>
                    <a:lstStyle/>
                    <a:p>
                      <a:pPr algn="ctr"/>
                      <a:r>
                        <a:rPr lang="en-US" sz="900">
                          <a:solidFill>
                            <a:schemeClr val="bg1"/>
                          </a:solidFill>
                          <a:latin typeface="Helvetica" panose="020B0403020202020204" pitchFamily="34" charset="0"/>
                        </a:rPr>
                        <a:t>YoY Change %</a:t>
                      </a:r>
                    </a:p>
                  </a:txBody>
                  <a:tcPr marL="107623" marR="107623" marT="53812" marB="53812" anchor="ctr">
                    <a:lnL w="12700" cap="flat" cmpd="sng" algn="ctr">
                      <a:solidFill>
                        <a:schemeClr val="bg1"/>
                      </a:solidFill>
                      <a:prstDash val="solid"/>
                      <a:round/>
                      <a:headEnd type="none" w="med" len="med"/>
                      <a:tailEnd type="none" w="med" len="med"/>
                    </a:lnL>
                    <a:lnR w="38100" cap="flat" cmpd="sng" algn="ctr">
                      <a:solidFill>
                        <a:srgbClr val="00BFF2"/>
                      </a:solidFill>
                      <a:prstDash val="solid"/>
                      <a:round/>
                      <a:headEnd type="none" w="med" len="med"/>
                      <a:tailEnd type="none" w="med" len="med"/>
                    </a:lnR>
                    <a:lnT w="38100" cap="flat" cmpd="sng" algn="ctr">
                      <a:solidFill>
                        <a:srgbClr val="00BFF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FF2"/>
                    </a:solidFill>
                  </a:tcPr>
                </a:tc>
                <a:extLst>
                  <a:ext uri="{0D108BD9-81ED-4DB2-BD59-A6C34878D82A}">
                    <a16:rowId xmlns:a16="http://schemas.microsoft.com/office/drawing/2014/main" val="3158737125"/>
                  </a:ext>
                </a:extLst>
              </a:tr>
              <a:tr h="233488">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18,996</a:t>
                      </a:r>
                    </a:p>
                  </a:txBody>
                  <a:tcPr marL="0" marR="0" marT="0" marB="0" anchor="ctr">
                    <a:lnL w="38100" cap="flat" cmpd="sng" algn="ctr">
                      <a:solidFill>
                        <a:srgbClr val="00BFF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22,358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1" i="0" u="none" strike="noStrike">
                          <a:solidFill>
                            <a:srgbClr val="1B1464"/>
                          </a:solidFill>
                          <a:effectLst/>
                          <a:latin typeface="Helvetica" panose="020B0604020202020204" pitchFamily="34" charset="0"/>
                          <a:cs typeface="Helvetica" panose="020B0604020202020204" pitchFamily="34" charset="0"/>
                        </a:rPr>
                        <a:t>+18%</a:t>
                      </a:r>
                    </a:p>
                  </a:txBody>
                  <a:tcPr marL="0" marR="0" marT="0" marB="0" anchor="ctr">
                    <a:lnL w="12700" cap="flat" cmpd="sng" algn="ctr">
                      <a:solidFill>
                        <a:schemeClr val="bg1"/>
                      </a:solidFill>
                      <a:prstDash val="solid"/>
                      <a:round/>
                      <a:headEnd type="none" w="med" len="med"/>
                      <a:tailEnd type="none" w="med" len="med"/>
                    </a:lnL>
                    <a:lnR w="38100" cap="flat" cmpd="sng" algn="ctr">
                      <a:solidFill>
                        <a:srgbClr val="00BFF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4372389"/>
                  </a:ext>
                </a:extLst>
              </a:tr>
              <a:tr h="233488">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17,613</a:t>
                      </a:r>
                    </a:p>
                  </a:txBody>
                  <a:tcPr marL="0" marR="0" marT="0" marB="0" anchor="ctr">
                    <a:lnL w="38100" cap="flat" cmpd="sng" algn="ctr">
                      <a:solidFill>
                        <a:srgbClr val="00BFF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22,116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1" i="0" u="none" strike="noStrike">
                          <a:solidFill>
                            <a:srgbClr val="1B1464"/>
                          </a:solidFill>
                          <a:effectLst/>
                          <a:latin typeface="Helvetica" panose="020B0604020202020204" pitchFamily="34" charset="0"/>
                          <a:cs typeface="Helvetica" panose="020B0604020202020204" pitchFamily="34" charset="0"/>
                        </a:rPr>
                        <a:t>+26%</a:t>
                      </a:r>
                    </a:p>
                  </a:txBody>
                  <a:tcPr marL="0" marR="0" marT="0" marB="0" anchor="ctr">
                    <a:lnL w="12700" cap="flat" cmpd="sng" algn="ctr">
                      <a:solidFill>
                        <a:schemeClr val="bg1"/>
                      </a:solidFill>
                      <a:prstDash val="solid"/>
                      <a:round/>
                      <a:headEnd type="none" w="med" len="med"/>
                      <a:tailEnd type="none" w="med" len="med"/>
                    </a:lnL>
                    <a:lnR w="38100" cap="flat" cmpd="sng" algn="ctr">
                      <a:solidFill>
                        <a:srgbClr val="00BFF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87045482"/>
                  </a:ext>
                </a:extLst>
              </a:tr>
              <a:tr h="233488">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18,384</a:t>
                      </a:r>
                    </a:p>
                  </a:txBody>
                  <a:tcPr marL="0" marR="0" marT="0" marB="0" anchor="ctr">
                    <a:lnL w="38100" cap="flat" cmpd="sng" algn="ctr">
                      <a:solidFill>
                        <a:srgbClr val="00BFF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21,136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1" i="0" u="none" strike="noStrike">
                          <a:solidFill>
                            <a:srgbClr val="1B1464"/>
                          </a:solidFill>
                          <a:effectLst/>
                          <a:latin typeface="Helvetica" panose="020B0604020202020204" pitchFamily="34" charset="0"/>
                          <a:cs typeface="Helvetica" panose="020B0604020202020204" pitchFamily="34" charset="0"/>
                        </a:rPr>
                        <a:t>+15%</a:t>
                      </a:r>
                    </a:p>
                  </a:txBody>
                  <a:tcPr marL="0" marR="0" marT="0" marB="0" anchor="ctr">
                    <a:lnL w="12700" cap="flat" cmpd="sng" algn="ctr">
                      <a:solidFill>
                        <a:schemeClr val="bg1"/>
                      </a:solidFill>
                      <a:prstDash val="solid"/>
                      <a:round/>
                      <a:headEnd type="none" w="med" len="med"/>
                      <a:tailEnd type="none" w="med" len="med"/>
                    </a:lnL>
                    <a:lnR w="38100" cap="flat" cmpd="sng" algn="ctr">
                      <a:solidFill>
                        <a:srgbClr val="00BFF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69012683"/>
                  </a:ext>
                </a:extLst>
              </a:tr>
              <a:tr h="268620">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17,713</a:t>
                      </a:r>
                    </a:p>
                  </a:txBody>
                  <a:tcPr marL="0" marR="0" marT="0" marB="0" anchor="ctr">
                    <a:lnL w="38100" cap="flat" cmpd="sng" algn="ctr">
                      <a:solidFill>
                        <a:srgbClr val="00BFF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19,190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1" i="0" u="none" strike="noStrike">
                          <a:solidFill>
                            <a:srgbClr val="1B1464"/>
                          </a:solidFill>
                          <a:effectLst/>
                          <a:latin typeface="Helvetica" panose="020B0604020202020204" pitchFamily="34" charset="0"/>
                          <a:cs typeface="Helvetica" panose="020B0604020202020204" pitchFamily="34" charset="0"/>
                        </a:rPr>
                        <a:t>+8%</a:t>
                      </a:r>
                    </a:p>
                  </a:txBody>
                  <a:tcPr marL="0" marR="0" marT="0" marB="0" anchor="ctr">
                    <a:lnL w="12700" cap="flat" cmpd="sng" algn="ctr">
                      <a:solidFill>
                        <a:schemeClr val="bg1"/>
                      </a:solidFill>
                      <a:prstDash val="solid"/>
                      <a:round/>
                      <a:headEnd type="none" w="med" len="med"/>
                      <a:tailEnd type="none" w="med" len="med"/>
                    </a:lnL>
                    <a:lnR w="38100" cap="flat" cmpd="sng" algn="ctr">
                      <a:solidFill>
                        <a:srgbClr val="00BFF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4489145"/>
                  </a:ext>
                </a:extLst>
              </a:tr>
              <a:tr h="302518">
                <a:tc>
                  <a:txBody>
                    <a:bodyPr/>
                    <a:lstStyle/>
                    <a:p>
                      <a:pPr algn="r" fontAlgn="b"/>
                      <a:r>
                        <a:rPr lang="en-US" sz="1100" b="0" i="0" u="none" strike="noStrike">
                          <a:solidFill>
                            <a:schemeClr val="bg1"/>
                          </a:solidFill>
                          <a:effectLst/>
                          <a:latin typeface="Helvetica" panose="020B0604020202020204" pitchFamily="34" charset="0"/>
                          <a:cs typeface="Helvetica" panose="020B0604020202020204" pitchFamily="34" charset="0"/>
                        </a:rPr>
                        <a:t>15,831</a:t>
                      </a:r>
                    </a:p>
                  </a:txBody>
                  <a:tcPr marL="0" marR="0" marT="0" marB="0" anchor="ctr">
                    <a:lnL w="38100" cap="flat" cmpd="sng" algn="ctr">
                      <a:solidFill>
                        <a:srgbClr val="00BFF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FF2"/>
                    </a:solidFill>
                  </a:tcPr>
                </a:tc>
                <a:tc>
                  <a:txBody>
                    <a:bodyPr/>
                    <a:lstStyle/>
                    <a:p>
                      <a:pPr algn="r" fontAlgn="b"/>
                      <a:r>
                        <a:rPr lang="en-US" sz="1100" b="0" i="0" u="none" strike="noStrike">
                          <a:solidFill>
                            <a:schemeClr val="bg1"/>
                          </a:solidFill>
                          <a:effectLst/>
                          <a:latin typeface="Helvetica" panose="020B0604020202020204" pitchFamily="34" charset="0"/>
                          <a:cs typeface="Helvetica" panose="020B0604020202020204" pitchFamily="34" charset="0"/>
                        </a:rPr>
                        <a:t>21,427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FF2"/>
                    </a:solidFill>
                  </a:tcPr>
                </a:tc>
                <a:tc>
                  <a:txBody>
                    <a:bodyPr/>
                    <a:lstStyle/>
                    <a:p>
                      <a:pPr algn="ctr" fontAlgn="b"/>
                      <a:r>
                        <a:rPr lang="en-US" sz="1200" b="1" i="0" u="none" strike="noStrike">
                          <a:solidFill>
                            <a:schemeClr val="bg1"/>
                          </a:solidFill>
                          <a:effectLst/>
                          <a:latin typeface="Helvetica" panose="020B0604020202020204" pitchFamily="34" charset="0"/>
                          <a:cs typeface="Helvetica" panose="020B0604020202020204" pitchFamily="34" charset="0"/>
                        </a:rPr>
                        <a:t>+35%</a:t>
                      </a:r>
                    </a:p>
                  </a:txBody>
                  <a:tcPr marL="0" marR="0" marT="0" marB="0" anchor="ctr">
                    <a:lnL w="12700" cap="flat" cmpd="sng" algn="ctr">
                      <a:solidFill>
                        <a:schemeClr val="bg1"/>
                      </a:solidFill>
                      <a:prstDash val="solid"/>
                      <a:round/>
                      <a:headEnd type="none" w="med" len="med"/>
                      <a:tailEnd type="none" w="med" len="med"/>
                    </a:lnL>
                    <a:lnR w="38100" cap="flat" cmpd="sng" algn="ctr">
                      <a:solidFill>
                        <a:srgbClr val="00BFF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FF2"/>
                    </a:solidFill>
                  </a:tcPr>
                </a:tc>
                <a:extLst>
                  <a:ext uri="{0D108BD9-81ED-4DB2-BD59-A6C34878D82A}">
                    <a16:rowId xmlns:a16="http://schemas.microsoft.com/office/drawing/2014/main" val="1516211028"/>
                  </a:ext>
                </a:extLst>
              </a:tr>
              <a:tr h="254909">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14,087</a:t>
                      </a:r>
                    </a:p>
                  </a:txBody>
                  <a:tcPr marL="0" marR="0" marT="0" marB="0" anchor="ctr">
                    <a:lnL w="38100" cap="flat" cmpd="sng" algn="ctr">
                      <a:solidFill>
                        <a:srgbClr val="00BFF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17,227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1" i="0" u="none" strike="noStrike">
                          <a:solidFill>
                            <a:srgbClr val="1B1464"/>
                          </a:solidFill>
                          <a:effectLst/>
                          <a:latin typeface="Helvetica" panose="020B0604020202020204" pitchFamily="34" charset="0"/>
                          <a:cs typeface="Helvetica" panose="020B0604020202020204" pitchFamily="34" charset="0"/>
                        </a:rPr>
                        <a:t>+22%</a:t>
                      </a:r>
                    </a:p>
                  </a:txBody>
                  <a:tcPr marL="0" marR="0" marT="0" marB="0" anchor="ctr">
                    <a:lnL w="12700" cap="flat" cmpd="sng" algn="ctr">
                      <a:solidFill>
                        <a:schemeClr val="bg1"/>
                      </a:solidFill>
                      <a:prstDash val="solid"/>
                      <a:round/>
                      <a:headEnd type="none" w="med" len="med"/>
                      <a:tailEnd type="none" w="med" len="med"/>
                    </a:lnL>
                    <a:lnR w="38100" cap="flat" cmpd="sng" algn="ctr">
                      <a:solidFill>
                        <a:srgbClr val="00BFF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20061590"/>
                  </a:ext>
                </a:extLst>
              </a:tr>
              <a:tr h="302518">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17,270</a:t>
                      </a:r>
                    </a:p>
                  </a:txBody>
                  <a:tcPr marL="0" marR="0" marT="0" marB="0" anchor="ctr">
                    <a:lnL w="38100" cap="flat" cmpd="sng" algn="ctr">
                      <a:solidFill>
                        <a:srgbClr val="00BFF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19,163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1" i="0" u="none" strike="noStrike">
                          <a:solidFill>
                            <a:srgbClr val="1B1464"/>
                          </a:solidFill>
                          <a:effectLst/>
                          <a:latin typeface="Helvetica" panose="020B0604020202020204" pitchFamily="34" charset="0"/>
                          <a:cs typeface="Helvetica" panose="020B0604020202020204" pitchFamily="34" charset="0"/>
                        </a:rPr>
                        <a:t>+11%</a:t>
                      </a:r>
                    </a:p>
                  </a:txBody>
                  <a:tcPr marL="0" marR="0" marT="0" marB="0" anchor="ctr">
                    <a:lnL w="12700" cap="flat" cmpd="sng" algn="ctr">
                      <a:solidFill>
                        <a:schemeClr val="bg1"/>
                      </a:solidFill>
                      <a:prstDash val="solid"/>
                      <a:round/>
                      <a:headEnd type="none" w="med" len="med"/>
                      <a:tailEnd type="none" w="med" len="med"/>
                    </a:lnL>
                    <a:lnR w="38100" cap="flat" cmpd="sng" algn="ctr">
                      <a:solidFill>
                        <a:srgbClr val="00BFF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24696296"/>
                  </a:ext>
                </a:extLst>
              </a:tr>
              <a:tr h="254909">
                <a:tc>
                  <a:txBody>
                    <a:bodyPr/>
                    <a:lstStyle/>
                    <a:p>
                      <a:pPr algn="r" fontAlgn="b"/>
                      <a:r>
                        <a:rPr lang="en-US" sz="1100" b="0" i="0" u="none" strike="noStrike">
                          <a:solidFill>
                            <a:schemeClr val="bg1"/>
                          </a:solidFill>
                          <a:effectLst/>
                          <a:latin typeface="Helvetica" panose="020B0604020202020204" pitchFamily="34" charset="0"/>
                          <a:cs typeface="Helvetica" panose="020B0604020202020204" pitchFamily="34" charset="0"/>
                        </a:rPr>
                        <a:t>14,285</a:t>
                      </a:r>
                    </a:p>
                  </a:txBody>
                  <a:tcPr marL="0" marR="0" marT="0" marB="0" anchor="ctr">
                    <a:lnL w="38100" cap="flat" cmpd="sng" algn="ctr">
                      <a:solidFill>
                        <a:srgbClr val="00BFF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FF2"/>
                    </a:solidFill>
                  </a:tcPr>
                </a:tc>
                <a:tc>
                  <a:txBody>
                    <a:bodyPr/>
                    <a:lstStyle/>
                    <a:p>
                      <a:pPr algn="r" fontAlgn="b"/>
                      <a:r>
                        <a:rPr lang="en-US" sz="1100" b="0" i="0" u="none" strike="noStrike">
                          <a:solidFill>
                            <a:schemeClr val="bg1"/>
                          </a:solidFill>
                          <a:effectLst/>
                          <a:latin typeface="Helvetica" panose="020B0604020202020204" pitchFamily="34" charset="0"/>
                          <a:cs typeface="Helvetica" panose="020B0604020202020204" pitchFamily="34" charset="0"/>
                        </a:rPr>
                        <a:t>19,643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FF2"/>
                    </a:solidFill>
                  </a:tcPr>
                </a:tc>
                <a:tc>
                  <a:txBody>
                    <a:bodyPr/>
                    <a:lstStyle/>
                    <a:p>
                      <a:pPr algn="ctr" fontAlgn="b"/>
                      <a:r>
                        <a:rPr lang="en-US" sz="1200" b="1" i="0" u="none" strike="noStrike">
                          <a:solidFill>
                            <a:schemeClr val="bg1"/>
                          </a:solidFill>
                          <a:effectLst/>
                          <a:latin typeface="Helvetica" panose="020B0604020202020204" pitchFamily="34" charset="0"/>
                          <a:cs typeface="Helvetica" panose="020B0604020202020204" pitchFamily="34" charset="0"/>
                        </a:rPr>
                        <a:t>+38%</a:t>
                      </a:r>
                    </a:p>
                  </a:txBody>
                  <a:tcPr marL="0" marR="0" marT="0" marB="0" anchor="ctr">
                    <a:lnL w="12700" cap="flat" cmpd="sng" algn="ctr">
                      <a:solidFill>
                        <a:schemeClr val="bg1"/>
                      </a:solidFill>
                      <a:prstDash val="solid"/>
                      <a:round/>
                      <a:headEnd type="none" w="med" len="med"/>
                      <a:tailEnd type="none" w="med" len="med"/>
                    </a:lnL>
                    <a:lnR w="38100" cap="flat" cmpd="sng" algn="ctr">
                      <a:solidFill>
                        <a:srgbClr val="00BFF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FF2"/>
                    </a:solidFill>
                  </a:tcPr>
                </a:tc>
                <a:extLst>
                  <a:ext uri="{0D108BD9-81ED-4DB2-BD59-A6C34878D82A}">
                    <a16:rowId xmlns:a16="http://schemas.microsoft.com/office/drawing/2014/main" val="4064674572"/>
                  </a:ext>
                </a:extLst>
              </a:tr>
              <a:tr h="254909">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12,742</a:t>
                      </a:r>
                    </a:p>
                  </a:txBody>
                  <a:tcPr marL="0" marR="0" marT="0" marB="0" anchor="ctr">
                    <a:lnL w="38100" cap="flat" cmpd="sng" algn="ctr">
                      <a:solidFill>
                        <a:srgbClr val="00BFF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17,665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1" i="0" u="none" strike="noStrike">
                          <a:solidFill>
                            <a:srgbClr val="1B1464"/>
                          </a:solidFill>
                          <a:effectLst/>
                          <a:latin typeface="Helvetica" panose="020B0604020202020204" pitchFamily="34" charset="0"/>
                          <a:cs typeface="Helvetica" panose="020B0604020202020204" pitchFamily="34" charset="0"/>
                        </a:rPr>
                        <a:t>+39%</a:t>
                      </a:r>
                    </a:p>
                  </a:txBody>
                  <a:tcPr marL="0" marR="0" marT="0" marB="0" anchor="ctr">
                    <a:lnL w="12700" cap="flat" cmpd="sng" algn="ctr">
                      <a:solidFill>
                        <a:schemeClr val="bg1"/>
                      </a:solidFill>
                      <a:prstDash val="solid"/>
                      <a:round/>
                      <a:headEnd type="none" w="med" len="med"/>
                      <a:tailEnd type="none" w="med" len="med"/>
                    </a:lnL>
                    <a:lnR w="38100" cap="flat" cmpd="sng" algn="ctr">
                      <a:solidFill>
                        <a:srgbClr val="00BFF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70826735"/>
                  </a:ext>
                </a:extLst>
              </a:tr>
              <a:tr h="254909">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16,815</a:t>
                      </a:r>
                    </a:p>
                  </a:txBody>
                  <a:tcPr marL="0" marR="0" marT="0" marB="0" anchor="ctr">
                    <a:lnL w="38100" cap="flat" cmpd="sng" algn="ctr">
                      <a:solidFill>
                        <a:srgbClr val="00BFF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22,318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1" i="0" u="none" strike="noStrike">
                          <a:solidFill>
                            <a:srgbClr val="1B1464"/>
                          </a:solidFill>
                          <a:effectLst/>
                          <a:latin typeface="Helvetica" panose="020B0604020202020204" pitchFamily="34" charset="0"/>
                          <a:cs typeface="Helvetica" panose="020B0604020202020204" pitchFamily="34" charset="0"/>
                        </a:rPr>
                        <a:t>+33%</a:t>
                      </a:r>
                    </a:p>
                  </a:txBody>
                  <a:tcPr marL="0" marR="0" marT="0" marB="0" anchor="ctr">
                    <a:lnL w="12700" cap="flat" cmpd="sng" algn="ctr">
                      <a:solidFill>
                        <a:schemeClr val="bg1"/>
                      </a:solidFill>
                      <a:prstDash val="solid"/>
                      <a:round/>
                      <a:headEnd type="none" w="med" len="med"/>
                      <a:tailEnd type="none" w="med" len="med"/>
                    </a:lnL>
                    <a:lnR w="38100" cap="flat" cmpd="sng" algn="ctr">
                      <a:solidFill>
                        <a:srgbClr val="00BFF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75582316"/>
                  </a:ext>
                </a:extLst>
              </a:tr>
              <a:tr h="254909">
                <a:tc>
                  <a:txBody>
                    <a:bodyPr/>
                    <a:lstStyle/>
                    <a:p>
                      <a:pPr algn="r" fontAlgn="b"/>
                      <a:r>
                        <a:rPr lang="en-US" sz="1100" b="0" i="0" u="none" strike="noStrike">
                          <a:solidFill>
                            <a:schemeClr val="bg1"/>
                          </a:solidFill>
                          <a:effectLst/>
                          <a:latin typeface="Helvetica" panose="020B0604020202020204" pitchFamily="34" charset="0"/>
                          <a:cs typeface="Helvetica" panose="020B0604020202020204" pitchFamily="34" charset="0"/>
                        </a:rPr>
                        <a:t>16,426</a:t>
                      </a:r>
                    </a:p>
                  </a:txBody>
                  <a:tcPr marL="0" marR="0" marT="0" marB="0" anchor="ctr">
                    <a:lnL w="38100" cap="flat" cmpd="sng" algn="ctr">
                      <a:solidFill>
                        <a:srgbClr val="00BFF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FF2"/>
                    </a:solidFill>
                  </a:tcPr>
                </a:tc>
                <a:tc>
                  <a:txBody>
                    <a:bodyPr/>
                    <a:lstStyle/>
                    <a:p>
                      <a:pPr algn="r" fontAlgn="b"/>
                      <a:r>
                        <a:rPr lang="en-US" sz="1100" b="0" i="0" u="none" strike="noStrike">
                          <a:solidFill>
                            <a:schemeClr val="bg1"/>
                          </a:solidFill>
                          <a:effectLst/>
                          <a:latin typeface="Helvetica" panose="020B0604020202020204" pitchFamily="34" charset="0"/>
                          <a:cs typeface="Helvetica" panose="020B0604020202020204" pitchFamily="34" charset="0"/>
                        </a:rPr>
                        <a:t>24,581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FF2"/>
                    </a:solidFill>
                  </a:tcPr>
                </a:tc>
                <a:tc>
                  <a:txBody>
                    <a:bodyPr/>
                    <a:lstStyle/>
                    <a:p>
                      <a:pPr algn="ctr" fontAlgn="b"/>
                      <a:r>
                        <a:rPr lang="en-US" sz="1200" b="1" i="0" u="none" strike="noStrike">
                          <a:solidFill>
                            <a:schemeClr val="bg1"/>
                          </a:solidFill>
                          <a:effectLst/>
                          <a:latin typeface="Helvetica" panose="020B0604020202020204" pitchFamily="34" charset="0"/>
                          <a:cs typeface="Helvetica" panose="020B0604020202020204" pitchFamily="34" charset="0"/>
                        </a:rPr>
                        <a:t>+50%</a:t>
                      </a:r>
                    </a:p>
                  </a:txBody>
                  <a:tcPr marL="0" marR="0" marT="0" marB="0" anchor="ctr">
                    <a:lnL w="12700" cap="flat" cmpd="sng" algn="ctr">
                      <a:solidFill>
                        <a:schemeClr val="bg1"/>
                      </a:solidFill>
                      <a:prstDash val="solid"/>
                      <a:round/>
                      <a:headEnd type="none" w="med" len="med"/>
                      <a:tailEnd type="none" w="med" len="med"/>
                    </a:lnL>
                    <a:lnR w="38100" cap="flat" cmpd="sng" algn="ctr">
                      <a:solidFill>
                        <a:srgbClr val="00BFF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FF2"/>
                    </a:solidFill>
                  </a:tcPr>
                </a:tc>
                <a:extLst>
                  <a:ext uri="{0D108BD9-81ED-4DB2-BD59-A6C34878D82A}">
                    <a16:rowId xmlns:a16="http://schemas.microsoft.com/office/drawing/2014/main" val="2106467920"/>
                  </a:ext>
                </a:extLst>
              </a:tr>
              <a:tr h="254909">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14,458</a:t>
                      </a:r>
                    </a:p>
                  </a:txBody>
                  <a:tcPr marL="0" marR="0" marT="0" marB="0" anchor="ctr">
                    <a:lnL w="38100" cap="flat" cmpd="sng" algn="ctr">
                      <a:solidFill>
                        <a:srgbClr val="00BFF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19,032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1" i="0" u="none" strike="noStrike">
                          <a:solidFill>
                            <a:srgbClr val="1B1464"/>
                          </a:solidFill>
                          <a:effectLst/>
                          <a:latin typeface="Helvetica" panose="020B0604020202020204" pitchFamily="34" charset="0"/>
                          <a:cs typeface="Helvetica" panose="020B0604020202020204" pitchFamily="34" charset="0"/>
                        </a:rPr>
                        <a:t>+32%</a:t>
                      </a:r>
                    </a:p>
                  </a:txBody>
                  <a:tcPr marL="0" marR="0" marT="0" marB="0" anchor="ctr">
                    <a:lnL w="12700" cap="flat" cmpd="sng" algn="ctr">
                      <a:solidFill>
                        <a:schemeClr val="bg1"/>
                      </a:solidFill>
                      <a:prstDash val="solid"/>
                      <a:round/>
                      <a:headEnd type="none" w="med" len="med"/>
                      <a:tailEnd type="none" w="med" len="med"/>
                    </a:lnL>
                    <a:lnR w="38100" cap="flat" cmpd="sng" algn="ctr">
                      <a:solidFill>
                        <a:srgbClr val="00BFF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811419"/>
                  </a:ext>
                </a:extLst>
              </a:tr>
              <a:tr h="254909">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16,231</a:t>
                      </a:r>
                    </a:p>
                  </a:txBody>
                  <a:tcPr marL="0" marR="0" marT="0" marB="0" anchor="ctr">
                    <a:lnL w="38100" cap="flat" cmpd="sng" algn="ctr">
                      <a:solidFill>
                        <a:srgbClr val="00BFF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16,747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1" i="0" u="none" strike="noStrike">
                          <a:solidFill>
                            <a:srgbClr val="1B1464"/>
                          </a:solidFill>
                          <a:effectLst/>
                          <a:latin typeface="Helvetica" panose="020B0604020202020204" pitchFamily="34" charset="0"/>
                          <a:cs typeface="Helvetica" panose="020B0604020202020204" pitchFamily="34" charset="0"/>
                        </a:rPr>
                        <a:t>+3%</a:t>
                      </a:r>
                    </a:p>
                  </a:txBody>
                  <a:tcPr marL="0" marR="0" marT="0" marB="0" anchor="ctr">
                    <a:lnL w="12700" cap="flat" cmpd="sng" algn="ctr">
                      <a:solidFill>
                        <a:schemeClr val="bg1"/>
                      </a:solidFill>
                      <a:prstDash val="solid"/>
                      <a:round/>
                      <a:headEnd type="none" w="med" len="med"/>
                      <a:tailEnd type="none" w="med" len="med"/>
                    </a:lnL>
                    <a:lnR w="38100" cap="flat" cmpd="sng" algn="ctr">
                      <a:solidFill>
                        <a:srgbClr val="00BFF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85013666"/>
                  </a:ext>
                </a:extLst>
              </a:tr>
              <a:tr h="239037">
                <a:tc>
                  <a:txBody>
                    <a:bodyPr/>
                    <a:lstStyle/>
                    <a:p>
                      <a:pPr algn="r" fontAlgn="b"/>
                      <a:r>
                        <a:rPr lang="en-US" sz="1200" b="1" i="0" u="none" strike="noStrike">
                          <a:solidFill>
                            <a:srgbClr val="1B1464"/>
                          </a:solidFill>
                          <a:effectLst/>
                          <a:latin typeface="Helvetica" panose="020B0604020202020204" pitchFamily="34" charset="0"/>
                          <a:cs typeface="Helvetica" panose="020B0604020202020204" pitchFamily="34" charset="0"/>
                        </a:rPr>
                        <a:t>16,219</a:t>
                      </a:r>
                    </a:p>
                  </a:txBody>
                  <a:tcPr marL="0" marR="0" marT="0" marB="0" anchor="ctr">
                    <a:lnL w="38100" cap="flat" cmpd="sng" algn="ctr">
                      <a:solidFill>
                        <a:srgbClr val="00BFF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00BFF2"/>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r" fontAlgn="b"/>
                      <a:r>
                        <a:rPr lang="en-US" sz="1200" b="1" i="0" u="none" strike="noStrike">
                          <a:solidFill>
                            <a:srgbClr val="1B1464"/>
                          </a:solidFill>
                          <a:effectLst/>
                          <a:latin typeface="Helvetica" panose="020B0604020202020204" pitchFamily="34" charset="0"/>
                          <a:cs typeface="Helvetica" panose="020B0604020202020204" pitchFamily="34" charset="0"/>
                        </a:rPr>
                        <a:t>20,200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00BFF2"/>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1200" b="1" i="0" u="none" strike="noStrike">
                          <a:solidFill>
                            <a:srgbClr val="1B1464"/>
                          </a:solidFill>
                          <a:effectLst/>
                          <a:latin typeface="Helvetica" panose="020B0604020202020204" pitchFamily="34" charset="0"/>
                          <a:cs typeface="Helvetica" panose="020B0604020202020204" pitchFamily="34" charset="0"/>
                        </a:rPr>
                        <a:t>+25%</a:t>
                      </a:r>
                    </a:p>
                  </a:txBody>
                  <a:tcPr marL="0" marR="0" marT="0" marB="0" anchor="ctr">
                    <a:lnL w="12700" cap="flat" cmpd="sng" algn="ctr">
                      <a:solidFill>
                        <a:schemeClr val="bg1"/>
                      </a:solidFill>
                      <a:prstDash val="solid"/>
                      <a:round/>
                      <a:headEnd type="none" w="med" len="med"/>
                      <a:tailEnd type="none" w="med" len="med"/>
                    </a:lnL>
                    <a:lnR w="38100" cap="flat" cmpd="sng" algn="ctr">
                      <a:solidFill>
                        <a:srgbClr val="00BFF2"/>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00BFF2"/>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2295854571"/>
                  </a:ext>
                </a:extLst>
              </a:tr>
            </a:tbl>
          </a:graphicData>
        </a:graphic>
      </p:graphicFrame>
      <p:sp>
        <p:nvSpPr>
          <p:cNvPr id="7" name="Rectangle 6">
            <a:extLst>
              <a:ext uri="{FF2B5EF4-FFF2-40B4-BE49-F238E27FC236}">
                <a16:creationId xmlns:a16="http://schemas.microsoft.com/office/drawing/2014/main" id="{DCAAAB8C-DEE5-0743-9984-F76106F6526E}"/>
              </a:ext>
            </a:extLst>
          </p:cNvPr>
          <p:cNvSpPr/>
          <p:nvPr/>
        </p:nvSpPr>
        <p:spPr>
          <a:xfrm>
            <a:off x="4413250" y="1847114"/>
            <a:ext cx="3204409" cy="234373"/>
          </a:xfrm>
          <a:prstGeom prst="rect">
            <a:avLst/>
          </a:prstGeom>
          <a:solidFill>
            <a:schemeClr val="bg1"/>
          </a:solidFill>
          <a:ln w="19050">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Average Minute Audience (000)</a:t>
            </a:r>
          </a:p>
        </p:txBody>
      </p:sp>
      <p:sp>
        <p:nvSpPr>
          <p:cNvPr id="8" name="Rectangle 7">
            <a:extLst>
              <a:ext uri="{FF2B5EF4-FFF2-40B4-BE49-F238E27FC236}">
                <a16:creationId xmlns:a16="http://schemas.microsoft.com/office/drawing/2014/main" id="{A7F30090-33AB-2A94-B2EA-68D02783D074}"/>
              </a:ext>
            </a:extLst>
          </p:cNvPr>
          <p:cNvSpPr/>
          <p:nvPr/>
        </p:nvSpPr>
        <p:spPr>
          <a:xfrm>
            <a:off x="7896590" y="1847114"/>
            <a:ext cx="3742569" cy="226564"/>
          </a:xfrm>
          <a:prstGeom prst="rect">
            <a:avLst/>
          </a:prstGeom>
          <a:solidFill>
            <a:schemeClr val="bg1"/>
          </a:solidFill>
          <a:ln w="19050">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1B1464"/>
                </a:solidFill>
                <a:latin typeface="Helvetica" panose="020B0403020202020204" pitchFamily="34" charset="0"/>
              </a:rPr>
              <a:t>Reach (000)</a:t>
            </a:r>
          </a:p>
        </p:txBody>
      </p:sp>
      <p:sp>
        <p:nvSpPr>
          <p:cNvPr id="10" name="TextBox 9">
            <a:extLst>
              <a:ext uri="{FF2B5EF4-FFF2-40B4-BE49-F238E27FC236}">
                <a16:creationId xmlns:a16="http://schemas.microsoft.com/office/drawing/2014/main" id="{C723902C-4D04-ADC0-3852-143B2CF65B0F}"/>
              </a:ext>
            </a:extLst>
          </p:cNvPr>
          <p:cNvSpPr txBox="1"/>
          <p:nvPr/>
        </p:nvSpPr>
        <p:spPr>
          <a:xfrm>
            <a:off x="0" y="1452111"/>
            <a:ext cx="1219200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2022 </a:t>
            </a:r>
            <a:r>
              <a:rPr lang="en-US" sz="1400" b="1" u="sng">
                <a:solidFill>
                  <a:srgbClr val="1B1464"/>
                </a:solidFill>
                <a:latin typeface="Helvetica" panose="020B0604020202020204" pitchFamily="34" charset="0"/>
                <a:cs typeface="Helvetica" panose="020B0604020202020204" pitchFamily="34" charset="0"/>
              </a:rPr>
              <a:t>vs. 2023: </a:t>
            </a:r>
            <a:r>
              <a:rPr kumimoji="0" lang="en-US" sz="14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NFL Thursday Night Football Comparison</a:t>
            </a:r>
            <a:endParaRPr kumimoji="0" lang="en-US" sz="1400" i="0"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graphicFrame>
        <p:nvGraphicFramePr>
          <p:cNvPr id="11" name="Table 12">
            <a:extLst>
              <a:ext uri="{FF2B5EF4-FFF2-40B4-BE49-F238E27FC236}">
                <a16:creationId xmlns:a16="http://schemas.microsoft.com/office/drawing/2014/main" id="{61FFC46B-EBF7-179E-AFA0-39F2D8E71A7A}"/>
              </a:ext>
            </a:extLst>
          </p:cNvPr>
          <p:cNvGraphicFramePr>
            <a:graphicFrameLocks noGrp="1"/>
          </p:cNvGraphicFramePr>
          <p:nvPr>
            <p:extLst>
              <p:ext uri="{D42A27DB-BD31-4B8C-83A1-F6EECF244321}">
                <p14:modId xmlns:p14="http://schemas.microsoft.com/office/powerpoint/2010/main" val="348539214"/>
              </p:ext>
            </p:extLst>
          </p:nvPr>
        </p:nvGraphicFramePr>
        <p:xfrm>
          <a:off x="508607" y="2090418"/>
          <a:ext cx="7112225" cy="3928449"/>
        </p:xfrm>
        <a:graphic>
          <a:graphicData uri="http://schemas.openxmlformats.org/drawingml/2006/table">
            <a:tbl>
              <a:tblPr firstRow="1" bandRow="1">
                <a:tableStyleId>{5C22544A-7EE6-4342-B048-85BDC9FD1C3A}</a:tableStyleId>
              </a:tblPr>
              <a:tblGrid>
                <a:gridCol w="1386116">
                  <a:extLst>
                    <a:ext uri="{9D8B030D-6E8A-4147-A177-3AD203B41FA5}">
                      <a16:colId xmlns:a16="http://schemas.microsoft.com/office/drawing/2014/main" val="2169143916"/>
                    </a:ext>
                  </a:extLst>
                </a:gridCol>
                <a:gridCol w="2526120">
                  <a:extLst>
                    <a:ext uri="{9D8B030D-6E8A-4147-A177-3AD203B41FA5}">
                      <a16:colId xmlns:a16="http://schemas.microsoft.com/office/drawing/2014/main" val="85418204"/>
                    </a:ext>
                  </a:extLst>
                </a:gridCol>
                <a:gridCol w="1016385">
                  <a:extLst>
                    <a:ext uri="{9D8B030D-6E8A-4147-A177-3AD203B41FA5}">
                      <a16:colId xmlns:a16="http://schemas.microsoft.com/office/drawing/2014/main" val="1802205844"/>
                    </a:ext>
                  </a:extLst>
                </a:gridCol>
                <a:gridCol w="1116285">
                  <a:extLst>
                    <a:ext uri="{9D8B030D-6E8A-4147-A177-3AD203B41FA5}">
                      <a16:colId xmlns:a16="http://schemas.microsoft.com/office/drawing/2014/main" val="2580810783"/>
                    </a:ext>
                  </a:extLst>
                </a:gridCol>
                <a:gridCol w="1067319">
                  <a:extLst>
                    <a:ext uri="{9D8B030D-6E8A-4147-A177-3AD203B41FA5}">
                      <a16:colId xmlns:a16="http://schemas.microsoft.com/office/drawing/2014/main" val="1860965970"/>
                    </a:ext>
                  </a:extLst>
                </a:gridCol>
              </a:tblGrid>
              <a:tr h="318834">
                <a:tc>
                  <a:txBody>
                    <a:bodyPr/>
                    <a:lstStyle/>
                    <a:p>
                      <a:r>
                        <a:rPr lang="en-US" sz="1400">
                          <a:solidFill>
                            <a:schemeClr val="bg1"/>
                          </a:solidFill>
                          <a:latin typeface="Helvetica" panose="020B0403020202020204" pitchFamily="34" charset="0"/>
                        </a:rPr>
                        <a:t>Game</a:t>
                      </a:r>
                    </a:p>
                  </a:txBody>
                  <a:tcPr marL="107623" marR="107623" marT="53812" marB="53812" anchor="ctr">
                    <a:lnL w="38100" cap="flat" cmpd="sng" algn="ctr">
                      <a:solidFill>
                        <a:srgbClr val="00BFF2"/>
                      </a:solidFill>
                      <a:prstDash val="solid"/>
                      <a:round/>
                      <a:headEnd type="none" w="med" len="med"/>
                      <a:tailEnd type="none" w="med" len="med"/>
                    </a:lnL>
                    <a:lnT w="38100" cap="flat" cmpd="sng" algn="ctr">
                      <a:solidFill>
                        <a:srgbClr val="00BFF2"/>
                      </a:solidFill>
                      <a:prstDash val="solid"/>
                      <a:round/>
                      <a:headEnd type="none" w="med" len="med"/>
                      <a:tailEnd type="none" w="med" len="med"/>
                    </a:lnT>
                    <a:solidFill>
                      <a:srgbClr val="00BFF2"/>
                    </a:solidFill>
                  </a:tcPr>
                </a:tc>
                <a:tc>
                  <a:txBody>
                    <a:bodyPr/>
                    <a:lstStyle/>
                    <a:p>
                      <a:r>
                        <a:rPr lang="en-US" sz="1400">
                          <a:solidFill>
                            <a:schemeClr val="bg1"/>
                          </a:solidFill>
                          <a:latin typeface="Helvetica" panose="020B0403020202020204" pitchFamily="34" charset="0"/>
                        </a:rPr>
                        <a:t>Matchup</a:t>
                      </a:r>
                    </a:p>
                  </a:txBody>
                  <a:tcPr marL="107623" marR="107623" marT="53812" marB="53812" anchor="ctr">
                    <a:lnT w="38100" cap="flat" cmpd="sng" algn="ctr">
                      <a:solidFill>
                        <a:srgbClr val="00BFF2"/>
                      </a:solidFill>
                      <a:prstDash val="solid"/>
                      <a:round/>
                      <a:headEnd type="none" w="med" len="med"/>
                      <a:tailEnd type="none" w="med" len="med"/>
                    </a:lnT>
                    <a:solidFill>
                      <a:srgbClr val="00BFF2"/>
                    </a:solidFill>
                  </a:tcPr>
                </a:tc>
                <a:tc>
                  <a:txBody>
                    <a:bodyPr/>
                    <a:lstStyle/>
                    <a:p>
                      <a:pPr algn="ctr"/>
                      <a:r>
                        <a:rPr lang="en-US" sz="1400">
                          <a:solidFill>
                            <a:schemeClr val="bg1"/>
                          </a:solidFill>
                          <a:latin typeface="Helvetica" panose="020B0403020202020204" pitchFamily="34" charset="0"/>
                        </a:rPr>
                        <a:t>2022</a:t>
                      </a:r>
                    </a:p>
                  </a:txBody>
                  <a:tcPr marL="107623" marR="107623" marT="53812" marB="53812" anchor="ctr">
                    <a:lnT w="38100" cap="flat" cmpd="sng" algn="ctr">
                      <a:solidFill>
                        <a:srgbClr val="00BFF2"/>
                      </a:solidFill>
                      <a:prstDash val="solid"/>
                      <a:round/>
                      <a:headEnd type="none" w="med" len="med"/>
                      <a:tailEnd type="none" w="med" len="med"/>
                    </a:lnT>
                    <a:solidFill>
                      <a:srgbClr val="00BFF2"/>
                    </a:solidFill>
                  </a:tcPr>
                </a:tc>
                <a:tc>
                  <a:txBody>
                    <a:bodyPr/>
                    <a:lstStyle/>
                    <a:p>
                      <a:pPr algn="ctr"/>
                      <a:r>
                        <a:rPr lang="en-US" sz="1400">
                          <a:solidFill>
                            <a:schemeClr val="bg1"/>
                          </a:solidFill>
                          <a:latin typeface="Helvetica" panose="020B0403020202020204" pitchFamily="34" charset="0"/>
                        </a:rPr>
                        <a:t>2023</a:t>
                      </a:r>
                    </a:p>
                  </a:txBody>
                  <a:tcPr marL="107623" marR="107623" marT="53812" marB="53812" anchor="ctr">
                    <a:lnT w="38100" cap="flat" cmpd="sng" algn="ctr">
                      <a:solidFill>
                        <a:srgbClr val="00BFF2"/>
                      </a:solidFill>
                      <a:prstDash val="solid"/>
                      <a:round/>
                      <a:headEnd type="none" w="med" len="med"/>
                      <a:tailEnd type="none" w="med" len="med"/>
                    </a:lnT>
                    <a:solidFill>
                      <a:srgbClr val="00BFF2"/>
                    </a:solidFill>
                  </a:tcPr>
                </a:tc>
                <a:tc>
                  <a:txBody>
                    <a:bodyPr/>
                    <a:lstStyle/>
                    <a:p>
                      <a:pPr algn="ctr"/>
                      <a:r>
                        <a:rPr lang="en-US" sz="900">
                          <a:solidFill>
                            <a:schemeClr val="bg1"/>
                          </a:solidFill>
                          <a:latin typeface="Helvetica" panose="020B0403020202020204" pitchFamily="34" charset="0"/>
                        </a:rPr>
                        <a:t>YoY Change %</a:t>
                      </a:r>
                    </a:p>
                  </a:txBody>
                  <a:tcPr marL="107623" marR="107623" marT="53812" marB="53812" anchor="ctr">
                    <a:lnR w="38100" cap="flat" cmpd="sng" algn="ctr">
                      <a:solidFill>
                        <a:srgbClr val="00BFF2"/>
                      </a:solidFill>
                      <a:prstDash val="solid"/>
                      <a:round/>
                      <a:headEnd type="none" w="med" len="med"/>
                      <a:tailEnd type="none" w="med" len="med"/>
                    </a:lnR>
                    <a:lnT w="38100" cap="flat" cmpd="sng" algn="ctr">
                      <a:solidFill>
                        <a:srgbClr val="00BFF2"/>
                      </a:solidFill>
                      <a:prstDash val="solid"/>
                      <a:round/>
                      <a:headEnd type="none" w="med" len="med"/>
                      <a:tailEnd type="none" w="med" len="med"/>
                    </a:lnT>
                    <a:solidFill>
                      <a:srgbClr val="00BFF2"/>
                    </a:solidFill>
                  </a:tcPr>
                </a:tc>
                <a:extLst>
                  <a:ext uri="{0D108BD9-81ED-4DB2-BD59-A6C34878D82A}">
                    <a16:rowId xmlns:a16="http://schemas.microsoft.com/office/drawing/2014/main" val="3158737125"/>
                  </a:ext>
                </a:extLst>
              </a:tr>
              <a:tr h="2533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a:solidFill>
                            <a:srgbClr val="1B1464"/>
                          </a:solidFill>
                          <a:latin typeface="Helvetica" panose="020B0403020202020204" pitchFamily="34" charset="0"/>
                        </a:rPr>
                        <a:t>Week 2 </a:t>
                      </a:r>
                      <a:r>
                        <a:rPr lang="en-US" sz="900" b="0">
                          <a:solidFill>
                            <a:srgbClr val="1B1464"/>
                          </a:solidFill>
                          <a:latin typeface="Helvetica" panose="020B0403020202020204" pitchFamily="34" charset="0"/>
                        </a:rPr>
                        <a:t>(9/14/23)</a:t>
                      </a:r>
                    </a:p>
                  </a:txBody>
                  <a:tcPr marL="107623" marR="107623" marT="53812" marB="53812" anchor="ctr">
                    <a:lnL w="38100" cap="flat" cmpd="sng" algn="ctr">
                      <a:solidFill>
                        <a:srgbClr val="00BFF2"/>
                      </a:solidFill>
                      <a:prstDash val="solid"/>
                      <a:round/>
                      <a:headEnd type="none" w="med" len="med"/>
                      <a:tailEnd type="none" w="med" len="med"/>
                    </a:lnL>
                  </a:tcPr>
                </a:tc>
                <a:tc>
                  <a:txBody>
                    <a:bodyPr/>
                    <a:lstStyle/>
                    <a:p>
                      <a:pPr algn="l"/>
                      <a:r>
                        <a:rPr lang="en-US" sz="700" b="0">
                          <a:solidFill>
                            <a:srgbClr val="1B1464"/>
                          </a:solidFill>
                          <a:latin typeface="Helvetica" panose="020B0403020202020204" pitchFamily="34" charset="0"/>
                        </a:rPr>
                        <a:t>Vikings @ Eagles /. (9/15/22) Chargers @ Chiefs</a:t>
                      </a:r>
                    </a:p>
                  </a:txBody>
                  <a:tcPr marL="107623" marR="107623" marT="53812" marB="53812" anchor="ct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13,035</a:t>
                      </a:r>
                    </a:p>
                  </a:txBody>
                  <a:tcPr marL="0" marR="0" marT="0" marB="0" anchor="ct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15,059</a:t>
                      </a:r>
                    </a:p>
                  </a:txBody>
                  <a:tcPr marL="0" marR="0" marT="0" marB="0" anchor="ctr"/>
                </a:tc>
                <a:tc>
                  <a:txBody>
                    <a:bodyPr/>
                    <a:lstStyle/>
                    <a:p>
                      <a:pPr algn="ctr" fontAlgn="b"/>
                      <a:r>
                        <a:rPr lang="en-US" sz="1200" b="1" i="0" u="none" strike="noStrike">
                          <a:solidFill>
                            <a:srgbClr val="1B1464"/>
                          </a:solidFill>
                          <a:effectLst/>
                          <a:latin typeface="Helvetica" panose="020B0604020202020204" pitchFamily="34" charset="0"/>
                          <a:cs typeface="Helvetica" panose="020B0604020202020204" pitchFamily="34" charset="0"/>
                        </a:rPr>
                        <a:t>+16%</a:t>
                      </a:r>
                    </a:p>
                  </a:txBody>
                  <a:tcPr marL="0" marR="0" marT="0" marB="0" anchor="ctr">
                    <a:lnR w="38100" cap="flat" cmpd="sng" algn="ctr">
                      <a:solidFill>
                        <a:srgbClr val="00BFF2"/>
                      </a:solidFill>
                      <a:prstDash val="solid"/>
                      <a:round/>
                      <a:headEnd type="none" w="med" len="med"/>
                      <a:tailEnd type="none" w="med" len="med"/>
                    </a:lnR>
                  </a:tcPr>
                </a:tc>
                <a:extLst>
                  <a:ext uri="{0D108BD9-81ED-4DB2-BD59-A6C34878D82A}">
                    <a16:rowId xmlns:a16="http://schemas.microsoft.com/office/drawing/2014/main" val="3434372389"/>
                  </a:ext>
                </a:extLst>
              </a:tr>
              <a:tr h="253387">
                <a:tc>
                  <a:txBody>
                    <a:bodyPr/>
                    <a:lstStyle/>
                    <a:p>
                      <a:pPr algn="l"/>
                      <a:r>
                        <a:rPr lang="en-US" sz="900" b="1">
                          <a:solidFill>
                            <a:srgbClr val="1B1464"/>
                          </a:solidFill>
                          <a:latin typeface="Helvetica" panose="020B0403020202020204" pitchFamily="34" charset="0"/>
                        </a:rPr>
                        <a:t>Week 3 </a:t>
                      </a:r>
                      <a:r>
                        <a:rPr lang="en-US" sz="900" b="0">
                          <a:solidFill>
                            <a:srgbClr val="1B1464"/>
                          </a:solidFill>
                          <a:latin typeface="Helvetica" panose="020B0403020202020204" pitchFamily="34" charset="0"/>
                        </a:rPr>
                        <a:t>(9/21/23)</a:t>
                      </a:r>
                    </a:p>
                  </a:txBody>
                  <a:tcPr marL="107623" marR="107623" marT="53812" marB="53812" anchor="ctr">
                    <a:lnL w="38100" cap="flat" cmpd="sng" algn="ctr">
                      <a:solidFill>
                        <a:srgbClr val="00BFF2"/>
                      </a:solidFill>
                      <a:prstDash val="solid"/>
                      <a:round/>
                      <a:headEnd type="none" w="med" len="med"/>
                      <a:tailEnd type="none" w="med" len="med"/>
                    </a:lnL>
                  </a:tcPr>
                </a:tc>
                <a:tc>
                  <a:txBody>
                    <a:bodyPr/>
                    <a:lstStyle/>
                    <a:p>
                      <a:pPr algn="l"/>
                      <a:r>
                        <a:rPr lang="en-US" sz="700" b="0">
                          <a:solidFill>
                            <a:srgbClr val="1B1464"/>
                          </a:solidFill>
                          <a:latin typeface="Helvetica" panose="020B0403020202020204" pitchFamily="34" charset="0"/>
                        </a:rPr>
                        <a:t>Giants @ 49ers / (9/22/22) Steelers @ Browns</a:t>
                      </a:r>
                    </a:p>
                  </a:txBody>
                  <a:tcPr marL="107623" marR="107623" marT="53812" marB="53812" anchor="ct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11,032</a:t>
                      </a:r>
                    </a:p>
                  </a:txBody>
                  <a:tcPr marL="0" marR="0" marT="0" marB="0" anchor="ct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13,924</a:t>
                      </a:r>
                    </a:p>
                  </a:txBody>
                  <a:tcPr marL="0" marR="0" marT="0" marB="0" anchor="ctr"/>
                </a:tc>
                <a:tc>
                  <a:txBody>
                    <a:bodyPr/>
                    <a:lstStyle/>
                    <a:p>
                      <a:pPr algn="ctr" fontAlgn="b"/>
                      <a:r>
                        <a:rPr lang="en-US" sz="1200" b="1" i="0" u="none" strike="noStrike">
                          <a:solidFill>
                            <a:srgbClr val="1B1464"/>
                          </a:solidFill>
                          <a:effectLst/>
                          <a:latin typeface="Helvetica" panose="020B0604020202020204" pitchFamily="34" charset="0"/>
                          <a:cs typeface="Helvetica" panose="020B0604020202020204" pitchFamily="34" charset="0"/>
                        </a:rPr>
                        <a:t>+26%</a:t>
                      </a:r>
                    </a:p>
                  </a:txBody>
                  <a:tcPr marL="0" marR="0" marT="0" marB="0" anchor="ctr">
                    <a:lnR w="38100" cap="flat" cmpd="sng" algn="ctr">
                      <a:solidFill>
                        <a:srgbClr val="00BFF2"/>
                      </a:solidFill>
                      <a:prstDash val="solid"/>
                      <a:round/>
                      <a:headEnd type="none" w="med" len="med"/>
                      <a:tailEnd type="none" w="med" len="med"/>
                    </a:lnR>
                  </a:tcPr>
                </a:tc>
                <a:extLst>
                  <a:ext uri="{0D108BD9-81ED-4DB2-BD59-A6C34878D82A}">
                    <a16:rowId xmlns:a16="http://schemas.microsoft.com/office/drawing/2014/main" val="3887045482"/>
                  </a:ext>
                </a:extLst>
              </a:tr>
              <a:tr h="2533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a:solidFill>
                            <a:srgbClr val="1B1464"/>
                          </a:solidFill>
                          <a:latin typeface="Helvetica" panose="020B0403020202020204" pitchFamily="34" charset="0"/>
                        </a:rPr>
                        <a:t>Week 4 </a:t>
                      </a:r>
                      <a:r>
                        <a:rPr lang="en-US" sz="900" b="0">
                          <a:solidFill>
                            <a:srgbClr val="1B1464"/>
                          </a:solidFill>
                          <a:latin typeface="Helvetica" panose="020B0403020202020204" pitchFamily="34" charset="0"/>
                        </a:rPr>
                        <a:t>(9/28/23)</a:t>
                      </a:r>
                    </a:p>
                  </a:txBody>
                  <a:tcPr marL="107623" marR="107623" marT="53812" marB="53812" anchor="ctr">
                    <a:lnL w="38100" cap="flat" cmpd="sng" algn="ctr">
                      <a:solidFill>
                        <a:srgbClr val="00BFF2"/>
                      </a:solidFill>
                      <a:prstDash val="solid"/>
                      <a:round/>
                      <a:headEnd type="none" w="med" len="med"/>
                      <a:tailEnd type="none" w="med" len="med"/>
                    </a:lnL>
                  </a:tcPr>
                </a:tc>
                <a:tc>
                  <a:txBody>
                    <a:bodyPr/>
                    <a:lstStyle/>
                    <a:p>
                      <a:pPr algn="l"/>
                      <a:r>
                        <a:rPr lang="en-US" sz="700" b="0">
                          <a:solidFill>
                            <a:srgbClr val="1B1464"/>
                          </a:solidFill>
                          <a:latin typeface="Helvetica" panose="020B0403020202020204" pitchFamily="34" charset="0"/>
                        </a:rPr>
                        <a:t>Lions @ Packers / (9/29/22) Dolphins @ Bengals</a:t>
                      </a:r>
                    </a:p>
                  </a:txBody>
                  <a:tcPr marL="107623" marR="107623" marT="53812" marB="53812" anchor="ct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11,725</a:t>
                      </a:r>
                    </a:p>
                  </a:txBody>
                  <a:tcPr marL="0" marR="0" marT="0" marB="0" anchor="ct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13,487</a:t>
                      </a:r>
                    </a:p>
                  </a:txBody>
                  <a:tcPr marL="0" marR="0" marT="0" marB="0" anchor="ctr"/>
                </a:tc>
                <a:tc>
                  <a:txBody>
                    <a:bodyPr/>
                    <a:lstStyle/>
                    <a:p>
                      <a:pPr algn="ctr" fontAlgn="b"/>
                      <a:r>
                        <a:rPr lang="en-US" sz="1200" b="1" i="0" u="none" strike="noStrike">
                          <a:solidFill>
                            <a:srgbClr val="1B1464"/>
                          </a:solidFill>
                          <a:effectLst/>
                          <a:latin typeface="Helvetica" panose="020B0604020202020204" pitchFamily="34" charset="0"/>
                          <a:cs typeface="Helvetica" panose="020B0604020202020204" pitchFamily="34" charset="0"/>
                        </a:rPr>
                        <a:t>+15%</a:t>
                      </a:r>
                    </a:p>
                  </a:txBody>
                  <a:tcPr marL="0" marR="0" marT="0" marB="0" anchor="ctr">
                    <a:lnR w="38100" cap="flat" cmpd="sng" algn="ctr">
                      <a:solidFill>
                        <a:srgbClr val="00BFF2"/>
                      </a:solidFill>
                      <a:prstDash val="solid"/>
                      <a:round/>
                      <a:headEnd type="none" w="med" len="med"/>
                      <a:tailEnd type="none" w="med" len="med"/>
                    </a:lnR>
                  </a:tcPr>
                </a:tc>
                <a:extLst>
                  <a:ext uri="{0D108BD9-81ED-4DB2-BD59-A6C34878D82A}">
                    <a16:rowId xmlns:a16="http://schemas.microsoft.com/office/drawing/2014/main" val="769012683"/>
                  </a:ext>
                </a:extLst>
              </a:tr>
              <a:tr h="253387">
                <a:tc>
                  <a:txBody>
                    <a:bodyPr/>
                    <a:lstStyle/>
                    <a:p>
                      <a:pPr algn="l"/>
                      <a:r>
                        <a:rPr lang="en-US" sz="900" b="1">
                          <a:solidFill>
                            <a:srgbClr val="1B1464"/>
                          </a:solidFill>
                          <a:latin typeface="Helvetica" panose="020B0403020202020204" pitchFamily="34" charset="0"/>
                        </a:rPr>
                        <a:t>Week 5 </a:t>
                      </a:r>
                      <a:r>
                        <a:rPr lang="en-US" sz="900" b="0">
                          <a:solidFill>
                            <a:srgbClr val="1B1464"/>
                          </a:solidFill>
                          <a:latin typeface="Helvetica" panose="020B0403020202020204" pitchFamily="34" charset="0"/>
                        </a:rPr>
                        <a:t>(10/5/23)</a:t>
                      </a:r>
                    </a:p>
                  </a:txBody>
                  <a:tcPr marL="107623" marR="107623" marT="53812" marB="53812" anchor="ctr">
                    <a:lnL w="38100" cap="flat" cmpd="sng" algn="ctr">
                      <a:solidFill>
                        <a:srgbClr val="00BFF2"/>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a:solidFill>
                            <a:srgbClr val="1B1464"/>
                          </a:solidFill>
                          <a:latin typeface="Helvetica" panose="020B0403020202020204" pitchFamily="34" charset="0"/>
                        </a:rPr>
                        <a:t>Bears @ Commanders / (10/6/22) Colts @ Broncos</a:t>
                      </a:r>
                    </a:p>
                  </a:txBody>
                  <a:tcPr marL="107623" marR="107623" marT="53812" marB="53812" anchor="ct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9,701</a:t>
                      </a:r>
                    </a:p>
                  </a:txBody>
                  <a:tcPr marL="0" marR="0" marT="0" marB="0" anchor="ct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11,719</a:t>
                      </a:r>
                    </a:p>
                  </a:txBody>
                  <a:tcPr marL="0" marR="0" marT="0" marB="0" anchor="ctr"/>
                </a:tc>
                <a:tc>
                  <a:txBody>
                    <a:bodyPr/>
                    <a:lstStyle/>
                    <a:p>
                      <a:pPr algn="ctr" fontAlgn="b"/>
                      <a:r>
                        <a:rPr lang="en-US" sz="1200" b="1" i="0" u="none" strike="noStrike">
                          <a:solidFill>
                            <a:srgbClr val="1B1464"/>
                          </a:solidFill>
                          <a:effectLst/>
                          <a:latin typeface="Helvetica" panose="020B0604020202020204" pitchFamily="34" charset="0"/>
                          <a:cs typeface="Helvetica" panose="020B0604020202020204" pitchFamily="34" charset="0"/>
                        </a:rPr>
                        <a:t>+21%</a:t>
                      </a:r>
                    </a:p>
                  </a:txBody>
                  <a:tcPr marL="0" marR="0" marT="0" marB="0" anchor="ctr">
                    <a:lnR w="38100" cap="flat" cmpd="sng" algn="ctr">
                      <a:solidFill>
                        <a:srgbClr val="00BFF2"/>
                      </a:solidFill>
                      <a:prstDash val="solid"/>
                      <a:round/>
                      <a:headEnd type="none" w="med" len="med"/>
                      <a:tailEnd type="none" w="med" len="med"/>
                    </a:lnR>
                  </a:tcPr>
                </a:tc>
                <a:extLst>
                  <a:ext uri="{0D108BD9-81ED-4DB2-BD59-A6C34878D82A}">
                    <a16:rowId xmlns:a16="http://schemas.microsoft.com/office/drawing/2014/main" val="3534489145"/>
                  </a:ext>
                </a:extLst>
              </a:tr>
              <a:tr h="2800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t>Week 6 </a:t>
                      </a:r>
                      <a:r>
                        <a:rPr kumimoji="0" lang="en-US" sz="900" b="0" i="0" u="none" strike="noStrike" kern="1200" cap="none" spc="0" normalizeH="0" baseline="0" noProof="0">
                          <a:ln>
                            <a:noFill/>
                          </a:ln>
                          <a:solidFill>
                            <a:schemeClr val="bg1"/>
                          </a:solidFill>
                          <a:effectLst/>
                          <a:uLnTx/>
                          <a:uFillTx/>
                          <a:latin typeface="Helvetica" panose="020B0403020202020204" pitchFamily="34" charset="0"/>
                          <a:ea typeface="+mn-ea"/>
                          <a:cs typeface="+mn-cs"/>
                        </a:rPr>
                        <a:t>(10/12/23)</a:t>
                      </a:r>
                    </a:p>
                  </a:txBody>
                  <a:tcPr marL="107623" marR="107623" marT="53812" marB="53812" anchor="ctr">
                    <a:lnL w="38100" cap="flat" cmpd="sng" algn="ctr">
                      <a:solidFill>
                        <a:srgbClr val="00BFF2"/>
                      </a:solidFill>
                      <a:prstDash val="solid"/>
                      <a:round/>
                      <a:headEnd type="none" w="med" len="med"/>
                      <a:tailEnd type="none" w="med" len="med"/>
                    </a:lnL>
                    <a:solidFill>
                      <a:srgbClr val="00BF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chemeClr val="bg1"/>
                          </a:solidFill>
                          <a:effectLst/>
                          <a:uLnTx/>
                          <a:uFillTx/>
                          <a:latin typeface="Helvetica" panose="020B0403020202020204" pitchFamily="34" charset="0"/>
                          <a:ea typeface="+mn-ea"/>
                          <a:cs typeface="+mn-cs"/>
                        </a:rPr>
                        <a:t>Broncos @ Chiefs / (10/13/22) Commanders @ Bears</a:t>
                      </a:r>
                    </a:p>
                  </a:txBody>
                  <a:tcPr marL="107623" marR="107623" marT="53812" marB="53812" anchor="ctr">
                    <a:solidFill>
                      <a:srgbClr val="00BFF2"/>
                    </a:solidFill>
                  </a:tcPr>
                </a:tc>
                <a:tc>
                  <a:txBody>
                    <a:bodyPr/>
                    <a:lstStyle/>
                    <a:p>
                      <a:pPr algn="r" fontAlgn="b"/>
                      <a:r>
                        <a:rPr lang="en-US" sz="1100" b="0" i="0" u="none" strike="noStrike">
                          <a:solidFill>
                            <a:schemeClr val="bg1"/>
                          </a:solidFill>
                          <a:effectLst/>
                          <a:latin typeface="Helvetica" panose="020B0604020202020204" pitchFamily="34" charset="0"/>
                          <a:cs typeface="Helvetica" panose="020B0604020202020204" pitchFamily="34" charset="0"/>
                        </a:rPr>
                        <a:t>8,786</a:t>
                      </a:r>
                    </a:p>
                  </a:txBody>
                  <a:tcPr marL="0" marR="0" marT="0" marB="0" anchor="ctr">
                    <a:solidFill>
                      <a:srgbClr val="00BFF2"/>
                    </a:solidFill>
                  </a:tcPr>
                </a:tc>
                <a:tc>
                  <a:txBody>
                    <a:bodyPr/>
                    <a:lstStyle/>
                    <a:p>
                      <a:pPr algn="r" fontAlgn="b"/>
                      <a:r>
                        <a:rPr lang="en-US" sz="1100" b="0" i="0" u="none" strike="noStrike">
                          <a:solidFill>
                            <a:schemeClr val="bg1"/>
                          </a:solidFill>
                          <a:effectLst/>
                          <a:latin typeface="Helvetica" panose="020B0604020202020204" pitchFamily="34" charset="0"/>
                          <a:cs typeface="Helvetica" panose="020B0604020202020204" pitchFamily="34" charset="0"/>
                        </a:rPr>
                        <a:t>13,836</a:t>
                      </a:r>
                    </a:p>
                  </a:txBody>
                  <a:tcPr marL="0" marR="0" marT="0" marB="0" anchor="ctr">
                    <a:solidFill>
                      <a:srgbClr val="00BFF2"/>
                    </a:solidFill>
                  </a:tcPr>
                </a:tc>
                <a:tc>
                  <a:txBody>
                    <a:bodyPr/>
                    <a:lstStyle/>
                    <a:p>
                      <a:pPr algn="ctr" fontAlgn="b"/>
                      <a:r>
                        <a:rPr lang="en-US" sz="1200" b="1" i="0" u="none" strike="noStrike">
                          <a:solidFill>
                            <a:schemeClr val="bg1"/>
                          </a:solidFill>
                          <a:effectLst/>
                          <a:latin typeface="Helvetica" panose="020B0604020202020204" pitchFamily="34" charset="0"/>
                          <a:cs typeface="Helvetica" panose="020B0604020202020204" pitchFamily="34" charset="0"/>
                        </a:rPr>
                        <a:t>+57%</a:t>
                      </a:r>
                    </a:p>
                  </a:txBody>
                  <a:tcPr marL="0" marR="0" marT="0" marB="0" anchor="ctr">
                    <a:lnR w="38100" cap="flat" cmpd="sng" algn="ctr">
                      <a:solidFill>
                        <a:srgbClr val="00BFF2"/>
                      </a:solidFill>
                      <a:prstDash val="solid"/>
                      <a:round/>
                      <a:headEnd type="none" w="med" len="med"/>
                      <a:tailEnd type="none" w="med" len="med"/>
                    </a:lnR>
                    <a:solidFill>
                      <a:srgbClr val="00BFF2"/>
                    </a:solidFill>
                  </a:tcPr>
                </a:tc>
                <a:extLst>
                  <a:ext uri="{0D108BD9-81ED-4DB2-BD59-A6C34878D82A}">
                    <a16:rowId xmlns:a16="http://schemas.microsoft.com/office/drawing/2014/main" val="1516211028"/>
                  </a:ext>
                </a:extLst>
              </a:tr>
              <a:tr h="2533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Week 7 </a:t>
                      </a: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(10/19/23)</a:t>
                      </a:r>
                    </a:p>
                  </a:txBody>
                  <a:tcPr marL="107623" marR="107623" marT="53812" marB="53812" anchor="ctr">
                    <a:lnL w="38100" cap="flat" cmpd="sng" algn="ctr">
                      <a:solidFill>
                        <a:srgbClr val="00BFF2"/>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Jaguars @ Saints / (10/20/22) Saints @ Cardinals</a:t>
                      </a:r>
                    </a:p>
                  </a:txBody>
                  <a:tcPr marL="107623" marR="107623" marT="53812" marB="53812" anchor="ct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7,829</a:t>
                      </a:r>
                    </a:p>
                  </a:txBody>
                  <a:tcPr marL="0" marR="0" marT="0" marB="0" anchor="ct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9,795</a:t>
                      </a:r>
                    </a:p>
                  </a:txBody>
                  <a:tcPr marL="0" marR="0" marT="0" marB="0" anchor="ctr"/>
                </a:tc>
                <a:tc>
                  <a:txBody>
                    <a:bodyPr/>
                    <a:lstStyle/>
                    <a:p>
                      <a:pPr algn="ctr" fontAlgn="b"/>
                      <a:r>
                        <a:rPr lang="en-US" sz="1200" b="1" i="0" u="none" strike="noStrike">
                          <a:solidFill>
                            <a:srgbClr val="1B1464"/>
                          </a:solidFill>
                          <a:effectLst/>
                          <a:latin typeface="Helvetica" panose="020B0604020202020204" pitchFamily="34" charset="0"/>
                          <a:cs typeface="Helvetica" panose="020B0604020202020204" pitchFamily="34" charset="0"/>
                        </a:rPr>
                        <a:t>+25%</a:t>
                      </a:r>
                    </a:p>
                  </a:txBody>
                  <a:tcPr marL="0" marR="0" marT="0" marB="0" anchor="ctr">
                    <a:lnR w="38100" cap="flat" cmpd="sng" algn="ctr">
                      <a:solidFill>
                        <a:srgbClr val="00BFF2"/>
                      </a:solidFill>
                      <a:prstDash val="solid"/>
                      <a:round/>
                      <a:headEnd type="none" w="med" len="med"/>
                      <a:tailEnd type="none" w="med" len="med"/>
                    </a:lnR>
                  </a:tcPr>
                </a:tc>
                <a:extLst>
                  <a:ext uri="{0D108BD9-81ED-4DB2-BD59-A6C34878D82A}">
                    <a16:rowId xmlns:a16="http://schemas.microsoft.com/office/drawing/2014/main" val="3420061590"/>
                  </a:ext>
                </a:extLst>
              </a:tr>
              <a:tr h="2800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Week 8 </a:t>
                      </a: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(10/26/23)</a:t>
                      </a:r>
                    </a:p>
                  </a:txBody>
                  <a:tcPr marL="107623" marR="107623" marT="53812" marB="53812" anchor="ctr">
                    <a:lnL w="38100" cap="flat" cmpd="sng" algn="ctr">
                      <a:solidFill>
                        <a:srgbClr val="00BFF2"/>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Buccaneers @ Bills / (10/27/22) Ravens @ Buccaneers</a:t>
                      </a:r>
                    </a:p>
                  </a:txBody>
                  <a:tcPr marL="107623" marR="107623" marT="53812" marB="53812" anchor="ct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10,014</a:t>
                      </a:r>
                    </a:p>
                  </a:txBody>
                  <a:tcPr marL="0" marR="0" marT="0" marB="0" anchor="ct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11,377</a:t>
                      </a:r>
                    </a:p>
                  </a:txBody>
                  <a:tcPr marL="0" marR="0" marT="0" marB="0" anchor="ctr"/>
                </a:tc>
                <a:tc>
                  <a:txBody>
                    <a:bodyPr/>
                    <a:lstStyle/>
                    <a:p>
                      <a:pPr algn="ctr" fontAlgn="b"/>
                      <a:r>
                        <a:rPr lang="en-US" sz="1200" b="1" i="0" u="none" strike="noStrike">
                          <a:solidFill>
                            <a:srgbClr val="1B1464"/>
                          </a:solidFill>
                          <a:effectLst/>
                          <a:latin typeface="Helvetica" panose="020B0604020202020204" pitchFamily="34" charset="0"/>
                          <a:cs typeface="Helvetica" panose="020B0604020202020204" pitchFamily="34" charset="0"/>
                        </a:rPr>
                        <a:t>+14%</a:t>
                      </a:r>
                    </a:p>
                  </a:txBody>
                  <a:tcPr marL="0" marR="0" marT="0" marB="0" anchor="ctr">
                    <a:lnR w="38100" cap="flat" cmpd="sng" algn="ctr">
                      <a:solidFill>
                        <a:srgbClr val="00BFF2"/>
                      </a:solidFill>
                      <a:prstDash val="solid"/>
                      <a:round/>
                      <a:headEnd type="none" w="med" len="med"/>
                      <a:tailEnd type="none" w="med" len="med"/>
                    </a:lnR>
                  </a:tcPr>
                </a:tc>
                <a:extLst>
                  <a:ext uri="{0D108BD9-81ED-4DB2-BD59-A6C34878D82A}">
                    <a16:rowId xmlns:a16="http://schemas.microsoft.com/office/drawing/2014/main" val="1524696296"/>
                  </a:ext>
                </a:extLst>
              </a:tr>
              <a:tr h="253387">
                <a:tc>
                  <a:txBody>
                    <a:bodyPr/>
                    <a:lstStyle/>
                    <a:p>
                      <a:pPr algn="l"/>
                      <a:r>
                        <a:rPr lang="en-US" sz="900" b="1">
                          <a:solidFill>
                            <a:schemeClr val="bg1"/>
                          </a:solidFill>
                          <a:latin typeface="Helvetica" panose="020B0403020202020204" pitchFamily="34" charset="0"/>
                        </a:rPr>
                        <a:t>Week 9 </a:t>
                      </a:r>
                      <a:r>
                        <a:rPr lang="en-US" sz="900" b="0">
                          <a:solidFill>
                            <a:schemeClr val="bg1"/>
                          </a:solidFill>
                          <a:latin typeface="Helvetica" panose="020B0403020202020204" pitchFamily="34" charset="0"/>
                        </a:rPr>
                        <a:t>(11/2/23)</a:t>
                      </a:r>
                    </a:p>
                  </a:txBody>
                  <a:tcPr marL="107623" marR="107623" marT="53812" marB="53812" anchor="ctr">
                    <a:lnL w="38100" cap="flat" cmpd="sng" algn="ctr">
                      <a:solidFill>
                        <a:srgbClr val="00BFF2"/>
                      </a:solidFill>
                      <a:prstDash val="solid"/>
                      <a:round/>
                      <a:headEnd type="none" w="med" len="med"/>
                      <a:tailEnd type="none" w="med" len="med"/>
                    </a:lnL>
                    <a:solidFill>
                      <a:srgbClr val="00BF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a:solidFill>
                            <a:schemeClr val="bg1"/>
                          </a:solidFill>
                          <a:latin typeface="Helvetica" panose="020B0403020202020204" pitchFamily="34" charset="0"/>
                        </a:rPr>
                        <a:t>Titans @ Steelers / (11/3/22) Eagles @ Texans</a:t>
                      </a:r>
                    </a:p>
                  </a:txBody>
                  <a:tcPr marL="107623" marR="107623" marT="53812" marB="53812" anchor="ctr">
                    <a:solidFill>
                      <a:srgbClr val="00BFF2"/>
                    </a:solidFill>
                  </a:tcPr>
                </a:tc>
                <a:tc>
                  <a:txBody>
                    <a:bodyPr/>
                    <a:lstStyle/>
                    <a:p>
                      <a:pPr algn="r" fontAlgn="b"/>
                      <a:r>
                        <a:rPr lang="en-US" sz="1100" b="0" i="0" u="none" strike="noStrike">
                          <a:solidFill>
                            <a:schemeClr val="bg1"/>
                          </a:solidFill>
                          <a:effectLst/>
                          <a:latin typeface="Helvetica" panose="020B0604020202020204" pitchFamily="34" charset="0"/>
                          <a:cs typeface="Helvetica" panose="020B0604020202020204" pitchFamily="34" charset="0"/>
                        </a:rPr>
                        <a:t>7,859</a:t>
                      </a:r>
                    </a:p>
                  </a:txBody>
                  <a:tcPr marL="0" marR="0" marT="0" marB="0" anchor="ctr">
                    <a:solidFill>
                      <a:srgbClr val="00BFF2"/>
                    </a:solidFill>
                  </a:tcPr>
                </a:tc>
                <a:tc>
                  <a:txBody>
                    <a:bodyPr/>
                    <a:lstStyle/>
                    <a:p>
                      <a:pPr algn="r" fontAlgn="b"/>
                      <a:r>
                        <a:rPr lang="en-US" sz="1100" b="0" i="0" u="none" strike="noStrike">
                          <a:solidFill>
                            <a:schemeClr val="bg1"/>
                          </a:solidFill>
                          <a:effectLst/>
                          <a:latin typeface="Helvetica" panose="020B0604020202020204" pitchFamily="34" charset="0"/>
                          <a:cs typeface="Helvetica" panose="020B0604020202020204" pitchFamily="34" charset="0"/>
                        </a:rPr>
                        <a:t>11,651</a:t>
                      </a:r>
                    </a:p>
                  </a:txBody>
                  <a:tcPr marL="0" marR="0" marT="0" marB="0" anchor="ctr">
                    <a:solidFill>
                      <a:srgbClr val="00BFF2"/>
                    </a:solidFill>
                  </a:tcPr>
                </a:tc>
                <a:tc>
                  <a:txBody>
                    <a:bodyPr/>
                    <a:lstStyle/>
                    <a:p>
                      <a:pPr algn="ctr" fontAlgn="b"/>
                      <a:r>
                        <a:rPr lang="en-US" sz="1200" b="1" i="0" u="none" strike="noStrike">
                          <a:solidFill>
                            <a:schemeClr val="bg1"/>
                          </a:solidFill>
                          <a:effectLst/>
                          <a:latin typeface="Helvetica" panose="020B0604020202020204" pitchFamily="34" charset="0"/>
                          <a:cs typeface="Helvetica" panose="020B0604020202020204" pitchFamily="34" charset="0"/>
                        </a:rPr>
                        <a:t>+48%</a:t>
                      </a:r>
                    </a:p>
                  </a:txBody>
                  <a:tcPr marL="0" marR="0" marT="0" marB="0" anchor="ctr">
                    <a:lnR w="38100" cap="flat" cmpd="sng" algn="ctr">
                      <a:solidFill>
                        <a:srgbClr val="00BFF2"/>
                      </a:solidFill>
                      <a:prstDash val="solid"/>
                      <a:round/>
                      <a:headEnd type="none" w="med" len="med"/>
                      <a:tailEnd type="none" w="med" len="med"/>
                    </a:lnR>
                    <a:solidFill>
                      <a:srgbClr val="00BFF2"/>
                    </a:solidFill>
                  </a:tcPr>
                </a:tc>
                <a:extLst>
                  <a:ext uri="{0D108BD9-81ED-4DB2-BD59-A6C34878D82A}">
                    <a16:rowId xmlns:a16="http://schemas.microsoft.com/office/drawing/2014/main" val="4064674572"/>
                  </a:ext>
                </a:extLst>
              </a:tr>
              <a:tr h="2533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Week 10 </a:t>
                      </a: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(11/9/23)</a:t>
                      </a:r>
                    </a:p>
                  </a:txBody>
                  <a:tcPr marL="107623" marR="107623" marT="53812" marB="53812" anchor="ctr">
                    <a:lnL w="38100" cap="flat" cmpd="sng" algn="ctr">
                      <a:solidFill>
                        <a:srgbClr val="00BFF2"/>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Panthers @ Bears / (11/10/22) Falcons @ Panthers</a:t>
                      </a:r>
                    </a:p>
                  </a:txBody>
                  <a:tcPr marL="107623" marR="107623" marT="53812" marB="53812" anchor="ct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6,804</a:t>
                      </a:r>
                    </a:p>
                  </a:txBody>
                  <a:tcPr marL="0" marR="0" marT="0" marB="0" anchor="ct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9,566</a:t>
                      </a:r>
                    </a:p>
                  </a:txBody>
                  <a:tcPr marL="0" marR="0" marT="0" marB="0" anchor="ctr"/>
                </a:tc>
                <a:tc>
                  <a:txBody>
                    <a:bodyPr/>
                    <a:lstStyle/>
                    <a:p>
                      <a:pPr algn="ctr" fontAlgn="b"/>
                      <a:r>
                        <a:rPr lang="en-US" sz="1200" b="1" i="0" u="none" strike="noStrike">
                          <a:solidFill>
                            <a:srgbClr val="1B1464"/>
                          </a:solidFill>
                          <a:effectLst/>
                          <a:latin typeface="Helvetica" panose="020B0604020202020204" pitchFamily="34" charset="0"/>
                          <a:cs typeface="Helvetica" panose="020B0604020202020204" pitchFamily="34" charset="0"/>
                        </a:rPr>
                        <a:t>+41%</a:t>
                      </a:r>
                    </a:p>
                  </a:txBody>
                  <a:tcPr marL="0" marR="0" marT="0" marB="0" anchor="ctr">
                    <a:lnR w="38100" cap="flat" cmpd="sng" algn="ctr">
                      <a:solidFill>
                        <a:srgbClr val="00BFF2"/>
                      </a:solidFill>
                      <a:prstDash val="solid"/>
                      <a:round/>
                      <a:headEnd type="none" w="med" len="med"/>
                      <a:tailEnd type="none" w="med" len="med"/>
                    </a:lnR>
                  </a:tcPr>
                </a:tc>
                <a:extLst>
                  <a:ext uri="{0D108BD9-81ED-4DB2-BD59-A6C34878D82A}">
                    <a16:rowId xmlns:a16="http://schemas.microsoft.com/office/drawing/2014/main" val="3570826735"/>
                  </a:ext>
                </a:extLst>
              </a:tr>
              <a:tr h="2533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Week 11 </a:t>
                      </a: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(11/16/23)</a:t>
                      </a:r>
                    </a:p>
                  </a:txBody>
                  <a:tcPr marL="107623" marR="107623" marT="53812" marB="53812" anchor="ctr">
                    <a:lnL w="38100" cap="flat" cmpd="sng" algn="ctr">
                      <a:solidFill>
                        <a:srgbClr val="00BFF2"/>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Bengals @ Ravens / (11/17/22) Titans @ Packers</a:t>
                      </a:r>
                    </a:p>
                  </a:txBody>
                  <a:tcPr marL="107623" marR="107623" marT="53812" marB="53812" anchor="ct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10,323</a:t>
                      </a:r>
                    </a:p>
                  </a:txBody>
                  <a:tcPr marL="0" marR="0" marT="0" marB="0" anchor="ct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12,986</a:t>
                      </a:r>
                    </a:p>
                  </a:txBody>
                  <a:tcPr marL="0" marR="0" marT="0" marB="0" anchor="ctr"/>
                </a:tc>
                <a:tc>
                  <a:txBody>
                    <a:bodyPr/>
                    <a:lstStyle/>
                    <a:p>
                      <a:pPr algn="ctr" fontAlgn="b"/>
                      <a:r>
                        <a:rPr lang="en-US" sz="1200" b="1" i="0" u="none" strike="noStrike">
                          <a:solidFill>
                            <a:srgbClr val="1B1464"/>
                          </a:solidFill>
                          <a:effectLst/>
                          <a:latin typeface="Helvetica" panose="020B0604020202020204" pitchFamily="34" charset="0"/>
                          <a:cs typeface="Helvetica" panose="020B0604020202020204" pitchFamily="34" charset="0"/>
                        </a:rPr>
                        <a:t>+26%</a:t>
                      </a:r>
                    </a:p>
                  </a:txBody>
                  <a:tcPr marL="0" marR="0" marT="0" marB="0" anchor="ctr">
                    <a:lnR w="38100" cap="flat" cmpd="sng" algn="ctr">
                      <a:solidFill>
                        <a:srgbClr val="00BFF2"/>
                      </a:solidFill>
                      <a:prstDash val="solid"/>
                      <a:round/>
                      <a:headEnd type="none" w="med" len="med"/>
                      <a:tailEnd type="none" w="med" len="med"/>
                    </a:lnR>
                  </a:tcPr>
                </a:tc>
                <a:extLst>
                  <a:ext uri="{0D108BD9-81ED-4DB2-BD59-A6C34878D82A}">
                    <a16:rowId xmlns:a16="http://schemas.microsoft.com/office/drawing/2014/main" val="3575582316"/>
                  </a:ext>
                </a:extLst>
              </a:tr>
              <a:tr h="2533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t>Week 13 </a:t>
                      </a:r>
                      <a:r>
                        <a:rPr kumimoji="0" lang="en-US" sz="900" b="0" i="0" u="none" strike="noStrike" kern="1200" cap="none" spc="0" normalizeH="0" baseline="0" noProof="0">
                          <a:ln>
                            <a:noFill/>
                          </a:ln>
                          <a:solidFill>
                            <a:schemeClr val="bg1"/>
                          </a:solidFill>
                          <a:effectLst/>
                          <a:uLnTx/>
                          <a:uFillTx/>
                          <a:latin typeface="Helvetica" panose="020B0403020202020204" pitchFamily="34" charset="0"/>
                          <a:ea typeface="+mn-ea"/>
                          <a:cs typeface="+mn-cs"/>
                        </a:rPr>
                        <a:t>(11/30/23)</a:t>
                      </a:r>
                    </a:p>
                  </a:txBody>
                  <a:tcPr marL="107623" marR="107623" marT="53812" marB="53812" anchor="ctr">
                    <a:lnL w="38100" cap="flat" cmpd="sng" algn="ctr">
                      <a:solidFill>
                        <a:srgbClr val="00BFF2"/>
                      </a:solidFill>
                      <a:prstDash val="solid"/>
                      <a:round/>
                      <a:headEnd type="none" w="med" len="med"/>
                      <a:tailEnd type="none" w="med" len="med"/>
                    </a:lnL>
                    <a:solidFill>
                      <a:srgbClr val="00BF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chemeClr val="bg1"/>
                          </a:solidFill>
                          <a:effectLst/>
                          <a:uLnTx/>
                          <a:uFillTx/>
                          <a:latin typeface="Helvetica" panose="020B0403020202020204" pitchFamily="34" charset="0"/>
                          <a:ea typeface="+mn-ea"/>
                          <a:cs typeface="+mn-cs"/>
                        </a:rPr>
                        <a:t>Seahawks @ Cowboys / (12/1/22) Bills @ Patriots</a:t>
                      </a:r>
                    </a:p>
                  </a:txBody>
                  <a:tcPr marL="107623" marR="107623" marT="53812" marB="53812" anchor="ctr">
                    <a:solidFill>
                      <a:srgbClr val="00BFF2"/>
                    </a:solidFill>
                  </a:tcPr>
                </a:tc>
                <a:tc>
                  <a:txBody>
                    <a:bodyPr/>
                    <a:lstStyle/>
                    <a:p>
                      <a:pPr algn="r" fontAlgn="b"/>
                      <a:r>
                        <a:rPr lang="en-US" sz="1100" b="0" i="0" u="none" strike="noStrike">
                          <a:solidFill>
                            <a:schemeClr val="bg1"/>
                          </a:solidFill>
                          <a:effectLst/>
                          <a:latin typeface="Helvetica" panose="020B0604020202020204" pitchFamily="34" charset="0"/>
                          <a:cs typeface="Helvetica" panose="020B0604020202020204" pitchFamily="34" charset="0"/>
                        </a:rPr>
                        <a:t>9,973</a:t>
                      </a:r>
                    </a:p>
                  </a:txBody>
                  <a:tcPr marL="0" marR="0" marT="0" marB="0" anchor="ctr">
                    <a:solidFill>
                      <a:srgbClr val="00BFF2"/>
                    </a:solidFill>
                  </a:tcPr>
                </a:tc>
                <a:tc>
                  <a:txBody>
                    <a:bodyPr/>
                    <a:lstStyle/>
                    <a:p>
                      <a:pPr algn="r" fontAlgn="b"/>
                      <a:r>
                        <a:rPr lang="en-US" sz="1100" b="0" i="0" u="none" strike="noStrike">
                          <a:solidFill>
                            <a:schemeClr val="bg1"/>
                          </a:solidFill>
                          <a:effectLst/>
                          <a:latin typeface="Helvetica" panose="020B0604020202020204" pitchFamily="34" charset="0"/>
                          <a:cs typeface="Helvetica" panose="020B0604020202020204" pitchFamily="34" charset="0"/>
                        </a:rPr>
                        <a:t>15,270</a:t>
                      </a:r>
                    </a:p>
                  </a:txBody>
                  <a:tcPr marL="0" marR="0" marT="0" marB="0" anchor="ctr">
                    <a:solidFill>
                      <a:srgbClr val="00BFF2"/>
                    </a:solidFill>
                  </a:tcPr>
                </a:tc>
                <a:tc>
                  <a:txBody>
                    <a:bodyPr/>
                    <a:lstStyle/>
                    <a:p>
                      <a:pPr algn="ctr" fontAlgn="b"/>
                      <a:r>
                        <a:rPr lang="en-US" sz="1200" b="1" i="0" u="none" strike="noStrike">
                          <a:solidFill>
                            <a:schemeClr val="bg1"/>
                          </a:solidFill>
                          <a:effectLst/>
                          <a:latin typeface="Helvetica" panose="020B0604020202020204" pitchFamily="34" charset="0"/>
                          <a:cs typeface="Helvetica" panose="020B0604020202020204" pitchFamily="34" charset="0"/>
                        </a:rPr>
                        <a:t>+53%</a:t>
                      </a:r>
                    </a:p>
                  </a:txBody>
                  <a:tcPr marL="0" marR="0" marT="0" marB="0" anchor="ctr">
                    <a:lnR w="38100" cap="flat" cmpd="sng" algn="ctr">
                      <a:solidFill>
                        <a:srgbClr val="00BFF2"/>
                      </a:solidFill>
                      <a:prstDash val="solid"/>
                      <a:round/>
                      <a:headEnd type="none" w="med" len="med"/>
                      <a:tailEnd type="none" w="med" len="med"/>
                    </a:lnR>
                    <a:solidFill>
                      <a:srgbClr val="00BFF2"/>
                    </a:solidFill>
                  </a:tcPr>
                </a:tc>
                <a:extLst>
                  <a:ext uri="{0D108BD9-81ED-4DB2-BD59-A6C34878D82A}">
                    <a16:rowId xmlns:a16="http://schemas.microsoft.com/office/drawing/2014/main" val="2106467920"/>
                  </a:ext>
                </a:extLst>
              </a:tr>
              <a:tr h="2533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Week 14 </a:t>
                      </a: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(12/7/23)</a:t>
                      </a:r>
                    </a:p>
                  </a:txBody>
                  <a:tcPr marL="107623" marR="107623" marT="53812" marB="53812" anchor="ctr">
                    <a:lnL w="38100" cap="flat" cmpd="sng" algn="ctr">
                      <a:solidFill>
                        <a:srgbClr val="00BFF2"/>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Patriots @ Steelers / (12/8/22) Raiders @ Rams</a:t>
                      </a:r>
                    </a:p>
                  </a:txBody>
                  <a:tcPr marL="107623" marR="107623" marT="53812" marB="53812" anchor="ct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8,265</a:t>
                      </a:r>
                    </a:p>
                  </a:txBody>
                  <a:tcPr marL="0" marR="0" marT="0" marB="0" anchor="ct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10,717</a:t>
                      </a:r>
                    </a:p>
                  </a:txBody>
                  <a:tcPr marL="0" marR="0" marT="0" marB="0" anchor="ctr"/>
                </a:tc>
                <a:tc>
                  <a:txBody>
                    <a:bodyPr/>
                    <a:lstStyle/>
                    <a:p>
                      <a:pPr algn="ctr" fontAlgn="b"/>
                      <a:r>
                        <a:rPr lang="en-US" sz="1200" b="1" i="0" u="none" strike="noStrike">
                          <a:solidFill>
                            <a:srgbClr val="1B1464"/>
                          </a:solidFill>
                          <a:effectLst/>
                          <a:latin typeface="Helvetica" panose="020B0604020202020204" pitchFamily="34" charset="0"/>
                          <a:cs typeface="Helvetica" panose="020B0604020202020204" pitchFamily="34" charset="0"/>
                        </a:rPr>
                        <a:t>+30%</a:t>
                      </a:r>
                    </a:p>
                  </a:txBody>
                  <a:tcPr marL="0" marR="0" marT="0" marB="0" anchor="ctr">
                    <a:lnR w="38100" cap="flat" cmpd="sng" algn="ctr">
                      <a:solidFill>
                        <a:srgbClr val="00BFF2"/>
                      </a:solidFill>
                      <a:prstDash val="solid"/>
                      <a:round/>
                      <a:headEnd type="none" w="med" len="med"/>
                      <a:tailEnd type="none" w="med" len="med"/>
                    </a:lnR>
                  </a:tcPr>
                </a:tc>
                <a:extLst>
                  <a:ext uri="{0D108BD9-81ED-4DB2-BD59-A6C34878D82A}">
                    <a16:rowId xmlns:a16="http://schemas.microsoft.com/office/drawing/2014/main" val="185811419"/>
                  </a:ext>
                </a:extLst>
              </a:tr>
              <a:tr h="2533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Week 15 </a:t>
                      </a: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(12/14/23)</a:t>
                      </a:r>
                    </a:p>
                  </a:txBody>
                  <a:tcPr marL="107623" marR="107623" marT="53812" marB="53812" anchor="ctr">
                    <a:lnL w="38100" cap="flat" cmpd="sng" algn="ctr">
                      <a:solidFill>
                        <a:srgbClr val="00BFF2"/>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Chargers @ Raiders / (12/15/22) 49ers @ Seahawks</a:t>
                      </a:r>
                    </a:p>
                  </a:txBody>
                  <a:tcPr marL="107623" marR="107623" marT="53812" marB="53812" anchor="ct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10,314</a:t>
                      </a:r>
                    </a:p>
                  </a:txBody>
                  <a:tcPr marL="0" marR="0" marT="0" marB="0" anchor="ct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7,984</a:t>
                      </a:r>
                    </a:p>
                  </a:txBody>
                  <a:tcPr marL="0" marR="0" marT="0" marB="0" anchor="ctr"/>
                </a:tc>
                <a:tc>
                  <a:txBody>
                    <a:bodyPr/>
                    <a:lstStyle/>
                    <a:p>
                      <a:pPr algn="ctr" fontAlgn="b"/>
                      <a:r>
                        <a:rPr lang="en-US" sz="1200" b="1" i="0" u="none" strike="noStrike">
                          <a:solidFill>
                            <a:schemeClr val="bg1">
                              <a:lumMod val="50000"/>
                            </a:schemeClr>
                          </a:solidFill>
                          <a:effectLst/>
                          <a:latin typeface="Helvetica" panose="020B0604020202020204" pitchFamily="34" charset="0"/>
                          <a:cs typeface="Helvetica" panose="020B0604020202020204" pitchFamily="34" charset="0"/>
                        </a:rPr>
                        <a:t>-23%</a:t>
                      </a:r>
                    </a:p>
                  </a:txBody>
                  <a:tcPr marL="0" marR="0" marT="0" marB="0" anchor="ctr">
                    <a:lnR w="38100" cap="flat" cmpd="sng" algn="ctr">
                      <a:solidFill>
                        <a:srgbClr val="00BFF2"/>
                      </a:solidFill>
                      <a:prstDash val="solid"/>
                      <a:round/>
                      <a:headEnd type="none" w="med" len="med"/>
                      <a:tailEnd type="none" w="med" len="med"/>
                    </a:lnR>
                  </a:tcPr>
                </a:tc>
                <a:extLst>
                  <a:ext uri="{0D108BD9-81ED-4DB2-BD59-A6C34878D82A}">
                    <a16:rowId xmlns:a16="http://schemas.microsoft.com/office/drawing/2014/main" val="2685013666"/>
                  </a:ext>
                </a:extLst>
              </a:tr>
              <a:tr h="24832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Average</a:t>
                      </a:r>
                    </a:p>
                  </a:txBody>
                  <a:tcPr marL="107623" marR="107623" marT="53812" marB="53812">
                    <a:lnL w="38100" cap="flat" cmpd="sng" algn="ctr">
                      <a:solidFill>
                        <a:srgbClr val="00BFF2"/>
                      </a:solidFill>
                      <a:prstDash val="solid"/>
                      <a:round/>
                      <a:headEnd type="none" w="med" len="med"/>
                      <a:tailEnd type="none" w="med" len="med"/>
                    </a:lnL>
                    <a:lnB w="38100" cap="flat" cmpd="sng" algn="ctr">
                      <a:solidFill>
                        <a:srgbClr val="00BFF2"/>
                      </a:solidFill>
                      <a:prstDash val="solid"/>
                      <a:round/>
                      <a:headEnd type="none" w="med" len="med"/>
                      <a:tailEnd type="none" w="med" len="med"/>
                    </a:lnB>
                    <a:solidFill>
                      <a:schemeClr val="bg1">
                        <a:lumMod val="65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FF0000"/>
                        </a:solidFill>
                        <a:effectLst/>
                        <a:uLnTx/>
                        <a:uFillTx/>
                        <a:latin typeface="Helvetica" panose="020B0403020202020204" pitchFamily="34" charset="0"/>
                        <a:ea typeface="+mn-ea"/>
                        <a:cs typeface="+mn-cs"/>
                      </a:endParaRPr>
                    </a:p>
                  </a:txBody>
                  <a:tcPr marL="107623" marR="107623" marT="53812" marB="53812">
                    <a:lnB w="38100" cap="flat" cmpd="sng" algn="ctr">
                      <a:solidFill>
                        <a:srgbClr val="00BFF2"/>
                      </a:solidFill>
                      <a:prstDash val="solid"/>
                      <a:round/>
                      <a:headEnd type="none" w="med" len="med"/>
                      <a:tailEnd type="none" w="med" len="med"/>
                    </a:lnB>
                    <a:solidFill>
                      <a:schemeClr val="bg1">
                        <a:lumMod val="65000"/>
                      </a:schemeClr>
                    </a:solidFill>
                  </a:tcPr>
                </a:tc>
                <a:tc>
                  <a:txBody>
                    <a:bodyPr/>
                    <a:lstStyle/>
                    <a:p>
                      <a:pPr algn="r" fontAlgn="b"/>
                      <a:r>
                        <a:rPr lang="en-US" sz="1200" b="1" i="0" u="none" strike="noStrike">
                          <a:solidFill>
                            <a:srgbClr val="1B1464"/>
                          </a:solidFill>
                          <a:effectLst/>
                          <a:latin typeface="Helvetica" panose="020B0604020202020204" pitchFamily="34" charset="0"/>
                          <a:cs typeface="Helvetica" panose="020B0604020202020204" pitchFamily="34" charset="0"/>
                        </a:rPr>
                        <a:t>9,666</a:t>
                      </a:r>
                    </a:p>
                  </a:txBody>
                  <a:tcPr marL="0" marR="0" marT="0" marB="0" anchor="ctr">
                    <a:lnB w="38100" cap="flat" cmpd="sng" algn="ctr">
                      <a:solidFill>
                        <a:srgbClr val="00BFF2"/>
                      </a:solidFill>
                      <a:prstDash val="solid"/>
                      <a:round/>
                      <a:headEnd type="none" w="med" len="med"/>
                      <a:tailEnd type="none" w="med" len="med"/>
                    </a:lnB>
                    <a:solidFill>
                      <a:schemeClr val="bg1">
                        <a:lumMod val="65000"/>
                      </a:schemeClr>
                    </a:solidFill>
                  </a:tcPr>
                </a:tc>
                <a:tc>
                  <a:txBody>
                    <a:bodyPr/>
                    <a:lstStyle/>
                    <a:p>
                      <a:pPr algn="r" fontAlgn="b"/>
                      <a:r>
                        <a:rPr lang="en-US" sz="1200" b="1" i="0" u="none" strike="noStrike">
                          <a:solidFill>
                            <a:srgbClr val="1B1464"/>
                          </a:solidFill>
                          <a:effectLst/>
                          <a:latin typeface="Helvetica" panose="020B0604020202020204" pitchFamily="34" charset="0"/>
                          <a:cs typeface="Helvetica" panose="020B0604020202020204" pitchFamily="34" charset="0"/>
                        </a:rPr>
                        <a:t>12,105</a:t>
                      </a:r>
                    </a:p>
                  </a:txBody>
                  <a:tcPr marL="0" marR="0" marT="0" marB="0" anchor="ctr">
                    <a:lnB w="38100" cap="flat" cmpd="sng" algn="ctr">
                      <a:solidFill>
                        <a:srgbClr val="00BFF2"/>
                      </a:solidFill>
                      <a:prstDash val="solid"/>
                      <a:round/>
                      <a:headEnd type="none" w="med" len="med"/>
                      <a:tailEnd type="none" w="med" len="med"/>
                    </a:lnB>
                    <a:solidFill>
                      <a:schemeClr val="bg1">
                        <a:lumMod val="65000"/>
                      </a:schemeClr>
                    </a:solidFill>
                  </a:tcPr>
                </a:tc>
                <a:tc>
                  <a:txBody>
                    <a:bodyPr/>
                    <a:lstStyle/>
                    <a:p>
                      <a:pPr algn="ctr" fontAlgn="b"/>
                      <a:r>
                        <a:rPr lang="en-US" sz="1200" b="1" i="0" u="none" strike="noStrike">
                          <a:solidFill>
                            <a:srgbClr val="1B1464"/>
                          </a:solidFill>
                          <a:effectLst/>
                          <a:latin typeface="Helvetica" panose="020B0604020202020204" pitchFamily="34" charset="0"/>
                          <a:cs typeface="Helvetica" panose="020B0604020202020204" pitchFamily="34" charset="0"/>
                        </a:rPr>
                        <a:t>+25%</a:t>
                      </a:r>
                    </a:p>
                  </a:txBody>
                  <a:tcPr marL="0" marR="0" marT="0" marB="0" anchor="ctr">
                    <a:lnR w="38100" cap="flat" cmpd="sng" algn="ctr">
                      <a:solidFill>
                        <a:srgbClr val="00BFF2"/>
                      </a:solidFill>
                      <a:prstDash val="solid"/>
                      <a:round/>
                      <a:headEnd type="none" w="med" len="med"/>
                      <a:tailEnd type="none" w="med" len="med"/>
                    </a:lnR>
                    <a:lnB w="38100" cap="flat" cmpd="sng" algn="ctr">
                      <a:solidFill>
                        <a:srgbClr val="00BFF2"/>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295854571"/>
                  </a:ext>
                </a:extLst>
              </a:tr>
            </a:tbl>
          </a:graphicData>
        </a:graphic>
      </p:graphicFrame>
      <p:sp>
        <p:nvSpPr>
          <p:cNvPr id="6" name="TextBox 5">
            <a:extLst>
              <a:ext uri="{FF2B5EF4-FFF2-40B4-BE49-F238E27FC236}">
                <a16:creationId xmlns:a16="http://schemas.microsoft.com/office/drawing/2014/main" id="{D1AEB922-F9D3-F8F0-C22D-D29093E60FF9}"/>
              </a:ext>
            </a:extLst>
          </p:cNvPr>
          <p:cNvSpPr txBox="1"/>
          <p:nvPr/>
        </p:nvSpPr>
        <p:spPr>
          <a:xfrm>
            <a:off x="465350" y="6238250"/>
            <a:ext cx="1167562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VAB analysis of Nielsen Ratings Analysis and R&amp;F Program Report, Thursday Night Football (Amazon (</a:t>
            </a:r>
            <a:r>
              <a:rPr kumimoji="0" lang="en-US" sz="700" b="0" i="0" u="none"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inc</a:t>
            </a:r>
            <a:r>
              <a:rPr lang="en-US" sz="700">
                <a:solidFill>
                  <a:srgbClr val="1B1464"/>
                </a:solidFill>
                <a:latin typeface="Helvetica" panose="020B0604020202020204" pitchFamily="34" charset="0"/>
                <a:cs typeface="Helvetica" panose="020B0604020202020204" pitchFamily="34" charset="0"/>
              </a:rPr>
              <a:t>l.</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local broadcast for in-game markets only)), excludes pre- &amp; post-game shows, </a:t>
            </a:r>
            <a:r>
              <a:rPr kumimoji="0" lang="en-US" sz="700" b="0" i="0" u="sng"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Live+SD</a:t>
            </a:r>
            <a:r>
              <a:rPr kumimoji="0" lang="en-US" sz="700" b="0"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P2+, Panel data</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The 13 comparable games reflect all weeks that have standalone NFL night game broadcasts across NFL weeks: 2-11 &amp; 13-15 (excludes Thanksgiving weekend). </a:t>
            </a:r>
            <a:r>
              <a:rPr kumimoji="0" lang="en-US" sz="70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See</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hlinkClick r:id="rId4" action="ppaction://hlinksldjump">
                  <a:extLst>
                    <a:ext uri="{A12FA001-AC4F-418D-AE19-62706E023703}">
                      <ahyp:hlinkClr xmlns:ahyp="http://schemas.microsoft.com/office/drawing/2018/hyperlinkcolor" val="tx"/>
                    </a:ext>
                  </a:extLst>
                </a:hlinkClick>
              </a:rPr>
              <a:t>appendix</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for schedule and single game details.</a:t>
            </a:r>
          </a:p>
        </p:txBody>
      </p:sp>
    </p:spTree>
    <p:extLst>
      <p:ext uri="{BB962C8B-B14F-4D97-AF65-F5344CB8AC3E}">
        <p14:creationId xmlns:p14="http://schemas.microsoft.com/office/powerpoint/2010/main" val="3562358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Rectangle 176">
            <a:extLst>
              <a:ext uri="{FF2B5EF4-FFF2-40B4-BE49-F238E27FC236}">
                <a16:creationId xmlns:a16="http://schemas.microsoft.com/office/drawing/2014/main" id="{045958C9-2A1E-74F5-8619-03C7DC46F49C}"/>
              </a:ext>
            </a:extLst>
          </p:cNvPr>
          <p:cNvSpPr/>
          <p:nvPr/>
        </p:nvSpPr>
        <p:spPr>
          <a:xfrm>
            <a:off x="0" y="1765230"/>
            <a:ext cx="12191999" cy="510392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06CEDF0A-D03C-E28C-8382-06185E8D0B55}"/>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BDE1BC5F-BB63-0916-3A60-3B803226C47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1E957BC7-FFD0-73CE-08EA-C2A979729B8D}"/>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graphicFrame>
        <p:nvGraphicFramePr>
          <p:cNvPr id="3" name="Chart 2">
            <a:extLst>
              <a:ext uri="{FF2B5EF4-FFF2-40B4-BE49-F238E27FC236}">
                <a16:creationId xmlns:a16="http://schemas.microsoft.com/office/drawing/2014/main" id="{5CAF9801-9590-D131-3AA6-AAB09B7A1072}"/>
              </a:ext>
            </a:extLst>
          </p:cNvPr>
          <p:cNvGraphicFramePr/>
          <p:nvPr/>
        </p:nvGraphicFramePr>
        <p:xfrm>
          <a:off x="187966" y="2357609"/>
          <a:ext cx="11816066" cy="3966615"/>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10008F55-ADF2-25DB-71C0-CEC17D5C2CE3}"/>
              </a:ext>
            </a:extLst>
          </p:cNvPr>
          <p:cNvSpPr txBox="1"/>
          <p:nvPr/>
        </p:nvSpPr>
        <p:spPr>
          <a:xfrm>
            <a:off x="0" y="1840448"/>
            <a:ext cx="12192000"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Average Audience (Per Min) in MM - NFL Sunday Night Football</a:t>
            </a:r>
            <a:endPar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2022 vs. 2023 Comparable ‘Sunday Night’ Games</a:t>
            </a:r>
            <a:endParaRPr kumimoji="0" lang="en-US" sz="1100" b="0" i="0" u="none" strike="noStrike" kern="1200" cap="none" spc="0" normalizeH="0" baseline="0" noProof="0">
              <a:ln>
                <a:noFill/>
              </a:ln>
              <a:solidFill>
                <a:srgbClr val="FF0000"/>
              </a:solidFill>
              <a:effectLst/>
              <a:uLnTx/>
              <a:uFillTx/>
              <a:latin typeface="Helvetica" panose="020B0604020202020204" pitchFamily="34" charset="0"/>
              <a:ea typeface="+mn-ea"/>
              <a:cs typeface="Helvetica" panose="020B0604020202020204" pitchFamily="34" charset="0"/>
            </a:endParaRPr>
          </a:p>
        </p:txBody>
      </p:sp>
      <p:sp>
        <p:nvSpPr>
          <p:cNvPr id="10" name="Rectangle 9">
            <a:extLst>
              <a:ext uri="{FF2B5EF4-FFF2-40B4-BE49-F238E27FC236}">
                <a16:creationId xmlns:a16="http://schemas.microsoft.com/office/drawing/2014/main" id="{E168BB69-F8B0-E86D-65D8-956CEBC779A9}"/>
              </a:ext>
            </a:extLst>
          </p:cNvPr>
          <p:cNvSpPr/>
          <p:nvPr/>
        </p:nvSpPr>
        <p:spPr>
          <a:xfrm>
            <a:off x="179483" y="478033"/>
            <a:ext cx="11953011"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SNF</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 viewership is up </a:t>
            </a: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+1</a:t>
            </a:r>
            <a:r>
              <a:rPr lang="en-US" sz="2600" b="1">
                <a:solidFill>
                  <a:srgbClr val="ED3C8D"/>
                </a:solidFill>
                <a:latin typeface="Helvetica" pitchFamily="2" charset="0"/>
              </a:rPr>
              <a:t>1</a:t>
            </a: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 </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in 2023 with multiple weeks of </a:t>
            </a: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season-high viewing</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 throughout the season compared to 2022</a:t>
            </a:r>
          </a:p>
        </p:txBody>
      </p:sp>
      <p:sp>
        <p:nvSpPr>
          <p:cNvPr id="4" name="Rectangle: Rounded Corners 3">
            <a:extLst>
              <a:ext uri="{FF2B5EF4-FFF2-40B4-BE49-F238E27FC236}">
                <a16:creationId xmlns:a16="http://schemas.microsoft.com/office/drawing/2014/main" id="{436D3BE9-A861-781B-16D3-A8FAA45AC7B2}"/>
              </a:ext>
            </a:extLst>
          </p:cNvPr>
          <p:cNvSpPr/>
          <p:nvPr/>
        </p:nvSpPr>
        <p:spPr>
          <a:xfrm>
            <a:off x="725446" y="3437810"/>
            <a:ext cx="519349" cy="230245"/>
          </a:xfrm>
          <a:prstGeom prst="roundRect">
            <a:avLst/>
          </a:prstGeom>
          <a:solidFill>
            <a:schemeClr val="bg1"/>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BC71A7FE-99C6-762C-F850-5AE54C465E0C}"/>
              </a:ext>
            </a:extLst>
          </p:cNvPr>
          <p:cNvSpPr txBox="1"/>
          <p:nvPr/>
        </p:nvSpPr>
        <p:spPr>
          <a:xfrm>
            <a:off x="687102" y="3414433"/>
            <a:ext cx="59603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lumMod val="50000"/>
                  </a:prstClr>
                </a:solidFill>
                <a:effectLst/>
                <a:uLnTx/>
                <a:uFillTx/>
                <a:latin typeface="Helvetica" panose="020B0604020202020204" pitchFamily="34" charset="0"/>
                <a:ea typeface="+mn-ea"/>
                <a:cs typeface="Helvetica" panose="020B0604020202020204" pitchFamily="34" charset="0"/>
              </a:rPr>
              <a:t>-9%</a:t>
            </a:r>
          </a:p>
        </p:txBody>
      </p:sp>
      <p:sp>
        <p:nvSpPr>
          <p:cNvPr id="13" name="Rectangle: Rounded Corners 12">
            <a:extLst>
              <a:ext uri="{FF2B5EF4-FFF2-40B4-BE49-F238E27FC236}">
                <a16:creationId xmlns:a16="http://schemas.microsoft.com/office/drawing/2014/main" id="{AC48D9D2-5BBA-B1AF-60EB-2CDB03A1D9DF}"/>
              </a:ext>
            </a:extLst>
          </p:cNvPr>
          <p:cNvSpPr/>
          <p:nvPr/>
        </p:nvSpPr>
        <p:spPr>
          <a:xfrm>
            <a:off x="1596014" y="3305684"/>
            <a:ext cx="519349" cy="230245"/>
          </a:xfrm>
          <a:prstGeom prst="roundRect">
            <a:avLst/>
          </a:prstGeom>
          <a:solidFill>
            <a:schemeClr val="bg1"/>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379F4828-7E92-20C2-524F-11E5E147FD8B}"/>
              </a:ext>
            </a:extLst>
          </p:cNvPr>
          <p:cNvSpPr txBox="1"/>
          <p:nvPr/>
        </p:nvSpPr>
        <p:spPr>
          <a:xfrm>
            <a:off x="1557670" y="3282307"/>
            <a:ext cx="59603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+8%</a:t>
            </a:r>
          </a:p>
        </p:txBody>
      </p:sp>
      <p:sp>
        <p:nvSpPr>
          <p:cNvPr id="15" name="Rectangle: Rounded Corners 14">
            <a:extLst>
              <a:ext uri="{FF2B5EF4-FFF2-40B4-BE49-F238E27FC236}">
                <a16:creationId xmlns:a16="http://schemas.microsoft.com/office/drawing/2014/main" id="{B74AD8B0-A8AA-439B-BA8F-EA5F2625BDB6}"/>
              </a:ext>
            </a:extLst>
          </p:cNvPr>
          <p:cNvSpPr/>
          <p:nvPr/>
        </p:nvSpPr>
        <p:spPr>
          <a:xfrm>
            <a:off x="2542993" y="2831752"/>
            <a:ext cx="519349" cy="230245"/>
          </a:xfrm>
          <a:prstGeom prst="roundRect">
            <a:avLst/>
          </a:prstGeom>
          <a:solidFill>
            <a:schemeClr val="bg1"/>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924E29CA-10B6-3692-3F4A-6355CF2D66E5}"/>
              </a:ext>
            </a:extLst>
          </p:cNvPr>
          <p:cNvSpPr txBox="1"/>
          <p:nvPr/>
        </p:nvSpPr>
        <p:spPr>
          <a:xfrm>
            <a:off x="2504649" y="2808375"/>
            <a:ext cx="59603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+19%</a:t>
            </a:r>
          </a:p>
        </p:txBody>
      </p:sp>
      <p:sp>
        <p:nvSpPr>
          <p:cNvPr id="17" name="Rectangle: Rounded Corners 16">
            <a:extLst>
              <a:ext uri="{FF2B5EF4-FFF2-40B4-BE49-F238E27FC236}">
                <a16:creationId xmlns:a16="http://schemas.microsoft.com/office/drawing/2014/main" id="{72B117C4-68D0-0E6C-EEBD-96108CE242F2}"/>
              </a:ext>
            </a:extLst>
          </p:cNvPr>
          <p:cNvSpPr/>
          <p:nvPr/>
        </p:nvSpPr>
        <p:spPr>
          <a:xfrm>
            <a:off x="3455444" y="2879836"/>
            <a:ext cx="519349" cy="230245"/>
          </a:xfrm>
          <a:prstGeom prst="roundRect">
            <a:avLst/>
          </a:prstGeom>
          <a:solidFill>
            <a:schemeClr val="bg1"/>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1EF9DB7D-92DE-292A-7747-F01A4518E4A5}"/>
              </a:ext>
            </a:extLst>
          </p:cNvPr>
          <p:cNvSpPr txBox="1"/>
          <p:nvPr/>
        </p:nvSpPr>
        <p:spPr>
          <a:xfrm>
            <a:off x="3417100" y="2856459"/>
            <a:ext cx="59603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+55%</a:t>
            </a:r>
          </a:p>
        </p:txBody>
      </p:sp>
      <p:sp>
        <p:nvSpPr>
          <p:cNvPr id="19" name="Rectangle: Rounded Corners 18">
            <a:extLst>
              <a:ext uri="{FF2B5EF4-FFF2-40B4-BE49-F238E27FC236}">
                <a16:creationId xmlns:a16="http://schemas.microsoft.com/office/drawing/2014/main" id="{E97E7892-634F-DBE7-15D3-3BE2E0529AAD}"/>
              </a:ext>
            </a:extLst>
          </p:cNvPr>
          <p:cNvSpPr/>
          <p:nvPr/>
        </p:nvSpPr>
        <p:spPr>
          <a:xfrm>
            <a:off x="4375635" y="3576309"/>
            <a:ext cx="519349" cy="230245"/>
          </a:xfrm>
          <a:prstGeom prst="roundRect">
            <a:avLst/>
          </a:prstGeom>
          <a:solidFill>
            <a:schemeClr val="bg1"/>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13078A5E-4FDB-4F9D-A3F1-E3A6E2A527DD}"/>
              </a:ext>
            </a:extLst>
          </p:cNvPr>
          <p:cNvSpPr txBox="1"/>
          <p:nvPr/>
        </p:nvSpPr>
        <p:spPr>
          <a:xfrm>
            <a:off x="4337291" y="3552932"/>
            <a:ext cx="59603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lumMod val="50000"/>
                  </a:prstClr>
                </a:solidFill>
                <a:effectLst/>
                <a:uLnTx/>
                <a:uFillTx/>
                <a:latin typeface="Helvetica" panose="020B0604020202020204" pitchFamily="34" charset="0"/>
                <a:ea typeface="+mn-ea"/>
                <a:cs typeface="Helvetica" panose="020B0604020202020204" pitchFamily="34" charset="0"/>
              </a:rPr>
              <a:t>-20%</a:t>
            </a:r>
          </a:p>
        </p:txBody>
      </p:sp>
      <p:sp>
        <p:nvSpPr>
          <p:cNvPr id="21" name="Rectangle: Rounded Corners 20">
            <a:extLst>
              <a:ext uri="{FF2B5EF4-FFF2-40B4-BE49-F238E27FC236}">
                <a16:creationId xmlns:a16="http://schemas.microsoft.com/office/drawing/2014/main" id="{6B9F9A63-7B84-1B9C-77F0-3051140446DD}"/>
              </a:ext>
            </a:extLst>
          </p:cNvPr>
          <p:cNvSpPr/>
          <p:nvPr/>
        </p:nvSpPr>
        <p:spPr>
          <a:xfrm>
            <a:off x="5283659" y="3207444"/>
            <a:ext cx="519349" cy="230245"/>
          </a:xfrm>
          <a:prstGeom prst="roundRect">
            <a:avLst/>
          </a:prstGeom>
          <a:solidFill>
            <a:schemeClr val="bg1"/>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E396ADE4-CB68-4161-F734-EDCF23848310}"/>
              </a:ext>
            </a:extLst>
          </p:cNvPr>
          <p:cNvSpPr txBox="1"/>
          <p:nvPr/>
        </p:nvSpPr>
        <p:spPr>
          <a:xfrm>
            <a:off x="5245315" y="3184067"/>
            <a:ext cx="59603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+33%</a:t>
            </a:r>
          </a:p>
        </p:txBody>
      </p:sp>
      <p:sp>
        <p:nvSpPr>
          <p:cNvPr id="24" name="Rectangle: Rounded Corners 23">
            <a:extLst>
              <a:ext uri="{FF2B5EF4-FFF2-40B4-BE49-F238E27FC236}">
                <a16:creationId xmlns:a16="http://schemas.microsoft.com/office/drawing/2014/main" id="{F866B991-A49D-BAAB-574B-48C3786DD562}"/>
              </a:ext>
            </a:extLst>
          </p:cNvPr>
          <p:cNvSpPr/>
          <p:nvPr/>
        </p:nvSpPr>
        <p:spPr>
          <a:xfrm>
            <a:off x="6194592" y="3435976"/>
            <a:ext cx="519349" cy="230245"/>
          </a:xfrm>
          <a:prstGeom prst="roundRect">
            <a:avLst/>
          </a:prstGeom>
          <a:solidFill>
            <a:schemeClr val="bg1"/>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8821AD75-996C-8785-1003-6583F9FBB325}"/>
              </a:ext>
            </a:extLst>
          </p:cNvPr>
          <p:cNvSpPr txBox="1"/>
          <p:nvPr/>
        </p:nvSpPr>
        <p:spPr>
          <a:xfrm>
            <a:off x="6156248" y="3412599"/>
            <a:ext cx="59603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lumMod val="50000"/>
                  </a:prstClr>
                </a:solidFill>
                <a:effectLst/>
                <a:uLnTx/>
                <a:uFillTx/>
                <a:latin typeface="Helvetica" panose="020B0604020202020204" pitchFamily="34" charset="0"/>
                <a:ea typeface="+mn-ea"/>
                <a:cs typeface="Helvetica" panose="020B0604020202020204" pitchFamily="34" charset="0"/>
              </a:rPr>
              <a:t>-20%</a:t>
            </a:r>
          </a:p>
        </p:txBody>
      </p:sp>
      <p:sp>
        <p:nvSpPr>
          <p:cNvPr id="26" name="Rectangle: Rounded Corners 25">
            <a:extLst>
              <a:ext uri="{FF2B5EF4-FFF2-40B4-BE49-F238E27FC236}">
                <a16:creationId xmlns:a16="http://schemas.microsoft.com/office/drawing/2014/main" id="{87586A5B-13BB-6134-5407-8F68C0A4F7BE}"/>
              </a:ext>
            </a:extLst>
          </p:cNvPr>
          <p:cNvSpPr/>
          <p:nvPr/>
        </p:nvSpPr>
        <p:spPr>
          <a:xfrm>
            <a:off x="7101822" y="3389234"/>
            <a:ext cx="519349" cy="230245"/>
          </a:xfrm>
          <a:prstGeom prst="roundRect">
            <a:avLst/>
          </a:prstGeom>
          <a:solidFill>
            <a:schemeClr val="bg1"/>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C6CC3D8E-C6DF-BA48-15E2-56FAB134AD9B}"/>
              </a:ext>
            </a:extLst>
          </p:cNvPr>
          <p:cNvSpPr txBox="1"/>
          <p:nvPr/>
        </p:nvSpPr>
        <p:spPr>
          <a:xfrm>
            <a:off x="7063478" y="3365857"/>
            <a:ext cx="59603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+3%</a:t>
            </a:r>
          </a:p>
        </p:txBody>
      </p:sp>
      <p:sp>
        <p:nvSpPr>
          <p:cNvPr id="28" name="Rectangle: Rounded Corners 27">
            <a:extLst>
              <a:ext uri="{FF2B5EF4-FFF2-40B4-BE49-F238E27FC236}">
                <a16:creationId xmlns:a16="http://schemas.microsoft.com/office/drawing/2014/main" id="{B6C5355D-3118-5E3C-5CEC-B1C2F1AEB612}"/>
              </a:ext>
            </a:extLst>
          </p:cNvPr>
          <p:cNvSpPr/>
          <p:nvPr/>
        </p:nvSpPr>
        <p:spPr>
          <a:xfrm>
            <a:off x="7924198" y="3628068"/>
            <a:ext cx="519349" cy="230245"/>
          </a:xfrm>
          <a:prstGeom prst="roundRect">
            <a:avLst/>
          </a:prstGeom>
          <a:solidFill>
            <a:schemeClr val="bg1"/>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EA0B8F3F-B400-2354-BDB2-52F3748F0B8F}"/>
              </a:ext>
            </a:extLst>
          </p:cNvPr>
          <p:cNvSpPr txBox="1"/>
          <p:nvPr/>
        </p:nvSpPr>
        <p:spPr>
          <a:xfrm>
            <a:off x="7885854" y="3604691"/>
            <a:ext cx="59603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lumMod val="50000"/>
                  </a:prstClr>
                </a:solidFill>
                <a:effectLst/>
                <a:uLnTx/>
                <a:uFillTx/>
                <a:latin typeface="Helvetica" panose="020B0604020202020204" pitchFamily="34" charset="0"/>
                <a:ea typeface="+mn-ea"/>
                <a:cs typeface="Helvetica" panose="020B0604020202020204" pitchFamily="34" charset="0"/>
              </a:rPr>
              <a:t>-1%</a:t>
            </a:r>
          </a:p>
        </p:txBody>
      </p:sp>
      <p:sp>
        <p:nvSpPr>
          <p:cNvPr id="30" name="Rectangle: Rounded Corners 29">
            <a:extLst>
              <a:ext uri="{FF2B5EF4-FFF2-40B4-BE49-F238E27FC236}">
                <a16:creationId xmlns:a16="http://schemas.microsoft.com/office/drawing/2014/main" id="{12C3FE53-5974-12FB-C482-FDE615693779}"/>
              </a:ext>
            </a:extLst>
          </p:cNvPr>
          <p:cNvSpPr/>
          <p:nvPr/>
        </p:nvSpPr>
        <p:spPr>
          <a:xfrm>
            <a:off x="8898346" y="3374446"/>
            <a:ext cx="519349" cy="230245"/>
          </a:xfrm>
          <a:prstGeom prst="roundRect">
            <a:avLst/>
          </a:prstGeom>
          <a:solidFill>
            <a:schemeClr val="bg1"/>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545EE1E7-5EF3-48C9-DCC8-7D4A7FD2AF6C}"/>
              </a:ext>
            </a:extLst>
          </p:cNvPr>
          <p:cNvSpPr txBox="1"/>
          <p:nvPr/>
        </p:nvSpPr>
        <p:spPr>
          <a:xfrm>
            <a:off x="8860002" y="3351069"/>
            <a:ext cx="59603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+3%</a:t>
            </a:r>
          </a:p>
        </p:txBody>
      </p:sp>
      <p:sp>
        <p:nvSpPr>
          <p:cNvPr id="32" name="Rectangle: Rounded Corners 31">
            <a:extLst>
              <a:ext uri="{FF2B5EF4-FFF2-40B4-BE49-F238E27FC236}">
                <a16:creationId xmlns:a16="http://schemas.microsoft.com/office/drawing/2014/main" id="{A4FEDDE6-5412-890D-442F-8CFCA65B5705}"/>
              </a:ext>
            </a:extLst>
          </p:cNvPr>
          <p:cNvSpPr/>
          <p:nvPr/>
        </p:nvSpPr>
        <p:spPr>
          <a:xfrm>
            <a:off x="9805072" y="2930445"/>
            <a:ext cx="519349" cy="230245"/>
          </a:xfrm>
          <a:prstGeom prst="roundRect">
            <a:avLst/>
          </a:prstGeom>
          <a:solidFill>
            <a:schemeClr val="bg1"/>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580054D7-4501-EEE1-952F-80494871E346}"/>
              </a:ext>
            </a:extLst>
          </p:cNvPr>
          <p:cNvSpPr txBox="1"/>
          <p:nvPr/>
        </p:nvSpPr>
        <p:spPr>
          <a:xfrm>
            <a:off x="9766728" y="2907068"/>
            <a:ext cx="59603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+30%</a:t>
            </a:r>
          </a:p>
        </p:txBody>
      </p:sp>
      <p:sp>
        <p:nvSpPr>
          <p:cNvPr id="35" name="Rectangle: Rounded Corners 34">
            <a:extLst>
              <a:ext uri="{FF2B5EF4-FFF2-40B4-BE49-F238E27FC236}">
                <a16:creationId xmlns:a16="http://schemas.microsoft.com/office/drawing/2014/main" id="{06EB3A88-9E90-389C-C1DE-336994A4150F}"/>
              </a:ext>
            </a:extLst>
          </p:cNvPr>
          <p:cNvSpPr/>
          <p:nvPr/>
        </p:nvSpPr>
        <p:spPr>
          <a:xfrm>
            <a:off x="10714411" y="2886121"/>
            <a:ext cx="519349" cy="230245"/>
          </a:xfrm>
          <a:prstGeom prst="roundRect">
            <a:avLst/>
          </a:prstGeom>
          <a:solidFill>
            <a:schemeClr val="bg1"/>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39D9A11B-5F9F-76F4-50CD-58587C044A8C}"/>
              </a:ext>
            </a:extLst>
          </p:cNvPr>
          <p:cNvSpPr txBox="1"/>
          <p:nvPr/>
        </p:nvSpPr>
        <p:spPr>
          <a:xfrm>
            <a:off x="10676067" y="2862744"/>
            <a:ext cx="59603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+54%</a:t>
            </a:r>
          </a:p>
        </p:txBody>
      </p:sp>
      <p:sp>
        <p:nvSpPr>
          <p:cNvPr id="37" name="Rectangle: Rounded Corners 36">
            <a:extLst>
              <a:ext uri="{FF2B5EF4-FFF2-40B4-BE49-F238E27FC236}">
                <a16:creationId xmlns:a16="http://schemas.microsoft.com/office/drawing/2014/main" id="{350174A5-07BE-7011-F67D-E2B9F957D050}"/>
              </a:ext>
            </a:extLst>
          </p:cNvPr>
          <p:cNvSpPr/>
          <p:nvPr/>
        </p:nvSpPr>
        <p:spPr>
          <a:xfrm>
            <a:off x="11640778" y="3568207"/>
            <a:ext cx="519349" cy="230245"/>
          </a:xfrm>
          <a:prstGeom prst="roundRect">
            <a:avLst/>
          </a:prstGeom>
          <a:solidFill>
            <a:schemeClr val="bg1"/>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BFF2"/>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6C70648D-4EED-32EE-97CD-8B1FB4907A6B}"/>
              </a:ext>
            </a:extLst>
          </p:cNvPr>
          <p:cNvSpPr txBox="1"/>
          <p:nvPr/>
        </p:nvSpPr>
        <p:spPr>
          <a:xfrm>
            <a:off x="11602434" y="3544830"/>
            <a:ext cx="59603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+6%</a:t>
            </a:r>
          </a:p>
        </p:txBody>
      </p:sp>
      <p:sp>
        <p:nvSpPr>
          <p:cNvPr id="40" name="TextBox 39">
            <a:extLst>
              <a:ext uri="{FF2B5EF4-FFF2-40B4-BE49-F238E27FC236}">
                <a16:creationId xmlns:a16="http://schemas.microsoft.com/office/drawing/2014/main" id="{107BE46C-B04E-5255-FE10-2D8BCE8A697D}"/>
              </a:ext>
            </a:extLst>
          </p:cNvPr>
          <p:cNvSpPr txBox="1"/>
          <p:nvPr/>
        </p:nvSpPr>
        <p:spPr>
          <a:xfrm>
            <a:off x="465350" y="6136636"/>
            <a:ext cx="11675627"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VAB analysis of Nielsen R</a:t>
            </a:r>
            <a:r>
              <a:rPr lang="en-US" sz="700" err="1">
                <a:solidFill>
                  <a:srgbClr val="1B1464"/>
                </a:solidFill>
                <a:latin typeface="Helvetica" panose="020B0604020202020204" pitchFamily="34" charset="0"/>
                <a:cs typeface="Helvetica" panose="020B0604020202020204" pitchFamily="34" charset="0"/>
              </a:rPr>
              <a:t>atings</a:t>
            </a:r>
            <a:r>
              <a:rPr lang="en-US" sz="700">
                <a:solidFill>
                  <a:srgbClr val="1B1464"/>
                </a:solidFill>
                <a:latin typeface="Helvetica" panose="020B0604020202020204" pitchFamily="34" charset="0"/>
                <a:cs typeface="Helvetica" panose="020B0604020202020204" pitchFamily="34" charset="0"/>
              </a:rPr>
              <a:t> Analysis</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Program Report, Sunday Night Football (NBC, </a:t>
            </a:r>
            <a:r>
              <a:rPr kumimoji="0" lang="en-US" sz="700" b="0" i="0" u="none"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Universo</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Telemundo), excludes pre- &amp; post-game shows, </a:t>
            </a:r>
            <a:r>
              <a:rPr kumimoji="0" lang="en-US" sz="700" b="0" i="0" u="sng"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Live+SD</a:t>
            </a:r>
            <a:r>
              <a:rPr kumimoji="0" lang="en-US" sz="700" b="0"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P2+, Panel data</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7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NBC, </a:t>
            </a:r>
            <a:r>
              <a:rPr kumimoji="0" lang="en-US" sz="700" b="1" i="0" u="none"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Universo</a:t>
            </a:r>
            <a:r>
              <a:rPr kumimoji="0" lang="en-US" sz="7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Telemundo reflects linear TV audience only and does not include audiences gained from their digital / app streaming. </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The 13 comparable games reflect all weeks that have standalone NFL night game broadcasts across NFL weeks: 2-11 &amp; 13-15 (excludes Thanksgiving weekend). NBC Sunday Night Football includes </a:t>
            </a:r>
            <a:r>
              <a:rPr kumimoji="0" lang="en-US" sz="700" b="0" i="0" u="none"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Universo</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and Telemundo simulcast viewership. See </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hlinkClick r:id="rId5" action="ppaction://hlinksldjump">
                  <a:extLst>
                    <a:ext uri="{A12FA001-AC4F-418D-AE19-62706E023703}">
                      <ahyp:hlinkClr xmlns:ahyp="http://schemas.microsoft.com/office/drawing/2018/hyperlinkcolor" val="tx"/>
                    </a:ext>
                  </a:extLst>
                </a:hlinkClick>
              </a:rPr>
              <a:t>appendix</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for schedule and single game details.</a:t>
            </a:r>
          </a:p>
        </p:txBody>
      </p:sp>
    </p:spTree>
    <p:extLst>
      <p:ext uri="{BB962C8B-B14F-4D97-AF65-F5344CB8AC3E}">
        <p14:creationId xmlns:p14="http://schemas.microsoft.com/office/powerpoint/2010/main" val="17272892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Rectangle 176">
            <a:extLst>
              <a:ext uri="{FF2B5EF4-FFF2-40B4-BE49-F238E27FC236}">
                <a16:creationId xmlns:a16="http://schemas.microsoft.com/office/drawing/2014/main" id="{045958C9-2A1E-74F5-8619-03C7DC46F49C}"/>
              </a:ext>
            </a:extLst>
          </p:cNvPr>
          <p:cNvSpPr/>
          <p:nvPr/>
        </p:nvSpPr>
        <p:spPr>
          <a:xfrm>
            <a:off x="0" y="1358900"/>
            <a:ext cx="12191999" cy="551025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06CEDF0A-D03C-E28C-8382-06185E8D0B55}"/>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BDE1BC5F-BB63-0916-3A60-3B803226C47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1E957BC7-FFD0-73CE-08EA-C2A979729B8D}"/>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graphicFrame>
        <p:nvGraphicFramePr>
          <p:cNvPr id="14" name="Table 12">
            <a:extLst>
              <a:ext uri="{FF2B5EF4-FFF2-40B4-BE49-F238E27FC236}">
                <a16:creationId xmlns:a16="http://schemas.microsoft.com/office/drawing/2014/main" id="{E6D99714-4BB2-4D1B-8A45-8A76399E3F0F}"/>
              </a:ext>
            </a:extLst>
          </p:cNvPr>
          <p:cNvGraphicFramePr>
            <a:graphicFrameLocks noGrp="1"/>
          </p:cNvGraphicFramePr>
          <p:nvPr>
            <p:extLst>
              <p:ext uri="{D42A27DB-BD31-4B8C-83A1-F6EECF244321}">
                <p14:modId xmlns:p14="http://schemas.microsoft.com/office/powerpoint/2010/main" val="250977998"/>
              </p:ext>
            </p:extLst>
          </p:nvPr>
        </p:nvGraphicFramePr>
        <p:xfrm>
          <a:off x="7903987" y="2095247"/>
          <a:ext cx="3733226" cy="3933072"/>
        </p:xfrm>
        <a:graphic>
          <a:graphicData uri="http://schemas.openxmlformats.org/drawingml/2006/table">
            <a:tbl>
              <a:tblPr firstRow="1" bandRow="1">
                <a:tableStyleId>{5C22544A-7EE6-4342-B048-85BDC9FD1C3A}</a:tableStyleId>
              </a:tblPr>
              <a:tblGrid>
                <a:gridCol w="1185752">
                  <a:extLst>
                    <a:ext uri="{9D8B030D-6E8A-4147-A177-3AD203B41FA5}">
                      <a16:colId xmlns:a16="http://schemas.microsoft.com/office/drawing/2014/main" val="1802205844"/>
                    </a:ext>
                  </a:extLst>
                </a:gridCol>
                <a:gridCol w="1302301">
                  <a:extLst>
                    <a:ext uri="{9D8B030D-6E8A-4147-A177-3AD203B41FA5}">
                      <a16:colId xmlns:a16="http://schemas.microsoft.com/office/drawing/2014/main" val="2580810783"/>
                    </a:ext>
                  </a:extLst>
                </a:gridCol>
                <a:gridCol w="1245173">
                  <a:extLst>
                    <a:ext uri="{9D8B030D-6E8A-4147-A177-3AD203B41FA5}">
                      <a16:colId xmlns:a16="http://schemas.microsoft.com/office/drawing/2014/main" val="1860965970"/>
                    </a:ext>
                  </a:extLst>
                </a:gridCol>
              </a:tblGrid>
              <a:tr h="327746">
                <a:tc>
                  <a:txBody>
                    <a:bodyPr/>
                    <a:lstStyle/>
                    <a:p>
                      <a:pPr algn="ctr"/>
                      <a:r>
                        <a:rPr lang="en-US" sz="1400">
                          <a:solidFill>
                            <a:schemeClr val="bg1"/>
                          </a:solidFill>
                          <a:latin typeface="Helvetica" panose="020B0403020202020204" pitchFamily="34" charset="0"/>
                        </a:rPr>
                        <a:t>2022</a:t>
                      </a:r>
                    </a:p>
                  </a:txBody>
                  <a:tcPr marL="107623" marR="107623" marT="53812" marB="53812" anchor="ctr">
                    <a:lnL w="38100" cap="flat" cmpd="sng" algn="ctr">
                      <a:solidFill>
                        <a:srgbClr val="ED3C8D"/>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ED3C8D"/>
                      </a:solidFill>
                      <a:prstDash val="solid"/>
                      <a:round/>
                      <a:headEnd type="none" w="med" len="med"/>
                      <a:tailEnd type="none" w="med" len="med"/>
                    </a:lnT>
                    <a:lnB w="12700" cap="flat" cmpd="sng" algn="ctr">
                      <a:solidFill>
                        <a:srgbClr val="ED3C8D"/>
                      </a:solidFill>
                      <a:prstDash val="solid"/>
                      <a:round/>
                      <a:headEnd type="none" w="med" len="med"/>
                      <a:tailEnd type="none" w="med" len="med"/>
                    </a:lnB>
                    <a:lnTlToBr w="12700" cmpd="sng">
                      <a:noFill/>
                      <a:prstDash val="solid"/>
                    </a:lnTlToBr>
                    <a:lnBlToTr w="12700" cmpd="sng">
                      <a:noFill/>
                      <a:prstDash val="solid"/>
                    </a:lnBlToTr>
                    <a:solidFill>
                      <a:srgbClr val="ED3C8D"/>
                    </a:solidFill>
                  </a:tcPr>
                </a:tc>
                <a:tc>
                  <a:txBody>
                    <a:bodyPr/>
                    <a:lstStyle/>
                    <a:p>
                      <a:pPr algn="ctr"/>
                      <a:r>
                        <a:rPr lang="en-US" sz="1400">
                          <a:solidFill>
                            <a:schemeClr val="bg1"/>
                          </a:solidFill>
                          <a:latin typeface="Helvetica" panose="020B0403020202020204" pitchFamily="34" charset="0"/>
                        </a:rPr>
                        <a:t>2023</a:t>
                      </a:r>
                    </a:p>
                  </a:txBody>
                  <a:tcPr marL="107623" marR="107623" marT="53812" marB="5381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ED3C8D"/>
                      </a:solidFill>
                      <a:prstDash val="solid"/>
                      <a:round/>
                      <a:headEnd type="none" w="med" len="med"/>
                      <a:tailEnd type="none" w="med" len="med"/>
                    </a:lnT>
                    <a:lnB w="12700" cap="flat" cmpd="sng" algn="ctr">
                      <a:solidFill>
                        <a:srgbClr val="ED3C8D"/>
                      </a:solidFill>
                      <a:prstDash val="solid"/>
                      <a:round/>
                      <a:headEnd type="none" w="med" len="med"/>
                      <a:tailEnd type="none" w="med" len="med"/>
                    </a:lnB>
                    <a:lnTlToBr w="12700" cmpd="sng">
                      <a:noFill/>
                      <a:prstDash val="solid"/>
                    </a:lnTlToBr>
                    <a:lnBlToTr w="12700" cmpd="sng">
                      <a:noFill/>
                      <a:prstDash val="solid"/>
                    </a:lnBlToTr>
                    <a:solidFill>
                      <a:srgbClr val="ED3C8D"/>
                    </a:solidFill>
                  </a:tcPr>
                </a:tc>
                <a:tc>
                  <a:txBody>
                    <a:bodyPr/>
                    <a:lstStyle/>
                    <a:p>
                      <a:pPr algn="ctr"/>
                      <a:r>
                        <a:rPr lang="en-US" sz="900">
                          <a:solidFill>
                            <a:schemeClr val="bg1"/>
                          </a:solidFill>
                          <a:latin typeface="Helvetica" panose="020B0403020202020204" pitchFamily="34" charset="0"/>
                        </a:rPr>
                        <a:t>YoY Change %</a:t>
                      </a:r>
                    </a:p>
                  </a:txBody>
                  <a:tcPr marL="107623" marR="107623" marT="53812" marB="53812" anchor="ctr">
                    <a:lnL w="12700" cap="flat" cmpd="sng" algn="ctr">
                      <a:solidFill>
                        <a:schemeClr val="bg1"/>
                      </a:solidFill>
                      <a:prstDash val="solid"/>
                      <a:round/>
                      <a:headEnd type="none" w="med" len="med"/>
                      <a:tailEnd type="none" w="med" len="med"/>
                    </a:lnL>
                    <a:lnR w="38100" cap="flat" cmpd="sng" algn="ctr">
                      <a:solidFill>
                        <a:srgbClr val="ED3C8D"/>
                      </a:solidFill>
                      <a:prstDash val="solid"/>
                      <a:round/>
                      <a:headEnd type="none" w="med" len="med"/>
                      <a:tailEnd type="none" w="med" len="med"/>
                    </a:lnR>
                    <a:lnT w="38100" cap="flat" cmpd="sng" algn="ctr">
                      <a:solidFill>
                        <a:srgbClr val="ED3C8D"/>
                      </a:solidFill>
                      <a:prstDash val="solid"/>
                      <a:round/>
                      <a:headEnd type="none" w="med" len="med"/>
                      <a:tailEnd type="none" w="med" len="med"/>
                    </a:lnT>
                    <a:lnB w="12700" cap="flat" cmpd="sng" algn="ctr">
                      <a:solidFill>
                        <a:srgbClr val="ED3C8D"/>
                      </a:solidFill>
                      <a:prstDash val="solid"/>
                      <a:round/>
                      <a:headEnd type="none" w="med" len="med"/>
                      <a:tailEnd type="none" w="med" len="med"/>
                    </a:lnB>
                    <a:lnTlToBr w="12700" cmpd="sng">
                      <a:noFill/>
                      <a:prstDash val="solid"/>
                    </a:lnTlToBr>
                    <a:lnBlToTr w="12700" cmpd="sng">
                      <a:noFill/>
                      <a:prstDash val="solid"/>
                    </a:lnBlToTr>
                    <a:solidFill>
                      <a:srgbClr val="ED3C8D"/>
                    </a:solidFill>
                  </a:tcPr>
                </a:tc>
                <a:extLst>
                  <a:ext uri="{0D108BD9-81ED-4DB2-BD59-A6C34878D82A}">
                    <a16:rowId xmlns:a16="http://schemas.microsoft.com/office/drawing/2014/main" val="3158737125"/>
                  </a:ext>
                </a:extLst>
              </a:tr>
              <a:tr h="233995">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35,624</a:t>
                      </a:r>
                    </a:p>
                  </a:txBody>
                  <a:tcPr marL="0" marR="0" marT="0" marB="0" anchor="ctr">
                    <a:lnL w="38100" cap="flat" cmpd="sng" algn="ctr">
                      <a:solidFill>
                        <a:srgbClr val="ED3C8D"/>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D3C8D"/>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35,457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D3C8D"/>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1" i="0" u="none" strike="noStrike">
                          <a:solidFill>
                            <a:srgbClr val="1B1464"/>
                          </a:solidFill>
                          <a:effectLst/>
                          <a:latin typeface="Helvetica" panose="020B0604020202020204" pitchFamily="34" charset="0"/>
                          <a:cs typeface="Helvetica" panose="020B0604020202020204" pitchFamily="34" charset="0"/>
                        </a:rPr>
                        <a:t>+0%</a:t>
                      </a:r>
                    </a:p>
                  </a:txBody>
                  <a:tcPr marL="0" marR="0" marT="0" marB="0" anchor="ctr">
                    <a:lnL w="12700" cap="flat" cmpd="sng" algn="ctr">
                      <a:solidFill>
                        <a:schemeClr val="bg1"/>
                      </a:solidFill>
                      <a:prstDash val="solid"/>
                      <a:round/>
                      <a:headEnd type="none" w="med" len="med"/>
                      <a:tailEnd type="none" w="med" len="med"/>
                    </a:lnL>
                    <a:lnR w="38100" cap="flat" cmpd="sng" algn="ctr">
                      <a:solidFill>
                        <a:srgbClr val="ED3C8D"/>
                      </a:solidFill>
                      <a:prstDash val="solid"/>
                      <a:round/>
                      <a:headEnd type="none" w="med" len="med"/>
                      <a:tailEnd type="none" w="med" len="med"/>
                    </a:lnR>
                    <a:lnT w="12700" cap="flat" cmpd="sng" algn="ctr">
                      <a:solidFill>
                        <a:srgbClr val="ED3C8D"/>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4372389"/>
                  </a:ext>
                </a:extLst>
              </a:tr>
              <a:tr h="233995">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35,473</a:t>
                      </a:r>
                    </a:p>
                  </a:txBody>
                  <a:tcPr marL="0" marR="0" marT="0" marB="0" anchor="ctr">
                    <a:lnL w="38100" cap="flat" cmpd="sng" algn="ctr">
                      <a:solidFill>
                        <a:srgbClr val="ED3C8D"/>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37,410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1" i="0" u="none" strike="noStrike">
                          <a:solidFill>
                            <a:srgbClr val="1B1464"/>
                          </a:solidFill>
                          <a:effectLst/>
                          <a:latin typeface="Helvetica" panose="020B0604020202020204" pitchFamily="34" charset="0"/>
                          <a:cs typeface="Helvetica" panose="020B0604020202020204" pitchFamily="34" charset="0"/>
                        </a:rPr>
                        <a:t>+5%</a:t>
                      </a:r>
                    </a:p>
                  </a:txBody>
                  <a:tcPr marL="0" marR="0" marT="0" marB="0" anchor="ctr">
                    <a:lnL w="12700" cap="flat" cmpd="sng" algn="ctr">
                      <a:solidFill>
                        <a:schemeClr val="bg1"/>
                      </a:solidFill>
                      <a:prstDash val="solid"/>
                      <a:round/>
                      <a:headEnd type="none" w="med" len="med"/>
                      <a:tailEnd type="none" w="med" len="med"/>
                    </a:lnL>
                    <a:lnR w="38100" cap="flat" cmpd="sng" algn="ctr">
                      <a:solidFill>
                        <a:srgbClr val="ED3C8D"/>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87045482"/>
                  </a:ext>
                </a:extLst>
              </a:tr>
              <a:tr h="233995">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39,855</a:t>
                      </a:r>
                    </a:p>
                  </a:txBody>
                  <a:tcPr marL="0" marR="0" marT="0" marB="0" anchor="ctr">
                    <a:lnL w="38100" cap="flat" cmpd="sng" algn="ctr">
                      <a:solidFill>
                        <a:srgbClr val="ED3C8D"/>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44,862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1" i="0" u="none" strike="noStrike">
                          <a:solidFill>
                            <a:srgbClr val="1B1464"/>
                          </a:solidFill>
                          <a:effectLst/>
                          <a:latin typeface="Helvetica" panose="020B0604020202020204" pitchFamily="34" charset="0"/>
                          <a:cs typeface="Helvetica" panose="020B0604020202020204" pitchFamily="34" charset="0"/>
                        </a:rPr>
                        <a:t>+13%</a:t>
                      </a:r>
                    </a:p>
                  </a:txBody>
                  <a:tcPr marL="0" marR="0" marT="0" marB="0" anchor="ctr">
                    <a:lnL w="12700" cap="flat" cmpd="sng" algn="ctr">
                      <a:solidFill>
                        <a:schemeClr val="bg1"/>
                      </a:solidFill>
                      <a:prstDash val="solid"/>
                      <a:round/>
                      <a:headEnd type="none" w="med" len="med"/>
                      <a:tailEnd type="none" w="med" len="med"/>
                    </a:lnL>
                    <a:lnR w="38100" cap="flat" cmpd="sng" algn="ctr">
                      <a:solidFill>
                        <a:srgbClr val="ED3C8D"/>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69012683"/>
                  </a:ext>
                </a:extLst>
              </a:tr>
              <a:tr h="269203">
                <a:tc>
                  <a:txBody>
                    <a:bodyPr/>
                    <a:lstStyle/>
                    <a:p>
                      <a:pPr algn="r" fontAlgn="b"/>
                      <a:r>
                        <a:rPr lang="en-US" sz="1100" b="0" i="0" u="none" strike="noStrike">
                          <a:solidFill>
                            <a:schemeClr val="bg1"/>
                          </a:solidFill>
                          <a:effectLst/>
                          <a:latin typeface="Helvetica" panose="020B0604020202020204" pitchFamily="34" charset="0"/>
                          <a:cs typeface="Helvetica" panose="020B0604020202020204" pitchFamily="34" charset="0"/>
                        </a:rPr>
                        <a:t>33,795</a:t>
                      </a:r>
                    </a:p>
                  </a:txBody>
                  <a:tcPr marL="0" marR="0" marT="0" marB="0" anchor="ctr">
                    <a:lnL w="38100" cap="flat" cmpd="sng" algn="ctr">
                      <a:solidFill>
                        <a:srgbClr val="ED3C8D"/>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3C8D"/>
                    </a:solidFill>
                  </a:tcPr>
                </a:tc>
                <a:tc>
                  <a:txBody>
                    <a:bodyPr/>
                    <a:lstStyle/>
                    <a:p>
                      <a:pPr algn="r" fontAlgn="b"/>
                      <a:r>
                        <a:rPr lang="en-US" sz="1100" b="0" i="0" u="none" strike="noStrike">
                          <a:solidFill>
                            <a:schemeClr val="bg1"/>
                          </a:solidFill>
                          <a:effectLst/>
                          <a:latin typeface="Helvetica" panose="020B0604020202020204" pitchFamily="34" charset="0"/>
                          <a:cs typeface="Helvetica" panose="020B0604020202020204" pitchFamily="34" charset="0"/>
                        </a:rPr>
                        <a:t>42,091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3C8D"/>
                    </a:solidFill>
                  </a:tcPr>
                </a:tc>
                <a:tc>
                  <a:txBody>
                    <a:bodyPr/>
                    <a:lstStyle/>
                    <a:p>
                      <a:pPr algn="ctr" fontAlgn="b"/>
                      <a:r>
                        <a:rPr lang="en-US" sz="1200" b="1" i="0" u="none" strike="noStrike">
                          <a:solidFill>
                            <a:schemeClr val="bg1"/>
                          </a:solidFill>
                          <a:effectLst/>
                          <a:latin typeface="Helvetica" panose="020B0604020202020204" pitchFamily="34" charset="0"/>
                          <a:cs typeface="Helvetica" panose="020B0604020202020204" pitchFamily="34" charset="0"/>
                        </a:rPr>
                        <a:t>+25%</a:t>
                      </a:r>
                    </a:p>
                  </a:txBody>
                  <a:tcPr marL="0" marR="0" marT="0" marB="0" anchor="ctr">
                    <a:lnL w="12700" cap="flat" cmpd="sng" algn="ctr">
                      <a:solidFill>
                        <a:schemeClr val="bg1"/>
                      </a:solidFill>
                      <a:prstDash val="solid"/>
                      <a:round/>
                      <a:headEnd type="none" w="med" len="med"/>
                      <a:tailEnd type="none" w="med" len="med"/>
                    </a:lnL>
                    <a:lnR w="38100" cap="flat" cmpd="sng" algn="ctr">
                      <a:solidFill>
                        <a:srgbClr val="ED3C8D"/>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3C8D"/>
                    </a:solidFill>
                  </a:tcPr>
                </a:tc>
                <a:extLst>
                  <a:ext uri="{0D108BD9-81ED-4DB2-BD59-A6C34878D82A}">
                    <a16:rowId xmlns:a16="http://schemas.microsoft.com/office/drawing/2014/main" val="3534489145"/>
                  </a:ext>
                </a:extLst>
              </a:tr>
              <a:tr h="303174">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41,582</a:t>
                      </a:r>
                    </a:p>
                  </a:txBody>
                  <a:tcPr marL="0" marR="0" marT="0" marB="0" anchor="ctr">
                    <a:lnL w="38100" cap="flat" cmpd="sng" algn="ctr">
                      <a:solidFill>
                        <a:srgbClr val="ED3C8D"/>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36,371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1" i="0" u="none" strike="noStrike">
                          <a:solidFill>
                            <a:schemeClr val="bg1">
                              <a:lumMod val="50000"/>
                            </a:schemeClr>
                          </a:solidFill>
                          <a:effectLst/>
                          <a:latin typeface="Helvetica" panose="020B0604020202020204" pitchFamily="34" charset="0"/>
                          <a:cs typeface="Helvetica" panose="020B0604020202020204" pitchFamily="34" charset="0"/>
                        </a:rPr>
                        <a:t>-13%</a:t>
                      </a:r>
                    </a:p>
                  </a:txBody>
                  <a:tcPr marL="0" marR="0" marT="0" marB="0" anchor="ctr">
                    <a:lnL w="12700" cap="flat" cmpd="sng" algn="ctr">
                      <a:solidFill>
                        <a:schemeClr val="bg1"/>
                      </a:solidFill>
                      <a:prstDash val="solid"/>
                      <a:round/>
                      <a:headEnd type="none" w="med" len="med"/>
                      <a:tailEnd type="none" w="med" len="med"/>
                    </a:lnL>
                    <a:lnR w="38100" cap="flat" cmpd="sng" algn="ctr">
                      <a:solidFill>
                        <a:srgbClr val="ED3C8D"/>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16211028"/>
                  </a:ext>
                </a:extLst>
              </a:tr>
              <a:tr h="255462">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33,881</a:t>
                      </a:r>
                    </a:p>
                  </a:txBody>
                  <a:tcPr marL="0" marR="0" marT="0" marB="0" anchor="ctr">
                    <a:lnL w="38100" cap="flat" cmpd="sng" algn="ctr">
                      <a:solidFill>
                        <a:srgbClr val="ED3C8D"/>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38,771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1" i="0" u="none" strike="noStrike">
                          <a:solidFill>
                            <a:srgbClr val="1B1464"/>
                          </a:solidFill>
                          <a:effectLst/>
                          <a:latin typeface="Helvetica" panose="020B0604020202020204" pitchFamily="34" charset="0"/>
                          <a:cs typeface="Helvetica" panose="020B0604020202020204" pitchFamily="34" charset="0"/>
                        </a:rPr>
                        <a:t>+14%</a:t>
                      </a:r>
                    </a:p>
                  </a:txBody>
                  <a:tcPr marL="0" marR="0" marT="0" marB="0" anchor="ctr">
                    <a:lnL w="12700" cap="flat" cmpd="sng" algn="ctr">
                      <a:solidFill>
                        <a:schemeClr val="bg1"/>
                      </a:solidFill>
                      <a:prstDash val="solid"/>
                      <a:round/>
                      <a:headEnd type="none" w="med" len="med"/>
                      <a:tailEnd type="none" w="med" len="med"/>
                    </a:lnL>
                    <a:lnR w="38100" cap="flat" cmpd="sng" algn="ctr">
                      <a:solidFill>
                        <a:srgbClr val="ED3C8D"/>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20061590"/>
                  </a:ext>
                </a:extLst>
              </a:tr>
              <a:tr h="303174">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38,962</a:t>
                      </a:r>
                    </a:p>
                  </a:txBody>
                  <a:tcPr marL="0" marR="0" marT="0" marB="0" anchor="ctr">
                    <a:lnL w="38100" cap="flat" cmpd="sng" algn="ctr">
                      <a:solidFill>
                        <a:srgbClr val="ED3C8D"/>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35,320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1" i="0" u="none" strike="noStrike">
                          <a:solidFill>
                            <a:schemeClr val="bg1">
                              <a:lumMod val="50000"/>
                            </a:schemeClr>
                          </a:solidFill>
                          <a:effectLst/>
                          <a:latin typeface="Helvetica" panose="020B0604020202020204" pitchFamily="34" charset="0"/>
                          <a:cs typeface="Helvetica" panose="020B0604020202020204" pitchFamily="34" charset="0"/>
                        </a:rPr>
                        <a:t>-9%</a:t>
                      </a:r>
                    </a:p>
                  </a:txBody>
                  <a:tcPr marL="0" marR="0" marT="0" marB="0" anchor="ctr">
                    <a:lnL w="12700" cap="flat" cmpd="sng" algn="ctr">
                      <a:solidFill>
                        <a:schemeClr val="bg1"/>
                      </a:solidFill>
                      <a:prstDash val="solid"/>
                      <a:round/>
                      <a:headEnd type="none" w="med" len="med"/>
                      <a:tailEnd type="none" w="med" len="med"/>
                    </a:lnL>
                    <a:lnR w="38100" cap="flat" cmpd="sng" algn="ctr">
                      <a:solidFill>
                        <a:srgbClr val="ED3C8D"/>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24696296"/>
                  </a:ext>
                </a:extLst>
              </a:tr>
              <a:tr h="255462">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37,069</a:t>
                      </a:r>
                    </a:p>
                  </a:txBody>
                  <a:tcPr marL="0" marR="0" marT="0" marB="0" anchor="ctr">
                    <a:lnL w="38100" cap="flat" cmpd="sng" algn="ctr">
                      <a:solidFill>
                        <a:srgbClr val="ED3C8D"/>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36,152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1" i="0" u="none" strike="noStrike">
                          <a:solidFill>
                            <a:schemeClr val="bg1">
                              <a:lumMod val="50000"/>
                            </a:schemeClr>
                          </a:solidFill>
                          <a:effectLst/>
                          <a:latin typeface="Helvetica" panose="020B0604020202020204" pitchFamily="34" charset="0"/>
                          <a:cs typeface="Helvetica" panose="020B0604020202020204" pitchFamily="34" charset="0"/>
                        </a:rPr>
                        <a:t>-2%</a:t>
                      </a:r>
                    </a:p>
                  </a:txBody>
                  <a:tcPr marL="0" marR="0" marT="0" marB="0" anchor="ctr">
                    <a:lnL w="12700" cap="flat" cmpd="sng" algn="ctr">
                      <a:solidFill>
                        <a:schemeClr val="bg1"/>
                      </a:solidFill>
                      <a:prstDash val="solid"/>
                      <a:round/>
                      <a:headEnd type="none" w="med" len="med"/>
                      <a:tailEnd type="none" w="med" len="med"/>
                    </a:lnL>
                    <a:lnR w="38100" cap="flat" cmpd="sng" algn="ctr">
                      <a:solidFill>
                        <a:srgbClr val="ED3C8D"/>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64674572"/>
                  </a:ext>
                </a:extLst>
              </a:tr>
              <a:tr h="255462">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32,911</a:t>
                      </a:r>
                    </a:p>
                  </a:txBody>
                  <a:tcPr marL="0" marR="0" marT="0" marB="0" anchor="ctr">
                    <a:lnL w="38100" cap="flat" cmpd="sng" algn="ctr">
                      <a:solidFill>
                        <a:srgbClr val="ED3C8D"/>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33,080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1" i="0" u="none" strike="noStrike">
                          <a:solidFill>
                            <a:srgbClr val="1B1464"/>
                          </a:solidFill>
                          <a:effectLst/>
                          <a:latin typeface="Helvetica" panose="020B0604020202020204" pitchFamily="34" charset="0"/>
                          <a:cs typeface="Helvetica" panose="020B0604020202020204" pitchFamily="34" charset="0"/>
                        </a:rPr>
                        <a:t>+1%</a:t>
                      </a:r>
                    </a:p>
                  </a:txBody>
                  <a:tcPr marL="0" marR="0" marT="0" marB="0" anchor="ctr">
                    <a:lnL w="12700" cap="flat" cmpd="sng" algn="ctr">
                      <a:solidFill>
                        <a:schemeClr val="bg1"/>
                      </a:solidFill>
                      <a:prstDash val="solid"/>
                      <a:round/>
                      <a:headEnd type="none" w="med" len="med"/>
                      <a:tailEnd type="none" w="med" len="med"/>
                    </a:lnL>
                    <a:lnR w="38100" cap="flat" cmpd="sng" algn="ctr">
                      <a:solidFill>
                        <a:srgbClr val="ED3C8D"/>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70826735"/>
                  </a:ext>
                </a:extLst>
              </a:tr>
              <a:tr h="255462">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35,416</a:t>
                      </a:r>
                    </a:p>
                  </a:txBody>
                  <a:tcPr marL="0" marR="0" marT="0" marB="0" anchor="ctr">
                    <a:lnL w="38100" cap="flat" cmpd="sng" algn="ctr">
                      <a:solidFill>
                        <a:srgbClr val="ED3C8D"/>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35,741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1" i="0" u="none" strike="noStrike">
                          <a:solidFill>
                            <a:srgbClr val="1B1464"/>
                          </a:solidFill>
                          <a:effectLst/>
                          <a:latin typeface="Helvetica" panose="020B0604020202020204" pitchFamily="34" charset="0"/>
                          <a:cs typeface="Helvetica" panose="020B0604020202020204" pitchFamily="34" charset="0"/>
                        </a:rPr>
                        <a:t>+1%</a:t>
                      </a:r>
                    </a:p>
                  </a:txBody>
                  <a:tcPr marL="0" marR="0" marT="0" marB="0" anchor="ctr">
                    <a:lnL w="12700" cap="flat" cmpd="sng" algn="ctr">
                      <a:solidFill>
                        <a:schemeClr val="bg1"/>
                      </a:solidFill>
                      <a:prstDash val="solid"/>
                      <a:round/>
                      <a:headEnd type="none" w="med" len="med"/>
                      <a:tailEnd type="none" w="med" len="med"/>
                    </a:lnL>
                    <a:lnR w="38100" cap="flat" cmpd="sng" algn="ctr">
                      <a:solidFill>
                        <a:srgbClr val="ED3C8D"/>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75582316"/>
                  </a:ext>
                </a:extLst>
              </a:tr>
              <a:tr h="255462">
                <a:tc>
                  <a:txBody>
                    <a:bodyPr/>
                    <a:lstStyle/>
                    <a:p>
                      <a:pPr algn="r" fontAlgn="b"/>
                      <a:r>
                        <a:rPr lang="en-US" sz="1100" b="0" i="0" u="none" strike="noStrike">
                          <a:solidFill>
                            <a:schemeClr val="bg1"/>
                          </a:solidFill>
                          <a:effectLst/>
                          <a:latin typeface="Helvetica" panose="020B0604020202020204" pitchFamily="34" charset="0"/>
                          <a:cs typeface="Helvetica" panose="020B0604020202020204" pitchFamily="34" charset="0"/>
                        </a:rPr>
                        <a:t>36,159</a:t>
                      </a:r>
                    </a:p>
                  </a:txBody>
                  <a:tcPr marL="0" marR="0" marT="0" marB="0" anchor="ctr">
                    <a:lnL w="38100" cap="flat" cmpd="sng" algn="ctr">
                      <a:solidFill>
                        <a:srgbClr val="ED3C8D"/>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3C8D"/>
                    </a:solidFill>
                  </a:tcPr>
                </a:tc>
                <a:tc>
                  <a:txBody>
                    <a:bodyPr/>
                    <a:lstStyle/>
                    <a:p>
                      <a:pPr algn="r" fontAlgn="b"/>
                      <a:r>
                        <a:rPr lang="en-US" sz="1100" b="0" i="0" u="none" strike="noStrike">
                          <a:solidFill>
                            <a:schemeClr val="bg1"/>
                          </a:solidFill>
                          <a:effectLst/>
                          <a:latin typeface="Helvetica" panose="020B0604020202020204" pitchFamily="34" charset="0"/>
                          <a:cs typeface="Helvetica" panose="020B0604020202020204" pitchFamily="34" charset="0"/>
                        </a:rPr>
                        <a:t>42,205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3C8D"/>
                    </a:solidFill>
                  </a:tcPr>
                </a:tc>
                <a:tc>
                  <a:txBody>
                    <a:bodyPr/>
                    <a:lstStyle/>
                    <a:p>
                      <a:pPr algn="ctr" fontAlgn="b"/>
                      <a:r>
                        <a:rPr lang="en-US" sz="1200" b="1" i="0" u="none" strike="noStrike">
                          <a:solidFill>
                            <a:schemeClr val="bg1"/>
                          </a:solidFill>
                          <a:effectLst/>
                          <a:latin typeface="Helvetica" panose="020B0604020202020204" pitchFamily="34" charset="0"/>
                          <a:cs typeface="Helvetica" panose="020B0604020202020204" pitchFamily="34" charset="0"/>
                        </a:rPr>
                        <a:t>+17%</a:t>
                      </a:r>
                    </a:p>
                  </a:txBody>
                  <a:tcPr marL="0" marR="0" marT="0" marB="0" anchor="ctr">
                    <a:lnL w="12700" cap="flat" cmpd="sng" algn="ctr">
                      <a:solidFill>
                        <a:schemeClr val="bg1"/>
                      </a:solidFill>
                      <a:prstDash val="solid"/>
                      <a:round/>
                      <a:headEnd type="none" w="med" len="med"/>
                      <a:tailEnd type="none" w="med" len="med"/>
                    </a:lnL>
                    <a:lnR w="38100" cap="flat" cmpd="sng" algn="ctr">
                      <a:solidFill>
                        <a:srgbClr val="ED3C8D"/>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3C8D"/>
                    </a:solidFill>
                  </a:tcPr>
                </a:tc>
                <a:extLst>
                  <a:ext uri="{0D108BD9-81ED-4DB2-BD59-A6C34878D82A}">
                    <a16:rowId xmlns:a16="http://schemas.microsoft.com/office/drawing/2014/main" val="2106467920"/>
                  </a:ext>
                </a:extLst>
              </a:tr>
              <a:tr h="255462">
                <a:tc>
                  <a:txBody>
                    <a:bodyPr/>
                    <a:lstStyle/>
                    <a:p>
                      <a:pPr algn="r" fontAlgn="b"/>
                      <a:r>
                        <a:rPr lang="en-US" sz="1100" b="0" i="0" u="none" strike="noStrike">
                          <a:solidFill>
                            <a:schemeClr val="bg1"/>
                          </a:solidFill>
                          <a:effectLst/>
                          <a:latin typeface="Helvetica" panose="020B0604020202020204" pitchFamily="34" charset="0"/>
                          <a:cs typeface="Helvetica" panose="020B0604020202020204" pitchFamily="34" charset="0"/>
                        </a:rPr>
                        <a:t>33,968</a:t>
                      </a:r>
                    </a:p>
                  </a:txBody>
                  <a:tcPr marL="0" marR="0" marT="0" marB="0" anchor="ctr">
                    <a:lnL w="38100" cap="flat" cmpd="sng" algn="ctr">
                      <a:solidFill>
                        <a:srgbClr val="ED3C8D"/>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3C8D"/>
                    </a:solidFill>
                  </a:tcPr>
                </a:tc>
                <a:tc>
                  <a:txBody>
                    <a:bodyPr/>
                    <a:lstStyle/>
                    <a:p>
                      <a:pPr algn="r" fontAlgn="b"/>
                      <a:r>
                        <a:rPr lang="en-US" sz="1100" b="0" i="0" u="none" strike="noStrike">
                          <a:solidFill>
                            <a:schemeClr val="bg1"/>
                          </a:solidFill>
                          <a:effectLst/>
                          <a:latin typeface="Helvetica" panose="020B0604020202020204" pitchFamily="34" charset="0"/>
                          <a:cs typeface="Helvetica" panose="020B0604020202020204" pitchFamily="34" charset="0"/>
                        </a:rPr>
                        <a:t>44,600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3C8D"/>
                    </a:solidFill>
                  </a:tcPr>
                </a:tc>
                <a:tc>
                  <a:txBody>
                    <a:bodyPr/>
                    <a:lstStyle/>
                    <a:p>
                      <a:pPr algn="ctr" fontAlgn="b"/>
                      <a:r>
                        <a:rPr lang="en-US" sz="1200" b="1" i="0" u="none" strike="noStrike">
                          <a:solidFill>
                            <a:schemeClr val="bg1"/>
                          </a:solidFill>
                          <a:effectLst/>
                          <a:latin typeface="Helvetica" panose="020B0604020202020204" pitchFamily="34" charset="0"/>
                          <a:cs typeface="Helvetica" panose="020B0604020202020204" pitchFamily="34" charset="0"/>
                        </a:rPr>
                        <a:t>+31%</a:t>
                      </a:r>
                    </a:p>
                  </a:txBody>
                  <a:tcPr marL="0" marR="0" marT="0" marB="0" anchor="ctr">
                    <a:lnL w="12700" cap="flat" cmpd="sng" algn="ctr">
                      <a:solidFill>
                        <a:schemeClr val="bg1"/>
                      </a:solidFill>
                      <a:prstDash val="solid"/>
                      <a:round/>
                      <a:headEnd type="none" w="med" len="med"/>
                      <a:tailEnd type="none" w="med" len="med"/>
                    </a:lnL>
                    <a:lnR w="38100" cap="flat" cmpd="sng" algn="ctr">
                      <a:solidFill>
                        <a:srgbClr val="ED3C8D"/>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3C8D"/>
                    </a:solidFill>
                  </a:tcPr>
                </a:tc>
                <a:extLst>
                  <a:ext uri="{0D108BD9-81ED-4DB2-BD59-A6C34878D82A}">
                    <a16:rowId xmlns:a16="http://schemas.microsoft.com/office/drawing/2014/main" val="185811419"/>
                  </a:ext>
                </a:extLst>
              </a:tr>
              <a:tr h="255462">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32,086</a:t>
                      </a:r>
                    </a:p>
                  </a:txBody>
                  <a:tcPr marL="0" marR="0" marT="0" marB="0" anchor="ctr">
                    <a:lnL w="38100" cap="flat" cmpd="sng" algn="ctr">
                      <a:solidFill>
                        <a:srgbClr val="ED3C8D"/>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32,212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1" i="0" u="none" strike="noStrike">
                          <a:solidFill>
                            <a:srgbClr val="1B1464"/>
                          </a:solidFill>
                          <a:effectLst/>
                          <a:latin typeface="Helvetica" panose="020B0604020202020204" pitchFamily="34" charset="0"/>
                          <a:cs typeface="Helvetica" panose="020B0604020202020204" pitchFamily="34" charset="0"/>
                        </a:rPr>
                        <a:t>+1%</a:t>
                      </a:r>
                    </a:p>
                  </a:txBody>
                  <a:tcPr marL="0" marR="0" marT="0" marB="0" anchor="ctr">
                    <a:lnL w="12700" cap="flat" cmpd="sng" algn="ctr">
                      <a:solidFill>
                        <a:schemeClr val="bg1"/>
                      </a:solidFill>
                      <a:prstDash val="solid"/>
                      <a:round/>
                      <a:headEnd type="none" w="med" len="med"/>
                      <a:tailEnd type="none" w="med" len="med"/>
                    </a:lnL>
                    <a:lnR w="38100" cap="flat" cmpd="sng" algn="ctr">
                      <a:solidFill>
                        <a:srgbClr val="ED3C8D"/>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85013666"/>
                  </a:ext>
                </a:extLst>
              </a:tr>
              <a:tr h="239556">
                <a:tc>
                  <a:txBody>
                    <a:bodyPr/>
                    <a:lstStyle/>
                    <a:p>
                      <a:pPr algn="r" fontAlgn="b"/>
                      <a:r>
                        <a:rPr lang="en-US" sz="1200" b="1" i="0" u="none" strike="noStrike">
                          <a:solidFill>
                            <a:srgbClr val="1B1464"/>
                          </a:solidFill>
                          <a:effectLst/>
                          <a:latin typeface="Helvetica" panose="020B0604020202020204" pitchFamily="34" charset="0"/>
                          <a:cs typeface="Helvetica" panose="020B0604020202020204" pitchFamily="34" charset="0"/>
                        </a:rPr>
                        <a:t>35,906</a:t>
                      </a:r>
                    </a:p>
                  </a:txBody>
                  <a:tcPr marL="0" marR="0" marT="0" marB="0" anchor="ctr">
                    <a:lnL w="38100" cap="flat" cmpd="sng" algn="ctr">
                      <a:solidFill>
                        <a:srgbClr val="ED3C8D"/>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ED3C8D"/>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r" fontAlgn="b"/>
                      <a:r>
                        <a:rPr lang="en-US" sz="1200" b="1" i="0" u="none" strike="noStrike">
                          <a:solidFill>
                            <a:srgbClr val="1B1464"/>
                          </a:solidFill>
                          <a:effectLst/>
                          <a:latin typeface="Helvetica" panose="020B0604020202020204" pitchFamily="34" charset="0"/>
                          <a:cs typeface="Helvetica" panose="020B0604020202020204" pitchFamily="34" charset="0"/>
                        </a:rPr>
                        <a:t>38,029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ED3C8D"/>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1200" b="1" i="0" u="none" strike="noStrike">
                          <a:solidFill>
                            <a:srgbClr val="1B1464"/>
                          </a:solidFill>
                          <a:effectLst/>
                          <a:latin typeface="Helvetica" panose="020B0604020202020204" pitchFamily="34" charset="0"/>
                          <a:cs typeface="Helvetica" panose="020B0604020202020204" pitchFamily="34" charset="0"/>
                        </a:rPr>
                        <a:t>+6%</a:t>
                      </a:r>
                    </a:p>
                  </a:txBody>
                  <a:tcPr marL="0" marR="0" marT="0" marB="0" anchor="ctr">
                    <a:lnL w="12700" cap="flat" cmpd="sng" algn="ctr">
                      <a:solidFill>
                        <a:schemeClr val="bg1"/>
                      </a:solidFill>
                      <a:prstDash val="solid"/>
                      <a:round/>
                      <a:headEnd type="none" w="med" len="med"/>
                      <a:tailEnd type="none" w="med" len="med"/>
                    </a:lnL>
                    <a:lnR w="38100" cap="flat" cmpd="sng" algn="ctr">
                      <a:solidFill>
                        <a:srgbClr val="ED3C8D"/>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ED3C8D"/>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2295854571"/>
                  </a:ext>
                </a:extLst>
              </a:tr>
            </a:tbl>
          </a:graphicData>
        </a:graphic>
      </p:graphicFrame>
      <p:sp>
        <p:nvSpPr>
          <p:cNvPr id="17" name="TextBox 16">
            <a:extLst>
              <a:ext uri="{FF2B5EF4-FFF2-40B4-BE49-F238E27FC236}">
                <a16:creationId xmlns:a16="http://schemas.microsoft.com/office/drawing/2014/main" id="{3BF89DFE-CF8C-78AE-3599-5365AA7A911C}"/>
              </a:ext>
            </a:extLst>
          </p:cNvPr>
          <p:cNvSpPr txBox="1"/>
          <p:nvPr/>
        </p:nvSpPr>
        <p:spPr>
          <a:xfrm>
            <a:off x="0" y="1452111"/>
            <a:ext cx="1219200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2022 </a:t>
            </a:r>
            <a:r>
              <a:rPr lang="en-US" sz="1400" b="1" u="sng">
                <a:solidFill>
                  <a:srgbClr val="1B1464"/>
                </a:solidFill>
                <a:latin typeface="Helvetica" panose="020B0604020202020204" pitchFamily="34" charset="0"/>
                <a:cs typeface="Helvetica" panose="020B0604020202020204" pitchFamily="34" charset="0"/>
              </a:rPr>
              <a:t>vs. 2023: </a:t>
            </a:r>
            <a:r>
              <a:rPr kumimoji="0" lang="en-US" sz="14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NFL </a:t>
            </a:r>
            <a:r>
              <a:rPr lang="en-US" sz="1400" b="1" u="sng">
                <a:solidFill>
                  <a:srgbClr val="1B1464"/>
                </a:solidFill>
                <a:latin typeface="Helvetica" panose="020B0604020202020204" pitchFamily="34" charset="0"/>
                <a:cs typeface="Helvetica" panose="020B0604020202020204" pitchFamily="34" charset="0"/>
              </a:rPr>
              <a:t>Sunday</a:t>
            </a:r>
            <a:r>
              <a:rPr kumimoji="0" lang="en-US" sz="14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Night Football Comparison</a:t>
            </a:r>
            <a:endParaRPr kumimoji="0" lang="en-US" sz="1400" i="0"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graphicFrame>
        <p:nvGraphicFramePr>
          <p:cNvPr id="18" name="Table 12">
            <a:extLst>
              <a:ext uri="{FF2B5EF4-FFF2-40B4-BE49-F238E27FC236}">
                <a16:creationId xmlns:a16="http://schemas.microsoft.com/office/drawing/2014/main" id="{87C4A05F-C970-C30F-04A9-92EC1D0CD75C}"/>
              </a:ext>
            </a:extLst>
          </p:cNvPr>
          <p:cNvGraphicFramePr>
            <a:graphicFrameLocks noGrp="1"/>
          </p:cNvGraphicFramePr>
          <p:nvPr>
            <p:extLst>
              <p:ext uri="{D42A27DB-BD31-4B8C-83A1-F6EECF244321}">
                <p14:modId xmlns:p14="http://schemas.microsoft.com/office/powerpoint/2010/main" val="1429311747"/>
              </p:ext>
            </p:extLst>
          </p:nvPr>
        </p:nvGraphicFramePr>
        <p:xfrm>
          <a:off x="508607" y="2090419"/>
          <a:ext cx="7112225" cy="3933463"/>
        </p:xfrm>
        <a:graphic>
          <a:graphicData uri="http://schemas.openxmlformats.org/drawingml/2006/table">
            <a:tbl>
              <a:tblPr firstRow="1" bandRow="1">
                <a:tableStyleId>{5C22544A-7EE6-4342-B048-85BDC9FD1C3A}</a:tableStyleId>
              </a:tblPr>
              <a:tblGrid>
                <a:gridCol w="1386116">
                  <a:extLst>
                    <a:ext uri="{9D8B030D-6E8A-4147-A177-3AD203B41FA5}">
                      <a16:colId xmlns:a16="http://schemas.microsoft.com/office/drawing/2014/main" val="2169143916"/>
                    </a:ext>
                  </a:extLst>
                </a:gridCol>
                <a:gridCol w="2526120">
                  <a:extLst>
                    <a:ext uri="{9D8B030D-6E8A-4147-A177-3AD203B41FA5}">
                      <a16:colId xmlns:a16="http://schemas.microsoft.com/office/drawing/2014/main" val="85418204"/>
                    </a:ext>
                  </a:extLst>
                </a:gridCol>
                <a:gridCol w="1016385">
                  <a:extLst>
                    <a:ext uri="{9D8B030D-6E8A-4147-A177-3AD203B41FA5}">
                      <a16:colId xmlns:a16="http://schemas.microsoft.com/office/drawing/2014/main" val="1802205844"/>
                    </a:ext>
                  </a:extLst>
                </a:gridCol>
                <a:gridCol w="1116285">
                  <a:extLst>
                    <a:ext uri="{9D8B030D-6E8A-4147-A177-3AD203B41FA5}">
                      <a16:colId xmlns:a16="http://schemas.microsoft.com/office/drawing/2014/main" val="2580810783"/>
                    </a:ext>
                  </a:extLst>
                </a:gridCol>
                <a:gridCol w="1067319">
                  <a:extLst>
                    <a:ext uri="{9D8B030D-6E8A-4147-A177-3AD203B41FA5}">
                      <a16:colId xmlns:a16="http://schemas.microsoft.com/office/drawing/2014/main" val="1860965970"/>
                    </a:ext>
                  </a:extLst>
                </a:gridCol>
              </a:tblGrid>
              <a:tr h="320590">
                <a:tc>
                  <a:txBody>
                    <a:bodyPr/>
                    <a:lstStyle/>
                    <a:p>
                      <a:r>
                        <a:rPr lang="en-US" sz="1400">
                          <a:solidFill>
                            <a:schemeClr val="bg1"/>
                          </a:solidFill>
                          <a:latin typeface="Helvetica" panose="020B0403020202020204" pitchFamily="34" charset="0"/>
                        </a:rPr>
                        <a:t>Game</a:t>
                      </a:r>
                    </a:p>
                  </a:txBody>
                  <a:tcPr marL="107623" marR="107623" marT="53812" marB="53812" anchor="ctr">
                    <a:lnL w="38100" cap="flat" cmpd="sng" algn="ctr">
                      <a:solidFill>
                        <a:srgbClr val="ED3C8D"/>
                      </a:solidFill>
                      <a:prstDash val="solid"/>
                      <a:round/>
                      <a:headEnd type="none" w="med" len="med"/>
                      <a:tailEnd type="none" w="med" len="med"/>
                    </a:lnL>
                    <a:lnT w="38100" cap="flat" cmpd="sng" algn="ctr">
                      <a:solidFill>
                        <a:srgbClr val="ED3C8D"/>
                      </a:solidFill>
                      <a:prstDash val="solid"/>
                      <a:round/>
                      <a:headEnd type="none" w="med" len="med"/>
                      <a:tailEnd type="none" w="med" len="med"/>
                    </a:lnT>
                    <a:lnB w="12700" cap="flat" cmpd="sng" algn="ctr">
                      <a:solidFill>
                        <a:srgbClr val="ED3C8D"/>
                      </a:solidFill>
                      <a:prstDash val="solid"/>
                      <a:round/>
                      <a:headEnd type="none" w="med" len="med"/>
                      <a:tailEnd type="none" w="med" len="med"/>
                    </a:lnB>
                    <a:solidFill>
                      <a:srgbClr val="ED3C8D"/>
                    </a:solidFill>
                  </a:tcPr>
                </a:tc>
                <a:tc>
                  <a:txBody>
                    <a:bodyPr/>
                    <a:lstStyle/>
                    <a:p>
                      <a:r>
                        <a:rPr lang="en-US" sz="1400">
                          <a:solidFill>
                            <a:schemeClr val="bg1"/>
                          </a:solidFill>
                          <a:latin typeface="Helvetica" panose="020B0403020202020204" pitchFamily="34" charset="0"/>
                        </a:rPr>
                        <a:t>Matchup</a:t>
                      </a:r>
                    </a:p>
                  </a:txBody>
                  <a:tcPr marL="107623" marR="107623" marT="53812" marB="53812" anchor="ctr">
                    <a:lnT w="38100" cap="flat" cmpd="sng" algn="ctr">
                      <a:solidFill>
                        <a:srgbClr val="ED3C8D"/>
                      </a:solidFill>
                      <a:prstDash val="solid"/>
                      <a:round/>
                      <a:headEnd type="none" w="med" len="med"/>
                      <a:tailEnd type="none" w="med" len="med"/>
                    </a:lnT>
                    <a:lnB w="12700" cap="flat" cmpd="sng" algn="ctr">
                      <a:solidFill>
                        <a:srgbClr val="ED3C8D"/>
                      </a:solidFill>
                      <a:prstDash val="solid"/>
                      <a:round/>
                      <a:headEnd type="none" w="med" len="med"/>
                      <a:tailEnd type="none" w="med" len="med"/>
                    </a:lnB>
                    <a:solidFill>
                      <a:srgbClr val="ED3C8D"/>
                    </a:solidFill>
                  </a:tcPr>
                </a:tc>
                <a:tc>
                  <a:txBody>
                    <a:bodyPr/>
                    <a:lstStyle/>
                    <a:p>
                      <a:pPr algn="ctr"/>
                      <a:r>
                        <a:rPr lang="en-US" sz="1400">
                          <a:solidFill>
                            <a:schemeClr val="bg1"/>
                          </a:solidFill>
                          <a:latin typeface="Helvetica" panose="020B0403020202020204" pitchFamily="34" charset="0"/>
                        </a:rPr>
                        <a:t>2022</a:t>
                      </a:r>
                    </a:p>
                  </a:txBody>
                  <a:tcPr marL="107623" marR="107623" marT="53812" marB="53812" anchor="ctr">
                    <a:lnT w="38100" cap="flat" cmpd="sng" algn="ctr">
                      <a:solidFill>
                        <a:srgbClr val="ED3C8D"/>
                      </a:solidFill>
                      <a:prstDash val="solid"/>
                      <a:round/>
                      <a:headEnd type="none" w="med" len="med"/>
                      <a:tailEnd type="none" w="med" len="med"/>
                    </a:lnT>
                    <a:lnB w="12700" cap="flat" cmpd="sng" algn="ctr">
                      <a:solidFill>
                        <a:srgbClr val="ED3C8D"/>
                      </a:solidFill>
                      <a:prstDash val="solid"/>
                      <a:round/>
                      <a:headEnd type="none" w="med" len="med"/>
                      <a:tailEnd type="none" w="med" len="med"/>
                    </a:lnB>
                    <a:solidFill>
                      <a:srgbClr val="ED3C8D"/>
                    </a:solidFill>
                  </a:tcPr>
                </a:tc>
                <a:tc>
                  <a:txBody>
                    <a:bodyPr/>
                    <a:lstStyle/>
                    <a:p>
                      <a:pPr algn="ctr"/>
                      <a:r>
                        <a:rPr lang="en-US" sz="1400">
                          <a:solidFill>
                            <a:schemeClr val="bg1"/>
                          </a:solidFill>
                          <a:latin typeface="Helvetica" panose="020B0403020202020204" pitchFamily="34" charset="0"/>
                        </a:rPr>
                        <a:t>2023</a:t>
                      </a:r>
                    </a:p>
                  </a:txBody>
                  <a:tcPr marL="107623" marR="107623" marT="53812" marB="53812" anchor="ctr">
                    <a:lnT w="38100" cap="flat" cmpd="sng" algn="ctr">
                      <a:solidFill>
                        <a:srgbClr val="ED3C8D"/>
                      </a:solidFill>
                      <a:prstDash val="solid"/>
                      <a:round/>
                      <a:headEnd type="none" w="med" len="med"/>
                      <a:tailEnd type="none" w="med" len="med"/>
                    </a:lnT>
                    <a:lnB w="12700" cap="flat" cmpd="sng" algn="ctr">
                      <a:solidFill>
                        <a:srgbClr val="ED3C8D"/>
                      </a:solidFill>
                      <a:prstDash val="solid"/>
                      <a:round/>
                      <a:headEnd type="none" w="med" len="med"/>
                      <a:tailEnd type="none" w="med" len="med"/>
                    </a:lnB>
                    <a:solidFill>
                      <a:srgbClr val="ED3C8D"/>
                    </a:solidFill>
                  </a:tcPr>
                </a:tc>
                <a:tc>
                  <a:txBody>
                    <a:bodyPr/>
                    <a:lstStyle/>
                    <a:p>
                      <a:pPr algn="ctr"/>
                      <a:r>
                        <a:rPr lang="en-US" sz="900">
                          <a:solidFill>
                            <a:schemeClr val="bg1"/>
                          </a:solidFill>
                          <a:latin typeface="Helvetica" panose="020B0403020202020204" pitchFamily="34" charset="0"/>
                        </a:rPr>
                        <a:t>YoY Change %</a:t>
                      </a:r>
                    </a:p>
                  </a:txBody>
                  <a:tcPr marL="107623" marR="107623" marT="53812" marB="53812" anchor="ctr">
                    <a:lnR w="38100" cap="flat" cmpd="sng" algn="ctr">
                      <a:solidFill>
                        <a:srgbClr val="ED3C8D"/>
                      </a:solidFill>
                      <a:prstDash val="solid"/>
                      <a:round/>
                      <a:headEnd type="none" w="med" len="med"/>
                      <a:tailEnd type="none" w="med" len="med"/>
                    </a:lnR>
                    <a:lnT w="38100" cap="flat" cmpd="sng" algn="ctr">
                      <a:solidFill>
                        <a:srgbClr val="ED3C8D"/>
                      </a:solidFill>
                      <a:prstDash val="solid"/>
                      <a:round/>
                      <a:headEnd type="none" w="med" len="med"/>
                      <a:tailEnd type="none" w="med" len="med"/>
                    </a:lnT>
                    <a:lnB w="12700" cap="flat" cmpd="sng" algn="ctr">
                      <a:solidFill>
                        <a:srgbClr val="ED3C8D"/>
                      </a:solidFill>
                      <a:prstDash val="solid"/>
                      <a:round/>
                      <a:headEnd type="none" w="med" len="med"/>
                      <a:tailEnd type="none" w="med" len="med"/>
                    </a:lnB>
                    <a:solidFill>
                      <a:srgbClr val="ED3C8D"/>
                    </a:solidFill>
                  </a:tcPr>
                </a:tc>
                <a:extLst>
                  <a:ext uri="{0D108BD9-81ED-4DB2-BD59-A6C34878D82A}">
                    <a16:rowId xmlns:a16="http://schemas.microsoft.com/office/drawing/2014/main" val="3158737125"/>
                  </a:ext>
                </a:extLst>
              </a:tr>
              <a:tr h="2547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a:solidFill>
                            <a:srgbClr val="1B1464"/>
                          </a:solidFill>
                          <a:latin typeface="Helvetica" panose="020B0403020202020204" pitchFamily="34" charset="0"/>
                        </a:rPr>
                        <a:t>Week 2 </a:t>
                      </a:r>
                      <a:r>
                        <a:rPr lang="en-US" sz="900" b="0">
                          <a:solidFill>
                            <a:srgbClr val="1B1464"/>
                          </a:solidFill>
                          <a:latin typeface="Helvetica" panose="020B0403020202020204" pitchFamily="34" charset="0"/>
                        </a:rPr>
                        <a:t>(9/17/23)</a:t>
                      </a:r>
                    </a:p>
                  </a:txBody>
                  <a:tcPr marL="107623" marR="107623" marT="53812" marB="53812" anchor="ctr">
                    <a:lnL w="38100" cap="flat" cmpd="sng" algn="ctr">
                      <a:solidFill>
                        <a:srgbClr val="ED3C8D"/>
                      </a:solidFill>
                      <a:prstDash val="solid"/>
                      <a:round/>
                      <a:headEnd type="none" w="med" len="med"/>
                      <a:tailEnd type="none" w="med" len="med"/>
                    </a:lnL>
                    <a:lnT w="12700" cap="flat" cmpd="sng" algn="ctr">
                      <a:solidFill>
                        <a:srgbClr val="ED3C8D"/>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a:solidFill>
                            <a:srgbClr val="1B1464"/>
                          </a:solidFill>
                          <a:latin typeface="Helvetica" panose="020B0604020202020204" pitchFamily="34" charset="0"/>
                          <a:cs typeface="Helvetica" panose="020B0604020202020204" pitchFamily="34" charset="0"/>
                        </a:rPr>
                        <a:t>Dolphins @ Patriots / (9/18/22) Bears @ Packers</a:t>
                      </a:r>
                    </a:p>
                  </a:txBody>
                  <a:tcPr anchor="ctr">
                    <a:lnT w="12700" cap="flat" cmpd="sng" algn="ctr">
                      <a:solidFill>
                        <a:srgbClr val="ED3C8D"/>
                      </a:solidFill>
                      <a:prstDash val="solid"/>
                      <a:round/>
                      <a:headEnd type="none" w="med" len="med"/>
                      <a:tailEnd type="none" w="med" len="med"/>
                    </a:lnT>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19,571</a:t>
                      </a:r>
                    </a:p>
                  </a:txBody>
                  <a:tcPr marL="0" marR="0" marT="0" marB="0" anchor="ctr">
                    <a:lnT w="12700" cap="flat" cmpd="sng" algn="ctr">
                      <a:solidFill>
                        <a:srgbClr val="ED3C8D"/>
                      </a:solidFill>
                      <a:prstDash val="solid"/>
                      <a:round/>
                      <a:headEnd type="none" w="med" len="med"/>
                      <a:tailEnd type="none" w="med" len="med"/>
                    </a:lnT>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17,898</a:t>
                      </a:r>
                    </a:p>
                  </a:txBody>
                  <a:tcPr marL="0" marR="0" marT="0" marB="0" anchor="ctr">
                    <a:lnT w="12700" cap="flat" cmpd="sng" algn="ctr">
                      <a:solidFill>
                        <a:srgbClr val="ED3C8D"/>
                      </a:solidFill>
                      <a:prstDash val="solid"/>
                      <a:round/>
                      <a:headEnd type="none" w="med" len="med"/>
                      <a:tailEnd type="none" w="med" len="med"/>
                    </a:lnT>
                  </a:tcPr>
                </a:tc>
                <a:tc>
                  <a:txBody>
                    <a:bodyPr/>
                    <a:lstStyle/>
                    <a:p>
                      <a:pPr algn="ctr" fontAlgn="b"/>
                      <a:r>
                        <a:rPr lang="en-US" sz="1200" b="1" i="0" u="none" strike="noStrike">
                          <a:solidFill>
                            <a:schemeClr val="bg1">
                              <a:lumMod val="50000"/>
                            </a:schemeClr>
                          </a:solidFill>
                          <a:effectLst/>
                          <a:latin typeface="Helvetica" panose="020B0604020202020204" pitchFamily="34" charset="0"/>
                          <a:cs typeface="Helvetica" panose="020B0604020202020204" pitchFamily="34" charset="0"/>
                        </a:rPr>
                        <a:t>-9%</a:t>
                      </a:r>
                    </a:p>
                  </a:txBody>
                  <a:tcPr marL="0" marR="0" marT="0" marB="0" anchor="ctr">
                    <a:lnR w="38100" cap="flat" cmpd="sng" algn="ctr">
                      <a:solidFill>
                        <a:srgbClr val="ED3C8D"/>
                      </a:solidFill>
                      <a:prstDash val="solid"/>
                      <a:round/>
                      <a:headEnd type="none" w="med" len="med"/>
                      <a:tailEnd type="none" w="med" len="med"/>
                    </a:lnR>
                    <a:lnT w="12700" cap="flat" cmpd="sng" algn="ctr">
                      <a:solidFill>
                        <a:srgbClr val="ED3C8D"/>
                      </a:solidFill>
                      <a:prstDash val="solid"/>
                      <a:round/>
                      <a:headEnd type="none" w="med" len="med"/>
                      <a:tailEnd type="none" w="med" len="med"/>
                    </a:lnT>
                  </a:tcPr>
                </a:tc>
                <a:extLst>
                  <a:ext uri="{0D108BD9-81ED-4DB2-BD59-A6C34878D82A}">
                    <a16:rowId xmlns:a16="http://schemas.microsoft.com/office/drawing/2014/main" val="3434372389"/>
                  </a:ext>
                </a:extLst>
              </a:tr>
              <a:tr h="254783">
                <a:tc>
                  <a:txBody>
                    <a:bodyPr/>
                    <a:lstStyle/>
                    <a:p>
                      <a:pPr algn="l"/>
                      <a:r>
                        <a:rPr lang="en-US" sz="900" b="1">
                          <a:solidFill>
                            <a:srgbClr val="1B1464"/>
                          </a:solidFill>
                          <a:latin typeface="Helvetica" panose="020B0403020202020204" pitchFamily="34" charset="0"/>
                        </a:rPr>
                        <a:t>Week 3 </a:t>
                      </a:r>
                      <a:r>
                        <a:rPr lang="en-US" sz="900" b="0">
                          <a:solidFill>
                            <a:srgbClr val="1B1464"/>
                          </a:solidFill>
                          <a:latin typeface="Helvetica" panose="020B0403020202020204" pitchFamily="34" charset="0"/>
                        </a:rPr>
                        <a:t>(9/24/23)</a:t>
                      </a:r>
                    </a:p>
                  </a:txBody>
                  <a:tcPr marL="107623" marR="107623" marT="53812" marB="53812" anchor="ctr">
                    <a:lnL w="38100" cap="flat" cmpd="sng" algn="ctr">
                      <a:solidFill>
                        <a:srgbClr val="ED3C8D"/>
                      </a:solidFill>
                      <a:prstDash val="solid"/>
                      <a:round/>
                      <a:headEnd type="none" w="med" len="med"/>
                      <a:tailEnd type="none" w="med" len="med"/>
                    </a:lnL>
                  </a:tcPr>
                </a:tc>
                <a:tc>
                  <a:txBody>
                    <a:bodyPr/>
                    <a:lstStyle/>
                    <a:p>
                      <a:pPr algn="l"/>
                      <a:r>
                        <a:rPr lang="en-US" sz="700" b="0">
                          <a:solidFill>
                            <a:srgbClr val="1B1464"/>
                          </a:solidFill>
                          <a:latin typeface="Helvetica" panose="020B0604020202020204" pitchFamily="34" charset="0"/>
                          <a:cs typeface="Helvetica" panose="020B0604020202020204" pitchFamily="34" charset="0"/>
                        </a:rPr>
                        <a:t>Steelers @ Raiders / (9/25/22) 49ers @ Broncos</a:t>
                      </a:r>
                    </a:p>
                  </a:txBody>
                  <a:tcPr anchor="ct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17,836</a:t>
                      </a:r>
                    </a:p>
                  </a:txBody>
                  <a:tcPr marL="0" marR="0" marT="0" marB="0" anchor="ct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19,277</a:t>
                      </a:r>
                    </a:p>
                  </a:txBody>
                  <a:tcPr marL="0" marR="0" marT="0" marB="0" anchor="ctr"/>
                </a:tc>
                <a:tc>
                  <a:txBody>
                    <a:bodyPr/>
                    <a:lstStyle/>
                    <a:p>
                      <a:pPr algn="ctr" fontAlgn="b"/>
                      <a:r>
                        <a:rPr lang="en-US" sz="1200" b="1" i="0" u="none" strike="noStrike">
                          <a:solidFill>
                            <a:srgbClr val="1B1464"/>
                          </a:solidFill>
                          <a:effectLst/>
                          <a:latin typeface="Helvetica" panose="020B0604020202020204" pitchFamily="34" charset="0"/>
                          <a:cs typeface="Helvetica" panose="020B0604020202020204" pitchFamily="34" charset="0"/>
                        </a:rPr>
                        <a:t>+8%</a:t>
                      </a:r>
                    </a:p>
                  </a:txBody>
                  <a:tcPr marL="0" marR="0" marT="0" marB="0" anchor="ctr">
                    <a:lnR w="38100" cap="flat" cmpd="sng" algn="ctr">
                      <a:solidFill>
                        <a:srgbClr val="ED3C8D"/>
                      </a:solidFill>
                      <a:prstDash val="solid"/>
                      <a:round/>
                      <a:headEnd type="none" w="med" len="med"/>
                      <a:tailEnd type="none" w="med" len="med"/>
                    </a:lnR>
                  </a:tcPr>
                </a:tc>
                <a:extLst>
                  <a:ext uri="{0D108BD9-81ED-4DB2-BD59-A6C34878D82A}">
                    <a16:rowId xmlns:a16="http://schemas.microsoft.com/office/drawing/2014/main" val="3887045482"/>
                  </a:ext>
                </a:extLst>
              </a:tr>
              <a:tr h="2547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a:solidFill>
                            <a:srgbClr val="1B1464"/>
                          </a:solidFill>
                          <a:latin typeface="Helvetica" panose="020B0403020202020204" pitchFamily="34" charset="0"/>
                        </a:rPr>
                        <a:t>Week 4 </a:t>
                      </a:r>
                      <a:r>
                        <a:rPr lang="en-US" sz="900" b="0">
                          <a:solidFill>
                            <a:srgbClr val="1B1464"/>
                          </a:solidFill>
                          <a:latin typeface="Helvetica" panose="020B0403020202020204" pitchFamily="34" charset="0"/>
                        </a:rPr>
                        <a:t>(10/1/23)</a:t>
                      </a:r>
                    </a:p>
                  </a:txBody>
                  <a:tcPr marL="107623" marR="107623" marT="53812" marB="53812" anchor="ctr">
                    <a:lnL w="38100" cap="flat" cmpd="sng" algn="ctr">
                      <a:solidFill>
                        <a:srgbClr val="ED3C8D"/>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Chiefs @ Jets</a:t>
                      </a:r>
                      <a:r>
                        <a:rPr lang="en-US" sz="700" b="0">
                          <a:solidFill>
                            <a:srgbClr val="1B1464"/>
                          </a:solidFill>
                          <a:latin typeface="Helvetica" panose="020B0604020202020204" pitchFamily="34" charset="0"/>
                          <a:cs typeface="Helvetica" panose="020B0604020202020204" pitchFamily="34" charset="0"/>
                        </a:rPr>
                        <a:t> / (10/2/22) Chiefs @ Buccaneers</a:t>
                      </a:r>
                      <a:endPar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a:txBody>
                  <a:tcPr anchor="ct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20,878</a:t>
                      </a:r>
                    </a:p>
                  </a:txBody>
                  <a:tcPr marL="0" marR="0" marT="0" marB="0" anchor="ct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24,880</a:t>
                      </a:r>
                    </a:p>
                  </a:txBody>
                  <a:tcPr marL="0" marR="0" marT="0" marB="0" anchor="ctr"/>
                </a:tc>
                <a:tc>
                  <a:txBody>
                    <a:bodyPr/>
                    <a:lstStyle/>
                    <a:p>
                      <a:pPr algn="ctr" fontAlgn="b"/>
                      <a:r>
                        <a:rPr lang="en-US" sz="1200" b="1" i="0" u="none" strike="noStrike">
                          <a:solidFill>
                            <a:srgbClr val="1B1464"/>
                          </a:solidFill>
                          <a:effectLst/>
                          <a:latin typeface="Helvetica" panose="020B0604020202020204" pitchFamily="34" charset="0"/>
                          <a:cs typeface="Helvetica" panose="020B0604020202020204" pitchFamily="34" charset="0"/>
                        </a:rPr>
                        <a:t>+19%</a:t>
                      </a:r>
                    </a:p>
                  </a:txBody>
                  <a:tcPr marL="0" marR="0" marT="0" marB="0" anchor="ctr">
                    <a:lnR w="38100" cap="flat" cmpd="sng" algn="ctr">
                      <a:solidFill>
                        <a:srgbClr val="ED3C8D"/>
                      </a:solidFill>
                      <a:prstDash val="solid"/>
                      <a:round/>
                      <a:headEnd type="none" w="med" len="med"/>
                      <a:tailEnd type="none" w="med" len="med"/>
                    </a:lnR>
                  </a:tcPr>
                </a:tc>
                <a:extLst>
                  <a:ext uri="{0D108BD9-81ED-4DB2-BD59-A6C34878D82A}">
                    <a16:rowId xmlns:a16="http://schemas.microsoft.com/office/drawing/2014/main" val="769012683"/>
                  </a:ext>
                </a:extLst>
              </a:tr>
              <a:tr h="254783">
                <a:tc>
                  <a:txBody>
                    <a:bodyPr/>
                    <a:lstStyle/>
                    <a:p>
                      <a:pPr algn="l"/>
                      <a:r>
                        <a:rPr lang="en-US" sz="900" b="1">
                          <a:solidFill>
                            <a:schemeClr val="bg1"/>
                          </a:solidFill>
                          <a:latin typeface="Helvetica" panose="020B0403020202020204" pitchFamily="34" charset="0"/>
                        </a:rPr>
                        <a:t>Week 5 </a:t>
                      </a:r>
                      <a:r>
                        <a:rPr lang="en-US" sz="900" b="0">
                          <a:solidFill>
                            <a:schemeClr val="bg1"/>
                          </a:solidFill>
                          <a:latin typeface="Helvetica" panose="020B0403020202020204" pitchFamily="34" charset="0"/>
                        </a:rPr>
                        <a:t>(10/8/23)</a:t>
                      </a:r>
                    </a:p>
                  </a:txBody>
                  <a:tcPr marL="107623" marR="107623" marT="53812" marB="53812" anchor="ctr">
                    <a:lnL w="38100" cap="flat" cmpd="sng" algn="ctr">
                      <a:solidFill>
                        <a:srgbClr val="ED3C8D"/>
                      </a:solidFill>
                      <a:prstDash val="solid"/>
                      <a:round/>
                      <a:headEnd type="none" w="med" len="med"/>
                      <a:tailEnd type="none" w="med" len="med"/>
                    </a:lnL>
                    <a:solidFill>
                      <a:srgbClr val="ED3C8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Cowboys @ 49ers</a:t>
                      </a:r>
                      <a:r>
                        <a:rPr lang="en-US" sz="700" b="0">
                          <a:solidFill>
                            <a:schemeClr val="bg1"/>
                          </a:solidFill>
                          <a:latin typeface="Helvetica" panose="020B0604020202020204" pitchFamily="34" charset="0"/>
                          <a:cs typeface="Helvetica" panose="020B0604020202020204" pitchFamily="34" charset="0"/>
                        </a:rPr>
                        <a:t> / (10/9/22) Bengals @ Ravens</a:t>
                      </a:r>
                      <a:endParaRPr kumimoji="0" lang="en-US" sz="700" b="0"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endParaRPr>
                    </a:p>
                  </a:txBody>
                  <a:tcPr anchor="ctr">
                    <a:solidFill>
                      <a:srgbClr val="ED3C8D"/>
                    </a:solidFill>
                  </a:tcPr>
                </a:tc>
                <a:tc>
                  <a:txBody>
                    <a:bodyPr/>
                    <a:lstStyle/>
                    <a:p>
                      <a:pPr algn="r" fontAlgn="b"/>
                      <a:r>
                        <a:rPr lang="en-US" sz="1100" b="0" i="0" u="none" strike="noStrike">
                          <a:solidFill>
                            <a:schemeClr val="bg1"/>
                          </a:solidFill>
                          <a:effectLst/>
                          <a:latin typeface="Helvetica" panose="020B0604020202020204" pitchFamily="34" charset="0"/>
                          <a:cs typeface="Helvetica" panose="020B0604020202020204" pitchFamily="34" charset="0"/>
                        </a:rPr>
                        <a:t>15,897</a:t>
                      </a:r>
                    </a:p>
                  </a:txBody>
                  <a:tcPr marL="0" marR="0" marT="0" marB="0" anchor="ctr">
                    <a:solidFill>
                      <a:srgbClr val="ED3C8D"/>
                    </a:solidFill>
                  </a:tcPr>
                </a:tc>
                <a:tc>
                  <a:txBody>
                    <a:bodyPr/>
                    <a:lstStyle/>
                    <a:p>
                      <a:pPr algn="r" fontAlgn="b"/>
                      <a:r>
                        <a:rPr lang="en-US" sz="1100" b="0" i="0" u="none" strike="noStrike">
                          <a:solidFill>
                            <a:schemeClr val="bg1"/>
                          </a:solidFill>
                          <a:effectLst/>
                          <a:latin typeface="Helvetica" panose="020B0604020202020204" pitchFamily="34" charset="0"/>
                          <a:cs typeface="Helvetica" panose="020B0604020202020204" pitchFamily="34" charset="0"/>
                        </a:rPr>
                        <a:t>24,641</a:t>
                      </a:r>
                    </a:p>
                  </a:txBody>
                  <a:tcPr marL="0" marR="0" marT="0" marB="0" anchor="ctr">
                    <a:solidFill>
                      <a:srgbClr val="ED3C8D"/>
                    </a:solidFill>
                  </a:tcPr>
                </a:tc>
                <a:tc>
                  <a:txBody>
                    <a:bodyPr/>
                    <a:lstStyle/>
                    <a:p>
                      <a:pPr algn="ctr" fontAlgn="b"/>
                      <a:r>
                        <a:rPr lang="en-US" sz="1200" b="1" i="0" u="none" strike="noStrike">
                          <a:solidFill>
                            <a:schemeClr val="bg1"/>
                          </a:solidFill>
                          <a:effectLst/>
                          <a:latin typeface="Helvetica" panose="020B0604020202020204" pitchFamily="34" charset="0"/>
                          <a:cs typeface="Helvetica" panose="020B0604020202020204" pitchFamily="34" charset="0"/>
                        </a:rPr>
                        <a:t>+55%</a:t>
                      </a:r>
                    </a:p>
                  </a:txBody>
                  <a:tcPr marL="0" marR="0" marT="0" marB="0" anchor="ctr">
                    <a:lnR w="38100" cap="flat" cmpd="sng" algn="ctr">
                      <a:solidFill>
                        <a:srgbClr val="ED3C8D"/>
                      </a:solidFill>
                      <a:prstDash val="solid"/>
                      <a:round/>
                      <a:headEnd type="none" w="med" len="med"/>
                      <a:tailEnd type="none" w="med" len="med"/>
                    </a:lnR>
                    <a:solidFill>
                      <a:srgbClr val="ED3C8D"/>
                    </a:solidFill>
                  </a:tcPr>
                </a:tc>
                <a:extLst>
                  <a:ext uri="{0D108BD9-81ED-4DB2-BD59-A6C34878D82A}">
                    <a16:rowId xmlns:a16="http://schemas.microsoft.com/office/drawing/2014/main" val="3534489145"/>
                  </a:ext>
                </a:extLst>
              </a:tr>
              <a:tr h="2816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Week 6 </a:t>
                      </a: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(10/15/23)</a:t>
                      </a:r>
                    </a:p>
                  </a:txBody>
                  <a:tcPr marL="107623" marR="107623" marT="53812" marB="53812" anchor="ctr">
                    <a:lnL w="38100" cap="flat" cmpd="sng" algn="ctr">
                      <a:solidFill>
                        <a:srgbClr val="ED3C8D"/>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Giants @ Bills</a:t>
                      </a:r>
                      <a:r>
                        <a:rPr lang="en-US" sz="700" b="0">
                          <a:solidFill>
                            <a:srgbClr val="1B1464"/>
                          </a:solidFill>
                          <a:latin typeface="Helvetica" panose="020B0604020202020204" pitchFamily="34" charset="0"/>
                          <a:cs typeface="Helvetica" panose="020B0604020202020204" pitchFamily="34" charset="0"/>
                        </a:rPr>
                        <a:t> / (10/16/22) Cowboys @ Eagles</a:t>
                      </a:r>
                      <a:endPar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a:txBody>
                  <a:tcPr anchor="ct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20,874</a:t>
                      </a:r>
                    </a:p>
                  </a:txBody>
                  <a:tcPr marL="0" marR="0" marT="0" marB="0" anchor="ct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16,724</a:t>
                      </a:r>
                    </a:p>
                  </a:txBody>
                  <a:tcPr marL="0" marR="0" marT="0" marB="0" anchor="ctr"/>
                </a:tc>
                <a:tc>
                  <a:txBody>
                    <a:bodyPr/>
                    <a:lstStyle/>
                    <a:p>
                      <a:pPr algn="ctr" fontAlgn="b"/>
                      <a:r>
                        <a:rPr lang="en-US" sz="1200" b="1" i="0" u="none" strike="noStrike">
                          <a:solidFill>
                            <a:schemeClr val="bg1">
                              <a:lumMod val="50000"/>
                            </a:schemeClr>
                          </a:solidFill>
                          <a:effectLst/>
                          <a:latin typeface="Helvetica" panose="020B0604020202020204" pitchFamily="34" charset="0"/>
                          <a:cs typeface="Helvetica" panose="020B0604020202020204" pitchFamily="34" charset="0"/>
                        </a:rPr>
                        <a:t>-20%</a:t>
                      </a:r>
                    </a:p>
                  </a:txBody>
                  <a:tcPr marL="0" marR="0" marT="0" marB="0" anchor="ctr">
                    <a:lnR w="38100" cap="flat" cmpd="sng" algn="ctr">
                      <a:solidFill>
                        <a:srgbClr val="ED3C8D"/>
                      </a:solidFill>
                      <a:prstDash val="solid"/>
                      <a:round/>
                      <a:headEnd type="none" w="med" len="med"/>
                      <a:tailEnd type="none" w="med" len="med"/>
                    </a:lnR>
                  </a:tcPr>
                </a:tc>
                <a:extLst>
                  <a:ext uri="{0D108BD9-81ED-4DB2-BD59-A6C34878D82A}">
                    <a16:rowId xmlns:a16="http://schemas.microsoft.com/office/drawing/2014/main" val="1516211028"/>
                  </a:ext>
                </a:extLst>
              </a:tr>
              <a:tr h="2547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Week 7 </a:t>
                      </a: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(10/22/23)</a:t>
                      </a:r>
                    </a:p>
                  </a:txBody>
                  <a:tcPr marL="107623" marR="107623" marT="53812" marB="53812" anchor="ctr">
                    <a:lnL w="38100" cap="flat" cmpd="sng" algn="ctr">
                      <a:solidFill>
                        <a:srgbClr val="ED3C8D"/>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Dolphins @ Eagles</a:t>
                      </a:r>
                      <a:r>
                        <a:rPr lang="en-US" sz="700" b="0">
                          <a:solidFill>
                            <a:srgbClr val="1B1464"/>
                          </a:solidFill>
                          <a:latin typeface="Helvetica" panose="020B0604020202020204" pitchFamily="34" charset="0"/>
                          <a:cs typeface="Helvetica" panose="020B0604020202020204" pitchFamily="34" charset="0"/>
                        </a:rPr>
                        <a:t> / (10/23/22) Steelers @ Dolphins</a:t>
                      </a:r>
                      <a:endPar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a:txBody>
                  <a:tcPr anchor="ct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15,543</a:t>
                      </a:r>
                    </a:p>
                  </a:txBody>
                  <a:tcPr marL="0" marR="0" marT="0" marB="0" anchor="ct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20,649</a:t>
                      </a:r>
                    </a:p>
                  </a:txBody>
                  <a:tcPr marL="0" marR="0" marT="0" marB="0" anchor="ctr"/>
                </a:tc>
                <a:tc>
                  <a:txBody>
                    <a:bodyPr/>
                    <a:lstStyle/>
                    <a:p>
                      <a:pPr algn="ctr" fontAlgn="b"/>
                      <a:r>
                        <a:rPr lang="en-US" sz="1200" b="1" i="0" u="none" strike="noStrike">
                          <a:solidFill>
                            <a:srgbClr val="1B1464"/>
                          </a:solidFill>
                          <a:effectLst/>
                          <a:latin typeface="Helvetica" panose="020B0604020202020204" pitchFamily="34" charset="0"/>
                          <a:cs typeface="Helvetica" panose="020B0604020202020204" pitchFamily="34" charset="0"/>
                        </a:rPr>
                        <a:t>+33%</a:t>
                      </a:r>
                    </a:p>
                  </a:txBody>
                  <a:tcPr marL="0" marR="0" marT="0" marB="0" anchor="ctr">
                    <a:lnR w="38100" cap="flat" cmpd="sng" algn="ctr">
                      <a:solidFill>
                        <a:srgbClr val="ED3C8D"/>
                      </a:solidFill>
                      <a:prstDash val="solid"/>
                      <a:round/>
                      <a:headEnd type="none" w="med" len="med"/>
                      <a:tailEnd type="none" w="med" len="med"/>
                    </a:lnR>
                  </a:tcPr>
                </a:tc>
                <a:extLst>
                  <a:ext uri="{0D108BD9-81ED-4DB2-BD59-A6C34878D82A}">
                    <a16:rowId xmlns:a16="http://schemas.microsoft.com/office/drawing/2014/main" val="3420061590"/>
                  </a:ext>
                </a:extLst>
              </a:tr>
              <a:tr h="2816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Week 8 </a:t>
                      </a: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(10/29/23)</a:t>
                      </a:r>
                    </a:p>
                  </a:txBody>
                  <a:tcPr marL="107623" marR="107623" marT="53812" marB="53812" anchor="ctr">
                    <a:lnL w="38100" cap="flat" cmpd="sng" algn="ctr">
                      <a:solidFill>
                        <a:srgbClr val="ED3C8D"/>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Bears @ Chargers</a:t>
                      </a:r>
                      <a:r>
                        <a:rPr lang="en-US" sz="700" b="0">
                          <a:solidFill>
                            <a:srgbClr val="1B1464"/>
                          </a:solidFill>
                          <a:latin typeface="Helvetica" panose="020B0604020202020204" pitchFamily="34" charset="0"/>
                          <a:cs typeface="Helvetica" panose="020B0604020202020204" pitchFamily="34" charset="0"/>
                        </a:rPr>
                        <a:t> / (10/30/22) Packers @ Bills</a:t>
                      </a:r>
                      <a:endPar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a:txBody>
                  <a:tcPr anchor="ct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19,633</a:t>
                      </a:r>
                    </a:p>
                  </a:txBody>
                  <a:tcPr marL="0" marR="0" marT="0" marB="0" anchor="ct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15,758</a:t>
                      </a:r>
                    </a:p>
                  </a:txBody>
                  <a:tcPr marL="0" marR="0" marT="0" marB="0" anchor="ctr"/>
                </a:tc>
                <a:tc>
                  <a:txBody>
                    <a:bodyPr/>
                    <a:lstStyle/>
                    <a:p>
                      <a:pPr algn="ctr" fontAlgn="b"/>
                      <a:r>
                        <a:rPr lang="en-US" sz="1200" b="1" i="0" u="none" strike="noStrike">
                          <a:solidFill>
                            <a:schemeClr val="bg1">
                              <a:lumMod val="50000"/>
                            </a:schemeClr>
                          </a:solidFill>
                          <a:effectLst/>
                          <a:latin typeface="Helvetica" panose="020B0604020202020204" pitchFamily="34" charset="0"/>
                          <a:cs typeface="Helvetica" panose="020B0604020202020204" pitchFamily="34" charset="0"/>
                        </a:rPr>
                        <a:t>-20%</a:t>
                      </a:r>
                    </a:p>
                  </a:txBody>
                  <a:tcPr marL="0" marR="0" marT="0" marB="0" anchor="ctr">
                    <a:lnR w="38100" cap="flat" cmpd="sng" algn="ctr">
                      <a:solidFill>
                        <a:srgbClr val="ED3C8D"/>
                      </a:solidFill>
                      <a:prstDash val="solid"/>
                      <a:round/>
                      <a:headEnd type="none" w="med" len="med"/>
                      <a:tailEnd type="none" w="med" len="med"/>
                    </a:lnR>
                  </a:tcPr>
                </a:tc>
                <a:extLst>
                  <a:ext uri="{0D108BD9-81ED-4DB2-BD59-A6C34878D82A}">
                    <a16:rowId xmlns:a16="http://schemas.microsoft.com/office/drawing/2014/main" val="1524696296"/>
                  </a:ext>
                </a:extLst>
              </a:tr>
              <a:tr h="254783">
                <a:tc>
                  <a:txBody>
                    <a:bodyPr/>
                    <a:lstStyle/>
                    <a:p>
                      <a:pPr algn="l"/>
                      <a:r>
                        <a:rPr lang="en-US" sz="900" b="1">
                          <a:solidFill>
                            <a:srgbClr val="1B1464"/>
                          </a:solidFill>
                          <a:latin typeface="Helvetica" panose="020B0403020202020204" pitchFamily="34" charset="0"/>
                        </a:rPr>
                        <a:t>Week 9 </a:t>
                      </a:r>
                      <a:r>
                        <a:rPr lang="en-US" sz="900" b="0">
                          <a:solidFill>
                            <a:srgbClr val="1B1464"/>
                          </a:solidFill>
                          <a:latin typeface="Helvetica" panose="020B0403020202020204" pitchFamily="34" charset="0"/>
                        </a:rPr>
                        <a:t>(11/5/23)</a:t>
                      </a:r>
                    </a:p>
                  </a:txBody>
                  <a:tcPr marL="107623" marR="107623" marT="53812" marB="53812" anchor="ctr">
                    <a:lnL w="38100" cap="flat" cmpd="sng" algn="ctr">
                      <a:solidFill>
                        <a:srgbClr val="ED3C8D"/>
                      </a:solidFill>
                      <a:prstDash val="solid"/>
                      <a:round/>
                      <a:headEnd type="none" w="med" len="med"/>
                      <a:tailEnd type="none" w="med" len="med"/>
                    </a:lnL>
                  </a:tcPr>
                </a:tc>
                <a:tc>
                  <a:txBody>
                    <a:bodyPr/>
                    <a:lstStyle/>
                    <a:p>
                      <a:pPr algn="l"/>
                      <a:r>
                        <a:rPr lang="en-US" sz="700" b="0">
                          <a:solidFill>
                            <a:srgbClr val="1B1464"/>
                          </a:solidFill>
                          <a:latin typeface="Helvetica" panose="020B0604020202020204" pitchFamily="34" charset="0"/>
                          <a:cs typeface="Helvetica" panose="020B0604020202020204" pitchFamily="34" charset="0"/>
                        </a:rPr>
                        <a:t>Bills @ Bengals / (11/6/22) Titans @ Chiefs</a:t>
                      </a:r>
                    </a:p>
                  </a:txBody>
                  <a:tcPr anchor="ct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17,759</a:t>
                      </a:r>
                    </a:p>
                  </a:txBody>
                  <a:tcPr marL="0" marR="0" marT="0" marB="0" anchor="ct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18,380</a:t>
                      </a:r>
                    </a:p>
                  </a:txBody>
                  <a:tcPr marL="0" marR="0" marT="0" marB="0" anchor="ctr"/>
                </a:tc>
                <a:tc>
                  <a:txBody>
                    <a:bodyPr/>
                    <a:lstStyle/>
                    <a:p>
                      <a:pPr algn="ctr" fontAlgn="b"/>
                      <a:r>
                        <a:rPr lang="en-US" sz="1200" b="1" i="0" u="none" strike="noStrike">
                          <a:solidFill>
                            <a:srgbClr val="1B1464"/>
                          </a:solidFill>
                          <a:effectLst/>
                          <a:latin typeface="Helvetica" panose="020B0604020202020204" pitchFamily="34" charset="0"/>
                          <a:cs typeface="Helvetica" panose="020B0604020202020204" pitchFamily="34" charset="0"/>
                        </a:rPr>
                        <a:t>+3%</a:t>
                      </a:r>
                    </a:p>
                  </a:txBody>
                  <a:tcPr marL="0" marR="0" marT="0" marB="0" anchor="ctr">
                    <a:lnR w="38100" cap="flat" cmpd="sng" algn="ctr">
                      <a:solidFill>
                        <a:srgbClr val="ED3C8D"/>
                      </a:solidFill>
                      <a:prstDash val="solid"/>
                      <a:round/>
                      <a:headEnd type="none" w="med" len="med"/>
                      <a:tailEnd type="none" w="med" len="med"/>
                    </a:lnR>
                  </a:tcPr>
                </a:tc>
                <a:extLst>
                  <a:ext uri="{0D108BD9-81ED-4DB2-BD59-A6C34878D82A}">
                    <a16:rowId xmlns:a16="http://schemas.microsoft.com/office/drawing/2014/main" val="4064674572"/>
                  </a:ext>
                </a:extLst>
              </a:tr>
              <a:tr h="2547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Week 10 </a:t>
                      </a: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(11/12/23)</a:t>
                      </a:r>
                    </a:p>
                  </a:txBody>
                  <a:tcPr marL="107623" marR="107623" marT="53812" marB="53812" anchor="ctr">
                    <a:lnL w="38100" cap="flat" cmpd="sng" algn="ctr">
                      <a:solidFill>
                        <a:srgbClr val="ED3C8D"/>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Jets @ Raiders</a:t>
                      </a:r>
                      <a:r>
                        <a:rPr lang="en-US" sz="700" b="0">
                          <a:solidFill>
                            <a:srgbClr val="1B1464"/>
                          </a:solidFill>
                          <a:latin typeface="Helvetica" panose="020B0604020202020204" pitchFamily="34" charset="0"/>
                          <a:cs typeface="Helvetica" panose="020B0604020202020204" pitchFamily="34" charset="0"/>
                        </a:rPr>
                        <a:t> / (11/13/22) Chargers @ 49ers</a:t>
                      </a:r>
                      <a:endPar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a:txBody>
                  <a:tcPr anchor="ct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15,878</a:t>
                      </a:r>
                    </a:p>
                  </a:txBody>
                  <a:tcPr marL="0" marR="0" marT="0" marB="0" anchor="ct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15,661</a:t>
                      </a:r>
                    </a:p>
                  </a:txBody>
                  <a:tcPr marL="0" marR="0" marT="0" marB="0" anchor="ctr"/>
                </a:tc>
                <a:tc>
                  <a:txBody>
                    <a:bodyPr/>
                    <a:lstStyle/>
                    <a:p>
                      <a:pPr algn="ctr" fontAlgn="b"/>
                      <a:r>
                        <a:rPr lang="en-US" sz="1200" b="1" i="0" u="none" strike="noStrike">
                          <a:solidFill>
                            <a:schemeClr val="bg1">
                              <a:lumMod val="50000"/>
                            </a:schemeClr>
                          </a:solidFill>
                          <a:effectLst/>
                          <a:latin typeface="Helvetica" panose="020B0604020202020204" pitchFamily="34" charset="0"/>
                          <a:cs typeface="Helvetica" panose="020B0604020202020204" pitchFamily="34" charset="0"/>
                        </a:rPr>
                        <a:t>-1%</a:t>
                      </a:r>
                    </a:p>
                  </a:txBody>
                  <a:tcPr marL="0" marR="0" marT="0" marB="0" anchor="ctr">
                    <a:lnR w="38100" cap="flat" cmpd="sng" algn="ctr">
                      <a:solidFill>
                        <a:srgbClr val="ED3C8D"/>
                      </a:solidFill>
                      <a:prstDash val="solid"/>
                      <a:round/>
                      <a:headEnd type="none" w="med" len="med"/>
                      <a:tailEnd type="none" w="med" len="med"/>
                    </a:lnR>
                  </a:tcPr>
                </a:tc>
                <a:extLst>
                  <a:ext uri="{0D108BD9-81ED-4DB2-BD59-A6C34878D82A}">
                    <a16:rowId xmlns:a16="http://schemas.microsoft.com/office/drawing/2014/main" val="3570826735"/>
                  </a:ext>
                </a:extLst>
              </a:tr>
              <a:tr h="2547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Week 11 </a:t>
                      </a: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(11/19/23)</a:t>
                      </a:r>
                    </a:p>
                  </a:txBody>
                  <a:tcPr marL="107623" marR="107623" marT="53812" marB="53812" anchor="ctr">
                    <a:lnL w="38100" cap="flat" cmpd="sng" algn="ctr">
                      <a:solidFill>
                        <a:srgbClr val="ED3C8D"/>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Vikings @ Broncos</a:t>
                      </a:r>
                      <a:r>
                        <a:rPr lang="en-US" sz="700" b="0">
                          <a:solidFill>
                            <a:srgbClr val="1B1464"/>
                          </a:solidFill>
                          <a:latin typeface="Helvetica" panose="020B0604020202020204" pitchFamily="34" charset="0"/>
                          <a:cs typeface="Helvetica" panose="020B0604020202020204" pitchFamily="34" charset="0"/>
                        </a:rPr>
                        <a:t> / (11/20/22) Bengals @ Steelers</a:t>
                      </a:r>
                      <a:endPar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a:txBody>
                  <a:tcPr anchor="ct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17,951</a:t>
                      </a:r>
                    </a:p>
                  </a:txBody>
                  <a:tcPr marL="0" marR="0" marT="0" marB="0" anchor="ct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18,494</a:t>
                      </a:r>
                    </a:p>
                  </a:txBody>
                  <a:tcPr marL="0" marR="0" marT="0" marB="0" anchor="ctr"/>
                </a:tc>
                <a:tc>
                  <a:txBody>
                    <a:bodyPr/>
                    <a:lstStyle/>
                    <a:p>
                      <a:pPr algn="ctr" fontAlgn="b"/>
                      <a:r>
                        <a:rPr lang="en-US" sz="1200" b="1" i="0" u="none" strike="noStrike">
                          <a:solidFill>
                            <a:srgbClr val="1B1464"/>
                          </a:solidFill>
                          <a:effectLst/>
                          <a:latin typeface="Helvetica" panose="020B0604020202020204" pitchFamily="34" charset="0"/>
                          <a:cs typeface="Helvetica" panose="020B0604020202020204" pitchFamily="34" charset="0"/>
                        </a:rPr>
                        <a:t>+3%</a:t>
                      </a:r>
                    </a:p>
                  </a:txBody>
                  <a:tcPr marL="0" marR="0" marT="0" marB="0" anchor="ctr">
                    <a:lnR w="38100" cap="flat" cmpd="sng" algn="ctr">
                      <a:solidFill>
                        <a:srgbClr val="ED3C8D"/>
                      </a:solidFill>
                      <a:prstDash val="solid"/>
                      <a:round/>
                      <a:headEnd type="none" w="med" len="med"/>
                      <a:tailEnd type="none" w="med" len="med"/>
                    </a:lnR>
                  </a:tcPr>
                </a:tc>
                <a:extLst>
                  <a:ext uri="{0D108BD9-81ED-4DB2-BD59-A6C34878D82A}">
                    <a16:rowId xmlns:a16="http://schemas.microsoft.com/office/drawing/2014/main" val="3575582316"/>
                  </a:ext>
                </a:extLst>
              </a:tr>
              <a:tr h="2547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t>Week 13 </a:t>
                      </a:r>
                      <a:r>
                        <a:rPr kumimoji="0" lang="en-US" sz="900" b="0" i="0" u="none" strike="noStrike" kern="1200" cap="none" spc="0" normalizeH="0" baseline="0" noProof="0">
                          <a:ln>
                            <a:noFill/>
                          </a:ln>
                          <a:solidFill>
                            <a:schemeClr val="bg1"/>
                          </a:solidFill>
                          <a:effectLst/>
                          <a:uLnTx/>
                          <a:uFillTx/>
                          <a:latin typeface="Helvetica" panose="020B0403020202020204" pitchFamily="34" charset="0"/>
                          <a:ea typeface="+mn-ea"/>
                          <a:cs typeface="+mn-cs"/>
                        </a:rPr>
                        <a:t>(12/3/23)</a:t>
                      </a:r>
                    </a:p>
                  </a:txBody>
                  <a:tcPr marL="107623" marR="107623" marT="53812" marB="53812" anchor="ctr">
                    <a:lnL w="38100" cap="flat" cmpd="sng" algn="ctr">
                      <a:solidFill>
                        <a:srgbClr val="ED3C8D"/>
                      </a:solidFill>
                      <a:prstDash val="solid"/>
                      <a:round/>
                      <a:headEnd type="none" w="med" len="med"/>
                      <a:tailEnd type="none" w="med" len="med"/>
                    </a:lnL>
                    <a:solidFill>
                      <a:srgbClr val="ED3C8D"/>
                    </a:solidFill>
                  </a:tcPr>
                </a:tc>
                <a:tc>
                  <a:txBody>
                    <a:bodyPr/>
                    <a:lstStyle/>
                    <a:p>
                      <a:pPr algn="l"/>
                      <a:r>
                        <a:rPr lang="en-US" sz="700" b="0">
                          <a:solidFill>
                            <a:schemeClr val="bg1"/>
                          </a:solidFill>
                          <a:latin typeface="Helvetica" panose="020B0604020202020204" pitchFamily="34" charset="0"/>
                          <a:cs typeface="Helvetica" panose="020B0604020202020204" pitchFamily="34" charset="0"/>
                        </a:rPr>
                        <a:t>Chiefs @ Packers / (12/4/22) Colts @ Cowboys</a:t>
                      </a:r>
                    </a:p>
                  </a:txBody>
                  <a:tcPr anchor="ctr">
                    <a:solidFill>
                      <a:srgbClr val="ED3C8D"/>
                    </a:solidFill>
                  </a:tcPr>
                </a:tc>
                <a:tc>
                  <a:txBody>
                    <a:bodyPr/>
                    <a:lstStyle/>
                    <a:p>
                      <a:pPr algn="r" fontAlgn="b"/>
                      <a:r>
                        <a:rPr lang="en-US" sz="1100" b="0" i="0" u="none" strike="noStrike">
                          <a:solidFill>
                            <a:schemeClr val="bg1"/>
                          </a:solidFill>
                          <a:effectLst/>
                          <a:latin typeface="Helvetica" panose="020B0604020202020204" pitchFamily="34" charset="0"/>
                          <a:cs typeface="Helvetica" panose="020B0604020202020204" pitchFamily="34" charset="0"/>
                        </a:rPr>
                        <a:t>18,179</a:t>
                      </a:r>
                    </a:p>
                  </a:txBody>
                  <a:tcPr marL="0" marR="0" marT="0" marB="0" anchor="ctr">
                    <a:solidFill>
                      <a:srgbClr val="ED3C8D"/>
                    </a:solidFill>
                  </a:tcPr>
                </a:tc>
                <a:tc>
                  <a:txBody>
                    <a:bodyPr/>
                    <a:lstStyle/>
                    <a:p>
                      <a:pPr algn="r" fontAlgn="b"/>
                      <a:r>
                        <a:rPr lang="en-US" sz="1100" b="0" i="0" u="none" strike="noStrike">
                          <a:solidFill>
                            <a:schemeClr val="bg1"/>
                          </a:solidFill>
                          <a:effectLst/>
                          <a:latin typeface="Helvetica" panose="020B0604020202020204" pitchFamily="34" charset="0"/>
                          <a:cs typeface="Helvetica" panose="020B0604020202020204" pitchFamily="34" charset="0"/>
                        </a:rPr>
                        <a:t>23,623</a:t>
                      </a:r>
                    </a:p>
                  </a:txBody>
                  <a:tcPr marL="0" marR="0" marT="0" marB="0" anchor="ctr">
                    <a:solidFill>
                      <a:srgbClr val="ED3C8D"/>
                    </a:solidFill>
                  </a:tcPr>
                </a:tc>
                <a:tc>
                  <a:txBody>
                    <a:bodyPr/>
                    <a:lstStyle/>
                    <a:p>
                      <a:pPr algn="ctr" fontAlgn="b"/>
                      <a:r>
                        <a:rPr lang="en-US" sz="1200" b="1" i="0" u="none" strike="noStrike">
                          <a:solidFill>
                            <a:schemeClr val="bg1"/>
                          </a:solidFill>
                          <a:effectLst/>
                          <a:latin typeface="Helvetica" panose="020B0604020202020204" pitchFamily="34" charset="0"/>
                          <a:cs typeface="Helvetica" panose="020B0604020202020204" pitchFamily="34" charset="0"/>
                        </a:rPr>
                        <a:t>+30%</a:t>
                      </a:r>
                    </a:p>
                  </a:txBody>
                  <a:tcPr marL="0" marR="0" marT="0" marB="0" anchor="ctr">
                    <a:lnR w="38100" cap="flat" cmpd="sng" algn="ctr">
                      <a:solidFill>
                        <a:srgbClr val="ED3C8D"/>
                      </a:solidFill>
                      <a:prstDash val="solid"/>
                      <a:round/>
                      <a:headEnd type="none" w="med" len="med"/>
                      <a:tailEnd type="none" w="med" len="med"/>
                    </a:lnR>
                    <a:solidFill>
                      <a:srgbClr val="ED3C8D"/>
                    </a:solidFill>
                  </a:tcPr>
                </a:tc>
                <a:extLst>
                  <a:ext uri="{0D108BD9-81ED-4DB2-BD59-A6C34878D82A}">
                    <a16:rowId xmlns:a16="http://schemas.microsoft.com/office/drawing/2014/main" val="2106467920"/>
                  </a:ext>
                </a:extLst>
              </a:tr>
              <a:tr h="2547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t>Week 14 </a:t>
                      </a:r>
                      <a:r>
                        <a:rPr kumimoji="0" lang="en-US" sz="900" b="0" i="0" u="none" strike="noStrike" kern="1200" cap="none" spc="0" normalizeH="0" baseline="0" noProof="0">
                          <a:ln>
                            <a:noFill/>
                          </a:ln>
                          <a:solidFill>
                            <a:schemeClr val="bg1"/>
                          </a:solidFill>
                          <a:effectLst/>
                          <a:uLnTx/>
                          <a:uFillTx/>
                          <a:latin typeface="Helvetica" panose="020B0403020202020204" pitchFamily="34" charset="0"/>
                          <a:ea typeface="+mn-ea"/>
                          <a:cs typeface="+mn-cs"/>
                        </a:rPr>
                        <a:t>(12/10/23)</a:t>
                      </a:r>
                    </a:p>
                  </a:txBody>
                  <a:tcPr marL="107623" marR="107623" marT="53812" marB="53812" anchor="ctr">
                    <a:lnL w="38100" cap="flat" cmpd="sng" algn="ctr">
                      <a:solidFill>
                        <a:srgbClr val="ED3C8D"/>
                      </a:solidFill>
                      <a:prstDash val="solid"/>
                      <a:round/>
                      <a:headEnd type="none" w="med" len="med"/>
                      <a:tailEnd type="none" w="med" len="med"/>
                    </a:lnL>
                    <a:solidFill>
                      <a:srgbClr val="ED3C8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Eagles @ Cowboys</a:t>
                      </a:r>
                      <a:r>
                        <a:rPr lang="en-US" sz="700" b="0">
                          <a:solidFill>
                            <a:schemeClr val="bg1"/>
                          </a:solidFill>
                          <a:latin typeface="Helvetica" panose="020B0604020202020204" pitchFamily="34" charset="0"/>
                          <a:cs typeface="Helvetica" panose="020B0604020202020204" pitchFamily="34" charset="0"/>
                        </a:rPr>
                        <a:t> / (12/11/22) Chiefs @ Broncos</a:t>
                      </a:r>
                      <a:endParaRPr kumimoji="0" lang="en-US" sz="700" b="0"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endParaRPr>
                    </a:p>
                  </a:txBody>
                  <a:tcPr anchor="ctr">
                    <a:solidFill>
                      <a:srgbClr val="ED3C8D"/>
                    </a:solidFill>
                  </a:tcPr>
                </a:tc>
                <a:tc>
                  <a:txBody>
                    <a:bodyPr/>
                    <a:lstStyle/>
                    <a:p>
                      <a:pPr algn="r" fontAlgn="b"/>
                      <a:r>
                        <a:rPr lang="en-US" sz="1100" b="0" i="0" u="none" strike="noStrike">
                          <a:solidFill>
                            <a:schemeClr val="bg1"/>
                          </a:solidFill>
                          <a:effectLst/>
                          <a:latin typeface="Helvetica" panose="020B0604020202020204" pitchFamily="34" charset="0"/>
                          <a:cs typeface="Helvetica" panose="020B0604020202020204" pitchFamily="34" charset="0"/>
                        </a:rPr>
                        <a:t>15,790</a:t>
                      </a:r>
                    </a:p>
                  </a:txBody>
                  <a:tcPr marL="0" marR="0" marT="0" marB="0" anchor="ctr">
                    <a:solidFill>
                      <a:srgbClr val="ED3C8D"/>
                    </a:solidFill>
                  </a:tcPr>
                </a:tc>
                <a:tc>
                  <a:txBody>
                    <a:bodyPr/>
                    <a:lstStyle/>
                    <a:p>
                      <a:pPr algn="r" fontAlgn="b"/>
                      <a:r>
                        <a:rPr lang="en-US" sz="1100" b="0" i="0" u="none" strike="noStrike">
                          <a:solidFill>
                            <a:schemeClr val="bg1"/>
                          </a:solidFill>
                          <a:effectLst/>
                          <a:latin typeface="Helvetica" panose="020B0604020202020204" pitchFamily="34" charset="0"/>
                          <a:cs typeface="Helvetica" panose="020B0604020202020204" pitchFamily="34" charset="0"/>
                        </a:rPr>
                        <a:t>24,238</a:t>
                      </a:r>
                    </a:p>
                  </a:txBody>
                  <a:tcPr marL="0" marR="0" marT="0" marB="0" anchor="ctr">
                    <a:solidFill>
                      <a:srgbClr val="ED3C8D"/>
                    </a:solidFill>
                  </a:tcPr>
                </a:tc>
                <a:tc>
                  <a:txBody>
                    <a:bodyPr/>
                    <a:lstStyle/>
                    <a:p>
                      <a:pPr algn="ctr" fontAlgn="b"/>
                      <a:r>
                        <a:rPr lang="en-US" sz="1200" b="1" i="0" u="none" strike="noStrike">
                          <a:solidFill>
                            <a:schemeClr val="bg1"/>
                          </a:solidFill>
                          <a:effectLst/>
                          <a:latin typeface="Helvetica" panose="020B0604020202020204" pitchFamily="34" charset="0"/>
                          <a:cs typeface="Helvetica" panose="020B0604020202020204" pitchFamily="34" charset="0"/>
                        </a:rPr>
                        <a:t>+54%</a:t>
                      </a:r>
                    </a:p>
                  </a:txBody>
                  <a:tcPr marL="0" marR="0" marT="0" marB="0" anchor="ctr">
                    <a:lnR w="38100" cap="flat" cmpd="sng" algn="ctr">
                      <a:solidFill>
                        <a:srgbClr val="ED3C8D"/>
                      </a:solidFill>
                      <a:prstDash val="solid"/>
                      <a:round/>
                      <a:headEnd type="none" w="med" len="med"/>
                      <a:tailEnd type="none" w="med" len="med"/>
                    </a:lnR>
                    <a:solidFill>
                      <a:srgbClr val="ED3C8D"/>
                    </a:solidFill>
                  </a:tcPr>
                </a:tc>
                <a:extLst>
                  <a:ext uri="{0D108BD9-81ED-4DB2-BD59-A6C34878D82A}">
                    <a16:rowId xmlns:a16="http://schemas.microsoft.com/office/drawing/2014/main" val="185811419"/>
                  </a:ext>
                </a:extLst>
              </a:tr>
              <a:tr h="2547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Week 15 </a:t>
                      </a: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(12/17/23)</a:t>
                      </a:r>
                    </a:p>
                  </a:txBody>
                  <a:tcPr marL="107623" marR="107623" marT="53812" marB="53812" anchor="ctr">
                    <a:lnL w="38100" cap="flat" cmpd="sng" algn="ctr">
                      <a:solidFill>
                        <a:srgbClr val="ED3C8D"/>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Ravens @ Cowboys</a:t>
                      </a:r>
                      <a:r>
                        <a:rPr lang="en-US" sz="700" b="0">
                          <a:solidFill>
                            <a:srgbClr val="1B1464"/>
                          </a:solidFill>
                          <a:latin typeface="Helvetica" panose="020B0604020202020204" pitchFamily="34" charset="0"/>
                          <a:cs typeface="Helvetica" panose="020B0604020202020204" pitchFamily="34" charset="0"/>
                        </a:rPr>
                        <a:t> / (12/18/22) Patriots @ Raiders</a:t>
                      </a:r>
                      <a:endPar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a:txBody>
                  <a:tcPr anchor="ct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15,390</a:t>
                      </a:r>
                    </a:p>
                  </a:txBody>
                  <a:tcPr marL="0" marR="0" marT="0" marB="0" anchor="ct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16,343</a:t>
                      </a:r>
                    </a:p>
                  </a:txBody>
                  <a:tcPr marL="0" marR="0" marT="0" marB="0" anchor="ctr"/>
                </a:tc>
                <a:tc>
                  <a:txBody>
                    <a:bodyPr/>
                    <a:lstStyle/>
                    <a:p>
                      <a:pPr algn="ctr" fontAlgn="b"/>
                      <a:r>
                        <a:rPr lang="en-US" sz="1200" b="1" i="0" u="none" strike="noStrike">
                          <a:solidFill>
                            <a:srgbClr val="1B1464"/>
                          </a:solidFill>
                          <a:effectLst/>
                          <a:latin typeface="Helvetica" panose="020B0604020202020204" pitchFamily="34" charset="0"/>
                          <a:cs typeface="Helvetica" panose="020B0604020202020204" pitchFamily="34" charset="0"/>
                        </a:rPr>
                        <a:t>+6%</a:t>
                      </a:r>
                    </a:p>
                  </a:txBody>
                  <a:tcPr marL="0" marR="0" marT="0" marB="0" anchor="ctr">
                    <a:lnR w="38100" cap="flat" cmpd="sng" algn="ctr">
                      <a:solidFill>
                        <a:srgbClr val="ED3C8D"/>
                      </a:solidFill>
                      <a:prstDash val="solid"/>
                      <a:round/>
                      <a:headEnd type="none" w="med" len="med"/>
                      <a:tailEnd type="none" w="med" len="med"/>
                    </a:lnR>
                  </a:tcPr>
                </a:tc>
                <a:extLst>
                  <a:ext uri="{0D108BD9-81ED-4DB2-BD59-A6C34878D82A}">
                    <a16:rowId xmlns:a16="http://schemas.microsoft.com/office/drawing/2014/main" val="2685013666"/>
                  </a:ext>
                </a:extLst>
              </a:tr>
              <a:tr h="246596">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Average</a:t>
                      </a:r>
                    </a:p>
                  </a:txBody>
                  <a:tcPr marL="107623" marR="107623" marT="53812" marB="53812" anchor="ctr">
                    <a:lnL w="38100" cap="flat" cmpd="sng" algn="ctr">
                      <a:solidFill>
                        <a:srgbClr val="ED3C8D"/>
                      </a:solidFill>
                      <a:prstDash val="solid"/>
                      <a:round/>
                      <a:headEnd type="none" w="med" len="med"/>
                      <a:tailEnd type="none" w="med" len="med"/>
                    </a:lnL>
                    <a:lnB w="38100" cap="flat" cmpd="sng" algn="ctr">
                      <a:solidFill>
                        <a:srgbClr val="ED3C8D"/>
                      </a:solidFill>
                      <a:prstDash val="solid"/>
                      <a:round/>
                      <a:headEnd type="none" w="med" len="med"/>
                      <a:tailEnd type="none" w="med" len="med"/>
                    </a:lnB>
                    <a:solidFill>
                      <a:schemeClr val="bg1">
                        <a:lumMod val="65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FF0000"/>
                        </a:solidFill>
                        <a:effectLst/>
                        <a:uLnTx/>
                        <a:uFillTx/>
                        <a:latin typeface="Helvetica" panose="020B0403020202020204" pitchFamily="34" charset="0"/>
                        <a:ea typeface="+mn-ea"/>
                        <a:cs typeface="+mn-cs"/>
                      </a:endParaRPr>
                    </a:p>
                  </a:txBody>
                  <a:tcPr marL="107623" marR="107623" marT="53812" marB="53812" anchor="ctr">
                    <a:lnB w="38100" cap="flat" cmpd="sng" algn="ctr">
                      <a:solidFill>
                        <a:srgbClr val="ED3C8D"/>
                      </a:solidFill>
                      <a:prstDash val="solid"/>
                      <a:round/>
                      <a:headEnd type="none" w="med" len="med"/>
                      <a:tailEnd type="none" w="med" len="med"/>
                    </a:lnB>
                    <a:solidFill>
                      <a:schemeClr val="bg1">
                        <a:lumMod val="65000"/>
                      </a:schemeClr>
                    </a:solidFill>
                  </a:tcPr>
                </a:tc>
                <a:tc>
                  <a:txBody>
                    <a:bodyPr/>
                    <a:lstStyle/>
                    <a:p>
                      <a:pPr algn="r" fontAlgn="b"/>
                      <a:r>
                        <a:rPr lang="en-US" sz="1200" b="1" i="0" u="none" strike="noStrike">
                          <a:solidFill>
                            <a:srgbClr val="1B1464"/>
                          </a:solidFill>
                          <a:effectLst/>
                          <a:latin typeface="Helvetica" panose="020B0604020202020204" pitchFamily="34" charset="0"/>
                          <a:cs typeface="Helvetica" panose="020B0604020202020204" pitchFamily="34" charset="0"/>
                        </a:rPr>
                        <a:t>17,783</a:t>
                      </a:r>
                    </a:p>
                  </a:txBody>
                  <a:tcPr marL="0" marR="0" marT="0" marB="0" anchor="ctr">
                    <a:lnB w="38100" cap="flat" cmpd="sng" algn="ctr">
                      <a:solidFill>
                        <a:srgbClr val="ED3C8D"/>
                      </a:solidFill>
                      <a:prstDash val="solid"/>
                      <a:round/>
                      <a:headEnd type="none" w="med" len="med"/>
                      <a:tailEnd type="none" w="med" len="med"/>
                    </a:lnB>
                    <a:solidFill>
                      <a:schemeClr val="bg1">
                        <a:lumMod val="65000"/>
                      </a:schemeClr>
                    </a:solidFill>
                  </a:tcPr>
                </a:tc>
                <a:tc>
                  <a:txBody>
                    <a:bodyPr/>
                    <a:lstStyle/>
                    <a:p>
                      <a:pPr algn="r" fontAlgn="b"/>
                      <a:r>
                        <a:rPr lang="en-US" sz="1200" b="1" i="0" u="none" strike="noStrike">
                          <a:solidFill>
                            <a:srgbClr val="1B1464"/>
                          </a:solidFill>
                          <a:effectLst/>
                          <a:latin typeface="Helvetica" panose="020B0604020202020204" pitchFamily="34" charset="0"/>
                          <a:cs typeface="Helvetica" panose="020B0604020202020204" pitchFamily="34" charset="0"/>
                        </a:rPr>
                        <a:t>19,736</a:t>
                      </a:r>
                    </a:p>
                  </a:txBody>
                  <a:tcPr marL="0" marR="0" marT="0" marB="0" anchor="ctr">
                    <a:lnB w="38100" cap="flat" cmpd="sng" algn="ctr">
                      <a:solidFill>
                        <a:srgbClr val="ED3C8D"/>
                      </a:solidFill>
                      <a:prstDash val="solid"/>
                      <a:round/>
                      <a:headEnd type="none" w="med" len="med"/>
                      <a:tailEnd type="none" w="med" len="med"/>
                    </a:lnB>
                    <a:solidFill>
                      <a:schemeClr val="bg1">
                        <a:lumMod val="65000"/>
                      </a:schemeClr>
                    </a:solidFill>
                  </a:tcPr>
                </a:tc>
                <a:tc>
                  <a:txBody>
                    <a:bodyPr/>
                    <a:lstStyle/>
                    <a:p>
                      <a:pPr algn="ctr" fontAlgn="b"/>
                      <a:r>
                        <a:rPr lang="en-US" sz="1200" b="1" i="0" u="none" strike="noStrike">
                          <a:solidFill>
                            <a:srgbClr val="1B1464"/>
                          </a:solidFill>
                          <a:effectLst/>
                          <a:latin typeface="Helvetica" panose="020B0604020202020204" pitchFamily="34" charset="0"/>
                          <a:cs typeface="Helvetica" panose="020B0604020202020204" pitchFamily="34" charset="0"/>
                        </a:rPr>
                        <a:t>+11%</a:t>
                      </a:r>
                    </a:p>
                  </a:txBody>
                  <a:tcPr marL="0" marR="0" marT="0" marB="0" anchor="ctr">
                    <a:lnR w="38100" cap="flat" cmpd="sng" algn="ctr">
                      <a:solidFill>
                        <a:srgbClr val="ED3C8D"/>
                      </a:solidFill>
                      <a:prstDash val="solid"/>
                      <a:round/>
                      <a:headEnd type="none" w="med" len="med"/>
                      <a:tailEnd type="none" w="med" len="med"/>
                    </a:lnR>
                    <a:lnB w="38100" cap="flat" cmpd="sng" algn="ctr">
                      <a:solidFill>
                        <a:srgbClr val="ED3C8D"/>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295854571"/>
                  </a:ext>
                </a:extLst>
              </a:tr>
            </a:tbl>
          </a:graphicData>
        </a:graphic>
      </p:graphicFrame>
      <p:sp>
        <p:nvSpPr>
          <p:cNvPr id="6" name="Rectangle 5">
            <a:extLst>
              <a:ext uri="{FF2B5EF4-FFF2-40B4-BE49-F238E27FC236}">
                <a16:creationId xmlns:a16="http://schemas.microsoft.com/office/drawing/2014/main" id="{52C05419-69BD-690F-E20D-34E36FC98A69}"/>
              </a:ext>
            </a:extLst>
          </p:cNvPr>
          <p:cNvSpPr/>
          <p:nvPr/>
        </p:nvSpPr>
        <p:spPr>
          <a:xfrm>
            <a:off x="4413250" y="1847114"/>
            <a:ext cx="3204409" cy="234373"/>
          </a:xfrm>
          <a:prstGeom prst="rect">
            <a:avLst/>
          </a:prstGeom>
          <a:solidFill>
            <a:schemeClr val="bg1"/>
          </a:solidFill>
          <a:ln w="1905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Average Minute Audience (000)</a:t>
            </a:r>
          </a:p>
        </p:txBody>
      </p:sp>
      <p:sp>
        <p:nvSpPr>
          <p:cNvPr id="7" name="Rectangle 6">
            <a:extLst>
              <a:ext uri="{FF2B5EF4-FFF2-40B4-BE49-F238E27FC236}">
                <a16:creationId xmlns:a16="http://schemas.microsoft.com/office/drawing/2014/main" id="{E6E1485F-F232-34D2-4C4D-2B12A7DC082D}"/>
              </a:ext>
            </a:extLst>
          </p:cNvPr>
          <p:cNvSpPr/>
          <p:nvPr/>
        </p:nvSpPr>
        <p:spPr>
          <a:xfrm>
            <a:off x="7896590" y="1847114"/>
            <a:ext cx="3742569" cy="226564"/>
          </a:xfrm>
          <a:prstGeom prst="rect">
            <a:avLst/>
          </a:prstGeom>
          <a:solidFill>
            <a:schemeClr val="bg1"/>
          </a:solidFill>
          <a:ln w="1905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1B1464"/>
                </a:solidFill>
                <a:latin typeface="Helvetica" panose="020B0403020202020204" pitchFamily="34" charset="0"/>
              </a:rPr>
              <a:t>Reach (000)</a:t>
            </a:r>
          </a:p>
        </p:txBody>
      </p:sp>
      <p:sp>
        <p:nvSpPr>
          <p:cNvPr id="3" name="Rectangle 2">
            <a:extLst>
              <a:ext uri="{FF2B5EF4-FFF2-40B4-BE49-F238E27FC236}">
                <a16:creationId xmlns:a16="http://schemas.microsoft.com/office/drawing/2014/main" id="{4E94BDBF-8D86-A937-C23F-B3EA5DCDFEBC}"/>
              </a:ext>
            </a:extLst>
          </p:cNvPr>
          <p:cNvSpPr/>
          <p:nvPr/>
        </p:nvSpPr>
        <p:spPr>
          <a:xfrm>
            <a:off x="230715" y="441443"/>
            <a:ext cx="11950477" cy="4924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2022 vs. 2023: Sunday Night Football Comparison</a:t>
            </a:r>
            <a:r>
              <a:rPr lang="en-US" sz="2600" b="1">
                <a:solidFill>
                  <a:srgbClr val="ED3C8D"/>
                </a:solidFill>
                <a:latin typeface="Helvetica" pitchFamily="2" charset="0"/>
              </a:rPr>
              <a:t> (NBC)</a:t>
            </a:r>
            <a:endParaRPr kumimoji="0" lang="en-US" sz="2600" b="1" i="0" u="none" strike="noStrike" kern="1200" cap="none" spc="0" normalizeH="0" baseline="0" noProof="0">
              <a:ln>
                <a:noFill/>
              </a:ln>
              <a:solidFill>
                <a:srgbClr val="ED3C8D"/>
              </a:solidFill>
              <a:effectLst/>
              <a:uLnTx/>
              <a:uFillTx/>
              <a:latin typeface="Helvetica" pitchFamily="2" charset="0"/>
              <a:ea typeface="+mn-ea"/>
              <a:cs typeface="+mn-cs"/>
            </a:endParaRPr>
          </a:p>
        </p:txBody>
      </p:sp>
      <p:sp>
        <p:nvSpPr>
          <p:cNvPr id="4" name="TextBox 3">
            <a:extLst>
              <a:ext uri="{FF2B5EF4-FFF2-40B4-BE49-F238E27FC236}">
                <a16:creationId xmlns:a16="http://schemas.microsoft.com/office/drawing/2014/main" id="{71FA0E3B-37C9-FE4D-DD08-E3D3196DE6AF}"/>
              </a:ext>
            </a:extLst>
          </p:cNvPr>
          <p:cNvSpPr txBox="1"/>
          <p:nvPr/>
        </p:nvSpPr>
        <p:spPr>
          <a:xfrm>
            <a:off x="465350" y="6136636"/>
            <a:ext cx="11675627"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VAB analysis of Nielsen Ratings Analysis and R&amp;F Program Report, Sunday </a:t>
            </a:r>
            <a:r>
              <a:rPr lang="en-US" sz="700">
                <a:solidFill>
                  <a:srgbClr val="1B1464"/>
                </a:solidFill>
                <a:latin typeface="Helvetica" panose="020B0604020202020204" pitchFamily="34" charset="0"/>
                <a:cs typeface="Helvetica" panose="020B0604020202020204" pitchFamily="34" charset="0"/>
              </a:rPr>
              <a:t>Night Football (</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NBC, </a:t>
            </a:r>
            <a:r>
              <a:rPr kumimoji="0" lang="en-US" sz="700" b="0" i="0" u="none"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Universo</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Telemundo), excludes pre- &amp; post-game shows, </a:t>
            </a:r>
            <a:r>
              <a:rPr kumimoji="0" lang="en-US" sz="700" b="0" i="0" u="sng"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Live+SD</a:t>
            </a:r>
            <a:r>
              <a:rPr kumimoji="0" lang="en-US" sz="700" b="0"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P2+, Panel data</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7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NBC, </a:t>
            </a:r>
            <a:r>
              <a:rPr kumimoji="0" lang="en-US" sz="700" b="1" i="0" u="none"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Universo</a:t>
            </a:r>
            <a:r>
              <a:rPr kumimoji="0" lang="en-US" sz="7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Telemundo reflects linear TV audience only and does not include audiences gained from their digital / app streaming. </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The 13 comparable games reflect all weeks that have standalone NFL night game broadcasts across NFL weeks: 2-11 &amp; 13-15 (excludes Thanksgiving weekend). </a:t>
            </a:r>
            <a:r>
              <a:rPr kumimoji="0" lang="en-US" sz="70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NBC Sunday Night Football includes </a:t>
            </a:r>
            <a:r>
              <a:rPr kumimoji="0" lang="en-US" sz="700" i="0" u="none"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Universo</a:t>
            </a:r>
            <a:r>
              <a:rPr kumimoji="0" lang="en-US" sz="70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and Telemundo </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simulcast viewership.</a:t>
            </a:r>
            <a:r>
              <a:rPr kumimoji="0" lang="en-US" sz="70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See</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hlinkClick r:id="rId4" action="ppaction://hlinksldjump">
                  <a:extLst>
                    <a:ext uri="{A12FA001-AC4F-418D-AE19-62706E023703}">
                      <ahyp:hlinkClr xmlns:ahyp="http://schemas.microsoft.com/office/drawing/2018/hyperlinkcolor" val="tx"/>
                    </a:ext>
                  </a:extLst>
                </a:hlinkClick>
              </a:rPr>
              <a:t>appendix</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for schedule and single game details.</a:t>
            </a:r>
          </a:p>
        </p:txBody>
      </p:sp>
    </p:spTree>
    <p:extLst>
      <p:ext uri="{BB962C8B-B14F-4D97-AF65-F5344CB8AC3E}">
        <p14:creationId xmlns:p14="http://schemas.microsoft.com/office/powerpoint/2010/main" val="6373152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Rectangle 176">
            <a:extLst>
              <a:ext uri="{FF2B5EF4-FFF2-40B4-BE49-F238E27FC236}">
                <a16:creationId xmlns:a16="http://schemas.microsoft.com/office/drawing/2014/main" id="{045958C9-2A1E-74F5-8619-03C7DC46F49C}"/>
              </a:ext>
            </a:extLst>
          </p:cNvPr>
          <p:cNvSpPr/>
          <p:nvPr/>
        </p:nvSpPr>
        <p:spPr>
          <a:xfrm>
            <a:off x="0" y="1765230"/>
            <a:ext cx="12191999" cy="510392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06CEDF0A-D03C-E28C-8382-06185E8D0B55}"/>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BDE1BC5F-BB63-0916-3A60-3B803226C47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1E957BC7-FFD0-73CE-08EA-C2A979729B8D}"/>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graphicFrame>
        <p:nvGraphicFramePr>
          <p:cNvPr id="11" name="Chart 10">
            <a:extLst>
              <a:ext uri="{FF2B5EF4-FFF2-40B4-BE49-F238E27FC236}">
                <a16:creationId xmlns:a16="http://schemas.microsoft.com/office/drawing/2014/main" id="{A428A7A7-612E-85E1-6F8B-7C35B3478E12}"/>
              </a:ext>
            </a:extLst>
          </p:cNvPr>
          <p:cNvGraphicFramePr/>
          <p:nvPr/>
        </p:nvGraphicFramePr>
        <p:xfrm>
          <a:off x="187966" y="2357609"/>
          <a:ext cx="11816066" cy="3966615"/>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5986CD5F-F58C-52AD-41FE-6F947CAC8DD5}"/>
              </a:ext>
            </a:extLst>
          </p:cNvPr>
          <p:cNvSpPr txBox="1"/>
          <p:nvPr/>
        </p:nvSpPr>
        <p:spPr>
          <a:xfrm>
            <a:off x="0" y="1840448"/>
            <a:ext cx="12192000"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Average Audience (Per Min) in MM - NFL Monday Night Football</a:t>
            </a:r>
            <a:endPar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2022 vs. 2023 Comparable ‘Sunday Night’ Games</a:t>
            </a:r>
            <a:endParaRPr kumimoji="0" lang="en-US" sz="1100" b="0" i="0" u="none" strike="noStrike" kern="1200" cap="none" spc="0" normalizeH="0" baseline="0" noProof="0">
              <a:ln>
                <a:noFill/>
              </a:ln>
              <a:solidFill>
                <a:srgbClr val="FF0000"/>
              </a:solidFill>
              <a:effectLst/>
              <a:uLnTx/>
              <a:uFillTx/>
              <a:latin typeface="Helvetica" panose="020B0604020202020204" pitchFamily="34" charset="0"/>
              <a:ea typeface="+mn-ea"/>
              <a:cs typeface="Helvetica" panose="020B0604020202020204" pitchFamily="34" charset="0"/>
            </a:endParaRPr>
          </a:p>
        </p:txBody>
      </p:sp>
      <p:sp>
        <p:nvSpPr>
          <p:cNvPr id="4" name="Rectangle: Rounded Corners 3">
            <a:extLst>
              <a:ext uri="{FF2B5EF4-FFF2-40B4-BE49-F238E27FC236}">
                <a16:creationId xmlns:a16="http://schemas.microsoft.com/office/drawing/2014/main" id="{723C2AC9-81DE-4A68-440E-2F9A0DE71596}"/>
              </a:ext>
            </a:extLst>
          </p:cNvPr>
          <p:cNvSpPr/>
          <p:nvPr/>
        </p:nvSpPr>
        <p:spPr>
          <a:xfrm>
            <a:off x="725446" y="3342560"/>
            <a:ext cx="519349" cy="230245"/>
          </a:xfrm>
          <a:prstGeom prst="roundRect">
            <a:avLst/>
          </a:prstGeom>
          <a:solidFill>
            <a:schemeClr val="bg1"/>
          </a:solidFill>
          <a:ln>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EBEA4"/>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8F17A510-16FF-B4A7-F6D6-DA34FAED1260}"/>
              </a:ext>
            </a:extLst>
          </p:cNvPr>
          <p:cNvSpPr txBox="1"/>
          <p:nvPr/>
        </p:nvSpPr>
        <p:spPr>
          <a:xfrm>
            <a:off x="687102" y="3319183"/>
            <a:ext cx="59603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+7%</a:t>
            </a:r>
          </a:p>
        </p:txBody>
      </p:sp>
      <p:sp>
        <p:nvSpPr>
          <p:cNvPr id="10" name="Rectangle: Rounded Corners 9">
            <a:extLst>
              <a:ext uri="{FF2B5EF4-FFF2-40B4-BE49-F238E27FC236}">
                <a16:creationId xmlns:a16="http://schemas.microsoft.com/office/drawing/2014/main" id="{39C51208-E7DD-13D0-A0E9-F79E064A75F3}"/>
              </a:ext>
            </a:extLst>
          </p:cNvPr>
          <p:cNvSpPr/>
          <p:nvPr/>
        </p:nvSpPr>
        <p:spPr>
          <a:xfrm>
            <a:off x="1615064" y="3275204"/>
            <a:ext cx="519349" cy="230245"/>
          </a:xfrm>
          <a:prstGeom prst="roundRect">
            <a:avLst/>
          </a:prstGeom>
          <a:solidFill>
            <a:schemeClr val="bg1"/>
          </a:solidFill>
          <a:ln>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EBEA4"/>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396D7AF5-AD8B-5D07-F7E3-109A52D6B84E}"/>
              </a:ext>
            </a:extLst>
          </p:cNvPr>
          <p:cNvSpPr txBox="1"/>
          <p:nvPr/>
        </p:nvSpPr>
        <p:spPr>
          <a:xfrm>
            <a:off x="1576720" y="3251827"/>
            <a:ext cx="59603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+17%</a:t>
            </a:r>
          </a:p>
        </p:txBody>
      </p:sp>
      <p:sp>
        <p:nvSpPr>
          <p:cNvPr id="17" name="Rectangle: Rounded Corners 16">
            <a:extLst>
              <a:ext uri="{FF2B5EF4-FFF2-40B4-BE49-F238E27FC236}">
                <a16:creationId xmlns:a16="http://schemas.microsoft.com/office/drawing/2014/main" id="{286590F8-02FE-4B06-D430-C87742A7139B}"/>
              </a:ext>
            </a:extLst>
          </p:cNvPr>
          <p:cNvSpPr/>
          <p:nvPr/>
        </p:nvSpPr>
        <p:spPr>
          <a:xfrm>
            <a:off x="2542993" y="3749962"/>
            <a:ext cx="519349" cy="230245"/>
          </a:xfrm>
          <a:prstGeom prst="roundRect">
            <a:avLst/>
          </a:prstGeom>
          <a:solidFill>
            <a:schemeClr val="bg1"/>
          </a:solidFill>
          <a:ln>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EBEA4"/>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9BAE21AD-0205-45B9-DE0A-00080C2094E8}"/>
              </a:ext>
            </a:extLst>
          </p:cNvPr>
          <p:cNvSpPr txBox="1"/>
          <p:nvPr/>
        </p:nvSpPr>
        <p:spPr>
          <a:xfrm>
            <a:off x="2504649" y="3726585"/>
            <a:ext cx="59603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+32%</a:t>
            </a:r>
          </a:p>
        </p:txBody>
      </p:sp>
      <p:sp>
        <p:nvSpPr>
          <p:cNvPr id="19" name="Rectangle: Rounded Corners 18">
            <a:extLst>
              <a:ext uri="{FF2B5EF4-FFF2-40B4-BE49-F238E27FC236}">
                <a16:creationId xmlns:a16="http://schemas.microsoft.com/office/drawing/2014/main" id="{1483452C-086A-4583-0AB2-63C26ED89983}"/>
              </a:ext>
            </a:extLst>
          </p:cNvPr>
          <p:cNvSpPr/>
          <p:nvPr/>
        </p:nvSpPr>
        <p:spPr>
          <a:xfrm>
            <a:off x="3455444" y="3706606"/>
            <a:ext cx="519349" cy="230245"/>
          </a:xfrm>
          <a:prstGeom prst="roundRect">
            <a:avLst/>
          </a:prstGeom>
          <a:solidFill>
            <a:schemeClr val="bg1"/>
          </a:solidFill>
          <a:ln>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EBEA4"/>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C94C3609-D27F-E64C-CEC1-E08F0935AABC}"/>
              </a:ext>
            </a:extLst>
          </p:cNvPr>
          <p:cNvSpPr txBox="1"/>
          <p:nvPr/>
        </p:nvSpPr>
        <p:spPr>
          <a:xfrm>
            <a:off x="3417100" y="3683229"/>
            <a:ext cx="59603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+10%</a:t>
            </a:r>
          </a:p>
        </p:txBody>
      </p:sp>
      <p:sp>
        <p:nvSpPr>
          <p:cNvPr id="21" name="Rectangle: Rounded Corners 20">
            <a:extLst>
              <a:ext uri="{FF2B5EF4-FFF2-40B4-BE49-F238E27FC236}">
                <a16:creationId xmlns:a16="http://schemas.microsoft.com/office/drawing/2014/main" id="{837422B1-E001-2A52-C630-61790A5999BA}"/>
              </a:ext>
            </a:extLst>
          </p:cNvPr>
          <p:cNvSpPr/>
          <p:nvPr/>
        </p:nvSpPr>
        <p:spPr>
          <a:xfrm>
            <a:off x="4375635" y="3511539"/>
            <a:ext cx="519349" cy="230245"/>
          </a:xfrm>
          <a:prstGeom prst="roundRect">
            <a:avLst/>
          </a:prstGeom>
          <a:solidFill>
            <a:schemeClr val="bg1"/>
          </a:solidFill>
          <a:ln>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EBEA4"/>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F864D1FE-677F-FABF-A3F0-154E36646F80}"/>
              </a:ext>
            </a:extLst>
          </p:cNvPr>
          <p:cNvSpPr txBox="1"/>
          <p:nvPr/>
        </p:nvSpPr>
        <p:spPr>
          <a:xfrm>
            <a:off x="4337291" y="3488162"/>
            <a:ext cx="59603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+63%</a:t>
            </a:r>
          </a:p>
        </p:txBody>
      </p:sp>
      <p:sp>
        <p:nvSpPr>
          <p:cNvPr id="24" name="Rectangle: Rounded Corners 23">
            <a:extLst>
              <a:ext uri="{FF2B5EF4-FFF2-40B4-BE49-F238E27FC236}">
                <a16:creationId xmlns:a16="http://schemas.microsoft.com/office/drawing/2014/main" id="{B86D81E6-B8DE-0A24-07CD-D4CB1575F46F}"/>
              </a:ext>
            </a:extLst>
          </p:cNvPr>
          <p:cNvSpPr/>
          <p:nvPr/>
        </p:nvSpPr>
        <p:spPr>
          <a:xfrm>
            <a:off x="5283659" y="3599874"/>
            <a:ext cx="519349" cy="230245"/>
          </a:xfrm>
          <a:prstGeom prst="roundRect">
            <a:avLst/>
          </a:prstGeom>
          <a:solidFill>
            <a:schemeClr val="bg1"/>
          </a:solidFill>
          <a:ln>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EBEA4"/>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EFEEC4AA-9383-3C3F-82C1-BF55B6CC9EBF}"/>
              </a:ext>
            </a:extLst>
          </p:cNvPr>
          <p:cNvSpPr txBox="1"/>
          <p:nvPr/>
        </p:nvSpPr>
        <p:spPr>
          <a:xfrm>
            <a:off x="5245315" y="3576497"/>
            <a:ext cx="59603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+57%</a:t>
            </a:r>
          </a:p>
        </p:txBody>
      </p:sp>
      <p:sp>
        <p:nvSpPr>
          <p:cNvPr id="26" name="Rectangle: Rounded Corners 25">
            <a:extLst>
              <a:ext uri="{FF2B5EF4-FFF2-40B4-BE49-F238E27FC236}">
                <a16:creationId xmlns:a16="http://schemas.microsoft.com/office/drawing/2014/main" id="{9C62D2B6-C79F-4DF6-9190-9A4D820908ED}"/>
              </a:ext>
            </a:extLst>
          </p:cNvPr>
          <p:cNvSpPr/>
          <p:nvPr/>
        </p:nvSpPr>
        <p:spPr>
          <a:xfrm>
            <a:off x="6194592" y="3828406"/>
            <a:ext cx="519349" cy="230245"/>
          </a:xfrm>
          <a:prstGeom prst="roundRect">
            <a:avLst/>
          </a:prstGeom>
          <a:solidFill>
            <a:schemeClr val="bg1"/>
          </a:solidFill>
          <a:ln>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EBEA4"/>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C959B2DA-6B47-A352-9336-F09FD60A5321}"/>
              </a:ext>
            </a:extLst>
          </p:cNvPr>
          <p:cNvSpPr txBox="1"/>
          <p:nvPr/>
        </p:nvSpPr>
        <p:spPr>
          <a:xfrm>
            <a:off x="6156248" y="3805029"/>
            <a:ext cx="59603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+34%</a:t>
            </a:r>
          </a:p>
        </p:txBody>
      </p:sp>
      <p:sp>
        <p:nvSpPr>
          <p:cNvPr id="28" name="Rectangle: Rounded Corners 27">
            <a:extLst>
              <a:ext uri="{FF2B5EF4-FFF2-40B4-BE49-F238E27FC236}">
                <a16:creationId xmlns:a16="http://schemas.microsoft.com/office/drawing/2014/main" id="{40563C9C-F1F3-066E-5CE4-6C350CDFF0F1}"/>
              </a:ext>
            </a:extLst>
          </p:cNvPr>
          <p:cNvSpPr/>
          <p:nvPr/>
        </p:nvSpPr>
        <p:spPr>
          <a:xfrm>
            <a:off x="7101822" y="3903584"/>
            <a:ext cx="519349" cy="230245"/>
          </a:xfrm>
          <a:prstGeom prst="roundRect">
            <a:avLst/>
          </a:prstGeom>
          <a:solidFill>
            <a:schemeClr val="bg1"/>
          </a:solidFill>
          <a:ln>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EBEA4"/>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5124F0E1-EC80-512A-6F82-56E17C47ECAC}"/>
              </a:ext>
            </a:extLst>
          </p:cNvPr>
          <p:cNvSpPr txBox="1"/>
          <p:nvPr/>
        </p:nvSpPr>
        <p:spPr>
          <a:xfrm>
            <a:off x="7063478" y="3880207"/>
            <a:ext cx="59603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+38%</a:t>
            </a:r>
          </a:p>
        </p:txBody>
      </p:sp>
      <p:sp>
        <p:nvSpPr>
          <p:cNvPr id="30" name="Rectangle: Rounded Corners 29">
            <a:extLst>
              <a:ext uri="{FF2B5EF4-FFF2-40B4-BE49-F238E27FC236}">
                <a16:creationId xmlns:a16="http://schemas.microsoft.com/office/drawing/2014/main" id="{AB660DE9-FDB4-E96B-1471-1416A6D2B798}"/>
              </a:ext>
            </a:extLst>
          </p:cNvPr>
          <p:cNvSpPr/>
          <p:nvPr/>
        </p:nvSpPr>
        <p:spPr>
          <a:xfrm>
            <a:off x="8008018" y="3669978"/>
            <a:ext cx="519349" cy="230245"/>
          </a:xfrm>
          <a:prstGeom prst="roundRect">
            <a:avLst/>
          </a:prstGeom>
          <a:solidFill>
            <a:schemeClr val="bg1"/>
          </a:solidFill>
          <a:ln>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EBEA4"/>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A3E16EBB-2C83-FF0B-77C9-5F3316DF250F}"/>
              </a:ext>
            </a:extLst>
          </p:cNvPr>
          <p:cNvSpPr txBox="1"/>
          <p:nvPr/>
        </p:nvSpPr>
        <p:spPr>
          <a:xfrm>
            <a:off x="7969674" y="3646601"/>
            <a:ext cx="59603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+38%</a:t>
            </a:r>
          </a:p>
        </p:txBody>
      </p:sp>
      <p:sp>
        <p:nvSpPr>
          <p:cNvPr id="32" name="Rectangle: Rounded Corners 31">
            <a:extLst>
              <a:ext uri="{FF2B5EF4-FFF2-40B4-BE49-F238E27FC236}">
                <a16:creationId xmlns:a16="http://schemas.microsoft.com/office/drawing/2014/main" id="{C0E61D4E-ED30-2F00-0477-42405768D889}"/>
              </a:ext>
            </a:extLst>
          </p:cNvPr>
          <p:cNvSpPr/>
          <p:nvPr/>
        </p:nvSpPr>
        <p:spPr>
          <a:xfrm>
            <a:off x="8890726" y="2825976"/>
            <a:ext cx="519349" cy="230245"/>
          </a:xfrm>
          <a:prstGeom prst="roundRect">
            <a:avLst/>
          </a:prstGeom>
          <a:solidFill>
            <a:schemeClr val="bg1"/>
          </a:solidFill>
          <a:ln>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EBEA4"/>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E6319E0F-A8B9-4841-1B4B-E7A2E6301208}"/>
              </a:ext>
            </a:extLst>
          </p:cNvPr>
          <p:cNvSpPr txBox="1"/>
          <p:nvPr/>
        </p:nvSpPr>
        <p:spPr>
          <a:xfrm>
            <a:off x="8821257" y="2802599"/>
            <a:ext cx="67478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+156%</a:t>
            </a:r>
          </a:p>
        </p:txBody>
      </p:sp>
      <p:sp>
        <p:nvSpPr>
          <p:cNvPr id="35" name="Rectangle: Rounded Corners 34">
            <a:extLst>
              <a:ext uri="{FF2B5EF4-FFF2-40B4-BE49-F238E27FC236}">
                <a16:creationId xmlns:a16="http://schemas.microsoft.com/office/drawing/2014/main" id="{EFDA8FD6-11E8-9FD1-1FE7-38EDBD67DDBC}"/>
              </a:ext>
            </a:extLst>
          </p:cNvPr>
          <p:cNvSpPr/>
          <p:nvPr/>
        </p:nvSpPr>
        <p:spPr>
          <a:xfrm>
            <a:off x="9797452" y="3767949"/>
            <a:ext cx="519349" cy="230245"/>
          </a:xfrm>
          <a:prstGeom prst="roundRect">
            <a:avLst/>
          </a:prstGeom>
          <a:solidFill>
            <a:schemeClr val="bg1"/>
          </a:solidFill>
          <a:ln>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EBEA4"/>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49EDC4AE-B5E0-3AB6-C82B-03E0272AFCAC}"/>
              </a:ext>
            </a:extLst>
          </p:cNvPr>
          <p:cNvSpPr txBox="1"/>
          <p:nvPr/>
        </p:nvSpPr>
        <p:spPr>
          <a:xfrm>
            <a:off x="9759108" y="3744572"/>
            <a:ext cx="59603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+46%</a:t>
            </a:r>
          </a:p>
        </p:txBody>
      </p:sp>
      <p:sp>
        <p:nvSpPr>
          <p:cNvPr id="37" name="Rectangle: Rounded Corners 36">
            <a:extLst>
              <a:ext uri="{FF2B5EF4-FFF2-40B4-BE49-F238E27FC236}">
                <a16:creationId xmlns:a16="http://schemas.microsoft.com/office/drawing/2014/main" id="{7E0D9B62-2BC9-6418-7D1C-E48236CA7DB6}"/>
              </a:ext>
            </a:extLst>
          </p:cNvPr>
          <p:cNvSpPr/>
          <p:nvPr/>
        </p:nvSpPr>
        <p:spPr>
          <a:xfrm>
            <a:off x="10706791" y="3519564"/>
            <a:ext cx="519349" cy="230245"/>
          </a:xfrm>
          <a:prstGeom prst="roundRect">
            <a:avLst/>
          </a:prstGeom>
          <a:solidFill>
            <a:schemeClr val="bg1"/>
          </a:solidFill>
          <a:ln>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EBEA4"/>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ADC1D649-4E98-59E8-508A-3DB427498B05}"/>
              </a:ext>
            </a:extLst>
          </p:cNvPr>
          <p:cNvSpPr txBox="1"/>
          <p:nvPr/>
        </p:nvSpPr>
        <p:spPr>
          <a:xfrm>
            <a:off x="10668447" y="3496187"/>
            <a:ext cx="59603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+91%</a:t>
            </a:r>
          </a:p>
        </p:txBody>
      </p:sp>
      <p:sp>
        <p:nvSpPr>
          <p:cNvPr id="39" name="Rectangle: Rounded Corners 38">
            <a:extLst>
              <a:ext uri="{FF2B5EF4-FFF2-40B4-BE49-F238E27FC236}">
                <a16:creationId xmlns:a16="http://schemas.microsoft.com/office/drawing/2014/main" id="{F24F35E6-130D-7A28-26D8-EB2765542C08}"/>
              </a:ext>
            </a:extLst>
          </p:cNvPr>
          <p:cNvSpPr/>
          <p:nvPr/>
        </p:nvSpPr>
        <p:spPr>
          <a:xfrm>
            <a:off x="11633158" y="3546617"/>
            <a:ext cx="519349" cy="230245"/>
          </a:xfrm>
          <a:prstGeom prst="roundRect">
            <a:avLst/>
          </a:prstGeom>
          <a:solidFill>
            <a:schemeClr val="bg1"/>
          </a:solidFill>
          <a:ln>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EBEA4"/>
              </a:solidFill>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id="{30B92BE2-03ED-4007-5DC8-A1F4A5732763}"/>
              </a:ext>
            </a:extLst>
          </p:cNvPr>
          <p:cNvSpPr txBox="1"/>
          <p:nvPr/>
        </p:nvSpPr>
        <p:spPr>
          <a:xfrm>
            <a:off x="11594814" y="3523240"/>
            <a:ext cx="59603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+21%</a:t>
            </a:r>
          </a:p>
        </p:txBody>
      </p:sp>
      <p:sp>
        <p:nvSpPr>
          <p:cNvPr id="42" name="Rectangle 41">
            <a:extLst>
              <a:ext uri="{FF2B5EF4-FFF2-40B4-BE49-F238E27FC236}">
                <a16:creationId xmlns:a16="http://schemas.microsoft.com/office/drawing/2014/main" id="{60ACBA99-36D2-8B3E-8E80-4FD801E2EA68}"/>
              </a:ext>
            </a:extLst>
          </p:cNvPr>
          <p:cNvSpPr/>
          <p:nvPr/>
        </p:nvSpPr>
        <p:spPr>
          <a:xfrm>
            <a:off x="179743" y="378000"/>
            <a:ext cx="11718202"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4EBEA4"/>
                </a:solidFill>
                <a:effectLst/>
                <a:uLnTx/>
                <a:uFillTx/>
                <a:latin typeface="Helvetica" pitchFamily="2" charset="0"/>
                <a:ea typeface="+mn-ea"/>
                <a:cs typeface="+mn-cs"/>
              </a:rPr>
              <a:t>MNF</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 viewership is up </a:t>
            </a:r>
            <a:r>
              <a:rPr kumimoji="0" lang="en-US" sz="2600" b="1" i="0" u="none" strike="noStrike" kern="1200" cap="none" spc="0" normalizeH="0" baseline="0" noProof="0">
                <a:ln>
                  <a:noFill/>
                </a:ln>
                <a:solidFill>
                  <a:srgbClr val="4EBEA4"/>
                </a:solidFill>
                <a:effectLst/>
                <a:uLnTx/>
                <a:uFillTx/>
                <a:latin typeface="Helvetica" pitchFamily="2" charset="0"/>
                <a:ea typeface="+mn-ea"/>
                <a:cs typeface="+mn-cs"/>
              </a:rPr>
              <a:t>+4</a:t>
            </a:r>
            <a:r>
              <a:rPr lang="en-US" sz="2600" b="1">
                <a:solidFill>
                  <a:srgbClr val="4EBEA4"/>
                </a:solidFill>
                <a:latin typeface="Helvetica" pitchFamily="2" charset="0"/>
              </a:rPr>
              <a:t>2</a:t>
            </a:r>
            <a:r>
              <a:rPr kumimoji="0" lang="en-US" sz="2600" b="1" i="0" u="none" strike="noStrike" kern="1200" cap="none" spc="0" normalizeH="0" baseline="0" noProof="0">
                <a:ln>
                  <a:noFill/>
                </a:ln>
                <a:solidFill>
                  <a:srgbClr val="4EBEA4"/>
                </a:solidFill>
                <a:effectLst/>
                <a:uLnTx/>
                <a:uFillTx/>
                <a:latin typeface="Helvetica" pitchFamily="2" charset="0"/>
                <a:ea typeface="+mn-ea"/>
                <a:cs typeface="+mn-cs"/>
              </a:rPr>
              <a:t>% </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in 2023, led both by competitive matchups and an increased number of games </a:t>
            </a:r>
            <a:r>
              <a:rPr kumimoji="0" lang="en-US" sz="2600" b="1" i="0" u="none" strike="noStrike" kern="1200" cap="none" spc="0" normalizeH="0" baseline="0" noProof="0">
                <a:ln>
                  <a:noFill/>
                </a:ln>
                <a:solidFill>
                  <a:srgbClr val="4EBEA4"/>
                </a:solidFill>
                <a:effectLst/>
                <a:uLnTx/>
                <a:uFillTx/>
                <a:latin typeface="Helvetica" pitchFamily="2" charset="0"/>
                <a:ea typeface="+mn-ea"/>
                <a:cs typeface="+mn-cs"/>
              </a:rPr>
              <a:t>simulcasted on ABC and ESPN</a:t>
            </a:r>
          </a:p>
        </p:txBody>
      </p:sp>
      <p:sp>
        <p:nvSpPr>
          <p:cNvPr id="43" name="TextBox 42">
            <a:extLst>
              <a:ext uri="{FF2B5EF4-FFF2-40B4-BE49-F238E27FC236}">
                <a16:creationId xmlns:a16="http://schemas.microsoft.com/office/drawing/2014/main" id="{405A75A9-C90E-269A-DE76-2308B75FE9AE}"/>
              </a:ext>
            </a:extLst>
          </p:cNvPr>
          <p:cNvSpPr txBox="1"/>
          <p:nvPr/>
        </p:nvSpPr>
        <p:spPr>
          <a:xfrm>
            <a:off x="454407" y="1287088"/>
            <a:ext cx="11718201" cy="30777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5"/>
              </a:buBlip>
              <a:tabLst/>
              <a:defRPr/>
            </a:pPr>
            <a:r>
              <a:rPr kumimoji="0" lang="en-US" sz="1400" b="0" i="0" u="none" strike="noStrike" kern="1200" cap="none" spc="0" normalizeH="0" baseline="0" noProof="0">
                <a:ln>
                  <a:noFill/>
                </a:ln>
                <a:solidFill>
                  <a:srgbClr val="1B1464"/>
                </a:solidFill>
                <a:effectLst/>
                <a:uLnTx/>
                <a:uFillTx/>
                <a:latin typeface="Helvetica" pitchFamily="2" charset="0"/>
                <a:ea typeface="+mn-ea"/>
                <a:cs typeface="+mn-cs"/>
              </a:rPr>
              <a:t>Simulcasted games </a:t>
            </a:r>
            <a:r>
              <a:rPr kumimoji="0" lang="en-US" sz="1400" b="0" i="0" u="none" strike="noStrike" kern="1200" cap="none" spc="0" normalizeH="0" baseline="0" noProof="0">
                <a:ln>
                  <a:noFill/>
                </a:ln>
                <a:solidFill>
                  <a:srgbClr val="4EBEA4"/>
                </a:solidFill>
                <a:effectLst/>
                <a:uLnTx/>
                <a:uFillTx/>
                <a:latin typeface="Helvetica" pitchFamily="2" charset="0"/>
                <a:ea typeface="+mn-ea"/>
                <a:cs typeface="+mn-cs"/>
              </a:rPr>
              <a:t>increased from 3 to 12 comparable games</a:t>
            </a:r>
            <a:r>
              <a:rPr kumimoji="0" lang="en-US" sz="1400" b="0" i="0" u="none" strike="noStrike" kern="1200" cap="none" spc="0" normalizeH="0" baseline="0" noProof="0">
                <a:ln>
                  <a:noFill/>
                </a:ln>
                <a:solidFill>
                  <a:srgbClr val="1B1464"/>
                </a:solidFill>
                <a:effectLst/>
                <a:uLnTx/>
                <a:uFillTx/>
                <a:latin typeface="Helvetica" pitchFamily="2" charset="0"/>
                <a:ea typeface="+mn-ea"/>
                <a:cs typeface="+mn-cs"/>
              </a:rPr>
              <a:t> in 2023 creating more opportunity for marketers to reach their key audiences</a:t>
            </a:r>
            <a:endParaRPr kumimoji="0" lang="en-US" sz="1400" b="0" i="0" u="none" strike="noStrike" kern="1200" cap="none" spc="0" normalizeH="0" baseline="0" noProof="0">
              <a:ln>
                <a:noFill/>
              </a:ln>
              <a:solidFill>
                <a:srgbClr val="FF0000"/>
              </a:solidFill>
              <a:effectLst/>
              <a:highlight>
                <a:srgbClr val="FFFF00"/>
              </a:highlight>
              <a:uLnTx/>
              <a:uFillTx/>
              <a:latin typeface="Helvetica" pitchFamily="2" charset="0"/>
              <a:ea typeface="+mn-ea"/>
              <a:cs typeface="+mn-cs"/>
            </a:endParaRPr>
          </a:p>
        </p:txBody>
      </p:sp>
      <p:sp>
        <p:nvSpPr>
          <p:cNvPr id="44" name="TextBox 43">
            <a:extLst>
              <a:ext uri="{FF2B5EF4-FFF2-40B4-BE49-F238E27FC236}">
                <a16:creationId xmlns:a16="http://schemas.microsoft.com/office/drawing/2014/main" id="{255C6E7A-3415-7B87-480A-60C3288D0E50}"/>
              </a:ext>
            </a:extLst>
          </p:cNvPr>
          <p:cNvSpPr txBox="1"/>
          <p:nvPr/>
        </p:nvSpPr>
        <p:spPr>
          <a:xfrm>
            <a:off x="324466" y="6062979"/>
            <a:ext cx="1187694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VAB analysis of Nielsen R</a:t>
            </a:r>
            <a:r>
              <a:rPr lang="en-US" sz="700" err="1">
                <a:solidFill>
                  <a:srgbClr val="1B1464"/>
                </a:solidFill>
                <a:latin typeface="Helvetica" panose="020B0604020202020204" pitchFamily="34" charset="0"/>
                <a:cs typeface="Helvetica" panose="020B0604020202020204" pitchFamily="34" charset="0"/>
              </a:rPr>
              <a:t>atings</a:t>
            </a:r>
            <a:r>
              <a:rPr lang="en-US" sz="700">
                <a:solidFill>
                  <a:srgbClr val="1B1464"/>
                </a:solidFill>
                <a:latin typeface="Helvetica" panose="020B0604020202020204" pitchFamily="34" charset="0"/>
                <a:cs typeface="Helvetica" panose="020B0604020202020204" pitchFamily="34" charset="0"/>
              </a:rPr>
              <a:t> Analysis</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Program Report, Monday Night Football (ESPN, ESPN2, ESPN Deportes, ABC), excludes pre- &amp; post-game shows, </a:t>
            </a:r>
            <a:r>
              <a:rPr kumimoji="0" lang="en-US" sz="700" b="0" i="0" u="none"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Live+SD</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P2+, Panel data. </a:t>
            </a:r>
            <a:r>
              <a:rPr kumimoji="0" lang="en-US" sz="7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ESPN, ESPN2, ESPN Deportes and ABC reflects linear TV audience only and does not include audiences gained from their digital / app streaming. </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The 13 comparable games reflect all weeks that have standalone NFL night game broadcasts across NFL weeks: 2-11 &amp; 13-15 (excludes Thanksgiving weekend). ESPN Monday Night Football includes ESPN2 and ESPN Deportes simulcast viewership. Note: ESPN MNF data also includes ABC simulcast data and reflects only ABC for week 14 (12/11/23) due to a staggered doubleheader that night when each game partially overlapped each other. MNF weeks 2, 3 and 14 include two matchups. See </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hlinkClick r:id="rId6" action="ppaction://hlinksldjump">
                  <a:extLst>
                    <a:ext uri="{A12FA001-AC4F-418D-AE19-62706E023703}">
                      <ahyp:hlinkClr xmlns:ahyp="http://schemas.microsoft.com/office/drawing/2018/hyperlinkcolor" val="tx"/>
                    </a:ext>
                  </a:extLst>
                </a:hlinkClick>
              </a:rPr>
              <a:t>appendix</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for schedule and single game details.</a:t>
            </a:r>
          </a:p>
        </p:txBody>
      </p:sp>
      <p:sp>
        <p:nvSpPr>
          <p:cNvPr id="46" name="Rectangle: Rounded Corners 45">
            <a:extLst>
              <a:ext uri="{FF2B5EF4-FFF2-40B4-BE49-F238E27FC236}">
                <a16:creationId xmlns:a16="http://schemas.microsoft.com/office/drawing/2014/main" id="{4ABD3A37-7E84-166C-9169-4611F7BCB672}"/>
              </a:ext>
            </a:extLst>
          </p:cNvPr>
          <p:cNvSpPr/>
          <p:nvPr/>
        </p:nvSpPr>
        <p:spPr>
          <a:xfrm>
            <a:off x="2086611" y="5808396"/>
            <a:ext cx="778919" cy="226080"/>
          </a:xfrm>
          <a:prstGeom prst="roundRect">
            <a:avLst>
              <a:gd name="adj" fmla="val 16667"/>
            </a:avLst>
          </a:prstGeom>
          <a:solidFill>
            <a:schemeClr val="bg1"/>
          </a:solidFill>
          <a:ln>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Added simulcast game week for 2023</a:t>
            </a:r>
          </a:p>
        </p:txBody>
      </p:sp>
      <p:sp>
        <p:nvSpPr>
          <p:cNvPr id="48" name="Rectangle: Rounded Corners 47">
            <a:extLst>
              <a:ext uri="{FF2B5EF4-FFF2-40B4-BE49-F238E27FC236}">
                <a16:creationId xmlns:a16="http://schemas.microsoft.com/office/drawing/2014/main" id="{59E217AE-F196-DB43-6EC0-953EA744A843}"/>
              </a:ext>
            </a:extLst>
          </p:cNvPr>
          <p:cNvSpPr/>
          <p:nvPr/>
        </p:nvSpPr>
        <p:spPr>
          <a:xfrm>
            <a:off x="2988740" y="5808396"/>
            <a:ext cx="778919" cy="226080"/>
          </a:xfrm>
          <a:prstGeom prst="roundRect">
            <a:avLst>
              <a:gd name="adj" fmla="val 16667"/>
            </a:avLst>
          </a:prstGeom>
          <a:solidFill>
            <a:schemeClr val="bg1"/>
          </a:solidFill>
          <a:ln>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Added simulcast game week for 2023</a:t>
            </a:r>
          </a:p>
        </p:txBody>
      </p:sp>
      <p:sp>
        <p:nvSpPr>
          <p:cNvPr id="54" name="Rectangle: Rounded Corners 53">
            <a:extLst>
              <a:ext uri="{FF2B5EF4-FFF2-40B4-BE49-F238E27FC236}">
                <a16:creationId xmlns:a16="http://schemas.microsoft.com/office/drawing/2014/main" id="{7A863010-19E1-3CF8-88BA-13B9B493217B}"/>
              </a:ext>
            </a:extLst>
          </p:cNvPr>
          <p:cNvSpPr/>
          <p:nvPr/>
        </p:nvSpPr>
        <p:spPr>
          <a:xfrm>
            <a:off x="3887631" y="5808396"/>
            <a:ext cx="778919" cy="226080"/>
          </a:xfrm>
          <a:prstGeom prst="roundRect">
            <a:avLst>
              <a:gd name="adj" fmla="val 16667"/>
            </a:avLst>
          </a:prstGeom>
          <a:solidFill>
            <a:schemeClr val="bg1"/>
          </a:solidFill>
          <a:ln>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Added simulcast game week for 2023</a:t>
            </a:r>
          </a:p>
        </p:txBody>
      </p:sp>
      <p:sp>
        <p:nvSpPr>
          <p:cNvPr id="55" name="Rectangle: Rounded Corners 54">
            <a:extLst>
              <a:ext uri="{FF2B5EF4-FFF2-40B4-BE49-F238E27FC236}">
                <a16:creationId xmlns:a16="http://schemas.microsoft.com/office/drawing/2014/main" id="{63CA0851-61B0-74F6-D724-DA4423B85275}"/>
              </a:ext>
            </a:extLst>
          </p:cNvPr>
          <p:cNvSpPr/>
          <p:nvPr/>
        </p:nvSpPr>
        <p:spPr>
          <a:xfrm>
            <a:off x="4789760" y="5808396"/>
            <a:ext cx="778919" cy="226080"/>
          </a:xfrm>
          <a:prstGeom prst="roundRect">
            <a:avLst>
              <a:gd name="adj" fmla="val 16667"/>
            </a:avLst>
          </a:prstGeom>
          <a:solidFill>
            <a:schemeClr val="bg1"/>
          </a:solidFill>
          <a:ln>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Added simulcast game week for 2023</a:t>
            </a:r>
          </a:p>
        </p:txBody>
      </p:sp>
      <p:sp>
        <p:nvSpPr>
          <p:cNvPr id="56" name="Rectangle: Rounded Corners 55">
            <a:extLst>
              <a:ext uri="{FF2B5EF4-FFF2-40B4-BE49-F238E27FC236}">
                <a16:creationId xmlns:a16="http://schemas.microsoft.com/office/drawing/2014/main" id="{CEC7D246-F8C8-4C31-AD3C-F4CD92AC4EE9}"/>
              </a:ext>
            </a:extLst>
          </p:cNvPr>
          <p:cNvSpPr/>
          <p:nvPr/>
        </p:nvSpPr>
        <p:spPr>
          <a:xfrm>
            <a:off x="5706539" y="5812544"/>
            <a:ext cx="778919" cy="226080"/>
          </a:xfrm>
          <a:prstGeom prst="roundRect">
            <a:avLst>
              <a:gd name="adj" fmla="val 16667"/>
            </a:avLst>
          </a:prstGeom>
          <a:solidFill>
            <a:schemeClr val="bg1"/>
          </a:solidFill>
          <a:ln>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Added simulcast game week for 2023</a:t>
            </a:r>
          </a:p>
        </p:txBody>
      </p:sp>
      <p:sp>
        <p:nvSpPr>
          <p:cNvPr id="57" name="Rectangle: Rounded Corners 56">
            <a:extLst>
              <a:ext uri="{FF2B5EF4-FFF2-40B4-BE49-F238E27FC236}">
                <a16:creationId xmlns:a16="http://schemas.microsoft.com/office/drawing/2014/main" id="{B9882A91-9B87-E482-60B4-8794D212366E}"/>
              </a:ext>
            </a:extLst>
          </p:cNvPr>
          <p:cNvSpPr/>
          <p:nvPr/>
        </p:nvSpPr>
        <p:spPr>
          <a:xfrm>
            <a:off x="6607012" y="5812544"/>
            <a:ext cx="778919" cy="226080"/>
          </a:xfrm>
          <a:prstGeom prst="roundRect">
            <a:avLst>
              <a:gd name="adj" fmla="val 16667"/>
            </a:avLst>
          </a:prstGeom>
          <a:solidFill>
            <a:schemeClr val="bg1"/>
          </a:solidFill>
          <a:ln>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Added simulcast game week for 2023</a:t>
            </a:r>
          </a:p>
        </p:txBody>
      </p:sp>
      <p:sp>
        <p:nvSpPr>
          <p:cNvPr id="58" name="Rectangle: Rounded Corners 57">
            <a:extLst>
              <a:ext uri="{FF2B5EF4-FFF2-40B4-BE49-F238E27FC236}">
                <a16:creationId xmlns:a16="http://schemas.microsoft.com/office/drawing/2014/main" id="{450DE6F4-1FAC-E950-F2CD-BDE64DA06623}"/>
              </a:ext>
            </a:extLst>
          </p:cNvPr>
          <p:cNvSpPr/>
          <p:nvPr/>
        </p:nvSpPr>
        <p:spPr>
          <a:xfrm>
            <a:off x="7522136" y="5812544"/>
            <a:ext cx="778919" cy="226080"/>
          </a:xfrm>
          <a:prstGeom prst="roundRect">
            <a:avLst>
              <a:gd name="adj" fmla="val 16667"/>
            </a:avLst>
          </a:prstGeom>
          <a:solidFill>
            <a:schemeClr val="bg1"/>
          </a:solidFill>
          <a:ln>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Added simulcast game week for 2023</a:t>
            </a:r>
          </a:p>
        </p:txBody>
      </p:sp>
      <p:sp>
        <p:nvSpPr>
          <p:cNvPr id="59" name="Rectangle: Rounded Corners 58">
            <a:extLst>
              <a:ext uri="{FF2B5EF4-FFF2-40B4-BE49-F238E27FC236}">
                <a16:creationId xmlns:a16="http://schemas.microsoft.com/office/drawing/2014/main" id="{42425C4D-FC3F-B32D-E146-65A95242BC6D}"/>
              </a:ext>
            </a:extLst>
          </p:cNvPr>
          <p:cNvSpPr/>
          <p:nvPr/>
        </p:nvSpPr>
        <p:spPr>
          <a:xfrm>
            <a:off x="8437260" y="5812544"/>
            <a:ext cx="778919" cy="226080"/>
          </a:xfrm>
          <a:prstGeom prst="roundRect">
            <a:avLst>
              <a:gd name="adj" fmla="val 16667"/>
            </a:avLst>
          </a:prstGeom>
          <a:solidFill>
            <a:schemeClr val="bg1"/>
          </a:solidFill>
          <a:ln>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Added simulcast game week for 2023</a:t>
            </a:r>
          </a:p>
        </p:txBody>
      </p:sp>
      <p:sp>
        <p:nvSpPr>
          <p:cNvPr id="60" name="Rectangle: Rounded Corners 59">
            <a:extLst>
              <a:ext uri="{FF2B5EF4-FFF2-40B4-BE49-F238E27FC236}">
                <a16:creationId xmlns:a16="http://schemas.microsoft.com/office/drawing/2014/main" id="{A2BE20A3-F8A0-3603-5616-7567404B3E97}"/>
              </a:ext>
            </a:extLst>
          </p:cNvPr>
          <p:cNvSpPr/>
          <p:nvPr/>
        </p:nvSpPr>
        <p:spPr>
          <a:xfrm>
            <a:off x="9352384" y="5815752"/>
            <a:ext cx="778919" cy="226080"/>
          </a:xfrm>
          <a:prstGeom prst="roundRect">
            <a:avLst>
              <a:gd name="adj" fmla="val 16667"/>
            </a:avLst>
          </a:prstGeom>
          <a:solidFill>
            <a:schemeClr val="bg1"/>
          </a:solidFill>
          <a:ln>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Added simulcast game week for 2023</a:t>
            </a:r>
          </a:p>
        </p:txBody>
      </p:sp>
      <p:sp>
        <p:nvSpPr>
          <p:cNvPr id="61" name="Rectangle: Rounded Corners 60">
            <a:extLst>
              <a:ext uri="{FF2B5EF4-FFF2-40B4-BE49-F238E27FC236}">
                <a16:creationId xmlns:a16="http://schemas.microsoft.com/office/drawing/2014/main" id="{4E8A6A84-1008-9A5C-09BD-24F99942565F}"/>
              </a:ext>
            </a:extLst>
          </p:cNvPr>
          <p:cNvSpPr/>
          <p:nvPr/>
        </p:nvSpPr>
        <p:spPr>
          <a:xfrm>
            <a:off x="10267508" y="5815752"/>
            <a:ext cx="778919" cy="226080"/>
          </a:xfrm>
          <a:prstGeom prst="roundRect">
            <a:avLst>
              <a:gd name="adj" fmla="val 16667"/>
            </a:avLst>
          </a:prstGeom>
          <a:solidFill>
            <a:schemeClr val="bg1"/>
          </a:solidFill>
          <a:ln>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Added simulcast game week for 2023</a:t>
            </a:r>
          </a:p>
        </p:txBody>
      </p:sp>
    </p:spTree>
    <p:extLst>
      <p:ext uri="{BB962C8B-B14F-4D97-AF65-F5344CB8AC3E}">
        <p14:creationId xmlns:p14="http://schemas.microsoft.com/office/powerpoint/2010/main" val="15644139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Rectangle 176">
            <a:extLst>
              <a:ext uri="{FF2B5EF4-FFF2-40B4-BE49-F238E27FC236}">
                <a16:creationId xmlns:a16="http://schemas.microsoft.com/office/drawing/2014/main" id="{045958C9-2A1E-74F5-8619-03C7DC46F49C}"/>
              </a:ext>
            </a:extLst>
          </p:cNvPr>
          <p:cNvSpPr/>
          <p:nvPr/>
        </p:nvSpPr>
        <p:spPr>
          <a:xfrm>
            <a:off x="0" y="1358900"/>
            <a:ext cx="12191999" cy="551025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06CEDF0A-D03C-E28C-8382-06185E8D0B55}"/>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BDE1BC5F-BB63-0916-3A60-3B803226C47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1E957BC7-FFD0-73CE-08EA-C2A979729B8D}"/>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graphicFrame>
        <p:nvGraphicFramePr>
          <p:cNvPr id="13" name="Table 12">
            <a:extLst>
              <a:ext uri="{FF2B5EF4-FFF2-40B4-BE49-F238E27FC236}">
                <a16:creationId xmlns:a16="http://schemas.microsoft.com/office/drawing/2014/main" id="{761D4593-E201-6268-2685-8183950D5DD8}"/>
              </a:ext>
            </a:extLst>
          </p:cNvPr>
          <p:cNvGraphicFramePr>
            <a:graphicFrameLocks noGrp="1"/>
          </p:cNvGraphicFramePr>
          <p:nvPr>
            <p:extLst>
              <p:ext uri="{D42A27DB-BD31-4B8C-83A1-F6EECF244321}">
                <p14:modId xmlns:p14="http://schemas.microsoft.com/office/powerpoint/2010/main" val="1418655200"/>
              </p:ext>
            </p:extLst>
          </p:nvPr>
        </p:nvGraphicFramePr>
        <p:xfrm>
          <a:off x="7903987" y="2095247"/>
          <a:ext cx="3733226" cy="3933072"/>
        </p:xfrm>
        <a:graphic>
          <a:graphicData uri="http://schemas.openxmlformats.org/drawingml/2006/table">
            <a:tbl>
              <a:tblPr firstRow="1" bandRow="1">
                <a:tableStyleId>{5C22544A-7EE6-4342-B048-85BDC9FD1C3A}</a:tableStyleId>
              </a:tblPr>
              <a:tblGrid>
                <a:gridCol w="1185752">
                  <a:extLst>
                    <a:ext uri="{9D8B030D-6E8A-4147-A177-3AD203B41FA5}">
                      <a16:colId xmlns:a16="http://schemas.microsoft.com/office/drawing/2014/main" val="1802205844"/>
                    </a:ext>
                  </a:extLst>
                </a:gridCol>
                <a:gridCol w="1302301">
                  <a:extLst>
                    <a:ext uri="{9D8B030D-6E8A-4147-A177-3AD203B41FA5}">
                      <a16:colId xmlns:a16="http://schemas.microsoft.com/office/drawing/2014/main" val="2580810783"/>
                    </a:ext>
                  </a:extLst>
                </a:gridCol>
                <a:gridCol w="1245173">
                  <a:extLst>
                    <a:ext uri="{9D8B030D-6E8A-4147-A177-3AD203B41FA5}">
                      <a16:colId xmlns:a16="http://schemas.microsoft.com/office/drawing/2014/main" val="1860965970"/>
                    </a:ext>
                  </a:extLst>
                </a:gridCol>
              </a:tblGrid>
              <a:tr h="327746">
                <a:tc>
                  <a:txBody>
                    <a:bodyPr/>
                    <a:lstStyle/>
                    <a:p>
                      <a:pPr algn="ctr"/>
                      <a:r>
                        <a:rPr lang="en-US" sz="1400">
                          <a:solidFill>
                            <a:schemeClr val="bg1"/>
                          </a:solidFill>
                          <a:latin typeface="Helvetica" panose="020B0403020202020204" pitchFamily="34" charset="0"/>
                        </a:rPr>
                        <a:t>2022</a:t>
                      </a:r>
                    </a:p>
                  </a:txBody>
                  <a:tcPr marL="107623" marR="107623" marT="53812" marB="53812" anchor="ctr">
                    <a:lnL w="38100" cap="flat" cmpd="sng" algn="ctr">
                      <a:solidFill>
                        <a:srgbClr val="4EBEA4"/>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4EBEA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EBEA4"/>
                    </a:solidFill>
                  </a:tcPr>
                </a:tc>
                <a:tc>
                  <a:txBody>
                    <a:bodyPr/>
                    <a:lstStyle/>
                    <a:p>
                      <a:pPr algn="ctr"/>
                      <a:r>
                        <a:rPr lang="en-US" sz="1400">
                          <a:solidFill>
                            <a:schemeClr val="bg1"/>
                          </a:solidFill>
                          <a:latin typeface="Helvetica" panose="020B0403020202020204" pitchFamily="34" charset="0"/>
                        </a:rPr>
                        <a:t>2023</a:t>
                      </a:r>
                    </a:p>
                  </a:txBody>
                  <a:tcPr marL="107623" marR="107623" marT="53812" marB="5381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4EBEA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EBEA4"/>
                    </a:solidFill>
                  </a:tcPr>
                </a:tc>
                <a:tc>
                  <a:txBody>
                    <a:bodyPr/>
                    <a:lstStyle/>
                    <a:p>
                      <a:pPr algn="ctr"/>
                      <a:r>
                        <a:rPr lang="en-US" sz="900">
                          <a:solidFill>
                            <a:schemeClr val="bg1"/>
                          </a:solidFill>
                          <a:latin typeface="Helvetica" panose="020B0403020202020204" pitchFamily="34" charset="0"/>
                        </a:rPr>
                        <a:t>YoY Change %</a:t>
                      </a:r>
                    </a:p>
                  </a:txBody>
                  <a:tcPr marL="107623" marR="107623" marT="53812" marB="53812" anchor="ctr">
                    <a:lnL w="12700" cap="flat" cmpd="sng" algn="ctr">
                      <a:solidFill>
                        <a:schemeClr val="bg1"/>
                      </a:solidFill>
                      <a:prstDash val="solid"/>
                      <a:round/>
                      <a:headEnd type="none" w="med" len="med"/>
                      <a:tailEnd type="none" w="med" len="med"/>
                    </a:lnL>
                    <a:lnR w="38100" cap="flat" cmpd="sng" algn="ctr">
                      <a:solidFill>
                        <a:srgbClr val="4EBEA4"/>
                      </a:solidFill>
                      <a:prstDash val="solid"/>
                      <a:round/>
                      <a:headEnd type="none" w="med" len="med"/>
                      <a:tailEnd type="none" w="med" len="med"/>
                    </a:lnR>
                    <a:lnT w="38100" cap="flat" cmpd="sng" algn="ctr">
                      <a:solidFill>
                        <a:srgbClr val="4EBEA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EBEA4"/>
                    </a:solidFill>
                  </a:tcPr>
                </a:tc>
                <a:extLst>
                  <a:ext uri="{0D108BD9-81ED-4DB2-BD59-A6C34878D82A}">
                    <a16:rowId xmlns:a16="http://schemas.microsoft.com/office/drawing/2014/main" val="3158737125"/>
                  </a:ext>
                </a:extLst>
              </a:tr>
              <a:tr h="233995">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39,974</a:t>
                      </a:r>
                    </a:p>
                  </a:txBody>
                  <a:tcPr marL="0" marR="0" marT="0" marB="0" anchor="ctr">
                    <a:lnL w="38100" cap="flat" cmpd="sng" algn="ctr">
                      <a:solidFill>
                        <a:srgbClr val="4EBEA4"/>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42,557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1" i="0" u="none" strike="noStrike">
                          <a:solidFill>
                            <a:srgbClr val="1B1464"/>
                          </a:solidFill>
                          <a:effectLst/>
                          <a:latin typeface="Helvetica" panose="020B0604020202020204" pitchFamily="34" charset="0"/>
                          <a:cs typeface="Helvetica" panose="020B0604020202020204" pitchFamily="34" charset="0"/>
                        </a:rPr>
                        <a:t>+6%</a:t>
                      </a:r>
                    </a:p>
                  </a:txBody>
                  <a:tcPr marL="0" marR="0" marT="0" marB="0" anchor="ctr">
                    <a:lnL w="12700" cap="flat" cmpd="sng" algn="ctr">
                      <a:solidFill>
                        <a:schemeClr val="bg1"/>
                      </a:solidFill>
                      <a:prstDash val="solid"/>
                      <a:round/>
                      <a:headEnd type="none" w="med" len="med"/>
                      <a:tailEnd type="none" w="med" len="med"/>
                    </a:lnL>
                    <a:lnR w="38100" cap="flat" cmpd="sng" algn="ctr">
                      <a:solidFill>
                        <a:srgbClr val="4EBEA4"/>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4372389"/>
                  </a:ext>
                </a:extLst>
              </a:tr>
              <a:tr h="233995">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40,533</a:t>
                      </a:r>
                    </a:p>
                  </a:txBody>
                  <a:tcPr marL="0" marR="0" marT="0" marB="0" anchor="ctr">
                    <a:lnL w="38100" cap="flat" cmpd="sng" algn="ctr">
                      <a:solidFill>
                        <a:srgbClr val="4EBEA4"/>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42,142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1" i="0" u="none" strike="noStrike">
                          <a:solidFill>
                            <a:srgbClr val="1B1464"/>
                          </a:solidFill>
                          <a:effectLst/>
                          <a:latin typeface="Helvetica" panose="020B0604020202020204" pitchFamily="34" charset="0"/>
                          <a:cs typeface="Helvetica" panose="020B0604020202020204" pitchFamily="34" charset="0"/>
                        </a:rPr>
                        <a:t>+4%</a:t>
                      </a:r>
                    </a:p>
                  </a:txBody>
                  <a:tcPr marL="0" marR="0" marT="0" marB="0" anchor="ctr">
                    <a:lnL w="12700" cap="flat" cmpd="sng" algn="ctr">
                      <a:solidFill>
                        <a:schemeClr val="bg1"/>
                      </a:solidFill>
                      <a:prstDash val="solid"/>
                      <a:round/>
                      <a:headEnd type="none" w="med" len="med"/>
                      <a:tailEnd type="none" w="med" len="med"/>
                    </a:lnL>
                    <a:lnR w="38100" cap="flat" cmpd="sng" algn="ctr">
                      <a:solidFill>
                        <a:srgbClr val="4EBEA4"/>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87045482"/>
                  </a:ext>
                </a:extLst>
              </a:tr>
              <a:tr h="233995">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26,168</a:t>
                      </a:r>
                    </a:p>
                  </a:txBody>
                  <a:tcPr marL="0" marR="0" marT="0" marB="0" anchor="ctr">
                    <a:lnL w="38100" cap="flat" cmpd="sng" algn="ctr">
                      <a:solidFill>
                        <a:srgbClr val="4EBEA4"/>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37,520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1" i="0" u="none" strike="noStrike">
                          <a:solidFill>
                            <a:srgbClr val="1B1464"/>
                          </a:solidFill>
                          <a:effectLst/>
                          <a:latin typeface="Helvetica" panose="020B0604020202020204" pitchFamily="34" charset="0"/>
                          <a:cs typeface="Helvetica" panose="020B0604020202020204" pitchFamily="34" charset="0"/>
                        </a:rPr>
                        <a:t>+43%</a:t>
                      </a:r>
                    </a:p>
                  </a:txBody>
                  <a:tcPr marL="0" marR="0" marT="0" marB="0" anchor="ctr">
                    <a:lnL w="12700" cap="flat" cmpd="sng" algn="ctr">
                      <a:solidFill>
                        <a:schemeClr val="bg1"/>
                      </a:solidFill>
                      <a:prstDash val="solid"/>
                      <a:round/>
                      <a:headEnd type="none" w="med" len="med"/>
                      <a:tailEnd type="none" w="med" len="med"/>
                    </a:lnL>
                    <a:lnR w="38100" cap="flat" cmpd="sng" algn="ctr">
                      <a:solidFill>
                        <a:srgbClr val="4EBEA4"/>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69012683"/>
                  </a:ext>
                </a:extLst>
              </a:tr>
              <a:tr h="269203">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29,909</a:t>
                      </a:r>
                    </a:p>
                  </a:txBody>
                  <a:tcPr marL="0" marR="0" marT="0" marB="0" anchor="ctr">
                    <a:lnL w="38100" cap="flat" cmpd="sng" algn="ctr">
                      <a:solidFill>
                        <a:srgbClr val="4EBEA4"/>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38,063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1" i="0" u="none" strike="noStrike">
                          <a:solidFill>
                            <a:srgbClr val="1B1464"/>
                          </a:solidFill>
                          <a:effectLst/>
                          <a:latin typeface="Helvetica" panose="020B0604020202020204" pitchFamily="34" charset="0"/>
                          <a:cs typeface="Helvetica" panose="020B0604020202020204" pitchFamily="34" charset="0"/>
                        </a:rPr>
                        <a:t>+27%</a:t>
                      </a:r>
                    </a:p>
                  </a:txBody>
                  <a:tcPr marL="0" marR="0" marT="0" marB="0" anchor="ctr">
                    <a:lnL w="12700" cap="flat" cmpd="sng" algn="ctr">
                      <a:solidFill>
                        <a:schemeClr val="bg1"/>
                      </a:solidFill>
                      <a:prstDash val="solid"/>
                      <a:round/>
                      <a:headEnd type="none" w="med" len="med"/>
                      <a:tailEnd type="none" w="med" len="med"/>
                    </a:lnL>
                    <a:lnR w="38100" cap="flat" cmpd="sng" algn="ctr">
                      <a:solidFill>
                        <a:srgbClr val="4EBEA4"/>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4489145"/>
                  </a:ext>
                </a:extLst>
              </a:tr>
              <a:tr h="303174">
                <a:tc>
                  <a:txBody>
                    <a:bodyPr/>
                    <a:lstStyle/>
                    <a:p>
                      <a:pPr algn="r" fontAlgn="b"/>
                      <a:r>
                        <a:rPr lang="en-US" sz="1100" b="0" i="0" u="none" strike="noStrike">
                          <a:solidFill>
                            <a:schemeClr val="bg1"/>
                          </a:solidFill>
                          <a:effectLst/>
                          <a:latin typeface="Helvetica" panose="020B0604020202020204" pitchFamily="34" charset="0"/>
                          <a:cs typeface="Helvetica" panose="020B0604020202020204" pitchFamily="34" charset="0"/>
                        </a:rPr>
                        <a:t>26,323</a:t>
                      </a:r>
                    </a:p>
                  </a:txBody>
                  <a:tcPr marL="0" marR="0" marT="0" marB="0" anchor="ctr">
                    <a:lnL w="38100" cap="flat" cmpd="sng" algn="ctr">
                      <a:solidFill>
                        <a:srgbClr val="4EBEA4"/>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EBEA4"/>
                    </a:solidFill>
                  </a:tcPr>
                </a:tc>
                <a:tc>
                  <a:txBody>
                    <a:bodyPr/>
                    <a:lstStyle/>
                    <a:p>
                      <a:pPr algn="r" fontAlgn="b"/>
                      <a:r>
                        <a:rPr lang="en-US" sz="1100" b="0" i="0" u="none" strike="noStrike">
                          <a:solidFill>
                            <a:schemeClr val="bg1"/>
                          </a:solidFill>
                          <a:effectLst/>
                          <a:latin typeface="Helvetica" panose="020B0604020202020204" pitchFamily="34" charset="0"/>
                          <a:cs typeface="Helvetica" panose="020B0604020202020204" pitchFamily="34" charset="0"/>
                        </a:rPr>
                        <a:t>41,219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EBEA4"/>
                    </a:solidFill>
                  </a:tcPr>
                </a:tc>
                <a:tc>
                  <a:txBody>
                    <a:bodyPr/>
                    <a:lstStyle/>
                    <a:p>
                      <a:pPr algn="ctr" fontAlgn="b"/>
                      <a:r>
                        <a:rPr lang="en-US" sz="1200" b="1" i="0" u="none" strike="noStrike">
                          <a:solidFill>
                            <a:schemeClr val="bg1"/>
                          </a:solidFill>
                          <a:effectLst/>
                          <a:latin typeface="Helvetica" panose="020B0604020202020204" pitchFamily="34" charset="0"/>
                          <a:cs typeface="Helvetica" panose="020B0604020202020204" pitchFamily="34" charset="0"/>
                        </a:rPr>
                        <a:t>+57%</a:t>
                      </a:r>
                    </a:p>
                  </a:txBody>
                  <a:tcPr marL="0" marR="0" marT="0" marB="0" anchor="ctr">
                    <a:lnL w="12700" cap="flat" cmpd="sng" algn="ctr">
                      <a:solidFill>
                        <a:schemeClr val="bg1"/>
                      </a:solidFill>
                      <a:prstDash val="solid"/>
                      <a:round/>
                      <a:headEnd type="none" w="med" len="med"/>
                      <a:tailEnd type="none" w="med" len="med"/>
                    </a:lnL>
                    <a:lnR w="38100" cap="flat" cmpd="sng" algn="ctr">
                      <a:solidFill>
                        <a:srgbClr val="4EBEA4"/>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EBEA4"/>
                    </a:solidFill>
                  </a:tcPr>
                </a:tc>
                <a:extLst>
                  <a:ext uri="{0D108BD9-81ED-4DB2-BD59-A6C34878D82A}">
                    <a16:rowId xmlns:a16="http://schemas.microsoft.com/office/drawing/2014/main" val="1516211028"/>
                  </a:ext>
                </a:extLst>
              </a:tr>
              <a:tr h="255462">
                <a:tc>
                  <a:txBody>
                    <a:bodyPr/>
                    <a:lstStyle/>
                    <a:p>
                      <a:pPr algn="r" fontAlgn="b"/>
                      <a:r>
                        <a:rPr lang="en-US" sz="1100" b="0" i="0" u="none" strike="noStrike">
                          <a:solidFill>
                            <a:schemeClr val="bg1"/>
                          </a:solidFill>
                          <a:effectLst/>
                          <a:latin typeface="Helvetica" panose="020B0604020202020204" pitchFamily="34" charset="0"/>
                          <a:cs typeface="Helvetica" panose="020B0604020202020204" pitchFamily="34" charset="0"/>
                        </a:rPr>
                        <a:t>25,869</a:t>
                      </a:r>
                    </a:p>
                  </a:txBody>
                  <a:tcPr marL="0" marR="0" marT="0" marB="0" anchor="ctr">
                    <a:lnL w="38100" cap="flat" cmpd="sng" algn="ctr">
                      <a:solidFill>
                        <a:srgbClr val="4EBEA4"/>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EBEA4"/>
                    </a:solidFill>
                  </a:tcPr>
                </a:tc>
                <a:tc>
                  <a:txBody>
                    <a:bodyPr/>
                    <a:lstStyle/>
                    <a:p>
                      <a:pPr algn="r" fontAlgn="b"/>
                      <a:r>
                        <a:rPr lang="en-US" sz="1100" b="0" i="0" u="none" strike="noStrike">
                          <a:solidFill>
                            <a:schemeClr val="bg1"/>
                          </a:solidFill>
                          <a:effectLst/>
                          <a:latin typeface="Helvetica" panose="020B0604020202020204" pitchFamily="34" charset="0"/>
                          <a:cs typeface="Helvetica" panose="020B0604020202020204" pitchFamily="34" charset="0"/>
                        </a:rPr>
                        <a:t>38,725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EBEA4"/>
                    </a:solidFill>
                  </a:tcPr>
                </a:tc>
                <a:tc>
                  <a:txBody>
                    <a:bodyPr/>
                    <a:lstStyle/>
                    <a:p>
                      <a:pPr algn="ctr" fontAlgn="b"/>
                      <a:r>
                        <a:rPr lang="en-US" sz="1200" b="1" i="0" u="none" strike="noStrike">
                          <a:solidFill>
                            <a:schemeClr val="bg1"/>
                          </a:solidFill>
                          <a:effectLst/>
                          <a:latin typeface="Helvetica" panose="020B0604020202020204" pitchFamily="34" charset="0"/>
                          <a:cs typeface="Helvetica" panose="020B0604020202020204" pitchFamily="34" charset="0"/>
                        </a:rPr>
                        <a:t>+50%</a:t>
                      </a:r>
                    </a:p>
                  </a:txBody>
                  <a:tcPr marL="0" marR="0" marT="0" marB="0" anchor="ctr">
                    <a:lnL w="12700" cap="flat" cmpd="sng" algn="ctr">
                      <a:solidFill>
                        <a:schemeClr val="bg1"/>
                      </a:solidFill>
                      <a:prstDash val="solid"/>
                      <a:round/>
                      <a:headEnd type="none" w="med" len="med"/>
                      <a:tailEnd type="none" w="med" len="med"/>
                    </a:lnL>
                    <a:lnR w="38100" cap="flat" cmpd="sng" algn="ctr">
                      <a:solidFill>
                        <a:srgbClr val="4EBEA4"/>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EBEA4"/>
                    </a:solidFill>
                  </a:tcPr>
                </a:tc>
                <a:extLst>
                  <a:ext uri="{0D108BD9-81ED-4DB2-BD59-A6C34878D82A}">
                    <a16:rowId xmlns:a16="http://schemas.microsoft.com/office/drawing/2014/main" val="3420061590"/>
                  </a:ext>
                </a:extLst>
              </a:tr>
              <a:tr h="303174">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25,671</a:t>
                      </a:r>
                    </a:p>
                  </a:txBody>
                  <a:tcPr marL="0" marR="0" marT="0" marB="0" anchor="ctr">
                    <a:lnL w="38100" cap="flat" cmpd="sng" algn="ctr">
                      <a:solidFill>
                        <a:srgbClr val="4EBEA4"/>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36,798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1" i="0" u="none" strike="noStrike">
                          <a:solidFill>
                            <a:srgbClr val="1B1464"/>
                          </a:solidFill>
                          <a:effectLst/>
                          <a:latin typeface="Helvetica" panose="020B0604020202020204" pitchFamily="34" charset="0"/>
                          <a:cs typeface="Helvetica" panose="020B0604020202020204" pitchFamily="34" charset="0"/>
                        </a:rPr>
                        <a:t>+43%</a:t>
                      </a:r>
                    </a:p>
                  </a:txBody>
                  <a:tcPr marL="0" marR="0" marT="0" marB="0" anchor="ctr">
                    <a:lnL w="12700" cap="flat" cmpd="sng" algn="ctr">
                      <a:solidFill>
                        <a:schemeClr val="bg1"/>
                      </a:solidFill>
                      <a:prstDash val="solid"/>
                      <a:round/>
                      <a:headEnd type="none" w="med" len="med"/>
                      <a:tailEnd type="none" w="med" len="med"/>
                    </a:lnL>
                    <a:lnR w="38100" cap="flat" cmpd="sng" algn="ctr">
                      <a:solidFill>
                        <a:srgbClr val="4EBEA4"/>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24696296"/>
                  </a:ext>
                </a:extLst>
              </a:tr>
              <a:tr h="255462">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24,199</a:t>
                      </a:r>
                    </a:p>
                  </a:txBody>
                  <a:tcPr marL="0" marR="0" marT="0" marB="0" anchor="ctr">
                    <a:lnL w="38100" cap="flat" cmpd="sng" algn="ctr">
                      <a:solidFill>
                        <a:srgbClr val="4EBEA4"/>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34,406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1" i="0" u="none" strike="noStrike">
                          <a:solidFill>
                            <a:srgbClr val="1B1464"/>
                          </a:solidFill>
                          <a:effectLst/>
                          <a:latin typeface="Helvetica" panose="020B0604020202020204" pitchFamily="34" charset="0"/>
                          <a:cs typeface="Helvetica" panose="020B0604020202020204" pitchFamily="34" charset="0"/>
                        </a:rPr>
                        <a:t>+42%</a:t>
                      </a:r>
                    </a:p>
                  </a:txBody>
                  <a:tcPr marL="0" marR="0" marT="0" marB="0" anchor="ctr">
                    <a:lnL w="12700" cap="flat" cmpd="sng" algn="ctr">
                      <a:solidFill>
                        <a:schemeClr val="bg1"/>
                      </a:solidFill>
                      <a:prstDash val="solid"/>
                      <a:round/>
                      <a:headEnd type="none" w="med" len="med"/>
                      <a:tailEnd type="none" w="med" len="med"/>
                    </a:lnL>
                    <a:lnR w="38100" cap="flat" cmpd="sng" algn="ctr">
                      <a:solidFill>
                        <a:srgbClr val="4EBEA4"/>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64674572"/>
                  </a:ext>
                </a:extLst>
              </a:tr>
              <a:tr h="255462">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25,951</a:t>
                      </a:r>
                    </a:p>
                  </a:txBody>
                  <a:tcPr marL="0" marR="0" marT="0" marB="0" anchor="ctr">
                    <a:lnL w="38100" cap="flat" cmpd="sng" algn="ctr">
                      <a:solidFill>
                        <a:srgbClr val="4EBEA4"/>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37,718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1" i="0" u="none" strike="noStrike">
                          <a:solidFill>
                            <a:srgbClr val="1B1464"/>
                          </a:solidFill>
                          <a:effectLst/>
                          <a:latin typeface="Helvetica" panose="020B0604020202020204" pitchFamily="34" charset="0"/>
                          <a:cs typeface="Helvetica" panose="020B0604020202020204" pitchFamily="34" charset="0"/>
                        </a:rPr>
                        <a:t>+45%</a:t>
                      </a:r>
                    </a:p>
                  </a:txBody>
                  <a:tcPr marL="0" marR="0" marT="0" marB="0" anchor="ctr">
                    <a:lnL w="12700" cap="flat" cmpd="sng" algn="ctr">
                      <a:solidFill>
                        <a:schemeClr val="bg1"/>
                      </a:solidFill>
                      <a:prstDash val="solid"/>
                      <a:round/>
                      <a:headEnd type="none" w="med" len="med"/>
                      <a:tailEnd type="none" w="med" len="med"/>
                    </a:lnL>
                    <a:lnR w="38100" cap="flat" cmpd="sng" algn="ctr">
                      <a:solidFill>
                        <a:srgbClr val="4EBEA4"/>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70826735"/>
                  </a:ext>
                </a:extLst>
              </a:tr>
              <a:tr h="255462">
                <a:tc>
                  <a:txBody>
                    <a:bodyPr/>
                    <a:lstStyle/>
                    <a:p>
                      <a:pPr algn="r" fontAlgn="b"/>
                      <a:r>
                        <a:rPr lang="en-US" sz="1100" b="0" i="0" u="none" strike="noStrike">
                          <a:solidFill>
                            <a:schemeClr val="bg1"/>
                          </a:solidFill>
                          <a:effectLst/>
                          <a:latin typeface="Helvetica" panose="020B0604020202020204" pitchFamily="34" charset="0"/>
                          <a:cs typeface="Helvetica" panose="020B0604020202020204" pitchFamily="34" charset="0"/>
                        </a:rPr>
                        <a:t>24,449</a:t>
                      </a:r>
                    </a:p>
                  </a:txBody>
                  <a:tcPr marL="0" marR="0" marT="0" marB="0" anchor="ctr">
                    <a:lnL w="38100" cap="flat" cmpd="sng" algn="ctr">
                      <a:solidFill>
                        <a:srgbClr val="4EBEA4"/>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EBEA4"/>
                    </a:solidFill>
                  </a:tcPr>
                </a:tc>
                <a:tc>
                  <a:txBody>
                    <a:bodyPr/>
                    <a:lstStyle/>
                    <a:p>
                      <a:pPr algn="r" fontAlgn="b"/>
                      <a:r>
                        <a:rPr lang="en-US" sz="1100" b="0" i="0" u="none" strike="noStrike">
                          <a:solidFill>
                            <a:schemeClr val="bg1"/>
                          </a:solidFill>
                          <a:effectLst/>
                          <a:latin typeface="Helvetica" panose="020B0604020202020204" pitchFamily="34" charset="0"/>
                          <a:cs typeface="Helvetica" panose="020B0604020202020204" pitchFamily="34" charset="0"/>
                        </a:rPr>
                        <a:t>49,259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EBEA4"/>
                    </a:solidFill>
                  </a:tcPr>
                </a:tc>
                <a:tc>
                  <a:txBody>
                    <a:bodyPr/>
                    <a:lstStyle/>
                    <a:p>
                      <a:pPr algn="ctr" fontAlgn="b"/>
                      <a:r>
                        <a:rPr lang="en-US" sz="1200" b="1" i="0" u="none" strike="noStrike">
                          <a:solidFill>
                            <a:schemeClr val="bg1"/>
                          </a:solidFill>
                          <a:effectLst/>
                          <a:latin typeface="Helvetica" panose="020B0604020202020204" pitchFamily="34" charset="0"/>
                          <a:cs typeface="Helvetica" panose="020B0604020202020204" pitchFamily="34" charset="0"/>
                        </a:rPr>
                        <a:t>+101%</a:t>
                      </a:r>
                    </a:p>
                  </a:txBody>
                  <a:tcPr marL="0" marR="0" marT="0" marB="0" anchor="ctr">
                    <a:lnL w="12700" cap="flat" cmpd="sng" algn="ctr">
                      <a:solidFill>
                        <a:schemeClr val="bg1"/>
                      </a:solidFill>
                      <a:prstDash val="solid"/>
                      <a:round/>
                      <a:headEnd type="none" w="med" len="med"/>
                      <a:tailEnd type="none" w="med" len="med"/>
                    </a:lnL>
                    <a:lnR w="38100" cap="flat" cmpd="sng" algn="ctr">
                      <a:solidFill>
                        <a:srgbClr val="4EBEA4"/>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EBEA4"/>
                    </a:solidFill>
                  </a:tcPr>
                </a:tc>
                <a:extLst>
                  <a:ext uri="{0D108BD9-81ED-4DB2-BD59-A6C34878D82A}">
                    <a16:rowId xmlns:a16="http://schemas.microsoft.com/office/drawing/2014/main" val="3575582316"/>
                  </a:ext>
                </a:extLst>
              </a:tr>
              <a:tr h="255462">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24,460</a:t>
                      </a:r>
                    </a:p>
                  </a:txBody>
                  <a:tcPr marL="0" marR="0" marT="0" marB="0" anchor="ctr">
                    <a:lnL w="38100" cap="flat" cmpd="sng" algn="ctr">
                      <a:solidFill>
                        <a:srgbClr val="4EBEA4"/>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37,242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1" i="0" u="none" strike="noStrike">
                          <a:solidFill>
                            <a:srgbClr val="1B1464"/>
                          </a:solidFill>
                          <a:effectLst/>
                          <a:latin typeface="Helvetica" panose="020B0604020202020204" pitchFamily="34" charset="0"/>
                          <a:cs typeface="Helvetica" panose="020B0604020202020204" pitchFamily="34" charset="0"/>
                        </a:rPr>
                        <a:t>+52%</a:t>
                      </a:r>
                    </a:p>
                  </a:txBody>
                  <a:tcPr marL="0" marR="0" marT="0" marB="0" anchor="ctr">
                    <a:lnL w="12700" cap="flat" cmpd="sng" algn="ctr">
                      <a:solidFill>
                        <a:schemeClr val="bg1"/>
                      </a:solidFill>
                      <a:prstDash val="solid"/>
                      <a:round/>
                      <a:headEnd type="none" w="med" len="med"/>
                      <a:tailEnd type="none" w="med" len="med"/>
                    </a:lnL>
                    <a:lnR w="38100" cap="flat" cmpd="sng" algn="ctr">
                      <a:solidFill>
                        <a:srgbClr val="4EBEA4"/>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06467920"/>
                  </a:ext>
                </a:extLst>
              </a:tr>
              <a:tr h="255462">
                <a:tc>
                  <a:txBody>
                    <a:bodyPr/>
                    <a:lstStyle/>
                    <a:p>
                      <a:pPr algn="r" fontAlgn="b"/>
                      <a:r>
                        <a:rPr lang="en-US" sz="1100" b="0" i="0" u="none" strike="noStrike">
                          <a:solidFill>
                            <a:schemeClr val="bg1"/>
                          </a:solidFill>
                          <a:effectLst/>
                          <a:latin typeface="Helvetica" panose="020B0604020202020204" pitchFamily="34" charset="0"/>
                          <a:cs typeface="Helvetica" panose="020B0604020202020204" pitchFamily="34" charset="0"/>
                        </a:rPr>
                        <a:t>23,250</a:t>
                      </a:r>
                    </a:p>
                  </a:txBody>
                  <a:tcPr marL="0" marR="0" marT="0" marB="0" anchor="ctr">
                    <a:lnL w="38100" cap="flat" cmpd="sng" algn="ctr">
                      <a:solidFill>
                        <a:srgbClr val="4EBEA4"/>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EBEA4"/>
                    </a:solidFill>
                  </a:tcPr>
                </a:tc>
                <a:tc>
                  <a:txBody>
                    <a:bodyPr/>
                    <a:lstStyle/>
                    <a:p>
                      <a:pPr algn="r" fontAlgn="b"/>
                      <a:r>
                        <a:rPr lang="en-US" sz="1100" b="0" i="0" u="none" strike="noStrike">
                          <a:solidFill>
                            <a:schemeClr val="bg1"/>
                          </a:solidFill>
                          <a:effectLst/>
                          <a:latin typeface="Helvetica" panose="020B0604020202020204" pitchFamily="34" charset="0"/>
                          <a:cs typeface="Helvetica" panose="020B0604020202020204" pitchFamily="34" charset="0"/>
                        </a:rPr>
                        <a:t>41,048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EBEA4"/>
                    </a:solidFill>
                  </a:tcPr>
                </a:tc>
                <a:tc>
                  <a:txBody>
                    <a:bodyPr/>
                    <a:lstStyle/>
                    <a:p>
                      <a:pPr algn="ctr" fontAlgn="b"/>
                      <a:r>
                        <a:rPr lang="en-US" sz="1200" b="1" i="0" u="none" strike="noStrike">
                          <a:solidFill>
                            <a:schemeClr val="bg1"/>
                          </a:solidFill>
                          <a:effectLst/>
                          <a:latin typeface="Helvetica" panose="020B0604020202020204" pitchFamily="34" charset="0"/>
                          <a:cs typeface="Helvetica" panose="020B0604020202020204" pitchFamily="34" charset="0"/>
                        </a:rPr>
                        <a:t>+77%</a:t>
                      </a:r>
                    </a:p>
                  </a:txBody>
                  <a:tcPr marL="0" marR="0" marT="0" marB="0" anchor="ctr">
                    <a:lnL w="12700" cap="flat" cmpd="sng" algn="ctr">
                      <a:solidFill>
                        <a:schemeClr val="bg1"/>
                      </a:solidFill>
                      <a:prstDash val="solid"/>
                      <a:round/>
                      <a:headEnd type="none" w="med" len="med"/>
                      <a:tailEnd type="none" w="med" len="med"/>
                    </a:lnL>
                    <a:lnR w="38100" cap="flat" cmpd="sng" algn="ctr">
                      <a:solidFill>
                        <a:srgbClr val="4EBEA4"/>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EBEA4"/>
                    </a:solidFill>
                  </a:tcPr>
                </a:tc>
                <a:extLst>
                  <a:ext uri="{0D108BD9-81ED-4DB2-BD59-A6C34878D82A}">
                    <a16:rowId xmlns:a16="http://schemas.microsoft.com/office/drawing/2014/main" val="185811419"/>
                  </a:ext>
                </a:extLst>
              </a:tr>
              <a:tr h="255462">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35,423</a:t>
                      </a:r>
                    </a:p>
                  </a:txBody>
                  <a:tcPr marL="0" marR="0" marT="0" marB="0" anchor="ctr">
                    <a:lnL w="38100" cap="flat" cmpd="sng" algn="ctr">
                      <a:solidFill>
                        <a:srgbClr val="4EBEA4"/>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39,415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1" i="0" u="none" strike="noStrike">
                          <a:solidFill>
                            <a:srgbClr val="1B1464"/>
                          </a:solidFill>
                          <a:effectLst/>
                          <a:latin typeface="Helvetica" panose="020B0604020202020204" pitchFamily="34" charset="0"/>
                          <a:cs typeface="Helvetica" panose="020B0604020202020204" pitchFamily="34" charset="0"/>
                        </a:rPr>
                        <a:t>+11%</a:t>
                      </a:r>
                    </a:p>
                  </a:txBody>
                  <a:tcPr marL="0" marR="0" marT="0" marB="0" anchor="ctr">
                    <a:lnL w="12700" cap="flat" cmpd="sng" algn="ctr">
                      <a:solidFill>
                        <a:schemeClr val="bg1"/>
                      </a:solidFill>
                      <a:prstDash val="solid"/>
                      <a:round/>
                      <a:headEnd type="none" w="med" len="med"/>
                      <a:tailEnd type="none" w="med" len="med"/>
                    </a:lnL>
                    <a:lnR w="38100" cap="flat" cmpd="sng" algn="ctr">
                      <a:solidFill>
                        <a:srgbClr val="4EBEA4"/>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85013666"/>
                  </a:ext>
                </a:extLst>
              </a:tr>
              <a:tr h="239556">
                <a:tc>
                  <a:txBody>
                    <a:bodyPr/>
                    <a:lstStyle/>
                    <a:p>
                      <a:pPr algn="r" fontAlgn="b"/>
                      <a:r>
                        <a:rPr lang="en-US" sz="1200" b="1" i="0" u="none" strike="noStrike">
                          <a:solidFill>
                            <a:srgbClr val="1B1464"/>
                          </a:solidFill>
                          <a:effectLst/>
                          <a:latin typeface="Helvetica" panose="020B0604020202020204" pitchFamily="34" charset="0"/>
                          <a:cs typeface="Helvetica" panose="020B0604020202020204" pitchFamily="34" charset="0"/>
                        </a:rPr>
                        <a:t>28,629</a:t>
                      </a:r>
                    </a:p>
                  </a:txBody>
                  <a:tcPr marL="0" marR="0" marT="0" marB="0" anchor="ctr">
                    <a:lnL w="38100" cap="flat" cmpd="sng" algn="ctr">
                      <a:solidFill>
                        <a:srgbClr val="4EBEA4"/>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4EBEA4"/>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r" fontAlgn="b"/>
                      <a:r>
                        <a:rPr lang="en-US" sz="1200" b="1" i="0" u="none" strike="noStrike">
                          <a:solidFill>
                            <a:srgbClr val="1B1464"/>
                          </a:solidFill>
                          <a:effectLst/>
                          <a:latin typeface="Helvetica" panose="020B0604020202020204" pitchFamily="34" charset="0"/>
                          <a:cs typeface="Helvetica" panose="020B0604020202020204" pitchFamily="34" charset="0"/>
                        </a:rPr>
                        <a:t>39,701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4EBEA4"/>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1200" b="1" i="0" u="none" strike="noStrike">
                          <a:solidFill>
                            <a:srgbClr val="1B1464"/>
                          </a:solidFill>
                          <a:effectLst/>
                          <a:latin typeface="Helvetica" panose="020B0604020202020204" pitchFamily="34" charset="0"/>
                          <a:cs typeface="Helvetica" panose="020B0604020202020204" pitchFamily="34" charset="0"/>
                        </a:rPr>
                        <a:t>+43%</a:t>
                      </a:r>
                    </a:p>
                  </a:txBody>
                  <a:tcPr marL="0" marR="0" marT="0" marB="0" anchor="ctr">
                    <a:lnL w="12700" cap="flat" cmpd="sng" algn="ctr">
                      <a:solidFill>
                        <a:schemeClr val="bg1"/>
                      </a:solidFill>
                      <a:prstDash val="solid"/>
                      <a:round/>
                      <a:headEnd type="none" w="med" len="med"/>
                      <a:tailEnd type="none" w="med" len="med"/>
                    </a:lnL>
                    <a:lnR w="38100" cap="flat" cmpd="sng" algn="ctr">
                      <a:solidFill>
                        <a:srgbClr val="4EBEA4"/>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4EBEA4"/>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2295854571"/>
                  </a:ext>
                </a:extLst>
              </a:tr>
            </a:tbl>
          </a:graphicData>
        </a:graphic>
      </p:graphicFrame>
      <p:sp>
        <p:nvSpPr>
          <p:cNvPr id="16" name="TextBox 15">
            <a:extLst>
              <a:ext uri="{FF2B5EF4-FFF2-40B4-BE49-F238E27FC236}">
                <a16:creationId xmlns:a16="http://schemas.microsoft.com/office/drawing/2014/main" id="{D54B89A9-64E4-7245-576B-692CE30DCF43}"/>
              </a:ext>
            </a:extLst>
          </p:cNvPr>
          <p:cNvSpPr txBox="1"/>
          <p:nvPr/>
        </p:nvSpPr>
        <p:spPr>
          <a:xfrm>
            <a:off x="0" y="1452111"/>
            <a:ext cx="1219200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2022 </a:t>
            </a:r>
            <a:r>
              <a:rPr lang="en-US" sz="1400" b="1" u="sng">
                <a:solidFill>
                  <a:srgbClr val="1B1464"/>
                </a:solidFill>
                <a:latin typeface="Helvetica" panose="020B0604020202020204" pitchFamily="34" charset="0"/>
                <a:cs typeface="Helvetica" panose="020B0604020202020204" pitchFamily="34" charset="0"/>
              </a:rPr>
              <a:t>vs. 2023: </a:t>
            </a:r>
            <a:r>
              <a:rPr kumimoji="0" lang="en-US" sz="14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NFL Mon</a:t>
            </a:r>
            <a:r>
              <a:rPr lang="en-US" sz="1400" b="1" u="sng">
                <a:solidFill>
                  <a:srgbClr val="1B1464"/>
                </a:solidFill>
                <a:latin typeface="Helvetica" panose="020B0604020202020204" pitchFamily="34" charset="0"/>
                <a:cs typeface="Helvetica" panose="020B0604020202020204" pitchFamily="34" charset="0"/>
              </a:rPr>
              <a:t>day</a:t>
            </a:r>
            <a:r>
              <a:rPr kumimoji="0" lang="en-US" sz="14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Night Football Comparison</a:t>
            </a:r>
            <a:endParaRPr kumimoji="0" lang="en-US" sz="1400" i="0"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graphicFrame>
        <p:nvGraphicFramePr>
          <p:cNvPr id="17" name="Table 12">
            <a:extLst>
              <a:ext uri="{FF2B5EF4-FFF2-40B4-BE49-F238E27FC236}">
                <a16:creationId xmlns:a16="http://schemas.microsoft.com/office/drawing/2014/main" id="{2E8B88D2-41A4-82F6-6096-E8B9AF436626}"/>
              </a:ext>
            </a:extLst>
          </p:cNvPr>
          <p:cNvGraphicFramePr>
            <a:graphicFrameLocks noGrp="1"/>
          </p:cNvGraphicFramePr>
          <p:nvPr>
            <p:extLst>
              <p:ext uri="{D42A27DB-BD31-4B8C-83A1-F6EECF244321}">
                <p14:modId xmlns:p14="http://schemas.microsoft.com/office/powerpoint/2010/main" val="323237733"/>
              </p:ext>
            </p:extLst>
          </p:nvPr>
        </p:nvGraphicFramePr>
        <p:xfrm>
          <a:off x="508607" y="2090418"/>
          <a:ext cx="7112225" cy="3937901"/>
        </p:xfrm>
        <a:graphic>
          <a:graphicData uri="http://schemas.openxmlformats.org/drawingml/2006/table">
            <a:tbl>
              <a:tblPr firstRow="1" bandRow="1">
                <a:tableStyleId>{5C22544A-7EE6-4342-B048-85BDC9FD1C3A}</a:tableStyleId>
              </a:tblPr>
              <a:tblGrid>
                <a:gridCol w="1386116">
                  <a:extLst>
                    <a:ext uri="{9D8B030D-6E8A-4147-A177-3AD203B41FA5}">
                      <a16:colId xmlns:a16="http://schemas.microsoft.com/office/drawing/2014/main" val="2169143916"/>
                    </a:ext>
                  </a:extLst>
                </a:gridCol>
                <a:gridCol w="2526120">
                  <a:extLst>
                    <a:ext uri="{9D8B030D-6E8A-4147-A177-3AD203B41FA5}">
                      <a16:colId xmlns:a16="http://schemas.microsoft.com/office/drawing/2014/main" val="85418204"/>
                    </a:ext>
                  </a:extLst>
                </a:gridCol>
                <a:gridCol w="1016385">
                  <a:extLst>
                    <a:ext uri="{9D8B030D-6E8A-4147-A177-3AD203B41FA5}">
                      <a16:colId xmlns:a16="http://schemas.microsoft.com/office/drawing/2014/main" val="1802205844"/>
                    </a:ext>
                  </a:extLst>
                </a:gridCol>
                <a:gridCol w="1116285">
                  <a:extLst>
                    <a:ext uri="{9D8B030D-6E8A-4147-A177-3AD203B41FA5}">
                      <a16:colId xmlns:a16="http://schemas.microsoft.com/office/drawing/2014/main" val="2580810783"/>
                    </a:ext>
                  </a:extLst>
                </a:gridCol>
                <a:gridCol w="1067319">
                  <a:extLst>
                    <a:ext uri="{9D8B030D-6E8A-4147-A177-3AD203B41FA5}">
                      <a16:colId xmlns:a16="http://schemas.microsoft.com/office/drawing/2014/main" val="1860965970"/>
                    </a:ext>
                  </a:extLst>
                </a:gridCol>
              </a:tblGrid>
              <a:tr h="312469">
                <a:tc>
                  <a:txBody>
                    <a:bodyPr/>
                    <a:lstStyle/>
                    <a:p>
                      <a:r>
                        <a:rPr lang="en-US" sz="1400">
                          <a:solidFill>
                            <a:schemeClr val="bg1"/>
                          </a:solidFill>
                          <a:latin typeface="Helvetica" panose="020B0403020202020204" pitchFamily="34" charset="0"/>
                        </a:rPr>
                        <a:t>Game</a:t>
                      </a:r>
                    </a:p>
                  </a:txBody>
                  <a:tcPr marL="107623" marR="107623" marT="53812" marB="53812" anchor="ctr">
                    <a:lnL w="38100" cap="flat" cmpd="sng" algn="ctr">
                      <a:solidFill>
                        <a:srgbClr val="4EBEA4"/>
                      </a:solidFill>
                      <a:prstDash val="solid"/>
                      <a:round/>
                      <a:headEnd type="none" w="med" len="med"/>
                      <a:tailEnd type="none" w="med" len="med"/>
                    </a:lnL>
                    <a:lnT w="38100" cap="flat" cmpd="sng" algn="ctr">
                      <a:solidFill>
                        <a:srgbClr val="4EBEA4"/>
                      </a:solidFill>
                      <a:prstDash val="solid"/>
                      <a:round/>
                      <a:headEnd type="none" w="med" len="med"/>
                      <a:tailEnd type="none" w="med" len="med"/>
                    </a:lnT>
                    <a:solidFill>
                      <a:srgbClr val="4EBEA4"/>
                    </a:solidFill>
                  </a:tcPr>
                </a:tc>
                <a:tc>
                  <a:txBody>
                    <a:bodyPr/>
                    <a:lstStyle/>
                    <a:p>
                      <a:r>
                        <a:rPr lang="en-US" sz="1400">
                          <a:solidFill>
                            <a:schemeClr val="bg1"/>
                          </a:solidFill>
                          <a:latin typeface="Helvetica" panose="020B0403020202020204" pitchFamily="34" charset="0"/>
                        </a:rPr>
                        <a:t>Matchup</a:t>
                      </a:r>
                    </a:p>
                  </a:txBody>
                  <a:tcPr marL="107623" marR="107623" marT="53812" marB="53812" anchor="ctr">
                    <a:lnT w="38100" cap="flat" cmpd="sng" algn="ctr">
                      <a:solidFill>
                        <a:srgbClr val="4EBEA4"/>
                      </a:solidFill>
                      <a:prstDash val="solid"/>
                      <a:round/>
                      <a:headEnd type="none" w="med" len="med"/>
                      <a:tailEnd type="none" w="med" len="med"/>
                    </a:lnT>
                    <a:solidFill>
                      <a:srgbClr val="4EBEA4"/>
                    </a:solidFill>
                  </a:tcPr>
                </a:tc>
                <a:tc>
                  <a:txBody>
                    <a:bodyPr/>
                    <a:lstStyle/>
                    <a:p>
                      <a:pPr algn="ctr"/>
                      <a:r>
                        <a:rPr lang="en-US" sz="1400">
                          <a:solidFill>
                            <a:schemeClr val="bg1"/>
                          </a:solidFill>
                          <a:latin typeface="Helvetica" panose="020B0403020202020204" pitchFamily="34" charset="0"/>
                        </a:rPr>
                        <a:t>2022</a:t>
                      </a:r>
                    </a:p>
                  </a:txBody>
                  <a:tcPr marL="107623" marR="107623" marT="53812" marB="53812" anchor="ctr">
                    <a:lnT w="38100" cap="flat" cmpd="sng" algn="ctr">
                      <a:solidFill>
                        <a:srgbClr val="4EBEA4"/>
                      </a:solidFill>
                      <a:prstDash val="solid"/>
                      <a:round/>
                      <a:headEnd type="none" w="med" len="med"/>
                      <a:tailEnd type="none" w="med" len="med"/>
                    </a:lnT>
                    <a:solidFill>
                      <a:srgbClr val="4EBEA4"/>
                    </a:solidFill>
                  </a:tcPr>
                </a:tc>
                <a:tc>
                  <a:txBody>
                    <a:bodyPr/>
                    <a:lstStyle/>
                    <a:p>
                      <a:pPr algn="ctr"/>
                      <a:r>
                        <a:rPr lang="en-US" sz="1400">
                          <a:solidFill>
                            <a:schemeClr val="bg1"/>
                          </a:solidFill>
                          <a:latin typeface="Helvetica" panose="020B0403020202020204" pitchFamily="34" charset="0"/>
                        </a:rPr>
                        <a:t>2023</a:t>
                      </a:r>
                    </a:p>
                  </a:txBody>
                  <a:tcPr marL="107623" marR="107623" marT="53812" marB="53812" anchor="ctr">
                    <a:lnT w="38100" cap="flat" cmpd="sng" algn="ctr">
                      <a:solidFill>
                        <a:srgbClr val="4EBEA4"/>
                      </a:solidFill>
                      <a:prstDash val="solid"/>
                      <a:round/>
                      <a:headEnd type="none" w="med" len="med"/>
                      <a:tailEnd type="none" w="med" len="med"/>
                    </a:lnT>
                    <a:solidFill>
                      <a:srgbClr val="4EBEA4"/>
                    </a:solidFill>
                  </a:tcPr>
                </a:tc>
                <a:tc>
                  <a:txBody>
                    <a:bodyPr/>
                    <a:lstStyle/>
                    <a:p>
                      <a:pPr algn="ctr"/>
                      <a:r>
                        <a:rPr lang="en-US" sz="900">
                          <a:solidFill>
                            <a:schemeClr val="bg1"/>
                          </a:solidFill>
                          <a:latin typeface="Helvetica" panose="020B0403020202020204" pitchFamily="34" charset="0"/>
                        </a:rPr>
                        <a:t>YoY Change %</a:t>
                      </a:r>
                    </a:p>
                  </a:txBody>
                  <a:tcPr marL="107623" marR="107623" marT="53812" marB="53812" anchor="ctr">
                    <a:lnR w="38100" cap="flat" cmpd="sng" algn="ctr">
                      <a:solidFill>
                        <a:srgbClr val="4EBEA4"/>
                      </a:solidFill>
                      <a:prstDash val="solid"/>
                      <a:round/>
                      <a:headEnd type="none" w="med" len="med"/>
                      <a:tailEnd type="none" w="med" len="med"/>
                    </a:lnR>
                    <a:lnT w="38100" cap="flat" cmpd="sng" algn="ctr">
                      <a:solidFill>
                        <a:srgbClr val="4EBEA4"/>
                      </a:solidFill>
                      <a:prstDash val="solid"/>
                      <a:round/>
                      <a:headEnd type="none" w="med" len="med"/>
                      <a:tailEnd type="none" w="med" len="med"/>
                    </a:lnT>
                    <a:solidFill>
                      <a:srgbClr val="4EBEA4"/>
                    </a:solidFill>
                  </a:tcPr>
                </a:tc>
                <a:extLst>
                  <a:ext uri="{0D108BD9-81ED-4DB2-BD59-A6C34878D82A}">
                    <a16:rowId xmlns:a16="http://schemas.microsoft.com/office/drawing/2014/main" val="3158737125"/>
                  </a:ext>
                </a:extLst>
              </a:tr>
              <a:tr h="2550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a:solidFill>
                            <a:srgbClr val="1B1464"/>
                          </a:solidFill>
                          <a:latin typeface="Helvetica" panose="020B0403020202020204" pitchFamily="34" charset="0"/>
                        </a:rPr>
                        <a:t>Week 2 </a:t>
                      </a:r>
                      <a:r>
                        <a:rPr lang="en-US" sz="900" b="0">
                          <a:solidFill>
                            <a:srgbClr val="1B1464"/>
                          </a:solidFill>
                          <a:latin typeface="Helvetica" panose="020B0403020202020204" pitchFamily="34" charset="0"/>
                        </a:rPr>
                        <a:t>(9/18/23)</a:t>
                      </a:r>
                    </a:p>
                  </a:txBody>
                  <a:tcPr marL="107623" marR="107623" marT="53812" marB="53812" anchor="ctr">
                    <a:lnL w="38100" cap="flat" cmpd="sng" algn="ctr">
                      <a:solidFill>
                        <a:srgbClr val="4EBEA4"/>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a:solidFill>
                            <a:srgbClr val="1B1464"/>
                          </a:solidFill>
                          <a:latin typeface="Helvetica" panose="020B0604020202020204" pitchFamily="34" charset="0"/>
                          <a:cs typeface="Helvetica" panose="020B0604020202020204" pitchFamily="34" charset="0"/>
                        </a:rPr>
                        <a:t>Browns @ Steelers / (9/19/22) Broncos @ Seahawks</a:t>
                      </a:r>
                      <a:endParaRPr lang="en-US" sz="700" b="0">
                        <a:solidFill>
                          <a:srgbClr val="FF0000"/>
                        </a:solidFill>
                        <a:latin typeface="Helvetica" panose="020B0604020202020204" pitchFamily="34" charset="0"/>
                        <a:cs typeface="Helvetica" panose="020B0604020202020204" pitchFamily="34" charset="0"/>
                      </a:endParaRPr>
                    </a:p>
                  </a:txBody>
                  <a:tcPr anchor="ct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20,853</a:t>
                      </a:r>
                    </a:p>
                  </a:txBody>
                  <a:tcPr marL="0" marR="0" marT="0" marB="0" anchor="ct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22,385</a:t>
                      </a:r>
                    </a:p>
                  </a:txBody>
                  <a:tcPr marL="0" marR="0" marT="0" marB="0" anchor="ctr"/>
                </a:tc>
                <a:tc>
                  <a:txBody>
                    <a:bodyPr/>
                    <a:lstStyle/>
                    <a:p>
                      <a:pPr algn="ctr" fontAlgn="b"/>
                      <a:r>
                        <a:rPr lang="en-US" sz="1200" b="1" i="0" u="none" strike="noStrike">
                          <a:solidFill>
                            <a:srgbClr val="1B1464"/>
                          </a:solidFill>
                          <a:effectLst/>
                          <a:latin typeface="Helvetica" panose="020B0604020202020204" pitchFamily="34" charset="0"/>
                          <a:cs typeface="Helvetica" panose="020B0604020202020204" pitchFamily="34" charset="0"/>
                        </a:rPr>
                        <a:t>+7%</a:t>
                      </a:r>
                    </a:p>
                  </a:txBody>
                  <a:tcPr marL="0" marR="0" marT="0" marB="0" anchor="ctr">
                    <a:lnR w="38100" cap="flat" cmpd="sng" algn="ctr">
                      <a:solidFill>
                        <a:srgbClr val="4EBEA4"/>
                      </a:solidFill>
                      <a:prstDash val="solid"/>
                      <a:round/>
                      <a:headEnd type="none" w="med" len="med"/>
                      <a:tailEnd type="none" w="med" len="med"/>
                    </a:lnR>
                  </a:tcPr>
                </a:tc>
                <a:extLst>
                  <a:ext uri="{0D108BD9-81ED-4DB2-BD59-A6C34878D82A}">
                    <a16:rowId xmlns:a16="http://schemas.microsoft.com/office/drawing/2014/main" val="3434372389"/>
                  </a:ext>
                </a:extLst>
              </a:tr>
              <a:tr h="255096">
                <a:tc>
                  <a:txBody>
                    <a:bodyPr/>
                    <a:lstStyle/>
                    <a:p>
                      <a:pPr algn="l"/>
                      <a:r>
                        <a:rPr lang="en-US" sz="900" b="1">
                          <a:solidFill>
                            <a:srgbClr val="1B1464"/>
                          </a:solidFill>
                          <a:latin typeface="Helvetica" panose="020B0403020202020204" pitchFamily="34" charset="0"/>
                        </a:rPr>
                        <a:t>Week 3 </a:t>
                      </a:r>
                      <a:r>
                        <a:rPr lang="en-US" sz="900" b="0">
                          <a:solidFill>
                            <a:srgbClr val="1B1464"/>
                          </a:solidFill>
                          <a:latin typeface="Helvetica" panose="020B0403020202020204" pitchFamily="34" charset="0"/>
                        </a:rPr>
                        <a:t>(9/25/23)</a:t>
                      </a:r>
                    </a:p>
                  </a:txBody>
                  <a:tcPr marL="107623" marR="107623" marT="53812" marB="53812" anchor="ctr">
                    <a:lnL w="38100" cap="flat" cmpd="sng" algn="ctr">
                      <a:solidFill>
                        <a:srgbClr val="4EBEA4"/>
                      </a:solidFill>
                      <a:prstDash val="solid"/>
                      <a:round/>
                      <a:headEnd type="none" w="med" len="med"/>
                      <a:tailEnd type="none" w="med" len="med"/>
                    </a:lnL>
                  </a:tcPr>
                </a:tc>
                <a:tc>
                  <a:txBody>
                    <a:bodyPr/>
                    <a:lstStyle/>
                    <a:p>
                      <a:pPr algn="l"/>
                      <a:r>
                        <a:rPr lang="en-US" sz="700" b="0">
                          <a:solidFill>
                            <a:srgbClr val="1B1464"/>
                          </a:solidFill>
                          <a:latin typeface="Helvetica" panose="020B0604020202020204" pitchFamily="34" charset="0"/>
                          <a:cs typeface="Helvetica" panose="020B0604020202020204" pitchFamily="34" charset="0"/>
                        </a:rPr>
                        <a:t>Eagles @ Buccaneers / (9/26/22) Cowboys @ Giants</a:t>
                      </a:r>
                      <a:endParaRPr lang="en-US" sz="700" b="0">
                        <a:solidFill>
                          <a:srgbClr val="FF0000"/>
                        </a:solidFill>
                        <a:latin typeface="Helvetica" panose="020B0604020202020204" pitchFamily="34" charset="0"/>
                        <a:cs typeface="Helvetica" panose="020B0604020202020204" pitchFamily="34" charset="0"/>
                      </a:endParaRPr>
                    </a:p>
                  </a:txBody>
                  <a:tcPr anchor="ct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19,400</a:t>
                      </a:r>
                    </a:p>
                  </a:txBody>
                  <a:tcPr marL="0" marR="0" marT="0" marB="0" anchor="ct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22,748</a:t>
                      </a:r>
                    </a:p>
                  </a:txBody>
                  <a:tcPr marL="0" marR="0" marT="0" marB="0" anchor="ctr"/>
                </a:tc>
                <a:tc>
                  <a:txBody>
                    <a:bodyPr/>
                    <a:lstStyle/>
                    <a:p>
                      <a:pPr algn="ctr" fontAlgn="b"/>
                      <a:r>
                        <a:rPr lang="en-US" sz="1200" b="1" i="0" u="none" strike="noStrike">
                          <a:solidFill>
                            <a:srgbClr val="1B1464"/>
                          </a:solidFill>
                          <a:effectLst/>
                          <a:latin typeface="Helvetica" panose="020B0604020202020204" pitchFamily="34" charset="0"/>
                          <a:cs typeface="Helvetica" panose="020B0604020202020204" pitchFamily="34" charset="0"/>
                        </a:rPr>
                        <a:t>+17%</a:t>
                      </a:r>
                    </a:p>
                  </a:txBody>
                  <a:tcPr marL="0" marR="0" marT="0" marB="0" anchor="ctr">
                    <a:lnR w="38100" cap="flat" cmpd="sng" algn="ctr">
                      <a:solidFill>
                        <a:srgbClr val="4EBEA4"/>
                      </a:solidFill>
                      <a:prstDash val="solid"/>
                      <a:round/>
                      <a:headEnd type="none" w="med" len="med"/>
                      <a:tailEnd type="none" w="med" len="med"/>
                    </a:lnR>
                  </a:tcPr>
                </a:tc>
                <a:extLst>
                  <a:ext uri="{0D108BD9-81ED-4DB2-BD59-A6C34878D82A}">
                    <a16:rowId xmlns:a16="http://schemas.microsoft.com/office/drawing/2014/main" val="3887045482"/>
                  </a:ext>
                </a:extLst>
              </a:tr>
              <a:tr h="2550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a:solidFill>
                            <a:srgbClr val="1B1464"/>
                          </a:solidFill>
                          <a:latin typeface="Helvetica" panose="020B0403020202020204" pitchFamily="34" charset="0"/>
                        </a:rPr>
                        <a:t>Week 4 </a:t>
                      </a:r>
                      <a:r>
                        <a:rPr lang="en-US" sz="900" b="0">
                          <a:solidFill>
                            <a:srgbClr val="1B1464"/>
                          </a:solidFill>
                          <a:latin typeface="Helvetica" panose="020B0403020202020204" pitchFamily="34" charset="0"/>
                        </a:rPr>
                        <a:t>(10/2/23)</a:t>
                      </a:r>
                    </a:p>
                  </a:txBody>
                  <a:tcPr marL="107623" marR="107623" marT="53812" marB="53812" anchor="ctr">
                    <a:lnL w="38100" cap="flat" cmpd="sng" algn="ctr">
                      <a:solidFill>
                        <a:srgbClr val="4EBEA4"/>
                      </a:solidFill>
                      <a:prstDash val="solid"/>
                      <a:round/>
                      <a:headEnd type="none" w="med" len="med"/>
                      <a:tailEnd type="none" w="med" len="med"/>
                    </a:lnL>
                  </a:tcPr>
                </a:tc>
                <a:tc>
                  <a:txBody>
                    <a:bodyPr/>
                    <a:lstStyle/>
                    <a:p>
                      <a:pPr algn="l"/>
                      <a:r>
                        <a:rPr lang="en-US" sz="700" b="0">
                          <a:solidFill>
                            <a:srgbClr val="1B1464"/>
                          </a:solidFill>
                          <a:latin typeface="Helvetica" panose="020B0604020202020204" pitchFamily="34" charset="0"/>
                          <a:cs typeface="Helvetica" panose="020B0604020202020204" pitchFamily="34" charset="0"/>
                        </a:rPr>
                        <a:t>Seahawks @ Giants</a:t>
                      </a:r>
                      <a:r>
                        <a:rPr lang="en-US" sz="700" b="1">
                          <a:solidFill>
                            <a:srgbClr val="1B1464"/>
                          </a:solidFill>
                          <a:latin typeface="Helvetica" panose="020B0604020202020204" pitchFamily="34" charset="0"/>
                          <a:cs typeface="Helvetica" panose="020B0604020202020204" pitchFamily="34" charset="0"/>
                        </a:rPr>
                        <a:t>*</a:t>
                      </a:r>
                      <a:r>
                        <a:rPr lang="en-US" sz="700" b="0">
                          <a:solidFill>
                            <a:srgbClr val="1B1464"/>
                          </a:solidFill>
                          <a:latin typeface="Helvetica" panose="020B0604020202020204" pitchFamily="34" charset="0"/>
                          <a:cs typeface="Helvetica" panose="020B0604020202020204" pitchFamily="34" charset="0"/>
                        </a:rPr>
                        <a:t> / (10/3/22) Rams @ 49ers</a:t>
                      </a:r>
                    </a:p>
                  </a:txBody>
                  <a:tcPr anchor="ct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12,554</a:t>
                      </a:r>
                    </a:p>
                  </a:txBody>
                  <a:tcPr marL="0" marR="0" marT="0" marB="0" anchor="ct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16,621</a:t>
                      </a:r>
                    </a:p>
                  </a:txBody>
                  <a:tcPr marL="0" marR="0" marT="0" marB="0" anchor="ctr"/>
                </a:tc>
                <a:tc>
                  <a:txBody>
                    <a:bodyPr/>
                    <a:lstStyle/>
                    <a:p>
                      <a:pPr algn="ctr" fontAlgn="b"/>
                      <a:r>
                        <a:rPr lang="en-US" sz="1200" b="1" i="0" u="none" strike="noStrike">
                          <a:solidFill>
                            <a:srgbClr val="1B1464"/>
                          </a:solidFill>
                          <a:effectLst/>
                          <a:latin typeface="Helvetica" panose="020B0604020202020204" pitchFamily="34" charset="0"/>
                          <a:cs typeface="Helvetica" panose="020B0604020202020204" pitchFamily="34" charset="0"/>
                        </a:rPr>
                        <a:t>+32%</a:t>
                      </a:r>
                    </a:p>
                  </a:txBody>
                  <a:tcPr marL="0" marR="0" marT="0" marB="0" anchor="ctr">
                    <a:lnR w="38100" cap="flat" cmpd="sng" algn="ctr">
                      <a:solidFill>
                        <a:srgbClr val="4EBEA4"/>
                      </a:solidFill>
                      <a:prstDash val="solid"/>
                      <a:round/>
                      <a:headEnd type="none" w="med" len="med"/>
                      <a:tailEnd type="none" w="med" len="med"/>
                    </a:lnR>
                  </a:tcPr>
                </a:tc>
                <a:extLst>
                  <a:ext uri="{0D108BD9-81ED-4DB2-BD59-A6C34878D82A}">
                    <a16:rowId xmlns:a16="http://schemas.microsoft.com/office/drawing/2014/main" val="769012683"/>
                  </a:ext>
                </a:extLst>
              </a:tr>
              <a:tr h="255096">
                <a:tc>
                  <a:txBody>
                    <a:bodyPr/>
                    <a:lstStyle/>
                    <a:p>
                      <a:pPr algn="l"/>
                      <a:r>
                        <a:rPr lang="en-US" sz="900" b="1">
                          <a:solidFill>
                            <a:srgbClr val="1B1464"/>
                          </a:solidFill>
                          <a:latin typeface="Helvetica" panose="020B0403020202020204" pitchFamily="34" charset="0"/>
                        </a:rPr>
                        <a:t>Week 5 </a:t>
                      </a:r>
                      <a:r>
                        <a:rPr lang="en-US" sz="900" b="0">
                          <a:solidFill>
                            <a:srgbClr val="1B1464"/>
                          </a:solidFill>
                          <a:latin typeface="Helvetica" panose="020B0403020202020204" pitchFamily="34" charset="0"/>
                        </a:rPr>
                        <a:t>(10/9/23)</a:t>
                      </a:r>
                    </a:p>
                  </a:txBody>
                  <a:tcPr marL="107623" marR="107623" marT="53812" marB="53812" anchor="ctr">
                    <a:lnL w="38100" cap="flat" cmpd="sng" algn="ctr">
                      <a:solidFill>
                        <a:srgbClr val="4EBEA4"/>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a:solidFill>
                            <a:srgbClr val="1B1464"/>
                          </a:solidFill>
                          <a:latin typeface="Helvetica" panose="020B0604020202020204" pitchFamily="34" charset="0"/>
                          <a:cs typeface="Helvetica" panose="020B0604020202020204" pitchFamily="34" charset="0"/>
                        </a:rPr>
                        <a:t>Packers @ Raiders</a:t>
                      </a:r>
                      <a:r>
                        <a:rPr lang="en-US" sz="700" b="1">
                          <a:solidFill>
                            <a:srgbClr val="1B1464"/>
                          </a:solidFill>
                          <a:latin typeface="Helvetica" panose="020B0604020202020204" pitchFamily="34" charset="0"/>
                          <a:cs typeface="Helvetica" panose="020B0604020202020204" pitchFamily="34" charset="0"/>
                        </a:rPr>
                        <a:t>*</a:t>
                      </a:r>
                      <a:r>
                        <a:rPr lang="en-US" sz="700" b="0">
                          <a:solidFill>
                            <a:srgbClr val="1B1464"/>
                          </a:solidFill>
                          <a:latin typeface="Helvetica" panose="020B0604020202020204" pitchFamily="34" charset="0"/>
                          <a:cs typeface="Helvetica" panose="020B0604020202020204" pitchFamily="34" charset="0"/>
                        </a:rPr>
                        <a:t> / (10/10/22) Raiders @ Chiefs</a:t>
                      </a:r>
                    </a:p>
                  </a:txBody>
                  <a:tcPr anchor="ct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15,888</a:t>
                      </a:r>
                    </a:p>
                  </a:txBody>
                  <a:tcPr marL="0" marR="0" marT="0" marB="0" anchor="ct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17,432</a:t>
                      </a:r>
                    </a:p>
                  </a:txBody>
                  <a:tcPr marL="0" marR="0" marT="0" marB="0" anchor="ctr"/>
                </a:tc>
                <a:tc>
                  <a:txBody>
                    <a:bodyPr/>
                    <a:lstStyle/>
                    <a:p>
                      <a:pPr algn="ctr" fontAlgn="b"/>
                      <a:r>
                        <a:rPr lang="en-US" sz="1200" b="1" i="0" u="none" strike="noStrike">
                          <a:solidFill>
                            <a:srgbClr val="1B1464"/>
                          </a:solidFill>
                          <a:effectLst/>
                          <a:latin typeface="Helvetica" panose="020B0604020202020204" pitchFamily="34" charset="0"/>
                          <a:cs typeface="Helvetica" panose="020B0604020202020204" pitchFamily="34" charset="0"/>
                        </a:rPr>
                        <a:t>+10%</a:t>
                      </a:r>
                    </a:p>
                  </a:txBody>
                  <a:tcPr marL="0" marR="0" marT="0" marB="0" anchor="ctr">
                    <a:lnR w="38100" cap="flat" cmpd="sng" algn="ctr">
                      <a:solidFill>
                        <a:srgbClr val="4EBEA4"/>
                      </a:solidFill>
                      <a:prstDash val="solid"/>
                      <a:round/>
                      <a:headEnd type="none" w="med" len="med"/>
                      <a:tailEnd type="none" w="med" len="med"/>
                    </a:lnR>
                  </a:tcPr>
                </a:tc>
                <a:extLst>
                  <a:ext uri="{0D108BD9-81ED-4DB2-BD59-A6C34878D82A}">
                    <a16:rowId xmlns:a16="http://schemas.microsoft.com/office/drawing/2014/main" val="3534489145"/>
                  </a:ext>
                </a:extLst>
              </a:tr>
              <a:tr h="281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t>Week 6 </a:t>
                      </a:r>
                      <a:r>
                        <a:rPr kumimoji="0" lang="en-US" sz="900" b="0" i="0" u="none" strike="noStrike" kern="1200" cap="none" spc="0" normalizeH="0" baseline="0" noProof="0">
                          <a:ln>
                            <a:noFill/>
                          </a:ln>
                          <a:solidFill>
                            <a:schemeClr val="bg1"/>
                          </a:solidFill>
                          <a:effectLst/>
                          <a:uLnTx/>
                          <a:uFillTx/>
                          <a:latin typeface="Helvetica" panose="020B0403020202020204" pitchFamily="34" charset="0"/>
                          <a:ea typeface="+mn-ea"/>
                          <a:cs typeface="+mn-cs"/>
                        </a:rPr>
                        <a:t>(10/16/23)</a:t>
                      </a:r>
                    </a:p>
                  </a:txBody>
                  <a:tcPr marL="107623" marR="107623" marT="53812" marB="53812" anchor="ctr">
                    <a:lnL w="38100" cap="flat" cmpd="sng" algn="ctr">
                      <a:solidFill>
                        <a:srgbClr val="4EBEA4"/>
                      </a:solidFill>
                      <a:prstDash val="solid"/>
                      <a:round/>
                      <a:headEnd type="none" w="med" len="med"/>
                      <a:tailEnd type="none" w="med" len="med"/>
                    </a:lnL>
                    <a:solidFill>
                      <a:srgbClr val="4EBEA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a:solidFill>
                            <a:schemeClr val="bg1"/>
                          </a:solidFill>
                          <a:latin typeface="Helvetica" panose="020B0604020202020204" pitchFamily="34" charset="0"/>
                          <a:cs typeface="Helvetica" panose="020B0604020202020204" pitchFamily="34" charset="0"/>
                        </a:rPr>
                        <a:t>Cowboys @ Chargers</a:t>
                      </a:r>
                      <a:r>
                        <a:rPr lang="en-US" sz="700" b="1">
                          <a:solidFill>
                            <a:schemeClr val="bg1"/>
                          </a:solidFill>
                          <a:latin typeface="Helvetica" panose="020B0604020202020204" pitchFamily="34" charset="0"/>
                          <a:cs typeface="Helvetica" panose="020B0604020202020204" pitchFamily="34" charset="0"/>
                        </a:rPr>
                        <a:t>*</a:t>
                      </a:r>
                      <a:r>
                        <a:rPr lang="en-US" sz="700" b="0">
                          <a:solidFill>
                            <a:schemeClr val="bg1"/>
                          </a:solidFill>
                          <a:latin typeface="Helvetica" panose="020B0604020202020204" pitchFamily="34" charset="0"/>
                          <a:cs typeface="Helvetica" panose="020B0604020202020204" pitchFamily="34" charset="0"/>
                        </a:rPr>
                        <a:t> / (10/17/22) Broncos @ Chargers</a:t>
                      </a:r>
                    </a:p>
                  </a:txBody>
                  <a:tcPr anchor="ctr">
                    <a:solidFill>
                      <a:srgbClr val="4EBEA4"/>
                    </a:solidFill>
                  </a:tcPr>
                </a:tc>
                <a:tc>
                  <a:txBody>
                    <a:bodyPr/>
                    <a:lstStyle/>
                    <a:p>
                      <a:pPr algn="r" fontAlgn="b"/>
                      <a:r>
                        <a:rPr lang="en-US" sz="1100" b="0" i="0" u="none" strike="noStrike">
                          <a:solidFill>
                            <a:schemeClr val="bg1"/>
                          </a:solidFill>
                          <a:effectLst/>
                          <a:latin typeface="Helvetica" panose="020B0604020202020204" pitchFamily="34" charset="0"/>
                          <a:cs typeface="Helvetica" panose="020B0604020202020204" pitchFamily="34" charset="0"/>
                        </a:rPr>
                        <a:t>12,119</a:t>
                      </a:r>
                    </a:p>
                  </a:txBody>
                  <a:tcPr marL="0" marR="0" marT="0" marB="0" anchor="ctr">
                    <a:solidFill>
                      <a:srgbClr val="4EBEA4"/>
                    </a:solidFill>
                  </a:tcPr>
                </a:tc>
                <a:tc>
                  <a:txBody>
                    <a:bodyPr/>
                    <a:lstStyle/>
                    <a:p>
                      <a:pPr algn="r" fontAlgn="b"/>
                      <a:r>
                        <a:rPr lang="en-US" sz="1100" b="0" i="0" u="none" strike="noStrike">
                          <a:solidFill>
                            <a:schemeClr val="bg1"/>
                          </a:solidFill>
                          <a:effectLst/>
                          <a:latin typeface="Helvetica" panose="020B0604020202020204" pitchFamily="34" charset="0"/>
                          <a:cs typeface="Helvetica" panose="020B0604020202020204" pitchFamily="34" charset="0"/>
                        </a:rPr>
                        <a:t>19,726</a:t>
                      </a:r>
                    </a:p>
                  </a:txBody>
                  <a:tcPr marL="0" marR="0" marT="0" marB="0" anchor="ctr">
                    <a:solidFill>
                      <a:srgbClr val="4EBEA4"/>
                    </a:solidFill>
                  </a:tcPr>
                </a:tc>
                <a:tc>
                  <a:txBody>
                    <a:bodyPr/>
                    <a:lstStyle/>
                    <a:p>
                      <a:pPr algn="ctr" fontAlgn="b"/>
                      <a:r>
                        <a:rPr lang="en-US" sz="1200" b="1" i="0" u="none" strike="noStrike">
                          <a:solidFill>
                            <a:schemeClr val="bg1"/>
                          </a:solidFill>
                          <a:effectLst/>
                          <a:latin typeface="Helvetica" panose="020B0604020202020204" pitchFamily="34" charset="0"/>
                          <a:cs typeface="Helvetica" panose="020B0604020202020204" pitchFamily="34" charset="0"/>
                        </a:rPr>
                        <a:t>+63%</a:t>
                      </a:r>
                    </a:p>
                  </a:txBody>
                  <a:tcPr marL="0" marR="0" marT="0" marB="0" anchor="ctr">
                    <a:lnR w="38100" cap="flat" cmpd="sng" algn="ctr">
                      <a:solidFill>
                        <a:srgbClr val="4EBEA4"/>
                      </a:solidFill>
                      <a:prstDash val="solid"/>
                      <a:round/>
                      <a:headEnd type="none" w="med" len="med"/>
                      <a:tailEnd type="none" w="med" len="med"/>
                    </a:lnR>
                    <a:solidFill>
                      <a:srgbClr val="4EBEA4"/>
                    </a:solidFill>
                  </a:tcPr>
                </a:tc>
                <a:extLst>
                  <a:ext uri="{0D108BD9-81ED-4DB2-BD59-A6C34878D82A}">
                    <a16:rowId xmlns:a16="http://schemas.microsoft.com/office/drawing/2014/main" val="1516211028"/>
                  </a:ext>
                </a:extLst>
              </a:tr>
              <a:tr h="2550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t>Week 7 </a:t>
                      </a:r>
                      <a:r>
                        <a:rPr kumimoji="0" lang="en-US" sz="900" b="0" i="0" u="none" strike="noStrike" kern="1200" cap="none" spc="0" normalizeH="0" baseline="0" noProof="0">
                          <a:ln>
                            <a:noFill/>
                          </a:ln>
                          <a:solidFill>
                            <a:schemeClr val="bg1"/>
                          </a:solidFill>
                          <a:effectLst/>
                          <a:uLnTx/>
                          <a:uFillTx/>
                          <a:latin typeface="Helvetica" panose="020B0403020202020204" pitchFamily="34" charset="0"/>
                          <a:ea typeface="+mn-ea"/>
                          <a:cs typeface="+mn-cs"/>
                        </a:rPr>
                        <a:t>(10/23/23)</a:t>
                      </a:r>
                    </a:p>
                  </a:txBody>
                  <a:tcPr marL="107623" marR="107623" marT="53812" marB="53812" anchor="ctr">
                    <a:lnL w="38100" cap="flat" cmpd="sng" algn="ctr">
                      <a:solidFill>
                        <a:srgbClr val="4EBEA4"/>
                      </a:solidFill>
                      <a:prstDash val="solid"/>
                      <a:round/>
                      <a:headEnd type="none" w="med" len="med"/>
                      <a:tailEnd type="none" w="med" len="med"/>
                    </a:lnL>
                    <a:solidFill>
                      <a:srgbClr val="4EBEA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a:solidFill>
                            <a:schemeClr val="bg1"/>
                          </a:solidFill>
                          <a:latin typeface="Helvetica" panose="020B0604020202020204" pitchFamily="34" charset="0"/>
                          <a:cs typeface="Helvetica" panose="020B0604020202020204" pitchFamily="34" charset="0"/>
                        </a:rPr>
                        <a:t>49ers @ Vikings</a:t>
                      </a:r>
                      <a:r>
                        <a:rPr lang="en-US" sz="700" b="1">
                          <a:solidFill>
                            <a:schemeClr val="bg1"/>
                          </a:solidFill>
                          <a:latin typeface="Helvetica" panose="020B0604020202020204" pitchFamily="34" charset="0"/>
                          <a:cs typeface="Helvetica" panose="020B0604020202020204" pitchFamily="34" charset="0"/>
                        </a:rPr>
                        <a:t>*</a:t>
                      </a:r>
                      <a:r>
                        <a:rPr lang="en-US" sz="700" b="0">
                          <a:solidFill>
                            <a:schemeClr val="bg1"/>
                          </a:solidFill>
                          <a:latin typeface="Helvetica" panose="020B0604020202020204" pitchFamily="34" charset="0"/>
                          <a:cs typeface="Helvetica" panose="020B0604020202020204" pitchFamily="34" charset="0"/>
                        </a:rPr>
                        <a:t> / (10/24/22) Bears @ Patriots</a:t>
                      </a:r>
                    </a:p>
                  </a:txBody>
                  <a:tcPr anchor="ctr">
                    <a:solidFill>
                      <a:srgbClr val="4EBEA4"/>
                    </a:solidFill>
                  </a:tcPr>
                </a:tc>
                <a:tc>
                  <a:txBody>
                    <a:bodyPr/>
                    <a:lstStyle/>
                    <a:p>
                      <a:pPr algn="r" fontAlgn="b"/>
                      <a:r>
                        <a:rPr lang="en-US" sz="1100" b="0" i="0" u="none" strike="noStrike">
                          <a:solidFill>
                            <a:schemeClr val="bg1"/>
                          </a:solidFill>
                          <a:effectLst/>
                          <a:latin typeface="Helvetica" panose="020B0604020202020204" pitchFamily="34" charset="0"/>
                          <a:cs typeface="Helvetica" panose="020B0604020202020204" pitchFamily="34" charset="0"/>
                        </a:rPr>
                        <a:t>11,873</a:t>
                      </a:r>
                    </a:p>
                  </a:txBody>
                  <a:tcPr marL="0" marR="0" marT="0" marB="0" anchor="ctr">
                    <a:solidFill>
                      <a:srgbClr val="4EBEA4"/>
                    </a:solidFill>
                  </a:tcPr>
                </a:tc>
                <a:tc>
                  <a:txBody>
                    <a:bodyPr/>
                    <a:lstStyle/>
                    <a:p>
                      <a:pPr algn="r" fontAlgn="b"/>
                      <a:r>
                        <a:rPr lang="en-US" sz="1100" b="0" i="0" u="none" strike="noStrike">
                          <a:solidFill>
                            <a:schemeClr val="bg1"/>
                          </a:solidFill>
                          <a:effectLst/>
                          <a:latin typeface="Helvetica" panose="020B0604020202020204" pitchFamily="34" charset="0"/>
                          <a:cs typeface="Helvetica" panose="020B0604020202020204" pitchFamily="34" charset="0"/>
                        </a:rPr>
                        <a:t>18,646</a:t>
                      </a:r>
                    </a:p>
                  </a:txBody>
                  <a:tcPr marL="0" marR="0" marT="0" marB="0" anchor="ctr">
                    <a:solidFill>
                      <a:srgbClr val="4EBEA4"/>
                    </a:solidFill>
                  </a:tcPr>
                </a:tc>
                <a:tc>
                  <a:txBody>
                    <a:bodyPr/>
                    <a:lstStyle/>
                    <a:p>
                      <a:pPr algn="ctr" fontAlgn="b"/>
                      <a:r>
                        <a:rPr lang="en-US" sz="1200" b="1" i="0" u="none" strike="noStrike">
                          <a:solidFill>
                            <a:schemeClr val="bg1"/>
                          </a:solidFill>
                          <a:effectLst/>
                          <a:latin typeface="Helvetica" panose="020B0604020202020204" pitchFamily="34" charset="0"/>
                          <a:cs typeface="Helvetica" panose="020B0604020202020204" pitchFamily="34" charset="0"/>
                        </a:rPr>
                        <a:t>+57%</a:t>
                      </a:r>
                    </a:p>
                  </a:txBody>
                  <a:tcPr marL="0" marR="0" marT="0" marB="0" anchor="ctr">
                    <a:lnR w="38100" cap="flat" cmpd="sng" algn="ctr">
                      <a:solidFill>
                        <a:srgbClr val="4EBEA4"/>
                      </a:solidFill>
                      <a:prstDash val="solid"/>
                      <a:round/>
                      <a:headEnd type="none" w="med" len="med"/>
                      <a:tailEnd type="none" w="med" len="med"/>
                    </a:lnR>
                    <a:solidFill>
                      <a:srgbClr val="4EBEA4"/>
                    </a:solidFill>
                  </a:tcPr>
                </a:tc>
                <a:extLst>
                  <a:ext uri="{0D108BD9-81ED-4DB2-BD59-A6C34878D82A}">
                    <a16:rowId xmlns:a16="http://schemas.microsoft.com/office/drawing/2014/main" val="3420061590"/>
                  </a:ext>
                </a:extLst>
              </a:tr>
              <a:tr h="281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Week 8 </a:t>
                      </a: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(10/30/23)</a:t>
                      </a:r>
                    </a:p>
                  </a:txBody>
                  <a:tcPr marL="107623" marR="107623" marT="53812" marB="53812" anchor="ctr">
                    <a:lnL w="38100" cap="flat" cmpd="sng" algn="ctr">
                      <a:solidFill>
                        <a:srgbClr val="4EBEA4"/>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a:solidFill>
                            <a:srgbClr val="1B1464"/>
                          </a:solidFill>
                          <a:latin typeface="Helvetica" panose="020B0604020202020204" pitchFamily="34" charset="0"/>
                          <a:cs typeface="Helvetica" panose="020B0604020202020204" pitchFamily="34" charset="0"/>
                        </a:rPr>
                        <a:t>Raiders @ Lions</a:t>
                      </a:r>
                      <a:r>
                        <a:rPr lang="en-US" sz="700" b="1">
                          <a:solidFill>
                            <a:srgbClr val="1B1464"/>
                          </a:solidFill>
                          <a:latin typeface="Helvetica" panose="020B0604020202020204" pitchFamily="34" charset="0"/>
                          <a:cs typeface="Helvetica" panose="020B0604020202020204" pitchFamily="34" charset="0"/>
                        </a:rPr>
                        <a:t>*</a:t>
                      </a:r>
                      <a:r>
                        <a:rPr lang="en-US" sz="700" b="0">
                          <a:solidFill>
                            <a:srgbClr val="1B1464"/>
                          </a:solidFill>
                          <a:latin typeface="Helvetica" panose="020B0604020202020204" pitchFamily="34" charset="0"/>
                          <a:cs typeface="Helvetica" panose="020B0604020202020204" pitchFamily="34" charset="0"/>
                        </a:rPr>
                        <a:t> / (11/1/22) Bengals @ Browns</a:t>
                      </a:r>
                    </a:p>
                  </a:txBody>
                  <a:tcPr anchor="ct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11,335</a:t>
                      </a:r>
                    </a:p>
                  </a:txBody>
                  <a:tcPr marL="0" marR="0" marT="0" marB="0" anchor="ct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15,226</a:t>
                      </a:r>
                    </a:p>
                  </a:txBody>
                  <a:tcPr marL="0" marR="0" marT="0" marB="0" anchor="ctr"/>
                </a:tc>
                <a:tc>
                  <a:txBody>
                    <a:bodyPr/>
                    <a:lstStyle/>
                    <a:p>
                      <a:pPr algn="ctr" fontAlgn="b"/>
                      <a:r>
                        <a:rPr lang="en-US" sz="1200" b="1" i="0" u="none" strike="noStrike">
                          <a:solidFill>
                            <a:srgbClr val="1B1464"/>
                          </a:solidFill>
                          <a:effectLst/>
                          <a:latin typeface="Helvetica" panose="020B0604020202020204" pitchFamily="34" charset="0"/>
                          <a:cs typeface="Helvetica" panose="020B0604020202020204" pitchFamily="34" charset="0"/>
                        </a:rPr>
                        <a:t>+34%</a:t>
                      </a:r>
                    </a:p>
                  </a:txBody>
                  <a:tcPr marL="0" marR="0" marT="0" marB="0" anchor="ctr">
                    <a:lnR w="38100" cap="flat" cmpd="sng" algn="ctr">
                      <a:solidFill>
                        <a:srgbClr val="4EBEA4"/>
                      </a:solidFill>
                      <a:prstDash val="solid"/>
                      <a:round/>
                      <a:headEnd type="none" w="med" len="med"/>
                      <a:tailEnd type="none" w="med" len="med"/>
                    </a:lnR>
                  </a:tcPr>
                </a:tc>
                <a:extLst>
                  <a:ext uri="{0D108BD9-81ED-4DB2-BD59-A6C34878D82A}">
                    <a16:rowId xmlns:a16="http://schemas.microsoft.com/office/drawing/2014/main" val="1524696296"/>
                  </a:ext>
                </a:extLst>
              </a:tr>
              <a:tr h="255096">
                <a:tc>
                  <a:txBody>
                    <a:bodyPr/>
                    <a:lstStyle/>
                    <a:p>
                      <a:pPr algn="l"/>
                      <a:r>
                        <a:rPr lang="en-US" sz="900" b="1">
                          <a:solidFill>
                            <a:srgbClr val="1B1464"/>
                          </a:solidFill>
                          <a:latin typeface="Helvetica" panose="020B0403020202020204" pitchFamily="34" charset="0"/>
                        </a:rPr>
                        <a:t>Week 9 </a:t>
                      </a:r>
                      <a:r>
                        <a:rPr lang="en-US" sz="900" b="0">
                          <a:solidFill>
                            <a:srgbClr val="1B1464"/>
                          </a:solidFill>
                          <a:latin typeface="Helvetica" panose="020B0403020202020204" pitchFamily="34" charset="0"/>
                        </a:rPr>
                        <a:t>(11/6/23)</a:t>
                      </a:r>
                    </a:p>
                  </a:txBody>
                  <a:tcPr marL="107623" marR="107623" marT="53812" marB="53812" anchor="ctr">
                    <a:lnL w="38100" cap="flat" cmpd="sng" algn="ctr">
                      <a:solidFill>
                        <a:srgbClr val="4EBEA4"/>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a:solidFill>
                            <a:srgbClr val="1B1464"/>
                          </a:solidFill>
                          <a:latin typeface="Helvetica" panose="020B0604020202020204" pitchFamily="34" charset="0"/>
                          <a:cs typeface="Helvetica" panose="020B0604020202020204" pitchFamily="34" charset="0"/>
                        </a:rPr>
                        <a:t>Chargers @ Jets</a:t>
                      </a:r>
                      <a:r>
                        <a:rPr lang="en-US" sz="700" b="1">
                          <a:solidFill>
                            <a:srgbClr val="1B1464"/>
                          </a:solidFill>
                          <a:latin typeface="Helvetica" panose="020B0604020202020204" pitchFamily="34" charset="0"/>
                          <a:cs typeface="Helvetica" panose="020B0604020202020204" pitchFamily="34" charset="0"/>
                        </a:rPr>
                        <a:t>*</a:t>
                      </a:r>
                      <a:r>
                        <a:rPr lang="en-US" sz="700" b="0">
                          <a:solidFill>
                            <a:srgbClr val="1B1464"/>
                          </a:solidFill>
                          <a:latin typeface="Helvetica" panose="020B0604020202020204" pitchFamily="34" charset="0"/>
                          <a:cs typeface="Helvetica" panose="020B0604020202020204" pitchFamily="34" charset="0"/>
                        </a:rPr>
                        <a:t> / (11/7/22) Ravens @ Saints</a:t>
                      </a:r>
                    </a:p>
                  </a:txBody>
                  <a:tcPr anchor="ct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10,565</a:t>
                      </a:r>
                    </a:p>
                  </a:txBody>
                  <a:tcPr marL="0" marR="0" marT="0" marB="0" anchor="ct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14,535</a:t>
                      </a:r>
                    </a:p>
                  </a:txBody>
                  <a:tcPr marL="0" marR="0" marT="0" marB="0" anchor="ctr"/>
                </a:tc>
                <a:tc>
                  <a:txBody>
                    <a:bodyPr/>
                    <a:lstStyle/>
                    <a:p>
                      <a:pPr algn="ctr" fontAlgn="b"/>
                      <a:r>
                        <a:rPr lang="en-US" sz="1200" b="1" i="0" u="none" strike="noStrike">
                          <a:solidFill>
                            <a:srgbClr val="1B1464"/>
                          </a:solidFill>
                          <a:effectLst/>
                          <a:latin typeface="Helvetica" panose="020B0604020202020204" pitchFamily="34" charset="0"/>
                          <a:cs typeface="Helvetica" panose="020B0604020202020204" pitchFamily="34" charset="0"/>
                        </a:rPr>
                        <a:t>+38%</a:t>
                      </a:r>
                    </a:p>
                  </a:txBody>
                  <a:tcPr marL="0" marR="0" marT="0" marB="0" anchor="ctr">
                    <a:lnR w="38100" cap="flat" cmpd="sng" algn="ctr">
                      <a:solidFill>
                        <a:srgbClr val="4EBEA4"/>
                      </a:solidFill>
                      <a:prstDash val="solid"/>
                      <a:round/>
                      <a:headEnd type="none" w="med" len="med"/>
                      <a:tailEnd type="none" w="med" len="med"/>
                    </a:lnR>
                  </a:tcPr>
                </a:tc>
                <a:extLst>
                  <a:ext uri="{0D108BD9-81ED-4DB2-BD59-A6C34878D82A}">
                    <a16:rowId xmlns:a16="http://schemas.microsoft.com/office/drawing/2014/main" val="4064674572"/>
                  </a:ext>
                </a:extLst>
              </a:tr>
              <a:tr h="2550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Week 10 </a:t>
                      </a: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(11/13/23)</a:t>
                      </a:r>
                    </a:p>
                  </a:txBody>
                  <a:tcPr marL="107623" marR="107623" marT="53812" marB="53812" anchor="ctr">
                    <a:lnL w="38100" cap="flat" cmpd="sng" algn="ctr">
                      <a:solidFill>
                        <a:srgbClr val="4EBEA4"/>
                      </a:solidFill>
                      <a:prstDash val="solid"/>
                      <a:round/>
                      <a:headEnd type="none" w="med" len="med"/>
                      <a:tailEnd type="none" w="med" len="med"/>
                    </a:lnL>
                  </a:tcPr>
                </a:tc>
                <a:tc>
                  <a:txBody>
                    <a:bodyPr/>
                    <a:lstStyle/>
                    <a:p>
                      <a:pPr algn="l"/>
                      <a:r>
                        <a:rPr lang="en-US" sz="700" b="0">
                          <a:solidFill>
                            <a:srgbClr val="1B1464"/>
                          </a:solidFill>
                          <a:latin typeface="Helvetica" panose="020B0604020202020204" pitchFamily="34" charset="0"/>
                          <a:cs typeface="Helvetica" panose="020B0604020202020204" pitchFamily="34" charset="0"/>
                        </a:rPr>
                        <a:t>Broncos @ Bills</a:t>
                      </a:r>
                      <a:r>
                        <a:rPr lang="en-US" sz="700" b="1">
                          <a:solidFill>
                            <a:srgbClr val="1B1464"/>
                          </a:solidFill>
                          <a:latin typeface="Helvetica" panose="020B0604020202020204" pitchFamily="34" charset="0"/>
                          <a:cs typeface="Helvetica" panose="020B0604020202020204" pitchFamily="34" charset="0"/>
                        </a:rPr>
                        <a:t>*</a:t>
                      </a:r>
                      <a:r>
                        <a:rPr lang="en-US" sz="700" b="0">
                          <a:solidFill>
                            <a:srgbClr val="1B1464"/>
                          </a:solidFill>
                          <a:latin typeface="Helvetica" panose="020B0604020202020204" pitchFamily="34" charset="0"/>
                          <a:cs typeface="Helvetica" panose="020B0604020202020204" pitchFamily="34" charset="0"/>
                        </a:rPr>
                        <a:t> / (11/14/22) Commanders @ Eagles</a:t>
                      </a:r>
                    </a:p>
                  </a:txBody>
                  <a:tcPr anchor="ct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12,824</a:t>
                      </a:r>
                    </a:p>
                  </a:txBody>
                  <a:tcPr marL="0" marR="0" marT="0" marB="0" anchor="ct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17,733</a:t>
                      </a:r>
                    </a:p>
                  </a:txBody>
                  <a:tcPr marL="0" marR="0" marT="0" marB="0" anchor="ctr"/>
                </a:tc>
                <a:tc>
                  <a:txBody>
                    <a:bodyPr/>
                    <a:lstStyle/>
                    <a:p>
                      <a:pPr algn="ctr" fontAlgn="b"/>
                      <a:r>
                        <a:rPr lang="en-US" sz="1200" b="1" i="0" u="none" strike="noStrike">
                          <a:solidFill>
                            <a:srgbClr val="1B1464"/>
                          </a:solidFill>
                          <a:effectLst/>
                          <a:latin typeface="Helvetica" panose="020B0604020202020204" pitchFamily="34" charset="0"/>
                          <a:cs typeface="Helvetica" panose="020B0604020202020204" pitchFamily="34" charset="0"/>
                        </a:rPr>
                        <a:t>+38%</a:t>
                      </a:r>
                    </a:p>
                  </a:txBody>
                  <a:tcPr marL="0" marR="0" marT="0" marB="0" anchor="ctr">
                    <a:lnR w="38100" cap="flat" cmpd="sng" algn="ctr">
                      <a:solidFill>
                        <a:srgbClr val="4EBEA4"/>
                      </a:solidFill>
                      <a:prstDash val="solid"/>
                      <a:round/>
                      <a:headEnd type="none" w="med" len="med"/>
                      <a:tailEnd type="none" w="med" len="med"/>
                    </a:lnR>
                  </a:tcPr>
                </a:tc>
                <a:extLst>
                  <a:ext uri="{0D108BD9-81ED-4DB2-BD59-A6C34878D82A}">
                    <a16:rowId xmlns:a16="http://schemas.microsoft.com/office/drawing/2014/main" val="3570826735"/>
                  </a:ext>
                </a:extLst>
              </a:tr>
              <a:tr h="2550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t>Week 11 </a:t>
                      </a:r>
                      <a:r>
                        <a:rPr kumimoji="0" lang="en-US" sz="900" b="0" i="0" u="none" strike="noStrike" kern="1200" cap="none" spc="0" normalizeH="0" baseline="0" noProof="0">
                          <a:ln>
                            <a:noFill/>
                          </a:ln>
                          <a:solidFill>
                            <a:schemeClr val="bg1"/>
                          </a:solidFill>
                          <a:effectLst/>
                          <a:uLnTx/>
                          <a:uFillTx/>
                          <a:latin typeface="Helvetica" panose="020B0403020202020204" pitchFamily="34" charset="0"/>
                          <a:ea typeface="+mn-ea"/>
                          <a:cs typeface="+mn-cs"/>
                        </a:rPr>
                        <a:t>(11/20/23)</a:t>
                      </a:r>
                    </a:p>
                  </a:txBody>
                  <a:tcPr marL="107623" marR="107623" marT="53812" marB="53812" anchor="ctr">
                    <a:lnL w="38100" cap="flat" cmpd="sng" algn="ctr">
                      <a:solidFill>
                        <a:srgbClr val="4EBEA4"/>
                      </a:solidFill>
                      <a:prstDash val="solid"/>
                      <a:round/>
                      <a:headEnd type="none" w="med" len="med"/>
                      <a:tailEnd type="none" w="med" len="med"/>
                    </a:lnL>
                    <a:solidFill>
                      <a:srgbClr val="4EBEA4"/>
                    </a:solidFill>
                  </a:tcPr>
                </a:tc>
                <a:tc>
                  <a:txBody>
                    <a:bodyPr/>
                    <a:lstStyle/>
                    <a:p>
                      <a:pPr algn="l"/>
                      <a:r>
                        <a:rPr lang="en-US" sz="700" b="0">
                          <a:solidFill>
                            <a:schemeClr val="bg1"/>
                          </a:solidFill>
                          <a:latin typeface="Helvetica" panose="020B0604020202020204" pitchFamily="34" charset="0"/>
                          <a:cs typeface="Helvetica" panose="020B0604020202020204" pitchFamily="34" charset="0"/>
                        </a:rPr>
                        <a:t>Eagles @ Chiefs</a:t>
                      </a:r>
                      <a:r>
                        <a:rPr lang="en-US" sz="700" b="1">
                          <a:solidFill>
                            <a:schemeClr val="bg1"/>
                          </a:solidFill>
                          <a:latin typeface="Helvetica" panose="020B0604020202020204" pitchFamily="34" charset="0"/>
                          <a:cs typeface="Helvetica" panose="020B0604020202020204" pitchFamily="34" charset="0"/>
                        </a:rPr>
                        <a:t>*</a:t>
                      </a:r>
                      <a:r>
                        <a:rPr lang="en-US" sz="700" b="0">
                          <a:solidFill>
                            <a:schemeClr val="bg1"/>
                          </a:solidFill>
                          <a:latin typeface="Helvetica" panose="020B0604020202020204" pitchFamily="34" charset="0"/>
                          <a:cs typeface="Helvetica" panose="020B0604020202020204" pitchFamily="34" charset="0"/>
                        </a:rPr>
                        <a:t> / (11/21/22) 49ers @ Cardinals</a:t>
                      </a:r>
                    </a:p>
                  </a:txBody>
                  <a:tcPr anchor="ctr">
                    <a:solidFill>
                      <a:srgbClr val="4EBEA4"/>
                    </a:solidFill>
                  </a:tcPr>
                </a:tc>
                <a:tc>
                  <a:txBody>
                    <a:bodyPr/>
                    <a:lstStyle/>
                    <a:p>
                      <a:pPr algn="r" fontAlgn="b"/>
                      <a:r>
                        <a:rPr lang="en-US" sz="1100" b="0" i="0" u="none" strike="noStrike">
                          <a:solidFill>
                            <a:schemeClr val="bg1"/>
                          </a:solidFill>
                          <a:effectLst/>
                          <a:latin typeface="Helvetica" panose="020B0604020202020204" pitchFamily="34" charset="0"/>
                          <a:cs typeface="Helvetica" panose="020B0604020202020204" pitchFamily="34" charset="0"/>
                        </a:rPr>
                        <a:t>11,321</a:t>
                      </a:r>
                    </a:p>
                  </a:txBody>
                  <a:tcPr marL="0" marR="0" marT="0" marB="0" anchor="ctr">
                    <a:solidFill>
                      <a:srgbClr val="4EBEA4"/>
                    </a:solidFill>
                  </a:tcPr>
                </a:tc>
                <a:tc>
                  <a:txBody>
                    <a:bodyPr/>
                    <a:lstStyle/>
                    <a:p>
                      <a:pPr algn="r" fontAlgn="b"/>
                      <a:r>
                        <a:rPr lang="en-US" sz="1100" b="0" i="0" u="none" strike="noStrike">
                          <a:solidFill>
                            <a:schemeClr val="bg1"/>
                          </a:solidFill>
                          <a:effectLst/>
                          <a:latin typeface="Helvetica" panose="020B0604020202020204" pitchFamily="34" charset="0"/>
                          <a:cs typeface="Helvetica" panose="020B0604020202020204" pitchFamily="34" charset="0"/>
                        </a:rPr>
                        <a:t>29,026</a:t>
                      </a:r>
                    </a:p>
                  </a:txBody>
                  <a:tcPr marL="0" marR="0" marT="0" marB="0" anchor="ctr">
                    <a:solidFill>
                      <a:srgbClr val="4EBEA4"/>
                    </a:solidFill>
                  </a:tcPr>
                </a:tc>
                <a:tc>
                  <a:txBody>
                    <a:bodyPr/>
                    <a:lstStyle/>
                    <a:p>
                      <a:pPr algn="ctr" fontAlgn="b"/>
                      <a:r>
                        <a:rPr lang="en-US" sz="1200" b="1" i="0" u="none" strike="noStrike">
                          <a:solidFill>
                            <a:schemeClr val="bg1"/>
                          </a:solidFill>
                          <a:effectLst/>
                          <a:latin typeface="Helvetica" panose="020B0604020202020204" pitchFamily="34" charset="0"/>
                          <a:cs typeface="Helvetica" panose="020B0604020202020204" pitchFamily="34" charset="0"/>
                        </a:rPr>
                        <a:t>+156%</a:t>
                      </a:r>
                    </a:p>
                  </a:txBody>
                  <a:tcPr marL="0" marR="0" marT="0" marB="0" anchor="ctr">
                    <a:lnR w="38100" cap="flat" cmpd="sng" algn="ctr">
                      <a:solidFill>
                        <a:srgbClr val="4EBEA4"/>
                      </a:solidFill>
                      <a:prstDash val="solid"/>
                      <a:round/>
                      <a:headEnd type="none" w="med" len="med"/>
                      <a:tailEnd type="none" w="med" len="med"/>
                    </a:lnR>
                    <a:solidFill>
                      <a:srgbClr val="4EBEA4"/>
                    </a:solidFill>
                  </a:tcPr>
                </a:tc>
                <a:extLst>
                  <a:ext uri="{0D108BD9-81ED-4DB2-BD59-A6C34878D82A}">
                    <a16:rowId xmlns:a16="http://schemas.microsoft.com/office/drawing/2014/main" val="3575582316"/>
                  </a:ext>
                </a:extLst>
              </a:tr>
              <a:tr h="2550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Week 13 </a:t>
                      </a: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(12/4/23)</a:t>
                      </a:r>
                    </a:p>
                  </a:txBody>
                  <a:tcPr marL="107623" marR="107623" marT="53812" marB="53812" anchor="ctr">
                    <a:lnL w="38100" cap="flat" cmpd="sng" algn="ctr">
                      <a:solidFill>
                        <a:srgbClr val="4EBEA4"/>
                      </a:solidFill>
                      <a:prstDash val="solid"/>
                      <a:round/>
                      <a:headEnd type="none" w="med" len="med"/>
                      <a:tailEnd type="none" w="med" len="med"/>
                    </a:lnL>
                  </a:tcPr>
                </a:tc>
                <a:tc>
                  <a:txBody>
                    <a:bodyPr/>
                    <a:lstStyle/>
                    <a:p>
                      <a:pPr algn="l"/>
                      <a:r>
                        <a:rPr lang="en-US" sz="700" b="0">
                          <a:solidFill>
                            <a:srgbClr val="1B1464"/>
                          </a:solidFill>
                          <a:latin typeface="Helvetica" panose="020B0604020202020204" pitchFamily="34" charset="0"/>
                          <a:cs typeface="Helvetica" panose="020B0604020202020204" pitchFamily="34" charset="0"/>
                        </a:rPr>
                        <a:t>Bengals @ Jaguars</a:t>
                      </a:r>
                      <a:r>
                        <a:rPr lang="en-US" sz="700" b="1">
                          <a:solidFill>
                            <a:srgbClr val="1B1464"/>
                          </a:solidFill>
                          <a:latin typeface="Helvetica" panose="020B0604020202020204" pitchFamily="34" charset="0"/>
                          <a:cs typeface="Helvetica" panose="020B0604020202020204" pitchFamily="34" charset="0"/>
                        </a:rPr>
                        <a:t>*</a:t>
                      </a:r>
                      <a:r>
                        <a:rPr lang="en-US" sz="700" b="0">
                          <a:solidFill>
                            <a:srgbClr val="1B1464"/>
                          </a:solidFill>
                          <a:latin typeface="Helvetica" panose="020B0604020202020204" pitchFamily="34" charset="0"/>
                          <a:cs typeface="Helvetica" panose="020B0604020202020204" pitchFamily="34" charset="0"/>
                        </a:rPr>
                        <a:t> / (12/5/22) Saints @ Bucs</a:t>
                      </a:r>
                    </a:p>
                  </a:txBody>
                  <a:tcPr anchor="ct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11,323</a:t>
                      </a:r>
                    </a:p>
                  </a:txBody>
                  <a:tcPr marL="0" marR="0" marT="0" marB="0" anchor="ct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16,476</a:t>
                      </a:r>
                    </a:p>
                  </a:txBody>
                  <a:tcPr marL="0" marR="0" marT="0" marB="0" anchor="ctr"/>
                </a:tc>
                <a:tc>
                  <a:txBody>
                    <a:bodyPr/>
                    <a:lstStyle/>
                    <a:p>
                      <a:pPr algn="ctr" fontAlgn="b"/>
                      <a:r>
                        <a:rPr lang="en-US" sz="1200" b="1" i="0" u="none" strike="noStrike">
                          <a:solidFill>
                            <a:srgbClr val="1B1464"/>
                          </a:solidFill>
                          <a:effectLst/>
                          <a:latin typeface="Helvetica" panose="020B0604020202020204" pitchFamily="34" charset="0"/>
                          <a:cs typeface="Helvetica" panose="020B0604020202020204" pitchFamily="34" charset="0"/>
                        </a:rPr>
                        <a:t>+46%</a:t>
                      </a:r>
                    </a:p>
                  </a:txBody>
                  <a:tcPr marL="0" marR="0" marT="0" marB="0" anchor="ctr">
                    <a:lnR w="38100" cap="flat" cmpd="sng" algn="ctr">
                      <a:solidFill>
                        <a:srgbClr val="4EBEA4"/>
                      </a:solidFill>
                      <a:prstDash val="solid"/>
                      <a:round/>
                      <a:headEnd type="none" w="med" len="med"/>
                      <a:tailEnd type="none" w="med" len="med"/>
                    </a:lnR>
                  </a:tcPr>
                </a:tc>
                <a:extLst>
                  <a:ext uri="{0D108BD9-81ED-4DB2-BD59-A6C34878D82A}">
                    <a16:rowId xmlns:a16="http://schemas.microsoft.com/office/drawing/2014/main" val="2106467920"/>
                  </a:ext>
                </a:extLst>
              </a:tr>
              <a:tr h="2550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t>Week 14 </a:t>
                      </a:r>
                      <a:r>
                        <a:rPr kumimoji="0" lang="en-US" sz="900" b="0" i="0" u="none" strike="noStrike" kern="1200" cap="none" spc="0" normalizeH="0" baseline="0" noProof="0">
                          <a:ln>
                            <a:noFill/>
                          </a:ln>
                          <a:solidFill>
                            <a:schemeClr val="bg1"/>
                          </a:solidFill>
                          <a:effectLst/>
                          <a:uLnTx/>
                          <a:uFillTx/>
                          <a:latin typeface="Helvetica" panose="020B0403020202020204" pitchFamily="34" charset="0"/>
                          <a:ea typeface="+mn-ea"/>
                          <a:cs typeface="+mn-cs"/>
                        </a:rPr>
                        <a:t>(12/11/23)</a:t>
                      </a:r>
                    </a:p>
                  </a:txBody>
                  <a:tcPr marL="107623" marR="107623" marT="53812" marB="53812" anchor="ctr">
                    <a:lnL w="38100" cap="flat" cmpd="sng" algn="ctr">
                      <a:solidFill>
                        <a:srgbClr val="4EBEA4"/>
                      </a:solidFill>
                      <a:prstDash val="solid"/>
                      <a:round/>
                      <a:headEnd type="none" w="med" len="med"/>
                      <a:tailEnd type="none" w="med" len="med"/>
                    </a:lnL>
                    <a:solidFill>
                      <a:srgbClr val="4EBEA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a:solidFill>
                            <a:schemeClr val="bg1"/>
                          </a:solidFill>
                          <a:latin typeface="Helvetica" panose="020B0604020202020204" pitchFamily="34" charset="0"/>
                          <a:cs typeface="Helvetica" panose="020B0604020202020204" pitchFamily="34" charset="0"/>
                        </a:rPr>
                        <a:t>Titans @ Dolphins</a:t>
                      </a:r>
                      <a:r>
                        <a:rPr lang="en-US" sz="700" b="1">
                          <a:solidFill>
                            <a:schemeClr val="bg1"/>
                          </a:solidFill>
                          <a:latin typeface="Helvetica" panose="020B0604020202020204" pitchFamily="34" charset="0"/>
                          <a:cs typeface="Helvetica" panose="020B0604020202020204" pitchFamily="34" charset="0"/>
                        </a:rPr>
                        <a:t>*</a:t>
                      </a:r>
                      <a:r>
                        <a:rPr lang="en-US" sz="700" b="0">
                          <a:solidFill>
                            <a:schemeClr val="bg1"/>
                          </a:solidFill>
                          <a:latin typeface="Helvetica" panose="020B0604020202020204" pitchFamily="34" charset="0"/>
                          <a:cs typeface="Helvetica" panose="020B0604020202020204" pitchFamily="34" charset="0"/>
                        </a:rPr>
                        <a:t> / (12/12/22) Patriots @ Cardinals</a:t>
                      </a:r>
                    </a:p>
                  </a:txBody>
                  <a:tcPr anchor="ctr">
                    <a:solidFill>
                      <a:srgbClr val="4EBEA4"/>
                    </a:solidFill>
                  </a:tcPr>
                </a:tc>
                <a:tc>
                  <a:txBody>
                    <a:bodyPr/>
                    <a:lstStyle/>
                    <a:p>
                      <a:pPr algn="r" fontAlgn="b"/>
                      <a:r>
                        <a:rPr lang="en-US" sz="1100" b="0" i="0" u="none" strike="noStrike">
                          <a:solidFill>
                            <a:schemeClr val="bg1"/>
                          </a:solidFill>
                          <a:effectLst/>
                          <a:latin typeface="Helvetica" panose="020B0604020202020204" pitchFamily="34" charset="0"/>
                          <a:cs typeface="Helvetica" panose="020B0604020202020204" pitchFamily="34" charset="0"/>
                        </a:rPr>
                        <a:t>10,296</a:t>
                      </a:r>
                    </a:p>
                  </a:txBody>
                  <a:tcPr marL="0" marR="0" marT="0" marB="0" anchor="ctr">
                    <a:solidFill>
                      <a:srgbClr val="4EBEA4"/>
                    </a:solidFill>
                  </a:tcPr>
                </a:tc>
                <a:tc>
                  <a:txBody>
                    <a:bodyPr/>
                    <a:lstStyle/>
                    <a:p>
                      <a:pPr algn="r" fontAlgn="b"/>
                      <a:r>
                        <a:rPr lang="en-US" sz="1100" b="0" i="0" u="none" strike="noStrike">
                          <a:solidFill>
                            <a:schemeClr val="bg1"/>
                          </a:solidFill>
                          <a:effectLst/>
                          <a:latin typeface="Helvetica" panose="020B0604020202020204" pitchFamily="34" charset="0"/>
                          <a:cs typeface="Helvetica" panose="020B0604020202020204" pitchFamily="34" charset="0"/>
                        </a:rPr>
                        <a:t>19,707</a:t>
                      </a:r>
                    </a:p>
                  </a:txBody>
                  <a:tcPr marL="0" marR="0" marT="0" marB="0" anchor="ctr">
                    <a:solidFill>
                      <a:srgbClr val="4EBEA4"/>
                    </a:solidFill>
                  </a:tcPr>
                </a:tc>
                <a:tc>
                  <a:txBody>
                    <a:bodyPr/>
                    <a:lstStyle/>
                    <a:p>
                      <a:pPr algn="ctr" fontAlgn="b"/>
                      <a:r>
                        <a:rPr lang="en-US" sz="1200" b="1" i="0" u="none" strike="noStrike">
                          <a:solidFill>
                            <a:schemeClr val="bg1"/>
                          </a:solidFill>
                          <a:effectLst/>
                          <a:latin typeface="Helvetica" panose="020B0604020202020204" pitchFamily="34" charset="0"/>
                          <a:cs typeface="Helvetica" panose="020B0604020202020204" pitchFamily="34" charset="0"/>
                        </a:rPr>
                        <a:t>+91%</a:t>
                      </a:r>
                    </a:p>
                  </a:txBody>
                  <a:tcPr marL="0" marR="0" marT="0" marB="0" anchor="ctr">
                    <a:lnR w="38100" cap="flat" cmpd="sng" algn="ctr">
                      <a:solidFill>
                        <a:srgbClr val="4EBEA4"/>
                      </a:solidFill>
                      <a:prstDash val="solid"/>
                      <a:round/>
                      <a:headEnd type="none" w="med" len="med"/>
                      <a:tailEnd type="none" w="med" len="med"/>
                    </a:lnR>
                    <a:solidFill>
                      <a:srgbClr val="4EBEA4"/>
                    </a:solidFill>
                  </a:tcPr>
                </a:tc>
                <a:extLst>
                  <a:ext uri="{0D108BD9-81ED-4DB2-BD59-A6C34878D82A}">
                    <a16:rowId xmlns:a16="http://schemas.microsoft.com/office/drawing/2014/main" val="185811419"/>
                  </a:ext>
                </a:extLst>
              </a:tr>
              <a:tr h="2550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Week 15 </a:t>
                      </a: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(12/18/23)</a:t>
                      </a:r>
                    </a:p>
                  </a:txBody>
                  <a:tcPr marL="107623" marR="107623" marT="53812" marB="53812" anchor="ctr">
                    <a:lnL w="38100" cap="flat" cmpd="sng" algn="ctr">
                      <a:solidFill>
                        <a:srgbClr val="4EBEA4"/>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a:solidFill>
                            <a:srgbClr val="1B1464"/>
                          </a:solidFill>
                          <a:latin typeface="Helvetica" panose="020B0604020202020204" pitchFamily="34" charset="0"/>
                          <a:cs typeface="Helvetica" panose="020B0604020202020204" pitchFamily="34" charset="0"/>
                        </a:rPr>
                        <a:t>Chiefs @ Patriots / (12/19/22) Rams @ Packers</a:t>
                      </a:r>
                    </a:p>
                  </a:txBody>
                  <a:tcPr anchor="ct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16,063</a:t>
                      </a:r>
                    </a:p>
                  </a:txBody>
                  <a:tcPr marL="0" marR="0" marT="0" marB="0" anchor="ct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19,407</a:t>
                      </a:r>
                    </a:p>
                  </a:txBody>
                  <a:tcPr marL="0" marR="0" marT="0" marB="0" anchor="ctr"/>
                </a:tc>
                <a:tc>
                  <a:txBody>
                    <a:bodyPr/>
                    <a:lstStyle/>
                    <a:p>
                      <a:pPr algn="ctr" fontAlgn="b"/>
                      <a:r>
                        <a:rPr lang="en-US" sz="1200" b="1" i="0" u="none" strike="noStrike">
                          <a:solidFill>
                            <a:srgbClr val="1B1464"/>
                          </a:solidFill>
                          <a:effectLst/>
                          <a:latin typeface="Helvetica" panose="020B0604020202020204" pitchFamily="34" charset="0"/>
                          <a:cs typeface="Helvetica" panose="020B0604020202020204" pitchFamily="34" charset="0"/>
                        </a:rPr>
                        <a:t>+21%</a:t>
                      </a:r>
                    </a:p>
                  </a:txBody>
                  <a:tcPr marL="0" marR="0" marT="0" marB="0" anchor="ctr">
                    <a:lnR w="38100" cap="flat" cmpd="sng" algn="ctr">
                      <a:solidFill>
                        <a:srgbClr val="4EBEA4"/>
                      </a:solidFill>
                      <a:prstDash val="solid"/>
                      <a:round/>
                      <a:headEnd type="none" w="med" len="med"/>
                      <a:tailEnd type="none" w="med" len="med"/>
                    </a:lnR>
                  </a:tcPr>
                </a:tc>
                <a:extLst>
                  <a:ext uri="{0D108BD9-81ED-4DB2-BD59-A6C34878D82A}">
                    <a16:rowId xmlns:a16="http://schemas.microsoft.com/office/drawing/2014/main" val="2685013666"/>
                  </a:ext>
                </a:extLst>
              </a:tr>
              <a:tr h="24689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Average</a:t>
                      </a:r>
                    </a:p>
                  </a:txBody>
                  <a:tcPr marL="107623" marR="107623" marT="53812" marB="53812" anchor="ctr">
                    <a:lnL w="38100" cap="flat" cmpd="sng" algn="ctr">
                      <a:solidFill>
                        <a:srgbClr val="4EBEA4"/>
                      </a:solidFill>
                      <a:prstDash val="solid"/>
                      <a:round/>
                      <a:headEnd type="none" w="med" len="med"/>
                      <a:tailEnd type="none" w="med" len="med"/>
                    </a:lnL>
                    <a:lnB w="38100" cap="flat" cmpd="sng" algn="ctr">
                      <a:solidFill>
                        <a:srgbClr val="4EBEA4"/>
                      </a:solidFill>
                      <a:prstDash val="solid"/>
                      <a:round/>
                      <a:headEnd type="none" w="med" len="med"/>
                      <a:tailEnd type="none" w="med" len="med"/>
                    </a:lnB>
                    <a:solidFill>
                      <a:schemeClr val="bg1">
                        <a:lumMod val="65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FF0000"/>
                        </a:solidFill>
                        <a:effectLst/>
                        <a:uLnTx/>
                        <a:uFillTx/>
                        <a:latin typeface="Helvetica" panose="020B0403020202020204" pitchFamily="34" charset="0"/>
                        <a:ea typeface="+mn-ea"/>
                        <a:cs typeface="+mn-cs"/>
                      </a:endParaRPr>
                    </a:p>
                  </a:txBody>
                  <a:tcPr marL="107623" marR="107623" marT="53812" marB="53812" anchor="ctr">
                    <a:lnB w="38100" cap="flat" cmpd="sng" algn="ctr">
                      <a:solidFill>
                        <a:srgbClr val="4EBEA4"/>
                      </a:solidFill>
                      <a:prstDash val="solid"/>
                      <a:round/>
                      <a:headEnd type="none" w="med" len="med"/>
                      <a:tailEnd type="none" w="med" len="med"/>
                    </a:lnB>
                    <a:solidFill>
                      <a:schemeClr val="bg1">
                        <a:lumMod val="65000"/>
                      </a:schemeClr>
                    </a:solidFill>
                  </a:tcPr>
                </a:tc>
                <a:tc>
                  <a:txBody>
                    <a:bodyPr/>
                    <a:lstStyle/>
                    <a:p>
                      <a:pPr algn="r" fontAlgn="b"/>
                      <a:r>
                        <a:rPr lang="en-US" sz="1200" b="1" i="0" u="none" strike="noStrike">
                          <a:solidFill>
                            <a:srgbClr val="1B1464"/>
                          </a:solidFill>
                          <a:effectLst/>
                          <a:latin typeface="Helvetica" panose="020B0604020202020204" pitchFamily="34" charset="0"/>
                          <a:cs typeface="Helvetica" panose="020B0604020202020204" pitchFamily="34" charset="0"/>
                        </a:rPr>
                        <a:t>13,570</a:t>
                      </a:r>
                    </a:p>
                  </a:txBody>
                  <a:tcPr marL="0" marR="0" marT="0" marB="0" anchor="ctr">
                    <a:lnB w="38100" cap="flat" cmpd="sng" algn="ctr">
                      <a:solidFill>
                        <a:srgbClr val="4EBEA4"/>
                      </a:solidFill>
                      <a:prstDash val="solid"/>
                      <a:round/>
                      <a:headEnd type="none" w="med" len="med"/>
                      <a:tailEnd type="none" w="med" len="med"/>
                    </a:lnB>
                    <a:solidFill>
                      <a:schemeClr val="bg1">
                        <a:lumMod val="65000"/>
                      </a:schemeClr>
                    </a:solidFill>
                  </a:tcPr>
                </a:tc>
                <a:tc>
                  <a:txBody>
                    <a:bodyPr/>
                    <a:lstStyle/>
                    <a:p>
                      <a:pPr algn="r" fontAlgn="b"/>
                      <a:r>
                        <a:rPr lang="en-US" sz="1200" b="1" i="0" u="none" strike="noStrike">
                          <a:solidFill>
                            <a:srgbClr val="1B1464"/>
                          </a:solidFill>
                          <a:effectLst/>
                          <a:latin typeface="Helvetica" panose="020B0604020202020204" pitchFamily="34" charset="0"/>
                          <a:cs typeface="Helvetica" panose="020B0604020202020204" pitchFamily="34" charset="0"/>
                        </a:rPr>
                        <a:t>19,205</a:t>
                      </a:r>
                    </a:p>
                  </a:txBody>
                  <a:tcPr marL="0" marR="0" marT="0" marB="0" anchor="ctr">
                    <a:lnB w="38100" cap="flat" cmpd="sng" algn="ctr">
                      <a:solidFill>
                        <a:srgbClr val="4EBEA4"/>
                      </a:solidFill>
                      <a:prstDash val="solid"/>
                      <a:round/>
                      <a:headEnd type="none" w="med" len="med"/>
                      <a:tailEnd type="none" w="med" len="med"/>
                    </a:lnB>
                    <a:solidFill>
                      <a:schemeClr val="bg1">
                        <a:lumMod val="65000"/>
                      </a:schemeClr>
                    </a:solidFill>
                  </a:tcPr>
                </a:tc>
                <a:tc>
                  <a:txBody>
                    <a:bodyPr/>
                    <a:lstStyle/>
                    <a:p>
                      <a:pPr algn="ctr" fontAlgn="b"/>
                      <a:r>
                        <a:rPr lang="en-US" sz="1200" b="1" i="0" u="none" strike="noStrike">
                          <a:solidFill>
                            <a:srgbClr val="1B1464"/>
                          </a:solidFill>
                          <a:effectLst/>
                          <a:latin typeface="Helvetica" panose="020B0604020202020204" pitchFamily="34" charset="0"/>
                          <a:cs typeface="Helvetica" panose="020B0604020202020204" pitchFamily="34" charset="0"/>
                        </a:rPr>
                        <a:t>+42%</a:t>
                      </a:r>
                    </a:p>
                  </a:txBody>
                  <a:tcPr marL="0" marR="0" marT="0" marB="0" anchor="ctr">
                    <a:lnR w="38100" cap="flat" cmpd="sng" algn="ctr">
                      <a:solidFill>
                        <a:srgbClr val="4EBEA4"/>
                      </a:solidFill>
                      <a:prstDash val="solid"/>
                      <a:round/>
                      <a:headEnd type="none" w="med" len="med"/>
                      <a:tailEnd type="none" w="med" len="med"/>
                    </a:lnR>
                    <a:lnB w="38100" cap="flat" cmpd="sng" algn="ctr">
                      <a:solidFill>
                        <a:srgbClr val="4EBEA4"/>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295854571"/>
                  </a:ext>
                </a:extLst>
              </a:tr>
            </a:tbl>
          </a:graphicData>
        </a:graphic>
      </p:graphicFrame>
      <p:sp>
        <p:nvSpPr>
          <p:cNvPr id="6" name="Rectangle 5">
            <a:extLst>
              <a:ext uri="{FF2B5EF4-FFF2-40B4-BE49-F238E27FC236}">
                <a16:creationId xmlns:a16="http://schemas.microsoft.com/office/drawing/2014/main" id="{E9272D47-4378-DEA8-4F32-C5FA48AEEEC3}"/>
              </a:ext>
            </a:extLst>
          </p:cNvPr>
          <p:cNvSpPr/>
          <p:nvPr/>
        </p:nvSpPr>
        <p:spPr>
          <a:xfrm>
            <a:off x="4413250" y="1847114"/>
            <a:ext cx="3204409" cy="234373"/>
          </a:xfrm>
          <a:prstGeom prst="rect">
            <a:avLst/>
          </a:prstGeom>
          <a:solidFill>
            <a:schemeClr val="bg1"/>
          </a:solidFill>
          <a:ln w="19050">
            <a:solidFill>
              <a:srgbClr val="4EB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Average Minute Audience (000)</a:t>
            </a:r>
          </a:p>
        </p:txBody>
      </p:sp>
      <p:sp>
        <p:nvSpPr>
          <p:cNvPr id="7" name="Rectangle 6">
            <a:extLst>
              <a:ext uri="{FF2B5EF4-FFF2-40B4-BE49-F238E27FC236}">
                <a16:creationId xmlns:a16="http://schemas.microsoft.com/office/drawing/2014/main" id="{97BD8510-75E3-993A-66CF-003BF8E8F989}"/>
              </a:ext>
            </a:extLst>
          </p:cNvPr>
          <p:cNvSpPr/>
          <p:nvPr/>
        </p:nvSpPr>
        <p:spPr>
          <a:xfrm>
            <a:off x="7896590" y="1847114"/>
            <a:ext cx="3742569" cy="226564"/>
          </a:xfrm>
          <a:prstGeom prst="rect">
            <a:avLst/>
          </a:prstGeom>
          <a:solidFill>
            <a:schemeClr val="bg1"/>
          </a:solidFill>
          <a:ln w="19050">
            <a:solidFill>
              <a:srgbClr val="4EB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1B1464"/>
                </a:solidFill>
                <a:latin typeface="Helvetica" panose="020B0403020202020204" pitchFamily="34" charset="0"/>
              </a:rPr>
              <a:t>Reach (000)</a:t>
            </a:r>
          </a:p>
        </p:txBody>
      </p:sp>
      <p:sp>
        <p:nvSpPr>
          <p:cNvPr id="8" name="Rectangle 7">
            <a:extLst>
              <a:ext uri="{FF2B5EF4-FFF2-40B4-BE49-F238E27FC236}">
                <a16:creationId xmlns:a16="http://schemas.microsoft.com/office/drawing/2014/main" id="{2494672C-2C4A-59DF-D5D5-A9D33378AF96}"/>
              </a:ext>
            </a:extLst>
          </p:cNvPr>
          <p:cNvSpPr/>
          <p:nvPr/>
        </p:nvSpPr>
        <p:spPr>
          <a:xfrm>
            <a:off x="230715" y="441443"/>
            <a:ext cx="11950477" cy="4924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4EBEA4"/>
                </a:solidFill>
                <a:effectLst/>
                <a:uLnTx/>
                <a:uFillTx/>
                <a:latin typeface="Helvetica" pitchFamily="2" charset="0"/>
                <a:ea typeface="+mn-ea"/>
                <a:cs typeface="+mn-cs"/>
              </a:rPr>
              <a:t>2022 vs. 2023: Sunday Night Football Comparison</a:t>
            </a:r>
            <a:r>
              <a:rPr lang="en-US" sz="2600" b="1">
                <a:solidFill>
                  <a:srgbClr val="4EBEA4"/>
                </a:solidFill>
                <a:latin typeface="Helvetica" pitchFamily="2" charset="0"/>
              </a:rPr>
              <a:t> (ESPN/ABC)</a:t>
            </a:r>
            <a:endParaRPr kumimoji="0" lang="en-US" sz="2600" b="1" i="0" u="none" strike="noStrike" kern="1200" cap="none" spc="0" normalizeH="0" baseline="0" noProof="0">
              <a:ln>
                <a:noFill/>
              </a:ln>
              <a:solidFill>
                <a:srgbClr val="4EBEA4"/>
              </a:solidFill>
              <a:effectLst/>
              <a:uLnTx/>
              <a:uFillTx/>
              <a:latin typeface="Helvetica" pitchFamily="2" charset="0"/>
              <a:ea typeface="+mn-ea"/>
              <a:cs typeface="+mn-cs"/>
            </a:endParaRPr>
          </a:p>
        </p:txBody>
      </p:sp>
      <p:sp>
        <p:nvSpPr>
          <p:cNvPr id="4" name="TextBox 3">
            <a:extLst>
              <a:ext uri="{FF2B5EF4-FFF2-40B4-BE49-F238E27FC236}">
                <a16:creationId xmlns:a16="http://schemas.microsoft.com/office/drawing/2014/main" id="{AAE6DC1D-C8A5-8E3A-6773-D576406901B1}"/>
              </a:ext>
            </a:extLst>
          </p:cNvPr>
          <p:cNvSpPr txBox="1"/>
          <p:nvPr/>
        </p:nvSpPr>
        <p:spPr>
          <a:xfrm>
            <a:off x="465350" y="6038029"/>
            <a:ext cx="1167562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VAB analysis of Nielsen Ratings Analysis and R&amp;</a:t>
            </a:r>
            <a:r>
              <a:rPr lang="en-US" sz="700">
                <a:solidFill>
                  <a:srgbClr val="1B1464"/>
                </a:solidFill>
                <a:latin typeface="Helvetica" panose="020B0604020202020204" pitchFamily="34" charset="0"/>
                <a:cs typeface="Helvetica" panose="020B0604020202020204" pitchFamily="34" charset="0"/>
              </a:rPr>
              <a:t>F </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Program Report, Monday Night Football (ESPN, ESPN2, ESPN Deportes, ABC), excludes pre- &amp; post-game shows, </a:t>
            </a:r>
            <a:r>
              <a:rPr kumimoji="0" lang="en-US" sz="700" b="0" i="0" u="none"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Live+SD</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P2+, Panel data. </a:t>
            </a:r>
            <a:r>
              <a:rPr kumimoji="0" lang="en-US" sz="7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ESPN, ESPN2, ESPN Deportes and ABC reflects linear TV audience only and does not include audiences gained from their digital / app streaming. </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The 13 comparable games reflect all weeks that have standalone NFL night game broadcasts across NFL weeks: 2-11 &amp; 13-15 (excludes Thanksgiving weekend). ESPN Monday Night Football includes ESPN2 and ESPN Deportes simulcast viewership. Note: ESPN MNF data also includes ABC simulcast data and reflects only ABC for week 14 (12/11/23) due to a staggered doubleheader that night when each game partially overlapped each other.</a:t>
            </a:r>
            <a:r>
              <a:rPr kumimoji="0" lang="en-US" sz="70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See</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hlinkClick r:id="rId4" action="ppaction://hlinksldjump">
                  <a:extLst>
                    <a:ext uri="{A12FA001-AC4F-418D-AE19-62706E023703}">
                      <ahyp:hlinkClr xmlns:ahyp="http://schemas.microsoft.com/office/drawing/2018/hyperlinkcolor" val="tx"/>
                    </a:ext>
                  </a:extLst>
                </a:hlinkClick>
              </a:rPr>
              <a:t>appendix</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for schedule and single game details. MNF </a:t>
            </a:r>
            <a:r>
              <a:rPr lang="en-US" sz="700">
                <a:solidFill>
                  <a:srgbClr val="1B1464"/>
                </a:solidFill>
                <a:latin typeface="Helvetica" panose="020B0604020202020204" pitchFamily="34" charset="0"/>
                <a:cs typeface="Helvetica" panose="020B0604020202020204" pitchFamily="34" charset="0"/>
              </a:rPr>
              <a:t>weeks 2, 3 and 14 include two matchups.</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7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*Note</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 These games were simulcast on ESPN/ABC in 2023, but not in 2022.</a:t>
            </a:r>
          </a:p>
        </p:txBody>
      </p:sp>
    </p:spTree>
    <p:extLst>
      <p:ext uri="{BB962C8B-B14F-4D97-AF65-F5344CB8AC3E}">
        <p14:creationId xmlns:p14="http://schemas.microsoft.com/office/powerpoint/2010/main" val="520695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Rectangle 176">
            <a:extLst>
              <a:ext uri="{FF2B5EF4-FFF2-40B4-BE49-F238E27FC236}">
                <a16:creationId xmlns:a16="http://schemas.microsoft.com/office/drawing/2014/main" id="{045958C9-2A1E-74F5-8619-03C7DC46F49C}"/>
              </a:ext>
            </a:extLst>
          </p:cNvPr>
          <p:cNvSpPr>
            <a:spLocks noGrp="1" noRot="1" noMove="1" noResize="1" noEditPoints="1" noAdjustHandles="1" noChangeArrowheads="1" noChangeShapeType="1"/>
          </p:cNvSpPr>
          <p:nvPr/>
        </p:nvSpPr>
        <p:spPr>
          <a:xfrm>
            <a:off x="0" y="1765230"/>
            <a:ext cx="12191999" cy="510392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Rectangle: Rounded Corners 61">
            <a:extLst>
              <a:ext uri="{FF2B5EF4-FFF2-40B4-BE49-F238E27FC236}">
                <a16:creationId xmlns:a16="http://schemas.microsoft.com/office/drawing/2014/main" id="{3EF75347-5BA5-0A05-9869-D4088E39DA79}"/>
              </a:ext>
            </a:extLst>
          </p:cNvPr>
          <p:cNvSpPr/>
          <p:nvPr/>
        </p:nvSpPr>
        <p:spPr>
          <a:xfrm>
            <a:off x="8941621" y="1864104"/>
            <a:ext cx="3141139" cy="154163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Rectangle: Rounded Corners 60">
            <a:extLst>
              <a:ext uri="{FF2B5EF4-FFF2-40B4-BE49-F238E27FC236}">
                <a16:creationId xmlns:a16="http://schemas.microsoft.com/office/drawing/2014/main" id="{511C568B-2783-F6FD-5DF3-2EB722880AA6}"/>
              </a:ext>
            </a:extLst>
          </p:cNvPr>
          <p:cNvSpPr/>
          <p:nvPr/>
        </p:nvSpPr>
        <p:spPr>
          <a:xfrm>
            <a:off x="8929731" y="5114037"/>
            <a:ext cx="3147116" cy="1213667"/>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Rectangle: Rounded Corners 59">
            <a:extLst>
              <a:ext uri="{FF2B5EF4-FFF2-40B4-BE49-F238E27FC236}">
                <a16:creationId xmlns:a16="http://schemas.microsoft.com/office/drawing/2014/main" id="{4ED60E11-AD0E-702D-4948-B6FE246B613D}"/>
              </a:ext>
            </a:extLst>
          </p:cNvPr>
          <p:cNvSpPr/>
          <p:nvPr/>
        </p:nvSpPr>
        <p:spPr>
          <a:xfrm>
            <a:off x="88485" y="5110833"/>
            <a:ext cx="4504318" cy="122442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Rectangle: Rounded Corners 58">
            <a:extLst>
              <a:ext uri="{FF2B5EF4-FFF2-40B4-BE49-F238E27FC236}">
                <a16:creationId xmlns:a16="http://schemas.microsoft.com/office/drawing/2014/main" id="{A1ABB908-57C2-9004-1CFB-08BC2B79B9E4}"/>
              </a:ext>
            </a:extLst>
          </p:cNvPr>
          <p:cNvSpPr/>
          <p:nvPr/>
        </p:nvSpPr>
        <p:spPr>
          <a:xfrm>
            <a:off x="117815" y="4031826"/>
            <a:ext cx="4445658" cy="984032"/>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Rectangle: Rounded Corners 57">
            <a:extLst>
              <a:ext uri="{FF2B5EF4-FFF2-40B4-BE49-F238E27FC236}">
                <a16:creationId xmlns:a16="http://schemas.microsoft.com/office/drawing/2014/main" id="{CC9BCA7A-334C-1037-37C5-1231F03F7B04}"/>
              </a:ext>
            </a:extLst>
          </p:cNvPr>
          <p:cNvSpPr/>
          <p:nvPr/>
        </p:nvSpPr>
        <p:spPr>
          <a:xfrm>
            <a:off x="8929731" y="3591391"/>
            <a:ext cx="3163483" cy="136768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Rectangle: Rounded Corners 56">
            <a:extLst>
              <a:ext uri="{FF2B5EF4-FFF2-40B4-BE49-F238E27FC236}">
                <a16:creationId xmlns:a16="http://schemas.microsoft.com/office/drawing/2014/main" id="{8A5DB701-70E2-3709-6190-F0302D901D86}"/>
              </a:ext>
            </a:extLst>
          </p:cNvPr>
          <p:cNvSpPr/>
          <p:nvPr/>
        </p:nvSpPr>
        <p:spPr>
          <a:xfrm>
            <a:off x="97422" y="2952819"/>
            <a:ext cx="4486444" cy="984032"/>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Rounded Corners 53">
            <a:extLst>
              <a:ext uri="{FF2B5EF4-FFF2-40B4-BE49-F238E27FC236}">
                <a16:creationId xmlns:a16="http://schemas.microsoft.com/office/drawing/2014/main" id="{F4F9A3AC-F265-E43D-F284-47D3227099ED}"/>
              </a:ext>
            </a:extLst>
          </p:cNvPr>
          <p:cNvSpPr/>
          <p:nvPr/>
        </p:nvSpPr>
        <p:spPr>
          <a:xfrm>
            <a:off x="88485" y="1864104"/>
            <a:ext cx="4504318" cy="984032"/>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Rounded Corners 52">
            <a:extLst>
              <a:ext uri="{FF2B5EF4-FFF2-40B4-BE49-F238E27FC236}">
                <a16:creationId xmlns:a16="http://schemas.microsoft.com/office/drawing/2014/main" id="{A8F4028A-918D-1552-A913-290CC13E5C4A}"/>
              </a:ext>
            </a:extLst>
          </p:cNvPr>
          <p:cNvSpPr/>
          <p:nvPr/>
        </p:nvSpPr>
        <p:spPr>
          <a:xfrm>
            <a:off x="4747889" y="4958634"/>
            <a:ext cx="4064812" cy="1233647"/>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Rounded Corners 51">
            <a:extLst>
              <a:ext uri="{FF2B5EF4-FFF2-40B4-BE49-F238E27FC236}">
                <a16:creationId xmlns:a16="http://schemas.microsoft.com/office/drawing/2014/main" id="{8DCA3A43-7958-3B3D-6473-43C6E94441BC}"/>
              </a:ext>
            </a:extLst>
          </p:cNvPr>
          <p:cNvSpPr/>
          <p:nvPr/>
        </p:nvSpPr>
        <p:spPr>
          <a:xfrm>
            <a:off x="4706529" y="3414904"/>
            <a:ext cx="4053514" cy="1304274"/>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BF894CE-5EB9-4BB3-F6C7-477E37F6A6AA}"/>
              </a:ext>
            </a:extLst>
          </p:cNvPr>
          <p:cNvSpPr/>
          <p:nvPr/>
        </p:nvSpPr>
        <p:spPr>
          <a:xfrm>
            <a:off x="138085" y="460954"/>
            <a:ext cx="12053913"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2023 broke records </a:t>
            </a:r>
            <a:r>
              <a:rPr lang="en-US" sz="2600" b="1">
                <a:solidFill>
                  <a:srgbClr val="1B1464"/>
                </a:solidFill>
                <a:latin typeface="Helvetica" pitchFamily="2" charset="0"/>
              </a:rPr>
              <a:t>for the NFL as </a:t>
            </a:r>
            <a:r>
              <a:rPr lang="en-US" sz="2600" b="1">
                <a:solidFill>
                  <a:srgbClr val="ED3C8D"/>
                </a:solidFill>
                <a:latin typeface="Helvetica" pitchFamily="2" charset="0"/>
              </a:rPr>
              <a:t>long-time fans and new audiences huddled together to enjoy the communal experience</a:t>
            </a:r>
            <a:r>
              <a:rPr lang="en-US" sz="2600" b="1">
                <a:solidFill>
                  <a:srgbClr val="1B1464"/>
                </a:solidFill>
                <a:latin typeface="Helvetica" pitchFamily="2" charset="0"/>
              </a:rPr>
              <a:t> of</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 live sports on TV</a:t>
            </a:r>
          </a:p>
        </p:txBody>
      </p:sp>
      <p:pic>
        <p:nvPicPr>
          <p:cNvPr id="2" name="Picture 1">
            <a:extLst>
              <a:ext uri="{FF2B5EF4-FFF2-40B4-BE49-F238E27FC236}">
                <a16:creationId xmlns:a16="http://schemas.microsoft.com/office/drawing/2014/main" id="{06CEDF0A-D03C-E28C-8382-06185E8D0B55}"/>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BDE1BC5F-BB63-0916-3A60-3B803226C47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1E957BC7-FFD0-73CE-08EA-C2A979729B8D}"/>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7" name="TextBox 6">
            <a:extLst>
              <a:ext uri="{FF2B5EF4-FFF2-40B4-BE49-F238E27FC236}">
                <a16:creationId xmlns:a16="http://schemas.microsoft.com/office/drawing/2014/main" id="{E21F910B-36BF-8AF2-0A02-274CCC6C253A}"/>
              </a:ext>
            </a:extLst>
          </p:cNvPr>
          <p:cNvSpPr txBox="1"/>
          <p:nvPr/>
        </p:nvSpPr>
        <p:spPr>
          <a:xfrm>
            <a:off x="7734947" y="3455487"/>
            <a:ext cx="888902" cy="25391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1/5/2024</a:t>
            </a:r>
          </a:p>
        </p:txBody>
      </p:sp>
      <p:sp>
        <p:nvSpPr>
          <p:cNvPr id="11" name="TextBox 10">
            <a:extLst>
              <a:ext uri="{FF2B5EF4-FFF2-40B4-BE49-F238E27FC236}">
                <a16:creationId xmlns:a16="http://schemas.microsoft.com/office/drawing/2014/main" id="{AC33B65D-9CF2-E727-B7A7-EF6142B97B74}"/>
              </a:ext>
            </a:extLst>
          </p:cNvPr>
          <p:cNvSpPr txBox="1"/>
          <p:nvPr/>
        </p:nvSpPr>
        <p:spPr>
          <a:xfrm>
            <a:off x="3622221" y="5215299"/>
            <a:ext cx="897275"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11/21/2023</a:t>
            </a:r>
          </a:p>
        </p:txBody>
      </p:sp>
      <p:pic>
        <p:nvPicPr>
          <p:cNvPr id="20" name="Picture 19">
            <a:hlinkClick r:id="rId4"/>
            <a:extLst>
              <a:ext uri="{FF2B5EF4-FFF2-40B4-BE49-F238E27FC236}">
                <a16:creationId xmlns:a16="http://schemas.microsoft.com/office/drawing/2014/main" id="{58D10068-B2DC-F183-AE9A-8C31317DCA3B}"/>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4782588" y="5445005"/>
            <a:ext cx="3977456" cy="560942"/>
          </a:xfrm>
          <a:prstGeom prst="rect">
            <a:avLst/>
          </a:prstGeom>
        </p:spPr>
      </p:pic>
      <p:pic>
        <p:nvPicPr>
          <p:cNvPr id="1030" name="Picture 6" descr="Morning Consult | Decision Intelligence &amp; Custom Research">
            <a:extLst>
              <a:ext uri="{FF2B5EF4-FFF2-40B4-BE49-F238E27FC236}">
                <a16:creationId xmlns:a16="http://schemas.microsoft.com/office/drawing/2014/main" id="{A477B592-FAB2-0CB5-6572-38C05084BA5E}"/>
              </a:ext>
            </a:extLst>
          </p:cNvPr>
          <p:cNvPicPr>
            <a:picLocks noChangeAspect="1" noChangeArrowheads="1"/>
          </p:cNvPicPr>
          <p:nvPr/>
        </p:nvPicPr>
        <p:blipFill>
          <a:blip r:embed="rId6" cstate="hqprint">
            <a:extLst>
              <a:ext uri="{28A0092B-C50C-407E-A947-70E740481C1C}">
                <a14:useLocalDpi xmlns:a14="http://schemas.microsoft.com/office/drawing/2010/main"/>
              </a:ext>
            </a:extLst>
          </a:blip>
          <a:srcRect/>
          <a:stretch>
            <a:fillRect/>
          </a:stretch>
        </p:blipFill>
        <p:spPr bwMode="auto">
          <a:xfrm>
            <a:off x="4952894" y="5114037"/>
            <a:ext cx="1738333" cy="144635"/>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9FFF2493-5C9F-2700-34EE-C10FB40B5619}"/>
              </a:ext>
            </a:extLst>
          </p:cNvPr>
          <p:cNvSpPr txBox="1"/>
          <p:nvPr/>
        </p:nvSpPr>
        <p:spPr>
          <a:xfrm>
            <a:off x="7768049" y="5057719"/>
            <a:ext cx="855800" cy="25391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1/31/2024</a:t>
            </a:r>
          </a:p>
        </p:txBody>
      </p:sp>
      <p:pic>
        <p:nvPicPr>
          <p:cNvPr id="26" name="Picture 25">
            <a:hlinkClick r:id="rId7"/>
            <a:extLst>
              <a:ext uri="{FF2B5EF4-FFF2-40B4-BE49-F238E27FC236}">
                <a16:creationId xmlns:a16="http://schemas.microsoft.com/office/drawing/2014/main" id="{7A2E2682-16D8-D3B6-7090-05BA93439F4C}"/>
              </a:ext>
            </a:extLst>
          </p:cNvPr>
          <p:cNvPicPr>
            <a:picLocks noChangeAspect="1"/>
          </p:cNvPicPr>
          <p:nvPr/>
        </p:nvPicPr>
        <p:blipFill>
          <a:blip r:embed="rId8"/>
          <a:stretch>
            <a:fillRect/>
          </a:stretch>
        </p:blipFill>
        <p:spPr>
          <a:xfrm>
            <a:off x="124960" y="3346761"/>
            <a:ext cx="4409946" cy="504383"/>
          </a:xfrm>
          <a:prstGeom prst="rect">
            <a:avLst/>
          </a:prstGeom>
        </p:spPr>
      </p:pic>
      <p:pic>
        <p:nvPicPr>
          <p:cNvPr id="1034" name="Picture 10" descr="Variety logo and symbol, meaning, history, PNG">
            <a:extLst>
              <a:ext uri="{FF2B5EF4-FFF2-40B4-BE49-F238E27FC236}">
                <a16:creationId xmlns:a16="http://schemas.microsoft.com/office/drawing/2014/main" id="{A91E78F5-D792-E2AF-D979-49894343E961}"/>
              </a:ext>
            </a:extLst>
          </p:cNvPr>
          <p:cNvPicPr>
            <a:picLocks noChangeAspect="1" noChangeArrowheads="1"/>
          </p:cNvPicPr>
          <p:nvPr/>
        </p:nvPicPr>
        <p:blipFill rotWithShape="1">
          <a:blip r:embed="rId9" cstate="hqprint">
            <a:extLst>
              <a:ext uri="{28A0092B-C50C-407E-A947-70E740481C1C}">
                <a14:useLocalDpi xmlns:a14="http://schemas.microsoft.com/office/drawing/2010/main"/>
              </a:ext>
            </a:extLst>
          </a:blip>
          <a:srcRect/>
          <a:stretch/>
        </p:blipFill>
        <p:spPr bwMode="auto">
          <a:xfrm>
            <a:off x="251362" y="3046170"/>
            <a:ext cx="781478" cy="229473"/>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4EB78DA3-28BC-48ED-4879-F50CFF224CE9}"/>
              </a:ext>
            </a:extLst>
          </p:cNvPr>
          <p:cNvSpPr txBox="1"/>
          <p:nvPr/>
        </p:nvSpPr>
        <p:spPr>
          <a:xfrm>
            <a:off x="3650474" y="3028093"/>
            <a:ext cx="869022"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9/26/2023</a:t>
            </a:r>
          </a:p>
        </p:txBody>
      </p:sp>
      <p:pic>
        <p:nvPicPr>
          <p:cNvPr id="35" name="Picture 34">
            <a:extLst>
              <a:ext uri="{FF2B5EF4-FFF2-40B4-BE49-F238E27FC236}">
                <a16:creationId xmlns:a16="http://schemas.microsoft.com/office/drawing/2014/main" id="{006D8AF3-C6A8-0C2E-9CB1-0DCEEBB251F1}"/>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9078666" y="5168333"/>
            <a:ext cx="751712" cy="291289"/>
          </a:xfrm>
          <a:prstGeom prst="rect">
            <a:avLst/>
          </a:prstGeom>
        </p:spPr>
      </p:pic>
      <p:sp>
        <p:nvSpPr>
          <p:cNvPr id="36" name="TextBox 35">
            <a:extLst>
              <a:ext uri="{FF2B5EF4-FFF2-40B4-BE49-F238E27FC236}">
                <a16:creationId xmlns:a16="http://schemas.microsoft.com/office/drawing/2014/main" id="{3565307A-3B3E-7311-35EE-EA512D037259}"/>
              </a:ext>
            </a:extLst>
          </p:cNvPr>
          <p:cNvSpPr txBox="1"/>
          <p:nvPr/>
        </p:nvSpPr>
        <p:spPr>
          <a:xfrm>
            <a:off x="11045986" y="5201452"/>
            <a:ext cx="907233"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11/28/2023</a:t>
            </a:r>
          </a:p>
        </p:txBody>
      </p:sp>
      <p:pic>
        <p:nvPicPr>
          <p:cNvPr id="1038" name="Picture 14">
            <a:extLst>
              <a:ext uri="{FF2B5EF4-FFF2-40B4-BE49-F238E27FC236}">
                <a16:creationId xmlns:a16="http://schemas.microsoft.com/office/drawing/2014/main" id="{F2AFF832-C3D3-6EF5-6259-F496678D9FFE}"/>
              </a:ext>
            </a:extLst>
          </p:cNvPr>
          <p:cNvPicPr>
            <a:picLocks noChangeAspect="1" noChangeArrowheads="1"/>
          </p:cNvPicPr>
          <p:nvPr/>
        </p:nvPicPr>
        <p:blipFill>
          <a:blip r:embed="rId11" cstate="hqprint">
            <a:extLst>
              <a:ext uri="{28A0092B-C50C-407E-A947-70E740481C1C}">
                <a14:useLocalDpi xmlns:a14="http://schemas.microsoft.com/office/drawing/2010/main"/>
              </a:ext>
            </a:extLst>
          </a:blip>
          <a:srcRect/>
          <a:stretch>
            <a:fillRect/>
          </a:stretch>
        </p:blipFill>
        <p:spPr bwMode="auto">
          <a:xfrm>
            <a:off x="251362" y="2004262"/>
            <a:ext cx="1182844" cy="163565"/>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11E5C2E5-8658-7D1F-FBBD-A3AD0B9F2C80}"/>
              </a:ext>
            </a:extLst>
          </p:cNvPr>
          <p:cNvSpPr txBox="1"/>
          <p:nvPr/>
        </p:nvSpPr>
        <p:spPr>
          <a:xfrm>
            <a:off x="3656120" y="1963163"/>
            <a:ext cx="863376" cy="25391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11/21/2023</a:t>
            </a:r>
          </a:p>
        </p:txBody>
      </p:sp>
      <p:pic>
        <p:nvPicPr>
          <p:cNvPr id="41" name="Picture 40">
            <a:hlinkClick r:id="rId12"/>
            <a:extLst>
              <a:ext uri="{FF2B5EF4-FFF2-40B4-BE49-F238E27FC236}">
                <a16:creationId xmlns:a16="http://schemas.microsoft.com/office/drawing/2014/main" id="{A65E1DF3-F84C-4BB3-0275-454C855D3667}"/>
              </a:ext>
            </a:extLst>
          </p:cNvPr>
          <p:cNvPicPr>
            <a:picLocks noChangeAspect="1"/>
          </p:cNvPicPr>
          <p:nvPr/>
        </p:nvPicPr>
        <p:blipFill>
          <a:blip r:embed="rId13"/>
          <a:stretch>
            <a:fillRect/>
          </a:stretch>
        </p:blipFill>
        <p:spPr>
          <a:xfrm>
            <a:off x="138086" y="4390835"/>
            <a:ext cx="4337974" cy="538949"/>
          </a:xfrm>
          <a:prstGeom prst="rect">
            <a:avLst/>
          </a:prstGeom>
        </p:spPr>
      </p:pic>
      <p:pic>
        <p:nvPicPr>
          <p:cNvPr id="1040" name="Picture 16">
            <a:extLst>
              <a:ext uri="{FF2B5EF4-FFF2-40B4-BE49-F238E27FC236}">
                <a16:creationId xmlns:a16="http://schemas.microsoft.com/office/drawing/2014/main" id="{1A5F1390-10F2-44EA-72D8-38C6F60A3FA0}"/>
              </a:ext>
            </a:extLst>
          </p:cNvPr>
          <p:cNvPicPr>
            <a:picLocks noChangeAspect="1" noChangeArrowheads="1"/>
          </p:cNvPicPr>
          <p:nvPr/>
        </p:nvPicPr>
        <p:blipFill>
          <a:blip r:embed="rId14" cstate="hqprint">
            <a:extLst>
              <a:ext uri="{28A0092B-C50C-407E-A947-70E740481C1C}">
                <a14:useLocalDpi xmlns:a14="http://schemas.microsoft.com/office/drawing/2010/main"/>
              </a:ext>
            </a:extLst>
          </a:blip>
          <a:srcRect/>
          <a:stretch>
            <a:fillRect/>
          </a:stretch>
        </p:blipFill>
        <p:spPr bwMode="auto">
          <a:xfrm>
            <a:off x="251361" y="4133979"/>
            <a:ext cx="1348839" cy="173347"/>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FD295D6C-7F87-9666-FFAA-EAC2CC3A06E4}"/>
              </a:ext>
            </a:extLst>
          </p:cNvPr>
          <p:cNvSpPr txBox="1"/>
          <p:nvPr/>
        </p:nvSpPr>
        <p:spPr>
          <a:xfrm>
            <a:off x="3671488" y="4095096"/>
            <a:ext cx="848008"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1/13/2024</a:t>
            </a:r>
          </a:p>
        </p:txBody>
      </p:sp>
      <p:sp>
        <p:nvSpPr>
          <p:cNvPr id="44" name="TextBox 43">
            <a:hlinkClick r:id="rId15"/>
            <a:extLst>
              <a:ext uri="{FF2B5EF4-FFF2-40B4-BE49-F238E27FC236}">
                <a16:creationId xmlns:a16="http://schemas.microsoft.com/office/drawing/2014/main" id="{E718DBAA-E562-4927-8DF8-9886B8537B2D}"/>
              </a:ext>
            </a:extLst>
          </p:cNvPr>
          <p:cNvSpPr txBox="1"/>
          <p:nvPr/>
        </p:nvSpPr>
        <p:spPr>
          <a:xfrm>
            <a:off x="9017706" y="2372348"/>
            <a:ext cx="2937624"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var(--typography-headline-standard-xxl-font-family)"/>
                <a:ea typeface="+mn-ea"/>
                <a:cs typeface="+mn-cs"/>
              </a:rPr>
              <a:t>Thanks to Taylor Swift, Dads and Daughters Are Finally Watching Football Together</a:t>
            </a:r>
          </a:p>
        </p:txBody>
      </p:sp>
      <p:pic>
        <p:nvPicPr>
          <p:cNvPr id="1042" name="Picture 18">
            <a:extLst>
              <a:ext uri="{FF2B5EF4-FFF2-40B4-BE49-F238E27FC236}">
                <a16:creationId xmlns:a16="http://schemas.microsoft.com/office/drawing/2014/main" id="{56E510E4-C63A-71E6-AC88-51500C87F4AC}"/>
              </a:ext>
            </a:extLst>
          </p:cNvPr>
          <p:cNvPicPr>
            <a:picLocks noChangeAspect="1" noChangeArrowheads="1"/>
          </p:cNvPicPr>
          <p:nvPr/>
        </p:nvPicPr>
        <p:blipFill>
          <a:blip r:embed="rId16" cstate="hqprint">
            <a:extLst>
              <a:ext uri="{28A0092B-C50C-407E-A947-70E740481C1C}">
                <a14:useLocalDpi xmlns:a14="http://schemas.microsoft.com/office/drawing/2010/main"/>
              </a:ext>
            </a:extLst>
          </a:blip>
          <a:srcRect/>
          <a:stretch>
            <a:fillRect/>
          </a:stretch>
        </p:blipFill>
        <p:spPr bwMode="auto">
          <a:xfrm>
            <a:off x="9078666" y="2094539"/>
            <a:ext cx="1824909" cy="155402"/>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id="{BC90535C-5E79-35E8-BB6D-8AF8CAA823BF}"/>
              </a:ext>
            </a:extLst>
          </p:cNvPr>
          <p:cNvSpPr txBox="1"/>
          <p:nvPr/>
        </p:nvSpPr>
        <p:spPr>
          <a:xfrm>
            <a:off x="11105211" y="2036037"/>
            <a:ext cx="848008"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10/8/2023</a:t>
            </a:r>
          </a:p>
        </p:txBody>
      </p:sp>
      <p:sp>
        <p:nvSpPr>
          <p:cNvPr id="50" name="TextBox 49">
            <a:hlinkClick r:id="rId17"/>
            <a:extLst>
              <a:ext uri="{FF2B5EF4-FFF2-40B4-BE49-F238E27FC236}">
                <a16:creationId xmlns:a16="http://schemas.microsoft.com/office/drawing/2014/main" id="{44E5C1CD-61DA-F238-D80B-23BEE6E1DD9D}"/>
              </a:ext>
            </a:extLst>
          </p:cNvPr>
          <p:cNvSpPr txBox="1"/>
          <p:nvPr/>
        </p:nvSpPr>
        <p:spPr>
          <a:xfrm>
            <a:off x="9006786" y="4074174"/>
            <a:ext cx="3070639"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11111"/>
                </a:solidFill>
                <a:effectLst/>
                <a:uLnTx/>
                <a:uFillTx/>
                <a:latin typeface="Perpetua Titling MT" panose="02020502060505020804" pitchFamily="18" charset="0"/>
                <a:ea typeface="+mn-ea"/>
                <a:cs typeface="+mn-cs"/>
              </a:rPr>
              <a:t>The NFL is eating TV as its ratings soar 7% to the second-highest ever, averaging 17.9 million homes</a:t>
            </a:r>
          </a:p>
        </p:txBody>
      </p:sp>
      <p:pic>
        <p:nvPicPr>
          <p:cNvPr id="1046" name="Picture 22" descr="FORTUNE Announces the 2023 'Change the World' List">
            <a:extLst>
              <a:ext uri="{FF2B5EF4-FFF2-40B4-BE49-F238E27FC236}">
                <a16:creationId xmlns:a16="http://schemas.microsoft.com/office/drawing/2014/main" id="{2ACF01A9-969D-5481-D961-079148DE130F}"/>
              </a:ext>
            </a:extLst>
          </p:cNvPr>
          <p:cNvPicPr>
            <a:picLocks noChangeAspect="1" noChangeArrowheads="1"/>
          </p:cNvPicPr>
          <p:nvPr/>
        </p:nvPicPr>
        <p:blipFill rotWithShape="1">
          <a:blip r:embed="rId18" cstate="hqprint">
            <a:extLst>
              <a:ext uri="{28A0092B-C50C-407E-A947-70E740481C1C}">
                <a14:useLocalDpi xmlns:a14="http://schemas.microsoft.com/office/drawing/2010/main"/>
              </a:ext>
            </a:extLst>
          </a:blip>
          <a:srcRect/>
          <a:stretch/>
        </p:blipFill>
        <p:spPr bwMode="auto">
          <a:xfrm>
            <a:off x="9078667" y="3681196"/>
            <a:ext cx="1017834" cy="270571"/>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a:extLst>
              <a:ext uri="{FF2B5EF4-FFF2-40B4-BE49-F238E27FC236}">
                <a16:creationId xmlns:a16="http://schemas.microsoft.com/office/drawing/2014/main" id="{45EFA5AE-9D3C-98C9-A8FC-D8A9699BC747}"/>
              </a:ext>
            </a:extLst>
          </p:cNvPr>
          <p:cNvSpPr txBox="1"/>
          <p:nvPr/>
        </p:nvSpPr>
        <p:spPr>
          <a:xfrm>
            <a:off x="11055248" y="3665276"/>
            <a:ext cx="897971"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1/10/2024</a:t>
            </a:r>
          </a:p>
        </p:txBody>
      </p:sp>
      <p:pic>
        <p:nvPicPr>
          <p:cNvPr id="8" name="Picture 7">
            <a:extLst>
              <a:ext uri="{FF2B5EF4-FFF2-40B4-BE49-F238E27FC236}">
                <a16:creationId xmlns:a16="http://schemas.microsoft.com/office/drawing/2014/main" id="{1AAC6C90-7E8F-8E7A-2C82-3056097C7D36}"/>
              </a:ext>
            </a:extLst>
          </p:cNvPr>
          <p:cNvPicPr>
            <a:picLocks noChangeAspect="1"/>
          </p:cNvPicPr>
          <p:nvPr/>
        </p:nvPicPr>
        <p:blipFill>
          <a:blip r:embed="rId19"/>
          <a:stretch>
            <a:fillRect/>
          </a:stretch>
        </p:blipFill>
        <p:spPr>
          <a:xfrm>
            <a:off x="124259" y="2259610"/>
            <a:ext cx="4365629" cy="513256"/>
          </a:xfrm>
          <a:prstGeom prst="rect">
            <a:avLst/>
          </a:prstGeom>
        </p:spPr>
      </p:pic>
      <p:pic>
        <p:nvPicPr>
          <p:cNvPr id="18" name="Picture 17">
            <a:extLst>
              <a:ext uri="{FF2B5EF4-FFF2-40B4-BE49-F238E27FC236}">
                <a16:creationId xmlns:a16="http://schemas.microsoft.com/office/drawing/2014/main" id="{921C66AE-78C8-974A-321E-8208485FB5C5}"/>
              </a:ext>
            </a:extLst>
          </p:cNvPr>
          <p:cNvPicPr>
            <a:picLocks noChangeAspect="1"/>
          </p:cNvPicPr>
          <p:nvPr/>
        </p:nvPicPr>
        <p:blipFill>
          <a:blip r:embed="rId20"/>
          <a:stretch>
            <a:fillRect/>
          </a:stretch>
        </p:blipFill>
        <p:spPr>
          <a:xfrm>
            <a:off x="4836020" y="3798898"/>
            <a:ext cx="3782714" cy="825639"/>
          </a:xfrm>
          <a:prstGeom prst="rect">
            <a:avLst/>
          </a:prstGeom>
        </p:spPr>
      </p:pic>
      <p:pic>
        <p:nvPicPr>
          <p:cNvPr id="22" name="Picture 21">
            <a:extLst>
              <a:ext uri="{FF2B5EF4-FFF2-40B4-BE49-F238E27FC236}">
                <a16:creationId xmlns:a16="http://schemas.microsoft.com/office/drawing/2014/main" id="{F3E5388E-3E1A-9426-A9FC-BC80DC1D9A4F}"/>
              </a:ext>
            </a:extLst>
          </p:cNvPr>
          <p:cNvPicPr>
            <a:picLocks noChangeAspect="1"/>
          </p:cNvPicPr>
          <p:nvPr/>
        </p:nvPicPr>
        <p:blipFill>
          <a:blip r:embed="rId21"/>
          <a:stretch>
            <a:fillRect/>
          </a:stretch>
        </p:blipFill>
        <p:spPr>
          <a:xfrm>
            <a:off x="4782587" y="3495699"/>
            <a:ext cx="610370" cy="224218"/>
          </a:xfrm>
          <a:prstGeom prst="rect">
            <a:avLst/>
          </a:prstGeom>
        </p:spPr>
      </p:pic>
      <p:sp>
        <p:nvSpPr>
          <p:cNvPr id="29" name="Rectangle: Rounded Corners 28">
            <a:extLst>
              <a:ext uri="{FF2B5EF4-FFF2-40B4-BE49-F238E27FC236}">
                <a16:creationId xmlns:a16="http://schemas.microsoft.com/office/drawing/2014/main" id="{7D746142-F526-FBA3-33F8-97F659C1D37F}"/>
              </a:ext>
            </a:extLst>
          </p:cNvPr>
          <p:cNvSpPr/>
          <p:nvPr/>
        </p:nvSpPr>
        <p:spPr>
          <a:xfrm>
            <a:off x="4720135" y="2014543"/>
            <a:ext cx="4092566" cy="1224427"/>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a:extLst>
              <a:ext uri="{FF2B5EF4-FFF2-40B4-BE49-F238E27FC236}">
                <a16:creationId xmlns:a16="http://schemas.microsoft.com/office/drawing/2014/main" id="{005FD6CC-4275-78E8-B019-4BE5B44769C8}"/>
              </a:ext>
            </a:extLst>
          </p:cNvPr>
          <p:cNvPicPr>
            <a:picLocks noChangeAspect="1"/>
          </p:cNvPicPr>
          <p:nvPr/>
        </p:nvPicPr>
        <p:blipFill>
          <a:blip r:embed="rId22"/>
          <a:stretch>
            <a:fillRect/>
          </a:stretch>
        </p:blipFill>
        <p:spPr>
          <a:xfrm>
            <a:off x="4774496" y="2580573"/>
            <a:ext cx="3985547" cy="446282"/>
          </a:xfrm>
          <a:prstGeom prst="rect">
            <a:avLst/>
          </a:prstGeom>
        </p:spPr>
      </p:pic>
      <p:pic>
        <p:nvPicPr>
          <p:cNvPr id="30" name="Picture 29">
            <a:extLst>
              <a:ext uri="{FF2B5EF4-FFF2-40B4-BE49-F238E27FC236}">
                <a16:creationId xmlns:a16="http://schemas.microsoft.com/office/drawing/2014/main" id="{A05B798A-E571-0A87-C403-B1C3396E1E13}"/>
              </a:ext>
            </a:extLst>
          </p:cNvPr>
          <p:cNvPicPr>
            <a:picLocks noChangeAspect="1"/>
          </p:cNvPicPr>
          <p:nvPr/>
        </p:nvPicPr>
        <p:blipFill rotWithShape="1">
          <a:blip r:embed="rId23" cstate="hqprint">
            <a:extLst>
              <a:ext uri="{28A0092B-C50C-407E-A947-70E740481C1C}">
                <a14:useLocalDpi xmlns:a14="http://schemas.microsoft.com/office/drawing/2010/main"/>
              </a:ext>
            </a:extLst>
          </a:blip>
          <a:srcRect/>
          <a:stretch/>
        </p:blipFill>
        <p:spPr>
          <a:xfrm>
            <a:off x="4851787" y="2117148"/>
            <a:ext cx="718434" cy="302572"/>
          </a:xfrm>
          <a:prstGeom prst="rect">
            <a:avLst/>
          </a:prstGeom>
        </p:spPr>
      </p:pic>
      <p:sp>
        <p:nvSpPr>
          <p:cNvPr id="31" name="TextBox 30">
            <a:extLst>
              <a:ext uri="{FF2B5EF4-FFF2-40B4-BE49-F238E27FC236}">
                <a16:creationId xmlns:a16="http://schemas.microsoft.com/office/drawing/2014/main" id="{870C9641-2410-9633-65D5-9A0A344D1FBA}"/>
              </a:ext>
            </a:extLst>
          </p:cNvPr>
          <p:cNvSpPr txBox="1"/>
          <p:nvPr/>
        </p:nvSpPr>
        <p:spPr>
          <a:xfrm>
            <a:off x="7716616" y="2074136"/>
            <a:ext cx="907233"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11/10/2023</a:t>
            </a:r>
          </a:p>
        </p:txBody>
      </p:sp>
      <p:pic>
        <p:nvPicPr>
          <p:cNvPr id="33" name="Picture 32">
            <a:extLst>
              <a:ext uri="{FF2B5EF4-FFF2-40B4-BE49-F238E27FC236}">
                <a16:creationId xmlns:a16="http://schemas.microsoft.com/office/drawing/2014/main" id="{871F61F9-3FE1-64CC-B9A0-338127D262EF}"/>
              </a:ext>
            </a:extLst>
          </p:cNvPr>
          <p:cNvPicPr>
            <a:picLocks noChangeAspect="1"/>
          </p:cNvPicPr>
          <p:nvPr/>
        </p:nvPicPr>
        <p:blipFill>
          <a:blip r:embed="rId24"/>
          <a:stretch>
            <a:fillRect/>
          </a:stretch>
        </p:blipFill>
        <p:spPr>
          <a:xfrm>
            <a:off x="9018643" y="5610868"/>
            <a:ext cx="2994360" cy="593477"/>
          </a:xfrm>
          <a:prstGeom prst="rect">
            <a:avLst/>
          </a:prstGeom>
        </p:spPr>
      </p:pic>
      <p:pic>
        <p:nvPicPr>
          <p:cNvPr id="13" name="Picture 12">
            <a:extLst>
              <a:ext uri="{FF2B5EF4-FFF2-40B4-BE49-F238E27FC236}">
                <a16:creationId xmlns:a16="http://schemas.microsoft.com/office/drawing/2014/main" id="{ECD661B8-72F7-7D28-F22A-1060316F3954}"/>
              </a:ext>
            </a:extLst>
          </p:cNvPr>
          <p:cNvPicPr>
            <a:picLocks noChangeAspect="1"/>
          </p:cNvPicPr>
          <p:nvPr/>
        </p:nvPicPr>
        <p:blipFill>
          <a:blip r:embed="rId25"/>
          <a:stretch>
            <a:fillRect/>
          </a:stretch>
        </p:blipFill>
        <p:spPr>
          <a:xfrm>
            <a:off x="290237" y="5460477"/>
            <a:ext cx="3945939" cy="842648"/>
          </a:xfrm>
          <a:prstGeom prst="rect">
            <a:avLst/>
          </a:prstGeom>
        </p:spPr>
      </p:pic>
      <p:pic>
        <p:nvPicPr>
          <p:cNvPr id="15" name="Picture 14">
            <a:extLst>
              <a:ext uri="{FF2B5EF4-FFF2-40B4-BE49-F238E27FC236}">
                <a16:creationId xmlns:a16="http://schemas.microsoft.com/office/drawing/2014/main" id="{047A62B4-E617-4456-63EF-C09F9D8E248E}"/>
              </a:ext>
            </a:extLst>
          </p:cNvPr>
          <p:cNvPicPr>
            <a:picLocks noChangeAspect="1"/>
          </p:cNvPicPr>
          <p:nvPr/>
        </p:nvPicPr>
        <p:blipFill>
          <a:blip r:embed="rId26" cstate="hqprint">
            <a:extLst>
              <a:ext uri="{28A0092B-C50C-407E-A947-70E740481C1C}">
                <a14:useLocalDpi xmlns:a14="http://schemas.microsoft.com/office/drawing/2010/main"/>
              </a:ext>
            </a:extLst>
          </a:blip>
          <a:stretch>
            <a:fillRect/>
          </a:stretch>
        </p:blipFill>
        <p:spPr>
          <a:xfrm>
            <a:off x="311736" y="5184717"/>
            <a:ext cx="897275" cy="239789"/>
          </a:xfrm>
          <a:prstGeom prst="rect">
            <a:avLst/>
          </a:prstGeom>
        </p:spPr>
      </p:pic>
    </p:spTree>
    <p:extLst>
      <p:ext uri="{BB962C8B-B14F-4D97-AF65-F5344CB8AC3E}">
        <p14:creationId xmlns:p14="http://schemas.microsoft.com/office/powerpoint/2010/main" val="3574267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3DF2D2A-2437-F5C0-75B0-E4F03105333A}"/>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7" name="Slide Number Placeholder 5">
            <a:extLst>
              <a:ext uri="{FF2B5EF4-FFF2-40B4-BE49-F238E27FC236}">
                <a16:creationId xmlns:a16="http://schemas.microsoft.com/office/drawing/2014/main" id="{1282D844-C6AB-D128-4916-833EA0FFF971}"/>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8" name="Rectangle 7">
            <a:extLst>
              <a:ext uri="{FF2B5EF4-FFF2-40B4-BE49-F238E27FC236}">
                <a16:creationId xmlns:a16="http://schemas.microsoft.com/office/drawing/2014/main" id="{AA8EE589-7C8F-EC84-103E-1D007E6B1981}"/>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pic>
        <p:nvPicPr>
          <p:cNvPr id="2" name="Picture 1">
            <a:extLst>
              <a:ext uri="{FF2B5EF4-FFF2-40B4-BE49-F238E27FC236}">
                <a16:creationId xmlns:a16="http://schemas.microsoft.com/office/drawing/2014/main" id="{62A579B2-A425-7EB5-7774-6C9E25EEE5C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05446" y="0"/>
            <a:ext cx="2386554" cy="1389686"/>
          </a:xfrm>
          <a:prstGeom prst="rect">
            <a:avLst/>
          </a:prstGeom>
        </p:spPr>
      </p:pic>
      <p:sp>
        <p:nvSpPr>
          <p:cNvPr id="59" name="Rectangle 58">
            <a:extLst>
              <a:ext uri="{FF2B5EF4-FFF2-40B4-BE49-F238E27FC236}">
                <a16:creationId xmlns:a16="http://schemas.microsoft.com/office/drawing/2014/main" id="{C422F019-C629-335A-72BC-5104AE1B4395}"/>
              </a:ext>
            </a:extLst>
          </p:cNvPr>
          <p:cNvSpPr/>
          <p:nvPr/>
        </p:nvSpPr>
        <p:spPr>
          <a:xfrm>
            <a:off x="155558" y="1583413"/>
            <a:ext cx="2255999" cy="2293409"/>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Rectangle 76">
            <a:hlinkClick r:id="rId5" action="ppaction://hlinksldjump"/>
            <a:extLst>
              <a:ext uri="{FF2B5EF4-FFF2-40B4-BE49-F238E27FC236}">
                <a16:creationId xmlns:a16="http://schemas.microsoft.com/office/drawing/2014/main" id="{1C4ECE9F-8CE8-869C-4389-4ED2D9F5C548}"/>
              </a:ext>
            </a:extLst>
          </p:cNvPr>
          <p:cNvSpPr/>
          <p:nvPr/>
        </p:nvSpPr>
        <p:spPr>
          <a:xfrm>
            <a:off x="155557" y="2151519"/>
            <a:ext cx="2255999" cy="1600438"/>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t>NFL viewership saw </a:t>
            </a:r>
            <a:r>
              <a:rPr kumimoji="0" lang="en-US" sz="1400" b="1" i="0" u="none" strike="noStrike" kern="1200" cap="none" spc="0" normalizeH="0" baseline="0" noProof="0">
                <a:ln>
                  <a:noFill/>
                </a:ln>
                <a:solidFill>
                  <a:srgbClr val="FFE600"/>
                </a:solidFill>
                <a:effectLst/>
                <a:uLnTx/>
                <a:uFillTx/>
                <a:latin typeface="Helvetica" pitchFamily="2" charset="0"/>
                <a:ea typeface="+mn-ea"/>
                <a:cs typeface="+mn-cs"/>
              </a:rPr>
              <a:t>double-digit growth </a:t>
            </a:r>
            <a: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t>across linear TV and streaming as more viewers tuned in to watch from inside, and outside, their home</a:t>
            </a:r>
          </a:p>
        </p:txBody>
      </p:sp>
      <p:sp>
        <p:nvSpPr>
          <p:cNvPr id="83" name="TextBox 82">
            <a:extLst>
              <a:ext uri="{FF2B5EF4-FFF2-40B4-BE49-F238E27FC236}">
                <a16:creationId xmlns:a16="http://schemas.microsoft.com/office/drawing/2014/main" id="{68C89E66-DD60-3A67-75EC-BD5DADB62A65}"/>
              </a:ext>
            </a:extLst>
          </p:cNvPr>
          <p:cNvSpPr txBox="1"/>
          <p:nvPr/>
        </p:nvSpPr>
        <p:spPr>
          <a:xfrm>
            <a:off x="287062" y="1630391"/>
            <a:ext cx="256771" cy="461665"/>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E84A99"/>
                </a:solidFill>
                <a:effectLst/>
                <a:uLnTx/>
                <a:uFillTx/>
                <a:latin typeface="Helvetica" pitchFamily="2" charset="0"/>
                <a:ea typeface="+mn-ea"/>
                <a:cs typeface="+mn-cs"/>
              </a:rPr>
              <a:t>1</a:t>
            </a:r>
          </a:p>
        </p:txBody>
      </p:sp>
      <p:cxnSp>
        <p:nvCxnSpPr>
          <p:cNvPr id="84" name="Straight Connector 83">
            <a:extLst>
              <a:ext uri="{FF2B5EF4-FFF2-40B4-BE49-F238E27FC236}">
                <a16:creationId xmlns:a16="http://schemas.microsoft.com/office/drawing/2014/main" id="{CA383D60-0548-BB5F-1EC9-9C6DAF3E1545}"/>
              </a:ext>
            </a:extLst>
          </p:cNvPr>
          <p:cNvCxnSpPr>
            <a:cxnSpLocks/>
          </p:cNvCxnSpPr>
          <p:nvPr/>
        </p:nvCxnSpPr>
        <p:spPr>
          <a:xfrm>
            <a:off x="292862" y="2062344"/>
            <a:ext cx="247371"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35" name="Rectangle 34">
            <a:extLst>
              <a:ext uri="{FF2B5EF4-FFF2-40B4-BE49-F238E27FC236}">
                <a16:creationId xmlns:a16="http://schemas.microsoft.com/office/drawing/2014/main" id="{24ECA605-F511-0D83-9C9D-A3113B707A76}"/>
              </a:ext>
            </a:extLst>
          </p:cNvPr>
          <p:cNvSpPr/>
          <p:nvPr/>
        </p:nvSpPr>
        <p:spPr>
          <a:xfrm>
            <a:off x="2552207" y="1583413"/>
            <a:ext cx="2255999" cy="2293409"/>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hlinkClick r:id="rId6" action="ppaction://hlinksldjump"/>
            <a:extLst>
              <a:ext uri="{FF2B5EF4-FFF2-40B4-BE49-F238E27FC236}">
                <a16:creationId xmlns:a16="http://schemas.microsoft.com/office/drawing/2014/main" id="{0FD5AE6D-D28F-7F40-6162-FCCE36E637FB}"/>
              </a:ext>
            </a:extLst>
          </p:cNvPr>
          <p:cNvSpPr/>
          <p:nvPr/>
        </p:nvSpPr>
        <p:spPr>
          <a:xfrm>
            <a:off x="2568864" y="2151519"/>
            <a:ext cx="2244066" cy="1384995"/>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E600"/>
                </a:solidFill>
                <a:effectLst/>
                <a:uLnTx/>
                <a:uFillTx/>
                <a:latin typeface="Helvetica" pitchFamily="2" charset="0"/>
                <a:ea typeface="+mn-ea"/>
                <a:cs typeface="+mn-cs"/>
              </a:rPr>
              <a:t>Weekly reach increased </a:t>
            </a:r>
            <a: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t>across all three nights as fans habitually watched these live NFL games together with family and friends</a:t>
            </a:r>
          </a:p>
        </p:txBody>
      </p:sp>
      <p:sp>
        <p:nvSpPr>
          <p:cNvPr id="37" name="TextBox 36">
            <a:extLst>
              <a:ext uri="{FF2B5EF4-FFF2-40B4-BE49-F238E27FC236}">
                <a16:creationId xmlns:a16="http://schemas.microsoft.com/office/drawing/2014/main" id="{37AAC670-E95A-34CA-7549-0CF6260B602E}"/>
              </a:ext>
            </a:extLst>
          </p:cNvPr>
          <p:cNvSpPr txBox="1"/>
          <p:nvPr/>
        </p:nvSpPr>
        <p:spPr>
          <a:xfrm>
            <a:off x="2673261" y="1630391"/>
            <a:ext cx="256771" cy="461665"/>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E84A99"/>
                </a:solidFill>
                <a:effectLst/>
                <a:uLnTx/>
                <a:uFillTx/>
                <a:latin typeface="Helvetica" pitchFamily="2" charset="0"/>
                <a:ea typeface="+mn-ea"/>
                <a:cs typeface="+mn-cs"/>
              </a:rPr>
              <a:t>2</a:t>
            </a:r>
          </a:p>
        </p:txBody>
      </p:sp>
      <p:cxnSp>
        <p:nvCxnSpPr>
          <p:cNvPr id="38" name="Straight Connector 37">
            <a:extLst>
              <a:ext uri="{FF2B5EF4-FFF2-40B4-BE49-F238E27FC236}">
                <a16:creationId xmlns:a16="http://schemas.microsoft.com/office/drawing/2014/main" id="{3FBFD328-74B5-DA41-672F-992D42A79528}"/>
              </a:ext>
            </a:extLst>
          </p:cNvPr>
          <p:cNvCxnSpPr>
            <a:cxnSpLocks/>
          </p:cNvCxnSpPr>
          <p:nvPr/>
        </p:nvCxnSpPr>
        <p:spPr>
          <a:xfrm>
            <a:off x="2679061" y="2062344"/>
            <a:ext cx="247371"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40" name="Rectangle 39">
            <a:extLst>
              <a:ext uri="{FF2B5EF4-FFF2-40B4-BE49-F238E27FC236}">
                <a16:creationId xmlns:a16="http://schemas.microsoft.com/office/drawing/2014/main" id="{128C53B6-9D57-A000-BD09-14ED327B12B0}"/>
              </a:ext>
            </a:extLst>
          </p:cNvPr>
          <p:cNvSpPr>
            <a:spLocks/>
          </p:cNvSpPr>
          <p:nvPr/>
        </p:nvSpPr>
        <p:spPr>
          <a:xfrm>
            <a:off x="4910727" y="1583413"/>
            <a:ext cx="2255999" cy="2293409"/>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TextBox 41">
            <a:extLst>
              <a:ext uri="{FF2B5EF4-FFF2-40B4-BE49-F238E27FC236}">
                <a16:creationId xmlns:a16="http://schemas.microsoft.com/office/drawing/2014/main" id="{FEFEE1D5-762C-093F-93A9-E0291CAF184F}"/>
              </a:ext>
            </a:extLst>
          </p:cNvPr>
          <p:cNvSpPr txBox="1"/>
          <p:nvPr/>
        </p:nvSpPr>
        <p:spPr>
          <a:xfrm>
            <a:off x="5011904" y="1630391"/>
            <a:ext cx="256771" cy="461665"/>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E84A99"/>
                </a:solidFill>
                <a:effectLst/>
                <a:uLnTx/>
                <a:uFillTx/>
                <a:latin typeface="Helvetica" pitchFamily="2" charset="0"/>
                <a:ea typeface="+mn-ea"/>
                <a:cs typeface="+mn-cs"/>
              </a:rPr>
              <a:t>3</a:t>
            </a:r>
          </a:p>
        </p:txBody>
      </p:sp>
      <p:cxnSp>
        <p:nvCxnSpPr>
          <p:cNvPr id="43" name="Straight Connector 42">
            <a:extLst>
              <a:ext uri="{FF2B5EF4-FFF2-40B4-BE49-F238E27FC236}">
                <a16:creationId xmlns:a16="http://schemas.microsoft.com/office/drawing/2014/main" id="{C5414091-5F8B-25FA-0822-B8C10B981E7C}"/>
              </a:ext>
            </a:extLst>
          </p:cNvPr>
          <p:cNvCxnSpPr>
            <a:cxnSpLocks/>
          </p:cNvCxnSpPr>
          <p:nvPr/>
        </p:nvCxnSpPr>
        <p:spPr>
          <a:xfrm>
            <a:off x="5017704" y="2062344"/>
            <a:ext cx="247371"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45" name="Rectangle 44">
            <a:extLst>
              <a:ext uri="{FF2B5EF4-FFF2-40B4-BE49-F238E27FC236}">
                <a16:creationId xmlns:a16="http://schemas.microsoft.com/office/drawing/2014/main" id="{3CCC17B6-CE82-D35D-6EB7-C14C7DCC2783}"/>
              </a:ext>
            </a:extLst>
          </p:cNvPr>
          <p:cNvSpPr/>
          <p:nvPr/>
        </p:nvSpPr>
        <p:spPr>
          <a:xfrm>
            <a:off x="159169" y="4070030"/>
            <a:ext cx="2255999" cy="2293409"/>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hlinkClick r:id="rId7" action="ppaction://hlinksldjump"/>
            <a:extLst>
              <a:ext uri="{FF2B5EF4-FFF2-40B4-BE49-F238E27FC236}">
                <a16:creationId xmlns:a16="http://schemas.microsoft.com/office/drawing/2014/main" id="{9FEAB4BB-A100-A4EE-FDA3-49EDDAAE3953}"/>
              </a:ext>
            </a:extLst>
          </p:cNvPr>
          <p:cNvSpPr/>
          <p:nvPr/>
        </p:nvSpPr>
        <p:spPr>
          <a:xfrm>
            <a:off x="4893778" y="2151519"/>
            <a:ext cx="2274420" cy="1384995"/>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lang="en-US" sz="1400" b="1">
                <a:solidFill>
                  <a:schemeClr val="bg1"/>
                </a:solidFill>
                <a:latin typeface="Helvetica" pitchFamily="2" charset="0"/>
              </a:rPr>
              <a:t>Viewers were </a:t>
            </a:r>
            <a:r>
              <a:rPr lang="en-US" sz="1400" b="1">
                <a:solidFill>
                  <a:srgbClr val="FFE600"/>
                </a:solidFill>
                <a:latin typeface="Helvetica" pitchFamily="2" charset="0"/>
              </a:rPr>
              <a:t>consistently engaged </a:t>
            </a:r>
            <a:br>
              <a:rPr lang="en-US" sz="1400" b="1">
                <a:solidFill>
                  <a:schemeClr val="bg1"/>
                </a:solidFill>
                <a:latin typeface="Helvetica" pitchFamily="2" charset="0"/>
              </a:rPr>
            </a:br>
            <a:r>
              <a:rPr lang="en-US" sz="1400" b="1">
                <a:solidFill>
                  <a:schemeClr val="bg1"/>
                </a:solidFill>
                <a:latin typeface="Helvetica" pitchFamily="2" charset="0"/>
              </a:rPr>
              <a:t>as they tuned in to the weekly NFL primetime games across the three premium platforms</a:t>
            </a:r>
          </a:p>
        </p:txBody>
      </p:sp>
      <p:sp>
        <p:nvSpPr>
          <p:cNvPr id="47" name="TextBox 46">
            <a:extLst>
              <a:ext uri="{FF2B5EF4-FFF2-40B4-BE49-F238E27FC236}">
                <a16:creationId xmlns:a16="http://schemas.microsoft.com/office/drawing/2014/main" id="{02F83AB4-4004-03DB-644A-223221A503B6}"/>
              </a:ext>
            </a:extLst>
          </p:cNvPr>
          <p:cNvSpPr txBox="1"/>
          <p:nvPr/>
        </p:nvSpPr>
        <p:spPr>
          <a:xfrm>
            <a:off x="263868" y="4136463"/>
            <a:ext cx="256771" cy="461665"/>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E84A99"/>
                </a:solidFill>
                <a:effectLst/>
                <a:uLnTx/>
                <a:uFillTx/>
                <a:latin typeface="Helvetica" pitchFamily="2" charset="0"/>
                <a:ea typeface="+mn-ea"/>
                <a:cs typeface="+mn-cs"/>
              </a:rPr>
              <a:t>6</a:t>
            </a:r>
          </a:p>
        </p:txBody>
      </p:sp>
      <p:cxnSp>
        <p:nvCxnSpPr>
          <p:cNvPr id="48" name="Straight Connector 47">
            <a:extLst>
              <a:ext uri="{FF2B5EF4-FFF2-40B4-BE49-F238E27FC236}">
                <a16:creationId xmlns:a16="http://schemas.microsoft.com/office/drawing/2014/main" id="{D15E75FC-5612-B126-1BF9-901156710317}"/>
              </a:ext>
            </a:extLst>
          </p:cNvPr>
          <p:cNvCxnSpPr>
            <a:cxnSpLocks/>
          </p:cNvCxnSpPr>
          <p:nvPr/>
        </p:nvCxnSpPr>
        <p:spPr>
          <a:xfrm>
            <a:off x="269668" y="4568416"/>
            <a:ext cx="247371"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50" name="Rectangle 49">
            <a:extLst>
              <a:ext uri="{FF2B5EF4-FFF2-40B4-BE49-F238E27FC236}">
                <a16:creationId xmlns:a16="http://schemas.microsoft.com/office/drawing/2014/main" id="{146CD795-08A4-F2C9-8FAB-D5E98E04D6EC}"/>
              </a:ext>
            </a:extLst>
          </p:cNvPr>
          <p:cNvSpPr/>
          <p:nvPr/>
        </p:nvSpPr>
        <p:spPr>
          <a:xfrm>
            <a:off x="2551987" y="4070030"/>
            <a:ext cx="2286111" cy="2293409"/>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ctangle 50">
            <a:hlinkClick r:id="rId8" action="ppaction://hlinksldjump"/>
            <a:extLst>
              <a:ext uri="{FF2B5EF4-FFF2-40B4-BE49-F238E27FC236}">
                <a16:creationId xmlns:a16="http://schemas.microsoft.com/office/drawing/2014/main" id="{12DBEB90-DCBC-AA70-1BC1-69246CD7EDB3}"/>
              </a:ext>
            </a:extLst>
          </p:cNvPr>
          <p:cNvSpPr/>
          <p:nvPr/>
        </p:nvSpPr>
        <p:spPr>
          <a:xfrm>
            <a:off x="2548375" y="4618274"/>
            <a:ext cx="2273237" cy="1600438"/>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E600"/>
                </a:solidFill>
                <a:effectLst/>
                <a:uLnTx/>
                <a:uFillTx/>
                <a:latin typeface="Helvetica" pitchFamily="2" charset="0"/>
                <a:ea typeface="+mn-ea"/>
                <a:cs typeface="+mn-cs"/>
              </a:rPr>
              <a:t>Matchups matter </a:t>
            </a:r>
            <a:r>
              <a:rPr kumimoji="0" lang="en-US" sz="1400" b="1" i="0" u="none" strike="noStrike" kern="1200" cap="none" spc="0" normalizeH="0" baseline="0" noProof="0" dirty="0">
                <a:ln>
                  <a:noFill/>
                </a:ln>
                <a:solidFill>
                  <a:schemeClr val="bg1"/>
                </a:solidFill>
                <a:effectLst/>
                <a:uLnTx/>
                <a:uFillTx/>
                <a:latin typeface="Helvetica" pitchFamily="2" charset="0"/>
                <a:ea typeface="+mn-ea"/>
                <a:cs typeface="+mn-cs"/>
              </a:rPr>
              <a:t>and competitive games, like divisional rivals and playoff bound matchups, create popular communal viewing experiences</a:t>
            </a:r>
          </a:p>
        </p:txBody>
      </p:sp>
      <p:sp>
        <p:nvSpPr>
          <p:cNvPr id="52" name="TextBox 51">
            <a:extLst>
              <a:ext uri="{FF2B5EF4-FFF2-40B4-BE49-F238E27FC236}">
                <a16:creationId xmlns:a16="http://schemas.microsoft.com/office/drawing/2014/main" id="{4643396E-74F2-95B8-753F-E70DD444E17E}"/>
              </a:ext>
            </a:extLst>
          </p:cNvPr>
          <p:cNvSpPr txBox="1"/>
          <p:nvPr/>
        </p:nvSpPr>
        <p:spPr>
          <a:xfrm>
            <a:off x="2669772" y="4136463"/>
            <a:ext cx="256771" cy="461665"/>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E84A99"/>
                </a:solidFill>
                <a:effectLst/>
                <a:uLnTx/>
                <a:uFillTx/>
                <a:latin typeface="Helvetica" pitchFamily="2" charset="0"/>
                <a:ea typeface="+mn-ea"/>
                <a:cs typeface="+mn-cs"/>
              </a:rPr>
              <a:t>7</a:t>
            </a:r>
          </a:p>
        </p:txBody>
      </p:sp>
      <p:cxnSp>
        <p:nvCxnSpPr>
          <p:cNvPr id="53" name="Straight Connector 52">
            <a:extLst>
              <a:ext uri="{FF2B5EF4-FFF2-40B4-BE49-F238E27FC236}">
                <a16:creationId xmlns:a16="http://schemas.microsoft.com/office/drawing/2014/main" id="{E9A0463B-46C8-0F13-F5DA-C3E527B5A242}"/>
              </a:ext>
            </a:extLst>
          </p:cNvPr>
          <p:cNvCxnSpPr>
            <a:cxnSpLocks/>
          </p:cNvCxnSpPr>
          <p:nvPr/>
        </p:nvCxnSpPr>
        <p:spPr>
          <a:xfrm>
            <a:off x="2675572" y="4568416"/>
            <a:ext cx="247371"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134" name="Rectangle 133">
            <a:extLst>
              <a:ext uri="{FF2B5EF4-FFF2-40B4-BE49-F238E27FC236}">
                <a16:creationId xmlns:a16="http://schemas.microsoft.com/office/drawing/2014/main" id="{4A8AD9E6-833E-6F84-5295-84A780E2ED07}"/>
              </a:ext>
            </a:extLst>
          </p:cNvPr>
          <p:cNvSpPr/>
          <p:nvPr/>
        </p:nvSpPr>
        <p:spPr>
          <a:xfrm>
            <a:off x="212368" y="308745"/>
            <a:ext cx="10402623"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Fast Facts: </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Understanding the </a:t>
            </a:r>
            <a:r>
              <a:rPr lang="en-US" sz="2600" b="1">
                <a:solidFill>
                  <a:srgbClr val="1B1464"/>
                </a:solidFill>
                <a:latin typeface="Helvetica" pitchFamily="2" charset="0"/>
              </a:rPr>
              <a:t>key factors of audience growth for 2023 NFL primetime games</a:t>
            </a:r>
            <a:endParaRPr kumimoji="0" lang="en-US" sz="2600" b="1" i="0" u="none" strike="noStrike" kern="1200" cap="none" spc="0" normalizeH="0" baseline="0" noProof="0">
              <a:ln>
                <a:noFill/>
              </a:ln>
              <a:solidFill>
                <a:srgbClr val="1B1464"/>
              </a:solidFill>
              <a:effectLst/>
              <a:uLnTx/>
              <a:uFillTx/>
              <a:latin typeface="Helvetica" pitchFamily="2" charset="0"/>
              <a:ea typeface="+mn-ea"/>
              <a:cs typeface="+mn-cs"/>
            </a:endParaRPr>
          </a:p>
        </p:txBody>
      </p:sp>
      <p:sp>
        <p:nvSpPr>
          <p:cNvPr id="41" name="Rectangle 40">
            <a:hlinkClick r:id="rId9" action="ppaction://hlinksldjump"/>
            <a:extLst>
              <a:ext uri="{FF2B5EF4-FFF2-40B4-BE49-F238E27FC236}">
                <a16:creationId xmlns:a16="http://schemas.microsoft.com/office/drawing/2014/main" id="{A5631344-F0C9-1F32-7CC3-A4DACCA31539}"/>
              </a:ext>
            </a:extLst>
          </p:cNvPr>
          <p:cNvSpPr/>
          <p:nvPr/>
        </p:nvSpPr>
        <p:spPr>
          <a:xfrm>
            <a:off x="145058" y="4618274"/>
            <a:ext cx="2266498" cy="1600438"/>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Helvetica" pitchFamily="2" charset="0"/>
                <a:ea typeface="+mn-ea"/>
                <a:cs typeface="+mn-cs"/>
              </a:rPr>
              <a:t>Increased female viewership extended beyond Chiefs games with the audience </a:t>
            </a:r>
            <a:r>
              <a:rPr kumimoji="0" lang="en-US" sz="1400" b="1" i="0" u="none" strike="noStrike" kern="1200" cap="none" spc="0" normalizeH="0" baseline="0" noProof="0" dirty="0">
                <a:ln>
                  <a:noFill/>
                </a:ln>
                <a:solidFill>
                  <a:srgbClr val="FFE600"/>
                </a:solidFill>
                <a:effectLst/>
                <a:uLnTx/>
                <a:uFillTx/>
                <a:latin typeface="Helvetica" pitchFamily="2" charset="0"/>
                <a:ea typeface="+mn-ea"/>
                <a:cs typeface="+mn-cs"/>
              </a:rPr>
              <a:t>growing by nearly </a:t>
            </a:r>
            <a:br>
              <a:rPr kumimoji="0" lang="en-US" sz="1400" b="1" i="0" u="none" strike="noStrike" kern="1200" cap="none" spc="0" normalizeH="0" baseline="0" noProof="0" dirty="0">
                <a:ln>
                  <a:noFill/>
                </a:ln>
                <a:solidFill>
                  <a:srgbClr val="FFE600"/>
                </a:solidFill>
                <a:effectLst/>
                <a:uLnTx/>
                <a:uFillTx/>
                <a:latin typeface="Helvetica" pitchFamily="2" charset="0"/>
                <a:ea typeface="+mn-ea"/>
                <a:cs typeface="+mn-cs"/>
              </a:rPr>
            </a:br>
            <a:r>
              <a:rPr kumimoji="0" lang="en-US" sz="1400" b="1" i="0" u="none" strike="noStrike" kern="1200" cap="none" spc="0" normalizeH="0" baseline="0" noProof="0" dirty="0">
                <a:ln>
                  <a:noFill/>
                </a:ln>
                <a:solidFill>
                  <a:srgbClr val="FFE600"/>
                </a:solidFill>
                <a:effectLst/>
                <a:uLnTx/>
                <a:uFillTx/>
                <a:latin typeface="Helvetica" pitchFamily="2" charset="0"/>
                <a:ea typeface="+mn-ea"/>
                <a:cs typeface="+mn-cs"/>
              </a:rPr>
              <a:t>one-third across the NFL season</a:t>
            </a:r>
          </a:p>
        </p:txBody>
      </p:sp>
      <p:sp>
        <p:nvSpPr>
          <p:cNvPr id="4" name="Rectangle 3">
            <a:extLst>
              <a:ext uri="{FF2B5EF4-FFF2-40B4-BE49-F238E27FC236}">
                <a16:creationId xmlns:a16="http://schemas.microsoft.com/office/drawing/2014/main" id="{EB3AAF82-C1F4-19EE-574A-0E2C8BBCD471}"/>
              </a:ext>
            </a:extLst>
          </p:cNvPr>
          <p:cNvSpPr/>
          <p:nvPr/>
        </p:nvSpPr>
        <p:spPr>
          <a:xfrm>
            <a:off x="4900495" y="4070030"/>
            <a:ext cx="2274420" cy="2293409"/>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hlinkClick r:id="rId10" action="ppaction://hlinksldjump"/>
            <a:extLst>
              <a:ext uri="{FF2B5EF4-FFF2-40B4-BE49-F238E27FC236}">
                <a16:creationId xmlns:a16="http://schemas.microsoft.com/office/drawing/2014/main" id="{E661F693-B048-B4D5-A2D8-F4FF174B6013}"/>
              </a:ext>
            </a:extLst>
          </p:cNvPr>
          <p:cNvSpPr/>
          <p:nvPr/>
        </p:nvSpPr>
        <p:spPr>
          <a:xfrm>
            <a:off x="4924384" y="4618274"/>
            <a:ext cx="2206468" cy="1384995"/>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Helvetica" pitchFamily="2" charset="0"/>
                <a:ea typeface="+mn-ea"/>
                <a:cs typeface="+mn-cs"/>
              </a:rPr>
              <a:t>Live sports, like primetime NFL games, </a:t>
            </a:r>
            <a:r>
              <a:rPr kumimoji="0" lang="en-US" sz="1400" b="1" i="0" u="none" strike="noStrike" kern="1200" cap="none" spc="0" normalizeH="0" baseline="0" noProof="0" dirty="0">
                <a:ln>
                  <a:noFill/>
                </a:ln>
                <a:solidFill>
                  <a:srgbClr val="FFE600"/>
                </a:solidFill>
                <a:effectLst/>
                <a:uLnTx/>
                <a:uFillTx/>
                <a:latin typeface="Helvetica" pitchFamily="2" charset="0"/>
                <a:ea typeface="+mn-ea"/>
                <a:cs typeface="+mn-cs"/>
              </a:rPr>
              <a:t>delivers audiences of all ages </a:t>
            </a:r>
            <a:r>
              <a:rPr kumimoji="0" lang="en-US" sz="1400" b="1" i="0" u="none" strike="noStrike" kern="1200" cap="none" spc="0" normalizeH="0" baseline="0" noProof="0" dirty="0">
                <a:ln>
                  <a:noFill/>
                </a:ln>
                <a:solidFill>
                  <a:schemeClr val="bg1"/>
                </a:solidFill>
                <a:effectLst/>
                <a:uLnTx/>
                <a:uFillTx/>
                <a:latin typeface="Helvetica" pitchFamily="2" charset="0"/>
                <a:ea typeface="+mn-ea"/>
                <a:cs typeface="+mn-cs"/>
              </a:rPr>
              <a:t>collectively across linear TV and streaming </a:t>
            </a:r>
          </a:p>
        </p:txBody>
      </p:sp>
      <p:sp>
        <p:nvSpPr>
          <p:cNvPr id="10" name="TextBox 9">
            <a:extLst>
              <a:ext uri="{FF2B5EF4-FFF2-40B4-BE49-F238E27FC236}">
                <a16:creationId xmlns:a16="http://schemas.microsoft.com/office/drawing/2014/main" id="{BD78A2F0-1280-A23B-2F13-89036691D22D}"/>
              </a:ext>
            </a:extLst>
          </p:cNvPr>
          <p:cNvSpPr txBox="1"/>
          <p:nvPr/>
        </p:nvSpPr>
        <p:spPr>
          <a:xfrm>
            <a:off x="5047464" y="4136463"/>
            <a:ext cx="256771" cy="461665"/>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E84A99"/>
                </a:solidFill>
                <a:effectLst/>
                <a:uLnTx/>
                <a:uFillTx/>
                <a:latin typeface="Helvetica" pitchFamily="2" charset="0"/>
                <a:ea typeface="+mn-ea"/>
                <a:cs typeface="+mn-cs"/>
              </a:rPr>
              <a:t>8</a:t>
            </a:r>
          </a:p>
        </p:txBody>
      </p:sp>
      <p:cxnSp>
        <p:nvCxnSpPr>
          <p:cNvPr id="11" name="Straight Connector 10">
            <a:extLst>
              <a:ext uri="{FF2B5EF4-FFF2-40B4-BE49-F238E27FC236}">
                <a16:creationId xmlns:a16="http://schemas.microsoft.com/office/drawing/2014/main" id="{042E6F19-70A2-1D77-4C8E-E4594335954D}"/>
              </a:ext>
            </a:extLst>
          </p:cNvPr>
          <p:cNvCxnSpPr>
            <a:cxnSpLocks/>
          </p:cNvCxnSpPr>
          <p:nvPr/>
        </p:nvCxnSpPr>
        <p:spPr>
          <a:xfrm>
            <a:off x="5053264" y="4568416"/>
            <a:ext cx="247371"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12" name="Rectangle 11">
            <a:extLst>
              <a:ext uri="{FF2B5EF4-FFF2-40B4-BE49-F238E27FC236}">
                <a16:creationId xmlns:a16="http://schemas.microsoft.com/office/drawing/2014/main" id="{9B74CAAD-C2C9-4862-BEBD-2FD8FE10F620}"/>
              </a:ext>
            </a:extLst>
          </p:cNvPr>
          <p:cNvSpPr/>
          <p:nvPr/>
        </p:nvSpPr>
        <p:spPr>
          <a:xfrm>
            <a:off x="7265884" y="1573476"/>
            <a:ext cx="2255998" cy="2302717"/>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EE5E0648-8C88-850B-C236-17139B60B525}"/>
              </a:ext>
            </a:extLst>
          </p:cNvPr>
          <p:cNvSpPr txBox="1"/>
          <p:nvPr/>
        </p:nvSpPr>
        <p:spPr>
          <a:xfrm>
            <a:off x="7370583" y="1654898"/>
            <a:ext cx="256771" cy="461665"/>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E84A99"/>
                </a:solidFill>
                <a:effectLst/>
                <a:uLnTx/>
                <a:uFillTx/>
                <a:latin typeface="Helvetica" pitchFamily="2" charset="0"/>
                <a:ea typeface="+mn-ea"/>
                <a:cs typeface="+mn-cs"/>
              </a:rPr>
              <a:t>4</a:t>
            </a:r>
          </a:p>
        </p:txBody>
      </p:sp>
      <p:cxnSp>
        <p:nvCxnSpPr>
          <p:cNvPr id="14" name="Straight Connector 13">
            <a:extLst>
              <a:ext uri="{FF2B5EF4-FFF2-40B4-BE49-F238E27FC236}">
                <a16:creationId xmlns:a16="http://schemas.microsoft.com/office/drawing/2014/main" id="{020D9F18-726B-BD5A-9A63-5206AA308FEE}"/>
              </a:ext>
            </a:extLst>
          </p:cNvPr>
          <p:cNvCxnSpPr>
            <a:cxnSpLocks/>
          </p:cNvCxnSpPr>
          <p:nvPr/>
        </p:nvCxnSpPr>
        <p:spPr>
          <a:xfrm>
            <a:off x="7376383" y="2086851"/>
            <a:ext cx="247371"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15" name="Rectangle 14">
            <a:hlinkClick r:id="rId11" action="ppaction://hlinksldjump"/>
            <a:extLst>
              <a:ext uri="{FF2B5EF4-FFF2-40B4-BE49-F238E27FC236}">
                <a16:creationId xmlns:a16="http://schemas.microsoft.com/office/drawing/2014/main" id="{D876DC8B-3BCC-1878-8A74-8836B86C17BD}"/>
              </a:ext>
            </a:extLst>
          </p:cNvPr>
          <p:cNvSpPr/>
          <p:nvPr/>
        </p:nvSpPr>
        <p:spPr>
          <a:xfrm>
            <a:off x="7279072" y="2151519"/>
            <a:ext cx="2218598" cy="1384995"/>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Helvetica" pitchFamily="2" charset="0"/>
                <a:ea typeface="+mn-ea"/>
                <a:cs typeface="+mn-cs"/>
              </a:rPr>
              <a:t>The ‘event-like’ atmosphere of live primetime NFL games </a:t>
            </a:r>
            <a:r>
              <a:rPr kumimoji="0" lang="en-US" sz="1400" b="1" i="0" u="none" strike="noStrike" kern="1200" cap="none" spc="0" normalizeH="0" baseline="0" noProof="0" dirty="0">
                <a:ln>
                  <a:noFill/>
                </a:ln>
                <a:solidFill>
                  <a:srgbClr val="FFE600"/>
                </a:solidFill>
                <a:effectLst/>
                <a:uLnTx/>
                <a:uFillTx/>
                <a:latin typeface="Helvetica" pitchFamily="2" charset="0"/>
                <a:ea typeface="+mn-ea"/>
                <a:cs typeface="+mn-cs"/>
              </a:rPr>
              <a:t>drove double-digit growth across all key demographics</a:t>
            </a:r>
          </a:p>
        </p:txBody>
      </p:sp>
      <p:sp>
        <p:nvSpPr>
          <p:cNvPr id="18" name="Rectangle 17">
            <a:extLst>
              <a:ext uri="{FF2B5EF4-FFF2-40B4-BE49-F238E27FC236}">
                <a16:creationId xmlns:a16="http://schemas.microsoft.com/office/drawing/2014/main" id="{F8A25DA0-39F7-918D-E82D-9A15D9046274}"/>
              </a:ext>
            </a:extLst>
          </p:cNvPr>
          <p:cNvSpPr/>
          <p:nvPr/>
        </p:nvSpPr>
        <p:spPr>
          <a:xfrm>
            <a:off x="7267328" y="4059803"/>
            <a:ext cx="2274420" cy="2311051"/>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hlinkClick r:id="rId12" action="ppaction://hlinksldjump"/>
            <a:extLst>
              <a:ext uri="{FF2B5EF4-FFF2-40B4-BE49-F238E27FC236}">
                <a16:creationId xmlns:a16="http://schemas.microsoft.com/office/drawing/2014/main" id="{CED3B237-CC76-A3F0-4B4D-2DADE617BB15}"/>
              </a:ext>
            </a:extLst>
          </p:cNvPr>
          <p:cNvSpPr/>
          <p:nvPr/>
        </p:nvSpPr>
        <p:spPr>
          <a:xfrm>
            <a:off x="7265884" y="4618274"/>
            <a:ext cx="2270804" cy="1384995"/>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Helvetica" pitchFamily="2" charset="0"/>
              </a:rPr>
              <a:t>NFL primetime games on Spanish-language networks </a:t>
            </a:r>
            <a:r>
              <a:rPr lang="en-US" sz="1400" b="1" dirty="0">
                <a:solidFill>
                  <a:srgbClr val="FFE600"/>
                </a:solidFill>
                <a:latin typeface="Helvetica" pitchFamily="2" charset="0"/>
              </a:rPr>
              <a:t>creates a cultural connection </a:t>
            </a:r>
            <a:r>
              <a:rPr lang="en-US" sz="1400" b="1" dirty="0">
                <a:solidFill>
                  <a:schemeClr val="bg1"/>
                </a:solidFill>
                <a:latin typeface="Helvetica" pitchFamily="2" charset="0"/>
              </a:rPr>
              <a:t>across both linear TV and streaming</a:t>
            </a:r>
          </a:p>
        </p:txBody>
      </p:sp>
      <p:sp>
        <p:nvSpPr>
          <p:cNvPr id="20" name="TextBox 19">
            <a:extLst>
              <a:ext uri="{FF2B5EF4-FFF2-40B4-BE49-F238E27FC236}">
                <a16:creationId xmlns:a16="http://schemas.microsoft.com/office/drawing/2014/main" id="{1ADF3B79-1E5E-CB51-C852-9AC0C8D96887}"/>
              </a:ext>
            </a:extLst>
          </p:cNvPr>
          <p:cNvSpPr txBox="1"/>
          <p:nvPr/>
        </p:nvSpPr>
        <p:spPr>
          <a:xfrm>
            <a:off x="7394841" y="4126236"/>
            <a:ext cx="256771" cy="461665"/>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E84A99"/>
                </a:solidFill>
                <a:effectLst/>
                <a:uLnTx/>
                <a:uFillTx/>
                <a:latin typeface="Helvetica" pitchFamily="2" charset="0"/>
                <a:ea typeface="+mn-ea"/>
                <a:cs typeface="+mn-cs"/>
              </a:rPr>
              <a:t>9</a:t>
            </a:r>
          </a:p>
        </p:txBody>
      </p:sp>
      <p:cxnSp>
        <p:nvCxnSpPr>
          <p:cNvPr id="21" name="Straight Connector 20">
            <a:extLst>
              <a:ext uri="{FF2B5EF4-FFF2-40B4-BE49-F238E27FC236}">
                <a16:creationId xmlns:a16="http://schemas.microsoft.com/office/drawing/2014/main" id="{E79A7E27-0F01-6156-4467-A90C28149E86}"/>
              </a:ext>
            </a:extLst>
          </p:cNvPr>
          <p:cNvCxnSpPr>
            <a:cxnSpLocks/>
          </p:cNvCxnSpPr>
          <p:nvPr/>
        </p:nvCxnSpPr>
        <p:spPr>
          <a:xfrm>
            <a:off x="7400641" y="4558189"/>
            <a:ext cx="247371"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58" name="Rectangle 57">
            <a:extLst>
              <a:ext uri="{FF2B5EF4-FFF2-40B4-BE49-F238E27FC236}">
                <a16:creationId xmlns:a16="http://schemas.microsoft.com/office/drawing/2014/main" id="{F7E44951-3F83-34FD-CBCD-567CD79CD57E}"/>
              </a:ext>
            </a:extLst>
          </p:cNvPr>
          <p:cNvSpPr/>
          <p:nvPr/>
        </p:nvSpPr>
        <p:spPr>
          <a:xfrm>
            <a:off x="9637592" y="1583413"/>
            <a:ext cx="2255998" cy="2293409"/>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TextBox 59">
            <a:extLst>
              <a:ext uri="{FF2B5EF4-FFF2-40B4-BE49-F238E27FC236}">
                <a16:creationId xmlns:a16="http://schemas.microsoft.com/office/drawing/2014/main" id="{67C4BD86-AF3E-33C8-8AAE-F1379B0E73A8}"/>
              </a:ext>
            </a:extLst>
          </p:cNvPr>
          <p:cNvSpPr txBox="1"/>
          <p:nvPr/>
        </p:nvSpPr>
        <p:spPr>
          <a:xfrm>
            <a:off x="9742291" y="1664835"/>
            <a:ext cx="256771" cy="461665"/>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E84A99"/>
                </a:solidFill>
                <a:effectLst/>
                <a:uLnTx/>
                <a:uFillTx/>
                <a:latin typeface="Helvetica" pitchFamily="2" charset="0"/>
                <a:ea typeface="+mn-ea"/>
                <a:cs typeface="+mn-cs"/>
              </a:rPr>
              <a:t>5</a:t>
            </a:r>
          </a:p>
        </p:txBody>
      </p:sp>
      <p:cxnSp>
        <p:nvCxnSpPr>
          <p:cNvPr id="61" name="Straight Connector 60">
            <a:extLst>
              <a:ext uri="{FF2B5EF4-FFF2-40B4-BE49-F238E27FC236}">
                <a16:creationId xmlns:a16="http://schemas.microsoft.com/office/drawing/2014/main" id="{987F9522-1410-7FA1-1A28-567920D1109A}"/>
              </a:ext>
            </a:extLst>
          </p:cNvPr>
          <p:cNvCxnSpPr>
            <a:cxnSpLocks/>
          </p:cNvCxnSpPr>
          <p:nvPr/>
        </p:nvCxnSpPr>
        <p:spPr>
          <a:xfrm>
            <a:off x="9748091" y="2096788"/>
            <a:ext cx="247371"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62" name="Rectangle 61">
            <a:hlinkClick r:id="rId13" action="ppaction://hlinksldjump"/>
            <a:extLst>
              <a:ext uri="{FF2B5EF4-FFF2-40B4-BE49-F238E27FC236}">
                <a16:creationId xmlns:a16="http://schemas.microsoft.com/office/drawing/2014/main" id="{A77FB2D0-F8BF-53CD-6D9B-57FB8D706471}"/>
              </a:ext>
            </a:extLst>
          </p:cNvPr>
          <p:cNvSpPr/>
          <p:nvPr/>
        </p:nvSpPr>
        <p:spPr>
          <a:xfrm>
            <a:off x="9662195" y="2151519"/>
            <a:ext cx="2218598" cy="1600438"/>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E600"/>
                </a:solidFill>
                <a:effectLst/>
                <a:uLnTx/>
                <a:uFillTx/>
                <a:latin typeface="Helvetica" pitchFamily="2" charset="0"/>
                <a:ea typeface="+mn-ea"/>
                <a:cs typeface="+mn-cs"/>
              </a:rPr>
              <a:t>The ‘</a:t>
            </a:r>
            <a:r>
              <a:rPr kumimoji="0" lang="en-US" sz="1400" b="1" i="0" u="none" strike="noStrike" kern="1200" cap="none" spc="0" normalizeH="0" baseline="0" noProof="0" dirty="0" err="1">
                <a:ln>
                  <a:noFill/>
                </a:ln>
                <a:solidFill>
                  <a:srgbClr val="FFE600"/>
                </a:solidFill>
                <a:effectLst/>
                <a:uLnTx/>
                <a:uFillTx/>
                <a:latin typeface="Helvetica" pitchFamily="2" charset="0"/>
                <a:ea typeface="+mn-ea"/>
                <a:cs typeface="+mn-cs"/>
              </a:rPr>
              <a:t>Swiftie</a:t>
            </a:r>
            <a:r>
              <a:rPr kumimoji="0" lang="en-US" sz="1400" b="1" i="0" u="none" strike="noStrike" kern="1200" cap="none" spc="0" normalizeH="0" baseline="0" noProof="0" dirty="0">
                <a:ln>
                  <a:noFill/>
                </a:ln>
                <a:solidFill>
                  <a:srgbClr val="FFE600"/>
                </a:solidFill>
                <a:effectLst/>
                <a:uLnTx/>
                <a:uFillTx/>
                <a:latin typeface="Helvetica" pitchFamily="2" charset="0"/>
                <a:ea typeface="+mn-ea"/>
                <a:cs typeface="+mn-cs"/>
              </a:rPr>
              <a:t> Effect’ </a:t>
            </a:r>
            <a:br>
              <a:rPr kumimoji="0" lang="en-US" sz="1400" b="1" i="0" u="none" strike="noStrike" kern="1200" cap="none" spc="0" normalizeH="0" baseline="0" noProof="0" dirty="0">
                <a:ln>
                  <a:noFill/>
                </a:ln>
                <a:solidFill>
                  <a:srgbClr val="FFE600"/>
                </a:solidFill>
                <a:effectLst/>
                <a:uLnTx/>
                <a:uFillTx/>
                <a:latin typeface="Helvetica" pitchFamily="2" charset="0"/>
                <a:ea typeface="+mn-ea"/>
                <a:cs typeface="+mn-cs"/>
              </a:rPr>
            </a:br>
            <a:r>
              <a:rPr kumimoji="0" lang="en-US" sz="1400" b="1" i="0" u="none" strike="noStrike" kern="1200" cap="none" spc="0" normalizeH="0" baseline="0" noProof="0" dirty="0">
                <a:ln>
                  <a:noFill/>
                </a:ln>
                <a:solidFill>
                  <a:srgbClr val="FFE600"/>
                </a:solidFill>
                <a:effectLst/>
                <a:uLnTx/>
                <a:uFillTx/>
                <a:latin typeface="Helvetica" pitchFamily="2" charset="0"/>
                <a:ea typeface="+mn-ea"/>
                <a:cs typeface="+mn-cs"/>
              </a:rPr>
              <a:t>is real </a:t>
            </a:r>
            <a:r>
              <a:rPr kumimoji="0" lang="en-US" sz="1400" b="1" i="0" u="none" strike="noStrike" kern="1200" cap="none" spc="0" normalizeH="0" baseline="0" noProof="0" dirty="0">
                <a:ln>
                  <a:noFill/>
                </a:ln>
                <a:solidFill>
                  <a:schemeClr val="bg1"/>
                </a:solidFill>
                <a:effectLst/>
                <a:uLnTx/>
                <a:uFillTx/>
                <a:latin typeface="Helvetica" pitchFamily="2" charset="0"/>
                <a:ea typeface="+mn-ea"/>
                <a:cs typeface="+mn-cs"/>
              </a:rPr>
              <a:t>and the hype around Taylor Swift attending Chiefs games drew female audiences to the live NFL broadcasts</a:t>
            </a:r>
          </a:p>
        </p:txBody>
      </p:sp>
      <p:sp>
        <p:nvSpPr>
          <p:cNvPr id="63" name="Rectangle 62">
            <a:extLst>
              <a:ext uri="{FF2B5EF4-FFF2-40B4-BE49-F238E27FC236}">
                <a16:creationId xmlns:a16="http://schemas.microsoft.com/office/drawing/2014/main" id="{D46F233D-FB43-217E-16B1-85841E40F244}"/>
              </a:ext>
            </a:extLst>
          </p:cNvPr>
          <p:cNvSpPr/>
          <p:nvPr/>
        </p:nvSpPr>
        <p:spPr>
          <a:xfrm>
            <a:off x="9647912" y="4103930"/>
            <a:ext cx="2274420" cy="2293409"/>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Rectangle 63">
            <a:hlinkClick r:id="rId14" action="ppaction://hlinksldjump"/>
            <a:extLst>
              <a:ext uri="{FF2B5EF4-FFF2-40B4-BE49-F238E27FC236}">
                <a16:creationId xmlns:a16="http://schemas.microsoft.com/office/drawing/2014/main" id="{6D35D3BB-73D5-50CA-8CA9-B1C1739E46BD}"/>
              </a:ext>
            </a:extLst>
          </p:cNvPr>
          <p:cNvSpPr/>
          <p:nvPr/>
        </p:nvSpPr>
        <p:spPr>
          <a:xfrm>
            <a:off x="9673772" y="4618274"/>
            <a:ext cx="2210157" cy="1600438"/>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E600"/>
                </a:solidFill>
                <a:effectLst/>
                <a:uLnTx/>
                <a:uFillTx/>
                <a:latin typeface="Helvetica" pitchFamily="2" charset="0"/>
                <a:ea typeface="+mn-ea"/>
                <a:cs typeface="+mn-cs"/>
              </a:rPr>
              <a:t>Modern measurement solutions show viewership lifts</a:t>
            </a:r>
            <a:r>
              <a:rPr kumimoji="0" lang="en-US" sz="1400" b="1" i="0" u="none" strike="noStrike" kern="1200" cap="none" spc="0" normalizeH="0" baseline="0" noProof="0">
                <a:ln>
                  <a:noFill/>
                </a:ln>
                <a:solidFill>
                  <a:schemeClr val="bg1"/>
                </a:solidFill>
                <a:effectLst/>
                <a:uLnTx/>
                <a:uFillTx/>
                <a:latin typeface="Helvetica" pitchFamily="2" charset="0"/>
                <a:ea typeface="+mn-ea"/>
                <a:cs typeface="+mn-cs"/>
              </a:rPr>
              <a:t> against panel only data on average, especially among Spanish-language networks</a:t>
            </a:r>
          </a:p>
        </p:txBody>
      </p:sp>
      <p:sp>
        <p:nvSpPr>
          <p:cNvPr id="65" name="TextBox 64">
            <a:extLst>
              <a:ext uri="{FF2B5EF4-FFF2-40B4-BE49-F238E27FC236}">
                <a16:creationId xmlns:a16="http://schemas.microsoft.com/office/drawing/2014/main" id="{BF1860EE-1234-7ECD-9368-D2B033AD0A7D}"/>
              </a:ext>
            </a:extLst>
          </p:cNvPr>
          <p:cNvSpPr txBox="1"/>
          <p:nvPr/>
        </p:nvSpPr>
        <p:spPr>
          <a:xfrm>
            <a:off x="9620631" y="4136173"/>
            <a:ext cx="538413" cy="461665"/>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E84A99"/>
                </a:solidFill>
                <a:effectLst/>
                <a:uLnTx/>
                <a:uFillTx/>
                <a:latin typeface="Helvetica" pitchFamily="2" charset="0"/>
                <a:ea typeface="+mn-ea"/>
                <a:cs typeface="+mn-cs"/>
              </a:rPr>
              <a:t>10</a:t>
            </a:r>
          </a:p>
        </p:txBody>
      </p:sp>
      <p:cxnSp>
        <p:nvCxnSpPr>
          <p:cNvPr id="66" name="Straight Connector 65">
            <a:extLst>
              <a:ext uri="{FF2B5EF4-FFF2-40B4-BE49-F238E27FC236}">
                <a16:creationId xmlns:a16="http://schemas.microsoft.com/office/drawing/2014/main" id="{E744D1D4-FD5C-C11A-497F-C9635009F196}"/>
              </a:ext>
            </a:extLst>
          </p:cNvPr>
          <p:cNvCxnSpPr>
            <a:cxnSpLocks/>
          </p:cNvCxnSpPr>
          <p:nvPr/>
        </p:nvCxnSpPr>
        <p:spPr>
          <a:xfrm>
            <a:off x="9772349" y="4568126"/>
            <a:ext cx="247371"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6145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Rectangle 176">
            <a:extLst>
              <a:ext uri="{FF2B5EF4-FFF2-40B4-BE49-F238E27FC236}">
                <a16:creationId xmlns:a16="http://schemas.microsoft.com/office/drawing/2014/main" id="{045958C9-2A1E-74F5-8619-03C7DC46F49C}"/>
              </a:ext>
            </a:extLst>
          </p:cNvPr>
          <p:cNvSpPr/>
          <p:nvPr/>
        </p:nvSpPr>
        <p:spPr>
          <a:xfrm>
            <a:off x="0" y="1765230"/>
            <a:ext cx="12191999" cy="510392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2" name="Straight Connector 21">
            <a:extLst>
              <a:ext uri="{FF2B5EF4-FFF2-40B4-BE49-F238E27FC236}">
                <a16:creationId xmlns:a16="http://schemas.microsoft.com/office/drawing/2014/main" id="{7DD48CC8-EE90-6FDD-8B5F-BA6D08939AE1}"/>
              </a:ext>
            </a:extLst>
          </p:cNvPr>
          <p:cNvCxnSpPr>
            <a:cxnSpLocks/>
          </p:cNvCxnSpPr>
          <p:nvPr/>
        </p:nvCxnSpPr>
        <p:spPr>
          <a:xfrm>
            <a:off x="558925"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397F8115-3C43-5A2B-C88E-1953D955DE71}"/>
              </a:ext>
            </a:extLst>
          </p:cNvPr>
          <p:cNvSpPr txBox="1"/>
          <p:nvPr/>
        </p:nvSpPr>
        <p:spPr>
          <a:xfrm>
            <a:off x="51023" y="533776"/>
            <a:ext cx="421814"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3C8D"/>
                </a:solidFill>
                <a:effectLst/>
                <a:uLnTx/>
                <a:uFillTx/>
                <a:latin typeface="Helvetica" pitchFamily="2" charset="0"/>
                <a:ea typeface="+mn-ea"/>
                <a:cs typeface="+mn-cs"/>
              </a:rPr>
              <a:t>1</a:t>
            </a:r>
          </a:p>
        </p:txBody>
      </p:sp>
      <p:sp>
        <p:nvSpPr>
          <p:cNvPr id="4" name="Rectangle 3">
            <a:extLst>
              <a:ext uri="{FF2B5EF4-FFF2-40B4-BE49-F238E27FC236}">
                <a16:creationId xmlns:a16="http://schemas.microsoft.com/office/drawing/2014/main" id="{1BF894CE-5EB9-4BB3-F6C7-477E37F6A6AA}"/>
              </a:ext>
            </a:extLst>
          </p:cNvPr>
          <p:cNvSpPr/>
          <p:nvPr/>
        </p:nvSpPr>
        <p:spPr>
          <a:xfrm>
            <a:off x="623074" y="343032"/>
            <a:ext cx="11517903"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NFL </a:t>
            </a: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viewership saw double-digit growth </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across linear TV and streaming </a:t>
            </a:r>
            <a:r>
              <a:rPr lang="en-US" sz="2600" b="1">
                <a:solidFill>
                  <a:srgbClr val="1B1464"/>
                </a:solidFill>
                <a:latin typeface="Helvetica" pitchFamily="2" charset="0"/>
              </a:rPr>
              <a:t>as more viewers tuned in to watch from inside, and outside, their home</a:t>
            </a:r>
            <a:endParaRPr kumimoji="0" lang="en-US" sz="2600" b="1" i="0" u="none" strike="noStrike" kern="1200" cap="none" spc="0" normalizeH="0" baseline="0" noProof="0">
              <a:ln>
                <a:noFill/>
              </a:ln>
              <a:solidFill>
                <a:srgbClr val="1B1464"/>
              </a:solidFill>
              <a:effectLst/>
              <a:uLnTx/>
              <a:uFillTx/>
              <a:latin typeface="Helvetica" pitchFamily="2" charset="0"/>
              <a:ea typeface="+mn-ea"/>
              <a:cs typeface="+mn-cs"/>
            </a:endParaRPr>
          </a:p>
        </p:txBody>
      </p:sp>
      <p:pic>
        <p:nvPicPr>
          <p:cNvPr id="2" name="Picture 1">
            <a:extLst>
              <a:ext uri="{FF2B5EF4-FFF2-40B4-BE49-F238E27FC236}">
                <a16:creationId xmlns:a16="http://schemas.microsoft.com/office/drawing/2014/main" id="{06CEDF0A-D03C-E28C-8382-06185E8D0B55}"/>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BDE1BC5F-BB63-0916-3A60-3B803226C47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1E957BC7-FFD0-73CE-08EA-C2A979729B8D}"/>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pic>
        <p:nvPicPr>
          <p:cNvPr id="3" name="Picture 8" descr="Thursday Night Football 2022 | Amazon Prime on Behance">
            <a:extLst>
              <a:ext uri="{FF2B5EF4-FFF2-40B4-BE49-F238E27FC236}">
                <a16:creationId xmlns:a16="http://schemas.microsoft.com/office/drawing/2014/main" id="{5C57EB88-BF2B-4F1A-EAB9-4F19370B3CF0}"/>
              </a:ext>
            </a:extLst>
          </p:cNvPr>
          <p:cNvPicPr>
            <a:picLocks noChangeAspect="1" noChangeArrowheads="1"/>
          </p:cNvPicPr>
          <p:nvPr/>
        </p:nvPicPr>
        <p:blipFill rotWithShape="1">
          <a:blip r:embed="rId4" cstate="hqprint">
            <a:extLst>
              <a:ext uri="{28A0092B-C50C-407E-A947-70E740481C1C}">
                <a14:useLocalDpi xmlns:a14="http://schemas.microsoft.com/office/drawing/2010/main"/>
              </a:ext>
            </a:extLst>
          </a:blip>
          <a:srcRect/>
          <a:stretch/>
        </p:blipFill>
        <p:spPr bwMode="auto">
          <a:xfrm>
            <a:off x="4449335" y="2418630"/>
            <a:ext cx="992572" cy="9448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Compadre - NBC – Sunday Night Football Logo Refresh">
            <a:extLst>
              <a:ext uri="{FF2B5EF4-FFF2-40B4-BE49-F238E27FC236}">
                <a16:creationId xmlns:a16="http://schemas.microsoft.com/office/drawing/2014/main" id="{EBBB0BCD-ACF4-A82D-5286-5F4C2697D6DC}"/>
              </a:ext>
            </a:extLst>
          </p:cNvPr>
          <p:cNvPicPr>
            <a:picLocks noChangeAspect="1" noChangeArrowheads="1"/>
          </p:cNvPicPr>
          <p:nvPr/>
        </p:nvPicPr>
        <p:blipFill>
          <a:blip r:embed="rId5" cstate="hqprint">
            <a:extLst>
              <a:ext uri="{28A0092B-C50C-407E-A947-70E740481C1C}">
                <a14:useLocalDpi xmlns:a14="http://schemas.microsoft.com/office/drawing/2010/main"/>
              </a:ext>
            </a:extLst>
          </a:blip>
          <a:srcRect/>
          <a:stretch>
            <a:fillRect/>
          </a:stretch>
        </p:blipFill>
        <p:spPr bwMode="auto">
          <a:xfrm>
            <a:off x="7059602" y="2310355"/>
            <a:ext cx="1226533" cy="107520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6" descr="NFL 2023 - WEEK 6 Schedule | NFL.com">
            <a:extLst>
              <a:ext uri="{FF2B5EF4-FFF2-40B4-BE49-F238E27FC236}">
                <a16:creationId xmlns:a16="http://schemas.microsoft.com/office/drawing/2014/main" id="{17B96D84-3281-32E8-BE08-DA4D007415B1}"/>
              </a:ext>
            </a:extLst>
          </p:cNvPr>
          <p:cNvPicPr>
            <a:picLocks noChangeAspect="1" noChangeArrowheads="1"/>
          </p:cNvPicPr>
          <p:nvPr/>
        </p:nvPicPr>
        <p:blipFill>
          <a:blip r:embed="rId6" cstate="hqprint">
            <a:extLst>
              <a:ext uri="{28A0092B-C50C-407E-A947-70E740481C1C}">
                <a14:useLocalDpi xmlns:a14="http://schemas.microsoft.com/office/drawing/2010/main"/>
              </a:ext>
            </a:extLst>
          </a:blip>
          <a:srcRect/>
          <a:stretch>
            <a:fillRect/>
          </a:stretch>
        </p:blipFill>
        <p:spPr bwMode="auto">
          <a:xfrm>
            <a:off x="9927885" y="2310354"/>
            <a:ext cx="1030655" cy="107520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DB4525C2-9DAF-EDA4-A1EF-31BAC0DEFE0D}"/>
              </a:ext>
            </a:extLst>
          </p:cNvPr>
          <p:cNvSpPr/>
          <p:nvPr/>
        </p:nvSpPr>
        <p:spPr>
          <a:xfrm>
            <a:off x="165199" y="3429611"/>
            <a:ext cx="11708792" cy="2580225"/>
          </a:xfrm>
          <a:prstGeom prst="roundRect">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24BF6774-79F9-19E5-2788-AF593EA1310D}"/>
              </a:ext>
            </a:extLst>
          </p:cNvPr>
          <p:cNvSpPr txBox="1"/>
          <p:nvPr/>
        </p:nvSpPr>
        <p:spPr>
          <a:xfrm>
            <a:off x="918892" y="4534751"/>
            <a:ext cx="2485095"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2022 Season:</a:t>
            </a:r>
            <a:endParaRPr kumimoji="0" lang="en-US" sz="12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cxnSp>
        <p:nvCxnSpPr>
          <p:cNvPr id="15" name="Straight Connector 14">
            <a:extLst>
              <a:ext uri="{FF2B5EF4-FFF2-40B4-BE49-F238E27FC236}">
                <a16:creationId xmlns:a16="http://schemas.microsoft.com/office/drawing/2014/main" id="{9681AB96-50F3-3F70-8446-45FAA43CF369}"/>
              </a:ext>
            </a:extLst>
          </p:cNvPr>
          <p:cNvCxnSpPr/>
          <p:nvPr/>
        </p:nvCxnSpPr>
        <p:spPr>
          <a:xfrm>
            <a:off x="165198" y="4290232"/>
            <a:ext cx="11708793" cy="0"/>
          </a:xfrm>
          <a:prstGeom prst="line">
            <a:avLst/>
          </a:prstGeom>
          <a:ln>
            <a:solidFill>
              <a:srgbClr val="1B146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252C5B9-24C3-6CBF-5081-81A218E8873E}"/>
              </a:ext>
            </a:extLst>
          </p:cNvPr>
          <p:cNvCxnSpPr/>
          <p:nvPr/>
        </p:nvCxnSpPr>
        <p:spPr>
          <a:xfrm>
            <a:off x="165198" y="5141879"/>
            <a:ext cx="11708793" cy="0"/>
          </a:xfrm>
          <a:prstGeom prst="line">
            <a:avLst/>
          </a:prstGeom>
          <a:ln>
            <a:solidFill>
              <a:srgbClr val="1B1464"/>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6059096-C575-7150-5D6E-A3B48423A8A7}"/>
              </a:ext>
            </a:extLst>
          </p:cNvPr>
          <p:cNvSpPr txBox="1"/>
          <p:nvPr/>
        </p:nvSpPr>
        <p:spPr>
          <a:xfrm>
            <a:off x="918892" y="3673587"/>
            <a:ext cx="2485095"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2023 Season:</a:t>
            </a:r>
          </a:p>
        </p:txBody>
      </p:sp>
      <p:sp>
        <p:nvSpPr>
          <p:cNvPr id="19" name="TextBox 18">
            <a:extLst>
              <a:ext uri="{FF2B5EF4-FFF2-40B4-BE49-F238E27FC236}">
                <a16:creationId xmlns:a16="http://schemas.microsoft.com/office/drawing/2014/main" id="{EB803098-27C8-C228-1CB3-2DA4402432BA}"/>
              </a:ext>
            </a:extLst>
          </p:cNvPr>
          <p:cNvSpPr txBox="1"/>
          <p:nvPr/>
        </p:nvSpPr>
        <p:spPr>
          <a:xfrm>
            <a:off x="165198" y="5375418"/>
            <a:ext cx="3238789"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YoY Difference:</a:t>
            </a:r>
          </a:p>
        </p:txBody>
      </p:sp>
      <p:sp>
        <p:nvSpPr>
          <p:cNvPr id="24" name="TextBox 23">
            <a:extLst>
              <a:ext uri="{FF2B5EF4-FFF2-40B4-BE49-F238E27FC236}">
                <a16:creationId xmlns:a16="http://schemas.microsoft.com/office/drawing/2014/main" id="{541DCC19-149B-B1ED-731D-472898432EEA}"/>
              </a:ext>
            </a:extLst>
          </p:cNvPr>
          <p:cNvSpPr txBox="1"/>
          <p:nvPr/>
        </p:nvSpPr>
        <p:spPr>
          <a:xfrm>
            <a:off x="3610745" y="4519362"/>
            <a:ext cx="274162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9.7 MM</a:t>
            </a:r>
            <a:endParaRPr kumimoji="0" lang="en-US" sz="2000" b="0" i="1"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endParaRPr>
          </a:p>
        </p:txBody>
      </p:sp>
      <p:sp>
        <p:nvSpPr>
          <p:cNvPr id="25" name="TextBox 24">
            <a:extLst>
              <a:ext uri="{FF2B5EF4-FFF2-40B4-BE49-F238E27FC236}">
                <a16:creationId xmlns:a16="http://schemas.microsoft.com/office/drawing/2014/main" id="{3B3C9F66-3B85-F032-D3CB-153F2C9EE80E}"/>
              </a:ext>
            </a:extLst>
          </p:cNvPr>
          <p:cNvSpPr txBox="1"/>
          <p:nvPr/>
        </p:nvSpPr>
        <p:spPr>
          <a:xfrm>
            <a:off x="3622693" y="3642810"/>
            <a:ext cx="271119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12.1 MM</a:t>
            </a:r>
            <a:endParaRPr kumimoji="0" lang="en-US" sz="2800" b="1" i="0" u="sng"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endParaRPr>
          </a:p>
        </p:txBody>
      </p:sp>
      <p:sp>
        <p:nvSpPr>
          <p:cNvPr id="28" name="TextBox 27">
            <a:extLst>
              <a:ext uri="{FF2B5EF4-FFF2-40B4-BE49-F238E27FC236}">
                <a16:creationId xmlns:a16="http://schemas.microsoft.com/office/drawing/2014/main" id="{4EC28131-087C-75B7-86FC-98DB83124F96}"/>
              </a:ext>
            </a:extLst>
          </p:cNvPr>
          <p:cNvSpPr txBox="1"/>
          <p:nvPr/>
        </p:nvSpPr>
        <p:spPr>
          <a:xfrm>
            <a:off x="6333892" y="4519362"/>
            <a:ext cx="274161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17.8 MM</a:t>
            </a:r>
            <a:endParaRPr kumimoji="0" lang="en-US" sz="2000" b="0" i="1"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endParaRPr>
          </a:p>
        </p:txBody>
      </p:sp>
      <p:sp>
        <p:nvSpPr>
          <p:cNvPr id="29" name="TextBox 28">
            <a:extLst>
              <a:ext uri="{FF2B5EF4-FFF2-40B4-BE49-F238E27FC236}">
                <a16:creationId xmlns:a16="http://schemas.microsoft.com/office/drawing/2014/main" id="{FE5E4EF2-93FA-36F3-B542-7C6F459CFE99}"/>
              </a:ext>
            </a:extLst>
          </p:cNvPr>
          <p:cNvSpPr txBox="1"/>
          <p:nvPr/>
        </p:nvSpPr>
        <p:spPr>
          <a:xfrm>
            <a:off x="6333891" y="3642810"/>
            <a:ext cx="277293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19.7 MM</a:t>
            </a:r>
            <a:endParaRPr kumimoji="0" lang="en-US" sz="2800" b="1" i="0" u="sng"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endParaRPr>
          </a:p>
        </p:txBody>
      </p:sp>
      <p:sp>
        <p:nvSpPr>
          <p:cNvPr id="31" name="TextBox 30">
            <a:extLst>
              <a:ext uri="{FF2B5EF4-FFF2-40B4-BE49-F238E27FC236}">
                <a16:creationId xmlns:a16="http://schemas.microsoft.com/office/drawing/2014/main" id="{8BC4663B-E3F7-1FC0-1D83-EC458BFC4FF7}"/>
              </a:ext>
            </a:extLst>
          </p:cNvPr>
          <p:cNvSpPr txBox="1"/>
          <p:nvPr/>
        </p:nvSpPr>
        <p:spPr>
          <a:xfrm>
            <a:off x="9118690" y="4519362"/>
            <a:ext cx="276716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13.6 MM</a:t>
            </a:r>
            <a:endParaRPr kumimoji="0" lang="en-US" sz="2000" b="0" i="1"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endParaRPr>
          </a:p>
        </p:txBody>
      </p:sp>
      <p:sp>
        <p:nvSpPr>
          <p:cNvPr id="32" name="TextBox 31">
            <a:extLst>
              <a:ext uri="{FF2B5EF4-FFF2-40B4-BE49-F238E27FC236}">
                <a16:creationId xmlns:a16="http://schemas.microsoft.com/office/drawing/2014/main" id="{63C63A92-4B91-6943-4D13-FD4F2E028691}"/>
              </a:ext>
            </a:extLst>
          </p:cNvPr>
          <p:cNvSpPr txBox="1"/>
          <p:nvPr/>
        </p:nvSpPr>
        <p:spPr>
          <a:xfrm>
            <a:off x="9138145" y="3642810"/>
            <a:ext cx="275431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19.2 MM</a:t>
            </a:r>
            <a:endParaRPr kumimoji="0" lang="en-US" sz="2800" b="1" i="0" u="sng"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endParaRPr>
          </a:p>
        </p:txBody>
      </p:sp>
      <p:cxnSp>
        <p:nvCxnSpPr>
          <p:cNvPr id="11" name="Straight Connector 10">
            <a:extLst>
              <a:ext uri="{FF2B5EF4-FFF2-40B4-BE49-F238E27FC236}">
                <a16:creationId xmlns:a16="http://schemas.microsoft.com/office/drawing/2014/main" id="{1AAE3AAB-3276-A136-F868-622AE2965AB3}"/>
              </a:ext>
            </a:extLst>
          </p:cNvPr>
          <p:cNvCxnSpPr>
            <a:cxnSpLocks/>
          </p:cNvCxnSpPr>
          <p:nvPr/>
        </p:nvCxnSpPr>
        <p:spPr>
          <a:xfrm>
            <a:off x="6333892" y="3435961"/>
            <a:ext cx="0" cy="2580225"/>
          </a:xfrm>
          <a:prstGeom prst="line">
            <a:avLst/>
          </a:prstGeom>
          <a:ln>
            <a:solidFill>
              <a:srgbClr val="1B1464"/>
            </a:solidFill>
            <a:prstDash val="lg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1C21DA0-E427-6040-7426-245B0BF924E9}"/>
              </a:ext>
            </a:extLst>
          </p:cNvPr>
          <p:cNvCxnSpPr>
            <a:cxnSpLocks/>
          </p:cNvCxnSpPr>
          <p:nvPr/>
        </p:nvCxnSpPr>
        <p:spPr>
          <a:xfrm>
            <a:off x="9106828" y="3435961"/>
            <a:ext cx="0" cy="2580225"/>
          </a:xfrm>
          <a:prstGeom prst="line">
            <a:avLst/>
          </a:prstGeom>
          <a:ln>
            <a:solidFill>
              <a:srgbClr val="1B1464"/>
            </a:solidFill>
            <a:prstDash val="lg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B80F7A7-42C0-36B8-0732-C7292C25F566}"/>
              </a:ext>
            </a:extLst>
          </p:cNvPr>
          <p:cNvSpPr txBox="1"/>
          <p:nvPr/>
        </p:nvSpPr>
        <p:spPr>
          <a:xfrm>
            <a:off x="51023" y="1784570"/>
            <a:ext cx="12192000"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P2+ Average Audience (Weekly Average, Per Min)</a:t>
            </a:r>
            <a:endPar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2023 vs 2022 Comparable ‘Standalone NFL Primetime’ Games</a:t>
            </a:r>
          </a:p>
        </p:txBody>
      </p:sp>
      <p:sp>
        <p:nvSpPr>
          <p:cNvPr id="17" name="TextBox 16">
            <a:extLst>
              <a:ext uri="{FF2B5EF4-FFF2-40B4-BE49-F238E27FC236}">
                <a16:creationId xmlns:a16="http://schemas.microsoft.com/office/drawing/2014/main" id="{3C504E0F-9130-8409-AF3E-898013C2D4D8}"/>
              </a:ext>
            </a:extLst>
          </p:cNvPr>
          <p:cNvSpPr txBox="1"/>
          <p:nvPr/>
        </p:nvSpPr>
        <p:spPr>
          <a:xfrm>
            <a:off x="3592273" y="5206141"/>
            <a:ext cx="2741617"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+2.4 MM </a:t>
            </a:r>
            <a:br>
              <a:rPr kumimoji="0" lang="en-US" sz="24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br>
            <a:r>
              <a:rPr kumimoji="0" lang="en-US" sz="1800" b="0" i="1"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(+25%) </a:t>
            </a:r>
            <a:endParaRPr kumimoji="0" lang="en-US" sz="2800" b="0" i="1" u="none" strike="noStrike" kern="1200" cap="none" spc="0" normalizeH="0" baseline="0" noProof="0">
              <a:ln>
                <a:noFill/>
              </a:ln>
              <a:solidFill>
                <a:prstClr val="white">
                  <a:lumMod val="50000"/>
                </a:prstClr>
              </a:solidFill>
              <a:effectLst/>
              <a:uLnTx/>
              <a:uFillTx/>
              <a:latin typeface="Helvetica" panose="020B0604020202020204" pitchFamily="34" charset="0"/>
              <a:ea typeface="+mn-ea"/>
              <a:cs typeface="Helvetica" panose="020B0604020202020204" pitchFamily="34" charset="0"/>
            </a:endParaRPr>
          </a:p>
        </p:txBody>
      </p:sp>
      <p:sp>
        <p:nvSpPr>
          <p:cNvPr id="20" name="TextBox 19">
            <a:extLst>
              <a:ext uri="{FF2B5EF4-FFF2-40B4-BE49-F238E27FC236}">
                <a16:creationId xmlns:a16="http://schemas.microsoft.com/office/drawing/2014/main" id="{64766877-E2DD-5128-6BA7-91F4133AFD38}"/>
              </a:ext>
            </a:extLst>
          </p:cNvPr>
          <p:cNvSpPr txBox="1"/>
          <p:nvPr/>
        </p:nvSpPr>
        <p:spPr>
          <a:xfrm>
            <a:off x="6333891" y="5206141"/>
            <a:ext cx="2772936"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+2.0 MM</a:t>
            </a:r>
            <a:br>
              <a:rPr kumimoji="0" lang="en-US" sz="24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br>
            <a:r>
              <a:rPr kumimoji="0" lang="en-US" sz="1800" b="0" i="1" u="none" strike="noStrike" kern="1200" cap="none" spc="0" normalizeH="0" baseline="0" noProof="0">
                <a:ln>
                  <a:noFill/>
                </a:ln>
                <a:solidFill>
                  <a:srgbClr val="ED3C8D"/>
                </a:solidFill>
                <a:effectLst/>
                <a:uLnTx/>
                <a:uFillTx/>
                <a:latin typeface="Helvetica" panose="020B0604020202020204" pitchFamily="34" charset="0"/>
                <a:ea typeface="+mn-ea"/>
                <a:cs typeface="+mn-cs"/>
              </a:rPr>
              <a:t>(+11%)</a:t>
            </a:r>
          </a:p>
        </p:txBody>
      </p:sp>
      <p:sp>
        <p:nvSpPr>
          <p:cNvPr id="21" name="TextBox 20">
            <a:extLst>
              <a:ext uri="{FF2B5EF4-FFF2-40B4-BE49-F238E27FC236}">
                <a16:creationId xmlns:a16="http://schemas.microsoft.com/office/drawing/2014/main" id="{9F1C522D-FC1A-B078-DB23-323D453E6825}"/>
              </a:ext>
            </a:extLst>
          </p:cNvPr>
          <p:cNvSpPr txBox="1"/>
          <p:nvPr/>
        </p:nvSpPr>
        <p:spPr>
          <a:xfrm>
            <a:off x="9106828" y="5206141"/>
            <a:ext cx="2767162"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+5.6 MM</a:t>
            </a:r>
            <a:br>
              <a:rPr kumimoji="0" lang="en-US" sz="28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br>
            <a:r>
              <a:rPr kumimoji="0" lang="en-US" sz="1800" b="0" i="1" u="none" strike="noStrike" kern="1200" cap="none" spc="0" normalizeH="0" baseline="0" noProof="0">
                <a:ln>
                  <a:noFill/>
                </a:ln>
                <a:solidFill>
                  <a:srgbClr val="4EBEA4"/>
                </a:solidFill>
                <a:effectLst/>
                <a:uLnTx/>
                <a:uFillTx/>
                <a:latin typeface="Helvetica" panose="020B0604020202020204" pitchFamily="34" charset="0"/>
                <a:ea typeface="+mn-ea"/>
                <a:cs typeface="+mn-cs"/>
              </a:rPr>
              <a:t>(</a:t>
            </a:r>
            <a:r>
              <a:rPr kumimoji="0" lang="en-US" sz="1800" b="0" i="1"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+42%)</a:t>
            </a:r>
            <a:endParaRPr kumimoji="0" lang="en-US" sz="28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endParaRPr>
          </a:p>
        </p:txBody>
      </p:sp>
      <p:cxnSp>
        <p:nvCxnSpPr>
          <p:cNvPr id="23" name="Straight Connector 22">
            <a:extLst>
              <a:ext uri="{FF2B5EF4-FFF2-40B4-BE49-F238E27FC236}">
                <a16:creationId xmlns:a16="http://schemas.microsoft.com/office/drawing/2014/main" id="{63075328-F1B1-B6A3-3085-41EDB102DCBE}"/>
              </a:ext>
            </a:extLst>
          </p:cNvPr>
          <p:cNvCxnSpPr>
            <a:cxnSpLocks/>
          </p:cNvCxnSpPr>
          <p:nvPr/>
        </p:nvCxnSpPr>
        <p:spPr>
          <a:xfrm>
            <a:off x="3610745" y="3435961"/>
            <a:ext cx="0" cy="2580225"/>
          </a:xfrm>
          <a:prstGeom prst="line">
            <a:avLst/>
          </a:prstGeom>
          <a:ln>
            <a:solidFill>
              <a:srgbClr val="1B1464"/>
            </a:solidFill>
            <a:prstDash val="lgDash"/>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3FEC36C-93FD-347A-F418-71F9774AED8C}"/>
              </a:ext>
            </a:extLst>
          </p:cNvPr>
          <p:cNvSpPr txBox="1"/>
          <p:nvPr/>
        </p:nvSpPr>
        <p:spPr>
          <a:xfrm>
            <a:off x="652588" y="1257609"/>
            <a:ext cx="11517893" cy="307777"/>
          </a:xfrm>
          <a:prstGeom prst="rect">
            <a:avLst/>
          </a:prstGeom>
          <a:noFill/>
        </p:spPr>
        <p:txBody>
          <a:bodyPr wrap="square" rtlCol="0">
            <a:spAutoFit/>
          </a:bodyPr>
          <a:lstStyle/>
          <a:p>
            <a:pPr marL="285750" lvl="0" indent="-285750">
              <a:buBlip>
                <a:blip r:embed="rId7"/>
              </a:buBlip>
              <a:defRPr/>
            </a:pPr>
            <a:r>
              <a:rPr kumimoji="0" lang="en-US" sz="1400" b="0" i="0" u="none" strike="noStrike" kern="1200" cap="none" spc="0" normalizeH="0" baseline="0" noProof="0">
                <a:ln>
                  <a:noFill/>
                </a:ln>
                <a:solidFill>
                  <a:srgbClr val="1F1A62"/>
                </a:solidFill>
                <a:effectLst/>
                <a:uLnTx/>
                <a:uFillTx/>
                <a:latin typeface="Helvetica" pitchFamily="2" charset="0"/>
                <a:ea typeface="+mn-ea"/>
                <a:cs typeface="+mn-cs"/>
              </a:rPr>
              <a:t>MNF viewership growth was partially driven by more weeks of simulcast coverage on ABC and ESPN vs. 2022 </a:t>
            </a:r>
            <a:r>
              <a:rPr lang="en-US" sz="1400">
                <a:solidFill>
                  <a:srgbClr val="1F1A62"/>
                </a:solidFill>
                <a:latin typeface="Helvetica" pitchFamily="2" charset="0"/>
              </a:rPr>
              <a:t>(3 vs. 12 games) </a:t>
            </a:r>
            <a:endParaRPr kumimoji="0" lang="en-US" sz="1400" b="0"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35" name="TextBox 34">
            <a:extLst>
              <a:ext uri="{FF2B5EF4-FFF2-40B4-BE49-F238E27FC236}">
                <a16:creationId xmlns:a16="http://schemas.microsoft.com/office/drawing/2014/main" id="{0E057228-3C82-FBB7-72EC-DD3E8E7CC3CE}"/>
              </a:ext>
            </a:extLst>
          </p:cNvPr>
          <p:cNvSpPr txBox="1"/>
          <p:nvPr/>
        </p:nvSpPr>
        <p:spPr>
          <a:xfrm>
            <a:off x="340470" y="6036011"/>
            <a:ext cx="1180050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VAB analysis of Nielsen Ratings Analysis Program Report, Sunday Night Football (NBC, </a:t>
            </a:r>
            <a:r>
              <a:rPr kumimoji="0" lang="en-US" sz="700" b="0" i="0" u="none"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Universo</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Telemundo), Monday Night Football (ESPN, ESPN2, ESPN </a:t>
            </a:r>
            <a:r>
              <a:rPr kumimoji="0" lang="en-US" sz="700" b="0" i="0" u="none"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Deportes</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ABC) and Thursday Night Football (Amazon (incl. local broadcast for in-game markets only)), excludes pre- &amp; post-game shows, </a:t>
            </a:r>
            <a:r>
              <a:rPr kumimoji="0" lang="en-US" sz="700" b="0" i="0" u="sng"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Live+SD</a:t>
            </a:r>
            <a:r>
              <a:rPr kumimoji="0" lang="en-US" sz="700" b="0"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P2+, Panel data</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7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NBC, </a:t>
            </a:r>
            <a:r>
              <a:rPr kumimoji="0" lang="en-US" sz="700" b="1" i="0" u="none"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Universo</a:t>
            </a:r>
            <a:r>
              <a:rPr kumimoji="0" lang="en-US" sz="7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Telemundo, ESPN, ESPN2, ESPN </a:t>
            </a:r>
            <a:r>
              <a:rPr kumimoji="0" lang="en-US" sz="700" b="1" i="0" u="none"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Deportes</a:t>
            </a:r>
            <a:r>
              <a:rPr kumimoji="0" lang="en-US" sz="7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and ABC reflects linear TV audience only and does not include audiences gained from their digital / app streaming. </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The 13 comparable games reflect all weeks that have standalone NFL night game broadcasts across NFL weeks: 2-11 &amp; 13-15 (excludes Thanksgiving weekend). NBC Sunday Night Football includes </a:t>
            </a:r>
            <a:r>
              <a:rPr kumimoji="0" lang="en-US" sz="700" b="0" i="0" u="none"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Universo</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and Telemundo simulcast viewership. ESPN Monday Night Football includes ESPN2 and ESPN </a:t>
            </a:r>
            <a:r>
              <a:rPr kumimoji="0" lang="en-US" sz="700" b="0" i="0" u="none"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Deportes</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simulcast viewership. Note: ESPN MNF data also includes ABC simulcast data and reflects only ABC for week 14 (12/11/23) due to a staggered doubleheader that night when each game partially overlapped each other. MNF weeks 2, 3 and 14 include two matchups. See </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hlinkClick r:id="rId8" action="ppaction://hlinksldjump">
                  <a:extLst>
                    <a:ext uri="{A12FA001-AC4F-418D-AE19-62706E023703}">
                      <ahyp:hlinkClr xmlns:ahyp="http://schemas.microsoft.com/office/drawing/2018/hyperlinkcolor" val="tx"/>
                    </a:ext>
                  </a:extLst>
                </a:hlinkClick>
              </a:rPr>
              <a:t>appendix</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for schedule and single game details.</a:t>
            </a:r>
          </a:p>
        </p:txBody>
      </p:sp>
    </p:spTree>
    <p:extLst>
      <p:ext uri="{BB962C8B-B14F-4D97-AF65-F5344CB8AC3E}">
        <p14:creationId xmlns:p14="http://schemas.microsoft.com/office/powerpoint/2010/main" val="3918509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Rectangle 176">
            <a:extLst>
              <a:ext uri="{FF2B5EF4-FFF2-40B4-BE49-F238E27FC236}">
                <a16:creationId xmlns:a16="http://schemas.microsoft.com/office/drawing/2014/main" id="{045958C9-2A1E-74F5-8619-03C7DC46F49C}"/>
              </a:ext>
            </a:extLst>
          </p:cNvPr>
          <p:cNvSpPr/>
          <p:nvPr/>
        </p:nvSpPr>
        <p:spPr>
          <a:xfrm>
            <a:off x="0" y="1765230"/>
            <a:ext cx="12191999" cy="510392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2" name="Straight Connector 21">
            <a:extLst>
              <a:ext uri="{FF2B5EF4-FFF2-40B4-BE49-F238E27FC236}">
                <a16:creationId xmlns:a16="http://schemas.microsoft.com/office/drawing/2014/main" id="{7DD48CC8-EE90-6FDD-8B5F-BA6D08939AE1}"/>
              </a:ext>
            </a:extLst>
          </p:cNvPr>
          <p:cNvCxnSpPr>
            <a:cxnSpLocks/>
          </p:cNvCxnSpPr>
          <p:nvPr/>
        </p:nvCxnSpPr>
        <p:spPr>
          <a:xfrm>
            <a:off x="558925"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397F8115-3C43-5A2B-C88E-1953D955DE71}"/>
              </a:ext>
            </a:extLst>
          </p:cNvPr>
          <p:cNvSpPr txBox="1"/>
          <p:nvPr/>
        </p:nvSpPr>
        <p:spPr>
          <a:xfrm>
            <a:off x="51023" y="533776"/>
            <a:ext cx="421814"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3C8D"/>
                </a:solidFill>
                <a:effectLst/>
                <a:uLnTx/>
                <a:uFillTx/>
                <a:latin typeface="Helvetica" pitchFamily="2" charset="0"/>
                <a:ea typeface="+mn-ea"/>
                <a:cs typeface="+mn-cs"/>
              </a:rPr>
              <a:t>2</a:t>
            </a:r>
          </a:p>
        </p:txBody>
      </p:sp>
      <p:sp>
        <p:nvSpPr>
          <p:cNvPr id="4" name="Rectangle 3">
            <a:extLst>
              <a:ext uri="{FF2B5EF4-FFF2-40B4-BE49-F238E27FC236}">
                <a16:creationId xmlns:a16="http://schemas.microsoft.com/office/drawing/2014/main" id="{1BF894CE-5EB9-4BB3-F6C7-477E37F6A6AA}"/>
              </a:ext>
            </a:extLst>
          </p:cNvPr>
          <p:cNvSpPr/>
          <p:nvPr/>
        </p:nvSpPr>
        <p:spPr>
          <a:xfrm>
            <a:off x="674097" y="442396"/>
            <a:ext cx="11322432"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ED3C8D"/>
                </a:solidFill>
                <a:latin typeface="Helvetica" pitchFamily="2" charset="0"/>
              </a:rPr>
              <a:t>Weekly </a:t>
            </a: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reach increased</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 across all three nights as fans habitually watched these live NFL games together </a:t>
            </a:r>
            <a:r>
              <a:rPr lang="en-US" sz="2600" b="1">
                <a:solidFill>
                  <a:srgbClr val="1B1464"/>
                </a:solidFill>
                <a:latin typeface="Helvetica" pitchFamily="2" charset="0"/>
              </a:rPr>
              <a:t>with family and friends</a:t>
            </a:r>
            <a:endParaRPr kumimoji="0" lang="en-US" sz="2600" b="1" i="0" u="none" strike="noStrike" kern="1200" cap="none" spc="0" normalizeH="0" baseline="0" noProof="0">
              <a:ln>
                <a:noFill/>
              </a:ln>
              <a:solidFill>
                <a:srgbClr val="1B1464"/>
              </a:solidFill>
              <a:effectLst/>
              <a:uLnTx/>
              <a:uFillTx/>
              <a:latin typeface="Helvetica" pitchFamily="2" charset="0"/>
              <a:ea typeface="+mn-ea"/>
              <a:cs typeface="+mn-cs"/>
            </a:endParaRPr>
          </a:p>
        </p:txBody>
      </p:sp>
      <p:pic>
        <p:nvPicPr>
          <p:cNvPr id="2" name="Picture 1">
            <a:extLst>
              <a:ext uri="{FF2B5EF4-FFF2-40B4-BE49-F238E27FC236}">
                <a16:creationId xmlns:a16="http://schemas.microsoft.com/office/drawing/2014/main" id="{06CEDF0A-D03C-E28C-8382-06185E8D0B55}"/>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BDE1BC5F-BB63-0916-3A60-3B803226C47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1E957BC7-FFD0-73CE-08EA-C2A979729B8D}"/>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pic>
        <p:nvPicPr>
          <p:cNvPr id="3" name="Picture 8" descr="Thursday Night Football 2022 | Amazon Prime on Behance">
            <a:extLst>
              <a:ext uri="{FF2B5EF4-FFF2-40B4-BE49-F238E27FC236}">
                <a16:creationId xmlns:a16="http://schemas.microsoft.com/office/drawing/2014/main" id="{5C57EB88-BF2B-4F1A-EAB9-4F19370B3CF0}"/>
              </a:ext>
            </a:extLst>
          </p:cNvPr>
          <p:cNvPicPr>
            <a:picLocks noChangeAspect="1" noChangeArrowheads="1"/>
          </p:cNvPicPr>
          <p:nvPr/>
        </p:nvPicPr>
        <p:blipFill rotWithShape="1">
          <a:blip r:embed="rId4" cstate="hqprint">
            <a:extLst>
              <a:ext uri="{28A0092B-C50C-407E-A947-70E740481C1C}">
                <a14:useLocalDpi xmlns:a14="http://schemas.microsoft.com/office/drawing/2010/main"/>
              </a:ext>
            </a:extLst>
          </a:blip>
          <a:srcRect/>
          <a:stretch/>
        </p:blipFill>
        <p:spPr bwMode="auto">
          <a:xfrm>
            <a:off x="4449335" y="2418630"/>
            <a:ext cx="992572" cy="9448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Compadre - NBC – Sunday Night Football Logo Refresh">
            <a:extLst>
              <a:ext uri="{FF2B5EF4-FFF2-40B4-BE49-F238E27FC236}">
                <a16:creationId xmlns:a16="http://schemas.microsoft.com/office/drawing/2014/main" id="{EBBB0BCD-ACF4-A82D-5286-5F4C2697D6DC}"/>
              </a:ext>
            </a:extLst>
          </p:cNvPr>
          <p:cNvPicPr>
            <a:picLocks noChangeAspect="1" noChangeArrowheads="1"/>
          </p:cNvPicPr>
          <p:nvPr/>
        </p:nvPicPr>
        <p:blipFill>
          <a:blip r:embed="rId5" cstate="hqprint">
            <a:extLst>
              <a:ext uri="{28A0092B-C50C-407E-A947-70E740481C1C}">
                <a14:useLocalDpi xmlns:a14="http://schemas.microsoft.com/office/drawing/2010/main"/>
              </a:ext>
            </a:extLst>
          </a:blip>
          <a:srcRect/>
          <a:stretch>
            <a:fillRect/>
          </a:stretch>
        </p:blipFill>
        <p:spPr bwMode="auto">
          <a:xfrm>
            <a:off x="7059602" y="2310355"/>
            <a:ext cx="1226533" cy="107520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6" descr="NFL 2023 - WEEK 6 Schedule | NFL.com">
            <a:extLst>
              <a:ext uri="{FF2B5EF4-FFF2-40B4-BE49-F238E27FC236}">
                <a16:creationId xmlns:a16="http://schemas.microsoft.com/office/drawing/2014/main" id="{17B96D84-3281-32E8-BE08-DA4D007415B1}"/>
              </a:ext>
            </a:extLst>
          </p:cNvPr>
          <p:cNvPicPr>
            <a:picLocks noChangeAspect="1" noChangeArrowheads="1"/>
          </p:cNvPicPr>
          <p:nvPr/>
        </p:nvPicPr>
        <p:blipFill>
          <a:blip r:embed="rId6" cstate="hqprint">
            <a:extLst>
              <a:ext uri="{28A0092B-C50C-407E-A947-70E740481C1C}">
                <a14:useLocalDpi xmlns:a14="http://schemas.microsoft.com/office/drawing/2010/main"/>
              </a:ext>
            </a:extLst>
          </a:blip>
          <a:srcRect/>
          <a:stretch>
            <a:fillRect/>
          </a:stretch>
        </p:blipFill>
        <p:spPr bwMode="auto">
          <a:xfrm>
            <a:off x="9927885" y="2310354"/>
            <a:ext cx="1030655" cy="107520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DB4525C2-9DAF-EDA4-A1EF-31BAC0DEFE0D}"/>
              </a:ext>
            </a:extLst>
          </p:cNvPr>
          <p:cNvSpPr/>
          <p:nvPr/>
        </p:nvSpPr>
        <p:spPr>
          <a:xfrm>
            <a:off x="165199" y="3429611"/>
            <a:ext cx="11708792" cy="2580225"/>
          </a:xfrm>
          <a:prstGeom prst="roundRect">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24BF6774-79F9-19E5-2788-AF593EA1310D}"/>
              </a:ext>
            </a:extLst>
          </p:cNvPr>
          <p:cNvSpPr txBox="1"/>
          <p:nvPr/>
        </p:nvSpPr>
        <p:spPr>
          <a:xfrm>
            <a:off x="918892" y="4533214"/>
            <a:ext cx="2485095"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2022 Season:</a:t>
            </a:r>
            <a:endParaRPr kumimoji="0" lang="en-US" sz="12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cxnSp>
        <p:nvCxnSpPr>
          <p:cNvPr id="15" name="Straight Connector 14">
            <a:extLst>
              <a:ext uri="{FF2B5EF4-FFF2-40B4-BE49-F238E27FC236}">
                <a16:creationId xmlns:a16="http://schemas.microsoft.com/office/drawing/2014/main" id="{9681AB96-50F3-3F70-8446-45FAA43CF369}"/>
              </a:ext>
            </a:extLst>
          </p:cNvPr>
          <p:cNvCxnSpPr/>
          <p:nvPr/>
        </p:nvCxnSpPr>
        <p:spPr>
          <a:xfrm>
            <a:off x="165198" y="4290232"/>
            <a:ext cx="11708793" cy="0"/>
          </a:xfrm>
          <a:prstGeom prst="line">
            <a:avLst/>
          </a:prstGeom>
          <a:ln>
            <a:solidFill>
              <a:srgbClr val="1B146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252C5B9-24C3-6CBF-5081-81A218E8873E}"/>
              </a:ext>
            </a:extLst>
          </p:cNvPr>
          <p:cNvCxnSpPr/>
          <p:nvPr/>
        </p:nvCxnSpPr>
        <p:spPr>
          <a:xfrm>
            <a:off x="165198" y="5141879"/>
            <a:ext cx="11708793" cy="0"/>
          </a:xfrm>
          <a:prstGeom prst="line">
            <a:avLst/>
          </a:prstGeom>
          <a:ln>
            <a:solidFill>
              <a:srgbClr val="1B1464"/>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6059096-C575-7150-5D6E-A3B48423A8A7}"/>
              </a:ext>
            </a:extLst>
          </p:cNvPr>
          <p:cNvSpPr txBox="1"/>
          <p:nvPr/>
        </p:nvSpPr>
        <p:spPr>
          <a:xfrm>
            <a:off x="918892" y="3673587"/>
            <a:ext cx="2485095"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2023 Season:</a:t>
            </a:r>
          </a:p>
        </p:txBody>
      </p:sp>
      <p:sp>
        <p:nvSpPr>
          <p:cNvPr id="19" name="TextBox 18">
            <a:extLst>
              <a:ext uri="{FF2B5EF4-FFF2-40B4-BE49-F238E27FC236}">
                <a16:creationId xmlns:a16="http://schemas.microsoft.com/office/drawing/2014/main" id="{EB803098-27C8-C228-1CB3-2DA4402432BA}"/>
              </a:ext>
            </a:extLst>
          </p:cNvPr>
          <p:cNvSpPr txBox="1"/>
          <p:nvPr/>
        </p:nvSpPr>
        <p:spPr>
          <a:xfrm>
            <a:off x="165198" y="5375418"/>
            <a:ext cx="3238789"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YoY Difference:</a:t>
            </a:r>
          </a:p>
        </p:txBody>
      </p:sp>
      <p:sp>
        <p:nvSpPr>
          <p:cNvPr id="24" name="TextBox 23">
            <a:extLst>
              <a:ext uri="{FF2B5EF4-FFF2-40B4-BE49-F238E27FC236}">
                <a16:creationId xmlns:a16="http://schemas.microsoft.com/office/drawing/2014/main" id="{541DCC19-149B-B1ED-731D-472898432EEA}"/>
              </a:ext>
            </a:extLst>
          </p:cNvPr>
          <p:cNvSpPr txBox="1"/>
          <p:nvPr/>
        </p:nvSpPr>
        <p:spPr>
          <a:xfrm>
            <a:off x="3610745" y="4517825"/>
            <a:ext cx="274162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16.2 MM</a:t>
            </a:r>
            <a:endParaRPr kumimoji="0" lang="en-US" sz="2000" b="0" i="1"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endParaRPr>
          </a:p>
        </p:txBody>
      </p:sp>
      <p:sp>
        <p:nvSpPr>
          <p:cNvPr id="25" name="TextBox 24">
            <a:extLst>
              <a:ext uri="{FF2B5EF4-FFF2-40B4-BE49-F238E27FC236}">
                <a16:creationId xmlns:a16="http://schemas.microsoft.com/office/drawing/2014/main" id="{3B3C9F66-3B85-F032-D3CB-153F2C9EE80E}"/>
              </a:ext>
            </a:extLst>
          </p:cNvPr>
          <p:cNvSpPr txBox="1"/>
          <p:nvPr/>
        </p:nvSpPr>
        <p:spPr>
          <a:xfrm>
            <a:off x="3622693" y="3642810"/>
            <a:ext cx="271119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20.2 MM</a:t>
            </a:r>
            <a:endParaRPr kumimoji="0" lang="en-US" sz="2800" b="1" i="0" u="sng"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endParaRPr>
          </a:p>
        </p:txBody>
      </p:sp>
      <p:sp>
        <p:nvSpPr>
          <p:cNvPr id="28" name="TextBox 27">
            <a:extLst>
              <a:ext uri="{FF2B5EF4-FFF2-40B4-BE49-F238E27FC236}">
                <a16:creationId xmlns:a16="http://schemas.microsoft.com/office/drawing/2014/main" id="{4EC28131-087C-75B7-86FC-98DB83124F96}"/>
              </a:ext>
            </a:extLst>
          </p:cNvPr>
          <p:cNvSpPr txBox="1"/>
          <p:nvPr/>
        </p:nvSpPr>
        <p:spPr>
          <a:xfrm>
            <a:off x="6333892" y="4517825"/>
            <a:ext cx="274161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35.9 MM</a:t>
            </a:r>
            <a:endParaRPr kumimoji="0" lang="en-US" sz="2000" b="0" i="1"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endParaRPr>
          </a:p>
        </p:txBody>
      </p:sp>
      <p:sp>
        <p:nvSpPr>
          <p:cNvPr id="29" name="TextBox 28">
            <a:extLst>
              <a:ext uri="{FF2B5EF4-FFF2-40B4-BE49-F238E27FC236}">
                <a16:creationId xmlns:a16="http://schemas.microsoft.com/office/drawing/2014/main" id="{FE5E4EF2-93FA-36F3-B542-7C6F459CFE99}"/>
              </a:ext>
            </a:extLst>
          </p:cNvPr>
          <p:cNvSpPr txBox="1"/>
          <p:nvPr/>
        </p:nvSpPr>
        <p:spPr>
          <a:xfrm>
            <a:off x="6333891" y="3642810"/>
            <a:ext cx="277293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38.0 MM</a:t>
            </a:r>
            <a:endParaRPr kumimoji="0" lang="en-US" sz="2800" b="1" i="0" u="sng"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endParaRPr>
          </a:p>
        </p:txBody>
      </p:sp>
      <p:sp>
        <p:nvSpPr>
          <p:cNvPr id="31" name="TextBox 30">
            <a:extLst>
              <a:ext uri="{FF2B5EF4-FFF2-40B4-BE49-F238E27FC236}">
                <a16:creationId xmlns:a16="http://schemas.microsoft.com/office/drawing/2014/main" id="{8BC4663B-E3F7-1FC0-1D83-EC458BFC4FF7}"/>
              </a:ext>
            </a:extLst>
          </p:cNvPr>
          <p:cNvSpPr txBox="1"/>
          <p:nvPr/>
        </p:nvSpPr>
        <p:spPr>
          <a:xfrm>
            <a:off x="9118690" y="4517825"/>
            <a:ext cx="276716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28.6 MM</a:t>
            </a:r>
            <a:endParaRPr kumimoji="0" lang="en-US" sz="2000" b="0" i="1"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endParaRPr>
          </a:p>
        </p:txBody>
      </p:sp>
      <p:sp>
        <p:nvSpPr>
          <p:cNvPr id="32" name="TextBox 31">
            <a:extLst>
              <a:ext uri="{FF2B5EF4-FFF2-40B4-BE49-F238E27FC236}">
                <a16:creationId xmlns:a16="http://schemas.microsoft.com/office/drawing/2014/main" id="{63C63A92-4B91-6943-4D13-FD4F2E028691}"/>
              </a:ext>
            </a:extLst>
          </p:cNvPr>
          <p:cNvSpPr txBox="1"/>
          <p:nvPr/>
        </p:nvSpPr>
        <p:spPr>
          <a:xfrm>
            <a:off x="9138145" y="3642810"/>
            <a:ext cx="275431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39.7 MM</a:t>
            </a:r>
            <a:endParaRPr kumimoji="0" lang="en-US" sz="2800" b="1" i="0" u="sng"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endParaRPr>
          </a:p>
        </p:txBody>
      </p:sp>
      <p:cxnSp>
        <p:nvCxnSpPr>
          <p:cNvPr id="11" name="Straight Connector 10">
            <a:extLst>
              <a:ext uri="{FF2B5EF4-FFF2-40B4-BE49-F238E27FC236}">
                <a16:creationId xmlns:a16="http://schemas.microsoft.com/office/drawing/2014/main" id="{1AAE3AAB-3276-A136-F868-622AE2965AB3}"/>
              </a:ext>
            </a:extLst>
          </p:cNvPr>
          <p:cNvCxnSpPr>
            <a:cxnSpLocks/>
          </p:cNvCxnSpPr>
          <p:nvPr/>
        </p:nvCxnSpPr>
        <p:spPr>
          <a:xfrm>
            <a:off x="6333892" y="3435961"/>
            <a:ext cx="0" cy="2580225"/>
          </a:xfrm>
          <a:prstGeom prst="line">
            <a:avLst/>
          </a:prstGeom>
          <a:ln>
            <a:solidFill>
              <a:srgbClr val="1B1464"/>
            </a:solidFill>
            <a:prstDash val="lg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1C21DA0-E427-6040-7426-245B0BF924E9}"/>
              </a:ext>
            </a:extLst>
          </p:cNvPr>
          <p:cNvCxnSpPr>
            <a:cxnSpLocks/>
          </p:cNvCxnSpPr>
          <p:nvPr/>
        </p:nvCxnSpPr>
        <p:spPr>
          <a:xfrm>
            <a:off x="9106828" y="3435961"/>
            <a:ext cx="0" cy="2580225"/>
          </a:xfrm>
          <a:prstGeom prst="line">
            <a:avLst/>
          </a:prstGeom>
          <a:ln>
            <a:solidFill>
              <a:srgbClr val="1B1464"/>
            </a:solidFill>
            <a:prstDash val="lg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B80F7A7-42C0-36B8-0732-C7292C25F566}"/>
              </a:ext>
            </a:extLst>
          </p:cNvPr>
          <p:cNvSpPr txBox="1"/>
          <p:nvPr/>
        </p:nvSpPr>
        <p:spPr>
          <a:xfrm>
            <a:off x="51023" y="1784570"/>
            <a:ext cx="12192000"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Average Weekly P2+ Reach</a:t>
            </a:r>
            <a:endPar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2023 vs 2022 Comparable ‘Standalone NFL Primetime’ Games</a:t>
            </a:r>
          </a:p>
        </p:txBody>
      </p:sp>
      <p:sp>
        <p:nvSpPr>
          <p:cNvPr id="17" name="TextBox 16">
            <a:extLst>
              <a:ext uri="{FF2B5EF4-FFF2-40B4-BE49-F238E27FC236}">
                <a16:creationId xmlns:a16="http://schemas.microsoft.com/office/drawing/2014/main" id="{3C504E0F-9130-8409-AF3E-898013C2D4D8}"/>
              </a:ext>
            </a:extLst>
          </p:cNvPr>
          <p:cNvSpPr txBox="1"/>
          <p:nvPr/>
        </p:nvSpPr>
        <p:spPr>
          <a:xfrm>
            <a:off x="3592273" y="5206141"/>
            <a:ext cx="2741617"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+4.0 MM </a:t>
            </a:r>
            <a:br>
              <a:rPr kumimoji="0" lang="en-US" sz="24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br>
            <a:r>
              <a:rPr kumimoji="0" lang="en-US" sz="1800" b="0" i="1"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(+25%) </a:t>
            </a:r>
            <a:endParaRPr kumimoji="0" lang="en-US" sz="2800" b="0" i="1" u="none" strike="noStrike" kern="1200" cap="none" spc="0" normalizeH="0" baseline="0" noProof="0">
              <a:ln>
                <a:noFill/>
              </a:ln>
              <a:solidFill>
                <a:prstClr val="white">
                  <a:lumMod val="50000"/>
                </a:prstClr>
              </a:solidFill>
              <a:effectLst/>
              <a:uLnTx/>
              <a:uFillTx/>
              <a:latin typeface="Helvetica" panose="020B0604020202020204" pitchFamily="34" charset="0"/>
              <a:ea typeface="+mn-ea"/>
              <a:cs typeface="Helvetica" panose="020B0604020202020204" pitchFamily="34" charset="0"/>
            </a:endParaRPr>
          </a:p>
        </p:txBody>
      </p:sp>
      <p:sp>
        <p:nvSpPr>
          <p:cNvPr id="20" name="TextBox 19">
            <a:extLst>
              <a:ext uri="{FF2B5EF4-FFF2-40B4-BE49-F238E27FC236}">
                <a16:creationId xmlns:a16="http://schemas.microsoft.com/office/drawing/2014/main" id="{64766877-E2DD-5128-6BA7-91F4133AFD38}"/>
              </a:ext>
            </a:extLst>
          </p:cNvPr>
          <p:cNvSpPr txBox="1"/>
          <p:nvPr/>
        </p:nvSpPr>
        <p:spPr>
          <a:xfrm>
            <a:off x="6333891" y="5206141"/>
            <a:ext cx="2772936"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+2.1 MM</a:t>
            </a:r>
            <a:br>
              <a:rPr kumimoji="0" lang="en-US" sz="24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br>
            <a:r>
              <a:rPr kumimoji="0" lang="en-US" sz="1800" b="0" i="1" u="none" strike="noStrike" kern="1200" cap="none" spc="0" normalizeH="0" baseline="0" noProof="0">
                <a:ln>
                  <a:noFill/>
                </a:ln>
                <a:solidFill>
                  <a:srgbClr val="ED3C8D"/>
                </a:solidFill>
                <a:effectLst/>
                <a:uLnTx/>
                <a:uFillTx/>
                <a:latin typeface="Helvetica" panose="020B0604020202020204" pitchFamily="34" charset="0"/>
                <a:ea typeface="+mn-ea"/>
                <a:cs typeface="+mn-cs"/>
              </a:rPr>
              <a:t>(+6%)</a:t>
            </a:r>
          </a:p>
        </p:txBody>
      </p:sp>
      <p:sp>
        <p:nvSpPr>
          <p:cNvPr id="21" name="TextBox 20">
            <a:extLst>
              <a:ext uri="{FF2B5EF4-FFF2-40B4-BE49-F238E27FC236}">
                <a16:creationId xmlns:a16="http://schemas.microsoft.com/office/drawing/2014/main" id="{9F1C522D-FC1A-B078-DB23-323D453E6825}"/>
              </a:ext>
            </a:extLst>
          </p:cNvPr>
          <p:cNvSpPr txBox="1"/>
          <p:nvPr/>
        </p:nvSpPr>
        <p:spPr>
          <a:xfrm>
            <a:off x="9106828" y="5206141"/>
            <a:ext cx="2767162"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+11.1 MM</a:t>
            </a:r>
            <a:br>
              <a:rPr kumimoji="0" lang="en-US" sz="28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br>
            <a:r>
              <a:rPr kumimoji="0" lang="en-US" sz="1800" b="0" i="1" u="none" strike="noStrike" kern="1200" cap="none" spc="0" normalizeH="0" baseline="0" noProof="0">
                <a:ln>
                  <a:noFill/>
                </a:ln>
                <a:solidFill>
                  <a:srgbClr val="4EBEA4"/>
                </a:solidFill>
                <a:effectLst/>
                <a:uLnTx/>
                <a:uFillTx/>
                <a:latin typeface="Helvetica" panose="020B0604020202020204" pitchFamily="34" charset="0"/>
                <a:ea typeface="+mn-ea"/>
                <a:cs typeface="+mn-cs"/>
              </a:rPr>
              <a:t>(</a:t>
            </a:r>
            <a:r>
              <a:rPr kumimoji="0" lang="en-US" sz="1800" b="0" i="1"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+39%)</a:t>
            </a:r>
            <a:endParaRPr kumimoji="0" lang="en-US" sz="28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endParaRPr>
          </a:p>
        </p:txBody>
      </p:sp>
      <p:cxnSp>
        <p:nvCxnSpPr>
          <p:cNvPr id="23" name="Straight Connector 22">
            <a:extLst>
              <a:ext uri="{FF2B5EF4-FFF2-40B4-BE49-F238E27FC236}">
                <a16:creationId xmlns:a16="http://schemas.microsoft.com/office/drawing/2014/main" id="{63075328-F1B1-B6A3-3085-41EDB102DCBE}"/>
              </a:ext>
            </a:extLst>
          </p:cNvPr>
          <p:cNvCxnSpPr>
            <a:cxnSpLocks/>
          </p:cNvCxnSpPr>
          <p:nvPr/>
        </p:nvCxnSpPr>
        <p:spPr>
          <a:xfrm>
            <a:off x="3610745" y="3435961"/>
            <a:ext cx="0" cy="2580225"/>
          </a:xfrm>
          <a:prstGeom prst="line">
            <a:avLst/>
          </a:prstGeom>
          <a:ln>
            <a:solidFill>
              <a:srgbClr val="1B1464"/>
            </a:solidFill>
            <a:prstDash val="lgDash"/>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0E057228-3C82-FBB7-72EC-DD3E8E7CC3CE}"/>
              </a:ext>
            </a:extLst>
          </p:cNvPr>
          <p:cNvSpPr txBox="1"/>
          <p:nvPr/>
        </p:nvSpPr>
        <p:spPr>
          <a:xfrm>
            <a:off x="465350" y="6036011"/>
            <a:ext cx="1167562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VAB analysis of Nielsen R&amp;F Program Report, Sunday Night Football (NBC, </a:t>
            </a:r>
            <a:r>
              <a:rPr kumimoji="0" lang="en-US" sz="700" b="0" i="0" u="none"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Universo</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Telemundo), Monday Night Football (ESPN, ESPN2, ESPN </a:t>
            </a:r>
            <a:r>
              <a:rPr kumimoji="0" lang="en-US" sz="700" b="0" i="0" u="none"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Deportes</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ABC) and Thursday Night Football (Amazon (incl. local broadcast for in-game markets only)), excludes pre- &amp; post-game shows, </a:t>
            </a:r>
            <a:r>
              <a:rPr kumimoji="0" lang="en-US" sz="700" b="0" i="0" u="sng"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Live+SD</a:t>
            </a:r>
            <a:r>
              <a:rPr kumimoji="0" lang="en-US" sz="700" b="0"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P2+, Panel data</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7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NBC, </a:t>
            </a:r>
            <a:r>
              <a:rPr kumimoji="0" lang="en-US" sz="700" b="1" i="0" u="none"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Universo</a:t>
            </a:r>
            <a:r>
              <a:rPr kumimoji="0" lang="en-US" sz="7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Telemundo, ESPN, ESPN2, ESPN </a:t>
            </a:r>
            <a:r>
              <a:rPr kumimoji="0" lang="en-US" sz="700" b="1" i="0" u="none"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Deportes</a:t>
            </a:r>
            <a:r>
              <a:rPr kumimoji="0" lang="en-US" sz="7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and ABC reflects linear TV audience only and does not include audiences gained from their digital / app streaming. </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The 13 comparable games reflect all weeks that have standalone NFL night game broadcasts across NFL weeks: 2-11 &amp; 13-15 (excludes Thanksgiving weekend). NBC Sunday Night Football includes </a:t>
            </a:r>
            <a:r>
              <a:rPr kumimoji="0" lang="en-US" sz="700" b="0" i="0" u="none"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Universo</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and Telemundo simulcast viewership. ESPN Monday Night Football includes ESPN2 and ESPN </a:t>
            </a:r>
            <a:r>
              <a:rPr kumimoji="0" lang="en-US" sz="700" b="0" i="0" u="none"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Deportes</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simulcast viewership. Note: ESPN MNF data also includes ABC simulcast data and reflects only ABC for week 14 (12/11/23) due to a staggered doubleheader that night when each game partially overlapped each other. MNF weeks 2, 3 and 14 include two matchups. See </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hlinkClick r:id="rId7" action="ppaction://hlinksldjump">
                  <a:extLst>
                    <a:ext uri="{A12FA001-AC4F-418D-AE19-62706E023703}">
                      <ahyp:hlinkClr xmlns:ahyp="http://schemas.microsoft.com/office/drawing/2018/hyperlinkcolor" val="tx"/>
                    </a:ext>
                  </a:extLst>
                </a:hlinkClick>
              </a:rPr>
              <a:t>appendix</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for schedule and single game details.</a:t>
            </a:r>
          </a:p>
        </p:txBody>
      </p:sp>
    </p:spTree>
    <p:extLst>
      <p:ext uri="{BB962C8B-B14F-4D97-AF65-F5344CB8AC3E}">
        <p14:creationId xmlns:p14="http://schemas.microsoft.com/office/powerpoint/2010/main" val="2343962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Rectangle 176">
            <a:extLst>
              <a:ext uri="{FF2B5EF4-FFF2-40B4-BE49-F238E27FC236}">
                <a16:creationId xmlns:a16="http://schemas.microsoft.com/office/drawing/2014/main" id="{045958C9-2A1E-74F5-8619-03C7DC46F49C}"/>
              </a:ext>
            </a:extLst>
          </p:cNvPr>
          <p:cNvSpPr/>
          <p:nvPr/>
        </p:nvSpPr>
        <p:spPr>
          <a:xfrm>
            <a:off x="0" y="1765230"/>
            <a:ext cx="12191999" cy="510392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2" name="Straight Connector 21">
            <a:extLst>
              <a:ext uri="{FF2B5EF4-FFF2-40B4-BE49-F238E27FC236}">
                <a16:creationId xmlns:a16="http://schemas.microsoft.com/office/drawing/2014/main" id="{7DD48CC8-EE90-6FDD-8B5F-BA6D08939AE1}"/>
              </a:ext>
            </a:extLst>
          </p:cNvPr>
          <p:cNvCxnSpPr>
            <a:cxnSpLocks/>
          </p:cNvCxnSpPr>
          <p:nvPr/>
        </p:nvCxnSpPr>
        <p:spPr>
          <a:xfrm>
            <a:off x="558925"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397F8115-3C43-5A2B-C88E-1953D955DE71}"/>
              </a:ext>
            </a:extLst>
          </p:cNvPr>
          <p:cNvSpPr txBox="1"/>
          <p:nvPr/>
        </p:nvSpPr>
        <p:spPr>
          <a:xfrm>
            <a:off x="51023" y="533776"/>
            <a:ext cx="421814"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3C8D"/>
                </a:solidFill>
                <a:effectLst/>
                <a:uLnTx/>
                <a:uFillTx/>
                <a:latin typeface="Helvetica" pitchFamily="2" charset="0"/>
                <a:ea typeface="+mn-ea"/>
                <a:cs typeface="+mn-cs"/>
              </a:rPr>
              <a:t>3</a:t>
            </a:r>
          </a:p>
        </p:txBody>
      </p:sp>
      <p:sp>
        <p:nvSpPr>
          <p:cNvPr id="4" name="Rectangle 3">
            <a:extLst>
              <a:ext uri="{FF2B5EF4-FFF2-40B4-BE49-F238E27FC236}">
                <a16:creationId xmlns:a16="http://schemas.microsoft.com/office/drawing/2014/main" id="{1BF894CE-5EB9-4BB3-F6C7-477E37F6A6AA}"/>
              </a:ext>
            </a:extLst>
          </p:cNvPr>
          <p:cNvSpPr/>
          <p:nvPr/>
        </p:nvSpPr>
        <p:spPr>
          <a:xfrm>
            <a:off x="674098" y="456256"/>
            <a:ext cx="11368746"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B1464"/>
                </a:solidFill>
                <a:latin typeface="Helvetica" pitchFamily="2" charset="0"/>
              </a:rPr>
              <a:t>Viewers were </a:t>
            </a:r>
            <a:r>
              <a:rPr lang="en-US" sz="2600" b="1">
                <a:solidFill>
                  <a:srgbClr val="ED3C8D"/>
                </a:solidFill>
                <a:latin typeface="Helvetica" pitchFamily="2" charset="0"/>
              </a:rPr>
              <a:t>consistently engaged </a:t>
            </a:r>
            <a:r>
              <a:rPr lang="en-US" sz="2600" b="1">
                <a:solidFill>
                  <a:srgbClr val="1B1464"/>
                </a:solidFill>
                <a:latin typeface="Helvetica" pitchFamily="2" charset="0"/>
              </a:rPr>
              <a:t>as they tuned in to the weekly</a:t>
            </a:r>
            <a:br>
              <a:rPr lang="en-US" sz="2600" b="1">
                <a:solidFill>
                  <a:srgbClr val="1B1464"/>
                </a:solidFill>
                <a:latin typeface="Helvetica" pitchFamily="2" charset="0"/>
              </a:rPr>
            </a:br>
            <a:r>
              <a:rPr lang="en-US" sz="2600" b="1">
                <a:solidFill>
                  <a:srgbClr val="1B1464"/>
                </a:solidFill>
                <a:latin typeface="Helvetica" pitchFamily="2" charset="0"/>
              </a:rPr>
              <a:t>NFL primetime games across the three premium platforms</a:t>
            </a:r>
            <a:endParaRPr kumimoji="0" lang="en-US" sz="2600" b="1" i="0" u="none" strike="noStrike" kern="1200" cap="none" spc="0" normalizeH="0" baseline="0" noProof="0">
              <a:ln>
                <a:noFill/>
              </a:ln>
              <a:solidFill>
                <a:srgbClr val="1B1464"/>
              </a:solidFill>
              <a:effectLst/>
              <a:uLnTx/>
              <a:uFillTx/>
              <a:latin typeface="Helvetica" pitchFamily="2" charset="0"/>
              <a:ea typeface="+mn-ea"/>
              <a:cs typeface="+mn-cs"/>
            </a:endParaRPr>
          </a:p>
        </p:txBody>
      </p:sp>
      <p:pic>
        <p:nvPicPr>
          <p:cNvPr id="2" name="Picture 1">
            <a:extLst>
              <a:ext uri="{FF2B5EF4-FFF2-40B4-BE49-F238E27FC236}">
                <a16:creationId xmlns:a16="http://schemas.microsoft.com/office/drawing/2014/main" id="{06CEDF0A-D03C-E28C-8382-06185E8D0B55}"/>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BDE1BC5F-BB63-0916-3A60-3B803226C47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1E957BC7-FFD0-73CE-08EA-C2A979729B8D}"/>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pic>
        <p:nvPicPr>
          <p:cNvPr id="3" name="Picture 8" descr="Thursday Night Football 2022 | Amazon Prime on Behance">
            <a:extLst>
              <a:ext uri="{FF2B5EF4-FFF2-40B4-BE49-F238E27FC236}">
                <a16:creationId xmlns:a16="http://schemas.microsoft.com/office/drawing/2014/main" id="{5C57EB88-BF2B-4F1A-EAB9-4F19370B3CF0}"/>
              </a:ext>
            </a:extLst>
          </p:cNvPr>
          <p:cNvPicPr>
            <a:picLocks noChangeAspect="1" noChangeArrowheads="1"/>
          </p:cNvPicPr>
          <p:nvPr/>
        </p:nvPicPr>
        <p:blipFill rotWithShape="1">
          <a:blip r:embed="rId4" cstate="hqprint">
            <a:extLst>
              <a:ext uri="{28A0092B-C50C-407E-A947-70E740481C1C}">
                <a14:useLocalDpi xmlns:a14="http://schemas.microsoft.com/office/drawing/2010/main"/>
              </a:ext>
            </a:extLst>
          </a:blip>
          <a:srcRect/>
          <a:stretch/>
        </p:blipFill>
        <p:spPr bwMode="auto">
          <a:xfrm>
            <a:off x="4449335" y="2418630"/>
            <a:ext cx="992572" cy="9448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Compadre - NBC – Sunday Night Football Logo Refresh">
            <a:extLst>
              <a:ext uri="{FF2B5EF4-FFF2-40B4-BE49-F238E27FC236}">
                <a16:creationId xmlns:a16="http://schemas.microsoft.com/office/drawing/2014/main" id="{EBBB0BCD-ACF4-A82D-5286-5F4C2697D6DC}"/>
              </a:ext>
            </a:extLst>
          </p:cNvPr>
          <p:cNvPicPr>
            <a:picLocks noChangeAspect="1" noChangeArrowheads="1"/>
          </p:cNvPicPr>
          <p:nvPr/>
        </p:nvPicPr>
        <p:blipFill>
          <a:blip r:embed="rId5" cstate="hqprint">
            <a:extLst>
              <a:ext uri="{28A0092B-C50C-407E-A947-70E740481C1C}">
                <a14:useLocalDpi xmlns:a14="http://schemas.microsoft.com/office/drawing/2010/main"/>
              </a:ext>
            </a:extLst>
          </a:blip>
          <a:srcRect/>
          <a:stretch>
            <a:fillRect/>
          </a:stretch>
        </p:blipFill>
        <p:spPr bwMode="auto">
          <a:xfrm>
            <a:off x="7059602" y="2310355"/>
            <a:ext cx="1226533" cy="107520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6" descr="NFL 2023 - WEEK 6 Schedule | NFL.com">
            <a:extLst>
              <a:ext uri="{FF2B5EF4-FFF2-40B4-BE49-F238E27FC236}">
                <a16:creationId xmlns:a16="http://schemas.microsoft.com/office/drawing/2014/main" id="{17B96D84-3281-32E8-BE08-DA4D007415B1}"/>
              </a:ext>
            </a:extLst>
          </p:cNvPr>
          <p:cNvPicPr>
            <a:picLocks noChangeAspect="1" noChangeArrowheads="1"/>
          </p:cNvPicPr>
          <p:nvPr/>
        </p:nvPicPr>
        <p:blipFill>
          <a:blip r:embed="rId6" cstate="hqprint">
            <a:extLst>
              <a:ext uri="{28A0092B-C50C-407E-A947-70E740481C1C}">
                <a14:useLocalDpi xmlns:a14="http://schemas.microsoft.com/office/drawing/2010/main"/>
              </a:ext>
            </a:extLst>
          </a:blip>
          <a:srcRect/>
          <a:stretch>
            <a:fillRect/>
          </a:stretch>
        </p:blipFill>
        <p:spPr bwMode="auto">
          <a:xfrm>
            <a:off x="9927885" y="2310354"/>
            <a:ext cx="1030655" cy="107520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DB4525C2-9DAF-EDA4-A1EF-31BAC0DEFE0D}"/>
              </a:ext>
            </a:extLst>
          </p:cNvPr>
          <p:cNvSpPr/>
          <p:nvPr/>
        </p:nvSpPr>
        <p:spPr>
          <a:xfrm>
            <a:off x="165199" y="3429611"/>
            <a:ext cx="11708792" cy="2580225"/>
          </a:xfrm>
          <a:prstGeom prst="roundRect">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24BF6774-79F9-19E5-2788-AF593EA1310D}"/>
              </a:ext>
            </a:extLst>
          </p:cNvPr>
          <p:cNvSpPr txBox="1"/>
          <p:nvPr/>
        </p:nvSpPr>
        <p:spPr>
          <a:xfrm>
            <a:off x="918892" y="4529362"/>
            <a:ext cx="2485095"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2022 Season:</a:t>
            </a:r>
            <a:endParaRPr kumimoji="0" lang="en-US" sz="12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cxnSp>
        <p:nvCxnSpPr>
          <p:cNvPr id="15" name="Straight Connector 14">
            <a:extLst>
              <a:ext uri="{FF2B5EF4-FFF2-40B4-BE49-F238E27FC236}">
                <a16:creationId xmlns:a16="http://schemas.microsoft.com/office/drawing/2014/main" id="{9681AB96-50F3-3F70-8446-45FAA43CF369}"/>
              </a:ext>
            </a:extLst>
          </p:cNvPr>
          <p:cNvCxnSpPr/>
          <p:nvPr/>
        </p:nvCxnSpPr>
        <p:spPr>
          <a:xfrm>
            <a:off x="165198" y="4290232"/>
            <a:ext cx="11708793" cy="0"/>
          </a:xfrm>
          <a:prstGeom prst="line">
            <a:avLst/>
          </a:prstGeom>
          <a:ln>
            <a:solidFill>
              <a:srgbClr val="1B146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252C5B9-24C3-6CBF-5081-81A218E8873E}"/>
              </a:ext>
            </a:extLst>
          </p:cNvPr>
          <p:cNvCxnSpPr/>
          <p:nvPr/>
        </p:nvCxnSpPr>
        <p:spPr>
          <a:xfrm>
            <a:off x="165198" y="5141879"/>
            <a:ext cx="11708793" cy="0"/>
          </a:xfrm>
          <a:prstGeom prst="line">
            <a:avLst/>
          </a:prstGeom>
          <a:ln>
            <a:solidFill>
              <a:srgbClr val="1B1464"/>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6059096-C575-7150-5D6E-A3B48423A8A7}"/>
              </a:ext>
            </a:extLst>
          </p:cNvPr>
          <p:cNvSpPr txBox="1"/>
          <p:nvPr/>
        </p:nvSpPr>
        <p:spPr>
          <a:xfrm>
            <a:off x="918892" y="3672946"/>
            <a:ext cx="2485095"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2023 Season:</a:t>
            </a:r>
          </a:p>
        </p:txBody>
      </p:sp>
      <p:sp>
        <p:nvSpPr>
          <p:cNvPr id="19" name="TextBox 18">
            <a:extLst>
              <a:ext uri="{FF2B5EF4-FFF2-40B4-BE49-F238E27FC236}">
                <a16:creationId xmlns:a16="http://schemas.microsoft.com/office/drawing/2014/main" id="{EB803098-27C8-C228-1CB3-2DA4402432BA}"/>
              </a:ext>
            </a:extLst>
          </p:cNvPr>
          <p:cNvSpPr txBox="1"/>
          <p:nvPr/>
        </p:nvSpPr>
        <p:spPr>
          <a:xfrm>
            <a:off x="165198" y="5375418"/>
            <a:ext cx="3238789"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YoY Difference:</a:t>
            </a:r>
          </a:p>
        </p:txBody>
      </p:sp>
      <p:sp>
        <p:nvSpPr>
          <p:cNvPr id="24" name="TextBox 23">
            <a:extLst>
              <a:ext uri="{FF2B5EF4-FFF2-40B4-BE49-F238E27FC236}">
                <a16:creationId xmlns:a16="http://schemas.microsoft.com/office/drawing/2014/main" id="{541DCC19-149B-B1ED-731D-472898432EEA}"/>
              </a:ext>
            </a:extLst>
          </p:cNvPr>
          <p:cNvSpPr txBox="1"/>
          <p:nvPr/>
        </p:nvSpPr>
        <p:spPr>
          <a:xfrm>
            <a:off x="3610745" y="4390863"/>
            <a:ext cx="27416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0BFF2"/>
                </a:solidFill>
                <a:latin typeface="Helvetica" panose="020B0604020202020204" pitchFamily="34" charset="0"/>
                <a:cs typeface="Helvetica" panose="020B0604020202020204" pitchFamily="34" charset="0"/>
              </a:rPr>
              <a:t>83.8</a:t>
            </a:r>
            <a:endParaRPr kumimoji="0" lang="en-US" sz="20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rgbClr val="00BFF2"/>
                </a:solidFill>
                <a:latin typeface="Helvetica" panose="020B0604020202020204" pitchFamily="34" charset="0"/>
                <a:cs typeface="Helvetica" panose="020B0604020202020204" pitchFamily="34" charset="0"/>
              </a:rPr>
              <a:t>(mins)</a:t>
            </a:r>
            <a:endParaRPr kumimoji="0" lang="en-US" sz="1600" i="1"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endParaRPr>
          </a:p>
        </p:txBody>
      </p:sp>
      <p:sp>
        <p:nvSpPr>
          <p:cNvPr id="25" name="TextBox 24">
            <a:extLst>
              <a:ext uri="{FF2B5EF4-FFF2-40B4-BE49-F238E27FC236}">
                <a16:creationId xmlns:a16="http://schemas.microsoft.com/office/drawing/2014/main" id="{3B3C9F66-3B85-F032-D3CB-153F2C9EE80E}"/>
              </a:ext>
            </a:extLst>
          </p:cNvPr>
          <p:cNvSpPr txBox="1"/>
          <p:nvPr/>
        </p:nvSpPr>
        <p:spPr>
          <a:xfrm>
            <a:off x="3622693" y="3519058"/>
            <a:ext cx="271119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82.7 </a:t>
            </a:r>
            <a:br>
              <a:rPr kumimoji="0" lang="en-US" sz="2400" b="1" i="0" u="sng"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br>
            <a:r>
              <a:rPr kumimoji="0" lang="en-US" sz="1600" i="0"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(mins)</a:t>
            </a:r>
            <a:endParaRPr kumimoji="0" lang="en-US" sz="2800" i="0"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endParaRPr>
          </a:p>
        </p:txBody>
      </p:sp>
      <p:sp>
        <p:nvSpPr>
          <p:cNvPr id="28" name="TextBox 27">
            <a:extLst>
              <a:ext uri="{FF2B5EF4-FFF2-40B4-BE49-F238E27FC236}">
                <a16:creationId xmlns:a16="http://schemas.microsoft.com/office/drawing/2014/main" id="{4EC28131-087C-75B7-86FC-98DB83124F96}"/>
              </a:ext>
            </a:extLst>
          </p:cNvPr>
          <p:cNvSpPr txBox="1"/>
          <p:nvPr/>
        </p:nvSpPr>
        <p:spPr>
          <a:xfrm>
            <a:off x="6333892" y="4390863"/>
            <a:ext cx="274161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ED3C8D"/>
                </a:solidFill>
                <a:latin typeface="Helvetica" panose="020B0604020202020204" pitchFamily="34" charset="0"/>
                <a:cs typeface="Helvetica" panose="020B0604020202020204" pitchFamily="34" charset="0"/>
              </a:rPr>
              <a:t>72.6</a:t>
            </a:r>
            <a:br>
              <a:rPr kumimoji="0" lang="en-US" sz="20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br>
            <a:r>
              <a:rPr kumimoji="0" lang="en-US" sz="1600"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(mins)</a:t>
            </a:r>
            <a:endParaRPr kumimoji="0" lang="en-US" sz="2000" i="1"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endParaRPr>
          </a:p>
        </p:txBody>
      </p:sp>
      <p:sp>
        <p:nvSpPr>
          <p:cNvPr id="29" name="TextBox 28">
            <a:extLst>
              <a:ext uri="{FF2B5EF4-FFF2-40B4-BE49-F238E27FC236}">
                <a16:creationId xmlns:a16="http://schemas.microsoft.com/office/drawing/2014/main" id="{FE5E4EF2-93FA-36F3-B542-7C6F459CFE99}"/>
              </a:ext>
            </a:extLst>
          </p:cNvPr>
          <p:cNvSpPr txBox="1"/>
          <p:nvPr/>
        </p:nvSpPr>
        <p:spPr>
          <a:xfrm>
            <a:off x="6333891" y="3519058"/>
            <a:ext cx="277293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75.7</a:t>
            </a:r>
            <a:br>
              <a:rPr kumimoji="0" lang="en-US" sz="2400" b="1" i="0" u="sng"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br>
            <a:r>
              <a:rPr kumimoji="0" lang="en-US" sz="1600" i="0"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(mins)</a:t>
            </a:r>
            <a:endParaRPr kumimoji="0" lang="en-US" sz="2800" i="0"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endParaRPr>
          </a:p>
        </p:txBody>
      </p:sp>
      <p:sp>
        <p:nvSpPr>
          <p:cNvPr id="31" name="TextBox 30">
            <a:extLst>
              <a:ext uri="{FF2B5EF4-FFF2-40B4-BE49-F238E27FC236}">
                <a16:creationId xmlns:a16="http://schemas.microsoft.com/office/drawing/2014/main" id="{8BC4663B-E3F7-1FC0-1D83-EC458BFC4FF7}"/>
              </a:ext>
            </a:extLst>
          </p:cNvPr>
          <p:cNvSpPr txBox="1"/>
          <p:nvPr/>
        </p:nvSpPr>
        <p:spPr>
          <a:xfrm>
            <a:off x="9118690" y="4390863"/>
            <a:ext cx="276716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4EBEA4"/>
                </a:solidFill>
                <a:latin typeface="Helvetica" panose="020B0604020202020204" pitchFamily="34" charset="0"/>
                <a:cs typeface="Helvetica" panose="020B0604020202020204" pitchFamily="34" charset="0"/>
              </a:rPr>
              <a:t>74.9</a:t>
            </a:r>
            <a:br>
              <a:rPr kumimoji="0" lang="en-US" sz="20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br>
            <a:r>
              <a:rPr kumimoji="0" lang="en-US" sz="1600"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(mins)</a:t>
            </a:r>
            <a:endParaRPr kumimoji="0" lang="en-US" sz="2000" i="1"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endParaRPr>
          </a:p>
        </p:txBody>
      </p:sp>
      <p:sp>
        <p:nvSpPr>
          <p:cNvPr id="32" name="TextBox 31">
            <a:extLst>
              <a:ext uri="{FF2B5EF4-FFF2-40B4-BE49-F238E27FC236}">
                <a16:creationId xmlns:a16="http://schemas.microsoft.com/office/drawing/2014/main" id="{63C63A92-4B91-6943-4D13-FD4F2E028691}"/>
              </a:ext>
            </a:extLst>
          </p:cNvPr>
          <p:cNvSpPr txBox="1"/>
          <p:nvPr/>
        </p:nvSpPr>
        <p:spPr>
          <a:xfrm>
            <a:off x="9138145" y="3519058"/>
            <a:ext cx="275431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81.1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rgbClr val="4EBEA4"/>
                </a:solidFill>
                <a:latin typeface="Helvetica" panose="020B0604020202020204" pitchFamily="34" charset="0"/>
                <a:cs typeface="Helvetica" panose="020B0604020202020204" pitchFamily="34" charset="0"/>
              </a:rPr>
              <a:t>(mins)</a:t>
            </a:r>
            <a:endParaRPr kumimoji="0" lang="en-US" i="0"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endParaRPr>
          </a:p>
        </p:txBody>
      </p:sp>
      <p:cxnSp>
        <p:nvCxnSpPr>
          <p:cNvPr id="11" name="Straight Connector 10">
            <a:extLst>
              <a:ext uri="{FF2B5EF4-FFF2-40B4-BE49-F238E27FC236}">
                <a16:creationId xmlns:a16="http://schemas.microsoft.com/office/drawing/2014/main" id="{1AAE3AAB-3276-A136-F868-622AE2965AB3}"/>
              </a:ext>
            </a:extLst>
          </p:cNvPr>
          <p:cNvCxnSpPr>
            <a:cxnSpLocks/>
          </p:cNvCxnSpPr>
          <p:nvPr/>
        </p:nvCxnSpPr>
        <p:spPr>
          <a:xfrm>
            <a:off x="6333892" y="3435961"/>
            <a:ext cx="0" cy="2580225"/>
          </a:xfrm>
          <a:prstGeom prst="line">
            <a:avLst/>
          </a:prstGeom>
          <a:ln>
            <a:solidFill>
              <a:srgbClr val="1B1464"/>
            </a:solidFill>
            <a:prstDash val="lg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1C21DA0-E427-6040-7426-245B0BF924E9}"/>
              </a:ext>
            </a:extLst>
          </p:cNvPr>
          <p:cNvCxnSpPr>
            <a:cxnSpLocks/>
          </p:cNvCxnSpPr>
          <p:nvPr/>
        </p:nvCxnSpPr>
        <p:spPr>
          <a:xfrm>
            <a:off x="9106828" y="3435961"/>
            <a:ext cx="0" cy="2580225"/>
          </a:xfrm>
          <a:prstGeom prst="line">
            <a:avLst/>
          </a:prstGeom>
          <a:ln>
            <a:solidFill>
              <a:srgbClr val="1B1464"/>
            </a:solidFill>
            <a:prstDash val="lg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B80F7A7-42C0-36B8-0732-C7292C25F566}"/>
              </a:ext>
            </a:extLst>
          </p:cNvPr>
          <p:cNvSpPr txBox="1"/>
          <p:nvPr/>
        </p:nvSpPr>
        <p:spPr>
          <a:xfrm>
            <a:off x="51023" y="1784570"/>
            <a:ext cx="12192000"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Average Weekly Minutes Viewed Per Viewer (P2+)</a:t>
            </a:r>
            <a:endPar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2023 vs 2022 Comparable ‘Standalone NFL Primetime’ Games</a:t>
            </a:r>
          </a:p>
        </p:txBody>
      </p:sp>
      <p:sp>
        <p:nvSpPr>
          <p:cNvPr id="17" name="TextBox 16">
            <a:extLst>
              <a:ext uri="{FF2B5EF4-FFF2-40B4-BE49-F238E27FC236}">
                <a16:creationId xmlns:a16="http://schemas.microsoft.com/office/drawing/2014/main" id="{3C504E0F-9130-8409-AF3E-898013C2D4D8}"/>
              </a:ext>
            </a:extLst>
          </p:cNvPr>
          <p:cNvSpPr txBox="1"/>
          <p:nvPr/>
        </p:nvSpPr>
        <p:spPr>
          <a:xfrm>
            <a:off x="3592273" y="5206141"/>
            <a:ext cx="2741617"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bg1">
                    <a:lumMod val="50000"/>
                  </a:schemeClr>
                </a:solidFill>
                <a:effectLst/>
                <a:uLnTx/>
                <a:uFillTx/>
                <a:latin typeface="Helvetica" panose="020B0604020202020204" pitchFamily="34" charset="0"/>
                <a:ea typeface="+mn-ea"/>
                <a:cs typeface="Helvetica" panose="020B0604020202020204" pitchFamily="34" charset="0"/>
              </a:rPr>
              <a:t>-1.0</a:t>
            </a:r>
            <a:br>
              <a:rPr kumimoji="0" lang="en-US" sz="24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br>
            <a:r>
              <a:rPr kumimoji="0" lang="en-US" sz="1800" b="0" i="1" u="none" strike="noStrike" kern="1200" cap="none" spc="0" normalizeH="0" baseline="0" noProof="0">
                <a:ln>
                  <a:noFill/>
                </a:ln>
                <a:solidFill>
                  <a:srgbClr val="ACBDCE"/>
                </a:solidFill>
                <a:effectLst/>
                <a:uLnTx/>
                <a:uFillTx/>
                <a:latin typeface="Helvetica" panose="020B0604020202020204" pitchFamily="34" charset="0"/>
                <a:ea typeface="+mn-ea"/>
                <a:cs typeface="Helvetica" panose="020B0604020202020204" pitchFamily="34" charset="0"/>
              </a:rPr>
              <a:t>(-1%) </a:t>
            </a:r>
            <a:endParaRPr kumimoji="0" lang="en-US" sz="2800" b="0" i="1" u="none" strike="noStrike" kern="1200" cap="none" spc="0" normalizeH="0" baseline="0" noProof="0">
              <a:ln>
                <a:noFill/>
              </a:ln>
              <a:solidFill>
                <a:srgbClr val="ACBDCE"/>
              </a:solidFill>
              <a:effectLst/>
              <a:uLnTx/>
              <a:uFillTx/>
              <a:latin typeface="Helvetica" panose="020B0604020202020204" pitchFamily="34" charset="0"/>
              <a:ea typeface="+mn-ea"/>
              <a:cs typeface="Helvetica" panose="020B0604020202020204" pitchFamily="34" charset="0"/>
            </a:endParaRPr>
          </a:p>
        </p:txBody>
      </p:sp>
      <p:sp>
        <p:nvSpPr>
          <p:cNvPr id="20" name="TextBox 19">
            <a:extLst>
              <a:ext uri="{FF2B5EF4-FFF2-40B4-BE49-F238E27FC236}">
                <a16:creationId xmlns:a16="http://schemas.microsoft.com/office/drawing/2014/main" id="{64766877-E2DD-5128-6BA7-91F4133AFD38}"/>
              </a:ext>
            </a:extLst>
          </p:cNvPr>
          <p:cNvSpPr txBox="1"/>
          <p:nvPr/>
        </p:nvSpPr>
        <p:spPr>
          <a:xfrm>
            <a:off x="6333891" y="5206141"/>
            <a:ext cx="2772936"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ED3C8D"/>
                </a:solidFill>
                <a:latin typeface="Helvetica" panose="020B0604020202020204" pitchFamily="34" charset="0"/>
                <a:cs typeface="Helvetica" panose="020B0604020202020204" pitchFamily="34" charset="0"/>
              </a:rPr>
              <a:t>+3.1</a:t>
            </a:r>
            <a:br>
              <a:rPr kumimoji="0" lang="en-US" sz="24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br>
            <a:r>
              <a:rPr kumimoji="0" lang="en-US" sz="1800" b="0" i="1" u="none" strike="noStrike" kern="1200" cap="none" spc="0" normalizeH="0" baseline="0" noProof="0">
                <a:ln>
                  <a:noFill/>
                </a:ln>
                <a:solidFill>
                  <a:srgbClr val="ED3C8D"/>
                </a:solidFill>
                <a:effectLst/>
                <a:uLnTx/>
                <a:uFillTx/>
                <a:latin typeface="Helvetica" panose="020B0604020202020204" pitchFamily="34" charset="0"/>
                <a:ea typeface="+mn-ea"/>
                <a:cs typeface="+mn-cs"/>
              </a:rPr>
              <a:t>(+4%)</a:t>
            </a:r>
          </a:p>
        </p:txBody>
      </p:sp>
      <p:sp>
        <p:nvSpPr>
          <p:cNvPr id="21" name="TextBox 20">
            <a:extLst>
              <a:ext uri="{FF2B5EF4-FFF2-40B4-BE49-F238E27FC236}">
                <a16:creationId xmlns:a16="http://schemas.microsoft.com/office/drawing/2014/main" id="{9F1C522D-FC1A-B078-DB23-323D453E6825}"/>
              </a:ext>
            </a:extLst>
          </p:cNvPr>
          <p:cNvSpPr txBox="1"/>
          <p:nvPr/>
        </p:nvSpPr>
        <p:spPr>
          <a:xfrm>
            <a:off x="9106828" y="5206141"/>
            <a:ext cx="2767162"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+6.2</a:t>
            </a:r>
            <a:br>
              <a:rPr kumimoji="0" lang="en-US" sz="28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br>
            <a:r>
              <a:rPr kumimoji="0" lang="en-US" sz="1800" b="0" i="1" u="none" strike="noStrike" kern="1200" cap="none" spc="0" normalizeH="0" baseline="0" noProof="0">
                <a:ln>
                  <a:noFill/>
                </a:ln>
                <a:solidFill>
                  <a:srgbClr val="4EBEA4"/>
                </a:solidFill>
                <a:effectLst/>
                <a:uLnTx/>
                <a:uFillTx/>
                <a:latin typeface="Helvetica" panose="020B0604020202020204" pitchFamily="34" charset="0"/>
                <a:ea typeface="+mn-ea"/>
                <a:cs typeface="+mn-cs"/>
              </a:rPr>
              <a:t>(</a:t>
            </a:r>
            <a:r>
              <a:rPr kumimoji="0" lang="en-US" sz="1800" b="0" i="1"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a:t>
            </a:r>
            <a:r>
              <a:rPr lang="en-US" i="1">
                <a:solidFill>
                  <a:srgbClr val="4EBEA4"/>
                </a:solidFill>
                <a:latin typeface="Helvetica" panose="020B0604020202020204" pitchFamily="34" charset="0"/>
                <a:cs typeface="Helvetica" panose="020B0604020202020204" pitchFamily="34" charset="0"/>
              </a:rPr>
              <a:t>8</a:t>
            </a:r>
            <a:r>
              <a:rPr kumimoji="0" lang="en-US" sz="1800" b="0" i="1"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a:t>
            </a:r>
            <a:endParaRPr kumimoji="0" lang="en-US" sz="28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endParaRPr>
          </a:p>
        </p:txBody>
      </p:sp>
      <p:cxnSp>
        <p:nvCxnSpPr>
          <p:cNvPr id="23" name="Straight Connector 22">
            <a:extLst>
              <a:ext uri="{FF2B5EF4-FFF2-40B4-BE49-F238E27FC236}">
                <a16:creationId xmlns:a16="http://schemas.microsoft.com/office/drawing/2014/main" id="{63075328-F1B1-B6A3-3085-41EDB102DCBE}"/>
              </a:ext>
            </a:extLst>
          </p:cNvPr>
          <p:cNvCxnSpPr>
            <a:cxnSpLocks/>
          </p:cNvCxnSpPr>
          <p:nvPr/>
        </p:nvCxnSpPr>
        <p:spPr>
          <a:xfrm>
            <a:off x="3610745" y="3435961"/>
            <a:ext cx="0" cy="2580225"/>
          </a:xfrm>
          <a:prstGeom prst="line">
            <a:avLst/>
          </a:prstGeom>
          <a:ln>
            <a:solidFill>
              <a:srgbClr val="1B1464"/>
            </a:solidFill>
            <a:prstDash val="lgDash"/>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0E057228-3C82-FBB7-72EC-DD3E8E7CC3CE}"/>
              </a:ext>
            </a:extLst>
          </p:cNvPr>
          <p:cNvSpPr txBox="1"/>
          <p:nvPr/>
        </p:nvSpPr>
        <p:spPr>
          <a:xfrm>
            <a:off x="465350" y="6036011"/>
            <a:ext cx="1167562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VAB analysis of Nielsen R&amp;F Program Report, Sunday Night Football (NBC, </a:t>
            </a:r>
            <a:r>
              <a:rPr kumimoji="0" lang="en-US" sz="700" b="0" i="0" u="none"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Universo</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Telemundo), Monday Night Football (ESPN, ESPN2, ESPN </a:t>
            </a:r>
            <a:r>
              <a:rPr kumimoji="0" lang="en-US" sz="700" b="0" i="0" u="none"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Deportes</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ABC) and Thursday Night Football (Amazon (incl. local broadcast for in-game markets only)), excludes pre- &amp; post-game shows, </a:t>
            </a:r>
            <a:r>
              <a:rPr kumimoji="0" lang="en-US" sz="700" b="0" i="0" u="sng"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Live+SD</a:t>
            </a:r>
            <a:r>
              <a:rPr kumimoji="0" lang="en-US" sz="700" b="0"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P2+, Panel data</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7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NBC, </a:t>
            </a:r>
            <a:r>
              <a:rPr kumimoji="0" lang="en-US" sz="700" b="1" i="0" u="none"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Universo</a:t>
            </a:r>
            <a:r>
              <a:rPr kumimoji="0" lang="en-US" sz="7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Telemundo, ESPN, ESPN2, ESPN </a:t>
            </a:r>
            <a:r>
              <a:rPr kumimoji="0" lang="en-US" sz="700" b="1" i="0" u="none"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Deportes</a:t>
            </a:r>
            <a:r>
              <a:rPr kumimoji="0" lang="en-US" sz="7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and ABC reflects linear TV audience only and does not include audiences gained from their digital / app streaming. </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The 13 comparable games reflect all weeks that have standalone NFL night game broadcasts across NFL weeks: 2-11 &amp; 13-15 (excludes Thanksgiving weekend). NBC Sunday Night Football includes </a:t>
            </a:r>
            <a:r>
              <a:rPr kumimoji="0" lang="en-US" sz="700" b="0" i="0" u="none"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Universo</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and Telemundo simulcast viewership. ESPN Monday Night Football includes ESPN2 and ESPN </a:t>
            </a:r>
            <a:r>
              <a:rPr kumimoji="0" lang="en-US" sz="700" b="0" i="0" u="none"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Deportes</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simulcast viewership. Note: ESPN MNF data also includes ABC simulcast data and reflects only ABC for week 14 (12/11/23) due to a staggered doubleheader that night when each game partially overlapped each other. MNF weeks 2, 3 and 14 include two matchups. See </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hlinkClick r:id="rId7" action="ppaction://hlinksldjump">
                  <a:extLst>
                    <a:ext uri="{A12FA001-AC4F-418D-AE19-62706E023703}">
                      <ahyp:hlinkClr xmlns:ahyp="http://schemas.microsoft.com/office/drawing/2018/hyperlinkcolor" val="tx"/>
                    </a:ext>
                  </a:extLst>
                </a:hlinkClick>
              </a:rPr>
              <a:t>appendix</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for schedule and single game details.</a:t>
            </a:r>
          </a:p>
        </p:txBody>
      </p:sp>
    </p:spTree>
    <p:extLst>
      <p:ext uri="{BB962C8B-B14F-4D97-AF65-F5344CB8AC3E}">
        <p14:creationId xmlns:p14="http://schemas.microsoft.com/office/powerpoint/2010/main" val="1760738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Rectangle 176">
            <a:extLst>
              <a:ext uri="{FF2B5EF4-FFF2-40B4-BE49-F238E27FC236}">
                <a16:creationId xmlns:a16="http://schemas.microsoft.com/office/drawing/2014/main" id="{045958C9-2A1E-74F5-8619-03C7DC46F49C}"/>
              </a:ext>
            </a:extLst>
          </p:cNvPr>
          <p:cNvSpPr/>
          <p:nvPr/>
        </p:nvSpPr>
        <p:spPr>
          <a:xfrm>
            <a:off x="0" y="1765230"/>
            <a:ext cx="12191999" cy="510392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2" name="Straight Connector 21">
            <a:extLst>
              <a:ext uri="{FF2B5EF4-FFF2-40B4-BE49-F238E27FC236}">
                <a16:creationId xmlns:a16="http://schemas.microsoft.com/office/drawing/2014/main" id="{7DD48CC8-EE90-6FDD-8B5F-BA6D08939AE1}"/>
              </a:ext>
            </a:extLst>
          </p:cNvPr>
          <p:cNvCxnSpPr>
            <a:cxnSpLocks/>
          </p:cNvCxnSpPr>
          <p:nvPr/>
        </p:nvCxnSpPr>
        <p:spPr>
          <a:xfrm>
            <a:off x="558925"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397F8115-3C43-5A2B-C88E-1953D955DE71}"/>
              </a:ext>
            </a:extLst>
          </p:cNvPr>
          <p:cNvSpPr txBox="1"/>
          <p:nvPr/>
        </p:nvSpPr>
        <p:spPr>
          <a:xfrm>
            <a:off x="51023" y="533776"/>
            <a:ext cx="421814"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3C8D"/>
                </a:solidFill>
                <a:effectLst/>
                <a:uLnTx/>
                <a:uFillTx/>
                <a:latin typeface="Helvetica" pitchFamily="2" charset="0"/>
                <a:ea typeface="+mn-ea"/>
                <a:cs typeface="+mn-cs"/>
              </a:rPr>
              <a:t>4</a:t>
            </a:r>
          </a:p>
        </p:txBody>
      </p:sp>
      <p:pic>
        <p:nvPicPr>
          <p:cNvPr id="2" name="Picture 1">
            <a:extLst>
              <a:ext uri="{FF2B5EF4-FFF2-40B4-BE49-F238E27FC236}">
                <a16:creationId xmlns:a16="http://schemas.microsoft.com/office/drawing/2014/main" id="{06CEDF0A-D03C-E28C-8382-06185E8D0B55}"/>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BDE1BC5F-BB63-0916-3A60-3B803226C47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1E957BC7-FFD0-73CE-08EA-C2A979729B8D}"/>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pic>
        <p:nvPicPr>
          <p:cNvPr id="3" name="Picture 8" descr="Thursday Night Football 2022 | Amazon Prime on Behance">
            <a:extLst>
              <a:ext uri="{FF2B5EF4-FFF2-40B4-BE49-F238E27FC236}">
                <a16:creationId xmlns:a16="http://schemas.microsoft.com/office/drawing/2014/main" id="{5C57EB88-BF2B-4F1A-EAB9-4F19370B3CF0}"/>
              </a:ext>
            </a:extLst>
          </p:cNvPr>
          <p:cNvPicPr>
            <a:picLocks noChangeAspect="1" noChangeArrowheads="1"/>
          </p:cNvPicPr>
          <p:nvPr/>
        </p:nvPicPr>
        <p:blipFill rotWithShape="1">
          <a:blip r:embed="rId4" cstate="hqprint">
            <a:extLst>
              <a:ext uri="{28A0092B-C50C-407E-A947-70E740481C1C}">
                <a14:useLocalDpi xmlns:a14="http://schemas.microsoft.com/office/drawing/2010/main"/>
              </a:ext>
            </a:extLst>
          </a:blip>
          <a:srcRect/>
          <a:stretch/>
        </p:blipFill>
        <p:spPr bwMode="auto">
          <a:xfrm>
            <a:off x="3849260" y="2413978"/>
            <a:ext cx="992572" cy="9448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Compadre - NBC – Sunday Night Football Logo Refresh">
            <a:extLst>
              <a:ext uri="{FF2B5EF4-FFF2-40B4-BE49-F238E27FC236}">
                <a16:creationId xmlns:a16="http://schemas.microsoft.com/office/drawing/2014/main" id="{EBBB0BCD-ACF4-A82D-5286-5F4C2697D6DC}"/>
              </a:ext>
            </a:extLst>
          </p:cNvPr>
          <p:cNvPicPr>
            <a:picLocks noChangeAspect="1" noChangeArrowheads="1"/>
          </p:cNvPicPr>
          <p:nvPr/>
        </p:nvPicPr>
        <p:blipFill>
          <a:blip r:embed="rId5" cstate="hqprint">
            <a:extLst>
              <a:ext uri="{28A0092B-C50C-407E-A947-70E740481C1C}">
                <a14:useLocalDpi xmlns:a14="http://schemas.microsoft.com/office/drawing/2010/main"/>
              </a:ext>
            </a:extLst>
          </a:blip>
          <a:srcRect/>
          <a:stretch>
            <a:fillRect/>
          </a:stretch>
        </p:blipFill>
        <p:spPr bwMode="auto">
          <a:xfrm>
            <a:off x="6459527" y="2305703"/>
            <a:ext cx="1226533" cy="107520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6" descr="NFL 2023 - WEEK 6 Schedule | NFL.com">
            <a:extLst>
              <a:ext uri="{FF2B5EF4-FFF2-40B4-BE49-F238E27FC236}">
                <a16:creationId xmlns:a16="http://schemas.microsoft.com/office/drawing/2014/main" id="{17B96D84-3281-32E8-BE08-DA4D007415B1}"/>
              </a:ext>
            </a:extLst>
          </p:cNvPr>
          <p:cNvPicPr>
            <a:picLocks noChangeAspect="1" noChangeArrowheads="1"/>
          </p:cNvPicPr>
          <p:nvPr/>
        </p:nvPicPr>
        <p:blipFill>
          <a:blip r:embed="rId6" cstate="hqprint">
            <a:extLst>
              <a:ext uri="{28A0092B-C50C-407E-A947-70E740481C1C}">
                <a14:useLocalDpi xmlns:a14="http://schemas.microsoft.com/office/drawing/2010/main"/>
              </a:ext>
            </a:extLst>
          </a:blip>
          <a:srcRect/>
          <a:stretch>
            <a:fillRect/>
          </a:stretch>
        </p:blipFill>
        <p:spPr bwMode="auto">
          <a:xfrm>
            <a:off x="9327810" y="2305702"/>
            <a:ext cx="1030655" cy="107520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DB4525C2-9DAF-EDA4-A1EF-31BAC0DEFE0D}"/>
              </a:ext>
            </a:extLst>
          </p:cNvPr>
          <p:cNvSpPr/>
          <p:nvPr/>
        </p:nvSpPr>
        <p:spPr>
          <a:xfrm>
            <a:off x="747462" y="3423261"/>
            <a:ext cx="10526454" cy="2580225"/>
          </a:xfrm>
          <a:prstGeom prst="roundRect">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24BF6774-79F9-19E5-2788-AF593EA1310D}"/>
              </a:ext>
            </a:extLst>
          </p:cNvPr>
          <p:cNvSpPr txBox="1"/>
          <p:nvPr/>
        </p:nvSpPr>
        <p:spPr>
          <a:xfrm>
            <a:off x="318817" y="3641092"/>
            <a:ext cx="2485095"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P18-34</a:t>
            </a:r>
          </a:p>
        </p:txBody>
      </p:sp>
      <p:cxnSp>
        <p:nvCxnSpPr>
          <p:cNvPr id="15" name="Straight Connector 14">
            <a:extLst>
              <a:ext uri="{FF2B5EF4-FFF2-40B4-BE49-F238E27FC236}">
                <a16:creationId xmlns:a16="http://schemas.microsoft.com/office/drawing/2014/main" id="{9681AB96-50F3-3F70-8446-45FAA43CF369}"/>
              </a:ext>
            </a:extLst>
          </p:cNvPr>
          <p:cNvCxnSpPr>
            <a:cxnSpLocks/>
          </p:cNvCxnSpPr>
          <p:nvPr/>
        </p:nvCxnSpPr>
        <p:spPr>
          <a:xfrm>
            <a:off x="747462" y="4283882"/>
            <a:ext cx="10526454" cy="0"/>
          </a:xfrm>
          <a:prstGeom prst="line">
            <a:avLst/>
          </a:prstGeom>
          <a:ln>
            <a:solidFill>
              <a:srgbClr val="1B146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252C5B9-24C3-6CBF-5081-81A218E8873E}"/>
              </a:ext>
            </a:extLst>
          </p:cNvPr>
          <p:cNvCxnSpPr>
            <a:cxnSpLocks/>
          </p:cNvCxnSpPr>
          <p:nvPr/>
        </p:nvCxnSpPr>
        <p:spPr>
          <a:xfrm>
            <a:off x="747462" y="5135529"/>
            <a:ext cx="10526454" cy="0"/>
          </a:xfrm>
          <a:prstGeom prst="line">
            <a:avLst/>
          </a:prstGeom>
          <a:ln>
            <a:solidFill>
              <a:srgbClr val="1B1464"/>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6059096-C575-7150-5D6E-A3B48423A8A7}"/>
              </a:ext>
            </a:extLst>
          </p:cNvPr>
          <p:cNvSpPr txBox="1"/>
          <p:nvPr/>
        </p:nvSpPr>
        <p:spPr>
          <a:xfrm>
            <a:off x="318817" y="4482808"/>
            <a:ext cx="2485095"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P18-49</a:t>
            </a:r>
          </a:p>
        </p:txBody>
      </p:sp>
      <p:sp>
        <p:nvSpPr>
          <p:cNvPr id="19" name="TextBox 18">
            <a:extLst>
              <a:ext uri="{FF2B5EF4-FFF2-40B4-BE49-F238E27FC236}">
                <a16:creationId xmlns:a16="http://schemas.microsoft.com/office/drawing/2014/main" id="{EB803098-27C8-C228-1CB3-2DA4402432BA}"/>
              </a:ext>
            </a:extLst>
          </p:cNvPr>
          <p:cNvSpPr txBox="1"/>
          <p:nvPr/>
        </p:nvSpPr>
        <p:spPr>
          <a:xfrm>
            <a:off x="318817" y="5338741"/>
            <a:ext cx="2485095"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P25-54</a:t>
            </a:r>
          </a:p>
        </p:txBody>
      </p:sp>
      <p:sp>
        <p:nvSpPr>
          <p:cNvPr id="24" name="TextBox 23">
            <a:extLst>
              <a:ext uri="{FF2B5EF4-FFF2-40B4-BE49-F238E27FC236}">
                <a16:creationId xmlns:a16="http://schemas.microsoft.com/office/drawing/2014/main" id="{541DCC19-149B-B1ED-731D-472898432EEA}"/>
              </a:ext>
            </a:extLst>
          </p:cNvPr>
          <p:cNvSpPr txBox="1"/>
          <p:nvPr/>
        </p:nvSpPr>
        <p:spPr>
          <a:xfrm>
            <a:off x="3396381" y="3533370"/>
            <a:ext cx="1936376"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2.5 MM</a:t>
            </a:r>
            <a:br>
              <a:rPr kumimoji="0" lang="en-US" sz="24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br>
            <a:r>
              <a:rPr lang="en-US" sz="1400" i="1">
                <a:solidFill>
                  <a:srgbClr val="00BFF2"/>
                </a:solidFill>
                <a:latin typeface="Helvetica" panose="020B0604020202020204" pitchFamily="34" charset="0"/>
              </a:rPr>
              <a:t>(+15</a:t>
            </a:r>
            <a:r>
              <a:rPr kumimoji="0" lang="en-US" sz="1400" b="0" i="1"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 YoY)</a:t>
            </a:r>
            <a:endParaRPr kumimoji="0" lang="en-US" sz="2400" b="0" i="1"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endParaRPr>
          </a:p>
        </p:txBody>
      </p:sp>
      <p:sp>
        <p:nvSpPr>
          <p:cNvPr id="25" name="TextBox 24">
            <a:extLst>
              <a:ext uri="{FF2B5EF4-FFF2-40B4-BE49-F238E27FC236}">
                <a16:creationId xmlns:a16="http://schemas.microsoft.com/office/drawing/2014/main" id="{3B3C9F66-3B85-F032-D3CB-153F2C9EE80E}"/>
              </a:ext>
            </a:extLst>
          </p:cNvPr>
          <p:cNvSpPr txBox="1"/>
          <p:nvPr/>
        </p:nvSpPr>
        <p:spPr>
          <a:xfrm>
            <a:off x="3396381" y="4375086"/>
            <a:ext cx="1936376"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00BFF2"/>
                </a:solidFill>
                <a:latin typeface="Helvetica" panose="020B0604020202020204" pitchFamily="34" charset="0"/>
                <a:cs typeface="Helvetica" panose="020B0604020202020204" pitchFamily="34" charset="0"/>
              </a:rPr>
              <a:t>5</a:t>
            </a:r>
            <a:r>
              <a:rPr kumimoji="0" lang="en-US" sz="24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.7 MM</a:t>
            </a:r>
            <a:br>
              <a:rPr kumimoji="0" lang="en-US" sz="24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br>
            <a:r>
              <a:rPr lang="en-US" sz="1400" i="1">
                <a:solidFill>
                  <a:srgbClr val="00BFF2"/>
                </a:solidFill>
                <a:latin typeface="Helvetica" panose="020B0604020202020204" pitchFamily="34" charset="0"/>
              </a:rPr>
              <a:t>(+18</a:t>
            </a:r>
            <a:r>
              <a:rPr kumimoji="0" lang="en-US" sz="1400" b="0" i="1"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 YoY)</a:t>
            </a:r>
            <a:endParaRPr kumimoji="0" lang="en-US" sz="28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endParaRPr>
          </a:p>
        </p:txBody>
      </p:sp>
      <p:sp>
        <p:nvSpPr>
          <p:cNvPr id="28" name="TextBox 27">
            <a:extLst>
              <a:ext uri="{FF2B5EF4-FFF2-40B4-BE49-F238E27FC236}">
                <a16:creationId xmlns:a16="http://schemas.microsoft.com/office/drawing/2014/main" id="{4EC28131-087C-75B7-86FC-98DB83124F96}"/>
              </a:ext>
            </a:extLst>
          </p:cNvPr>
          <p:cNvSpPr txBox="1"/>
          <p:nvPr/>
        </p:nvSpPr>
        <p:spPr>
          <a:xfrm>
            <a:off x="6107788" y="3533370"/>
            <a:ext cx="1936376"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ED3C8D"/>
                </a:solidFill>
                <a:latin typeface="Helvetica" panose="020B0604020202020204" pitchFamily="34" charset="0"/>
                <a:cs typeface="Helvetica" panose="020B0604020202020204" pitchFamily="34" charset="0"/>
              </a:rPr>
              <a:t>2</a:t>
            </a:r>
            <a:r>
              <a:rPr kumimoji="0" lang="en-US" sz="24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.8 MM</a:t>
            </a:r>
            <a:br>
              <a:rPr kumimoji="0" lang="en-US" sz="24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br>
            <a:r>
              <a:rPr lang="en-US" sz="1400" i="1">
                <a:solidFill>
                  <a:srgbClr val="ED3C8D"/>
                </a:solidFill>
                <a:latin typeface="Helvetica" panose="020B0604020202020204" pitchFamily="34" charset="0"/>
              </a:rPr>
              <a:t>(+16</a:t>
            </a:r>
            <a:r>
              <a:rPr kumimoji="0" lang="en-US" sz="1400" b="0" i="1"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 YoY)</a:t>
            </a:r>
            <a:endParaRPr kumimoji="0" lang="en-US" sz="2400" b="0" i="1"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endParaRPr>
          </a:p>
        </p:txBody>
      </p:sp>
      <p:sp>
        <p:nvSpPr>
          <p:cNvPr id="29" name="TextBox 28">
            <a:extLst>
              <a:ext uri="{FF2B5EF4-FFF2-40B4-BE49-F238E27FC236}">
                <a16:creationId xmlns:a16="http://schemas.microsoft.com/office/drawing/2014/main" id="{FE5E4EF2-93FA-36F3-B542-7C6F459CFE99}"/>
              </a:ext>
            </a:extLst>
          </p:cNvPr>
          <p:cNvSpPr txBox="1"/>
          <p:nvPr/>
        </p:nvSpPr>
        <p:spPr>
          <a:xfrm>
            <a:off x="6107788" y="4375086"/>
            <a:ext cx="1936376"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7.1 MM</a:t>
            </a:r>
            <a:br>
              <a:rPr kumimoji="0" lang="en-US" sz="28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br>
            <a:r>
              <a:rPr lang="en-US" sz="1400" i="1">
                <a:solidFill>
                  <a:srgbClr val="ED3C8D"/>
                </a:solidFill>
                <a:latin typeface="Helvetica" panose="020B0604020202020204" pitchFamily="34" charset="0"/>
              </a:rPr>
              <a:t>(+10</a:t>
            </a:r>
            <a:r>
              <a:rPr kumimoji="0" lang="en-US" sz="1400" b="0" i="1"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 YoY)</a:t>
            </a:r>
            <a:endParaRPr kumimoji="0" lang="en-US" sz="28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endParaRPr>
          </a:p>
        </p:txBody>
      </p:sp>
      <p:sp>
        <p:nvSpPr>
          <p:cNvPr id="31" name="TextBox 30">
            <a:extLst>
              <a:ext uri="{FF2B5EF4-FFF2-40B4-BE49-F238E27FC236}">
                <a16:creationId xmlns:a16="http://schemas.microsoft.com/office/drawing/2014/main" id="{8BC4663B-E3F7-1FC0-1D83-EC458BFC4FF7}"/>
              </a:ext>
            </a:extLst>
          </p:cNvPr>
          <p:cNvSpPr txBox="1"/>
          <p:nvPr/>
        </p:nvSpPr>
        <p:spPr>
          <a:xfrm>
            <a:off x="8874950" y="3533370"/>
            <a:ext cx="1936376"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4EBEA4"/>
                </a:solidFill>
                <a:latin typeface="Helvetica" panose="020B0604020202020204" pitchFamily="34" charset="0"/>
                <a:cs typeface="Helvetica" panose="020B0604020202020204" pitchFamily="34" charset="0"/>
              </a:rPr>
              <a:t>2</a:t>
            </a:r>
            <a:r>
              <a:rPr kumimoji="0" lang="en-US" sz="24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.6 MM</a:t>
            </a:r>
            <a:br>
              <a:rPr kumimoji="0" lang="en-US" sz="24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br>
            <a:r>
              <a:rPr lang="en-US" sz="1400" i="1">
                <a:solidFill>
                  <a:srgbClr val="4EBEA4"/>
                </a:solidFill>
                <a:latin typeface="Helvetica" panose="020B0604020202020204" pitchFamily="34" charset="0"/>
              </a:rPr>
              <a:t>(+26</a:t>
            </a:r>
            <a:r>
              <a:rPr kumimoji="0" lang="en-US" sz="1400" b="0" i="1"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 YoY)</a:t>
            </a:r>
            <a:endParaRPr kumimoji="0" lang="en-US" sz="2400" b="0" i="1"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endParaRPr>
          </a:p>
        </p:txBody>
      </p:sp>
      <p:sp>
        <p:nvSpPr>
          <p:cNvPr id="32" name="TextBox 31">
            <a:extLst>
              <a:ext uri="{FF2B5EF4-FFF2-40B4-BE49-F238E27FC236}">
                <a16:creationId xmlns:a16="http://schemas.microsoft.com/office/drawing/2014/main" id="{63C63A92-4B91-6943-4D13-FD4F2E028691}"/>
              </a:ext>
            </a:extLst>
          </p:cNvPr>
          <p:cNvSpPr txBox="1"/>
          <p:nvPr/>
        </p:nvSpPr>
        <p:spPr>
          <a:xfrm>
            <a:off x="8874950" y="4375086"/>
            <a:ext cx="1936376"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4EBEA4"/>
                </a:solidFill>
                <a:latin typeface="Helvetica" panose="020B0604020202020204" pitchFamily="34" charset="0"/>
                <a:cs typeface="Helvetica" panose="020B0604020202020204" pitchFamily="34" charset="0"/>
              </a:rPr>
              <a:t>6</a:t>
            </a:r>
            <a:r>
              <a:rPr kumimoji="0" lang="en-US" sz="24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.6 MM</a:t>
            </a:r>
            <a:br>
              <a:rPr kumimoji="0" lang="en-US" sz="28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br>
            <a:r>
              <a:rPr lang="en-US" sz="1400" i="1">
                <a:solidFill>
                  <a:srgbClr val="4EBEA4"/>
                </a:solidFill>
                <a:latin typeface="Helvetica" panose="020B0604020202020204" pitchFamily="34" charset="0"/>
              </a:rPr>
              <a:t>(+</a:t>
            </a:r>
            <a:r>
              <a:rPr kumimoji="0" lang="en-US" sz="1400" b="0" i="1"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28% YoY)</a:t>
            </a:r>
            <a:endParaRPr kumimoji="0" lang="en-US" sz="28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endParaRPr>
          </a:p>
        </p:txBody>
      </p:sp>
      <p:cxnSp>
        <p:nvCxnSpPr>
          <p:cNvPr id="11" name="Straight Connector 10">
            <a:extLst>
              <a:ext uri="{FF2B5EF4-FFF2-40B4-BE49-F238E27FC236}">
                <a16:creationId xmlns:a16="http://schemas.microsoft.com/office/drawing/2014/main" id="{1AAE3AAB-3276-A136-F868-622AE2965AB3}"/>
              </a:ext>
            </a:extLst>
          </p:cNvPr>
          <p:cNvCxnSpPr>
            <a:cxnSpLocks/>
          </p:cNvCxnSpPr>
          <p:nvPr/>
        </p:nvCxnSpPr>
        <p:spPr>
          <a:xfrm>
            <a:off x="5733817" y="3429611"/>
            <a:ext cx="0" cy="2580225"/>
          </a:xfrm>
          <a:prstGeom prst="line">
            <a:avLst/>
          </a:prstGeom>
          <a:ln>
            <a:solidFill>
              <a:srgbClr val="1B1464"/>
            </a:solidFill>
            <a:prstDash val="lg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1C21DA0-E427-6040-7426-245B0BF924E9}"/>
              </a:ext>
            </a:extLst>
          </p:cNvPr>
          <p:cNvCxnSpPr>
            <a:cxnSpLocks/>
          </p:cNvCxnSpPr>
          <p:nvPr/>
        </p:nvCxnSpPr>
        <p:spPr>
          <a:xfrm>
            <a:off x="8506753" y="3429611"/>
            <a:ext cx="0" cy="2580225"/>
          </a:xfrm>
          <a:prstGeom prst="line">
            <a:avLst/>
          </a:prstGeom>
          <a:ln>
            <a:solidFill>
              <a:srgbClr val="1B1464"/>
            </a:solidFill>
            <a:prstDash val="lg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B80F7A7-42C0-36B8-0732-C7292C25F566}"/>
              </a:ext>
            </a:extLst>
          </p:cNvPr>
          <p:cNvSpPr txBox="1"/>
          <p:nvPr/>
        </p:nvSpPr>
        <p:spPr>
          <a:xfrm>
            <a:off x="51023" y="1771882"/>
            <a:ext cx="12192000"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Average Audience (Weekly Average, Per Min)</a:t>
            </a:r>
            <a:endPar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rgbClr val="1B1464"/>
                </a:solidFill>
                <a:latin typeface="Helvetica" panose="020B0604020202020204" pitchFamily="34" charset="0"/>
                <a:cs typeface="Helvetica" panose="020B0604020202020204" pitchFamily="34" charset="0"/>
              </a:rPr>
              <a:t>2023 vs 2022 Comparable ‘Standalone NFL Primetime’ Games</a:t>
            </a:r>
          </a:p>
        </p:txBody>
      </p:sp>
      <p:sp>
        <p:nvSpPr>
          <p:cNvPr id="17" name="TextBox 16">
            <a:extLst>
              <a:ext uri="{FF2B5EF4-FFF2-40B4-BE49-F238E27FC236}">
                <a16:creationId xmlns:a16="http://schemas.microsoft.com/office/drawing/2014/main" id="{2E92C2A4-4FC4-794F-94E9-7A684D43E46D}"/>
              </a:ext>
            </a:extLst>
          </p:cNvPr>
          <p:cNvSpPr txBox="1"/>
          <p:nvPr/>
        </p:nvSpPr>
        <p:spPr>
          <a:xfrm>
            <a:off x="3396381" y="5231019"/>
            <a:ext cx="1936376"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00BFF2"/>
                </a:solidFill>
                <a:latin typeface="Helvetica" panose="020B0604020202020204" pitchFamily="34" charset="0"/>
                <a:cs typeface="Helvetica" panose="020B0604020202020204" pitchFamily="34" charset="0"/>
              </a:rPr>
              <a:t>6</a:t>
            </a:r>
            <a:r>
              <a:rPr kumimoji="0" lang="en-US" sz="24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.1 MM</a:t>
            </a:r>
            <a:br>
              <a:rPr kumimoji="0" lang="en-US" sz="24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br>
            <a:r>
              <a:rPr lang="en-US" sz="1400" i="1">
                <a:solidFill>
                  <a:srgbClr val="00BFF2"/>
                </a:solidFill>
                <a:latin typeface="Helvetica" panose="020B0604020202020204" pitchFamily="34" charset="0"/>
              </a:rPr>
              <a:t>(+20% </a:t>
            </a:r>
            <a:r>
              <a:rPr kumimoji="0" lang="en-US" sz="1400" b="0" i="1"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YoY)</a:t>
            </a:r>
            <a:endParaRPr kumimoji="0" lang="en-US" sz="28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endParaRPr>
          </a:p>
        </p:txBody>
      </p:sp>
      <p:sp>
        <p:nvSpPr>
          <p:cNvPr id="20" name="TextBox 19">
            <a:extLst>
              <a:ext uri="{FF2B5EF4-FFF2-40B4-BE49-F238E27FC236}">
                <a16:creationId xmlns:a16="http://schemas.microsoft.com/office/drawing/2014/main" id="{B80B32FC-AC3D-C7F9-DF25-DAA99BDDFA74}"/>
              </a:ext>
            </a:extLst>
          </p:cNvPr>
          <p:cNvSpPr txBox="1"/>
          <p:nvPr/>
        </p:nvSpPr>
        <p:spPr>
          <a:xfrm>
            <a:off x="6107788" y="5231019"/>
            <a:ext cx="1936376"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ED3C8D"/>
                </a:solidFill>
                <a:latin typeface="Helvetica" panose="020B0604020202020204" pitchFamily="34" charset="0"/>
                <a:cs typeface="Helvetica" panose="020B0604020202020204" pitchFamily="34" charset="0"/>
              </a:rPr>
              <a:t>8</a:t>
            </a:r>
            <a:r>
              <a:rPr kumimoji="0" lang="en-US" sz="24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.0 MM</a:t>
            </a:r>
            <a:br>
              <a:rPr kumimoji="0" lang="en-US" sz="28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br>
            <a:r>
              <a:rPr lang="en-US" sz="1400" i="1">
                <a:solidFill>
                  <a:srgbClr val="ED3C8D"/>
                </a:solidFill>
                <a:latin typeface="Helvetica" panose="020B0604020202020204" pitchFamily="34" charset="0"/>
              </a:rPr>
              <a:t>(+10</a:t>
            </a:r>
            <a:r>
              <a:rPr kumimoji="0" lang="en-US" sz="1400" b="0" i="1"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 YoY)</a:t>
            </a:r>
            <a:endParaRPr kumimoji="0" lang="en-US" sz="28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endParaRPr>
          </a:p>
        </p:txBody>
      </p:sp>
      <p:sp>
        <p:nvSpPr>
          <p:cNvPr id="21" name="TextBox 20">
            <a:extLst>
              <a:ext uri="{FF2B5EF4-FFF2-40B4-BE49-F238E27FC236}">
                <a16:creationId xmlns:a16="http://schemas.microsoft.com/office/drawing/2014/main" id="{AC4FE6F2-99CE-D95A-1975-B6CB463C8B27}"/>
              </a:ext>
            </a:extLst>
          </p:cNvPr>
          <p:cNvSpPr txBox="1"/>
          <p:nvPr/>
        </p:nvSpPr>
        <p:spPr>
          <a:xfrm>
            <a:off x="8874950" y="5231019"/>
            <a:ext cx="1936376"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4EBEA4"/>
                </a:solidFill>
                <a:latin typeface="Helvetica" panose="020B0604020202020204" pitchFamily="34" charset="0"/>
                <a:cs typeface="Helvetica" panose="020B0604020202020204" pitchFamily="34" charset="0"/>
              </a:rPr>
              <a:t>7</a:t>
            </a:r>
            <a:r>
              <a:rPr kumimoji="0" lang="en-US" sz="24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.6 MM</a:t>
            </a:r>
            <a:br>
              <a:rPr kumimoji="0" lang="en-US" sz="28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br>
            <a:r>
              <a:rPr lang="en-US" sz="1400" i="1">
                <a:solidFill>
                  <a:srgbClr val="4EBEA4"/>
                </a:solidFill>
                <a:latin typeface="Helvetica" panose="020B0604020202020204" pitchFamily="34" charset="0"/>
              </a:rPr>
              <a:t>(+30% </a:t>
            </a:r>
            <a:r>
              <a:rPr kumimoji="0" lang="en-US" sz="1400" b="0" i="1"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YoY)</a:t>
            </a:r>
            <a:endParaRPr kumimoji="0" lang="en-US" sz="28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endParaRPr>
          </a:p>
        </p:txBody>
      </p:sp>
      <p:cxnSp>
        <p:nvCxnSpPr>
          <p:cNvPr id="23" name="Straight Connector 22">
            <a:extLst>
              <a:ext uri="{FF2B5EF4-FFF2-40B4-BE49-F238E27FC236}">
                <a16:creationId xmlns:a16="http://schemas.microsoft.com/office/drawing/2014/main" id="{E1E9F83A-040F-07A2-2B1E-88086DAA2D40}"/>
              </a:ext>
            </a:extLst>
          </p:cNvPr>
          <p:cNvCxnSpPr>
            <a:cxnSpLocks/>
          </p:cNvCxnSpPr>
          <p:nvPr/>
        </p:nvCxnSpPr>
        <p:spPr>
          <a:xfrm>
            <a:off x="3010670" y="3429611"/>
            <a:ext cx="0" cy="2580225"/>
          </a:xfrm>
          <a:prstGeom prst="line">
            <a:avLst/>
          </a:prstGeom>
          <a:ln>
            <a:solidFill>
              <a:srgbClr val="1B1464"/>
            </a:solidFill>
            <a:prstDash val="lgDash"/>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1BF894CE-5EB9-4BB3-F6C7-477E37F6A6AA}"/>
              </a:ext>
            </a:extLst>
          </p:cNvPr>
          <p:cNvSpPr/>
          <p:nvPr/>
        </p:nvSpPr>
        <p:spPr>
          <a:xfrm>
            <a:off x="623075" y="426795"/>
            <a:ext cx="11323760" cy="892552"/>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B1464"/>
                </a:solidFill>
                <a:latin typeface="Helvetica" pitchFamily="2" charset="0"/>
              </a:rPr>
              <a:t>The ‘event-like’ atmosphere of live primetime NFL games drove </a:t>
            </a:r>
            <a:r>
              <a:rPr lang="en-US" sz="2600" b="1">
                <a:solidFill>
                  <a:srgbClr val="ED3C8D"/>
                </a:solidFill>
                <a:latin typeface="Helvetica" pitchFamily="2" charset="0"/>
              </a:rPr>
              <a:t>double-digit growth across all key demographics</a:t>
            </a:r>
            <a:endParaRPr kumimoji="0" lang="en-US" sz="2600" b="1" i="0" u="none" kern="1200" cap="none" spc="0" normalizeH="0" baseline="0" noProof="0">
              <a:ln>
                <a:noFill/>
              </a:ln>
              <a:solidFill>
                <a:srgbClr val="1B1464"/>
              </a:solidFill>
              <a:effectLst/>
              <a:uLnTx/>
              <a:uFillTx/>
              <a:latin typeface="Helvetica" pitchFamily="2" charset="0"/>
              <a:ea typeface="+mn-ea"/>
              <a:cs typeface="+mn-cs"/>
            </a:endParaRPr>
          </a:p>
        </p:txBody>
      </p:sp>
      <p:sp>
        <p:nvSpPr>
          <p:cNvPr id="43" name="TextBox 42">
            <a:extLst>
              <a:ext uri="{FF2B5EF4-FFF2-40B4-BE49-F238E27FC236}">
                <a16:creationId xmlns:a16="http://schemas.microsoft.com/office/drawing/2014/main" id="{FCF9E96B-A8C0-7BD3-A35D-D7E53B3E844D}"/>
              </a:ext>
            </a:extLst>
          </p:cNvPr>
          <p:cNvSpPr txBox="1"/>
          <p:nvPr/>
        </p:nvSpPr>
        <p:spPr>
          <a:xfrm>
            <a:off x="318816" y="6057813"/>
            <a:ext cx="1192420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VAB analysis of Nielsen Ratings Analysis Program Report, Sunday </a:t>
            </a:r>
            <a:r>
              <a:rPr lang="en-US" sz="700">
                <a:solidFill>
                  <a:srgbClr val="1B1464"/>
                </a:solidFill>
                <a:latin typeface="Helvetica" panose="020B0604020202020204" pitchFamily="34" charset="0"/>
                <a:cs typeface="Helvetica" panose="020B0604020202020204" pitchFamily="34" charset="0"/>
              </a:rPr>
              <a:t>Night Football (</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NBC, </a:t>
            </a:r>
            <a:r>
              <a:rPr kumimoji="0" lang="en-US" sz="700" b="0" i="0" u="none"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Universo</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Telemundo), Monday Night Football (ESPN, ESPN2, ESPN Deportes, ABC) and Thursday Night Football (Amazon (</a:t>
            </a:r>
            <a:r>
              <a:rPr kumimoji="0" lang="en-US" sz="700" b="0" i="0" u="none"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inc</a:t>
            </a:r>
            <a:r>
              <a:rPr lang="en-US" sz="700">
                <a:solidFill>
                  <a:srgbClr val="1B1464"/>
                </a:solidFill>
                <a:latin typeface="Helvetica" panose="020B0604020202020204" pitchFamily="34" charset="0"/>
                <a:cs typeface="Helvetica" panose="020B0604020202020204" pitchFamily="34" charset="0"/>
              </a:rPr>
              <a:t>l.</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local broadcast for in-game markets only)), excludes pre- &amp; post-game shows, </a:t>
            </a:r>
            <a:r>
              <a:rPr kumimoji="0" lang="en-US" sz="700" b="0" i="0" u="sng"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Live+SD</a:t>
            </a:r>
            <a:r>
              <a:rPr kumimoji="0" lang="en-US" sz="700" b="0"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P18-34, P18-49 &amp; P25-54, Panel data</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7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NBC, </a:t>
            </a:r>
            <a:r>
              <a:rPr kumimoji="0" lang="en-US" sz="700" b="1" i="0" u="none"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Universo</a:t>
            </a:r>
            <a:r>
              <a:rPr kumimoji="0" lang="en-US" sz="7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Telemundo, ESPN, ESPN2, ESPN Deportes and ABC reflects linear TV audience only and does not include audiences gained from their digital / app streaming. </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The 13 comparable games reflect all weeks that have standalone NFL night game broadcasts across NFL weeks: 2-11 &amp; 13-15 (excludes Thanksgiving weekend). </a:t>
            </a:r>
            <a:r>
              <a:rPr kumimoji="0" lang="en-US" sz="70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NBC Sunday Night Football includes </a:t>
            </a:r>
            <a:r>
              <a:rPr kumimoji="0" lang="en-US" sz="700" i="0" u="none"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Universo</a:t>
            </a:r>
            <a:r>
              <a:rPr kumimoji="0" lang="en-US" sz="70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and Telemundo </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simulcast viewership.</a:t>
            </a:r>
            <a:r>
              <a:rPr lang="en-US" sz="700" b="0">
                <a:solidFill>
                  <a:srgbClr val="1B1464"/>
                </a:solidFill>
                <a:latin typeface="Helvetica" panose="020B0604020202020204" pitchFamily="34" charset="0"/>
                <a:cs typeface="Helvetica" panose="020B0604020202020204" pitchFamily="34" charset="0"/>
              </a:rPr>
              <a:t> </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ESPN Monday Night Football includes ESPN2 and ESPN Deportes simulcast viewership. Note: ESPN MNF data also includes ABC simulcast data and reflects only ABC for week 14 (12/11/23) due to a staggered doubleheader that night when each game partially overlapped each other. MNF </a:t>
            </a:r>
            <a:r>
              <a:rPr lang="en-US" sz="700">
                <a:solidFill>
                  <a:srgbClr val="1B1464"/>
                </a:solidFill>
                <a:latin typeface="Helvetica" panose="020B0604020202020204" pitchFamily="34" charset="0"/>
                <a:cs typeface="Helvetica" panose="020B0604020202020204" pitchFamily="34" charset="0"/>
              </a:rPr>
              <a:t>weeks 2, 3 and 14 include two matchups.</a:t>
            </a:r>
            <a:r>
              <a:rPr kumimoji="0" lang="en-US" sz="70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See</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hlinkClick r:id="rId7" action="ppaction://hlinksldjump">
                  <a:extLst>
                    <a:ext uri="{A12FA001-AC4F-418D-AE19-62706E023703}">
                      <ahyp:hlinkClr xmlns:ahyp="http://schemas.microsoft.com/office/drawing/2018/hyperlinkcolor" val="tx"/>
                    </a:ext>
                  </a:extLst>
                </a:hlinkClick>
              </a:rPr>
              <a:t>appendix</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for schedule and single game details.</a:t>
            </a:r>
          </a:p>
        </p:txBody>
      </p:sp>
    </p:spTree>
    <p:extLst>
      <p:ext uri="{BB962C8B-B14F-4D97-AF65-F5344CB8AC3E}">
        <p14:creationId xmlns:p14="http://schemas.microsoft.com/office/powerpoint/2010/main" val="2833339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Rectangle 176">
            <a:extLst>
              <a:ext uri="{FF2B5EF4-FFF2-40B4-BE49-F238E27FC236}">
                <a16:creationId xmlns:a16="http://schemas.microsoft.com/office/drawing/2014/main" id="{045958C9-2A1E-74F5-8619-03C7DC46F49C}"/>
              </a:ext>
            </a:extLst>
          </p:cNvPr>
          <p:cNvSpPr>
            <a:spLocks noGrp="1" noRot="1" noMove="1" noResize="1" noEditPoints="1" noAdjustHandles="1" noChangeArrowheads="1" noChangeShapeType="1"/>
          </p:cNvSpPr>
          <p:nvPr/>
        </p:nvSpPr>
        <p:spPr>
          <a:xfrm>
            <a:off x="0" y="1765230"/>
            <a:ext cx="12191999" cy="510392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06CEDF0A-D03C-E28C-8382-06185E8D0B55}"/>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BDE1BC5F-BB63-0916-3A60-3B803226C47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1E957BC7-FFD0-73CE-08EA-C2A979729B8D}"/>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cxnSp>
        <p:nvCxnSpPr>
          <p:cNvPr id="6" name="Straight Connector 5">
            <a:extLst>
              <a:ext uri="{FF2B5EF4-FFF2-40B4-BE49-F238E27FC236}">
                <a16:creationId xmlns:a16="http://schemas.microsoft.com/office/drawing/2014/main" id="{4F75FF57-9406-6349-8045-A066EA63893E}"/>
              </a:ext>
            </a:extLst>
          </p:cNvPr>
          <p:cNvCxnSpPr>
            <a:cxnSpLocks/>
          </p:cNvCxnSpPr>
          <p:nvPr/>
        </p:nvCxnSpPr>
        <p:spPr>
          <a:xfrm>
            <a:off x="558925"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4D48E9F-84D9-31B4-FF0B-CF8B7A105BC1}"/>
              </a:ext>
            </a:extLst>
          </p:cNvPr>
          <p:cNvSpPr txBox="1"/>
          <p:nvPr/>
        </p:nvSpPr>
        <p:spPr>
          <a:xfrm>
            <a:off x="51023" y="533776"/>
            <a:ext cx="421814"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3C8D"/>
                </a:solidFill>
                <a:effectLst/>
                <a:uLnTx/>
                <a:uFillTx/>
                <a:latin typeface="Helvetica" pitchFamily="2" charset="0"/>
                <a:ea typeface="+mn-ea"/>
                <a:cs typeface="+mn-cs"/>
              </a:rPr>
              <a:t>5</a:t>
            </a:r>
          </a:p>
        </p:txBody>
      </p:sp>
      <p:sp>
        <p:nvSpPr>
          <p:cNvPr id="10" name="Rectangle 9">
            <a:extLst>
              <a:ext uri="{FF2B5EF4-FFF2-40B4-BE49-F238E27FC236}">
                <a16:creationId xmlns:a16="http://schemas.microsoft.com/office/drawing/2014/main" id="{8D8DD2BA-3A0A-6B68-280C-2808CC9F0C96}"/>
              </a:ext>
            </a:extLst>
          </p:cNvPr>
          <p:cNvSpPr/>
          <p:nvPr/>
        </p:nvSpPr>
        <p:spPr>
          <a:xfrm>
            <a:off x="645014" y="368609"/>
            <a:ext cx="11517903"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dirty="0">
                <a:solidFill>
                  <a:srgbClr val="ED3C8D"/>
                </a:solidFill>
                <a:latin typeface="Helvetica" pitchFamily="2" charset="0"/>
              </a:rPr>
              <a:t>The ‘</a:t>
            </a:r>
            <a:r>
              <a:rPr lang="en-US" sz="2600" b="1" dirty="0" err="1">
                <a:solidFill>
                  <a:srgbClr val="ED3C8D"/>
                </a:solidFill>
                <a:latin typeface="Helvetica" pitchFamily="2" charset="0"/>
              </a:rPr>
              <a:t>Swiftie</a:t>
            </a:r>
            <a:r>
              <a:rPr lang="en-US" sz="2600" b="1" dirty="0">
                <a:solidFill>
                  <a:srgbClr val="ED3C8D"/>
                </a:solidFill>
                <a:latin typeface="Helvetica" pitchFamily="2" charset="0"/>
              </a:rPr>
              <a:t> Effect’ is real </a:t>
            </a:r>
            <a:r>
              <a:rPr lang="en-US" sz="2600" b="1" dirty="0">
                <a:solidFill>
                  <a:srgbClr val="1B1464"/>
                </a:solidFill>
                <a:latin typeface="Helvetica" pitchFamily="2" charset="0"/>
              </a:rPr>
              <a:t>and the hype around Taylor Swift attending Chiefs games drew female audiences to the live NFL broadcasts</a:t>
            </a:r>
            <a:endPar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endParaRPr>
          </a:p>
        </p:txBody>
      </p:sp>
      <p:sp>
        <p:nvSpPr>
          <p:cNvPr id="11" name="Rectangle: Rounded Corners 10">
            <a:extLst>
              <a:ext uri="{FF2B5EF4-FFF2-40B4-BE49-F238E27FC236}">
                <a16:creationId xmlns:a16="http://schemas.microsoft.com/office/drawing/2014/main" id="{35052A04-E04F-DF65-38B0-C63A5E6CF947}"/>
              </a:ext>
            </a:extLst>
          </p:cNvPr>
          <p:cNvSpPr/>
          <p:nvPr/>
        </p:nvSpPr>
        <p:spPr>
          <a:xfrm>
            <a:off x="1061951" y="2907479"/>
            <a:ext cx="10094995" cy="1372349"/>
          </a:xfrm>
          <a:prstGeom prst="roundRect">
            <a:avLst>
              <a:gd name="adj" fmla="val 3248"/>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FA020E9-E8C0-B404-6B27-F23DADCF30F6}"/>
              </a:ext>
            </a:extLst>
          </p:cNvPr>
          <p:cNvSpPr txBox="1"/>
          <p:nvPr/>
        </p:nvSpPr>
        <p:spPr>
          <a:xfrm>
            <a:off x="1815645" y="3632348"/>
            <a:ext cx="2485095" cy="615553"/>
          </a:xfrm>
          <a:prstGeom prst="rect">
            <a:avLst/>
          </a:prstGeom>
          <a:noFill/>
        </p:spPr>
        <p:txBody>
          <a:bodyPr wrap="square" rtlCol="0">
            <a:spAutoFit/>
          </a:bodyPr>
          <a:lstStyle/>
          <a:p>
            <a:pPr algn="r"/>
            <a:r>
              <a:rPr lang="en-US" sz="2000" b="1">
                <a:solidFill>
                  <a:srgbClr val="1B1464"/>
                </a:solidFill>
                <a:latin typeface="Helvetica" panose="020B0604020202020204" pitchFamily="34" charset="0"/>
                <a:cs typeface="Helvetica" panose="020B0604020202020204" pitchFamily="34" charset="0"/>
              </a:rPr>
              <a:t>Average Audience:</a:t>
            </a:r>
          </a:p>
          <a:p>
            <a:pPr algn="r"/>
            <a:r>
              <a:rPr lang="en-US" sz="1400" b="1">
                <a:solidFill>
                  <a:srgbClr val="1B1464"/>
                </a:solidFill>
                <a:latin typeface="Helvetica" panose="020B0604020202020204" pitchFamily="34" charset="0"/>
                <a:cs typeface="Helvetica" panose="020B0604020202020204" pitchFamily="34" charset="0"/>
              </a:rPr>
              <a:t>(Per Min)</a:t>
            </a:r>
          </a:p>
        </p:txBody>
      </p:sp>
      <p:cxnSp>
        <p:nvCxnSpPr>
          <p:cNvPr id="13" name="Straight Connector 12">
            <a:extLst>
              <a:ext uri="{FF2B5EF4-FFF2-40B4-BE49-F238E27FC236}">
                <a16:creationId xmlns:a16="http://schemas.microsoft.com/office/drawing/2014/main" id="{566492F1-CEED-67B0-4699-6C015A28C5FD}"/>
              </a:ext>
            </a:extLst>
          </p:cNvPr>
          <p:cNvCxnSpPr>
            <a:cxnSpLocks/>
          </p:cNvCxnSpPr>
          <p:nvPr/>
        </p:nvCxnSpPr>
        <p:spPr>
          <a:xfrm>
            <a:off x="1061951" y="3583904"/>
            <a:ext cx="10094994" cy="0"/>
          </a:xfrm>
          <a:prstGeom prst="line">
            <a:avLst/>
          </a:prstGeom>
          <a:ln>
            <a:solidFill>
              <a:srgbClr val="1B1464"/>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21AB6A7-E9F9-ECA8-9814-E788A0F6A0F8}"/>
              </a:ext>
            </a:extLst>
          </p:cNvPr>
          <p:cNvSpPr txBox="1"/>
          <p:nvPr/>
        </p:nvSpPr>
        <p:spPr>
          <a:xfrm>
            <a:off x="1815645" y="3058972"/>
            <a:ext cx="2485095" cy="400110"/>
          </a:xfrm>
          <a:prstGeom prst="rect">
            <a:avLst/>
          </a:prstGeom>
          <a:noFill/>
        </p:spPr>
        <p:txBody>
          <a:bodyPr wrap="square" rtlCol="0">
            <a:spAutoFit/>
          </a:bodyPr>
          <a:lstStyle/>
          <a:p>
            <a:pPr algn="r"/>
            <a:r>
              <a:rPr lang="en-US" sz="2000" b="1">
                <a:solidFill>
                  <a:srgbClr val="1B1464"/>
                </a:solidFill>
                <a:latin typeface="Helvetica" panose="020B0604020202020204" pitchFamily="34" charset="0"/>
                <a:cs typeface="Helvetica" panose="020B0604020202020204" pitchFamily="34" charset="0"/>
              </a:rPr>
              <a:t>Reach:</a:t>
            </a:r>
          </a:p>
        </p:txBody>
      </p:sp>
      <p:sp>
        <p:nvSpPr>
          <p:cNvPr id="15" name="TextBox 14">
            <a:extLst>
              <a:ext uri="{FF2B5EF4-FFF2-40B4-BE49-F238E27FC236}">
                <a16:creationId xmlns:a16="http://schemas.microsoft.com/office/drawing/2014/main" id="{00D87283-721C-9495-3C76-4C74F048A8D9}"/>
              </a:ext>
            </a:extLst>
          </p:cNvPr>
          <p:cNvSpPr txBox="1"/>
          <p:nvPr/>
        </p:nvSpPr>
        <p:spPr>
          <a:xfrm>
            <a:off x="4657017" y="3709292"/>
            <a:ext cx="1936376" cy="461665"/>
          </a:xfrm>
          <a:prstGeom prst="rect">
            <a:avLst/>
          </a:prstGeom>
          <a:noFill/>
        </p:spPr>
        <p:txBody>
          <a:bodyPr wrap="square" rtlCol="0">
            <a:spAutoFit/>
          </a:bodyPr>
          <a:lstStyle/>
          <a:p>
            <a:pPr algn="ctr"/>
            <a:r>
              <a:rPr lang="en-US" sz="2400" b="1">
                <a:solidFill>
                  <a:srgbClr val="1B1464"/>
                </a:solidFill>
                <a:latin typeface="Helvetica" panose="020B0604020202020204" pitchFamily="34" charset="0"/>
                <a:cs typeface="Helvetica" panose="020B0604020202020204" pitchFamily="34" charset="0"/>
              </a:rPr>
              <a:t>5.6 MM</a:t>
            </a:r>
            <a:endParaRPr lang="en-US" sz="2400" i="1">
              <a:solidFill>
                <a:srgbClr val="1B1464"/>
              </a:solidFill>
              <a:latin typeface="Helvetica" panose="020B0604020202020204" pitchFamily="34" charset="0"/>
              <a:cs typeface="Helvetica" panose="020B0604020202020204" pitchFamily="34" charset="0"/>
            </a:endParaRPr>
          </a:p>
        </p:txBody>
      </p:sp>
      <p:sp>
        <p:nvSpPr>
          <p:cNvPr id="16" name="TextBox 15">
            <a:extLst>
              <a:ext uri="{FF2B5EF4-FFF2-40B4-BE49-F238E27FC236}">
                <a16:creationId xmlns:a16="http://schemas.microsoft.com/office/drawing/2014/main" id="{8AD6FBF5-8489-8185-1460-40B4BB2A2FE8}"/>
              </a:ext>
            </a:extLst>
          </p:cNvPr>
          <p:cNvSpPr txBox="1"/>
          <p:nvPr/>
        </p:nvSpPr>
        <p:spPr>
          <a:xfrm>
            <a:off x="4657017" y="3028195"/>
            <a:ext cx="1936376" cy="461665"/>
          </a:xfrm>
          <a:prstGeom prst="rect">
            <a:avLst/>
          </a:prstGeom>
          <a:noFill/>
        </p:spPr>
        <p:txBody>
          <a:bodyPr wrap="square" rtlCol="0">
            <a:spAutoFit/>
          </a:bodyPr>
          <a:lstStyle/>
          <a:p>
            <a:pPr algn="ctr"/>
            <a:r>
              <a:rPr lang="en-US" sz="2400" b="1">
                <a:solidFill>
                  <a:srgbClr val="1B1464"/>
                </a:solidFill>
                <a:latin typeface="Helvetica" panose="020B0604020202020204" pitchFamily="34" charset="0"/>
                <a:cs typeface="Helvetica" panose="020B0604020202020204" pitchFamily="34" charset="0"/>
              </a:rPr>
              <a:t>12.3 MM</a:t>
            </a:r>
            <a:endParaRPr lang="en-US" sz="2800" b="1">
              <a:solidFill>
                <a:srgbClr val="1B1464"/>
              </a:solidFill>
              <a:latin typeface="Helvetica" panose="020B0604020202020204" pitchFamily="34" charset="0"/>
              <a:cs typeface="Helvetica" panose="020B0604020202020204" pitchFamily="34" charset="0"/>
            </a:endParaRPr>
          </a:p>
        </p:txBody>
      </p:sp>
      <p:sp>
        <p:nvSpPr>
          <p:cNvPr id="17" name="TextBox 16">
            <a:extLst>
              <a:ext uri="{FF2B5EF4-FFF2-40B4-BE49-F238E27FC236}">
                <a16:creationId xmlns:a16="http://schemas.microsoft.com/office/drawing/2014/main" id="{23014BB3-A6A0-C8AC-053D-73D142EA1A39}"/>
              </a:ext>
            </a:extLst>
          </p:cNvPr>
          <p:cNvSpPr txBox="1"/>
          <p:nvPr/>
        </p:nvSpPr>
        <p:spPr>
          <a:xfrm>
            <a:off x="6942813" y="3709292"/>
            <a:ext cx="193637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7.5 MM</a:t>
            </a:r>
            <a:endParaRPr kumimoji="0" lang="en-US" sz="2400" b="0" i="1"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endParaRPr>
          </a:p>
        </p:txBody>
      </p:sp>
      <p:sp>
        <p:nvSpPr>
          <p:cNvPr id="18" name="TextBox 17">
            <a:extLst>
              <a:ext uri="{FF2B5EF4-FFF2-40B4-BE49-F238E27FC236}">
                <a16:creationId xmlns:a16="http://schemas.microsoft.com/office/drawing/2014/main" id="{67ECC10B-EDE0-D413-92AC-AA0AD5940586}"/>
              </a:ext>
            </a:extLst>
          </p:cNvPr>
          <p:cNvSpPr txBox="1"/>
          <p:nvPr/>
        </p:nvSpPr>
        <p:spPr>
          <a:xfrm>
            <a:off x="6942813" y="3028195"/>
            <a:ext cx="193637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ED3C8D"/>
                </a:solidFill>
                <a:latin typeface="Helvetica" panose="020B0604020202020204" pitchFamily="34" charset="0"/>
                <a:cs typeface="Helvetica" panose="020B0604020202020204" pitchFamily="34" charset="0"/>
              </a:rPr>
              <a:t>14.3</a:t>
            </a:r>
            <a:r>
              <a:rPr kumimoji="0" lang="en-US" sz="24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 MM</a:t>
            </a:r>
            <a:endParaRPr kumimoji="0" lang="en-US" sz="28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endParaRPr>
          </a:p>
        </p:txBody>
      </p:sp>
      <p:cxnSp>
        <p:nvCxnSpPr>
          <p:cNvPr id="19" name="Straight Connector 18">
            <a:extLst>
              <a:ext uri="{FF2B5EF4-FFF2-40B4-BE49-F238E27FC236}">
                <a16:creationId xmlns:a16="http://schemas.microsoft.com/office/drawing/2014/main" id="{7B3E0F2E-E3D9-D540-26DE-C6D8D3721123}"/>
              </a:ext>
            </a:extLst>
          </p:cNvPr>
          <p:cNvCxnSpPr>
            <a:cxnSpLocks/>
          </p:cNvCxnSpPr>
          <p:nvPr/>
        </p:nvCxnSpPr>
        <p:spPr>
          <a:xfrm>
            <a:off x="6748045" y="2913829"/>
            <a:ext cx="0" cy="1365999"/>
          </a:xfrm>
          <a:prstGeom prst="line">
            <a:avLst/>
          </a:prstGeom>
          <a:ln>
            <a:solidFill>
              <a:srgbClr val="1B1464"/>
            </a:solidFill>
            <a:prstDash val="lg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21E0CAF-627D-EF21-1D0C-33CD096A682E}"/>
              </a:ext>
            </a:extLst>
          </p:cNvPr>
          <p:cNvCxnSpPr>
            <a:cxnSpLocks/>
          </p:cNvCxnSpPr>
          <p:nvPr/>
        </p:nvCxnSpPr>
        <p:spPr>
          <a:xfrm>
            <a:off x="4507498" y="2913829"/>
            <a:ext cx="0" cy="1365999"/>
          </a:xfrm>
          <a:prstGeom prst="line">
            <a:avLst/>
          </a:prstGeom>
          <a:ln>
            <a:solidFill>
              <a:srgbClr val="1B1464"/>
            </a:solidFill>
            <a:prstDash val="lg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04B75EC-418E-DFF9-CE98-7D1426332B2A}"/>
              </a:ext>
            </a:extLst>
          </p:cNvPr>
          <p:cNvCxnSpPr>
            <a:cxnSpLocks/>
          </p:cNvCxnSpPr>
          <p:nvPr/>
        </p:nvCxnSpPr>
        <p:spPr>
          <a:xfrm>
            <a:off x="9072145" y="2913829"/>
            <a:ext cx="0" cy="1365999"/>
          </a:xfrm>
          <a:prstGeom prst="line">
            <a:avLst/>
          </a:prstGeom>
          <a:ln>
            <a:solidFill>
              <a:srgbClr val="1B1464"/>
            </a:solidFill>
            <a:prstDash val="lg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284D01E4-F539-B0F4-586F-EE3BEB9D1C51}"/>
              </a:ext>
            </a:extLst>
          </p:cNvPr>
          <p:cNvSpPr txBox="1"/>
          <p:nvPr/>
        </p:nvSpPr>
        <p:spPr>
          <a:xfrm>
            <a:off x="9141365" y="3709292"/>
            <a:ext cx="193637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+33%</a:t>
            </a:r>
            <a:endParaRPr kumimoji="0" lang="en-US" sz="2400" b="0" i="1"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endParaRPr>
          </a:p>
        </p:txBody>
      </p:sp>
      <p:sp>
        <p:nvSpPr>
          <p:cNvPr id="32" name="TextBox 31">
            <a:extLst>
              <a:ext uri="{FF2B5EF4-FFF2-40B4-BE49-F238E27FC236}">
                <a16:creationId xmlns:a16="http://schemas.microsoft.com/office/drawing/2014/main" id="{D871749B-4082-8996-475D-88A04E05BEEC}"/>
              </a:ext>
            </a:extLst>
          </p:cNvPr>
          <p:cNvSpPr txBox="1"/>
          <p:nvPr/>
        </p:nvSpPr>
        <p:spPr>
          <a:xfrm>
            <a:off x="9141365" y="3028195"/>
            <a:ext cx="193637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+17%</a:t>
            </a:r>
            <a:endParaRPr kumimoji="0" lang="en-US" sz="2400" b="0" i="1"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endParaRPr>
          </a:p>
        </p:txBody>
      </p:sp>
      <p:sp>
        <p:nvSpPr>
          <p:cNvPr id="36" name="Rectangle: Rounded Corners 35">
            <a:extLst>
              <a:ext uri="{FF2B5EF4-FFF2-40B4-BE49-F238E27FC236}">
                <a16:creationId xmlns:a16="http://schemas.microsoft.com/office/drawing/2014/main" id="{7A4F3E79-0B8E-6A77-09B5-631F5BDA8651}"/>
              </a:ext>
            </a:extLst>
          </p:cNvPr>
          <p:cNvSpPr/>
          <p:nvPr/>
        </p:nvSpPr>
        <p:spPr>
          <a:xfrm>
            <a:off x="1055600" y="2908978"/>
            <a:ext cx="1781172" cy="349537"/>
          </a:xfrm>
          <a:prstGeom prst="roundRect">
            <a:avLst/>
          </a:prstGeom>
          <a:solidFill>
            <a:srgbClr val="1B14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bg1"/>
                </a:solidFill>
                <a:latin typeface="Helvetica" panose="020B0604020202020204" pitchFamily="34" charset="0"/>
                <a:cs typeface="Helvetica" panose="020B0604020202020204" pitchFamily="34" charset="0"/>
              </a:rPr>
              <a:t>Females 2+</a:t>
            </a:r>
          </a:p>
        </p:txBody>
      </p:sp>
      <p:sp>
        <p:nvSpPr>
          <p:cNvPr id="40" name="TextBox 39">
            <a:extLst>
              <a:ext uri="{FF2B5EF4-FFF2-40B4-BE49-F238E27FC236}">
                <a16:creationId xmlns:a16="http://schemas.microsoft.com/office/drawing/2014/main" id="{B656D759-D7DB-9335-81F2-DF41439EF306}"/>
              </a:ext>
            </a:extLst>
          </p:cNvPr>
          <p:cNvSpPr txBox="1"/>
          <p:nvPr/>
        </p:nvSpPr>
        <p:spPr>
          <a:xfrm>
            <a:off x="51023" y="1784570"/>
            <a:ext cx="12192000"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u="sng">
                <a:solidFill>
                  <a:srgbClr val="1B1464"/>
                </a:solidFill>
                <a:latin typeface="Helvetica" panose="020B0604020202020204" pitchFamily="34" charset="0"/>
                <a:cs typeface="Helvetica" panose="020B0604020202020204" pitchFamily="34" charset="0"/>
              </a:rPr>
              <a:t>Weekly Average Viewership</a:t>
            </a:r>
            <a:endParaRPr kumimoji="0" lang="en-US" sz="1600" i="0"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rgbClr val="1B1464"/>
                </a:solidFill>
                <a:latin typeface="Helvetica" panose="020B0604020202020204" pitchFamily="34" charset="0"/>
                <a:cs typeface="Helvetica" panose="020B0604020202020204" pitchFamily="34" charset="0"/>
              </a:rPr>
              <a:t>2023 Comparable ‘Standalone NFL Primetime’ Games across TNF, SNF and MNF</a:t>
            </a:r>
          </a:p>
        </p:txBody>
      </p:sp>
      <p:sp>
        <p:nvSpPr>
          <p:cNvPr id="42" name="TextBox 41">
            <a:extLst>
              <a:ext uri="{FF2B5EF4-FFF2-40B4-BE49-F238E27FC236}">
                <a16:creationId xmlns:a16="http://schemas.microsoft.com/office/drawing/2014/main" id="{56851768-3580-BCDF-91D9-23BCE58018BA}"/>
              </a:ext>
            </a:extLst>
          </p:cNvPr>
          <p:cNvSpPr txBox="1"/>
          <p:nvPr/>
        </p:nvSpPr>
        <p:spPr>
          <a:xfrm>
            <a:off x="4630415" y="2372884"/>
            <a:ext cx="1996408" cy="553998"/>
          </a:xfrm>
          <a:prstGeom prst="rect">
            <a:avLst/>
          </a:prstGeom>
          <a:noFill/>
        </p:spPr>
        <p:txBody>
          <a:bodyPr wrap="square" rtlCol="0">
            <a:spAutoFit/>
          </a:bodyPr>
          <a:lstStyle/>
          <a:p>
            <a:pPr algn="ctr"/>
            <a:r>
              <a:rPr lang="en-US" b="1">
                <a:solidFill>
                  <a:srgbClr val="1B1464"/>
                </a:solidFill>
                <a:latin typeface="Helvetica" panose="020B0604020202020204" pitchFamily="34" charset="0"/>
                <a:cs typeface="Helvetica" panose="020B0604020202020204" pitchFamily="34" charset="0"/>
              </a:rPr>
              <a:t>Average</a:t>
            </a:r>
            <a:br>
              <a:rPr lang="en-US" b="1">
                <a:solidFill>
                  <a:srgbClr val="1B1464"/>
                </a:solidFill>
                <a:latin typeface="Helvetica" panose="020B0604020202020204" pitchFamily="34" charset="0"/>
                <a:cs typeface="Helvetica" panose="020B0604020202020204" pitchFamily="34" charset="0"/>
              </a:rPr>
            </a:br>
            <a:r>
              <a:rPr lang="en-US" sz="1100" i="1">
                <a:solidFill>
                  <a:srgbClr val="1B1464"/>
                </a:solidFill>
                <a:latin typeface="Helvetica" panose="020B0604020202020204" pitchFamily="34" charset="0"/>
                <a:cs typeface="Helvetica" panose="020B0604020202020204" pitchFamily="34" charset="0"/>
              </a:rPr>
              <a:t>(excl. Chiefs Games)</a:t>
            </a:r>
            <a:endParaRPr lang="en-US" i="1">
              <a:solidFill>
                <a:srgbClr val="1B1464"/>
              </a:solidFill>
              <a:latin typeface="Helvetica" panose="020B0604020202020204" pitchFamily="34" charset="0"/>
              <a:cs typeface="Helvetica" panose="020B0604020202020204" pitchFamily="34" charset="0"/>
            </a:endParaRPr>
          </a:p>
        </p:txBody>
      </p:sp>
      <p:sp>
        <p:nvSpPr>
          <p:cNvPr id="44" name="Rectangle: Rounded Corners 43">
            <a:extLst>
              <a:ext uri="{FF2B5EF4-FFF2-40B4-BE49-F238E27FC236}">
                <a16:creationId xmlns:a16="http://schemas.microsoft.com/office/drawing/2014/main" id="{9F36DD3C-63C8-8785-4B6F-71FAD087EE7F}"/>
              </a:ext>
            </a:extLst>
          </p:cNvPr>
          <p:cNvSpPr/>
          <p:nvPr/>
        </p:nvSpPr>
        <p:spPr>
          <a:xfrm>
            <a:off x="1061951" y="4422964"/>
            <a:ext cx="10094995" cy="1372349"/>
          </a:xfrm>
          <a:prstGeom prst="roundRect">
            <a:avLst>
              <a:gd name="adj" fmla="val 3248"/>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11068202-7B99-8974-2698-BE699C04AF3C}"/>
              </a:ext>
            </a:extLst>
          </p:cNvPr>
          <p:cNvSpPr txBox="1"/>
          <p:nvPr/>
        </p:nvSpPr>
        <p:spPr>
          <a:xfrm>
            <a:off x="1815645" y="5147833"/>
            <a:ext cx="2485095" cy="615553"/>
          </a:xfrm>
          <a:prstGeom prst="rect">
            <a:avLst/>
          </a:prstGeom>
          <a:noFill/>
        </p:spPr>
        <p:txBody>
          <a:bodyPr wrap="square" rtlCol="0">
            <a:spAutoFit/>
          </a:bodyPr>
          <a:lstStyle/>
          <a:p>
            <a:pPr algn="r"/>
            <a:r>
              <a:rPr lang="en-US" sz="2000" b="1">
                <a:solidFill>
                  <a:srgbClr val="1B1464"/>
                </a:solidFill>
                <a:latin typeface="Helvetica" panose="020B0604020202020204" pitchFamily="34" charset="0"/>
                <a:cs typeface="Helvetica" panose="020B0604020202020204" pitchFamily="34" charset="0"/>
              </a:rPr>
              <a:t>Average Audience:</a:t>
            </a:r>
          </a:p>
          <a:p>
            <a:pPr algn="r"/>
            <a:r>
              <a:rPr lang="en-US" sz="1400" b="1">
                <a:solidFill>
                  <a:srgbClr val="1B1464"/>
                </a:solidFill>
                <a:latin typeface="Helvetica" panose="020B0604020202020204" pitchFamily="34" charset="0"/>
                <a:cs typeface="Helvetica" panose="020B0604020202020204" pitchFamily="34" charset="0"/>
              </a:rPr>
              <a:t>(Per Min)</a:t>
            </a:r>
          </a:p>
        </p:txBody>
      </p:sp>
      <p:cxnSp>
        <p:nvCxnSpPr>
          <p:cNvPr id="46" name="Straight Connector 45">
            <a:extLst>
              <a:ext uri="{FF2B5EF4-FFF2-40B4-BE49-F238E27FC236}">
                <a16:creationId xmlns:a16="http://schemas.microsoft.com/office/drawing/2014/main" id="{ADCB940E-1402-A898-FBFA-B6B47079E7B4}"/>
              </a:ext>
            </a:extLst>
          </p:cNvPr>
          <p:cNvCxnSpPr>
            <a:cxnSpLocks/>
          </p:cNvCxnSpPr>
          <p:nvPr/>
        </p:nvCxnSpPr>
        <p:spPr>
          <a:xfrm>
            <a:off x="1061951" y="5099389"/>
            <a:ext cx="10094994" cy="0"/>
          </a:xfrm>
          <a:prstGeom prst="line">
            <a:avLst/>
          </a:prstGeom>
          <a:ln>
            <a:solidFill>
              <a:srgbClr val="1B1464"/>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B717EF9C-22D3-9974-41F2-51856F96DC80}"/>
              </a:ext>
            </a:extLst>
          </p:cNvPr>
          <p:cNvSpPr txBox="1"/>
          <p:nvPr/>
        </p:nvSpPr>
        <p:spPr>
          <a:xfrm>
            <a:off x="1815645" y="4574457"/>
            <a:ext cx="2485095" cy="400110"/>
          </a:xfrm>
          <a:prstGeom prst="rect">
            <a:avLst/>
          </a:prstGeom>
          <a:noFill/>
        </p:spPr>
        <p:txBody>
          <a:bodyPr wrap="square" rtlCol="0">
            <a:spAutoFit/>
          </a:bodyPr>
          <a:lstStyle/>
          <a:p>
            <a:pPr algn="r"/>
            <a:r>
              <a:rPr lang="en-US" sz="2000" b="1">
                <a:solidFill>
                  <a:srgbClr val="1B1464"/>
                </a:solidFill>
                <a:latin typeface="Helvetica" panose="020B0604020202020204" pitchFamily="34" charset="0"/>
                <a:cs typeface="Helvetica" panose="020B0604020202020204" pitchFamily="34" charset="0"/>
              </a:rPr>
              <a:t>Reach:</a:t>
            </a:r>
          </a:p>
        </p:txBody>
      </p:sp>
      <p:sp>
        <p:nvSpPr>
          <p:cNvPr id="128" name="TextBox 127">
            <a:extLst>
              <a:ext uri="{FF2B5EF4-FFF2-40B4-BE49-F238E27FC236}">
                <a16:creationId xmlns:a16="http://schemas.microsoft.com/office/drawing/2014/main" id="{4A93D5EB-6234-45E7-89D1-7106D7B44DF4}"/>
              </a:ext>
            </a:extLst>
          </p:cNvPr>
          <p:cNvSpPr txBox="1"/>
          <p:nvPr/>
        </p:nvSpPr>
        <p:spPr>
          <a:xfrm>
            <a:off x="4657017" y="5224777"/>
            <a:ext cx="1936376" cy="461665"/>
          </a:xfrm>
          <a:prstGeom prst="rect">
            <a:avLst/>
          </a:prstGeom>
          <a:noFill/>
        </p:spPr>
        <p:txBody>
          <a:bodyPr wrap="square" rtlCol="0">
            <a:spAutoFit/>
          </a:bodyPr>
          <a:lstStyle/>
          <a:p>
            <a:pPr algn="ctr"/>
            <a:r>
              <a:rPr lang="en-US" sz="2400" b="1">
                <a:solidFill>
                  <a:srgbClr val="1B1464"/>
                </a:solidFill>
                <a:latin typeface="Helvetica" panose="020B0604020202020204" pitchFamily="34" charset="0"/>
                <a:cs typeface="Helvetica" panose="020B0604020202020204" pitchFamily="34" charset="0"/>
              </a:rPr>
              <a:t>2.1 MM</a:t>
            </a:r>
            <a:endParaRPr lang="en-US" sz="2400" i="1">
              <a:solidFill>
                <a:srgbClr val="1B1464"/>
              </a:solidFill>
              <a:latin typeface="Helvetica" panose="020B0604020202020204" pitchFamily="34" charset="0"/>
              <a:cs typeface="Helvetica" panose="020B0604020202020204" pitchFamily="34" charset="0"/>
            </a:endParaRPr>
          </a:p>
        </p:txBody>
      </p:sp>
      <p:sp>
        <p:nvSpPr>
          <p:cNvPr id="129" name="TextBox 128">
            <a:extLst>
              <a:ext uri="{FF2B5EF4-FFF2-40B4-BE49-F238E27FC236}">
                <a16:creationId xmlns:a16="http://schemas.microsoft.com/office/drawing/2014/main" id="{59051BF3-FCC4-25F3-1A38-517B4304315A}"/>
              </a:ext>
            </a:extLst>
          </p:cNvPr>
          <p:cNvSpPr txBox="1"/>
          <p:nvPr/>
        </p:nvSpPr>
        <p:spPr>
          <a:xfrm>
            <a:off x="4657017" y="4543680"/>
            <a:ext cx="1936376" cy="461665"/>
          </a:xfrm>
          <a:prstGeom prst="rect">
            <a:avLst/>
          </a:prstGeom>
          <a:noFill/>
        </p:spPr>
        <p:txBody>
          <a:bodyPr wrap="square" rtlCol="0">
            <a:spAutoFit/>
          </a:bodyPr>
          <a:lstStyle/>
          <a:p>
            <a:pPr algn="ctr"/>
            <a:r>
              <a:rPr lang="en-US" sz="2400" b="1">
                <a:solidFill>
                  <a:srgbClr val="1B1464"/>
                </a:solidFill>
                <a:latin typeface="Helvetica" panose="020B0604020202020204" pitchFamily="34" charset="0"/>
                <a:cs typeface="Helvetica" panose="020B0604020202020204" pitchFamily="34" charset="0"/>
              </a:rPr>
              <a:t>4.0 MM</a:t>
            </a:r>
            <a:endParaRPr lang="en-US" sz="2800" b="1">
              <a:solidFill>
                <a:srgbClr val="1B1464"/>
              </a:solidFill>
              <a:latin typeface="Helvetica" panose="020B0604020202020204" pitchFamily="34" charset="0"/>
              <a:cs typeface="Helvetica" panose="020B0604020202020204" pitchFamily="34" charset="0"/>
            </a:endParaRPr>
          </a:p>
        </p:txBody>
      </p:sp>
      <p:sp>
        <p:nvSpPr>
          <p:cNvPr id="130" name="TextBox 129">
            <a:extLst>
              <a:ext uri="{FF2B5EF4-FFF2-40B4-BE49-F238E27FC236}">
                <a16:creationId xmlns:a16="http://schemas.microsoft.com/office/drawing/2014/main" id="{02CD6943-69C8-345C-AD49-FDC344B60975}"/>
              </a:ext>
            </a:extLst>
          </p:cNvPr>
          <p:cNvSpPr txBox="1"/>
          <p:nvPr/>
        </p:nvSpPr>
        <p:spPr>
          <a:xfrm>
            <a:off x="6942813" y="5224777"/>
            <a:ext cx="193637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2.6 MM</a:t>
            </a:r>
            <a:endParaRPr kumimoji="0" lang="en-US" sz="2400" b="0" i="1"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endParaRPr>
          </a:p>
        </p:txBody>
      </p:sp>
      <p:sp>
        <p:nvSpPr>
          <p:cNvPr id="131" name="TextBox 130">
            <a:extLst>
              <a:ext uri="{FF2B5EF4-FFF2-40B4-BE49-F238E27FC236}">
                <a16:creationId xmlns:a16="http://schemas.microsoft.com/office/drawing/2014/main" id="{7AAE3E9C-6CC5-CAAE-07C6-4336DAAE3BC1}"/>
              </a:ext>
            </a:extLst>
          </p:cNvPr>
          <p:cNvSpPr txBox="1"/>
          <p:nvPr/>
        </p:nvSpPr>
        <p:spPr>
          <a:xfrm>
            <a:off x="6942813" y="4543680"/>
            <a:ext cx="193637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ED3C8D"/>
                </a:solidFill>
                <a:latin typeface="Helvetica" panose="020B0604020202020204" pitchFamily="34" charset="0"/>
                <a:cs typeface="Helvetica" panose="020B0604020202020204" pitchFamily="34" charset="0"/>
              </a:rPr>
              <a:t>4.5</a:t>
            </a:r>
            <a:r>
              <a:rPr kumimoji="0" lang="en-US" sz="24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 MM</a:t>
            </a:r>
            <a:endParaRPr kumimoji="0" lang="en-US" sz="28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endParaRPr>
          </a:p>
        </p:txBody>
      </p:sp>
      <p:cxnSp>
        <p:nvCxnSpPr>
          <p:cNvPr id="132" name="Straight Connector 131">
            <a:extLst>
              <a:ext uri="{FF2B5EF4-FFF2-40B4-BE49-F238E27FC236}">
                <a16:creationId xmlns:a16="http://schemas.microsoft.com/office/drawing/2014/main" id="{663B6E14-113D-23B5-FE24-929B60D39E81}"/>
              </a:ext>
            </a:extLst>
          </p:cNvPr>
          <p:cNvCxnSpPr>
            <a:cxnSpLocks/>
          </p:cNvCxnSpPr>
          <p:nvPr/>
        </p:nvCxnSpPr>
        <p:spPr>
          <a:xfrm>
            <a:off x="6748045" y="4429314"/>
            <a:ext cx="0" cy="1365999"/>
          </a:xfrm>
          <a:prstGeom prst="line">
            <a:avLst/>
          </a:prstGeom>
          <a:ln>
            <a:solidFill>
              <a:srgbClr val="1B1464"/>
            </a:solidFill>
            <a:prstDash val="lgDash"/>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C0B6A358-82FB-32B8-5FB0-171F1B1980EE}"/>
              </a:ext>
            </a:extLst>
          </p:cNvPr>
          <p:cNvCxnSpPr>
            <a:cxnSpLocks/>
          </p:cNvCxnSpPr>
          <p:nvPr/>
        </p:nvCxnSpPr>
        <p:spPr>
          <a:xfrm>
            <a:off x="4507498" y="4429314"/>
            <a:ext cx="0" cy="1365999"/>
          </a:xfrm>
          <a:prstGeom prst="line">
            <a:avLst/>
          </a:prstGeom>
          <a:ln>
            <a:solidFill>
              <a:srgbClr val="1B1464"/>
            </a:solidFill>
            <a:prstDash val="lgDash"/>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91512DC6-4BE3-9EA3-BFDC-9A0C8A57F775}"/>
              </a:ext>
            </a:extLst>
          </p:cNvPr>
          <p:cNvCxnSpPr>
            <a:cxnSpLocks/>
          </p:cNvCxnSpPr>
          <p:nvPr/>
        </p:nvCxnSpPr>
        <p:spPr>
          <a:xfrm>
            <a:off x="9072145" y="4429314"/>
            <a:ext cx="0" cy="1365999"/>
          </a:xfrm>
          <a:prstGeom prst="line">
            <a:avLst/>
          </a:prstGeom>
          <a:ln>
            <a:solidFill>
              <a:srgbClr val="1B1464"/>
            </a:solidFill>
            <a:prstDash val="lgDash"/>
          </a:ln>
        </p:spPr>
        <p:style>
          <a:lnRef idx="1">
            <a:schemeClr val="accent1"/>
          </a:lnRef>
          <a:fillRef idx="0">
            <a:schemeClr val="accent1"/>
          </a:fillRef>
          <a:effectRef idx="0">
            <a:schemeClr val="accent1"/>
          </a:effectRef>
          <a:fontRef idx="minor">
            <a:schemeClr val="tx1"/>
          </a:fontRef>
        </p:style>
      </p:cxnSp>
      <p:sp>
        <p:nvSpPr>
          <p:cNvPr id="135" name="TextBox 134">
            <a:extLst>
              <a:ext uri="{FF2B5EF4-FFF2-40B4-BE49-F238E27FC236}">
                <a16:creationId xmlns:a16="http://schemas.microsoft.com/office/drawing/2014/main" id="{6C14F070-09BE-2259-F0C5-4B2E2874A2FA}"/>
              </a:ext>
            </a:extLst>
          </p:cNvPr>
          <p:cNvSpPr txBox="1"/>
          <p:nvPr/>
        </p:nvSpPr>
        <p:spPr>
          <a:xfrm>
            <a:off x="9141365" y="5224777"/>
            <a:ext cx="193637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+25%</a:t>
            </a:r>
            <a:endParaRPr kumimoji="0" lang="en-US" sz="2400" b="0" i="1"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endParaRPr>
          </a:p>
        </p:txBody>
      </p:sp>
      <p:sp>
        <p:nvSpPr>
          <p:cNvPr id="136" name="TextBox 135">
            <a:extLst>
              <a:ext uri="{FF2B5EF4-FFF2-40B4-BE49-F238E27FC236}">
                <a16:creationId xmlns:a16="http://schemas.microsoft.com/office/drawing/2014/main" id="{8A751813-DB4C-0A97-152D-957CFEE7D5BA}"/>
              </a:ext>
            </a:extLst>
          </p:cNvPr>
          <p:cNvSpPr txBox="1"/>
          <p:nvPr/>
        </p:nvSpPr>
        <p:spPr>
          <a:xfrm>
            <a:off x="9141365" y="4543680"/>
            <a:ext cx="193637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+12%</a:t>
            </a:r>
            <a:endParaRPr kumimoji="0" lang="en-US" sz="2400" b="0" i="1"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endParaRPr>
          </a:p>
        </p:txBody>
      </p:sp>
      <p:sp>
        <p:nvSpPr>
          <p:cNvPr id="137" name="Rectangle: Rounded Corners 136">
            <a:extLst>
              <a:ext uri="{FF2B5EF4-FFF2-40B4-BE49-F238E27FC236}">
                <a16:creationId xmlns:a16="http://schemas.microsoft.com/office/drawing/2014/main" id="{381A6390-FC7B-D880-DFC6-D4CF2275C19D}"/>
              </a:ext>
            </a:extLst>
          </p:cNvPr>
          <p:cNvSpPr/>
          <p:nvPr/>
        </p:nvSpPr>
        <p:spPr>
          <a:xfrm>
            <a:off x="1055600" y="4424463"/>
            <a:ext cx="1781172" cy="349537"/>
          </a:xfrm>
          <a:prstGeom prst="roundRect">
            <a:avLst/>
          </a:prstGeom>
          <a:solidFill>
            <a:srgbClr val="1B14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bg1"/>
                </a:solidFill>
                <a:latin typeface="Helvetica" panose="020B0604020202020204" pitchFamily="34" charset="0"/>
                <a:cs typeface="Helvetica" panose="020B0604020202020204" pitchFamily="34" charset="0"/>
              </a:rPr>
              <a:t>Females 18-49</a:t>
            </a:r>
          </a:p>
        </p:txBody>
      </p:sp>
      <p:sp>
        <p:nvSpPr>
          <p:cNvPr id="138" name="TextBox 137">
            <a:extLst>
              <a:ext uri="{FF2B5EF4-FFF2-40B4-BE49-F238E27FC236}">
                <a16:creationId xmlns:a16="http://schemas.microsoft.com/office/drawing/2014/main" id="{6A2A4214-4551-4666-6460-BA3DFAAF43D6}"/>
              </a:ext>
            </a:extLst>
          </p:cNvPr>
          <p:cNvSpPr txBox="1"/>
          <p:nvPr/>
        </p:nvSpPr>
        <p:spPr>
          <a:xfrm>
            <a:off x="6742911" y="2465217"/>
            <a:ext cx="2347430" cy="369332"/>
          </a:xfrm>
          <a:prstGeom prst="rect">
            <a:avLst/>
          </a:prstGeom>
          <a:noFill/>
        </p:spPr>
        <p:txBody>
          <a:bodyPr wrap="square" rtlCol="0">
            <a:spAutoFit/>
          </a:bodyPr>
          <a:lstStyle/>
          <a:p>
            <a:pPr algn="ctr"/>
            <a:r>
              <a:rPr lang="en-US" b="1">
                <a:solidFill>
                  <a:srgbClr val="ED3C8D"/>
                </a:solidFill>
                <a:latin typeface="Helvetica" panose="020B0604020202020204" pitchFamily="34" charset="0"/>
                <a:cs typeface="Helvetica" panose="020B0604020202020204" pitchFamily="34" charset="0"/>
              </a:rPr>
              <a:t>KC Chiefs Games*</a:t>
            </a:r>
          </a:p>
        </p:txBody>
      </p:sp>
      <p:sp>
        <p:nvSpPr>
          <p:cNvPr id="139" name="TextBox 138">
            <a:extLst>
              <a:ext uri="{FF2B5EF4-FFF2-40B4-BE49-F238E27FC236}">
                <a16:creationId xmlns:a16="http://schemas.microsoft.com/office/drawing/2014/main" id="{45FD9A95-608B-3164-8D9E-76A5D9251533}"/>
              </a:ext>
            </a:extLst>
          </p:cNvPr>
          <p:cNvSpPr txBox="1"/>
          <p:nvPr/>
        </p:nvSpPr>
        <p:spPr>
          <a:xfrm>
            <a:off x="9093498" y="2465217"/>
            <a:ext cx="1996408" cy="369332"/>
          </a:xfrm>
          <a:prstGeom prst="rect">
            <a:avLst/>
          </a:prstGeom>
          <a:noFill/>
        </p:spPr>
        <p:txBody>
          <a:bodyPr wrap="square" rtlCol="0">
            <a:spAutoFit/>
          </a:bodyPr>
          <a:lstStyle/>
          <a:p>
            <a:pPr algn="ctr"/>
            <a:r>
              <a:rPr lang="en-US" b="1">
                <a:solidFill>
                  <a:srgbClr val="4EBEA4"/>
                </a:solidFill>
                <a:latin typeface="Helvetica" panose="020B0604020202020204" pitchFamily="34" charset="0"/>
                <a:cs typeface="Helvetica" panose="020B0604020202020204" pitchFamily="34" charset="0"/>
              </a:rPr>
              <a:t>% Difference</a:t>
            </a:r>
          </a:p>
        </p:txBody>
      </p:sp>
      <p:sp>
        <p:nvSpPr>
          <p:cNvPr id="140" name="TextBox 139">
            <a:extLst>
              <a:ext uri="{FF2B5EF4-FFF2-40B4-BE49-F238E27FC236}">
                <a16:creationId xmlns:a16="http://schemas.microsoft.com/office/drawing/2014/main" id="{7186653F-BB6F-43D2-4EAF-03D564C486D0}"/>
              </a:ext>
            </a:extLst>
          </p:cNvPr>
          <p:cNvSpPr txBox="1"/>
          <p:nvPr/>
        </p:nvSpPr>
        <p:spPr>
          <a:xfrm>
            <a:off x="674107" y="1302710"/>
            <a:ext cx="11517893" cy="307777"/>
          </a:xfrm>
          <a:prstGeom prst="rect">
            <a:avLst/>
          </a:prstGeom>
          <a:noFill/>
        </p:spPr>
        <p:txBody>
          <a:bodyPr wrap="square" rtlCol="0">
            <a:spAutoFit/>
          </a:bodyPr>
          <a:lstStyle/>
          <a:p>
            <a:pPr marL="285750" indent="-285750">
              <a:buBlip>
                <a:blip r:embed="rId4"/>
              </a:buBlip>
              <a:defRPr/>
            </a:pPr>
            <a:r>
              <a:rPr lang="en-US" sz="1400">
                <a:solidFill>
                  <a:srgbClr val="1F1A62"/>
                </a:solidFill>
                <a:latin typeface="Helvetica" pitchFamily="2" charset="0"/>
              </a:rPr>
              <a:t>Social media buzz and press coverage drove Taylor Swift fans to tune into NFL games with the Kansas City Chiefs and Travis Kelce</a:t>
            </a:r>
            <a:endParaRPr kumimoji="0" lang="en-US" sz="1400" i="0" u="none" strike="noStrike" kern="1200" cap="none" spc="0" normalizeH="0" baseline="0" noProof="0">
              <a:ln>
                <a:noFill/>
              </a:ln>
              <a:solidFill>
                <a:srgbClr val="1F1A62"/>
              </a:solidFill>
              <a:effectLst/>
              <a:highlight>
                <a:srgbClr val="FFFF00"/>
              </a:highlight>
              <a:uLnTx/>
              <a:uFillTx/>
              <a:latin typeface="Helvetica" pitchFamily="2" charset="0"/>
              <a:ea typeface="+mn-ea"/>
              <a:cs typeface="+mn-cs"/>
            </a:endParaRPr>
          </a:p>
        </p:txBody>
      </p:sp>
      <p:sp>
        <p:nvSpPr>
          <p:cNvPr id="141" name="TextBox 140">
            <a:extLst>
              <a:ext uri="{FF2B5EF4-FFF2-40B4-BE49-F238E27FC236}">
                <a16:creationId xmlns:a16="http://schemas.microsoft.com/office/drawing/2014/main" id="{8286761A-F968-D9FA-49D0-F3A3A130AA3C}"/>
              </a:ext>
            </a:extLst>
          </p:cNvPr>
          <p:cNvSpPr txBox="1"/>
          <p:nvPr/>
        </p:nvSpPr>
        <p:spPr>
          <a:xfrm>
            <a:off x="465350" y="5907672"/>
            <a:ext cx="11675627"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VAB analysis of Nielsen Ratings Analysis and R&amp;F Program Report, Sunday </a:t>
            </a:r>
            <a:r>
              <a:rPr lang="en-US" sz="700">
                <a:solidFill>
                  <a:srgbClr val="1B1464"/>
                </a:solidFill>
                <a:latin typeface="Helvetica" panose="020B0604020202020204" pitchFamily="34" charset="0"/>
                <a:cs typeface="Helvetica" panose="020B0604020202020204" pitchFamily="34" charset="0"/>
              </a:rPr>
              <a:t>Night Football (</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NBC, </a:t>
            </a:r>
            <a:r>
              <a:rPr kumimoji="0" lang="en-US" sz="700" b="0" i="0" u="none"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Universo</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Telemundo), Monday Night Football (ESPN, ESPN2, ESPN Deportes, ABC) and Thursday Night Football (Amazon (</a:t>
            </a:r>
            <a:r>
              <a:rPr kumimoji="0" lang="en-US" sz="700" b="0" i="0" u="none"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inc</a:t>
            </a:r>
            <a:r>
              <a:rPr lang="en-US" sz="700">
                <a:solidFill>
                  <a:srgbClr val="1B1464"/>
                </a:solidFill>
                <a:latin typeface="Helvetica" panose="020B0604020202020204" pitchFamily="34" charset="0"/>
                <a:cs typeface="Helvetica" panose="020B0604020202020204" pitchFamily="34" charset="0"/>
              </a:rPr>
              <a:t>l.</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local broadcast for in-game markets only)), excludes pre- &amp; post-game shows, </a:t>
            </a:r>
            <a:r>
              <a:rPr kumimoji="0" lang="en-US" sz="700" b="0" i="0" u="sng"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Live+SD</a:t>
            </a:r>
            <a:r>
              <a:rPr kumimoji="0" lang="en-US" sz="700" b="0"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lang="en-US" sz="700" u="sng">
                <a:solidFill>
                  <a:srgbClr val="1B1464"/>
                </a:solidFill>
                <a:latin typeface="Helvetica" panose="020B0604020202020204" pitchFamily="34" charset="0"/>
                <a:cs typeface="Helvetica" panose="020B0604020202020204" pitchFamily="34" charset="0"/>
              </a:rPr>
              <a:t>F</a:t>
            </a:r>
            <a:r>
              <a:rPr kumimoji="0" lang="en-US" sz="700" b="0"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2+ &amp; F18-49, Panel data</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7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NBC, </a:t>
            </a:r>
            <a:r>
              <a:rPr kumimoji="0" lang="en-US" sz="700" b="1" i="0" u="none"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Universo</a:t>
            </a:r>
            <a:r>
              <a:rPr kumimoji="0" lang="en-US" sz="7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Telemundo, ESPN, ESPN2, ESPN Deportes and ABC reflects linear TV audience only and does not include audiences gained from their digital / app streaming. </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The 13 comparable games reflect all weeks that have standalone NFL night game broadcasts across NFL weeks: 2-11 &amp; 13-15 (excludes Thanksgiving weekend). </a:t>
            </a:r>
            <a:r>
              <a:rPr kumimoji="0" lang="en-US" sz="70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NBC Sunday Night Football includes </a:t>
            </a:r>
            <a:r>
              <a:rPr kumimoji="0" lang="en-US" sz="700" i="0" u="none"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Universo</a:t>
            </a:r>
            <a:r>
              <a:rPr kumimoji="0" lang="en-US" sz="70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and Telemundo </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simulcast viewership.</a:t>
            </a:r>
            <a:r>
              <a:rPr lang="en-US" sz="700" b="0">
                <a:solidFill>
                  <a:srgbClr val="1B1464"/>
                </a:solidFill>
                <a:latin typeface="Helvetica" panose="020B0604020202020204" pitchFamily="34" charset="0"/>
                <a:cs typeface="Helvetica" panose="020B0604020202020204" pitchFamily="34" charset="0"/>
              </a:rPr>
              <a:t> </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ESPN Monday Night Football includes ESPN2 and ESPN Deportes simulcast viewership. Note: ESPN MNF data also includes ABC simulcast data and reflects only ABC for week 14 (12/11/23) due to a staggered doubleheader that night when each game partially overlapped each other. MNF </a:t>
            </a:r>
            <a:r>
              <a:rPr lang="en-US" sz="700">
                <a:solidFill>
                  <a:srgbClr val="1B1464"/>
                </a:solidFill>
                <a:latin typeface="Helvetica" panose="020B0604020202020204" pitchFamily="34" charset="0"/>
                <a:cs typeface="Helvetica" panose="020B0604020202020204" pitchFamily="34" charset="0"/>
              </a:rPr>
              <a:t>weeks 2, 3 and 14 include two matchups.</a:t>
            </a:r>
            <a:r>
              <a:rPr kumimoji="0" lang="en-US" sz="70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See</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hlinkClick r:id="rId5" action="ppaction://hlinksldjump">
                  <a:extLst>
                    <a:ext uri="{A12FA001-AC4F-418D-AE19-62706E023703}">
                      <ahyp:hlinkClr xmlns:ahyp="http://schemas.microsoft.com/office/drawing/2018/hyperlinkcolor" val="tx"/>
                    </a:ext>
                  </a:extLst>
                </a:hlinkClick>
              </a:rPr>
              <a:t>appendix</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for schedule and single game details. </a:t>
            </a:r>
            <a:r>
              <a:rPr kumimoji="0" lang="en-US" sz="7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*Note</a:t>
            </a:r>
            <a:r>
              <a:rPr lang="en-US" sz="700">
                <a:solidFill>
                  <a:srgbClr val="1B1464"/>
                </a:solidFill>
                <a:latin typeface="Helvetica" panose="020B0604020202020204" pitchFamily="34" charset="0"/>
                <a:cs typeface="Helvetica" panose="020B0604020202020204" pitchFamily="34" charset="0"/>
              </a:rPr>
              <a:t> -</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Chiefs NFL night games in this analysis include: Oct. 12 (Week 6, TNF), Nov. 20 (Week 11, MNF), Dec. 3 (Week 13, SNF) and Dec. 18 (Week 15, MNF)</a:t>
            </a:r>
            <a:r>
              <a:rPr lang="en-US" sz="700">
                <a:solidFill>
                  <a:srgbClr val="1B1464"/>
                </a:solidFill>
                <a:latin typeface="Helvetica" panose="020B0604020202020204" pitchFamily="34" charset="0"/>
                <a:cs typeface="Helvetica" panose="020B0604020202020204" pitchFamily="34" charset="0"/>
              </a:rPr>
              <a:t>.</a:t>
            </a:r>
            <a:endPar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Tree>
    <p:extLst>
      <p:ext uri="{BB962C8B-B14F-4D97-AF65-F5344CB8AC3E}">
        <p14:creationId xmlns:p14="http://schemas.microsoft.com/office/powerpoint/2010/main" val="23609281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91">
      <a:dk1>
        <a:srgbClr val="1B1464"/>
      </a:dk1>
      <a:lt1>
        <a:srgbClr val="FFFFFF"/>
      </a:lt1>
      <a:dk2>
        <a:srgbClr val="4EBEA4"/>
      </a:dk2>
      <a:lt2>
        <a:srgbClr val="E2E8F0"/>
      </a:lt2>
      <a:accent1>
        <a:srgbClr val="ED3C8D"/>
      </a:accent1>
      <a:accent2>
        <a:srgbClr val="00BFF2"/>
      </a:accent2>
      <a:accent3>
        <a:srgbClr val="A343FF"/>
      </a:accent3>
      <a:accent4>
        <a:srgbClr val="2C82FF"/>
      </a:accent4>
      <a:accent5>
        <a:srgbClr val="55AD00"/>
      </a:accent5>
      <a:accent6>
        <a:srgbClr val="FF6E30"/>
      </a:accent6>
      <a:hlink>
        <a:srgbClr val="201A62"/>
      </a:hlink>
      <a:folHlink>
        <a:srgbClr val="6D6DE2"/>
      </a:folHlink>
    </a:clrScheme>
    <a:fontScheme name="Custom 76">
      <a:majorFont>
        <a:latin typeface="Helvetica Bold"/>
        <a:ea typeface=""/>
        <a:cs typeface=""/>
      </a:majorFont>
      <a:minorFont>
        <a:latin typeface="Helvetica-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B Template.potx" id="{3DD536BC-B625-41C1-AB76-B98A44A9663C}" vid="{56A22213-A2D8-43BF-9B02-486376CC65A3}"/>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9f6166fe-9f5b-43aa-b8a9-b4d7ad530bda" xsi:nil="true"/>
    <lcf76f155ced4ddcb4097134ff3c332f xmlns="a86b28e8-29a6-4ab8-af18-2a7f61acfad2">
      <Terms xmlns="http://schemas.microsoft.com/office/infopath/2007/PartnerControls"/>
    </lcf76f155ced4ddcb4097134ff3c332f>
    <SharedWithUsers xmlns="9f6166fe-9f5b-43aa-b8a9-b4d7ad530bda">
      <UserInfo>
        <DisplayName>Jason Wiese</DisplayName>
        <AccountId>13</AccountId>
        <AccountType/>
      </UserInfo>
      <UserInfo>
        <DisplayName>Leah Montner Dixon</DisplayName>
        <AccountId>10</AccountId>
        <AccountType/>
      </UserInfo>
      <UserInfo>
        <DisplayName>Karolina Guillen</DisplayName>
        <AccountId>14</AccountId>
        <AccountType/>
      </UserInfo>
      <UserInfo>
        <DisplayName>Reed Kiely</DisplayName>
        <AccountId>39</AccountId>
        <AccountType/>
      </UserInfo>
      <UserInfo>
        <DisplayName>Danielle Delauro</DisplayName>
        <AccountId>38</AccountId>
        <AccountType/>
      </UserInfo>
      <UserInfo>
        <DisplayName>Marianne Vita</DisplayName>
        <AccountId>43</AccountId>
        <AccountType/>
      </UserInfo>
      <UserInfo>
        <DisplayName>Kailyn Hartmann</DisplayName>
        <AccountId>153</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D0AAE1E4240B941A4C52734E19288AB" ma:contentTypeVersion="17" ma:contentTypeDescription="Create a new document." ma:contentTypeScope="" ma:versionID="00f8e3544ea876084e635555b8d6e1e4">
  <xsd:schema xmlns:xsd="http://www.w3.org/2001/XMLSchema" xmlns:xs="http://www.w3.org/2001/XMLSchema" xmlns:p="http://schemas.microsoft.com/office/2006/metadata/properties" xmlns:ns2="a86b28e8-29a6-4ab8-af18-2a7f61acfad2" xmlns:ns3="9f6166fe-9f5b-43aa-b8a9-b4d7ad530bda" targetNamespace="http://schemas.microsoft.com/office/2006/metadata/properties" ma:root="true" ma:fieldsID="638292919b190b699f260c92cef6b5c0" ns2:_="" ns3:_="">
    <xsd:import namespace="a86b28e8-29a6-4ab8-af18-2a7f61acfad2"/>
    <xsd:import namespace="9f6166fe-9f5b-43aa-b8a9-b4d7ad530bd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6b28e8-29a6-4ab8-af18-2a7f61acfa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c637ead-fd64-45b4-abde-ec2d09ec102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f6166fe-9f5b-43aa-b8a9-b4d7ad530bd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696b49f-56d7-4f85-8b04-e2e66f1bdb7c}" ma:internalName="TaxCatchAll" ma:showField="CatchAllData" ma:web="9f6166fe-9f5b-43aa-b8a9-b4d7ad530b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B49E31A-019A-4DE8-9C1C-A5D31AA90133}">
  <ds:schemaRefs>
    <ds:schemaRef ds:uri="http://schemas.microsoft.com/sharepoint/v3/contenttype/forms"/>
  </ds:schemaRefs>
</ds:datastoreItem>
</file>

<file path=customXml/itemProps2.xml><?xml version="1.0" encoding="utf-8"?>
<ds:datastoreItem xmlns:ds="http://schemas.openxmlformats.org/officeDocument/2006/customXml" ds:itemID="{42F35E04-B3E2-48CE-BC5F-C23267EB64F8}">
  <ds:schemaRefs>
    <ds:schemaRef ds:uri="9f6166fe-9f5b-43aa-b8a9-b4d7ad530bda"/>
    <ds:schemaRef ds:uri="a86b28e8-29a6-4ab8-af18-2a7f61acfad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6E1E0C7-8B54-41A7-B02D-EA5036EACF9D}">
  <ds:schemaRefs>
    <ds:schemaRef ds:uri="9f6166fe-9f5b-43aa-b8a9-b4d7ad530bda"/>
    <ds:schemaRef ds:uri="a86b28e8-29a6-4ab8-af18-2a7f61acfad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3</TotalTime>
  <Words>7523</Words>
  <Application>Microsoft Office PowerPoint</Application>
  <PresentationFormat>Widescreen</PresentationFormat>
  <Paragraphs>985</Paragraphs>
  <Slides>26</Slides>
  <Notes>23</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26</vt:i4>
      </vt:variant>
    </vt:vector>
  </HeadingPairs>
  <TitlesOfParts>
    <vt:vector size="39" baseType="lpstr">
      <vt:lpstr>Arial</vt:lpstr>
      <vt:lpstr>Calibri</vt:lpstr>
      <vt:lpstr>Calibri Light</vt:lpstr>
      <vt:lpstr>Helvetica</vt:lpstr>
      <vt:lpstr>Helvetica Bold</vt:lpstr>
      <vt:lpstr>Helvetica Light</vt:lpstr>
      <vt:lpstr>Helvetica-Light</vt:lpstr>
      <vt:lpstr>Helvetica-Lightoblique</vt:lpstr>
      <vt:lpstr>Perpetua Titling MT</vt:lpstr>
      <vt:lpstr>var(--typography-headline-standard-xxl-font-family)</vt:lpstr>
      <vt:lpstr>Office Theme</vt:lpstr>
      <vt:lpstr>1_Office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Leah Montner Dixon</dc:creator>
  <cp:lastModifiedBy>Reed Kiely</cp:lastModifiedBy>
  <cp:revision>2</cp:revision>
  <cp:lastPrinted>2023-01-18T15:48:39Z</cp:lastPrinted>
  <dcterms:created xsi:type="dcterms:W3CDTF">2022-11-04T21:07:35Z</dcterms:created>
  <dcterms:modified xsi:type="dcterms:W3CDTF">2024-02-06T21:52:38Z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0x010100AD0AAE1E4240B941A4C52734E19288AB</vt:lpwstr>
  </property>
  <property fmtid="{D5CDD505-2E9C-101B-9397-08002B2CF9AE}" pid="3" name="MediaServiceImageTags">
    <vt:lpwstr/>
  </property>
</Properties>
</file>