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87" r:id="rId3"/>
    <p:sldMasterId id="2147483690" r:id="rId4"/>
  </p:sldMasterIdLst>
  <p:notesMasterIdLst>
    <p:notesMasterId r:id="rId14"/>
  </p:notesMasterIdLst>
  <p:sldIdLst>
    <p:sldId id="256" r:id="rId5"/>
    <p:sldId id="285" r:id="rId6"/>
    <p:sldId id="293" r:id="rId7"/>
    <p:sldId id="294" r:id="rId8"/>
    <p:sldId id="295" r:id="rId9"/>
    <p:sldId id="296" r:id="rId10"/>
    <p:sldId id="286" r:id="rId11"/>
    <p:sldId id="283" r:id="rId12"/>
    <p:sldId id="281" r:id="rId13"/>
  </p:sldIdLst>
  <p:sldSz cx="24387175" cy="13716000"/>
  <p:notesSz cx="7010400" cy="9296400"/>
  <p:defaultTextStyle>
    <a:defPPr>
      <a:defRPr lang="en-US"/>
    </a:defPPr>
    <a:lvl1pPr marL="0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72398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44796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517194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89592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861990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7034388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206786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379184" algn="l" defTabSz="1172398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4B4B"/>
    <a:srgbClr val="2E2E2E"/>
    <a:srgbClr val="3F3F3F"/>
    <a:srgbClr val="686868"/>
    <a:srgbClr val="D9D9D9"/>
    <a:srgbClr val="00A9AC"/>
    <a:srgbClr val="FAB982"/>
    <a:srgbClr val="FF3D20"/>
    <a:srgbClr val="0BAAAD"/>
    <a:srgbClr val="B0C6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0" autoAdjust="0"/>
    <p:restoredTop sz="96433" autoAdjust="0"/>
  </p:normalViewPr>
  <p:slideViewPr>
    <p:cSldViewPr snapToGrid="0" snapToObjects="1">
      <p:cViewPr varScale="1">
        <p:scale>
          <a:sx n="82" d="100"/>
          <a:sy n="82" d="100"/>
        </p:scale>
        <p:origin x="270" y="138"/>
      </p:cViewPr>
      <p:guideLst>
        <p:guide orient="horz" pos="4320"/>
        <p:guide pos="7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21978172696711634"/>
          <c:w val="1"/>
          <c:h val="0.676378105544684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P21+</c:v>
                </c:pt>
              </c:strCache>
            </c:strRef>
          </c:tx>
          <c:spPr>
            <a:solidFill>
              <a:srgbClr val="3682B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Reclining Seats</c:v>
                </c:pt>
                <c:pt idx="1">
                  <c:v>In-Theater Meals</c:v>
                </c:pt>
                <c:pt idx="2">
                  <c:v>Alcoholic Beverages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0.69</c:v>
                </c:pt>
                <c:pt idx="1">
                  <c:v>0.44</c:v>
                </c:pt>
                <c:pt idx="2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05-45CF-8FCF-6858A6896B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Affluent P21+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Reclining Seats</c:v>
                </c:pt>
                <c:pt idx="1">
                  <c:v>In-Theater Meals</c:v>
                </c:pt>
                <c:pt idx="2">
                  <c:v>Alcoholic Beverages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0.76</c:v>
                </c:pt>
                <c:pt idx="1">
                  <c:v>0.52</c:v>
                </c:pt>
                <c:pt idx="2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05-45CF-8FCF-6858A6896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3306368"/>
        <c:axId val="443306760"/>
      </c:barChart>
      <c:catAx>
        <c:axId val="443306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pPr>
            <a:endParaRPr lang="en-US"/>
          </a:p>
        </c:txPr>
        <c:crossAx val="443306760"/>
        <c:crosses val="autoZero"/>
        <c:auto val="1"/>
        <c:lblAlgn val="ctr"/>
        <c:lblOffset val="100"/>
        <c:noMultiLvlLbl val="0"/>
      </c:catAx>
      <c:valAx>
        <c:axId val="4433067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3306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32083797092215"/>
          <c:y val="9.1128262041637598E-2"/>
          <c:w val="0.36270507584814604"/>
          <c:h val="5.7931276070876732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Trebuchet MS"/>
              <a:ea typeface="+mn-ea"/>
              <a:cs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7171097588215511"/>
          <c:w val="1"/>
          <c:h val="0.724448852351407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P21+</c:v>
                </c:pt>
              </c:strCache>
            </c:strRef>
          </c:tx>
          <c:spPr>
            <a:solidFill>
              <a:srgbClr val="3682B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Reclining Seats</c:v>
                </c:pt>
                <c:pt idx="1">
                  <c:v>In-Theater Meals</c:v>
                </c:pt>
                <c:pt idx="2">
                  <c:v>Alcoholic Beverages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0.43</c:v>
                </c:pt>
                <c:pt idx="1">
                  <c:v>0.25</c:v>
                </c:pt>
                <c:pt idx="2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05-45CF-8FCF-6858A6896B9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Affluent P21+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Reclining Seats</c:v>
                </c:pt>
                <c:pt idx="1">
                  <c:v>In-Theater Meals</c:v>
                </c:pt>
                <c:pt idx="2">
                  <c:v>Alcoholic Beverages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0.5</c:v>
                </c:pt>
                <c:pt idx="1">
                  <c:v>0.27</c:v>
                </c:pt>
                <c:pt idx="2">
                  <c:v>0.27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05-45CF-8FCF-6858A6896B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3471768"/>
        <c:axId val="443472160"/>
      </c:barChart>
      <c:catAx>
        <c:axId val="443471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pPr>
            <a:endParaRPr lang="en-US"/>
          </a:p>
        </c:txPr>
        <c:crossAx val="443472160"/>
        <c:crosses val="autoZero"/>
        <c:auto val="1"/>
        <c:lblAlgn val="ctr"/>
        <c:lblOffset val="100"/>
        <c:noMultiLvlLbl val="0"/>
      </c:catAx>
      <c:valAx>
        <c:axId val="44347216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3471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32083797092215"/>
          <c:y val="9.1128262041637598E-2"/>
          <c:w val="0.36270507584814604"/>
          <c:h val="5.7931276070876732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Trebuchet MS"/>
              <a:ea typeface="+mn-ea"/>
              <a:cs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6322796409904791"/>
          <c:w val="1"/>
          <c:h val="0.701827298835315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P18+</c:v>
                </c:pt>
              </c:strCache>
            </c:strRef>
          </c:tx>
          <c:spPr>
            <a:solidFill>
              <a:srgbClr val="3682B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Interact With Advertising Through Interactive Pre-Show Elements</c:v>
                </c:pt>
                <c:pt idx="1">
                  <c:v>Visit A Brand's Website On Mobile Phone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0.41</c:v>
                </c:pt>
                <c:pt idx="1">
                  <c:v>0.42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A3-47F4-83CD-F7F61F1CCF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Affluent P18+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Interact With Advertising Through Interactive Pre-Show Elements</c:v>
                </c:pt>
                <c:pt idx="1">
                  <c:v>Visit A Brand's Website On Mobile Phone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0.46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A3-47F4-83CD-F7F61F1CC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3472944"/>
        <c:axId val="443473336"/>
      </c:barChart>
      <c:catAx>
        <c:axId val="443472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pPr>
            <a:endParaRPr lang="en-US"/>
          </a:p>
        </c:txPr>
        <c:crossAx val="443473336"/>
        <c:crosses val="autoZero"/>
        <c:auto val="1"/>
        <c:lblAlgn val="ctr"/>
        <c:lblOffset val="100"/>
        <c:noMultiLvlLbl val="0"/>
      </c:catAx>
      <c:valAx>
        <c:axId val="443473336"/>
        <c:scaling>
          <c:orientation val="minMax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4434729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32083797092215"/>
          <c:y val="9.1128262041637598E-2"/>
          <c:w val="0.36270507584814604"/>
          <c:h val="5.7931276070876732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Trebuchet MS"/>
              <a:ea typeface="+mn-ea"/>
              <a:cs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16888334038585476"/>
          <c:w val="1"/>
          <c:h val="0.6876888581182983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P18+</c:v>
                </c:pt>
              </c:strCache>
            </c:strRef>
          </c:tx>
          <c:spPr>
            <a:solidFill>
              <a:srgbClr val="3682B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Interact With Advertising Through Interactive Pre-Show Elements</c:v>
                </c:pt>
                <c:pt idx="1">
                  <c:v>Visit A Brand's Website On Mobile Phone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0.18</c:v>
                </c:pt>
                <c:pt idx="1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A3-47F4-83CD-F7F61F1CCF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Affluent P18+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Interact With Advertising Through Interactive Pre-Show Elements</c:v>
                </c:pt>
                <c:pt idx="1">
                  <c:v>Visit A Brand's Website On Mobile Phone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0.22</c:v>
                </c:pt>
                <c:pt idx="1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A3-47F4-83CD-F7F61F1CC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3474120"/>
        <c:axId val="443474512"/>
      </c:barChart>
      <c:catAx>
        <c:axId val="443474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pPr>
            <a:endParaRPr lang="en-US"/>
          </a:p>
        </c:txPr>
        <c:crossAx val="443474512"/>
        <c:crosses val="autoZero"/>
        <c:auto val="1"/>
        <c:lblAlgn val="ctr"/>
        <c:lblOffset val="100"/>
        <c:noMultiLvlLbl val="0"/>
      </c:catAx>
      <c:valAx>
        <c:axId val="4434745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3474120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32032083797092215"/>
          <c:y val="9.1128262041637598E-2"/>
          <c:w val="0.36270507584814604"/>
          <c:h val="5.7931276070876732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Trebuchet MS"/>
              <a:ea typeface="+mn-ea"/>
              <a:cs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20140175403499408"/>
          <c:w val="1"/>
          <c:h val="0.694758078476806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P18+</c:v>
                </c:pt>
              </c:strCache>
            </c:strRef>
          </c:tx>
          <c:spPr>
            <a:solidFill>
              <a:srgbClr val="3682B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Purchase Product Advertised</c:v>
                </c:pt>
                <c:pt idx="1">
                  <c:v>Go Shopping</c:v>
                </c:pt>
                <c:pt idx="2">
                  <c:v>Dine Out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0.36</c:v>
                </c:pt>
                <c:pt idx="1">
                  <c:v>0.4</c:v>
                </c:pt>
                <c:pt idx="2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8A3-47F4-83CD-F7F61F1CCFE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Affluent P18+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Purchase Product Advertised</c:v>
                </c:pt>
                <c:pt idx="1">
                  <c:v>Go Shopping</c:v>
                </c:pt>
                <c:pt idx="2">
                  <c:v>Dine Out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0.49</c:v>
                </c:pt>
                <c:pt idx="1">
                  <c:v>0.52</c:v>
                </c:pt>
                <c:pt idx="2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8A3-47F4-83CD-F7F61F1CCF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3783072"/>
        <c:axId val="443783464"/>
      </c:barChart>
      <c:catAx>
        <c:axId val="44378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pPr>
            <a:endParaRPr lang="en-US"/>
          </a:p>
        </c:txPr>
        <c:crossAx val="443783464"/>
        <c:crosses val="autoZero"/>
        <c:auto val="1"/>
        <c:lblAlgn val="ctr"/>
        <c:lblOffset val="100"/>
        <c:noMultiLvlLbl val="0"/>
      </c:catAx>
      <c:valAx>
        <c:axId val="443783464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378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32083797092215"/>
          <c:y val="9.1128262041637598E-2"/>
          <c:w val="0.36270507584814604"/>
          <c:h val="5.7931276070876732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Trebuchet MS"/>
              <a:ea typeface="+mn-ea"/>
              <a:cs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"/>
          <c:y val="0.27633548983518474"/>
          <c:w val="1"/>
          <c:h val="0.619824342676616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P18+</c:v>
                </c:pt>
              </c:strCache>
            </c:strRef>
          </c:tx>
          <c:spPr>
            <a:solidFill>
              <a:srgbClr val="3682B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>
                    <a:solidFill>
                      <a:schemeClr val="tx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Purchase Product Advertised</c:v>
                </c:pt>
                <c:pt idx="1">
                  <c:v>Go Shopping</c:v>
                </c:pt>
                <c:pt idx="2">
                  <c:v>Dine Out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0.18</c:v>
                </c:pt>
                <c:pt idx="1">
                  <c:v>0.21</c:v>
                </c:pt>
                <c:pt idx="2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A-4C56-84B2-8ECB912CC7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Affluent P18+</c:v>
                </c:pt>
              </c:strCache>
            </c:strRef>
          </c:tx>
          <c:spPr>
            <a:solidFill>
              <a:srgbClr val="50C8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Purchase Product Advertised</c:v>
                </c:pt>
                <c:pt idx="1">
                  <c:v>Go Shopping</c:v>
                </c:pt>
                <c:pt idx="2">
                  <c:v>Dine Out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0.3</c:v>
                </c:pt>
                <c:pt idx="1">
                  <c:v>0.36</c:v>
                </c:pt>
                <c:pt idx="2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2A-4C56-84B2-8ECB912CC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3784248"/>
        <c:axId val="443784640"/>
      </c:barChart>
      <c:catAx>
        <c:axId val="443784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tx1"/>
                </a:solidFill>
                <a:latin typeface="Trebuchet MS"/>
                <a:ea typeface="+mn-ea"/>
                <a:cs typeface="Trebuchet MS"/>
              </a:defRPr>
            </a:pPr>
            <a:endParaRPr lang="en-US"/>
          </a:p>
        </c:txPr>
        <c:crossAx val="443784640"/>
        <c:crosses val="autoZero"/>
        <c:auto val="1"/>
        <c:lblAlgn val="ctr"/>
        <c:lblOffset val="100"/>
        <c:noMultiLvlLbl val="0"/>
      </c:catAx>
      <c:valAx>
        <c:axId val="44378464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43784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2032083797092215"/>
          <c:y val="9.1128262041637598E-2"/>
          <c:w val="0.36270507584814604"/>
          <c:h val="5.7931276070876732E-2"/>
        </c:manualLayout>
      </c:layout>
      <c:overlay val="0"/>
      <c:spPr>
        <a:noFill/>
        <a:ln>
          <a:solidFill>
            <a:sysClr val="windowText" lastClr="000000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3600" b="0" i="0" u="none" strike="noStrike" kern="1200" baseline="0">
              <a:solidFill>
                <a:schemeClr val="tx1"/>
              </a:solidFill>
              <a:latin typeface="Trebuchet MS"/>
              <a:ea typeface="+mn-ea"/>
              <a:cs typeface="Trebuchet M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651852-C66B-CF4A-BBB4-7314DD084C7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3E44481-CC7E-F441-937B-548163903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1896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E44481-CC7E-F441-937B-54816390382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828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8026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3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80702" y="457200"/>
            <a:ext cx="5487114" cy="975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457200"/>
            <a:ext cx="16054890" cy="975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374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038" y="4260855"/>
            <a:ext cx="20729099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8076" y="7772400"/>
            <a:ext cx="17071023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721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344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516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6886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8608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032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205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377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827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626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19" y="8813802"/>
            <a:ext cx="20729099" cy="2724152"/>
          </a:xfrm>
        </p:spPr>
        <p:txBody>
          <a:bodyPr anchor="t"/>
          <a:lstStyle>
            <a:lvl1pPr algn="l">
              <a:defRPr sz="1029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19" y="5813427"/>
            <a:ext cx="20729099" cy="3000374"/>
          </a:xfrm>
        </p:spPr>
        <p:txBody>
          <a:bodyPr anchor="b"/>
          <a:lstStyle>
            <a:lvl1pPr marL="0" indent="0">
              <a:buNone/>
              <a:defRPr sz="5098">
                <a:solidFill>
                  <a:schemeClr val="tx1">
                    <a:tint val="75000"/>
                  </a:schemeClr>
                </a:solidFill>
              </a:defRPr>
            </a:lvl1pPr>
            <a:lvl2pPr marL="1172164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2pPr>
            <a:lvl3pPr marL="2344328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3pPr>
            <a:lvl4pPr marL="351649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68865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86081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7032982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820514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937730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7309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59" y="2667000"/>
            <a:ext cx="10771002" cy="7543800"/>
          </a:xfrm>
        </p:spPr>
        <p:txBody>
          <a:bodyPr/>
          <a:lstStyle>
            <a:lvl1pPr>
              <a:defRPr sz="7198"/>
            </a:lvl1pPr>
            <a:lvl2pPr>
              <a:defRPr sz="6198"/>
            </a:lvl2pPr>
            <a:lvl3pPr>
              <a:defRPr sz="5098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6814" y="2667000"/>
            <a:ext cx="10771002" cy="7543800"/>
          </a:xfrm>
        </p:spPr>
        <p:txBody>
          <a:bodyPr/>
          <a:lstStyle>
            <a:lvl1pPr>
              <a:defRPr sz="7198"/>
            </a:lvl1pPr>
            <a:lvl2pPr>
              <a:defRPr sz="6198"/>
            </a:lvl2pPr>
            <a:lvl3pPr>
              <a:defRPr sz="5098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14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070228"/>
            <a:ext cx="10775239" cy="1279524"/>
          </a:xfrm>
        </p:spPr>
        <p:txBody>
          <a:bodyPr anchor="b"/>
          <a:lstStyle>
            <a:lvl1pPr marL="0" indent="0">
              <a:buNone/>
              <a:defRPr sz="6198" b="1"/>
            </a:lvl1pPr>
            <a:lvl2pPr marL="1172164" indent="0">
              <a:buNone/>
              <a:defRPr sz="5098" b="1"/>
            </a:lvl2pPr>
            <a:lvl3pPr marL="2344328" indent="0">
              <a:buNone/>
              <a:defRPr sz="4600" b="1"/>
            </a:lvl3pPr>
            <a:lvl4pPr marL="3516490" indent="0">
              <a:buNone/>
              <a:defRPr sz="4100" b="1"/>
            </a:lvl4pPr>
            <a:lvl5pPr marL="4688654" indent="0">
              <a:buNone/>
              <a:defRPr sz="4100" b="1"/>
            </a:lvl5pPr>
            <a:lvl6pPr marL="5860818" indent="0">
              <a:buNone/>
              <a:defRPr sz="4100" b="1"/>
            </a:lvl6pPr>
            <a:lvl7pPr marL="7032982" indent="0">
              <a:buNone/>
              <a:defRPr sz="4100" b="1"/>
            </a:lvl7pPr>
            <a:lvl8pPr marL="8205144" indent="0">
              <a:buNone/>
              <a:defRPr sz="4100" b="1"/>
            </a:lvl8pPr>
            <a:lvl9pPr marL="9377308" indent="0">
              <a:buNone/>
              <a:defRPr sz="4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359" y="4349750"/>
            <a:ext cx="10775239" cy="7902576"/>
          </a:xfrm>
        </p:spPr>
        <p:txBody>
          <a:bodyPr/>
          <a:lstStyle>
            <a:lvl1pPr>
              <a:defRPr sz="6198"/>
            </a:lvl1pPr>
            <a:lvl2pPr>
              <a:defRPr sz="5098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352" y="3070228"/>
            <a:ext cx="10779469" cy="1279524"/>
          </a:xfrm>
        </p:spPr>
        <p:txBody>
          <a:bodyPr anchor="b"/>
          <a:lstStyle>
            <a:lvl1pPr marL="0" indent="0">
              <a:buNone/>
              <a:defRPr sz="6198" b="1"/>
            </a:lvl1pPr>
            <a:lvl2pPr marL="1172164" indent="0">
              <a:buNone/>
              <a:defRPr sz="5098" b="1"/>
            </a:lvl2pPr>
            <a:lvl3pPr marL="2344328" indent="0">
              <a:buNone/>
              <a:defRPr sz="4600" b="1"/>
            </a:lvl3pPr>
            <a:lvl4pPr marL="3516490" indent="0">
              <a:buNone/>
              <a:defRPr sz="4100" b="1"/>
            </a:lvl4pPr>
            <a:lvl5pPr marL="4688654" indent="0">
              <a:buNone/>
              <a:defRPr sz="4100" b="1"/>
            </a:lvl5pPr>
            <a:lvl6pPr marL="5860818" indent="0">
              <a:buNone/>
              <a:defRPr sz="4100" b="1"/>
            </a:lvl6pPr>
            <a:lvl7pPr marL="7032982" indent="0">
              <a:buNone/>
              <a:defRPr sz="4100" b="1"/>
            </a:lvl7pPr>
            <a:lvl8pPr marL="8205144" indent="0">
              <a:buNone/>
              <a:defRPr sz="4100" b="1"/>
            </a:lvl8pPr>
            <a:lvl9pPr marL="9377308" indent="0">
              <a:buNone/>
              <a:defRPr sz="4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352" y="4349750"/>
            <a:ext cx="10779469" cy="7902576"/>
          </a:xfrm>
        </p:spPr>
        <p:txBody>
          <a:bodyPr/>
          <a:lstStyle>
            <a:lvl1pPr>
              <a:defRPr sz="6198"/>
            </a:lvl1pPr>
            <a:lvl2pPr>
              <a:defRPr sz="5098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643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5404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0114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63" y="546102"/>
            <a:ext cx="8023213" cy="2324100"/>
          </a:xfrm>
        </p:spPr>
        <p:txBody>
          <a:bodyPr anchor="b"/>
          <a:lstStyle>
            <a:lvl1pPr algn="l">
              <a:defRPr sz="509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708" y="546103"/>
            <a:ext cx="13633109" cy="11706226"/>
          </a:xfrm>
        </p:spPr>
        <p:txBody>
          <a:bodyPr/>
          <a:lstStyle>
            <a:lvl1pPr>
              <a:defRPr sz="8198"/>
            </a:lvl1pPr>
            <a:lvl2pPr>
              <a:defRPr sz="7198"/>
            </a:lvl2pPr>
            <a:lvl3pPr>
              <a:defRPr sz="6198"/>
            </a:lvl3pPr>
            <a:lvl4pPr>
              <a:defRPr sz="5098"/>
            </a:lvl4pPr>
            <a:lvl5pPr>
              <a:defRPr sz="5098"/>
            </a:lvl5pPr>
            <a:lvl6pPr>
              <a:defRPr sz="5098"/>
            </a:lvl6pPr>
            <a:lvl7pPr>
              <a:defRPr sz="5098"/>
            </a:lvl7pPr>
            <a:lvl8pPr>
              <a:defRPr sz="5098"/>
            </a:lvl8pPr>
            <a:lvl9pPr>
              <a:defRPr sz="509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363" y="2870203"/>
            <a:ext cx="8023213" cy="9382126"/>
          </a:xfrm>
        </p:spPr>
        <p:txBody>
          <a:bodyPr/>
          <a:lstStyle>
            <a:lvl1pPr marL="0" indent="0">
              <a:buNone/>
              <a:defRPr sz="3600"/>
            </a:lvl1pPr>
            <a:lvl2pPr marL="1172164" indent="0">
              <a:buNone/>
              <a:defRPr sz="3100"/>
            </a:lvl2pPr>
            <a:lvl3pPr marL="2344328" indent="0">
              <a:buNone/>
              <a:defRPr sz="2600"/>
            </a:lvl3pPr>
            <a:lvl4pPr marL="3516490" indent="0">
              <a:buNone/>
              <a:defRPr sz="2300"/>
            </a:lvl4pPr>
            <a:lvl5pPr marL="4688654" indent="0">
              <a:buNone/>
              <a:defRPr sz="2300"/>
            </a:lvl5pPr>
            <a:lvl6pPr marL="5860818" indent="0">
              <a:buNone/>
              <a:defRPr sz="2300"/>
            </a:lvl6pPr>
            <a:lvl7pPr marL="7032982" indent="0">
              <a:buNone/>
              <a:defRPr sz="2300"/>
            </a:lvl7pPr>
            <a:lvl8pPr marL="8205144" indent="0">
              <a:buNone/>
              <a:defRPr sz="2300"/>
            </a:lvl8pPr>
            <a:lvl9pPr marL="937730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305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9895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58" y="9601201"/>
            <a:ext cx="14632305" cy="1133478"/>
          </a:xfrm>
        </p:spPr>
        <p:txBody>
          <a:bodyPr anchor="b"/>
          <a:lstStyle>
            <a:lvl1pPr algn="l">
              <a:defRPr sz="509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0058" y="1225550"/>
            <a:ext cx="14632305" cy="8229600"/>
          </a:xfrm>
        </p:spPr>
        <p:txBody>
          <a:bodyPr/>
          <a:lstStyle>
            <a:lvl1pPr marL="0" indent="0">
              <a:buNone/>
              <a:defRPr sz="8198"/>
            </a:lvl1pPr>
            <a:lvl2pPr marL="1172164" indent="0">
              <a:buNone/>
              <a:defRPr sz="7198"/>
            </a:lvl2pPr>
            <a:lvl3pPr marL="2344328" indent="0">
              <a:buNone/>
              <a:defRPr sz="6198"/>
            </a:lvl3pPr>
            <a:lvl4pPr marL="3516490" indent="0">
              <a:buNone/>
              <a:defRPr sz="5098"/>
            </a:lvl4pPr>
            <a:lvl5pPr marL="4688654" indent="0">
              <a:buNone/>
              <a:defRPr sz="5098"/>
            </a:lvl5pPr>
            <a:lvl6pPr marL="5860818" indent="0">
              <a:buNone/>
              <a:defRPr sz="5098"/>
            </a:lvl6pPr>
            <a:lvl7pPr marL="7032982" indent="0">
              <a:buNone/>
              <a:defRPr sz="5098"/>
            </a:lvl7pPr>
            <a:lvl8pPr marL="8205144" indent="0">
              <a:buNone/>
              <a:defRPr sz="5098"/>
            </a:lvl8pPr>
            <a:lvl9pPr marL="9377308" indent="0">
              <a:buNone/>
              <a:defRPr sz="509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80058" y="10734678"/>
            <a:ext cx="14632305" cy="1609724"/>
          </a:xfrm>
        </p:spPr>
        <p:txBody>
          <a:bodyPr/>
          <a:lstStyle>
            <a:lvl1pPr marL="0" indent="0">
              <a:buNone/>
              <a:defRPr sz="3600"/>
            </a:lvl1pPr>
            <a:lvl2pPr marL="1172164" indent="0">
              <a:buNone/>
              <a:defRPr sz="3100"/>
            </a:lvl2pPr>
            <a:lvl3pPr marL="2344328" indent="0">
              <a:buNone/>
              <a:defRPr sz="2600"/>
            </a:lvl3pPr>
            <a:lvl4pPr marL="3516490" indent="0">
              <a:buNone/>
              <a:defRPr sz="2300"/>
            </a:lvl4pPr>
            <a:lvl5pPr marL="4688654" indent="0">
              <a:buNone/>
              <a:defRPr sz="2300"/>
            </a:lvl5pPr>
            <a:lvl6pPr marL="5860818" indent="0">
              <a:buNone/>
              <a:defRPr sz="2300"/>
            </a:lvl6pPr>
            <a:lvl7pPr marL="7032982" indent="0">
              <a:buNone/>
              <a:defRPr sz="2300"/>
            </a:lvl7pPr>
            <a:lvl8pPr marL="8205144" indent="0">
              <a:buNone/>
              <a:defRPr sz="2300"/>
            </a:lvl8pPr>
            <a:lvl9pPr marL="937730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6467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9905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80702" y="457200"/>
            <a:ext cx="5487114" cy="975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457200"/>
            <a:ext cx="16054890" cy="975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9936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7919" y="3613708"/>
            <a:ext cx="23483947" cy="737372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36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 dirty="0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58070" y="13242929"/>
            <a:ext cx="14835531" cy="47307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  <a:lvl2pPr marL="914218" indent="0">
              <a:buNone/>
              <a:defRPr/>
            </a:lvl2pPr>
            <a:lvl3pPr marL="1828434" indent="0">
              <a:buNone/>
              <a:defRPr/>
            </a:lvl3pPr>
            <a:lvl4pPr marL="2742652" indent="0">
              <a:buNone/>
              <a:defRPr/>
            </a:lvl4pPr>
            <a:lvl5pPr marL="3656868" indent="0">
              <a:buNone/>
              <a:defRPr/>
            </a:lvl5pPr>
          </a:lstStyle>
          <a:p>
            <a:r>
              <a:rPr lang="en-US" sz="1600" dirty="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7827" y="12379332"/>
            <a:ext cx="8943554" cy="86359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200" cap="all" baseline="0"/>
            </a:lvl1pPr>
            <a:lvl2pPr marL="914218" indent="0">
              <a:buNone/>
              <a:defRPr/>
            </a:lvl2pPr>
            <a:lvl3pPr marL="1828434" indent="0">
              <a:buNone/>
              <a:defRPr/>
            </a:lvl3pPr>
            <a:lvl4pPr marL="2742652" indent="0">
              <a:buNone/>
              <a:defRPr/>
            </a:lvl4pPr>
            <a:lvl5pPr marL="3656868" indent="0">
              <a:buNone/>
              <a:defRPr/>
            </a:lvl5pPr>
          </a:lstStyle>
          <a:p>
            <a:pPr lvl="0"/>
            <a:r>
              <a:rPr lang="en-US" dirty="0"/>
              <a:t>VAB: Risky business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453030" y="10670128"/>
            <a:ext cx="23459952" cy="1776940"/>
          </a:xfrm>
          <a:prstGeom prst="rect">
            <a:avLst/>
          </a:prstGeom>
        </p:spPr>
        <p:txBody>
          <a:bodyPr vert="horz"/>
          <a:lstStyle>
            <a:lvl1pPr marL="0" indent="0" algn="ctr" defTabSz="914400" fontAlgn="base">
              <a:lnSpc>
                <a:spcPts val="46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2200"/>
            </a:lvl1pPr>
            <a:lvl5pPr marL="3656868" indent="0">
              <a:buFontTx/>
              <a:buNone/>
              <a:defRPr sz="24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D30C78-9913-45B6-ADAC-C56FC7707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619" y="730253"/>
            <a:ext cx="21033938" cy="2651126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763893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087" y="920367"/>
            <a:ext cx="23483947" cy="2567902"/>
          </a:xfrm>
          <a:prstGeom prst="rect">
            <a:avLst/>
          </a:prstGeom>
        </p:spPr>
        <p:txBody>
          <a:bodyPr/>
          <a:lstStyle>
            <a:lvl1pPr algn="ctr">
              <a:lnSpc>
                <a:spcPts val="5598"/>
              </a:lnSpc>
              <a:defRPr sz="5198" spc="-2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/>
              <a:t>Insert Chart Title Here </a:t>
            </a:r>
            <a:br>
              <a:rPr lang="en-US" dirty="0"/>
            </a:br>
            <a:r>
              <a:rPr lang="en-US" dirty="0"/>
              <a:t>Insert Long Chart Title Here</a:t>
            </a:r>
            <a:br>
              <a:rPr lang="en-US" dirty="0"/>
            </a:br>
            <a:r>
              <a:rPr lang="en-US" dirty="0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7919" y="3613708"/>
            <a:ext cx="23483947" cy="737372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36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 dirty="0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58070" y="13242929"/>
            <a:ext cx="14835531" cy="47307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  <a:lvl2pPr marL="914218" indent="0">
              <a:buNone/>
              <a:defRPr/>
            </a:lvl2pPr>
            <a:lvl3pPr marL="1828434" indent="0">
              <a:buNone/>
              <a:defRPr/>
            </a:lvl3pPr>
            <a:lvl4pPr marL="2742652" indent="0">
              <a:buNone/>
              <a:defRPr/>
            </a:lvl4pPr>
            <a:lvl5pPr marL="3656868" indent="0">
              <a:buNone/>
              <a:defRPr/>
            </a:lvl5pPr>
          </a:lstStyle>
          <a:p>
            <a:r>
              <a:rPr lang="en-US" sz="1600" dirty="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7828" y="12379332"/>
            <a:ext cx="4586705" cy="86359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200" cap="all" baseline="0"/>
            </a:lvl1pPr>
            <a:lvl2pPr marL="914218" indent="0">
              <a:buNone/>
              <a:defRPr/>
            </a:lvl2pPr>
            <a:lvl3pPr marL="1828434" indent="0">
              <a:buNone/>
              <a:defRPr/>
            </a:lvl3pPr>
            <a:lvl4pPr marL="2742652" indent="0">
              <a:buNone/>
              <a:defRPr/>
            </a:lvl4pPr>
            <a:lvl5pPr marL="3656868" indent="0">
              <a:buNone/>
              <a:defRPr/>
            </a:lvl5pPr>
          </a:lstStyle>
          <a:p>
            <a:pPr lvl="0"/>
            <a:r>
              <a:rPr lang="en-US" dirty="0"/>
              <a:t>VAB: Risky BUSINESS</a:t>
            </a:r>
          </a:p>
        </p:txBody>
      </p:sp>
    </p:spTree>
    <p:extLst>
      <p:ext uri="{BB962C8B-B14F-4D97-AF65-F5344CB8AC3E}">
        <p14:creationId xmlns:p14="http://schemas.microsoft.com/office/powerpoint/2010/main" val="32177012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058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155" y="920367"/>
            <a:ext cx="23483947" cy="2567902"/>
          </a:xfrm>
          <a:prstGeom prst="rect">
            <a:avLst/>
          </a:prstGeom>
        </p:spPr>
        <p:txBody>
          <a:bodyPr lIns="90964" tIns="45482" rIns="90964" bIns="45482"/>
          <a:lstStyle>
            <a:lvl1pPr algn="ctr">
              <a:lnSpc>
                <a:spcPts val="5532"/>
              </a:lnSpc>
              <a:defRPr sz="5200" spc="-2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/>
              <a:t>Insert Chart Title Here </a:t>
            </a:r>
            <a:br>
              <a:rPr lang="en-US" dirty="0"/>
            </a:br>
            <a:r>
              <a:rPr lang="en-US" dirty="0"/>
              <a:t>Insert Long Chart Title Here</a:t>
            </a:r>
            <a:br>
              <a:rPr lang="en-US" dirty="0"/>
            </a:br>
            <a:r>
              <a:rPr lang="en-US" dirty="0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7987" y="3613708"/>
            <a:ext cx="23483947" cy="737372"/>
          </a:xfrm>
          <a:prstGeom prst="rect">
            <a:avLst/>
          </a:prstGeom>
        </p:spPr>
        <p:txBody>
          <a:bodyPr vert="horz" lIns="90964" tIns="45482" rIns="90964" bIns="45482"/>
          <a:lstStyle>
            <a:lvl1pPr marL="0" indent="0" algn="ctr">
              <a:buFontTx/>
              <a:buNone/>
              <a:defRPr sz="36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 dirty="0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58070" y="13242997"/>
            <a:ext cx="14835531" cy="473074"/>
          </a:xfrm>
          <a:prstGeom prst="rect">
            <a:avLst/>
          </a:prstGeom>
        </p:spPr>
        <p:txBody>
          <a:bodyPr vert="horz" lIns="90964" tIns="45482" rIns="90964" bIns="45482"/>
          <a:lstStyle>
            <a:lvl1pPr marL="0" indent="0">
              <a:buNone/>
              <a:defRPr sz="1800"/>
            </a:lvl1pPr>
            <a:lvl2pPr marL="909776" indent="0">
              <a:buNone/>
              <a:defRPr/>
            </a:lvl2pPr>
            <a:lvl3pPr marL="1819486" indent="0">
              <a:buNone/>
              <a:defRPr/>
            </a:lvl3pPr>
            <a:lvl4pPr marL="2729242" indent="0">
              <a:buNone/>
              <a:defRPr/>
            </a:lvl4pPr>
            <a:lvl5pPr marL="3638988" indent="0">
              <a:buNone/>
              <a:defRPr/>
            </a:lvl5pPr>
          </a:lstStyle>
          <a:p>
            <a:r>
              <a:rPr lang="en-US" sz="1600" dirty="0"/>
              <a:t>Source: Insert Source Line Text  </a:t>
            </a:r>
          </a:p>
        </p:txBody>
      </p:sp>
    </p:spTree>
    <p:extLst>
      <p:ext uri="{BB962C8B-B14F-4D97-AF65-F5344CB8AC3E}">
        <p14:creationId xmlns:p14="http://schemas.microsoft.com/office/powerpoint/2010/main" val="3626167840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431155" y="920367"/>
            <a:ext cx="23483947" cy="2567902"/>
          </a:xfrm>
          <a:prstGeom prst="rect">
            <a:avLst/>
          </a:prstGeom>
        </p:spPr>
        <p:txBody>
          <a:bodyPr lIns="90964" tIns="45482" rIns="90964" bIns="45482"/>
          <a:lstStyle>
            <a:lvl1pPr algn="ctr">
              <a:lnSpc>
                <a:spcPts val="5532"/>
              </a:lnSpc>
              <a:defRPr sz="5200" spc="-2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/>
              <a:t>Insert Chart Title Here </a:t>
            </a:r>
            <a:br>
              <a:rPr lang="en-US" dirty="0"/>
            </a:br>
            <a:r>
              <a:rPr lang="en-US" dirty="0"/>
              <a:t>Insert Long Chart Title Here</a:t>
            </a:r>
            <a:br>
              <a:rPr lang="en-US" dirty="0"/>
            </a:br>
            <a:r>
              <a:rPr lang="en-US" dirty="0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7987" y="3613708"/>
            <a:ext cx="23483947" cy="737372"/>
          </a:xfrm>
          <a:prstGeom prst="rect">
            <a:avLst/>
          </a:prstGeom>
        </p:spPr>
        <p:txBody>
          <a:bodyPr vert="horz" lIns="90964" tIns="45482" rIns="90964" bIns="45482"/>
          <a:lstStyle>
            <a:lvl1pPr marL="0" indent="0" algn="ctr">
              <a:buFontTx/>
              <a:buNone/>
              <a:defRPr sz="36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 dirty="0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58070" y="13242997"/>
            <a:ext cx="14835531" cy="473074"/>
          </a:xfrm>
          <a:prstGeom prst="rect">
            <a:avLst/>
          </a:prstGeom>
        </p:spPr>
        <p:txBody>
          <a:bodyPr vert="horz" lIns="90964" tIns="45482" rIns="90964" bIns="45482"/>
          <a:lstStyle>
            <a:lvl1pPr marL="0" indent="0">
              <a:buNone/>
              <a:defRPr sz="1800"/>
            </a:lvl1pPr>
            <a:lvl2pPr marL="909776" indent="0">
              <a:buNone/>
              <a:defRPr/>
            </a:lvl2pPr>
            <a:lvl3pPr marL="1819486" indent="0">
              <a:buNone/>
              <a:defRPr/>
            </a:lvl3pPr>
            <a:lvl4pPr marL="2729242" indent="0">
              <a:buNone/>
              <a:defRPr/>
            </a:lvl4pPr>
            <a:lvl5pPr marL="3638988" indent="0">
              <a:buNone/>
              <a:defRPr/>
            </a:lvl5pPr>
          </a:lstStyle>
          <a:p>
            <a:r>
              <a:rPr lang="en-US" sz="1600" dirty="0"/>
              <a:t>Source: Insert Source Line Text  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453030" y="10670128"/>
            <a:ext cx="23459952" cy="1776940"/>
          </a:xfrm>
          <a:prstGeom prst="rect">
            <a:avLst/>
          </a:prstGeom>
        </p:spPr>
        <p:txBody>
          <a:bodyPr vert="horz" lIns="90964" tIns="45482" rIns="90964" bIns="45482"/>
          <a:lstStyle>
            <a:lvl1pPr marL="0" indent="0" algn="ctr" defTabSz="914400" fontAlgn="base">
              <a:lnSpc>
                <a:spcPts val="46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2200"/>
            </a:lvl1pPr>
            <a:lvl5pPr marL="3638988" indent="0">
              <a:buFontTx/>
              <a:buNone/>
              <a:defRPr sz="24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9095173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085" y="920365"/>
            <a:ext cx="23483948" cy="2567902"/>
          </a:xfrm>
          <a:prstGeom prst="rect">
            <a:avLst/>
          </a:prstGeom>
        </p:spPr>
        <p:txBody>
          <a:bodyPr/>
          <a:lstStyle>
            <a:lvl1pPr algn="ctr">
              <a:lnSpc>
                <a:spcPts val="5600"/>
              </a:lnSpc>
              <a:defRPr sz="5200" spc="-2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/>
              <a:t>Insert Chart Title Here </a:t>
            </a:r>
            <a:br>
              <a:rPr lang="en-US" dirty="0"/>
            </a:br>
            <a:r>
              <a:rPr lang="en-US" dirty="0"/>
              <a:t>Insert Long Chart Title Here</a:t>
            </a:r>
            <a:br>
              <a:rPr lang="en-US" dirty="0"/>
            </a:br>
            <a:r>
              <a:rPr lang="en-US" dirty="0"/>
              <a:t>Insert Chart Title Here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7917" y="3613708"/>
            <a:ext cx="23483948" cy="737372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36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 dirty="0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58069" y="13242927"/>
            <a:ext cx="14835531" cy="47307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r>
              <a:rPr lang="en-US" sz="1600" dirty="0"/>
              <a:t>Source: Insert Source Line Text  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7828" y="12379332"/>
            <a:ext cx="4586706" cy="86359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200" cap="all" baseline="0"/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Small Report 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5088129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ctrTitle" hasCustomPrompt="1"/>
          </p:nvPr>
        </p:nvSpPr>
        <p:spPr>
          <a:xfrm>
            <a:off x="431085" y="920365"/>
            <a:ext cx="23483948" cy="2567902"/>
          </a:xfrm>
          <a:prstGeom prst="rect">
            <a:avLst/>
          </a:prstGeom>
        </p:spPr>
        <p:txBody>
          <a:bodyPr/>
          <a:lstStyle>
            <a:lvl1pPr algn="ctr">
              <a:lnSpc>
                <a:spcPts val="5600"/>
              </a:lnSpc>
              <a:defRPr sz="5200" spc="-200" baseline="0">
                <a:solidFill>
                  <a:srgbClr val="000000"/>
                </a:solidFill>
                <a:latin typeface="Trebuchet MS"/>
                <a:cs typeface="Trebuchet MS"/>
              </a:defRPr>
            </a:lvl1pPr>
          </a:lstStyle>
          <a:p>
            <a:r>
              <a:rPr lang="en-US" dirty="0"/>
              <a:t>Insert Chart Title Here </a:t>
            </a:r>
            <a:br>
              <a:rPr lang="en-US" dirty="0"/>
            </a:br>
            <a:r>
              <a:rPr lang="en-US" dirty="0"/>
              <a:t>Insert Long Chart Title Here</a:t>
            </a:r>
            <a:br>
              <a:rPr lang="en-US" dirty="0"/>
            </a:br>
            <a:r>
              <a:rPr lang="en-US" dirty="0"/>
              <a:t>Insert Chart Title Here </a:t>
            </a:r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07917" y="3613708"/>
            <a:ext cx="23483948" cy="737372"/>
          </a:xfrm>
          <a:prstGeom prst="rect">
            <a:avLst/>
          </a:prstGeom>
        </p:spPr>
        <p:txBody>
          <a:bodyPr vert="horz"/>
          <a:lstStyle>
            <a:lvl1pPr marL="0" indent="0" algn="ctr">
              <a:buFontTx/>
              <a:buNone/>
              <a:defRPr sz="3600" cap="none">
                <a:latin typeface="Trebuchet MS"/>
                <a:cs typeface="Trebuchet MS"/>
              </a:defRPr>
            </a:lvl1pPr>
          </a:lstStyle>
          <a:p>
            <a:pPr lvl="0"/>
            <a:r>
              <a:rPr lang="en-US" dirty="0"/>
              <a:t>Chart Subtitle Goes Here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 hasCustomPrompt="1"/>
          </p:nvPr>
        </p:nvSpPr>
        <p:spPr>
          <a:xfrm>
            <a:off x="858069" y="13242927"/>
            <a:ext cx="14835531" cy="47307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800"/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r>
              <a:rPr lang="en-US" sz="1600" dirty="0"/>
              <a:t>Source: Insert Source Line Text  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877828" y="12379332"/>
            <a:ext cx="4586706" cy="863596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200" cap="all" baseline="0"/>
            </a:lvl1pPr>
            <a:lvl2pPr marL="914400" indent="0">
              <a:buNone/>
              <a:defRPr/>
            </a:lvl2pPr>
            <a:lvl3pPr marL="1828800" indent="0">
              <a:buNone/>
              <a:defRPr/>
            </a:lvl3pPr>
            <a:lvl4pPr marL="2743200" indent="0">
              <a:buNone/>
              <a:defRPr/>
            </a:lvl4pPr>
            <a:lvl5pPr marL="3657600" indent="0">
              <a:buNone/>
              <a:defRPr/>
            </a:lvl5pPr>
          </a:lstStyle>
          <a:p>
            <a:pPr lvl="0"/>
            <a:r>
              <a:rPr lang="en-US" dirty="0"/>
              <a:t>Small Report Title Goes Here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8" hasCustomPrompt="1"/>
          </p:nvPr>
        </p:nvSpPr>
        <p:spPr>
          <a:xfrm>
            <a:off x="453028" y="10670128"/>
            <a:ext cx="23459953" cy="1776940"/>
          </a:xfrm>
          <a:prstGeom prst="rect">
            <a:avLst/>
          </a:prstGeom>
        </p:spPr>
        <p:txBody>
          <a:bodyPr vert="horz"/>
          <a:lstStyle>
            <a:lvl1pPr marL="0" indent="0" algn="ctr" defTabSz="914400" fontAlgn="base">
              <a:lnSpc>
                <a:spcPts val="46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2200"/>
            </a:lvl1pPr>
            <a:lvl5pPr marL="3657600" indent="0">
              <a:buFontTx/>
              <a:buNone/>
              <a:defRPr sz="2400"/>
            </a:lvl5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prstClr val="black"/>
                </a:solidFill>
                <a:latin typeface="Trebuchet MS" pitchFamily="34" charset="0"/>
              </a:rPr>
              <a:t>Less than a third of likely buyers found out about their local dealership through online search</a:t>
            </a:r>
          </a:p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dirty="0">
                <a:solidFill>
                  <a:prstClr val="black"/>
                </a:solidFill>
                <a:latin typeface="Trebuchet MS" pitchFamily="34" charset="0"/>
              </a:rPr>
              <a:t>Direct mail/email marketing has a nominal effect on informing buyers about their local dealership </a:t>
            </a:r>
          </a:p>
        </p:txBody>
      </p:sp>
    </p:spTree>
    <p:extLst>
      <p:ext uri="{BB962C8B-B14F-4D97-AF65-F5344CB8AC3E}">
        <p14:creationId xmlns:p14="http://schemas.microsoft.com/office/powerpoint/2010/main" val="334760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19" y="8813802"/>
            <a:ext cx="20729099" cy="2724151"/>
          </a:xfrm>
        </p:spPr>
        <p:txBody>
          <a:bodyPr anchor="t"/>
          <a:lstStyle>
            <a:lvl1pPr algn="l">
              <a:defRPr sz="10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19" y="5813427"/>
            <a:ext cx="20729099" cy="3000374"/>
          </a:xfrm>
        </p:spPr>
        <p:txBody>
          <a:bodyPr anchor="b"/>
          <a:lstStyle>
            <a:lvl1pPr marL="0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1pPr>
            <a:lvl2pPr marL="1172398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2pPr>
            <a:lvl3pPr marL="2344796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3pPr>
            <a:lvl4pPr marL="351719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4pPr>
            <a:lvl5pPr marL="4689592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5pPr>
            <a:lvl6pPr marL="586199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6pPr>
            <a:lvl7pPr marL="7034388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7pPr>
            <a:lvl8pPr marL="820678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8pPr>
            <a:lvl9pPr marL="9379184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5479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bg>
      <p:bgPr>
        <a:blipFill rotWithShape="1"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43122" y="5576509"/>
            <a:ext cx="13750502" cy="2573866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9000"/>
              </a:lnSpc>
              <a:spcBef>
                <a:spcPts val="0"/>
              </a:spcBef>
              <a:buFontTx/>
              <a:buNone/>
              <a:defRPr sz="11000" b="1" cap="none"/>
            </a:lvl1pPr>
            <a:lvl2pPr marL="914400" indent="0">
              <a:lnSpc>
                <a:spcPts val="9000"/>
              </a:lnSpc>
              <a:spcBef>
                <a:spcPts val="0"/>
              </a:spcBef>
              <a:buFontTx/>
              <a:buNone/>
              <a:defRPr sz="11000" cap="all"/>
            </a:lvl2pPr>
            <a:lvl3pPr marL="1828800" indent="0">
              <a:lnSpc>
                <a:spcPts val="9000"/>
              </a:lnSpc>
              <a:spcBef>
                <a:spcPts val="0"/>
              </a:spcBef>
              <a:buFontTx/>
              <a:buNone/>
              <a:defRPr sz="11000" cap="all"/>
            </a:lvl3pPr>
            <a:lvl4pPr marL="2743200" indent="0">
              <a:lnSpc>
                <a:spcPts val="9000"/>
              </a:lnSpc>
              <a:spcBef>
                <a:spcPts val="0"/>
              </a:spcBef>
              <a:buFontTx/>
              <a:buNone/>
              <a:defRPr sz="11000" cap="all"/>
            </a:lvl4pPr>
            <a:lvl5pPr marL="3657600" indent="0">
              <a:lnSpc>
                <a:spcPts val="9000"/>
              </a:lnSpc>
              <a:spcBef>
                <a:spcPts val="0"/>
              </a:spcBef>
              <a:buFontTx/>
              <a:buNone/>
              <a:defRPr sz="11000" cap="all"/>
            </a:lvl5pPr>
          </a:lstStyle>
          <a:p>
            <a:pPr lvl="0"/>
            <a:r>
              <a:rPr lang="en-US" dirty="0"/>
              <a:t>Insert Report Title Here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962445" y="7920696"/>
            <a:ext cx="16566664" cy="3170628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spcBef>
                <a:spcPts val="0"/>
              </a:spcBef>
              <a:buFontTx/>
              <a:buNone/>
              <a:defRPr sz="6400" b="1" cap="none" baseline="0">
                <a:solidFill>
                  <a:srgbClr val="508ABA"/>
                </a:solidFill>
              </a:defRPr>
            </a:lvl1pPr>
            <a:lvl2pPr marL="914400" indent="0">
              <a:buFontTx/>
              <a:buNone/>
              <a:defRPr/>
            </a:lvl2pPr>
            <a:lvl3pPr marL="1828800" indent="0">
              <a:buFontTx/>
              <a:buNone/>
              <a:defRPr/>
            </a:lvl3pPr>
            <a:lvl4pPr marL="2743200" indent="0">
              <a:buFontTx/>
              <a:buNone/>
              <a:defRPr/>
            </a:lvl4pPr>
            <a:lvl5pPr marL="3657600" indent="0">
              <a:buFontTx/>
              <a:buNone/>
              <a:defRPr/>
            </a:lvl5pPr>
          </a:lstStyle>
          <a:p>
            <a:r>
              <a:rPr lang="en-US" sz="5200" dirty="0">
                <a:latin typeface="+mn-lt"/>
                <a:cs typeface="Trebuchet MS"/>
              </a:rPr>
              <a:t>Insert Subhead Text Here</a:t>
            </a:r>
          </a:p>
        </p:txBody>
      </p:sp>
    </p:spTree>
    <p:extLst>
      <p:ext uri="{BB962C8B-B14F-4D97-AF65-F5344CB8AC3E}">
        <p14:creationId xmlns:p14="http://schemas.microsoft.com/office/powerpoint/2010/main" val="1775925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59" y="2667000"/>
            <a:ext cx="10771002" cy="7543800"/>
          </a:xfrm>
        </p:spPr>
        <p:txBody>
          <a:bodyPr/>
          <a:lstStyle>
            <a:lvl1pPr>
              <a:defRPr sz="7200"/>
            </a:lvl1pPr>
            <a:lvl2pPr>
              <a:defRPr sz="6200"/>
            </a:lvl2pPr>
            <a:lvl3pPr>
              <a:defRPr sz="51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6814" y="2667000"/>
            <a:ext cx="10771002" cy="7543800"/>
          </a:xfrm>
        </p:spPr>
        <p:txBody>
          <a:bodyPr/>
          <a:lstStyle>
            <a:lvl1pPr>
              <a:defRPr sz="7200"/>
            </a:lvl1pPr>
            <a:lvl2pPr>
              <a:defRPr sz="6200"/>
            </a:lvl2pPr>
            <a:lvl3pPr>
              <a:defRPr sz="51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96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070228"/>
            <a:ext cx="10775238" cy="1279524"/>
          </a:xfrm>
        </p:spPr>
        <p:txBody>
          <a:bodyPr anchor="b"/>
          <a:lstStyle>
            <a:lvl1pPr marL="0" indent="0">
              <a:buNone/>
              <a:defRPr sz="6200" b="1"/>
            </a:lvl1pPr>
            <a:lvl2pPr marL="1172398" indent="0">
              <a:buNone/>
              <a:defRPr sz="5100" b="1"/>
            </a:lvl2pPr>
            <a:lvl3pPr marL="2344796" indent="0">
              <a:buNone/>
              <a:defRPr sz="4600" b="1"/>
            </a:lvl3pPr>
            <a:lvl4pPr marL="3517194" indent="0">
              <a:buNone/>
              <a:defRPr sz="4100" b="1"/>
            </a:lvl4pPr>
            <a:lvl5pPr marL="4689592" indent="0">
              <a:buNone/>
              <a:defRPr sz="4100" b="1"/>
            </a:lvl5pPr>
            <a:lvl6pPr marL="5861990" indent="0">
              <a:buNone/>
              <a:defRPr sz="4100" b="1"/>
            </a:lvl6pPr>
            <a:lvl7pPr marL="7034388" indent="0">
              <a:buNone/>
              <a:defRPr sz="4100" b="1"/>
            </a:lvl7pPr>
            <a:lvl8pPr marL="8206786" indent="0">
              <a:buNone/>
              <a:defRPr sz="4100" b="1"/>
            </a:lvl8pPr>
            <a:lvl9pPr marL="9379184" indent="0">
              <a:buNone/>
              <a:defRPr sz="4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359" y="4349750"/>
            <a:ext cx="10775238" cy="7902576"/>
          </a:xfrm>
        </p:spPr>
        <p:txBody>
          <a:bodyPr/>
          <a:lstStyle>
            <a:lvl1pPr>
              <a:defRPr sz="6200"/>
            </a:lvl1pPr>
            <a:lvl2pPr>
              <a:defRPr sz="51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350" y="3070228"/>
            <a:ext cx="10779470" cy="1279524"/>
          </a:xfrm>
        </p:spPr>
        <p:txBody>
          <a:bodyPr anchor="b"/>
          <a:lstStyle>
            <a:lvl1pPr marL="0" indent="0">
              <a:buNone/>
              <a:defRPr sz="6200" b="1"/>
            </a:lvl1pPr>
            <a:lvl2pPr marL="1172398" indent="0">
              <a:buNone/>
              <a:defRPr sz="5100" b="1"/>
            </a:lvl2pPr>
            <a:lvl3pPr marL="2344796" indent="0">
              <a:buNone/>
              <a:defRPr sz="4600" b="1"/>
            </a:lvl3pPr>
            <a:lvl4pPr marL="3517194" indent="0">
              <a:buNone/>
              <a:defRPr sz="4100" b="1"/>
            </a:lvl4pPr>
            <a:lvl5pPr marL="4689592" indent="0">
              <a:buNone/>
              <a:defRPr sz="4100" b="1"/>
            </a:lvl5pPr>
            <a:lvl6pPr marL="5861990" indent="0">
              <a:buNone/>
              <a:defRPr sz="4100" b="1"/>
            </a:lvl6pPr>
            <a:lvl7pPr marL="7034388" indent="0">
              <a:buNone/>
              <a:defRPr sz="4100" b="1"/>
            </a:lvl7pPr>
            <a:lvl8pPr marL="8206786" indent="0">
              <a:buNone/>
              <a:defRPr sz="4100" b="1"/>
            </a:lvl8pPr>
            <a:lvl9pPr marL="9379184" indent="0">
              <a:buNone/>
              <a:defRPr sz="4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350" y="4349750"/>
            <a:ext cx="10779470" cy="7902576"/>
          </a:xfrm>
        </p:spPr>
        <p:txBody>
          <a:bodyPr/>
          <a:lstStyle>
            <a:lvl1pPr>
              <a:defRPr sz="6200"/>
            </a:lvl1pPr>
            <a:lvl2pPr>
              <a:defRPr sz="51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78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04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704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63" y="546102"/>
            <a:ext cx="8023213" cy="2324100"/>
          </a:xfrm>
        </p:spPr>
        <p:txBody>
          <a:bodyPr anchor="b"/>
          <a:lstStyle>
            <a:lvl1pPr algn="l">
              <a:defRPr sz="5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708" y="546101"/>
            <a:ext cx="13633108" cy="11706226"/>
          </a:xfrm>
        </p:spPr>
        <p:txBody>
          <a:bodyPr/>
          <a:lstStyle>
            <a:lvl1pPr>
              <a:defRPr sz="8200"/>
            </a:lvl1pPr>
            <a:lvl2pPr>
              <a:defRPr sz="7200"/>
            </a:lvl2pPr>
            <a:lvl3pPr>
              <a:defRPr sz="62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363" y="2870202"/>
            <a:ext cx="8023213" cy="9382126"/>
          </a:xfrm>
        </p:spPr>
        <p:txBody>
          <a:bodyPr/>
          <a:lstStyle>
            <a:lvl1pPr marL="0" indent="0">
              <a:buNone/>
              <a:defRPr sz="3600"/>
            </a:lvl1pPr>
            <a:lvl2pPr marL="1172398" indent="0">
              <a:buNone/>
              <a:defRPr sz="3100"/>
            </a:lvl2pPr>
            <a:lvl3pPr marL="2344796" indent="0">
              <a:buNone/>
              <a:defRPr sz="2600"/>
            </a:lvl3pPr>
            <a:lvl4pPr marL="3517194" indent="0">
              <a:buNone/>
              <a:defRPr sz="2300"/>
            </a:lvl4pPr>
            <a:lvl5pPr marL="4689592" indent="0">
              <a:buNone/>
              <a:defRPr sz="2300"/>
            </a:lvl5pPr>
            <a:lvl6pPr marL="5861990" indent="0">
              <a:buNone/>
              <a:defRPr sz="2300"/>
            </a:lvl6pPr>
            <a:lvl7pPr marL="7034388" indent="0">
              <a:buNone/>
              <a:defRPr sz="2300"/>
            </a:lvl7pPr>
            <a:lvl8pPr marL="8206786" indent="0">
              <a:buNone/>
              <a:defRPr sz="2300"/>
            </a:lvl8pPr>
            <a:lvl9pPr marL="9379184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33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57" y="9601200"/>
            <a:ext cx="14632305" cy="1133477"/>
          </a:xfrm>
        </p:spPr>
        <p:txBody>
          <a:bodyPr anchor="b"/>
          <a:lstStyle>
            <a:lvl1pPr algn="l">
              <a:defRPr sz="5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0057" y="1225550"/>
            <a:ext cx="14632305" cy="8229600"/>
          </a:xfrm>
        </p:spPr>
        <p:txBody>
          <a:bodyPr/>
          <a:lstStyle>
            <a:lvl1pPr marL="0" indent="0">
              <a:buNone/>
              <a:defRPr sz="8200"/>
            </a:lvl1pPr>
            <a:lvl2pPr marL="1172398" indent="0">
              <a:buNone/>
              <a:defRPr sz="7200"/>
            </a:lvl2pPr>
            <a:lvl3pPr marL="2344796" indent="0">
              <a:buNone/>
              <a:defRPr sz="6200"/>
            </a:lvl3pPr>
            <a:lvl4pPr marL="3517194" indent="0">
              <a:buNone/>
              <a:defRPr sz="5100"/>
            </a:lvl4pPr>
            <a:lvl5pPr marL="4689592" indent="0">
              <a:buNone/>
              <a:defRPr sz="5100"/>
            </a:lvl5pPr>
            <a:lvl6pPr marL="5861990" indent="0">
              <a:buNone/>
              <a:defRPr sz="5100"/>
            </a:lvl6pPr>
            <a:lvl7pPr marL="7034388" indent="0">
              <a:buNone/>
              <a:defRPr sz="5100"/>
            </a:lvl7pPr>
            <a:lvl8pPr marL="8206786" indent="0">
              <a:buNone/>
              <a:defRPr sz="5100"/>
            </a:lvl8pPr>
            <a:lvl9pPr marL="9379184" indent="0">
              <a:buNone/>
              <a:defRPr sz="5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80057" y="10734677"/>
            <a:ext cx="14632305" cy="1609723"/>
          </a:xfrm>
        </p:spPr>
        <p:txBody>
          <a:bodyPr/>
          <a:lstStyle>
            <a:lvl1pPr marL="0" indent="0">
              <a:buNone/>
              <a:defRPr sz="3600"/>
            </a:lvl1pPr>
            <a:lvl2pPr marL="1172398" indent="0">
              <a:buNone/>
              <a:defRPr sz="3100"/>
            </a:lvl2pPr>
            <a:lvl3pPr marL="2344796" indent="0">
              <a:buNone/>
              <a:defRPr sz="2600"/>
            </a:lvl3pPr>
            <a:lvl4pPr marL="3517194" indent="0">
              <a:buNone/>
              <a:defRPr sz="2300"/>
            </a:lvl4pPr>
            <a:lvl5pPr marL="4689592" indent="0">
              <a:buNone/>
              <a:defRPr sz="2300"/>
            </a:lvl5pPr>
            <a:lvl6pPr marL="5861990" indent="0">
              <a:buNone/>
              <a:defRPr sz="2300"/>
            </a:lvl6pPr>
            <a:lvl7pPr marL="7034388" indent="0">
              <a:buNone/>
              <a:defRPr sz="2300"/>
            </a:lvl7pPr>
            <a:lvl8pPr marL="8206786" indent="0">
              <a:buNone/>
              <a:defRPr sz="2300"/>
            </a:lvl8pPr>
            <a:lvl9pPr marL="9379184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03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5" Type="http://schemas.openxmlformats.org/officeDocument/2006/relationships/image" Target="../media/image1.jpg"/><Relationship Id="rId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 vert="horz" lIns="234480" tIns="117240" rIns="234480" bIns="1172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00"/>
            <a:ext cx="21948458" cy="9051926"/>
          </a:xfrm>
          <a:prstGeom prst="rect">
            <a:avLst/>
          </a:prstGeom>
        </p:spPr>
        <p:txBody>
          <a:bodyPr vert="horz" lIns="234480" tIns="117240" rIns="234480" bIns="1172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359" y="12712703"/>
            <a:ext cx="5690341" cy="730250"/>
          </a:xfrm>
          <a:prstGeom prst="rect">
            <a:avLst/>
          </a:prstGeom>
        </p:spPr>
        <p:txBody>
          <a:bodyPr vert="horz" lIns="234480" tIns="117240" rIns="234480" bIns="117240" rtlCol="0" anchor="ctr"/>
          <a:lstStyle>
            <a:lvl1pPr algn="l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143A3-1807-A143-B19D-72AF373C2C97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2285" y="12712703"/>
            <a:ext cx="7722605" cy="730250"/>
          </a:xfrm>
          <a:prstGeom prst="rect">
            <a:avLst/>
          </a:prstGeom>
        </p:spPr>
        <p:txBody>
          <a:bodyPr vert="horz" lIns="234480" tIns="117240" rIns="234480" bIns="117240" rtlCol="0" anchor="ctr"/>
          <a:lstStyle>
            <a:lvl1pPr algn="ct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7475" y="12712703"/>
            <a:ext cx="5690341" cy="730250"/>
          </a:xfrm>
          <a:prstGeom prst="rect">
            <a:avLst/>
          </a:prstGeom>
        </p:spPr>
        <p:txBody>
          <a:bodyPr vert="horz" lIns="234480" tIns="117240" rIns="234480" bIns="117240" rtlCol="0" anchor="ctr"/>
          <a:lstStyle>
            <a:lvl1pPr algn="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3D9C-B141-0E44-9A0E-426DA6A04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66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2398" rtl="0" eaLnBrk="1" latinLnBrk="0" hangingPunct="1">
        <a:spcBef>
          <a:spcPct val="0"/>
        </a:spcBef>
        <a:buNone/>
        <a:defRPr sz="11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79298" indent="-879298" algn="l" defTabSz="1172398" rtl="0" eaLnBrk="1" latinLnBrk="0" hangingPunct="1">
        <a:spcBef>
          <a:spcPct val="20000"/>
        </a:spcBef>
        <a:buFont typeface="Arial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1905147" indent="-732749" algn="l" defTabSz="1172398" rtl="0" eaLnBrk="1" latinLnBrk="0" hangingPunct="1">
        <a:spcBef>
          <a:spcPct val="20000"/>
        </a:spcBef>
        <a:buFont typeface="Arial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2930995" indent="-586199" algn="l" defTabSz="1172398" rtl="0" eaLnBrk="1" latinLnBrk="0" hangingPunct="1">
        <a:spcBef>
          <a:spcPct val="20000"/>
        </a:spcBef>
        <a:buFont typeface="Arial"/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103393" indent="-586199" algn="l" defTabSz="1172398" rtl="0" eaLnBrk="1" latinLnBrk="0" hangingPunct="1">
        <a:spcBef>
          <a:spcPct val="20000"/>
        </a:spcBef>
        <a:buFont typeface="Arial"/>
        <a:buChar char="–"/>
        <a:defRPr sz="5100" kern="1200">
          <a:solidFill>
            <a:schemeClr val="tx1"/>
          </a:solidFill>
          <a:latin typeface="+mn-lt"/>
          <a:ea typeface="+mn-ea"/>
          <a:cs typeface="+mn-cs"/>
        </a:defRPr>
      </a:lvl4pPr>
      <a:lvl5pPr marL="5275791" indent="-586199" algn="l" defTabSz="1172398" rtl="0" eaLnBrk="1" latinLnBrk="0" hangingPunct="1">
        <a:spcBef>
          <a:spcPct val="20000"/>
        </a:spcBef>
        <a:buFont typeface="Arial"/>
        <a:buChar char="»"/>
        <a:defRPr sz="5100" kern="1200">
          <a:solidFill>
            <a:schemeClr val="tx1"/>
          </a:solidFill>
          <a:latin typeface="+mn-lt"/>
          <a:ea typeface="+mn-ea"/>
          <a:cs typeface="+mn-cs"/>
        </a:defRPr>
      </a:lvl5pPr>
      <a:lvl6pPr marL="6448189" indent="-586199" algn="l" defTabSz="1172398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6pPr>
      <a:lvl7pPr marL="7620587" indent="-586199" algn="l" defTabSz="1172398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7pPr>
      <a:lvl8pPr marL="8792985" indent="-586199" algn="l" defTabSz="1172398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8pPr>
      <a:lvl9pPr marL="9965383" indent="-586199" algn="l" defTabSz="1172398" rtl="0" eaLnBrk="1" latinLnBrk="0" hangingPunct="1">
        <a:spcBef>
          <a:spcPct val="20000"/>
        </a:spcBef>
        <a:buFont typeface="Arial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172398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2344796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517194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89592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861990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7034388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8206786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9379184" algn="l" defTabSz="1172398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 vert="horz" lIns="234480" tIns="117240" rIns="234480" bIns="11724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 vert="horz" lIns="234480" tIns="117240" rIns="234480" bIns="1172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2285" y="12712705"/>
            <a:ext cx="7722605" cy="730250"/>
          </a:xfrm>
          <a:prstGeom prst="rect">
            <a:avLst/>
          </a:prstGeom>
        </p:spPr>
        <p:txBody>
          <a:bodyPr vert="horz" lIns="234480" tIns="117240" rIns="234480" bIns="117240" rtlCol="0" anchor="ctr"/>
          <a:lstStyle>
            <a:lvl1pPr algn="ct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776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7475" y="12712705"/>
            <a:ext cx="5690341" cy="730250"/>
          </a:xfrm>
          <a:prstGeom prst="rect">
            <a:avLst/>
          </a:prstGeom>
        </p:spPr>
        <p:txBody>
          <a:bodyPr vert="horz" lIns="234480" tIns="117240" rIns="234480" bIns="117240" rtlCol="0" anchor="ctr"/>
          <a:lstStyle>
            <a:lvl1pPr algn="r">
              <a:defRPr sz="3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09776"/>
            <a:fld id="{FC623D9C-B141-0E44-9A0E-426DA6A043B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909776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175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/>
  <p:txStyles>
    <p:titleStyle>
      <a:lvl1pPr algn="ctr" defTabSz="1172164" rtl="0" eaLnBrk="1" latinLnBrk="0" hangingPunct="1">
        <a:spcBef>
          <a:spcPct val="0"/>
        </a:spcBef>
        <a:buNone/>
        <a:defRPr sz="112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79122" indent="-879122" algn="l" defTabSz="1172164" rtl="0" eaLnBrk="1" latinLnBrk="0" hangingPunct="1">
        <a:spcBef>
          <a:spcPct val="20000"/>
        </a:spcBef>
        <a:buFont typeface="Arial"/>
        <a:buChar char="•"/>
        <a:defRPr sz="8198" kern="1200">
          <a:solidFill>
            <a:schemeClr val="tx1"/>
          </a:solidFill>
          <a:latin typeface="+mn-lt"/>
          <a:ea typeface="+mn-ea"/>
          <a:cs typeface="+mn-cs"/>
        </a:defRPr>
      </a:lvl1pPr>
      <a:lvl2pPr marL="1904766" indent="-732602" algn="l" defTabSz="1172164" rtl="0" eaLnBrk="1" latinLnBrk="0" hangingPunct="1">
        <a:spcBef>
          <a:spcPct val="20000"/>
        </a:spcBef>
        <a:buFont typeface="Arial"/>
        <a:buChar char="–"/>
        <a:defRPr sz="7198" kern="1200">
          <a:solidFill>
            <a:schemeClr val="tx1"/>
          </a:solidFill>
          <a:latin typeface="+mn-lt"/>
          <a:ea typeface="+mn-ea"/>
          <a:cs typeface="+mn-cs"/>
        </a:defRPr>
      </a:lvl2pPr>
      <a:lvl3pPr marL="2930408" indent="-586082" algn="l" defTabSz="1172164" rtl="0" eaLnBrk="1" latinLnBrk="0" hangingPunct="1">
        <a:spcBef>
          <a:spcPct val="20000"/>
        </a:spcBef>
        <a:buFont typeface="Arial"/>
        <a:buChar char="•"/>
        <a:defRPr sz="6198" kern="1200">
          <a:solidFill>
            <a:schemeClr val="tx1"/>
          </a:solidFill>
          <a:latin typeface="+mn-lt"/>
          <a:ea typeface="+mn-ea"/>
          <a:cs typeface="+mn-cs"/>
        </a:defRPr>
      </a:lvl3pPr>
      <a:lvl4pPr marL="4102572" indent="-586082" algn="l" defTabSz="1172164" rtl="0" eaLnBrk="1" latinLnBrk="0" hangingPunct="1">
        <a:spcBef>
          <a:spcPct val="20000"/>
        </a:spcBef>
        <a:buFont typeface="Arial"/>
        <a:buChar char="–"/>
        <a:defRPr sz="5098" kern="1200">
          <a:solidFill>
            <a:schemeClr val="tx1"/>
          </a:solidFill>
          <a:latin typeface="+mn-lt"/>
          <a:ea typeface="+mn-ea"/>
          <a:cs typeface="+mn-cs"/>
        </a:defRPr>
      </a:lvl4pPr>
      <a:lvl5pPr marL="5274736" indent="-586082" algn="l" defTabSz="1172164" rtl="0" eaLnBrk="1" latinLnBrk="0" hangingPunct="1">
        <a:spcBef>
          <a:spcPct val="20000"/>
        </a:spcBef>
        <a:buFont typeface="Arial"/>
        <a:buChar char="»"/>
        <a:defRPr sz="5098" kern="1200">
          <a:solidFill>
            <a:schemeClr val="tx1"/>
          </a:solidFill>
          <a:latin typeface="+mn-lt"/>
          <a:ea typeface="+mn-ea"/>
          <a:cs typeface="+mn-cs"/>
        </a:defRPr>
      </a:lvl5pPr>
      <a:lvl6pPr marL="6446900" indent="-586082" algn="l" defTabSz="1172164" rtl="0" eaLnBrk="1" latinLnBrk="0" hangingPunct="1">
        <a:spcBef>
          <a:spcPct val="20000"/>
        </a:spcBef>
        <a:buFont typeface="Arial"/>
        <a:buChar char="•"/>
        <a:defRPr sz="5098" kern="1200">
          <a:solidFill>
            <a:schemeClr val="tx1"/>
          </a:solidFill>
          <a:latin typeface="+mn-lt"/>
          <a:ea typeface="+mn-ea"/>
          <a:cs typeface="+mn-cs"/>
        </a:defRPr>
      </a:lvl6pPr>
      <a:lvl7pPr marL="7619062" indent="-586082" algn="l" defTabSz="1172164" rtl="0" eaLnBrk="1" latinLnBrk="0" hangingPunct="1">
        <a:spcBef>
          <a:spcPct val="20000"/>
        </a:spcBef>
        <a:buFont typeface="Arial"/>
        <a:buChar char="•"/>
        <a:defRPr sz="5098" kern="1200">
          <a:solidFill>
            <a:schemeClr val="tx1"/>
          </a:solidFill>
          <a:latin typeface="+mn-lt"/>
          <a:ea typeface="+mn-ea"/>
          <a:cs typeface="+mn-cs"/>
        </a:defRPr>
      </a:lvl7pPr>
      <a:lvl8pPr marL="8791226" indent="-586082" algn="l" defTabSz="1172164" rtl="0" eaLnBrk="1" latinLnBrk="0" hangingPunct="1">
        <a:spcBef>
          <a:spcPct val="20000"/>
        </a:spcBef>
        <a:buFont typeface="Arial"/>
        <a:buChar char="•"/>
        <a:defRPr sz="5098" kern="1200">
          <a:solidFill>
            <a:schemeClr val="tx1"/>
          </a:solidFill>
          <a:latin typeface="+mn-lt"/>
          <a:ea typeface="+mn-ea"/>
          <a:cs typeface="+mn-cs"/>
        </a:defRPr>
      </a:lvl8pPr>
      <a:lvl9pPr marL="9963390" indent="-586082" algn="l" defTabSz="1172164" rtl="0" eaLnBrk="1" latinLnBrk="0" hangingPunct="1">
        <a:spcBef>
          <a:spcPct val="20000"/>
        </a:spcBef>
        <a:buFont typeface="Arial"/>
        <a:buChar char="•"/>
        <a:defRPr sz="50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172164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2344328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516490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88654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860818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7032982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8205144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9377308" algn="l" defTabSz="1172164" rtl="0" eaLnBrk="1" latinLnBrk="0" hangingPunct="1"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0538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hf sldNum="0" hdr="0" ftr="0"/>
  <p:txStyles>
    <p:titleStyle>
      <a:lvl1pPr algn="ctr" defTabSz="909776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2314" indent="-682314" algn="l" defTabSz="909776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78342" indent="-568576" algn="l" defTabSz="909776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74366" indent="-454888" algn="l" defTabSz="909776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184122" indent="-454888" algn="l" defTabSz="909776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93870" indent="-454888" algn="l" defTabSz="909776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03608" indent="-454888" algn="l" defTabSz="90977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13356" indent="-454888" algn="l" defTabSz="90977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23112" indent="-454888" algn="l" defTabSz="90977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32856" indent="-454888" algn="l" defTabSz="909776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09776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19486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29242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38988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48738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8484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68236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277982" algn="l" defTabSz="909776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rotWithShape="1">
          <a:blip r:embed="rId5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 userDrawn="1"/>
        </p:nvSpPr>
        <p:spPr>
          <a:xfrm>
            <a:off x="22434969" y="13241866"/>
            <a:ext cx="1480065" cy="457200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rgbClr val="00AF78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21AD1E46-6C0E-2740-8AE4-E7555976E32C}" type="slidenum">
              <a:rPr lang="en-US" sz="2000" smtClean="0">
                <a:solidFill>
                  <a:srgbClr val="508ABA"/>
                </a:solidFill>
                <a:cs typeface="Trebuchet MS"/>
              </a:rPr>
              <a:pPr algn="r"/>
              <a:t>‹#›</a:t>
            </a:fld>
            <a:endParaRPr lang="en-US" sz="2000" dirty="0">
              <a:solidFill>
                <a:srgbClr val="508ABA"/>
              </a:solidFill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015947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800" indent="-685800" algn="l" defTabSz="914400" rtl="0" eaLnBrk="1" latinLnBrk="0" hangingPunct="1">
        <a:spcBef>
          <a:spcPct val="20000"/>
        </a:spcBef>
        <a:buFont typeface="Arial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-1-Box-Edg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143" y="8087499"/>
            <a:ext cx="482600" cy="47407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000586" y="8087499"/>
            <a:ext cx="16489191" cy="4740730"/>
          </a:xfrm>
          <a:prstGeom prst="rect">
            <a:avLst/>
          </a:prstGeom>
          <a:solidFill>
            <a:srgbClr val="4B4B4B">
              <a:alpha val="69804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413639" y="8646300"/>
            <a:ext cx="114725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spc="500" dirty="0">
                <a:solidFill>
                  <a:schemeClr val="bg1"/>
                </a:solidFill>
                <a:latin typeface="Trebuchet MS"/>
                <a:cs typeface="Trebuchet MS"/>
              </a:rPr>
              <a:t>VIDEO ADVERTISING </a:t>
            </a:r>
            <a:r>
              <a:rPr lang="en-US" sz="2500" spc="500">
                <a:solidFill>
                  <a:schemeClr val="bg1"/>
                </a:solidFill>
                <a:latin typeface="Trebuchet MS"/>
                <a:cs typeface="Trebuchet MS"/>
              </a:rPr>
              <a:t>BUREAU- REPORT 2019</a:t>
            </a:r>
            <a:endParaRPr lang="en-US" sz="2500" spc="5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66039" y="9301154"/>
            <a:ext cx="1147258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solidFill>
                  <a:schemeClr val="bg1"/>
                </a:solidFill>
                <a:latin typeface="Trebuchet MS"/>
                <a:cs typeface="Trebuchet MS"/>
              </a:rPr>
              <a:t>.................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0586" y="9746953"/>
            <a:ext cx="1648919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solidFill>
                  <a:schemeClr val="bg1"/>
                </a:solidFill>
              </a:rPr>
              <a:t>Spotlight on Affluent Cinema Goers</a:t>
            </a:r>
          </a:p>
          <a:p>
            <a:pPr algn="ctr"/>
            <a:endParaRPr lang="en-US" sz="4800" dirty="0">
              <a:solidFill>
                <a:srgbClr val="00A9AC"/>
              </a:solidFill>
            </a:endParaRPr>
          </a:p>
          <a:p>
            <a:pPr algn="ctr"/>
            <a:r>
              <a:rPr lang="en-US" sz="4000" dirty="0">
                <a:solidFill>
                  <a:schemeClr val="bg1"/>
                </a:solidFill>
              </a:rPr>
              <a:t>Q4 2018</a:t>
            </a:r>
            <a:endParaRPr lang="en-US" sz="6600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5113" y="97971"/>
            <a:ext cx="2071434" cy="107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40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931392" y="2987871"/>
            <a:ext cx="22128113" cy="9448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800" dirty="0">
                <a:cs typeface="Trebuchet MS"/>
              </a:rPr>
              <a:t>With greater disposable income, affluent movie-goers are much more likely than the average adult to seek out movie theaters that offer premium amenities like reclining seats, in-theater dining and alcoholic beverages.</a:t>
            </a:r>
          </a:p>
          <a:p>
            <a:pPr>
              <a:spcAft>
                <a:spcPts val="1200"/>
              </a:spcAft>
            </a:pPr>
            <a:endParaRPr lang="en-US" sz="1800" dirty="0">
              <a:cs typeface="Trebuchet MS"/>
            </a:endParaRPr>
          </a:p>
          <a:p>
            <a:pPr>
              <a:spcAft>
                <a:spcPts val="1200"/>
              </a:spcAft>
            </a:pPr>
            <a:r>
              <a:rPr lang="en-US" sz="3800" dirty="0">
                <a:cs typeface="Trebuchet MS"/>
              </a:rPr>
              <a:t>Almost half are also likely to engage with advertisers either through pre-show content – such as interactive polling, games and trivia – or directly on a brand’s website through their mobile phone after seeing an advertisement.</a:t>
            </a:r>
          </a:p>
          <a:p>
            <a:pPr>
              <a:spcAft>
                <a:spcPts val="1200"/>
              </a:spcAft>
            </a:pPr>
            <a:endParaRPr lang="en-US" sz="1800" dirty="0">
              <a:cs typeface="Trebuchet MS"/>
            </a:endParaRPr>
          </a:p>
          <a:p>
            <a:pPr>
              <a:spcAft>
                <a:spcPts val="1200"/>
              </a:spcAft>
            </a:pPr>
            <a:r>
              <a:rPr lang="en-US" sz="3800" dirty="0">
                <a:cs typeface="Trebuchet MS"/>
              </a:rPr>
              <a:t>This engagement turns into action powered by the strength of cinema advertising as over half of affluent adults are likely to shop, dine out or purchase a product they see advertised in a movie theater.</a:t>
            </a:r>
          </a:p>
          <a:p>
            <a:pPr>
              <a:spcAft>
                <a:spcPts val="1200"/>
              </a:spcAft>
            </a:pPr>
            <a:endParaRPr lang="en-US" sz="1800" dirty="0">
              <a:cs typeface="Trebuchet MS"/>
            </a:endParaRPr>
          </a:p>
          <a:p>
            <a:pPr>
              <a:spcAft>
                <a:spcPts val="1200"/>
              </a:spcAft>
            </a:pPr>
            <a:r>
              <a:rPr lang="en-US" sz="3800" dirty="0">
                <a:cs typeface="Trebuchet MS"/>
              </a:rPr>
              <a:t>Their higher ‘rate of action’ is seen in the results of our custom questions included within the quarterly </a:t>
            </a:r>
            <a:r>
              <a:rPr lang="en-US" sz="3800" i="1" dirty="0">
                <a:cs typeface="Trebuchet MS"/>
              </a:rPr>
              <a:t>Nielsen Cinema Audience Report</a:t>
            </a:r>
            <a:r>
              <a:rPr lang="en-US" sz="3800" dirty="0">
                <a:cs typeface="Trebuchet MS"/>
              </a:rPr>
              <a:t>.  For instance, while cinema advertisements are effective across the adult population, affluent adults are 36% more likely to purchase a product advertised in a movie theater.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9BAD033-1638-B34E-BAC8-DEB32676E2C7}" type="slidenum">
              <a:rPr lang="en-US" sz="3000">
                <a:solidFill>
                  <a:srgbClr val="C0C1BF"/>
                </a:solidFill>
                <a:latin typeface="Trebuchet MS"/>
                <a:cs typeface="Trebuchet MS"/>
              </a:rPr>
              <a:pPr algn="ctr"/>
              <a:t>2</a:t>
            </a:fld>
            <a:endParaRPr lang="en-US" sz="3000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084" y="13299917"/>
            <a:ext cx="5861685" cy="3238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4D4417-D86F-4087-80F8-CE02D306D095}"/>
              </a:ext>
            </a:extLst>
          </p:cNvPr>
          <p:cNvSpPr txBox="1"/>
          <p:nvPr/>
        </p:nvSpPr>
        <p:spPr>
          <a:xfrm>
            <a:off x="497305" y="640992"/>
            <a:ext cx="23760617" cy="1867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/>
              <a:t>Affluent Adults Are Engaged Movie-Goers Who Value Premium Experiences And Are More Likely To Take An Action Based On Cinema Advertising </a:t>
            </a:r>
          </a:p>
        </p:txBody>
      </p:sp>
    </p:spTree>
    <p:extLst>
      <p:ext uri="{BB962C8B-B14F-4D97-AF65-F5344CB8AC3E}">
        <p14:creationId xmlns:p14="http://schemas.microsoft.com/office/powerpoint/2010/main" val="4285635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278814863"/>
              </p:ext>
            </p:extLst>
          </p:nvPr>
        </p:nvGraphicFramePr>
        <p:xfrm>
          <a:off x="3672088" y="3097320"/>
          <a:ext cx="18093993" cy="89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9BAD033-1638-B34E-BAC8-DEB32676E2C7}" type="slidenum">
              <a:rPr lang="en-US" sz="3000">
                <a:solidFill>
                  <a:srgbClr val="C0C1BF"/>
                </a:solidFill>
                <a:latin typeface="Trebuchet MS"/>
                <a:cs typeface="Trebuchet MS"/>
              </a:rPr>
              <a:pPr algn="ctr"/>
              <a:t>3</a:t>
            </a:fld>
            <a:endParaRPr lang="en-US" sz="3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0099" y="13330028"/>
            <a:ext cx="5861685" cy="323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08983" y="598354"/>
            <a:ext cx="237498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/>
              <a:t>Affluent Adults Are More Likely Than The Average Adult To Value Premium Experiences When They Go Out To The Movies</a:t>
            </a:r>
            <a:endParaRPr lang="en-US" sz="5600" dirty="0"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3292" y="13083029"/>
            <a:ext cx="13079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Nielsen National Cinema Audience Report, October-December 2018, VAB Custom Question: QM37Please indicate how much you agree or disagree with the following statement I am more likely to choose a movie theater if it has…(top two box – agree); P21+ Base: 4,126 respondents, P21+ &amp; HHI $100K+ Base: 719 respondents.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8295315" y="4524003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110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090EBFE-B2F8-4C92-8008-7F13A70F6151}"/>
              </a:ext>
            </a:extLst>
          </p:cNvPr>
          <p:cNvSpPr/>
          <p:nvPr/>
        </p:nvSpPr>
        <p:spPr>
          <a:xfrm>
            <a:off x="14349021" y="6344390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118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1CFE77-B9B3-4611-9E90-2237B7E7EAED}"/>
              </a:ext>
            </a:extLst>
          </p:cNvPr>
          <p:cNvSpPr/>
          <p:nvPr/>
        </p:nvSpPr>
        <p:spPr>
          <a:xfrm>
            <a:off x="20402727" y="7030056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119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" name="Rectangle 1"/>
          <p:cNvSpPr/>
          <p:nvPr/>
        </p:nvSpPr>
        <p:spPr>
          <a:xfrm>
            <a:off x="893293" y="12629685"/>
            <a:ext cx="1170880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200" dirty="0"/>
              <a:t>“Index” example: Affluent adults 21+ are 19% more likely to choose a movie theater that has alcoholic beverages than the average adult 21+ (top two box – agree).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84885" y="2971021"/>
            <a:ext cx="183811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u="sng" dirty="0"/>
              <a:t>% Who ‘</a:t>
            </a:r>
            <a:r>
              <a:rPr lang="en-US" sz="3000" b="1" u="sng" dirty="0"/>
              <a:t>Agree</a:t>
            </a:r>
            <a:r>
              <a:rPr lang="en-US" sz="3000" u="sng" dirty="0"/>
              <a:t>’ That They Are More Likely To Choose a Movie Theater If The Theater Has…</a:t>
            </a:r>
          </a:p>
        </p:txBody>
      </p:sp>
    </p:spTree>
    <p:extLst>
      <p:ext uri="{BB962C8B-B14F-4D97-AF65-F5344CB8AC3E}">
        <p14:creationId xmlns:p14="http://schemas.microsoft.com/office/powerpoint/2010/main" val="2837258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506234066"/>
              </p:ext>
            </p:extLst>
          </p:nvPr>
        </p:nvGraphicFramePr>
        <p:xfrm>
          <a:off x="3591879" y="3049195"/>
          <a:ext cx="18093993" cy="89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BAD033-1638-B34E-BAC8-DEB32676E2C7}" type="slidenum">
              <a:rPr kumimoji="0" lang="en-US" sz="3000" b="0" i="0" u="none" strike="noStrike" kern="1200" cap="none" spc="0" normalizeH="0" baseline="0" noProof="0">
                <a:ln>
                  <a:noFill/>
                </a:ln>
                <a:solidFill>
                  <a:srgbClr val="C0C1BF"/>
                </a:solidFill>
                <a:effectLst/>
                <a:uLnTx/>
                <a:uFillTx/>
                <a:latin typeface="Trebuchet MS"/>
                <a:ea typeface="+mn-ea"/>
                <a:cs typeface="Trebuchet MS"/>
              </a:rPr>
              <a:pPr marL="0" marR="0" lvl="0" indent="0" algn="ctr" defTabSz="117239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+mn-cs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0099" y="13330028"/>
            <a:ext cx="5861685" cy="323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30322" y="555015"/>
            <a:ext cx="2304146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172398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In Fact, Affluent Adults Are Much More Likely To </a:t>
            </a:r>
            <a:r>
              <a:rPr kumimoji="0" lang="en-US" sz="56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Actively</a:t>
            </a:r>
            <a:r>
              <a:rPr kumimoji="0" lang="en-US" sz="5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 Seek Out Movie Theaters That Offer Premium Options</a:t>
            </a:r>
            <a:endParaRPr kumimoji="0" lang="en-US" sz="5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/>
              <a:ea typeface="+mn-ea"/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3292" y="13120876"/>
            <a:ext cx="13375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Source: Nielsen National Cinema Audience Report, October-December 2018, VAB Custom Question: QM37Please indicate how much you agree or disagree with the following statement I am more likely to choose a movie theater if it has…(</a:t>
            </a:r>
            <a:r>
              <a:rPr lang="en-US" sz="1200" dirty="0"/>
              <a:t>top box – strongly agree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); </a:t>
            </a:r>
            <a:r>
              <a:rPr lang="en-US" sz="1200" dirty="0">
                <a:solidFill>
                  <a:prstClr val="black"/>
                </a:solidFill>
                <a:latin typeface="Trebuchet MS"/>
              </a:rPr>
              <a:t> </a:t>
            </a:r>
            <a:r>
              <a:rPr lang="en-US" sz="1200" dirty="0"/>
              <a:t>P21+ Base: 4,126 respondents, P21+ &amp; HHI $100K+ Base: 719 respondents.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8215106" y="4833491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116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Index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090EBFE-B2F8-4C92-8008-7F13A70F6151}"/>
              </a:ext>
            </a:extLst>
          </p:cNvPr>
          <p:cNvSpPr/>
          <p:nvPr/>
        </p:nvSpPr>
        <p:spPr>
          <a:xfrm>
            <a:off x="14268812" y="7342520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108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Index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1CFE77-B9B3-4611-9E90-2237B7E7EAED}"/>
              </a:ext>
            </a:extLst>
          </p:cNvPr>
          <p:cNvSpPr/>
          <p:nvPr/>
        </p:nvSpPr>
        <p:spPr>
          <a:xfrm>
            <a:off x="20322518" y="7325678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129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Index</a:t>
            </a:r>
          </a:p>
        </p:txBody>
      </p:sp>
      <p:sp>
        <p:nvSpPr>
          <p:cNvPr id="2" name="Rectangle 1"/>
          <p:cNvSpPr/>
          <p:nvPr/>
        </p:nvSpPr>
        <p:spPr>
          <a:xfrm>
            <a:off x="893293" y="12629685"/>
            <a:ext cx="111898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/>
                <a:ea typeface="+mn-ea"/>
                <a:cs typeface="+mn-cs"/>
              </a:rPr>
              <a:t>“Index” example: Affluent adults 21+ are </a:t>
            </a:r>
            <a:r>
              <a:rPr lang="en-US" sz="1200" dirty="0">
                <a:latin typeface="Trebuchet MS"/>
              </a:rPr>
              <a:t>29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/>
                <a:ea typeface="+mn-ea"/>
                <a:cs typeface="+mn-cs"/>
              </a:rPr>
              <a:t>% more likely to</a:t>
            </a:r>
            <a:r>
              <a:rPr kumimoji="0" lang="en-US" sz="12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Trebuchet MS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rebuchet MS"/>
                <a:ea typeface="+mn-ea"/>
                <a:cs typeface="+mn-cs"/>
              </a:rPr>
              <a:t>choose a movie theater that has alcoholic beverages than the average adult 21+ (strongly agree).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91880" y="2922896"/>
            <a:ext cx="18093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% Who ‘</a:t>
            </a:r>
            <a:r>
              <a:rPr kumimoji="0" lang="en-US" sz="3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Strongly Agree</a:t>
            </a:r>
            <a:r>
              <a:rPr kumimoji="0" 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/>
                <a:ea typeface="+mn-ea"/>
                <a:cs typeface="+mn-cs"/>
              </a:rPr>
              <a:t>’ That They Are More Likely To Choose a Movie Theater If The Theater Has…</a:t>
            </a:r>
          </a:p>
        </p:txBody>
      </p:sp>
    </p:spTree>
    <p:extLst>
      <p:ext uri="{BB962C8B-B14F-4D97-AF65-F5344CB8AC3E}">
        <p14:creationId xmlns:p14="http://schemas.microsoft.com/office/powerpoint/2010/main" val="876840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4257048145"/>
              </p:ext>
            </p:extLst>
          </p:nvPr>
        </p:nvGraphicFramePr>
        <p:xfrm>
          <a:off x="3224629" y="2936126"/>
          <a:ext cx="18093993" cy="89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9BAD033-1638-B34E-BAC8-DEB32676E2C7}" type="slidenum">
              <a:rPr lang="en-US" sz="3000">
                <a:solidFill>
                  <a:srgbClr val="C0C1BF"/>
                </a:solidFill>
                <a:latin typeface="Trebuchet MS"/>
                <a:cs typeface="Trebuchet MS"/>
              </a:rPr>
              <a:pPr algn="ctr"/>
              <a:t>5</a:t>
            </a:fld>
            <a:endParaRPr lang="en-US" sz="3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084" y="13299917"/>
            <a:ext cx="5861685" cy="323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73151" y="582312"/>
            <a:ext cx="235702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/>
              <a:t>Almost Half Of Affluent Adults Are Likely To Engage With Advertisers Through Pre-Show Content Or Their Website</a:t>
            </a:r>
            <a:endParaRPr lang="en-US" sz="5600" dirty="0"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3292" y="13138168"/>
            <a:ext cx="1631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Nielsen National Cinema Audience Report, October-December 2018, VAB Custom Questions: QM39.1018V Likely to interact with cinema advertising through interactive polling, games, trivia, etc. (top 2 box – Likely &amp; Very Likely) QM38.1018V.  Likely to Visit Brand Website on Mobile Phone (top 2 box – Likely &amp; Very Likely); P18+ Base: 3,953 respondents, P18+ &amp; HHI $100K+ Base: 622 respondents.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10154788" y="5086239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112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1CFE77-B9B3-4611-9E90-2237B7E7EAED}"/>
              </a:ext>
            </a:extLst>
          </p:cNvPr>
          <p:cNvSpPr/>
          <p:nvPr/>
        </p:nvSpPr>
        <p:spPr>
          <a:xfrm>
            <a:off x="19241389" y="4876008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114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55640" y="2874771"/>
            <a:ext cx="187814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u="sng" dirty="0"/>
              <a:t>% Who Are “</a:t>
            </a:r>
            <a:r>
              <a:rPr lang="en-US" sz="3000" b="1" u="sng" dirty="0"/>
              <a:t>Likely</a:t>
            </a:r>
            <a:r>
              <a:rPr lang="en-US" sz="3000" u="sng" dirty="0"/>
              <a:t>” or “</a:t>
            </a:r>
            <a:r>
              <a:rPr lang="en-US" sz="3000" b="1" u="sng" dirty="0"/>
              <a:t>Very Likely</a:t>
            </a:r>
            <a:r>
              <a:rPr lang="en-US" sz="3000" u="sng" dirty="0"/>
              <a:t>” To Take A Specific Action As A Result of Seeing A Cinema Advertisement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55633D4-7A90-45E1-8FA6-C23E1B2710CD}"/>
              </a:ext>
            </a:extLst>
          </p:cNvPr>
          <p:cNvSpPr txBox="1">
            <a:spLocks/>
          </p:cNvSpPr>
          <p:nvPr/>
        </p:nvSpPr>
        <p:spPr>
          <a:xfrm>
            <a:off x="893292" y="12631320"/>
            <a:ext cx="10969974" cy="313733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“Index” example: Affluent adults are 14% more likely than the average adult 18+ to say they’re likely or very likely to visit a brands website on their phone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52800" y="11869672"/>
            <a:ext cx="8694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(interactive polling, games, trivia, etc.)</a:t>
            </a:r>
          </a:p>
        </p:txBody>
      </p:sp>
    </p:spTree>
    <p:extLst>
      <p:ext uri="{BB962C8B-B14F-4D97-AF65-F5344CB8AC3E}">
        <p14:creationId xmlns:p14="http://schemas.microsoft.com/office/powerpoint/2010/main" val="422360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96904623"/>
              </p:ext>
            </p:extLst>
          </p:nvPr>
        </p:nvGraphicFramePr>
        <p:xfrm>
          <a:off x="3224629" y="3177531"/>
          <a:ext cx="18093993" cy="89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9BAD033-1638-B34E-BAC8-DEB32676E2C7}" type="slidenum">
              <a:rPr lang="en-US" sz="3000">
                <a:solidFill>
                  <a:srgbClr val="C0C1BF"/>
                </a:solidFill>
                <a:latin typeface="Trebuchet MS"/>
                <a:cs typeface="Trebuchet MS"/>
              </a:rPr>
              <a:pPr algn="ctr"/>
              <a:t>6</a:t>
            </a:fld>
            <a:endParaRPr lang="en-US" sz="3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084" y="13299917"/>
            <a:ext cx="5861685" cy="323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36885" y="598354"/>
            <a:ext cx="240502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/>
              <a:t>One-Quarter Of Affluent Adults Are </a:t>
            </a:r>
            <a:r>
              <a:rPr lang="en-US" sz="5600" i="1" dirty="0"/>
              <a:t>Very</a:t>
            </a:r>
            <a:r>
              <a:rPr lang="en-US" sz="5600" dirty="0"/>
              <a:t> Likely To Engage With Advertisers Through Pre-Show Content Or Their Website</a:t>
            </a:r>
            <a:endParaRPr lang="en-US" sz="5600" dirty="0"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3291" y="13198088"/>
            <a:ext cx="16314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Nielsen National Cinema Audience Report, October-December 2018, VAB Custom Questions: QM39.1018V Likely to interact with cinema advertising through interactive polling, games, trivia, etc. (top box – Very Likely) QM38.1018V.  Likely to Visit Brand Website on Mobile Phone (top box – Very Likely); P18+ Base: 3,953 respondents, P18+ &amp; HHI $100K+ Base: 622 respondents.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224629" y="3083316"/>
            <a:ext cx="180939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u="sng" dirty="0"/>
              <a:t>% Who Are “</a:t>
            </a:r>
            <a:r>
              <a:rPr lang="en-US" sz="3000" b="1" u="sng" dirty="0"/>
              <a:t>Very Likely</a:t>
            </a:r>
            <a:r>
              <a:rPr lang="en-US" sz="3000" u="sng" dirty="0"/>
              <a:t>” To Take A Specific Action As A Result of Seeing A Cinema Advertisement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55633D4-7A90-45E1-8FA6-C23E1B2710CD}"/>
              </a:ext>
            </a:extLst>
          </p:cNvPr>
          <p:cNvSpPr txBox="1">
            <a:spLocks/>
          </p:cNvSpPr>
          <p:nvPr/>
        </p:nvSpPr>
        <p:spPr>
          <a:xfrm>
            <a:off x="893292" y="12727572"/>
            <a:ext cx="10969974" cy="313733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“Index” example: Affluent adults are 20% more likely than the average adult 18+ to say they’re very likely to visit a brands website on their phone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171117" y="5543015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122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B1CFE77-B9B3-4611-9E90-2237B7E7EAED}"/>
              </a:ext>
            </a:extLst>
          </p:cNvPr>
          <p:cNvSpPr/>
          <p:nvPr/>
        </p:nvSpPr>
        <p:spPr>
          <a:xfrm>
            <a:off x="19278507" y="5181085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120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A381396-B25A-42D2-BED3-7D1FCCF4C025}"/>
              </a:ext>
            </a:extLst>
          </p:cNvPr>
          <p:cNvSpPr txBox="1"/>
          <p:nvPr/>
        </p:nvSpPr>
        <p:spPr>
          <a:xfrm>
            <a:off x="21192009" y="4052294"/>
            <a:ext cx="2771841" cy="23676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2400" dirty="0">
                <a:latin typeface="Trebuchet MS"/>
                <a:cs typeface="Trebuchet MS"/>
              </a:rPr>
              <a:t>Affluent Adults are </a:t>
            </a:r>
            <a:r>
              <a:rPr lang="en-US" sz="2400" b="1" u="sng" dirty="0">
                <a:latin typeface="Trebuchet MS"/>
                <a:cs typeface="Trebuchet MS"/>
              </a:rPr>
              <a:t>20% more likely</a:t>
            </a:r>
            <a:r>
              <a:rPr lang="en-US" sz="2400" dirty="0">
                <a:latin typeface="Trebuchet MS"/>
                <a:cs typeface="Trebuchet MS"/>
              </a:rPr>
              <a:t> to visit a brand’s website on their mobile phone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2CE12AB-AC1D-442B-8787-B14C67A08902}"/>
              </a:ext>
            </a:extLst>
          </p:cNvPr>
          <p:cNvSpPr txBox="1"/>
          <p:nvPr/>
        </p:nvSpPr>
        <p:spPr>
          <a:xfrm>
            <a:off x="3352800" y="11933840"/>
            <a:ext cx="86948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(interactive polling, games, trivia, etc.)</a:t>
            </a:r>
          </a:p>
        </p:txBody>
      </p:sp>
    </p:spTree>
    <p:extLst>
      <p:ext uri="{BB962C8B-B14F-4D97-AF65-F5344CB8AC3E}">
        <p14:creationId xmlns:p14="http://schemas.microsoft.com/office/powerpoint/2010/main" val="2787482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1608300511"/>
              </p:ext>
            </p:extLst>
          </p:nvPr>
        </p:nvGraphicFramePr>
        <p:xfrm>
          <a:off x="3224629" y="3145446"/>
          <a:ext cx="18093993" cy="89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9BAD033-1638-B34E-BAC8-DEB32676E2C7}" type="slidenum">
              <a:rPr lang="en-US" sz="3000">
                <a:solidFill>
                  <a:srgbClr val="C0C1BF"/>
                </a:solidFill>
                <a:latin typeface="Trebuchet MS"/>
                <a:cs typeface="Trebuchet MS"/>
              </a:rPr>
              <a:pPr algn="ctr"/>
              <a:t>7</a:t>
            </a:fld>
            <a:endParaRPr lang="en-US" sz="3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084" y="13299917"/>
            <a:ext cx="5861685" cy="323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7320" y="598354"/>
            <a:ext cx="233265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/>
              <a:t>At Least Half Of Affluent Adults Are Also Likely To Shop, Dine Out Or Buy Products Due To Cinema Advertising</a:t>
            </a:r>
            <a:endParaRPr lang="en-US" sz="5600" dirty="0"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3292" y="13115113"/>
            <a:ext cx="11300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Nielsen National Cinema Audience Report, October-December 2018, VAB Custom Question: QM35: Likelihood of … As Result of Seeing an Advertisement in Movie Theater/Theater Lobby (top 2 box – Likely &amp; Very Likely); P18+ Base: 754 respondents, P18+ &amp; HHI $100K+ Base: 149 respondents.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7847856" y="5948647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136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090EBFE-B2F8-4C92-8008-7F13A70F6151}"/>
              </a:ext>
            </a:extLst>
          </p:cNvPr>
          <p:cNvSpPr/>
          <p:nvPr/>
        </p:nvSpPr>
        <p:spPr>
          <a:xfrm>
            <a:off x="13901562" y="5664933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130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1CFE77-B9B3-4611-9E90-2237B7E7EAED}"/>
              </a:ext>
            </a:extLst>
          </p:cNvPr>
          <p:cNvSpPr/>
          <p:nvPr/>
        </p:nvSpPr>
        <p:spPr>
          <a:xfrm>
            <a:off x="19955268" y="4850034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124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843346" y="3019147"/>
            <a:ext cx="187778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u="sng" dirty="0"/>
              <a:t>% Who Are “</a:t>
            </a:r>
            <a:r>
              <a:rPr lang="en-US" sz="3000" b="1" u="sng" dirty="0"/>
              <a:t>Likely</a:t>
            </a:r>
            <a:r>
              <a:rPr lang="en-US" sz="3000" u="sng" dirty="0"/>
              <a:t>” or “</a:t>
            </a:r>
            <a:r>
              <a:rPr lang="en-US" sz="3000" b="1" u="sng" dirty="0"/>
              <a:t>Very Likely</a:t>
            </a:r>
            <a:r>
              <a:rPr lang="en-US" sz="3000" u="sng" dirty="0"/>
              <a:t>” To Take A Specific Action As A Result of Seeing A Cinema Advertisement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E55633D4-7A90-45E1-8FA6-C23E1B2710CD}"/>
              </a:ext>
            </a:extLst>
          </p:cNvPr>
          <p:cNvSpPr txBox="1">
            <a:spLocks/>
          </p:cNvSpPr>
          <p:nvPr/>
        </p:nvSpPr>
        <p:spPr>
          <a:xfrm>
            <a:off x="893292" y="12631320"/>
            <a:ext cx="10969974" cy="313733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“Index” example: Affluent adults are 30% more likely than the average adult 18+ to say they’re very likely to go shopping as a result of seeing a cinema ad.</a:t>
            </a:r>
          </a:p>
        </p:txBody>
      </p:sp>
    </p:spTree>
    <p:extLst>
      <p:ext uri="{BB962C8B-B14F-4D97-AF65-F5344CB8AC3E}">
        <p14:creationId xmlns:p14="http://schemas.microsoft.com/office/powerpoint/2010/main" val="3257971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2648973355"/>
              </p:ext>
            </p:extLst>
          </p:nvPr>
        </p:nvGraphicFramePr>
        <p:xfrm>
          <a:off x="3447506" y="3017111"/>
          <a:ext cx="18093993" cy="89826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3571784" y="13151922"/>
            <a:ext cx="8153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E9BAD033-1638-B34E-BAC8-DEB32676E2C7}" type="slidenum">
              <a:rPr lang="en-US" sz="3000">
                <a:solidFill>
                  <a:srgbClr val="C0C1BF"/>
                </a:solidFill>
                <a:latin typeface="Trebuchet MS"/>
                <a:cs typeface="Trebuchet MS"/>
              </a:rPr>
              <a:pPr algn="ctr"/>
              <a:t>8</a:t>
            </a:fld>
            <a:endParaRPr lang="en-US" sz="30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084" y="13299917"/>
            <a:ext cx="5861685" cy="32385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37320" y="598354"/>
            <a:ext cx="2219059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600" dirty="0"/>
              <a:t>Affluent Adults Are Much More Likely To Be </a:t>
            </a:r>
            <a:r>
              <a:rPr lang="en-US" sz="5600" i="1" dirty="0"/>
              <a:t>Very</a:t>
            </a:r>
            <a:r>
              <a:rPr lang="en-US" sz="5600" dirty="0"/>
              <a:t> Influenced To Make A Purchase Because Of Cinema Advertising</a:t>
            </a:r>
            <a:endParaRPr lang="en-US" sz="5600" dirty="0">
              <a:cs typeface="Trebuchet M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3964" y="13114994"/>
            <a:ext cx="111543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Source: Nielsen National Cinema Audience Report, October-December 2018, VAB Custom Question: QM35: Likelihood of … As Result of Seeing an Advertisement in Movie Theater/Theater Lobby (top box – Very Likely); P18+ Base: 754 respondents, P18+ &amp; HHI $100K+ Base: 149 respondents. </a:t>
            </a:r>
          </a:p>
        </p:txBody>
      </p:sp>
      <p:sp>
        <p:nvSpPr>
          <p:cNvPr id="9" name="Rectangle 8"/>
          <p:cNvSpPr/>
          <p:nvPr/>
        </p:nvSpPr>
        <p:spPr>
          <a:xfrm>
            <a:off x="8070733" y="6034188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167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090EBFE-B2F8-4C92-8008-7F13A70F6151}"/>
              </a:ext>
            </a:extLst>
          </p:cNvPr>
          <p:cNvSpPr/>
          <p:nvPr/>
        </p:nvSpPr>
        <p:spPr>
          <a:xfrm>
            <a:off x="14124439" y="5198338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171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1CFE77-B9B3-4611-9E90-2237B7E7EAED}"/>
              </a:ext>
            </a:extLst>
          </p:cNvPr>
          <p:cNvSpPr/>
          <p:nvPr/>
        </p:nvSpPr>
        <p:spPr>
          <a:xfrm>
            <a:off x="20129158" y="5495339"/>
            <a:ext cx="1190232" cy="821402"/>
          </a:xfrm>
          <a:prstGeom prst="rect">
            <a:avLst/>
          </a:prstGeom>
          <a:solidFill>
            <a:srgbClr val="FAB982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u="sng" dirty="0">
                <a:solidFill>
                  <a:schemeClr val="tx1"/>
                </a:solidFill>
              </a:rPr>
              <a:t>142</a:t>
            </a:r>
          </a:p>
          <a:p>
            <a:pPr algn="ctr"/>
            <a:r>
              <a:rPr lang="en-US" sz="1800" b="1" dirty="0">
                <a:solidFill>
                  <a:schemeClr val="tx1"/>
                </a:solidFill>
              </a:rPr>
              <a:t>Index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47507" y="2890812"/>
            <a:ext cx="180939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u="sng" dirty="0"/>
              <a:t>% Who Are “</a:t>
            </a:r>
            <a:r>
              <a:rPr lang="en-US" sz="3000" b="1" u="sng" dirty="0"/>
              <a:t>Very Likely</a:t>
            </a:r>
            <a:r>
              <a:rPr lang="en-US" sz="3000" u="sng" dirty="0"/>
              <a:t>” To Take A Specific Action As A Result of Seeing A Cinema Advertisement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6B39CA2-7ADB-4E47-BE31-63017B279193}"/>
              </a:ext>
            </a:extLst>
          </p:cNvPr>
          <p:cNvSpPr txBox="1">
            <a:spLocks/>
          </p:cNvSpPr>
          <p:nvPr/>
        </p:nvSpPr>
        <p:spPr>
          <a:xfrm>
            <a:off x="893292" y="12631320"/>
            <a:ext cx="10969974" cy="313733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“Index” example: Affluent adults are 71% more likely than the average adult 18+ to say they’re very likely to go shopping as a result of seeing a cinema ad.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3197F0-934A-4041-935A-589F1A83C934}"/>
              </a:ext>
            </a:extLst>
          </p:cNvPr>
          <p:cNvSpPr txBox="1"/>
          <p:nvPr/>
        </p:nvSpPr>
        <p:spPr>
          <a:xfrm>
            <a:off x="637320" y="4484400"/>
            <a:ext cx="3282955" cy="42025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ts val="3600"/>
              </a:lnSpc>
            </a:pPr>
            <a:r>
              <a:rPr lang="en-US" sz="2400" dirty="0">
                <a:latin typeface="Trebuchet MS"/>
                <a:cs typeface="Trebuchet MS"/>
              </a:rPr>
              <a:t>While cinema advertisements are effective across the adult population, Affluent Adults are </a:t>
            </a:r>
            <a:r>
              <a:rPr lang="en-US" sz="2400" b="1" u="sng" dirty="0">
                <a:latin typeface="Trebuchet MS"/>
                <a:cs typeface="Trebuchet MS"/>
              </a:rPr>
              <a:t>67% more likely</a:t>
            </a:r>
            <a:r>
              <a:rPr lang="en-US" sz="2400" dirty="0">
                <a:latin typeface="Trebuchet MS"/>
                <a:cs typeface="Trebuchet MS"/>
              </a:rPr>
              <a:t> to purchase a product advertised in a movie theater</a:t>
            </a:r>
          </a:p>
        </p:txBody>
      </p:sp>
    </p:spTree>
    <p:extLst>
      <p:ext uri="{BB962C8B-B14F-4D97-AF65-F5344CB8AC3E}">
        <p14:creationId xmlns:p14="http://schemas.microsoft.com/office/powerpoint/2010/main" val="2886802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B0C6E1"/>
            </a:gs>
            <a:gs pos="28000">
              <a:schemeClr val="accent1">
                <a:lumMod val="45000"/>
                <a:lumOff val="55000"/>
              </a:schemeClr>
            </a:gs>
            <a:gs pos="70000">
              <a:schemeClr val="accent1">
                <a:lumMod val="45000"/>
                <a:lumOff val="55000"/>
              </a:schemeClr>
            </a:gs>
            <a:gs pos="52000">
              <a:schemeClr val="accent1">
                <a:lumMod val="30000"/>
                <a:lumOff val="70000"/>
              </a:schemeClr>
            </a:gs>
          </a:gsLst>
          <a:lin ang="21594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33324" y="878266"/>
            <a:ext cx="6174218" cy="109094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defTabSz="1172164">
              <a:lnSpc>
                <a:spcPts val="3400"/>
              </a:lnSpc>
            </a:pPr>
            <a:endParaRPr lang="en-US" sz="8000" b="1" dirty="0">
              <a:solidFill>
                <a:srgbClr val="0BAAAD"/>
              </a:solidFill>
              <a:latin typeface="Trebuchet MS"/>
              <a:cs typeface="Trebuchet MS"/>
            </a:endParaRPr>
          </a:p>
          <a:p>
            <a:pPr defTabSz="1172164">
              <a:lnSpc>
                <a:spcPts val="3400"/>
              </a:lnSpc>
            </a:pPr>
            <a:r>
              <a:rPr lang="en-US" sz="8000" b="1" dirty="0">
                <a:solidFill>
                  <a:srgbClr val="0BAAAD"/>
                </a:solidFill>
                <a:latin typeface="Trebuchet MS"/>
                <a:cs typeface="Trebuchet MS"/>
              </a:rPr>
              <a:t>Contact Us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535172" y="7120157"/>
            <a:ext cx="18473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172164"/>
            <a:endParaRPr lang="en-US" dirty="0">
              <a:solidFill>
                <a:prstClr val="black"/>
              </a:solidFill>
              <a:latin typeface="Trebuchet MS" panose="020B0603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07542" y="5552683"/>
            <a:ext cx="679163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172164"/>
            <a:r>
              <a:rPr lang="en-US" sz="3400" dirty="0">
                <a:solidFill>
                  <a:srgbClr val="3781B2"/>
                </a:solidFill>
                <a:latin typeface="Trebuchet MS" panose="020B0603020202020204" pitchFamily="34" charset="0"/>
              </a:rPr>
              <a:t>Jason Wiese</a:t>
            </a:r>
          </a:p>
          <a:p>
            <a:pPr defTabSz="1172164"/>
            <a:r>
              <a:rPr lang="en-US" sz="2800" dirty="0">
                <a:solidFill>
                  <a:srgbClr val="0BAAAD"/>
                </a:solidFill>
                <a:latin typeface="Trebuchet MS" panose="020B0603020202020204" pitchFamily="34" charset="0"/>
              </a:rPr>
              <a:t>SVP, Director of Strategic Insights</a:t>
            </a:r>
          </a:p>
          <a:p>
            <a:pPr defTabSz="1172164"/>
            <a:r>
              <a:rPr lang="en-US" sz="2400" dirty="0">
                <a:solidFill>
                  <a:prstClr val="black"/>
                </a:solidFill>
                <a:latin typeface="Trebuchet MS" panose="020B0603020202020204" pitchFamily="34" charset="0"/>
              </a:rPr>
              <a:t>jasonw@thevab.com</a:t>
            </a:r>
            <a:r>
              <a:rPr lang="en-US" sz="3000" dirty="0">
                <a:solidFill>
                  <a:prstClr val="black"/>
                </a:solidFill>
                <a:latin typeface="Trebuchet MS" panose="020B0603020202020204" pitchFamily="34" charset="0"/>
              </a:rPr>
              <a:t>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499180" y="5598849"/>
            <a:ext cx="6791638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172164"/>
            <a:r>
              <a:rPr lang="en-US" sz="3400" dirty="0">
                <a:solidFill>
                  <a:srgbClr val="3781B2"/>
                </a:solidFill>
                <a:latin typeface="Trebuchet MS" panose="020B0603020202020204" pitchFamily="34" charset="0"/>
              </a:rPr>
              <a:t>Reed Kiely</a:t>
            </a:r>
          </a:p>
          <a:p>
            <a:pPr defTabSz="1172164"/>
            <a:r>
              <a:rPr lang="en-US" sz="2800" dirty="0">
                <a:solidFill>
                  <a:srgbClr val="0BAAAD"/>
                </a:solidFill>
                <a:latin typeface="Trebuchet MS" panose="020B0603020202020204" pitchFamily="34" charset="0"/>
              </a:rPr>
              <a:t>Senior Multi-Platform Video Analyst </a:t>
            </a:r>
            <a:r>
              <a:rPr lang="en-US" sz="2400" dirty="0">
                <a:solidFill>
                  <a:prstClr val="black"/>
                </a:solidFill>
                <a:latin typeface="Trebuchet MS" panose="020B0603020202020204" pitchFamily="34" charset="0"/>
              </a:rPr>
              <a:t>reedk@thevab.com</a:t>
            </a:r>
            <a:endParaRPr lang="en-US" sz="2400" dirty="0">
              <a:solidFill>
                <a:prstClr val="black"/>
              </a:solidFill>
              <a:latin typeface="Trebuchet MS" panose="020B0603020202020204" pitchFamily="34" charset="0"/>
              <a:cs typeface="Trebuchet MS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A5F2433-A3AF-4463-AFFC-38540EB6222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1758425" y="238251"/>
            <a:ext cx="2264080" cy="1298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9023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evolution">
      <a:maj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Trebuchet MS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8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3459</TotalTime>
  <Words>1175</Words>
  <Application>Microsoft Office PowerPoint</Application>
  <PresentationFormat>Custom</PresentationFormat>
  <Paragraphs>88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Trebuchet MS</vt:lpstr>
      <vt:lpstr>Office Theme</vt:lpstr>
      <vt:lpstr>8_Office Theme</vt:lpstr>
      <vt:lpstr>Custom Design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</dc:creator>
  <cp:lastModifiedBy>Jason Wiese</cp:lastModifiedBy>
  <cp:revision>226</cp:revision>
  <cp:lastPrinted>2019-01-29T18:07:50Z</cp:lastPrinted>
  <dcterms:created xsi:type="dcterms:W3CDTF">2018-08-15T21:18:21Z</dcterms:created>
  <dcterms:modified xsi:type="dcterms:W3CDTF">2019-01-29T18:45:04Z</dcterms:modified>
</cp:coreProperties>
</file>