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41"/>
  </p:notesMasterIdLst>
  <p:sldIdLst>
    <p:sldId id="2144327920" r:id="rId6"/>
    <p:sldId id="2144327919" r:id="rId7"/>
    <p:sldId id="2144327934" r:id="rId8"/>
    <p:sldId id="2144327955" r:id="rId9"/>
    <p:sldId id="2144327922" r:id="rId10"/>
    <p:sldId id="2144327923" r:id="rId11"/>
    <p:sldId id="2144327927" r:id="rId12"/>
    <p:sldId id="2144327946" r:id="rId13"/>
    <p:sldId id="2144327956" r:id="rId14"/>
    <p:sldId id="2144327948" r:id="rId15"/>
    <p:sldId id="2144327926" r:id="rId16"/>
    <p:sldId id="2144327906" r:id="rId17"/>
    <p:sldId id="2144327915" r:id="rId18"/>
    <p:sldId id="2144327949" r:id="rId19"/>
    <p:sldId id="2144327936" r:id="rId20"/>
    <p:sldId id="2144327931" r:id="rId21"/>
    <p:sldId id="2144327937" r:id="rId22"/>
    <p:sldId id="2144327924" r:id="rId23"/>
    <p:sldId id="2144327882" r:id="rId24"/>
    <p:sldId id="2144327950" r:id="rId25"/>
    <p:sldId id="2144327944" r:id="rId26"/>
    <p:sldId id="2144327908" r:id="rId27"/>
    <p:sldId id="2144327909" r:id="rId28"/>
    <p:sldId id="2144327951" r:id="rId29"/>
    <p:sldId id="2144327884" r:id="rId30"/>
    <p:sldId id="258" r:id="rId31"/>
    <p:sldId id="2144327930" r:id="rId32"/>
    <p:sldId id="2144327943" r:id="rId33"/>
    <p:sldId id="2144327953" r:id="rId34"/>
    <p:sldId id="2144327917" r:id="rId35"/>
    <p:sldId id="2144327954" r:id="rId36"/>
    <p:sldId id="2144327885" r:id="rId37"/>
    <p:sldId id="2144327921" r:id="rId38"/>
    <p:sldId id="2144327928" r:id="rId39"/>
    <p:sldId id="2144327929" r:id="rId40"/>
  </p:sldIdLst>
  <p:sldSz cx="7772400" cy="100584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44001F-98D2-AF68-925B-F4D39E797894}" name="Jason Wiese" initials="J" userId="S::jasonw@thevab.com::4bff8d5b-7de6-4655-b397-69b0afc81113" providerId="AD"/>
  <p188:author id="{F0141AB7-7F25-3C16-C77D-5FEA2DA4B116}" name="Karolina Guillen" initials="KG" userId="S::karolinaG@thevab.com::c1c08796-a0be-47c6-af52-5d31fd96ec50" providerId="AD"/>
  <p188:author id="{40CDBCD8-5C78-F3A3-F41F-DA4694EE60DF}" name="Kaileen Cain" initials="KC" userId="S::KaileenC@thevab.com::21167d2d-fdf2-4320-ae3a-272888c89590" providerId="AD"/>
  <p188:author id="{FCE3F7EB-DC72-F237-D662-44918D558BC7}" name="Benjamin Vandegrift" initials="BV" userId="S::benjaminv@thevab.com::2e5c2a8a-c606-4888-a2a6-2a14dfaa97ab" providerId="AD"/>
  <p188:author id="{90B40FF4-CD06-C055-5167-69F272FD5355}" name="Rohan Gosalia" initials="RG" userId="S::rohang@thevab.com::8cba11d4-cbf3-412e-87af-79dae11444b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1464"/>
    <a:srgbClr val="ED3C8D"/>
    <a:srgbClr val="2C82FF"/>
    <a:srgbClr val="4EBEA4"/>
    <a:srgbClr val="00BFF2"/>
    <a:srgbClr val="FFE600"/>
    <a:srgbClr val="E2E8F1"/>
    <a:srgbClr val="E5EB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4606"/>
  </p:normalViewPr>
  <p:slideViewPr>
    <p:cSldViewPr snapToGrid="0">
      <p:cViewPr varScale="1">
        <p:scale>
          <a:sx n="76" d="100"/>
          <a:sy n="76" d="100"/>
        </p:scale>
        <p:origin x="2800" y="216"/>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76550639330191E-2"/>
          <c:y val="4.6521246423075605E-2"/>
          <c:w val="0.98123449360669812"/>
          <c:h val="0.90695750715384882"/>
        </c:manualLayout>
      </c:layout>
      <c:barChart>
        <c:barDir val="bar"/>
        <c:grouping val="clustered"/>
        <c:varyColors val="0"/>
        <c:ser>
          <c:idx val="0"/>
          <c:order val="0"/>
          <c:tx>
            <c:strRef>
              <c:f>Sheet1!$B$1</c:f>
              <c:strCache>
                <c:ptCount val="1"/>
                <c:pt idx="0">
                  <c:v>Series 1</c:v>
                </c:pt>
              </c:strCache>
            </c:strRef>
          </c:tx>
          <c:spPr>
            <a:solidFill>
              <a:srgbClr val="1B1464"/>
            </a:solidFill>
            <a:ln>
              <a:noFill/>
            </a:ln>
            <a:effectLst/>
          </c:spPr>
          <c:invertIfNegative val="0"/>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6FA-4525-B89C-6480B2D073BB}"/>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FA-4525-B89C-6480B2D073BB}"/>
                </c:ext>
              </c:extLst>
            </c:dLbl>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FA-4525-B89C-6480B2D073BB}"/>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Sheet1!$B$2:$B$4</c:f>
              <c:numCache>
                <c:formatCode>0%</c:formatCode>
                <c:ptCount val="3"/>
                <c:pt idx="0">
                  <c:v>0.5</c:v>
                </c:pt>
                <c:pt idx="1">
                  <c:v>0.28999999999999998</c:v>
                </c:pt>
                <c:pt idx="2">
                  <c:v>0.35</c:v>
                </c:pt>
              </c:numCache>
            </c:numRef>
          </c:val>
          <c:extLst>
            <c:ext xmlns:c16="http://schemas.microsoft.com/office/drawing/2014/chart" uri="{C3380CC4-5D6E-409C-BE32-E72D297353CC}">
              <c16:uniqueId val="{00000000-C6FA-4525-B89C-6480B2D073BB}"/>
            </c:ext>
          </c:extLst>
        </c:ser>
        <c:dLbls>
          <c:showLegendKey val="0"/>
          <c:showVal val="0"/>
          <c:showCatName val="0"/>
          <c:showSerName val="0"/>
          <c:showPercent val="0"/>
          <c:showBubbleSize val="0"/>
        </c:dLbls>
        <c:gapWidth val="45"/>
        <c:axId val="2128992847"/>
        <c:axId val="2022003359"/>
      </c:barChart>
      <c:catAx>
        <c:axId val="2128992847"/>
        <c:scaling>
          <c:orientation val="minMax"/>
        </c:scaling>
        <c:delete val="1"/>
        <c:axPos val="l"/>
        <c:numFmt formatCode="General" sourceLinked="1"/>
        <c:majorTickMark val="none"/>
        <c:minorTickMark val="none"/>
        <c:tickLblPos val="nextTo"/>
        <c:crossAx val="2022003359"/>
        <c:crosses val="autoZero"/>
        <c:auto val="1"/>
        <c:lblAlgn val="ctr"/>
        <c:lblOffset val="100"/>
        <c:noMultiLvlLbl val="0"/>
      </c:catAx>
      <c:valAx>
        <c:axId val="2022003359"/>
        <c:scaling>
          <c:orientation val="minMax"/>
          <c:max val="0.60000000000000009"/>
        </c:scaling>
        <c:delete val="1"/>
        <c:axPos val="b"/>
        <c:numFmt formatCode="0%" sourceLinked="1"/>
        <c:majorTickMark val="out"/>
        <c:minorTickMark val="none"/>
        <c:tickLblPos val="nextTo"/>
        <c:crossAx val="21289928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045761445924208E-2"/>
          <c:y val="0"/>
          <c:w val="0.96192095750249451"/>
          <c:h val="1"/>
        </c:manualLayout>
      </c:layout>
      <c:barChart>
        <c:barDir val="bar"/>
        <c:grouping val="clustered"/>
        <c:varyColors val="0"/>
        <c:ser>
          <c:idx val="0"/>
          <c:order val="0"/>
          <c:tx>
            <c:strRef>
              <c:f>Sheet1!$B$1</c:f>
              <c:strCache>
                <c:ptCount val="1"/>
                <c:pt idx="0">
                  <c:v>Series 1</c:v>
                </c:pt>
              </c:strCache>
            </c:strRef>
          </c:tx>
          <c:spPr>
            <a:solidFill>
              <a:srgbClr val="1B1464"/>
            </a:solidFill>
            <a:ln>
              <a:noFill/>
            </a:ln>
            <a:effectLst/>
          </c:spPr>
          <c:invertIfNegative val="0"/>
          <c:dPt>
            <c:idx val="2"/>
            <c:invertIfNegative val="0"/>
            <c:bubble3D val="0"/>
            <c:spPr>
              <a:solidFill>
                <a:srgbClr val="ED3C8E"/>
              </a:solidFill>
              <a:ln>
                <a:noFill/>
              </a:ln>
              <a:effectLst/>
            </c:spPr>
            <c:extLst>
              <c:ext xmlns:c16="http://schemas.microsoft.com/office/drawing/2014/chart" uri="{C3380CC4-5D6E-409C-BE32-E72D297353CC}">
                <c16:uniqueId val="{00000003-9873-9946-A903-0BD53FC1EA6E}"/>
              </c:ext>
            </c:extLst>
          </c:dPt>
          <c:dPt>
            <c:idx val="4"/>
            <c:invertIfNegative val="0"/>
            <c:bubble3D val="0"/>
            <c:spPr>
              <a:solidFill>
                <a:srgbClr val="ED3C8E"/>
              </a:solidFill>
              <a:ln>
                <a:noFill/>
              </a:ln>
              <a:effectLst/>
            </c:spPr>
            <c:extLst>
              <c:ext xmlns:c16="http://schemas.microsoft.com/office/drawing/2014/chart" uri="{C3380CC4-5D6E-409C-BE32-E72D297353CC}">
                <c16:uniqueId val="{00000001-9873-9946-A903-0BD53FC1EA6E}"/>
              </c:ext>
            </c:extLst>
          </c:dPt>
          <c:dPt>
            <c:idx val="5"/>
            <c:invertIfNegative val="0"/>
            <c:bubble3D val="0"/>
            <c:spPr>
              <a:solidFill>
                <a:srgbClr val="ED3C8E"/>
              </a:solidFill>
              <a:ln>
                <a:noFill/>
              </a:ln>
              <a:effectLst/>
            </c:spPr>
            <c:extLst>
              <c:ext xmlns:c16="http://schemas.microsoft.com/office/drawing/2014/chart" uri="{C3380CC4-5D6E-409C-BE32-E72D297353CC}">
                <c16:uniqueId val="{00000002-9873-9946-A903-0BD53FC1EA6E}"/>
              </c:ext>
            </c:extLst>
          </c:dPt>
          <c:dPt>
            <c:idx val="6"/>
            <c:invertIfNegative val="0"/>
            <c:bubble3D val="0"/>
            <c:spPr>
              <a:solidFill>
                <a:srgbClr val="ED3C8E"/>
              </a:solidFill>
              <a:ln>
                <a:noFill/>
              </a:ln>
              <a:effectLst/>
            </c:spPr>
            <c:extLst>
              <c:ext xmlns:c16="http://schemas.microsoft.com/office/drawing/2014/chart" uri="{C3380CC4-5D6E-409C-BE32-E72D297353CC}">
                <c16:uniqueId val="{00000000-9873-9946-A903-0BD53FC1EA6E}"/>
              </c:ext>
            </c:extLst>
          </c:dPt>
          <c:dLbls>
            <c:dLbl>
              <c:idx val="1"/>
              <c:layout>
                <c:manualLayout>
                  <c:x val="-5.3960532181585544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98-4836-9B2E-94D11B5BA69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7</c:v>
                </c:pt>
                <c:pt idx="1">
                  <c:v>6</c:v>
                </c:pt>
                <c:pt idx="2">
                  <c:v>5</c:v>
                </c:pt>
                <c:pt idx="3">
                  <c:v>4</c:v>
                </c:pt>
                <c:pt idx="4">
                  <c:v>3</c:v>
                </c:pt>
                <c:pt idx="5">
                  <c:v>2</c:v>
                </c:pt>
                <c:pt idx="6">
                  <c:v>1</c:v>
                </c:pt>
              </c:numCache>
            </c:numRef>
          </c:cat>
          <c:val>
            <c:numRef>
              <c:f>Sheet1!$B$2:$B$8</c:f>
              <c:numCache>
                <c:formatCode>General</c:formatCode>
                <c:ptCount val="7"/>
                <c:pt idx="0">
                  <c:v>84</c:v>
                </c:pt>
                <c:pt idx="1">
                  <c:v>107</c:v>
                </c:pt>
                <c:pt idx="2">
                  <c:v>110</c:v>
                </c:pt>
                <c:pt idx="3">
                  <c:v>116</c:v>
                </c:pt>
                <c:pt idx="4">
                  <c:v>119</c:v>
                </c:pt>
                <c:pt idx="5">
                  <c:v>121</c:v>
                </c:pt>
                <c:pt idx="6">
                  <c:v>123</c:v>
                </c:pt>
              </c:numCache>
            </c:numRef>
          </c:val>
          <c:extLst>
            <c:ext xmlns:c16="http://schemas.microsoft.com/office/drawing/2014/chart" uri="{C3380CC4-5D6E-409C-BE32-E72D297353CC}">
              <c16:uniqueId val="{00000000-CE98-4836-9B2E-94D11B5BA696}"/>
            </c:ext>
          </c:extLst>
        </c:ser>
        <c:dLbls>
          <c:showLegendKey val="0"/>
          <c:showVal val="0"/>
          <c:showCatName val="0"/>
          <c:showSerName val="0"/>
          <c:showPercent val="0"/>
          <c:showBubbleSize val="0"/>
        </c:dLbls>
        <c:gapWidth val="45"/>
        <c:overlap val="-20"/>
        <c:axId val="1572024480"/>
        <c:axId val="1448888272"/>
      </c:barChart>
      <c:catAx>
        <c:axId val="1572024480"/>
        <c:scaling>
          <c:orientation val="minMax"/>
        </c:scaling>
        <c:delete val="1"/>
        <c:axPos val="l"/>
        <c:numFmt formatCode="General" sourceLinked="1"/>
        <c:majorTickMark val="none"/>
        <c:minorTickMark val="none"/>
        <c:tickLblPos val="nextTo"/>
        <c:crossAx val="1448888272"/>
        <c:crosses val="autoZero"/>
        <c:auto val="1"/>
        <c:lblAlgn val="ctr"/>
        <c:lblOffset val="100"/>
        <c:noMultiLvlLbl val="0"/>
      </c:catAx>
      <c:valAx>
        <c:axId val="1448888272"/>
        <c:scaling>
          <c:orientation val="minMax"/>
        </c:scaling>
        <c:delete val="1"/>
        <c:axPos val="b"/>
        <c:majorGridlines>
          <c:spPr>
            <a:ln w="9525" cap="flat" cmpd="sng" algn="ctr">
              <a:solidFill>
                <a:srgbClr val="E2E8F1"/>
              </a:solidFill>
              <a:round/>
            </a:ln>
            <a:effectLst/>
          </c:spPr>
        </c:majorGridlines>
        <c:numFmt formatCode="General" sourceLinked="1"/>
        <c:majorTickMark val="none"/>
        <c:minorTickMark val="none"/>
        <c:tickLblPos val="nextTo"/>
        <c:crossAx val="15720244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rgbClr val="1B1464"/>
                </a:solidFill>
                <a:latin typeface="Helvetica" pitchFamily="2" charset="0"/>
                <a:ea typeface="+mn-ea"/>
                <a:cs typeface="+mn-cs"/>
              </a:defRPr>
            </a:pPr>
            <a:r>
              <a:rPr lang="en-US" sz="1200">
                <a:solidFill>
                  <a:srgbClr val="1B1464"/>
                </a:solidFill>
                <a:latin typeface="Helvetica" pitchFamily="2" charset="0"/>
              </a:rPr>
              <a:t>Top 10</a:t>
            </a:r>
            <a:r>
              <a:rPr lang="en-US" sz="1200" baseline="0">
                <a:solidFill>
                  <a:srgbClr val="1B1464"/>
                </a:solidFill>
                <a:latin typeface="Helvetica" pitchFamily="2" charset="0"/>
              </a:rPr>
              <a:t> Networks – Incremental Patients</a:t>
            </a:r>
            <a:endParaRPr lang="en-US" sz="1200">
              <a:solidFill>
                <a:srgbClr val="1B1464"/>
              </a:solidFill>
              <a:latin typeface="Helvetica" pitchFamily="2"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Helvetica" pitchFamily="2"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CBS</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Sheet1!$B$2</c:f>
              <c:numCache>
                <c:formatCode>#,##0</c:formatCode>
                <c:ptCount val="1"/>
                <c:pt idx="0">
                  <c:v>2650</c:v>
                </c:pt>
              </c:numCache>
            </c:numRef>
          </c:val>
          <c:extLst>
            <c:ext xmlns:c16="http://schemas.microsoft.com/office/drawing/2014/chart" uri="{C3380CC4-5D6E-409C-BE32-E72D297353CC}">
              <c16:uniqueId val="{00000000-22D2-B947-90CE-2CF7892B4A69}"/>
            </c:ext>
          </c:extLst>
        </c:ser>
        <c:ser>
          <c:idx val="1"/>
          <c:order val="1"/>
          <c:tx>
            <c:strRef>
              <c:f>Sheet1!$C$1</c:f>
              <c:strCache>
                <c:ptCount val="1"/>
                <c:pt idx="0">
                  <c:v>ABC</c:v>
                </c:pt>
              </c:strCache>
            </c:strRef>
          </c:tx>
          <c:spPr>
            <a:solidFill>
              <a:srgbClr val="1B1464"/>
            </a:solidFill>
            <a:ln>
              <a:noFill/>
            </a:ln>
            <a:effectLst/>
          </c:spPr>
          <c:invertIfNegative val="0"/>
          <c:dLbls>
            <c:dLbl>
              <c:idx val="0"/>
              <c:tx>
                <c:rich>
                  <a:bodyPr/>
                  <a:lstStyle/>
                  <a:p>
                    <a:fld id="{03B6CADC-7B7C-4E69-946E-4F7E56275612}"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003-4436-AE42-1C08D9BF354B}"/>
                </c:ext>
              </c:extLst>
            </c:dLbl>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Sheet1!$C$2</c:f>
              <c:numCache>
                <c:formatCode>#,##0</c:formatCode>
                <c:ptCount val="1"/>
                <c:pt idx="0">
                  <c:v>1780</c:v>
                </c:pt>
              </c:numCache>
            </c:numRef>
          </c:val>
          <c:extLst>
            <c:ext xmlns:c16="http://schemas.microsoft.com/office/drawing/2014/chart" uri="{C3380CC4-5D6E-409C-BE32-E72D297353CC}">
              <c16:uniqueId val="{00000001-22D2-B947-90CE-2CF7892B4A69}"/>
            </c:ext>
          </c:extLst>
        </c:ser>
        <c:ser>
          <c:idx val="2"/>
          <c:order val="2"/>
          <c:tx>
            <c:strRef>
              <c:f>Sheet1!$D$1</c:f>
              <c:strCache>
                <c:ptCount val="1"/>
                <c:pt idx="0">
                  <c:v>Inspire</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Sheet1!$D$2</c:f>
              <c:numCache>
                <c:formatCode>#,##0</c:formatCode>
                <c:ptCount val="1"/>
                <c:pt idx="0">
                  <c:v>1490</c:v>
                </c:pt>
              </c:numCache>
            </c:numRef>
          </c:val>
          <c:extLst>
            <c:ext xmlns:c16="http://schemas.microsoft.com/office/drawing/2014/chart" uri="{C3380CC4-5D6E-409C-BE32-E72D297353CC}">
              <c16:uniqueId val="{00000002-22D2-B947-90CE-2CF7892B4A69}"/>
            </c:ext>
          </c:extLst>
        </c:ser>
        <c:ser>
          <c:idx val="3"/>
          <c:order val="3"/>
          <c:tx>
            <c:strRef>
              <c:f>Sheet1!$E$1</c:f>
              <c:strCache>
                <c:ptCount val="1"/>
                <c:pt idx="0">
                  <c:v>Fox News</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Sheet1!$E$2</c:f>
              <c:numCache>
                <c:formatCode>#,##0</c:formatCode>
                <c:ptCount val="1"/>
                <c:pt idx="0">
                  <c:v>1480</c:v>
                </c:pt>
              </c:numCache>
            </c:numRef>
          </c:val>
          <c:extLst>
            <c:ext xmlns:c16="http://schemas.microsoft.com/office/drawing/2014/chart" uri="{C3380CC4-5D6E-409C-BE32-E72D297353CC}">
              <c16:uniqueId val="{00000003-22D2-B947-90CE-2CF7892B4A69}"/>
            </c:ext>
          </c:extLst>
        </c:ser>
        <c:ser>
          <c:idx val="4"/>
          <c:order val="4"/>
          <c:tx>
            <c:strRef>
              <c:f>Sheet1!$F$1</c:f>
              <c:strCache>
                <c:ptCount val="1"/>
                <c:pt idx="0">
                  <c:v>TV Land</c:v>
                </c:pt>
              </c:strCache>
            </c:strRef>
          </c:tx>
          <c:spPr>
            <a:solidFill>
              <a:srgbClr val="1B1464"/>
            </a:solidFill>
            <a:ln>
              <a:solidFill>
                <a:srgbClr val="1B1464"/>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Sheet1!$F$2</c:f>
              <c:numCache>
                <c:formatCode>#,##0</c:formatCode>
                <c:ptCount val="1"/>
                <c:pt idx="0">
                  <c:v>1410</c:v>
                </c:pt>
              </c:numCache>
            </c:numRef>
          </c:val>
          <c:extLst>
            <c:ext xmlns:c16="http://schemas.microsoft.com/office/drawing/2014/chart" uri="{C3380CC4-5D6E-409C-BE32-E72D297353CC}">
              <c16:uniqueId val="{00000004-22D2-B947-90CE-2CF7892B4A69}"/>
            </c:ext>
          </c:extLst>
        </c:ser>
        <c:ser>
          <c:idx val="5"/>
          <c:order val="5"/>
          <c:tx>
            <c:strRef>
              <c:f>Sheet1!$G$1</c:f>
              <c:strCache>
                <c:ptCount val="1"/>
                <c:pt idx="0">
                  <c:v>Game Show Network</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Sheet1!$G$2</c:f>
              <c:numCache>
                <c:formatCode>#,##0</c:formatCode>
                <c:ptCount val="1"/>
                <c:pt idx="0">
                  <c:v>1360</c:v>
                </c:pt>
              </c:numCache>
            </c:numRef>
          </c:val>
          <c:extLst>
            <c:ext xmlns:c16="http://schemas.microsoft.com/office/drawing/2014/chart" uri="{C3380CC4-5D6E-409C-BE32-E72D297353CC}">
              <c16:uniqueId val="{00000005-22D2-B947-90CE-2CF7892B4A69}"/>
            </c:ext>
          </c:extLst>
        </c:ser>
        <c:ser>
          <c:idx val="6"/>
          <c:order val="6"/>
          <c:tx>
            <c:strRef>
              <c:f>Sheet1!$H$1</c:f>
              <c:strCache>
                <c:ptCount val="1"/>
                <c:pt idx="0">
                  <c:v>History Channel</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Sheet1!$H$2</c:f>
              <c:numCache>
                <c:formatCode>#,##0</c:formatCode>
                <c:ptCount val="1"/>
                <c:pt idx="0">
                  <c:v>1120</c:v>
                </c:pt>
              </c:numCache>
            </c:numRef>
          </c:val>
          <c:extLst>
            <c:ext xmlns:c16="http://schemas.microsoft.com/office/drawing/2014/chart" uri="{C3380CC4-5D6E-409C-BE32-E72D297353CC}">
              <c16:uniqueId val="{00000006-22D2-B947-90CE-2CF7892B4A69}"/>
            </c:ext>
          </c:extLst>
        </c:ser>
        <c:ser>
          <c:idx val="7"/>
          <c:order val="7"/>
          <c:tx>
            <c:strRef>
              <c:f>Sheet1!$I$1</c:f>
              <c:strCache>
                <c:ptCount val="1"/>
                <c:pt idx="0">
                  <c:v>Weather channel</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Sheet1!$I$2</c:f>
              <c:numCache>
                <c:formatCode>#,##0</c:formatCode>
                <c:ptCount val="1"/>
                <c:pt idx="0">
                  <c:v>1110</c:v>
                </c:pt>
              </c:numCache>
            </c:numRef>
          </c:val>
          <c:extLst>
            <c:ext xmlns:c16="http://schemas.microsoft.com/office/drawing/2014/chart" uri="{C3380CC4-5D6E-409C-BE32-E72D297353CC}">
              <c16:uniqueId val="{00000007-22D2-B947-90CE-2CF7892B4A69}"/>
            </c:ext>
          </c:extLst>
        </c:ser>
        <c:ser>
          <c:idx val="8"/>
          <c:order val="8"/>
          <c:tx>
            <c:strRef>
              <c:f>Sheet1!$J$1</c:f>
              <c:strCache>
                <c:ptCount val="1"/>
                <c:pt idx="0">
                  <c:v>OXYGEN</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Sheet1!$J$2</c:f>
              <c:numCache>
                <c:formatCode>#,##0</c:formatCode>
                <c:ptCount val="1"/>
                <c:pt idx="0">
                  <c:v>1030</c:v>
                </c:pt>
              </c:numCache>
            </c:numRef>
          </c:val>
          <c:extLst>
            <c:ext xmlns:c16="http://schemas.microsoft.com/office/drawing/2014/chart" uri="{C3380CC4-5D6E-409C-BE32-E72D297353CC}">
              <c16:uniqueId val="{00000008-22D2-B947-90CE-2CF7892B4A69}"/>
            </c:ext>
          </c:extLst>
        </c:ser>
        <c:ser>
          <c:idx val="9"/>
          <c:order val="9"/>
          <c:tx>
            <c:strRef>
              <c:f>Sheet1!$K$1</c:f>
              <c:strCache>
                <c:ptCount val="1"/>
                <c:pt idx="0">
                  <c:v>FOX</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Sheet1!$K$2</c:f>
              <c:numCache>
                <c:formatCode>#,##0</c:formatCode>
                <c:ptCount val="1"/>
                <c:pt idx="0">
                  <c:v>971</c:v>
                </c:pt>
              </c:numCache>
            </c:numRef>
          </c:val>
          <c:extLst>
            <c:ext xmlns:c16="http://schemas.microsoft.com/office/drawing/2014/chart" uri="{C3380CC4-5D6E-409C-BE32-E72D297353CC}">
              <c16:uniqueId val="{00000009-22D2-B947-90CE-2CF7892B4A69}"/>
            </c:ext>
          </c:extLst>
        </c:ser>
        <c:dLbls>
          <c:dLblPos val="outEnd"/>
          <c:showLegendKey val="0"/>
          <c:showVal val="1"/>
          <c:showCatName val="0"/>
          <c:showSerName val="0"/>
          <c:showPercent val="0"/>
          <c:showBubbleSize val="0"/>
        </c:dLbls>
        <c:gapWidth val="219"/>
        <c:overlap val="-27"/>
        <c:axId val="550794688"/>
        <c:axId val="551146992"/>
      </c:barChart>
      <c:catAx>
        <c:axId val="550794688"/>
        <c:scaling>
          <c:orientation val="minMax"/>
        </c:scaling>
        <c:delete val="0"/>
        <c:axPos val="b"/>
        <c:numFmt formatCode="General" sourceLinked="1"/>
        <c:majorTickMark val="out"/>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551146992"/>
        <c:crosses val="autoZero"/>
        <c:auto val="1"/>
        <c:lblAlgn val="ctr"/>
        <c:lblOffset val="100"/>
        <c:noMultiLvlLbl val="0"/>
      </c:catAx>
      <c:valAx>
        <c:axId val="551146992"/>
        <c:scaling>
          <c:orientation val="minMax"/>
        </c:scaling>
        <c:delete val="1"/>
        <c:axPos val="l"/>
        <c:title>
          <c:tx>
            <c:rich>
              <a:bodyPr rot="-5400000" spcFirstLastPara="1" vertOverflow="ellipsis" vert="horz" wrap="square" anchor="ctr" anchorCtr="1"/>
              <a:lstStyle/>
              <a:p>
                <a:pPr>
                  <a:defRPr sz="1200" b="0" i="0" u="none" strike="noStrike" kern="1200" baseline="0">
                    <a:solidFill>
                      <a:srgbClr val="1B1464"/>
                    </a:solidFill>
                    <a:latin typeface="Helvetica" pitchFamily="2" charset="0"/>
                    <a:ea typeface="+mn-ea"/>
                    <a:cs typeface="+mn-cs"/>
                  </a:defRPr>
                </a:pPr>
                <a:r>
                  <a:rPr lang="en-US" sz="1200">
                    <a:solidFill>
                      <a:srgbClr val="1B1464"/>
                    </a:solidFill>
                    <a:latin typeface="Helvetica" pitchFamily="2" charset="0"/>
                  </a:rPr>
                  <a:t>Incremental Patients</a:t>
                </a:r>
              </a:p>
            </c:rich>
          </c:tx>
          <c:overlay val="0"/>
          <c:spPr>
            <a:noFill/>
            <a:ln>
              <a:noFill/>
            </a:ln>
            <a:effectLst/>
          </c:spPr>
          <c:txPr>
            <a:bodyPr rot="-5400000" spcFirstLastPara="1" vertOverflow="ellipsis" vert="horz" wrap="square" anchor="ctr" anchorCtr="1"/>
            <a:lstStyle/>
            <a:p>
              <a:pPr>
                <a:defRPr sz="1200" b="0" i="0" u="none" strike="noStrike" kern="1200" baseline="0">
                  <a:solidFill>
                    <a:srgbClr val="1B1464"/>
                  </a:solidFill>
                  <a:latin typeface="Helvetica" pitchFamily="2" charset="0"/>
                  <a:ea typeface="+mn-ea"/>
                  <a:cs typeface="+mn-cs"/>
                </a:defRPr>
              </a:pPr>
              <a:endParaRPr lang="en-US"/>
            </a:p>
          </c:txPr>
        </c:title>
        <c:numFmt formatCode="#,##0" sourceLinked="1"/>
        <c:majorTickMark val="none"/>
        <c:minorTickMark val="none"/>
        <c:tickLblPos val="nextTo"/>
        <c:crossAx val="550794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rgbClr val="1B1464"/>
                </a:solidFill>
                <a:latin typeface="Helvetica" pitchFamily="2" charset="0"/>
                <a:ea typeface="+mn-ea"/>
                <a:cs typeface="+mn-cs"/>
              </a:defRPr>
            </a:pPr>
            <a:r>
              <a:rPr lang="en-US" sz="1200">
                <a:solidFill>
                  <a:srgbClr val="1B1464"/>
                </a:solidFill>
                <a:latin typeface="Helvetica" pitchFamily="2" charset="0"/>
              </a:rPr>
              <a:t>Top 10</a:t>
            </a:r>
            <a:r>
              <a:rPr lang="en-US" sz="1200" baseline="0">
                <a:solidFill>
                  <a:srgbClr val="1B1464"/>
                </a:solidFill>
                <a:latin typeface="Helvetica" pitchFamily="2" charset="0"/>
              </a:rPr>
              <a:t> Networks – Relative Lift of Incremental Patients</a:t>
            </a:r>
            <a:endParaRPr lang="en-US" sz="1200">
              <a:solidFill>
                <a:srgbClr val="1B1464"/>
              </a:solidFill>
              <a:latin typeface="Helvetica" pitchFamily="2"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Helvetica" pitchFamily="2"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CW</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Sheet1!$B$2</c:f>
              <c:numCache>
                <c:formatCode>0.0%</c:formatCode>
                <c:ptCount val="1"/>
                <c:pt idx="0">
                  <c:v>0.64290000000000003</c:v>
                </c:pt>
              </c:numCache>
            </c:numRef>
          </c:val>
          <c:extLst>
            <c:ext xmlns:c16="http://schemas.microsoft.com/office/drawing/2014/chart" uri="{C3380CC4-5D6E-409C-BE32-E72D297353CC}">
              <c16:uniqueId val="{00000000-9533-A540-9C1B-8CAB0BEED510}"/>
            </c:ext>
          </c:extLst>
        </c:ser>
        <c:ser>
          <c:idx val="1"/>
          <c:order val="1"/>
          <c:tx>
            <c:strRef>
              <c:f>Sheet1!$C$1</c:f>
              <c:strCache>
                <c:ptCount val="1"/>
                <c:pt idx="0">
                  <c:v>Hallmark</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Sheet1!$C$2</c:f>
              <c:numCache>
                <c:formatCode>0.0%</c:formatCode>
                <c:ptCount val="1"/>
                <c:pt idx="0">
                  <c:v>0.49320000000000003</c:v>
                </c:pt>
              </c:numCache>
            </c:numRef>
          </c:val>
          <c:extLst>
            <c:ext xmlns:c16="http://schemas.microsoft.com/office/drawing/2014/chart" uri="{C3380CC4-5D6E-409C-BE32-E72D297353CC}">
              <c16:uniqueId val="{00000001-9533-A540-9C1B-8CAB0BEED510}"/>
            </c:ext>
          </c:extLst>
        </c:ser>
        <c:ser>
          <c:idx val="2"/>
          <c:order val="2"/>
          <c:tx>
            <c:strRef>
              <c:f>Sheet1!$D$1</c:f>
              <c:strCache>
                <c:ptCount val="1"/>
                <c:pt idx="0">
                  <c:v>Science Channel</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Sheet1!$D$2</c:f>
              <c:numCache>
                <c:formatCode>0.0%</c:formatCode>
                <c:ptCount val="1"/>
                <c:pt idx="0">
                  <c:v>0.41460000000000002</c:v>
                </c:pt>
              </c:numCache>
            </c:numRef>
          </c:val>
          <c:extLst>
            <c:ext xmlns:c16="http://schemas.microsoft.com/office/drawing/2014/chart" uri="{C3380CC4-5D6E-409C-BE32-E72D297353CC}">
              <c16:uniqueId val="{00000002-9533-A540-9C1B-8CAB0BEED510}"/>
            </c:ext>
          </c:extLst>
        </c:ser>
        <c:ser>
          <c:idx val="3"/>
          <c:order val="3"/>
          <c:tx>
            <c:strRef>
              <c:f>Sheet1!$E$1</c:f>
              <c:strCache>
                <c:ptCount val="1"/>
                <c:pt idx="0">
                  <c:v>Fox</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Sheet1!$E$2</c:f>
              <c:numCache>
                <c:formatCode>0.0%</c:formatCode>
                <c:ptCount val="1"/>
                <c:pt idx="0">
                  <c:v>0.31280000000000002</c:v>
                </c:pt>
              </c:numCache>
            </c:numRef>
          </c:val>
          <c:extLst>
            <c:ext xmlns:c16="http://schemas.microsoft.com/office/drawing/2014/chart" uri="{C3380CC4-5D6E-409C-BE32-E72D297353CC}">
              <c16:uniqueId val="{00000003-9533-A540-9C1B-8CAB0BEED510}"/>
            </c:ext>
          </c:extLst>
        </c:ser>
        <c:ser>
          <c:idx val="4"/>
          <c:order val="4"/>
          <c:tx>
            <c:strRef>
              <c:f>Sheet1!$F$1</c:f>
              <c:strCache>
                <c:ptCount val="1"/>
                <c:pt idx="0">
                  <c:v>MyNetworkTV</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Sheet1!$F$2</c:f>
              <c:numCache>
                <c:formatCode>0.0%</c:formatCode>
                <c:ptCount val="1"/>
                <c:pt idx="0">
                  <c:v>0.30769999999999997</c:v>
                </c:pt>
              </c:numCache>
            </c:numRef>
          </c:val>
          <c:extLst>
            <c:ext xmlns:c16="http://schemas.microsoft.com/office/drawing/2014/chart" uri="{C3380CC4-5D6E-409C-BE32-E72D297353CC}">
              <c16:uniqueId val="{00000004-9533-A540-9C1B-8CAB0BEED510}"/>
            </c:ext>
          </c:extLst>
        </c:ser>
        <c:ser>
          <c:idx val="5"/>
          <c:order val="5"/>
          <c:tx>
            <c:strRef>
              <c:f>Sheet1!$G$1</c:f>
              <c:strCache>
                <c:ptCount val="1"/>
                <c:pt idx="0">
                  <c:v>MeTV</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Sheet1!$G$2</c:f>
              <c:numCache>
                <c:formatCode>0.0%</c:formatCode>
                <c:ptCount val="1"/>
                <c:pt idx="0">
                  <c:v>0.29570000000000002</c:v>
                </c:pt>
              </c:numCache>
            </c:numRef>
          </c:val>
          <c:extLst>
            <c:ext xmlns:c16="http://schemas.microsoft.com/office/drawing/2014/chart" uri="{C3380CC4-5D6E-409C-BE32-E72D297353CC}">
              <c16:uniqueId val="{00000005-9533-A540-9C1B-8CAB0BEED510}"/>
            </c:ext>
          </c:extLst>
        </c:ser>
        <c:ser>
          <c:idx val="6"/>
          <c:order val="6"/>
          <c:tx>
            <c:strRef>
              <c:f>Sheet1!$H$1</c:f>
              <c:strCache>
                <c:ptCount val="1"/>
                <c:pt idx="0">
                  <c:v>Weather</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Sheet1!$H$2</c:f>
              <c:numCache>
                <c:formatCode>0.0%</c:formatCode>
                <c:ptCount val="1"/>
                <c:pt idx="0">
                  <c:v>0.28939999999999999</c:v>
                </c:pt>
              </c:numCache>
            </c:numRef>
          </c:val>
          <c:extLst>
            <c:ext xmlns:c16="http://schemas.microsoft.com/office/drawing/2014/chart" uri="{C3380CC4-5D6E-409C-BE32-E72D297353CC}">
              <c16:uniqueId val="{00000006-9533-A540-9C1B-8CAB0BEED510}"/>
            </c:ext>
          </c:extLst>
        </c:ser>
        <c:ser>
          <c:idx val="7"/>
          <c:order val="7"/>
          <c:tx>
            <c:strRef>
              <c:f>Sheet1!$I$1</c:f>
              <c:strCache>
                <c:ptCount val="1"/>
                <c:pt idx="0">
                  <c:v>GSN</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Sheet1!$I$2</c:f>
              <c:numCache>
                <c:formatCode>0.0%</c:formatCode>
                <c:ptCount val="1"/>
                <c:pt idx="0">
                  <c:v>0.28660000000000002</c:v>
                </c:pt>
              </c:numCache>
            </c:numRef>
          </c:val>
          <c:extLst>
            <c:ext xmlns:c16="http://schemas.microsoft.com/office/drawing/2014/chart" uri="{C3380CC4-5D6E-409C-BE32-E72D297353CC}">
              <c16:uniqueId val="{00000007-9533-A540-9C1B-8CAB0BEED510}"/>
            </c:ext>
          </c:extLst>
        </c:ser>
        <c:ser>
          <c:idx val="8"/>
          <c:order val="8"/>
          <c:tx>
            <c:strRef>
              <c:f>Sheet1!$J$1</c:f>
              <c:strCache>
                <c:ptCount val="1"/>
                <c:pt idx="0">
                  <c:v>Newsmax TV</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Sheet1!$J$2</c:f>
              <c:numCache>
                <c:formatCode>0.0%</c:formatCode>
                <c:ptCount val="1"/>
                <c:pt idx="0">
                  <c:v>0.21740000000000001</c:v>
                </c:pt>
              </c:numCache>
            </c:numRef>
          </c:val>
          <c:extLst>
            <c:ext xmlns:c16="http://schemas.microsoft.com/office/drawing/2014/chart" uri="{C3380CC4-5D6E-409C-BE32-E72D297353CC}">
              <c16:uniqueId val="{00000008-9533-A540-9C1B-8CAB0BEED510}"/>
            </c:ext>
          </c:extLst>
        </c:ser>
        <c:ser>
          <c:idx val="9"/>
          <c:order val="9"/>
          <c:tx>
            <c:strRef>
              <c:f>Sheet1!$K$1</c:f>
              <c:strCache>
                <c:ptCount val="1"/>
                <c:pt idx="0">
                  <c:v>TV One</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Incremental Patients</c:v>
                </c:pt>
              </c:strCache>
            </c:strRef>
          </c:cat>
          <c:val>
            <c:numRef>
              <c:f>Sheet1!$K$2</c:f>
              <c:numCache>
                <c:formatCode>0.0%</c:formatCode>
                <c:ptCount val="1"/>
                <c:pt idx="0">
                  <c:v>0.2</c:v>
                </c:pt>
              </c:numCache>
            </c:numRef>
          </c:val>
          <c:extLst>
            <c:ext xmlns:c16="http://schemas.microsoft.com/office/drawing/2014/chart" uri="{C3380CC4-5D6E-409C-BE32-E72D297353CC}">
              <c16:uniqueId val="{00000009-9533-A540-9C1B-8CAB0BEED510}"/>
            </c:ext>
          </c:extLst>
        </c:ser>
        <c:dLbls>
          <c:showLegendKey val="0"/>
          <c:showVal val="0"/>
          <c:showCatName val="0"/>
          <c:showSerName val="0"/>
          <c:showPercent val="0"/>
          <c:showBubbleSize val="0"/>
        </c:dLbls>
        <c:gapWidth val="219"/>
        <c:overlap val="-27"/>
        <c:axId val="550794688"/>
        <c:axId val="551146992"/>
      </c:barChart>
      <c:catAx>
        <c:axId val="550794688"/>
        <c:scaling>
          <c:orientation val="minMax"/>
        </c:scaling>
        <c:delete val="0"/>
        <c:axPos val="b"/>
        <c:numFmt formatCode="General" sourceLinked="1"/>
        <c:majorTickMark val="out"/>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551146992"/>
        <c:crosses val="autoZero"/>
        <c:auto val="1"/>
        <c:lblAlgn val="ctr"/>
        <c:lblOffset val="100"/>
        <c:noMultiLvlLbl val="0"/>
      </c:catAx>
      <c:valAx>
        <c:axId val="551146992"/>
        <c:scaling>
          <c:orientation val="minMax"/>
        </c:scaling>
        <c:delete val="1"/>
        <c:axPos val="l"/>
        <c:title>
          <c:tx>
            <c:rich>
              <a:bodyPr rot="-5400000" spcFirstLastPara="1" vertOverflow="ellipsis" vert="horz" wrap="square" anchor="ctr" anchorCtr="1"/>
              <a:lstStyle/>
              <a:p>
                <a:pPr>
                  <a:defRPr sz="1200" b="0" i="0" u="none" strike="noStrike" kern="1200" baseline="0">
                    <a:solidFill>
                      <a:srgbClr val="1B1464"/>
                    </a:solidFill>
                    <a:latin typeface="Helvetica" pitchFamily="2" charset="0"/>
                    <a:ea typeface="+mn-ea"/>
                    <a:cs typeface="+mn-cs"/>
                  </a:defRPr>
                </a:pPr>
                <a:r>
                  <a:rPr lang="en-US" sz="1200">
                    <a:solidFill>
                      <a:srgbClr val="1B1464"/>
                    </a:solidFill>
                    <a:latin typeface="Helvetica" pitchFamily="2" charset="0"/>
                  </a:rPr>
                  <a:t>Relative Lift of</a:t>
                </a:r>
                <a:r>
                  <a:rPr lang="en-US" sz="1200" baseline="0">
                    <a:solidFill>
                      <a:srgbClr val="1B1464"/>
                    </a:solidFill>
                    <a:latin typeface="Helvetica" pitchFamily="2" charset="0"/>
                  </a:rPr>
                  <a:t> Incremental Patients</a:t>
                </a:r>
                <a:endParaRPr lang="en-US" sz="1200">
                  <a:solidFill>
                    <a:srgbClr val="1B1464"/>
                  </a:solidFill>
                  <a:latin typeface="Helvetica" pitchFamily="2" charset="0"/>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rgbClr val="1B1464"/>
                  </a:solidFill>
                  <a:latin typeface="Helvetica" pitchFamily="2" charset="0"/>
                  <a:ea typeface="+mn-ea"/>
                  <a:cs typeface="+mn-cs"/>
                </a:defRPr>
              </a:pPr>
              <a:endParaRPr lang="en-US"/>
            </a:p>
          </c:txPr>
        </c:title>
        <c:numFmt formatCode="0%" sourceLinked="0"/>
        <c:majorTickMark val="none"/>
        <c:minorTickMark val="none"/>
        <c:tickLblPos val="nextTo"/>
        <c:crossAx val="550794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375191536376619E-2"/>
          <c:y val="0.15633318704942584"/>
          <c:w val="0.94724961692724674"/>
          <c:h val="0.68941472476296939"/>
        </c:manualLayout>
      </c:layout>
      <c:barChart>
        <c:barDir val="col"/>
        <c:grouping val="stacked"/>
        <c:varyColors val="0"/>
        <c:ser>
          <c:idx val="0"/>
          <c:order val="0"/>
          <c:tx>
            <c:strRef>
              <c:f>Sheet1!$B$1</c:f>
              <c:strCache>
                <c:ptCount val="1"/>
                <c:pt idx="0">
                  <c:v>Series 1</c:v>
                </c:pt>
              </c:strCache>
            </c:strRef>
          </c:tx>
          <c:spPr>
            <a:solidFill>
              <a:srgbClr val="1B1464"/>
            </a:solidFill>
            <a:ln>
              <a:noFill/>
            </a:ln>
            <a:effectLst/>
          </c:spPr>
          <c:invertIfNegative val="0"/>
          <c:cat>
            <c:strRef>
              <c:f>Sheet1!$A$2:$A$4</c:f>
              <c:strCache>
                <c:ptCount val="3"/>
                <c:pt idx="0">
                  <c:v>Social</c:v>
                </c:pt>
                <c:pt idx="1">
                  <c:v>Social + Shopping Channels</c:v>
                </c:pt>
                <c:pt idx="2">
                  <c:v>Social + TV Networks</c:v>
                </c:pt>
              </c:strCache>
            </c:strRef>
          </c:cat>
          <c:val>
            <c:numRef>
              <c:f>Sheet1!$B$2:$B$4</c:f>
              <c:numCache>
                <c:formatCode>General</c:formatCode>
                <c:ptCount val="3"/>
                <c:pt idx="0">
                  <c:v>10</c:v>
                </c:pt>
                <c:pt idx="1">
                  <c:v>10</c:v>
                </c:pt>
                <c:pt idx="2">
                  <c:v>10</c:v>
                </c:pt>
              </c:numCache>
            </c:numRef>
          </c:val>
          <c:extLst>
            <c:ext xmlns:c16="http://schemas.microsoft.com/office/drawing/2014/chart" uri="{C3380CC4-5D6E-409C-BE32-E72D297353CC}">
              <c16:uniqueId val="{00000000-3CFA-1043-9F4F-AD0C2C521898}"/>
            </c:ext>
          </c:extLst>
        </c:ser>
        <c:ser>
          <c:idx val="1"/>
          <c:order val="1"/>
          <c:tx>
            <c:strRef>
              <c:f>Sheet1!$C$1</c:f>
              <c:strCache>
                <c:ptCount val="1"/>
                <c:pt idx="0">
                  <c:v>Series 2</c:v>
                </c:pt>
              </c:strCache>
            </c:strRef>
          </c:tx>
          <c:spPr>
            <a:solidFill>
              <a:srgbClr val="4EBEA4"/>
            </a:solidFill>
            <a:ln>
              <a:noFill/>
            </a:ln>
            <a:effectLst/>
          </c:spPr>
          <c:invertIfNegative val="0"/>
          <c:cat>
            <c:strRef>
              <c:f>Sheet1!$A$2:$A$4</c:f>
              <c:strCache>
                <c:ptCount val="3"/>
                <c:pt idx="0">
                  <c:v>Social</c:v>
                </c:pt>
                <c:pt idx="1">
                  <c:v>Social + Shopping Channels</c:v>
                </c:pt>
                <c:pt idx="2">
                  <c:v>Social + TV Networks</c:v>
                </c:pt>
              </c:strCache>
            </c:strRef>
          </c:cat>
          <c:val>
            <c:numRef>
              <c:f>Sheet1!$C$2:$C$4</c:f>
              <c:numCache>
                <c:formatCode>General</c:formatCode>
                <c:ptCount val="3"/>
                <c:pt idx="0">
                  <c:v>0</c:v>
                </c:pt>
                <c:pt idx="1">
                  <c:v>8</c:v>
                </c:pt>
                <c:pt idx="2">
                  <c:v>0</c:v>
                </c:pt>
              </c:numCache>
            </c:numRef>
          </c:val>
          <c:extLst>
            <c:ext xmlns:c16="http://schemas.microsoft.com/office/drawing/2014/chart" uri="{C3380CC4-5D6E-409C-BE32-E72D297353CC}">
              <c16:uniqueId val="{00000001-3CFA-1043-9F4F-AD0C2C521898}"/>
            </c:ext>
          </c:extLst>
        </c:ser>
        <c:ser>
          <c:idx val="2"/>
          <c:order val="2"/>
          <c:tx>
            <c:strRef>
              <c:f>Sheet1!$D$1</c:f>
              <c:strCache>
                <c:ptCount val="1"/>
                <c:pt idx="0">
                  <c:v>Series 3</c:v>
                </c:pt>
              </c:strCache>
            </c:strRef>
          </c:tx>
          <c:spPr>
            <a:solidFill>
              <a:srgbClr val="00BFF2"/>
            </a:solidFill>
            <a:ln>
              <a:noFill/>
            </a:ln>
            <a:effectLst/>
          </c:spPr>
          <c:invertIfNegative val="0"/>
          <c:cat>
            <c:strRef>
              <c:f>Sheet1!$A$2:$A$4</c:f>
              <c:strCache>
                <c:ptCount val="3"/>
                <c:pt idx="0">
                  <c:v>Social</c:v>
                </c:pt>
                <c:pt idx="1">
                  <c:v>Social + Shopping Channels</c:v>
                </c:pt>
                <c:pt idx="2">
                  <c:v>Social + TV Networks</c:v>
                </c:pt>
              </c:strCache>
            </c:strRef>
          </c:cat>
          <c:val>
            <c:numRef>
              <c:f>Sheet1!$D$2:$D$4</c:f>
              <c:numCache>
                <c:formatCode>General</c:formatCode>
                <c:ptCount val="3"/>
                <c:pt idx="0">
                  <c:v>0</c:v>
                </c:pt>
                <c:pt idx="1">
                  <c:v>0</c:v>
                </c:pt>
                <c:pt idx="2">
                  <c:v>60</c:v>
                </c:pt>
              </c:numCache>
            </c:numRef>
          </c:val>
          <c:extLst>
            <c:ext xmlns:c16="http://schemas.microsoft.com/office/drawing/2014/chart" uri="{C3380CC4-5D6E-409C-BE32-E72D297353CC}">
              <c16:uniqueId val="{00000002-3CFA-1043-9F4F-AD0C2C521898}"/>
            </c:ext>
          </c:extLst>
        </c:ser>
        <c:dLbls>
          <c:showLegendKey val="0"/>
          <c:showVal val="0"/>
          <c:showCatName val="0"/>
          <c:showSerName val="0"/>
          <c:showPercent val="0"/>
          <c:showBubbleSize val="0"/>
        </c:dLbls>
        <c:gapWidth val="150"/>
        <c:overlap val="100"/>
        <c:axId val="1912448912"/>
        <c:axId val="1908202896"/>
      </c:barChart>
      <c:catAx>
        <c:axId val="191244891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1908202896"/>
        <c:crosses val="autoZero"/>
        <c:auto val="1"/>
        <c:lblAlgn val="ctr"/>
        <c:lblOffset val="100"/>
        <c:noMultiLvlLbl val="0"/>
      </c:catAx>
      <c:valAx>
        <c:axId val="1908202896"/>
        <c:scaling>
          <c:orientation val="minMax"/>
        </c:scaling>
        <c:delete val="1"/>
        <c:axPos val="l"/>
        <c:numFmt formatCode="General" sourceLinked="1"/>
        <c:majorTickMark val="none"/>
        <c:minorTickMark val="none"/>
        <c:tickLblPos val="nextTo"/>
        <c:crossAx val="19124489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6359029204627653E-2"/>
          <c:w val="1"/>
          <c:h val="0.88728194159074469"/>
        </c:manualLayout>
      </c:layout>
      <c:barChart>
        <c:barDir val="col"/>
        <c:grouping val="clustered"/>
        <c:varyColors val="0"/>
        <c:ser>
          <c:idx val="0"/>
          <c:order val="0"/>
          <c:tx>
            <c:strRef>
              <c:f>Sheet1!$B$1</c:f>
              <c:strCache>
                <c:ptCount val="1"/>
                <c:pt idx="0">
                  <c:v>Series 1</c:v>
                </c:pt>
              </c:strCache>
            </c:strRef>
          </c:tx>
          <c:spPr>
            <a:solidFill>
              <a:srgbClr val="1B1464"/>
            </a:solidFill>
            <a:ln>
              <a:noFill/>
            </a:ln>
            <a:effectLst/>
          </c:spPr>
          <c:invertIfNegative val="0"/>
          <c:dLbls>
            <c:dLbl>
              <c:idx val="0"/>
              <c:layout>
                <c:manualLayout>
                  <c:x val="-2.5087573378376155E-17"/>
                  <c:y val="0.1099093858156787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273-43B7-AD55-22D431540128}"/>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c:formatCode>
                <c:ptCount val="1"/>
                <c:pt idx="0">
                  <c:v>1.9E-2</c:v>
                </c:pt>
              </c:numCache>
            </c:numRef>
          </c:val>
          <c:extLst>
            <c:ext xmlns:c16="http://schemas.microsoft.com/office/drawing/2014/chart" uri="{C3380CC4-5D6E-409C-BE32-E72D297353CC}">
              <c16:uniqueId val="{00000001-C273-43B7-AD55-22D431540128}"/>
            </c:ext>
          </c:extLst>
        </c:ser>
        <c:ser>
          <c:idx val="1"/>
          <c:order val="1"/>
          <c:tx>
            <c:strRef>
              <c:f>Sheet1!$C$1</c:f>
              <c:strCache>
                <c:ptCount val="1"/>
                <c:pt idx="0">
                  <c:v>Series 2</c:v>
                </c:pt>
              </c:strCache>
            </c:strRef>
          </c:tx>
          <c:spPr>
            <a:solidFill>
              <a:srgbClr val="4EBEA4"/>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c:formatCode>
                <c:ptCount val="1"/>
                <c:pt idx="0">
                  <c:v>9.5000000000000001E-2</c:v>
                </c:pt>
              </c:numCache>
            </c:numRef>
          </c:val>
          <c:extLst>
            <c:ext xmlns:c16="http://schemas.microsoft.com/office/drawing/2014/chart" uri="{C3380CC4-5D6E-409C-BE32-E72D297353CC}">
              <c16:uniqueId val="{00000002-C273-43B7-AD55-22D431540128}"/>
            </c:ext>
          </c:extLst>
        </c:ser>
        <c:ser>
          <c:idx val="2"/>
          <c:order val="2"/>
          <c:tx>
            <c:strRef>
              <c:f>Sheet1!$D$1</c:f>
              <c:strCache>
                <c:ptCount val="1"/>
                <c:pt idx="0">
                  <c:v>Series 3</c:v>
                </c:pt>
              </c:strCache>
            </c:strRef>
          </c:tx>
          <c:spPr>
            <a:solidFill>
              <a:srgbClr val="ED3C8D"/>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c:formatCode>
                <c:ptCount val="1"/>
                <c:pt idx="0">
                  <c:v>0.13400000000000001</c:v>
                </c:pt>
              </c:numCache>
            </c:numRef>
          </c:val>
          <c:extLst>
            <c:ext xmlns:c16="http://schemas.microsoft.com/office/drawing/2014/chart" uri="{C3380CC4-5D6E-409C-BE32-E72D297353CC}">
              <c16:uniqueId val="{00000003-C273-43B7-AD55-22D431540128}"/>
            </c:ext>
          </c:extLst>
        </c:ser>
        <c:ser>
          <c:idx val="3"/>
          <c:order val="3"/>
          <c:tx>
            <c:strRef>
              <c:f>Sheet1!$E$1</c:f>
              <c:strCache>
                <c:ptCount val="1"/>
                <c:pt idx="0">
                  <c:v>Series 4</c:v>
                </c:pt>
              </c:strCache>
            </c:strRef>
          </c:tx>
          <c:spPr>
            <a:solidFill>
              <a:srgbClr val="00BFF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0.0%</c:formatCode>
                <c:ptCount val="1"/>
                <c:pt idx="0">
                  <c:v>0.19900000000000001</c:v>
                </c:pt>
              </c:numCache>
            </c:numRef>
          </c:val>
          <c:extLst>
            <c:ext xmlns:c16="http://schemas.microsoft.com/office/drawing/2014/chart" uri="{C3380CC4-5D6E-409C-BE32-E72D297353CC}">
              <c16:uniqueId val="{00000004-C273-43B7-AD55-22D431540128}"/>
            </c:ext>
          </c:extLst>
        </c:ser>
        <c:dLbls>
          <c:showLegendKey val="0"/>
          <c:showVal val="0"/>
          <c:showCatName val="0"/>
          <c:showSerName val="0"/>
          <c:showPercent val="0"/>
          <c:showBubbleSize val="0"/>
        </c:dLbls>
        <c:gapWidth val="40"/>
        <c:overlap val="-27"/>
        <c:axId val="760939423"/>
        <c:axId val="1408479967"/>
      </c:barChart>
      <c:catAx>
        <c:axId val="760939423"/>
        <c:scaling>
          <c:orientation val="minMax"/>
        </c:scaling>
        <c:delete val="1"/>
        <c:axPos val="b"/>
        <c:numFmt formatCode="General" sourceLinked="1"/>
        <c:majorTickMark val="none"/>
        <c:minorTickMark val="none"/>
        <c:tickLblPos val="nextTo"/>
        <c:crossAx val="1408479967"/>
        <c:crosses val="autoZero"/>
        <c:auto val="1"/>
        <c:lblAlgn val="ctr"/>
        <c:lblOffset val="100"/>
        <c:noMultiLvlLbl val="0"/>
      </c:catAx>
      <c:valAx>
        <c:axId val="1408479967"/>
        <c:scaling>
          <c:orientation val="minMax"/>
          <c:max val="0.2"/>
        </c:scaling>
        <c:delete val="1"/>
        <c:axPos val="l"/>
        <c:numFmt formatCode="0.0%" sourceLinked="1"/>
        <c:majorTickMark val="none"/>
        <c:minorTickMark val="none"/>
        <c:tickLblPos val="nextTo"/>
        <c:crossAx val="7609394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95CCCF6-CC20-4646-B444-DF76EAE0CDDD}" type="datetimeFigureOut">
              <a:rPr lang="en-US" smtClean="0"/>
              <a:t>1/16/26</a:t>
            </a:fld>
            <a:endParaRPr lang="en-US"/>
          </a:p>
        </p:txBody>
      </p:sp>
      <p:sp>
        <p:nvSpPr>
          <p:cNvPr id="4" name="Slide Image Placeholder 3"/>
          <p:cNvSpPr>
            <a:spLocks noGrp="1" noRot="1" noChangeAspect="1"/>
          </p:cNvSpPr>
          <p:nvPr>
            <p:ph type="sldImg" idx="2"/>
          </p:nvPr>
        </p:nvSpPr>
        <p:spPr>
          <a:xfrm>
            <a:off x="2297113" y="1163638"/>
            <a:ext cx="242887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BB2711C-9A9E-D740-92B2-34B8170B6BDA}" type="slidenum">
              <a:rPr lang="en-US" smtClean="0"/>
              <a:t>‹#›</a:t>
            </a:fld>
            <a:endParaRPr lang="en-US"/>
          </a:p>
        </p:txBody>
      </p:sp>
    </p:spTree>
    <p:extLst>
      <p:ext uri="{BB962C8B-B14F-4D97-AF65-F5344CB8AC3E}">
        <p14:creationId xmlns:p14="http://schemas.microsoft.com/office/powerpoint/2010/main" val="2705217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567B7532-E3C5-4766-9EA0-76E396AC7BFA}" type="slidenum">
              <a:rPr lang="en-US">
                <a:solidFill>
                  <a:prstClr val="black"/>
                </a:solidFill>
                <a:latin typeface="Calibri" panose="020F0502020204030204"/>
              </a:rPr>
              <a:pPr defTabSz="466618">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767099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196B45A3-F316-427B-A363-ACD205682CA3}" type="slidenum">
              <a:rPr lang="en-US">
                <a:solidFill>
                  <a:prstClr val="black"/>
                </a:solidFill>
                <a:latin typeface="Calibri" panose="020F0502020204030204"/>
              </a:rPr>
              <a:pPr defTabSz="466618">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919424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FBB2711C-9A9E-D740-92B2-34B8170B6BDA}" type="slidenum">
              <a:rPr lang="en-US">
                <a:solidFill>
                  <a:prstClr val="black"/>
                </a:solidFill>
                <a:latin typeface="Calibri" panose="020F0502020204030204"/>
              </a:rPr>
              <a:pPr defTabSz="466618">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65909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196B45A3-F316-427B-A363-ACD205682CA3}" type="slidenum">
              <a:rPr lang="en-US">
                <a:solidFill>
                  <a:prstClr val="black"/>
                </a:solidFill>
                <a:latin typeface="Calibri" panose="020F0502020204030204"/>
              </a:rPr>
              <a:pPr defTabSz="466618">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901313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FBB2711C-9A9E-D740-92B2-34B8170B6BDA}" type="slidenum">
              <a:rPr lang="en-US">
                <a:solidFill>
                  <a:prstClr val="black"/>
                </a:solidFill>
                <a:latin typeface="Calibri" panose="020F0502020204030204"/>
              </a:rPr>
              <a:pPr defTabSz="466618">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68895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C8255-5B27-1E83-CEF9-CE0C68735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6CDF0C-660F-1194-E73B-FD06588E44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7B2CD1-4086-3FC2-76F5-71D7E07FA1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4EAE5F-D1DF-751E-B127-ED9444D823E9}"/>
              </a:ext>
            </a:extLst>
          </p:cNvPr>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196B45A3-F316-427B-A363-ACD205682CA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308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A52B1-4789-7AEB-F929-9E47227213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411E20-E37C-4579-0EA9-03E4078873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0882769-24EE-3C90-76D6-BB73197274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9BEEA3-3804-9174-437D-74C73FD01C1A}"/>
              </a:ext>
            </a:extLst>
          </p:cNvPr>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FBB2711C-9A9E-D740-92B2-34B8170B6BD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498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196B45A3-F316-427B-A363-ACD205682CA3}" type="slidenum">
              <a:rPr lang="en-US">
                <a:solidFill>
                  <a:prstClr val="black"/>
                </a:solidFill>
                <a:latin typeface="Calibri" panose="020F0502020204030204"/>
              </a:rPr>
              <a:pPr defTabSz="466618">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741108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E56F7-D7C2-97F9-F4AE-23C3C793DD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40050E-F93E-AE45-1632-01E57D60218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EB0F84-A5E7-A9EF-06C2-B014D39FFBE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58C1B6-11BC-222A-3DD9-F17E94E934E3}"/>
              </a:ext>
            </a:extLst>
          </p:cNvPr>
          <p:cNvSpPr>
            <a:spLocks noGrp="1"/>
          </p:cNvSpPr>
          <p:nvPr>
            <p:ph type="sldNum" sz="quarter" idx="5"/>
          </p:nvPr>
        </p:nvSpPr>
        <p:spPr/>
        <p:txBody>
          <a:bodyPr/>
          <a:lstStyle/>
          <a:p>
            <a:fld id="{FBB2711C-9A9E-D740-92B2-34B8170B6BDA}" type="slidenum">
              <a:rPr lang="en-US" smtClean="0"/>
              <a:t>17</a:t>
            </a:fld>
            <a:endParaRPr lang="en-US"/>
          </a:p>
        </p:txBody>
      </p:sp>
    </p:spTree>
    <p:extLst>
      <p:ext uri="{BB962C8B-B14F-4D97-AF65-F5344CB8AC3E}">
        <p14:creationId xmlns:p14="http://schemas.microsoft.com/office/powerpoint/2010/main" val="608281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196B45A3-F316-427B-A363-ACD205682CA3}" type="slidenum">
              <a:rPr lang="en-US">
                <a:solidFill>
                  <a:prstClr val="black"/>
                </a:solidFill>
                <a:latin typeface="Calibri" panose="020F0502020204030204"/>
              </a:rPr>
              <a:pPr defTabSz="466618">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578473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E670B-D894-B1F5-EAE2-8C333F72D4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67220-E089-8C5D-5924-1CBB86BE8BB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42BF9F0-6204-AE5D-DE63-62CD3C048F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23A3E2-FB39-0151-85F3-F06F25297725}"/>
              </a:ext>
            </a:extLst>
          </p:cNvPr>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196B45A3-F316-427B-A363-ACD205682CA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323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B2711C-9A9E-D740-92B2-34B8170B6BDA}" type="slidenum">
              <a:rPr lang="en-US" smtClean="0"/>
              <a:t>2</a:t>
            </a:fld>
            <a:endParaRPr lang="en-US"/>
          </a:p>
        </p:txBody>
      </p:sp>
    </p:spTree>
    <p:extLst>
      <p:ext uri="{BB962C8B-B14F-4D97-AF65-F5344CB8AC3E}">
        <p14:creationId xmlns:p14="http://schemas.microsoft.com/office/powerpoint/2010/main" val="486763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196B45A3-F316-427B-A363-ACD205682CA3}" type="slidenum">
              <a:rPr lang="en-US">
                <a:solidFill>
                  <a:prstClr val="black"/>
                </a:solidFill>
                <a:latin typeface="Calibri" panose="020F0502020204030204"/>
              </a:rPr>
              <a:pPr defTabSz="466618">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418075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196B45A3-F316-427B-A363-ACD205682CA3}" type="slidenum">
              <a:rPr lang="en-US">
                <a:solidFill>
                  <a:prstClr val="black"/>
                </a:solidFill>
                <a:latin typeface="Calibri" panose="020F0502020204030204"/>
              </a:rPr>
              <a:pPr defTabSz="466618">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936611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0511B-A876-648C-C5B0-9184CE921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72B51-7610-AABD-7081-15ED89FD18F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5689486-2E4B-4F60-D887-242C0C33AA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27218D-1291-8B53-410A-E191AED38216}"/>
              </a:ext>
            </a:extLst>
          </p:cNvPr>
          <p:cNvSpPr>
            <a:spLocks noGrp="1"/>
          </p:cNvSpPr>
          <p:nvPr>
            <p:ph type="sldNum" sz="quarter" idx="5"/>
          </p:nvPr>
        </p:nvSpPr>
        <p:spPr/>
        <p:txBody>
          <a:bodyPr/>
          <a:lstStyle/>
          <a:p>
            <a:pPr defTabSz="466618">
              <a:defRPr/>
            </a:pPr>
            <a:fld id="{196B45A3-F316-427B-A363-ACD205682CA3}" type="slidenum">
              <a:rPr lang="en-US">
                <a:solidFill>
                  <a:prstClr val="black"/>
                </a:solidFill>
                <a:latin typeface="Calibri" panose="020F0502020204030204"/>
              </a:rPr>
              <a:pPr defTabSz="466618">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1523470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92426f82f4_0_10:notes"/>
          <p:cNvSpPr>
            <a:spLocks noGrp="1" noRot="1" noChangeAspect="1"/>
          </p:cNvSpPr>
          <p:nvPr>
            <p:ph type="sldImg" idx="2"/>
          </p:nvPr>
        </p:nvSpPr>
        <p:spPr>
          <a:xfrm>
            <a:off x="2133600" y="1163638"/>
            <a:ext cx="2428875" cy="3144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07" name="Google Shape;207;g392426f82f4_0_10:notes"/>
          <p:cNvSpPr txBox="1">
            <a:spLocks noGrp="1"/>
          </p:cNvSpPr>
          <p:nvPr>
            <p:ph type="body" idx="1"/>
          </p:nvPr>
        </p:nvSpPr>
        <p:spPr>
          <a:xfrm>
            <a:off x="669678" y="4484590"/>
            <a:ext cx="5357400" cy="36693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08" name="Google Shape;208;g392426f82f4_0_10:notes"/>
          <p:cNvSpPr txBox="1">
            <a:spLocks noGrp="1"/>
          </p:cNvSpPr>
          <p:nvPr>
            <p:ph type="sldNum" idx="12"/>
          </p:nvPr>
        </p:nvSpPr>
        <p:spPr>
          <a:xfrm>
            <a:off x="3793294" y="8851081"/>
            <a:ext cx="2901900" cy="4674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rgbClr val="000000"/>
              </a:buClr>
              <a:buSzPts val="1400"/>
              <a:buFont typeface="Calibri"/>
              <a:buNone/>
            </a:pPr>
            <a:fld id="{00000000-1234-1234-1234-123412341234}" type="slidenum">
              <a:rPr lang="en-US">
                <a:solidFill>
                  <a:srgbClr val="000000"/>
                </a:solidFill>
                <a:latin typeface="Calibri"/>
                <a:ea typeface="Calibri"/>
                <a:cs typeface="Calibri"/>
                <a:sym typeface="Calibri"/>
              </a:rPr>
              <a:t>26</a:t>
            </a:fld>
            <a:endParaRPr>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196B45A3-F316-427B-A363-ACD205682CA3}" type="slidenum">
              <a:rPr lang="en-US">
                <a:solidFill>
                  <a:prstClr val="black"/>
                </a:solidFill>
                <a:latin typeface="Calibri" panose="020F0502020204030204"/>
              </a:rPr>
              <a:pPr defTabSz="466618">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174298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F7CB1-9A0F-260B-6519-1007CF826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3AE0B-D85F-38B8-D900-5C9DD90E12D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29D51EB-F383-0EEF-9059-8E3A237BCA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C42E2F-3180-0F5A-59F6-1AAFA666C78E}"/>
              </a:ext>
            </a:extLst>
          </p:cNvPr>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196B45A3-F316-427B-A363-ACD205682CA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079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196B45A3-F316-427B-A363-ACD205682CA3}" type="slidenum">
              <a:rPr lang="en-US">
                <a:solidFill>
                  <a:prstClr val="black"/>
                </a:solidFill>
                <a:latin typeface="Calibri" panose="020F0502020204030204"/>
              </a:rPr>
              <a:pPr defTabSz="466618">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059972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196B45A3-F316-427B-A363-ACD205682CA3}" type="slidenum">
              <a:rPr lang="en-US">
                <a:solidFill>
                  <a:prstClr val="black"/>
                </a:solidFill>
                <a:latin typeface="Calibri" panose="020F0502020204030204"/>
              </a:rPr>
              <a:pPr defTabSz="466618">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496304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Font typeface="Arial" panose="020B0604020202020204" pitchFamily="34" charset="0"/>
              <a:buChar char="•"/>
            </a:pPr>
            <a:endParaRPr lang="en-US" b="0" i="0" u="none" strike="noStrike">
              <a:solidFill>
                <a:srgbClr val="212121"/>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BB2711C-9A9E-D740-92B2-34B8170B6BDA}" type="slidenum">
              <a:rPr lang="en-US" smtClean="0"/>
              <a:t>32</a:t>
            </a:fld>
            <a:endParaRPr lang="en-US"/>
          </a:p>
        </p:txBody>
      </p:sp>
    </p:spTree>
    <p:extLst>
      <p:ext uri="{BB962C8B-B14F-4D97-AF65-F5344CB8AC3E}">
        <p14:creationId xmlns:p14="http://schemas.microsoft.com/office/powerpoint/2010/main" val="2844332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196B45A3-F316-427B-A363-ACD205682CA3}" type="slidenum">
              <a:rPr lang="en-US">
                <a:solidFill>
                  <a:prstClr val="black"/>
                </a:solidFill>
                <a:latin typeface="Calibri" panose="020F0502020204030204"/>
              </a:rPr>
              <a:pPr defTabSz="466618">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279324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B2711C-9A9E-D740-92B2-34B8170B6BDA}" type="slidenum">
              <a:rPr lang="en-US" smtClean="0"/>
              <a:t>3</a:t>
            </a:fld>
            <a:endParaRPr lang="en-US"/>
          </a:p>
        </p:txBody>
      </p:sp>
    </p:spTree>
    <p:extLst>
      <p:ext uri="{BB962C8B-B14F-4D97-AF65-F5344CB8AC3E}">
        <p14:creationId xmlns:p14="http://schemas.microsoft.com/office/powerpoint/2010/main" val="254736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196B45A3-F316-427B-A363-ACD205682CA3}" type="slidenum">
              <a:rPr lang="en-US">
                <a:solidFill>
                  <a:prstClr val="black"/>
                </a:solidFill>
                <a:latin typeface="Calibri" panose="020F0502020204030204"/>
              </a:rPr>
              <a:pPr defTabSz="466618">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1879213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196B45A3-F316-427B-A363-ACD205682CA3}" type="slidenum">
              <a:rPr lang="en-US">
                <a:solidFill>
                  <a:prstClr val="black"/>
                </a:solidFill>
                <a:latin typeface="Calibri" panose="020F0502020204030204"/>
              </a:rPr>
              <a:pPr defTabSz="466618">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125518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FBB2711C-9A9E-D740-92B2-34B8170B6BDA}" type="slidenum">
              <a:rPr lang="en-US">
                <a:solidFill>
                  <a:prstClr val="black"/>
                </a:solidFill>
                <a:latin typeface="Calibri" panose="020F0502020204030204"/>
              </a:rPr>
              <a:pPr defTabSz="466618">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168407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196B45A3-F316-427B-A363-ACD205682CA3}" type="slidenum">
              <a:rPr lang="en-US">
                <a:solidFill>
                  <a:prstClr val="black"/>
                </a:solidFill>
                <a:latin typeface="Calibri" panose="020F0502020204030204"/>
              </a:rPr>
              <a:pPr defTabSz="466618">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093994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196B45A3-F316-427B-A363-ACD205682CA3}" type="slidenum">
              <a:rPr lang="en-US">
                <a:solidFill>
                  <a:prstClr val="black"/>
                </a:solidFill>
                <a:latin typeface="Calibri" panose="020F0502020204030204"/>
              </a:rPr>
              <a:pPr defTabSz="466618">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237504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B15E0-102E-A492-33BA-106BF701D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6D5FF-6B38-D425-56F8-4187972EF93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FA35BF0-A4F2-9079-2778-FA0FE27BF7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490249-1A28-87FE-B205-72C8FDFAC4EB}"/>
              </a:ext>
            </a:extLst>
          </p:cNvPr>
          <p:cNvSpPr>
            <a:spLocks noGrp="1"/>
          </p:cNvSpPr>
          <p:nvPr>
            <p:ph type="sldNum" sz="quarter" idx="5"/>
          </p:nvPr>
        </p:nvSpPr>
        <p:spPr/>
        <p:txBody>
          <a:bodyPr/>
          <a:lstStyle/>
          <a:p>
            <a:pPr defTabSz="466618">
              <a:defRPr/>
            </a:pPr>
            <a:fld id="{196B45A3-F316-427B-A363-ACD205682CA3}" type="slidenum">
              <a:rPr lang="en-US">
                <a:solidFill>
                  <a:prstClr val="black"/>
                </a:solidFill>
                <a:latin typeface="Calibri" panose="020F0502020204030204"/>
              </a:rPr>
              <a:pPr defTabSz="466618">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649096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44C2BAF3-0AF5-4A1F-BE4E-1CB77A1275CA}"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E896C-F730-488B-8400-963EB070D246}" type="slidenum">
              <a:rPr lang="en-US" smtClean="0"/>
              <a:t>‹#›</a:t>
            </a:fld>
            <a:endParaRPr lang="en-US"/>
          </a:p>
        </p:txBody>
      </p:sp>
    </p:spTree>
    <p:extLst>
      <p:ext uri="{BB962C8B-B14F-4D97-AF65-F5344CB8AC3E}">
        <p14:creationId xmlns:p14="http://schemas.microsoft.com/office/powerpoint/2010/main" val="16837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C2BAF3-0AF5-4A1F-BE4E-1CB77A1275CA}"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E896C-F730-488B-8400-963EB070D246}" type="slidenum">
              <a:rPr lang="en-US" smtClean="0"/>
              <a:t>‹#›</a:t>
            </a:fld>
            <a:endParaRPr lang="en-US"/>
          </a:p>
        </p:txBody>
      </p:sp>
    </p:spTree>
    <p:extLst>
      <p:ext uri="{BB962C8B-B14F-4D97-AF65-F5344CB8AC3E}">
        <p14:creationId xmlns:p14="http://schemas.microsoft.com/office/powerpoint/2010/main" val="3353459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C2BAF3-0AF5-4A1F-BE4E-1CB77A1275CA}"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E896C-F730-488B-8400-963EB070D246}" type="slidenum">
              <a:rPr lang="en-US" smtClean="0"/>
              <a:t>‹#›</a:t>
            </a:fld>
            <a:endParaRPr lang="en-US"/>
          </a:p>
        </p:txBody>
      </p:sp>
    </p:spTree>
    <p:extLst>
      <p:ext uri="{BB962C8B-B14F-4D97-AF65-F5344CB8AC3E}">
        <p14:creationId xmlns:p14="http://schemas.microsoft.com/office/powerpoint/2010/main" val="1409693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A6A3021C-2C6B-4BD8-B38F-8A7CA8C20633}"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70899-1265-43BC-A588-25A052B4E623}" type="slidenum">
              <a:rPr lang="en-US" smtClean="0"/>
              <a:t>‹#›</a:t>
            </a:fld>
            <a:endParaRPr lang="en-US"/>
          </a:p>
        </p:txBody>
      </p:sp>
    </p:spTree>
    <p:extLst>
      <p:ext uri="{BB962C8B-B14F-4D97-AF65-F5344CB8AC3E}">
        <p14:creationId xmlns:p14="http://schemas.microsoft.com/office/powerpoint/2010/main" val="1666463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A3021C-2C6B-4BD8-B38F-8A7CA8C20633}"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70899-1265-43BC-A588-25A052B4E623}" type="slidenum">
              <a:rPr lang="en-US" smtClean="0"/>
              <a:t>‹#›</a:t>
            </a:fld>
            <a:endParaRPr lang="en-US"/>
          </a:p>
        </p:txBody>
      </p:sp>
    </p:spTree>
    <p:extLst>
      <p:ext uri="{BB962C8B-B14F-4D97-AF65-F5344CB8AC3E}">
        <p14:creationId xmlns:p14="http://schemas.microsoft.com/office/powerpoint/2010/main" val="2810425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A3021C-2C6B-4BD8-B38F-8A7CA8C20633}"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70899-1265-43BC-A588-25A052B4E623}" type="slidenum">
              <a:rPr lang="en-US" smtClean="0"/>
              <a:t>‹#›</a:t>
            </a:fld>
            <a:endParaRPr lang="en-US"/>
          </a:p>
        </p:txBody>
      </p:sp>
    </p:spTree>
    <p:extLst>
      <p:ext uri="{BB962C8B-B14F-4D97-AF65-F5344CB8AC3E}">
        <p14:creationId xmlns:p14="http://schemas.microsoft.com/office/powerpoint/2010/main" val="4169038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A3021C-2C6B-4BD8-B38F-8A7CA8C20633}" type="datetimeFigureOut">
              <a:rPr lang="en-US" smtClean="0"/>
              <a:t>1/16/26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70899-1265-43BC-A588-25A052B4E623}" type="slidenum">
              <a:rPr lang="en-US" smtClean="0"/>
              <a:t>‹#›</a:t>
            </a:fld>
            <a:endParaRPr lang="en-US"/>
          </a:p>
        </p:txBody>
      </p:sp>
    </p:spTree>
    <p:extLst>
      <p:ext uri="{BB962C8B-B14F-4D97-AF65-F5344CB8AC3E}">
        <p14:creationId xmlns:p14="http://schemas.microsoft.com/office/powerpoint/2010/main" val="3782973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A3021C-2C6B-4BD8-B38F-8A7CA8C20633}" type="datetimeFigureOut">
              <a:rPr lang="en-US" smtClean="0"/>
              <a:t>1/16/26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F70899-1265-43BC-A588-25A052B4E623}" type="slidenum">
              <a:rPr lang="en-US" smtClean="0"/>
              <a:t>‹#›</a:t>
            </a:fld>
            <a:endParaRPr lang="en-US"/>
          </a:p>
        </p:txBody>
      </p:sp>
    </p:spTree>
    <p:extLst>
      <p:ext uri="{BB962C8B-B14F-4D97-AF65-F5344CB8AC3E}">
        <p14:creationId xmlns:p14="http://schemas.microsoft.com/office/powerpoint/2010/main" val="1852218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A3021C-2C6B-4BD8-B38F-8A7CA8C20633}" type="datetimeFigureOut">
              <a:rPr lang="en-US" smtClean="0"/>
              <a:t>1/16/26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F70899-1265-43BC-A588-25A052B4E623}" type="slidenum">
              <a:rPr lang="en-US" smtClean="0"/>
              <a:t>‹#›</a:t>
            </a:fld>
            <a:endParaRPr lang="en-US"/>
          </a:p>
        </p:txBody>
      </p:sp>
    </p:spTree>
    <p:extLst>
      <p:ext uri="{BB962C8B-B14F-4D97-AF65-F5344CB8AC3E}">
        <p14:creationId xmlns:p14="http://schemas.microsoft.com/office/powerpoint/2010/main" val="4159073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A3021C-2C6B-4BD8-B38F-8A7CA8C20633}" type="datetimeFigureOut">
              <a:rPr lang="en-US" smtClean="0"/>
              <a:t>1/16/26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F70899-1265-43BC-A588-25A052B4E623}" type="slidenum">
              <a:rPr lang="en-US" smtClean="0"/>
              <a:t>‹#›</a:t>
            </a:fld>
            <a:endParaRPr lang="en-US"/>
          </a:p>
        </p:txBody>
      </p:sp>
    </p:spTree>
    <p:extLst>
      <p:ext uri="{BB962C8B-B14F-4D97-AF65-F5344CB8AC3E}">
        <p14:creationId xmlns:p14="http://schemas.microsoft.com/office/powerpoint/2010/main" val="36349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A6A3021C-2C6B-4BD8-B38F-8A7CA8C20633}" type="datetimeFigureOut">
              <a:rPr lang="en-US" smtClean="0"/>
              <a:t>1/16/26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70899-1265-43BC-A588-25A052B4E623}" type="slidenum">
              <a:rPr lang="en-US" smtClean="0"/>
              <a:t>‹#›</a:t>
            </a:fld>
            <a:endParaRPr lang="en-US"/>
          </a:p>
        </p:txBody>
      </p:sp>
    </p:spTree>
    <p:extLst>
      <p:ext uri="{BB962C8B-B14F-4D97-AF65-F5344CB8AC3E}">
        <p14:creationId xmlns:p14="http://schemas.microsoft.com/office/powerpoint/2010/main" val="437315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C2BAF3-0AF5-4A1F-BE4E-1CB77A1275CA}"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E896C-F730-488B-8400-963EB070D246}" type="slidenum">
              <a:rPr lang="en-US" smtClean="0"/>
              <a:t>‹#›</a:t>
            </a:fld>
            <a:endParaRPr lang="en-US"/>
          </a:p>
        </p:txBody>
      </p:sp>
    </p:spTree>
    <p:extLst>
      <p:ext uri="{BB962C8B-B14F-4D97-AF65-F5344CB8AC3E}">
        <p14:creationId xmlns:p14="http://schemas.microsoft.com/office/powerpoint/2010/main" val="2405963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A6A3021C-2C6B-4BD8-B38F-8A7CA8C20633}" type="datetimeFigureOut">
              <a:rPr lang="en-US" smtClean="0"/>
              <a:t>1/16/26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70899-1265-43BC-A588-25A052B4E623}" type="slidenum">
              <a:rPr lang="en-US" smtClean="0"/>
              <a:t>‹#›</a:t>
            </a:fld>
            <a:endParaRPr lang="en-US"/>
          </a:p>
        </p:txBody>
      </p:sp>
    </p:spTree>
    <p:extLst>
      <p:ext uri="{BB962C8B-B14F-4D97-AF65-F5344CB8AC3E}">
        <p14:creationId xmlns:p14="http://schemas.microsoft.com/office/powerpoint/2010/main" val="3655989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A3021C-2C6B-4BD8-B38F-8A7CA8C20633}"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70899-1265-43BC-A588-25A052B4E623}" type="slidenum">
              <a:rPr lang="en-US" smtClean="0"/>
              <a:t>‹#›</a:t>
            </a:fld>
            <a:endParaRPr lang="en-US"/>
          </a:p>
        </p:txBody>
      </p:sp>
    </p:spTree>
    <p:extLst>
      <p:ext uri="{BB962C8B-B14F-4D97-AF65-F5344CB8AC3E}">
        <p14:creationId xmlns:p14="http://schemas.microsoft.com/office/powerpoint/2010/main" val="3398798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A3021C-2C6B-4BD8-B38F-8A7CA8C20633}"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70899-1265-43BC-A588-25A052B4E623}" type="slidenum">
              <a:rPr lang="en-US" smtClean="0"/>
              <a:t>‹#›</a:t>
            </a:fld>
            <a:endParaRPr lang="en-US"/>
          </a:p>
        </p:txBody>
      </p:sp>
    </p:spTree>
    <p:extLst>
      <p:ext uri="{BB962C8B-B14F-4D97-AF65-F5344CB8AC3E}">
        <p14:creationId xmlns:p14="http://schemas.microsoft.com/office/powerpoint/2010/main" val="826170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C2BAF3-0AF5-4A1F-BE4E-1CB77A1275CA}"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E896C-F730-488B-8400-963EB070D246}" type="slidenum">
              <a:rPr lang="en-US" smtClean="0"/>
              <a:t>‹#›</a:t>
            </a:fld>
            <a:endParaRPr lang="en-US"/>
          </a:p>
        </p:txBody>
      </p:sp>
    </p:spTree>
    <p:extLst>
      <p:ext uri="{BB962C8B-B14F-4D97-AF65-F5344CB8AC3E}">
        <p14:creationId xmlns:p14="http://schemas.microsoft.com/office/powerpoint/2010/main" val="3853728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C2BAF3-0AF5-4A1F-BE4E-1CB77A1275CA}" type="datetimeFigureOut">
              <a:rPr lang="en-US" smtClean="0"/>
              <a:t>1/16/26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E896C-F730-488B-8400-963EB070D246}" type="slidenum">
              <a:rPr lang="en-US" smtClean="0"/>
              <a:t>‹#›</a:t>
            </a:fld>
            <a:endParaRPr lang="en-US"/>
          </a:p>
        </p:txBody>
      </p:sp>
    </p:spTree>
    <p:extLst>
      <p:ext uri="{BB962C8B-B14F-4D97-AF65-F5344CB8AC3E}">
        <p14:creationId xmlns:p14="http://schemas.microsoft.com/office/powerpoint/2010/main" val="3247327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C2BAF3-0AF5-4A1F-BE4E-1CB77A1275CA}" type="datetimeFigureOut">
              <a:rPr lang="en-US" smtClean="0"/>
              <a:t>1/16/26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DE896C-F730-488B-8400-963EB070D246}" type="slidenum">
              <a:rPr lang="en-US" smtClean="0"/>
              <a:t>‹#›</a:t>
            </a:fld>
            <a:endParaRPr lang="en-US"/>
          </a:p>
        </p:txBody>
      </p:sp>
    </p:spTree>
    <p:extLst>
      <p:ext uri="{BB962C8B-B14F-4D97-AF65-F5344CB8AC3E}">
        <p14:creationId xmlns:p14="http://schemas.microsoft.com/office/powerpoint/2010/main" val="511300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C2BAF3-0AF5-4A1F-BE4E-1CB77A1275CA}" type="datetimeFigureOut">
              <a:rPr lang="en-US" smtClean="0"/>
              <a:t>1/16/26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DE896C-F730-488B-8400-963EB070D246}" type="slidenum">
              <a:rPr lang="en-US" smtClean="0"/>
              <a:t>‹#›</a:t>
            </a:fld>
            <a:endParaRPr lang="en-US"/>
          </a:p>
        </p:txBody>
      </p:sp>
    </p:spTree>
    <p:extLst>
      <p:ext uri="{BB962C8B-B14F-4D97-AF65-F5344CB8AC3E}">
        <p14:creationId xmlns:p14="http://schemas.microsoft.com/office/powerpoint/2010/main" val="3076184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2BAF3-0AF5-4A1F-BE4E-1CB77A1275CA}" type="datetimeFigureOut">
              <a:rPr lang="en-US" smtClean="0"/>
              <a:t>1/16/26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DE896C-F730-488B-8400-963EB070D246}" type="slidenum">
              <a:rPr lang="en-US" smtClean="0"/>
              <a:t>‹#›</a:t>
            </a:fld>
            <a:endParaRPr lang="en-US"/>
          </a:p>
        </p:txBody>
      </p:sp>
    </p:spTree>
    <p:extLst>
      <p:ext uri="{BB962C8B-B14F-4D97-AF65-F5344CB8AC3E}">
        <p14:creationId xmlns:p14="http://schemas.microsoft.com/office/powerpoint/2010/main" val="492588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4C2BAF3-0AF5-4A1F-BE4E-1CB77A1275CA}" type="datetimeFigureOut">
              <a:rPr lang="en-US" smtClean="0"/>
              <a:t>1/16/26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E896C-F730-488B-8400-963EB070D246}" type="slidenum">
              <a:rPr lang="en-US" smtClean="0"/>
              <a:t>‹#›</a:t>
            </a:fld>
            <a:endParaRPr lang="en-US"/>
          </a:p>
        </p:txBody>
      </p:sp>
    </p:spTree>
    <p:extLst>
      <p:ext uri="{BB962C8B-B14F-4D97-AF65-F5344CB8AC3E}">
        <p14:creationId xmlns:p14="http://schemas.microsoft.com/office/powerpoint/2010/main" val="2885037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4C2BAF3-0AF5-4A1F-BE4E-1CB77A1275CA}" type="datetimeFigureOut">
              <a:rPr lang="en-US" smtClean="0"/>
              <a:t>1/16/26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E896C-F730-488B-8400-963EB070D246}" type="slidenum">
              <a:rPr lang="en-US" smtClean="0"/>
              <a:t>‹#›</a:t>
            </a:fld>
            <a:endParaRPr lang="en-US"/>
          </a:p>
        </p:txBody>
      </p:sp>
    </p:spTree>
    <p:extLst>
      <p:ext uri="{BB962C8B-B14F-4D97-AF65-F5344CB8AC3E}">
        <p14:creationId xmlns:p14="http://schemas.microsoft.com/office/powerpoint/2010/main" val="1187664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44C2BAF3-0AF5-4A1F-BE4E-1CB77A1275CA}" type="datetimeFigureOut">
              <a:rPr lang="en-US" smtClean="0"/>
              <a:t>1/16/26</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B8DE896C-F730-488B-8400-963EB070D246}" type="slidenum">
              <a:rPr lang="en-US" smtClean="0"/>
              <a:t>‹#›</a:t>
            </a:fld>
            <a:endParaRPr lang="en-US"/>
          </a:p>
        </p:txBody>
      </p:sp>
    </p:spTree>
    <p:extLst>
      <p:ext uri="{BB962C8B-B14F-4D97-AF65-F5344CB8AC3E}">
        <p14:creationId xmlns:p14="http://schemas.microsoft.com/office/powerpoint/2010/main" val="19231635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A6A3021C-2C6B-4BD8-B38F-8A7CA8C20633}" type="datetimeFigureOut">
              <a:rPr lang="en-US" smtClean="0"/>
              <a:t>1/16/26</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23F70899-1265-43BC-A588-25A052B4E623}" type="slidenum">
              <a:rPr lang="en-US" smtClean="0"/>
              <a:t>‹#›</a:t>
            </a:fld>
            <a:endParaRPr lang="en-US"/>
          </a:p>
        </p:txBody>
      </p:sp>
    </p:spTree>
    <p:extLst>
      <p:ext uri="{BB962C8B-B14F-4D97-AF65-F5344CB8AC3E}">
        <p14:creationId xmlns:p14="http://schemas.microsoft.com/office/powerpoint/2010/main" val="37844006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mailto:hello@edo.com" TargetMode="External"/><Relationship Id="rId3" Type="http://schemas.openxmlformats.org/officeDocument/2006/relationships/image" Target="../media/image12.jpeg"/><Relationship Id="rId7" Type="http://schemas.openxmlformats.org/officeDocument/2006/relationships/hyperlink" Target="http://www.edo.com/"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innovid.com" TargetMode="External"/><Relationship Id="rId5" Type="http://schemas.openxmlformats.org/officeDocument/2006/relationships/image" Target="../media/image19.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hyperlink" Target="https://www.linkedin.com/showcase/iqvia-digital/" TargetMode="External"/><Relationship Id="rId3" Type="http://schemas.openxmlformats.org/officeDocument/2006/relationships/image" Target="../media/image12.jpeg"/><Relationship Id="rId7" Type="http://schemas.openxmlformats.org/officeDocument/2006/relationships/hyperlink" Target="http://www.iqviadigital.com/"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hyperlink" Target="mailto:info@iqviadigital.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image" Target="../media/image20.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www.ispot.tv/contact-us"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ispot.tv/" TargetMode="External"/><Relationship Id="rId5" Type="http://schemas.openxmlformats.org/officeDocument/2006/relationships/image" Target="../media/image21.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about:blank"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jpeg"/><Relationship Id="rId7"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41.png"/><Relationship Id="rId4" Type="http://schemas.openxmlformats.org/officeDocument/2006/relationships/chart" Target="../charts/chart5.xml"/><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hyperlink" Target="https://thevab.com/insight/wtdw-identity?utm_source=thevab&amp;utm_medium=wtdwseriespage&amp;utm_campaign=wtdwhub" TargetMode="External"/><Relationship Id="rId12" Type="http://schemas.openxmlformats.org/officeDocument/2006/relationships/hyperlink" Target="https://thevab.com/insight/wtdw-outcomes?utm_source=thevab&amp;utm_medium=wtdwseriespage&amp;utm_campaign=wtdwhub" TargetMode="External"/><Relationship Id="rId2" Type="http://schemas.openxmlformats.org/officeDocument/2006/relationships/notesSlide" Target="../notesSlides/notesSlide2.xml"/><Relationship Id="rId16"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hyperlink" Target="https://thevab.com/insight/wtdw-viewership-data-collection?utm_source=thevab&amp;utm_medium=wtdwseriespage&amp;utm_campaign=wtdwhub" TargetMode="External"/><Relationship Id="rId15" Type="http://schemas.openxmlformats.org/officeDocument/2006/relationships/image" Target="../media/image12.jpeg"/><Relationship Id="rId10" Type="http://schemas.openxmlformats.org/officeDocument/2006/relationships/image" Target="../media/image8.png"/><Relationship Id="rId4" Type="http://schemas.openxmlformats.org/officeDocument/2006/relationships/hyperlink" Target="https://thevab.com/whats-deal-measurement" TargetMode="External"/><Relationship Id="rId9" Type="http://schemas.openxmlformats.org/officeDocument/2006/relationships/hyperlink" Target="https://thevab.com/insight/wtdw-engagement?utm_source=thevab&amp;utm_medium=wtdwseriespage&amp;utm_campaign=wtdwhub" TargetMode="External"/><Relationship Id="rId1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lgads.tv/"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hyperlink" Target="https://lgads.tv/"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mailto:kristin.klindt@marketcast.com" TargetMode="External"/><Relationship Id="rId3" Type="http://schemas.openxmlformats.org/officeDocument/2006/relationships/image" Target="../media/image12.jpeg"/><Relationship Id="rId7" Type="http://schemas.openxmlformats.org/officeDocument/2006/relationships/hyperlink" Target="https://marketcast.com/"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hyperlink" Target="../../Premion.com/contact" TargetMode="External"/><Relationship Id="rId3" Type="http://schemas.openxmlformats.org/officeDocument/2006/relationships/image" Target="../media/image12.jpeg"/><Relationship Id="rId7" Type="http://schemas.openxmlformats.org/officeDocument/2006/relationships/hyperlink" Target="../../Premion.com"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5.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26.emf"/><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hyperlink" Target="mailto:contact@rslt.io" TargetMode="External"/><Relationship Id="rId3" Type="http://schemas.openxmlformats.org/officeDocument/2006/relationships/image" Target="../media/image53.jpeg"/><Relationship Id="rId7" Type="http://schemas.openxmlformats.org/officeDocument/2006/relationships/hyperlink" Target="http://www.rslt.io/"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27.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mailto:info@samba.tv"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www.samba.tv/" TargetMode="External"/><Relationship Id="rId5" Type="http://schemas.openxmlformats.org/officeDocument/2006/relationships/image" Target="../media/image28.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hyperlink" Target="mailto:hello@tvisioninsights.com" TargetMode="External"/><Relationship Id="rId3" Type="http://schemas.openxmlformats.org/officeDocument/2006/relationships/image" Target="../media/image34.png"/><Relationship Id="rId7" Type="http://schemas.openxmlformats.org/officeDocument/2006/relationships/hyperlink" Target="http://www.tvisioninsights.com/"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8" Type="http://schemas.openxmlformats.org/officeDocument/2006/relationships/hyperlink" Target="../upwave.com/platform-demo" TargetMode="External"/><Relationship Id="rId3" Type="http://schemas.openxmlformats.org/officeDocument/2006/relationships/image" Target="../media/image12.jpe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slide" Target="slide14.xml"/><Relationship Id="rId26" Type="http://schemas.openxmlformats.org/officeDocument/2006/relationships/slide" Target="slide22.xml"/><Relationship Id="rId39" Type="http://schemas.openxmlformats.org/officeDocument/2006/relationships/image" Target="../media/image30.png"/><Relationship Id="rId21" Type="http://schemas.openxmlformats.org/officeDocument/2006/relationships/image" Target="../media/image21.png"/><Relationship Id="rId34" Type="http://schemas.openxmlformats.org/officeDocument/2006/relationships/slide" Target="slide27.xml"/><Relationship Id="rId42" Type="http://schemas.openxmlformats.org/officeDocument/2006/relationships/slide" Target="slide4.xml"/><Relationship Id="rId7" Type="http://schemas.openxmlformats.org/officeDocument/2006/relationships/image" Target="../media/image14.emf"/><Relationship Id="rId2" Type="http://schemas.openxmlformats.org/officeDocument/2006/relationships/notesSlide" Target="../notesSlides/notesSlide3.xml"/><Relationship Id="rId16" Type="http://schemas.openxmlformats.org/officeDocument/2006/relationships/slide" Target="slide12.xml"/><Relationship Id="rId20" Type="http://schemas.openxmlformats.org/officeDocument/2006/relationships/slide" Target="slide16.xml"/><Relationship Id="rId29" Type="http://schemas.openxmlformats.org/officeDocument/2006/relationships/image" Target="../media/image25.png"/><Relationship Id="rId41"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slide" Target="slide5.xml"/><Relationship Id="rId11" Type="http://schemas.openxmlformats.org/officeDocument/2006/relationships/image" Target="../media/image16.jpeg"/><Relationship Id="rId24" Type="http://schemas.openxmlformats.org/officeDocument/2006/relationships/slide" Target="slide20.xml"/><Relationship Id="rId32" Type="http://schemas.openxmlformats.org/officeDocument/2006/relationships/slide" Target="slide26.xml"/><Relationship Id="rId37" Type="http://schemas.openxmlformats.org/officeDocument/2006/relationships/image" Target="../media/image29.png"/><Relationship Id="rId40" Type="http://schemas.openxmlformats.org/officeDocument/2006/relationships/slide" Target="slide31.xml"/><Relationship Id="rId5" Type="http://schemas.openxmlformats.org/officeDocument/2006/relationships/hyperlink" Target="mailto:info@thevab.com" TargetMode="External"/><Relationship Id="rId15" Type="http://schemas.openxmlformats.org/officeDocument/2006/relationships/image" Target="../media/image18.png"/><Relationship Id="rId23" Type="http://schemas.openxmlformats.org/officeDocument/2006/relationships/image" Target="../media/image22.jpeg"/><Relationship Id="rId28" Type="http://schemas.openxmlformats.org/officeDocument/2006/relationships/slide" Target="slide23.xml"/><Relationship Id="rId36" Type="http://schemas.openxmlformats.org/officeDocument/2006/relationships/slide" Target="slide28.xml"/><Relationship Id="rId10" Type="http://schemas.openxmlformats.org/officeDocument/2006/relationships/slide" Target="slide8.xml"/><Relationship Id="rId19" Type="http://schemas.openxmlformats.org/officeDocument/2006/relationships/image" Target="../media/image20.png"/><Relationship Id="rId31" Type="http://schemas.openxmlformats.org/officeDocument/2006/relationships/image" Target="../media/image26.emf"/><Relationship Id="rId4" Type="http://schemas.openxmlformats.org/officeDocument/2006/relationships/image" Target="../media/image12.jpeg"/><Relationship Id="rId9" Type="http://schemas.openxmlformats.org/officeDocument/2006/relationships/image" Target="../media/image15.png"/><Relationship Id="rId14" Type="http://schemas.openxmlformats.org/officeDocument/2006/relationships/slide" Target="slide10.xml"/><Relationship Id="rId22" Type="http://schemas.openxmlformats.org/officeDocument/2006/relationships/slide" Target="slide18.xml"/><Relationship Id="rId27" Type="http://schemas.openxmlformats.org/officeDocument/2006/relationships/image" Target="../media/image24.png"/><Relationship Id="rId30" Type="http://schemas.openxmlformats.org/officeDocument/2006/relationships/slide" Target="slide24.xml"/><Relationship Id="rId35" Type="http://schemas.openxmlformats.org/officeDocument/2006/relationships/image" Target="../media/image28.png"/><Relationship Id="rId43" Type="http://schemas.openxmlformats.org/officeDocument/2006/relationships/image" Target="../media/image32.png"/><Relationship Id="rId8" Type="http://schemas.openxmlformats.org/officeDocument/2006/relationships/slide" Target="slide7.xml"/><Relationship Id="rId3" Type="http://schemas.openxmlformats.org/officeDocument/2006/relationships/image" Target="../media/image5.png"/><Relationship Id="rId12" Type="http://schemas.openxmlformats.org/officeDocument/2006/relationships/slide" Target="slide9.xml"/><Relationship Id="rId17" Type="http://schemas.openxmlformats.org/officeDocument/2006/relationships/image" Target="../media/image19.png"/><Relationship Id="rId25" Type="http://schemas.openxmlformats.org/officeDocument/2006/relationships/image" Target="../media/image23.png"/><Relationship Id="rId33" Type="http://schemas.openxmlformats.org/officeDocument/2006/relationships/image" Target="../media/image27.png"/><Relationship Id="rId38" Type="http://schemas.openxmlformats.org/officeDocument/2006/relationships/slide" Target="slide29.xml"/></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0.png"/><Relationship Id="rId7" Type="http://schemas.openxmlformats.org/officeDocument/2006/relationships/image" Target="../media/image59.png"/><Relationship Id="rId12"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chart" Target="../charts/chart6.xml"/><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hyperlink" Target="mailto:solutions@videoamp.com" TargetMode="External"/><Relationship Id="rId3" Type="http://schemas.openxmlformats.org/officeDocument/2006/relationships/image" Target="../media/image12.jpeg"/><Relationship Id="rId7" Type="http://schemas.openxmlformats.org/officeDocument/2006/relationships/hyperlink" Target="https://videoamp.com/"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png"/><Relationship Id="rId7"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34.png"/><Relationship Id="rId9" Type="http://schemas.openxmlformats.org/officeDocument/2006/relationships/image" Target="../media/image31.png"/></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2.jpeg"/><Relationship Id="rId7"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mailto:info@vab.com" TargetMode="External"/><Relationship Id="rId5" Type="http://schemas.openxmlformats.org/officeDocument/2006/relationships/hyperlink" Target="https://thevab.com/" TargetMode="Externa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hyperlink" Target="https://thevab.com/insight/wtdw-engagement?utm_source=measurement-directory&amp;utm_medium=vab-insights&amp;utm_campaign=" TargetMode="External"/><Relationship Id="rId13" Type="http://schemas.openxmlformats.org/officeDocument/2006/relationships/image" Target="../media/image77.png"/><Relationship Id="rId18" Type="http://schemas.openxmlformats.org/officeDocument/2006/relationships/image" Target="../media/image33.png"/><Relationship Id="rId3" Type="http://schemas.openxmlformats.org/officeDocument/2006/relationships/image" Target="../media/image72.png"/><Relationship Id="rId7" Type="http://schemas.openxmlformats.org/officeDocument/2006/relationships/image" Target="../media/image74.jpeg"/><Relationship Id="rId12" Type="http://schemas.openxmlformats.org/officeDocument/2006/relationships/hyperlink" Target="https://thevab.com/insight/whats-deal-whats-next-measurement?utm_source=measurement-directory&amp;utm_medium=vab-insights&amp;utm_campaign=" TargetMode="External"/><Relationship Id="rId17" Type="http://schemas.openxmlformats.org/officeDocument/2006/relationships/hyperlink" Target="mailto:info@thevab.com" TargetMode="External"/><Relationship Id="rId2" Type="http://schemas.openxmlformats.org/officeDocument/2006/relationships/hyperlink" Target="https://thevab.com/insight/power-of-premium-video?utm_source=measurement-directory&amp;utm_medium=vab-insights&amp;utm_campaign=" TargetMode="Externa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hyperlink" Target="https://thevab.com/insight/wtdw-identity?utm_source=measurement-directory&amp;utm_medium=vab-insights&amp;utm_campaign=" TargetMode="External"/><Relationship Id="rId15" Type="http://schemas.openxmlformats.org/officeDocument/2006/relationships/image" Target="../media/image78.png"/><Relationship Id="rId10" Type="http://schemas.openxmlformats.org/officeDocument/2006/relationships/hyperlink" Target="https://thevab.com/insight/wtdw-outcomes?utm_source=measurement-directory&amp;utm_medium=vab-insights&amp;utm_campaign=" TargetMode="External"/><Relationship Id="rId4" Type="http://schemas.openxmlformats.org/officeDocument/2006/relationships/hyperlink" Target="https://thevab.com/advertising-glossaries-essentials" TargetMode="External"/><Relationship Id="rId9" Type="http://schemas.openxmlformats.org/officeDocument/2006/relationships/image" Target="../media/image75.jpeg"/><Relationship Id="rId14" Type="http://schemas.openxmlformats.org/officeDocument/2006/relationships/hyperlink" Target="https://thevab.com/insight/wtdw-viewership-data-collection?utm_source=measurement-directory&amp;utm_medium=vab-insights&amp;utm_campaig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hyperlink" Target="mailto:info@affinitysolutions.com" TargetMode="External"/><Relationship Id="rId5" Type="http://schemas.openxmlformats.org/officeDocument/2006/relationships/hyperlink" Target="http://www.affinitysolutions.com/" TargetMode="Externa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hyperlink" Target="https://www.linkedin.com/company/meetampersand" TargetMode="External"/><Relationship Id="rId3" Type="http://schemas.openxmlformats.org/officeDocument/2006/relationships/image" Target="../media/image12.jpeg"/><Relationship Id="rId7" Type="http://schemas.openxmlformats.org/officeDocument/2006/relationships/hyperlink" Target="http://www.ampersand.tv/"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4.emf"/><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14.emf"/><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hyperlink" Target="mailto:scollins@blockgraph.co" TargetMode="External"/><Relationship Id="rId3" Type="http://schemas.openxmlformats.org/officeDocument/2006/relationships/image" Target="../media/image12.jpeg"/><Relationship Id="rId7" Type="http://schemas.openxmlformats.org/officeDocument/2006/relationships/hyperlink" Target="mailto:aschleider@blockgraph.co"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blockgraph.co" TargetMode="External"/><Relationship Id="rId5" Type="http://schemas.openxmlformats.org/officeDocument/2006/relationships/image" Target="../media/image15.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hyperlink" Target="mailto:mbologna@brightline.tv" TargetMode="External"/><Relationship Id="rId3" Type="http://schemas.openxmlformats.org/officeDocument/2006/relationships/image" Target="../media/image12.jpeg"/><Relationship Id="rId7" Type="http://schemas.openxmlformats.org/officeDocument/2006/relationships/hyperlink" Target="mailto:raksman@brightline.tv"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brightline.tv" TargetMode="External"/><Relationship Id="rId5" Type="http://schemas.openxmlformats.org/officeDocument/2006/relationships/image" Target="../media/image34.png"/><Relationship Id="rId10" Type="http://schemas.openxmlformats.org/officeDocument/2006/relationships/image" Target="../media/image16.jpeg"/><Relationship Id="rId4" Type="http://schemas.openxmlformats.org/officeDocument/2006/relationships/image" Target="../media/image33.png"/><Relationship Id="rId9" Type="http://schemas.openxmlformats.org/officeDocument/2006/relationships/slide" Target="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mailto:howard@datafuelx.com"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www.datafuelx.com/" TargetMode="External"/><Relationship Id="rId5" Type="http://schemas.openxmlformats.org/officeDocument/2006/relationships/image" Target="../media/image17.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ark blue sky with white dots&#10;&#10;Description automatically generated">
            <a:extLst>
              <a:ext uri="{FF2B5EF4-FFF2-40B4-BE49-F238E27FC236}">
                <a16:creationId xmlns:a16="http://schemas.microsoft.com/office/drawing/2014/main" id="{B74004E3-C924-BD5E-8E4A-5C8DA3D2DE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1218306" y="1016420"/>
            <a:ext cx="10290591" cy="7946852"/>
          </a:xfrm>
          <a:prstGeom prst="rect">
            <a:avLst/>
          </a:prstGeom>
        </p:spPr>
      </p:pic>
      <p:sp>
        <p:nvSpPr>
          <p:cNvPr id="29" name="Rectangle 28">
            <a:extLst>
              <a:ext uri="{FF2B5EF4-FFF2-40B4-BE49-F238E27FC236}">
                <a16:creationId xmlns:a16="http://schemas.microsoft.com/office/drawing/2014/main" id="{01CF40D5-12A6-CDD4-1E90-489F14C45E27}"/>
              </a:ext>
            </a:extLst>
          </p:cNvPr>
          <p:cNvSpPr/>
          <p:nvPr/>
        </p:nvSpPr>
        <p:spPr>
          <a:xfrm>
            <a:off x="-46437" y="-155450"/>
            <a:ext cx="7946853" cy="158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C5FE7699-1339-F000-30C2-B87A6FB18D27}"/>
              </a:ext>
            </a:extLst>
          </p:cNvPr>
          <p:cNvSpPr txBox="1"/>
          <p:nvPr/>
        </p:nvSpPr>
        <p:spPr>
          <a:xfrm>
            <a:off x="215037" y="2651301"/>
            <a:ext cx="6696031" cy="1446550"/>
          </a:xfrm>
          <a:prstGeom prst="rect">
            <a:avLst/>
          </a:prstGeom>
          <a:noFill/>
        </p:spPr>
        <p:txBody>
          <a:bodyPr wrap="square" lIns="91440" tIns="45720" rIns="91440" bIns="45720" rtlCol="0" anchor="t">
            <a:spAutoFit/>
          </a:bodyPr>
          <a:lstStyle/>
          <a:p>
            <a:pPr>
              <a:defRPr/>
            </a:pPr>
            <a:r>
              <a:rPr lang="en-US" sz="4400" b="1">
                <a:solidFill>
                  <a:prstClr val="white"/>
                </a:solidFill>
                <a:latin typeface="Arial" panose="020B0604020202020204" pitchFamily="34" charset="0"/>
                <a:cs typeface="Arial" panose="020B0604020202020204" pitchFamily="34" charset="0"/>
              </a:rPr>
              <a:t>Advanced Measurement Solutions Directory</a:t>
            </a:r>
            <a:endParaRPr kumimoji="0" lang="en-US" sz="4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2FC10217-8AEB-4821-04E4-47C6ACB7C179}"/>
              </a:ext>
            </a:extLst>
          </p:cNvPr>
          <p:cNvCxnSpPr>
            <a:cxnSpLocks/>
          </p:cNvCxnSpPr>
          <p:nvPr/>
        </p:nvCxnSpPr>
        <p:spPr>
          <a:xfrm>
            <a:off x="344081" y="4247732"/>
            <a:ext cx="6164853" cy="0"/>
          </a:xfrm>
          <a:prstGeom prst="line">
            <a:avLst/>
          </a:prstGeom>
          <a:ln w="38100">
            <a:solidFill>
              <a:srgbClr val="4EBEA4"/>
            </a:solidFill>
          </a:ln>
        </p:spPr>
        <p:style>
          <a:lnRef idx="3">
            <a:schemeClr val="accent1"/>
          </a:lnRef>
          <a:fillRef idx="0">
            <a:schemeClr val="accent1"/>
          </a:fillRef>
          <a:effectRef idx="2">
            <a:schemeClr val="accent1"/>
          </a:effectRef>
          <a:fontRef idx="minor">
            <a:schemeClr val="tx1"/>
          </a:fontRef>
        </p:style>
      </p:cxnSp>
      <p:sp>
        <p:nvSpPr>
          <p:cNvPr id="33" name="TextBox 32">
            <a:extLst>
              <a:ext uri="{FF2B5EF4-FFF2-40B4-BE49-F238E27FC236}">
                <a16:creationId xmlns:a16="http://schemas.microsoft.com/office/drawing/2014/main" id="{DAA100E9-D923-E752-062B-42D37D8BA6CE}"/>
              </a:ext>
            </a:extLst>
          </p:cNvPr>
          <p:cNvSpPr txBox="1"/>
          <p:nvPr/>
        </p:nvSpPr>
        <p:spPr>
          <a:xfrm>
            <a:off x="285206" y="4461652"/>
            <a:ext cx="6274527" cy="83099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Your guide to modern measurement </a:t>
            </a:r>
            <a:r>
              <a:rPr lang="en-US" sz="2400" b="1">
                <a:solidFill>
                  <a:schemeClr val="bg1"/>
                </a:solidFill>
                <a:latin typeface="Arial" panose="020B0604020202020204" pitchFamily="34" charset="0"/>
                <a:cs typeface="Arial" panose="020B0604020202020204" pitchFamily="34" charset="0"/>
              </a:rPr>
              <a:t>solutions</a:t>
            </a:r>
            <a:r>
              <a:rPr kumimoji="0" lang="en-US"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and their capabilities</a:t>
            </a:r>
          </a:p>
        </p:txBody>
      </p:sp>
      <p:pic>
        <p:nvPicPr>
          <p:cNvPr id="4" name="Picture 3" descr="A picture containing text&#10;&#10;Description automatically generated">
            <a:extLst>
              <a:ext uri="{FF2B5EF4-FFF2-40B4-BE49-F238E27FC236}">
                <a16:creationId xmlns:a16="http://schemas.microsoft.com/office/drawing/2014/main" id="{6D60EC1E-8E8B-4A3B-10E1-09B6D5787924}"/>
              </a:ext>
            </a:extLst>
          </p:cNvPr>
          <p:cNvPicPr>
            <a:picLocks noChangeAspect="1"/>
          </p:cNvPicPr>
          <p:nvPr/>
        </p:nvPicPr>
        <p:blipFill rotWithShape="1">
          <a:blip r:embed="rId4" cstate="screen">
            <a:alphaModFix/>
            <a:extLst>
              <a:ext uri="{28A0092B-C50C-407E-A947-70E740481C1C}">
                <a14:useLocalDpi xmlns:a14="http://schemas.microsoft.com/office/drawing/2010/main" val="0"/>
              </a:ext>
            </a:extLst>
          </a:blip>
          <a:srcRect/>
          <a:stretch/>
        </p:blipFill>
        <p:spPr>
          <a:xfrm>
            <a:off x="5900045" y="324239"/>
            <a:ext cx="1795642" cy="625580"/>
          </a:xfrm>
          <a:prstGeom prst="rect">
            <a:avLst/>
          </a:prstGeom>
        </p:spPr>
      </p:pic>
      <p:pic>
        <p:nvPicPr>
          <p:cNvPr id="5" name="Picture 2">
            <a:extLst>
              <a:ext uri="{FF2B5EF4-FFF2-40B4-BE49-F238E27FC236}">
                <a16:creationId xmlns:a16="http://schemas.microsoft.com/office/drawing/2014/main" id="{30265D82-F8F1-AC4D-4CE4-8FE000D1D6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13" y="190717"/>
            <a:ext cx="5580993" cy="8926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03EB794-8C8D-428B-1211-1CBC6BCA33F6}"/>
              </a:ext>
            </a:extLst>
          </p:cNvPr>
          <p:cNvPicPr>
            <a:picLocks noChangeAspect="1"/>
          </p:cNvPicPr>
          <p:nvPr/>
        </p:nvPicPr>
        <p:blipFill>
          <a:blip r:embed="rId6"/>
          <a:stretch>
            <a:fillRect/>
          </a:stretch>
        </p:blipFill>
        <p:spPr>
          <a:xfrm>
            <a:off x="76713" y="1520495"/>
            <a:ext cx="1502555" cy="389814"/>
          </a:xfrm>
          <a:prstGeom prst="rect">
            <a:avLst/>
          </a:prstGeom>
        </p:spPr>
      </p:pic>
      <p:sp>
        <p:nvSpPr>
          <p:cNvPr id="6" name="TextBox 5">
            <a:extLst>
              <a:ext uri="{FF2B5EF4-FFF2-40B4-BE49-F238E27FC236}">
                <a16:creationId xmlns:a16="http://schemas.microsoft.com/office/drawing/2014/main" id="{565AD882-3CA4-3668-AC7B-03A8CDA90405}"/>
              </a:ext>
            </a:extLst>
          </p:cNvPr>
          <p:cNvSpPr txBox="1"/>
          <p:nvPr/>
        </p:nvSpPr>
        <p:spPr>
          <a:xfrm>
            <a:off x="5653263" y="9566378"/>
            <a:ext cx="2138245" cy="461665"/>
          </a:xfrm>
          <a:prstGeom prst="rect">
            <a:avLst/>
          </a:prstGeom>
          <a:noFill/>
        </p:spPr>
        <p:txBody>
          <a:bodyPr wrap="square" rtlCol="0">
            <a:spAutoFit/>
          </a:bodyPr>
          <a:lstStyle/>
          <a:p>
            <a:r>
              <a:rPr lang="en-US" sz="2400" b="1">
                <a:solidFill>
                  <a:srgbClr val="4EBEA4"/>
                </a:solidFill>
                <a:latin typeface="Helvetica" panose="020B0403020202020204" pitchFamily="34" charset="0"/>
              </a:rPr>
              <a:t>January 2026</a:t>
            </a:r>
          </a:p>
        </p:txBody>
      </p:sp>
    </p:spTree>
    <p:extLst>
      <p:ext uri="{BB962C8B-B14F-4D97-AF65-F5344CB8AC3E}">
        <p14:creationId xmlns:p14="http://schemas.microsoft.com/office/powerpoint/2010/main" val="206380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blue jellyfish in the water&#10;&#10;Description automatically generated with low confidence">
            <a:extLst>
              <a:ext uri="{FF2B5EF4-FFF2-40B4-BE49-F238E27FC236}">
                <a16:creationId xmlns:a16="http://schemas.microsoft.com/office/drawing/2014/main" id="{A6CB9F9D-5286-FFD1-3B2C-7040332B5089}"/>
              </a:ext>
            </a:extLst>
          </p:cNvPr>
          <p:cNvPicPr>
            <a:picLocks noChangeAspect="1"/>
          </p:cNvPicPr>
          <p:nvPr/>
        </p:nvPicPr>
        <p:blipFill rotWithShape="1">
          <a:blip r:embed="rId3"/>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0" y="9839147"/>
            <a:ext cx="7772400" cy="22175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a:spLocks/>
          </p:cNvSpPr>
          <p:nvPr/>
        </p:nvSpPr>
        <p:spPr>
          <a:xfrm>
            <a:off x="285443" y="1625756"/>
            <a:ext cx="3893126" cy="369333"/>
          </a:xfrm>
          <a:prstGeom prst="rect">
            <a:avLst/>
          </a:prstGeom>
          <a:noFill/>
        </p:spPr>
        <p:txBody>
          <a:bodyPr wrap="square" rtlCol="0">
            <a:spAutoFit/>
          </a:bodyPr>
          <a:lstStyle/>
          <a:p>
            <a:pPr marL="342908" marR="0" lvl="0" indent="-342908"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B9314962-909F-94F0-9C0A-741D073BF6D2}"/>
              </a:ext>
            </a:extLst>
          </p:cNvPr>
          <p:cNvCxnSpPr>
            <a:cxnSpLocks/>
          </p:cNvCxnSpPr>
          <p:nvPr/>
        </p:nvCxnSpPr>
        <p:spPr>
          <a:xfrm>
            <a:off x="209693" y="2711288"/>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2389F8-AF09-C704-D6AA-C7FE57FB00D7}"/>
              </a:ext>
            </a:extLst>
          </p:cNvPr>
          <p:cNvCxnSpPr>
            <a:cxnSpLocks/>
          </p:cNvCxnSpPr>
          <p:nvPr/>
        </p:nvCxnSpPr>
        <p:spPr>
          <a:xfrm>
            <a:off x="220844" y="5182314"/>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A9FC20-8FB7-84BC-369A-8C7A38F671DE}"/>
              </a:ext>
            </a:extLst>
          </p:cNvPr>
          <p:cNvCxnSpPr>
            <a:cxnSpLocks/>
          </p:cNvCxnSpPr>
          <p:nvPr/>
        </p:nvCxnSpPr>
        <p:spPr>
          <a:xfrm>
            <a:off x="232111" y="8307461"/>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3874F8-C38A-3AF7-F327-A104D3138979}"/>
              </a:ext>
            </a:extLst>
          </p:cNvPr>
          <p:cNvSpPr txBox="1"/>
          <p:nvPr/>
        </p:nvSpPr>
        <p:spPr>
          <a:xfrm>
            <a:off x="311641" y="929864"/>
            <a:ext cx="7324199"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do you do?</a:t>
            </a:r>
          </a:p>
          <a:p>
            <a:endParaRPr lang="en-US" sz="200">
              <a:solidFill>
                <a:srgbClr val="1B1464"/>
              </a:solidFill>
              <a:latin typeface="Arial" panose="020B0604020202020204" pitchFamily="34" charset="0"/>
              <a:cs typeface="Arial" panose="020B0604020202020204" pitchFamily="34" charset="0"/>
            </a:endParaRPr>
          </a:p>
          <a:p>
            <a:r>
              <a:rPr lang="en-US" sz="1200">
                <a:solidFill>
                  <a:srgbClr val="1B1464"/>
                </a:solidFill>
                <a:latin typeface="Arial" panose="020B0604020202020204" pitchFamily="34" charset="0"/>
                <a:cs typeface="Arial" panose="020B0604020202020204" pitchFamily="34" charset="0"/>
              </a:rPr>
              <a:t>EDO is the TV outcomes company. Our leading measurement platform connects Convergent TV airings to the ad-driven consumer behaviors most predictive of future sales. EDO empowers the advertising industry to maximize media impact, measure creative performance, and know the fair value of every impression — across linear and streaming for an increasingly programmatic world. By combining immediate engagement signals with world-class decision science and Vertical AI, EDO equips industry leaders with syndicated, investment-grade data that aligns media to business results — with detailed competitive, category, and historical insights. Leading brands, agencies, networks, streamers, and studios trust EDO’s TV intelligence to know what works. </a:t>
            </a:r>
          </a:p>
        </p:txBody>
      </p:sp>
      <p:sp>
        <p:nvSpPr>
          <p:cNvPr id="15" name="TextBox 14">
            <a:extLst>
              <a:ext uri="{FF2B5EF4-FFF2-40B4-BE49-F238E27FC236}">
                <a16:creationId xmlns:a16="http://schemas.microsoft.com/office/drawing/2014/main" id="{46F70DCB-4570-54F6-6E3B-9D981375506F}"/>
              </a:ext>
            </a:extLst>
          </p:cNvPr>
          <p:cNvSpPr txBox="1"/>
          <p:nvPr/>
        </p:nvSpPr>
        <p:spPr>
          <a:xfrm>
            <a:off x="311641" y="2733735"/>
            <a:ext cx="7460759" cy="243143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makes your product or platform unique?</a:t>
            </a:r>
          </a:p>
          <a:p>
            <a:endParaRPr lang="en-US" sz="200">
              <a:solidFill>
                <a:srgbClr val="1B1464"/>
              </a:solidFill>
              <a:latin typeface="Arial" panose="020B0604020202020204" pitchFamily="34" charset="0"/>
              <a:cs typeface="Arial" panose="020B0604020202020204" pitchFamily="34" charset="0"/>
            </a:endParaRPr>
          </a:p>
          <a:p>
            <a:r>
              <a:rPr lang="en-US" sz="1200">
                <a:solidFill>
                  <a:srgbClr val="1B1464"/>
                </a:solidFill>
                <a:latin typeface="Arial" panose="020B0604020202020204" pitchFamily="34" charset="0"/>
                <a:cs typeface="Arial" panose="020B0604020202020204" pitchFamily="34" charset="0"/>
              </a:rPr>
              <a:t>EDO is the leader of predictive, real-time behavioral outcome measurement for Convergent TV. Our comprehensive outcomes data, which includes search engagement and site visitation information, serves </a:t>
            </a:r>
            <a:br>
              <a:rPr lang="en-US" sz="1200">
                <a:solidFill>
                  <a:srgbClr val="1B1464"/>
                </a:solidFill>
                <a:latin typeface="Arial" panose="020B0604020202020204" pitchFamily="34" charset="0"/>
                <a:cs typeface="Arial" panose="020B0604020202020204" pitchFamily="34" charset="0"/>
              </a:rPr>
            </a:br>
            <a:r>
              <a:rPr lang="en-US" sz="1200">
                <a:solidFill>
                  <a:srgbClr val="1B1464"/>
                </a:solidFill>
                <a:latin typeface="Arial" panose="020B0604020202020204" pitchFamily="34" charset="0"/>
                <a:cs typeface="Arial" panose="020B0604020202020204" pitchFamily="34" charset="0"/>
              </a:rPr>
              <a:t>as a powerful signal of business results. Through our syndicated, competitive dataset and proprietary outcomes modeling, our clients can harness the power of granular, privacy-safe TV ad insights.</a:t>
            </a:r>
          </a:p>
          <a:p>
            <a:endParaRPr lang="en-US" sz="400">
              <a:solidFill>
                <a:srgbClr val="1B1464"/>
              </a:solidFill>
              <a:latin typeface="Arial" panose="020B0604020202020204" pitchFamily="34" charset="0"/>
              <a:cs typeface="Arial" panose="020B0604020202020204" pitchFamily="34" charset="0"/>
            </a:endParaRPr>
          </a:p>
          <a:p>
            <a:r>
              <a:rPr lang="en-US" sz="1200">
                <a:solidFill>
                  <a:srgbClr val="1B1464"/>
                </a:solidFill>
                <a:latin typeface="Arial" panose="020B0604020202020204" pitchFamily="34" charset="0"/>
                <a:cs typeface="Arial" panose="020B0604020202020204" pitchFamily="34" charset="0"/>
              </a:rPr>
              <a:t>EDO delivers precise ad measurement that bridges the gap between planning metrics and offline sales. Powered by Vertical AI, EDO leverages proprietary propensity and efficacy algorithms to isolate the true causal impact of each ad exposure across linear and streaming TV. Our measurement captures incremental ad engagement not only for individual brands, but across all categories and advertisers. Built for interoperability, EDO seamlessly integrates with leading partners such as Nielsen, VideoAmp, </a:t>
            </a:r>
            <a:r>
              <a:rPr lang="en-US" sz="1200" err="1">
                <a:solidFill>
                  <a:srgbClr val="1B1464"/>
                </a:solidFill>
                <a:latin typeface="Arial" panose="020B0604020202020204" pitchFamily="34" charset="0"/>
                <a:cs typeface="Arial" panose="020B0604020202020204" pitchFamily="34" charset="0"/>
              </a:rPr>
              <a:t>DoubleVerify</a:t>
            </a:r>
            <a:r>
              <a:rPr lang="en-US" sz="1200">
                <a:solidFill>
                  <a:srgbClr val="1B1464"/>
                </a:solidFill>
                <a:latin typeface="Arial" panose="020B0604020202020204" pitchFamily="34" charset="0"/>
                <a:cs typeface="Arial" panose="020B0604020202020204" pitchFamily="34" charset="0"/>
              </a:rPr>
              <a:t>, Chalice, The Trade Desk, and Amazon, enabling marketers to drive efficiency and ROI by activating EDO’s insights within their existing measurement and optimization workflows. </a:t>
            </a:r>
          </a:p>
        </p:txBody>
      </p:sp>
      <p:sp>
        <p:nvSpPr>
          <p:cNvPr id="19" name="TextBox 18">
            <a:extLst>
              <a:ext uri="{FF2B5EF4-FFF2-40B4-BE49-F238E27FC236}">
                <a16:creationId xmlns:a16="http://schemas.microsoft.com/office/drawing/2014/main" id="{3EADFF59-FC6B-29CA-B71B-7F3710A164CD}"/>
              </a:ext>
            </a:extLst>
          </p:cNvPr>
          <p:cNvSpPr txBox="1"/>
          <p:nvPr/>
        </p:nvSpPr>
        <p:spPr>
          <a:xfrm>
            <a:off x="311641" y="5164929"/>
            <a:ext cx="7460760" cy="206210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How do you leverage AI? </a:t>
            </a:r>
          </a:p>
          <a:p>
            <a:endParaRPr lang="en-US" sz="200">
              <a:solidFill>
                <a:srgbClr val="1B1464"/>
              </a:solidFill>
              <a:latin typeface="Arial" panose="020B0604020202020204" pitchFamily="34" charset="0"/>
              <a:cs typeface="Arial" panose="020B0604020202020204" pitchFamily="34" charset="0"/>
            </a:endParaRPr>
          </a:p>
          <a:p>
            <a:r>
              <a:rPr lang="en-US" sz="1200">
                <a:solidFill>
                  <a:srgbClr val="1B1464"/>
                </a:solidFill>
                <a:latin typeface="Arial" panose="020B0604020202020204" pitchFamily="34" charset="0"/>
                <a:cs typeface="Arial" panose="020B0604020202020204" pitchFamily="34" charset="0"/>
              </a:rPr>
              <a:t>EDO uses advanced AI across all aspects of our data, equipping marketers with a precise, outcomes-driven view of how linear and streaming TV ads influence consumer behavior. Through proprietary propensity and efficacy modeling built with Vertical AI, EDO isolates the true causal impact of each ad exposure across all brands and categories. </a:t>
            </a:r>
          </a:p>
          <a:p>
            <a:endParaRPr lang="en-US" sz="400">
              <a:solidFill>
                <a:srgbClr val="1B1464"/>
              </a:solidFill>
              <a:latin typeface="Arial" panose="020B0604020202020204" pitchFamily="34" charset="0"/>
              <a:cs typeface="Arial" panose="020B0604020202020204" pitchFamily="34" charset="0"/>
            </a:endParaRPr>
          </a:p>
          <a:p>
            <a:r>
              <a:rPr lang="en-US" sz="1200">
                <a:solidFill>
                  <a:srgbClr val="1B1464"/>
                </a:solidFill>
                <a:latin typeface="Arial" panose="020B0604020202020204" pitchFamily="34" charset="0"/>
                <a:cs typeface="Arial" panose="020B0604020202020204" pitchFamily="34" charset="0"/>
              </a:rPr>
              <a:t>EDO’s proprietary solution parses every national ad airing, connecting them to billions of behavioral data points to connect ad exposure to real-world engagement such as search and site visits. EDO’s AI continuously refines attribution accuracy and even generates natural-language insights for clients. The result is an intelligent, interoperable product that integrates seamlessly with platforms and empowers marketers to activate EDO’s insights within their existing ecosystems for optimal reach, engagement, and ROI.</a:t>
            </a:r>
          </a:p>
        </p:txBody>
      </p:sp>
      <p:cxnSp>
        <p:nvCxnSpPr>
          <p:cNvPr id="42" name="Straight Connector 41">
            <a:extLst>
              <a:ext uri="{FF2B5EF4-FFF2-40B4-BE49-F238E27FC236}">
                <a16:creationId xmlns:a16="http://schemas.microsoft.com/office/drawing/2014/main" id="{C742D552-228B-1B65-A9B9-2CF347DC9A62}"/>
              </a:ext>
            </a:extLst>
          </p:cNvPr>
          <p:cNvCxnSpPr>
            <a:cxnSpLocks/>
          </p:cNvCxnSpPr>
          <p:nvPr/>
        </p:nvCxnSpPr>
        <p:spPr>
          <a:xfrm>
            <a:off x="209693" y="7205070"/>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909A3D0-833A-CFEB-2478-0E4C59A48939}"/>
              </a:ext>
            </a:extLst>
          </p:cNvPr>
          <p:cNvSpPr txBox="1"/>
          <p:nvPr/>
        </p:nvSpPr>
        <p:spPr>
          <a:xfrm>
            <a:off x="285443" y="8307461"/>
            <a:ext cx="7077440" cy="8925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are the core elements of a successful partnership?</a:t>
            </a:r>
          </a:p>
          <a:p>
            <a:endParaRPr lang="en-US" sz="200">
              <a:solidFill>
                <a:srgbClr val="1B1464"/>
              </a:solidFill>
              <a:latin typeface="Arial" panose="020B0604020202020204" pitchFamily="34" charset="0"/>
              <a:cs typeface="Arial" panose="020B0604020202020204" pitchFamily="34" charset="0"/>
            </a:endParaRPr>
          </a:p>
          <a:p>
            <a:r>
              <a:rPr lang="en-US" sz="1200">
                <a:solidFill>
                  <a:srgbClr val="1B1464"/>
                </a:solidFill>
                <a:latin typeface="Arial" panose="020B0604020202020204" pitchFamily="34" charset="0"/>
                <a:cs typeface="Arial" panose="020B0604020202020204" pitchFamily="34" charset="0"/>
              </a:rPr>
              <a:t>A successful partnership requires collaboration, innovation, and quality data. We work hand-in-hand with our clients to accomplish joint measurement goals — and we don’t accept the inefficiencies that come with measuring TV the way it’s always been done. </a:t>
            </a:r>
          </a:p>
        </p:txBody>
      </p:sp>
      <p:sp>
        <p:nvSpPr>
          <p:cNvPr id="21" name="TextBox 20">
            <a:extLst>
              <a:ext uri="{FF2B5EF4-FFF2-40B4-BE49-F238E27FC236}">
                <a16:creationId xmlns:a16="http://schemas.microsoft.com/office/drawing/2014/main" id="{05AF8603-2D4C-D8AF-FF05-1B93E925958D}"/>
              </a:ext>
            </a:extLst>
          </p:cNvPr>
          <p:cNvSpPr txBox="1"/>
          <p:nvPr/>
        </p:nvSpPr>
        <p:spPr>
          <a:xfrm>
            <a:off x="332315" y="7223468"/>
            <a:ext cx="7460760" cy="1077218"/>
          </a:xfrm>
          <a:prstGeom prst="rect">
            <a:avLst/>
          </a:prstGeom>
          <a:noFill/>
        </p:spPr>
        <p:txBody>
          <a:bodyPr wrap="square">
            <a:spAutoFit/>
          </a:bodyPr>
          <a:lstStyle/>
          <a:p>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video platforms do you measure or support?</a:t>
            </a:r>
          </a:p>
          <a:p>
            <a:endParaRPr lang="en-US" sz="200" b="1">
              <a:solidFill>
                <a:srgbClr val="1B1464"/>
              </a:solidFill>
              <a:latin typeface="Arial" panose="020B0604020202020204" pitchFamily="34" charset="0"/>
              <a:cs typeface="Arial" panose="020B0604020202020204" pitchFamily="34" charset="0"/>
            </a:endParaRPr>
          </a:p>
          <a:p>
            <a:pPr marL="171450" indent="-171450">
              <a:buBlip>
                <a:blip r:embed="rId5"/>
              </a:buBlip>
              <a:defRPr/>
            </a:pPr>
            <a:r>
              <a:rPr lang="en-US" sz="1200" b="1">
                <a:solidFill>
                  <a:srgbClr val="1B1464"/>
                </a:solidFill>
                <a:latin typeface="Arial" panose="020B0604020202020204" pitchFamily="34" charset="0"/>
                <a:ea typeface="Helvetica Neue"/>
                <a:cs typeface="Arial" panose="020B0604020202020204" pitchFamily="34" charset="0"/>
              </a:rPr>
              <a:t>Linear TV Coverage Includes: </a:t>
            </a:r>
            <a:r>
              <a:rPr lang="en-US" sz="1200">
                <a:solidFill>
                  <a:srgbClr val="1B1464"/>
                </a:solidFill>
                <a:latin typeface="Arial" panose="020B0604020202020204" pitchFamily="34" charset="0"/>
                <a:ea typeface="Helvetica Neue"/>
                <a:cs typeface="Arial" panose="020B0604020202020204" pitchFamily="34" charset="0"/>
              </a:rPr>
              <a:t>Live National Linear TV, Live Local TV, Time-Shifted Linear TV, and Live Addressable Linear TV.</a:t>
            </a:r>
          </a:p>
          <a:p>
            <a:pPr marL="171450" indent="-171450">
              <a:buBlip>
                <a:blip r:embed="rId5"/>
              </a:buBlip>
              <a:defRPr/>
            </a:pPr>
            <a:r>
              <a:rPr lang="en-US" sz="1200" b="1">
                <a:solidFill>
                  <a:srgbClr val="1B1464"/>
                </a:solidFill>
                <a:latin typeface="Arial" panose="020B0604020202020204" pitchFamily="34" charset="0"/>
                <a:ea typeface="Helvetica Neue"/>
                <a:cs typeface="Arial" panose="020B0604020202020204" pitchFamily="34" charset="0"/>
              </a:rPr>
              <a:t>OTT/CTV Streaming Coverage Includes:  </a:t>
            </a:r>
            <a:r>
              <a:rPr lang="en-US" sz="1200">
                <a:solidFill>
                  <a:srgbClr val="1B1464"/>
                </a:solidFill>
                <a:latin typeface="Arial" panose="020B0604020202020204" pitchFamily="34" charset="0"/>
                <a:ea typeface="Helvetica Neue"/>
                <a:cs typeface="Arial" panose="020B0604020202020204" pitchFamily="34" charset="0"/>
              </a:rPr>
              <a:t>Ad Supported Streaming VOD, Free Ad-Supported Streaming TV, Full Episode Players, TV Everywhere Apps, and CTV Ad Platforms. </a:t>
            </a:r>
            <a:endPar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2674D70-4D17-2EB4-8BD2-80CDF62EF6BF}"/>
              </a:ext>
            </a:extLst>
          </p:cNvPr>
          <p:cNvGrpSpPr/>
          <p:nvPr/>
        </p:nvGrpSpPr>
        <p:grpSpPr>
          <a:xfrm>
            <a:off x="5740729" y="31811"/>
            <a:ext cx="1895111" cy="782494"/>
            <a:chOff x="5740729" y="31811"/>
            <a:chExt cx="1895111" cy="782494"/>
          </a:xfrm>
        </p:grpSpPr>
        <p:sp>
          <p:nvSpPr>
            <p:cNvPr id="13" name="Rounded Rectangle 1">
              <a:extLst>
                <a:ext uri="{FF2B5EF4-FFF2-40B4-BE49-F238E27FC236}">
                  <a16:creationId xmlns:a16="http://schemas.microsoft.com/office/drawing/2014/main" id="{98C0762B-5D64-B22A-4D03-C812192765E3}"/>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5" name="Picture 4" descr="A close up of a logo&#10;&#10;Description automatically generated">
              <a:extLst>
                <a:ext uri="{FF2B5EF4-FFF2-40B4-BE49-F238E27FC236}">
                  <a16:creationId xmlns:a16="http://schemas.microsoft.com/office/drawing/2014/main" id="{02ECD243-19C9-4EDF-FEAA-6C8925C5A1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5791" y="31811"/>
              <a:ext cx="1564987" cy="782494"/>
            </a:xfrm>
            <a:prstGeom prst="rect">
              <a:avLst/>
            </a:prstGeom>
          </p:spPr>
        </p:pic>
      </p:grpSp>
      <p:sp>
        <p:nvSpPr>
          <p:cNvPr id="7" name="TextBox 6">
            <a:extLst>
              <a:ext uri="{FF2B5EF4-FFF2-40B4-BE49-F238E27FC236}">
                <a16:creationId xmlns:a16="http://schemas.microsoft.com/office/drawing/2014/main" id="{E7A44686-67C7-9819-1688-30D838FCCD58}"/>
              </a:ext>
            </a:extLst>
          </p:cNvPr>
          <p:cNvSpPr txBox="1">
            <a:spLocks/>
          </p:cNvSpPr>
          <p:nvPr/>
        </p:nvSpPr>
        <p:spPr>
          <a:xfrm>
            <a:off x="397137" y="9256566"/>
            <a:ext cx="6979314" cy="544830"/>
          </a:xfrm>
          <a:prstGeom prst="roundRect">
            <a:avLst/>
          </a:prstGeom>
          <a:solidFill>
            <a:srgbClr val="1B1464"/>
          </a:solidFill>
          <a:ln>
            <a:solidFill>
              <a:srgbClr val="00BFF2"/>
            </a:solidFill>
          </a:ln>
        </p:spPr>
        <p:txBody>
          <a:bodyPr wrap="square">
            <a:spAutoFit/>
          </a:bodyPr>
          <a:lstStyle>
            <a:defPPr>
              <a:defRPr lang="en-US"/>
            </a:defPPr>
            <a:lvl1pPr>
              <a:defRPr sz="1100" b="1">
                <a:solidFill>
                  <a:schemeClr val="bg1"/>
                </a:solidFill>
                <a:latin typeface="Helvetica Light" panose="020B0403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Website and contact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edo.com</a:t>
            </a:r>
            <a:r>
              <a:rPr kumimoji="0" lang="en-US" sz="1200" b="0"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hello@edo.com</a:t>
            </a:r>
            <a:endParaRPr kumimoji="0" lang="en-US" sz="1200" b="0"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endParaRPr>
          </a:p>
        </p:txBody>
      </p:sp>
      <p:sp>
        <p:nvSpPr>
          <p:cNvPr id="4" name="Google Shape;62;p13">
            <a:extLst>
              <a:ext uri="{FF2B5EF4-FFF2-40B4-BE49-F238E27FC236}">
                <a16:creationId xmlns:a16="http://schemas.microsoft.com/office/drawing/2014/main" id="{2263D73D-A3A7-0F2E-D7CE-E8622AF5B12E}"/>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10</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2464923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8;p13">
            <a:extLst>
              <a:ext uri="{FF2B5EF4-FFF2-40B4-BE49-F238E27FC236}">
                <a16:creationId xmlns:a16="http://schemas.microsoft.com/office/drawing/2014/main" id="{F81AD0E8-0148-92ED-BE66-4BA05342A0EA}"/>
              </a:ext>
            </a:extLst>
          </p:cNvPr>
          <p:cNvSpPr/>
          <p:nvPr/>
        </p:nvSpPr>
        <p:spPr>
          <a:xfrm>
            <a:off x="26962" y="718687"/>
            <a:ext cx="7700289" cy="320697"/>
          </a:xfrm>
          <a:prstGeom prst="rect">
            <a:avLst/>
          </a:prstGeom>
          <a:noFill/>
          <a:ln>
            <a:noFill/>
          </a:ln>
        </p:spPr>
        <p:txBody>
          <a:bodyPr spcFirstLastPara="1" wrap="square" lIns="91433" tIns="45700" rIns="91433" bIns="45700" anchor="t" anchorCtr="0">
            <a:noAutofit/>
          </a:bodyPr>
          <a:lstStyle/>
          <a:p>
            <a:pPr marL="0" marR="0" lvl="0" indent="0" algn="ctr" defTabSz="1219170" rtl="0" eaLnBrk="1" fontAlgn="auto" latinLnBrk="0" hangingPunct="1">
              <a:lnSpc>
                <a:spcPct val="100000"/>
              </a:lnSpc>
              <a:spcBef>
                <a:spcPts val="0"/>
              </a:spcBef>
              <a:spcAft>
                <a:spcPts val="0"/>
              </a:spcAft>
              <a:buClr>
                <a:srgbClr val="ED3C8D"/>
              </a:buClr>
              <a:buSzPts val="1700"/>
              <a:buFontTx/>
              <a:buNone/>
              <a:tabLst/>
              <a:defRPr/>
            </a:pPr>
            <a:r>
              <a:rPr kumimoji="0" lang="en-US" sz="1400"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Major Publisher Measures Cross-Media Outcomes Through </a:t>
            </a:r>
            <a:r>
              <a:rPr kumimoji="0" lang="en-US" sz="1400" b="1" i="1"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Ad EnGage </a:t>
            </a:r>
            <a:r>
              <a:rPr kumimoji="0" lang="en-US" sz="1400"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Convergent</a:t>
            </a:r>
          </a:p>
        </p:txBody>
      </p:sp>
      <p:sp>
        <p:nvSpPr>
          <p:cNvPr id="63" name="Google Shape;54;p13">
            <a:extLst>
              <a:ext uri="{FF2B5EF4-FFF2-40B4-BE49-F238E27FC236}">
                <a16:creationId xmlns:a16="http://schemas.microsoft.com/office/drawing/2014/main" id="{3F639AA7-3ED0-DDFD-5D88-B6C53E1528D5}"/>
              </a:ext>
            </a:extLst>
          </p:cNvPr>
          <p:cNvSpPr/>
          <p:nvPr/>
        </p:nvSpPr>
        <p:spPr>
          <a:xfrm>
            <a:off x="1" y="6171144"/>
            <a:ext cx="7772400" cy="3681908"/>
          </a:xfrm>
          <a:prstGeom prst="rect">
            <a:avLst/>
          </a:prstGeom>
          <a:solidFill>
            <a:srgbClr val="E2E8F1"/>
          </a:solidFill>
          <a:ln>
            <a:solidFill>
              <a:srgbClr val="1B1464"/>
            </a:solid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500"/>
              <a:buFontTx/>
              <a:buNone/>
              <a:tabLst/>
              <a:defRPr/>
            </a:pPr>
            <a:r>
              <a:rPr kumimoji="0" lang="en-US" sz="667" b="0"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a:t>
            </a:r>
            <a:endParaRPr kumimoji="0" sz="667" b="0"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
        <p:nvSpPr>
          <p:cNvPr id="64" name="Rectangle 63">
            <a:extLst>
              <a:ext uri="{FF2B5EF4-FFF2-40B4-BE49-F238E27FC236}">
                <a16:creationId xmlns:a16="http://schemas.microsoft.com/office/drawing/2014/main" id="{4A1822F3-3181-C1F3-A54F-5CB3B62836F2}"/>
              </a:ext>
            </a:extLst>
          </p:cNvPr>
          <p:cNvSpPr/>
          <p:nvPr/>
        </p:nvSpPr>
        <p:spPr>
          <a:xfrm>
            <a:off x="59964" y="6168820"/>
            <a:ext cx="7712436" cy="3508653"/>
          </a:xfrm>
          <a:prstGeom prst="rect">
            <a:avLst/>
          </a:prstGeom>
          <a:noFill/>
          <a:ln>
            <a:noFill/>
          </a:ln>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Challenge</a:t>
            </a:r>
            <a:endParaRPr kumimoji="0" lang="en-US" sz="12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Tx/>
              <a:buBlip>
                <a:blip r:embed="rId3"/>
              </a:buBlip>
              <a:tabLst/>
              <a:defRPr/>
            </a:pPr>
            <a:r>
              <a:rPr kumimoji="0" lang="en-US" sz="105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A publisher client with linear and streaming media properties wanted to run a PII-free analysis on how its various media types perform relative to competitors such as YouTube.</a:t>
            </a:r>
          </a:p>
          <a:p>
            <a:pPr marL="285750" marR="0" lvl="0" indent="-285750" algn="l" defTabSz="457200" rtl="0" eaLnBrk="1" fontAlgn="auto" latinLnBrk="0" hangingPunct="1">
              <a:lnSpc>
                <a:spcPct val="100000"/>
              </a:lnSpc>
              <a:spcBef>
                <a:spcPts val="0"/>
              </a:spcBef>
              <a:spcAft>
                <a:spcPts val="0"/>
              </a:spcAft>
              <a:buClrTx/>
              <a:buSzTx/>
              <a:buFontTx/>
              <a:buBlip>
                <a:blip r:embed="rId4"/>
              </a:buBlip>
              <a:tabLst/>
              <a:defRPr/>
            </a:pPr>
            <a:endParaRPr kumimoji="0" lang="en-US" sz="9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Measurement Solution</a:t>
            </a:r>
          </a:p>
          <a:p>
            <a:pPr marL="171450" marR="0" lvl="0" indent="-171450" algn="l" defTabSz="457200" rtl="0" eaLnBrk="1" fontAlgn="auto" latinLnBrk="0" hangingPunct="1">
              <a:lnSpc>
                <a:spcPct val="100000"/>
              </a:lnSpc>
              <a:spcBef>
                <a:spcPts val="0"/>
              </a:spcBef>
              <a:spcAft>
                <a:spcPts val="0"/>
              </a:spcAft>
              <a:buClrTx/>
              <a:buSzTx/>
              <a:buFontTx/>
              <a:buBlip>
                <a:blip r:embed="rId3"/>
              </a:buBlip>
              <a:tabLst/>
              <a:defRPr/>
            </a:pPr>
            <a:r>
              <a:rPr kumimoji="0" lang="en-US" sz="105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EDO measured engagement data for 30+ combinations of media environments such as premium streaming &amp; primetime.</a:t>
            </a:r>
          </a:p>
          <a:p>
            <a:pPr marL="171450" marR="0" lvl="0" indent="-171450" algn="l" defTabSz="457200" rtl="0" eaLnBrk="1" fontAlgn="auto" latinLnBrk="0" hangingPunct="1">
              <a:lnSpc>
                <a:spcPct val="100000"/>
              </a:lnSpc>
              <a:spcBef>
                <a:spcPts val="0"/>
              </a:spcBef>
              <a:spcAft>
                <a:spcPts val="0"/>
              </a:spcAft>
              <a:buClrTx/>
              <a:buSzTx/>
              <a:buFontTx/>
              <a:buBlip>
                <a:blip r:embed="rId3"/>
              </a:buBlip>
              <a:tabLst/>
              <a:defRPr/>
            </a:pPr>
            <a:endParaRPr kumimoji="0" lang="en-US" sz="5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Tx/>
              <a:buBlip>
                <a:blip r:embed="rId3"/>
              </a:buBlip>
              <a:tabLst/>
              <a:defRPr/>
            </a:pPr>
            <a:r>
              <a:rPr kumimoji="0" lang="en-US" sz="105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EDO also produced category-level reports by property and media type for categories such as auto, electronics, &amp; insurance</a:t>
            </a: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a:t>
            </a:r>
          </a:p>
          <a:p>
            <a:pPr marL="285750" marR="0" lvl="0" indent="-285750" algn="l" defTabSz="457200" rtl="0" eaLnBrk="1" fontAlgn="auto" latinLnBrk="0" hangingPunct="1">
              <a:lnSpc>
                <a:spcPct val="100000"/>
              </a:lnSpc>
              <a:spcBef>
                <a:spcPts val="0"/>
              </a:spcBef>
              <a:spcAft>
                <a:spcPts val="0"/>
              </a:spcAft>
              <a:buClrTx/>
              <a:buSzTx/>
              <a:buFontTx/>
              <a:buBlip>
                <a:blip r:embed="rId4"/>
              </a:buBlip>
              <a:tabLst/>
              <a:defRPr/>
            </a:pPr>
            <a:endParaRPr kumimoji="0" lang="en-US" sz="9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Target Segment</a:t>
            </a:r>
          </a:p>
          <a:p>
            <a:pPr marL="171450" marR="0" lvl="0" indent="-171450" algn="l" defTabSz="457200" rtl="0" eaLnBrk="1" fontAlgn="auto" latinLnBrk="0" hangingPunct="1">
              <a:lnSpc>
                <a:spcPct val="100000"/>
              </a:lnSpc>
              <a:spcBef>
                <a:spcPts val="0"/>
              </a:spcBef>
              <a:spcAft>
                <a:spcPts val="0"/>
              </a:spcAft>
              <a:buClrTx/>
              <a:buSzTx/>
              <a:buFontTx/>
              <a:buBlip>
                <a:blip r:embed="rId3"/>
              </a:buBlip>
              <a:tabLst/>
              <a:defRPr/>
            </a:pPr>
            <a:r>
              <a:rPr kumimoji="0" lang="en-US" sz="105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Client leveraged insights to demonstrate the effectiveness of its properties to buyers. All measurement is run against the footprint of campaigns and captures the impact of client targeting strategy.</a:t>
            </a:r>
          </a:p>
          <a:p>
            <a:pPr marL="171450" marR="0" lvl="0" indent="-171450" algn="l" defTabSz="457200" rtl="0" eaLnBrk="1" fontAlgn="auto" latinLnBrk="0" hangingPunct="1">
              <a:lnSpc>
                <a:spcPct val="100000"/>
              </a:lnSpc>
              <a:spcBef>
                <a:spcPts val="0"/>
              </a:spcBef>
              <a:spcAft>
                <a:spcPts val="0"/>
              </a:spcAft>
              <a:buClrTx/>
              <a:buSzTx/>
              <a:buFontTx/>
              <a:buBlip>
                <a:blip r:embed="rId3"/>
              </a:buBlip>
              <a:tabLst/>
              <a:defRPr/>
            </a:pPr>
            <a:endParaRPr kumimoji="0" lang="en-US" sz="9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Learnings</a:t>
            </a:r>
          </a:p>
          <a:p>
            <a:pPr marL="171450" marR="0" lvl="0" indent="-171450" algn="l" defTabSz="457200" rtl="0" eaLnBrk="1" fontAlgn="auto" latinLnBrk="0" hangingPunct="1">
              <a:lnSpc>
                <a:spcPct val="100000"/>
              </a:lnSpc>
              <a:spcBef>
                <a:spcPts val="0"/>
              </a:spcBef>
              <a:spcAft>
                <a:spcPts val="0"/>
              </a:spcAft>
              <a:buClrTx/>
              <a:buSzTx/>
              <a:buFontTx/>
              <a:buBlip>
                <a:blip r:embed="rId3"/>
              </a:buBlip>
              <a:tabLst/>
              <a:defRPr/>
            </a:pPr>
            <a:r>
              <a:rPr kumimoji="0" lang="en-US" sz="105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The client’s </a:t>
            </a:r>
            <a:r>
              <a:rPr kumimoji="0" lang="en-US" sz="105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streaming media </a:t>
            </a:r>
            <a:r>
              <a:rPr kumimoji="0" lang="en-US" sz="105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environment drives 23% greater engagement than market average (All Linear + Premium Streaming) and 16% greater engagement than YouTube.</a:t>
            </a:r>
          </a:p>
          <a:p>
            <a:pPr marL="171450" marR="0" lvl="0" indent="-171450" algn="l" defTabSz="457200" rtl="0" eaLnBrk="1" fontAlgn="auto" latinLnBrk="0" hangingPunct="1">
              <a:lnSpc>
                <a:spcPct val="100000"/>
              </a:lnSpc>
              <a:spcBef>
                <a:spcPts val="0"/>
              </a:spcBef>
              <a:spcAft>
                <a:spcPts val="0"/>
              </a:spcAft>
              <a:buClrTx/>
              <a:buSzTx/>
              <a:buFontTx/>
              <a:buBlip>
                <a:blip r:embed="rId3"/>
              </a:buBlip>
              <a:tabLst/>
              <a:defRPr/>
            </a:pPr>
            <a:endParaRPr kumimoji="0" lang="en-US" sz="5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Tx/>
              <a:buBlip>
                <a:blip r:embed="rId3"/>
              </a:buBlip>
              <a:tabLst/>
              <a:defRPr/>
            </a:pPr>
            <a:r>
              <a:rPr kumimoji="0" lang="en-US" sz="105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The highest performing categories for the Streamer relative to the All Linear + Premium Streaming benchmarks were Internet and Telecommunications, Retail and Travel.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Viewing Source / Media Type</a:t>
            </a:r>
          </a:p>
          <a:p>
            <a:pPr marL="171450" marR="0" lvl="0" indent="-171450" algn="l" defTabSz="457200" rtl="0" eaLnBrk="1" fontAlgn="auto" latinLnBrk="0" hangingPunct="1">
              <a:lnSpc>
                <a:spcPct val="100000"/>
              </a:lnSpc>
              <a:spcBef>
                <a:spcPts val="0"/>
              </a:spcBef>
              <a:spcAft>
                <a:spcPts val="0"/>
              </a:spcAft>
              <a:buClrTx/>
              <a:buSzTx/>
              <a:buFontTx/>
              <a:buBlip>
                <a:blip r:embed="rId3"/>
              </a:buBlip>
              <a:tabLst/>
              <a:defRPr/>
            </a:pPr>
            <a:r>
              <a:rPr kumimoji="0" lang="en-US" sz="105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Convergent TV (Linear + OTT)</a:t>
            </a:r>
          </a:p>
        </p:txBody>
      </p:sp>
      <p:pic>
        <p:nvPicPr>
          <p:cNvPr id="65" name="Google Shape;61;p13">
            <a:extLst>
              <a:ext uri="{FF2B5EF4-FFF2-40B4-BE49-F238E27FC236}">
                <a16:creationId xmlns:a16="http://schemas.microsoft.com/office/drawing/2014/main" id="{81B72286-4848-B8A9-6D59-3AAC665A68E5}"/>
              </a:ext>
            </a:extLst>
          </p:cNvPr>
          <p:cNvPicPr preferRelativeResize="0"/>
          <p:nvPr/>
        </p:nvPicPr>
        <p:blipFill rotWithShape="1">
          <a:blip r:embed="rId5">
            <a:alphaModFix/>
          </a:blip>
          <a:srcRect/>
          <a:stretch/>
        </p:blipFill>
        <p:spPr>
          <a:xfrm>
            <a:off x="-23284" y="9844887"/>
            <a:ext cx="7815264" cy="232211"/>
          </a:xfrm>
          <a:prstGeom prst="rect">
            <a:avLst/>
          </a:prstGeom>
          <a:noFill/>
          <a:ln>
            <a:noFill/>
          </a:ln>
        </p:spPr>
      </p:pic>
      <p:cxnSp>
        <p:nvCxnSpPr>
          <p:cNvPr id="34" name="Straight Connector 33">
            <a:extLst>
              <a:ext uri="{FF2B5EF4-FFF2-40B4-BE49-F238E27FC236}">
                <a16:creationId xmlns:a16="http://schemas.microsoft.com/office/drawing/2014/main" id="{B894D50A-0D6A-0551-A10C-30B96930E3F8}"/>
              </a:ext>
            </a:extLst>
          </p:cNvPr>
          <p:cNvCxnSpPr>
            <a:cxnSpLocks/>
          </p:cNvCxnSpPr>
          <p:nvPr/>
        </p:nvCxnSpPr>
        <p:spPr>
          <a:xfrm>
            <a:off x="14816" y="1054758"/>
            <a:ext cx="7712436" cy="262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close up of a logo&#10;&#10;Description automatically generated">
            <a:extLst>
              <a:ext uri="{FF2B5EF4-FFF2-40B4-BE49-F238E27FC236}">
                <a16:creationId xmlns:a16="http://schemas.microsoft.com/office/drawing/2014/main" id="{E3995B74-5049-8292-4431-F2B3CAEF8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8609" y="31811"/>
            <a:ext cx="1192169" cy="596085"/>
          </a:xfrm>
          <a:prstGeom prst="rect">
            <a:avLst/>
          </a:prstGeom>
        </p:spPr>
      </p:pic>
      <p:graphicFrame>
        <p:nvGraphicFramePr>
          <p:cNvPr id="10" name="Chart 9">
            <a:extLst>
              <a:ext uri="{FF2B5EF4-FFF2-40B4-BE49-F238E27FC236}">
                <a16:creationId xmlns:a16="http://schemas.microsoft.com/office/drawing/2014/main" id="{380A1E17-BAD2-DB2F-4B62-83ED71C2E01E}"/>
              </a:ext>
            </a:extLst>
          </p:cNvPr>
          <p:cNvGraphicFramePr/>
          <p:nvPr>
            <p:extLst>
              <p:ext uri="{D42A27DB-BD31-4B8C-83A1-F6EECF244321}">
                <p14:modId xmlns:p14="http://schemas.microsoft.com/office/powerpoint/2010/main" val="2235911221"/>
              </p:ext>
            </p:extLst>
          </p:nvPr>
        </p:nvGraphicFramePr>
        <p:xfrm>
          <a:off x="418979" y="1894486"/>
          <a:ext cx="6908920" cy="3681907"/>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Box 10">
            <a:extLst>
              <a:ext uri="{FF2B5EF4-FFF2-40B4-BE49-F238E27FC236}">
                <a16:creationId xmlns:a16="http://schemas.microsoft.com/office/drawing/2014/main" id="{F38D0F7A-718E-BABE-D5FE-1B667596CF4B}"/>
              </a:ext>
            </a:extLst>
          </p:cNvPr>
          <p:cNvSpPr txBox="1"/>
          <p:nvPr/>
        </p:nvSpPr>
        <p:spPr>
          <a:xfrm>
            <a:off x="125404" y="1982876"/>
            <a:ext cx="39807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5FF3FC73-7A5E-068F-9E00-7F12ADADD686}"/>
              </a:ext>
            </a:extLst>
          </p:cNvPr>
          <p:cNvSpPr txBox="1"/>
          <p:nvPr/>
        </p:nvSpPr>
        <p:spPr>
          <a:xfrm>
            <a:off x="125404" y="2531431"/>
            <a:ext cx="39807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2</a:t>
            </a:r>
          </a:p>
        </p:txBody>
      </p:sp>
      <p:sp>
        <p:nvSpPr>
          <p:cNvPr id="16" name="TextBox 15">
            <a:extLst>
              <a:ext uri="{FF2B5EF4-FFF2-40B4-BE49-F238E27FC236}">
                <a16:creationId xmlns:a16="http://schemas.microsoft.com/office/drawing/2014/main" id="{449C3432-C4E4-9C28-DF97-E61AA941C874}"/>
              </a:ext>
            </a:extLst>
          </p:cNvPr>
          <p:cNvSpPr txBox="1"/>
          <p:nvPr/>
        </p:nvSpPr>
        <p:spPr>
          <a:xfrm>
            <a:off x="125404" y="3051183"/>
            <a:ext cx="39807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3</a:t>
            </a:r>
          </a:p>
        </p:txBody>
      </p:sp>
      <p:sp>
        <p:nvSpPr>
          <p:cNvPr id="20" name="TextBox 19">
            <a:extLst>
              <a:ext uri="{FF2B5EF4-FFF2-40B4-BE49-F238E27FC236}">
                <a16:creationId xmlns:a16="http://schemas.microsoft.com/office/drawing/2014/main" id="{28F21614-A303-6CF5-88BF-D5BE570BB8B8}"/>
              </a:ext>
            </a:extLst>
          </p:cNvPr>
          <p:cNvSpPr txBox="1"/>
          <p:nvPr/>
        </p:nvSpPr>
        <p:spPr>
          <a:xfrm>
            <a:off x="125404" y="3583998"/>
            <a:ext cx="39807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4</a:t>
            </a:r>
          </a:p>
        </p:txBody>
      </p:sp>
      <p:sp>
        <p:nvSpPr>
          <p:cNvPr id="21" name="TextBox 20">
            <a:extLst>
              <a:ext uri="{FF2B5EF4-FFF2-40B4-BE49-F238E27FC236}">
                <a16:creationId xmlns:a16="http://schemas.microsoft.com/office/drawing/2014/main" id="{E2351DF2-AF38-3158-168A-20227392E67A}"/>
              </a:ext>
            </a:extLst>
          </p:cNvPr>
          <p:cNvSpPr txBox="1"/>
          <p:nvPr/>
        </p:nvSpPr>
        <p:spPr>
          <a:xfrm>
            <a:off x="125404" y="4064561"/>
            <a:ext cx="39807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5</a:t>
            </a:r>
          </a:p>
        </p:txBody>
      </p:sp>
      <p:sp>
        <p:nvSpPr>
          <p:cNvPr id="24" name="TextBox 23">
            <a:extLst>
              <a:ext uri="{FF2B5EF4-FFF2-40B4-BE49-F238E27FC236}">
                <a16:creationId xmlns:a16="http://schemas.microsoft.com/office/drawing/2014/main" id="{C204AEF5-AFEA-EAD9-FD80-9A223E46B004}"/>
              </a:ext>
            </a:extLst>
          </p:cNvPr>
          <p:cNvSpPr txBox="1"/>
          <p:nvPr/>
        </p:nvSpPr>
        <p:spPr>
          <a:xfrm>
            <a:off x="125404" y="4623502"/>
            <a:ext cx="39807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6</a:t>
            </a:r>
          </a:p>
        </p:txBody>
      </p:sp>
      <p:sp>
        <p:nvSpPr>
          <p:cNvPr id="26" name="TextBox 25">
            <a:extLst>
              <a:ext uri="{FF2B5EF4-FFF2-40B4-BE49-F238E27FC236}">
                <a16:creationId xmlns:a16="http://schemas.microsoft.com/office/drawing/2014/main" id="{60B52EC8-6A09-8F14-BFC9-F986670AB544}"/>
              </a:ext>
            </a:extLst>
          </p:cNvPr>
          <p:cNvSpPr txBox="1"/>
          <p:nvPr/>
        </p:nvSpPr>
        <p:spPr>
          <a:xfrm>
            <a:off x="125404" y="5169377"/>
            <a:ext cx="39807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7</a:t>
            </a:r>
          </a:p>
        </p:txBody>
      </p:sp>
      <p:sp>
        <p:nvSpPr>
          <p:cNvPr id="31" name="TextBox 30">
            <a:extLst>
              <a:ext uri="{FF2B5EF4-FFF2-40B4-BE49-F238E27FC236}">
                <a16:creationId xmlns:a16="http://schemas.microsoft.com/office/drawing/2014/main" id="{39923E96-1EBB-C15F-871C-09EE4EA56F06}"/>
              </a:ext>
            </a:extLst>
          </p:cNvPr>
          <p:cNvSpPr txBox="1"/>
          <p:nvPr/>
        </p:nvSpPr>
        <p:spPr>
          <a:xfrm>
            <a:off x="523326" y="1998265"/>
            <a:ext cx="2103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CLIENT Streamer</a:t>
            </a:r>
          </a:p>
        </p:txBody>
      </p:sp>
      <p:sp>
        <p:nvSpPr>
          <p:cNvPr id="32" name="TextBox 31">
            <a:extLst>
              <a:ext uri="{FF2B5EF4-FFF2-40B4-BE49-F238E27FC236}">
                <a16:creationId xmlns:a16="http://schemas.microsoft.com/office/drawing/2014/main" id="{9537AE41-12AC-1C5E-28A1-CC846FD04FD5}"/>
              </a:ext>
            </a:extLst>
          </p:cNvPr>
          <p:cNvSpPr txBox="1"/>
          <p:nvPr/>
        </p:nvSpPr>
        <p:spPr>
          <a:xfrm>
            <a:off x="523325" y="2546820"/>
            <a:ext cx="402158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CLIENT Premium Linear Tier 1 + Streamer</a:t>
            </a:r>
          </a:p>
        </p:txBody>
      </p:sp>
      <p:sp>
        <p:nvSpPr>
          <p:cNvPr id="33" name="TextBox 32">
            <a:extLst>
              <a:ext uri="{FF2B5EF4-FFF2-40B4-BE49-F238E27FC236}">
                <a16:creationId xmlns:a16="http://schemas.microsoft.com/office/drawing/2014/main" id="{B8113990-FDD2-D8E8-BB23-CB6ED9DE5CB5}"/>
              </a:ext>
            </a:extLst>
          </p:cNvPr>
          <p:cNvSpPr txBox="1"/>
          <p:nvPr/>
        </p:nvSpPr>
        <p:spPr>
          <a:xfrm>
            <a:off x="368526" y="1356735"/>
            <a:ext cx="572996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Engagement Rate by Media Type</a:t>
            </a:r>
          </a:p>
        </p:txBody>
      </p:sp>
      <p:sp>
        <p:nvSpPr>
          <p:cNvPr id="35" name="TextBox 34">
            <a:extLst>
              <a:ext uri="{FF2B5EF4-FFF2-40B4-BE49-F238E27FC236}">
                <a16:creationId xmlns:a16="http://schemas.microsoft.com/office/drawing/2014/main" id="{09D89A96-BBD0-1CEA-75C7-2EDD6A27D31B}"/>
              </a:ext>
            </a:extLst>
          </p:cNvPr>
          <p:cNvSpPr txBox="1"/>
          <p:nvPr/>
        </p:nvSpPr>
        <p:spPr>
          <a:xfrm>
            <a:off x="523326" y="3079635"/>
            <a:ext cx="518375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CLIENT Premium Linear Tier 1: Live Events &amp; Holiday Tentpole</a:t>
            </a:r>
          </a:p>
        </p:txBody>
      </p:sp>
      <p:sp>
        <p:nvSpPr>
          <p:cNvPr id="36" name="TextBox 35">
            <a:extLst>
              <a:ext uri="{FF2B5EF4-FFF2-40B4-BE49-F238E27FC236}">
                <a16:creationId xmlns:a16="http://schemas.microsoft.com/office/drawing/2014/main" id="{4ABD8481-AB77-2AC3-DCAE-6EF06ABC4458}"/>
              </a:ext>
            </a:extLst>
          </p:cNvPr>
          <p:cNvSpPr txBox="1"/>
          <p:nvPr/>
        </p:nvSpPr>
        <p:spPr>
          <a:xfrm>
            <a:off x="548493" y="3597181"/>
            <a:ext cx="461103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All Premium Streaming</a:t>
            </a:r>
          </a:p>
        </p:txBody>
      </p:sp>
      <p:sp>
        <p:nvSpPr>
          <p:cNvPr id="37" name="TextBox 36">
            <a:extLst>
              <a:ext uri="{FF2B5EF4-FFF2-40B4-BE49-F238E27FC236}">
                <a16:creationId xmlns:a16="http://schemas.microsoft.com/office/drawing/2014/main" id="{9E5A9EF5-2FA2-FAD0-A838-59779E1C004D}"/>
              </a:ext>
            </a:extLst>
          </p:cNvPr>
          <p:cNvSpPr txBox="1"/>
          <p:nvPr/>
        </p:nvSpPr>
        <p:spPr>
          <a:xfrm>
            <a:off x="548493" y="4126116"/>
            <a:ext cx="461103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CLIENT Network Group Premium Tiers 1-3 + Streamer</a:t>
            </a:r>
          </a:p>
        </p:txBody>
      </p:sp>
      <p:sp>
        <p:nvSpPr>
          <p:cNvPr id="38" name="TextBox 37">
            <a:extLst>
              <a:ext uri="{FF2B5EF4-FFF2-40B4-BE49-F238E27FC236}">
                <a16:creationId xmlns:a16="http://schemas.microsoft.com/office/drawing/2014/main" id="{17487A19-3F41-13EB-5A37-0277063E5A8A}"/>
              </a:ext>
            </a:extLst>
          </p:cNvPr>
          <p:cNvSpPr txBox="1"/>
          <p:nvPr/>
        </p:nvSpPr>
        <p:spPr>
          <a:xfrm>
            <a:off x="548492" y="4651612"/>
            <a:ext cx="461103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YouTube</a:t>
            </a:r>
          </a:p>
        </p:txBody>
      </p:sp>
      <p:sp>
        <p:nvSpPr>
          <p:cNvPr id="39" name="TextBox 38">
            <a:extLst>
              <a:ext uri="{FF2B5EF4-FFF2-40B4-BE49-F238E27FC236}">
                <a16:creationId xmlns:a16="http://schemas.microsoft.com/office/drawing/2014/main" id="{C7C6D510-FABE-59EE-B74A-36A2C03604B4}"/>
              </a:ext>
            </a:extLst>
          </p:cNvPr>
          <p:cNvSpPr txBox="1"/>
          <p:nvPr/>
        </p:nvSpPr>
        <p:spPr>
          <a:xfrm>
            <a:off x="548492" y="5183447"/>
            <a:ext cx="461103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All Linear</a:t>
            </a:r>
          </a:p>
        </p:txBody>
      </p:sp>
      <p:sp>
        <p:nvSpPr>
          <p:cNvPr id="43" name="TextBox 42">
            <a:extLst>
              <a:ext uri="{FF2B5EF4-FFF2-40B4-BE49-F238E27FC236}">
                <a16:creationId xmlns:a16="http://schemas.microsoft.com/office/drawing/2014/main" id="{D3171E9A-0143-39B3-2BB6-9162421BC08C}"/>
              </a:ext>
            </a:extLst>
          </p:cNvPr>
          <p:cNvSpPr txBox="1"/>
          <p:nvPr/>
        </p:nvSpPr>
        <p:spPr>
          <a:xfrm>
            <a:off x="4383400" y="5566470"/>
            <a:ext cx="1867988"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100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All Linear + All Premium Streaming Average</a:t>
            </a:r>
          </a:p>
        </p:txBody>
      </p:sp>
      <p:sp>
        <p:nvSpPr>
          <p:cNvPr id="45" name="Isosceles Triangle 44">
            <a:extLst>
              <a:ext uri="{FF2B5EF4-FFF2-40B4-BE49-F238E27FC236}">
                <a16:creationId xmlns:a16="http://schemas.microsoft.com/office/drawing/2014/main" id="{6FBBCE09-34A7-6CFD-54C8-D3EB47CE4FAC}"/>
              </a:ext>
            </a:extLst>
          </p:cNvPr>
          <p:cNvSpPr/>
          <p:nvPr/>
        </p:nvSpPr>
        <p:spPr>
          <a:xfrm>
            <a:off x="6318912" y="3406979"/>
            <a:ext cx="598920" cy="598381"/>
          </a:xfrm>
          <a:prstGeom prst="triangle">
            <a:avLst>
              <a:gd name="adj" fmla="val 50000"/>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44A6B788-06BC-E7EA-4FAD-6DD9A0F805B4}"/>
              </a:ext>
            </a:extLst>
          </p:cNvPr>
          <p:cNvSpPr/>
          <p:nvPr/>
        </p:nvSpPr>
        <p:spPr>
          <a:xfrm>
            <a:off x="6232757" y="4064562"/>
            <a:ext cx="1539643" cy="1840500"/>
          </a:xfrm>
          <a:prstGeom prst="rect">
            <a:avLst/>
          </a:prstGeom>
          <a:solidFill>
            <a:srgbClr val="FFE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5BA4FC6A-3C02-E7BA-CA91-AD86F42FF8C7}"/>
              </a:ext>
            </a:extLst>
          </p:cNvPr>
          <p:cNvSpPr txBox="1"/>
          <p:nvPr/>
        </p:nvSpPr>
        <p:spPr>
          <a:xfrm>
            <a:off x="6236397" y="4126116"/>
            <a:ext cx="1490855"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Streamer drove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greater engagement </a:t>
            </a:r>
            <a:r>
              <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than market average </a:t>
            </a:r>
            <a:br>
              <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br>
            <a:r>
              <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(All Linear + All Premium Streaming)</a:t>
            </a:r>
            <a:endPar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cxnSp>
        <p:nvCxnSpPr>
          <p:cNvPr id="41" name="Straight Connector 40">
            <a:extLst>
              <a:ext uri="{FF2B5EF4-FFF2-40B4-BE49-F238E27FC236}">
                <a16:creationId xmlns:a16="http://schemas.microsoft.com/office/drawing/2014/main" id="{28FE41E4-770E-06BD-4110-2C3439FE2774}"/>
              </a:ext>
            </a:extLst>
          </p:cNvPr>
          <p:cNvCxnSpPr>
            <a:cxnSpLocks/>
            <a:stCxn id="43" idx="0"/>
          </p:cNvCxnSpPr>
          <p:nvPr/>
        </p:nvCxnSpPr>
        <p:spPr>
          <a:xfrm flipV="1">
            <a:off x="5317394" y="1686878"/>
            <a:ext cx="0" cy="3879592"/>
          </a:xfrm>
          <a:prstGeom prst="line">
            <a:avLst/>
          </a:prstGeom>
          <a:ln w="28575">
            <a:solidFill>
              <a:srgbClr val="FFE700"/>
            </a:solidFill>
            <a:prstDash val="lg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26986F4-E16D-E486-ABD7-69C34B31D2A0}"/>
              </a:ext>
            </a:extLst>
          </p:cNvPr>
          <p:cNvCxnSpPr/>
          <p:nvPr/>
        </p:nvCxnSpPr>
        <p:spPr>
          <a:xfrm>
            <a:off x="562783" y="1868728"/>
            <a:ext cx="0" cy="3772218"/>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8" name="Google Shape;56;p13">
            <a:extLst>
              <a:ext uri="{FF2B5EF4-FFF2-40B4-BE49-F238E27FC236}">
                <a16:creationId xmlns:a16="http://schemas.microsoft.com/office/drawing/2014/main" id="{0B7FFD90-7E04-4153-90F2-70F2CF354758}"/>
              </a:ext>
            </a:extLst>
          </p:cNvPr>
          <p:cNvSpPr/>
          <p:nvPr/>
        </p:nvSpPr>
        <p:spPr>
          <a:xfrm>
            <a:off x="115839" y="95594"/>
            <a:ext cx="6801996" cy="549057"/>
          </a:xfrm>
          <a:prstGeom prst="rect">
            <a:avLst/>
          </a:prstGeom>
          <a:noFill/>
          <a:ln>
            <a:noFill/>
          </a:ln>
        </p:spPr>
        <p:txBody>
          <a:bodyPr spcFirstLastPara="1" wrap="square" lIns="91433" tIns="0"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1100"/>
              <a:buFontTx/>
              <a:buNone/>
              <a:tabLst/>
              <a:defRPr/>
            </a:pPr>
            <a:r>
              <a:rPr kumimoji="0" lang="en" sz="1800" b="1" i="0" u="none" strike="noStrike" kern="0" cap="none" spc="0" normalizeH="0" baseline="0" noProof="0">
                <a:ln>
                  <a:noFill/>
                </a:ln>
                <a:solidFill>
                  <a:srgbClr val="1B1464"/>
                </a:solidFill>
                <a:effectLst/>
                <a:uLnTx/>
                <a:uFillTx/>
                <a:latin typeface="Arial" panose="020B0604020202020204" pitchFamily="34" charset="0"/>
                <a:cs typeface="Arial" panose="020B0604020202020204" pitchFamily="34" charset="0"/>
                <a:sym typeface="Helvetica Neue"/>
              </a:rPr>
              <a:t>Product Category</a:t>
            </a:r>
            <a:r>
              <a:rPr kumimoji="0" lang="en-US" sz="1800" b="1" i="0" u="none" strike="noStrike" kern="0" cap="none" spc="0" normalizeH="0" baseline="0" noProof="0">
                <a:ln>
                  <a:noFill/>
                </a:ln>
                <a:solidFill>
                  <a:srgbClr val="1B1464"/>
                </a:solidFill>
                <a:effectLst/>
                <a:uLnTx/>
                <a:uFillTx/>
                <a:latin typeface="Arial" panose="020B0604020202020204" pitchFamily="34" charset="0"/>
                <a:cs typeface="Arial" panose="020B0604020202020204" pitchFamily="34" charset="0"/>
                <a:sym typeface="Helvetica Neue"/>
              </a:rPr>
              <a:t>: Tune-in</a:t>
            </a:r>
          </a:p>
          <a:p>
            <a:pPr marL="0" marR="0" lvl="0" indent="0" algn="l" defTabSz="1219170" rtl="0" eaLnBrk="1" fontAlgn="auto" latinLnBrk="0" hangingPunct="1">
              <a:lnSpc>
                <a:spcPct val="100000"/>
              </a:lnSpc>
              <a:spcBef>
                <a:spcPts val="0"/>
              </a:spcBef>
              <a:spcAft>
                <a:spcPts val="0"/>
              </a:spcAft>
              <a:buClr>
                <a:srgbClr val="FFFFFF"/>
              </a:buClr>
              <a:buSzPts val="1100"/>
              <a:buFontTx/>
              <a:buNone/>
              <a:tabLst/>
              <a:defRPr/>
            </a:pPr>
            <a:r>
              <a:rPr kumimoji="0" lang="en-US" sz="1200" b="0" i="0" u="none" strike="noStrike" kern="0" cap="none" spc="0" normalizeH="0" baseline="0" noProof="0">
                <a:ln>
                  <a:noFill/>
                </a:ln>
                <a:solidFill>
                  <a:srgbClr val="00BFF2"/>
                </a:solidFill>
                <a:effectLst/>
                <a:uLnTx/>
                <a:uFillTx/>
                <a:latin typeface="Arial" panose="020B0604020202020204" pitchFamily="34" charset="0"/>
                <a:cs typeface="Arial" panose="020B0604020202020204" pitchFamily="34" charset="0"/>
                <a:sym typeface="Arial"/>
              </a:rPr>
              <a:t>Measurement Category: Outcomes </a:t>
            </a:r>
          </a:p>
        </p:txBody>
      </p:sp>
      <p:sp>
        <p:nvSpPr>
          <p:cNvPr id="3" name="Google Shape;62;p13">
            <a:extLst>
              <a:ext uri="{FF2B5EF4-FFF2-40B4-BE49-F238E27FC236}">
                <a16:creationId xmlns:a16="http://schemas.microsoft.com/office/drawing/2014/main" id="{78F2DB46-DCB3-0593-7A10-D71E11B8125B}"/>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11</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868229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jellyfish in the water&#10;&#10;Description automatically generated with low confidence">
            <a:extLst>
              <a:ext uri="{FF2B5EF4-FFF2-40B4-BE49-F238E27FC236}">
                <a16:creationId xmlns:a16="http://schemas.microsoft.com/office/drawing/2014/main" id="{D7FBF0B7-05FC-E029-E969-6B86D065A061}"/>
              </a:ext>
            </a:extLst>
          </p:cNvPr>
          <p:cNvPicPr>
            <a:picLocks noChangeAspect="1"/>
          </p:cNvPicPr>
          <p:nvPr/>
        </p:nvPicPr>
        <p:blipFill rotWithShape="1">
          <a:blip r:embed="rId3"/>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0" y="9839147"/>
            <a:ext cx="7772400" cy="22175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a:spLocks/>
          </p:cNvSpPr>
          <p:nvPr/>
        </p:nvSpPr>
        <p:spPr>
          <a:xfrm>
            <a:off x="285443" y="1625756"/>
            <a:ext cx="3893126" cy="369333"/>
          </a:xfrm>
          <a:prstGeom prst="rect">
            <a:avLst/>
          </a:prstGeom>
          <a:noFill/>
        </p:spPr>
        <p:txBody>
          <a:bodyPr wrap="square" rtlCol="0">
            <a:spAutoFit/>
          </a:bodyPr>
          <a:lstStyle/>
          <a:p>
            <a:pPr marL="342908" marR="0" lvl="0" indent="-342908"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B9314962-909F-94F0-9C0A-741D073BF6D2}"/>
              </a:ext>
            </a:extLst>
          </p:cNvPr>
          <p:cNvCxnSpPr>
            <a:cxnSpLocks/>
          </p:cNvCxnSpPr>
          <p:nvPr/>
        </p:nvCxnSpPr>
        <p:spPr>
          <a:xfrm>
            <a:off x="209693" y="2445134"/>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2389F8-AF09-C704-D6AA-C7FE57FB00D7}"/>
              </a:ext>
            </a:extLst>
          </p:cNvPr>
          <p:cNvCxnSpPr>
            <a:cxnSpLocks/>
          </p:cNvCxnSpPr>
          <p:nvPr/>
        </p:nvCxnSpPr>
        <p:spPr>
          <a:xfrm>
            <a:off x="209693" y="4567148"/>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A9FC20-8FB7-84BC-369A-8C7A38F671DE}"/>
              </a:ext>
            </a:extLst>
          </p:cNvPr>
          <p:cNvCxnSpPr>
            <a:cxnSpLocks/>
          </p:cNvCxnSpPr>
          <p:nvPr/>
        </p:nvCxnSpPr>
        <p:spPr>
          <a:xfrm>
            <a:off x="219483" y="7968977"/>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3874F8-C38A-3AF7-F327-A104D3138979}"/>
              </a:ext>
            </a:extLst>
          </p:cNvPr>
          <p:cNvSpPr txBox="1"/>
          <p:nvPr/>
        </p:nvSpPr>
        <p:spPr>
          <a:xfrm>
            <a:off x="311641" y="1046393"/>
            <a:ext cx="7051245"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do you do?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Innovid’s</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InnovidXP</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provides linear, CTV and digital video measurement and attribution in one media-unbiased platform. With a universal view of converged TV, see every impression, every creative and every channel and tie it through to reach, frequency, incremental reach and outcomes.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InnovidXP</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also empowers advertisers to make those insights actionable through real-time media and creative optimizations directly within the platform. </a:t>
            </a:r>
          </a:p>
        </p:txBody>
      </p:sp>
      <p:sp>
        <p:nvSpPr>
          <p:cNvPr id="15" name="TextBox 14">
            <a:extLst>
              <a:ext uri="{FF2B5EF4-FFF2-40B4-BE49-F238E27FC236}">
                <a16:creationId xmlns:a16="http://schemas.microsoft.com/office/drawing/2014/main" id="{46F70DCB-4570-54F6-6E3B-9D981375506F}"/>
              </a:ext>
            </a:extLst>
          </p:cNvPr>
          <p:cNvSpPr txBox="1"/>
          <p:nvPr/>
        </p:nvSpPr>
        <p:spPr>
          <a:xfrm>
            <a:off x="311642" y="2618949"/>
            <a:ext cx="7051244"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makes your product or platform unique?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Innovid’s</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unique market position as a measurement provider built on top of an ad server offers an unparalleled data footprint consisting of 95M+ U.S. TV HHs, 1.2B+ MRC-accredited impressions processed daily, 1K+ publisher integrations</a:t>
            </a:r>
            <a:r>
              <a:rPr lang="en-US" sz="1200">
                <a:solidFill>
                  <a:srgbClr val="1B1464"/>
                </a:solidFill>
                <a:latin typeface="Arial" panose="020B0604020202020204" pitchFamily="34" charset="0"/>
                <a:cs typeface="Arial" panose="020B0604020202020204" pitchFamily="34" charset="0"/>
              </a:rPr>
              <a:t> </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and 210 DMAs.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Innovid</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bridges the gap between understanding and action.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InnovidXP</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serves as the vehicle to understand – delivering a unified view of converged TV advertising efforts with unmatched visibility into the streaming universe. But it’s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Innovid’s</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foundation as an ad server that provides the technology to make these insights actionable, enabling advertisers to continuously uncover and activate a limitless loop of optimization opportunities instantly. </a:t>
            </a:r>
          </a:p>
        </p:txBody>
      </p:sp>
      <p:sp>
        <p:nvSpPr>
          <p:cNvPr id="19" name="TextBox 18">
            <a:extLst>
              <a:ext uri="{FF2B5EF4-FFF2-40B4-BE49-F238E27FC236}">
                <a16:creationId xmlns:a16="http://schemas.microsoft.com/office/drawing/2014/main" id="{3EADFF59-FC6B-29CA-B71B-7F3710A164CD}"/>
              </a:ext>
            </a:extLst>
          </p:cNvPr>
          <p:cNvSpPr txBox="1"/>
          <p:nvPr/>
        </p:nvSpPr>
        <p:spPr>
          <a:xfrm>
            <a:off x="311641" y="4732607"/>
            <a:ext cx="7051242"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types of companies do you serve?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Innovid</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is the strategic measurement partner for advertisers across the buy- and sell-sides – from brands and agencies that leverage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InnovidXP</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to prove the value of ad investments, drive new business and get a competitive edge; to networks and publishers that use it to prove the value of inventory and secure ad dollars. </a:t>
            </a:r>
          </a:p>
        </p:txBody>
      </p:sp>
      <p:cxnSp>
        <p:nvCxnSpPr>
          <p:cNvPr id="42" name="Straight Connector 41">
            <a:extLst>
              <a:ext uri="{FF2B5EF4-FFF2-40B4-BE49-F238E27FC236}">
                <a16:creationId xmlns:a16="http://schemas.microsoft.com/office/drawing/2014/main" id="{C742D552-228B-1B65-A9B9-2CF347DC9A62}"/>
              </a:ext>
            </a:extLst>
          </p:cNvPr>
          <p:cNvCxnSpPr>
            <a:cxnSpLocks/>
          </p:cNvCxnSpPr>
          <p:nvPr/>
        </p:nvCxnSpPr>
        <p:spPr>
          <a:xfrm>
            <a:off x="209693" y="5935874"/>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909A3D0-833A-CFEB-2478-0E4C59A48939}"/>
              </a:ext>
            </a:extLst>
          </p:cNvPr>
          <p:cNvSpPr txBox="1"/>
          <p:nvPr/>
        </p:nvSpPr>
        <p:spPr>
          <a:xfrm>
            <a:off x="293113" y="8047113"/>
            <a:ext cx="7077440"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are the core elements of a successful partnership?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Innovid</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designed its platform to meet the unique needs of every advertiser, no matter the vertical, geography, or campaign size/goal. Already certified to measure or serve across the top global TV publishers/networks,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InnovidXP’s</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self-service platform allows for same-day onboarding and automated workflows to deliver real-time results.</a:t>
            </a:r>
          </a:p>
        </p:txBody>
      </p:sp>
      <p:sp>
        <p:nvSpPr>
          <p:cNvPr id="20" name="TextBox 19">
            <a:extLst>
              <a:ext uri="{FF2B5EF4-FFF2-40B4-BE49-F238E27FC236}">
                <a16:creationId xmlns:a16="http://schemas.microsoft.com/office/drawing/2014/main" id="{D0EDB359-FEC0-080C-22D4-4B98129C3514}"/>
              </a:ext>
            </a:extLst>
          </p:cNvPr>
          <p:cNvSpPr txBox="1"/>
          <p:nvPr/>
        </p:nvSpPr>
        <p:spPr>
          <a:xfrm>
            <a:off x="311639" y="6153095"/>
            <a:ext cx="3309377" cy="166199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attribution model(s) do you utilize?</a:t>
            </a:r>
            <a:endParaRPr kumimoji="0" lang="en-US" sz="2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Impression-based and probabilistic models are utilized across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Innovid’s</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proprietary HH graph to measure reach, frequency, unique reach and immediate and longer-term outcomes like web visits, online/offline sales, app activity and more. </a:t>
            </a:r>
          </a:p>
        </p:txBody>
      </p:sp>
      <p:sp>
        <p:nvSpPr>
          <p:cNvPr id="21" name="TextBox 20">
            <a:extLst>
              <a:ext uri="{FF2B5EF4-FFF2-40B4-BE49-F238E27FC236}">
                <a16:creationId xmlns:a16="http://schemas.microsoft.com/office/drawing/2014/main" id="{05AF8603-2D4C-D8AF-FF05-1B93E925958D}"/>
              </a:ext>
            </a:extLst>
          </p:cNvPr>
          <p:cNvSpPr txBox="1"/>
          <p:nvPr/>
        </p:nvSpPr>
        <p:spPr>
          <a:xfrm>
            <a:off x="3761013" y="6153095"/>
            <a:ext cx="3699748" cy="12926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video platforms do you measure or support?</a:t>
            </a:r>
            <a:endParaRPr lang="en-US" sz="2400" b="1">
              <a:solidFill>
                <a:srgbClr val="00B0F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InnovidXP</a:t>
            </a:r>
            <a:r>
              <a:rPr kumimoji="0" lang="en-US" sz="120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measures all forms of TV – linear, CTV</a:t>
            </a:r>
            <a:r>
              <a:rPr lang="en-US" sz="1200">
                <a:solidFill>
                  <a:srgbClr val="1B1464"/>
                </a:solidFill>
                <a:latin typeface="Arial" panose="020B0604020202020204" pitchFamily="34" charset="0"/>
                <a:cs typeface="Arial" panose="020B0604020202020204" pitchFamily="34" charset="0"/>
              </a:rPr>
              <a:t> </a:t>
            </a:r>
            <a:r>
              <a:rPr kumimoji="0" lang="en-US" sz="120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and digital video. This is done globally, across publishers, networks, MVPDs and platforms, including walled gardens. </a:t>
            </a:r>
          </a:p>
        </p:txBody>
      </p:sp>
      <p:cxnSp>
        <p:nvCxnSpPr>
          <p:cNvPr id="22" name="Straight Connector 21">
            <a:extLst>
              <a:ext uri="{FF2B5EF4-FFF2-40B4-BE49-F238E27FC236}">
                <a16:creationId xmlns:a16="http://schemas.microsoft.com/office/drawing/2014/main" id="{1D154252-C605-4861-2E31-E06E4D75AB41}"/>
              </a:ext>
            </a:extLst>
          </p:cNvPr>
          <p:cNvCxnSpPr>
            <a:cxnSpLocks/>
          </p:cNvCxnSpPr>
          <p:nvPr/>
        </p:nvCxnSpPr>
        <p:spPr>
          <a:xfrm>
            <a:off x="3691010" y="6153095"/>
            <a:ext cx="0" cy="1628449"/>
          </a:xfrm>
          <a:prstGeom prst="line">
            <a:avLst/>
          </a:prstGeom>
          <a:ln>
            <a:solidFill>
              <a:srgbClr val="00BFF2"/>
            </a:solidFill>
            <a:prstDash val="lg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491863A0-C7C1-BAFE-1628-9024D1D74CD1}"/>
              </a:ext>
            </a:extLst>
          </p:cNvPr>
          <p:cNvGrpSpPr/>
          <p:nvPr/>
        </p:nvGrpSpPr>
        <p:grpSpPr>
          <a:xfrm>
            <a:off x="5740729" y="69296"/>
            <a:ext cx="1895111" cy="683337"/>
            <a:chOff x="5740729" y="69296"/>
            <a:chExt cx="1895111" cy="683337"/>
          </a:xfrm>
        </p:grpSpPr>
        <p:sp>
          <p:nvSpPr>
            <p:cNvPr id="13" name="Rounded Rectangle 1">
              <a:extLst>
                <a:ext uri="{FF2B5EF4-FFF2-40B4-BE49-F238E27FC236}">
                  <a16:creationId xmlns:a16="http://schemas.microsoft.com/office/drawing/2014/main" id="{98C0762B-5D64-B22A-4D03-C812192765E3}"/>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8C99675-9DCD-D8AF-4045-886B86382E40}"/>
                </a:ext>
              </a:extLst>
            </p:cNvPr>
            <p:cNvPicPr>
              <a:picLocks noChangeAspect="1"/>
            </p:cNvPicPr>
            <p:nvPr/>
          </p:nvPicPr>
          <p:blipFill>
            <a:blip r:embed="rId5"/>
            <a:stretch>
              <a:fillRect/>
            </a:stretch>
          </p:blipFill>
          <p:spPr>
            <a:xfrm>
              <a:off x="5829907" y="130246"/>
              <a:ext cx="1716754" cy="576054"/>
            </a:xfrm>
            <a:prstGeom prst="rect">
              <a:avLst/>
            </a:prstGeom>
          </p:spPr>
        </p:pic>
      </p:grpSp>
      <p:sp>
        <p:nvSpPr>
          <p:cNvPr id="6" name="TextBox 5">
            <a:extLst>
              <a:ext uri="{FF2B5EF4-FFF2-40B4-BE49-F238E27FC236}">
                <a16:creationId xmlns:a16="http://schemas.microsoft.com/office/drawing/2014/main" id="{3BB3D7C5-FF0E-DE44-244D-97E4359A33C8}"/>
              </a:ext>
            </a:extLst>
          </p:cNvPr>
          <p:cNvSpPr txBox="1">
            <a:spLocks/>
          </p:cNvSpPr>
          <p:nvPr/>
        </p:nvSpPr>
        <p:spPr>
          <a:xfrm>
            <a:off x="386312" y="9237168"/>
            <a:ext cx="7249528" cy="544830"/>
          </a:xfrm>
          <a:prstGeom prst="roundRect">
            <a:avLst/>
          </a:prstGeom>
          <a:solidFill>
            <a:srgbClr val="1B1464"/>
          </a:solidFill>
          <a:ln>
            <a:solidFill>
              <a:srgbClr val="00BFF2"/>
            </a:solidFill>
          </a:ln>
        </p:spPr>
        <p:txBody>
          <a:bodyPr wrap="square">
            <a:spAutoFit/>
          </a:bodyPr>
          <a:lstStyle>
            <a:defPPr>
              <a:defRPr lang="en-US"/>
            </a:defPPr>
            <a:lvl1pPr>
              <a:defRPr sz="1100" b="1">
                <a:solidFill>
                  <a:schemeClr val="bg1"/>
                </a:solidFill>
                <a:latin typeface="Helvetica Light" panose="020B0403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Website information:</a:t>
            </a:r>
            <a:br>
              <a:rPr kumimoji="0" lang="en-US" sz="1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innovid.com</a:t>
            </a:r>
            <a:endParaRPr kumimoji="0" lang="en-US" sz="1200" b="0"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endParaRPr>
          </a:p>
        </p:txBody>
      </p:sp>
      <p:sp>
        <p:nvSpPr>
          <p:cNvPr id="7" name="Google Shape;62;p13">
            <a:extLst>
              <a:ext uri="{FF2B5EF4-FFF2-40B4-BE49-F238E27FC236}">
                <a16:creationId xmlns:a16="http://schemas.microsoft.com/office/drawing/2014/main" id="{CB66EBA8-620C-0F7B-ABE0-8DD6B00FBDA6}"/>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12</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3283635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8;p13">
            <a:extLst>
              <a:ext uri="{FF2B5EF4-FFF2-40B4-BE49-F238E27FC236}">
                <a16:creationId xmlns:a16="http://schemas.microsoft.com/office/drawing/2014/main" id="{F81AD0E8-0148-92ED-BE66-4BA05342A0EA}"/>
              </a:ext>
            </a:extLst>
          </p:cNvPr>
          <p:cNvSpPr/>
          <p:nvPr/>
        </p:nvSpPr>
        <p:spPr>
          <a:xfrm>
            <a:off x="125015" y="737525"/>
            <a:ext cx="7564137" cy="315288"/>
          </a:xfrm>
          <a:prstGeom prst="rect">
            <a:avLst/>
          </a:prstGeom>
          <a:noFill/>
          <a:ln>
            <a:noFill/>
          </a:ln>
        </p:spPr>
        <p:txBody>
          <a:bodyPr spcFirstLastPara="1" wrap="square" lIns="91433" tIns="45700" rIns="91433" bIns="45700" anchor="t" anchorCtr="0">
            <a:noAutofit/>
          </a:bodyPr>
          <a:lstStyle/>
          <a:p>
            <a:pPr marL="0" marR="0" lvl="0" indent="0" algn="ctr" defTabSz="1219170" rtl="0" eaLnBrk="1" fontAlgn="auto" latinLnBrk="0" hangingPunct="1">
              <a:lnSpc>
                <a:spcPct val="100000"/>
              </a:lnSpc>
              <a:spcBef>
                <a:spcPts val="0"/>
              </a:spcBef>
              <a:spcAft>
                <a:spcPts val="0"/>
              </a:spcAft>
              <a:buClr>
                <a:srgbClr val="ED3C8D"/>
              </a:buClr>
              <a:buSzPts val="1700"/>
              <a:buFontTx/>
              <a:buNone/>
              <a:tabLst/>
              <a:defRPr/>
            </a:pPr>
            <a:r>
              <a:rPr kumimoji="0" lang="en-US" sz="1400" b="1" i="0" u="none" strike="noStrike" kern="0" cap="none" spc="0" normalizeH="0" baseline="0" noProof="0" err="1">
                <a:ln>
                  <a:noFill/>
                </a:ln>
                <a:solidFill>
                  <a:srgbClr val="1F1A62"/>
                </a:solidFill>
                <a:effectLst/>
                <a:uLnTx/>
                <a:uFillTx/>
                <a:latin typeface="Arial" panose="020B0604020202020204" pitchFamily="34" charset="0"/>
                <a:cs typeface="Arial" panose="020B0604020202020204" pitchFamily="34" charset="0"/>
                <a:sym typeface="Helvetica Neue"/>
              </a:rPr>
              <a:t>Haix</a:t>
            </a:r>
            <a:r>
              <a:rPr kumimoji="0" lang="en-US" sz="1400"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 Optimizes Converged TV with </a:t>
            </a:r>
            <a:r>
              <a:rPr kumimoji="0" lang="en-US" sz="1400" b="1" i="0" u="none" strike="noStrike" kern="0" cap="none" spc="0" normalizeH="0" baseline="0" noProof="0" err="1">
                <a:ln>
                  <a:noFill/>
                </a:ln>
                <a:solidFill>
                  <a:srgbClr val="1F1A62"/>
                </a:solidFill>
                <a:effectLst/>
                <a:uLnTx/>
                <a:uFillTx/>
                <a:latin typeface="Arial" panose="020B0604020202020204" pitchFamily="34" charset="0"/>
                <a:cs typeface="Arial" panose="020B0604020202020204" pitchFamily="34" charset="0"/>
                <a:sym typeface="Helvetica Neue"/>
              </a:rPr>
              <a:t>InnovidXP</a:t>
            </a:r>
            <a:r>
              <a:rPr kumimoji="0" lang="en-US" sz="1400"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 to Increase eCommerce Response </a:t>
            </a:r>
          </a:p>
        </p:txBody>
      </p:sp>
      <p:sp>
        <p:nvSpPr>
          <p:cNvPr id="63" name="Google Shape;54;p13">
            <a:extLst>
              <a:ext uri="{FF2B5EF4-FFF2-40B4-BE49-F238E27FC236}">
                <a16:creationId xmlns:a16="http://schemas.microsoft.com/office/drawing/2014/main" id="{3F639AA7-3ED0-DDFD-5D88-B6C53E1528D5}"/>
              </a:ext>
            </a:extLst>
          </p:cNvPr>
          <p:cNvSpPr/>
          <p:nvPr/>
        </p:nvSpPr>
        <p:spPr>
          <a:xfrm>
            <a:off x="0" y="6199720"/>
            <a:ext cx="7791979" cy="3681908"/>
          </a:xfrm>
          <a:prstGeom prst="rect">
            <a:avLst/>
          </a:prstGeom>
          <a:solidFill>
            <a:srgbClr val="E2E8F1"/>
          </a:solidFill>
          <a:ln>
            <a:solidFill>
              <a:srgbClr val="1B1464"/>
            </a:solid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500"/>
              <a:buFontTx/>
              <a:buNone/>
              <a:tabLst/>
              <a:defRPr/>
            </a:pPr>
            <a:r>
              <a:rPr kumimoji="0" lang="en-US" sz="667" b="0"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a:t>
            </a:r>
            <a:endParaRPr kumimoji="0" sz="667" b="0"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pic>
        <p:nvPicPr>
          <p:cNvPr id="65" name="Google Shape;61;p13">
            <a:extLst>
              <a:ext uri="{FF2B5EF4-FFF2-40B4-BE49-F238E27FC236}">
                <a16:creationId xmlns:a16="http://schemas.microsoft.com/office/drawing/2014/main" id="{81B72286-4848-B8A9-6D59-3AAC665A68E5}"/>
              </a:ext>
            </a:extLst>
          </p:cNvPr>
          <p:cNvPicPr preferRelativeResize="0"/>
          <p:nvPr/>
        </p:nvPicPr>
        <p:blipFill rotWithShape="1">
          <a:blip r:embed="rId3">
            <a:alphaModFix/>
          </a:blip>
          <a:srcRect/>
          <a:stretch/>
        </p:blipFill>
        <p:spPr>
          <a:xfrm>
            <a:off x="-23284" y="9844887"/>
            <a:ext cx="7815264" cy="232211"/>
          </a:xfrm>
          <a:prstGeom prst="rect">
            <a:avLst/>
          </a:prstGeom>
          <a:noFill/>
          <a:ln>
            <a:noFill/>
          </a:ln>
        </p:spPr>
      </p:pic>
      <p:cxnSp>
        <p:nvCxnSpPr>
          <p:cNvPr id="34" name="Straight Connector 33">
            <a:extLst>
              <a:ext uri="{FF2B5EF4-FFF2-40B4-BE49-F238E27FC236}">
                <a16:creationId xmlns:a16="http://schemas.microsoft.com/office/drawing/2014/main" id="{B894D50A-0D6A-0551-A10C-30B96930E3F8}"/>
              </a:ext>
            </a:extLst>
          </p:cNvPr>
          <p:cNvCxnSpPr>
            <a:cxnSpLocks/>
          </p:cNvCxnSpPr>
          <p:nvPr/>
        </p:nvCxnSpPr>
        <p:spPr>
          <a:xfrm>
            <a:off x="14816" y="1054758"/>
            <a:ext cx="7712436" cy="262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5BEC1BA-79FA-B30B-8550-8B6B21098DEB}"/>
              </a:ext>
            </a:extLst>
          </p:cNvPr>
          <p:cNvGrpSpPr/>
          <p:nvPr/>
        </p:nvGrpSpPr>
        <p:grpSpPr>
          <a:xfrm>
            <a:off x="6461473" y="0"/>
            <a:ext cx="1180238" cy="796521"/>
            <a:chOff x="5924957" y="0"/>
            <a:chExt cx="1716754" cy="1175673"/>
          </a:xfrm>
        </p:grpSpPr>
        <p:pic>
          <p:nvPicPr>
            <p:cNvPr id="2" name="Picture 1">
              <a:extLst>
                <a:ext uri="{FF2B5EF4-FFF2-40B4-BE49-F238E27FC236}">
                  <a16:creationId xmlns:a16="http://schemas.microsoft.com/office/drawing/2014/main" id="{2FB24959-FDBE-CF60-AA03-C944B730635F}"/>
                </a:ext>
              </a:extLst>
            </p:cNvPr>
            <p:cNvPicPr>
              <a:picLocks noChangeAspect="1"/>
            </p:cNvPicPr>
            <p:nvPr/>
          </p:nvPicPr>
          <p:blipFill>
            <a:blip r:embed="rId4"/>
            <a:stretch>
              <a:fillRect/>
            </a:stretch>
          </p:blipFill>
          <p:spPr>
            <a:xfrm>
              <a:off x="5924957" y="0"/>
              <a:ext cx="1716754" cy="576054"/>
            </a:xfrm>
            <a:prstGeom prst="rect">
              <a:avLst/>
            </a:prstGeom>
          </p:spPr>
        </p:pic>
        <p:pic>
          <p:nvPicPr>
            <p:cNvPr id="4" name="Picture 2" descr="HAIX® Has a New Look — New Logo - JEMS: EMS, Emergency Medical Services -  Training, Paramedic, EMT News">
              <a:extLst>
                <a:ext uri="{FF2B5EF4-FFF2-40B4-BE49-F238E27FC236}">
                  <a16:creationId xmlns:a16="http://schemas.microsoft.com/office/drawing/2014/main" id="{E9C0C496-D696-9416-D8C6-3BAA5FCC67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526" y="494217"/>
              <a:ext cx="1022185" cy="681456"/>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2" descr="CTV_ad_solutions_module_UPDATED_2023.psd">
            <a:extLst>
              <a:ext uri="{FF2B5EF4-FFF2-40B4-BE49-F238E27FC236}">
                <a16:creationId xmlns:a16="http://schemas.microsoft.com/office/drawing/2014/main" id="{977AACB9-CDB4-D051-1027-CA8F7278A6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8155" y="1611385"/>
            <a:ext cx="4470761" cy="415884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77D42689-13EE-DF91-375A-8ADE3BACBE49}"/>
              </a:ext>
            </a:extLst>
          </p:cNvPr>
          <p:cNvSpPr/>
          <p:nvPr/>
        </p:nvSpPr>
        <p:spPr>
          <a:xfrm>
            <a:off x="66183" y="6232173"/>
            <a:ext cx="7705704" cy="369331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lang="en-US" sz="1200">
                <a:solidFill>
                  <a:srgbClr val="1F1A62"/>
                </a:solidFill>
                <a:latin typeface="Arial" panose="020B0604020202020204" pitchFamily="34" charset="0"/>
                <a:cs typeface="Arial" panose="020B0604020202020204" pitchFamily="34" charset="0"/>
              </a:rPr>
              <a:t>As a global manufacturer of tactical footwear, </a:t>
            </a:r>
            <a:r>
              <a:rPr lang="en-US" sz="1200" err="1">
                <a:solidFill>
                  <a:srgbClr val="1F1A62"/>
                </a:solidFill>
                <a:latin typeface="Arial" panose="020B0604020202020204" pitchFamily="34" charset="0"/>
                <a:cs typeface="Arial" panose="020B0604020202020204" pitchFamily="34" charset="0"/>
              </a:rPr>
              <a:t>Haix</a:t>
            </a:r>
            <a:r>
              <a:rPr lang="en-US" sz="1200">
                <a:solidFill>
                  <a:srgbClr val="1F1A62"/>
                </a:solidFill>
                <a:latin typeface="Arial" panose="020B0604020202020204" pitchFamily="34" charset="0"/>
                <a:cs typeface="Arial" panose="020B0604020202020204" pitchFamily="34" charset="0"/>
              </a:rPr>
              <a:t> produces more than 1 million pairs of shoes and boots annually. While its footwear can be purchased in brick-and-mortar stores, </a:t>
            </a:r>
            <a:r>
              <a:rPr lang="en-US" sz="1200" err="1">
                <a:solidFill>
                  <a:srgbClr val="1F1A62"/>
                </a:solidFill>
                <a:latin typeface="Arial" panose="020B0604020202020204" pitchFamily="34" charset="0"/>
                <a:cs typeface="Arial" panose="020B0604020202020204" pitchFamily="34" charset="0"/>
              </a:rPr>
              <a:t>Haix</a:t>
            </a:r>
            <a:r>
              <a:rPr lang="en-US" sz="1200">
                <a:solidFill>
                  <a:srgbClr val="1F1A62"/>
                </a:solidFill>
                <a:latin typeface="Arial" panose="020B0604020202020204" pitchFamily="34" charset="0"/>
                <a:cs typeface="Arial" panose="020B0604020202020204" pitchFamily="34" charset="0"/>
              </a:rPr>
              <a:t> embarked on a converged TV campaign to drive response and direct ecommerce sales via its website. </a:t>
            </a:r>
          </a:p>
          <a:p>
            <a:pPr marR="0" lvl="0" algn="l" defTabSz="914400" rtl="0" eaLnBrk="1" fontAlgn="auto" latinLnBrk="0" hangingPunct="1">
              <a:lnSpc>
                <a:spcPct val="100000"/>
              </a:lnSpc>
              <a:spcBef>
                <a:spcPts val="0"/>
              </a:spcBef>
              <a:spcAft>
                <a:spcPts val="0"/>
              </a:spcAft>
              <a:buClrTx/>
              <a:buSzTx/>
              <a:tabLst/>
              <a:defRPr/>
            </a:pPr>
            <a:endParaRPr kumimoji="0" lang="en-US" sz="500" b="1" i="0" u="none" strike="noStrike" kern="1200" cap="none" spc="0" normalizeH="0" baseline="0" noProof="0">
              <a:ln>
                <a:noFill/>
              </a:ln>
              <a:solidFill>
                <a:srgbClr val="1F1A62"/>
              </a:solidFill>
              <a:effectLst/>
              <a:highlight>
                <a:srgbClr val="FFFF00"/>
              </a:highligh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Measurement Solution</a:t>
            </a:r>
            <a:endParaRPr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285750" indent="-285750">
              <a:buBlip>
                <a:blip r:embed="rId7"/>
              </a:buBlip>
              <a:defRPr/>
            </a:pPr>
            <a:r>
              <a:rPr lang="en-US" sz="1200" err="1">
                <a:solidFill>
                  <a:srgbClr val="1F1A62"/>
                </a:solidFill>
                <a:latin typeface="Arial" panose="020B0604020202020204" pitchFamily="34" charset="0"/>
                <a:cs typeface="Arial" panose="020B0604020202020204" pitchFamily="34" charset="0"/>
              </a:rPr>
              <a:t>InnovidXP</a:t>
            </a:r>
            <a:r>
              <a:rPr lang="en-US" sz="1100">
                <a:solidFill>
                  <a:srgbClr val="1F1A62"/>
                </a:solidFill>
                <a:latin typeface="Arial" panose="020B0604020202020204" pitchFamily="34" charset="0"/>
                <a:cs typeface="Arial" panose="020B0604020202020204" pitchFamily="34" charset="0"/>
              </a:rPr>
              <a:t> </a:t>
            </a:r>
            <a:endParaRPr lang="en-US" sz="1050">
              <a:solidFill>
                <a:srgbClr val="1F1A6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Target Segment</a:t>
            </a:r>
            <a:endParaRPr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285750" indent="-285750">
              <a:buBlip>
                <a:blip r:embed="rId7"/>
              </a:buBlip>
              <a:defRPr/>
            </a:pPr>
            <a:r>
              <a:rPr kumimoji="0" lang="en-US" sz="1200" b="0" i="0" u="none" strike="noStrike" kern="1200" cap="none" spc="0" normalizeH="0" baseline="0" noProof="0" err="1">
                <a:ln>
                  <a:noFill/>
                </a:ln>
                <a:solidFill>
                  <a:srgbClr val="1F1A62"/>
                </a:solidFill>
                <a:effectLst/>
                <a:uLnTx/>
                <a:uFillTx/>
                <a:latin typeface="Arial" panose="020B0604020202020204" pitchFamily="34" charset="0"/>
                <a:cs typeface="Arial" panose="020B0604020202020204" pitchFamily="34" charset="0"/>
              </a:rPr>
              <a:t>Haix</a:t>
            </a:r>
            <a:r>
              <a:rPr kumimoji="0" lang="en-US" sz="12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 footwear is designed for firefighters, EMTs, paramedics, law enforcement officers, foresters and safety workers. </a:t>
            </a:r>
            <a:endParaRPr lang="en-US" sz="12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Learnings</a:t>
            </a:r>
            <a:endParaRPr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lvl="0">
              <a:defRPr/>
            </a:pPr>
            <a:endParaRPr lang="en-US" sz="400">
              <a:solidFill>
                <a:srgbClr val="1F1A62"/>
              </a:solidFill>
              <a:latin typeface="Arial" panose="020B0604020202020204" pitchFamily="34" charset="0"/>
              <a:cs typeface="Arial" panose="020B0604020202020204" pitchFamily="34" charset="0"/>
            </a:endParaRPr>
          </a:p>
          <a:p>
            <a:pPr marL="285750" lvl="0" indent="-285750">
              <a:buBlip>
                <a:blip r:embed="rId7"/>
              </a:buBlip>
              <a:defRPr/>
            </a:pPr>
            <a:r>
              <a:rPr kumimoji="0" lang="en-US" sz="12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Leveraging </a:t>
            </a:r>
            <a:r>
              <a:rPr kumimoji="0" lang="en-US" sz="1200" b="0" i="0" u="none" strike="noStrike" kern="1200" cap="none" spc="0" normalizeH="0" baseline="0" noProof="0" err="1">
                <a:ln>
                  <a:noFill/>
                </a:ln>
                <a:solidFill>
                  <a:srgbClr val="1F1A62"/>
                </a:solidFill>
                <a:effectLst/>
                <a:uLnTx/>
                <a:uFillTx/>
                <a:latin typeface="Arial" panose="020B0604020202020204" pitchFamily="34" charset="0"/>
                <a:cs typeface="Arial" panose="020B0604020202020204" pitchFamily="34" charset="0"/>
              </a:rPr>
              <a:t>InnovidXP</a:t>
            </a:r>
            <a:r>
              <a:rPr kumimoji="0" lang="en-US" sz="12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err="1">
                <a:ln>
                  <a:noFill/>
                </a:ln>
                <a:solidFill>
                  <a:srgbClr val="1F1A62"/>
                </a:solidFill>
                <a:effectLst/>
                <a:uLnTx/>
                <a:uFillTx/>
                <a:latin typeface="Arial" panose="020B0604020202020204" pitchFamily="34" charset="0"/>
                <a:cs typeface="Arial" panose="020B0604020202020204" pitchFamily="34" charset="0"/>
              </a:rPr>
              <a:t>Haix</a:t>
            </a:r>
            <a:r>
              <a:rPr kumimoji="0" lang="en-US" sz="12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 measured its campaigns’ immediate and longer-term impact on site traffic. </a:t>
            </a:r>
            <a:br>
              <a:rPr kumimoji="0" lang="en-US" sz="12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The always-on analytics provided </a:t>
            </a:r>
            <a:r>
              <a:rPr kumimoji="0" lang="en-US" sz="1200" b="0" i="0" u="none" strike="noStrike" kern="1200" cap="none" spc="0" normalizeH="0" baseline="0" noProof="0" err="1">
                <a:ln>
                  <a:noFill/>
                </a:ln>
                <a:solidFill>
                  <a:srgbClr val="1F1A62"/>
                </a:solidFill>
                <a:effectLst/>
                <a:uLnTx/>
                <a:uFillTx/>
                <a:latin typeface="Arial" panose="020B0604020202020204" pitchFamily="34" charset="0"/>
                <a:cs typeface="Arial" panose="020B0604020202020204" pitchFamily="34" charset="0"/>
              </a:rPr>
              <a:t>Haix</a:t>
            </a:r>
            <a:r>
              <a:rPr kumimoji="0" lang="en-US" sz="12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 with the ability to leverage granular performance data for campaign insights and media and creative optimizations.</a:t>
            </a:r>
            <a:endParaRPr lang="en-US" sz="1200">
              <a:solidFill>
                <a:srgbClr val="1F1A6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Viewing Source / Media Type</a:t>
            </a:r>
            <a:endParaRPr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2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CTV and linear</a:t>
            </a:r>
            <a:endParaRPr lang="en-US" sz="1200">
              <a:solidFill>
                <a:srgbClr val="1F1A62"/>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6445965-BD05-2A06-296D-94E8ED3C5322}"/>
              </a:ext>
            </a:extLst>
          </p:cNvPr>
          <p:cNvSpPr txBox="1"/>
          <p:nvPr/>
        </p:nvSpPr>
        <p:spPr>
          <a:xfrm>
            <a:off x="287103" y="1321183"/>
            <a:ext cx="1463319" cy="707886"/>
          </a:xfrm>
          <a:prstGeom prst="rect">
            <a:avLst/>
          </a:prstGeom>
          <a:noFill/>
        </p:spPr>
        <p:txBody>
          <a:bodyPr wrap="square" rtlCol="0">
            <a:spAutoFit/>
          </a:bodyPr>
          <a:lstStyle/>
          <a:p>
            <a:r>
              <a:rPr lang="en-US" sz="4000" b="1">
                <a:ln>
                  <a:solidFill>
                    <a:srgbClr val="1B1464"/>
                  </a:solidFill>
                </a:ln>
                <a:solidFill>
                  <a:srgbClr val="1B1464"/>
                </a:solidFill>
                <a:latin typeface="Arial" panose="020B0604020202020204" pitchFamily="34" charset="0"/>
                <a:cs typeface="Arial" panose="020B0604020202020204" pitchFamily="34" charset="0"/>
              </a:rPr>
              <a:t>55%</a:t>
            </a:r>
          </a:p>
        </p:txBody>
      </p:sp>
      <p:sp>
        <p:nvSpPr>
          <p:cNvPr id="29" name="TextBox 28">
            <a:extLst>
              <a:ext uri="{FF2B5EF4-FFF2-40B4-BE49-F238E27FC236}">
                <a16:creationId xmlns:a16="http://schemas.microsoft.com/office/drawing/2014/main" id="{C7A01905-3AF0-8517-8803-ECF7B90400BD}"/>
              </a:ext>
            </a:extLst>
          </p:cNvPr>
          <p:cNvSpPr txBox="1"/>
          <p:nvPr/>
        </p:nvSpPr>
        <p:spPr>
          <a:xfrm>
            <a:off x="287103" y="1925145"/>
            <a:ext cx="2782667" cy="338554"/>
          </a:xfrm>
          <a:prstGeom prst="rect">
            <a:avLst/>
          </a:prstGeom>
          <a:noFill/>
        </p:spPr>
        <p:txBody>
          <a:bodyPr wrap="square" rtlCol="0">
            <a:spAutoFit/>
          </a:bodyPr>
          <a:lstStyle/>
          <a:p>
            <a:r>
              <a:rPr lang="en-US" sz="1600">
                <a:solidFill>
                  <a:srgbClr val="1B1464"/>
                </a:solidFill>
                <a:latin typeface="Arial" panose="020B0604020202020204" pitchFamily="34" charset="0"/>
                <a:cs typeface="Arial" panose="020B0604020202020204" pitchFamily="34" charset="0"/>
              </a:rPr>
              <a:t>Improvement in ROI</a:t>
            </a:r>
          </a:p>
        </p:txBody>
      </p:sp>
      <p:sp>
        <p:nvSpPr>
          <p:cNvPr id="46" name="TextBox 45">
            <a:extLst>
              <a:ext uri="{FF2B5EF4-FFF2-40B4-BE49-F238E27FC236}">
                <a16:creationId xmlns:a16="http://schemas.microsoft.com/office/drawing/2014/main" id="{B5A1F3C1-BE90-47C4-8AEE-9AD0B64CDD43}"/>
              </a:ext>
            </a:extLst>
          </p:cNvPr>
          <p:cNvSpPr txBox="1"/>
          <p:nvPr/>
        </p:nvSpPr>
        <p:spPr>
          <a:xfrm>
            <a:off x="287103" y="2552940"/>
            <a:ext cx="1728757" cy="707886"/>
          </a:xfrm>
          <a:prstGeom prst="rect">
            <a:avLst/>
          </a:prstGeom>
          <a:noFill/>
        </p:spPr>
        <p:txBody>
          <a:bodyPr wrap="square" rtlCol="0">
            <a:spAutoFit/>
          </a:bodyPr>
          <a:lstStyle/>
          <a:p>
            <a:r>
              <a:rPr lang="en-US" sz="4000" b="1">
                <a:ln>
                  <a:solidFill>
                    <a:srgbClr val="1B1464"/>
                  </a:solidFill>
                </a:ln>
                <a:solidFill>
                  <a:srgbClr val="00BFF2"/>
                </a:solidFill>
                <a:latin typeface="Arial" panose="020B0604020202020204" pitchFamily="34" charset="0"/>
                <a:cs typeface="Arial" panose="020B0604020202020204" pitchFamily="34" charset="0"/>
              </a:rPr>
              <a:t>+37%</a:t>
            </a:r>
          </a:p>
        </p:txBody>
      </p:sp>
      <p:sp>
        <p:nvSpPr>
          <p:cNvPr id="47" name="TextBox 46">
            <a:extLst>
              <a:ext uri="{FF2B5EF4-FFF2-40B4-BE49-F238E27FC236}">
                <a16:creationId xmlns:a16="http://schemas.microsoft.com/office/drawing/2014/main" id="{2687E49D-A12E-3BA1-C51D-2C432FD697AF}"/>
              </a:ext>
            </a:extLst>
          </p:cNvPr>
          <p:cNvSpPr txBox="1"/>
          <p:nvPr/>
        </p:nvSpPr>
        <p:spPr>
          <a:xfrm>
            <a:off x="287103" y="3143839"/>
            <a:ext cx="2951351" cy="338554"/>
          </a:xfrm>
          <a:prstGeom prst="rect">
            <a:avLst/>
          </a:prstGeom>
          <a:noFill/>
        </p:spPr>
        <p:txBody>
          <a:bodyPr wrap="square" rtlCol="0">
            <a:spAutoFit/>
          </a:bodyPr>
          <a:lstStyle/>
          <a:p>
            <a:r>
              <a:rPr lang="en-US" sz="1600">
                <a:solidFill>
                  <a:srgbClr val="1B1464"/>
                </a:solidFill>
                <a:latin typeface="Arial" panose="020B0604020202020204" pitchFamily="34" charset="0"/>
                <a:cs typeface="Arial" panose="020B0604020202020204" pitchFamily="34" charset="0"/>
              </a:rPr>
              <a:t>Increase in Immediate Visits</a:t>
            </a:r>
          </a:p>
        </p:txBody>
      </p:sp>
      <p:sp>
        <p:nvSpPr>
          <p:cNvPr id="49" name="TextBox 48">
            <a:extLst>
              <a:ext uri="{FF2B5EF4-FFF2-40B4-BE49-F238E27FC236}">
                <a16:creationId xmlns:a16="http://schemas.microsoft.com/office/drawing/2014/main" id="{90234E1E-D01B-591C-3482-2D2572AD7763}"/>
              </a:ext>
            </a:extLst>
          </p:cNvPr>
          <p:cNvSpPr txBox="1"/>
          <p:nvPr/>
        </p:nvSpPr>
        <p:spPr>
          <a:xfrm>
            <a:off x="287103" y="3771634"/>
            <a:ext cx="1728757" cy="707886"/>
          </a:xfrm>
          <a:prstGeom prst="rect">
            <a:avLst/>
          </a:prstGeom>
          <a:noFill/>
        </p:spPr>
        <p:txBody>
          <a:bodyPr wrap="square" rtlCol="0">
            <a:spAutoFit/>
          </a:bodyPr>
          <a:lstStyle/>
          <a:p>
            <a:r>
              <a:rPr lang="en-US" sz="4000" b="1">
                <a:ln>
                  <a:solidFill>
                    <a:srgbClr val="1B1464"/>
                  </a:solidFill>
                </a:ln>
                <a:solidFill>
                  <a:srgbClr val="4EBEA4"/>
                </a:solidFill>
                <a:latin typeface="Arial" panose="020B0604020202020204" pitchFamily="34" charset="0"/>
                <a:cs typeface="Arial" panose="020B0604020202020204" pitchFamily="34" charset="0"/>
              </a:rPr>
              <a:t>+24%</a:t>
            </a:r>
          </a:p>
        </p:txBody>
      </p:sp>
      <p:sp>
        <p:nvSpPr>
          <p:cNvPr id="50" name="TextBox 49">
            <a:extLst>
              <a:ext uri="{FF2B5EF4-FFF2-40B4-BE49-F238E27FC236}">
                <a16:creationId xmlns:a16="http://schemas.microsoft.com/office/drawing/2014/main" id="{2B0CBDA8-49CC-9B78-5AB0-A6BCD9A8EA2F}"/>
              </a:ext>
            </a:extLst>
          </p:cNvPr>
          <p:cNvSpPr txBox="1"/>
          <p:nvPr/>
        </p:nvSpPr>
        <p:spPr>
          <a:xfrm>
            <a:off x="287103" y="4375596"/>
            <a:ext cx="3123137" cy="338554"/>
          </a:xfrm>
          <a:prstGeom prst="rect">
            <a:avLst/>
          </a:prstGeom>
          <a:noFill/>
        </p:spPr>
        <p:txBody>
          <a:bodyPr wrap="square" rtlCol="0">
            <a:spAutoFit/>
          </a:bodyPr>
          <a:lstStyle/>
          <a:p>
            <a:r>
              <a:rPr lang="en-US" sz="1600">
                <a:solidFill>
                  <a:srgbClr val="1B1464"/>
                </a:solidFill>
                <a:latin typeface="Arial" panose="020B0604020202020204" pitchFamily="34" charset="0"/>
                <a:cs typeface="Arial" panose="020B0604020202020204" pitchFamily="34" charset="0"/>
              </a:rPr>
              <a:t>Increase in Longer-Term Visits</a:t>
            </a:r>
          </a:p>
        </p:txBody>
      </p:sp>
      <p:sp>
        <p:nvSpPr>
          <p:cNvPr id="52" name="TextBox 51">
            <a:extLst>
              <a:ext uri="{FF2B5EF4-FFF2-40B4-BE49-F238E27FC236}">
                <a16:creationId xmlns:a16="http://schemas.microsoft.com/office/drawing/2014/main" id="{FB6985A6-ADE4-26A9-C1CD-5964E1E6159A}"/>
              </a:ext>
            </a:extLst>
          </p:cNvPr>
          <p:cNvSpPr txBox="1"/>
          <p:nvPr/>
        </p:nvSpPr>
        <p:spPr>
          <a:xfrm>
            <a:off x="287104" y="5003392"/>
            <a:ext cx="1728757" cy="707886"/>
          </a:xfrm>
          <a:prstGeom prst="rect">
            <a:avLst/>
          </a:prstGeom>
          <a:noFill/>
        </p:spPr>
        <p:txBody>
          <a:bodyPr wrap="square" rtlCol="0">
            <a:spAutoFit/>
          </a:bodyPr>
          <a:lstStyle/>
          <a:p>
            <a:r>
              <a:rPr lang="en-US" sz="4000" b="1">
                <a:ln>
                  <a:solidFill>
                    <a:srgbClr val="1B1464"/>
                  </a:solidFill>
                </a:ln>
                <a:solidFill>
                  <a:srgbClr val="ED3C8D"/>
                </a:solidFill>
                <a:latin typeface="Arial" panose="020B0604020202020204" pitchFamily="34" charset="0"/>
                <a:cs typeface="Arial" panose="020B0604020202020204" pitchFamily="34" charset="0"/>
              </a:rPr>
              <a:t>+78%</a:t>
            </a:r>
          </a:p>
        </p:txBody>
      </p:sp>
      <p:sp>
        <p:nvSpPr>
          <p:cNvPr id="53" name="TextBox 52">
            <a:extLst>
              <a:ext uri="{FF2B5EF4-FFF2-40B4-BE49-F238E27FC236}">
                <a16:creationId xmlns:a16="http://schemas.microsoft.com/office/drawing/2014/main" id="{FA70FA31-CF6D-B545-9615-89BB3D465087}"/>
              </a:ext>
            </a:extLst>
          </p:cNvPr>
          <p:cNvSpPr txBox="1"/>
          <p:nvPr/>
        </p:nvSpPr>
        <p:spPr>
          <a:xfrm>
            <a:off x="287103" y="5594291"/>
            <a:ext cx="3123135" cy="338554"/>
          </a:xfrm>
          <a:prstGeom prst="rect">
            <a:avLst/>
          </a:prstGeom>
          <a:noFill/>
        </p:spPr>
        <p:txBody>
          <a:bodyPr wrap="square" rtlCol="0">
            <a:spAutoFit/>
          </a:bodyPr>
          <a:lstStyle/>
          <a:p>
            <a:r>
              <a:rPr lang="en-US" sz="1600">
                <a:solidFill>
                  <a:srgbClr val="1B1464"/>
                </a:solidFill>
                <a:latin typeface="Arial" panose="020B0604020202020204" pitchFamily="34" charset="0"/>
                <a:cs typeface="Arial" panose="020B0604020202020204" pitchFamily="34" charset="0"/>
              </a:rPr>
              <a:t>Increase in TV Inventory YoY</a:t>
            </a:r>
          </a:p>
        </p:txBody>
      </p:sp>
      <p:cxnSp>
        <p:nvCxnSpPr>
          <p:cNvPr id="58" name="Straight Connector 57">
            <a:extLst>
              <a:ext uri="{FF2B5EF4-FFF2-40B4-BE49-F238E27FC236}">
                <a16:creationId xmlns:a16="http://schemas.microsoft.com/office/drawing/2014/main" id="{F398213E-BA2A-20A3-0DB0-A5882B144B87}"/>
              </a:ext>
            </a:extLst>
          </p:cNvPr>
          <p:cNvCxnSpPr>
            <a:cxnSpLocks/>
          </p:cNvCxnSpPr>
          <p:nvPr/>
        </p:nvCxnSpPr>
        <p:spPr>
          <a:xfrm>
            <a:off x="110541" y="2464038"/>
            <a:ext cx="3321467" cy="0"/>
          </a:xfrm>
          <a:prstGeom prst="line">
            <a:avLst/>
          </a:prstGeom>
          <a:ln w="28575">
            <a:solidFill>
              <a:srgbClr val="E2E8F1"/>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0C3F837-F8DE-C5CB-773B-B75498744359}"/>
              </a:ext>
            </a:extLst>
          </p:cNvPr>
          <p:cNvCxnSpPr>
            <a:cxnSpLocks/>
          </p:cNvCxnSpPr>
          <p:nvPr/>
        </p:nvCxnSpPr>
        <p:spPr>
          <a:xfrm>
            <a:off x="110541" y="3674530"/>
            <a:ext cx="3321467" cy="0"/>
          </a:xfrm>
          <a:prstGeom prst="line">
            <a:avLst/>
          </a:prstGeom>
          <a:ln w="28575">
            <a:solidFill>
              <a:srgbClr val="E2E8F1"/>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5433A59-460E-016C-A35B-D35E664345CA}"/>
              </a:ext>
            </a:extLst>
          </p:cNvPr>
          <p:cNvCxnSpPr>
            <a:cxnSpLocks/>
          </p:cNvCxnSpPr>
          <p:nvPr/>
        </p:nvCxnSpPr>
        <p:spPr>
          <a:xfrm>
            <a:off x="110541" y="4885022"/>
            <a:ext cx="3321467" cy="0"/>
          </a:xfrm>
          <a:prstGeom prst="line">
            <a:avLst/>
          </a:prstGeom>
          <a:ln w="28575">
            <a:solidFill>
              <a:srgbClr val="E2E8F1"/>
            </a:solidFill>
            <a:prstDash val="lgDash"/>
          </a:ln>
        </p:spPr>
        <p:style>
          <a:lnRef idx="1">
            <a:schemeClr val="accent1"/>
          </a:lnRef>
          <a:fillRef idx="0">
            <a:schemeClr val="accent1"/>
          </a:fillRef>
          <a:effectRef idx="0">
            <a:schemeClr val="accent1"/>
          </a:effectRef>
          <a:fontRef idx="minor">
            <a:schemeClr val="tx1"/>
          </a:fontRef>
        </p:style>
      </p:cxnSp>
      <p:sp>
        <p:nvSpPr>
          <p:cNvPr id="3" name="Google Shape;56;p13">
            <a:extLst>
              <a:ext uri="{FF2B5EF4-FFF2-40B4-BE49-F238E27FC236}">
                <a16:creationId xmlns:a16="http://schemas.microsoft.com/office/drawing/2014/main" id="{07699954-DC09-2CDD-62F1-B006D2CFFFB0}"/>
              </a:ext>
            </a:extLst>
          </p:cNvPr>
          <p:cNvSpPr/>
          <p:nvPr/>
        </p:nvSpPr>
        <p:spPr>
          <a:xfrm>
            <a:off x="115839" y="95594"/>
            <a:ext cx="6801996" cy="549057"/>
          </a:xfrm>
          <a:prstGeom prst="rect">
            <a:avLst/>
          </a:prstGeom>
          <a:noFill/>
          <a:ln>
            <a:noFill/>
          </a:ln>
        </p:spPr>
        <p:txBody>
          <a:bodyPr spcFirstLastPara="1" wrap="square" lIns="91433" tIns="0" rIns="91433" bIns="91433" anchor="ctr" anchorCtr="0">
            <a:noAutofit/>
          </a:bodyPr>
          <a:lstStyle/>
          <a:p>
            <a:pPr marL="0" marR="0" lvl="0" indent="0" algn="l" defTabSz="1219170" rtl="0" eaLnBrk="1" fontAlgn="auto" latinLnBrk="0" hangingPunct="1">
              <a:spcBef>
                <a:spcPts val="0"/>
              </a:spcBef>
              <a:spcAft>
                <a:spcPts val="0"/>
              </a:spcAft>
              <a:buClr>
                <a:srgbClr val="FFFFFF"/>
              </a:buClr>
              <a:buSzPts val="1100"/>
              <a:buFontTx/>
              <a:buNone/>
              <a:tabLst/>
              <a:defRPr/>
            </a:pPr>
            <a:r>
              <a:rPr kumimoji="0" lang="en"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Product Category</a:t>
            </a:r>
            <a:r>
              <a:rPr kumimoji="0" lang="en-US"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 </a:t>
            </a:r>
            <a:r>
              <a:rPr kumimoji="0" lang="en-US" b="1" i="0" u="none" strike="noStrike" kern="0" cap="none" spc="0" normalizeH="0" baseline="0" noProof="0">
                <a:ln>
                  <a:noFill/>
                </a:ln>
                <a:solidFill>
                  <a:srgbClr val="1B1464"/>
                </a:solidFill>
                <a:effectLst/>
                <a:uLnTx/>
                <a:uFillTx/>
                <a:latin typeface="Arial" panose="020B0604020202020204" pitchFamily="34" charset="0"/>
                <a:cs typeface="Arial" panose="020B0604020202020204" pitchFamily="34" charset="0"/>
                <a:sym typeface="Helvetica Neue"/>
              </a:rPr>
              <a:t>Retail</a:t>
            </a:r>
          </a:p>
          <a:p>
            <a:pPr marL="0" marR="0" lvl="0" indent="0" algn="l" defTabSz="1219170" rtl="0" eaLnBrk="1" fontAlgn="auto" latinLnBrk="0" hangingPunct="1">
              <a:spcBef>
                <a:spcPts val="0"/>
              </a:spcBef>
              <a:spcAft>
                <a:spcPts val="0"/>
              </a:spcAft>
              <a:buClr>
                <a:srgbClr val="FFFFFF"/>
              </a:buClr>
              <a:buSzPts val="1100"/>
              <a:buFontTx/>
              <a:buNone/>
              <a:tabLst/>
              <a:defRPr/>
            </a:pPr>
            <a:r>
              <a:rPr kumimoji="0" lang="en-US" sz="1200" i="0" u="none" strike="noStrike" kern="0" cap="none" spc="0" normalizeH="0" baseline="0" noProof="0">
                <a:ln>
                  <a:noFill/>
                </a:ln>
                <a:solidFill>
                  <a:srgbClr val="00BFF2"/>
                </a:solidFill>
                <a:effectLst/>
                <a:uLnTx/>
                <a:uFillTx/>
                <a:latin typeface="Arial" panose="020B0604020202020204" pitchFamily="34" charset="0"/>
                <a:cs typeface="Arial" panose="020B0604020202020204" pitchFamily="34" charset="0"/>
                <a:sym typeface="Arial"/>
              </a:rPr>
              <a:t>Measurement Category: Outcomes </a:t>
            </a:r>
          </a:p>
        </p:txBody>
      </p:sp>
      <p:sp>
        <p:nvSpPr>
          <p:cNvPr id="5" name="Google Shape;62;p13">
            <a:extLst>
              <a:ext uri="{FF2B5EF4-FFF2-40B4-BE49-F238E27FC236}">
                <a16:creationId xmlns:a16="http://schemas.microsoft.com/office/drawing/2014/main" id="{510C8A19-FD22-1F42-50F6-0E0CD060115A}"/>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13</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1535606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8D927-D9E5-6311-F247-27D3F580F08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3A4F81B5-795F-6110-AA63-38A80257C876}"/>
              </a:ext>
            </a:extLst>
          </p:cNvPr>
          <p:cNvSpPr txBox="1"/>
          <p:nvPr/>
        </p:nvSpPr>
        <p:spPr>
          <a:xfrm>
            <a:off x="180326" y="882366"/>
            <a:ext cx="7421536" cy="132343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do you do?</a:t>
            </a:r>
            <a:endParaRPr lang="en-US" sz="1200">
              <a:solidFill>
                <a:srgbClr val="1B1464"/>
              </a:solidFill>
              <a:latin typeface="Arial" panose="020B0604020202020204" pitchFamily="34" charset="0"/>
              <a:cs typeface="Arial" panose="020B0604020202020204" pitchFamily="34" charset="0"/>
            </a:endParaRPr>
          </a:p>
          <a:p>
            <a:endParaRPr lang="en-US" sz="200">
              <a:solidFill>
                <a:srgbClr val="1B1464"/>
              </a:solidFill>
              <a:latin typeface="Arial" panose="020B0604020202020204" pitchFamily="34" charset="0"/>
              <a:cs typeface="Arial" panose="020B0604020202020204" pitchFamily="34" charset="0"/>
            </a:endParaRPr>
          </a:p>
          <a:p>
            <a:r>
              <a:rPr lang="en-US" sz="1200">
                <a:solidFill>
                  <a:srgbClr val="1B1464"/>
                </a:solidFill>
                <a:latin typeface="Arial" panose="020B0604020202020204" pitchFamily="34" charset="0"/>
                <a:cs typeface="Arial" panose="020B0604020202020204" pitchFamily="34" charset="0"/>
              </a:rPr>
              <a:t>IQVIA Digital is entrusted by healthcare marketers to plan, activate, and measure with precision across the healthcare marketing ecosystem.</a:t>
            </a:r>
          </a:p>
          <a:p>
            <a:endParaRPr lang="en-US" sz="400">
              <a:solidFill>
                <a:srgbClr val="1B1464"/>
              </a:solidFill>
              <a:latin typeface="Arial" panose="020B0604020202020204" pitchFamily="34" charset="0"/>
              <a:cs typeface="Arial" panose="020B0604020202020204" pitchFamily="34" charset="0"/>
            </a:endParaRPr>
          </a:p>
          <a:p>
            <a:r>
              <a:rPr lang="en-US" sz="1200">
                <a:solidFill>
                  <a:srgbClr val="1B1464"/>
                </a:solidFill>
                <a:latin typeface="Arial" panose="020B0604020202020204" pitchFamily="34" charset="0"/>
                <a:cs typeface="Arial" panose="020B0604020202020204" pitchFamily="34" charset="0"/>
              </a:rPr>
              <a:t>We deliver personalization at scale through intelligent, transparent solutions built on unmatched clinical and behavioral data. Our real-world data infrastructure ensures privacy-optimized engagements that drive meaningful connections and better patient outcomes.</a:t>
            </a:r>
          </a:p>
        </p:txBody>
      </p:sp>
      <p:pic>
        <p:nvPicPr>
          <p:cNvPr id="2" name="Picture 1" descr="A blue jellyfish in the water&#10;&#10;Description automatically generated with low confidence">
            <a:extLst>
              <a:ext uri="{FF2B5EF4-FFF2-40B4-BE49-F238E27FC236}">
                <a16:creationId xmlns:a16="http://schemas.microsoft.com/office/drawing/2014/main" id="{FD5B9FA3-2F82-C382-1EEA-4C7952C11825}"/>
              </a:ext>
            </a:extLst>
          </p:cNvPr>
          <p:cNvPicPr>
            <a:picLocks noChangeAspect="1"/>
          </p:cNvPicPr>
          <p:nvPr/>
        </p:nvPicPr>
        <p:blipFill rotWithShape="1">
          <a:blip r:embed="rId3"/>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A545ADA4-A943-3D40-2BA7-557AD69A6289}"/>
              </a:ext>
            </a:extLst>
          </p:cNvPr>
          <p:cNvPicPr>
            <a:picLocks noChangeAspect="1"/>
          </p:cNvPicPr>
          <p:nvPr/>
        </p:nvPicPr>
        <p:blipFill rotWithShape="1">
          <a:blip r:embed="rId4"/>
          <a:srcRect l="4181" t="95080" r="-1"/>
          <a:stretch/>
        </p:blipFill>
        <p:spPr>
          <a:xfrm>
            <a:off x="0" y="9839149"/>
            <a:ext cx="7772400" cy="221757"/>
          </a:xfrm>
          <a:prstGeom prst="rect">
            <a:avLst/>
          </a:prstGeom>
        </p:spPr>
      </p:pic>
      <p:cxnSp>
        <p:nvCxnSpPr>
          <p:cNvPr id="31" name="Straight Connector 30">
            <a:extLst>
              <a:ext uri="{FF2B5EF4-FFF2-40B4-BE49-F238E27FC236}">
                <a16:creationId xmlns:a16="http://schemas.microsoft.com/office/drawing/2014/main" id="{36AA5DE5-EF9C-970D-ABE6-6E3EEAE13B1B}"/>
              </a:ext>
            </a:extLst>
          </p:cNvPr>
          <p:cNvCxnSpPr>
            <a:cxnSpLocks/>
          </p:cNvCxnSpPr>
          <p:nvPr/>
        </p:nvCxnSpPr>
        <p:spPr>
          <a:xfrm>
            <a:off x="199201" y="7862595"/>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8BB468D-D272-80E6-6B88-9148AD9F6B11}"/>
              </a:ext>
            </a:extLst>
          </p:cNvPr>
          <p:cNvSpPr txBox="1"/>
          <p:nvPr/>
        </p:nvSpPr>
        <p:spPr>
          <a:xfrm>
            <a:off x="180326" y="2237540"/>
            <a:ext cx="7634938" cy="150810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makes your product or platform unique?</a:t>
            </a:r>
          </a:p>
          <a:p>
            <a:endParaRPr lang="en-US" sz="200">
              <a:solidFill>
                <a:srgbClr val="1B1464"/>
              </a:solidFill>
              <a:latin typeface="Arial" panose="020B0604020202020204" pitchFamily="34" charset="0"/>
              <a:cs typeface="Arial" panose="020B0604020202020204" pitchFamily="34" charset="0"/>
            </a:endParaRPr>
          </a:p>
          <a:p>
            <a:r>
              <a:rPr lang="en-US" sz="1200">
                <a:solidFill>
                  <a:srgbClr val="1B1464"/>
                </a:solidFill>
                <a:latin typeface="Arial" panose="020B0604020202020204" pitchFamily="34" charset="0"/>
                <a:cs typeface="Arial" panose="020B0604020202020204" pitchFamily="34" charset="0"/>
              </a:rPr>
              <a:t>Our measurement solutions are built on the industry’s most comprehensive healthcare data; it measures real patient and HCP outcomes alongside campaign performance. Our solution delivers frequent, transparent updates on audience verification, media property effectiveness, and optimization, providing actionable insights that drive smarter decisions and better health outcomes.</a:t>
            </a:r>
          </a:p>
          <a:p>
            <a:endParaRPr lang="en-US" sz="400">
              <a:solidFill>
                <a:srgbClr val="1B1464"/>
              </a:solidFill>
              <a:latin typeface="Arial" panose="020B0604020202020204" pitchFamily="34" charset="0"/>
              <a:cs typeface="Arial" panose="020B0604020202020204" pitchFamily="34" charset="0"/>
            </a:endParaRPr>
          </a:p>
          <a:p>
            <a:r>
              <a:rPr lang="en-US" sz="1200">
                <a:solidFill>
                  <a:srgbClr val="1B1464"/>
                </a:solidFill>
                <a:latin typeface="Arial" panose="020B0604020202020204" pitchFamily="34" charset="0"/>
                <a:cs typeface="Arial" panose="020B0604020202020204" pitchFamily="34" charset="0"/>
              </a:rPr>
              <a:t>IQVIA Digital Measurement gives pharmaceutical brands the confidence to evaluate ad-supported channels with clarity and trust.</a:t>
            </a:r>
          </a:p>
        </p:txBody>
      </p:sp>
      <p:sp>
        <p:nvSpPr>
          <p:cNvPr id="19" name="TextBox 18">
            <a:extLst>
              <a:ext uri="{FF2B5EF4-FFF2-40B4-BE49-F238E27FC236}">
                <a16:creationId xmlns:a16="http://schemas.microsoft.com/office/drawing/2014/main" id="{F00F9D1B-74AD-E235-F6AA-8B08191ABF76}"/>
              </a:ext>
            </a:extLst>
          </p:cNvPr>
          <p:cNvSpPr txBox="1"/>
          <p:nvPr/>
        </p:nvSpPr>
        <p:spPr>
          <a:xfrm>
            <a:off x="180326" y="3791832"/>
            <a:ext cx="7455514" cy="707886"/>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types of companies do you serve?</a:t>
            </a:r>
          </a:p>
          <a:p>
            <a:endParaRPr lang="en-US" sz="200">
              <a:solidFill>
                <a:srgbClr val="1B1464"/>
              </a:solidFill>
              <a:latin typeface="Arial" panose="020B0604020202020204" pitchFamily="34" charset="0"/>
              <a:cs typeface="Arial" panose="020B0604020202020204" pitchFamily="34" charset="0"/>
            </a:endParaRPr>
          </a:p>
          <a:p>
            <a:r>
              <a:rPr lang="en-US" sz="1200">
                <a:solidFill>
                  <a:srgbClr val="1B1464"/>
                </a:solidFill>
                <a:latin typeface="Arial" panose="020B0604020202020204" pitchFamily="34" charset="0"/>
                <a:cs typeface="Arial" panose="020B0604020202020204" pitchFamily="34" charset="0"/>
              </a:rPr>
              <a:t>Our measurement solutions are built for pharmaceutical marketers - including brands, their agencies, and cross-channel publisher ecosystem.</a:t>
            </a:r>
          </a:p>
        </p:txBody>
      </p:sp>
      <p:sp>
        <p:nvSpPr>
          <p:cNvPr id="43" name="TextBox 42">
            <a:extLst>
              <a:ext uri="{FF2B5EF4-FFF2-40B4-BE49-F238E27FC236}">
                <a16:creationId xmlns:a16="http://schemas.microsoft.com/office/drawing/2014/main" id="{18BF4F74-5463-412E-BCF7-ADD143A3E28B}"/>
              </a:ext>
            </a:extLst>
          </p:cNvPr>
          <p:cNvSpPr txBox="1"/>
          <p:nvPr/>
        </p:nvSpPr>
        <p:spPr>
          <a:xfrm>
            <a:off x="180326" y="7857707"/>
            <a:ext cx="7634938" cy="144655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are the core elements of a successful partnership?</a:t>
            </a:r>
          </a:p>
          <a:p>
            <a:endParaRPr lang="en-US" sz="200">
              <a:solidFill>
                <a:srgbClr val="1B1464"/>
              </a:solidFill>
              <a:latin typeface="Arial" panose="020B0604020202020204" pitchFamily="34" charset="0"/>
              <a:cs typeface="Arial" panose="020B0604020202020204" pitchFamily="34" charset="0"/>
            </a:endParaRPr>
          </a:p>
          <a:p>
            <a:r>
              <a:rPr lang="en-US" sz="1200">
                <a:solidFill>
                  <a:srgbClr val="1B1464"/>
                </a:solidFill>
                <a:latin typeface="Arial" panose="020B0604020202020204" pitchFamily="34" charset="0"/>
                <a:cs typeface="Arial" panose="020B0604020202020204" pitchFamily="34" charset="0"/>
              </a:rPr>
              <a:t>A successful partnership with IQVIA Digital is built on collaboration and data-driven precision. Successful clients leverage IQVIA’s unparalleled healthcare data at every stage of the marketing cycle—planning, activation, measurement, and optimization—offering solutions that deliver measurable impact. IQVIA Digital works closely with clients to understand campaign objectives and define business rules that ensure accurate, meaningful measurement of advertising effectiveness. Each client is supported by a dedicated engagement team that guides implementation and helps interpret results, turning insights into actionable strategies.</a:t>
            </a:r>
          </a:p>
        </p:txBody>
      </p:sp>
      <p:sp>
        <p:nvSpPr>
          <p:cNvPr id="13" name="Rounded Rectangle 1">
            <a:extLst>
              <a:ext uri="{FF2B5EF4-FFF2-40B4-BE49-F238E27FC236}">
                <a16:creationId xmlns:a16="http://schemas.microsoft.com/office/drawing/2014/main" id="{C6D32EEB-A566-ACC9-3FC2-4B49991FAA45}"/>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D9E3BC82-E72F-A6B9-66F1-983B53532674}"/>
              </a:ext>
            </a:extLst>
          </p:cNvPr>
          <p:cNvSpPr txBox="1"/>
          <p:nvPr/>
        </p:nvSpPr>
        <p:spPr>
          <a:xfrm>
            <a:off x="4236791" y="6066920"/>
            <a:ext cx="3399049" cy="1319977"/>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video platforms do you measure or support?</a:t>
            </a:r>
          </a:p>
          <a:p>
            <a:pPr marL="171450" marR="0" lvl="0" indent="-171450" algn="l" defTabSz="457200" rtl="0" eaLnBrk="1" fontAlgn="auto" latinLnBrk="0" hangingPunct="1">
              <a:lnSpc>
                <a:spcPct val="15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Linear (STB/ACR)</a:t>
            </a:r>
          </a:p>
          <a:p>
            <a:pPr marL="171450" marR="0" lvl="0" indent="-171450" algn="l" defTabSz="457200" rtl="0" eaLnBrk="1" fontAlgn="auto" latinLnBrk="0" hangingPunct="1">
              <a:lnSpc>
                <a:spcPct val="15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OTV/CTV</a:t>
            </a:r>
          </a:p>
          <a:p>
            <a:pPr marL="171450" marR="0" lvl="0" indent="-171450" algn="l" defTabSz="457200" rtl="0" eaLnBrk="1" fontAlgn="auto" latinLnBrk="0" hangingPunct="1">
              <a:lnSpc>
                <a:spcPct val="15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Addressable </a:t>
            </a:r>
          </a:p>
        </p:txBody>
      </p:sp>
      <p:sp>
        <p:nvSpPr>
          <p:cNvPr id="12" name="TextBox 11">
            <a:extLst>
              <a:ext uri="{FF2B5EF4-FFF2-40B4-BE49-F238E27FC236}">
                <a16:creationId xmlns:a16="http://schemas.microsoft.com/office/drawing/2014/main" id="{9563BBC8-14AF-7207-C471-AA73DFF63962}"/>
              </a:ext>
            </a:extLst>
          </p:cNvPr>
          <p:cNvSpPr txBox="1"/>
          <p:nvPr/>
        </p:nvSpPr>
        <p:spPr>
          <a:xfrm>
            <a:off x="220185" y="6062755"/>
            <a:ext cx="3820527" cy="181588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is your footprint/scale?</a:t>
            </a:r>
            <a:endParaRPr kumimoji="0" lang="en-US" sz="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endParaRPr lang="en-US" sz="200">
              <a:solidFill>
                <a:srgbClr val="1B1464"/>
              </a:solidFill>
              <a:latin typeface="Arial" panose="020B0604020202020204" pitchFamily="34" charset="0"/>
              <a:cs typeface="Arial" panose="020B0604020202020204" pitchFamily="34" charset="0"/>
            </a:endParaRPr>
          </a:p>
          <a:p>
            <a:r>
              <a:rPr lang="en-US" sz="1200">
                <a:solidFill>
                  <a:srgbClr val="1B1464"/>
                </a:solidFill>
                <a:latin typeface="Arial" panose="020B0604020202020204" pitchFamily="34" charset="0"/>
                <a:cs typeface="Arial" panose="020B0604020202020204" pitchFamily="34" charset="0"/>
              </a:rPr>
              <a:t>IQVIA Digital partners with leading privacy-first identity networks to deliver measurement across more than 318 million non-identified patients.</a:t>
            </a:r>
          </a:p>
          <a:p>
            <a:r>
              <a:rPr lang="en-US" sz="1200">
                <a:solidFill>
                  <a:srgbClr val="1B1464"/>
                </a:solidFill>
                <a:latin typeface="Arial" panose="020B0604020202020204" pitchFamily="34" charset="0"/>
                <a:cs typeface="Arial" panose="020B0604020202020204" pitchFamily="34" charset="0"/>
              </a:rPr>
              <a:t>With over 150,000 data suppliers, IQVIA provides access to 1.3+ billion medical claims and insights from 2+ million U.S. prescribers—creating an unmatched foundation for accurate, privacy-compliant measurement and optimization.</a:t>
            </a:r>
          </a:p>
        </p:txBody>
      </p:sp>
      <p:sp>
        <p:nvSpPr>
          <p:cNvPr id="8" name="TextBox 7">
            <a:extLst>
              <a:ext uri="{FF2B5EF4-FFF2-40B4-BE49-F238E27FC236}">
                <a16:creationId xmlns:a16="http://schemas.microsoft.com/office/drawing/2014/main" id="{ECFED937-4EBC-B0FA-7665-C89E7CCFDAD9}"/>
              </a:ext>
            </a:extLst>
          </p:cNvPr>
          <p:cNvSpPr txBox="1"/>
          <p:nvPr/>
        </p:nvSpPr>
        <p:spPr>
          <a:xfrm>
            <a:off x="5798191" y="6490790"/>
            <a:ext cx="1775524" cy="1604670"/>
          </a:xfrm>
          <a:prstGeom prst="rect">
            <a:avLst/>
          </a:prstGeom>
          <a:noFill/>
        </p:spPr>
        <p:txBody>
          <a:bodyPr wrap="square" lIns="91440" tIns="45720" rIns="91440" bIns="45720" anchor="t">
            <a:spAutoFit/>
          </a:bodyPr>
          <a:lstStyle/>
          <a:p>
            <a:pPr marL="171450" marR="0" lvl="0" indent="-171450" algn="l" defTabSz="457200" rtl="0" eaLnBrk="1" fontAlgn="auto" latinLnBrk="0" hangingPunct="1">
              <a:lnSpc>
                <a:spcPct val="15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Digital Video</a:t>
            </a:r>
          </a:p>
          <a:p>
            <a:pPr marL="171450" marR="0" lvl="0" indent="-171450" algn="l" defTabSz="457200" rtl="0" eaLnBrk="1" fontAlgn="auto" latinLnBrk="0" hangingPunct="1">
              <a:lnSpc>
                <a:spcPct val="15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Programmatic Video</a:t>
            </a:r>
            <a:endParaRPr lang="en-US" sz="1200">
              <a:solidFill>
                <a:srgbClr val="1B1464"/>
              </a:solidFill>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5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MVPDs</a:t>
            </a:r>
          </a:p>
          <a:p>
            <a:pPr marL="171450" marR="0" lvl="0" indent="-171450" algn="l" defTabSz="457200" rtl="0" eaLnBrk="1" fontAlgn="auto" latinLnBrk="0" hangingPunct="1">
              <a:lnSpc>
                <a:spcPct val="200000"/>
              </a:lnSpc>
              <a:spcBef>
                <a:spcPts val="0"/>
              </a:spcBef>
              <a:spcAft>
                <a:spcPts val="0"/>
              </a:spcAft>
              <a:buClrTx/>
              <a:buSzTx/>
              <a:buFontTx/>
              <a:buBlip>
                <a:blip r:embed="rId5"/>
              </a:buBlip>
              <a:tabLst/>
              <a:defRPr/>
            </a:pPr>
            <a:endPar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200000"/>
              </a:lnSpc>
              <a:spcBef>
                <a:spcPts val="0"/>
              </a:spcBef>
              <a:spcAft>
                <a:spcPts val="0"/>
              </a:spcAft>
              <a:buClrTx/>
              <a:buSzTx/>
              <a:buFontTx/>
              <a:buBlip>
                <a:blip r:embed="rId5"/>
              </a:buBlip>
              <a:tabLst/>
              <a:defRPr/>
            </a:pPr>
            <a:endPar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9" name="Picture 8" descr="A logo with blue letters&#10;&#10;Description automatically generated with medium confidence">
            <a:extLst>
              <a:ext uri="{FF2B5EF4-FFF2-40B4-BE49-F238E27FC236}">
                <a16:creationId xmlns:a16="http://schemas.microsoft.com/office/drawing/2014/main" id="{57838A81-DAAF-F16D-90A9-D446505AAADE}"/>
              </a:ext>
            </a:extLst>
          </p:cNvPr>
          <p:cNvPicPr>
            <a:picLocks noChangeAspect="1"/>
          </p:cNvPicPr>
          <p:nvPr/>
        </p:nvPicPr>
        <p:blipFill>
          <a:blip r:embed="rId6"/>
          <a:stretch>
            <a:fillRect/>
          </a:stretch>
        </p:blipFill>
        <p:spPr>
          <a:xfrm>
            <a:off x="5839994" y="32420"/>
            <a:ext cx="1676259" cy="798219"/>
          </a:xfrm>
          <a:prstGeom prst="rect">
            <a:avLst/>
          </a:prstGeom>
        </p:spPr>
      </p:pic>
      <p:sp>
        <p:nvSpPr>
          <p:cNvPr id="14" name="TextBox 13">
            <a:extLst>
              <a:ext uri="{FF2B5EF4-FFF2-40B4-BE49-F238E27FC236}">
                <a16:creationId xmlns:a16="http://schemas.microsoft.com/office/drawing/2014/main" id="{010C16FD-FA8C-90C1-4472-D14809F1568C}"/>
              </a:ext>
            </a:extLst>
          </p:cNvPr>
          <p:cNvSpPr txBox="1"/>
          <p:nvPr/>
        </p:nvSpPr>
        <p:spPr>
          <a:xfrm>
            <a:off x="180326" y="4511875"/>
            <a:ext cx="7051242" cy="150810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type of measurement do you provide? </a:t>
            </a:r>
          </a:p>
          <a:p>
            <a:endParaRPr lang="en-US" sz="200">
              <a:solidFill>
                <a:srgbClr val="1B1464"/>
              </a:solidFill>
              <a:latin typeface="Arial" panose="020B0604020202020204" pitchFamily="34" charset="0"/>
              <a:cs typeface="Arial" panose="020B0604020202020204" pitchFamily="34" charset="0"/>
            </a:endParaRPr>
          </a:p>
          <a:p>
            <a:r>
              <a:rPr lang="en-US" sz="1200">
                <a:solidFill>
                  <a:srgbClr val="1B1464"/>
                </a:solidFill>
                <a:latin typeface="Arial" panose="020B0604020202020204" pitchFamily="34" charset="0"/>
                <a:cs typeface="Arial" panose="020B0604020202020204" pitchFamily="34" charset="0"/>
              </a:rPr>
              <a:t>IQVIA Digital Measurement provides real-world, outcome-based insights that go beyond standard engagement metrics.</a:t>
            </a:r>
          </a:p>
          <a:p>
            <a:endParaRPr lang="en-US" sz="400">
              <a:solidFill>
                <a:srgbClr val="1B1464"/>
              </a:solidFill>
              <a:latin typeface="Arial" panose="020B0604020202020204" pitchFamily="34" charset="0"/>
              <a:cs typeface="Arial" panose="020B0604020202020204" pitchFamily="34" charset="0"/>
            </a:endParaRPr>
          </a:p>
          <a:p>
            <a:r>
              <a:rPr lang="en-US" sz="1200">
                <a:solidFill>
                  <a:srgbClr val="1B1464"/>
                </a:solidFill>
                <a:latin typeface="Arial" panose="020B0604020202020204" pitchFamily="34" charset="0"/>
                <a:cs typeface="Arial" panose="020B0604020202020204" pitchFamily="34" charset="0"/>
              </a:rPr>
              <a:t>We start with audience quality verification and extend through patient and healthcare professionals journey timelines to reveal behavioral impact. This gives marketers the “so what” behind campaign activity—enabling optimization, uncovering market dynamics, and connecting media performance directly to impact metrics like </a:t>
            </a:r>
            <a:r>
              <a:rPr lang="en-US" sz="1200" err="1">
                <a:solidFill>
                  <a:srgbClr val="1B1464"/>
                </a:solidFill>
                <a:latin typeface="Arial" panose="020B0604020202020204" pitchFamily="34" charset="0"/>
                <a:cs typeface="Arial" panose="020B0604020202020204" pitchFamily="34" charset="0"/>
              </a:rPr>
              <a:t>NBRx</a:t>
            </a:r>
            <a:r>
              <a:rPr lang="en-US" sz="1200">
                <a:solidFill>
                  <a:srgbClr val="1B1464"/>
                </a:solidFill>
                <a:latin typeface="Arial" panose="020B0604020202020204" pitchFamily="34" charset="0"/>
                <a:cs typeface="Arial" panose="020B0604020202020204" pitchFamily="34" charset="0"/>
              </a:rPr>
              <a:t>. All delivered accurately, responsibly, and at scale.</a:t>
            </a:r>
          </a:p>
        </p:txBody>
      </p:sp>
      <p:sp>
        <p:nvSpPr>
          <p:cNvPr id="4" name="TextBox 3">
            <a:extLst>
              <a:ext uri="{FF2B5EF4-FFF2-40B4-BE49-F238E27FC236}">
                <a16:creationId xmlns:a16="http://schemas.microsoft.com/office/drawing/2014/main" id="{4DB94365-217F-322E-22F4-6714E43D9B0C}"/>
              </a:ext>
            </a:extLst>
          </p:cNvPr>
          <p:cNvSpPr txBox="1"/>
          <p:nvPr/>
        </p:nvSpPr>
        <p:spPr>
          <a:xfrm>
            <a:off x="4226789" y="7384024"/>
            <a:ext cx="33990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*Other Video assets are measurable through IQVIA's digital platform as well*</a:t>
            </a:r>
          </a:p>
        </p:txBody>
      </p:sp>
      <p:cxnSp>
        <p:nvCxnSpPr>
          <p:cNvPr id="42" name="Straight Connector 41">
            <a:extLst>
              <a:ext uri="{FF2B5EF4-FFF2-40B4-BE49-F238E27FC236}">
                <a16:creationId xmlns:a16="http://schemas.microsoft.com/office/drawing/2014/main" id="{DA8484FC-93DB-40E6-2093-702FBA4DC99B}"/>
              </a:ext>
            </a:extLst>
          </p:cNvPr>
          <p:cNvCxnSpPr>
            <a:cxnSpLocks/>
          </p:cNvCxnSpPr>
          <p:nvPr/>
        </p:nvCxnSpPr>
        <p:spPr>
          <a:xfrm>
            <a:off x="209693" y="6040909"/>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94F0EEE-8954-5569-294A-56DBBE4AB125}"/>
              </a:ext>
            </a:extLst>
          </p:cNvPr>
          <p:cNvCxnSpPr>
            <a:cxnSpLocks/>
          </p:cNvCxnSpPr>
          <p:nvPr/>
        </p:nvCxnSpPr>
        <p:spPr>
          <a:xfrm>
            <a:off x="209693" y="2197303"/>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4884043-7BAA-51A0-3EB2-154768652F9C}"/>
              </a:ext>
            </a:extLst>
          </p:cNvPr>
          <p:cNvCxnSpPr>
            <a:cxnSpLocks/>
          </p:cNvCxnSpPr>
          <p:nvPr/>
        </p:nvCxnSpPr>
        <p:spPr>
          <a:xfrm>
            <a:off x="209693" y="3751602"/>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74263FA-FA79-05CE-672F-CD3D4B4B382B}"/>
              </a:ext>
            </a:extLst>
          </p:cNvPr>
          <p:cNvCxnSpPr>
            <a:cxnSpLocks/>
          </p:cNvCxnSpPr>
          <p:nvPr/>
        </p:nvCxnSpPr>
        <p:spPr>
          <a:xfrm>
            <a:off x="209693" y="4495745"/>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F30B08C-589A-4CEF-1B98-7BEB7F1BCCCB}"/>
              </a:ext>
            </a:extLst>
          </p:cNvPr>
          <p:cNvCxnSpPr>
            <a:cxnSpLocks/>
          </p:cNvCxnSpPr>
          <p:nvPr/>
        </p:nvCxnSpPr>
        <p:spPr>
          <a:xfrm>
            <a:off x="4006831" y="6143951"/>
            <a:ext cx="0" cy="1628449"/>
          </a:xfrm>
          <a:prstGeom prst="line">
            <a:avLst/>
          </a:prstGeom>
          <a:ln>
            <a:solidFill>
              <a:srgbClr val="00BFF2"/>
            </a:solidFill>
            <a:prstDash val="lg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9E12CB0-C482-1A26-6986-065F18905789}"/>
              </a:ext>
            </a:extLst>
          </p:cNvPr>
          <p:cNvGrpSpPr/>
          <p:nvPr/>
        </p:nvGrpSpPr>
        <p:grpSpPr>
          <a:xfrm>
            <a:off x="209693" y="9311643"/>
            <a:ext cx="7353014" cy="519764"/>
            <a:chOff x="209693" y="9231816"/>
            <a:chExt cx="7353014" cy="519764"/>
          </a:xfrm>
        </p:grpSpPr>
        <p:sp>
          <p:nvSpPr>
            <p:cNvPr id="20" name="Rounded Rectangle 19">
              <a:extLst>
                <a:ext uri="{FF2B5EF4-FFF2-40B4-BE49-F238E27FC236}">
                  <a16:creationId xmlns:a16="http://schemas.microsoft.com/office/drawing/2014/main" id="{BF31DB92-8B2F-9724-ECA6-867B5C139297}"/>
                </a:ext>
              </a:extLst>
            </p:cNvPr>
            <p:cNvSpPr/>
            <p:nvPr/>
          </p:nvSpPr>
          <p:spPr>
            <a:xfrm>
              <a:off x="209693" y="9231816"/>
              <a:ext cx="7353014" cy="519764"/>
            </a:xfrm>
            <a:prstGeom prst="roundRect">
              <a:avLst/>
            </a:prstGeom>
            <a:solidFill>
              <a:srgbClr val="1B1464"/>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4C40D06-9640-F6F6-F7FC-0A79849C9D83}"/>
                </a:ext>
              </a:extLst>
            </p:cNvPr>
            <p:cNvSpPr txBox="1"/>
            <p:nvPr/>
          </p:nvSpPr>
          <p:spPr>
            <a:xfrm>
              <a:off x="311641" y="9231816"/>
              <a:ext cx="6828681" cy="4924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Website and contact information:</a:t>
              </a:r>
            </a:p>
            <a:p>
              <a:pPr lvl="0">
                <a:defRPr/>
              </a:pPr>
              <a:r>
                <a:rPr lang="en-US" sz="1200" u="sng">
                  <a:solidFill>
                    <a:srgbClr val="00BFF2"/>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iqviadigital.com</a:t>
              </a:r>
              <a:r>
                <a:rPr lang="en-US" sz="1200">
                  <a:solidFill>
                    <a:srgbClr val="00BFF2"/>
                  </a:solidFill>
                  <a:latin typeface="Arial" panose="020B0604020202020204" pitchFamily="34" charset="0"/>
                  <a:cs typeface="Arial" panose="020B0604020202020204" pitchFamily="34" charset="0"/>
                </a:rPr>
                <a:t> </a:t>
              </a:r>
              <a:r>
                <a:rPr lang="en-US" sz="1200">
                  <a:solidFill>
                    <a:schemeClr val="bg1"/>
                  </a:solidFill>
                  <a:latin typeface="Arial" panose="020B0604020202020204" pitchFamily="34" charset="0"/>
                  <a:cs typeface="Arial" panose="020B0604020202020204" pitchFamily="34" charset="0"/>
                </a:rPr>
                <a:t>|</a:t>
              </a:r>
              <a:r>
                <a:rPr lang="en-US" sz="1200">
                  <a:solidFill>
                    <a:srgbClr val="00BFF2"/>
                  </a:solidFill>
                  <a:latin typeface="Arial" panose="020B0604020202020204" pitchFamily="34" charset="0"/>
                  <a:cs typeface="Arial" panose="020B0604020202020204" pitchFamily="34" charset="0"/>
                </a:rPr>
                <a:t> </a:t>
              </a:r>
              <a:r>
                <a:rPr lang="en-US" sz="1200">
                  <a:solidFill>
                    <a:srgbClr val="00BFF2"/>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IQVIA Digital: Overview / LinkedIn</a:t>
              </a:r>
              <a:r>
                <a:rPr lang="en-US" sz="1200">
                  <a:solidFill>
                    <a:srgbClr val="00BFF2"/>
                  </a:solidFill>
                  <a:latin typeface="Arial" panose="020B0604020202020204" pitchFamily="34" charset="0"/>
                  <a:cs typeface="Arial" panose="020B0604020202020204" pitchFamily="34" charset="0"/>
                </a:rPr>
                <a:t> </a:t>
              </a:r>
              <a:r>
                <a:rPr lang="en-US" sz="1200">
                  <a:solidFill>
                    <a:schemeClr val="bg1"/>
                  </a:solidFill>
                  <a:latin typeface="Arial" panose="020B0604020202020204" pitchFamily="34" charset="0"/>
                  <a:cs typeface="Arial" panose="020B0604020202020204" pitchFamily="34" charset="0"/>
                </a:rPr>
                <a:t>|</a:t>
              </a:r>
              <a:r>
                <a:rPr lang="en-US" sz="1200">
                  <a:solidFill>
                    <a:srgbClr val="00BFF2"/>
                  </a:solidFill>
                  <a:latin typeface="Arial" panose="020B0604020202020204" pitchFamily="34" charset="0"/>
                  <a:cs typeface="Arial" panose="020B0604020202020204" pitchFamily="34" charset="0"/>
                </a:rPr>
                <a:t> </a:t>
              </a:r>
              <a:r>
                <a:rPr lang="en-US" sz="1200">
                  <a:solidFill>
                    <a:srgbClr val="00BFF2"/>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info@iqviadigital.com </a:t>
              </a:r>
              <a:endParaRPr lang="en-US" sz="1200">
                <a:solidFill>
                  <a:srgbClr val="00BFF2"/>
                </a:solidFill>
                <a:latin typeface="Arial" panose="020B0604020202020204" pitchFamily="34" charset="0"/>
                <a:cs typeface="Arial" panose="020B0604020202020204" pitchFamily="34" charset="0"/>
              </a:endParaRPr>
            </a:p>
          </p:txBody>
        </p:sp>
      </p:grpSp>
      <p:sp>
        <p:nvSpPr>
          <p:cNvPr id="6" name="Google Shape;62;p13">
            <a:extLst>
              <a:ext uri="{FF2B5EF4-FFF2-40B4-BE49-F238E27FC236}">
                <a16:creationId xmlns:a16="http://schemas.microsoft.com/office/drawing/2014/main" id="{5F51D6A0-B777-C3B8-5CA7-CCEA76A00722}"/>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14</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4035064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66B9D-5521-9198-82B5-8AA578B683A3}"/>
            </a:ext>
          </a:extLst>
        </p:cNvPr>
        <p:cNvGrpSpPr/>
        <p:nvPr/>
      </p:nvGrpSpPr>
      <p:grpSpPr>
        <a:xfrm>
          <a:off x="0" y="0"/>
          <a:ext cx="0" cy="0"/>
          <a:chOff x="0" y="0"/>
          <a:chExt cx="0" cy="0"/>
        </a:xfrm>
      </p:grpSpPr>
      <p:sp>
        <p:nvSpPr>
          <p:cNvPr id="5" name="Google Shape;56;p13">
            <a:extLst>
              <a:ext uri="{FF2B5EF4-FFF2-40B4-BE49-F238E27FC236}">
                <a16:creationId xmlns:a16="http://schemas.microsoft.com/office/drawing/2014/main" id="{83FF492C-38A5-572B-8368-E128DA914950}"/>
              </a:ext>
            </a:extLst>
          </p:cNvPr>
          <p:cNvSpPr/>
          <p:nvPr/>
        </p:nvSpPr>
        <p:spPr>
          <a:xfrm>
            <a:off x="115839" y="95594"/>
            <a:ext cx="6801996" cy="549057"/>
          </a:xfrm>
          <a:prstGeom prst="rect">
            <a:avLst/>
          </a:prstGeom>
          <a:noFill/>
          <a:ln>
            <a:noFill/>
          </a:ln>
        </p:spPr>
        <p:txBody>
          <a:bodyPr spcFirstLastPara="1" wrap="square" lIns="91433" tIns="0"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1100"/>
              <a:buFontTx/>
              <a:buNone/>
              <a:tabLst/>
              <a:defRPr/>
            </a:pPr>
            <a:r>
              <a:rPr kumimoji="0" lang="en" sz="1800"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Product Category</a:t>
            </a:r>
            <a:r>
              <a:rPr kumimoji="0" lang="en-US" sz="1800"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 Healthcare</a:t>
            </a:r>
          </a:p>
          <a:p>
            <a:pPr marL="0" marR="0" lvl="0" indent="0" algn="l" defTabSz="1219170" rtl="0" eaLnBrk="1" fontAlgn="auto" latinLnBrk="0" hangingPunct="1">
              <a:lnSpc>
                <a:spcPct val="100000"/>
              </a:lnSpc>
              <a:spcBef>
                <a:spcPts val="0"/>
              </a:spcBef>
              <a:spcAft>
                <a:spcPts val="0"/>
              </a:spcAft>
              <a:buClr>
                <a:srgbClr val="FFFFFF"/>
              </a:buClr>
              <a:buSzPts val="1100"/>
              <a:buFontTx/>
              <a:buNone/>
              <a:tabLst/>
              <a:defRPr/>
            </a:pPr>
            <a:r>
              <a:rPr kumimoji="0" lang="en-US" sz="1200" b="0" i="0" u="none" strike="noStrike" kern="0" cap="none" spc="0" normalizeH="0" baseline="0" noProof="0">
                <a:ln>
                  <a:noFill/>
                </a:ln>
                <a:solidFill>
                  <a:srgbClr val="00BFF2"/>
                </a:solidFill>
                <a:effectLst/>
                <a:uLnTx/>
                <a:uFillTx/>
                <a:latin typeface="Arial" panose="020B0604020202020204" pitchFamily="34" charset="0"/>
                <a:cs typeface="Arial" panose="020B0604020202020204" pitchFamily="34" charset="0"/>
                <a:sym typeface="Arial"/>
              </a:rPr>
              <a:t>Measurement Category: Engagement and Outcomes </a:t>
            </a:r>
          </a:p>
        </p:txBody>
      </p:sp>
      <p:sp>
        <p:nvSpPr>
          <p:cNvPr id="7" name="Google Shape;58;p13">
            <a:extLst>
              <a:ext uri="{FF2B5EF4-FFF2-40B4-BE49-F238E27FC236}">
                <a16:creationId xmlns:a16="http://schemas.microsoft.com/office/drawing/2014/main" id="{9E64DEA7-4921-DCC9-DCB2-3C9E05776DF0}"/>
              </a:ext>
            </a:extLst>
          </p:cNvPr>
          <p:cNvSpPr/>
          <p:nvPr/>
        </p:nvSpPr>
        <p:spPr>
          <a:xfrm>
            <a:off x="90036" y="721921"/>
            <a:ext cx="7652381" cy="315288"/>
          </a:xfrm>
          <a:prstGeom prst="rect">
            <a:avLst/>
          </a:prstGeom>
          <a:noFill/>
          <a:ln>
            <a:noFill/>
          </a:ln>
        </p:spPr>
        <p:txBody>
          <a:bodyPr spcFirstLastPara="1" wrap="square" lIns="91433" tIns="45700" rIns="91433" bIns="45700" anchor="t"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rPr>
              <a:t>Measurement of Linear TV Impact to Support Strategic Campaign Goals</a:t>
            </a:r>
          </a:p>
        </p:txBody>
      </p:sp>
      <p:sp>
        <p:nvSpPr>
          <p:cNvPr id="63" name="Google Shape;54;p13">
            <a:extLst>
              <a:ext uri="{FF2B5EF4-FFF2-40B4-BE49-F238E27FC236}">
                <a16:creationId xmlns:a16="http://schemas.microsoft.com/office/drawing/2014/main" id="{542D1FA5-36E4-73C5-5DC1-0936F3F46601}"/>
              </a:ext>
            </a:extLst>
          </p:cNvPr>
          <p:cNvSpPr/>
          <p:nvPr/>
        </p:nvSpPr>
        <p:spPr>
          <a:xfrm>
            <a:off x="0" y="6199720"/>
            <a:ext cx="7772401" cy="3681908"/>
          </a:xfrm>
          <a:prstGeom prst="rect">
            <a:avLst/>
          </a:prstGeom>
          <a:solidFill>
            <a:srgbClr val="E2E8F1"/>
          </a:solidFill>
          <a:ln>
            <a:solidFill>
              <a:srgbClr val="1B1464"/>
            </a:solid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500"/>
              <a:buFontTx/>
              <a:buNone/>
              <a:tabLst/>
              <a:defRPr/>
            </a:pPr>
            <a:r>
              <a:rPr kumimoji="0" lang="en-US" sz="667" b="0"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a:t>
            </a:r>
            <a:endParaRPr kumimoji="0" sz="667" b="0"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
        <p:nvSpPr>
          <p:cNvPr id="64" name="Rectangle 63">
            <a:extLst>
              <a:ext uri="{FF2B5EF4-FFF2-40B4-BE49-F238E27FC236}">
                <a16:creationId xmlns:a16="http://schemas.microsoft.com/office/drawing/2014/main" id="{B8A62FA2-FD8B-8D8B-7BEA-88C50E643B15}"/>
              </a:ext>
            </a:extLst>
          </p:cNvPr>
          <p:cNvSpPr/>
          <p:nvPr/>
        </p:nvSpPr>
        <p:spPr>
          <a:xfrm>
            <a:off x="115839" y="6247010"/>
            <a:ext cx="7461598" cy="332398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Challenge</a:t>
            </a: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a:buBlip>
                <a:blip r:embed="rId3"/>
              </a:buBlip>
              <a:tabLst/>
              <a:defRPr/>
            </a:pP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Assess promotional impact of 2024 Linear TV buy in time to inform upfront buys for 2025.</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10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Measurement Solution</a:t>
            </a:r>
          </a:p>
          <a:p>
            <a:pPr marL="285750" marR="0" lvl="0" indent="-285750" algn="l" defTabSz="457200" rtl="0" eaLnBrk="1" fontAlgn="auto" latinLnBrk="0" hangingPunct="1">
              <a:lnSpc>
                <a:spcPct val="100000"/>
              </a:lnSpc>
              <a:spcBef>
                <a:spcPts val="0"/>
              </a:spcBef>
              <a:spcAft>
                <a:spcPts val="0"/>
              </a:spcAft>
              <a:buClrTx/>
              <a:buSzTx/>
              <a:buFont typeface="Arial"/>
              <a:buBlip>
                <a:blip r:embed="rId3"/>
              </a:buBlip>
              <a:tabLst/>
              <a:defRPr/>
            </a:pP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IQVIA Digital's Linear TV platform provided comprehensive and timely updates on TV audience validity and promotional impact. Data updated through mid-year highlighted individual network performance and allowed </a:t>
            </a:r>
            <a:r>
              <a:rPr lang="en-US" sz="1100">
                <a:solidFill>
                  <a:srgbClr val="1F1A62"/>
                </a:solidFill>
                <a:latin typeface="Arial" panose="020B0604020202020204" pitchFamily="34" charset="0"/>
                <a:cs typeface="Arial" panose="020B0604020202020204" pitchFamily="34" charset="0"/>
              </a:rPr>
              <a:t>    </a:t>
            </a: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for focus on those showing profitable acquisition.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Segment</a:t>
            </a:r>
          </a:p>
          <a:p>
            <a:pPr marL="285750" marR="0" lvl="0" indent="-285750" algn="l" defTabSz="457200" rtl="0" eaLnBrk="1" fontAlgn="auto" latinLnBrk="0" hangingPunct="1">
              <a:lnSpc>
                <a:spcPct val="100000"/>
              </a:lnSpc>
              <a:spcBef>
                <a:spcPts val="0"/>
              </a:spcBef>
              <a:spcAft>
                <a:spcPts val="0"/>
              </a:spcAft>
              <a:buClrTx/>
              <a:buSzTx/>
              <a:buFont typeface="Arial"/>
              <a:buBlip>
                <a:blip r:embed="rId3"/>
              </a:buBlip>
              <a:tabLst/>
              <a:defRPr/>
            </a:pP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Psoriasis Patients (de-identified) with and without prior prescription treatment.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Learnings</a:t>
            </a:r>
          </a:p>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A combination of high reach broadcast networks and targeted niche cable networks proved successful.</a:t>
            </a:r>
            <a:r>
              <a:rPr lang="en-US" sz="1100">
                <a:solidFill>
                  <a:srgbClr val="1F1A62"/>
                </a:solidFill>
                <a:latin typeface="Arial" panose="020B0604020202020204" pitchFamily="34" charset="0"/>
                <a:cs typeface="Arial" panose="020B0604020202020204" pitchFamily="34" charset="0"/>
              </a:rPr>
              <a:t>          </a:t>
            </a: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While large scaled broadcast networks contributed the highest volume of incremental new patients the       highest relative promotional lift came from niche, entertainment channels like CW and Hallmark.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Viewing Source / Media Type</a:t>
            </a:r>
          </a:p>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Linear TV Exposure reported via iSpot STB/ACR data.</a:t>
            </a:r>
          </a:p>
        </p:txBody>
      </p:sp>
      <p:pic>
        <p:nvPicPr>
          <p:cNvPr id="65" name="Google Shape;61;p13">
            <a:extLst>
              <a:ext uri="{FF2B5EF4-FFF2-40B4-BE49-F238E27FC236}">
                <a16:creationId xmlns:a16="http://schemas.microsoft.com/office/drawing/2014/main" id="{34EDCD21-5E6D-681A-CAF9-2A55D05C4D54}"/>
              </a:ext>
            </a:extLst>
          </p:cNvPr>
          <p:cNvPicPr preferRelativeResize="0"/>
          <p:nvPr/>
        </p:nvPicPr>
        <p:blipFill rotWithShape="1">
          <a:blip r:embed="rId4">
            <a:alphaModFix/>
          </a:blip>
          <a:srcRect/>
          <a:stretch/>
        </p:blipFill>
        <p:spPr>
          <a:xfrm>
            <a:off x="-23284" y="9844887"/>
            <a:ext cx="7815264" cy="232211"/>
          </a:xfrm>
          <a:prstGeom prst="rect">
            <a:avLst/>
          </a:prstGeom>
          <a:noFill/>
          <a:ln>
            <a:noFill/>
          </a:ln>
        </p:spPr>
      </p:pic>
      <p:cxnSp>
        <p:nvCxnSpPr>
          <p:cNvPr id="34" name="Straight Connector 33">
            <a:extLst>
              <a:ext uri="{FF2B5EF4-FFF2-40B4-BE49-F238E27FC236}">
                <a16:creationId xmlns:a16="http://schemas.microsoft.com/office/drawing/2014/main" id="{278EF263-9895-A6DD-8418-9847D342E935}"/>
              </a:ext>
            </a:extLst>
          </p:cNvPr>
          <p:cNvCxnSpPr>
            <a:cxnSpLocks/>
          </p:cNvCxnSpPr>
          <p:nvPr/>
        </p:nvCxnSpPr>
        <p:spPr>
          <a:xfrm>
            <a:off x="29982" y="1054758"/>
            <a:ext cx="7712436" cy="262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logo with blue letters&#10;&#10;Description automatically generated with medium confidence">
            <a:extLst>
              <a:ext uri="{FF2B5EF4-FFF2-40B4-BE49-F238E27FC236}">
                <a16:creationId xmlns:a16="http://schemas.microsoft.com/office/drawing/2014/main" id="{A5891C29-6BDB-120E-8B28-F88FB9F574DF}"/>
              </a:ext>
            </a:extLst>
          </p:cNvPr>
          <p:cNvPicPr>
            <a:picLocks noChangeAspect="1"/>
          </p:cNvPicPr>
          <p:nvPr/>
        </p:nvPicPr>
        <p:blipFill>
          <a:blip r:embed="rId5"/>
          <a:stretch>
            <a:fillRect/>
          </a:stretch>
        </p:blipFill>
        <p:spPr>
          <a:xfrm>
            <a:off x="5850154" y="42580"/>
            <a:ext cx="1676259" cy="798219"/>
          </a:xfrm>
          <a:prstGeom prst="rect">
            <a:avLst/>
          </a:prstGeom>
        </p:spPr>
      </p:pic>
      <p:cxnSp>
        <p:nvCxnSpPr>
          <p:cNvPr id="3" name="Straight Connector 2">
            <a:extLst>
              <a:ext uri="{FF2B5EF4-FFF2-40B4-BE49-F238E27FC236}">
                <a16:creationId xmlns:a16="http://schemas.microsoft.com/office/drawing/2014/main" id="{8EFE88B6-F8B5-69F8-E4D8-1E6B4EE4C8B6}"/>
              </a:ext>
            </a:extLst>
          </p:cNvPr>
          <p:cNvCxnSpPr>
            <a:cxnSpLocks/>
          </p:cNvCxnSpPr>
          <p:nvPr/>
        </p:nvCxnSpPr>
        <p:spPr>
          <a:xfrm>
            <a:off x="14816" y="1054758"/>
            <a:ext cx="7712436" cy="262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23306CD-1C43-80DC-9B81-929D033E90FB}"/>
              </a:ext>
            </a:extLst>
          </p:cNvPr>
          <p:cNvSpPr txBox="1"/>
          <p:nvPr/>
        </p:nvSpPr>
        <p:spPr>
          <a:xfrm>
            <a:off x="775935" y="3260638"/>
            <a:ext cx="82296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CBS</a:t>
            </a:r>
          </a:p>
        </p:txBody>
      </p:sp>
      <p:graphicFrame>
        <p:nvGraphicFramePr>
          <p:cNvPr id="9" name="Chart 8">
            <a:extLst>
              <a:ext uri="{FF2B5EF4-FFF2-40B4-BE49-F238E27FC236}">
                <a16:creationId xmlns:a16="http://schemas.microsoft.com/office/drawing/2014/main" id="{DBF9621A-D6AC-A867-5B58-7BD8BB7A27BA}"/>
              </a:ext>
            </a:extLst>
          </p:cNvPr>
          <p:cNvGraphicFramePr/>
          <p:nvPr>
            <p:extLst>
              <p:ext uri="{D42A27DB-BD31-4B8C-83A1-F6EECF244321}">
                <p14:modId xmlns:p14="http://schemas.microsoft.com/office/powerpoint/2010/main" val="988693983"/>
              </p:ext>
            </p:extLst>
          </p:nvPr>
        </p:nvGraphicFramePr>
        <p:xfrm>
          <a:off x="47418" y="1207678"/>
          <a:ext cx="7677564" cy="2151116"/>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a:extLst>
              <a:ext uri="{FF2B5EF4-FFF2-40B4-BE49-F238E27FC236}">
                <a16:creationId xmlns:a16="http://schemas.microsoft.com/office/drawing/2014/main" id="{FF8EBA19-88A5-6D4A-386F-478BB2CFF03E}"/>
              </a:ext>
            </a:extLst>
          </p:cNvPr>
          <p:cNvSpPr txBox="1"/>
          <p:nvPr/>
        </p:nvSpPr>
        <p:spPr>
          <a:xfrm>
            <a:off x="1399302" y="3260638"/>
            <a:ext cx="82296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ABC</a:t>
            </a:r>
          </a:p>
        </p:txBody>
      </p:sp>
      <p:sp>
        <p:nvSpPr>
          <p:cNvPr id="11" name="TextBox 10">
            <a:extLst>
              <a:ext uri="{FF2B5EF4-FFF2-40B4-BE49-F238E27FC236}">
                <a16:creationId xmlns:a16="http://schemas.microsoft.com/office/drawing/2014/main" id="{C34F3F3C-9DB3-76E7-6223-67D31B5562A6}"/>
              </a:ext>
            </a:extLst>
          </p:cNvPr>
          <p:cNvSpPr txBox="1"/>
          <p:nvPr/>
        </p:nvSpPr>
        <p:spPr>
          <a:xfrm>
            <a:off x="2022669" y="3260638"/>
            <a:ext cx="82296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Inspire</a:t>
            </a:r>
          </a:p>
        </p:txBody>
      </p:sp>
      <p:sp>
        <p:nvSpPr>
          <p:cNvPr id="12" name="TextBox 11">
            <a:extLst>
              <a:ext uri="{FF2B5EF4-FFF2-40B4-BE49-F238E27FC236}">
                <a16:creationId xmlns:a16="http://schemas.microsoft.com/office/drawing/2014/main" id="{2F9A15CE-ECF0-9718-3D4B-6BDD5733C0BA}"/>
              </a:ext>
            </a:extLst>
          </p:cNvPr>
          <p:cNvSpPr txBox="1"/>
          <p:nvPr/>
        </p:nvSpPr>
        <p:spPr>
          <a:xfrm>
            <a:off x="2646036" y="3260638"/>
            <a:ext cx="82296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Fox News</a:t>
            </a:r>
          </a:p>
        </p:txBody>
      </p:sp>
      <p:sp>
        <p:nvSpPr>
          <p:cNvPr id="13" name="TextBox 12">
            <a:extLst>
              <a:ext uri="{FF2B5EF4-FFF2-40B4-BE49-F238E27FC236}">
                <a16:creationId xmlns:a16="http://schemas.microsoft.com/office/drawing/2014/main" id="{993B1EF9-8172-856C-F99A-97A0B9B70438}"/>
              </a:ext>
            </a:extLst>
          </p:cNvPr>
          <p:cNvSpPr txBox="1"/>
          <p:nvPr/>
        </p:nvSpPr>
        <p:spPr>
          <a:xfrm>
            <a:off x="3269403" y="3260638"/>
            <a:ext cx="82296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TV Land</a:t>
            </a:r>
          </a:p>
        </p:txBody>
      </p:sp>
      <p:sp>
        <p:nvSpPr>
          <p:cNvPr id="14" name="TextBox 13">
            <a:extLst>
              <a:ext uri="{FF2B5EF4-FFF2-40B4-BE49-F238E27FC236}">
                <a16:creationId xmlns:a16="http://schemas.microsoft.com/office/drawing/2014/main" id="{64A208C8-5810-4293-C2EE-EFC3F289F911}"/>
              </a:ext>
            </a:extLst>
          </p:cNvPr>
          <p:cNvSpPr txBox="1"/>
          <p:nvPr/>
        </p:nvSpPr>
        <p:spPr>
          <a:xfrm>
            <a:off x="3892770" y="3260638"/>
            <a:ext cx="82296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GSN</a:t>
            </a:r>
          </a:p>
        </p:txBody>
      </p:sp>
      <p:sp>
        <p:nvSpPr>
          <p:cNvPr id="15" name="TextBox 14">
            <a:extLst>
              <a:ext uri="{FF2B5EF4-FFF2-40B4-BE49-F238E27FC236}">
                <a16:creationId xmlns:a16="http://schemas.microsoft.com/office/drawing/2014/main" id="{4EF71A97-CF32-A993-4445-34927526050F}"/>
              </a:ext>
            </a:extLst>
          </p:cNvPr>
          <p:cNvSpPr txBox="1"/>
          <p:nvPr/>
        </p:nvSpPr>
        <p:spPr>
          <a:xfrm>
            <a:off x="4516137" y="3260638"/>
            <a:ext cx="82296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History</a:t>
            </a:r>
          </a:p>
        </p:txBody>
      </p:sp>
      <p:sp>
        <p:nvSpPr>
          <p:cNvPr id="16" name="TextBox 15">
            <a:extLst>
              <a:ext uri="{FF2B5EF4-FFF2-40B4-BE49-F238E27FC236}">
                <a16:creationId xmlns:a16="http://schemas.microsoft.com/office/drawing/2014/main" id="{2BB55B9C-229D-834E-2CAE-25DA837CF6B5}"/>
              </a:ext>
            </a:extLst>
          </p:cNvPr>
          <p:cNvSpPr txBox="1"/>
          <p:nvPr/>
        </p:nvSpPr>
        <p:spPr>
          <a:xfrm>
            <a:off x="5139504" y="3260638"/>
            <a:ext cx="82296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Weather</a:t>
            </a:r>
          </a:p>
        </p:txBody>
      </p:sp>
      <p:sp>
        <p:nvSpPr>
          <p:cNvPr id="17" name="TextBox 16">
            <a:extLst>
              <a:ext uri="{FF2B5EF4-FFF2-40B4-BE49-F238E27FC236}">
                <a16:creationId xmlns:a16="http://schemas.microsoft.com/office/drawing/2014/main" id="{FCEC129A-95F4-04A2-02C1-F70E93B62D69}"/>
              </a:ext>
            </a:extLst>
          </p:cNvPr>
          <p:cNvSpPr txBox="1"/>
          <p:nvPr/>
        </p:nvSpPr>
        <p:spPr>
          <a:xfrm>
            <a:off x="6386236" y="3260638"/>
            <a:ext cx="82296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Fox</a:t>
            </a:r>
          </a:p>
        </p:txBody>
      </p:sp>
      <p:sp>
        <p:nvSpPr>
          <p:cNvPr id="18" name="TextBox 17">
            <a:extLst>
              <a:ext uri="{FF2B5EF4-FFF2-40B4-BE49-F238E27FC236}">
                <a16:creationId xmlns:a16="http://schemas.microsoft.com/office/drawing/2014/main" id="{4263FAAE-11D3-8A48-F9D8-9FD72A84984C}"/>
              </a:ext>
            </a:extLst>
          </p:cNvPr>
          <p:cNvSpPr txBox="1"/>
          <p:nvPr/>
        </p:nvSpPr>
        <p:spPr>
          <a:xfrm>
            <a:off x="5762871" y="3260638"/>
            <a:ext cx="82296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Oxygen</a:t>
            </a:r>
          </a:p>
        </p:txBody>
      </p:sp>
      <p:graphicFrame>
        <p:nvGraphicFramePr>
          <p:cNvPr id="19" name="Chart 18">
            <a:extLst>
              <a:ext uri="{FF2B5EF4-FFF2-40B4-BE49-F238E27FC236}">
                <a16:creationId xmlns:a16="http://schemas.microsoft.com/office/drawing/2014/main" id="{46A3ACC7-4201-E104-697D-A30D708255DD}"/>
              </a:ext>
            </a:extLst>
          </p:cNvPr>
          <p:cNvGraphicFramePr/>
          <p:nvPr>
            <p:extLst>
              <p:ext uri="{D42A27DB-BD31-4B8C-83A1-F6EECF244321}">
                <p14:modId xmlns:p14="http://schemas.microsoft.com/office/powerpoint/2010/main" val="2818000110"/>
              </p:ext>
            </p:extLst>
          </p:nvPr>
        </p:nvGraphicFramePr>
        <p:xfrm>
          <a:off x="47418" y="3685560"/>
          <a:ext cx="7677564" cy="2151116"/>
        </p:xfrm>
        <a:graphic>
          <a:graphicData uri="http://schemas.openxmlformats.org/drawingml/2006/chart">
            <c:chart xmlns:c="http://schemas.openxmlformats.org/drawingml/2006/chart" xmlns:r="http://schemas.openxmlformats.org/officeDocument/2006/relationships" r:id="rId7"/>
          </a:graphicData>
        </a:graphic>
      </p:graphicFrame>
      <p:sp>
        <p:nvSpPr>
          <p:cNvPr id="20" name="TextBox 19">
            <a:extLst>
              <a:ext uri="{FF2B5EF4-FFF2-40B4-BE49-F238E27FC236}">
                <a16:creationId xmlns:a16="http://schemas.microsoft.com/office/drawing/2014/main" id="{438C8A95-4510-8254-7BE9-1D5EB1CE7BF7}"/>
              </a:ext>
            </a:extLst>
          </p:cNvPr>
          <p:cNvSpPr txBox="1"/>
          <p:nvPr/>
        </p:nvSpPr>
        <p:spPr>
          <a:xfrm>
            <a:off x="1008200" y="5744197"/>
            <a:ext cx="68097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CW</a:t>
            </a:r>
          </a:p>
        </p:txBody>
      </p:sp>
      <p:sp>
        <p:nvSpPr>
          <p:cNvPr id="21" name="TextBox 20">
            <a:extLst>
              <a:ext uri="{FF2B5EF4-FFF2-40B4-BE49-F238E27FC236}">
                <a16:creationId xmlns:a16="http://schemas.microsoft.com/office/drawing/2014/main" id="{08E2913B-9E64-8264-345D-64552F60487E}"/>
              </a:ext>
            </a:extLst>
          </p:cNvPr>
          <p:cNvSpPr txBox="1"/>
          <p:nvPr/>
        </p:nvSpPr>
        <p:spPr>
          <a:xfrm>
            <a:off x="1569193" y="5744197"/>
            <a:ext cx="794629"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Hallmark</a:t>
            </a:r>
          </a:p>
        </p:txBody>
      </p:sp>
      <p:sp>
        <p:nvSpPr>
          <p:cNvPr id="22" name="TextBox 21">
            <a:extLst>
              <a:ext uri="{FF2B5EF4-FFF2-40B4-BE49-F238E27FC236}">
                <a16:creationId xmlns:a16="http://schemas.microsoft.com/office/drawing/2014/main" id="{A16E8312-F093-787E-D826-53970B3081E3}"/>
              </a:ext>
            </a:extLst>
          </p:cNvPr>
          <p:cNvSpPr txBox="1"/>
          <p:nvPr/>
        </p:nvSpPr>
        <p:spPr>
          <a:xfrm>
            <a:off x="2209605" y="5744197"/>
            <a:ext cx="680971"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Science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Channel</a:t>
            </a:r>
          </a:p>
        </p:txBody>
      </p:sp>
      <p:sp>
        <p:nvSpPr>
          <p:cNvPr id="23" name="TextBox 22">
            <a:extLst>
              <a:ext uri="{FF2B5EF4-FFF2-40B4-BE49-F238E27FC236}">
                <a16:creationId xmlns:a16="http://schemas.microsoft.com/office/drawing/2014/main" id="{38DC2EF8-47F3-6766-5857-9D39FF36B634}"/>
              </a:ext>
            </a:extLst>
          </p:cNvPr>
          <p:cNvSpPr txBox="1"/>
          <p:nvPr/>
        </p:nvSpPr>
        <p:spPr>
          <a:xfrm>
            <a:off x="2731663" y="5744197"/>
            <a:ext cx="88462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Fox</a:t>
            </a:r>
          </a:p>
        </p:txBody>
      </p:sp>
      <p:sp>
        <p:nvSpPr>
          <p:cNvPr id="24" name="TextBox 23">
            <a:extLst>
              <a:ext uri="{FF2B5EF4-FFF2-40B4-BE49-F238E27FC236}">
                <a16:creationId xmlns:a16="http://schemas.microsoft.com/office/drawing/2014/main" id="{B646AED1-2487-1040-B970-39A83E4B4F61}"/>
              </a:ext>
            </a:extLst>
          </p:cNvPr>
          <p:cNvSpPr txBox="1"/>
          <p:nvPr/>
        </p:nvSpPr>
        <p:spPr>
          <a:xfrm>
            <a:off x="3335546" y="5744197"/>
            <a:ext cx="884621"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My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Network TV</a:t>
            </a:r>
          </a:p>
        </p:txBody>
      </p:sp>
      <p:sp>
        <p:nvSpPr>
          <p:cNvPr id="25" name="TextBox 24">
            <a:extLst>
              <a:ext uri="{FF2B5EF4-FFF2-40B4-BE49-F238E27FC236}">
                <a16:creationId xmlns:a16="http://schemas.microsoft.com/office/drawing/2014/main" id="{E0F4AB3B-09AA-4EE3-5EA4-66A60EAC67CD}"/>
              </a:ext>
            </a:extLst>
          </p:cNvPr>
          <p:cNvSpPr txBox="1"/>
          <p:nvPr/>
        </p:nvSpPr>
        <p:spPr>
          <a:xfrm>
            <a:off x="4038393" y="5744197"/>
            <a:ext cx="68097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MeTV</a:t>
            </a:r>
          </a:p>
        </p:txBody>
      </p:sp>
      <p:sp>
        <p:nvSpPr>
          <p:cNvPr id="26" name="TextBox 25">
            <a:extLst>
              <a:ext uri="{FF2B5EF4-FFF2-40B4-BE49-F238E27FC236}">
                <a16:creationId xmlns:a16="http://schemas.microsoft.com/office/drawing/2014/main" id="{67585D8D-9DAE-BD7D-1841-37F7615B9833}"/>
              </a:ext>
            </a:extLst>
          </p:cNvPr>
          <p:cNvSpPr txBox="1"/>
          <p:nvPr/>
        </p:nvSpPr>
        <p:spPr>
          <a:xfrm>
            <a:off x="4647956" y="5744197"/>
            <a:ext cx="68097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Weather</a:t>
            </a:r>
          </a:p>
        </p:txBody>
      </p:sp>
      <p:sp>
        <p:nvSpPr>
          <p:cNvPr id="27" name="TextBox 26">
            <a:extLst>
              <a:ext uri="{FF2B5EF4-FFF2-40B4-BE49-F238E27FC236}">
                <a16:creationId xmlns:a16="http://schemas.microsoft.com/office/drawing/2014/main" id="{0243EF15-0837-F421-7A80-F0C37F0B5C90}"/>
              </a:ext>
            </a:extLst>
          </p:cNvPr>
          <p:cNvSpPr txBox="1"/>
          <p:nvPr/>
        </p:nvSpPr>
        <p:spPr>
          <a:xfrm>
            <a:off x="5259942" y="5744197"/>
            <a:ext cx="68097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GSN</a:t>
            </a:r>
          </a:p>
        </p:txBody>
      </p:sp>
      <p:sp>
        <p:nvSpPr>
          <p:cNvPr id="28" name="TextBox 27">
            <a:extLst>
              <a:ext uri="{FF2B5EF4-FFF2-40B4-BE49-F238E27FC236}">
                <a16:creationId xmlns:a16="http://schemas.microsoft.com/office/drawing/2014/main" id="{6071CD7B-220E-13A2-1809-2DED23187D12}"/>
              </a:ext>
            </a:extLst>
          </p:cNvPr>
          <p:cNvSpPr txBox="1"/>
          <p:nvPr/>
        </p:nvSpPr>
        <p:spPr>
          <a:xfrm>
            <a:off x="6476007" y="5744197"/>
            <a:ext cx="68097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TV ONE</a:t>
            </a:r>
          </a:p>
        </p:txBody>
      </p:sp>
      <p:sp>
        <p:nvSpPr>
          <p:cNvPr id="29" name="TextBox 28">
            <a:extLst>
              <a:ext uri="{FF2B5EF4-FFF2-40B4-BE49-F238E27FC236}">
                <a16:creationId xmlns:a16="http://schemas.microsoft.com/office/drawing/2014/main" id="{5C466C81-C7B1-E661-EAA0-1BA53085E1AF}"/>
              </a:ext>
            </a:extLst>
          </p:cNvPr>
          <p:cNvSpPr txBox="1"/>
          <p:nvPr/>
        </p:nvSpPr>
        <p:spPr>
          <a:xfrm>
            <a:off x="5790326" y="5744197"/>
            <a:ext cx="835006"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Newsmax</a:t>
            </a:r>
          </a:p>
        </p:txBody>
      </p:sp>
      <p:sp>
        <p:nvSpPr>
          <p:cNvPr id="6" name="Google Shape;62;p13">
            <a:extLst>
              <a:ext uri="{FF2B5EF4-FFF2-40B4-BE49-F238E27FC236}">
                <a16:creationId xmlns:a16="http://schemas.microsoft.com/office/drawing/2014/main" id="{3F0DFDBF-23A4-7914-4F7B-6E3CC84E31A3}"/>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15</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510754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blue jellyfish in the water&#10;&#10;Description automatically generated with low confidence">
            <a:extLst>
              <a:ext uri="{FF2B5EF4-FFF2-40B4-BE49-F238E27FC236}">
                <a16:creationId xmlns:a16="http://schemas.microsoft.com/office/drawing/2014/main" id="{A6CB9F9D-5286-FFD1-3B2C-7040332B5089}"/>
              </a:ext>
            </a:extLst>
          </p:cNvPr>
          <p:cNvPicPr>
            <a:picLocks noChangeAspect="1"/>
          </p:cNvPicPr>
          <p:nvPr/>
        </p:nvPicPr>
        <p:blipFill rotWithShape="1">
          <a:blip r:embed="rId3"/>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0" y="9839147"/>
            <a:ext cx="7772400" cy="22175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a:spLocks/>
          </p:cNvSpPr>
          <p:nvPr/>
        </p:nvSpPr>
        <p:spPr>
          <a:xfrm>
            <a:off x="285443" y="1625756"/>
            <a:ext cx="3893126" cy="369333"/>
          </a:xfrm>
          <a:prstGeom prst="rect">
            <a:avLst/>
          </a:prstGeom>
          <a:noFill/>
        </p:spPr>
        <p:txBody>
          <a:bodyPr wrap="square" rtlCol="0">
            <a:spAutoFit/>
          </a:bodyPr>
          <a:lstStyle/>
          <a:p>
            <a:pPr marL="342908" marR="0" lvl="0" indent="-342908"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B9314962-909F-94F0-9C0A-741D073BF6D2}"/>
              </a:ext>
            </a:extLst>
          </p:cNvPr>
          <p:cNvCxnSpPr>
            <a:cxnSpLocks/>
          </p:cNvCxnSpPr>
          <p:nvPr/>
        </p:nvCxnSpPr>
        <p:spPr>
          <a:xfrm>
            <a:off x="209693" y="1995089"/>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2389F8-AF09-C704-D6AA-C7FE57FB00D7}"/>
              </a:ext>
            </a:extLst>
          </p:cNvPr>
          <p:cNvCxnSpPr>
            <a:cxnSpLocks/>
          </p:cNvCxnSpPr>
          <p:nvPr/>
        </p:nvCxnSpPr>
        <p:spPr>
          <a:xfrm>
            <a:off x="209693" y="4038601"/>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A9FC20-8FB7-84BC-369A-8C7A38F671DE}"/>
              </a:ext>
            </a:extLst>
          </p:cNvPr>
          <p:cNvCxnSpPr>
            <a:cxnSpLocks/>
          </p:cNvCxnSpPr>
          <p:nvPr/>
        </p:nvCxnSpPr>
        <p:spPr>
          <a:xfrm>
            <a:off x="219483" y="7364989"/>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3874F8-C38A-3AF7-F327-A104D3138979}"/>
              </a:ext>
            </a:extLst>
          </p:cNvPr>
          <p:cNvSpPr txBox="1"/>
          <p:nvPr/>
        </p:nvSpPr>
        <p:spPr>
          <a:xfrm>
            <a:off x="175586" y="909233"/>
            <a:ext cx="7547913"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do you do?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
              <a:solidFill>
                <a:srgbClr val="1B1464"/>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Arial" panose="020B0604020202020204" pitchFamily="34" charset="0"/>
                <a:cs typeface="Arial" panose="020B0604020202020204" pitchFamily="34" charset="0"/>
              </a:rPr>
              <a:t>iSpot helps advertisers drive ad effectiveness with holistic TV and video measurement across the full ad lifecycle. Our fast, accurate and actionable measurement solutions enable advertisers to assess creative effectiveness, improve media plans and drive business outcomes from TV and video advertising. </a:t>
            </a:r>
          </a:p>
        </p:txBody>
      </p:sp>
      <p:sp>
        <p:nvSpPr>
          <p:cNvPr id="15" name="TextBox 14">
            <a:extLst>
              <a:ext uri="{FF2B5EF4-FFF2-40B4-BE49-F238E27FC236}">
                <a16:creationId xmlns:a16="http://schemas.microsoft.com/office/drawing/2014/main" id="{46F70DCB-4570-54F6-6E3B-9D981375506F}"/>
              </a:ext>
            </a:extLst>
          </p:cNvPr>
          <p:cNvSpPr txBox="1"/>
          <p:nvPr/>
        </p:nvSpPr>
        <p:spPr>
          <a:xfrm>
            <a:off x="175586" y="2126838"/>
            <a:ext cx="7547913" cy="169277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makes your product or platform unique?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 b="1">
              <a:solidFill>
                <a:srgbClr val="00B0F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
              <a:solidFill>
                <a:srgbClr val="1B1464"/>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Arial" panose="020B0604020202020204" pitchFamily="34" charset="0"/>
                <a:cs typeface="Arial" panose="020B0604020202020204" pitchFamily="34" charset="0"/>
              </a:rPr>
              <a:t>iSpot gives marketers fast, actionable insights that inform how ad creatives and target audiences impact business and brand outcomes. Unlike legacy and ad-hoc offerings, iSpot solutions are purpose-built to measure the performance of every ad on TV with digital-like precision and granularity; and to provide a holistic view of video ad performance across linear, streaming, digital, and social media. Empowered with always-on cross-platform performance analytics, advertisers can take quick and confident action to drive greater ROI. With currency-grade measurement, large-scale verified insights, and deep competitive intelligence, iSpot gives advertisers control and confidence amid the fragmentation chaos. </a:t>
            </a:r>
            <a:endPar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3EADFF59-FC6B-29CA-B71B-7F3710A164CD}"/>
              </a:ext>
            </a:extLst>
          </p:cNvPr>
          <p:cNvSpPr txBox="1"/>
          <p:nvPr/>
        </p:nvSpPr>
        <p:spPr>
          <a:xfrm>
            <a:off x="175584" y="4150514"/>
            <a:ext cx="7547918"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types of companies do you serve?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 b="1">
              <a:solidFill>
                <a:srgbClr val="00B0F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iSpot has extensive experience supporting brands of all sizes and across all  industries, including 85 of the top 100 advertisers. We also serve agencies, networks and publishers, giving them measurement, attribution and currency solutions that prove and maximize business impact. </a:t>
            </a:r>
          </a:p>
        </p:txBody>
      </p:sp>
      <p:cxnSp>
        <p:nvCxnSpPr>
          <p:cNvPr id="42" name="Straight Connector 41">
            <a:extLst>
              <a:ext uri="{FF2B5EF4-FFF2-40B4-BE49-F238E27FC236}">
                <a16:creationId xmlns:a16="http://schemas.microsoft.com/office/drawing/2014/main" id="{C742D552-228B-1B65-A9B9-2CF347DC9A62}"/>
              </a:ext>
            </a:extLst>
          </p:cNvPr>
          <p:cNvCxnSpPr>
            <a:cxnSpLocks/>
          </p:cNvCxnSpPr>
          <p:nvPr/>
        </p:nvCxnSpPr>
        <p:spPr>
          <a:xfrm>
            <a:off x="209693" y="5393550"/>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909A3D0-833A-CFEB-2478-0E4C59A48939}"/>
              </a:ext>
            </a:extLst>
          </p:cNvPr>
          <p:cNvSpPr txBox="1"/>
          <p:nvPr/>
        </p:nvSpPr>
        <p:spPr>
          <a:xfrm>
            <a:off x="175584" y="7459452"/>
            <a:ext cx="7547913"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are the core elements of a successful partnership?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We work hard to provide solutions for all phases of TV and streaming advertising from creative testing to audience exposures and business outcomes. Offering the most comprehensive suite of measurement solutions,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iSpot</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delivers transparency and accountability for TV and video ad investments.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400">
              <a:solidFill>
                <a:srgbClr val="1B1464"/>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Arial" panose="020B0604020202020204" pitchFamily="34" charset="0"/>
                <a:cs typeface="Arial" panose="020B0604020202020204" pitchFamily="34" charset="0"/>
              </a:rPr>
              <a:t>Our incredible technology, talented people and expansive data sources are evidence of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Arial" panose="020B0604020202020204" pitchFamily="34" charset="0"/>
                <a:cs typeface="Arial" panose="020B0604020202020204" pitchFamily="34" charset="0"/>
              </a:rPr>
              <a:t>our commitment to our customers, partners and a deeply held belief that trusted modern measurement will be critical for everyone in the marketplace.</a:t>
            </a:r>
          </a:p>
        </p:txBody>
      </p:sp>
      <p:sp>
        <p:nvSpPr>
          <p:cNvPr id="20" name="TextBox 19">
            <a:extLst>
              <a:ext uri="{FF2B5EF4-FFF2-40B4-BE49-F238E27FC236}">
                <a16:creationId xmlns:a16="http://schemas.microsoft.com/office/drawing/2014/main" id="{D0EDB359-FEC0-080C-22D4-4B98129C3514}"/>
              </a:ext>
            </a:extLst>
          </p:cNvPr>
          <p:cNvSpPr txBox="1"/>
          <p:nvPr/>
        </p:nvSpPr>
        <p:spPr>
          <a:xfrm>
            <a:off x="175584" y="5471983"/>
            <a:ext cx="3364561"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attribution model(s) do you utilize?</a:t>
            </a:r>
            <a:endParaRPr lang="en-US" sz="2800" b="1">
              <a:solidFill>
                <a:srgbClr val="00B0F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5AF8603-2D4C-D8AF-FF05-1B93E925958D}"/>
              </a:ext>
            </a:extLst>
          </p:cNvPr>
          <p:cNvSpPr txBox="1"/>
          <p:nvPr/>
        </p:nvSpPr>
        <p:spPr>
          <a:xfrm>
            <a:off x="3949542" y="5471983"/>
            <a:ext cx="3665401" cy="1538883"/>
          </a:xfrm>
          <a:prstGeom prst="rect">
            <a:avLst/>
          </a:prstGeom>
          <a:noFill/>
        </p:spPr>
        <p:txBody>
          <a:bodyPr wrap="square">
            <a:spAutoFit/>
          </a:bodyPr>
          <a:lstStyle/>
          <a:p>
            <a:pPr>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video platforms do you measure or support?</a:t>
            </a:r>
            <a:endParaRPr lang="en-US" sz="2800" b="1">
              <a:solidFill>
                <a:srgbClr val="00B0F0"/>
              </a:solidFill>
              <a:latin typeface="Arial" panose="020B0604020202020204" pitchFamily="34" charset="0"/>
              <a:cs typeface="Arial" panose="020B0604020202020204" pitchFamily="34" charset="0"/>
            </a:endParaRPr>
          </a:p>
          <a:p>
            <a:pPr>
              <a:defRPr/>
            </a:pPr>
            <a:endParaRPr lang="en-US" sz="200" b="1">
              <a:solidFill>
                <a:srgbClr val="00B0F0"/>
              </a:solidFill>
              <a:latin typeface="Arial" panose="020B0604020202020204" pitchFamily="34" charset="0"/>
              <a:cs typeface="Arial" panose="020B0604020202020204" pitchFamily="34" charset="0"/>
            </a:endParaRPr>
          </a:p>
          <a:p>
            <a:pPr>
              <a:defRPr/>
            </a:pPr>
            <a:r>
              <a:rPr lang="en-US" sz="1200">
                <a:solidFill>
                  <a:srgbClr val="1B1464"/>
                </a:solidFill>
                <a:latin typeface="Arial" panose="020B0604020202020204" pitchFamily="34" charset="0"/>
                <a:cs typeface="Arial" panose="020B0604020202020204" pitchFamily="34" charset="0"/>
              </a:rPr>
              <a:t>iSpot believes there’s a better way to measure TV and video ad ROI. We support granular views of cross-screen ad performance in real-time across streaming, linear, digital and social video, including walled gardens.</a:t>
            </a:r>
            <a:endParaRPr kumimoji="0" lang="en-US" sz="120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1D154252-C605-4861-2E31-E06E4D75AB41}"/>
              </a:ext>
            </a:extLst>
          </p:cNvPr>
          <p:cNvCxnSpPr>
            <a:cxnSpLocks/>
          </p:cNvCxnSpPr>
          <p:nvPr/>
        </p:nvCxnSpPr>
        <p:spPr>
          <a:xfrm flipH="1">
            <a:off x="3865303" y="5563943"/>
            <a:ext cx="20897" cy="1637877"/>
          </a:xfrm>
          <a:prstGeom prst="line">
            <a:avLst/>
          </a:prstGeom>
          <a:ln>
            <a:solidFill>
              <a:srgbClr val="00BFF2"/>
            </a:solidFill>
            <a:prstDash val="lgDash"/>
          </a:ln>
        </p:spPr>
        <p:style>
          <a:lnRef idx="1">
            <a:schemeClr val="accent1"/>
          </a:lnRef>
          <a:fillRef idx="0">
            <a:schemeClr val="accent1"/>
          </a:fillRef>
          <a:effectRef idx="0">
            <a:schemeClr val="accent1"/>
          </a:effectRef>
          <a:fontRef idx="minor">
            <a:schemeClr val="tx1"/>
          </a:fontRef>
        </p:style>
      </p:cxnSp>
      <p:sp>
        <p:nvSpPr>
          <p:cNvPr id="13" name="Rounded Rectangle 1">
            <a:extLst>
              <a:ext uri="{FF2B5EF4-FFF2-40B4-BE49-F238E27FC236}">
                <a16:creationId xmlns:a16="http://schemas.microsoft.com/office/drawing/2014/main" id="{98C0762B-5D64-B22A-4D03-C812192765E3}"/>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2" name="Picture 1" descr="A green and white logo&#10;&#10;Description automatically generated">
            <a:extLst>
              <a:ext uri="{FF2B5EF4-FFF2-40B4-BE49-F238E27FC236}">
                <a16:creationId xmlns:a16="http://schemas.microsoft.com/office/drawing/2014/main" id="{6731755F-D0EA-0AC1-4B4B-EAEBAF396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6325" y="137877"/>
            <a:ext cx="1283918" cy="514068"/>
          </a:xfrm>
          <a:prstGeom prst="rect">
            <a:avLst/>
          </a:prstGeom>
        </p:spPr>
      </p:pic>
      <p:grpSp>
        <p:nvGrpSpPr>
          <p:cNvPr id="4" name="Group 3">
            <a:extLst>
              <a:ext uri="{FF2B5EF4-FFF2-40B4-BE49-F238E27FC236}">
                <a16:creationId xmlns:a16="http://schemas.microsoft.com/office/drawing/2014/main" id="{1A788888-A380-D01C-84F3-01527E3B1F53}"/>
              </a:ext>
            </a:extLst>
          </p:cNvPr>
          <p:cNvGrpSpPr/>
          <p:nvPr/>
        </p:nvGrpSpPr>
        <p:grpSpPr>
          <a:xfrm>
            <a:off x="209693" y="9282615"/>
            <a:ext cx="7353014" cy="519764"/>
            <a:chOff x="209693" y="9231816"/>
            <a:chExt cx="7353014" cy="519764"/>
          </a:xfrm>
        </p:grpSpPr>
        <p:sp>
          <p:nvSpPr>
            <p:cNvPr id="5" name="Rounded Rectangle 4">
              <a:extLst>
                <a:ext uri="{FF2B5EF4-FFF2-40B4-BE49-F238E27FC236}">
                  <a16:creationId xmlns:a16="http://schemas.microsoft.com/office/drawing/2014/main" id="{36F6E914-5339-0230-DC17-921C8AB70A59}"/>
                </a:ext>
              </a:extLst>
            </p:cNvPr>
            <p:cNvSpPr/>
            <p:nvPr/>
          </p:nvSpPr>
          <p:spPr>
            <a:xfrm>
              <a:off x="209693" y="9231816"/>
              <a:ext cx="7353014" cy="519764"/>
            </a:xfrm>
            <a:prstGeom prst="roundRect">
              <a:avLst/>
            </a:prstGeom>
            <a:solidFill>
              <a:srgbClr val="1B1464"/>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916B06-03EB-4E49-9838-D04FA3F4F622}"/>
                </a:ext>
              </a:extLst>
            </p:cNvPr>
            <p:cNvSpPr txBox="1"/>
            <p:nvPr/>
          </p:nvSpPr>
          <p:spPr>
            <a:xfrm>
              <a:off x="311641" y="9231816"/>
              <a:ext cx="6828681" cy="4924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Website and contact information:</a:t>
              </a:r>
            </a:p>
            <a:p>
              <a:pPr lvl="0">
                <a:defRPr/>
              </a:pPr>
              <a:r>
                <a:rPr lang="en-US" sz="1200">
                  <a:solidFill>
                    <a:srgbClr val="00BFF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iSpot.tv</a:t>
              </a:r>
              <a:r>
                <a:rPr lang="en-US" sz="1200">
                  <a:solidFill>
                    <a:srgbClr val="00BFF2"/>
                  </a:solidFill>
                  <a:latin typeface="Arial" panose="020B0604020202020204" pitchFamily="34" charset="0"/>
                  <a:cs typeface="Arial" panose="020B0604020202020204" pitchFamily="34" charset="0"/>
                </a:rPr>
                <a:t> </a:t>
              </a:r>
              <a:r>
                <a:rPr lang="en-US" sz="1200">
                  <a:solidFill>
                    <a:schemeClr val="bg1"/>
                  </a:solidFill>
                  <a:latin typeface="Arial" panose="020B0604020202020204" pitchFamily="34" charset="0"/>
                  <a:cs typeface="Arial" panose="020B0604020202020204" pitchFamily="34" charset="0"/>
                </a:rPr>
                <a:t>|</a:t>
              </a:r>
              <a:r>
                <a:rPr lang="en-US" sz="1200">
                  <a:solidFill>
                    <a:srgbClr val="00BFF2"/>
                  </a:solidFill>
                  <a:latin typeface="Arial" panose="020B0604020202020204" pitchFamily="34" charset="0"/>
                  <a:cs typeface="Arial" panose="020B0604020202020204" pitchFamily="34" charset="0"/>
                </a:rPr>
                <a:t> </a:t>
              </a:r>
              <a:r>
                <a:rPr lang="en-US" sz="1200">
                  <a:solidFill>
                    <a:srgbClr val="00BFF2"/>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iSpot.tv/contact-us</a:t>
              </a:r>
              <a:endParaRPr lang="en-US" sz="1200">
                <a:solidFill>
                  <a:srgbClr val="00BFF2"/>
                </a:solidFill>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C8271BC8-8D65-943E-36A0-EC99FDC77E96}"/>
              </a:ext>
            </a:extLst>
          </p:cNvPr>
          <p:cNvSpPr txBox="1"/>
          <p:nvPr/>
        </p:nvSpPr>
        <p:spPr>
          <a:xfrm>
            <a:off x="175584" y="6006800"/>
            <a:ext cx="3710616"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1B1464"/>
                </a:solidFill>
                <a:effectLst/>
                <a:uLnTx/>
                <a:uFillTx/>
                <a:latin typeface="Arial" panose="020B0604020202020204" pitchFamily="34" charset="0"/>
                <a:ea typeface="+mn-ea"/>
                <a:cs typeface="Arial" panose="020B0604020202020204" pitchFamily="34" charset="0"/>
              </a:rPr>
              <a:t>iSpot’s</a:t>
            </a:r>
            <a:r>
              <a:rPr kumimoji="0" lang="en-US" sz="12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attribution is a multi-touch fractional attribution model of media exposures to conversion events. The Fractional Linear and Fractional Weighted models provide fractional credit and look back in time from the point of exposure (impression on TV) to when conversion occurs.</a:t>
            </a:r>
          </a:p>
        </p:txBody>
      </p:sp>
      <p:sp>
        <p:nvSpPr>
          <p:cNvPr id="7" name="Google Shape;62;p13">
            <a:extLst>
              <a:ext uri="{FF2B5EF4-FFF2-40B4-BE49-F238E27FC236}">
                <a16:creationId xmlns:a16="http://schemas.microsoft.com/office/drawing/2014/main" id="{58C67769-3BD9-3A9A-671E-A6A70DDFC4E1}"/>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16</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2086133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2634F-636E-A9E7-6909-2D330FA85B06}"/>
            </a:ext>
          </a:extLst>
        </p:cNvPr>
        <p:cNvGrpSpPr/>
        <p:nvPr/>
      </p:nvGrpSpPr>
      <p:grpSpPr>
        <a:xfrm>
          <a:off x="0" y="0"/>
          <a:ext cx="0" cy="0"/>
          <a:chOff x="0" y="0"/>
          <a:chExt cx="0" cy="0"/>
        </a:xfrm>
      </p:grpSpPr>
      <p:pic>
        <p:nvPicPr>
          <p:cNvPr id="4" name="Picture 3" descr="A green and white logo&#10;&#10;Description automatically generated">
            <a:extLst>
              <a:ext uri="{FF2B5EF4-FFF2-40B4-BE49-F238E27FC236}">
                <a16:creationId xmlns:a16="http://schemas.microsoft.com/office/drawing/2014/main" id="{E7FD7415-E33C-8644-95EB-712523457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002" y="168655"/>
            <a:ext cx="1283918" cy="514068"/>
          </a:xfrm>
          <a:prstGeom prst="rect">
            <a:avLst/>
          </a:prstGeom>
        </p:spPr>
      </p:pic>
      <p:sp>
        <p:nvSpPr>
          <p:cNvPr id="7" name="Google Shape;58;p13">
            <a:extLst>
              <a:ext uri="{FF2B5EF4-FFF2-40B4-BE49-F238E27FC236}">
                <a16:creationId xmlns:a16="http://schemas.microsoft.com/office/drawing/2014/main" id="{E36A8BE6-FFB6-6FC5-8F03-72996F89DDA2}"/>
              </a:ext>
            </a:extLst>
          </p:cNvPr>
          <p:cNvSpPr/>
          <p:nvPr/>
        </p:nvSpPr>
        <p:spPr>
          <a:xfrm>
            <a:off x="14816" y="755006"/>
            <a:ext cx="7712435" cy="275434"/>
          </a:xfrm>
          <a:prstGeom prst="rect">
            <a:avLst/>
          </a:prstGeom>
          <a:noFill/>
          <a:ln>
            <a:noFill/>
          </a:ln>
        </p:spPr>
        <p:txBody>
          <a:bodyPr spcFirstLastPara="1" wrap="square" lIns="91433" tIns="45700" rIns="91433" bIns="45700" anchor="t" anchorCtr="0">
            <a:noAutofit/>
          </a:bodyPr>
          <a:lstStyle/>
          <a:p>
            <a:pPr marL="0" marR="0" lvl="0" indent="0" algn="ctr" defTabSz="1219170" rtl="0" eaLnBrk="1" fontAlgn="auto" latinLnBrk="0" hangingPunct="1">
              <a:lnSpc>
                <a:spcPct val="100000"/>
              </a:lnSpc>
              <a:spcBef>
                <a:spcPts val="0"/>
              </a:spcBef>
              <a:spcAft>
                <a:spcPts val="0"/>
              </a:spcAft>
              <a:buClr>
                <a:srgbClr val="ED3C8D"/>
              </a:buClr>
              <a:buSzPts val="1700"/>
              <a:buFontTx/>
              <a:buNone/>
              <a:tabLst/>
              <a:defRPr/>
            </a:pPr>
            <a:r>
              <a:rPr kumimoji="0" lang="en-US" sz="1400"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Automotive brand partners with </a:t>
            </a:r>
            <a:r>
              <a:rPr kumimoji="0" lang="en-US" sz="1400" b="1" i="0" u="none" strike="noStrike" kern="0" cap="none" spc="0" normalizeH="0" baseline="0" noProof="0" err="1">
                <a:ln>
                  <a:noFill/>
                </a:ln>
                <a:solidFill>
                  <a:srgbClr val="1F1A62"/>
                </a:solidFill>
                <a:effectLst/>
                <a:uLnTx/>
                <a:uFillTx/>
                <a:latin typeface="Arial" panose="020B0604020202020204" pitchFamily="34" charset="0"/>
                <a:cs typeface="Arial" panose="020B0604020202020204" pitchFamily="34" charset="0"/>
                <a:sym typeface="Helvetica Neue"/>
              </a:rPr>
              <a:t>iSpot</a:t>
            </a:r>
            <a:r>
              <a:rPr kumimoji="0" lang="en-US" sz="1400"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 to measure and </a:t>
            </a:r>
            <a:r>
              <a:rPr lang="en-US" sz="1400" b="1" kern="0">
                <a:solidFill>
                  <a:srgbClr val="1F1A62"/>
                </a:solidFill>
                <a:latin typeface="Arial" panose="020B0604020202020204" pitchFamily="34" charset="0"/>
                <a:cs typeface="Arial" panose="020B0604020202020204" pitchFamily="34" charset="0"/>
                <a:sym typeface="Helvetica Neue"/>
              </a:rPr>
              <a:t>i</a:t>
            </a:r>
            <a:r>
              <a:rPr kumimoji="0" lang="en-US" sz="1400" b="1" i="0" u="none" strike="noStrike" kern="0" cap="none" spc="0" normalizeH="0" baseline="0" noProof="0" err="1">
                <a:ln>
                  <a:noFill/>
                </a:ln>
                <a:solidFill>
                  <a:srgbClr val="1F1A62"/>
                </a:solidFill>
                <a:effectLst/>
                <a:uLnTx/>
                <a:uFillTx/>
                <a:latin typeface="Arial" panose="020B0604020202020204" pitchFamily="34" charset="0"/>
                <a:cs typeface="Arial" panose="020B0604020202020204" pitchFamily="34" charset="0"/>
                <a:sym typeface="Helvetica Neue"/>
              </a:rPr>
              <a:t>dentify</a:t>
            </a:r>
            <a:r>
              <a:rPr lang="en-US" sz="1400" b="1" kern="0">
                <a:solidFill>
                  <a:srgbClr val="1F1A62"/>
                </a:solidFill>
                <a:latin typeface="Arial" panose="020B0604020202020204" pitchFamily="34" charset="0"/>
                <a:cs typeface="Arial" panose="020B0604020202020204" pitchFamily="34" charset="0"/>
                <a:sym typeface="Helvetica Neue"/>
              </a:rPr>
              <a:t> campaign efficiencies</a:t>
            </a:r>
            <a:endParaRPr kumimoji="0" lang="en-US" sz="1400"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endParaRPr>
          </a:p>
        </p:txBody>
      </p:sp>
      <p:sp>
        <p:nvSpPr>
          <p:cNvPr id="63" name="Google Shape;54;p13">
            <a:extLst>
              <a:ext uri="{FF2B5EF4-FFF2-40B4-BE49-F238E27FC236}">
                <a16:creationId xmlns:a16="http://schemas.microsoft.com/office/drawing/2014/main" id="{055FF380-51A2-BB30-F0DF-8E8AA856B434}"/>
              </a:ext>
            </a:extLst>
          </p:cNvPr>
          <p:cNvSpPr/>
          <p:nvPr/>
        </p:nvSpPr>
        <p:spPr>
          <a:xfrm>
            <a:off x="0" y="6201336"/>
            <a:ext cx="7771887" cy="3832414"/>
          </a:xfrm>
          <a:prstGeom prst="rect">
            <a:avLst/>
          </a:prstGeom>
          <a:solidFill>
            <a:srgbClr val="E2E8F1"/>
          </a:solidFill>
          <a:ln>
            <a:solidFill>
              <a:srgbClr val="1B1464"/>
            </a:solid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500"/>
              <a:buFontTx/>
              <a:buNone/>
              <a:tabLst/>
              <a:defRPr/>
            </a:pPr>
            <a:r>
              <a:rPr kumimoji="0" lang="en-US" sz="667" b="0"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a:t>
            </a:r>
            <a:endParaRPr kumimoji="0" sz="667" b="0"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
        <p:nvSpPr>
          <p:cNvPr id="64" name="Rectangle 63">
            <a:extLst>
              <a:ext uri="{FF2B5EF4-FFF2-40B4-BE49-F238E27FC236}">
                <a16:creationId xmlns:a16="http://schemas.microsoft.com/office/drawing/2014/main" id="{CD342A4B-BD20-07C8-832C-42130979C555}"/>
              </a:ext>
            </a:extLst>
          </p:cNvPr>
          <p:cNvSpPr/>
          <p:nvPr/>
        </p:nvSpPr>
        <p:spPr>
          <a:xfrm>
            <a:off x="59965" y="6201336"/>
            <a:ext cx="7712435" cy="3416320"/>
          </a:xfrm>
          <a:prstGeom prst="rect">
            <a:avLst/>
          </a:prstGeom>
          <a:noFill/>
          <a:ln>
            <a:noFill/>
          </a:ln>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Challenge</a:t>
            </a:r>
          </a:p>
          <a:p>
            <a:pPr marL="285750" marR="0" lvl="0" indent="-285750" algn="l" defTabSz="457200" rtl="0" eaLnBrk="1" fontAlgn="auto" latinLnBrk="0" hangingPunct="1">
              <a:lnSpc>
                <a:spcPct val="100000"/>
              </a:lnSpc>
              <a:spcBef>
                <a:spcPts val="0"/>
              </a:spcBef>
              <a:spcAft>
                <a:spcPts val="0"/>
              </a:spcAft>
              <a:buClrTx/>
              <a:buSzTx/>
              <a:buFontTx/>
              <a:buBlip>
                <a:blip r:embed="rId4"/>
              </a:buBlip>
              <a:tabLst/>
              <a:defRPr/>
            </a:pPr>
            <a:r>
              <a:rPr lang="en" sz="1100">
                <a:solidFill>
                  <a:srgbClr val="1F1A62"/>
                </a:solidFill>
                <a:latin typeface="Arial" panose="020B0604020202020204" pitchFamily="34" charset="0"/>
                <a:ea typeface="Helvetica Neue"/>
                <a:cs typeface="Arial" panose="020B0604020202020204" pitchFamily="34" charset="0"/>
                <a:sym typeface="Helvetica Neue"/>
              </a:rPr>
              <a:t>Boost performance, increase ROAS and grow savings for an automotive brand’s upfront campaign by analyzing quarterly performance across linear and streaming platforms to identify and remove inefficient networks.</a:t>
            </a:r>
          </a:p>
          <a:p>
            <a:pPr marR="0" lvl="0" algn="l" defTabSz="457200" rtl="0" eaLnBrk="1" fontAlgn="auto" latinLnBrk="0" hangingPunct="1">
              <a:lnSpc>
                <a:spcPct val="100000"/>
              </a:lnSpc>
              <a:spcBef>
                <a:spcPts val="0"/>
              </a:spcBef>
              <a:spcAft>
                <a:spcPts val="0"/>
              </a:spcAft>
              <a:buClrTx/>
              <a:buSzTx/>
              <a:tabLst/>
              <a:defRPr/>
            </a:pPr>
            <a:endParaRPr kumimoji="0" lang="en-US" sz="6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Measurement Solution</a:t>
            </a:r>
          </a:p>
          <a:p>
            <a:pPr marL="285750" indent="-285750">
              <a:buBlip>
                <a:blip r:embed="rId4"/>
              </a:buBlip>
              <a:defRPr/>
            </a:pPr>
            <a:r>
              <a:rPr lang="en" sz="1100" err="1">
                <a:solidFill>
                  <a:srgbClr val="1F1A62"/>
                </a:solidFill>
                <a:latin typeface="Arial" panose="020B0604020202020204" pitchFamily="34" charset="0"/>
                <a:ea typeface="Helvetica Neue"/>
                <a:cs typeface="Arial" panose="020B0604020202020204" pitchFamily="34" charset="0"/>
                <a:sym typeface="Helvetica Neue"/>
              </a:rPr>
              <a:t>iSpot’s</a:t>
            </a:r>
            <a:r>
              <a:rPr lang="en" sz="1100">
                <a:solidFill>
                  <a:srgbClr val="1F1A62"/>
                </a:solidFill>
                <a:latin typeface="Arial" panose="020B0604020202020204" pitchFamily="34" charset="0"/>
                <a:ea typeface="Helvetica Neue"/>
                <a:cs typeface="Arial" panose="020B0604020202020204" pitchFamily="34" charset="0"/>
                <a:sym typeface="Helvetica Neue"/>
              </a:rPr>
              <a:t> </a:t>
            </a:r>
            <a:r>
              <a:rPr lang="en" sz="1100" i="1">
                <a:solidFill>
                  <a:srgbClr val="1F1A62"/>
                </a:solidFill>
                <a:latin typeface="Arial" panose="020B0604020202020204" pitchFamily="34" charset="0"/>
                <a:ea typeface="Helvetica Neue"/>
                <a:cs typeface="Arial" panose="020B0604020202020204" pitchFamily="34" charset="0"/>
                <a:sym typeface="Helvetica Neue"/>
              </a:rPr>
              <a:t>person-level measurement </a:t>
            </a:r>
            <a:r>
              <a:rPr lang="en" sz="1100">
                <a:solidFill>
                  <a:srgbClr val="1F1A62"/>
                </a:solidFill>
                <a:latin typeface="Arial" panose="020B0604020202020204" pitchFamily="34" charset="0"/>
                <a:ea typeface="Helvetica Neue"/>
                <a:cs typeface="Arial" panose="020B0604020202020204" pitchFamily="34" charset="0"/>
                <a:sym typeface="Helvetica Neue"/>
              </a:rPr>
              <a:t>and </a:t>
            </a:r>
            <a:r>
              <a:rPr lang="en" sz="1100" i="1">
                <a:solidFill>
                  <a:srgbClr val="1F1A62"/>
                </a:solidFill>
                <a:latin typeface="Arial" panose="020B0604020202020204" pitchFamily="34" charset="0"/>
                <a:ea typeface="Helvetica Neue"/>
                <a:cs typeface="Arial" panose="020B0604020202020204" pitchFamily="34" charset="0"/>
                <a:sym typeface="Helvetica Neue"/>
              </a:rPr>
              <a:t>Attention Analytics </a:t>
            </a:r>
            <a:r>
              <a:rPr lang="en" sz="1100">
                <a:solidFill>
                  <a:srgbClr val="1F1A62"/>
                </a:solidFill>
                <a:latin typeface="Arial" panose="020B0604020202020204" pitchFamily="34" charset="0"/>
                <a:ea typeface="Helvetica Neue"/>
                <a:cs typeface="Arial" panose="020B0604020202020204" pitchFamily="34" charset="0"/>
                <a:sym typeface="Helvetica Neue"/>
              </a:rPr>
              <a:t>were used to gauge ad effectiveness through KPIs like Attention Index and Interruption Rate.  By examining the campaign across Linear, Digital, and Streaming channels they were able to identify campaign </a:t>
            </a:r>
            <a:r>
              <a:rPr lang="en-US" sz="1100">
                <a:solidFill>
                  <a:srgbClr val="1F1A62"/>
                </a:solidFill>
                <a:latin typeface="Arial" panose="020B0604020202020204" pitchFamily="34" charset="0"/>
                <a:ea typeface="Helvetica Neue"/>
                <a:cs typeface="Arial" panose="020B0604020202020204" pitchFamily="34" charset="0"/>
                <a:sym typeface="Helvetica Neue"/>
              </a:rPr>
              <a:t>efficiencies </a:t>
            </a:r>
            <a:r>
              <a:rPr lang="en" sz="1100">
                <a:solidFill>
                  <a:srgbClr val="1F1A62"/>
                </a:solidFill>
                <a:latin typeface="Arial" panose="020B0604020202020204" pitchFamily="34" charset="0"/>
                <a:ea typeface="Helvetica Neue"/>
                <a:cs typeface="Arial" panose="020B0604020202020204" pitchFamily="34" charset="0"/>
                <a:sym typeface="Helvetica Neue"/>
              </a:rPr>
              <a:t>across key metrics including total reach, target audience reach, frequency and attention index.</a:t>
            </a:r>
          </a:p>
          <a:p>
            <a:pPr>
              <a:defRPr/>
            </a:pPr>
            <a:endParaRPr kumimoji="0" lang="en-US" sz="6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Target Audience</a:t>
            </a:r>
          </a:p>
          <a:p>
            <a:pPr marL="285750" indent="-285750">
              <a:buBlip>
                <a:blip r:embed="rId4"/>
              </a:buBlip>
              <a:defRPr/>
            </a:pP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Automotive Intenders</a:t>
            </a:r>
            <a:endParaRPr lang="en-US" sz="1100">
              <a:solidFill>
                <a:srgbClr val="1F1A62"/>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Learnings</a:t>
            </a:r>
            <a:endParaRPr kumimoji="0" lang="en-US" sz="4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Identified 7 of 29 linear networks and 8 of 24 streaming publishers as inefficient and removed from campaign</a:t>
            </a:r>
          </a:p>
          <a:p>
            <a:pPr marL="285750" indent="-285750">
              <a:buBlip>
                <a:blip r:embed="rId4"/>
              </a:buBlip>
              <a:defRPr/>
            </a:pPr>
            <a:r>
              <a:rPr lang="en-US" sz="1100">
                <a:solidFill>
                  <a:srgbClr val="1F1A62"/>
                </a:solidFill>
                <a:latin typeface="Arial" panose="020B0604020202020204" pitchFamily="34" charset="0"/>
                <a:ea typeface="Helvetica Neue"/>
                <a:cs typeface="Arial" panose="020B0604020202020204" pitchFamily="34" charset="0"/>
                <a:sym typeface="Helvetica Neue"/>
              </a:rPr>
              <a:t>Drove $2M in savings through refining DSP selection, pinpointing high-performing partners, and reduced ad waste by optimizing for a more targeted media buy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Viewing Source / Media Type</a:t>
            </a:r>
          </a:p>
          <a:p>
            <a:pPr marL="285750" indent="-285750">
              <a:buBlip>
                <a:blip r:embed="rId4"/>
              </a:buBlip>
              <a:defRPr/>
            </a:pPr>
            <a:r>
              <a:rPr kumimoji="0" lang="en-US" sz="1100" b="0" i="0" u="none" strike="noStrike" kern="1200" cap="none" spc="0" normalizeH="0" baseline="0" noProof="0" err="1">
                <a:ln>
                  <a:noFill/>
                </a:ln>
                <a:solidFill>
                  <a:srgbClr val="1F1A62"/>
                </a:solidFill>
                <a:effectLst/>
                <a:uLnTx/>
                <a:uFillTx/>
                <a:latin typeface="Arial" panose="020B0604020202020204" pitchFamily="34" charset="0"/>
                <a:cs typeface="Arial" panose="020B0604020202020204" pitchFamily="34" charset="0"/>
              </a:rPr>
              <a:t>iSpot.tv</a:t>
            </a: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 / Smart TV / Linear TV</a:t>
            </a:r>
          </a:p>
          <a:p>
            <a:pPr>
              <a:defRPr/>
            </a:pPr>
            <a:endPar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pic>
        <p:nvPicPr>
          <p:cNvPr id="65" name="Google Shape;61;p13">
            <a:extLst>
              <a:ext uri="{FF2B5EF4-FFF2-40B4-BE49-F238E27FC236}">
                <a16:creationId xmlns:a16="http://schemas.microsoft.com/office/drawing/2014/main" id="{43C4AE7E-55A0-6623-14C2-D36033A93796}"/>
              </a:ext>
            </a:extLst>
          </p:cNvPr>
          <p:cNvPicPr preferRelativeResize="0"/>
          <p:nvPr/>
        </p:nvPicPr>
        <p:blipFill rotWithShape="1">
          <a:blip r:embed="rId5">
            <a:alphaModFix/>
          </a:blip>
          <a:srcRect/>
          <a:stretch/>
        </p:blipFill>
        <p:spPr>
          <a:xfrm>
            <a:off x="-23284" y="9844887"/>
            <a:ext cx="7815264" cy="232211"/>
          </a:xfrm>
          <a:prstGeom prst="rect">
            <a:avLst/>
          </a:prstGeom>
          <a:noFill/>
          <a:ln>
            <a:noFill/>
          </a:ln>
        </p:spPr>
      </p:pic>
      <p:sp>
        <p:nvSpPr>
          <p:cNvPr id="13" name="TextBox 12">
            <a:extLst>
              <a:ext uri="{FF2B5EF4-FFF2-40B4-BE49-F238E27FC236}">
                <a16:creationId xmlns:a16="http://schemas.microsoft.com/office/drawing/2014/main" id="{605CCF81-A118-1B2D-8F0D-CFA35813FC43}"/>
              </a:ext>
            </a:extLst>
          </p:cNvPr>
          <p:cNvSpPr txBox="1"/>
          <p:nvPr/>
        </p:nvSpPr>
        <p:spPr>
          <a:xfrm>
            <a:off x="0" y="1129471"/>
            <a:ext cx="7772400" cy="646331"/>
          </a:xfrm>
          <a:prstGeom prst="rect">
            <a:avLst/>
          </a:prstGeom>
          <a:noFill/>
        </p:spPr>
        <p:txBody>
          <a:bodyPr wrap="square" rtlCol="0">
            <a:spAutoFit/>
          </a:bodyPr>
          <a:lstStyle/>
          <a:p>
            <a:pPr algn="ctr"/>
            <a:r>
              <a:rPr lang="en-US" b="1">
                <a:solidFill>
                  <a:srgbClr val="1B1464"/>
                </a:solidFill>
                <a:latin typeface="Arial" panose="020B0604020202020204" pitchFamily="34" charset="0"/>
                <a:cs typeface="Arial" panose="020B0604020202020204" pitchFamily="34" charset="0"/>
              </a:rPr>
              <a:t>Attention Index and Interruption Rate Utilized to </a:t>
            </a:r>
          </a:p>
          <a:p>
            <a:pPr algn="ctr"/>
            <a:r>
              <a:rPr lang="en-US" b="1">
                <a:solidFill>
                  <a:srgbClr val="1B1464"/>
                </a:solidFill>
                <a:latin typeface="Arial" panose="020B0604020202020204" pitchFamily="34" charset="0"/>
                <a:cs typeface="Arial" panose="020B0604020202020204" pitchFamily="34" charset="0"/>
              </a:rPr>
              <a:t>Increase Savings and Boost Performance</a:t>
            </a:r>
          </a:p>
        </p:txBody>
      </p:sp>
      <p:cxnSp>
        <p:nvCxnSpPr>
          <p:cNvPr id="34" name="Straight Connector 33">
            <a:extLst>
              <a:ext uri="{FF2B5EF4-FFF2-40B4-BE49-F238E27FC236}">
                <a16:creationId xmlns:a16="http://schemas.microsoft.com/office/drawing/2014/main" id="{EF35AFB1-82DA-89B9-AE1E-E799851E133D}"/>
              </a:ext>
            </a:extLst>
          </p:cNvPr>
          <p:cNvCxnSpPr>
            <a:cxnSpLocks/>
          </p:cNvCxnSpPr>
          <p:nvPr/>
        </p:nvCxnSpPr>
        <p:spPr>
          <a:xfrm>
            <a:off x="14816" y="1054758"/>
            <a:ext cx="7712436" cy="262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Google Shape;56;p13">
            <a:extLst>
              <a:ext uri="{FF2B5EF4-FFF2-40B4-BE49-F238E27FC236}">
                <a16:creationId xmlns:a16="http://schemas.microsoft.com/office/drawing/2014/main" id="{087B2982-BE73-2E65-5A87-37BB81CA9F00}"/>
              </a:ext>
            </a:extLst>
          </p:cNvPr>
          <p:cNvSpPr/>
          <p:nvPr/>
        </p:nvSpPr>
        <p:spPr>
          <a:xfrm>
            <a:off x="115839" y="95594"/>
            <a:ext cx="6801996" cy="549057"/>
          </a:xfrm>
          <a:prstGeom prst="rect">
            <a:avLst/>
          </a:prstGeom>
          <a:noFill/>
          <a:ln>
            <a:noFill/>
          </a:ln>
        </p:spPr>
        <p:txBody>
          <a:bodyPr spcFirstLastPara="1" wrap="square" lIns="91433" tIns="0" rIns="91433" bIns="91433" anchor="ctr" anchorCtr="0">
            <a:noAutofit/>
          </a:bodyPr>
          <a:lstStyle/>
          <a:p>
            <a:pPr marL="0" marR="0" lvl="0" indent="0" algn="l" defTabSz="1219170" rtl="0" eaLnBrk="1" fontAlgn="auto" latinLnBrk="0" hangingPunct="1">
              <a:spcBef>
                <a:spcPts val="0"/>
              </a:spcBef>
              <a:spcAft>
                <a:spcPts val="0"/>
              </a:spcAft>
              <a:buClr>
                <a:srgbClr val="FFFFFF"/>
              </a:buClr>
              <a:buSzPts val="1100"/>
              <a:buFontTx/>
              <a:buNone/>
              <a:tabLst/>
              <a:defRPr/>
            </a:pPr>
            <a:r>
              <a:rPr kumimoji="0" lang="en"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Product Category</a:t>
            </a:r>
            <a:r>
              <a:rPr kumimoji="0" lang="en-US"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 </a:t>
            </a:r>
            <a:r>
              <a:rPr lang="en-US" b="1" kern="0">
                <a:solidFill>
                  <a:srgbClr val="1B1464"/>
                </a:solidFill>
                <a:latin typeface="Arial" panose="020B0604020202020204" pitchFamily="34" charset="0"/>
                <a:cs typeface="Arial" panose="020B0604020202020204" pitchFamily="34" charset="0"/>
                <a:sym typeface="Helvetica Neue"/>
              </a:rPr>
              <a:t>Automotive</a:t>
            </a:r>
            <a:endParaRPr kumimoji="0" lang="en-US" b="1" i="0" u="none" strike="noStrike" kern="0" cap="none" spc="0" normalizeH="0" baseline="0" noProof="0">
              <a:ln>
                <a:noFill/>
              </a:ln>
              <a:solidFill>
                <a:srgbClr val="1B1464"/>
              </a:solidFill>
              <a:effectLst/>
              <a:uLnTx/>
              <a:uFillTx/>
              <a:latin typeface="Arial" panose="020B0604020202020204" pitchFamily="34" charset="0"/>
              <a:cs typeface="Arial" panose="020B0604020202020204" pitchFamily="34" charset="0"/>
              <a:sym typeface="Helvetica Neue"/>
            </a:endParaRPr>
          </a:p>
          <a:p>
            <a:pPr marL="0" marR="0" lvl="0" indent="0" algn="l" defTabSz="1219170" rtl="0" eaLnBrk="1" fontAlgn="auto" latinLnBrk="0" hangingPunct="1">
              <a:spcBef>
                <a:spcPts val="0"/>
              </a:spcBef>
              <a:spcAft>
                <a:spcPts val="0"/>
              </a:spcAft>
              <a:buClr>
                <a:srgbClr val="FFFFFF"/>
              </a:buClr>
              <a:buSzPts val="1100"/>
              <a:buFontTx/>
              <a:buNone/>
              <a:tabLst/>
              <a:defRPr/>
            </a:pPr>
            <a:r>
              <a:rPr kumimoji="0" lang="en-US" sz="1200" i="0" u="none" strike="noStrike" kern="0" cap="none" spc="0" normalizeH="0" baseline="0" noProof="0">
                <a:ln>
                  <a:noFill/>
                </a:ln>
                <a:solidFill>
                  <a:srgbClr val="00BFF2"/>
                </a:solidFill>
                <a:effectLst/>
                <a:uLnTx/>
                <a:uFillTx/>
                <a:latin typeface="Arial" panose="020B0604020202020204" pitchFamily="34" charset="0"/>
                <a:cs typeface="Arial" panose="020B0604020202020204" pitchFamily="34" charset="0"/>
                <a:sym typeface="Arial"/>
              </a:rPr>
              <a:t>Measurement Category: Engagement and Outcomes</a:t>
            </a:r>
          </a:p>
        </p:txBody>
      </p:sp>
      <p:sp>
        <p:nvSpPr>
          <p:cNvPr id="6" name="Google Shape;70;p14">
            <a:extLst>
              <a:ext uri="{FF2B5EF4-FFF2-40B4-BE49-F238E27FC236}">
                <a16:creationId xmlns:a16="http://schemas.microsoft.com/office/drawing/2014/main" id="{C187E1F0-0F0E-5971-0729-E76D92CFF114}"/>
              </a:ext>
            </a:extLst>
          </p:cNvPr>
          <p:cNvSpPr/>
          <p:nvPr/>
        </p:nvSpPr>
        <p:spPr>
          <a:xfrm>
            <a:off x="687994" y="5726925"/>
            <a:ext cx="6396412" cy="371500"/>
          </a:xfrm>
          <a:prstGeom prst="flowChartProcess">
            <a:avLst/>
          </a:prstGeom>
          <a:noFill/>
          <a:ln>
            <a:noFill/>
          </a:ln>
        </p:spPr>
        <p:txBody>
          <a:bodyPr spcFirstLastPara="1" wrap="square" lIns="51425" tIns="25700" rIns="51425" bIns="25700" anchor="t" anchorCtr="0">
            <a:noAutofit/>
          </a:bodyPr>
          <a:lstStyle/>
          <a:p>
            <a:pPr marL="0" marR="0" lvl="0" indent="0" algn="l" rtl="0">
              <a:spcBef>
                <a:spcPts val="0"/>
              </a:spcBef>
              <a:spcAft>
                <a:spcPts val="0"/>
              </a:spcAft>
              <a:buClr>
                <a:srgbClr val="1F1A62"/>
              </a:buClr>
              <a:buSzPts val="600"/>
              <a:buFont typeface="Helvetica Neue"/>
              <a:buNone/>
            </a:pPr>
            <a:r>
              <a:rPr lang="en" sz="800" b="1" u="sng">
                <a:solidFill>
                  <a:srgbClr val="1F1A62"/>
                </a:solidFill>
                <a:latin typeface="Arial" panose="020B0604020202020204" pitchFamily="34" charset="0"/>
                <a:ea typeface="Helvetica Neue"/>
                <a:cs typeface="Arial" panose="020B0604020202020204" pitchFamily="34" charset="0"/>
                <a:sym typeface="Helvetica Neue"/>
              </a:rPr>
              <a:t>Attention Index</a:t>
            </a:r>
            <a:r>
              <a:rPr lang="en" sz="800" b="0" i="0" u="none" strike="noStrike" cap="none">
                <a:solidFill>
                  <a:srgbClr val="1F1A62"/>
                </a:solidFill>
                <a:latin typeface="Arial" panose="020B0604020202020204" pitchFamily="34" charset="0"/>
                <a:ea typeface="Helvetica Neue"/>
                <a:cs typeface="Arial" panose="020B0604020202020204" pitchFamily="34" charset="0"/>
                <a:sym typeface="Helvetica Neue"/>
              </a:rPr>
              <a:t>: </a:t>
            </a:r>
            <a:r>
              <a:rPr lang="en" sz="800">
                <a:solidFill>
                  <a:srgbClr val="1F1A62"/>
                </a:solidFill>
                <a:latin typeface="Arial" panose="020B0604020202020204" pitchFamily="34" charset="0"/>
                <a:ea typeface="Helvetica Neue"/>
                <a:cs typeface="Arial" panose="020B0604020202020204" pitchFamily="34" charset="0"/>
                <a:sym typeface="Helvetica Neue"/>
              </a:rPr>
              <a:t>Compare your ad’s actual Interruption Rate against the expected rate for the specific media placement.</a:t>
            </a:r>
            <a:endParaRPr sz="1400">
              <a:latin typeface="Arial" panose="020B0604020202020204" pitchFamily="34" charset="0"/>
              <a:cs typeface="Arial" panose="020B0604020202020204" pitchFamily="34" charset="0"/>
            </a:endParaRPr>
          </a:p>
          <a:p>
            <a:pPr marL="0" marR="0" lvl="0" indent="0" algn="l" rtl="0">
              <a:spcBef>
                <a:spcPts val="0"/>
              </a:spcBef>
              <a:spcAft>
                <a:spcPts val="0"/>
              </a:spcAft>
              <a:buClr>
                <a:schemeClr val="dk1"/>
              </a:buClr>
              <a:buSzPts val="100"/>
              <a:buFont typeface="Calibri"/>
              <a:buNone/>
            </a:pPr>
            <a:endParaRPr sz="300" b="0" i="0" u="none" strike="noStrike" cap="none">
              <a:solidFill>
                <a:srgbClr val="1F1A62"/>
              </a:solidFill>
              <a:latin typeface="Arial" panose="020B0604020202020204" pitchFamily="34" charset="0"/>
              <a:ea typeface="Helvetica Neue"/>
              <a:cs typeface="Arial" panose="020B0604020202020204" pitchFamily="34" charset="0"/>
              <a:sym typeface="Helvetica Neue"/>
            </a:endParaRPr>
          </a:p>
          <a:p>
            <a:pPr marL="0" marR="0" lvl="0" indent="0" algn="l" rtl="0">
              <a:spcBef>
                <a:spcPts val="0"/>
              </a:spcBef>
              <a:spcAft>
                <a:spcPts val="0"/>
              </a:spcAft>
              <a:buClr>
                <a:srgbClr val="1F1A62"/>
              </a:buClr>
              <a:buSzPts val="600"/>
              <a:buFont typeface="Helvetica Neue"/>
              <a:buNone/>
            </a:pPr>
            <a:r>
              <a:rPr lang="en" sz="800" b="1" u="sng">
                <a:solidFill>
                  <a:srgbClr val="1F1A62"/>
                </a:solidFill>
                <a:latin typeface="Arial" panose="020B0604020202020204" pitchFamily="34" charset="0"/>
                <a:ea typeface="Helvetica Neue"/>
                <a:cs typeface="Arial" panose="020B0604020202020204" pitchFamily="34" charset="0"/>
                <a:sym typeface="Helvetica Neue"/>
              </a:rPr>
              <a:t>Interruption Rate</a:t>
            </a:r>
            <a:r>
              <a:rPr lang="en" sz="800" b="0" i="0" u="none" strike="noStrike" cap="none">
                <a:solidFill>
                  <a:srgbClr val="1F1A62"/>
                </a:solidFill>
                <a:latin typeface="Arial" panose="020B0604020202020204" pitchFamily="34" charset="0"/>
                <a:ea typeface="Helvetica Neue"/>
                <a:cs typeface="Arial" panose="020B0604020202020204" pitchFamily="34" charset="0"/>
                <a:sym typeface="Helvetica Neue"/>
              </a:rPr>
              <a:t>: </a:t>
            </a:r>
            <a:r>
              <a:rPr lang="en" sz="800">
                <a:solidFill>
                  <a:srgbClr val="1F1A62"/>
                </a:solidFill>
                <a:latin typeface="Arial" panose="020B0604020202020204" pitchFamily="34" charset="0"/>
                <a:ea typeface="Helvetica Neue"/>
                <a:cs typeface="Arial" panose="020B0604020202020204" pitchFamily="34" charset="0"/>
                <a:sym typeface="Helvetica Neue"/>
              </a:rPr>
              <a:t>Understand when viewers are changing channels, fast forwarding, turning off the TV or otherwise interrupting your ad.</a:t>
            </a:r>
            <a:endParaRPr sz="1000" b="0" i="0" u="none" strike="noStrike" cap="none">
              <a:solidFill>
                <a:srgbClr val="1F1A62"/>
              </a:solidFill>
              <a:latin typeface="Arial" panose="020B0604020202020204" pitchFamily="34" charset="0"/>
              <a:ea typeface="Helvetica Neue"/>
              <a:cs typeface="Arial" panose="020B0604020202020204" pitchFamily="34" charset="0"/>
              <a:sym typeface="Helvetica Neue"/>
            </a:endParaRPr>
          </a:p>
        </p:txBody>
      </p:sp>
      <p:sp>
        <p:nvSpPr>
          <p:cNvPr id="9" name="TextBox 8">
            <a:extLst>
              <a:ext uri="{FF2B5EF4-FFF2-40B4-BE49-F238E27FC236}">
                <a16:creationId xmlns:a16="http://schemas.microsoft.com/office/drawing/2014/main" id="{3E316FA4-5F82-992F-D139-B2919D1ADCB9}"/>
              </a:ext>
            </a:extLst>
          </p:cNvPr>
          <p:cNvSpPr txBox="1"/>
          <p:nvPr/>
        </p:nvSpPr>
        <p:spPr>
          <a:xfrm>
            <a:off x="257002" y="1775924"/>
            <a:ext cx="1728758" cy="707886"/>
          </a:xfrm>
          <a:prstGeom prst="rect">
            <a:avLst/>
          </a:prstGeom>
          <a:noFill/>
        </p:spPr>
        <p:txBody>
          <a:bodyPr wrap="square" rtlCol="0">
            <a:spAutoFit/>
          </a:bodyPr>
          <a:lstStyle/>
          <a:p>
            <a:r>
              <a:rPr lang="en-US" sz="4000" b="1">
                <a:ln>
                  <a:solidFill>
                    <a:srgbClr val="1B1464"/>
                  </a:solidFill>
                </a:ln>
                <a:solidFill>
                  <a:srgbClr val="1B1464"/>
                </a:solidFill>
                <a:latin typeface="Arial" panose="020B0604020202020204" pitchFamily="34" charset="0"/>
                <a:cs typeface="Arial" panose="020B0604020202020204" pitchFamily="34" charset="0"/>
              </a:rPr>
              <a:t>$2M+</a:t>
            </a:r>
          </a:p>
        </p:txBody>
      </p:sp>
      <p:sp>
        <p:nvSpPr>
          <p:cNvPr id="10" name="TextBox 9">
            <a:extLst>
              <a:ext uri="{FF2B5EF4-FFF2-40B4-BE49-F238E27FC236}">
                <a16:creationId xmlns:a16="http://schemas.microsoft.com/office/drawing/2014/main" id="{2AFC270D-E809-F220-1BCC-27C5E141FABE}"/>
              </a:ext>
            </a:extLst>
          </p:cNvPr>
          <p:cNvSpPr txBox="1"/>
          <p:nvPr/>
        </p:nvSpPr>
        <p:spPr>
          <a:xfrm>
            <a:off x="257002" y="2505269"/>
            <a:ext cx="2005336" cy="276999"/>
          </a:xfrm>
          <a:prstGeom prst="rect">
            <a:avLst/>
          </a:prstGeom>
          <a:noFill/>
        </p:spPr>
        <p:txBody>
          <a:bodyPr wrap="square" rtlCol="0">
            <a:spAutoFit/>
          </a:bodyPr>
          <a:lstStyle/>
          <a:p>
            <a:r>
              <a:rPr lang="en-US" sz="1200">
                <a:solidFill>
                  <a:srgbClr val="1B1464"/>
                </a:solidFill>
                <a:latin typeface="Arial" panose="020B0604020202020204" pitchFamily="34" charset="0"/>
                <a:cs typeface="Arial" panose="020B0604020202020204" pitchFamily="34" charset="0"/>
              </a:rPr>
              <a:t>saved in wasted ad spend</a:t>
            </a:r>
          </a:p>
        </p:txBody>
      </p:sp>
      <p:sp>
        <p:nvSpPr>
          <p:cNvPr id="11" name="TextBox 10">
            <a:extLst>
              <a:ext uri="{FF2B5EF4-FFF2-40B4-BE49-F238E27FC236}">
                <a16:creationId xmlns:a16="http://schemas.microsoft.com/office/drawing/2014/main" id="{6B4EFCCF-8EFD-918C-F9C9-A7DF517AC9C7}"/>
              </a:ext>
            </a:extLst>
          </p:cNvPr>
          <p:cNvSpPr txBox="1"/>
          <p:nvPr/>
        </p:nvSpPr>
        <p:spPr>
          <a:xfrm>
            <a:off x="257002" y="2825186"/>
            <a:ext cx="2095489" cy="707886"/>
          </a:xfrm>
          <a:prstGeom prst="rect">
            <a:avLst/>
          </a:prstGeom>
          <a:noFill/>
        </p:spPr>
        <p:txBody>
          <a:bodyPr wrap="square" rtlCol="0">
            <a:spAutoFit/>
          </a:bodyPr>
          <a:lstStyle/>
          <a:p>
            <a:r>
              <a:rPr lang="en-US" sz="4000" b="1">
                <a:ln>
                  <a:solidFill>
                    <a:srgbClr val="1B1464"/>
                  </a:solidFill>
                </a:ln>
                <a:solidFill>
                  <a:srgbClr val="00BFF2"/>
                </a:solidFill>
                <a:latin typeface="Arial" panose="020B0604020202020204" pitchFamily="34" charset="0"/>
                <a:cs typeface="Arial" panose="020B0604020202020204" pitchFamily="34" charset="0"/>
              </a:rPr>
              <a:t>7</a:t>
            </a:r>
            <a:r>
              <a:rPr lang="en-US" b="1">
                <a:ln>
                  <a:solidFill>
                    <a:srgbClr val="1B1464"/>
                  </a:solidFill>
                </a:ln>
                <a:solidFill>
                  <a:srgbClr val="00BFF2"/>
                </a:solidFill>
                <a:latin typeface="Arial" panose="020B0604020202020204" pitchFamily="34" charset="0"/>
                <a:cs typeface="Arial" panose="020B0604020202020204" pitchFamily="34" charset="0"/>
              </a:rPr>
              <a:t>out of </a:t>
            </a:r>
            <a:r>
              <a:rPr lang="en-US" sz="4000" b="1">
                <a:ln>
                  <a:solidFill>
                    <a:srgbClr val="1B1464"/>
                  </a:solidFill>
                </a:ln>
                <a:solidFill>
                  <a:srgbClr val="00BFF2"/>
                </a:solidFill>
                <a:latin typeface="Arial" panose="020B0604020202020204" pitchFamily="34" charset="0"/>
                <a:cs typeface="Arial" panose="020B0604020202020204" pitchFamily="34" charset="0"/>
              </a:rPr>
              <a:t>29</a:t>
            </a:r>
          </a:p>
        </p:txBody>
      </p:sp>
      <p:sp>
        <p:nvSpPr>
          <p:cNvPr id="12" name="TextBox 11">
            <a:extLst>
              <a:ext uri="{FF2B5EF4-FFF2-40B4-BE49-F238E27FC236}">
                <a16:creationId xmlns:a16="http://schemas.microsoft.com/office/drawing/2014/main" id="{3D63A87E-9A24-3F24-5E25-F2594CA51C53}"/>
              </a:ext>
            </a:extLst>
          </p:cNvPr>
          <p:cNvSpPr txBox="1"/>
          <p:nvPr/>
        </p:nvSpPr>
        <p:spPr>
          <a:xfrm>
            <a:off x="257002" y="3554531"/>
            <a:ext cx="2764985" cy="584775"/>
          </a:xfrm>
          <a:prstGeom prst="rect">
            <a:avLst/>
          </a:prstGeom>
          <a:noFill/>
        </p:spPr>
        <p:txBody>
          <a:bodyPr wrap="square" rtlCol="0">
            <a:spAutoFit/>
          </a:bodyPr>
          <a:lstStyle/>
          <a:p>
            <a:r>
              <a:rPr lang="en-US" sz="1600">
                <a:solidFill>
                  <a:srgbClr val="00BFF2"/>
                </a:solidFill>
                <a:latin typeface="Arial" panose="020B0604020202020204" pitchFamily="34" charset="0"/>
                <a:cs typeface="Arial" panose="020B0604020202020204" pitchFamily="34" charset="0"/>
              </a:rPr>
              <a:t>linear networks </a:t>
            </a:r>
            <a:r>
              <a:rPr lang="en-US" sz="1600">
                <a:solidFill>
                  <a:srgbClr val="1B1464"/>
                </a:solidFill>
                <a:latin typeface="Arial" panose="020B0604020202020204" pitchFamily="34" charset="0"/>
                <a:cs typeface="Arial" panose="020B0604020202020204" pitchFamily="34" charset="0"/>
              </a:rPr>
              <a:t>were identified as being inefficient</a:t>
            </a:r>
          </a:p>
        </p:txBody>
      </p:sp>
      <p:sp>
        <p:nvSpPr>
          <p:cNvPr id="16" name="TextBox 15">
            <a:extLst>
              <a:ext uri="{FF2B5EF4-FFF2-40B4-BE49-F238E27FC236}">
                <a16:creationId xmlns:a16="http://schemas.microsoft.com/office/drawing/2014/main" id="{08868CB8-30AE-0AEC-4A76-F8A6A04A47AB}"/>
              </a:ext>
            </a:extLst>
          </p:cNvPr>
          <p:cNvSpPr txBox="1"/>
          <p:nvPr/>
        </p:nvSpPr>
        <p:spPr>
          <a:xfrm>
            <a:off x="257002" y="4186275"/>
            <a:ext cx="2005336" cy="769441"/>
          </a:xfrm>
          <a:prstGeom prst="rect">
            <a:avLst/>
          </a:prstGeom>
          <a:noFill/>
        </p:spPr>
        <p:txBody>
          <a:bodyPr wrap="square" rtlCol="0">
            <a:spAutoFit/>
          </a:bodyPr>
          <a:lstStyle/>
          <a:p>
            <a:r>
              <a:rPr lang="en-US" sz="4000" b="1">
                <a:ln>
                  <a:solidFill>
                    <a:srgbClr val="1B1464"/>
                  </a:solidFill>
                </a:ln>
                <a:solidFill>
                  <a:srgbClr val="4EBEA4"/>
                </a:solidFill>
                <a:latin typeface="Arial" panose="020B0604020202020204" pitchFamily="34" charset="0"/>
                <a:cs typeface="Arial" panose="020B0604020202020204" pitchFamily="34" charset="0"/>
              </a:rPr>
              <a:t>8 </a:t>
            </a:r>
            <a:r>
              <a:rPr lang="en-US" b="1">
                <a:ln>
                  <a:solidFill>
                    <a:srgbClr val="1B1464"/>
                  </a:solidFill>
                </a:ln>
                <a:solidFill>
                  <a:srgbClr val="4EBEA4"/>
                </a:solidFill>
                <a:latin typeface="Arial" panose="020B0604020202020204" pitchFamily="34" charset="0"/>
                <a:cs typeface="Arial" panose="020B0604020202020204" pitchFamily="34" charset="0"/>
              </a:rPr>
              <a:t>out of</a:t>
            </a:r>
            <a:r>
              <a:rPr lang="en-US" sz="4400" b="1">
                <a:ln>
                  <a:solidFill>
                    <a:srgbClr val="1B1464"/>
                  </a:solidFill>
                </a:ln>
                <a:solidFill>
                  <a:srgbClr val="4EBEA4"/>
                </a:solidFill>
                <a:latin typeface="Arial" panose="020B0604020202020204" pitchFamily="34" charset="0"/>
                <a:cs typeface="Arial" panose="020B0604020202020204" pitchFamily="34" charset="0"/>
              </a:rPr>
              <a:t> </a:t>
            </a:r>
            <a:r>
              <a:rPr lang="en-US" sz="4000" b="1">
                <a:ln>
                  <a:solidFill>
                    <a:srgbClr val="1B1464"/>
                  </a:solidFill>
                </a:ln>
                <a:solidFill>
                  <a:srgbClr val="4EBEA4"/>
                </a:solidFill>
                <a:latin typeface="Arial" panose="020B0604020202020204" pitchFamily="34" charset="0"/>
                <a:cs typeface="Arial" panose="020B0604020202020204" pitchFamily="34" charset="0"/>
              </a:rPr>
              <a:t>24</a:t>
            </a:r>
          </a:p>
        </p:txBody>
      </p:sp>
      <p:sp>
        <p:nvSpPr>
          <p:cNvPr id="20" name="TextBox 19">
            <a:extLst>
              <a:ext uri="{FF2B5EF4-FFF2-40B4-BE49-F238E27FC236}">
                <a16:creationId xmlns:a16="http://schemas.microsoft.com/office/drawing/2014/main" id="{C2DB2227-4DA5-0072-D0EF-5598D082989F}"/>
              </a:ext>
            </a:extLst>
          </p:cNvPr>
          <p:cNvSpPr txBox="1"/>
          <p:nvPr/>
        </p:nvSpPr>
        <p:spPr>
          <a:xfrm>
            <a:off x="257002" y="4977177"/>
            <a:ext cx="3123137" cy="584775"/>
          </a:xfrm>
          <a:prstGeom prst="rect">
            <a:avLst/>
          </a:prstGeom>
          <a:noFill/>
        </p:spPr>
        <p:txBody>
          <a:bodyPr wrap="square" rtlCol="0">
            <a:spAutoFit/>
          </a:bodyPr>
          <a:lstStyle/>
          <a:p>
            <a:r>
              <a:rPr lang="en-US" sz="1600">
                <a:solidFill>
                  <a:srgbClr val="4EBEA4"/>
                </a:solidFill>
                <a:latin typeface="Arial" panose="020B0604020202020204" pitchFamily="34" charset="0"/>
                <a:cs typeface="Arial" panose="020B0604020202020204" pitchFamily="34" charset="0"/>
              </a:rPr>
              <a:t>streaming publishers </a:t>
            </a:r>
            <a:r>
              <a:rPr lang="en-US" sz="1600">
                <a:solidFill>
                  <a:srgbClr val="1B1464"/>
                </a:solidFill>
                <a:latin typeface="Arial" panose="020B0604020202020204" pitchFamily="34" charset="0"/>
                <a:cs typeface="Arial" panose="020B0604020202020204" pitchFamily="34" charset="0"/>
              </a:rPr>
              <a:t>were identified as being inefficient</a:t>
            </a:r>
          </a:p>
        </p:txBody>
      </p:sp>
      <p:cxnSp>
        <p:nvCxnSpPr>
          <p:cNvPr id="26" name="Straight Connector 25">
            <a:extLst>
              <a:ext uri="{FF2B5EF4-FFF2-40B4-BE49-F238E27FC236}">
                <a16:creationId xmlns:a16="http://schemas.microsoft.com/office/drawing/2014/main" id="{B2B5D921-C472-B464-8F56-DC08953DA263}"/>
              </a:ext>
            </a:extLst>
          </p:cNvPr>
          <p:cNvCxnSpPr>
            <a:cxnSpLocks/>
          </p:cNvCxnSpPr>
          <p:nvPr/>
        </p:nvCxnSpPr>
        <p:spPr>
          <a:xfrm>
            <a:off x="151560" y="2803727"/>
            <a:ext cx="2834640" cy="0"/>
          </a:xfrm>
          <a:prstGeom prst="line">
            <a:avLst/>
          </a:prstGeom>
          <a:ln w="28575">
            <a:solidFill>
              <a:srgbClr val="E2E8F1"/>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45307BB-0253-8E5B-11AB-93E3D601AAC2}"/>
              </a:ext>
            </a:extLst>
          </p:cNvPr>
          <p:cNvCxnSpPr>
            <a:cxnSpLocks/>
          </p:cNvCxnSpPr>
          <p:nvPr/>
        </p:nvCxnSpPr>
        <p:spPr>
          <a:xfrm flipV="1">
            <a:off x="151560" y="4160765"/>
            <a:ext cx="2834640" cy="4051"/>
          </a:xfrm>
          <a:prstGeom prst="line">
            <a:avLst/>
          </a:prstGeom>
          <a:ln w="28575">
            <a:solidFill>
              <a:srgbClr val="E2E8F1"/>
            </a:solidFill>
            <a:prstDash val="lgDash"/>
          </a:ln>
        </p:spPr>
        <p:style>
          <a:lnRef idx="1">
            <a:schemeClr val="accent1"/>
          </a:lnRef>
          <a:fillRef idx="0">
            <a:schemeClr val="accent1"/>
          </a:fillRef>
          <a:effectRef idx="0">
            <a:schemeClr val="accent1"/>
          </a:effectRef>
          <a:fontRef idx="minor">
            <a:schemeClr val="tx1"/>
          </a:fontRef>
        </p:style>
      </p:cxnSp>
      <p:pic>
        <p:nvPicPr>
          <p:cNvPr id="36" name="Google Shape;71;p14">
            <a:extLst>
              <a:ext uri="{FF2B5EF4-FFF2-40B4-BE49-F238E27FC236}">
                <a16:creationId xmlns:a16="http://schemas.microsoft.com/office/drawing/2014/main" id="{C1E98367-4561-DB09-F825-D7205805E415}"/>
              </a:ext>
            </a:extLst>
          </p:cNvPr>
          <p:cNvPicPr preferRelativeResize="0"/>
          <p:nvPr/>
        </p:nvPicPr>
        <p:blipFill>
          <a:blip r:embed="rId6">
            <a:alphaModFix/>
          </a:blip>
          <a:stretch>
            <a:fillRect/>
          </a:stretch>
        </p:blipFill>
        <p:spPr>
          <a:xfrm>
            <a:off x="3104370" y="1827258"/>
            <a:ext cx="3471528" cy="2287518"/>
          </a:xfrm>
          <a:prstGeom prst="rect">
            <a:avLst/>
          </a:prstGeom>
          <a:noFill/>
          <a:ln>
            <a:noFill/>
          </a:ln>
        </p:spPr>
      </p:pic>
      <p:pic>
        <p:nvPicPr>
          <p:cNvPr id="37" name="Google Shape;72;p14">
            <a:extLst>
              <a:ext uri="{FF2B5EF4-FFF2-40B4-BE49-F238E27FC236}">
                <a16:creationId xmlns:a16="http://schemas.microsoft.com/office/drawing/2014/main" id="{A22AE9E5-3939-03BD-3C9A-39C044C2061F}"/>
              </a:ext>
            </a:extLst>
          </p:cNvPr>
          <p:cNvPicPr preferRelativeResize="0"/>
          <p:nvPr/>
        </p:nvPicPr>
        <p:blipFill>
          <a:blip r:embed="rId7">
            <a:alphaModFix/>
          </a:blip>
          <a:stretch>
            <a:fillRect/>
          </a:stretch>
        </p:blipFill>
        <p:spPr>
          <a:xfrm>
            <a:off x="4392263" y="3478512"/>
            <a:ext cx="3334988" cy="2206298"/>
          </a:xfrm>
          <a:prstGeom prst="rect">
            <a:avLst/>
          </a:prstGeom>
          <a:noFill/>
          <a:ln>
            <a:noFill/>
          </a:ln>
        </p:spPr>
      </p:pic>
      <p:sp>
        <p:nvSpPr>
          <p:cNvPr id="3" name="Google Shape;62;p13">
            <a:extLst>
              <a:ext uri="{FF2B5EF4-FFF2-40B4-BE49-F238E27FC236}">
                <a16:creationId xmlns:a16="http://schemas.microsoft.com/office/drawing/2014/main" id="{3D94BFCD-541B-395E-2199-3CE947E408B2}"/>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17</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3983507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jellyfish in the water&#10;&#10;Description automatically generated with low confidence">
            <a:extLst>
              <a:ext uri="{FF2B5EF4-FFF2-40B4-BE49-F238E27FC236}">
                <a16:creationId xmlns:a16="http://schemas.microsoft.com/office/drawing/2014/main" id="{63B66BB4-D696-4F3B-840C-59AAD8329107}"/>
              </a:ext>
            </a:extLst>
          </p:cNvPr>
          <p:cNvPicPr>
            <a:picLocks noChangeAspect="1"/>
          </p:cNvPicPr>
          <p:nvPr/>
        </p:nvPicPr>
        <p:blipFill rotWithShape="1">
          <a:blip r:embed="rId3"/>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0" y="9839147"/>
            <a:ext cx="7772400" cy="22175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a:spLocks/>
          </p:cNvSpPr>
          <p:nvPr/>
        </p:nvSpPr>
        <p:spPr>
          <a:xfrm>
            <a:off x="285443" y="1625756"/>
            <a:ext cx="3893126" cy="369333"/>
          </a:xfrm>
          <a:prstGeom prst="rect">
            <a:avLst/>
          </a:prstGeom>
          <a:noFill/>
        </p:spPr>
        <p:txBody>
          <a:bodyPr wrap="square" rtlCol="0">
            <a:spAutoFit/>
          </a:bodyPr>
          <a:lstStyle/>
          <a:p>
            <a:pPr marL="342908" marR="0" lvl="0" indent="-342908"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B9314962-909F-94F0-9C0A-741D073BF6D2}"/>
              </a:ext>
            </a:extLst>
          </p:cNvPr>
          <p:cNvCxnSpPr>
            <a:cxnSpLocks/>
          </p:cNvCxnSpPr>
          <p:nvPr/>
        </p:nvCxnSpPr>
        <p:spPr>
          <a:xfrm>
            <a:off x="209693" y="2178070"/>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2389F8-AF09-C704-D6AA-C7FE57FB00D7}"/>
              </a:ext>
            </a:extLst>
          </p:cNvPr>
          <p:cNvCxnSpPr>
            <a:cxnSpLocks/>
          </p:cNvCxnSpPr>
          <p:nvPr/>
        </p:nvCxnSpPr>
        <p:spPr>
          <a:xfrm>
            <a:off x="209693" y="3988027"/>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A9FC20-8FB7-84BC-369A-8C7A38F671DE}"/>
              </a:ext>
            </a:extLst>
          </p:cNvPr>
          <p:cNvCxnSpPr>
            <a:cxnSpLocks/>
          </p:cNvCxnSpPr>
          <p:nvPr/>
        </p:nvCxnSpPr>
        <p:spPr>
          <a:xfrm>
            <a:off x="232111" y="7519316"/>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3874F8-C38A-3AF7-F327-A104D3138979}"/>
              </a:ext>
            </a:extLst>
          </p:cNvPr>
          <p:cNvSpPr txBox="1"/>
          <p:nvPr/>
        </p:nvSpPr>
        <p:spPr>
          <a:xfrm>
            <a:off x="311639" y="1139070"/>
            <a:ext cx="7051245" cy="830997"/>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do you 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
              <a:solidFill>
                <a:srgbClr val="1B1464"/>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We are a Producer, Distributor and an Ad Marketplace for Long Form Brand Engagement.</a:t>
            </a:r>
          </a:p>
        </p:txBody>
      </p:sp>
      <p:sp>
        <p:nvSpPr>
          <p:cNvPr id="15" name="TextBox 14">
            <a:extLst>
              <a:ext uri="{FF2B5EF4-FFF2-40B4-BE49-F238E27FC236}">
                <a16:creationId xmlns:a16="http://schemas.microsoft.com/office/drawing/2014/main" id="{46F70DCB-4570-54F6-6E3B-9D981375506F}"/>
              </a:ext>
            </a:extLst>
          </p:cNvPr>
          <p:cNvSpPr txBox="1"/>
          <p:nvPr/>
        </p:nvSpPr>
        <p:spPr>
          <a:xfrm>
            <a:off x="311640" y="2482819"/>
            <a:ext cx="7051244" cy="1261884"/>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makes your product or platform unique?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Long Form Brand Engagement are half-hour TV shows that uniquely tell a brand story designed to drive measurable results. Leap produces and distributes the show and then executes a tune-in plan utilizing our Ad Marketplace platform to drive consideration and viewership.</a:t>
            </a:r>
          </a:p>
        </p:txBody>
      </p:sp>
      <p:sp>
        <p:nvSpPr>
          <p:cNvPr id="19" name="TextBox 18">
            <a:extLst>
              <a:ext uri="{FF2B5EF4-FFF2-40B4-BE49-F238E27FC236}">
                <a16:creationId xmlns:a16="http://schemas.microsoft.com/office/drawing/2014/main" id="{3EADFF59-FC6B-29CA-B71B-7F3710A164CD}"/>
              </a:ext>
            </a:extLst>
          </p:cNvPr>
          <p:cNvSpPr txBox="1"/>
          <p:nvPr/>
        </p:nvSpPr>
        <p:spPr>
          <a:xfrm>
            <a:off x="311641" y="4274869"/>
            <a:ext cx="7051242" cy="830997"/>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types of companies do you serve?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We have successfully produced branded content for Travel, Home/Cooking, Education and Financial categories.</a:t>
            </a:r>
          </a:p>
        </p:txBody>
      </p:sp>
      <p:cxnSp>
        <p:nvCxnSpPr>
          <p:cNvPr id="42" name="Straight Connector 41">
            <a:extLst>
              <a:ext uri="{FF2B5EF4-FFF2-40B4-BE49-F238E27FC236}">
                <a16:creationId xmlns:a16="http://schemas.microsoft.com/office/drawing/2014/main" id="{C742D552-228B-1B65-A9B9-2CF347DC9A62}"/>
              </a:ext>
            </a:extLst>
          </p:cNvPr>
          <p:cNvCxnSpPr>
            <a:cxnSpLocks/>
          </p:cNvCxnSpPr>
          <p:nvPr/>
        </p:nvCxnSpPr>
        <p:spPr>
          <a:xfrm>
            <a:off x="209693" y="5356753"/>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909A3D0-833A-CFEB-2478-0E4C59A48939}"/>
              </a:ext>
            </a:extLst>
          </p:cNvPr>
          <p:cNvSpPr txBox="1"/>
          <p:nvPr/>
        </p:nvSpPr>
        <p:spPr>
          <a:xfrm>
            <a:off x="285443" y="7733417"/>
            <a:ext cx="7077440"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are the core elements of a successful partnership?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Focus on the client’s end result ROI. Then built a story, distribution plan and promotional plan to support the ROI. Therefore, a successful partnership consists of a half-hour TV Show which contains a call-to-action to the consumer that drives the </a:t>
            </a:r>
            <a:b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stated ROI.</a:t>
            </a:r>
          </a:p>
        </p:txBody>
      </p:sp>
      <p:sp>
        <p:nvSpPr>
          <p:cNvPr id="20" name="TextBox 19">
            <a:extLst>
              <a:ext uri="{FF2B5EF4-FFF2-40B4-BE49-F238E27FC236}">
                <a16:creationId xmlns:a16="http://schemas.microsoft.com/office/drawing/2014/main" id="{D0EDB359-FEC0-080C-22D4-4B98129C3514}"/>
              </a:ext>
            </a:extLst>
          </p:cNvPr>
          <p:cNvSpPr txBox="1"/>
          <p:nvPr/>
        </p:nvSpPr>
        <p:spPr>
          <a:xfrm>
            <a:off x="311639" y="5514591"/>
            <a:ext cx="3114189" cy="1791324"/>
          </a:xfrm>
          <a:prstGeom prst="rect">
            <a:avLst/>
          </a:prstGeom>
          <a:noFill/>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attribution model(s) do you utilize?</a:t>
            </a:r>
          </a:p>
          <a:p>
            <a:pPr marL="0" marR="0" lvl="0" indent="0" algn="l" defTabSz="457200" rtl="0" eaLnBrk="1" fontAlgn="auto" latinLnBrk="0" hangingPunct="1">
              <a:spcBef>
                <a:spcPts val="0"/>
              </a:spcBef>
              <a:spcAft>
                <a:spcPts val="0"/>
              </a:spcAft>
              <a:buClrTx/>
              <a:buSzTx/>
              <a:buFontTx/>
              <a:buNone/>
              <a:tabLst/>
              <a:defRPr/>
            </a:pP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171450" marR="0" lvl="0" indent="-171450" algn="l" defTabSz="457200" rtl="0" eaLnBrk="1" fontAlgn="auto" latinLnBrk="0" hangingPunct="1">
              <a:spcBef>
                <a:spcPts val="0"/>
              </a:spcBef>
              <a:spcAft>
                <a:spcPts val="0"/>
              </a:spcAft>
              <a:buClrTx/>
              <a:buSzTx/>
              <a:buFontTx/>
              <a:buBlip>
                <a:blip r:embed="rId5"/>
              </a:buBlip>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Incremental Reach</a:t>
            </a:r>
          </a:p>
          <a:p>
            <a:pPr marL="171450" marR="0" lvl="0" indent="-171450" algn="l" defTabSz="457200" rtl="0" eaLnBrk="1" fontAlgn="auto" latinLnBrk="0" hangingPunct="1">
              <a:lnSpc>
                <a:spcPct val="150000"/>
              </a:lnSpc>
              <a:spcBef>
                <a:spcPts val="0"/>
              </a:spcBef>
              <a:spcAft>
                <a:spcPts val="0"/>
              </a:spcAft>
              <a:buClrTx/>
              <a:buSzTx/>
              <a:buFontTx/>
              <a:buBlip>
                <a:blip r:embed="rId5"/>
              </a:buBlip>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Website traffic lift</a:t>
            </a:r>
          </a:p>
          <a:p>
            <a:pPr marL="171450" marR="0" lvl="0" indent="-171450" algn="l" defTabSz="457200" rtl="0" eaLnBrk="1" fontAlgn="auto" latinLnBrk="0" hangingPunct="1">
              <a:lnSpc>
                <a:spcPct val="150000"/>
              </a:lnSpc>
              <a:spcBef>
                <a:spcPts val="0"/>
              </a:spcBef>
              <a:spcAft>
                <a:spcPts val="0"/>
              </a:spcAft>
              <a:buClrTx/>
              <a:buSzTx/>
              <a:buFontTx/>
              <a:buBlip>
                <a:blip r:embed="rId5"/>
              </a:buBlip>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Subscription signups</a:t>
            </a:r>
          </a:p>
          <a:p>
            <a:pPr marL="171450" marR="0" lvl="0" indent="-171450" algn="l" defTabSz="457200" rtl="0" eaLnBrk="1" fontAlgn="auto" latinLnBrk="0" hangingPunct="1">
              <a:lnSpc>
                <a:spcPct val="150000"/>
              </a:lnSpc>
              <a:spcBef>
                <a:spcPts val="0"/>
              </a:spcBef>
              <a:spcAft>
                <a:spcPts val="0"/>
              </a:spcAft>
              <a:buClrTx/>
              <a:buSzTx/>
              <a:buFontTx/>
              <a:buBlip>
                <a:blip r:embed="rId5"/>
              </a:buBlip>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Product sales lift</a:t>
            </a:r>
          </a:p>
        </p:txBody>
      </p:sp>
      <p:sp>
        <p:nvSpPr>
          <p:cNvPr id="21" name="TextBox 20">
            <a:extLst>
              <a:ext uri="{FF2B5EF4-FFF2-40B4-BE49-F238E27FC236}">
                <a16:creationId xmlns:a16="http://schemas.microsoft.com/office/drawing/2014/main" id="{05AF8603-2D4C-D8AF-FF05-1B93E925958D}"/>
              </a:ext>
            </a:extLst>
          </p:cNvPr>
          <p:cNvSpPr txBox="1"/>
          <p:nvPr/>
        </p:nvSpPr>
        <p:spPr>
          <a:xfrm>
            <a:off x="3578697" y="5514591"/>
            <a:ext cx="3784186" cy="1468159"/>
          </a:xfrm>
          <a:prstGeom prst="rect">
            <a:avLst/>
          </a:prstGeom>
          <a:noFill/>
        </p:spPr>
        <p:txBody>
          <a:bodyPr wrap="square">
            <a:spAutoFit/>
          </a:bodyPr>
          <a:lstStyle/>
          <a:p>
            <a:pPr marR="0" lvl="0" algn="l" defTabSz="457200" rtl="0" eaLnBrk="1" fontAlgn="auto" latinLnBrk="0" hangingPunct="1">
              <a:spcBef>
                <a:spcPts val="0"/>
              </a:spcBef>
              <a:spcAft>
                <a:spcPts val="0"/>
              </a:spcAft>
              <a:buClrTx/>
              <a:buSzTx/>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video platforms do you measure or support?</a:t>
            </a:r>
          </a:p>
          <a:p>
            <a:pPr marR="0" lvl="0" algn="l" defTabSz="457200" rtl="0" eaLnBrk="1" fontAlgn="auto" latinLnBrk="0" hangingPunct="1">
              <a:spcBef>
                <a:spcPts val="0"/>
              </a:spcBef>
              <a:spcAft>
                <a:spcPts val="0"/>
              </a:spcAft>
              <a:buClrTx/>
              <a:buSzTx/>
              <a:tabLst/>
              <a:defRPr/>
            </a:pP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R="0" lvl="0" algn="l" defTabSz="457200" rtl="0" eaLnBrk="1" fontAlgn="auto" latinLnBrk="0" hangingPunct="1">
              <a:spcBef>
                <a:spcPts val="0"/>
              </a:spcBef>
              <a:spcAft>
                <a:spcPts val="0"/>
              </a:spcAft>
              <a:buClrTx/>
              <a:buSzTx/>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285750" marR="0" lvl="0" indent="-285750" algn="l" defTabSz="457200" rtl="0" eaLnBrk="1" fontAlgn="auto" latinLnBrk="0" hangingPunct="1">
              <a:spcBef>
                <a:spcPts val="0"/>
              </a:spcBef>
              <a:spcAft>
                <a:spcPts val="0"/>
              </a:spcAft>
              <a:buClrTx/>
              <a:buSzTx/>
              <a:buBlip>
                <a:blip r:embed="rId5"/>
              </a:buBlip>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Traditional Linear</a:t>
            </a:r>
            <a:endParaRPr lang="en-US" sz="1400">
              <a:solidFill>
                <a:srgbClr val="1B1464"/>
              </a:solidFill>
              <a:latin typeface="Arial" panose="020B0604020202020204" pitchFamily="34" charset="0"/>
              <a:cs typeface="Arial" panose="020B0604020202020204" pitchFamily="34" charset="0"/>
            </a:endParaRPr>
          </a:p>
          <a:p>
            <a:pPr marL="285750" marR="0" lvl="0" indent="-285750" algn="l" defTabSz="457200" rtl="0" eaLnBrk="1" fontAlgn="auto" latinLnBrk="0" hangingPunct="1">
              <a:lnSpc>
                <a:spcPct val="150000"/>
              </a:lnSpc>
              <a:spcBef>
                <a:spcPts val="0"/>
              </a:spcBef>
              <a:spcAft>
                <a:spcPts val="0"/>
              </a:spcAft>
              <a:buClrTx/>
              <a:buSzTx/>
              <a:buBlip>
                <a:blip r:embed="rId5"/>
              </a:buBlip>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VOD</a:t>
            </a:r>
          </a:p>
          <a:p>
            <a:pPr marL="285750" marR="0" lvl="0" indent="-285750" algn="l" defTabSz="457200" rtl="0" eaLnBrk="1" fontAlgn="auto" latinLnBrk="0" hangingPunct="1">
              <a:lnSpc>
                <a:spcPct val="150000"/>
              </a:lnSpc>
              <a:spcBef>
                <a:spcPts val="0"/>
              </a:spcBef>
              <a:spcAft>
                <a:spcPts val="0"/>
              </a:spcAft>
              <a:buClrTx/>
              <a:buSzTx/>
              <a:buBlip>
                <a:blip r:embed="rId5"/>
              </a:buBlip>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Streaming</a:t>
            </a:r>
          </a:p>
        </p:txBody>
      </p:sp>
      <p:cxnSp>
        <p:nvCxnSpPr>
          <p:cNvPr id="22" name="Straight Connector 21">
            <a:extLst>
              <a:ext uri="{FF2B5EF4-FFF2-40B4-BE49-F238E27FC236}">
                <a16:creationId xmlns:a16="http://schemas.microsoft.com/office/drawing/2014/main" id="{1D154252-C605-4861-2E31-E06E4D75AB41}"/>
              </a:ext>
            </a:extLst>
          </p:cNvPr>
          <p:cNvCxnSpPr>
            <a:cxnSpLocks/>
          </p:cNvCxnSpPr>
          <p:nvPr/>
        </p:nvCxnSpPr>
        <p:spPr>
          <a:xfrm>
            <a:off x="3425834" y="5514591"/>
            <a:ext cx="0" cy="1837491"/>
          </a:xfrm>
          <a:prstGeom prst="line">
            <a:avLst/>
          </a:prstGeom>
          <a:ln>
            <a:solidFill>
              <a:srgbClr val="00BFF2"/>
            </a:solidFill>
            <a:prstDash val="lg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0F3BA8DF-6895-BCB2-91BC-D9AB84081CD2}"/>
              </a:ext>
            </a:extLst>
          </p:cNvPr>
          <p:cNvGrpSpPr/>
          <p:nvPr/>
        </p:nvGrpSpPr>
        <p:grpSpPr>
          <a:xfrm>
            <a:off x="5740729" y="69296"/>
            <a:ext cx="1895111" cy="683337"/>
            <a:chOff x="5740729" y="69296"/>
            <a:chExt cx="1895111" cy="683337"/>
          </a:xfrm>
        </p:grpSpPr>
        <p:sp>
          <p:nvSpPr>
            <p:cNvPr id="13" name="Rounded Rectangle 1">
              <a:extLst>
                <a:ext uri="{FF2B5EF4-FFF2-40B4-BE49-F238E27FC236}">
                  <a16:creationId xmlns:a16="http://schemas.microsoft.com/office/drawing/2014/main" id="{98C0762B-5D64-B22A-4D03-C812192765E3}"/>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5" name="Picture 4" descr="A blue and grey logo&#10;&#10;Description automatically generated">
              <a:extLst>
                <a:ext uri="{FF2B5EF4-FFF2-40B4-BE49-F238E27FC236}">
                  <a16:creationId xmlns:a16="http://schemas.microsoft.com/office/drawing/2014/main" id="{D95499F1-5260-E060-3278-B829CD392655}"/>
                </a:ext>
              </a:extLst>
            </p:cNvPr>
            <p:cNvPicPr>
              <a:picLocks noChangeAspect="1"/>
            </p:cNvPicPr>
            <p:nvPr/>
          </p:nvPicPr>
          <p:blipFill rotWithShape="1">
            <a:blip r:embed="rId6">
              <a:extLst>
                <a:ext uri="{28A0092B-C50C-407E-A947-70E740481C1C}">
                  <a14:useLocalDpi xmlns:a14="http://schemas.microsoft.com/office/drawing/2010/main" val="0"/>
                </a:ext>
              </a:extLst>
            </a:blip>
            <a:srcRect l="9088" t="23727" r="7182" b="29419"/>
            <a:stretch/>
          </p:blipFill>
          <p:spPr>
            <a:xfrm>
              <a:off x="6078672" y="133172"/>
              <a:ext cx="1219225" cy="555585"/>
            </a:xfrm>
            <a:prstGeom prst="rect">
              <a:avLst/>
            </a:prstGeom>
          </p:spPr>
        </p:pic>
      </p:grpSp>
      <p:grpSp>
        <p:nvGrpSpPr>
          <p:cNvPr id="6" name="Group 5">
            <a:extLst>
              <a:ext uri="{FF2B5EF4-FFF2-40B4-BE49-F238E27FC236}">
                <a16:creationId xmlns:a16="http://schemas.microsoft.com/office/drawing/2014/main" id="{56CCFA0C-E44F-FC71-67F6-8F3965DF9BAC}"/>
              </a:ext>
            </a:extLst>
          </p:cNvPr>
          <p:cNvGrpSpPr/>
          <p:nvPr/>
        </p:nvGrpSpPr>
        <p:grpSpPr>
          <a:xfrm>
            <a:off x="209693" y="9282615"/>
            <a:ext cx="7353014" cy="519764"/>
            <a:chOff x="209693" y="9231816"/>
            <a:chExt cx="7353014" cy="519764"/>
          </a:xfrm>
        </p:grpSpPr>
        <p:sp>
          <p:nvSpPr>
            <p:cNvPr id="8" name="Rounded Rectangle 7">
              <a:extLst>
                <a:ext uri="{FF2B5EF4-FFF2-40B4-BE49-F238E27FC236}">
                  <a16:creationId xmlns:a16="http://schemas.microsoft.com/office/drawing/2014/main" id="{C79E6D9A-BDD6-60A9-17F9-52E19F50BF7B}"/>
                </a:ext>
              </a:extLst>
            </p:cNvPr>
            <p:cNvSpPr/>
            <p:nvPr/>
          </p:nvSpPr>
          <p:spPr>
            <a:xfrm>
              <a:off x="209693" y="9231816"/>
              <a:ext cx="7353014" cy="519764"/>
            </a:xfrm>
            <a:prstGeom prst="roundRect">
              <a:avLst/>
            </a:prstGeom>
            <a:solidFill>
              <a:srgbClr val="1B1464"/>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E243F09-A55E-6756-77ED-AB3821B64353}"/>
                </a:ext>
              </a:extLst>
            </p:cNvPr>
            <p:cNvSpPr txBox="1"/>
            <p:nvPr/>
          </p:nvSpPr>
          <p:spPr>
            <a:xfrm>
              <a:off x="311641" y="9231816"/>
              <a:ext cx="6828681" cy="4924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Website and contact information:</a:t>
              </a:r>
            </a:p>
            <a:p>
              <a:pPr lvl="0">
                <a:defRPr/>
              </a:pPr>
              <a:r>
                <a:rPr lang="en-US" sz="1200">
                  <a:solidFill>
                    <a:srgbClr val="00BFF2"/>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leapmediagroup.net</a:t>
              </a:r>
              <a:endParaRPr lang="en-US" sz="1200">
                <a:solidFill>
                  <a:srgbClr val="00BFF2"/>
                </a:solidFill>
                <a:latin typeface="Arial" panose="020B0604020202020204" pitchFamily="34" charset="0"/>
                <a:cs typeface="Arial" panose="020B0604020202020204" pitchFamily="34" charset="0"/>
              </a:endParaRPr>
            </a:p>
          </p:txBody>
        </p:sp>
      </p:grpSp>
      <p:sp>
        <p:nvSpPr>
          <p:cNvPr id="7" name="Google Shape;62;p13">
            <a:extLst>
              <a:ext uri="{FF2B5EF4-FFF2-40B4-BE49-F238E27FC236}">
                <a16:creationId xmlns:a16="http://schemas.microsoft.com/office/drawing/2014/main" id="{34C35D78-6B0F-E1E8-6F9E-1DABA5501535}"/>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18</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1324035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Google Shape;54;p13">
            <a:extLst>
              <a:ext uri="{FF2B5EF4-FFF2-40B4-BE49-F238E27FC236}">
                <a16:creationId xmlns:a16="http://schemas.microsoft.com/office/drawing/2014/main" id="{3F639AA7-3ED0-DDFD-5D88-B6C53E1528D5}"/>
              </a:ext>
            </a:extLst>
          </p:cNvPr>
          <p:cNvSpPr/>
          <p:nvPr/>
        </p:nvSpPr>
        <p:spPr>
          <a:xfrm>
            <a:off x="1" y="6199720"/>
            <a:ext cx="7771886" cy="3681908"/>
          </a:xfrm>
          <a:prstGeom prst="rect">
            <a:avLst/>
          </a:prstGeom>
          <a:solidFill>
            <a:srgbClr val="E2E8F1"/>
          </a:solidFill>
          <a:ln>
            <a:solidFill>
              <a:srgbClr val="1B1464"/>
            </a:solidFill>
          </a:ln>
        </p:spPr>
        <p:txBody>
          <a:bodyPr spcFirstLastPara="1" wrap="square" lIns="91433" tIns="45700" rIns="91433" bIns="45700" anchor="ctr" anchorCtr="0">
            <a:noAutofit/>
          </a:bodyPr>
          <a:lstStyle/>
          <a:p>
            <a:pPr algn="ctr" defTabSz="1219170">
              <a:buClr>
                <a:srgbClr val="FFFFFF"/>
              </a:buClr>
              <a:buSzPts val="500"/>
            </a:pPr>
            <a:r>
              <a:rPr lang="en-US" sz="667" kern="0">
                <a:solidFill>
                  <a:srgbClr val="FFFFFF"/>
                </a:solidFill>
                <a:latin typeface="Arial" panose="020B0604020202020204" pitchFamily="34" charset="0"/>
                <a:ea typeface="Helvetica Neue"/>
                <a:cs typeface="Arial" panose="020B0604020202020204" pitchFamily="34" charset="0"/>
                <a:sym typeface="Helvetica Neue"/>
              </a:rPr>
              <a:t>`</a:t>
            </a:r>
            <a:endParaRPr sz="667" kern="0">
              <a:solidFill>
                <a:srgbClr val="FFFFFF"/>
              </a:solidFill>
              <a:latin typeface="Arial" panose="020B0604020202020204" pitchFamily="34" charset="0"/>
              <a:ea typeface="Helvetica Neue"/>
              <a:cs typeface="Arial" panose="020B0604020202020204" pitchFamily="34" charset="0"/>
              <a:sym typeface="Helvetica Neue"/>
            </a:endParaRPr>
          </a:p>
        </p:txBody>
      </p:sp>
      <p:pic>
        <p:nvPicPr>
          <p:cNvPr id="65" name="Google Shape;61;p13">
            <a:extLst>
              <a:ext uri="{FF2B5EF4-FFF2-40B4-BE49-F238E27FC236}">
                <a16:creationId xmlns:a16="http://schemas.microsoft.com/office/drawing/2014/main" id="{81B72286-4848-B8A9-6D59-3AAC665A68E5}"/>
              </a:ext>
            </a:extLst>
          </p:cNvPr>
          <p:cNvPicPr preferRelativeResize="0"/>
          <p:nvPr/>
        </p:nvPicPr>
        <p:blipFill rotWithShape="1">
          <a:blip r:embed="rId2">
            <a:alphaModFix/>
          </a:blip>
          <a:srcRect/>
          <a:stretch/>
        </p:blipFill>
        <p:spPr>
          <a:xfrm>
            <a:off x="-23284" y="9844887"/>
            <a:ext cx="7815264" cy="232211"/>
          </a:xfrm>
          <a:prstGeom prst="rect">
            <a:avLst/>
          </a:prstGeom>
          <a:noFill/>
          <a:ln>
            <a:noFill/>
          </a:ln>
        </p:spPr>
      </p:pic>
      <p:sp>
        <p:nvSpPr>
          <p:cNvPr id="2" name="Google Shape;58;p13">
            <a:extLst>
              <a:ext uri="{FF2B5EF4-FFF2-40B4-BE49-F238E27FC236}">
                <a16:creationId xmlns:a16="http://schemas.microsoft.com/office/drawing/2014/main" id="{E4955420-C936-1A53-7133-9A678937FD8F}"/>
              </a:ext>
            </a:extLst>
          </p:cNvPr>
          <p:cNvSpPr/>
          <p:nvPr/>
        </p:nvSpPr>
        <p:spPr>
          <a:xfrm>
            <a:off x="14817" y="745767"/>
            <a:ext cx="7712436" cy="309353"/>
          </a:xfrm>
          <a:prstGeom prst="rect">
            <a:avLst/>
          </a:prstGeom>
          <a:noFill/>
          <a:ln>
            <a:noFill/>
          </a:ln>
        </p:spPr>
        <p:txBody>
          <a:bodyPr spcFirstLastPara="1" wrap="square" lIns="91433" tIns="45700" rIns="91433" bIns="45700" anchor="t" anchorCtr="0">
            <a:noAutofit/>
          </a:bodyPr>
          <a:lstStyle/>
          <a:p>
            <a:pPr algn="ctr" defTabSz="1219170">
              <a:buClr>
                <a:srgbClr val="ED3C8D"/>
              </a:buClr>
              <a:buSzPts val="1700"/>
            </a:pPr>
            <a:r>
              <a:rPr lang="en-US" sz="1400" b="1" kern="0">
                <a:solidFill>
                  <a:srgbClr val="1B1464"/>
                </a:solidFill>
                <a:latin typeface="Arial" panose="020B0604020202020204" pitchFamily="34" charset="0"/>
                <a:cs typeface="Arial" panose="020B0604020202020204" pitchFamily="34" charset="0"/>
                <a:sym typeface="Helvetica Neue"/>
              </a:rPr>
              <a:t>Long Form Brand Engagement TV Shows Drive ROI</a:t>
            </a:r>
          </a:p>
        </p:txBody>
      </p:sp>
      <p:sp>
        <p:nvSpPr>
          <p:cNvPr id="3" name="Google Shape;65;p13">
            <a:extLst>
              <a:ext uri="{FF2B5EF4-FFF2-40B4-BE49-F238E27FC236}">
                <a16:creationId xmlns:a16="http://schemas.microsoft.com/office/drawing/2014/main" id="{4D646DCF-444D-C0B9-40F8-BC12C2DDEDE2}"/>
              </a:ext>
            </a:extLst>
          </p:cNvPr>
          <p:cNvSpPr txBox="1"/>
          <p:nvPr/>
        </p:nvSpPr>
        <p:spPr>
          <a:xfrm>
            <a:off x="198200" y="1451797"/>
            <a:ext cx="7376000" cy="400069"/>
          </a:xfrm>
          <a:prstGeom prst="rect">
            <a:avLst/>
          </a:prstGeom>
          <a:noFill/>
          <a:ln>
            <a:noFill/>
          </a:ln>
        </p:spPr>
        <p:txBody>
          <a:bodyPr spcFirstLastPara="1" wrap="square" lIns="91433" tIns="45700" rIns="91433" bIns="45700" anchor="t" anchorCtr="0">
            <a:spAutoFit/>
          </a:bodyPr>
          <a:lstStyle/>
          <a:p>
            <a:pPr algn="ctr" defTabSz="1219170">
              <a:buClr>
                <a:srgbClr val="1F1A62"/>
              </a:buClr>
              <a:buSzPts val="1100"/>
            </a:pPr>
            <a:r>
              <a:rPr lang="en-US" sz="2000" b="1" kern="0">
                <a:solidFill>
                  <a:srgbClr val="1F1A62"/>
                </a:solidFill>
                <a:latin typeface="Arial" panose="020B0604020202020204" pitchFamily="34" charset="0"/>
                <a:ea typeface="Helvetica Neue"/>
                <a:cs typeface="Arial" panose="020B0604020202020204" pitchFamily="34" charset="0"/>
                <a:sym typeface="Helvetica Neue"/>
              </a:rPr>
              <a:t>Social + TV Networks Draws Greatest Increase in ROI</a:t>
            </a:r>
            <a:endParaRPr lang="en-US" kern="0">
              <a:solidFill>
                <a:srgbClr val="1F1A62"/>
              </a:solidFill>
              <a:latin typeface="Arial" panose="020B0604020202020204" pitchFamily="34" charset="0"/>
              <a:ea typeface="Helvetica Neue"/>
              <a:cs typeface="Arial" panose="020B0604020202020204" pitchFamily="34" charset="0"/>
              <a:sym typeface="Helvetica Neue"/>
            </a:endParaRPr>
          </a:p>
        </p:txBody>
      </p:sp>
      <p:pic>
        <p:nvPicPr>
          <p:cNvPr id="4" name="Picture 3" descr="A blue and grey logo&#10;&#10;Description automatically generated">
            <a:extLst>
              <a:ext uri="{FF2B5EF4-FFF2-40B4-BE49-F238E27FC236}">
                <a16:creationId xmlns:a16="http://schemas.microsoft.com/office/drawing/2014/main" id="{0159DFF9-303D-FC4A-4760-F7448B059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571" y="-5166"/>
            <a:ext cx="1632628" cy="771111"/>
          </a:xfrm>
          <a:prstGeom prst="rect">
            <a:avLst/>
          </a:prstGeom>
        </p:spPr>
      </p:pic>
      <p:graphicFrame>
        <p:nvGraphicFramePr>
          <p:cNvPr id="8" name="Chart 7">
            <a:extLst>
              <a:ext uri="{FF2B5EF4-FFF2-40B4-BE49-F238E27FC236}">
                <a16:creationId xmlns:a16="http://schemas.microsoft.com/office/drawing/2014/main" id="{F87F32CA-D2D3-4690-6C64-7D4F59005581}"/>
              </a:ext>
            </a:extLst>
          </p:cNvPr>
          <p:cNvGraphicFramePr/>
          <p:nvPr>
            <p:extLst>
              <p:ext uri="{D42A27DB-BD31-4B8C-83A1-F6EECF244321}">
                <p14:modId xmlns:p14="http://schemas.microsoft.com/office/powerpoint/2010/main" val="3192300840"/>
              </p:ext>
            </p:extLst>
          </p:nvPr>
        </p:nvGraphicFramePr>
        <p:xfrm>
          <a:off x="26962" y="2276303"/>
          <a:ext cx="5296644" cy="3844123"/>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8">
            <a:extLst>
              <a:ext uri="{FF2B5EF4-FFF2-40B4-BE49-F238E27FC236}">
                <a16:creationId xmlns:a16="http://schemas.microsoft.com/office/drawing/2014/main" id="{EADE467B-2088-79E8-EDCE-7F0A79845475}"/>
              </a:ext>
            </a:extLst>
          </p:cNvPr>
          <p:cNvPicPr>
            <a:picLocks noChangeAspect="1"/>
          </p:cNvPicPr>
          <p:nvPr/>
        </p:nvPicPr>
        <p:blipFill rotWithShape="1">
          <a:blip r:embed="rId5"/>
          <a:srcRect l="24492" t="14119" r="57344" b="29537"/>
          <a:stretch/>
        </p:blipFill>
        <p:spPr>
          <a:xfrm>
            <a:off x="5362795" y="2447155"/>
            <a:ext cx="2266938" cy="2919664"/>
          </a:xfrm>
          <a:prstGeom prst="rect">
            <a:avLst/>
          </a:prstGeom>
        </p:spPr>
      </p:pic>
      <p:sp>
        <p:nvSpPr>
          <p:cNvPr id="10" name="Rectangle 9">
            <a:extLst>
              <a:ext uri="{FF2B5EF4-FFF2-40B4-BE49-F238E27FC236}">
                <a16:creationId xmlns:a16="http://schemas.microsoft.com/office/drawing/2014/main" id="{D9300BDE-DF7C-BF3D-4C95-14F4C7716390}"/>
              </a:ext>
            </a:extLst>
          </p:cNvPr>
          <p:cNvSpPr/>
          <p:nvPr/>
        </p:nvSpPr>
        <p:spPr>
          <a:xfrm>
            <a:off x="74136" y="6275437"/>
            <a:ext cx="7620423" cy="34778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lang="en-US" sz="1200" b="0" i="0">
                <a:solidFill>
                  <a:srgbClr val="1B1464"/>
                </a:solidFill>
                <a:effectLst/>
                <a:latin typeface="Arial" panose="020B0604020202020204" pitchFamily="34" charset="0"/>
                <a:cs typeface="Arial" panose="020B0604020202020204" pitchFamily="34" charset="0"/>
              </a:rPr>
              <a:t>Increase email signups </a:t>
            </a:r>
            <a:r>
              <a:rPr lang="en-US" sz="1200">
                <a:solidFill>
                  <a:srgbClr val="1B1464"/>
                </a:solidFill>
                <a:latin typeface="Arial" panose="020B0604020202020204" pitchFamily="34" charset="0"/>
                <a:cs typeface="Arial" panose="020B0604020202020204" pitchFamily="34" charset="0"/>
              </a:rPr>
              <a:t>to the </a:t>
            </a:r>
            <a:r>
              <a:rPr lang="en-US" sz="1200" b="0" i="0">
                <a:solidFill>
                  <a:srgbClr val="1B1464"/>
                </a:solidFill>
                <a:effectLst/>
                <a:latin typeface="Arial" panose="020B0604020202020204" pitchFamily="34" charset="0"/>
                <a:cs typeface="Arial" panose="020B0604020202020204" pitchFamily="34" charset="0"/>
              </a:rPr>
              <a:t>Bigger Bolder Baking community.</a:t>
            </a:r>
            <a:br>
              <a:rPr lang="en-US" sz="1200">
                <a:solidFill>
                  <a:srgbClr val="1B1464"/>
                </a:solidFill>
                <a:latin typeface="Arial" panose="020B0604020202020204" pitchFamily="34" charset="0"/>
                <a:cs typeface="Arial" panose="020B0604020202020204" pitchFamily="34" charset="0"/>
              </a:rPr>
            </a:br>
            <a:endParaRPr kumimoji="0" lang="en-US" sz="9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Measurement Solution</a:t>
            </a:r>
            <a:endParaRPr lang="en-US" sz="14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285750" indent="-285750">
              <a:buBlip>
                <a:blip r:embed="rId6"/>
              </a:buBlip>
              <a:defRPr/>
            </a:pPr>
            <a:r>
              <a:rPr lang="en-US" sz="1200" b="0" i="0" u="none" strike="noStrike">
                <a:solidFill>
                  <a:srgbClr val="1B1464"/>
                </a:solidFill>
                <a:effectLst/>
                <a:latin typeface="Arial" panose="020B0604020202020204" pitchFamily="34" charset="0"/>
                <a:cs typeface="Arial" panose="020B0604020202020204" pitchFamily="34" charset="0"/>
              </a:rPr>
              <a:t>Produced Half-Hour Brand Engagement show, Gemma's Summer Desserts. The brand created a free Summer Dessert Guide featuring recipes from the show to incentivize email signups to the Bigger Bolder Baking community. The offer was promoted throughout the show via QR code and unique URL</a:t>
            </a:r>
            <a:r>
              <a:rPr lang="en-US" sz="1200">
                <a:solidFill>
                  <a:srgbClr val="1B1464"/>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Target Segment</a:t>
            </a:r>
            <a:endParaRPr lang="en-US" sz="14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285750" indent="-285750">
              <a:buBlip>
                <a:blip r:embed="rId6"/>
              </a:buBlip>
              <a:defRPr/>
            </a:pPr>
            <a:r>
              <a:rPr lang="en-US" sz="1200">
                <a:solidFill>
                  <a:srgbClr val="1B1464"/>
                </a:solidFill>
                <a:latin typeface="Arial" panose="020B0604020202020204" pitchFamily="34" charset="0"/>
                <a:cs typeface="Arial" panose="020B0604020202020204" pitchFamily="34" charset="0"/>
              </a:rPr>
              <a:t>Baking enthusiasts</a:t>
            </a:r>
            <a:br>
              <a:rPr lang="en-US" sz="1200">
                <a:solidFill>
                  <a:srgbClr val="1B1464"/>
                </a:solidFill>
                <a:latin typeface="Arial" panose="020B0604020202020204" pitchFamily="34" charset="0"/>
                <a:cs typeface="Arial" panose="020B0604020202020204" pitchFamily="34" charset="0"/>
              </a:rPr>
            </a:br>
            <a:endParaRPr kumimoji="0" lang="en-US" sz="9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Learnings</a:t>
            </a:r>
            <a:endParaRPr lang="en-US" sz="400">
              <a:solidFill>
                <a:srgbClr val="1B1464"/>
              </a:solidFill>
              <a:latin typeface="Arial" panose="020B0604020202020204" pitchFamily="34" charset="0"/>
              <a:cs typeface="Arial" panose="020B0604020202020204" pitchFamily="34" charset="0"/>
            </a:endParaRPr>
          </a:p>
          <a:p>
            <a:pPr marL="285750" lvl="0" indent="-285750">
              <a:buBlip>
                <a:blip r:embed="rId6"/>
              </a:buBlip>
              <a:defRPr/>
            </a:pPr>
            <a:r>
              <a:rPr lang="en-US" sz="1200">
                <a:solidFill>
                  <a:srgbClr val="1B1464"/>
                </a:solidFill>
                <a:latin typeface="Arial" panose="020B0604020202020204" pitchFamily="34" charset="0"/>
                <a:cs typeface="Arial" panose="020B0604020202020204" pitchFamily="34" charset="0"/>
              </a:rPr>
              <a:t>Airing on weekend mornings on high reach TV networks in the category drove Guide downloads better than social alone and social plus general shopping channels.</a:t>
            </a:r>
            <a:br>
              <a:rPr lang="en-US" sz="1200">
                <a:solidFill>
                  <a:srgbClr val="1B1464"/>
                </a:solidFill>
                <a:latin typeface="Arial" panose="020B0604020202020204" pitchFamily="34" charset="0"/>
                <a:cs typeface="Arial" panose="020B0604020202020204" pitchFamily="34" charset="0"/>
              </a:rPr>
            </a:br>
            <a:endParaRPr lang="en-US" sz="500">
              <a:solidFill>
                <a:srgbClr val="1B1464"/>
              </a:solidFill>
              <a:latin typeface="Arial" panose="020B0604020202020204" pitchFamily="34" charset="0"/>
              <a:cs typeface="Arial" panose="020B0604020202020204" pitchFamily="34" charset="0"/>
            </a:endParaRPr>
          </a:p>
          <a:p>
            <a:pPr marL="285750" lvl="0" indent="-285750">
              <a:buBlip>
                <a:blip r:embed="rId6"/>
              </a:buBlip>
              <a:defRPr/>
            </a:pPr>
            <a:r>
              <a:rPr lang="en-US" sz="1200">
                <a:solidFill>
                  <a:srgbClr val="1B1464"/>
                </a:solidFill>
                <a:latin typeface="Arial" panose="020B0604020202020204" pitchFamily="34" charset="0"/>
                <a:cs typeface="Arial" panose="020B0604020202020204" pitchFamily="34" charset="0"/>
              </a:rPr>
              <a:t>Signups increased by </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3,750% by adding a Brand Engagement TV show to the media mix.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Viewing Source / Media Type</a:t>
            </a:r>
            <a:endParaRPr lang="en-US" sz="14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Linear, FAST, VOD</a:t>
            </a:r>
            <a:endParaRPr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68F6928E-F9A4-277F-7C37-6F455481F948}"/>
              </a:ext>
            </a:extLst>
          </p:cNvPr>
          <p:cNvCxnSpPr>
            <a:cxnSpLocks/>
          </p:cNvCxnSpPr>
          <p:nvPr/>
        </p:nvCxnSpPr>
        <p:spPr>
          <a:xfrm>
            <a:off x="14816" y="1054758"/>
            <a:ext cx="7712436" cy="262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6AA3B30-A2E2-5725-0DD4-7383A31E141B}"/>
              </a:ext>
            </a:extLst>
          </p:cNvPr>
          <p:cNvPicPr>
            <a:picLocks noChangeAspect="1"/>
          </p:cNvPicPr>
          <p:nvPr/>
        </p:nvPicPr>
        <p:blipFill rotWithShape="1">
          <a:blip r:embed="rId7"/>
          <a:srcRect l="16550" t="14495" r="16459" b="14411"/>
          <a:stretch/>
        </p:blipFill>
        <p:spPr>
          <a:xfrm>
            <a:off x="641759" y="4476754"/>
            <a:ext cx="695970" cy="695397"/>
          </a:xfrm>
          <a:prstGeom prst="rect">
            <a:avLst/>
          </a:prstGeom>
        </p:spPr>
      </p:pic>
      <p:pic>
        <p:nvPicPr>
          <p:cNvPr id="12" name="Picture 11">
            <a:extLst>
              <a:ext uri="{FF2B5EF4-FFF2-40B4-BE49-F238E27FC236}">
                <a16:creationId xmlns:a16="http://schemas.microsoft.com/office/drawing/2014/main" id="{C45C20E4-384B-615D-E99F-014801E34694}"/>
              </a:ext>
            </a:extLst>
          </p:cNvPr>
          <p:cNvPicPr>
            <a:picLocks noChangeAspect="1"/>
          </p:cNvPicPr>
          <p:nvPr/>
        </p:nvPicPr>
        <p:blipFill rotWithShape="1">
          <a:blip r:embed="rId8"/>
          <a:srcRect l="14198" t="14495" r="14241" b="14597"/>
          <a:stretch/>
        </p:blipFill>
        <p:spPr>
          <a:xfrm>
            <a:off x="2284015" y="4227829"/>
            <a:ext cx="695970" cy="649272"/>
          </a:xfrm>
          <a:prstGeom prst="rect">
            <a:avLst/>
          </a:prstGeom>
        </p:spPr>
      </p:pic>
      <p:pic>
        <p:nvPicPr>
          <p:cNvPr id="17" name="Picture 16">
            <a:extLst>
              <a:ext uri="{FF2B5EF4-FFF2-40B4-BE49-F238E27FC236}">
                <a16:creationId xmlns:a16="http://schemas.microsoft.com/office/drawing/2014/main" id="{6437EA93-45D6-4D30-24A6-8A5325DB9E90}"/>
              </a:ext>
            </a:extLst>
          </p:cNvPr>
          <p:cNvPicPr>
            <a:picLocks noChangeAspect="1"/>
          </p:cNvPicPr>
          <p:nvPr/>
        </p:nvPicPr>
        <p:blipFill rotWithShape="1">
          <a:blip r:embed="rId9"/>
          <a:srcRect l="14276" t="23637" r="14777" b="24590"/>
          <a:stretch/>
        </p:blipFill>
        <p:spPr>
          <a:xfrm>
            <a:off x="3871284" y="2530192"/>
            <a:ext cx="945792" cy="649804"/>
          </a:xfrm>
          <a:prstGeom prst="rect">
            <a:avLst/>
          </a:prstGeom>
        </p:spPr>
      </p:pic>
      <p:sp>
        <p:nvSpPr>
          <p:cNvPr id="19" name="TextBox 18">
            <a:extLst>
              <a:ext uri="{FF2B5EF4-FFF2-40B4-BE49-F238E27FC236}">
                <a16:creationId xmlns:a16="http://schemas.microsoft.com/office/drawing/2014/main" id="{0FCC879E-07C1-9C8C-46F1-4370BF0DDF04}"/>
              </a:ext>
            </a:extLst>
          </p:cNvPr>
          <p:cNvSpPr txBox="1"/>
          <p:nvPr/>
        </p:nvSpPr>
        <p:spPr>
          <a:xfrm>
            <a:off x="1136469" y="2060874"/>
            <a:ext cx="2964937" cy="338554"/>
          </a:xfrm>
          <a:prstGeom prst="rect">
            <a:avLst/>
          </a:prstGeom>
          <a:noFill/>
        </p:spPr>
        <p:txBody>
          <a:bodyPr wrap="square" rtlCol="0">
            <a:spAutoFit/>
          </a:bodyPr>
          <a:lstStyle/>
          <a:p>
            <a:pPr algn="ctr"/>
            <a:r>
              <a:rPr lang="en-US" sz="1600" b="1" u="sng">
                <a:solidFill>
                  <a:srgbClr val="1B1464"/>
                </a:solidFill>
                <a:latin typeface="Arial" panose="020B0604020202020204" pitchFamily="34" charset="0"/>
                <a:cs typeface="Arial" panose="020B0604020202020204" pitchFamily="34" charset="0"/>
              </a:rPr>
              <a:t>Email Signups</a:t>
            </a:r>
          </a:p>
        </p:txBody>
      </p:sp>
      <p:sp>
        <p:nvSpPr>
          <p:cNvPr id="7" name="Google Shape;56;p13">
            <a:extLst>
              <a:ext uri="{FF2B5EF4-FFF2-40B4-BE49-F238E27FC236}">
                <a16:creationId xmlns:a16="http://schemas.microsoft.com/office/drawing/2014/main" id="{012C3ACC-6762-01A0-F013-20FD0F278AC7}"/>
              </a:ext>
            </a:extLst>
          </p:cNvPr>
          <p:cNvSpPr/>
          <p:nvPr/>
        </p:nvSpPr>
        <p:spPr>
          <a:xfrm>
            <a:off x="115839" y="95594"/>
            <a:ext cx="6801996" cy="549057"/>
          </a:xfrm>
          <a:prstGeom prst="rect">
            <a:avLst/>
          </a:prstGeom>
          <a:noFill/>
          <a:ln>
            <a:noFill/>
          </a:ln>
        </p:spPr>
        <p:txBody>
          <a:bodyPr spcFirstLastPara="1" wrap="square" lIns="91433" tIns="0" rIns="91433" bIns="91433" anchor="ctr" anchorCtr="0">
            <a:noAutofit/>
          </a:bodyPr>
          <a:lstStyle/>
          <a:p>
            <a:pPr marL="0" marR="0" lvl="0" indent="0" algn="l" defTabSz="1219170" rtl="0" eaLnBrk="1" fontAlgn="auto" latinLnBrk="0" hangingPunct="1">
              <a:spcBef>
                <a:spcPts val="0"/>
              </a:spcBef>
              <a:spcAft>
                <a:spcPts val="0"/>
              </a:spcAft>
              <a:buClr>
                <a:srgbClr val="FFFFFF"/>
              </a:buClr>
              <a:buSzPts val="1100"/>
              <a:buFontTx/>
              <a:buNone/>
              <a:tabLst/>
              <a:defRPr/>
            </a:pPr>
            <a:r>
              <a:rPr kumimoji="0" lang="en"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Product Category</a:t>
            </a:r>
            <a:r>
              <a:rPr kumimoji="0" lang="en-US"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 </a:t>
            </a:r>
            <a:r>
              <a:rPr lang="en-US" b="1" kern="0">
                <a:solidFill>
                  <a:srgbClr val="1B1464"/>
                </a:solidFill>
                <a:latin typeface="Arial" panose="020B0604020202020204" pitchFamily="34" charset="0"/>
                <a:cs typeface="Arial" panose="020B0604020202020204" pitchFamily="34" charset="0"/>
                <a:sym typeface="Helvetica Neue"/>
              </a:rPr>
              <a:t>Tune</a:t>
            </a:r>
            <a:r>
              <a:rPr kumimoji="0" lang="en-US" b="1" i="0" u="none" strike="noStrike" kern="0" cap="none" spc="0" normalizeH="0" baseline="0" noProof="0">
                <a:ln>
                  <a:noFill/>
                </a:ln>
                <a:solidFill>
                  <a:srgbClr val="1B1464"/>
                </a:solidFill>
                <a:effectLst/>
                <a:uLnTx/>
                <a:uFillTx/>
                <a:latin typeface="Arial" panose="020B0604020202020204" pitchFamily="34" charset="0"/>
                <a:cs typeface="Arial" panose="020B0604020202020204" pitchFamily="34" charset="0"/>
                <a:sym typeface="Helvetica Neue"/>
              </a:rPr>
              <a:t>-In</a:t>
            </a:r>
          </a:p>
          <a:p>
            <a:pPr marL="0" marR="0" lvl="0" indent="0" algn="l" defTabSz="1219170" rtl="0" eaLnBrk="1" fontAlgn="auto" latinLnBrk="0" hangingPunct="1">
              <a:spcBef>
                <a:spcPts val="0"/>
              </a:spcBef>
              <a:spcAft>
                <a:spcPts val="0"/>
              </a:spcAft>
              <a:buClr>
                <a:srgbClr val="FFFFFF"/>
              </a:buClr>
              <a:buSzPts val="1100"/>
              <a:buFontTx/>
              <a:buNone/>
              <a:tabLst/>
              <a:defRPr/>
            </a:pPr>
            <a:r>
              <a:rPr kumimoji="0" lang="en-US" sz="1200" i="0" u="none" strike="noStrike" kern="0" cap="none" spc="0" normalizeH="0" baseline="0" noProof="0">
                <a:ln>
                  <a:noFill/>
                </a:ln>
                <a:solidFill>
                  <a:srgbClr val="00BFF2"/>
                </a:solidFill>
                <a:effectLst/>
                <a:uLnTx/>
                <a:uFillTx/>
                <a:latin typeface="Arial" panose="020B0604020202020204" pitchFamily="34" charset="0"/>
                <a:cs typeface="Arial" panose="020B0604020202020204" pitchFamily="34" charset="0"/>
                <a:sym typeface="Arial"/>
              </a:rPr>
              <a:t>Measurement Category: Engagement </a:t>
            </a:r>
          </a:p>
        </p:txBody>
      </p:sp>
      <p:sp>
        <p:nvSpPr>
          <p:cNvPr id="5" name="Google Shape;62;p13">
            <a:extLst>
              <a:ext uri="{FF2B5EF4-FFF2-40B4-BE49-F238E27FC236}">
                <a16:creationId xmlns:a16="http://schemas.microsoft.com/office/drawing/2014/main" id="{020CA856-325B-CDCF-5D94-EAFB25ED816C}"/>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19</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3507433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Google Shape;61;p13">
            <a:extLst>
              <a:ext uri="{FF2B5EF4-FFF2-40B4-BE49-F238E27FC236}">
                <a16:creationId xmlns:a16="http://schemas.microsoft.com/office/drawing/2014/main" id="{81B72286-4848-B8A9-6D59-3AAC665A68E5}"/>
              </a:ext>
            </a:extLst>
          </p:cNvPr>
          <p:cNvPicPr preferRelativeResize="0"/>
          <p:nvPr/>
        </p:nvPicPr>
        <p:blipFill rotWithShape="1">
          <a:blip r:embed="rId3">
            <a:alphaModFix/>
          </a:blip>
          <a:srcRect/>
          <a:stretch/>
        </p:blipFill>
        <p:spPr>
          <a:xfrm>
            <a:off x="-23284" y="9844887"/>
            <a:ext cx="7815264" cy="232211"/>
          </a:xfrm>
          <a:prstGeom prst="rect">
            <a:avLst/>
          </a:prstGeom>
          <a:noFill/>
          <a:ln>
            <a:noFill/>
          </a:ln>
        </p:spPr>
      </p:pic>
      <p:sp>
        <p:nvSpPr>
          <p:cNvPr id="66" name="Google Shape;62;p13">
            <a:extLst>
              <a:ext uri="{FF2B5EF4-FFF2-40B4-BE49-F238E27FC236}">
                <a16:creationId xmlns:a16="http://schemas.microsoft.com/office/drawing/2014/main" id="{EF54FEF3-46C3-9D67-6187-F04E11838C27}"/>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defTabSz="1219170">
              <a:buClr>
                <a:srgbClr val="FFFFFF"/>
              </a:buClr>
              <a:buSzPts val="700"/>
            </a:pPr>
            <a:r>
              <a:rPr lang="en" sz="800" b="1" kern="0">
                <a:solidFill>
                  <a:srgbClr val="FFFFFF"/>
                </a:solidFill>
                <a:latin typeface="Arial" panose="020B0604020202020204" pitchFamily="34" charset="0"/>
                <a:ea typeface="Helvetica Neue"/>
                <a:cs typeface="Arial" panose="020B0604020202020204" pitchFamily="34" charset="0"/>
                <a:sym typeface="Helvetica Neue"/>
              </a:rPr>
              <a:t>PAGE </a:t>
            </a:r>
            <a:fld id="{00000000-1234-1234-1234-123412341234}" type="slidenum">
              <a:rPr lang="en" sz="800" b="1" kern="0">
                <a:solidFill>
                  <a:srgbClr val="FFFFFF"/>
                </a:solidFill>
                <a:latin typeface="Arial" panose="020B0604020202020204" pitchFamily="34" charset="0"/>
                <a:ea typeface="Helvetica Neue"/>
                <a:cs typeface="Arial" panose="020B0604020202020204" pitchFamily="34" charset="0"/>
                <a:sym typeface="Helvetica Neue"/>
              </a:rPr>
              <a:pPr defTabSz="1219170">
                <a:buClr>
                  <a:srgbClr val="FFFFFF"/>
                </a:buClr>
                <a:buSzPts val="700"/>
              </a:pPr>
              <a:t>2</a:t>
            </a:fld>
            <a:endParaRPr sz="800" b="1" kern="0">
              <a:solidFill>
                <a:srgbClr val="FFFFFF"/>
              </a:solidFill>
              <a:latin typeface="Arial" panose="020B0604020202020204" pitchFamily="34" charset="0"/>
              <a:ea typeface="Helvetica Neue"/>
              <a:cs typeface="Arial" panose="020B0604020202020204" pitchFamily="34" charset="0"/>
              <a:sym typeface="Helvetica Neue"/>
            </a:endParaRPr>
          </a:p>
        </p:txBody>
      </p:sp>
      <p:sp>
        <p:nvSpPr>
          <p:cNvPr id="3" name="Google Shape;54;p13">
            <a:extLst>
              <a:ext uri="{FF2B5EF4-FFF2-40B4-BE49-F238E27FC236}">
                <a16:creationId xmlns:a16="http://schemas.microsoft.com/office/drawing/2014/main" id="{5B95EC22-3ED8-154C-9FAD-0D5E63CE771F}"/>
              </a:ext>
            </a:extLst>
          </p:cNvPr>
          <p:cNvSpPr/>
          <p:nvPr/>
        </p:nvSpPr>
        <p:spPr>
          <a:xfrm>
            <a:off x="0" y="6706347"/>
            <a:ext cx="7772400" cy="3144890"/>
          </a:xfrm>
          <a:prstGeom prst="rect">
            <a:avLst/>
          </a:prstGeom>
          <a:solidFill>
            <a:srgbClr val="E2E8F1"/>
          </a:solidFill>
          <a:ln>
            <a:solidFill>
              <a:srgbClr val="1B1464"/>
            </a:solidFill>
          </a:ln>
        </p:spPr>
        <p:txBody>
          <a:bodyPr spcFirstLastPara="1" wrap="square" lIns="91433" tIns="45700" rIns="91433" bIns="45700" anchor="ctr" anchorCtr="0">
            <a:noAutofit/>
          </a:bodyPr>
          <a:lstStyle/>
          <a:p>
            <a:pPr algn="ctr" defTabSz="1219170">
              <a:buClr>
                <a:srgbClr val="FFFFFF"/>
              </a:buClr>
              <a:buSzPts val="500"/>
            </a:pPr>
            <a:r>
              <a:rPr lang="en-US" sz="667" kern="0">
                <a:solidFill>
                  <a:srgbClr val="FFFFFF"/>
                </a:solidFill>
                <a:latin typeface="Helvetica" panose="020B0403020202020204" pitchFamily="34" charset="0"/>
                <a:ea typeface="Helvetica Neue"/>
                <a:cs typeface="Helvetica Neue"/>
                <a:sym typeface="Helvetica Neue"/>
              </a:rPr>
              <a:t>`</a:t>
            </a:r>
            <a:endParaRPr sz="667" kern="0">
              <a:solidFill>
                <a:srgbClr val="FFFFFF"/>
              </a:solidFill>
              <a:latin typeface="Helvetica" panose="020B0403020202020204" pitchFamily="34" charset="0"/>
              <a:ea typeface="Helvetica Neue"/>
              <a:cs typeface="Helvetica Neue"/>
              <a:sym typeface="Helvetica Neue"/>
            </a:endParaRPr>
          </a:p>
        </p:txBody>
      </p:sp>
      <p:sp>
        <p:nvSpPr>
          <p:cNvPr id="7" name="TextBox 6">
            <a:extLst>
              <a:ext uri="{FF2B5EF4-FFF2-40B4-BE49-F238E27FC236}">
                <a16:creationId xmlns:a16="http://schemas.microsoft.com/office/drawing/2014/main" id="{0A6C5117-870C-3D18-4493-477ED9AFEDFB}"/>
              </a:ext>
            </a:extLst>
          </p:cNvPr>
          <p:cNvSpPr txBox="1"/>
          <p:nvPr/>
        </p:nvSpPr>
        <p:spPr>
          <a:xfrm>
            <a:off x="429360" y="6756468"/>
            <a:ext cx="6909975" cy="923330"/>
          </a:xfrm>
          <a:prstGeom prst="rect">
            <a:avLst/>
          </a:prstGeom>
          <a:noFill/>
        </p:spPr>
        <p:txBody>
          <a:bodyPr wrap="square" rtlCol="0">
            <a:spAutoFit/>
          </a:bodyPr>
          <a:lstStyle/>
          <a:p>
            <a:pPr algn="ctr"/>
            <a:r>
              <a:rPr lang="en-US">
                <a:solidFill>
                  <a:srgbClr val="1F1A62"/>
                </a:solidFill>
                <a:latin typeface="Arial" panose="020B0604020202020204" pitchFamily="34" charset="0"/>
                <a:cs typeface="Arial" panose="020B0604020202020204" pitchFamily="34" charset="0"/>
              </a:rPr>
              <a:t>The measurement solutions included in this directory play a role in at least one of the following measurement categories covered in the VAB’s </a:t>
            </a:r>
            <a:r>
              <a:rPr lang="en-US">
                <a:solidFill>
                  <a:srgbClr val="ED3C8D"/>
                </a:solidFill>
                <a:latin typeface="Arial" panose="020B0604020202020204" pitchFamily="34" charset="0"/>
                <a:cs typeface="Arial" panose="020B0604020202020204" pitchFamily="34" charset="0"/>
              </a:rPr>
              <a:t>“</a:t>
            </a:r>
            <a:r>
              <a:rPr lang="en-US">
                <a:solidFill>
                  <a:srgbClr val="ED3C8D"/>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What's the Deal with Measurement</a:t>
            </a:r>
            <a:r>
              <a:rPr lang="en-US">
                <a:solidFill>
                  <a:srgbClr val="ED3C8D"/>
                </a:solidFill>
                <a:latin typeface="Arial" panose="020B0604020202020204" pitchFamily="34" charset="0"/>
                <a:cs typeface="Arial" panose="020B0604020202020204" pitchFamily="34" charset="0"/>
              </a:rPr>
              <a:t>” </a:t>
            </a:r>
            <a:r>
              <a:rPr lang="en-US">
                <a:solidFill>
                  <a:srgbClr val="1F1A62"/>
                </a:solidFill>
                <a:latin typeface="Arial" panose="020B0604020202020204" pitchFamily="34" charset="0"/>
                <a:cs typeface="Arial" panose="020B0604020202020204" pitchFamily="34" charset="0"/>
              </a:rPr>
              <a:t>series</a:t>
            </a:r>
          </a:p>
        </p:txBody>
      </p:sp>
      <p:grpSp>
        <p:nvGrpSpPr>
          <p:cNvPr id="28" name="Group 27">
            <a:extLst>
              <a:ext uri="{FF2B5EF4-FFF2-40B4-BE49-F238E27FC236}">
                <a16:creationId xmlns:a16="http://schemas.microsoft.com/office/drawing/2014/main" id="{0DBE3F77-FA15-44F2-46EF-93BF199B1CBC}"/>
              </a:ext>
            </a:extLst>
          </p:cNvPr>
          <p:cNvGrpSpPr/>
          <p:nvPr/>
        </p:nvGrpSpPr>
        <p:grpSpPr>
          <a:xfrm>
            <a:off x="740032" y="7765836"/>
            <a:ext cx="1867769" cy="1972170"/>
            <a:chOff x="557156" y="7765836"/>
            <a:chExt cx="1867769" cy="1972170"/>
          </a:xfrm>
        </p:grpSpPr>
        <p:sp>
          <p:nvSpPr>
            <p:cNvPr id="14" name="TextBox 13">
              <a:hlinkClick r:id="rId5"/>
              <a:extLst>
                <a:ext uri="{FF2B5EF4-FFF2-40B4-BE49-F238E27FC236}">
                  <a16:creationId xmlns:a16="http://schemas.microsoft.com/office/drawing/2014/main" id="{67A353E7-1945-4CFE-E936-6BDA1FD79A6B}"/>
                </a:ext>
              </a:extLst>
            </p:cNvPr>
            <p:cNvSpPr txBox="1"/>
            <p:nvPr/>
          </p:nvSpPr>
          <p:spPr>
            <a:xfrm>
              <a:off x="557156" y="9091675"/>
              <a:ext cx="1867769" cy="646331"/>
            </a:xfrm>
            <a:prstGeom prst="rect">
              <a:avLst/>
            </a:prstGeom>
            <a:noFill/>
          </p:spPr>
          <p:txBody>
            <a:bodyPr wrap="square">
              <a:spAutoFit/>
            </a:bodyPr>
            <a:lstStyle/>
            <a:p>
              <a:pPr algn="ctr"/>
              <a:r>
                <a:rPr lang="en-US" u="sng">
                  <a:solidFill>
                    <a:srgbClr val="ED3C8D"/>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Viewership Data Collection</a:t>
              </a:r>
              <a:endParaRPr lang="en-US" u="sng">
                <a:solidFill>
                  <a:srgbClr val="ED3C8D"/>
                </a:solidFill>
                <a:latin typeface="Arial" panose="020B0604020202020204" pitchFamily="34" charset="0"/>
                <a:cs typeface="Arial" panose="020B0604020202020204" pitchFamily="34" charset="0"/>
              </a:endParaRPr>
            </a:p>
          </p:txBody>
        </p:sp>
        <p:pic>
          <p:nvPicPr>
            <p:cNvPr id="19" name="Picture 18" descr="Icon&#10;&#10;Description automatically generated">
              <a:hlinkClick r:id="rId5"/>
              <a:extLst>
                <a:ext uri="{FF2B5EF4-FFF2-40B4-BE49-F238E27FC236}">
                  <a16:creationId xmlns:a16="http://schemas.microsoft.com/office/drawing/2014/main" id="{4B114DC0-8225-3858-A158-5F4737889D0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9668" y="7765836"/>
              <a:ext cx="1289739" cy="1289739"/>
            </a:xfrm>
            <a:prstGeom prst="rect">
              <a:avLst/>
            </a:prstGeom>
          </p:spPr>
        </p:pic>
      </p:grpSp>
      <p:grpSp>
        <p:nvGrpSpPr>
          <p:cNvPr id="17" name="Group 16">
            <a:extLst>
              <a:ext uri="{FF2B5EF4-FFF2-40B4-BE49-F238E27FC236}">
                <a16:creationId xmlns:a16="http://schemas.microsoft.com/office/drawing/2014/main" id="{673F8ABA-23B8-0178-69B4-2A5ECEB2F875}"/>
              </a:ext>
            </a:extLst>
          </p:cNvPr>
          <p:cNvGrpSpPr/>
          <p:nvPr/>
        </p:nvGrpSpPr>
        <p:grpSpPr>
          <a:xfrm>
            <a:off x="2624426" y="7967074"/>
            <a:ext cx="1289739" cy="1517846"/>
            <a:chOff x="2424925" y="7967074"/>
            <a:chExt cx="1289739" cy="1517846"/>
          </a:xfrm>
        </p:grpSpPr>
        <p:sp>
          <p:nvSpPr>
            <p:cNvPr id="18" name="TextBox 17">
              <a:extLst>
                <a:ext uri="{FF2B5EF4-FFF2-40B4-BE49-F238E27FC236}">
                  <a16:creationId xmlns:a16="http://schemas.microsoft.com/office/drawing/2014/main" id="{8BD94E84-C328-A603-0244-897078A4432E}"/>
                </a:ext>
              </a:extLst>
            </p:cNvPr>
            <p:cNvSpPr txBox="1"/>
            <p:nvPr/>
          </p:nvSpPr>
          <p:spPr>
            <a:xfrm>
              <a:off x="2605182" y="9115588"/>
              <a:ext cx="1080183" cy="369332"/>
            </a:xfrm>
            <a:prstGeom prst="rect">
              <a:avLst/>
            </a:prstGeom>
            <a:noFill/>
          </p:spPr>
          <p:txBody>
            <a:bodyPr wrap="square">
              <a:spAutoFit/>
            </a:bodyPr>
            <a:lstStyle/>
            <a:p>
              <a:r>
                <a:rPr lang="en-US">
                  <a:solidFill>
                    <a:srgbClr val="ED3C8D"/>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Identity</a:t>
              </a:r>
              <a:endParaRPr lang="en-US">
                <a:solidFill>
                  <a:srgbClr val="ED3C8D"/>
                </a:solidFill>
                <a:latin typeface="Arial" panose="020B0604020202020204" pitchFamily="34" charset="0"/>
                <a:cs typeface="Arial" panose="020B0604020202020204" pitchFamily="34" charset="0"/>
              </a:endParaRPr>
            </a:p>
          </p:txBody>
        </p:sp>
        <p:pic>
          <p:nvPicPr>
            <p:cNvPr id="22" name="Picture 21" descr="Icon&#10;&#10;Description automatically generated">
              <a:hlinkClick r:id="rId7"/>
              <a:extLst>
                <a:ext uri="{FF2B5EF4-FFF2-40B4-BE49-F238E27FC236}">
                  <a16:creationId xmlns:a16="http://schemas.microsoft.com/office/drawing/2014/main" id="{9DA0F389-15EC-D494-6D2C-4008008B9C9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24925" y="7967074"/>
              <a:ext cx="1289739" cy="1289739"/>
            </a:xfrm>
            <a:prstGeom prst="rect">
              <a:avLst/>
            </a:prstGeom>
          </p:spPr>
        </p:pic>
      </p:grpSp>
      <p:grpSp>
        <p:nvGrpSpPr>
          <p:cNvPr id="20" name="Group 19">
            <a:extLst>
              <a:ext uri="{FF2B5EF4-FFF2-40B4-BE49-F238E27FC236}">
                <a16:creationId xmlns:a16="http://schemas.microsoft.com/office/drawing/2014/main" id="{E6FC3219-0935-D19D-0575-E3C210449AFE}"/>
              </a:ext>
            </a:extLst>
          </p:cNvPr>
          <p:cNvGrpSpPr/>
          <p:nvPr/>
        </p:nvGrpSpPr>
        <p:grpSpPr>
          <a:xfrm>
            <a:off x="4206583" y="7693397"/>
            <a:ext cx="1574241" cy="1780382"/>
            <a:chOff x="4007082" y="7693397"/>
            <a:chExt cx="1574241" cy="1780382"/>
          </a:xfrm>
        </p:grpSpPr>
        <p:sp>
          <p:nvSpPr>
            <p:cNvPr id="12" name="TextBox 11">
              <a:extLst>
                <a:ext uri="{FF2B5EF4-FFF2-40B4-BE49-F238E27FC236}">
                  <a16:creationId xmlns:a16="http://schemas.microsoft.com/office/drawing/2014/main" id="{318BEA1E-4E77-673A-48B3-F5B02D268B73}"/>
                </a:ext>
              </a:extLst>
            </p:cNvPr>
            <p:cNvSpPr txBox="1"/>
            <p:nvPr/>
          </p:nvSpPr>
          <p:spPr>
            <a:xfrm>
              <a:off x="4007082" y="9104447"/>
              <a:ext cx="1574241" cy="369332"/>
            </a:xfrm>
            <a:prstGeom prst="rect">
              <a:avLst/>
            </a:prstGeom>
            <a:noFill/>
          </p:spPr>
          <p:txBody>
            <a:bodyPr wrap="square">
              <a:spAutoFit/>
            </a:bodyPr>
            <a:lstStyle/>
            <a:p>
              <a:r>
                <a:rPr lang="en-US">
                  <a:solidFill>
                    <a:srgbClr val="ED3C8D"/>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Engagement</a:t>
              </a:r>
              <a:endParaRPr lang="en-US">
                <a:solidFill>
                  <a:srgbClr val="ED3C8D"/>
                </a:solidFill>
                <a:latin typeface="Arial" panose="020B0604020202020204" pitchFamily="34" charset="0"/>
                <a:cs typeface="Arial" panose="020B0604020202020204" pitchFamily="34" charset="0"/>
              </a:endParaRPr>
            </a:p>
          </p:txBody>
        </p:sp>
        <p:pic>
          <p:nvPicPr>
            <p:cNvPr id="24" name="Graphic 23" descr="Right And Left Brain outline">
              <a:hlinkClick r:id="rId9"/>
              <a:extLst>
                <a:ext uri="{FF2B5EF4-FFF2-40B4-BE49-F238E27FC236}">
                  <a16:creationId xmlns:a16="http://schemas.microsoft.com/office/drawing/2014/main" id="{F38AFCD7-8225-8B13-B88E-BD71BB30525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07082" y="7693397"/>
              <a:ext cx="1311711" cy="1311711"/>
            </a:xfrm>
            <a:prstGeom prst="rect">
              <a:avLst/>
            </a:prstGeom>
          </p:spPr>
        </p:pic>
      </p:grpSp>
      <p:grpSp>
        <p:nvGrpSpPr>
          <p:cNvPr id="27" name="Group 26">
            <a:extLst>
              <a:ext uri="{FF2B5EF4-FFF2-40B4-BE49-F238E27FC236}">
                <a16:creationId xmlns:a16="http://schemas.microsoft.com/office/drawing/2014/main" id="{10E31B90-0706-8201-CC42-FA8505FE71E9}"/>
              </a:ext>
            </a:extLst>
          </p:cNvPr>
          <p:cNvGrpSpPr/>
          <p:nvPr/>
        </p:nvGrpSpPr>
        <p:grpSpPr>
          <a:xfrm>
            <a:off x="5780824" y="7689337"/>
            <a:ext cx="1431207" cy="1795583"/>
            <a:chOff x="5581323" y="7689337"/>
            <a:chExt cx="1431207" cy="1795583"/>
          </a:xfrm>
        </p:grpSpPr>
        <p:sp>
          <p:nvSpPr>
            <p:cNvPr id="16" name="TextBox 15">
              <a:extLst>
                <a:ext uri="{FF2B5EF4-FFF2-40B4-BE49-F238E27FC236}">
                  <a16:creationId xmlns:a16="http://schemas.microsoft.com/office/drawing/2014/main" id="{DE5AC5B2-1CC2-0B8C-3AF9-D1A82BC2A2C9}"/>
                </a:ext>
              </a:extLst>
            </p:cNvPr>
            <p:cNvSpPr txBox="1"/>
            <p:nvPr/>
          </p:nvSpPr>
          <p:spPr>
            <a:xfrm>
              <a:off x="5700819" y="9115588"/>
              <a:ext cx="1311711" cy="369332"/>
            </a:xfrm>
            <a:prstGeom prst="rect">
              <a:avLst/>
            </a:prstGeom>
            <a:noFill/>
          </p:spPr>
          <p:txBody>
            <a:bodyPr wrap="square">
              <a:spAutoFit/>
            </a:bodyPr>
            <a:lstStyle/>
            <a:p>
              <a:r>
                <a:rPr lang="en-US">
                  <a:solidFill>
                    <a:srgbClr val="ED3C8D"/>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Outcomes</a:t>
              </a:r>
              <a:endParaRPr lang="en-US">
                <a:solidFill>
                  <a:srgbClr val="ED3C8D"/>
                </a:solidFill>
                <a:latin typeface="Arial" panose="020B0604020202020204" pitchFamily="34" charset="0"/>
                <a:cs typeface="Arial" panose="020B0604020202020204" pitchFamily="34" charset="0"/>
              </a:endParaRPr>
            </a:p>
          </p:txBody>
        </p:sp>
        <p:pic>
          <p:nvPicPr>
            <p:cNvPr id="26" name="Graphic 25" descr="Shopping cart outline">
              <a:hlinkClick r:id="rId12"/>
              <a:extLst>
                <a:ext uri="{FF2B5EF4-FFF2-40B4-BE49-F238E27FC236}">
                  <a16:creationId xmlns:a16="http://schemas.microsoft.com/office/drawing/2014/main" id="{35F06A89-4A82-A269-F4A2-A78F3768CA3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581323" y="7689337"/>
              <a:ext cx="1311711" cy="1311711"/>
            </a:xfrm>
            <a:prstGeom prst="rect">
              <a:avLst/>
            </a:prstGeom>
          </p:spPr>
        </p:pic>
      </p:grpSp>
      <p:pic>
        <p:nvPicPr>
          <p:cNvPr id="21" name="Picture 20" descr="A blue jellyfish in the water&#10;&#10;Description automatically generated with low confidence">
            <a:extLst>
              <a:ext uri="{FF2B5EF4-FFF2-40B4-BE49-F238E27FC236}">
                <a16:creationId xmlns:a16="http://schemas.microsoft.com/office/drawing/2014/main" id="{867FEDB0-57CD-B001-C7BE-ED5585B4A2D5}"/>
              </a:ext>
            </a:extLst>
          </p:cNvPr>
          <p:cNvPicPr>
            <a:picLocks noChangeAspect="1"/>
          </p:cNvPicPr>
          <p:nvPr/>
        </p:nvPicPr>
        <p:blipFill rotWithShape="1">
          <a:blip r:embed="rId15"/>
          <a:srcRect l="60891" r="27911"/>
          <a:stretch/>
        </p:blipFill>
        <p:spPr>
          <a:xfrm rot="16200000">
            <a:off x="3503095" y="-3538639"/>
            <a:ext cx="785790" cy="7838548"/>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94D40EDB-70CB-F0A7-140C-EE0ACBC892EB}"/>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686673" y="50395"/>
            <a:ext cx="2085727" cy="660480"/>
          </a:xfrm>
          <a:prstGeom prst="rect">
            <a:avLst/>
          </a:prstGeom>
        </p:spPr>
      </p:pic>
      <p:sp>
        <p:nvSpPr>
          <p:cNvPr id="31" name="TextBox 30">
            <a:extLst>
              <a:ext uri="{FF2B5EF4-FFF2-40B4-BE49-F238E27FC236}">
                <a16:creationId xmlns:a16="http://schemas.microsoft.com/office/drawing/2014/main" id="{20B99D4C-7B7A-B37F-BABE-CAACD2B5FC87}"/>
              </a:ext>
            </a:extLst>
          </p:cNvPr>
          <p:cNvSpPr txBox="1"/>
          <p:nvPr/>
        </p:nvSpPr>
        <p:spPr>
          <a:xfrm>
            <a:off x="1997756" y="9555613"/>
            <a:ext cx="3965170" cy="276999"/>
          </a:xfrm>
          <a:prstGeom prst="rect">
            <a:avLst/>
          </a:prstGeom>
          <a:noFill/>
        </p:spPr>
        <p:txBody>
          <a:bodyPr wrap="square">
            <a:spAutoFit/>
          </a:bodyPr>
          <a:lstStyle/>
          <a:p>
            <a:pPr algn="ctr"/>
            <a:r>
              <a:rPr lang="en-US" sz="1200" i="1">
                <a:solidFill>
                  <a:srgbClr val="1F1A62"/>
                </a:solidFill>
                <a:latin typeface="Arial" panose="020B0604020202020204" pitchFamily="34" charset="0"/>
                <a:cs typeface="Arial" panose="020B0604020202020204" pitchFamily="34" charset="0"/>
              </a:rPr>
              <a:t>Click to learn more!</a:t>
            </a:r>
            <a:endParaRPr lang="en-US" sz="1200" i="1">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AC93CBF-0A27-B38B-6F69-8FEC333FFAEA}"/>
              </a:ext>
            </a:extLst>
          </p:cNvPr>
          <p:cNvSpPr txBox="1"/>
          <p:nvPr/>
        </p:nvSpPr>
        <p:spPr>
          <a:xfrm>
            <a:off x="133375" y="1021547"/>
            <a:ext cx="7501944" cy="5755422"/>
          </a:xfrm>
          <a:prstGeom prst="rect">
            <a:avLst/>
          </a:prstGeom>
          <a:noFill/>
        </p:spPr>
        <p:txBody>
          <a:bodyPr wrap="square" lIns="91440" tIns="45720" rIns="91440" bIns="45720" rtlCol="0" anchor="t">
            <a:spAutoFit/>
          </a:bodyPr>
          <a:lstStyle/>
          <a:p>
            <a:r>
              <a:rPr lang="en-US" sz="2000">
                <a:solidFill>
                  <a:srgbClr val="1B1464"/>
                </a:solidFill>
                <a:latin typeface="Arial" panose="020B0604020202020204" pitchFamily="34" charset="0"/>
                <a:cs typeface="Arial" panose="020B0604020202020204" pitchFamily="34" charset="0"/>
              </a:rPr>
              <a:t>As the video ecosystem evolves, measurement solutions are innovating and scaling their capabilities to support a wide </a:t>
            </a:r>
            <a:br>
              <a:rPr lang="en-US" sz="2000">
                <a:solidFill>
                  <a:srgbClr val="1B1464"/>
                </a:solidFill>
                <a:latin typeface="Arial" panose="020B0604020202020204" pitchFamily="34" charset="0"/>
                <a:cs typeface="Arial" panose="020B0604020202020204" pitchFamily="34" charset="0"/>
              </a:rPr>
            </a:br>
            <a:r>
              <a:rPr lang="en-US" sz="2000">
                <a:solidFill>
                  <a:srgbClr val="1B1464"/>
                </a:solidFill>
                <a:latin typeface="Arial" panose="020B0604020202020204" pitchFamily="34" charset="0"/>
                <a:cs typeface="Arial" panose="020B0604020202020204" pitchFamily="34" charset="0"/>
              </a:rPr>
              <a:t>range of marketer needs and goals.</a:t>
            </a:r>
          </a:p>
          <a:p>
            <a:endParaRPr lang="en-US" sz="1200">
              <a:solidFill>
                <a:srgbClr val="1B1464"/>
              </a:solidFill>
              <a:latin typeface="Arial" panose="020B0604020202020204" pitchFamily="34" charset="0"/>
              <a:cs typeface="Arial" panose="020B0604020202020204" pitchFamily="34" charset="0"/>
            </a:endParaRPr>
          </a:p>
          <a:p>
            <a:r>
              <a:rPr lang="en-US" sz="2000">
                <a:solidFill>
                  <a:srgbClr val="1B1464"/>
                </a:solidFill>
                <a:latin typeface="Arial" panose="020B0604020202020204" pitchFamily="34" charset="0"/>
                <a:cs typeface="Arial" panose="020B0604020202020204" pitchFamily="34" charset="0"/>
              </a:rPr>
              <a:t>With so much choice, many marketers, programmers and others in the video ecosystem are looking for streamlined and essential resources about a measurement platform or product. </a:t>
            </a:r>
          </a:p>
          <a:p>
            <a:endParaRPr lang="en-US" sz="1200">
              <a:solidFill>
                <a:srgbClr val="1B1464"/>
              </a:solidFill>
              <a:latin typeface="Arial" panose="020B0604020202020204" pitchFamily="34" charset="0"/>
              <a:cs typeface="Arial" panose="020B0604020202020204" pitchFamily="34" charset="0"/>
            </a:endParaRPr>
          </a:p>
          <a:p>
            <a:r>
              <a:rPr lang="en-US" sz="2000">
                <a:solidFill>
                  <a:srgbClr val="1B1464"/>
                </a:solidFill>
                <a:latin typeface="Arial" panose="020B0604020202020204" pitchFamily="34" charset="0"/>
                <a:cs typeface="Arial" panose="020B0604020202020204" pitchFamily="34" charset="0"/>
              </a:rPr>
              <a:t>The </a:t>
            </a:r>
            <a:r>
              <a:rPr lang="en-US" sz="2000" b="1">
                <a:solidFill>
                  <a:srgbClr val="1B1464"/>
                </a:solidFill>
                <a:latin typeface="Arial" panose="020B0604020202020204" pitchFamily="34" charset="0"/>
                <a:cs typeface="Arial" panose="020B0604020202020204" pitchFamily="34" charset="0"/>
              </a:rPr>
              <a:t>Advanced Measurement Solutions Directory</a:t>
            </a:r>
            <a:r>
              <a:rPr lang="en-US" sz="2000">
                <a:solidFill>
                  <a:srgbClr val="1B1464"/>
                </a:solidFill>
                <a:latin typeface="Arial" panose="020B0604020202020204" pitchFamily="34" charset="0"/>
                <a:cs typeface="Arial" panose="020B0604020202020204" pitchFamily="34" charset="0"/>
              </a:rPr>
              <a:t> has been </a:t>
            </a:r>
            <a:br>
              <a:rPr lang="en-US" sz="2000">
                <a:latin typeface="Arial" panose="020B0604020202020204" pitchFamily="34" charset="0"/>
                <a:cs typeface="Arial" panose="020B0604020202020204" pitchFamily="34" charset="0"/>
              </a:rPr>
            </a:br>
            <a:r>
              <a:rPr lang="en-US" sz="2000">
                <a:solidFill>
                  <a:srgbClr val="1B1464"/>
                </a:solidFill>
                <a:latin typeface="Arial" panose="020B0604020202020204" pitchFamily="34" charset="0"/>
                <a:cs typeface="Arial" panose="020B0604020202020204" pitchFamily="34" charset="0"/>
              </a:rPr>
              <a:t>built with this in mind. This directory serves as a reference guide to simplify and provide clarity in measurement solutions so that you can keep informed.</a:t>
            </a:r>
            <a:br>
              <a:rPr lang="en-US" sz="2000">
                <a:latin typeface="Arial" panose="020B0604020202020204" pitchFamily="34" charset="0"/>
                <a:cs typeface="Arial" panose="020B0604020202020204" pitchFamily="34" charset="0"/>
              </a:rPr>
            </a:br>
            <a:endParaRPr lang="en-US" sz="2000">
              <a:solidFill>
                <a:srgbClr val="1B1464"/>
              </a:solidFill>
              <a:latin typeface="Arial" panose="020B0604020202020204" pitchFamily="34" charset="0"/>
              <a:cs typeface="Arial" panose="020B0604020202020204" pitchFamily="34" charset="0"/>
            </a:endParaRPr>
          </a:p>
          <a:p>
            <a:r>
              <a:rPr lang="en-US" sz="2000">
                <a:solidFill>
                  <a:srgbClr val="1B1464"/>
                </a:solidFill>
                <a:latin typeface="Arial" panose="020B0604020202020204" pitchFamily="34" charset="0"/>
                <a:cs typeface="Arial" panose="020B0604020202020204" pitchFamily="34" charset="0"/>
              </a:rPr>
              <a:t>Developed in partnership with the solutions themselves, the directory is a compilation of their topline capabilities and several applicable case studies.</a:t>
            </a:r>
          </a:p>
          <a:p>
            <a:endParaRPr lang="en-US" sz="1200">
              <a:solidFill>
                <a:srgbClr val="1B1464"/>
              </a:solidFill>
              <a:latin typeface="Arial" panose="020B0604020202020204" pitchFamily="34" charset="0"/>
              <a:cs typeface="Arial" panose="020B0604020202020204" pitchFamily="34" charset="0"/>
            </a:endParaRPr>
          </a:p>
          <a:p>
            <a:r>
              <a:rPr lang="en-US" sz="2000">
                <a:solidFill>
                  <a:srgbClr val="1B1464"/>
                </a:solidFill>
                <a:latin typeface="Arial" panose="020B0604020202020204" pitchFamily="34" charset="0"/>
                <a:cs typeface="Arial" panose="020B0604020202020204" pitchFamily="34" charset="0"/>
              </a:rPr>
              <a:t>We expect this directory to continue to grow and welcome all measurement solutions that would like to contribute.</a:t>
            </a:r>
          </a:p>
        </p:txBody>
      </p:sp>
    </p:spTree>
    <p:extLst>
      <p:ext uri="{BB962C8B-B14F-4D97-AF65-F5344CB8AC3E}">
        <p14:creationId xmlns:p14="http://schemas.microsoft.com/office/powerpoint/2010/main" val="1550516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F5BD0-4B87-CCAF-2C0A-47285E274C6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694BA80E-0A0A-55FD-71BF-3F6A7DC0C1C3}"/>
              </a:ext>
            </a:extLst>
          </p:cNvPr>
          <p:cNvSpPr txBox="1"/>
          <p:nvPr/>
        </p:nvSpPr>
        <p:spPr>
          <a:xfrm>
            <a:off x="199201" y="894342"/>
            <a:ext cx="7421536" cy="1107996"/>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do you 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lvl="0">
              <a:defRPr/>
            </a:pPr>
            <a:endParaRPr lang="en-US" sz="200">
              <a:solidFill>
                <a:srgbClr val="1B1464"/>
              </a:solidFill>
              <a:latin typeface="Arial" panose="020B0604020202020204" pitchFamily="34" charset="0"/>
              <a:cs typeface="Arial" panose="020B0604020202020204" pitchFamily="34" charset="0"/>
            </a:endParaRPr>
          </a:p>
          <a:p>
            <a:pPr lvl="0">
              <a:defRPr/>
            </a:pPr>
            <a:r>
              <a:rPr lang="en-US" sz="1200">
                <a:solidFill>
                  <a:srgbClr val="1B1464"/>
                </a:solidFill>
                <a:latin typeface="Arial" panose="020B0604020202020204" pitchFamily="34" charset="0"/>
                <a:cs typeface="Arial" panose="020B0604020202020204" pitchFamily="34" charset="0"/>
              </a:rPr>
              <a:t>LG Ad Solutions is a global leader in Connected TV and cross-screen advertising, helping brands reach millions of viewers with engaging, data-driven campaigns on the largest screen in the home. Powered by LG’s award-winning Smart TVs and proprietary ACR data, LG Ad Solutions enables advertisers to target, measure, and optimize their efforts with precision, creativity, and scale. </a:t>
            </a:r>
          </a:p>
        </p:txBody>
      </p:sp>
      <p:pic>
        <p:nvPicPr>
          <p:cNvPr id="2" name="Picture 1" descr="A blue jellyfish in the water&#10;&#10;Description automatically generated with low confidence">
            <a:extLst>
              <a:ext uri="{FF2B5EF4-FFF2-40B4-BE49-F238E27FC236}">
                <a16:creationId xmlns:a16="http://schemas.microsoft.com/office/drawing/2014/main" id="{CBF4D879-C4DA-AD80-C050-4361B5BA5BD5}"/>
              </a:ext>
            </a:extLst>
          </p:cNvPr>
          <p:cNvPicPr>
            <a:picLocks noChangeAspect="1"/>
          </p:cNvPicPr>
          <p:nvPr/>
        </p:nvPicPr>
        <p:blipFill rotWithShape="1">
          <a:blip r:embed="rId3"/>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DEEB9CD0-FF1C-510F-3923-FCD5202EE0E6}"/>
              </a:ext>
            </a:extLst>
          </p:cNvPr>
          <p:cNvPicPr>
            <a:picLocks noChangeAspect="1"/>
          </p:cNvPicPr>
          <p:nvPr/>
        </p:nvPicPr>
        <p:blipFill rotWithShape="1">
          <a:blip r:embed="rId4"/>
          <a:srcRect l="4181" t="95080" r="-1"/>
          <a:stretch/>
        </p:blipFill>
        <p:spPr>
          <a:xfrm>
            <a:off x="0" y="9839149"/>
            <a:ext cx="7772400" cy="221757"/>
          </a:xfrm>
          <a:prstGeom prst="rect">
            <a:avLst/>
          </a:prstGeom>
        </p:spPr>
      </p:pic>
      <p:cxnSp>
        <p:nvCxnSpPr>
          <p:cNvPr id="31" name="Straight Connector 30">
            <a:extLst>
              <a:ext uri="{FF2B5EF4-FFF2-40B4-BE49-F238E27FC236}">
                <a16:creationId xmlns:a16="http://schemas.microsoft.com/office/drawing/2014/main" id="{1B885588-393D-28BB-5382-84A767B532F9}"/>
              </a:ext>
            </a:extLst>
          </p:cNvPr>
          <p:cNvCxnSpPr>
            <a:cxnSpLocks/>
          </p:cNvCxnSpPr>
          <p:nvPr/>
        </p:nvCxnSpPr>
        <p:spPr>
          <a:xfrm>
            <a:off x="199201" y="6854873"/>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398C736-6AF9-E0E0-8A04-BC5AA8B422DB}"/>
              </a:ext>
            </a:extLst>
          </p:cNvPr>
          <p:cNvSpPr txBox="1"/>
          <p:nvPr/>
        </p:nvSpPr>
        <p:spPr>
          <a:xfrm>
            <a:off x="256149" y="2090129"/>
            <a:ext cx="7051244" cy="3139321"/>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makes your product or platform unique?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lvl="0">
              <a:defRPr/>
            </a:pPr>
            <a:endParaRPr lang="en-US" sz="200">
              <a:solidFill>
                <a:srgbClr val="1B1464"/>
              </a:solidFill>
              <a:latin typeface="Arial" panose="020B0604020202020204" pitchFamily="34" charset="0"/>
              <a:cs typeface="Arial" panose="020B0604020202020204" pitchFamily="34" charset="0"/>
            </a:endParaRPr>
          </a:p>
          <a:p>
            <a:pPr lvl="0">
              <a:defRPr/>
            </a:pPr>
            <a:r>
              <a:rPr lang="en-US" sz="1050">
                <a:solidFill>
                  <a:srgbClr val="1B1464"/>
                </a:solidFill>
                <a:latin typeface="Arial" panose="020B0604020202020204" pitchFamily="34" charset="0"/>
                <a:cs typeface="Arial" panose="020B0604020202020204" pitchFamily="34" charset="0"/>
              </a:rPr>
              <a:t>LG Ad Solutions connects advertisers across the LG Universe, bringing together the world’s most awarded LG Smart TVs, deterministic viewership data, and captivated audiences. </a:t>
            </a:r>
          </a:p>
          <a:p>
            <a:pPr lvl="0">
              <a:defRPr/>
            </a:pPr>
            <a:r>
              <a:rPr lang="en-US" sz="400">
                <a:solidFill>
                  <a:srgbClr val="1B1464"/>
                </a:solidFill>
                <a:latin typeface="Arial" panose="020B0604020202020204" pitchFamily="34" charset="0"/>
                <a:cs typeface="Arial" panose="020B0604020202020204" pitchFamily="34" charset="0"/>
              </a:rPr>
              <a:t> </a:t>
            </a:r>
            <a:br>
              <a:rPr lang="en-US" sz="1050">
                <a:solidFill>
                  <a:srgbClr val="1B1464"/>
                </a:solidFill>
                <a:latin typeface="Arial" panose="020B0604020202020204" pitchFamily="34" charset="0"/>
                <a:cs typeface="Arial" panose="020B0604020202020204" pitchFamily="34" charset="0"/>
              </a:rPr>
            </a:br>
            <a:r>
              <a:rPr lang="en-US" sz="1050">
                <a:solidFill>
                  <a:srgbClr val="1B1464"/>
                </a:solidFill>
                <a:latin typeface="Arial" panose="020B0604020202020204" pitchFamily="34" charset="0"/>
                <a:cs typeface="Arial" panose="020B0604020202020204" pitchFamily="34" charset="0"/>
              </a:rPr>
              <a:t>What makes our platform unique in the marketplace is a combination of proprietary technology, exclusive access, and scaled reach: </a:t>
            </a:r>
          </a:p>
          <a:p>
            <a:pPr lvl="0">
              <a:defRPr/>
            </a:pPr>
            <a:endParaRPr lang="en-US" sz="400">
              <a:solidFill>
                <a:srgbClr val="1B1464"/>
              </a:solidFill>
              <a:latin typeface="Arial" panose="020B0604020202020204" pitchFamily="34" charset="0"/>
              <a:cs typeface="Arial" panose="020B0604020202020204" pitchFamily="34" charset="0"/>
            </a:endParaRPr>
          </a:p>
          <a:p>
            <a:pPr marL="628650" lvl="2" indent="-171450">
              <a:buBlip>
                <a:blip r:embed="rId5"/>
              </a:buBlip>
              <a:defRPr/>
            </a:pPr>
            <a:r>
              <a:rPr lang="en-US" sz="1050" b="1">
                <a:solidFill>
                  <a:srgbClr val="1B1464"/>
                </a:solidFill>
                <a:latin typeface="Arial" panose="020B0604020202020204" pitchFamily="34" charset="0"/>
                <a:ea typeface="Helvetica Neue"/>
                <a:cs typeface="Arial" panose="020B0604020202020204" pitchFamily="34" charset="0"/>
              </a:rPr>
              <a:t>Leverage Proprietary 1P Data Signals </a:t>
            </a:r>
            <a:r>
              <a:rPr lang="en-US" sz="1050">
                <a:solidFill>
                  <a:srgbClr val="1B1464"/>
                </a:solidFill>
                <a:latin typeface="Arial" panose="020B0604020202020204" pitchFamily="34" charset="0"/>
                <a:ea typeface="Helvetica Neue"/>
                <a:cs typeface="Arial" panose="020B0604020202020204" pitchFamily="34" charset="0"/>
              </a:rPr>
              <a:t>through LG’s Automatic Content Recognition (ACR) technology, capturing granular viewership behaviors across linear, OTA, FAST, AVOD, SVOD, OTT, and HDMI-connected devices. </a:t>
            </a:r>
          </a:p>
          <a:p>
            <a:pPr marL="628650" lvl="2" indent="-171450">
              <a:buBlip>
                <a:blip r:embed="rId5"/>
              </a:buBlip>
              <a:defRPr/>
            </a:pPr>
            <a:r>
              <a:rPr lang="en-US" sz="1050" b="1">
                <a:solidFill>
                  <a:srgbClr val="1B1464"/>
                </a:solidFill>
                <a:latin typeface="Arial" panose="020B0604020202020204" pitchFamily="34" charset="0"/>
                <a:ea typeface="Helvetica Neue"/>
                <a:cs typeface="Arial" panose="020B0604020202020204" pitchFamily="34" charset="0"/>
              </a:rPr>
              <a:t>Deliver Exclusive Home Screen and CTV Video Experiences </a:t>
            </a:r>
            <a:r>
              <a:rPr lang="en-US" sz="1050">
                <a:solidFill>
                  <a:srgbClr val="1B1464"/>
                </a:solidFill>
                <a:latin typeface="Arial" panose="020B0604020202020204" pitchFamily="34" charset="0"/>
                <a:ea typeface="Helvetica Neue"/>
                <a:cs typeface="Arial" panose="020B0604020202020204" pitchFamily="34" charset="0"/>
              </a:rPr>
              <a:t>that reach viewers at the moment of content discovery, enhanced with interactivity and creative innovation to drive deeper engagement. </a:t>
            </a:r>
          </a:p>
          <a:p>
            <a:pPr marL="628650" lvl="2" indent="-171450">
              <a:buBlip>
                <a:blip r:embed="rId5"/>
              </a:buBlip>
              <a:defRPr/>
            </a:pPr>
            <a:r>
              <a:rPr lang="en-US" sz="1050" b="1">
                <a:solidFill>
                  <a:srgbClr val="1B1464"/>
                </a:solidFill>
                <a:latin typeface="Arial" panose="020B0604020202020204" pitchFamily="34" charset="0"/>
                <a:ea typeface="Helvetica Neue"/>
                <a:cs typeface="Arial" panose="020B0604020202020204" pitchFamily="34" charset="0"/>
              </a:rPr>
              <a:t>Activate Cross-Device Precision </a:t>
            </a:r>
            <a:r>
              <a:rPr lang="en-US" sz="1050">
                <a:solidFill>
                  <a:srgbClr val="1B1464"/>
                </a:solidFill>
                <a:latin typeface="Arial" panose="020B0604020202020204" pitchFamily="34" charset="0"/>
                <a:ea typeface="Helvetica Neue"/>
                <a:cs typeface="Arial" panose="020B0604020202020204" pitchFamily="34" charset="0"/>
              </a:rPr>
              <a:t>with a scaled network of 336M+ devices, enabling advertisers to extend frequency and retarget exposed viewers across screens for performance-driven campaigns. </a:t>
            </a:r>
          </a:p>
          <a:p>
            <a:pPr marL="628650" lvl="2" indent="-171450">
              <a:buBlip>
                <a:blip r:embed="rId5"/>
              </a:buBlip>
              <a:defRPr/>
            </a:pPr>
            <a:r>
              <a:rPr lang="en-US" sz="1050" b="1">
                <a:solidFill>
                  <a:srgbClr val="1B1464"/>
                </a:solidFill>
                <a:latin typeface="Arial" panose="020B0604020202020204" pitchFamily="34" charset="0"/>
                <a:ea typeface="Helvetica Neue"/>
                <a:cs typeface="Arial" panose="020B0604020202020204" pitchFamily="34" charset="0"/>
              </a:rPr>
              <a:t>Partner for Innovation </a:t>
            </a:r>
            <a:r>
              <a:rPr lang="en-US" sz="1050">
                <a:solidFill>
                  <a:srgbClr val="1B1464"/>
                </a:solidFill>
                <a:latin typeface="Arial" panose="020B0604020202020204" pitchFamily="34" charset="0"/>
                <a:ea typeface="Helvetica Neue"/>
                <a:cs typeface="Arial" panose="020B0604020202020204" pitchFamily="34" charset="0"/>
              </a:rPr>
              <a:t>with leading measurement providers, creative innovators, and data partners to deliver measurable lift in awareness, favorability, and conversion outcomes. </a:t>
            </a:r>
          </a:p>
          <a:p>
            <a:pPr lvl="1">
              <a:defRPr/>
            </a:pPr>
            <a:r>
              <a:rPr lang="en-US" sz="400">
                <a:solidFill>
                  <a:srgbClr val="1B1464"/>
                </a:solidFill>
                <a:latin typeface="Arial" panose="020B0604020202020204" pitchFamily="34" charset="0"/>
                <a:cs typeface="Arial" panose="020B0604020202020204" pitchFamily="34" charset="0"/>
              </a:rPr>
              <a:t> </a:t>
            </a:r>
          </a:p>
          <a:p>
            <a:pPr lvl="0">
              <a:defRPr/>
            </a:pPr>
            <a:r>
              <a:rPr lang="en-US" sz="1050">
                <a:solidFill>
                  <a:srgbClr val="1B1464"/>
                </a:solidFill>
                <a:latin typeface="Arial" panose="020B0604020202020204" pitchFamily="34" charset="0"/>
                <a:cs typeface="Arial" panose="020B0604020202020204" pitchFamily="34" charset="0"/>
              </a:rPr>
              <a:t>This combination of </a:t>
            </a:r>
            <a:r>
              <a:rPr lang="en-US" sz="1050" b="1">
                <a:solidFill>
                  <a:srgbClr val="1B1464"/>
                </a:solidFill>
                <a:latin typeface="Arial" panose="020B0604020202020204" pitchFamily="34" charset="0"/>
                <a:cs typeface="Arial" panose="020B0604020202020204" pitchFamily="34" charset="0"/>
              </a:rPr>
              <a:t>exclusive OEM access, proprietary data signals, premium ad experiences, and scaled performance capabilities </a:t>
            </a:r>
            <a:r>
              <a:rPr lang="en-US" sz="1050">
                <a:solidFill>
                  <a:srgbClr val="1B1464"/>
                </a:solidFill>
                <a:latin typeface="Arial" panose="020B0604020202020204" pitchFamily="34" charset="0"/>
                <a:cs typeface="Arial" panose="020B0604020202020204" pitchFamily="34" charset="0"/>
              </a:rPr>
              <a:t>positions LG Ad Solutions as a trusted and differentiated partner in the global CTV marketplace. </a:t>
            </a:r>
          </a:p>
        </p:txBody>
      </p:sp>
      <p:sp>
        <p:nvSpPr>
          <p:cNvPr id="43" name="TextBox 42">
            <a:extLst>
              <a:ext uri="{FF2B5EF4-FFF2-40B4-BE49-F238E27FC236}">
                <a16:creationId xmlns:a16="http://schemas.microsoft.com/office/drawing/2014/main" id="{0426ED64-AA85-2FB2-2723-C7B46D0DDE8E}"/>
              </a:ext>
            </a:extLst>
          </p:cNvPr>
          <p:cNvSpPr txBox="1"/>
          <p:nvPr/>
        </p:nvSpPr>
        <p:spPr>
          <a:xfrm>
            <a:off x="180325" y="6876182"/>
            <a:ext cx="7335927" cy="2685351"/>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are the core elements of a successful partnership?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p>
          <a:p>
            <a:endParaRPr lang="en-US" sz="200">
              <a:solidFill>
                <a:srgbClr val="1B1464"/>
              </a:solidFill>
              <a:latin typeface="Arial" panose="020B0604020202020204" pitchFamily="34" charset="0"/>
              <a:cs typeface="Arial" panose="020B0604020202020204" pitchFamily="34" charset="0"/>
            </a:endParaRPr>
          </a:p>
          <a:p>
            <a:r>
              <a:rPr lang="en-US" sz="1050">
                <a:solidFill>
                  <a:srgbClr val="1B1464"/>
                </a:solidFill>
                <a:latin typeface="Arial" panose="020B0604020202020204" pitchFamily="34" charset="0"/>
                <a:cs typeface="Arial" panose="020B0604020202020204" pitchFamily="34" charset="0"/>
              </a:rPr>
              <a:t>At LG Ad Solutions, we have found that the most successful partnerships are built on clear objectives, collaboration, and data-driven alignment. Key elements include:</a:t>
            </a:r>
          </a:p>
          <a:p>
            <a:endParaRPr lang="en-US" sz="400">
              <a:solidFill>
                <a:srgbClr val="1B1464"/>
              </a:solidFill>
              <a:latin typeface="Arial" panose="020B0604020202020204" pitchFamily="34" charset="0"/>
              <a:cs typeface="Arial" panose="020B0604020202020204" pitchFamily="34" charset="0"/>
            </a:endParaRPr>
          </a:p>
          <a:p>
            <a:pPr marL="628650" lvl="1" indent="-171450">
              <a:buBlip>
                <a:blip r:embed="rId5"/>
              </a:buBlip>
              <a:defRPr/>
            </a:pPr>
            <a:r>
              <a:rPr lang="en-US" sz="1050" b="1">
                <a:solidFill>
                  <a:srgbClr val="1B1464"/>
                </a:solidFill>
                <a:latin typeface="Arial" panose="020B0604020202020204" pitchFamily="34" charset="0"/>
                <a:ea typeface="Helvetica Neue"/>
                <a:cs typeface="Arial" panose="020B0604020202020204" pitchFamily="34" charset="0"/>
              </a:rPr>
              <a:t>Defined Business Objectives: </a:t>
            </a:r>
            <a:r>
              <a:rPr lang="en-US" sz="1050">
                <a:solidFill>
                  <a:srgbClr val="1B1464"/>
                </a:solidFill>
                <a:latin typeface="Arial" panose="020B0604020202020204" pitchFamily="34" charset="0"/>
                <a:ea typeface="Helvetica Neue"/>
                <a:cs typeface="Arial" panose="020B0604020202020204" pitchFamily="34" charset="0"/>
              </a:rPr>
              <a:t>Establishing upfront goals tied to brand awareness, performance outcomes, or audience engagement.</a:t>
            </a:r>
          </a:p>
          <a:p>
            <a:pPr marL="628650" lvl="1" indent="-171450">
              <a:buBlip>
                <a:blip r:embed="rId5"/>
              </a:buBlip>
              <a:defRPr/>
            </a:pPr>
            <a:r>
              <a:rPr lang="en-US" sz="1050" b="1">
                <a:solidFill>
                  <a:srgbClr val="1B1464"/>
                </a:solidFill>
                <a:latin typeface="Arial" panose="020B0604020202020204" pitchFamily="34" charset="0"/>
                <a:ea typeface="Helvetica Neue"/>
                <a:cs typeface="Arial" panose="020B0604020202020204" pitchFamily="34" charset="0"/>
              </a:rPr>
              <a:t>Audience &amp; Data Alignment: </a:t>
            </a:r>
            <a:r>
              <a:rPr lang="en-US" sz="1050">
                <a:solidFill>
                  <a:srgbClr val="1B1464"/>
                </a:solidFill>
                <a:latin typeface="Arial" panose="020B0604020202020204" pitchFamily="34" charset="0"/>
                <a:ea typeface="Helvetica Neue"/>
                <a:cs typeface="Arial" panose="020B0604020202020204" pitchFamily="34" charset="0"/>
              </a:rPr>
              <a:t>Leveraging 1P advertiser data, LG proprietary viewership signals, and third-party data to inform precise targeting and measurement.</a:t>
            </a:r>
          </a:p>
          <a:p>
            <a:pPr marL="628650" lvl="1" indent="-171450">
              <a:buBlip>
                <a:blip r:embed="rId5"/>
              </a:buBlip>
              <a:defRPr/>
            </a:pPr>
            <a:r>
              <a:rPr lang="en-US" sz="1050" b="1">
                <a:solidFill>
                  <a:srgbClr val="1B1464"/>
                </a:solidFill>
                <a:latin typeface="Arial" panose="020B0604020202020204" pitchFamily="34" charset="0"/>
                <a:ea typeface="Helvetica Neue"/>
                <a:cs typeface="Arial" panose="020B0604020202020204" pitchFamily="34" charset="0"/>
              </a:rPr>
              <a:t>Creative Collaboration: </a:t>
            </a:r>
            <a:r>
              <a:rPr lang="en-US" sz="1050">
                <a:solidFill>
                  <a:srgbClr val="1B1464"/>
                </a:solidFill>
                <a:latin typeface="Arial" panose="020B0604020202020204" pitchFamily="34" charset="0"/>
                <a:ea typeface="Helvetica Neue"/>
                <a:cs typeface="Arial" panose="020B0604020202020204" pitchFamily="34" charset="0"/>
              </a:rPr>
              <a:t>Partnering on innovative formats across Home Screen, CTV video, and cross-device activations to maximize impact.</a:t>
            </a:r>
          </a:p>
          <a:p>
            <a:pPr marL="628650" lvl="1" indent="-171450">
              <a:buBlip>
                <a:blip r:embed="rId5"/>
              </a:buBlip>
              <a:defRPr/>
            </a:pPr>
            <a:r>
              <a:rPr lang="en-US" sz="1050" b="1">
                <a:solidFill>
                  <a:srgbClr val="1B1464"/>
                </a:solidFill>
                <a:latin typeface="Arial" panose="020B0604020202020204" pitchFamily="34" charset="0"/>
                <a:ea typeface="Helvetica Neue"/>
                <a:cs typeface="Arial" panose="020B0604020202020204" pitchFamily="34" charset="0"/>
              </a:rPr>
              <a:t>Operational Transparency: </a:t>
            </a:r>
            <a:r>
              <a:rPr lang="en-US" sz="1050">
                <a:solidFill>
                  <a:srgbClr val="1B1464"/>
                </a:solidFill>
                <a:latin typeface="Arial" panose="020B0604020202020204" pitchFamily="34" charset="0"/>
                <a:ea typeface="Helvetica Neue"/>
                <a:cs typeface="Arial" panose="020B0604020202020204" pitchFamily="34" charset="0"/>
              </a:rPr>
              <a:t>Clear processes for campaign setup, creative review, and ongoing optimizations to ensure smooth execution.</a:t>
            </a:r>
          </a:p>
          <a:p>
            <a:pPr marL="628650" lvl="1" indent="-171450">
              <a:buBlip>
                <a:blip r:embed="rId5"/>
              </a:buBlip>
              <a:defRPr/>
            </a:pPr>
            <a:r>
              <a:rPr lang="en-US" sz="1050" b="1">
                <a:solidFill>
                  <a:srgbClr val="1B1464"/>
                </a:solidFill>
                <a:latin typeface="Arial" panose="020B0604020202020204" pitchFamily="34" charset="0"/>
                <a:ea typeface="Helvetica Neue"/>
                <a:cs typeface="Arial" panose="020B0604020202020204" pitchFamily="34" charset="0"/>
              </a:rPr>
              <a:t>Measurement Framework: </a:t>
            </a:r>
            <a:r>
              <a:rPr lang="en-US" sz="1050">
                <a:solidFill>
                  <a:srgbClr val="1B1464"/>
                </a:solidFill>
                <a:latin typeface="Arial" panose="020B0604020202020204" pitchFamily="34" charset="0"/>
                <a:ea typeface="Helvetica Neue"/>
                <a:cs typeface="Arial" panose="020B0604020202020204" pitchFamily="34" charset="0"/>
              </a:rPr>
              <a:t>Agreement on KPIs and integration with preferred measurement partners to validate performance and inform future strategies.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p:txBody>
      </p:sp>
      <p:sp>
        <p:nvSpPr>
          <p:cNvPr id="13" name="Rounded Rectangle 1">
            <a:extLst>
              <a:ext uri="{FF2B5EF4-FFF2-40B4-BE49-F238E27FC236}">
                <a16:creationId xmlns:a16="http://schemas.microsoft.com/office/drawing/2014/main" id="{B7C0A782-C129-893B-66BF-9EAA3FDF85A3}"/>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1207E91C-29CF-FFC7-905F-E8892844451E}"/>
              </a:ext>
            </a:extLst>
          </p:cNvPr>
          <p:cNvSpPr txBox="1"/>
          <p:nvPr/>
        </p:nvSpPr>
        <p:spPr>
          <a:xfrm>
            <a:off x="256149" y="5354703"/>
            <a:ext cx="7379691" cy="140038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video platforms do you measure or support?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p>
          <a:p>
            <a:endParaRPr lang="en-US" sz="200">
              <a:solidFill>
                <a:srgbClr val="1B1464"/>
              </a:solidFill>
              <a:latin typeface="Arial" panose="020B0604020202020204" pitchFamily="34" charset="0"/>
              <a:cs typeface="Arial" panose="020B0604020202020204" pitchFamily="34" charset="0"/>
            </a:endParaRPr>
          </a:p>
          <a:p>
            <a:r>
              <a:rPr lang="en-US" sz="1050">
                <a:solidFill>
                  <a:srgbClr val="1B1464"/>
                </a:solidFill>
                <a:latin typeface="Arial" panose="020B0604020202020204" pitchFamily="34" charset="0"/>
                <a:cs typeface="Arial" panose="020B0604020202020204" pitchFamily="34" charset="0"/>
              </a:rPr>
              <a:t>LG Ad Solutions measures and supports viewership across the full spectrum of video platforms. Our proprietary ACR technology captures data directly from the glass, covering linear TV (broadcast and cable), streaming apps (SVOD, AVOD, FAST), and content accessed through connected HDMI devices such as game consoles. </a:t>
            </a:r>
          </a:p>
          <a:p>
            <a:r>
              <a:rPr lang="en-US" sz="400">
                <a:solidFill>
                  <a:srgbClr val="1B1464"/>
                </a:solidFill>
                <a:latin typeface="Arial" panose="020B0604020202020204" pitchFamily="34" charset="0"/>
                <a:cs typeface="Arial" panose="020B0604020202020204" pitchFamily="34" charset="0"/>
              </a:rPr>
              <a:t> </a:t>
            </a:r>
          </a:p>
          <a:p>
            <a:r>
              <a:rPr lang="en-US" sz="1050">
                <a:solidFill>
                  <a:srgbClr val="1B1464"/>
                </a:solidFill>
                <a:latin typeface="Arial" panose="020B0604020202020204" pitchFamily="34" charset="0"/>
                <a:cs typeface="Arial" panose="020B0604020202020204" pitchFamily="34" charset="0"/>
              </a:rPr>
              <a:t>In addition, we enable cross-device activation and measurement across mobile, tablet, and desktop, giving advertisers the ability to engage audiences across the entire connected household. This provides a truly holistic view of video consumption and viewer engagement across all screens.</a:t>
            </a:r>
            <a:r>
              <a:rPr lang="en-US" sz="900">
                <a:solidFill>
                  <a:srgbClr val="1B1464"/>
                </a:solidFill>
                <a:latin typeface="Arial" panose="020B0604020202020204" pitchFamily="34" charset="0"/>
                <a:cs typeface="Arial" panose="020B0604020202020204" pitchFamily="34" charset="0"/>
              </a:rPr>
              <a:t> </a:t>
            </a:r>
            <a:endParaRPr kumimoji="0" lang="en-US" sz="9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AD26FD89-1590-172B-28AA-F10B909EB750}"/>
              </a:ext>
            </a:extLst>
          </p:cNvPr>
          <p:cNvCxnSpPr>
            <a:cxnSpLocks/>
          </p:cNvCxnSpPr>
          <p:nvPr/>
        </p:nvCxnSpPr>
        <p:spPr>
          <a:xfrm>
            <a:off x="209693" y="5253167"/>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10D1085-5847-AB6D-7DD1-CDE63BC0973E}"/>
              </a:ext>
            </a:extLst>
          </p:cNvPr>
          <p:cNvCxnSpPr>
            <a:cxnSpLocks/>
          </p:cNvCxnSpPr>
          <p:nvPr/>
        </p:nvCxnSpPr>
        <p:spPr>
          <a:xfrm>
            <a:off x="163238" y="2067783"/>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pic>
        <p:nvPicPr>
          <p:cNvPr id="4" name="Picture 2" descr="LG Ad Solutions Extends Programmatic Buying Opportunities on LG Channels  via Amazon Publisher Direct - ExchangeWire.com">
            <a:hlinkClick r:id="rId6"/>
            <a:extLst>
              <a:ext uri="{FF2B5EF4-FFF2-40B4-BE49-F238E27FC236}">
                <a16:creationId xmlns:a16="http://schemas.microsoft.com/office/drawing/2014/main" id="{C39783DE-D7E2-632B-990B-859441EF63DD}"/>
              </a:ext>
            </a:extLst>
          </p:cNvPr>
          <p:cNvPicPr>
            <a:picLocks noChangeAspect="1" noChangeArrowheads="1"/>
          </p:cNvPicPr>
          <p:nvPr/>
        </p:nvPicPr>
        <p:blipFill rotWithShape="1">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76379" y="233833"/>
            <a:ext cx="1823810" cy="37095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96E2CDF-9CBB-A53C-7548-1B3DF763C962}"/>
              </a:ext>
            </a:extLst>
          </p:cNvPr>
          <p:cNvGrpSpPr/>
          <p:nvPr/>
        </p:nvGrpSpPr>
        <p:grpSpPr>
          <a:xfrm>
            <a:off x="209693" y="9282615"/>
            <a:ext cx="7353014" cy="519764"/>
            <a:chOff x="209693" y="9231816"/>
            <a:chExt cx="7353014" cy="519764"/>
          </a:xfrm>
        </p:grpSpPr>
        <p:sp>
          <p:nvSpPr>
            <p:cNvPr id="7" name="Rounded Rectangle 6">
              <a:extLst>
                <a:ext uri="{FF2B5EF4-FFF2-40B4-BE49-F238E27FC236}">
                  <a16:creationId xmlns:a16="http://schemas.microsoft.com/office/drawing/2014/main" id="{F0E8456B-91D8-BCF5-A7FB-4C05063DB77F}"/>
                </a:ext>
              </a:extLst>
            </p:cNvPr>
            <p:cNvSpPr/>
            <p:nvPr/>
          </p:nvSpPr>
          <p:spPr>
            <a:xfrm>
              <a:off x="209693" y="9231816"/>
              <a:ext cx="7353014" cy="519764"/>
            </a:xfrm>
            <a:prstGeom prst="roundRect">
              <a:avLst/>
            </a:prstGeom>
            <a:solidFill>
              <a:srgbClr val="1B1464"/>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DCE7B64-DF90-C247-B4A0-FC80DB059457}"/>
                </a:ext>
              </a:extLst>
            </p:cNvPr>
            <p:cNvSpPr txBox="1"/>
            <p:nvPr/>
          </p:nvSpPr>
          <p:spPr>
            <a:xfrm>
              <a:off x="311641" y="9231816"/>
              <a:ext cx="6828681" cy="4924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Website and contact information:</a:t>
              </a:r>
            </a:p>
            <a:p>
              <a:pPr lvl="0">
                <a:defRPr/>
              </a:pPr>
              <a:r>
                <a:rPr lang="en-US" sz="1200" u="sng">
                  <a:solidFill>
                    <a:srgbClr val="00BFF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lgads.tv</a:t>
              </a:r>
              <a:endParaRPr lang="en-US" sz="1200" u="sng">
                <a:solidFill>
                  <a:srgbClr val="00BFF2"/>
                </a:solidFill>
                <a:latin typeface="Arial" panose="020B0604020202020204" pitchFamily="34" charset="0"/>
                <a:cs typeface="Arial" panose="020B0604020202020204" pitchFamily="34" charset="0"/>
              </a:endParaRPr>
            </a:p>
          </p:txBody>
        </p:sp>
      </p:grpSp>
      <p:sp>
        <p:nvSpPr>
          <p:cNvPr id="9" name="Google Shape;62;p13">
            <a:extLst>
              <a:ext uri="{FF2B5EF4-FFF2-40B4-BE49-F238E27FC236}">
                <a16:creationId xmlns:a16="http://schemas.microsoft.com/office/drawing/2014/main" id="{2362132D-C7E4-F17D-3387-323BA8F7EB40}"/>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20</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2495333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25B40-8B42-F4BD-9DE5-AE9C9A7375AB}"/>
            </a:ext>
          </a:extLst>
        </p:cNvPr>
        <p:cNvGrpSpPr/>
        <p:nvPr/>
      </p:nvGrpSpPr>
      <p:grpSpPr>
        <a:xfrm>
          <a:off x="0" y="0"/>
          <a:ext cx="0" cy="0"/>
          <a:chOff x="0" y="0"/>
          <a:chExt cx="0" cy="0"/>
        </a:xfrm>
      </p:grpSpPr>
      <p:sp>
        <p:nvSpPr>
          <p:cNvPr id="63" name="Google Shape;54;p13">
            <a:extLst>
              <a:ext uri="{FF2B5EF4-FFF2-40B4-BE49-F238E27FC236}">
                <a16:creationId xmlns:a16="http://schemas.microsoft.com/office/drawing/2014/main" id="{54D53F54-F8E7-0B62-3936-7ACF6EFBF275}"/>
              </a:ext>
            </a:extLst>
          </p:cNvPr>
          <p:cNvSpPr/>
          <p:nvPr/>
        </p:nvSpPr>
        <p:spPr>
          <a:xfrm>
            <a:off x="1" y="6199720"/>
            <a:ext cx="7771886" cy="3681908"/>
          </a:xfrm>
          <a:prstGeom prst="rect">
            <a:avLst/>
          </a:prstGeom>
          <a:solidFill>
            <a:srgbClr val="E2E8F1"/>
          </a:solidFill>
          <a:ln>
            <a:solidFill>
              <a:srgbClr val="1B1464"/>
            </a:solidFill>
          </a:ln>
        </p:spPr>
        <p:txBody>
          <a:bodyPr spcFirstLastPara="1" wrap="square" lIns="91433" tIns="45700" rIns="91433" bIns="45700" anchor="ctr" anchorCtr="0">
            <a:noAutofit/>
          </a:bodyPr>
          <a:lstStyle/>
          <a:p>
            <a:pPr algn="ctr" defTabSz="1219170">
              <a:buClr>
                <a:srgbClr val="FFFFFF"/>
              </a:buClr>
              <a:buSzPts val="500"/>
            </a:pPr>
            <a:r>
              <a:rPr lang="en-US" sz="667" kern="0">
                <a:solidFill>
                  <a:srgbClr val="FFFFFF"/>
                </a:solidFill>
                <a:latin typeface="Arial" panose="020B0604020202020204" pitchFamily="34" charset="0"/>
                <a:ea typeface="Helvetica Neue"/>
                <a:cs typeface="Arial" panose="020B0604020202020204" pitchFamily="34" charset="0"/>
                <a:sym typeface="Helvetica Neue"/>
              </a:rPr>
              <a:t>`</a:t>
            </a:r>
            <a:endParaRPr sz="667" kern="0">
              <a:solidFill>
                <a:srgbClr val="FFFFFF"/>
              </a:solidFill>
              <a:latin typeface="Arial" panose="020B0604020202020204" pitchFamily="34" charset="0"/>
              <a:ea typeface="Helvetica Neue"/>
              <a:cs typeface="Arial" panose="020B0604020202020204" pitchFamily="34" charset="0"/>
              <a:sym typeface="Helvetica Neue"/>
            </a:endParaRPr>
          </a:p>
        </p:txBody>
      </p:sp>
      <p:pic>
        <p:nvPicPr>
          <p:cNvPr id="65" name="Google Shape;61;p13">
            <a:extLst>
              <a:ext uri="{FF2B5EF4-FFF2-40B4-BE49-F238E27FC236}">
                <a16:creationId xmlns:a16="http://schemas.microsoft.com/office/drawing/2014/main" id="{EB5D9639-DD2A-B16C-AE89-A3E226DC7BA4}"/>
              </a:ext>
            </a:extLst>
          </p:cNvPr>
          <p:cNvPicPr preferRelativeResize="0"/>
          <p:nvPr/>
        </p:nvPicPr>
        <p:blipFill rotWithShape="1">
          <a:blip r:embed="rId2">
            <a:alphaModFix/>
          </a:blip>
          <a:srcRect/>
          <a:stretch/>
        </p:blipFill>
        <p:spPr>
          <a:xfrm>
            <a:off x="-23284" y="9844887"/>
            <a:ext cx="7815264" cy="232211"/>
          </a:xfrm>
          <a:prstGeom prst="rect">
            <a:avLst/>
          </a:prstGeom>
          <a:noFill/>
          <a:ln>
            <a:noFill/>
          </a:ln>
        </p:spPr>
      </p:pic>
      <p:sp>
        <p:nvSpPr>
          <p:cNvPr id="12" name="Rectangle 11">
            <a:extLst>
              <a:ext uri="{FF2B5EF4-FFF2-40B4-BE49-F238E27FC236}">
                <a16:creationId xmlns:a16="http://schemas.microsoft.com/office/drawing/2014/main" id="{6F859C21-65B4-B2F2-BE20-D779CE1657D1}"/>
              </a:ext>
            </a:extLst>
          </p:cNvPr>
          <p:cNvSpPr/>
          <p:nvPr/>
        </p:nvSpPr>
        <p:spPr>
          <a:xfrm>
            <a:off x="0" y="6213203"/>
            <a:ext cx="7771886" cy="36625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Challenge</a:t>
            </a:r>
          </a:p>
          <a:p>
            <a:pPr marL="194824" lvl="0" indent="-194824" defTabSz="311719">
              <a:buBlip>
                <a:blip r:embed="rId3"/>
              </a:buBlip>
              <a:defRPr/>
            </a:pPr>
            <a:r>
              <a:rPr lang="en-US" sz="1100">
                <a:solidFill>
                  <a:srgbClr val="1F1A62"/>
                </a:solidFill>
                <a:latin typeface="Arial" panose="020B0604020202020204" pitchFamily="34" charset="0"/>
                <a:cs typeface="Arial" panose="020B0604020202020204" pitchFamily="34" charset="0"/>
              </a:rPr>
              <a:t>‘Visit Myrtle Beach’ wanted to boost brand visibility and influence consideration and intention to travel (while showcasing the 60 miles of beaches in South Carolina).</a:t>
            </a:r>
            <a:endParaRPr kumimoji="0" lang="en-US" sz="1100" b="1" i="0" u="none" strike="noStrike" kern="1200" cap="none" spc="0" normalizeH="0" baseline="0" noProof="0">
              <a:ln>
                <a:noFill/>
              </a:ln>
              <a:solidFill>
                <a:srgbClr val="1F1A62"/>
              </a:solidFill>
              <a:effectLst/>
              <a:highlight>
                <a:srgbClr val="FFFF00"/>
              </a:highligh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Measurement Solution</a:t>
            </a:r>
            <a:endParaRPr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194824" lvl="0" indent="-194824" defTabSz="311719">
              <a:buBlip>
                <a:blip r:embed="rId3"/>
              </a:buBlip>
              <a:defRPr/>
            </a:pPr>
            <a:r>
              <a:rPr lang="en-US" sz="1100">
                <a:solidFill>
                  <a:srgbClr val="1F1A62"/>
                </a:solidFill>
                <a:latin typeface="Arial" panose="020B0604020202020204" pitchFamily="34" charset="0"/>
                <a:cs typeface="Arial" panose="020B0604020202020204" pitchFamily="34" charset="0"/>
              </a:rPr>
              <a:t>Use CTV ads and Household Extend to broaden reach of customized creatives through seamless cross-device retargeting</a:t>
            </a:r>
          </a:p>
          <a:p>
            <a:pPr marL="194824" lvl="0" indent="-194824" defTabSz="311719">
              <a:buBlip>
                <a:blip r:embed="rId3"/>
              </a:buBlip>
              <a:defRPr/>
            </a:pPr>
            <a:endParaRPr lang="en-US" sz="300">
              <a:solidFill>
                <a:srgbClr val="1F1A62"/>
              </a:solidFill>
              <a:latin typeface="Arial" panose="020B0604020202020204" pitchFamily="34" charset="0"/>
              <a:cs typeface="Arial" panose="020B0604020202020204" pitchFamily="34" charset="0"/>
            </a:endParaRPr>
          </a:p>
          <a:p>
            <a:pPr marL="194824" lvl="0" indent="-194824" defTabSz="311719">
              <a:buBlip>
                <a:blip r:embed="rId3"/>
              </a:buBlip>
              <a:defRPr/>
            </a:pPr>
            <a:r>
              <a:rPr lang="en-US" sz="1100">
                <a:solidFill>
                  <a:srgbClr val="1F1A62"/>
                </a:solidFill>
                <a:latin typeface="Arial" panose="020B0604020202020204" pitchFamily="34" charset="0"/>
                <a:cs typeface="Arial" panose="020B0604020202020204" pitchFamily="34" charset="0"/>
              </a:rPr>
              <a:t>Partner with Upwave for brand lift studies and </a:t>
            </a:r>
            <a:r>
              <a:rPr lang="en-US" sz="1100" err="1">
                <a:solidFill>
                  <a:srgbClr val="1F1A62"/>
                </a:solidFill>
                <a:latin typeface="Arial" panose="020B0604020202020204" pitchFamily="34" charset="0"/>
                <a:cs typeface="Arial" panose="020B0604020202020204" pitchFamily="34" charset="0"/>
              </a:rPr>
              <a:t>Arrivalist</a:t>
            </a:r>
            <a:r>
              <a:rPr lang="en-US" sz="1100">
                <a:solidFill>
                  <a:srgbClr val="1F1A62"/>
                </a:solidFill>
                <a:latin typeface="Arial" panose="020B0604020202020204" pitchFamily="34" charset="0"/>
                <a:cs typeface="Arial" panose="020B0604020202020204" pitchFamily="34" charset="0"/>
              </a:rPr>
              <a:t> to measure ad-driven visits, ensuring precise evaluation of campaign impact and ROI</a:t>
            </a:r>
            <a:endParaRPr kumimoji="0" lang="en-US" sz="110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Target Segment</a:t>
            </a:r>
            <a:endParaRPr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194824" lvl="0" indent="-194824" defTabSz="311719">
              <a:buBlip>
                <a:blip r:embed="rId3"/>
              </a:buBlip>
              <a:defRPr/>
            </a:pPr>
            <a:r>
              <a:rPr lang="en-US" sz="1100">
                <a:solidFill>
                  <a:srgbClr val="1F1A62"/>
                </a:solidFill>
                <a:latin typeface="Arial" panose="020B0604020202020204" pitchFamily="34" charset="0"/>
                <a:cs typeface="Arial" panose="020B0604020202020204" pitchFamily="34" charset="0"/>
              </a:rPr>
              <a:t>Adults ages 25-74, in southeast US markets, with a strong interest in  travel, family, food &amp; health content</a:t>
            </a:r>
            <a:endParaRPr kumimoji="0" lang="en-US" sz="11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Learnings</a:t>
            </a:r>
            <a:endParaRPr lang="en-US" sz="400">
              <a:solidFill>
                <a:srgbClr val="1F1A62"/>
              </a:solidFill>
              <a:latin typeface="Arial" panose="020B0604020202020204" pitchFamily="34" charset="0"/>
              <a:cs typeface="Arial" panose="020B0604020202020204" pitchFamily="34" charset="0"/>
            </a:endParaRPr>
          </a:p>
          <a:p>
            <a:pPr marL="285750" indent="-285750">
              <a:buBlip>
                <a:blip r:embed="rId3"/>
              </a:buBlip>
              <a:defRPr/>
            </a:pPr>
            <a:r>
              <a:rPr lang="en-US" sz="1100">
                <a:solidFill>
                  <a:srgbClr val="1F1A62"/>
                </a:solidFill>
                <a:latin typeface="Arial" panose="020B0604020202020204" pitchFamily="34" charset="0"/>
                <a:cs typeface="Arial" panose="020B0604020202020204" pitchFamily="34" charset="0"/>
              </a:rPr>
              <a:t>Results demonstrated a 102% lift in arrivals, 34% lift in cost per arrival efficiency and 4-point increase in brand awareness</a:t>
            </a:r>
          </a:p>
          <a:p>
            <a:pPr>
              <a:defRPr/>
            </a:pPr>
            <a:endParaRPr lang="en-US" sz="400">
              <a:solidFill>
                <a:srgbClr val="1F1A6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Viewing Source / Media Type</a:t>
            </a:r>
            <a:endParaRPr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Household Extend/CTV</a:t>
            </a:r>
          </a:p>
          <a:p>
            <a:pPr marL="285750" lvl="0" indent="-285750" defTabSz="914400">
              <a:buBlip>
                <a:blip r:embed="rId3"/>
              </a:buBlip>
              <a:defRPr/>
            </a:pPr>
            <a:r>
              <a:rPr lang="en-US" sz="1100">
                <a:solidFill>
                  <a:srgbClr val="1B1464"/>
                </a:solidFill>
                <a:latin typeface="Arial" panose="020B0604020202020204" pitchFamily="34" charset="0"/>
                <a:cs typeface="Arial" panose="020B0604020202020204" pitchFamily="34" charset="0"/>
              </a:rPr>
              <a:t>*Household Extend: Powered by our ACR technology and Identity Graph, advertisers can own the living room and surround the connected household, extending reach beyond the TV to secondary mobile, tablet and desktop devices within LG Households. </a:t>
            </a:r>
            <a:endParaRPr lang="en-US" sz="9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3F91150F-646B-5ABF-84E8-927C7F0A51D1}"/>
              </a:ext>
            </a:extLst>
          </p:cNvPr>
          <p:cNvCxnSpPr>
            <a:cxnSpLocks/>
          </p:cNvCxnSpPr>
          <p:nvPr/>
        </p:nvCxnSpPr>
        <p:spPr>
          <a:xfrm>
            <a:off x="14816" y="1833686"/>
            <a:ext cx="7712436" cy="262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0" name="Google Shape;58;p13">
            <a:extLst>
              <a:ext uri="{FF2B5EF4-FFF2-40B4-BE49-F238E27FC236}">
                <a16:creationId xmlns:a16="http://schemas.microsoft.com/office/drawing/2014/main" id="{F005D0AE-34A3-D71F-D857-742F34794BC8}"/>
              </a:ext>
            </a:extLst>
          </p:cNvPr>
          <p:cNvSpPr/>
          <p:nvPr/>
        </p:nvSpPr>
        <p:spPr>
          <a:xfrm>
            <a:off x="26962" y="1060151"/>
            <a:ext cx="7700289" cy="481031"/>
          </a:xfrm>
          <a:prstGeom prst="rect">
            <a:avLst/>
          </a:prstGeom>
          <a:noFill/>
          <a:ln>
            <a:noFill/>
          </a:ln>
        </p:spPr>
        <p:txBody>
          <a:bodyPr spcFirstLastPara="1" wrap="square" lIns="91433" tIns="45700" rIns="91433" bIns="45700" anchor="t" anchorCtr="0">
            <a:noAutofit/>
          </a:bodyPr>
          <a:lstStyle/>
          <a:p>
            <a:pPr algn="ctr" defTabSz="1219170">
              <a:buClr>
                <a:srgbClr val="ED3C8D"/>
              </a:buClr>
              <a:buSzPts val="1700"/>
            </a:pPr>
            <a:r>
              <a:rPr lang="en-US">
                <a:solidFill>
                  <a:srgbClr val="1B1464"/>
                </a:solidFill>
                <a:latin typeface="Arial" panose="020B0604020202020204" pitchFamily="34" charset="0"/>
                <a:cs typeface="Arial" panose="020B0604020202020204" pitchFamily="34" charset="0"/>
              </a:rPr>
              <a:t>‘Visit Myrtle Beach’ increased </a:t>
            </a:r>
            <a:r>
              <a:rPr lang="en-US" b="1">
                <a:solidFill>
                  <a:srgbClr val="1B1464"/>
                </a:solidFill>
                <a:latin typeface="Arial" panose="020B0604020202020204" pitchFamily="34" charset="0"/>
                <a:cs typeface="Arial" panose="020B0604020202020204" pitchFamily="34" charset="0"/>
              </a:rPr>
              <a:t>brand awareness </a:t>
            </a:r>
            <a:r>
              <a:rPr lang="en-US">
                <a:solidFill>
                  <a:srgbClr val="1B1464"/>
                </a:solidFill>
                <a:latin typeface="Arial" panose="020B0604020202020204" pitchFamily="34" charset="0"/>
                <a:cs typeface="Arial" panose="020B0604020202020204" pitchFamily="34" charset="0"/>
              </a:rPr>
              <a:t>and </a:t>
            </a:r>
            <a:r>
              <a:rPr lang="en-US" b="1">
                <a:solidFill>
                  <a:srgbClr val="1B1464"/>
                </a:solidFill>
                <a:latin typeface="Arial" panose="020B0604020202020204" pitchFamily="34" charset="0"/>
                <a:cs typeface="Arial" panose="020B0604020202020204" pitchFamily="34" charset="0"/>
              </a:rPr>
              <a:t>arrival lift </a:t>
            </a:r>
            <a:r>
              <a:rPr lang="en-US">
                <a:solidFill>
                  <a:srgbClr val="1B1464"/>
                </a:solidFill>
                <a:latin typeface="Arial" panose="020B0604020202020204" pitchFamily="34" charset="0"/>
                <a:cs typeface="Arial" panose="020B0604020202020204" pitchFamily="34" charset="0"/>
              </a:rPr>
              <a:t>through CTV Video ads and Household Extend​*</a:t>
            </a:r>
            <a:endParaRPr lang="en-US" sz="1400" b="1" kern="0">
              <a:solidFill>
                <a:srgbClr val="1B1464"/>
              </a:solidFill>
              <a:latin typeface="Arial" panose="020B0604020202020204" pitchFamily="34" charset="0"/>
              <a:cs typeface="Arial" panose="020B0604020202020204" pitchFamily="34" charset="0"/>
              <a:sym typeface="Helvetica Neue"/>
            </a:endParaRPr>
          </a:p>
        </p:txBody>
      </p:sp>
      <p:sp>
        <p:nvSpPr>
          <p:cNvPr id="2" name="Google Shape;56;p13">
            <a:extLst>
              <a:ext uri="{FF2B5EF4-FFF2-40B4-BE49-F238E27FC236}">
                <a16:creationId xmlns:a16="http://schemas.microsoft.com/office/drawing/2014/main" id="{7719B8D8-BFD5-494C-666E-ED9678898215}"/>
              </a:ext>
            </a:extLst>
          </p:cNvPr>
          <p:cNvSpPr/>
          <p:nvPr/>
        </p:nvSpPr>
        <p:spPr>
          <a:xfrm>
            <a:off x="115839" y="95594"/>
            <a:ext cx="6801996" cy="549057"/>
          </a:xfrm>
          <a:prstGeom prst="rect">
            <a:avLst/>
          </a:prstGeom>
          <a:noFill/>
          <a:ln>
            <a:noFill/>
          </a:ln>
        </p:spPr>
        <p:txBody>
          <a:bodyPr spcFirstLastPara="1" wrap="square" lIns="91433" tIns="0" rIns="91433" bIns="91433" anchor="ctr" anchorCtr="0">
            <a:noAutofit/>
          </a:bodyPr>
          <a:lstStyle/>
          <a:p>
            <a:pPr marL="0" marR="0" lvl="0" indent="0" algn="l" defTabSz="1219170" rtl="0" eaLnBrk="1" fontAlgn="auto" latinLnBrk="0" hangingPunct="1">
              <a:spcBef>
                <a:spcPts val="0"/>
              </a:spcBef>
              <a:spcAft>
                <a:spcPts val="0"/>
              </a:spcAft>
              <a:buClr>
                <a:srgbClr val="FFFFFF"/>
              </a:buClr>
              <a:buSzPts val="1100"/>
              <a:buFontTx/>
              <a:buNone/>
              <a:tabLst/>
              <a:defRPr/>
            </a:pPr>
            <a:r>
              <a:rPr kumimoji="0" lang="en" b="1" i="0" u="none" strike="noStrike" kern="0" cap="none" spc="0" normalizeH="0" baseline="0" noProof="0">
                <a:ln>
                  <a:noFill/>
                </a:ln>
                <a:solidFill>
                  <a:srgbClr val="1B1464"/>
                </a:solidFill>
                <a:effectLst/>
                <a:uLnTx/>
                <a:uFillTx/>
                <a:latin typeface="Arial" panose="020B0604020202020204" pitchFamily="34" charset="0"/>
                <a:cs typeface="Arial" panose="020B0604020202020204" pitchFamily="34" charset="0"/>
                <a:sym typeface="Helvetica Neue"/>
              </a:rPr>
              <a:t>Product Category</a:t>
            </a:r>
            <a:r>
              <a:rPr kumimoji="0" lang="en-US" b="1" i="0" u="none" strike="noStrike" kern="0" cap="none" spc="0" normalizeH="0" baseline="0" noProof="0">
                <a:ln>
                  <a:noFill/>
                </a:ln>
                <a:solidFill>
                  <a:srgbClr val="1B1464"/>
                </a:solidFill>
                <a:effectLst/>
                <a:uLnTx/>
                <a:uFillTx/>
                <a:latin typeface="Arial" panose="020B0604020202020204" pitchFamily="34" charset="0"/>
                <a:cs typeface="Arial" panose="020B0604020202020204" pitchFamily="34" charset="0"/>
                <a:sym typeface="Helvetica Neue"/>
              </a:rPr>
              <a:t>: Travel</a:t>
            </a:r>
          </a:p>
          <a:p>
            <a:pPr marL="0" marR="0" lvl="0" indent="0" algn="l" defTabSz="1219170" rtl="0" eaLnBrk="1" fontAlgn="auto" latinLnBrk="0" hangingPunct="1">
              <a:spcBef>
                <a:spcPts val="0"/>
              </a:spcBef>
              <a:spcAft>
                <a:spcPts val="0"/>
              </a:spcAft>
              <a:buClr>
                <a:srgbClr val="FFFFFF"/>
              </a:buClr>
              <a:buSzPts val="1100"/>
              <a:buFontTx/>
              <a:buNone/>
              <a:tabLst/>
              <a:defRPr/>
            </a:pPr>
            <a:r>
              <a:rPr kumimoji="0" lang="en-US" sz="1200" i="0" u="none" strike="noStrike" kern="0" cap="none" spc="0" normalizeH="0" baseline="0" noProof="0">
                <a:ln>
                  <a:noFill/>
                </a:ln>
                <a:solidFill>
                  <a:srgbClr val="00BFF2"/>
                </a:solidFill>
                <a:effectLst/>
                <a:uLnTx/>
                <a:uFillTx/>
                <a:latin typeface="Arial" panose="020B0604020202020204" pitchFamily="34" charset="0"/>
                <a:cs typeface="Arial" panose="020B0604020202020204" pitchFamily="34" charset="0"/>
                <a:sym typeface="Arial"/>
              </a:rPr>
              <a:t>Measurement Category: Engagement and Outcomes </a:t>
            </a:r>
          </a:p>
        </p:txBody>
      </p:sp>
      <p:pic>
        <p:nvPicPr>
          <p:cNvPr id="3" name="Picture 2" descr="LG Ad Solutions Extends Programmatic Buying Opportunities on LG Channels  via Amazon Publisher Direct - ExchangeWire.com">
            <a:hlinkClick r:id="rId4"/>
            <a:extLst>
              <a:ext uri="{FF2B5EF4-FFF2-40B4-BE49-F238E27FC236}">
                <a16:creationId xmlns:a16="http://schemas.microsoft.com/office/drawing/2014/main" id="{7B3F5F94-2044-647E-8577-2D1AAC39B75D}"/>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76379" y="233833"/>
            <a:ext cx="1823810" cy="3709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136A96E-3FE7-E82A-9E8D-AF84D2982B62}"/>
              </a:ext>
            </a:extLst>
          </p:cNvPr>
          <p:cNvSpPr/>
          <p:nvPr/>
        </p:nvSpPr>
        <p:spPr>
          <a:xfrm>
            <a:off x="5607748" y="4823137"/>
            <a:ext cx="1999401" cy="646331"/>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Brand Awareness</a:t>
            </a:r>
          </a:p>
        </p:txBody>
      </p:sp>
      <p:sp>
        <p:nvSpPr>
          <p:cNvPr id="9" name="Oval 8">
            <a:extLst>
              <a:ext uri="{FF2B5EF4-FFF2-40B4-BE49-F238E27FC236}">
                <a16:creationId xmlns:a16="http://schemas.microsoft.com/office/drawing/2014/main" id="{C5A99FD7-4D1E-9BE9-81F7-95E6AB675BBC}"/>
              </a:ext>
            </a:extLst>
          </p:cNvPr>
          <p:cNvSpPr/>
          <p:nvPr/>
        </p:nvSpPr>
        <p:spPr>
          <a:xfrm>
            <a:off x="65679" y="2600235"/>
            <a:ext cx="2203907" cy="2132337"/>
          </a:xfrm>
          <a:prstGeom prst="ellipse">
            <a:avLst/>
          </a:prstGeom>
          <a:solidFill>
            <a:srgbClr val="1B1464"/>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490A411E-1CB9-12C4-074E-6AE434E6BF1F}"/>
              </a:ext>
            </a:extLst>
          </p:cNvPr>
          <p:cNvSpPr/>
          <p:nvPr/>
        </p:nvSpPr>
        <p:spPr>
          <a:xfrm>
            <a:off x="2775462" y="2600235"/>
            <a:ext cx="2203907" cy="2132337"/>
          </a:xfrm>
          <a:prstGeom prst="ellipse">
            <a:avLst/>
          </a:prstGeom>
          <a:solidFill>
            <a:srgbClr val="1B1464"/>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9EE17B7F-C9C6-CEBF-D91D-7DFF69E35EF5}"/>
              </a:ext>
            </a:extLst>
          </p:cNvPr>
          <p:cNvSpPr/>
          <p:nvPr/>
        </p:nvSpPr>
        <p:spPr>
          <a:xfrm>
            <a:off x="5485245" y="2600235"/>
            <a:ext cx="2203907" cy="2132337"/>
          </a:xfrm>
          <a:prstGeom prst="ellipse">
            <a:avLst/>
          </a:prstGeom>
          <a:solidFill>
            <a:srgbClr val="1B1464"/>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9C40F3FF-2BFD-FD65-78EF-09AEDA6FDBD3}"/>
              </a:ext>
            </a:extLst>
          </p:cNvPr>
          <p:cNvSpPr/>
          <p:nvPr/>
        </p:nvSpPr>
        <p:spPr>
          <a:xfrm>
            <a:off x="-361447" y="3184715"/>
            <a:ext cx="3058158" cy="830997"/>
          </a:xfrm>
          <a:prstGeom prst="rect">
            <a:avLst/>
          </a:prstGeom>
          <a:noFill/>
        </p:spPr>
        <p:txBody>
          <a:bodyPr wrap="square" anchor="ctr">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+102%</a:t>
            </a:r>
          </a:p>
        </p:txBody>
      </p:sp>
      <p:sp>
        <p:nvSpPr>
          <p:cNvPr id="32" name="Rectangle 31">
            <a:extLst>
              <a:ext uri="{FF2B5EF4-FFF2-40B4-BE49-F238E27FC236}">
                <a16:creationId xmlns:a16="http://schemas.microsoft.com/office/drawing/2014/main" id="{B462AB4C-9ADD-B7EB-8420-12BB0106DE55}"/>
              </a:ext>
            </a:extLst>
          </p:cNvPr>
          <p:cNvSpPr/>
          <p:nvPr/>
        </p:nvSpPr>
        <p:spPr>
          <a:xfrm>
            <a:off x="4739777" y="3184715"/>
            <a:ext cx="3735342" cy="830997"/>
          </a:xfrm>
          <a:prstGeom prst="rect">
            <a:avLst/>
          </a:prstGeom>
          <a:noFill/>
        </p:spPr>
        <p:txBody>
          <a:bodyPr wrap="square" anchor="ctr">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+4 PPs</a:t>
            </a:r>
          </a:p>
        </p:txBody>
      </p:sp>
      <p:sp>
        <p:nvSpPr>
          <p:cNvPr id="33" name="Rectangle 32">
            <a:extLst>
              <a:ext uri="{FF2B5EF4-FFF2-40B4-BE49-F238E27FC236}">
                <a16:creationId xmlns:a16="http://schemas.microsoft.com/office/drawing/2014/main" id="{A28CFA35-4C3A-3E6C-027E-CA445E07B092}"/>
              </a:ext>
            </a:extLst>
          </p:cNvPr>
          <p:cNvSpPr/>
          <p:nvPr/>
        </p:nvSpPr>
        <p:spPr>
          <a:xfrm>
            <a:off x="2028712" y="3184715"/>
            <a:ext cx="3711271" cy="830997"/>
          </a:xfrm>
          <a:prstGeom prst="rect">
            <a:avLst/>
          </a:prstGeom>
          <a:noFill/>
        </p:spPr>
        <p:txBody>
          <a:bodyPr wrap="square" anchor="ctr">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+34%</a:t>
            </a:r>
          </a:p>
        </p:txBody>
      </p:sp>
      <p:sp>
        <p:nvSpPr>
          <p:cNvPr id="34" name="Rectangle 33">
            <a:extLst>
              <a:ext uri="{FF2B5EF4-FFF2-40B4-BE49-F238E27FC236}">
                <a16:creationId xmlns:a16="http://schemas.microsoft.com/office/drawing/2014/main" id="{BDD5FF9D-979B-3E7C-E41C-2B40CB618A83}"/>
              </a:ext>
            </a:extLst>
          </p:cNvPr>
          <p:cNvSpPr/>
          <p:nvPr/>
        </p:nvSpPr>
        <p:spPr>
          <a:xfrm>
            <a:off x="2650962" y="4817854"/>
            <a:ext cx="2610008" cy="646331"/>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Cost Per Arrival Efficiency</a:t>
            </a:r>
          </a:p>
        </p:txBody>
      </p:sp>
      <p:sp>
        <p:nvSpPr>
          <p:cNvPr id="36" name="Rectangle 35">
            <a:extLst>
              <a:ext uri="{FF2B5EF4-FFF2-40B4-BE49-F238E27FC236}">
                <a16:creationId xmlns:a16="http://schemas.microsoft.com/office/drawing/2014/main" id="{127177B9-2CAD-A448-7314-4498F8D1747B}"/>
              </a:ext>
            </a:extLst>
          </p:cNvPr>
          <p:cNvSpPr/>
          <p:nvPr/>
        </p:nvSpPr>
        <p:spPr>
          <a:xfrm>
            <a:off x="14816" y="4694744"/>
            <a:ext cx="2204291"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Arrival Lift</a:t>
            </a:r>
          </a:p>
        </p:txBody>
      </p:sp>
      <p:sp>
        <p:nvSpPr>
          <p:cNvPr id="4" name="Google Shape;62;p13">
            <a:extLst>
              <a:ext uri="{FF2B5EF4-FFF2-40B4-BE49-F238E27FC236}">
                <a16:creationId xmlns:a16="http://schemas.microsoft.com/office/drawing/2014/main" id="{12D51E58-0157-CCA0-0351-5144472D0DD3}"/>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21</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244690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jellyfish in the water&#10;&#10;Description automatically generated with low confidence">
            <a:extLst>
              <a:ext uri="{FF2B5EF4-FFF2-40B4-BE49-F238E27FC236}">
                <a16:creationId xmlns:a16="http://schemas.microsoft.com/office/drawing/2014/main" id="{7A838FD9-A255-267C-6782-E09652949149}"/>
              </a:ext>
            </a:extLst>
          </p:cNvPr>
          <p:cNvPicPr>
            <a:picLocks noChangeAspect="1"/>
          </p:cNvPicPr>
          <p:nvPr/>
        </p:nvPicPr>
        <p:blipFill rotWithShape="1">
          <a:blip r:embed="rId3"/>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0" y="9839147"/>
            <a:ext cx="7772400" cy="22175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a:spLocks/>
          </p:cNvSpPr>
          <p:nvPr/>
        </p:nvSpPr>
        <p:spPr>
          <a:xfrm>
            <a:off x="285443" y="1625756"/>
            <a:ext cx="3893126" cy="369333"/>
          </a:xfrm>
          <a:prstGeom prst="rect">
            <a:avLst/>
          </a:prstGeom>
          <a:noFill/>
        </p:spPr>
        <p:txBody>
          <a:bodyPr wrap="square" rtlCol="0">
            <a:spAutoFit/>
          </a:bodyPr>
          <a:lstStyle/>
          <a:p>
            <a:pPr marL="342908" marR="0" lvl="0" indent="-342908"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B9314962-909F-94F0-9C0A-741D073BF6D2}"/>
              </a:ext>
            </a:extLst>
          </p:cNvPr>
          <p:cNvCxnSpPr>
            <a:cxnSpLocks/>
          </p:cNvCxnSpPr>
          <p:nvPr/>
        </p:nvCxnSpPr>
        <p:spPr>
          <a:xfrm>
            <a:off x="209693" y="2874510"/>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2389F8-AF09-C704-D6AA-C7FE57FB00D7}"/>
              </a:ext>
            </a:extLst>
          </p:cNvPr>
          <p:cNvCxnSpPr>
            <a:cxnSpLocks/>
          </p:cNvCxnSpPr>
          <p:nvPr/>
        </p:nvCxnSpPr>
        <p:spPr>
          <a:xfrm>
            <a:off x="226627" y="4771558"/>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A9FC20-8FB7-84BC-369A-8C7A38F671DE}"/>
              </a:ext>
            </a:extLst>
          </p:cNvPr>
          <p:cNvCxnSpPr>
            <a:cxnSpLocks/>
          </p:cNvCxnSpPr>
          <p:nvPr/>
        </p:nvCxnSpPr>
        <p:spPr>
          <a:xfrm>
            <a:off x="226627" y="7569880"/>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3874F8-C38A-3AF7-F327-A104D3138979}"/>
              </a:ext>
            </a:extLst>
          </p:cNvPr>
          <p:cNvSpPr txBox="1"/>
          <p:nvPr/>
        </p:nvSpPr>
        <p:spPr>
          <a:xfrm>
            <a:off x="311641" y="1082680"/>
            <a:ext cx="7051245" cy="163121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do you do?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 b="1">
              <a:solidFill>
                <a:srgbClr val="00B0F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MarketCast</a:t>
            </a: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is a data and technology-driven research and insights firm serving CMOs and marketers at the world’s top brands, media companies, tech platforms</a:t>
            </a:r>
            <a:r>
              <a:rPr lang="en-US" sz="1400">
                <a:solidFill>
                  <a:srgbClr val="1B1464"/>
                </a:solidFill>
                <a:latin typeface="Arial" panose="020B0604020202020204" pitchFamily="34" charset="0"/>
                <a:cs typeface="Arial" panose="020B0604020202020204" pitchFamily="34" charset="0"/>
              </a:rPr>
              <a:t> </a:t>
            </a: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and sports and video games organizations. The company brings together a unique mix of primary research, AI</a:t>
            </a:r>
            <a:r>
              <a:rPr lang="en-US" sz="1400">
                <a:solidFill>
                  <a:srgbClr val="1B1464"/>
                </a:solidFill>
                <a:latin typeface="Arial" panose="020B0604020202020204" pitchFamily="34" charset="0"/>
                <a:cs typeface="Arial" panose="020B0604020202020204" pitchFamily="34" charset="0"/>
              </a:rPr>
              <a:t> </a:t>
            </a: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and big data to deliver full-funnel transparency for marketers. Our insights guide critical marketing decisions, in addition to developing, launching and measuring brand and advertising campaigns across media platforms.</a:t>
            </a:r>
          </a:p>
        </p:txBody>
      </p:sp>
      <p:sp>
        <p:nvSpPr>
          <p:cNvPr id="15" name="TextBox 14">
            <a:extLst>
              <a:ext uri="{FF2B5EF4-FFF2-40B4-BE49-F238E27FC236}">
                <a16:creationId xmlns:a16="http://schemas.microsoft.com/office/drawing/2014/main" id="{46F70DCB-4570-54F6-6E3B-9D981375506F}"/>
              </a:ext>
            </a:extLst>
          </p:cNvPr>
          <p:cNvSpPr txBox="1"/>
          <p:nvPr/>
        </p:nvSpPr>
        <p:spPr>
          <a:xfrm>
            <a:off x="285443" y="3016264"/>
            <a:ext cx="7051244" cy="163121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makes your product or platform unique?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MarketCast’s</a:t>
            </a: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attribution solution uniquely focuses on the entire marketing funnel (not just the bottom half) to understand how ad campaigns impact audience awareness and consideration, as well as down funnel conversions – from web site visits and search queries to sales outcomes. This provides advertisers a richer, more detailed look at how their advertising creative and media plans influence customers to take action, from start to finish. </a:t>
            </a:r>
          </a:p>
        </p:txBody>
      </p:sp>
      <p:sp>
        <p:nvSpPr>
          <p:cNvPr id="19" name="TextBox 18">
            <a:extLst>
              <a:ext uri="{FF2B5EF4-FFF2-40B4-BE49-F238E27FC236}">
                <a16:creationId xmlns:a16="http://schemas.microsoft.com/office/drawing/2014/main" id="{3EADFF59-FC6B-29CA-B71B-7F3710A164CD}"/>
              </a:ext>
            </a:extLst>
          </p:cNvPr>
          <p:cNvSpPr txBox="1"/>
          <p:nvPr/>
        </p:nvSpPr>
        <p:spPr>
          <a:xfrm>
            <a:off x="311642" y="4908565"/>
            <a:ext cx="7051242"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types of companies do you serve?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 b="1">
              <a:solidFill>
                <a:srgbClr val="00B0F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MarketCast</a:t>
            </a: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counts more than 80% of Ad Age’s top advertising spenders (in 2023) as clients, from leading consumer brands to top media sellers and technology platforms.</a:t>
            </a:r>
          </a:p>
        </p:txBody>
      </p:sp>
      <p:cxnSp>
        <p:nvCxnSpPr>
          <p:cNvPr id="42" name="Straight Connector 41">
            <a:extLst>
              <a:ext uri="{FF2B5EF4-FFF2-40B4-BE49-F238E27FC236}">
                <a16:creationId xmlns:a16="http://schemas.microsoft.com/office/drawing/2014/main" id="{C742D552-228B-1B65-A9B9-2CF347DC9A62}"/>
              </a:ext>
            </a:extLst>
          </p:cNvPr>
          <p:cNvCxnSpPr>
            <a:cxnSpLocks/>
          </p:cNvCxnSpPr>
          <p:nvPr/>
        </p:nvCxnSpPr>
        <p:spPr>
          <a:xfrm>
            <a:off x="218160" y="5819759"/>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909A3D0-833A-CFEB-2478-0E4C59A48939}"/>
              </a:ext>
            </a:extLst>
          </p:cNvPr>
          <p:cNvSpPr txBox="1"/>
          <p:nvPr/>
        </p:nvSpPr>
        <p:spPr>
          <a:xfrm>
            <a:off x="285442" y="7738394"/>
            <a:ext cx="7486957" cy="123732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are the core elements of a successful partnership?</a:t>
            </a:r>
          </a:p>
          <a:p>
            <a:pPr marL="171450" marR="0" lvl="0" indent="-171450" algn="l" defTabSz="457200" rtl="0" eaLnBrk="1" fontAlgn="auto" latinLnBrk="0" hangingPunct="1">
              <a:lnSpc>
                <a:spcPct val="150000"/>
              </a:lnSpc>
              <a:spcBef>
                <a:spcPts val="0"/>
              </a:spcBef>
              <a:spcAft>
                <a:spcPts val="0"/>
              </a:spcAft>
              <a:buClrTx/>
              <a:buSzTx/>
              <a:buBlip>
                <a:blip r:embed="rId5"/>
              </a:buBlip>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 match between the measurable media and capabilities of the provider.</a:t>
            </a:r>
          </a:p>
          <a:p>
            <a:pPr marL="171450" marR="0" lvl="0" indent="-171450" algn="l" defTabSz="457200" rtl="0" eaLnBrk="1" fontAlgn="auto" latinLnBrk="0" hangingPunct="1">
              <a:lnSpc>
                <a:spcPct val="150000"/>
              </a:lnSpc>
              <a:spcBef>
                <a:spcPts val="0"/>
              </a:spcBef>
              <a:spcAft>
                <a:spcPts val="0"/>
              </a:spcAft>
              <a:buClrTx/>
              <a:buSzTx/>
              <a:buBlip>
                <a:blip r:embed="rId5"/>
              </a:buBlip>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Common understanding of the business objectives.</a:t>
            </a:r>
          </a:p>
          <a:p>
            <a:pPr marL="171450" marR="0" lvl="0" indent="-171450" algn="l" defTabSz="457200" rtl="0" eaLnBrk="1" fontAlgn="auto" latinLnBrk="0" hangingPunct="1">
              <a:lnSpc>
                <a:spcPct val="150000"/>
              </a:lnSpc>
              <a:spcBef>
                <a:spcPts val="0"/>
              </a:spcBef>
              <a:spcAft>
                <a:spcPts val="0"/>
              </a:spcAft>
              <a:buClrTx/>
              <a:buSzTx/>
              <a:buBlip>
                <a:blip r:embed="rId5"/>
              </a:buBlip>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Openness on the reality of what is actually effective</a:t>
            </a:r>
            <a:r>
              <a:rPr lang="en-US" sz="1400">
                <a:solidFill>
                  <a:srgbClr val="1B1464"/>
                </a:solidFill>
                <a:latin typeface="Arial" panose="020B0604020202020204" pitchFamily="34" charset="0"/>
                <a:cs typeface="Arial" panose="020B0604020202020204" pitchFamily="34" charset="0"/>
              </a:rPr>
              <a:t> </a:t>
            </a: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and what has historically been done. </a:t>
            </a:r>
          </a:p>
        </p:txBody>
      </p:sp>
      <p:sp>
        <p:nvSpPr>
          <p:cNvPr id="20" name="TextBox 19">
            <a:extLst>
              <a:ext uri="{FF2B5EF4-FFF2-40B4-BE49-F238E27FC236}">
                <a16:creationId xmlns:a16="http://schemas.microsoft.com/office/drawing/2014/main" id="{D0EDB359-FEC0-080C-22D4-4B98129C3514}"/>
              </a:ext>
            </a:extLst>
          </p:cNvPr>
          <p:cNvSpPr txBox="1"/>
          <p:nvPr/>
        </p:nvSpPr>
        <p:spPr>
          <a:xfrm>
            <a:off x="275003" y="6048034"/>
            <a:ext cx="2961332" cy="123110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attribution model(s) do you utilize?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R="0" lvl="0" algn="l" defTabSz="457200" rtl="0" eaLnBrk="1" fontAlgn="auto" latinLnBrk="0" hangingPunct="1">
              <a:spcBef>
                <a:spcPts val="0"/>
              </a:spcBef>
              <a:spcAft>
                <a:spcPts val="0"/>
              </a:spcAft>
              <a:buClrTx/>
              <a:buSzTx/>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We combine cross-platform MTA with Shapely Values (game theory).</a:t>
            </a:r>
          </a:p>
        </p:txBody>
      </p:sp>
      <p:sp>
        <p:nvSpPr>
          <p:cNvPr id="21" name="TextBox 20">
            <a:extLst>
              <a:ext uri="{FF2B5EF4-FFF2-40B4-BE49-F238E27FC236}">
                <a16:creationId xmlns:a16="http://schemas.microsoft.com/office/drawing/2014/main" id="{05AF8603-2D4C-D8AF-FF05-1B93E925958D}"/>
              </a:ext>
            </a:extLst>
          </p:cNvPr>
          <p:cNvSpPr txBox="1"/>
          <p:nvPr/>
        </p:nvSpPr>
        <p:spPr>
          <a:xfrm>
            <a:off x="3440256" y="6048034"/>
            <a:ext cx="4057141"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video platforms do you measure or support?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 b="1">
              <a:solidFill>
                <a:srgbClr val="00B0F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All major video platforms including Linear, CTV</a:t>
            </a:r>
            <a:r>
              <a:rPr lang="en-US" sz="1400">
                <a:solidFill>
                  <a:srgbClr val="1B1464"/>
                </a:solidFill>
                <a:latin typeface="Arial" panose="020B0604020202020204" pitchFamily="34" charset="0"/>
                <a:cs typeface="Arial" panose="020B0604020202020204" pitchFamily="34" charset="0"/>
              </a:rPr>
              <a:t> </a:t>
            </a: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and Social.</a:t>
            </a:r>
          </a:p>
        </p:txBody>
      </p:sp>
      <p:cxnSp>
        <p:nvCxnSpPr>
          <p:cNvPr id="22" name="Straight Connector 21">
            <a:extLst>
              <a:ext uri="{FF2B5EF4-FFF2-40B4-BE49-F238E27FC236}">
                <a16:creationId xmlns:a16="http://schemas.microsoft.com/office/drawing/2014/main" id="{1D154252-C605-4861-2E31-E06E4D75AB41}"/>
              </a:ext>
            </a:extLst>
          </p:cNvPr>
          <p:cNvCxnSpPr>
            <a:cxnSpLocks/>
          </p:cNvCxnSpPr>
          <p:nvPr/>
        </p:nvCxnSpPr>
        <p:spPr>
          <a:xfrm>
            <a:off x="3346322" y="5906937"/>
            <a:ext cx="0" cy="1372203"/>
          </a:xfrm>
          <a:prstGeom prst="line">
            <a:avLst/>
          </a:prstGeom>
          <a:ln>
            <a:solidFill>
              <a:srgbClr val="00BFF2"/>
            </a:solidFill>
            <a:prstDash val="lg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66500485-30EB-36F7-DE86-136C7013250C}"/>
              </a:ext>
            </a:extLst>
          </p:cNvPr>
          <p:cNvGrpSpPr/>
          <p:nvPr/>
        </p:nvGrpSpPr>
        <p:grpSpPr>
          <a:xfrm>
            <a:off x="5740729" y="69296"/>
            <a:ext cx="1895111" cy="683337"/>
            <a:chOff x="5740729" y="69296"/>
            <a:chExt cx="1895111" cy="683337"/>
          </a:xfrm>
        </p:grpSpPr>
        <p:sp>
          <p:nvSpPr>
            <p:cNvPr id="13" name="Rounded Rectangle 1">
              <a:extLst>
                <a:ext uri="{FF2B5EF4-FFF2-40B4-BE49-F238E27FC236}">
                  <a16:creationId xmlns:a16="http://schemas.microsoft.com/office/drawing/2014/main" id="{98C0762B-5D64-B22A-4D03-C812192765E3}"/>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2" name="Picture 1" descr="A black and grey logo&#10;&#10;Description automatically generated">
              <a:extLst>
                <a:ext uri="{FF2B5EF4-FFF2-40B4-BE49-F238E27FC236}">
                  <a16:creationId xmlns:a16="http://schemas.microsoft.com/office/drawing/2014/main" id="{4EFDEB6E-F006-EF62-DF7D-E96EA695F6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9171" y="275033"/>
              <a:ext cx="1618226" cy="271862"/>
            </a:xfrm>
            <a:prstGeom prst="rect">
              <a:avLst/>
            </a:prstGeom>
          </p:spPr>
        </p:pic>
      </p:grpSp>
      <p:grpSp>
        <p:nvGrpSpPr>
          <p:cNvPr id="7" name="Group 6">
            <a:extLst>
              <a:ext uri="{FF2B5EF4-FFF2-40B4-BE49-F238E27FC236}">
                <a16:creationId xmlns:a16="http://schemas.microsoft.com/office/drawing/2014/main" id="{4A057438-8490-991E-BCDF-DE223599ED95}"/>
              </a:ext>
            </a:extLst>
          </p:cNvPr>
          <p:cNvGrpSpPr/>
          <p:nvPr/>
        </p:nvGrpSpPr>
        <p:grpSpPr>
          <a:xfrm>
            <a:off x="209693" y="9260844"/>
            <a:ext cx="7353014" cy="519764"/>
            <a:chOff x="209693" y="9231816"/>
            <a:chExt cx="7353014" cy="519764"/>
          </a:xfrm>
        </p:grpSpPr>
        <p:sp>
          <p:nvSpPr>
            <p:cNvPr id="8" name="Rounded Rectangle 7">
              <a:extLst>
                <a:ext uri="{FF2B5EF4-FFF2-40B4-BE49-F238E27FC236}">
                  <a16:creationId xmlns:a16="http://schemas.microsoft.com/office/drawing/2014/main" id="{5AA30EE1-4810-9C02-8E60-40A40AB626A1}"/>
                </a:ext>
              </a:extLst>
            </p:cNvPr>
            <p:cNvSpPr/>
            <p:nvPr/>
          </p:nvSpPr>
          <p:spPr>
            <a:xfrm>
              <a:off x="209693" y="9231816"/>
              <a:ext cx="7353014" cy="519764"/>
            </a:xfrm>
            <a:prstGeom prst="roundRect">
              <a:avLst/>
            </a:prstGeom>
            <a:solidFill>
              <a:srgbClr val="1B1464"/>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1FB0FA0-E589-D8CE-F7CE-C3E730307170}"/>
                </a:ext>
              </a:extLst>
            </p:cNvPr>
            <p:cNvSpPr txBox="1"/>
            <p:nvPr/>
          </p:nvSpPr>
          <p:spPr>
            <a:xfrm>
              <a:off x="311641" y="9231816"/>
              <a:ext cx="6828681" cy="4924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Website and contact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sng"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marketcast.com</a:t>
              </a:r>
              <a:r>
                <a:rPr kumimoji="0" lang="en-US" sz="1200"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 </a:t>
              </a:r>
              <a:r>
                <a:rPr kumimoji="0" lang="en-US" sz="1200" i="0" u="none" strike="noStrike" kern="1200" cap="none" spc="0" normalizeH="0" baseline="0" noProof="0">
                  <a:ln>
                    <a:noFill/>
                  </a:ln>
                  <a:solidFill>
                    <a:prstClr val="white"/>
                  </a:solidFill>
                  <a:effectLst/>
                  <a:uLnTx/>
                  <a:uFillTx/>
                  <a:latin typeface="Arial" panose="020B0604020202020204" pitchFamily="34" charset="0"/>
                  <a:ea typeface="Helvetica Neue Light"/>
                  <a:cs typeface="Arial" panose="020B0604020202020204" pitchFamily="34" charset="0"/>
                  <a:sym typeface="Helvetica Neue Light"/>
                </a:rPr>
                <a:t>|</a:t>
              </a:r>
              <a:r>
                <a:rPr kumimoji="0" lang="en-US" sz="1200" i="0" u="none" strike="noStrike" kern="1200" cap="none" spc="0" normalizeH="0" baseline="0" noProof="0">
                  <a:ln>
                    <a:noFill/>
                  </a:ln>
                  <a:solidFill>
                    <a:srgbClr val="00BFF2"/>
                  </a:solidFill>
                  <a:effectLst/>
                  <a:uLnTx/>
                  <a:uFillTx/>
                  <a:latin typeface="Arial" panose="020B0604020202020204" pitchFamily="34" charset="0"/>
                  <a:ea typeface="Helvetica Neue Light"/>
                  <a:cs typeface="Arial" panose="020B0604020202020204" pitchFamily="34" charset="0"/>
                  <a:sym typeface="Helvetica Neue Light"/>
                </a:rPr>
                <a:t> </a:t>
              </a:r>
              <a:r>
                <a:rPr kumimoji="0" lang="en-US" sz="1200" i="0" u="sng" strike="noStrike" kern="1200" cap="none" spc="0" normalizeH="0" baseline="0" noProof="0">
                  <a:ln>
                    <a:noFill/>
                  </a:ln>
                  <a:solidFill>
                    <a:srgbClr val="00BFF2"/>
                  </a:solidFill>
                  <a:effectLst/>
                  <a:uLnTx/>
                  <a:uFillTx/>
                  <a:latin typeface="Arial" panose="020B0604020202020204" pitchFamily="34" charset="0"/>
                  <a:ea typeface="Helvetica Neue Light"/>
                  <a:cs typeface="Arial" panose="020B0604020202020204" pitchFamily="34" charset="0"/>
                  <a:sym typeface="Helvetica Neue Light"/>
                  <a:hlinkClick r:id="rId8">
                    <a:extLst>
                      <a:ext uri="{A12FA001-AC4F-418D-AE19-62706E023703}">
                        <ahyp:hlinkClr xmlns:ahyp="http://schemas.microsoft.com/office/drawing/2018/hyperlinkcolor" val="tx"/>
                      </a:ext>
                    </a:extLst>
                  </a:hlinkClick>
                </a:rPr>
                <a:t>kristin.klindt@marketcast.com</a:t>
              </a:r>
              <a:endParaRPr kumimoji="0" lang="en-US" sz="1200" i="0" u="sng" strike="noStrike" kern="1200" cap="none" spc="0" normalizeH="0" baseline="0" noProof="0">
                <a:ln>
                  <a:noFill/>
                </a:ln>
                <a:solidFill>
                  <a:srgbClr val="00BFF2"/>
                </a:solidFill>
                <a:effectLst/>
                <a:uLnTx/>
                <a:uFillTx/>
                <a:latin typeface="Arial" panose="020B0604020202020204" pitchFamily="34" charset="0"/>
                <a:ea typeface="Helvetica Neue Light"/>
                <a:cs typeface="Arial" panose="020B0604020202020204" pitchFamily="34" charset="0"/>
                <a:sym typeface="Helvetica Neue Light"/>
              </a:endParaRPr>
            </a:p>
          </p:txBody>
        </p:sp>
      </p:grpSp>
      <p:sp>
        <p:nvSpPr>
          <p:cNvPr id="6" name="Google Shape;62;p13">
            <a:extLst>
              <a:ext uri="{FF2B5EF4-FFF2-40B4-BE49-F238E27FC236}">
                <a16:creationId xmlns:a16="http://schemas.microsoft.com/office/drawing/2014/main" id="{B3C8E69C-4A17-EA02-8174-7A1FCF87DD37}"/>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22</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1575670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jellyfish in the water&#10;&#10;Description automatically generated with low confidence">
            <a:extLst>
              <a:ext uri="{FF2B5EF4-FFF2-40B4-BE49-F238E27FC236}">
                <a16:creationId xmlns:a16="http://schemas.microsoft.com/office/drawing/2014/main" id="{7CF4655F-A159-3AEA-5E9C-C15A452BC53E}"/>
              </a:ext>
            </a:extLst>
          </p:cNvPr>
          <p:cNvPicPr>
            <a:picLocks noChangeAspect="1"/>
          </p:cNvPicPr>
          <p:nvPr/>
        </p:nvPicPr>
        <p:blipFill rotWithShape="1">
          <a:blip r:embed="rId3"/>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0" y="9839147"/>
            <a:ext cx="7772400" cy="22175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a:spLocks/>
          </p:cNvSpPr>
          <p:nvPr/>
        </p:nvSpPr>
        <p:spPr>
          <a:xfrm>
            <a:off x="285443" y="1625756"/>
            <a:ext cx="3893126" cy="369333"/>
          </a:xfrm>
          <a:prstGeom prst="rect">
            <a:avLst/>
          </a:prstGeom>
          <a:noFill/>
        </p:spPr>
        <p:txBody>
          <a:bodyPr wrap="square" rtlCol="0">
            <a:spAutoFit/>
          </a:bodyPr>
          <a:lstStyle/>
          <a:p>
            <a:pPr marL="342908" marR="0" lvl="0" indent="-342908"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B9314962-909F-94F0-9C0A-741D073BF6D2}"/>
              </a:ext>
            </a:extLst>
          </p:cNvPr>
          <p:cNvCxnSpPr>
            <a:cxnSpLocks/>
          </p:cNvCxnSpPr>
          <p:nvPr/>
        </p:nvCxnSpPr>
        <p:spPr>
          <a:xfrm>
            <a:off x="209693" y="2612047"/>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2389F8-AF09-C704-D6AA-C7FE57FB00D7}"/>
              </a:ext>
            </a:extLst>
          </p:cNvPr>
          <p:cNvCxnSpPr>
            <a:cxnSpLocks/>
          </p:cNvCxnSpPr>
          <p:nvPr/>
        </p:nvCxnSpPr>
        <p:spPr>
          <a:xfrm>
            <a:off x="209693" y="4571994"/>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A9FC20-8FB7-84BC-369A-8C7A38F671DE}"/>
              </a:ext>
            </a:extLst>
          </p:cNvPr>
          <p:cNvCxnSpPr>
            <a:cxnSpLocks/>
          </p:cNvCxnSpPr>
          <p:nvPr/>
        </p:nvCxnSpPr>
        <p:spPr>
          <a:xfrm>
            <a:off x="232111" y="6985682"/>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3874F8-C38A-3AF7-F327-A104D3138979}"/>
              </a:ext>
            </a:extLst>
          </p:cNvPr>
          <p:cNvSpPr txBox="1"/>
          <p:nvPr/>
        </p:nvSpPr>
        <p:spPr>
          <a:xfrm>
            <a:off x="311641" y="966566"/>
            <a:ext cx="7051245" cy="163121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do you 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Mediaprobe</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provides measurement data on the physiological activation of consumers as they are exposed to media. We are a panel-based solution that captures electrodermal activity and heart rate from participants in their homes. The signals are synchronized with the media content panelists are exposed to and are processed in an automated platform to deliver second-by-second (and aggregated) impact metrics.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Mediaprobe</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provides Emotional Impact Scores (EIS) on every element of the broadcast (content and advertising) across demographics, via a dedicated platform, which are combined with declarative data, such as dial ratings or survey responses.</a:t>
            </a:r>
          </a:p>
        </p:txBody>
      </p:sp>
      <p:sp>
        <p:nvSpPr>
          <p:cNvPr id="15" name="TextBox 14">
            <a:extLst>
              <a:ext uri="{FF2B5EF4-FFF2-40B4-BE49-F238E27FC236}">
                <a16:creationId xmlns:a16="http://schemas.microsoft.com/office/drawing/2014/main" id="{46F70DCB-4570-54F6-6E3B-9D981375506F}"/>
              </a:ext>
            </a:extLst>
          </p:cNvPr>
          <p:cNvSpPr txBox="1"/>
          <p:nvPr/>
        </p:nvSpPr>
        <p:spPr>
          <a:xfrm>
            <a:off x="311642" y="2647979"/>
            <a:ext cx="7051244" cy="187743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makes your product or platform unique?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For the first time, media companies can go beyond who’s watching to measure the true value of media content to optimize both editorial and commercial decisions that lead them to sell more ads, increase commercial efficacy and amplify sponsorships.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400">
              <a:solidFill>
                <a:srgbClr val="1B1464"/>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Mediaprobe’s</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ability to understand the emotional impact of media and advertising is the missing piece for the industry. Powerful explorative data is collected in the viewers native environment, in-home and delivered in all-in-one platform that uniquely captures what people feel by measuring Galvanic Skin Response (GSR) via the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Mediaprobe</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proprietary sensor in the palm of their hand, what they think (Dial) via the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Mediaprobe</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mobile app and what they say (Survey) via the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Mediaprobe</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mobile app.</a:t>
            </a:r>
          </a:p>
        </p:txBody>
      </p:sp>
      <p:sp>
        <p:nvSpPr>
          <p:cNvPr id="19" name="TextBox 18">
            <a:extLst>
              <a:ext uri="{FF2B5EF4-FFF2-40B4-BE49-F238E27FC236}">
                <a16:creationId xmlns:a16="http://schemas.microsoft.com/office/drawing/2014/main" id="{3EADFF59-FC6B-29CA-B71B-7F3710A164CD}"/>
              </a:ext>
            </a:extLst>
          </p:cNvPr>
          <p:cNvSpPr txBox="1"/>
          <p:nvPr/>
        </p:nvSpPr>
        <p:spPr>
          <a:xfrm>
            <a:off x="311641" y="4599565"/>
            <a:ext cx="7051242"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types of companies do you serve?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Mediaprobe</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works with clients across media </a:t>
            </a:r>
            <a:r>
              <a:rPr lang="en-US" sz="1200">
                <a:solidFill>
                  <a:srgbClr val="1B1464"/>
                </a:solidFill>
                <a:latin typeface="Arial" panose="020B0604020202020204" pitchFamily="34" charset="0"/>
                <a:cs typeface="Arial" panose="020B0604020202020204" pitchFamily="34" charset="0"/>
              </a:rPr>
              <a:t>e</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ntertainment</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publishers, sports broadcasters and rights holders and advertisers as well as terrestrial radio and streaming audio providers.</a:t>
            </a:r>
          </a:p>
        </p:txBody>
      </p:sp>
      <p:cxnSp>
        <p:nvCxnSpPr>
          <p:cNvPr id="42" name="Straight Connector 41">
            <a:extLst>
              <a:ext uri="{FF2B5EF4-FFF2-40B4-BE49-F238E27FC236}">
                <a16:creationId xmlns:a16="http://schemas.microsoft.com/office/drawing/2014/main" id="{C742D552-228B-1B65-A9B9-2CF347DC9A62}"/>
              </a:ext>
            </a:extLst>
          </p:cNvPr>
          <p:cNvCxnSpPr>
            <a:cxnSpLocks/>
          </p:cNvCxnSpPr>
          <p:nvPr/>
        </p:nvCxnSpPr>
        <p:spPr>
          <a:xfrm>
            <a:off x="209693" y="5339591"/>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909A3D0-833A-CFEB-2478-0E4C59A48939}"/>
              </a:ext>
            </a:extLst>
          </p:cNvPr>
          <p:cNvSpPr txBox="1"/>
          <p:nvPr/>
        </p:nvSpPr>
        <p:spPr>
          <a:xfrm>
            <a:off x="232111" y="7084484"/>
            <a:ext cx="7284200" cy="2123658"/>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are the core elements of a successful partnership?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a:defRPr/>
            </a:pP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Mediaprobe</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goes beyond eye-tracking and audience </a:t>
            </a:r>
            <a:r>
              <a:rPr lang="en-US" sz="1200">
                <a:solidFill>
                  <a:srgbClr val="1B1464"/>
                </a:solidFill>
                <a:latin typeface="Arial" panose="020B0604020202020204" pitchFamily="34" charset="0"/>
                <a:cs typeface="Arial" panose="020B0604020202020204" pitchFamily="34" charset="0"/>
              </a:rPr>
              <a:t>ratings to</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provide actionable second-by-second measurement to create more engaging content to sell ads, increase commercial efficacy and amplify brands.</a:t>
            </a:r>
            <a:r>
              <a:rPr lang="en-US" sz="1200">
                <a:solidFill>
                  <a:srgbClr val="1B1464"/>
                </a:solidFill>
                <a:latin typeface="Arial" panose="020B0604020202020204" pitchFamily="34" charset="0"/>
                <a:cs typeface="Arial" panose="020B0604020202020204" pitchFamily="34" charset="0"/>
              </a:rPr>
              <a:t>  </a:t>
            </a:r>
            <a:endParaRPr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400">
              <a:solidFill>
                <a:srgbClr val="1B1464"/>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Our Customer Success teams work with clients to access our second-by-second data via our proprietary dashboard, which is tagged (on a client-by-client basis) with key elements of the broadcast, as well as any other meta-data aggregated to the broadcast.</a:t>
            </a:r>
            <a:endParaRPr kumimoji="0" lang="en-US" sz="1200">
              <a:solidFill>
                <a:srgbClr val="1B1464"/>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As audiences become more fragmented and the reach of individual channels diminishes, it’s becoming more and more important for media owners and brands to determine the true value of their content, inventory and investments.</a:t>
            </a:r>
            <a:endParaRPr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0EDB359-FEC0-080C-22D4-4B98129C3514}"/>
              </a:ext>
            </a:extLst>
          </p:cNvPr>
          <p:cNvSpPr txBox="1"/>
          <p:nvPr/>
        </p:nvSpPr>
        <p:spPr>
          <a:xfrm>
            <a:off x="317878" y="5486045"/>
            <a:ext cx="4177922" cy="144655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engagement metrics do you report 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br>
              <a:rPr kumimoji="0" lang="en-US" sz="20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Since attention is a construct,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Mediaprobe</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uses GSR as proxy for attention to video. This metric is a valid and reliable indicator of perceived arousal in video stimuli. We have done meta-analysis around the psychophysiological correlation of emotion, which clearly shows the linear association between GSR and perceived emotion.</a:t>
            </a:r>
          </a:p>
        </p:txBody>
      </p:sp>
      <p:sp>
        <p:nvSpPr>
          <p:cNvPr id="21" name="TextBox 20">
            <a:extLst>
              <a:ext uri="{FF2B5EF4-FFF2-40B4-BE49-F238E27FC236}">
                <a16:creationId xmlns:a16="http://schemas.microsoft.com/office/drawing/2014/main" id="{05AF8603-2D4C-D8AF-FF05-1B93E925958D}"/>
              </a:ext>
            </a:extLst>
          </p:cNvPr>
          <p:cNvSpPr txBox="1"/>
          <p:nvPr/>
        </p:nvSpPr>
        <p:spPr>
          <a:xfrm>
            <a:off x="4591596" y="5453873"/>
            <a:ext cx="3044244"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video platforms do you measure or support?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br>
              <a:rPr kumimoji="0" lang="en-US" sz="20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Mediaprobe</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measures media content and ads to support media, media planning and campaign measurement to companies providing linear </a:t>
            </a:r>
            <a:r>
              <a:rPr lang="en-US" sz="1200">
                <a:solidFill>
                  <a:srgbClr val="1B1464"/>
                </a:solidFill>
                <a:latin typeface="Arial" panose="020B0604020202020204" pitchFamily="34" charset="0"/>
                <a:cs typeface="Arial" panose="020B0604020202020204" pitchFamily="34" charset="0"/>
              </a:rPr>
              <a:t>TV</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addressable TV, connected TV, AVOD/FAST and SVOD</a:t>
            </a:r>
            <a:r>
              <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
            </a:r>
          </a:p>
        </p:txBody>
      </p:sp>
      <p:cxnSp>
        <p:nvCxnSpPr>
          <p:cNvPr id="22" name="Straight Connector 21">
            <a:extLst>
              <a:ext uri="{FF2B5EF4-FFF2-40B4-BE49-F238E27FC236}">
                <a16:creationId xmlns:a16="http://schemas.microsoft.com/office/drawing/2014/main" id="{1D154252-C605-4861-2E31-E06E4D75AB41}"/>
              </a:ext>
            </a:extLst>
          </p:cNvPr>
          <p:cNvCxnSpPr>
            <a:cxnSpLocks/>
          </p:cNvCxnSpPr>
          <p:nvPr/>
        </p:nvCxnSpPr>
        <p:spPr>
          <a:xfrm>
            <a:off x="4478866" y="5516170"/>
            <a:ext cx="0" cy="1338828"/>
          </a:xfrm>
          <a:prstGeom prst="line">
            <a:avLst/>
          </a:prstGeom>
          <a:ln>
            <a:solidFill>
              <a:srgbClr val="00BFF2"/>
            </a:solidFill>
            <a:prstDash val="lg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08E3154-AD06-A933-F4A4-31C853FA1FC7}"/>
              </a:ext>
            </a:extLst>
          </p:cNvPr>
          <p:cNvGrpSpPr/>
          <p:nvPr/>
        </p:nvGrpSpPr>
        <p:grpSpPr>
          <a:xfrm>
            <a:off x="5740729" y="69296"/>
            <a:ext cx="1895111" cy="683337"/>
            <a:chOff x="5740729" y="69296"/>
            <a:chExt cx="1895111" cy="683337"/>
          </a:xfrm>
        </p:grpSpPr>
        <p:sp>
          <p:nvSpPr>
            <p:cNvPr id="13" name="Rounded Rectangle 1">
              <a:extLst>
                <a:ext uri="{FF2B5EF4-FFF2-40B4-BE49-F238E27FC236}">
                  <a16:creationId xmlns:a16="http://schemas.microsoft.com/office/drawing/2014/main" id="{98C0762B-5D64-B22A-4D03-C812192765E3}"/>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5" name="Picture 2" descr="Media measurement firm rebrands to reflect its neuroscientific offering |  News | Research Live">
              <a:extLst>
                <a:ext uri="{FF2B5EF4-FFF2-40B4-BE49-F238E27FC236}">
                  <a16:creationId xmlns:a16="http://schemas.microsoft.com/office/drawing/2014/main" id="{1B630E38-1913-9677-F78F-0AB5A1E492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162" t="39913" r="14431" b="37751"/>
            <a:stretch/>
          </p:blipFill>
          <p:spPr bwMode="auto">
            <a:xfrm>
              <a:off x="5806926" y="185228"/>
              <a:ext cx="1762717" cy="4514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51CB2F48-15BE-FDE4-616C-DA6E53877541}"/>
              </a:ext>
            </a:extLst>
          </p:cNvPr>
          <p:cNvGrpSpPr/>
          <p:nvPr/>
        </p:nvGrpSpPr>
        <p:grpSpPr>
          <a:xfrm>
            <a:off x="209693" y="9231816"/>
            <a:ext cx="7353014" cy="519764"/>
            <a:chOff x="209693" y="9231816"/>
            <a:chExt cx="7353014" cy="519764"/>
          </a:xfrm>
        </p:grpSpPr>
        <p:sp>
          <p:nvSpPr>
            <p:cNvPr id="8" name="Rounded Rectangle 7">
              <a:extLst>
                <a:ext uri="{FF2B5EF4-FFF2-40B4-BE49-F238E27FC236}">
                  <a16:creationId xmlns:a16="http://schemas.microsoft.com/office/drawing/2014/main" id="{1730E090-4DFD-96E4-38CA-809BAB472ECD}"/>
                </a:ext>
              </a:extLst>
            </p:cNvPr>
            <p:cNvSpPr/>
            <p:nvPr/>
          </p:nvSpPr>
          <p:spPr>
            <a:xfrm>
              <a:off x="209693" y="9231816"/>
              <a:ext cx="7353014" cy="519764"/>
            </a:xfrm>
            <a:prstGeom prst="roundRect">
              <a:avLst/>
            </a:prstGeom>
            <a:solidFill>
              <a:srgbClr val="1B1464"/>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DE49FD-480D-7D22-11D0-BBCBE809F5EA}"/>
                </a:ext>
              </a:extLst>
            </p:cNvPr>
            <p:cNvSpPr txBox="1"/>
            <p:nvPr/>
          </p:nvSpPr>
          <p:spPr>
            <a:xfrm>
              <a:off x="311641" y="9231816"/>
              <a:ext cx="6828681" cy="4924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Website and contact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err="1">
                  <a:ln>
                    <a:noFill/>
                  </a:ln>
                  <a:solidFill>
                    <a:srgbClr val="00BFF2"/>
                  </a:solidFill>
                  <a:effectLst/>
                  <a:uLnTx/>
                  <a:uFillTx/>
                  <a:latin typeface="Arial" panose="020B0604020202020204" pitchFamily="34" charset="0"/>
                  <a:ea typeface="Helvetica Neue Light"/>
                  <a:cs typeface="Arial" panose="020B0604020202020204" pitchFamily="34" charset="0"/>
                  <a:sym typeface="Helvetica Neue Light"/>
                </a:rPr>
                <a:t>Mediaprobe.com</a:t>
              </a:r>
              <a:r>
                <a:rPr kumimoji="0" lang="en-US" sz="1200" b="0" i="0" strike="noStrike" kern="1200" cap="none" spc="0" normalizeH="0" baseline="0" noProof="0">
                  <a:ln>
                    <a:noFill/>
                  </a:ln>
                  <a:solidFill>
                    <a:srgbClr val="00BFF2"/>
                  </a:solidFill>
                  <a:effectLst/>
                  <a:uLnTx/>
                  <a:uFillTx/>
                  <a:latin typeface="Arial" panose="020B0604020202020204" pitchFamily="34" charset="0"/>
                  <a:ea typeface="Helvetica Neue Light"/>
                  <a:cs typeface="Arial" panose="020B0604020202020204" pitchFamily="34" charset="0"/>
                  <a:sym typeface="Helvetica Neue Light"/>
                </a:rPr>
                <a:t> </a:t>
              </a:r>
              <a:r>
                <a:rPr kumimoji="0" lang="en-US" sz="1200" b="0" i="0" strike="noStrike" kern="1200" cap="none" spc="0" normalizeH="0" baseline="0" noProof="0">
                  <a:ln>
                    <a:noFill/>
                  </a:ln>
                  <a:solidFill>
                    <a:schemeClr val="bg1"/>
                  </a:solidFill>
                  <a:effectLst/>
                  <a:uLnTx/>
                  <a:uFillTx/>
                  <a:latin typeface="Arial" panose="020B0604020202020204" pitchFamily="34" charset="0"/>
                  <a:ea typeface="Helvetica Neue Light"/>
                  <a:cs typeface="Arial" panose="020B0604020202020204" pitchFamily="34" charset="0"/>
                  <a:sym typeface="Helvetica Neue Light"/>
                </a:rPr>
                <a:t>| </a:t>
              </a:r>
              <a:r>
                <a:rPr kumimoji="0" lang="en-US" sz="1200" b="0" i="0" u="sng" strike="noStrike" kern="1200" cap="none" spc="0" normalizeH="0" baseline="0" noProof="0" err="1">
                  <a:ln>
                    <a:noFill/>
                  </a:ln>
                  <a:solidFill>
                    <a:srgbClr val="00BFF2"/>
                  </a:solidFill>
                  <a:effectLst/>
                  <a:uLnTx/>
                  <a:uFillTx/>
                  <a:latin typeface="Arial" panose="020B0604020202020204" pitchFamily="34" charset="0"/>
                  <a:ea typeface="Helvetica Neue Light"/>
                  <a:cs typeface="Arial" panose="020B0604020202020204" pitchFamily="34" charset="0"/>
                  <a:sym typeface="Helvetica Neue Light"/>
                </a:rPr>
                <a:t>Mediaprobe.com</a:t>
              </a:r>
              <a:r>
                <a:rPr kumimoji="0" lang="en-US" sz="1200" b="0" i="0" u="sng" strike="noStrike" kern="1200" cap="none" spc="0" normalizeH="0" baseline="0" noProof="0">
                  <a:ln>
                    <a:noFill/>
                  </a:ln>
                  <a:solidFill>
                    <a:srgbClr val="00BFF2"/>
                  </a:solidFill>
                  <a:effectLst/>
                  <a:uLnTx/>
                  <a:uFillTx/>
                  <a:latin typeface="Arial" panose="020B0604020202020204" pitchFamily="34" charset="0"/>
                  <a:ea typeface="Helvetica Neue Light"/>
                  <a:cs typeface="Arial" panose="020B0604020202020204" pitchFamily="34" charset="0"/>
                  <a:sym typeface="Helvetica Neue Light"/>
                </a:rPr>
                <a:t>/contact</a:t>
              </a:r>
              <a:endParaRPr kumimoji="0" lang="en-US" sz="1200" b="1" i="0" u="sng" strike="noStrike" kern="1200" cap="none" spc="0" normalizeH="0" baseline="0" noProof="0">
                <a:ln>
                  <a:noFill/>
                </a:ln>
                <a:solidFill>
                  <a:srgbClr val="00BFF2"/>
                </a:solidFill>
                <a:effectLst/>
                <a:uLnTx/>
                <a:uFillTx/>
                <a:latin typeface="Arial" panose="020B0604020202020204" pitchFamily="34" charset="0"/>
                <a:ea typeface="Helvetica Neue Light"/>
                <a:cs typeface="Arial" panose="020B0604020202020204" pitchFamily="34" charset="0"/>
                <a:sym typeface="Helvetica Neue Light"/>
              </a:endParaRPr>
            </a:p>
          </p:txBody>
        </p:sp>
      </p:grpSp>
      <p:sp>
        <p:nvSpPr>
          <p:cNvPr id="12" name="Google Shape;62;p13">
            <a:extLst>
              <a:ext uri="{FF2B5EF4-FFF2-40B4-BE49-F238E27FC236}">
                <a16:creationId xmlns:a16="http://schemas.microsoft.com/office/drawing/2014/main" id="{F7E61A48-70C8-FCFB-1640-A31334446E15}"/>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23</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211744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CEF24-CD90-D920-D379-60D8A73E38D1}"/>
            </a:ext>
          </a:extLst>
        </p:cNvPr>
        <p:cNvGrpSpPr/>
        <p:nvPr/>
      </p:nvGrpSpPr>
      <p:grpSpPr>
        <a:xfrm>
          <a:off x="0" y="0"/>
          <a:ext cx="0" cy="0"/>
          <a:chOff x="0" y="0"/>
          <a:chExt cx="0" cy="0"/>
        </a:xfrm>
      </p:grpSpPr>
      <p:pic>
        <p:nvPicPr>
          <p:cNvPr id="5" name="Picture 4" descr="A blue jellyfish in the water&#10;&#10;Description automatically generated with low confidence">
            <a:extLst>
              <a:ext uri="{FF2B5EF4-FFF2-40B4-BE49-F238E27FC236}">
                <a16:creationId xmlns:a16="http://schemas.microsoft.com/office/drawing/2014/main" id="{F53FAA91-6505-B979-6539-8C14A949E630}"/>
              </a:ext>
            </a:extLst>
          </p:cNvPr>
          <p:cNvPicPr>
            <a:picLocks noChangeAspect="1"/>
          </p:cNvPicPr>
          <p:nvPr/>
        </p:nvPicPr>
        <p:blipFill rotWithShape="1">
          <a:blip r:embed="rId3"/>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6EA30919-CCB7-5897-7F61-6FE6CBA814ED}"/>
              </a:ext>
            </a:extLst>
          </p:cNvPr>
          <p:cNvPicPr>
            <a:picLocks noChangeAspect="1"/>
          </p:cNvPicPr>
          <p:nvPr/>
        </p:nvPicPr>
        <p:blipFill rotWithShape="1">
          <a:blip r:embed="rId4"/>
          <a:srcRect l="4181" t="95080" r="-1"/>
          <a:stretch/>
        </p:blipFill>
        <p:spPr>
          <a:xfrm>
            <a:off x="0" y="9839147"/>
            <a:ext cx="7772400" cy="221757"/>
          </a:xfrm>
          <a:prstGeom prst="rect">
            <a:avLst/>
          </a:prstGeom>
        </p:spPr>
      </p:pic>
      <p:sp>
        <p:nvSpPr>
          <p:cNvPr id="36" name="TextBox 35">
            <a:extLst>
              <a:ext uri="{FF2B5EF4-FFF2-40B4-BE49-F238E27FC236}">
                <a16:creationId xmlns:a16="http://schemas.microsoft.com/office/drawing/2014/main" id="{D47FDA93-2D7E-1074-CE12-A28745A5EC77}"/>
              </a:ext>
            </a:extLst>
          </p:cNvPr>
          <p:cNvSpPr txBox="1">
            <a:spLocks/>
          </p:cNvSpPr>
          <p:nvPr/>
        </p:nvSpPr>
        <p:spPr>
          <a:xfrm>
            <a:off x="285443" y="1625756"/>
            <a:ext cx="3893126" cy="369333"/>
          </a:xfrm>
          <a:prstGeom prst="rect">
            <a:avLst/>
          </a:prstGeom>
          <a:noFill/>
        </p:spPr>
        <p:txBody>
          <a:bodyPr wrap="square" rtlCol="0">
            <a:spAutoFit/>
          </a:bodyPr>
          <a:lstStyle/>
          <a:p>
            <a:pPr marL="342908" marR="0" lvl="0" indent="-342908"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FE0EFB5A-E280-E13C-1E49-45ED2C5D52E3}"/>
              </a:ext>
            </a:extLst>
          </p:cNvPr>
          <p:cNvCxnSpPr>
            <a:cxnSpLocks/>
          </p:cNvCxnSpPr>
          <p:nvPr/>
        </p:nvCxnSpPr>
        <p:spPr>
          <a:xfrm>
            <a:off x="209693" y="2963292"/>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4665A22-6448-01E7-6E74-5590EA1A43D9}"/>
              </a:ext>
            </a:extLst>
          </p:cNvPr>
          <p:cNvCxnSpPr>
            <a:cxnSpLocks/>
          </p:cNvCxnSpPr>
          <p:nvPr/>
        </p:nvCxnSpPr>
        <p:spPr>
          <a:xfrm>
            <a:off x="209693" y="4807025"/>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47A6AB6-21A5-4E01-CACC-705728B9679C}"/>
              </a:ext>
            </a:extLst>
          </p:cNvPr>
          <p:cNvCxnSpPr>
            <a:cxnSpLocks/>
          </p:cNvCxnSpPr>
          <p:nvPr/>
        </p:nvCxnSpPr>
        <p:spPr>
          <a:xfrm>
            <a:off x="232111" y="7889250"/>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3AFA08E-739C-1168-7B35-462A76DFD085}"/>
              </a:ext>
            </a:extLst>
          </p:cNvPr>
          <p:cNvSpPr txBox="1"/>
          <p:nvPr/>
        </p:nvSpPr>
        <p:spPr>
          <a:xfrm>
            <a:off x="311641" y="1018738"/>
            <a:ext cx="7051245" cy="187743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do you 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PREMION is a 16x award-winning, industry-leading CTV/OTT advertising platform. </a:t>
            </a:r>
            <a:r>
              <a:rPr kumimoji="0" lang="en-US" sz="1400" b="0" i="0" u="non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With the scale to reach streaming TV viewers across all 210 U.S. DMAs, </a:t>
            </a:r>
            <a:r>
              <a:rPr kumimoji="0" lang="en-US" sz="1400" b="0" i="0" u="non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Premion’s</a:t>
            </a:r>
            <a:r>
              <a:rPr kumimoji="0" lang="en-US" sz="1400" b="0" i="0" u="non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platform is purpose-built with a local-first approach, delivering CTV and omnichannel advertising with tailored campaign performance that prioritizes premium content, brand safety, advanced targeting, and measurable outcomes. </a:t>
            </a: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Backed by local experts covering every corner of the U.S., PREMION understands unique characteristics, viewer trends and the power of local relevance that drives outcomes for advertisers. </a:t>
            </a:r>
          </a:p>
        </p:txBody>
      </p:sp>
      <p:sp>
        <p:nvSpPr>
          <p:cNvPr id="15" name="TextBox 14">
            <a:extLst>
              <a:ext uri="{FF2B5EF4-FFF2-40B4-BE49-F238E27FC236}">
                <a16:creationId xmlns:a16="http://schemas.microsoft.com/office/drawing/2014/main" id="{48728DF2-2664-EB50-AC58-A308AC8FD280}"/>
              </a:ext>
            </a:extLst>
          </p:cNvPr>
          <p:cNvSpPr txBox="1"/>
          <p:nvPr/>
        </p:nvSpPr>
        <p:spPr>
          <a:xfrm>
            <a:off x="311642" y="3022960"/>
            <a:ext cx="7051244" cy="338554"/>
          </a:xfrm>
          <a:prstGeom prst="rect">
            <a:avLst/>
          </a:prstGeom>
          <a:noFill/>
        </p:spPr>
        <p:txBody>
          <a:bodyPr wrap="square" num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makes your product or platform unique?</a:t>
            </a:r>
          </a:p>
        </p:txBody>
      </p:sp>
      <p:sp>
        <p:nvSpPr>
          <p:cNvPr id="19" name="TextBox 18">
            <a:extLst>
              <a:ext uri="{FF2B5EF4-FFF2-40B4-BE49-F238E27FC236}">
                <a16:creationId xmlns:a16="http://schemas.microsoft.com/office/drawing/2014/main" id="{BFE56D86-C482-0DEE-91FE-C207D336B667}"/>
              </a:ext>
            </a:extLst>
          </p:cNvPr>
          <p:cNvSpPr txBox="1"/>
          <p:nvPr/>
        </p:nvSpPr>
        <p:spPr>
          <a:xfrm>
            <a:off x="311641" y="4877916"/>
            <a:ext cx="7051242"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types of companies do you serve?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Regional and Local Agencies and Brands</a:t>
            </a:r>
          </a:p>
        </p:txBody>
      </p:sp>
      <p:cxnSp>
        <p:nvCxnSpPr>
          <p:cNvPr id="42" name="Straight Connector 41">
            <a:extLst>
              <a:ext uri="{FF2B5EF4-FFF2-40B4-BE49-F238E27FC236}">
                <a16:creationId xmlns:a16="http://schemas.microsoft.com/office/drawing/2014/main" id="{8B6A7CB8-DF91-8CF6-93A2-C5175F7FD763}"/>
              </a:ext>
            </a:extLst>
          </p:cNvPr>
          <p:cNvCxnSpPr>
            <a:cxnSpLocks/>
          </p:cNvCxnSpPr>
          <p:nvPr/>
        </p:nvCxnSpPr>
        <p:spPr>
          <a:xfrm>
            <a:off x="209693" y="5568644"/>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9635BB8-9974-0E58-4F5C-93834DA53FED}"/>
              </a:ext>
            </a:extLst>
          </p:cNvPr>
          <p:cNvSpPr txBox="1"/>
          <p:nvPr/>
        </p:nvSpPr>
        <p:spPr>
          <a:xfrm>
            <a:off x="285443" y="7940263"/>
            <a:ext cx="7077440" cy="123110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are the core elements of a successful partnership?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PREMION’s team of local experts simplify CTV/OTT and omnichannel advertising with a consultative, full-service approach for planning, buying and measuring campaigns. We prioritize premium content, brand safety, advanced targeting and attribution to drive measurable outcomes for our clients.</a:t>
            </a:r>
          </a:p>
        </p:txBody>
      </p:sp>
      <p:sp>
        <p:nvSpPr>
          <p:cNvPr id="20" name="TextBox 19">
            <a:extLst>
              <a:ext uri="{FF2B5EF4-FFF2-40B4-BE49-F238E27FC236}">
                <a16:creationId xmlns:a16="http://schemas.microsoft.com/office/drawing/2014/main" id="{9A6A2B71-33E7-24E9-F649-80465945A8E4}"/>
              </a:ext>
            </a:extLst>
          </p:cNvPr>
          <p:cNvSpPr txBox="1"/>
          <p:nvPr/>
        </p:nvSpPr>
        <p:spPr>
          <a:xfrm>
            <a:off x="311640" y="5704329"/>
            <a:ext cx="3433046" cy="219143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attribution model(s) do you utilize?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50000"/>
              </a:lnSpc>
              <a:spcBef>
                <a:spcPts val="0"/>
              </a:spcBef>
              <a:spcAft>
                <a:spcPts val="0"/>
              </a:spcAft>
              <a:buClrTx/>
              <a:buSzTx/>
              <a:buFontTx/>
              <a:buBlip>
                <a:blip r:embed="rId5"/>
              </a:buBlip>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Sales Conversion Attribution</a:t>
            </a:r>
          </a:p>
          <a:p>
            <a:pPr marL="171450" marR="0" lvl="0" indent="-171450" algn="l" defTabSz="457200" rtl="0" eaLnBrk="1" fontAlgn="auto" latinLnBrk="0" hangingPunct="1">
              <a:lnSpc>
                <a:spcPct val="150000"/>
              </a:lnSpc>
              <a:spcBef>
                <a:spcPts val="0"/>
              </a:spcBef>
              <a:spcAft>
                <a:spcPts val="0"/>
              </a:spcAft>
              <a:buClrTx/>
              <a:buSzTx/>
              <a:buFontTx/>
              <a:buBlip>
                <a:blip r:embed="rId5"/>
              </a:buBlip>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Industry-Specific Attribution</a:t>
            </a:r>
          </a:p>
          <a:p>
            <a:pPr marL="171450" marR="0" lvl="0" indent="-171450" algn="l" defTabSz="457200" rtl="0" eaLnBrk="1" fontAlgn="auto" latinLnBrk="0" hangingPunct="1">
              <a:lnSpc>
                <a:spcPct val="150000"/>
              </a:lnSpc>
              <a:spcBef>
                <a:spcPts val="0"/>
              </a:spcBef>
              <a:spcAft>
                <a:spcPts val="0"/>
              </a:spcAft>
              <a:buClrTx/>
              <a:buSzTx/>
              <a:buFontTx/>
              <a:buBlip>
                <a:blip r:embed="rId5"/>
              </a:buBlip>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Website Attribution</a:t>
            </a:r>
          </a:p>
          <a:p>
            <a:pPr marL="171450" marR="0" lvl="0" indent="-171450" algn="l" defTabSz="457200" rtl="0" eaLnBrk="1" fontAlgn="auto" latinLnBrk="0" hangingPunct="1">
              <a:lnSpc>
                <a:spcPct val="150000"/>
              </a:lnSpc>
              <a:spcBef>
                <a:spcPts val="0"/>
              </a:spcBef>
              <a:spcAft>
                <a:spcPts val="0"/>
              </a:spcAft>
              <a:buClrTx/>
              <a:buSzTx/>
              <a:buFontTx/>
              <a:buBlip>
                <a:blip r:embed="rId5"/>
              </a:buBlip>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Brand Lift Studies</a:t>
            </a:r>
          </a:p>
          <a:p>
            <a:pPr marL="171450" marR="0" lvl="0" indent="-171450" algn="l" defTabSz="457200" rtl="0" eaLnBrk="1" fontAlgn="auto" latinLnBrk="0" hangingPunct="1">
              <a:lnSpc>
                <a:spcPct val="150000"/>
              </a:lnSpc>
              <a:spcBef>
                <a:spcPts val="0"/>
              </a:spcBef>
              <a:spcAft>
                <a:spcPts val="0"/>
              </a:spcAft>
              <a:buClrTx/>
              <a:buSzTx/>
              <a:buFontTx/>
              <a:buBlip>
                <a:blip r:embed="rId5"/>
              </a:buBlip>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
            </a:r>
            <a:r>
              <a:rPr kumimoji="0" lang="en-US" sz="1400" b="0" i="0" u="non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Linear</a:t>
            </a: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Reach Extension</a:t>
            </a:r>
          </a:p>
        </p:txBody>
      </p:sp>
      <p:sp>
        <p:nvSpPr>
          <p:cNvPr id="21" name="TextBox 20">
            <a:extLst>
              <a:ext uri="{FF2B5EF4-FFF2-40B4-BE49-F238E27FC236}">
                <a16:creationId xmlns:a16="http://schemas.microsoft.com/office/drawing/2014/main" id="{261A56FE-8446-7648-F337-7BDF5309DF72}"/>
              </a:ext>
            </a:extLst>
          </p:cNvPr>
          <p:cNvSpPr txBox="1"/>
          <p:nvPr/>
        </p:nvSpPr>
        <p:spPr>
          <a:xfrm>
            <a:off x="3886200" y="5704329"/>
            <a:ext cx="3476684" cy="1545103"/>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video platforms do you measure or support?</a:t>
            </a:r>
          </a:p>
          <a:p>
            <a:pPr marR="0" lvl="0" algn="l" defTabSz="457200" rtl="0" eaLnBrk="1" fontAlgn="auto" latinLnBrk="0" hangingPunct="1">
              <a:lnSpc>
                <a:spcPct val="100000"/>
              </a:lnSpc>
              <a:spcBef>
                <a:spcPts val="0"/>
              </a:spcBef>
              <a:spcAft>
                <a:spcPts val="0"/>
              </a:spcAft>
              <a:buClrTx/>
              <a:buSzTx/>
              <a:tabLst/>
              <a:defRPr/>
            </a:pPr>
            <a:r>
              <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 </a:t>
            </a:r>
          </a:p>
          <a:p>
            <a:pPr marL="171450" marR="0" lvl="0" indent="-171450" algn="l" defTabSz="457200" rtl="0" eaLnBrk="1" fontAlgn="auto" latinLnBrk="0" hangingPunct="1">
              <a:lnSpc>
                <a:spcPct val="150000"/>
              </a:lnSpc>
              <a:spcBef>
                <a:spcPts val="0"/>
              </a:spcBef>
              <a:spcAft>
                <a:spcPts val="0"/>
              </a:spcAft>
              <a:buClrTx/>
              <a:buSzTx/>
              <a:buBlip>
                <a:blip r:embed="rId5"/>
              </a:buBlip>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CTV/OTT</a:t>
            </a:r>
          </a:p>
          <a:p>
            <a:pPr marL="171450" marR="0" lvl="0" indent="-171450" algn="l" defTabSz="457200" rtl="0" eaLnBrk="1" fontAlgn="auto" latinLnBrk="0" hangingPunct="1">
              <a:lnSpc>
                <a:spcPct val="150000"/>
              </a:lnSpc>
              <a:spcBef>
                <a:spcPts val="0"/>
              </a:spcBef>
              <a:spcAft>
                <a:spcPts val="0"/>
              </a:spcAft>
              <a:buClrTx/>
              <a:buSzTx/>
              <a:buBlip>
                <a:blip r:embed="rId5"/>
              </a:buBlip>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Linear Reach Extension</a:t>
            </a:r>
          </a:p>
          <a:p>
            <a:pPr marL="171450" marR="0" lvl="0" indent="-171450" algn="l" defTabSz="457200" rtl="0" eaLnBrk="1" fontAlgn="auto" latinLnBrk="0" hangingPunct="1">
              <a:lnSpc>
                <a:spcPct val="150000"/>
              </a:lnSpc>
              <a:spcBef>
                <a:spcPts val="0"/>
              </a:spcBef>
              <a:spcAft>
                <a:spcPts val="0"/>
              </a:spcAft>
              <a:buClrTx/>
              <a:buSzTx/>
              <a:buBlip>
                <a:blip r:embed="rId5"/>
              </a:buBlip>
              <a:tabLst/>
              <a:defRPr/>
            </a:pPr>
            <a:r>
              <a:rPr lang="en-US" sz="1400">
                <a:solidFill>
                  <a:srgbClr val="1B1464"/>
                </a:solidFill>
                <a:latin typeface="Arial" panose="020B0604020202020204" pitchFamily="34" charset="0"/>
                <a:cs typeface="Arial" panose="020B0604020202020204" pitchFamily="34" charset="0"/>
              </a:rPr>
              <a:t> Omnichannel</a:t>
            </a:r>
            <a:endPar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AC31D2F8-2CDF-D260-1CB4-69C8A4D24D17}"/>
              </a:ext>
            </a:extLst>
          </p:cNvPr>
          <p:cNvCxnSpPr>
            <a:cxnSpLocks/>
          </p:cNvCxnSpPr>
          <p:nvPr/>
        </p:nvCxnSpPr>
        <p:spPr>
          <a:xfrm>
            <a:off x="3708861" y="5790996"/>
            <a:ext cx="0" cy="1932995"/>
          </a:xfrm>
          <a:prstGeom prst="line">
            <a:avLst/>
          </a:prstGeom>
          <a:ln>
            <a:solidFill>
              <a:srgbClr val="00BFF2"/>
            </a:solidFill>
            <a:prstDash val="lg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C50A392-DA00-2374-0505-5BA9AE6CD5C1}"/>
              </a:ext>
            </a:extLst>
          </p:cNvPr>
          <p:cNvGrpSpPr/>
          <p:nvPr/>
        </p:nvGrpSpPr>
        <p:grpSpPr>
          <a:xfrm>
            <a:off x="5740729" y="69296"/>
            <a:ext cx="1895111" cy="683337"/>
            <a:chOff x="5740729" y="69296"/>
            <a:chExt cx="1895111" cy="683337"/>
          </a:xfrm>
        </p:grpSpPr>
        <p:sp>
          <p:nvSpPr>
            <p:cNvPr id="13" name="Rounded Rectangle 1">
              <a:extLst>
                <a:ext uri="{FF2B5EF4-FFF2-40B4-BE49-F238E27FC236}">
                  <a16:creationId xmlns:a16="http://schemas.microsoft.com/office/drawing/2014/main" id="{C699001D-EA2E-0A89-CD86-53E5E52422C9}"/>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3A14F8E-5493-503B-6E55-264130B5BC26}"/>
                </a:ext>
              </a:extLst>
            </p:cNvPr>
            <p:cNvPicPr>
              <a:picLocks noChangeAspect="1"/>
            </p:cNvPicPr>
            <p:nvPr/>
          </p:nvPicPr>
          <p:blipFill>
            <a:blip r:embed="rId6"/>
            <a:stretch>
              <a:fillRect/>
            </a:stretch>
          </p:blipFill>
          <p:spPr>
            <a:xfrm>
              <a:off x="5918868" y="283336"/>
              <a:ext cx="1538833" cy="255256"/>
            </a:xfrm>
            <a:prstGeom prst="rect">
              <a:avLst/>
            </a:prstGeom>
          </p:spPr>
        </p:pic>
      </p:grpSp>
      <p:sp>
        <p:nvSpPr>
          <p:cNvPr id="47" name="TextBox 46">
            <a:extLst>
              <a:ext uri="{FF2B5EF4-FFF2-40B4-BE49-F238E27FC236}">
                <a16:creationId xmlns:a16="http://schemas.microsoft.com/office/drawing/2014/main" id="{CC7B4D9D-C71E-3492-E27A-A9681CFFCEAB}"/>
              </a:ext>
            </a:extLst>
          </p:cNvPr>
          <p:cNvSpPr txBox="1"/>
          <p:nvPr/>
        </p:nvSpPr>
        <p:spPr>
          <a:xfrm>
            <a:off x="311641" y="3322033"/>
            <a:ext cx="2649273" cy="1345048"/>
          </a:xfrm>
          <a:prstGeom prst="rect">
            <a:avLst/>
          </a:prstGeom>
          <a:noFill/>
        </p:spPr>
        <p:txBody>
          <a:bodyPr wrap="square" rtlCol="0">
            <a:spAutoFit/>
          </a:bodyPr>
          <a:lstStyle/>
          <a:p>
            <a:pPr marL="171450" indent="-171450">
              <a:lnSpc>
                <a:spcPct val="150000"/>
              </a:lnSpc>
              <a:buBlip>
                <a:blip r:embed="rId5"/>
              </a:buBlip>
            </a:pPr>
            <a:r>
              <a:rPr lang="en-US" sz="1400">
                <a:solidFill>
                  <a:srgbClr val="1B1464"/>
                </a:solidFill>
                <a:latin typeface="Arial" panose="020B0604020202020204" pitchFamily="34" charset="0"/>
                <a:cs typeface="Arial" panose="020B0604020202020204" pitchFamily="34" charset="0"/>
              </a:rPr>
              <a:t>125+ Leading TV &amp; Media Brands</a:t>
            </a:r>
          </a:p>
          <a:p>
            <a:pPr marL="171450" indent="-171450">
              <a:lnSpc>
                <a:spcPct val="150000"/>
              </a:lnSpc>
              <a:buBlip>
                <a:blip r:embed="rId5"/>
              </a:buBlip>
            </a:pPr>
            <a:r>
              <a:rPr lang="en-US" sz="1400">
                <a:solidFill>
                  <a:srgbClr val="1B1464"/>
                </a:solidFill>
                <a:latin typeface="Arial" panose="020B0604020202020204" pitchFamily="34" charset="0"/>
                <a:cs typeface="Arial" panose="020B0604020202020204" pitchFamily="34" charset="0"/>
              </a:rPr>
              <a:t>Expansive Presence</a:t>
            </a:r>
          </a:p>
          <a:p>
            <a:pPr marL="171450" indent="-171450">
              <a:lnSpc>
                <a:spcPct val="150000"/>
              </a:lnSpc>
              <a:buBlip>
                <a:blip r:embed="rId5"/>
              </a:buBlip>
            </a:pPr>
            <a:r>
              <a:rPr lang="en-US" sz="1400">
                <a:solidFill>
                  <a:srgbClr val="1B1464"/>
                </a:solidFill>
                <a:latin typeface="Arial" panose="020B0604020202020204" pitchFamily="34" charset="0"/>
                <a:cs typeface="Arial" panose="020B0604020202020204" pitchFamily="34" charset="0"/>
              </a:rPr>
              <a:t>Unparalleled Reach &amp; Scale</a:t>
            </a:r>
          </a:p>
        </p:txBody>
      </p:sp>
      <p:sp>
        <p:nvSpPr>
          <p:cNvPr id="48" name="TextBox 47">
            <a:extLst>
              <a:ext uri="{FF2B5EF4-FFF2-40B4-BE49-F238E27FC236}">
                <a16:creationId xmlns:a16="http://schemas.microsoft.com/office/drawing/2014/main" id="{A047BB7F-57CE-892D-FA73-9C1D6C72F999}"/>
              </a:ext>
            </a:extLst>
          </p:cNvPr>
          <p:cNvSpPr txBox="1"/>
          <p:nvPr/>
        </p:nvSpPr>
        <p:spPr>
          <a:xfrm>
            <a:off x="2933492" y="3322033"/>
            <a:ext cx="2343125" cy="1668214"/>
          </a:xfrm>
          <a:prstGeom prst="rect">
            <a:avLst/>
          </a:prstGeom>
          <a:noFill/>
        </p:spPr>
        <p:txBody>
          <a:bodyPr wrap="square" rtlCol="0">
            <a:spAutoFit/>
          </a:bodyPr>
          <a:lstStyle/>
          <a:p>
            <a:pPr marL="171450" indent="-171450">
              <a:lnSpc>
                <a:spcPct val="150000"/>
              </a:lnSpc>
              <a:buBlip>
                <a:blip r:embed="rId5"/>
              </a:buBlip>
            </a:pPr>
            <a:r>
              <a:rPr lang="en-US" sz="1400">
                <a:solidFill>
                  <a:srgbClr val="1B1464"/>
                </a:solidFill>
                <a:latin typeface="Arial" panose="020B0604020202020204" pitchFamily="34" charset="0"/>
                <a:cs typeface="Arial" panose="020B0604020202020204" pitchFamily="34" charset="0"/>
              </a:rPr>
              <a:t>Precision Targeting</a:t>
            </a:r>
          </a:p>
          <a:p>
            <a:pPr marL="171450" indent="-171450">
              <a:lnSpc>
                <a:spcPct val="150000"/>
              </a:lnSpc>
              <a:buBlip>
                <a:blip r:embed="rId5"/>
              </a:buBlip>
            </a:pPr>
            <a:r>
              <a:rPr lang="en-US" sz="1400">
                <a:solidFill>
                  <a:srgbClr val="1B1464"/>
                </a:solidFill>
                <a:latin typeface="Arial" panose="020B0604020202020204" pitchFamily="34" charset="0"/>
                <a:cs typeface="Arial" panose="020B0604020202020204" pitchFamily="34" charset="0"/>
              </a:rPr>
              <a:t>Measurement &amp; Attribution</a:t>
            </a:r>
          </a:p>
          <a:p>
            <a:pPr marL="171450" indent="-171450">
              <a:lnSpc>
                <a:spcPct val="150000"/>
              </a:lnSpc>
              <a:buBlip>
                <a:blip r:embed="rId5"/>
              </a:buBlip>
            </a:pPr>
            <a:r>
              <a:rPr lang="en-US" sz="1400">
                <a:solidFill>
                  <a:srgbClr val="1B1464"/>
                </a:solidFill>
                <a:latin typeface="Arial" panose="020B0604020202020204" pitchFamily="34" charset="0"/>
                <a:cs typeface="Arial" panose="020B0604020202020204" pitchFamily="34" charset="0"/>
              </a:rPr>
              <a:t>Transparent Reporting</a:t>
            </a:r>
          </a:p>
          <a:p>
            <a:pPr marL="171450" indent="-171450">
              <a:lnSpc>
                <a:spcPct val="150000"/>
              </a:lnSpc>
              <a:buBlip>
                <a:blip r:embed="rId5"/>
              </a:buBlip>
            </a:pPr>
            <a:endParaRPr lang="en-US" sz="1400">
              <a:solidFill>
                <a:srgbClr val="1B1464"/>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D85E2D46-0ADA-0E43-3503-F49133787D95}"/>
              </a:ext>
            </a:extLst>
          </p:cNvPr>
          <p:cNvSpPr txBox="1"/>
          <p:nvPr/>
        </p:nvSpPr>
        <p:spPr>
          <a:xfrm>
            <a:off x="5249194" y="3322033"/>
            <a:ext cx="2264561" cy="866904"/>
          </a:xfrm>
          <a:prstGeom prst="rect">
            <a:avLst/>
          </a:prstGeom>
          <a:noFill/>
        </p:spPr>
        <p:txBody>
          <a:bodyPr wrap="square" rtlCol="0">
            <a:spAutoFit/>
          </a:bodyPr>
          <a:lstStyle/>
          <a:p>
            <a:pPr marL="171450" indent="-171450">
              <a:lnSpc>
                <a:spcPct val="150000"/>
              </a:lnSpc>
              <a:buBlip>
                <a:blip r:embed="rId5"/>
              </a:buBlip>
            </a:pPr>
            <a:r>
              <a:rPr lang="en-US" sz="1400">
                <a:solidFill>
                  <a:srgbClr val="1B1464"/>
                </a:solidFill>
                <a:latin typeface="Arial" panose="020B0604020202020204" pitchFamily="34" charset="0"/>
                <a:cs typeface="Arial" panose="020B0604020202020204" pitchFamily="34" charset="0"/>
              </a:rPr>
              <a:t>Experience &amp; Expertise</a:t>
            </a:r>
          </a:p>
          <a:p>
            <a:pPr marL="171450" indent="-171450">
              <a:lnSpc>
                <a:spcPct val="150000"/>
              </a:lnSpc>
              <a:buBlip>
                <a:blip r:embed="rId5"/>
              </a:buBlip>
            </a:pPr>
            <a:r>
              <a:rPr lang="en-US" sz="1400">
                <a:solidFill>
                  <a:srgbClr val="1B1464"/>
                </a:solidFill>
                <a:latin typeface="Arial" panose="020B0604020202020204" pitchFamily="34" charset="0"/>
                <a:cs typeface="Arial" panose="020B0604020202020204" pitchFamily="34" charset="0"/>
              </a:rPr>
              <a:t>Platinum TAG Certified</a:t>
            </a:r>
          </a:p>
          <a:p>
            <a:pPr marL="173736" lvl="1">
              <a:lnSpc>
                <a:spcPts val="960"/>
              </a:lnSpc>
            </a:pPr>
            <a:r>
              <a:rPr lang="en-US" sz="900">
                <a:solidFill>
                  <a:srgbClr val="1B1464"/>
                </a:solidFill>
                <a:latin typeface="Arial" panose="020B0604020202020204" pitchFamily="34" charset="0"/>
                <a:cs typeface="Arial" panose="020B0604020202020204" pitchFamily="34" charset="0"/>
              </a:rPr>
              <a:t>(Ad Fraud, Brand Safety &amp; Malware)</a:t>
            </a:r>
          </a:p>
        </p:txBody>
      </p:sp>
      <p:grpSp>
        <p:nvGrpSpPr>
          <p:cNvPr id="7" name="Group 6">
            <a:extLst>
              <a:ext uri="{FF2B5EF4-FFF2-40B4-BE49-F238E27FC236}">
                <a16:creationId xmlns:a16="http://schemas.microsoft.com/office/drawing/2014/main" id="{27527575-5452-D045-C174-00CDE5DDD4CC}"/>
              </a:ext>
            </a:extLst>
          </p:cNvPr>
          <p:cNvGrpSpPr/>
          <p:nvPr/>
        </p:nvGrpSpPr>
        <p:grpSpPr>
          <a:xfrm>
            <a:off x="209693" y="9231816"/>
            <a:ext cx="7353014" cy="519764"/>
            <a:chOff x="209693" y="9231816"/>
            <a:chExt cx="7353014" cy="519764"/>
          </a:xfrm>
        </p:grpSpPr>
        <p:sp>
          <p:nvSpPr>
            <p:cNvPr id="8" name="Rounded Rectangle 7">
              <a:extLst>
                <a:ext uri="{FF2B5EF4-FFF2-40B4-BE49-F238E27FC236}">
                  <a16:creationId xmlns:a16="http://schemas.microsoft.com/office/drawing/2014/main" id="{5B2ABC7A-F7C8-A019-CD96-D9184169DC28}"/>
                </a:ext>
              </a:extLst>
            </p:cNvPr>
            <p:cNvSpPr/>
            <p:nvPr/>
          </p:nvSpPr>
          <p:spPr>
            <a:xfrm>
              <a:off x="209693" y="9231816"/>
              <a:ext cx="7353014" cy="519764"/>
            </a:xfrm>
            <a:prstGeom prst="roundRect">
              <a:avLst/>
            </a:prstGeom>
            <a:solidFill>
              <a:srgbClr val="1B1464"/>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10AF858-8FBA-FC84-C2BB-382DF80570E6}"/>
                </a:ext>
              </a:extLst>
            </p:cNvPr>
            <p:cNvSpPr txBox="1"/>
            <p:nvPr/>
          </p:nvSpPr>
          <p:spPr>
            <a:xfrm>
              <a:off x="311641" y="9231816"/>
              <a:ext cx="6828681" cy="4924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Website and contact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sng" strike="noStrike" kern="1200" cap="none" spc="0" normalizeH="0" baseline="0" noProof="0">
                  <a:ln>
                    <a:noFill/>
                  </a:ln>
                  <a:solidFill>
                    <a:srgbClr val="00BFF2"/>
                  </a:solidFill>
                  <a:effectLst/>
                  <a:uLnTx/>
                  <a:uFillTx/>
                  <a:latin typeface="Arial" panose="020B0604020202020204" pitchFamily="34" charset="0"/>
                  <a:ea typeface="Helvetica Neue Light"/>
                  <a:cs typeface="Arial" panose="020B0604020202020204" pitchFamily="34" charset="0"/>
                  <a:sym typeface="Helvetica Neue Light"/>
                  <a:hlinkClick r:id="rId7">
                    <a:extLst>
                      <a:ext uri="{A12FA001-AC4F-418D-AE19-62706E023703}">
                        <ahyp:hlinkClr xmlns:ahyp="http://schemas.microsoft.com/office/drawing/2018/hyperlinkcolor" val="tx"/>
                      </a:ext>
                    </a:extLst>
                  </a:hlinkClick>
                </a:rPr>
                <a:t>Premion.com</a:t>
              </a:r>
              <a:r>
                <a:rPr kumimoji="0" lang="en-US" sz="1200" i="0" u="none" strike="noStrike" kern="1200" cap="none" spc="0" normalizeH="0" baseline="0" noProof="0">
                  <a:ln>
                    <a:noFill/>
                  </a:ln>
                  <a:solidFill>
                    <a:srgbClr val="00BFF2"/>
                  </a:solidFill>
                  <a:effectLst/>
                  <a:uLnTx/>
                  <a:uFillTx/>
                  <a:latin typeface="Arial" panose="020B0604020202020204" pitchFamily="34" charset="0"/>
                  <a:ea typeface="Helvetica Neue Light"/>
                  <a:cs typeface="Arial" panose="020B0604020202020204" pitchFamily="34" charset="0"/>
                  <a:sym typeface="Helvetica Neue Light"/>
                </a:rPr>
                <a:t> </a:t>
              </a:r>
              <a:r>
                <a:rPr kumimoji="0" lang="en-US" sz="1200" i="0" u="none" strike="noStrike" kern="1200" cap="none" spc="0" normalizeH="0" baseline="0" noProof="0">
                  <a:ln>
                    <a:noFill/>
                  </a:ln>
                  <a:solidFill>
                    <a:prstClr val="white"/>
                  </a:solidFill>
                  <a:effectLst/>
                  <a:uLnTx/>
                  <a:uFillTx/>
                  <a:latin typeface="Arial" panose="020B0604020202020204" pitchFamily="34" charset="0"/>
                  <a:ea typeface="Helvetica Neue Light"/>
                  <a:cs typeface="Arial" panose="020B0604020202020204" pitchFamily="34" charset="0"/>
                  <a:sym typeface="Helvetica Neue Light"/>
                </a:rPr>
                <a:t>| </a:t>
              </a:r>
              <a:r>
                <a:rPr kumimoji="0" lang="en-US" sz="1200" i="0" u="sng" strike="noStrike" kern="1200" cap="none" spc="0" normalizeH="0" baseline="0" noProof="0">
                  <a:ln>
                    <a:noFill/>
                  </a:ln>
                  <a:solidFill>
                    <a:srgbClr val="00BFF2"/>
                  </a:solidFill>
                  <a:effectLst/>
                  <a:uLnTx/>
                  <a:uFillTx/>
                  <a:latin typeface="Arial" panose="020B0604020202020204" pitchFamily="34" charset="0"/>
                  <a:ea typeface="Helvetica Neue Light"/>
                  <a:cs typeface="Arial" panose="020B0604020202020204" pitchFamily="34" charset="0"/>
                  <a:sym typeface="Helvetica Neue Light"/>
                  <a:hlinkClick r:id="rId8">
                    <a:extLst>
                      <a:ext uri="{A12FA001-AC4F-418D-AE19-62706E023703}">
                        <ahyp:hlinkClr xmlns:ahyp="http://schemas.microsoft.com/office/drawing/2018/hyperlinkcolor" val="tx"/>
                      </a:ext>
                    </a:extLst>
                  </a:hlinkClick>
                </a:rPr>
                <a:t>Premion.com/contact</a:t>
              </a:r>
              <a:endParaRPr kumimoji="0" lang="en-US" sz="1200" i="0" u="sng" strike="noStrike" kern="1200" cap="none" spc="0" normalizeH="0" baseline="0" noProof="0">
                <a:ln>
                  <a:noFill/>
                </a:ln>
                <a:solidFill>
                  <a:srgbClr val="00BFF2"/>
                </a:solidFill>
                <a:effectLst/>
                <a:uLnTx/>
                <a:uFillTx/>
                <a:latin typeface="Arial" panose="020B0604020202020204" pitchFamily="34" charset="0"/>
                <a:ea typeface="Helvetica Neue Light"/>
                <a:cs typeface="Arial" panose="020B0604020202020204" pitchFamily="34" charset="0"/>
                <a:sym typeface="Helvetica Neue Light"/>
              </a:endParaRPr>
            </a:p>
          </p:txBody>
        </p:sp>
      </p:grpSp>
      <p:sp>
        <p:nvSpPr>
          <p:cNvPr id="6" name="Google Shape;62;p13">
            <a:extLst>
              <a:ext uri="{FF2B5EF4-FFF2-40B4-BE49-F238E27FC236}">
                <a16:creationId xmlns:a16="http://schemas.microsoft.com/office/drawing/2014/main" id="{06F8F10E-06A3-D797-250A-C728E7C5F2CB}"/>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24</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1084036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Google Shape;54;p13">
            <a:extLst>
              <a:ext uri="{FF2B5EF4-FFF2-40B4-BE49-F238E27FC236}">
                <a16:creationId xmlns:a16="http://schemas.microsoft.com/office/drawing/2014/main" id="{3F639AA7-3ED0-DDFD-5D88-B6C53E1528D5}"/>
              </a:ext>
            </a:extLst>
          </p:cNvPr>
          <p:cNvSpPr/>
          <p:nvPr/>
        </p:nvSpPr>
        <p:spPr>
          <a:xfrm>
            <a:off x="1" y="6199720"/>
            <a:ext cx="7771886" cy="3681908"/>
          </a:xfrm>
          <a:prstGeom prst="rect">
            <a:avLst/>
          </a:prstGeom>
          <a:solidFill>
            <a:srgbClr val="E2E8F1"/>
          </a:solidFill>
          <a:ln>
            <a:solidFill>
              <a:srgbClr val="1B1464"/>
            </a:solidFill>
          </a:ln>
        </p:spPr>
        <p:txBody>
          <a:bodyPr spcFirstLastPara="1" wrap="square" lIns="91433" tIns="45700" rIns="91433" bIns="45700" anchor="ctr" anchorCtr="0">
            <a:noAutofit/>
          </a:bodyPr>
          <a:lstStyle/>
          <a:p>
            <a:pPr algn="ctr" defTabSz="1219170">
              <a:buClr>
                <a:srgbClr val="FFFFFF"/>
              </a:buClr>
              <a:buSzPts val="500"/>
            </a:pPr>
            <a:r>
              <a:rPr lang="en-US" sz="667" kern="0">
                <a:solidFill>
                  <a:srgbClr val="FFFFFF"/>
                </a:solidFill>
                <a:latin typeface="Arial" panose="020B0604020202020204" pitchFamily="34" charset="0"/>
                <a:ea typeface="Helvetica Neue"/>
                <a:cs typeface="Arial" panose="020B0604020202020204" pitchFamily="34" charset="0"/>
                <a:sym typeface="Helvetica Neue"/>
              </a:rPr>
              <a:t>`</a:t>
            </a:r>
            <a:endParaRPr sz="667" kern="0">
              <a:solidFill>
                <a:srgbClr val="FFFFFF"/>
              </a:solidFill>
              <a:latin typeface="Arial" panose="020B0604020202020204" pitchFamily="34" charset="0"/>
              <a:ea typeface="Helvetica Neue"/>
              <a:cs typeface="Arial" panose="020B0604020202020204" pitchFamily="34" charset="0"/>
              <a:sym typeface="Helvetica Neue"/>
            </a:endParaRPr>
          </a:p>
        </p:txBody>
      </p:sp>
      <p:pic>
        <p:nvPicPr>
          <p:cNvPr id="65" name="Google Shape;61;p13">
            <a:extLst>
              <a:ext uri="{FF2B5EF4-FFF2-40B4-BE49-F238E27FC236}">
                <a16:creationId xmlns:a16="http://schemas.microsoft.com/office/drawing/2014/main" id="{81B72286-4848-B8A9-6D59-3AAC665A68E5}"/>
              </a:ext>
            </a:extLst>
          </p:cNvPr>
          <p:cNvPicPr preferRelativeResize="0"/>
          <p:nvPr/>
        </p:nvPicPr>
        <p:blipFill rotWithShape="1">
          <a:blip r:embed="rId2">
            <a:alphaModFix/>
          </a:blip>
          <a:srcRect/>
          <a:stretch/>
        </p:blipFill>
        <p:spPr>
          <a:xfrm>
            <a:off x="-23284" y="9844887"/>
            <a:ext cx="7815264" cy="232211"/>
          </a:xfrm>
          <a:prstGeom prst="rect">
            <a:avLst/>
          </a:prstGeom>
          <a:noFill/>
          <a:ln>
            <a:noFill/>
          </a:ln>
        </p:spPr>
      </p:pic>
      <p:sp>
        <p:nvSpPr>
          <p:cNvPr id="12" name="Rectangle 11">
            <a:extLst>
              <a:ext uri="{FF2B5EF4-FFF2-40B4-BE49-F238E27FC236}">
                <a16:creationId xmlns:a16="http://schemas.microsoft.com/office/drawing/2014/main" id="{95307A2D-1C4F-2763-C93D-D7271F54DCE5}"/>
              </a:ext>
            </a:extLst>
          </p:cNvPr>
          <p:cNvSpPr/>
          <p:nvPr/>
        </p:nvSpPr>
        <p:spPr>
          <a:xfrm>
            <a:off x="0" y="6213203"/>
            <a:ext cx="7771886" cy="34624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Following the pandemic, consumer demand for new home furnishing has never been greater. A growing regional furniture retailer wanted to drive awareness of their brand and grow sales within multiple markets. They challenged PREMION to reach key furniture buyer audiences while proving the campaign generated measurable brand lift, drove both website and in-store sales and generated a positive return on ad spending.</a:t>
            </a:r>
          </a:p>
          <a:p>
            <a:pPr marR="0" lvl="0" algn="l" defTabSz="914400" rtl="0" eaLnBrk="1" fontAlgn="auto" latinLnBrk="0" hangingPunct="1">
              <a:lnSpc>
                <a:spcPct val="100000"/>
              </a:lnSpc>
              <a:spcBef>
                <a:spcPts val="0"/>
              </a:spcBef>
              <a:spcAft>
                <a:spcPts val="0"/>
              </a:spcAft>
              <a:buClrTx/>
              <a:buSzTx/>
              <a:tabLst/>
              <a:defRPr/>
            </a:pPr>
            <a:endParaRPr kumimoji="0" lang="en-US" sz="400" b="1" i="0" u="none" strike="noStrike" kern="1200" cap="none" spc="0" normalizeH="0" baseline="0" noProof="0">
              <a:ln>
                <a:noFill/>
              </a:ln>
              <a:solidFill>
                <a:srgbClr val="1F1A62"/>
              </a:solidFill>
              <a:effectLst/>
              <a:highlight>
                <a:srgbClr val="FFFF00"/>
              </a:highligh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Measurement Solution</a:t>
            </a:r>
            <a:endParaRPr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285750" indent="-285750">
              <a:buBlip>
                <a:blip r:embed="rId3"/>
              </a:buBlip>
              <a:defRPr/>
            </a:pPr>
            <a:r>
              <a:rPr lang="en-US" sz="1100">
                <a:solidFill>
                  <a:srgbClr val="1B1464"/>
                </a:solidFill>
                <a:latin typeface="Arial" panose="020B0604020202020204" pitchFamily="34" charset="0"/>
                <a:cs typeface="Arial" panose="020B0604020202020204" pitchFamily="34" charset="0"/>
              </a:rPr>
              <a:t>Brand Lift </a:t>
            </a:r>
          </a:p>
          <a:p>
            <a:pPr marL="285750" indent="-285750">
              <a:buBlip>
                <a:blip r:embed="rId3"/>
              </a:buBlip>
              <a:defRPr/>
            </a:pPr>
            <a:r>
              <a:rPr lang="en-US" sz="1100">
                <a:solidFill>
                  <a:srgbClr val="1B1464"/>
                </a:solidFill>
                <a:latin typeface="Arial" panose="020B0604020202020204" pitchFamily="34" charset="0"/>
                <a:cs typeface="Arial" panose="020B0604020202020204" pitchFamily="34" charset="0"/>
              </a:rPr>
              <a:t>Sales Conversion and Website Attribution</a:t>
            </a:r>
          </a:p>
          <a:p>
            <a:pPr>
              <a:defRPr/>
            </a:pPr>
            <a:endParaRPr kumimoji="0" lang="en-US" sz="40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Target Segment</a:t>
            </a:r>
            <a:endParaRPr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285750" indent="-285750">
              <a:buBlip>
                <a:blip r:embed="rId3"/>
              </a:buBlip>
              <a:defRPr/>
            </a:pP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Home </a:t>
            </a:r>
            <a:r>
              <a:rPr lang="en-US" sz="1100">
                <a:solidFill>
                  <a:srgbClr val="1F1A62"/>
                </a:solidFill>
                <a:latin typeface="Arial" panose="020B0604020202020204" pitchFamily="34" charset="0"/>
                <a:cs typeface="Arial" panose="020B0604020202020204" pitchFamily="34" charset="0"/>
              </a:rPr>
              <a:t>Furnishing Intenders + Women 25-54</a:t>
            </a:r>
          </a:p>
          <a:p>
            <a:pPr marL="285750" indent="-285750">
              <a:buBlip>
                <a:blip r:embed="rId3"/>
              </a:buBlip>
              <a:defRPr/>
            </a:pPr>
            <a:r>
              <a:rPr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New Movers or Homeowners + Women 25-54</a:t>
            </a:r>
          </a:p>
          <a:p>
            <a:pPr marL="285750" indent="-285750">
              <a:buBlip>
                <a:blip r:embed="rId3"/>
              </a:buBlip>
              <a:defRPr/>
            </a:pPr>
            <a:r>
              <a:rPr lang="en-US" sz="1100">
                <a:solidFill>
                  <a:srgbClr val="1F1A62"/>
                </a:solidFill>
                <a:latin typeface="Arial" panose="020B0604020202020204" pitchFamily="34" charset="0"/>
                <a:cs typeface="Arial" panose="020B0604020202020204" pitchFamily="34" charset="0"/>
              </a:rPr>
              <a:t>Spanish Speakers</a:t>
            </a:r>
          </a:p>
          <a:p>
            <a:pPr>
              <a:defRPr/>
            </a:pPr>
            <a:endParaRPr kumimoji="0" lang="en-US" sz="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Learnings</a:t>
            </a:r>
            <a:endParaRPr lang="en-US" sz="400">
              <a:solidFill>
                <a:srgbClr val="1F1A62"/>
              </a:solidFill>
              <a:latin typeface="Arial" panose="020B0604020202020204" pitchFamily="34" charset="0"/>
              <a:cs typeface="Arial" panose="020B0604020202020204" pitchFamily="34" charset="0"/>
            </a:endParaRPr>
          </a:p>
          <a:p>
            <a:pPr marL="285750" indent="-285750">
              <a:buBlip>
                <a:blip r:embed="rId3"/>
              </a:buBlip>
              <a:defRPr/>
            </a:pPr>
            <a:r>
              <a:rPr lang="en-US" sz="1100">
                <a:solidFill>
                  <a:srgbClr val="1F1A62"/>
                </a:solidFill>
                <a:latin typeface="Arial" panose="020B0604020202020204" pitchFamily="34" charset="0"/>
                <a:cs typeface="Arial" panose="020B0604020202020204" pitchFamily="34" charset="0"/>
              </a:rPr>
              <a:t>Results proved that PREMION drove roughly 20% brand lift across 3 KPIs, generated 37K website visits and 6.2K furniture transactions that resulted in $5M in sales revenue. </a:t>
            </a:r>
          </a:p>
          <a:p>
            <a:pPr>
              <a:defRPr/>
            </a:pPr>
            <a:endParaRPr lang="en-US" sz="400">
              <a:solidFill>
                <a:srgbClr val="1F1A6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Viewing Source / Media Type</a:t>
            </a:r>
            <a:endParaRPr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CTV/OTT</a:t>
            </a:r>
            <a:endParaRPr lang="en-US" sz="12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FE54F609-E950-D70E-02CE-4D8800DB604C}"/>
              </a:ext>
            </a:extLst>
          </p:cNvPr>
          <p:cNvPicPr>
            <a:picLocks noChangeAspect="1"/>
          </p:cNvPicPr>
          <p:nvPr/>
        </p:nvPicPr>
        <p:blipFill>
          <a:blip r:embed="rId4"/>
          <a:stretch>
            <a:fillRect/>
          </a:stretch>
        </p:blipFill>
        <p:spPr>
          <a:xfrm>
            <a:off x="5977287" y="203403"/>
            <a:ext cx="1538833" cy="255256"/>
          </a:xfrm>
          <a:prstGeom prst="rect">
            <a:avLst/>
          </a:prstGeom>
        </p:spPr>
      </p:pic>
      <p:sp>
        <p:nvSpPr>
          <p:cNvPr id="14" name="TextBox 13">
            <a:extLst>
              <a:ext uri="{FF2B5EF4-FFF2-40B4-BE49-F238E27FC236}">
                <a16:creationId xmlns:a16="http://schemas.microsoft.com/office/drawing/2014/main" id="{04E842C9-A59A-CF42-29D2-36C955449E19}"/>
              </a:ext>
            </a:extLst>
          </p:cNvPr>
          <p:cNvSpPr txBox="1"/>
          <p:nvPr/>
        </p:nvSpPr>
        <p:spPr>
          <a:xfrm>
            <a:off x="2096911" y="1823072"/>
            <a:ext cx="1257675" cy="584775"/>
          </a:xfrm>
          <a:prstGeom prst="rect">
            <a:avLst/>
          </a:prstGeom>
          <a:noFill/>
        </p:spPr>
        <p:txBody>
          <a:bodyPr wrap="square" rtlCol="0">
            <a:spAutoFit/>
          </a:bodyPr>
          <a:lstStyle/>
          <a:p>
            <a:pPr algn="ctr"/>
            <a:r>
              <a:rPr lang="en-US" sz="3200" b="1">
                <a:solidFill>
                  <a:srgbClr val="ED3C8D"/>
                </a:solidFill>
                <a:latin typeface="Arial" panose="020B0604020202020204" pitchFamily="34" charset="0"/>
                <a:cs typeface="Arial" panose="020B0604020202020204" pitchFamily="34" charset="0"/>
              </a:rPr>
              <a:t>+22%</a:t>
            </a:r>
          </a:p>
        </p:txBody>
      </p:sp>
      <p:sp>
        <p:nvSpPr>
          <p:cNvPr id="15" name="TextBox 14">
            <a:extLst>
              <a:ext uri="{FF2B5EF4-FFF2-40B4-BE49-F238E27FC236}">
                <a16:creationId xmlns:a16="http://schemas.microsoft.com/office/drawing/2014/main" id="{662D0A91-331D-8426-9E68-883ECA5A0292}"/>
              </a:ext>
            </a:extLst>
          </p:cNvPr>
          <p:cNvSpPr txBox="1"/>
          <p:nvPr/>
        </p:nvSpPr>
        <p:spPr>
          <a:xfrm>
            <a:off x="3886887" y="1823436"/>
            <a:ext cx="1257675" cy="584775"/>
          </a:xfrm>
          <a:prstGeom prst="rect">
            <a:avLst/>
          </a:prstGeom>
          <a:noFill/>
        </p:spPr>
        <p:txBody>
          <a:bodyPr wrap="square" rtlCol="0">
            <a:spAutoFit/>
          </a:bodyPr>
          <a:lstStyle/>
          <a:p>
            <a:pPr algn="ctr"/>
            <a:r>
              <a:rPr lang="en-US" sz="3200" b="1">
                <a:solidFill>
                  <a:srgbClr val="ED3C8D"/>
                </a:solidFill>
                <a:latin typeface="Arial" panose="020B0604020202020204" pitchFamily="34" charset="0"/>
                <a:cs typeface="Arial" panose="020B0604020202020204" pitchFamily="34" charset="0"/>
              </a:rPr>
              <a:t>+23%</a:t>
            </a:r>
          </a:p>
        </p:txBody>
      </p:sp>
      <p:sp>
        <p:nvSpPr>
          <p:cNvPr id="16" name="TextBox 15">
            <a:extLst>
              <a:ext uri="{FF2B5EF4-FFF2-40B4-BE49-F238E27FC236}">
                <a16:creationId xmlns:a16="http://schemas.microsoft.com/office/drawing/2014/main" id="{06AB5E66-7147-9F26-B5DF-151334A6F26A}"/>
              </a:ext>
            </a:extLst>
          </p:cNvPr>
          <p:cNvSpPr txBox="1"/>
          <p:nvPr/>
        </p:nvSpPr>
        <p:spPr>
          <a:xfrm>
            <a:off x="5510420" y="1772868"/>
            <a:ext cx="1257675" cy="584775"/>
          </a:xfrm>
          <a:prstGeom prst="rect">
            <a:avLst/>
          </a:prstGeom>
          <a:noFill/>
        </p:spPr>
        <p:txBody>
          <a:bodyPr wrap="square" rtlCol="0">
            <a:spAutoFit/>
          </a:bodyPr>
          <a:lstStyle/>
          <a:p>
            <a:pPr algn="ctr"/>
            <a:r>
              <a:rPr lang="en-US" sz="3200" b="1">
                <a:solidFill>
                  <a:srgbClr val="ED3C8D"/>
                </a:solidFill>
                <a:latin typeface="Arial" panose="020B0604020202020204" pitchFamily="34" charset="0"/>
                <a:cs typeface="Arial" panose="020B0604020202020204" pitchFamily="34" charset="0"/>
              </a:rPr>
              <a:t>+17%</a:t>
            </a:r>
          </a:p>
        </p:txBody>
      </p:sp>
      <p:sp>
        <p:nvSpPr>
          <p:cNvPr id="18" name="TextBox 17">
            <a:extLst>
              <a:ext uri="{FF2B5EF4-FFF2-40B4-BE49-F238E27FC236}">
                <a16:creationId xmlns:a16="http://schemas.microsoft.com/office/drawing/2014/main" id="{7090A086-EA57-2F31-AC00-5BA2E3B60BDF}"/>
              </a:ext>
            </a:extLst>
          </p:cNvPr>
          <p:cNvSpPr txBox="1"/>
          <p:nvPr/>
        </p:nvSpPr>
        <p:spPr>
          <a:xfrm>
            <a:off x="1962043" y="2379163"/>
            <a:ext cx="1391412" cy="246221"/>
          </a:xfrm>
          <a:prstGeom prst="rect">
            <a:avLst/>
          </a:prstGeom>
          <a:noFill/>
        </p:spPr>
        <p:txBody>
          <a:bodyPr wrap="square" rtlCol="0">
            <a:spAutoFit/>
          </a:bodyPr>
          <a:lstStyle/>
          <a:p>
            <a:pPr algn="ctr"/>
            <a:r>
              <a:rPr lang="en-US" sz="1000">
                <a:solidFill>
                  <a:srgbClr val="1B1464"/>
                </a:solidFill>
                <a:latin typeface="Arial" panose="020B0604020202020204" pitchFamily="34" charset="0"/>
                <a:cs typeface="Arial" panose="020B0604020202020204" pitchFamily="34" charset="0"/>
              </a:rPr>
              <a:t>Aided Awareness</a:t>
            </a:r>
          </a:p>
        </p:txBody>
      </p:sp>
      <p:sp>
        <p:nvSpPr>
          <p:cNvPr id="19" name="TextBox 18">
            <a:extLst>
              <a:ext uri="{FF2B5EF4-FFF2-40B4-BE49-F238E27FC236}">
                <a16:creationId xmlns:a16="http://schemas.microsoft.com/office/drawing/2014/main" id="{01159243-CD7D-3116-0B19-A8ADEDE18C6C}"/>
              </a:ext>
            </a:extLst>
          </p:cNvPr>
          <p:cNvSpPr txBox="1"/>
          <p:nvPr/>
        </p:nvSpPr>
        <p:spPr>
          <a:xfrm>
            <a:off x="3797353" y="2379163"/>
            <a:ext cx="1391412" cy="246221"/>
          </a:xfrm>
          <a:prstGeom prst="rect">
            <a:avLst/>
          </a:prstGeom>
          <a:noFill/>
        </p:spPr>
        <p:txBody>
          <a:bodyPr wrap="square" rtlCol="0">
            <a:spAutoFit/>
          </a:bodyPr>
          <a:lstStyle/>
          <a:p>
            <a:pPr algn="ctr"/>
            <a:r>
              <a:rPr lang="en-US" sz="1000">
                <a:solidFill>
                  <a:srgbClr val="1B1464"/>
                </a:solidFill>
                <a:latin typeface="Arial" panose="020B0604020202020204" pitchFamily="34" charset="0"/>
                <a:cs typeface="Arial" panose="020B0604020202020204" pitchFamily="34" charset="0"/>
              </a:rPr>
              <a:t>Ad Recall</a:t>
            </a:r>
          </a:p>
        </p:txBody>
      </p:sp>
      <p:sp>
        <p:nvSpPr>
          <p:cNvPr id="20" name="TextBox 19">
            <a:extLst>
              <a:ext uri="{FF2B5EF4-FFF2-40B4-BE49-F238E27FC236}">
                <a16:creationId xmlns:a16="http://schemas.microsoft.com/office/drawing/2014/main" id="{D22C6216-7F15-63DF-0612-B645DFE753DE}"/>
              </a:ext>
            </a:extLst>
          </p:cNvPr>
          <p:cNvSpPr txBox="1"/>
          <p:nvPr/>
        </p:nvSpPr>
        <p:spPr>
          <a:xfrm>
            <a:off x="5406226" y="2396381"/>
            <a:ext cx="1391412" cy="246221"/>
          </a:xfrm>
          <a:prstGeom prst="rect">
            <a:avLst/>
          </a:prstGeom>
          <a:noFill/>
        </p:spPr>
        <p:txBody>
          <a:bodyPr wrap="square" rtlCol="0">
            <a:spAutoFit/>
          </a:bodyPr>
          <a:lstStyle/>
          <a:p>
            <a:pPr algn="ctr"/>
            <a:r>
              <a:rPr lang="en-US" sz="1000">
                <a:solidFill>
                  <a:srgbClr val="1B1464"/>
                </a:solidFill>
                <a:latin typeface="Arial" panose="020B0604020202020204" pitchFamily="34" charset="0"/>
                <a:cs typeface="Arial" panose="020B0604020202020204" pitchFamily="34" charset="0"/>
              </a:rPr>
              <a:t>Purchase Intent</a:t>
            </a:r>
          </a:p>
        </p:txBody>
      </p:sp>
      <p:sp>
        <p:nvSpPr>
          <p:cNvPr id="21" name="TextBox 20">
            <a:extLst>
              <a:ext uri="{FF2B5EF4-FFF2-40B4-BE49-F238E27FC236}">
                <a16:creationId xmlns:a16="http://schemas.microsoft.com/office/drawing/2014/main" id="{A9C951DE-90CA-DB18-D0D6-D473F3F858A8}"/>
              </a:ext>
            </a:extLst>
          </p:cNvPr>
          <p:cNvSpPr txBox="1"/>
          <p:nvPr/>
        </p:nvSpPr>
        <p:spPr>
          <a:xfrm>
            <a:off x="2158449" y="5127223"/>
            <a:ext cx="1076148" cy="584775"/>
          </a:xfrm>
          <a:prstGeom prst="rect">
            <a:avLst/>
          </a:prstGeom>
          <a:noFill/>
        </p:spPr>
        <p:txBody>
          <a:bodyPr wrap="square" rtlCol="0">
            <a:spAutoFit/>
          </a:bodyPr>
          <a:lstStyle/>
          <a:p>
            <a:pPr algn="ctr"/>
            <a:r>
              <a:rPr lang="en-US" sz="3200" b="1">
                <a:solidFill>
                  <a:srgbClr val="ED3C8D"/>
                </a:solidFill>
                <a:latin typeface="Arial" panose="020B0604020202020204" pitchFamily="34" charset="0"/>
                <a:cs typeface="Arial" panose="020B0604020202020204" pitchFamily="34" charset="0"/>
              </a:rPr>
              <a:t>6.2K</a:t>
            </a:r>
          </a:p>
        </p:txBody>
      </p:sp>
      <p:sp>
        <p:nvSpPr>
          <p:cNvPr id="22" name="TextBox 21">
            <a:extLst>
              <a:ext uri="{FF2B5EF4-FFF2-40B4-BE49-F238E27FC236}">
                <a16:creationId xmlns:a16="http://schemas.microsoft.com/office/drawing/2014/main" id="{B37CFD2D-017B-C2F6-4701-FA00B47737FA}"/>
              </a:ext>
            </a:extLst>
          </p:cNvPr>
          <p:cNvSpPr txBox="1"/>
          <p:nvPr/>
        </p:nvSpPr>
        <p:spPr>
          <a:xfrm>
            <a:off x="4038226" y="5153220"/>
            <a:ext cx="1076148" cy="584775"/>
          </a:xfrm>
          <a:prstGeom prst="rect">
            <a:avLst/>
          </a:prstGeom>
          <a:noFill/>
        </p:spPr>
        <p:txBody>
          <a:bodyPr wrap="square" rtlCol="0">
            <a:spAutoFit/>
          </a:bodyPr>
          <a:lstStyle/>
          <a:p>
            <a:pPr algn="ctr"/>
            <a:r>
              <a:rPr lang="en-US" sz="3200" b="1">
                <a:solidFill>
                  <a:srgbClr val="ED3C8D"/>
                </a:solidFill>
                <a:latin typeface="Arial" panose="020B0604020202020204" pitchFamily="34" charset="0"/>
                <a:cs typeface="Arial" panose="020B0604020202020204" pitchFamily="34" charset="0"/>
              </a:rPr>
              <a:t>$5M</a:t>
            </a:r>
          </a:p>
        </p:txBody>
      </p:sp>
      <p:sp>
        <p:nvSpPr>
          <p:cNvPr id="23" name="TextBox 22">
            <a:extLst>
              <a:ext uri="{FF2B5EF4-FFF2-40B4-BE49-F238E27FC236}">
                <a16:creationId xmlns:a16="http://schemas.microsoft.com/office/drawing/2014/main" id="{AECFADCE-4608-368D-D029-91BF7CC49FD2}"/>
              </a:ext>
            </a:extLst>
          </p:cNvPr>
          <p:cNvSpPr txBox="1"/>
          <p:nvPr/>
        </p:nvSpPr>
        <p:spPr>
          <a:xfrm>
            <a:off x="5624112" y="5165403"/>
            <a:ext cx="1161307" cy="584775"/>
          </a:xfrm>
          <a:prstGeom prst="rect">
            <a:avLst/>
          </a:prstGeom>
          <a:noFill/>
        </p:spPr>
        <p:txBody>
          <a:bodyPr wrap="square" rtlCol="0">
            <a:spAutoFit/>
          </a:bodyPr>
          <a:lstStyle/>
          <a:p>
            <a:pPr algn="ctr"/>
            <a:r>
              <a:rPr lang="en-US" sz="3200" b="1">
                <a:solidFill>
                  <a:srgbClr val="ED3C8D"/>
                </a:solidFill>
                <a:latin typeface="Arial" panose="020B0604020202020204" pitchFamily="34" charset="0"/>
                <a:cs typeface="Arial" panose="020B0604020202020204" pitchFamily="34" charset="0"/>
              </a:rPr>
              <a:t>$809</a:t>
            </a:r>
          </a:p>
        </p:txBody>
      </p:sp>
      <p:sp>
        <p:nvSpPr>
          <p:cNvPr id="24" name="TextBox 23">
            <a:extLst>
              <a:ext uri="{FF2B5EF4-FFF2-40B4-BE49-F238E27FC236}">
                <a16:creationId xmlns:a16="http://schemas.microsoft.com/office/drawing/2014/main" id="{2BFD4256-6E8B-EA27-F2E4-7B3B0AE97C6C}"/>
              </a:ext>
            </a:extLst>
          </p:cNvPr>
          <p:cNvSpPr txBox="1"/>
          <p:nvPr/>
        </p:nvSpPr>
        <p:spPr>
          <a:xfrm>
            <a:off x="2021249" y="5711998"/>
            <a:ext cx="1389559" cy="400110"/>
          </a:xfrm>
          <a:prstGeom prst="rect">
            <a:avLst/>
          </a:prstGeom>
          <a:noFill/>
        </p:spPr>
        <p:txBody>
          <a:bodyPr wrap="square" rtlCol="0">
            <a:spAutoFit/>
          </a:bodyPr>
          <a:lstStyle/>
          <a:p>
            <a:pPr algn="ctr"/>
            <a:r>
              <a:rPr lang="en-US" sz="1000">
                <a:solidFill>
                  <a:srgbClr val="1B1464"/>
                </a:solidFill>
                <a:latin typeface="Arial" panose="020B0604020202020204" pitchFamily="34" charset="0"/>
                <a:cs typeface="Arial" panose="020B0604020202020204" pitchFamily="34" charset="0"/>
              </a:rPr>
              <a:t># of Transactions </a:t>
            </a:r>
          </a:p>
          <a:p>
            <a:pPr algn="ctr"/>
            <a:r>
              <a:rPr lang="en-US" sz="1000">
                <a:solidFill>
                  <a:srgbClr val="1B1464"/>
                </a:solidFill>
                <a:latin typeface="Arial" panose="020B0604020202020204" pitchFamily="34" charset="0"/>
                <a:cs typeface="Arial" panose="020B0604020202020204" pitchFamily="34" charset="0"/>
              </a:rPr>
              <a:t>(online +in-store)</a:t>
            </a:r>
          </a:p>
        </p:txBody>
      </p:sp>
      <p:sp>
        <p:nvSpPr>
          <p:cNvPr id="25" name="TextBox 24">
            <a:extLst>
              <a:ext uri="{FF2B5EF4-FFF2-40B4-BE49-F238E27FC236}">
                <a16:creationId xmlns:a16="http://schemas.microsoft.com/office/drawing/2014/main" id="{4E2DB578-06D8-BDC4-C329-F3909E5BE382}"/>
              </a:ext>
            </a:extLst>
          </p:cNvPr>
          <p:cNvSpPr txBox="1"/>
          <p:nvPr/>
        </p:nvSpPr>
        <p:spPr>
          <a:xfrm>
            <a:off x="3611015" y="5711998"/>
            <a:ext cx="2075146" cy="400110"/>
          </a:xfrm>
          <a:prstGeom prst="rect">
            <a:avLst/>
          </a:prstGeom>
          <a:noFill/>
        </p:spPr>
        <p:txBody>
          <a:bodyPr wrap="square" rtlCol="0">
            <a:spAutoFit/>
          </a:bodyPr>
          <a:lstStyle/>
          <a:p>
            <a:pPr algn="ctr"/>
            <a:r>
              <a:rPr lang="en-US" sz="1000">
                <a:solidFill>
                  <a:srgbClr val="1B1464"/>
                </a:solidFill>
                <a:latin typeface="Arial" panose="020B0604020202020204" pitchFamily="34" charset="0"/>
                <a:cs typeface="Arial" panose="020B0604020202020204" pitchFamily="34" charset="0"/>
              </a:rPr>
              <a:t>Generated Sales </a:t>
            </a:r>
          </a:p>
          <a:p>
            <a:pPr algn="ctr"/>
            <a:r>
              <a:rPr lang="en-US" sz="1000">
                <a:solidFill>
                  <a:srgbClr val="1B1464"/>
                </a:solidFill>
                <a:latin typeface="Arial" panose="020B0604020202020204" pitchFamily="34" charset="0"/>
                <a:cs typeface="Arial" panose="020B0604020202020204" pitchFamily="34" charset="0"/>
              </a:rPr>
              <a:t>Revenue</a:t>
            </a:r>
          </a:p>
        </p:txBody>
      </p:sp>
      <p:sp>
        <p:nvSpPr>
          <p:cNvPr id="26" name="TextBox 25">
            <a:extLst>
              <a:ext uri="{FF2B5EF4-FFF2-40B4-BE49-F238E27FC236}">
                <a16:creationId xmlns:a16="http://schemas.microsoft.com/office/drawing/2014/main" id="{87ED4737-CB24-71B7-3E20-BD1D3DE966C2}"/>
              </a:ext>
            </a:extLst>
          </p:cNvPr>
          <p:cNvSpPr txBox="1"/>
          <p:nvPr/>
        </p:nvSpPr>
        <p:spPr>
          <a:xfrm>
            <a:off x="5662908" y="5737995"/>
            <a:ext cx="1214641" cy="400110"/>
          </a:xfrm>
          <a:prstGeom prst="rect">
            <a:avLst/>
          </a:prstGeom>
          <a:noFill/>
        </p:spPr>
        <p:txBody>
          <a:bodyPr wrap="square" rtlCol="0">
            <a:spAutoFit/>
          </a:bodyPr>
          <a:lstStyle/>
          <a:p>
            <a:pPr algn="ctr"/>
            <a:r>
              <a:rPr lang="en-US" sz="1000">
                <a:solidFill>
                  <a:srgbClr val="1B1464"/>
                </a:solidFill>
                <a:latin typeface="Arial" panose="020B0604020202020204" pitchFamily="34" charset="0"/>
                <a:cs typeface="Arial" panose="020B0604020202020204" pitchFamily="34" charset="0"/>
              </a:rPr>
              <a:t>Average Revenue </a:t>
            </a:r>
          </a:p>
          <a:p>
            <a:pPr algn="ctr"/>
            <a:r>
              <a:rPr lang="en-US" sz="1000">
                <a:solidFill>
                  <a:srgbClr val="1B1464"/>
                </a:solidFill>
                <a:latin typeface="Arial" panose="020B0604020202020204" pitchFamily="34" charset="0"/>
                <a:cs typeface="Arial" panose="020B0604020202020204" pitchFamily="34" charset="0"/>
              </a:rPr>
              <a:t>Per Sale</a:t>
            </a:r>
          </a:p>
        </p:txBody>
      </p:sp>
      <p:sp>
        <p:nvSpPr>
          <p:cNvPr id="27" name="TextBox 26">
            <a:extLst>
              <a:ext uri="{FF2B5EF4-FFF2-40B4-BE49-F238E27FC236}">
                <a16:creationId xmlns:a16="http://schemas.microsoft.com/office/drawing/2014/main" id="{9931F064-A7CA-154E-BC6D-41EE972F0300}"/>
              </a:ext>
            </a:extLst>
          </p:cNvPr>
          <p:cNvSpPr txBox="1"/>
          <p:nvPr/>
        </p:nvSpPr>
        <p:spPr>
          <a:xfrm>
            <a:off x="3061432" y="3524559"/>
            <a:ext cx="934641" cy="584775"/>
          </a:xfrm>
          <a:prstGeom prst="rect">
            <a:avLst/>
          </a:prstGeom>
          <a:noFill/>
        </p:spPr>
        <p:txBody>
          <a:bodyPr wrap="square" rtlCol="0">
            <a:spAutoFit/>
          </a:bodyPr>
          <a:lstStyle/>
          <a:p>
            <a:pPr algn="ctr"/>
            <a:r>
              <a:rPr lang="en-US" sz="3200" b="1">
                <a:solidFill>
                  <a:srgbClr val="ED3C8D"/>
                </a:solidFill>
                <a:latin typeface="Arial" panose="020B0604020202020204" pitchFamily="34" charset="0"/>
                <a:cs typeface="Arial" panose="020B0604020202020204" pitchFamily="34" charset="0"/>
              </a:rPr>
              <a:t>37K</a:t>
            </a:r>
          </a:p>
        </p:txBody>
      </p:sp>
      <p:sp>
        <p:nvSpPr>
          <p:cNvPr id="28" name="TextBox 27">
            <a:extLst>
              <a:ext uri="{FF2B5EF4-FFF2-40B4-BE49-F238E27FC236}">
                <a16:creationId xmlns:a16="http://schemas.microsoft.com/office/drawing/2014/main" id="{AB625203-3C20-1DB7-DA79-60BEA646F6DC}"/>
              </a:ext>
            </a:extLst>
          </p:cNvPr>
          <p:cNvSpPr txBox="1"/>
          <p:nvPr/>
        </p:nvSpPr>
        <p:spPr>
          <a:xfrm>
            <a:off x="4854057" y="3564770"/>
            <a:ext cx="1063229" cy="584775"/>
          </a:xfrm>
          <a:prstGeom prst="rect">
            <a:avLst/>
          </a:prstGeom>
          <a:noFill/>
        </p:spPr>
        <p:txBody>
          <a:bodyPr wrap="square" rtlCol="0">
            <a:spAutoFit/>
          </a:bodyPr>
          <a:lstStyle/>
          <a:p>
            <a:pPr algn="ctr"/>
            <a:r>
              <a:rPr lang="en-US" sz="3200" b="1">
                <a:solidFill>
                  <a:srgbClr val="ED3C8D"/>
                </a:solidFill>
                <a:latin typeface="Arial" panose="020B0604020202020204" pitchFamily="34" charset="0"/>
                <a:cs typeface="Arial" panose="020B0604020202020204" pitchFamily="34" charset="0"/>
              </a:rPr>
              <a:t>2.2K</a:t>
            </a:r>
          </a:p>
        </p:txBody>
      </p:sp>
      <p:sp>
        <p:nvSpPr>
          <p:cNvPr id="29" name="TextBox 28">
            <a:extLst>
              <a:ext uri="{FF2B5EF4-FFF2-40B4-BE49-F238E27FC236}">
                <a16:creationId xmlns:a16="http://schemas.microsoft.com/office/drawing/2014/main" id="{44A7BD19-1D96-5B03-462F-56A88A719521}"/>
              </a:ext>
            </a:extLst>
          </p:cNvPr>
          <p:cNvSpPr txBox="1"/>
          <p:nvPr/>
        </p:nvSpPr>
        <p:spPr>
          <a:xfrm>
            <a:off x="2716370" y="4067390"/>
            <a:ext cx="1701051" cy="246221"/>
          </a:xfrm>
          <a:prstGeom prst="rect">
            <a:avLst/>
          </a:prstGeom>
          <a:noFill/>
        </p:spPr>
        <p:txBody>
          <a:bodyPr wrap="square" rtlCol="0">
            <a:spAutoFit/>
          </a:bodyPr>
          <a:lstStyle/>
          <a:p>
            <a:pPr algn="ctr"/>
            <a:r>
              <a:rPr lang="en-US" sz="1000">
                <a:solidFill>
                  <a:srgbClr val="1B1464"/>
                </a:solidFill>
                <a:latin typeface="Arial" panose="020B0604020202020204" pitchFamily="34" charset="0"/>
                <a:cs typeface="Arial" panose="020B0604020202020204" pitchFamily="34" charset="0"/>
              </a:rPr>
              <a:t>Exposed Website Visits</a:t>
            </a:r>
          </a:p>
        </p:txBody>
      </p:sp>
      <p:sp>
        <p:nvSpPr>
          <p:cNvPr id="30" name="TextBox 29">
            <a:extLst>
              <a:ext uri="{FF2B5EF4-FFF2-40B4-BE49-F238E27FC236}">
                <a16:creationId xmlns:a16="http://schemas.microsoft.com/office/drawing/2014/main" id="{2C23ED2B-29B1-DEC5-DBF6-69BF330603F5}"/>
              </a:ext>
            </a:extLst>
          </p:cNvPr>
          <p:cNvSpPr txBox="1"/>
          <p:nvPr/>
        </p:nvSpPr>
        <p:spPr>
          <a:xfrm>
            <a:off x="4400498" y="4096033"/>
            <a:ext cx="2075147" cy="246221"/>
          </a:xfrm>
          <a:prstGeom prst="rect">
            <a:avLst/>
          </a:prstGeom>
          <a:noFill/>
        </p:spPr>
        <p:txBody>
          <a:bodyPr wrap="square" rtlCol="0">
            <a:spAutoFit/>
          </a:bodyPr>
          <a:lstStyle/>
          <a:p>
            <a:pPr algn="ctr"/>
            <a:r>
              <a:rPr lang="en-US" sz="1000">
                <a:solidFill>
                  <a:srgbClr val="1B1464"/>
                </a:solidFill>
                <a:latin typeface="Arial" panose="020B0604020202020204" pitchFamily="34" charset="0"/>
                <a:cs typeface="Arial" panose="020B0604020202020204" pitchFamily="34" charset="0"/>
              </a:rPr>
              <a:t>Exposed Cart Page Visits</a:t>
            </a:r>
          </a:p>
        </p:txBody>
      </p:sp>
      <p:pic>
        <p:nvPicPr>
          <p:cNvPr id="35" name="Picture 34">
            <a:extLst>
              <a:ext uri="{FF2B5EF4-FFF2-40B4-BE49-F238E27FC236}">
                <a16:creationId xmlns:a16="http://schemas.microsoft.com/office/drawing/2014/main" id="{D6F3ED8E-8B42-B722-2C9A-0573D762B510}"/>
              </a:ext>
            </a:extLst>
          </p:cNvPr>
          <p:cNvPicPr>
            <a:picLocks noChangeAspect="1"/>
          </p:cNvPicPr>
          <p:nvPr/>
        </p:nvPicPr>
        <p:blipFill rotWithShape="1">
          <a:blip r:embed="rId5"/>
          <a:srcRect l="18147" t="13729" r="17930" b="15023"/>
          <a:stretch/>
        </p:blipFill>
        <p:spPr>
          <a:xfrm>
            <a:off x="2520828" y="1348540"/>
            <a:ext cx="390399" cy="435133"/>
          </a:xfrm>
          <a:prstGeom prst="rect">
            <a:avLst/>
          </a:prstGeom>
        </p:spPr>
      </p:pic>
      <p:pic>
        <p:nvPicPr>
          <p:cNvPr id="37" name="Picture 36">
            <a:extLst>
              <a:ext uri="{FF2B5EF4-FFF2-40B4-BE49-F238E27FC236}">
                <a16:creationId xmlns:a16="http://schemas.microsoft.com/office/drawing/2014/main" id="{9E26E9E8-5984-B9E2-3E63-3AC1311CFF48}"/>
              </a:ext>
            </a:extLst>
          </p:cNvPr>
          <p:cNvPicPr>
            <a:picLocks noChangeAspect="1"/>
          </p:cNvPicPr>
          <p:nvPr/>
        </p:nvPicPr>
        <p:blipFill rotWithShape="1">
          <a:blip r:embed="rId6"/>
          <a:srcRect l="18147" t="13338" r="17930" b="12632"/>
          <a:stretch/>
        </p:blipFill>
        <p:spPr>
          <a:xfrm>
            <a:off x="4338164" y="1388061"/>
            <a:ext cx="378981" cy="438912"/>
          </a:xfrm>
          <a:prstGeom prst="rect">
            <a:avLst/>
          </a:prstGeom>
        </p:spPr>
      </p:pic>
      <p:pic>
        <p:nvPicPr>
          <p:cNvPr id="39" name="Picture 38">
            <a:extLst>
              <a:ext uri="{FF2B5EF4-FFF2-40B4-BE49-F238E27FC236}">
                <a16:creationId xmlns:a16="http://schemas.microsoft.com/office/drawing/2014/main" id="{EA0FDF94-BE1A-5595-C3BF-85FBDA26CCD1}"/>
              </a:ext>
            </a:extLst>
          </p:cNvPr>
          <p:cNvPicPr>
            <a:picLocks noChangeAspect="1"/>
          </p:cNvPicPr>
          <p:nvPr/>
        </p:nvPicPr>
        <p:blipFill rotWithShape="1">
          <a:blip r:embed="rId7"/>
          <a:srcRect l="25830" t="15802" r="24121" b="16385"/>
          <a:stretch/>
        </p:blipFill>
        <p:spPr>
          <a:xfrm>
            <a:off x="5977287" y="1384524"/>
            <a:ext cx="323942" cy="438912"/>
          </a:xfrm>
          <a:prstGeom prst="rect">
            <a:avLst/>
          </a:prstGeom>
        </p:spPr>
      </p:pic>
      <p:pic>
        <p:nvPicPr>
          <p:cNvPr id="41" name="Picture 40">
            <a:extLst>
              <a:ext uri="{FF2B5EF4-FFF2-40B4-BE49-F238E27FC236}">
                <a16:creationId xmlns:a16="http://schemas.microsoft.com/office/drawing/2014/main" id="{C223A4EA-4255-8A14-212F-FAA977D17E70}"/>
              </a:ext>
            </a:extLst>
          </p:cNvPr>
          <p:cNvPicPr>
            <a:picLocks noChangeAspect="1"/>
          </p:cNvPicPr>
          <p:nvPr/>
        </p:nvPicPr>
        <p:blipFill rotWithShape="1">
          <a:blip r:embed="rId8"/>
          <a:srcRect l="18563" t="18671" r="18487" b="18533"/>
          <a:stretch/>
        </p:blipFill>
        <p:spPr>
          <a:xfrm>
            <a:off x="3295768" y="3132421"/>
            <a:ext cx="439998" cy="438912"/>
          </a:xfrm>
          <a:prstGeom prst="rect">
            <a:avLst/>
          </a:prstGeom>
        </p:spPr>
      </p:pic>
      <p:pic>
        <p:nvPicPr>
          <p:cNvPr id="43" name="Picture 42">
            <a:extLst>
              <a:ext uri="{FF2B5EF4-FFF2-40B4-BE49-F238E27FC236}">
                <a16:creationId xmlns:a16="http://schemas.microsoft.com/office/drawing/2014/main" id="{880FDE17-34D5-842D-005C-BFC00EF2FD44}"/>
              </a:ext>
            </a:extLst>
          </p:cNvPr>
          <p:cNvPicPr>
            <a:picLocks noChangeAspect="1"/>
          </p:cNvPicPr>
          <p:nvPr/>
        </p:nvPicPr>
        <p:blipFill rotWithShape="1">
          <a:blip r:embed="rId9"/>
          <a:srcRect l="14651" t="18220" r="14336" b="18983"/>
          <a:stretch/>
        </p:blipFill>
        <p:spPr>
          <a:xfrm>
            <a:off x="5078778" y="3132421"/>
            <a:ext cx="496346" cy="438912"/>
          </a:xfrm>
          <a:prstGeom prst="rect">
            <a:avLst/>
          </a:prstGeom>
        </p:spPr>
      </p:pic>
      <p:pic>
        <p:nvPicPr>
          <p:cNvPr id="45" name="Picture 44">
            <a:extLst>
              <a:ext uri="{FF2B5EF4-FFF2-40B4-BE49-F238E27FC236}">
                <a16:creationId xmlns:a16="http://schemas.microsoft.com/office/drawing/2014/main" id="{3AF7B182-FA67-FEAC-EE2F-42837E63E4B2}"/>
              </a:ext>
            </a:extLst>
          </p:cNvPr>
          <p:cNvPicPr>
            <a:picLocks noChangeAspect="1"/>
          </p:cNvPicPr>
          <p:nvPr/>
        </p:nvPicPr>
        <p:blipFill rotWithShape="1">
          <a:blip r:embed="rId10"/>
          <a:srcRect l="14180" t="22956" r="14256" b="22617"/>
          <a:stretch/>
        </p:blipFill>
        <p:spPr>
          <a:xfrm>
            <a:off x="2437191" y="4714308"/>
            <a:ext cx="577117" cy="438912"/>
          </a:xfrm>
          <a:prstGeom prst="rect">
            <a:avLst/>
          </a:prstGeom>
        </p:spPr>
      </p:pic>
      <p:pic>
        <p:nvPicPr>
          <p:cNvPr id="47" name="Picture 46">
            <a:extLst>
              <a:ext uri="{FF2B5EF4-FFF2-40B4-BE49-F238E27FC236}">
                <a16:creationId xmlns:a16="http://schemas.microsoft.com/office/drawing/2014/main" id="{723E3575-F3D9-B344-C70E-E7278AC5F63D}"/>
              </a:ext>
            </a:extLst>
          </p:cNvPr>
          <p:cNvPicPr>
            <a:picLocks noChangeAspect="1"/>
          </p:cNvPicPr>
          <p:nvPr/>
        </p:nvPicPr>
        <p:blipFill rotWithShape="1">
          <a:blip r:embed="rId11"/>
          <a:srcRect l="13279" t="13582" r="14256" b="14542"/>
          <a:stretch/>
        </p:blipFill>
        <p:spPr>
          <a:xfrm>
            <a:off x="4359431" y="4664081"/>
            <a:ext cx="442507" cy="438912"/>
          </a:xfrm>
          <a:prstGeom prst="rect">
            <a:avLst/>
          </a:prstGeom>
        </p:spPr>
      </p:pic>
      <p:pic>
        <p:nvPicPr>
          <p:cNvPr id="49" name="Picture 48">
            <a:extLst>
              <a:ext uri="{FF2B5EF4-FFF2-40B4-BE49-F238E27FC236}">
                <a16:creationId xmlns:a16="http://schemas.microsoft.com/office/drawing/2014/main" id="{6644D29B-DF6B-BD68-113D-B0ADBDCCF85B}"/>
              </a:ext>
            </a:extLst>
          </p:cNvPr>
          <p:cNvPicPr>
            <a:picLocks noChangeAspect="1"/>
          </p:cNvPicPr>
          <p:nvPr/>
        </p:nvPicPr>
        <p:blipFill rotWithShape="1">
          <a:blip r:embed="rId12"/>
          <a:srcRect l="14180" t="14417" r="14256" b="14542"/>
          <a:stretch/>
        </p:blipFill>
        <p:spPr>
          <a:xfrm>
            <a:off x="5925987" y="4664745"/>
            <a:ext cx="442148" cy="438912"/>
          </a:xfrm>
          <a:prstGeom prst="rect">
            <a:avLst/>
          </a:prstGeom>
        </p:spPr>
      </p:pic>
      <p:cxnSp>
        <p:nvCxnSpPr>
          <p:cNvPr id="17" name="Straight Connector 16">
            <a:extLst>
              <a:ext uri="{FF2B5EF4-FFF2-40B4-BE49-F238E27FC236}">
                <a16:creationId xmlns:a16="http://schemas.microsoft.com/office/drawing/2014/main" id="{0ACC46DD-B302-3CAA-FBE3-D533F4921B11}"/>
              </a:ext>
            </a:extLst>
          </p:cNvPr>
          <p:cNvCxnSpPr>
            <a:cxnSpLocks/>
          </p:cNvCxnSpPr>
          <p:nvPr/>
        </p:nvCxnSpPr>
        <p:spPr>
          <a:xfrm>
            <a:off x="14816" y="1054758"/>
            <a:ext cx="7712436" cy="262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0" name="Google Shape;58;p13">
            <a:extLst>
              <a:ext uri="{FF2B5EF4-FFF2-40B4-BE49-F238E27FC236}">
                <a16:creationId xmlns:a16="http://schemas.microsoft.com/office/drawing/2014/main" id="{F7759CCA-256B-CD03-8160-AC565A7B8C59}"/>
              </a:ext>
            </a:extLst>
          </p:cNvPr>
          <p:cNvSpPr/>
          <p:nvPr/>
        </p:nvSpPr>
        <p:spPr>
          <a:xfrm>
            <a:off x="26962" y="569088"/>
            <a:ext cx="7700289" cy="481031"/>
          </a:xfrm>
          <a:prstGeom prst="rect">
            <a:avLst/>
          </a:prstGeom>
          <a:noFill/>
          <a:ln>
            <a:noFill/>
          </a:ln>
        </p:spPr>
        <p:txBody>
          <a:bodyPr spcFirstLastPara="1" wrap="square" lIns="91433" tIns="45700" rIns="91433" bIns="45700" anchor="t" anchorCtr="0">
            <a:noAutofit/>
          </a:bodyPr>
          <a:lstStyle/>
          <a:p>
            <a:pPr algn="ctr" defTabSz="1219170">
              <a:buClr>
                <a:srgbClr val="ED3C8D"/>
              </a:buClr>
              <a:buSzPts val="1700"/>
            </a:pPr>
            <a:r>
              <a:rPr lang="en-US" sz="1400" b="1" kern="0">
                <a:solidFill>
                  <a:srgbClr val="1B1464"/>
                </a:solidFill>
                <a:latin typeface="Arial" panose="020B0604020202020204" pitchFamily="34" charset="0"/>
                <a:cs typeface="Arial" panose="020B0604020202020204" pitchFamily="34" charset="0"/>
                <a:sym typeface="Helvetica Neue"/>
              </a:rPr>
              <a:t>PREMION Delivers Impressive Full Funnel Outcomes </a:t>
            </a:r>
          </a:p>
          <a:p>
            <a:pPr algn="ctr" defTabSz="1219170">
              <a:buClr>
                <a:srgbClr val="ED3C8D"/>
              </a:buClr>
              <a:buSzPts val="1700"/>
            </a:pPr>
            <a:r>
              <a:rPr lang="en-US" sz="1400" b="1" kern="0">
                <a:solidFill>
                  <a:srgbClr val="1B1464"/>
                </a:solidFill>
                <a:latin typeface="Arial" panose="020B0604020202020204" pitchFamily="34" charset="0"/>
                <a:cs typeface="Arial" panose="020B0604020202020204" pitchFamily="34" charset="0"/>
                <a:sym typeface="Helvetica Neue"/>
              </a:rPr>
              <a:t>For A Large Regional Furniture Retailer</a:t>
            </a:r>
          </a:p>
        </p:txBody>
      </p:sp>
      <p:cxnSp>
        <p:nvCxnSpPr>
          <p:cNvPr id="42" name="Straight Connector 41">
            <a:extLst>
              <a:ext uri="{FF2B5EF4-FFF2-40B4-BE49-F238E27FC236}">
                <a16:creationId xmlns:a16="http://schemas.microsoft.com/office/drawing/2014/main" id="{73F7237B-59E4-1ADA-D841-0B97F3103A0A}"/>
              </a:ext>
            </a:extLst>
          </p:cNvPr>
          <p:cNvCxnSpPr>
            <a:cxnSpLocks/>
          </p:cNvCxnSpPr>
          <p:nvPr/>
        </p:nvCxnSpPr>
        <p:spPr>
          <a:xfrm>
            <a:off x="251908" y="2800831"/>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DCDCBD3-C63A-01FA-A3B6-879B9553BC41}"/>
              </a:ext>
            </a:extLst>
          </p:cNvPr>
          <p:cNvCxnSpPr>
            <a:cxnSpLocks/>
          </p:cNvCxnSpPr>
          <p:nvPr/>
        </p:nvCxnSpPr>
        <p:spPr>
          <a:xfrm>
            <a:off x="361719" y="4508212"/>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740840DE-4ABF-DF67-0DF6-5184C6043D8B}"/>
              </a:ext>
            </a:extLst>
          </p:cNvPr>
          <p:cNvSpPr txBox="1"/>
          <p:nvPr/>
        </p:nvSpPr>
        <p:spPr>
          <a:xfrm>
            <a:off x="26962" y="1693804"/>
            <a:ext cx="2007964" cy="738664"/>
          </a:xfrm>
          <a:prstGeom prst="rect">
            <a:avLst/>
          </a:prstGeom>
          <a:noFill/>
        </p:spPr>
        <p:txBody>
          <a:bodyPr wrap="square">
            <a:spAutoFit/>
          </a:bodyPr>
          <a:lstStyle/>
          <a:p>
            <a:pPr algn="ctr"/>
            <a:r>
              <a:rPr lang="en-US" sz="1400" b="1">
                <a:solidFill>
                  <a:srgbClr val="1B1464"/>
                </a:solidFill>
                <a:latin typeface="Arial" panose="020B0604020202020204" pitchFamily="34" charset="0"/>
                <a:cs typeface="Arial" panose="020B0604020202020204" pitchFamily="34" charset="0"/>
              </a:rPr>
              <a:t>BRAND LIFT PERFORMANCE:</a:t>
            </a:r>
          </a:p>
          <a:p>
            <a:pPr algn="ctr"/>
            <a:r>
              <a:rPr lang="en-US" sz="1400" b="1">
                <a:solidFill>
                  <a:srgbClr val="1B1464"/>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24691816-11DA-97CC-79E5-CBB9538D657A}"/>
              </a:ext>
            </a:extLst>
          </p:cNvPr>
          <p:cNvSpPr txBox="1"/>
          <p:nvPr/>
        </p:nvSpPr>
        <p:spPr>
          <a:xfrm>
            <a:off x="-102842" y="3156780"/>
            <a:ext cx="2120195" cy="1169551"/>
          </a:xfrm>
          <a:prstGeom prst="rect">
            <a:avLst/>
          </a:prstGeom>
          <a:noFill/>
        </p:spPr>
        <p:txBody>
          <a:bodyPr wrap="square">
            <a:spAutoFit/>
          </a:bodyPr>
          <a:lstStyle/>
          <a:p>
            <a:pPr algn="ctr"/>
            <a:r>
              <a:rPr lang="en-US" sz="1400" b="1">
                <a:solidFill>
                  <a:srgbClr val="1B1464"/>
                </a:solidFill>
                <a:latin typeface="Arial" panose="020B0604020202020204" pitchFamily="34" charset="0"/>
                <a:cs typeface="Arial" panose="020B0604020202020204" pitchFamily="34" charset="0"/>
              </a:rPr>
              <a:t>WEBSITE ATTRIBUTION RESULTS</a:t>
            </a:r>
          </a:p>
          <a:p>
            <a:pPr algn="ctr"/>
            <a:r>
              <a:rPr lang="en-US" sz="1400" b="1">
                <a:solidFill>
                  <a:srgbClr val="1B1464"/>
                </a:solidFill>
                <a:latin typeface="Arial" panose="020B0604020202020204" pitchFamily="34" charset="0"/>
                <a:cs typeface="Arial" panose="020B0604020202020204" pitchFamily="34" charset="0"/>
              </a:rPr>
              <a:t>(within 7 days </a:t>
            </a:r>
            <a:br>
              <a:rPr lang="en-US" sz="1400" b="1">
                <a:solidFill>
                  <a:srgbClr val="1B1464"/>
                </a:solidFill>
                <a:latin typeface="Arial" panose="020B0604020202020204" pitchFamily="34" charset="0"/>
                <a:cs typeface="Arial" panose="020B0604020202020204" pitchFamily="34" charset="0"/>
              </a:rPr>
            </a:br>
            <a:r>
              <a:rPr lang="en-US" sz="1400" b="1">
                <a:solidFill>
                  <a:srgbClr val="1B1464"/>
                </a:solidFill>
                <a:latin typeface="Arial" panose="020B0604020202020204" pitchFamily="34" charset="0"/>
                <a:cs typeface="Arial" panose="020B0604020202020204" pitchFamily="34" charset="0"/>
              </a:rPr>
              <a:t>of exposure) : </a:t>
            </a:r>
          </a:p>
        </p:txBody>
      </p:sp>
      <p:sp>
        <p:nvSpPr>
          <p:cNvPr id="53" name="TextBox 52">
            <a:extLst>
              <a:ext uri="{FF2B5EF4-FFF2-40B4-BE49-F238E27FC236}">
                <a16:creationId xmlns:a16="http://schemas.microsoft.com/office/drawing/2014/main" id="{C71368C5-A25D-6709-71BD-E3672CD9F4CF}"/>
              </a:ext>
            </a:extLst>
          </p:cNvPr>
          <p:cNvSpPr txBox="1"/>
          <p:nvPr/>
        </p:nvSpPr>
        <p:spPr>
          <a:xfrm>
            <a:off x="-55317" y="4775498"/>
            <a:ext cx="2013559" cy="1169551"/>
          </a:xfrm>
          <a:prstGeom prst="rect">
            <a:avLst/>
          </a:prstGeom>
          <a:noFill/>
        </p:spPr>
        <p:txBody>
          <a:bodyPr wrap="square">
            <a:spAutoFit/>
          </a:bodyPr>
          <a:lstStyle/>
          <a:p>
            <a:pPr algn="ctr"/>
            <a:r>
              <a:rPr lang="en-US" sz="1400" b="1">
                <a:solidFill>
                  <a:srgbClr val="1B1464"/>
                </a:solidFill>
                <a:latin typeface="Arial" panose="020B0604020202020204" pitchFamily="34" charset="0"/>
                <a:cs typeface="Arial" panose="020B0604020202020204" pitchFamily="34" charset="0"/>
              </a:rPr>
              <a:t>SALES CONVERSION RESULTS</a:t>
            </a:r>
          </a:p>
          <a:p>
            <a:pPr algn="ctr"/>
            <a:r>
              <a:rPr lang="en-US" sz="1400" b="1">
                <a:solidFill>
                  <a:srgbClr val="1B1464"/>
                </a:solidFill>
                <a:latin typeface="Arial" panose="020B0604020202020204" pitchFamily="34" charset="0"/>
                <a:cs typeface="Arial" panose="020B0604020202020204" pitchFamily="34" charset="0"/>
              </a:rPr>
              <a:t>(within 30 days </a:t>
            </a:r>
            <a:br>
              <a:rPr lang="en-US" sz="1400" b="1">
                <a:solidFill>
                  <a:srgbClr val="1B1464"/>
                </a:solidFill>
                <a:latin typeface="Arial" panose="020B0604020202020204" pitchFamily="34" charset="0"/>
                <a:cs typeface="Arial" panose="020B0604020202020204" pitchFamily="34" charset="0"/>
              </a:rPr>
            </a:br>
            <a:r>
              <a:rPr lang="en-US" sz="1400" b="1">
                <a:solidFill>
                  <a:srgbClr val="1B1464"/>
                </a:solidFill>
                <a:latin typeface="Arial" panose="020B0604020202020204" pitchFamily="34" charset="0"/>
                <a:cs typeface="Arial" panose="020B0604020202020204" pitchFamily="34" charset="0"/>
              </a:rPr>
              <a:t>of exposure): </a:t>
            </a:r>
          </a:p>
        </p:txBody>
      </p:sp>
      <p:sp>
        <p:nvSpPr>
          <p:cNvPr id="2" name="Google Shape;56;p13">
            <a:extLst>
              <a:ext uri="{FF2B5EF4-FFF2-40B4-BE49-F238E27FC236}">
                <a16:creationId xmlns:a16="http://schemas.microsoft.com/office/drawing/2014/main" id="{0446303F-3863-DB8C-A68F-67C2BE5D5B16}"/>
              </a:ext>
            </a:extLst>
          </p:cNvPr>
          <p:cNvSpPr/>
          <p:nvPr/>
        </p:nvSpPr>
        <p:spPr>
          <a:xfrm>
            <a:off x="115839" y="95594"/>
            <a:ext cx="6801996" cy="549057"/>
          </a:xfrm>
          <a:prstGeom prst="rect">
            <a:avLst/>
          </a:prstGeom>
          <a:noFill/>
          <a:ln>
            <a:noFill/>
          </a:ln>
        </p:spPr>
        <p:txBody>
          <a:bodyPr spcFirstLastPara="1" wrap="square" lIns="91433" tIns="0" rIns="91433" bIns="91433" anchor="ctr" anchorCtr="0">
            <a:noAutofit/>
          </a:bodyPr>
          <a:lstStyle/>
          <a:p>
            <a:pPr marL="0" marR="0" lvl="0" indent="0" algn="l" defTabSz="1219170" rtl="0" eaLnBrk="1" fontAlgn="auto" latinLnBrk="0" hangingPunct="1">
              <a:spcBef>
                <a:spcPts val="0"/>
              </a:spcBef>
              <a:spcAft>
                <a:spcPts val="0"/>
              </a:spcAft>
              <a:buClr>
                <a:srgbClr val="FFFFFF"/>
              </a:buClr>
              <a:buSzPts val="1100"/>
              <a:buFontTx/>
              <a:buNone/>
              <a:tabLst/>
              <a:defRPr/>
            </a:pPr>
            <a:r>
              <a:rPr kumimoji="0" lang="en" b="1" i="0" u="none" strike="noStrike" kern="0" cap="none" spc="0" normalizeH="0" baseline="0" noProof="0">
                <a:ln>
                  <a:noFill/>
                </a:ln>
                <a:solidFill>
                  <a:srgbClr val="1B1464"/>
                </a:solidFill>
                <a:effectLst/>
                <a:uLnTx/>
                <a:uFillTx/>
                <a:latin typeface="Arial" panose="020B0604020202020204" pitchFamily="34" charset="0"/>
                <a:cs typeface="Arial" panose="020B0604020202020204" pitchFamily="34" charset="0"/>
                <a:sym typeface="Helvetica Neue"/>
              </a:rPr>
              <a:t>Product Category</a:t>
            </a:r>
            <a:r>
              <a:rPr kumimoji="0" lang="en-US" b="1" i="0" u="none" strike="noStrike" kern="0" cap="none" spc="0" normalizeH="0" baseline="0" noProof="0">
                <a:ln>
                  <a:noFill/>
                </a:ln>
                <a:solidFill>
                  <a:srgbClr val="1B1464"/>
                </a:solidFill>
                <a:effectLst/>
                <a:uLnTx/>
                <a:uFillTx/>
                <a:latin typeface="Arial" panose="020B0604020202020204" pitchFamily="34" charset="0"/>
                <a:cs typeface="Arial" panose="020B0604020202020204" pitchFamily="34" charset="0"/>
                <a:sym typeface="Helvetica Neue"/>
              </a:rPr>
              <a:t>: Furniture Retail </a:t>
            </a:r>
          </a:p>
          <a:p>
            <a:pPr marL="0" marR="0" lvl="0" indent="0" algn="l" defTabSz="1219170" rtl="0" eaLnBrk="1" fontAlgn="auto" latinLnBrk="0" hangingPunct="1">
              <a:spcBef>
                <a:spcPts val="0"/>
              </a:spcBef>
              <a:spcAft>
                <a:spcPts val="0"/>
              </a:spcAft>
              <a:buClr>
                <a:srgbClr val="FFFFFF"/>
              </a:buClr>
              <a:buSzPts val="1100"/>
              <a:buFontTx/>
              <a:buNone/>
              <a:tabLst/>
              <a:defRPr/>
            </a:pPr>
            <a:r>
              <a:rPr kumimoji="0" lang="en-US" sz="1200" i="0" u="none" strike="noStrike" kern="0" cap="none" spc="0" normalizeH="0" baseline="0" noProof="0">
                <a:ln>
                  <a:noFill/>
                </a:ln>
                <a:solidFill>
                  <a:srgbClr val="00BFF2"/>
                </a:solidFill>
                <a:effectLst/>
                <a:uLnTx/>
                <a:uFillTx/>
                <a:latin typeface="Arial" panose="020B0604020202020204" pitchFamily="34" charset="0"/>
                <a:cs typeface="Arial" panose="020B0604020202020204" pitchFamily="34" charset="0"/>
                <a:sym typeface="Arial"/>
              </a:rPr>
              <a:t>Measurement Category: Engagement </a:t>
            </a:r>
          </a:p>
        </p:txBody>
      </p:sp>
      <p:sp>
        <p:nvSpPr>
          <p:cNvPr id="3" name="Google Shape;62;p13">
            <a:extLst>
              <a:ext uri="{FF2B5EF4-FFF2-40B4-BE49-F238E27FC236}">
                <a16:creationId xmlns:a16="http://schemas.microsoft.com/office/drawing/2014/main" id="{08725E70-4E1C-66F1-25C7-F7B7BF691979}"/>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25</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2052808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cxnSp>
        <p:nvCxnSpPr>
          <p:cNvPr id="212" name="Google Shape;212;p27"/>
          <p:cNvCxnSpPr/>
          <p:nvPr/>
        </p:nvCxnSpPr>
        <p:spPr>
          <a:xfrm rot="10800000" flipH="1">
            <a:off x="238040" y="7236092"/>
            <a:ext cx="7342200" cy="1500"/>
          </a:xfrm>
          <a:prstGeom prst="straightConnector1">
            <a:avLst/>
          </a:prstGeom>
          <a:noFill/>
          <a:ln w="9525" cap="flat" cmpd="sng">
            <a:solidFill>
              <a:srgbClr val="00BFF2"/>
            </a:solidFill>
            <a:prstDash val="solid"/>
            <a:miter lim="800000"/>
            <a:headEnd type="none" w="sm" len="sm"/>
            <a:tailEnd type="none" w="sm" len="sm"/>
          </a:ln>
        </p:spPr>
      </p:cxnSp>
      <p:pic>
        <p:nvPicPr>
          <p:cNvPr id="213" name="Google Shape;213;p27" descr="A blue jellyfish in the water&#10;&#10;Description automatically generated with low confidence"/>
          <p:cNvPicPr preferRelativeResize="0"/>
          <p:nvPr/>
        </p:nvPicPr>
        <p:blipFill rotWithShape="1">
          <a:blip r:embed="rId3">
            <a:alphaModFix/>
          </a:blip>
          <a:srcRect l="60889" r="27910"/>
          <a:stretch/>
        </p:blipFill>
        <p:spPr>
          <a:xfrm rot="-5400000">
            <a:off x="3429942" y="-3526379"/>
            <a:ext cx="932094" cy="7838547"/>
          </a:xfrm>
          <a:prstGeom prst="rect">
            <a:avLst/>
          </a:prstGeom>
          <a:noFill/>
          <a:ln>
            <a:noFill/>
          </a:ln>
        </p:spPr>
      </p:pic>
      <p:pic>
        <p:nvPicPr>
          <p:cNvPr id="215" name="Google Shape;215;p27"/>
          <p:cNvPicPr preferRelativeResize="0"/>
          <p:nvPr/>
        </p:nvPicPr>
        <p:blipFill rotWithShape="1">
          <a:blip r:embed="rId4">
            <a:alphaModFix/>
          </a:blip>
          <a:srcRect l="4177" t="95080"/>
          <a:stretch/>
        </p:blipFill>
        <p:spPr>
          <a:xfrm>
            <a:off x="12" y="9839035"/>
            <a:ext cx="7772573" cy="221752"/>
          </a:xfrm>
          <a:prstGeom prst="rect">
            <a:avLst/>
          </a:prstGeom>
          <a:noFill/>
          <a:ln>
            <a:noFill/>
          </a:ln>
        </p:spPr>
      </p:pic>
      <p:cxnSp>
        <p:nvCxnSpPr>
          <p:cNvPr id="218" name="Google Shape;218;p27"/>
          <p:cNvCxnSpPr/>
          <p:nvPr/>
        </p:nvCxnSpPr>
        <p:spPr>
          <a:xfrm>
            <a:off x="232106" y="2016857"/>
            <a:ext cx="7348200" cy="0"/>
          </a:xfrm>
          <a:prstGeom prst="straightConnector1">
            <a:avLst/>
          </a:prstGeom>
          <a:noFill/>
          <a:ln w="9525" cap="flat" cmpd="sng">
            <a:solidFill>
              <a:srgbClr val="00BFF2"/>
            </a:solidFill>
            <a:prstDash val="solid"/>
            <a:miter lim="800000"/>
            <a:headEnd type="none" w="sm" len="sm"/>
            <a:tailEnd type="none" w="sm" len="sm"/>
          </a:ln>
        </p:spPr>
      </p:cxnSp>
      <p:cxnSp>
        <p:nvCxnSpPr>
          <p:cNvPr id="219" name="Google Shape;219;p27"/>
          <p:cNvCxnSpPr/>
          <p:nvPr/>
        </p:nvCxnSpPr>
        <p:spPr>
          <a:xfrm>
            <a:off x="243704" y="6309940"/>
            <a:ext cx="7348200" cy="0"/>
          </a:xfrm>
          <a:prstGeom prst="straightConnector1">
            <a:avLst/>
          </a:prstGeom>
          <a:noFill/>
          <a:ln w="9525" cap="flat" cmpd="sng">
            <a:solidFill>
              <a:srgbClr val="00BFF2"/>
            </a:solidFill>
            <a:prstDash val="solid"/>
            <a:miter lim="800000"/>
            <a:headEnd type="none" w="sm" len="sm"/>
            <a:tailEnd type="none" w="sm" len="sm"/>
          </a:ln>
        </p:spPr>
      </p:cxnSp>
      <p:cxnSp>
        <p:nvCxnSpPr>
          <p:cNvPr id="220" name="Google Shape;220;p27"/>
          <p:cNvCxnSpPr/>
          <p:nvPr/>
        </p:nvCxnSpPr>
        <p:spPr>
          <a:xfrm>
            <a:off x="232111" y="8424895"/>
            <a:ext cx="7348200" cy="0"/>
          </a:xfrm>
          <a:prstGeom prst="straightConnector1">
            <a:avLst/>
          </a:prstGeom>
          <a:noFill/>
          <a:ln w="9525" cap="flat" cmpd="sng">
            <a:solidFill>
              <a:srgbClr val="00BFF2"/>
            </a:solidFill>
            <a:prstDash val="solid"/>
            <a:miter lim="800000"/>
            <a:headEnd type="none" w="sm" len="sm"/>
            <a:tailEnd type="none" w="sm" len="sm"/>
          </a:ln>
        </p:spPr>
      </p:cxnSp>
      <p:sp>
        <p:nvSpPr>
          <p:cNvPr id="221" name="Google Shape;221;p27"/>
          <p:cNvSpPr txBox="1"/>
          <p:nvPr/>
        </p:nvSpPr>
        <p:spPr>
          <a:xfrm>
            <a:off x="134392" y="920130"/>
            <a:ext cx="7273500" cy="340053"/>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B0F0"/>
              </a:buClr>
              <a:buSzPts val="1600"/>
              <a:buFont typeface="Helvetica Neue Light"/>
              <a:buNone/>
            </a:pPr>
            <a:r>
              <a:rPr lang="en-US" sz="1400" b="1" i="0" u="none" strike="noStrike" cap="none">
                <a:solidFill>
                  <a:srgbClr val="00B0F0"/>
                </a:solidFill>
                <a:latin typeface="Arial" panose="020B0604020202020204" pitchFamily="34" charset="0"/>
                <a:ea typeface="Montserrat"/>
                <a:cs typeface="Arial" panose="020B0604020202020204" pitchFamily="34" charset="0"/>
                <a:sym typeface="Montserrat"/>
              </a:rPr>
              <a:t>What do you do?</a:t>
            </a:r>
            <a:endParaRPr sz="2000" b="1">
              <a:latin typeface="Arial" panose="020B0604020202020204" pitchFamily="34" charset="0"/>
              <a:cs typeface="Arial" panose="020B0604020202020204" pitchFamily="34" charset="0"/>
            </a:endParaRPr>
          </a:p>
        </p:txBody>
      </p:sp>
      <p:sp>
        <p:nvSpPr>
          <p:cNvPr id="222" name="Google Shape;222;p27"/>
          <p:cNvSpPr txBox="1"/>
          <p:nvPr/>
        </p:nvSpPr>
        <p:spPr>
          <a:xfrm>
            <a:off x="146303" y="8717969"/>
            <a:ext cx="7438800" cy="4616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a:solidFill>
                  <a:srgbClr val="1B1464"/>
                </a:solidFill>
                <a:latin typeface="Arial" panose="020B0604020202020204" pitchFamily="34" charset="0"/>
                <a:ea typeface="Helvetica Neue"/>
                <a:cs typeface="Arial" panose="020B0604020202020204" pitchFamily="34" charset="0"/>
                <a:sym typeface="Helvetica Neue"/>
              </a:rPr>
              <a:t>Partnerships are built on transparency and trust. Advertisers retain control of their data while receiving clear, incremental insights designed to reduce attribution inflation and support confident decision-making.</a:t>
            </a:r>
            <a:endParaRPr lang="en-US" sz="1200" b="0" i="0" u="none" strike="noStrike" cap="none">
              <a:solidFill>
                <a:srgbClr val="1B1464"/>
              </a:solidFill>
              <a:latin typeface="Arial" panose="020B0604020202020204" pitchFamily="34" charset="0"/>
              <a:ea typeface="Helvetica Neue"/>
              <a:cs typeface="Arial" panose="020B0604020202020204" pitchFamily="34" charset="0"/>
              <a:sym typeface="Helvetica Neue"/>
            </a:endParaRPr>
          </a:p>
        </p:txBody>
      </p:sp>
      <p:sp>
        <p:nvSpPr>
          <p:cNvPr id="224" name="Google Shape;224;p27"/>
          <p:cNvSpPr txBox="1"/>
          <p:nvPr/>
        </p:nvSpPr>
        <p:spPr>
          <a:xfrm>
            <a:off x="3804749" y="7529984"/>
            <a:ext cx="369330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600"/>
              <a:buFont typeface="Arial"/>
              <a:buNone/>
            </a:pPr>
            <a:r>
              <a:rPr lang="en-US" sz="1200">
                <a:solidFill>
                  <a:srgbClr val="1B1464"/>
                </a:solidFill>
                <a:latin typeface="Arial" panose="020B0604020202020204" pitchFamily="34" charset="0"/>
                <a:ea typeface="Helvetica Neue"/>
                <a:cs typeface="Arial" panose="020B0604020202020204" pitchFamily="34" charset="0"/>
                <a:sym typeface="Helvetica Neue"/>
              </a:rPr>
              <a:t>Linear, Connected, and Streaming TV ads are analyzed using the same incremental methodology, providing consistent measurement and overlap resolution across every TV channel.</a:t>
            </a:r>
            <a:endParaRPr lang="en-US" sz="1200" b="0" i="0" u="none" strike="noStrike" cap="none">
              <a:solidFill>
                <a:srgbClr val="1B1464"/>
              </a:solidFill>
              <a:latin typeface="Arial" panose="020B0604020202020204" pitchFamily="34" charset="0"/>
              <a:ea typeface="Helvetica Neue"/>
              <a:cs typeface="Arial" panose="020B0604020202020204" pitchFamily="34" charset="0"/>
              <a:sym typeface="Helvetica Neue"/>
            </a:endParaRPr>
          </a:p>
        </p:txBody>
      </p:sp>
      <p:cxnSp>
        <p:nvCxnSpPr>
          <p:cNvPr id="225" name="Google Shape;225;p27"/>
          <p:cNvCxnSpPr>
            <a:cxnSpLocks/>
          </p:cNvCxnSpPr>
          <p:nvPr/>
        </p:nvCxnSpPr>
        <p:spPr>
          <a:xfrm flipH="1">
            <a:off x="3591625" y="7316981"/>
            <a:ext cx="1200" cy="1043959"/>
          </a:xfrm>
          <a:prstGeom prst="straightConnector1">
            <a:avLst/>
          </a:prstGeom>
          <a:noFill/>
          <a:ln w="9525" cap="flat" cmpd="sng">
            <a:solidFill>
              <a:srgbClr val="00BFF2"/>
            </a:solidFill>
            <a:prstDash val="lgDash"/>
            <a:miter lim="800000"/>
            <a:headEnd type="none" w="sm" len="sm"/>
            <a:tailEnd type="none" w="sm" len="sm"/>
          </a:ln>
        </p:spPr>
      </p:cxnSp>
      <p:sp>
        <p:nvSpPr>
          <p:cNvPr id="227" name="Google Shape;227;p27"/>
          <p:cNvSpPr/>
          <p:nvPr/>
        </p:nvSpPr>
        <p:spPr>
          <a:xfrm>
            <a:off x="5740729" y="52044"/>
            <a:ext cx="1895100" cy="683400"/>
          </a:xfrm>
          <a:prstGeom prst="roundRect">
            <a:avLst>
              <a:gd name="adj" fmla="val 7648"/>
            </a:avLst>
          </a:prstGeom>
          <a:solidFill>
            <a:schemeClr val="lt1"/>
          </a:solidFill>
          <a:ln w="19050" cap="flat" cmpd="sng">
            <a:solidFill>
              <a:srgbClr val="00BF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100"/>
              <a:buFont typeface="Calibri"/>
              <a:buNone/>
            </a:pPr>
            <a:endParaRPr sz="1100" b="1" i="0" u="none" strike="noStrike" cap="none">
              <a:solidFill>
                <a:srgbClr val="1B1464"/>
              </a:solidFill>
              <a:latin typeface="Arial" panose="020B0604020202020204" pitchFamily="34" charset="0"/>
              <a:ea typeface="Helvetica Neue"/>
              <a:cs typeface="Arial" panose="020B0604020202020204" pitchFamily="34" charset="0"/>
              <a:sym typeface="Helvetica Neue"/>
            </a:endParaRPr>
          </a:p>
        </p:txBody>
      </p:sp>
      <p:pic>
        <p:nvPicPr>
          <p:cNvPr id="228" name="Google Shape;228;p27"/>
          <p:cNvPicPr preferRelativeResize="0"/>
          <p:nvPr/>
        </p:nvPicPr>
        <p:blipFill rotWithShape="1">
          <a:blip r:embed="rId5">
            <a:alphaModFix/>
          </a:blip>
          <a:srcRect/>
          <a:stretch/>
        </p:blipFill>
        <p:spPr>
          <a:xfrm>
            <a:off x="6130461" y="75134"/>
            <a:ext cx="1115645" cy="598087"/>
          </a:xfrm>
          <a:prstGeom prst="rect">
            <a:avLst/>
          </a:prstGeom>
          <a:noFill/>
          <a:ln>
            <a:noFill/>
          </a:ln>
        </p:spPr>
      </p:pic>
      <p:sp>
        <p:nvSpPr>
          <p:cNvPr id="229" name="Google Shape;229;p27"/>
          <p:cNvSpPr txBox="1"/>
          <p:nvPr/>
        </p:nvSpPr>
        <p:spPr>
          <a:xfrm>
            <a:off x="130533" y="2047493"/>
            <a:ext cx="5199000" cy="34005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B0F0"/>
              </a:buClr>
              <a:buSzPts val="1600"/>
              <a:buFont typeface="Helvetica Neue Light"/>
              <a:buNone/>
            </a:pPr>
            <a:r>
              <a:rPr lang="en-US" sz="1400" b="1" i="0" u="none" strike="noStrike" cap="none">
                <a:solidFill>
                  <a:srgbClr val="00B0F0"/>
                </a:solidFill>
                <a:latin typeface="Arial" panose="020B0604020202020204" pitchFamily="34" charset="0"/>
                <a:ea typeface="Montserrat"/>
                <a:cs typeface="Arial" panose="020B0604020202020204" pitchFamily="34" charset="0"/>
                <a:sym typeface="Montserrat"/>
              </a:rPr>
              <a:t>What makes your product or platform unique?</a:t>
            </a:r>
            <a:endParaRPr sz="1400" b="1" i="0" u="none" strike="noStrike" cap="none">
              <a:solidFill>
                <a:srgbClr val="000000"/>
              </a:solidFill>
              <a:latin typeface="Arial" panose="020B0604020202020204" pitchFamily="34" charset="0"/>
              <a:ea typeface="Montserrat"/>
              <a:cs typeface="Arial" panose="020B0604020202020204" pitchFamily="34" charset="0"/>
              <a:sym typeface="Montserrat"/>
            </a:endParaRPr>
          </a:p>
        </p:txBody>
      </p:sp>
      <p:sp>
        <p:nvSpPr>
          <p:cNvPr id="230" name="Google Shape;230;p27"/>
          <p:cNvSpPr txBox="1"/>
          <p:nvPr/>
        </p:nvSpPr>
        <p:spPr>
          <a:xfrm>
            <a:off x="146303" y="6297915"/>
            <a:ext cx="3920400" cy="340053"/>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B0F0"/>
              </a:buClr>
              <a:buSzPts val="1600"/>
              <a:buFont typeface="Helvetica Neue Light"/>
              <a:buNone/>
            </a:pPr>
            <a:r>
              <a:rPr lang="en-US" sz="1400" b="1" i="0" u="none" strike="noStrike" cap="none">
                <a:solidFill>
                  <a:srgbClr val="00B0F0"/>
                </a:solidFill>
                <a:latin typeface="Arial" panose="020B0604020202020204" pitchFamily="34" charset="0"/>
                <a:ea typeface="Montserrat"/>
                <a:cs typeface="Arial" panose="020B0604020202020204" pitchFamily="34" charset="0"/>
                <a:sym typeface="Montserrat"/>
              </a:rPr>
              <a:t>Which types of companies do you serve?</a:t>
            </a:r>
            <a:endParaRPr lang="en-US" sz="1400" b="1" i="0" u="none" strike="noStrike" cap="none">
              <a:solidFill>
                <a:srgbClr val="000000"/>
              </a:solidFill>
              <a:latin typeface="Arial" panose="020B0604020202020204" pitchFamily="34" charset="0"/>
              <a:ea typeface="Montserrat"/>
              <a:cs typeface="Arial" panose="020B0604020202020204" pitchFamily="34" charset="0"/>
              <a:sym typeface="Montserrat"/>
            </a:endParaRPr>
          </a:p>
        </p:txBody>
      </p:sp>
      <p:sp>
        <p:nvSpPr>
          <p:cNvPr id="231" name="Google Shape;231;p27"/>
          <p:cNvSpPr txBox="1"/>
          <p:nvPr/>
        </p:nvSpPr>
        <p:spPr>
          <a:xfrm>
            <a:off x="130533" y="7266465"/>
            <a:ext cx="2983800" cy="340053"/>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400" b="1" i="0" u="none" strike="noStrike" cap="none">
                <a:solidFill>
                  <a:srgbClr val="00B0F0"/>
                </a:solidFill>
                <a:latin typeface="Arial" panose="020B0604020202020204" pitchFamily="34" charset="0"/>
                <a:ea typeface="Montserrat"/>
                <a:cs typeface="Arial" panose="020B0604020202020204" pitchFamily="34" charset="0"/>
                <a:sym typeface="Montserrat"/>
              </a:rPr>
              <a:t>How do you leverage AI?</a:t>
            </a:r>
            <a:endParaRPr lang="en-US" sz="1400" b="1" i="0" u="none" strike="noStrike" cap="none">
              <a:solidFill>
                <a:srgbClr val="000000"/>
              </a:solidFill>
              <a:latin typeface="Arial" panose="020B0604020202020204" pitchFamily="34" charset="0"/>
              <a:ea typeface="Montserrat"/>
              <a:cs typeface="Arial" panose="020B0604020202020204" pitchFamily="34" charset="0"/>
              <a:sym typeface="Montserrat"/>
            </a:endParaRPr>
          </a:p>
        </p:txBody>
      </p:sp>
      <p:sp>
        <p:nvSpPr>
          <p:cNvPr id="232" name="Google Shape;232;p27"/>
          <p:cNvSpPr txBox="1"/>
          <p:nvPr/>
        </p:nvSpPr>
        <p:spPr>
          <a:xfrm>
            <a:off x="3789704" y="7289748"/>
            <a:ext cx="38022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cap="none">
                <a:solidFill>
                  <a:srgbClr val="00B0F0"/>
                </a:solidFill>
                <a:latin typeface="Arial" panose="020B0604020202020204" pitchFamily="34" charset="0"/>
                <a:ea typeface="Montserrat"/>
                <a:cs typeface="Arial" panose="020B0604020202020204" pitchFamily="34" charset="0"/>
                <a:sym typeface="Montserrat"/>
              </a:rPr>
              <a:t>Which platforms do you measure?</a:t>
            </a:r>
            <a:endParaRPr sz="1400" b="1">
              <a:solidFill>
                <a:schemeClr val="dk1"/>
              </a:solidFill>
              <a:latin typeface="Arial" panose="020B0604020202020204" pitchFamily="34" charset="0"/>
              <a:ea typeface="Calibri"/>
              <a:cs typeface="Arial" panose="020B0604020202020204" pitchFamily="34" charset="0"/>
              <a:sym typeface="Calibri"/>
            </a:endParaRPr>
          </a:p>
        </p:txBody>
      </p:sp>
      <p:sp>
        <p:nvSpPr>
          <p:cNvPr id="233" name="Google Shape;233;p27"/>
          <p:cNvSpPr txBox="1"/>
          <p:nvPr/>
        </p:nvSpPr>
        <p:spPr>
          <a:xfrm>
            <a:off x="146303" y="8439276"/>
            <a:ext cx="5707500" cy="340053"/>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B0F0"/>
              </a:buClr>
              <a:buSzPts val="1600"/>
              <a:buFont typeface="Helvetica Neue Light"/>
              <a:buNone/>
            </a:pPr>
            <a:r>
              <a:rPr lang="en-US" sz="1400" b="1" i="0" u="none" strike="noStrike" cap="none">
                <a:solidFill>
                  <a:srgbClr val="00B0F0"/>
                </a:solidFill>
                <a:latin typeface="Arial" panose="020B0604020202020204" pitchFamily="34" charset="0"/>
                <a:ea typeface="Montserrat"/>
                <a:cs typeface="Arial" panose="020B0604020202020204" pitchFamily="34" charset="0"/>
                <a:sym typeface="Montserrat"/>
              </a:rPr>
              <a:t>What are the core elements of a successful partnership?</a:t>
            </a:r>
            <a:endParaRPr sz="1400" b="1" i="0" u="none" strike="noStrike" cap="none">
              <a:solidFill>
                <a:srgbClr val="000000"/>
              </a:solidFill>
              <a:latin typeface="Arial" panose="020B0604020202020204" pitchFamily="34" charset="0"/>
              <a:ea typeface="Montserrat"/>
              <a:cs typeface="Arial" panose="020B0604020202020204" pitchFamily="34" charset="0"/>
              <a:sym typeface="Montserrat"/>
            </a:endParaRPr>
          </a:p>
        </p:txBody>
      </p:sp>
      <p:graphicFrame>
        <p:nvGraphicFramePr>
          <p:cNvPr id="234" name="Google Shape;234;p27"/>
          <p:cNvGraphicFramePr/>
          <p:nvPr>
            <p:extLst>
              <p:ext uri="{D42A27DB-BD31-4B8C-83A1-F6EECF244321}">
                <p14:modId xmlns:p14="http://schemas.microsoft.com/office/powerpoint/2010/main" val="2566531699"/>
              </p:ext>
            </p:extLst>
          </p:nvPr>
        </p:nvGraphicFramePr>
        <p:xfrm>
          <a:off x="249450" y="2398236"/>
          <a:ext cx="7273500" cy="3775710"/>
        </p:xfrm>
        <a:graphic>
          <a:graphicData uri="http://schemas.openxmlformats.org/drawingml/2006/table">
            <a:tbl>
              <a:tblPr>
                <a:solidFill>
                  <a:srgbClr val="FFFFFF"/>
                </a:solidFill>
              </a:tblPr>
              <a:tblGrid>
                <a:gridCol w="1178200">
                  <a:extLst>
                    <a:ext uri="{9D8B030D-6E8A-4147-A177-3AD203B41FA5}">
                      <a16:colId xmlns:a16="http://schemas.microsoft.com/office/drawing/2014/main" val="20000"/>
                    </a:ext>
                  </a:extLst>
                </a:gridCol>
                <a:gridCol w="6095300">
                  <a:extLst>
                    <a:ext uri="{9D8B030D-6E8A-4147-A177-3AD203B41FA5}">
                      <a16:colId xmlns:a16="http://schemas.microsoft.com/office/drawing/2014/main" val="20001"/>
                    </a:ext>
                  </a:extLst>
                </a:gridCol>
              </a:tblGrid>
              <a:tr h="257175">
                <a:tc>
                  <a:txBody>
                    <a:bodyPr/>
                    <a:lstStyle/>
                    <a:p>
                      <a:pPr marL="0" lvl="0" indent="0" algn="l" rtl="0">
                        <a:spcBef>
                          <a:spcPts val="0"/>
                        </a:spcBef>
                        <a:spcAft>
                          <a:spcPts val="0"/>
                        </a:spcAft>
                        <a:buNone/>
                      </a:pPr>
                      <a:r>
                        <a:rPr lang="en-US" sz="1200" b="1">
                          <a:solidFill>
                            <a:srgbClr val="1B1464"/>
                          </a:solidFill>
                          <a:latin typeface="Arial" panose="020B0604020202020204" pitchFamily="34" charset="0"/>
                          <a:ea typeface="Helvetica Neue"/>
                          <a:cs typeface="Arial" panose="020B0604020202020204" pitchFamily="34" charset="0"/>
                          <a:sym typeface="Helvetica Neue"/>
                        </a:rPr>
                        <a:t>Measurement Core</a:t>
                      </a:r>
                    </a:p>
                  </a:txBody>
                  <a:tcPr marL="76200" marR="76200" marT="47625" marB="47625">
                    <a:lnL w="12700" cmpd="sng">
                      <a:noFill/>
                      <a:prstDash val="solid"/>
                    </a:lnL>
                    <a:lnR w="3175" cap="flat" cmpd="sng" algn="ctr">
                      <a:solidFill>
                        <a:srgbClr val="C4C7C5">
                          <a:alpha val="76863"/>
                        </a:srgb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C4C7C5">
                          <a:alpha val="76863"/>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US" sz="1200">
                          <a:solidFill>
                            <a:srgbClr val="1B1464"/>
                          </a:solidFill>
                          <a:latin typeface="Arial" panose="020B0604020202020204" pitchFamily="34" charset="0"/>
                          <a:ea typeface="Helvetica Neue"/>
                          <a:cs typeface="Arial" panose="020B0604020202020204" pitchFamily="34" charset="0"/>
                          <a:sym typeface="Helvetica Neue"/>
                        </a:rPr>
                        <a:t>Designed to isolate incremental lift beyond baseline demand, helping advertisers better understand what TV contributes to real business outcomes.</a:t>
                      </a:r>
                      <a:endParaRPr sz="1200">
                        <a:solidFill>
                          <a:srgbClr val="1B1464"/>
                        </a:solidFill>
                        <a:latin typeface="Arial" panose="020B0604020202020204" pitchFamily="34" charset="0"/>
                        <a:ea typeface="Helvetica Neue"/>
                        <a:cs typeface="Arial" panose="020B0604020202020204" pitchFamily="34" charset="0"/>
                        <a:sym typeface="Helvetica Neue"/>
                      </a:endParaRPr>
                    </a:p>
                  </a:txBody>
                  <a:tcPr marL="76200" marR="76200" marT="47625" marB="47625">
                    <a:lnL w="3175" cap="flat" cmpd="sng" algn="ctr">
                      <a:solidFill>
                        <a:srgbClr val="C4C7C5">
                          <a:alpha val="76863"/>
                        </a:srgbClr>
                      </a:solidFill>
                      <a:prstDash val="solid"/>
                      <a:round/>
                      <a:headEnd type="none" w="med" len="med"/>
                      <a:tailEnd type="none" w="med" len="med"/>
                    </a:lnL>
                    <a:lnR w="12700" cmpd="sng">
                      <a:noFill/>
                      <a:prstDash val="solid"/>
                    </a:lnR>
                    <a:lnT w="3175" cap="flat" cmpd="sng" algn="ctr">
                      <a:noFill/>
                      <a:prstDash val="solid"/>
                      <a:round/>
                      <a:headEnd type="none" w="med" len="med"/>
                      <a:tailEnd type="none" w="med" len="med"/>
                    </a:lnT>
                    <a:lnB w="3175" cap="flat" cmpd="sng" algn="ctr">
                      <a:solidFill>
                        <a:srgbClr val="C4C7C5">
                          <a:alpha val="76863"/>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7175">
                <a:tc>
                  <a:txBody>
                    <a:bodyPr/>
                    <a:lstStyle/>
                    <a:p>
                      <a:pPr marL="0" lvl="0" indent="0" algn="l" rtl="0">
                        <a:spcBef>
                          <a:spcPts val="0"/>
                        </a:spcBef>
                        <a:spcAft>
                          <a:spcPts val="0"/>
                        </a:spcAft>
                        <a:buNone/>
                      </a:pPr>
                      <a:r>
                        <a:rPr lang="en-US" sz="1200" b="1">
                          <a:solidFill>
                            <a:srgbClr val="1B1464"/>
                          </a:solidFill>
                          <a:latin typeface="Arial" panose="020B0604020202020204" pitchFamily="34" charset="0"/>
                          <a:ea typeface="Helvetica Neue"/>
                          <a:cs typeface="Arial" panose="020B0604020202020204" pitchFamily="34" charset="0"/>
                          <a:sym typeface="Helvetica Neue"/>
                        </a:rPr>
                        <a:t>Data / Privacy</a:t>
                      </a:r>
                    </a:p>
                  </a:txBody>
                  <a:tcPr marL="76200" marR="76200" marT="47625" marB="47625">
                    <a:lnL w="12700" cmpd="sng">
                      <a:noFill/>
                      <a:prstDash val="solid"/>
                    </a:lnL>
                    <a:lnR w="3175" cap="flat" cmpd="sng" algn="ctr">
                      <a:solidFill>
                        <a:srgbClr val="C4C7C5">
                          <a:alpha val="76863"/>
                        </a:srgbClr>
                      </a:solidFill>
                      <a:prstDash val="solid"/>
                      <a:round/>
                      <a:headEnd type="none" w="med" len="med"/>
                      <a:tailEnd type="none" w="med" len="med"/>
                    </a:lnR>
                    <a:lnT w="3175" cap="flat" cmpd="sng" algn="ctr">
                      <a:solidFill>
                        <a:srgbClr val="C4C7C5">
                          <a:alpha val="76863"/>
                        </a:srgbClr>
                      </a:solidFill>
                      <a:prstDash val="solid"/>
                      <a:round/>
                      <a:headEnd type="none" w="med" len="med"/>
                      <a:tailEnd type="none" w="med" len="med"/>
                    </a:lnT>
                    <a:lnB w="3175" cap="flat" cmpd="sng" algn="ctr">
                      <a:solidFill>
                        <a:srgbClr val="C4C7C5">
                          <a:alpha val="76863"/>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US" sz="1200">
                          <a:solidFill>
                            <a:srgbClr val="1B1464"/>
                          </a:solidFill>
                          <a:latin typeface="Arial" panose="020B0604020202020204" pitchFamily="34" charset="0"/>
                          <a:ea typeface="Helvetica Neue"/>
                          <a:cs typeface="Arial" panose="020B0604020202020204" pitchFamily="34" charset="0"/>
                          <a:sym typeface="Helvetica Neue"/>
                        </a:rPr>
                        <a:t>Does not rely on pixels, IP addresses, or persistent identity graphs, making measurement more resilient to data loss and evolving privacy regulations.</a:t>
                      </a:r>
                      <a:endParaRPr sz="1200">
                        <a:solidFill>
                          <a:srgbClr val="1B1464"/>
                        </a:solidFill>
                        <a:latin typeface="Arial" panose="020B0604020202020204" pitchFamily="34" charset="0"/>
                        <a:ea typeface="Helvetica Neue"/>
                        <a:cs typeface="Arial" panose="020B0604020202020204" pitchFamily="34" charset="0"/>
                        <a:sym typeface="Helvetica Neue"/>
                      </a:endParaRPr>
                    </a:p>
                  </a:txBody>
                  <a:tcPr marL="76200" marR="76200" marT="47625" marB="47625">
                    <a:lnL w="3175" cap="flat" cmpd="sng" algn="ctr">
                      <a:solidFill>
                        <a:srgbClr val="C4C7C5">
                          <a:alpha val="76863"/>
                        </a:srgbClr>
                      </a:solidFill>
                      <a:prstDash val="solid"/>
                      <a:round/>
                      <a:headEnd type="none" w="med" len="med"/>
                      <a:tailEnd type="none" w="med" len="med"/>
                    </a:lnL>
                    <a:lnR w="12700" cmpd="sng">
                      <a:noFill/>
                      <a:prstDash val="solid"/>
                    </a:lnR>
                    <a:lnT w="3175" cap="flat" cmpd="sng" algn="ctr">
                      <a:solidFill>
                        <a:srgbClr val="C4C7C5">
                          <a:alpha val="76863"/>
                        </a:srgbClr>
                      </a:solidFill>
                      <a:prstDash val="solid"/>
                      <a:round/>
                      <a:headEnd type="none" w="med" len="med"/>
                      <a:tailEnd type="none" w="med" len="med"/>
                    </a:lnT>
                    <a:lnB w="3175" cap="flat" cmpd="sng" algn="ctr">
                      <a:solidFill>
                        <a:srgbClr val="C4C7C5">
                          <a:alpha val="76863"/>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57175">
                <a:tc>
                  <a:txBody>
                    <a:bodyPr/>
                    <a:lstStyle/>
                    <a:p>
                      <a:pPr marL="0" lvl="0" indent="0" algn="l" rtl="0">
                        <a:spcBef>
                          <a:spcPts val="0"/>
                        </a:spcBef>
                        <a:spcAft>
                          <a:spcPts val="0"/>
                        </a:spcAft>
                        <a:buNone/>
                      </a:pPr>
                      <a:r>
                        <a:rPr lang="en-US" sz="1200" b="1">
                          <a:solidFill>
                            <a:srgbClr val="1B1464"/>
                          </a:solidFill>
                          <a:latin typeface="Arial" panose="020B0604020202020204" pitchFamily="34" charset="0"/>
                          <a:ea typeface="Helvetica Neue"/>
                          <a:cs typeface="Arial" panose="020B0604020202020204" pitchFamily="34" charset="0"/>
                          <a:sym typeface="Helvetica Neue"/>
                        </a:rPr>
                        <a:t>Linear + CTV</a:t>
                      </a:r>
                    </a:p>
                  </a:txBody>
                  <a:tcPr marL="76200" marR="76200" marT="47625" marB="47625">
                    <a:lnL w="12700" cmpd="sng">
                      <a:noFill/>
                      <a:prstDash val="solid"/>
                    </a:lnL>
                    <a:lnR w="3175" cap="flat" cmpd="sng" algn="ctr">
                      <a:solidFill>
                        <a:srgbClr val="C4C7C5">
                          <a:alpha val="76863"/>
                        </a:srgbClr>
                      </a:solidFill>
                      <a:prstDash val="solid"/>
                      <a:round/>
                      <a:headEnd type="none" w="med" len="med"/>
                      <a:tailEnd type="none" w="med" len="med"/>
                    </a:lnR>
                    <a:lnT w="3175" cap="flat" cmpd="sng" algn="ctr">
                      <a:solidFill>
                        <a:srgbClr val="C4C7C5">
                          <a:alpha val="76863"/>
                        </a:srgbClr>
                      </a:solidFill>
                      <a:prstDash val="solid"/>
                      <a:round/>
                      <a:headEnd type="none" w="med" len="med"/>
                      <a:tailEnd type="none" w="med" len="med"/>
                    </a:lnT>
                    <a:lnB w="3175" cap="flat" cmpd="sng" algn="ctr">
                      <a:solidFill>
                        <a:srgbClr val="C4C7C5">
                          <a:alpha val="76863"/>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US" sz="1200">
                          <a:solidFill>
                            <a:srgbClr val="1B1464"/>
                          </a:solidFill>
                          <a:latin typeface="Arial" panose="020B0604020202020204" pitchFamily="34" charset="0"/>
                          <a:ea typeface="Helvetica Neue"/>
                          <a:cs typeface="Arial" panose="020B0604020202020204" pitchFamily="34" charset="0"/>
                          <a:sym typeface="Helvetica Neue"/>
                        </a:rPr>
                        <a:t>Measures Linear TV and Connected TV within a single, unified framework, enabling consistent analysis and de-duplication across channels.</a:t>
                      </a:r>
                      <a:endParaRPr sz="1200">
                        <a:solidFill>
                          <a:srgbClr val="1B1464"/>
                        </a:solidFill>
                        <a:latin typeface="Arial" panose="020B0604020202020204" pitchFamily="34" charset="0"/>
                        <a:ea typeface="Helvetica Neue"/>
                        <a:cs typeface="Arial" panose="020B0604020202020204" pitchFamily="34" charset="0"/>
                        <a:sym typeface="Helvetica Neue"/>
                      </a:endParaRPr>
                    </a:p>
                  </a:txBody>
                  <a:tcPr marL="76200" marR="76200" marT="47625" marB="47625">
                    <a:lnL w="3175" cap="flat" cmpd="sng" algn="ctr">
                      <a:solidFill>
                        <a:srgbClr val="C4C7C5">
                          <a:alpha val="76863"/>
                        </a:srgbClr>
                      </a:solidFill>
                      <a:prstDash val="solid"/>
                      <a:round/>
                      <a:headEnd type="none" w="med" len="med"/>
                      <a:tailEnd type="none" w="med" len="med"/>
                    </a:lnL>
                    <a:lnR w="12700" cmpd="sng">
                      <a:noFill/>
                      <a:prstDash val="solid"/>
                    </a:lnR>
                    <a:lnT w="3175" cap="flat" cmpd="sng" algn="ctr">
                      <a:solidFill>
                        <a:srgbClr val="C4C7C5">
                          <a:alpha val="76863"/>
                        </a:srgbClr>
                      </a:solidFill>
                      <a:prstDash val="solid"/>
                      <a:round/>
                      <a:headEnd type="none" w="med" len="med"/>
                      <a:tailEnd type="none" w="med" len="med"/>
                    </a:lnT>
                    <a:lnB w="3175" cap="flat" cmpd="sng" algn="ctr">
                      <a:solidFill>
                        <a:srgbClr val="C4C7C5">
                          <a:alpha val="76863"/>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57175">
                <a:tc>
                  <a:txBody>
                    <a:bodyPr/>
                    <a:lstStyle/>
                    <a:p>
                      <a:pPr marL="0" lvl="0" indent="0" algn="l" rtl="0">
                        <a:spcBef>
                          <a:spcPts val="0"/>
                        </a:spcBef>
                        <a:spcAft>
                          <a:spcPts val="0"/>
                        </a:spcAft>
                        <a:buNone/>
                      </a:pPr>
                      <a:r>
                        <a:rPr lang="en-US" sz="1200" b="1">
                          <a:solidFill>
                            <a:srgbClr val="1B1464"/>
                          </a:solidFill>
                          <a:latin typeface="Arial" panose="020B0604020202020204" pitchFamily="34" charset="0"/>
                          <a:ea typeface="Helvetica Neue"/>
                          <a:cs typeface="Arial" panose="020B0604020202020204" pitchFamily="34" charset="0"/>
                          <a:sym typeface="Helvetica Neue"/>
                        </a:rPr>
                        <a:t>Attribution Integrity</a:t>
                      </a:r>
                    </a:p>
                    <a:p>
                      <a:pPr marL="0" lvl="0" indent="0" algn="l" rtl="0">
                        <a:spcBef>
                          <a:spcPts val="0"/>
                        </a:spcBef>
                        <a:spcAft>
                          <a:spcPts val="0"/>
                        </a:spcAft>
                        <a:buNone/>
                      </a:pPr>
                      <a:endParaRPr lang="en-US" sz="1200">
                        <a:solidFill>
                          <a:srgbClr val="1B1464"/>
                        </a:solidFill>
                        <a:latin typeface="Arial" panose="020B0604020202020204" pitchFamily="34" charset="0"/>
                        <a:ea typeface="Helvetica Neue"/>
                        <a:cs typeface="Arial" panose="020B0604020202020204" pitchFamily="34" charset="0"/>
                        <a:sym typeface="Helvetica Neue"/>
                      </a:endParaRPr>
                    </a:p>
                    <a:p>
                      <a:pPr marL="0" lvl="0" indent="0" algn="l" rtl="0">
                        <a:spcBef>
                          <a:spcPts val="0"/>
                        </a:spcBef>
                        <a:spcAft>
                          <a:spcPts val="0"/>
                        </a:spcAft>
                        <a:buNone/>
                      </a:pPr>
                      <a:endParaRPr lang="en-US" sz="1200">
                        <a:solidFill>
                          <a:srgbClr val="1B1464"/>
                        </a:solidFill>
                        <a:latin typeface="Arial" panose="020B0604020202020204" pitchFamily="34" charset="0"/>
                        <a:ea typeface="Helvetica Neue"/>
                        <a:cs typeface="Arial" panose="020B0604020202020204" pitchFamily="34" charset="0"/>
                        <a:sym typeface="Helvetica Neue"/>
                      </a:endParaRPr>
                    </a:p>
                    <a:p>
                      <a:pPr marL="0" lvl="0" indent="0" algn="l" rtl="0">
                        <a:spcBef>
                          <a:spcPts val="0"/>
                        </a:spcBef>
                        <a:spcAft>
                          <a:spcPts val="0"/>
                        </a:spcAft>
                        <a:buNone/>
                      </a:pPr>
                      <a:endParaRPr lang="en-US" sz="1200">
                        <a:solidFill>
                          <a:srgbClr val="1B1464"/>
                        </a:solidFill>
                        <a:latin typeface="Arial" panose="020B0604020202020204" pitchFamily="34" charset="0"/>
                        <a:ea typeface="Helvetica Neue"/>
                        <a:cs typeface="Arial" panose="020B0604020202020204" pitchFamily="34" charset="0"/>
                        <a:sym typeface="Helvetica Neue"/>
                      </a:endParaRPr>
                    </a:p>
                  </a:txBody>
                  <a:tcPr marL="76200" marR="76200" marT="47625" marB="47625">
                    <a:lnL w="12700" cmpd="sng">
                      <a:noFill/>
                      <a:prstDash val="solid"/>
                    </a:lnL>
                    <a:lnR w="3175" cap="flat" cmpd="sng" algn="ctr">
                      <a:solidFill>
                        <a:srgbClr val="C4C7C5">
                          <a:alpha val="76863"/>
                        </a:srgbClr>
                      </a:solidFill>
                      <a:prstDash val="solid"/>
                      <a:round/>
                      <a:headEnd type="none" w="med" len="med"/>
                      <a:tailEnd type="none" w="med" len="med"/>
                    </a:lnR>
                    <a:lnT w="3175" cap="flat" cmpd="sng" algn="ctr">
                      <a:solidFill>
                        <a:srgbClr val="C4C7C5">
                          <a:alpha val="76863"/>
                        </a:srgbClr>
                      </a:solidFill>
                      <a:prstDash val="solid"/>
                      <a:round/>
                      <a:headEnd type="none" w="med" len="med"/>
                      <a:tailEnd type="none" w="med" len="med"/>
                    </a:lnT>
                    <a:lnB w="3175" cap="flat" cmpd="sng" algn="ctr">
                      <a:solidFill>
                        <a:srgbClr val="C4C7C5">
                          <a:alpha val="76863"/>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US" sz="1200">
                          <a:solidFill>
                            <a:srgbClr val="1B1464"/>
                          </a:solidFill>
                          <a:latin typeface="Arial" panose="020B0604020202020204" pitchFamily="34" charset="0"/>
                          <a:ea typeface="Helvetica Neue"/>
                          <a:cs typeface="Arial" panose="020B0604020202020204" pitchFamily="34" charset="0"/>
                          <a:sym typeface="Helvetica Neue"/>
                        </a:rPr>
                        <a:t>Our system resolves overlap</a:t>
                      </a:r>
                      <a:endParaRPr sz="1200">
                        <a:solidFill>
                          <a:srgbClr val="1B1464"/>
                        </a:solidFill>
                        <a:latin typeface="Arial" panose="020B0604020202020204" pitchFamily="34" charset="0"/>
                        <a:ea typeface="Helvetica Neue"/>
                        <a:cs typeface="Arial" panose="020B0604020202020204" pitchFamily="34" charset="0"/>
                        <a:sym typeface="Helvetica Neue"/>
                      </a:endParaRPr>
                    </a:p>
                    <a:p>
                      <a:pPr marL="0" lvl="0" indent="0" algn="l" rtl="0">
                        <a:spcBef>
                          <a:spcPts val="0"/>
                        </a:spcBef>
                        <a:spcAft>
                          <a:spcPts val="0"/>
                        </a:spcAft>
                        <a:buNone/>
                      </a:pPr>
                      <a:r>
                        <a:rPr lang="en-US" sz="1200">
                          <a:solidFill>
                            <a:srgbClr val="1B1464"/>
                          </a:solidFill>
                          <a:latin typeface="Arial" panose="020B0604020202020204" pitchFamily="34" charset="0"/>
                          <a:ea typeface="Helvetica Neue"/>
                          <a:cs typeface="Arial" panose="020B0604020202020204" pitchFamily="34" charset="0"/>
                          <a:sym typeface="Helvetica Neue"/>
                        </a:rPr>
                        <a:t>in response data across</a:t>
                      </a:r>
                      <a:endParaRPr sz="1200">
                        <a:solidFill>
                          <a:srgbClr val="1B1464"/>
                        </a:solidFill>
                        <a:latin typeface="Arial" panose="020B0604020202020204" pitchFamily="34" charset="0"/>
                        <a:ea typeface="Helvetica Neue"/>
                        <a:cs typeface="Arial" panose="020B0604020202020204" pitchFamily="34" charset="0"/>
                        <a:sym typeface="Helvetica Neue"/>
                      </a:endParaRPr>
                    </a:p>
                    <a:p>
                      <a:pPr marL="0" lvl="0" indent="0" algn="l" rtl="0">
                        <a:spcBef>
                          <a:spcPts val="0"/>
                        </a:spcBef>
                        <a:spcAft>
                          <a:spcPts val="0"/>
                        </a:spcAft>
                        <a:buNone/>
                      </a:pPr>
                      <a:r>
                        <a:rPr lang="en-US" sz="1200">
                          <a:solidFill>
                            <a:srgbClr val="1B1464"/>
                          </a:solidFill>
                          <a:latin typeface="Arial" panose="020B0604020202020204" pitchFamily="34" charset="0"/>
                          <a:ea typeface="Helvetica Neue"/>
                          <a:cs typeface="Arial" panose="020B0604020202020204" pitchFamily="34" charset="0"/>
                          <a:sym typeface="Helvetica Neue"/>
                        </a:rPr>
                        <a:t>Linear &amp; CTV to reduce </a:t>
                      </a:r>
                      <a:endParaRPr sz="1200">
                        <a:solidFill>
                          <a:srgbClr val="1B1464"/>
                        </a:solidFill>
                        <a:latin typeface="Arial" panose="020B0604020202020204" pitchFamily="34" charset="0"/>
                        <a:ea typeface="Helvetica Neue"/>
                        <a:cs typeface="Arial" panose="020B0604020202020204" pitchFamily="34" charset="0"/>
                        <a:sym typeface="Helvetica Neue"/>
                      </a:endParaRPr>
                    </a:p>
                    <a:p>
                      <a:pPr marL="0" lvl="0" indent="0" algn="l" rtl="0">
                        <a:spcBef>
                          <a:spcPts val="0"/>
                        </a:spcBef>
                        <a:spcAft>
                          <a:spcPts val="0"/>
                        </a:spcAft>
                        <a:buNone/>
                      </a:pPr>
                      <a:r>
                        <a:rPr lang="en-US" sz="1200">
                          <a:solidFill>
                            <a:srgbClr val="1B1464"/>
                          </a:solidFill>
                          <a:latin typeface="Arial" panose="020B0604020202020204" pitchFamily="34" charset="0"/>
                          <a:ea typeface="Helvetica Neue"/>
                          <a:cs typeface="Arial" panose="020B0604020202020204" pitchFamily="34" charset="0"/>
                          <a:sym typeface="Helvetica Neue"/>
                        </a:rPr>
                        <a:t>attribution inflation &amp; increase</a:t>
                      </a:r>
                      <a:endParaRPr sz="1200">
                        <a:solidFill>
                          <a:srgbClr val="1B1464"/>
                        </a:solidFill>
                        <a:latin typeface="Arial" panose="020B0604020202020204" pitchFamily="34" charset="0"/>
                        <a:ea typeface="Helvetica Neue"/>
                        <a:cs typeface="Arial" panose="020B0604020202020204" pitchFamily="34" charset="0"/>
                        <a:sym typeface="Helvetica Neue"/>
                      </a:endParaRPr>
                    </a:p>
                    <a:p>
                      <a:pPr marL="0" lvl="0" indent="0" algn="l" rtl="0">
                        <a:spcBef>
                          <a:spcPts val="0"/>
                        </a:spcBef>
                        <a:spcAft>
                          <a:spcPts val="0"/>
                        </a:spcAft>
                        <a:buNone/>
                      </a:pPr>
                      <a:r>
                        <a:rPr lang="en-US" sz="1200">
                          <a:solidFill>
                            <a:srgbClr val="1B1464"/>
                          </a:solidFill>
                          <a:latin typeface="Arial" panose="020B0604020202020204" pitchFamily="34" charset="0"/>
                          <a:ea typeface="Helvetica Neue"/>
                          <a:cs typeface="Arial" panose="020B0604020202020204" pitchFamily="34" charset="0"/>
                          <a:sym typeface="Helvetica Neue"/>
                        </a:rPr>
                        <a:t>confidence in reported results.</a:t>
                      </a:r>
                      <a:endParaRPr sz="1200">
                        <a:solidFill>
                          <a:srgbClr val="1B1464"/>
                        </a:solidFill>
                        <a:latin typeface="Arial" panose="020B0604020202020204" pitchFamily="34" charset="0"/>
                        <a:ea typeface="Helvetica Neue"/>
                        <a:cs typeface="Arial" panose="020B0604020202020204" pitchFamily="34" charset="0"/>
                        <a:sym typeface="Helvetica Neue"/>
                      </a:endParaRPr>
                    </a:p>
                  </a:txBody>
                  <a:tcPr marL="76200" marR="76200" marT="47625" marB="47625">
                    <a:lnL w="3175" cap="flat" cmpd="sng" algn="ctr">
                      <a:solidFill>
                        <a:srgbClr val="C4C7C5">
                          <a:alpha val="76863"/>
                        </a:srgbClr>
                      </a:solidFill>
                      <a:prstDash val="solid"/>
                      <a:round/>
                      <a:headEnd type="none" w="med" len="med"/>
                      <a:tailEnd type="none" w="med" len="med"/>
                    </a:lnL>
                    <a:lnR w="12700" cmpd="sng">
                      <a:noFill/>
                      <a:prstDash val="solid"/>
                    </a:lnR>
                    <a:lnT w="3175" cap="flat" cmpd="sng" algn="ctr">
                      <a:solidFill>
                        <a:srgbClr val="C4C7C5">
                          <a:alpha val="76863"/>
                        </a:srgbClr>
                      </a:solidFill>
                      <a:prstDash val="solid"/>
                      <a:round/>
                      <a:headEnd type="none" w="med" len="med"/>
                      <a:tailEnd type="none" w="med" len="med"/>
                    </a:lnT>
                    <a:lnB w="3175" cap="flat" cmpd="sng" algn="ctr">
                      <a:solidFill>
                        <a:srgbClr val="C4C7C5">
                          <a:alpha val="76863"/>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57175">
                <a:tc>
                  <a:txBody>
                    <a:bodyPr/>
                    <a:lstStyle/>
                    <a:p>
                      <a:pPr marL="0" lvl="0" indent="0" algn="l" rtl="0">
                        <a:spcBef>
                          <a:spcPts val="0"/>
                        </a:spcBef>
                        <a:spcAft>
                          <a:spcPts val="0"/>
                        </a:spcAft>
                        <a:buNone/>
                      </a:pPr>
                      <a:r>
                        <a:rPr lang="en-US" sz="1200" b="1">
                          <a:solidFill>
                            <a:srgbClr val="1B1464"/>
                          </a:solidFill>
                          <a:latin typeface="Arial" panose="020B0604020202020204" pitchFamily="34" charset="0"/>
                          <a:ea typeface="Helvetica Neue"/>
                          <a:cs typeface="Arial" panose="020B0604020202020204" pitchFamily="34" charset="0"/>
                          <a:sym typeface="Helvetica Neue"/>
                        </a:rPr>
                        <a:t>Attribution Window</a:t>
                      </a:r>
                    </a:p>
                  </a:txBody>
                  <a:tcPr marL="76200" marR="76200" marT="47625" marB="47625">
                    <a:lnL w="12700" cmpd="sng">
                      <a:noFill/>
                      <a:prstDash val="solid"/>
                    </a:lnL>
                    <a:lnR w="3175" cap="flat" cmpd="sng" algn="ctr">
                      <a:solidFill>
                        <a:srgbClr val="C4C7C5">
                          <a:alpha val="76863"/>
                        </a:srgbClr>
                      </a:solidFill>
                      <a:prstDash val="solid"/>
                      <a:round/>
                      <a:headEnd type="none" w="med" len="med"/>
                      <a:tailEnd type="none" w="med" len="med"/>
                    </a:lnR>
                    <a:lnT w="3175" cap="flat" cmpd="sng" algn="ctr">
                      <a:solidFill>
                        <a:srgbClr val="C4C7C5">
                          <a:alpha val="76863"/>
                        </a:srgbClr>
                      </a:solidFill>
                      <a:prstDash val="solid"/>
                      <a:round/>
                      <a:headEnd type="none" w="med" len="med"/>
                      <a:tailEnd type="none" w="med" len="med"/>
                    </a:lnT>
                    <a:lnB w="3175" cap="flat" cmpd="sng" algn="ctr">
                      <a:solidFill>
                        <a:srgbClr val="C4C7C5">
                          <a:alpha val="76863"/>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US" sz="1200">
                          <a:solidFill>
                            <a:srgbClr val="1B1464"/>
                          </a:solidFill>
                          <a:latin typeface="Arial" panose="020B0604020202020204" pitchFamily="34" charset="0"/>
                          <a:ea typeface="Helvetica Neue"/>
                          <a:cs typeface="Arial" panose="020B0604020202020204" pitchFamily="34" charset="0"/>
                          <a:sym typeface="Helvetica Neue"/>
                        </a:rPr>
                        <a:t>Automatically calibrates conversion windows based on observed response patterns, improving accuracy and removing manual guesswork.</a:t>
                      </a:r>
                      <a:endParaRPr sz="1200">
                        <a:solidFill>
                          <a:srgbClr val="1B1464"/>
                        </a:solidFill>
                        <a:latin typeface="Arial" panose="020B0604020202020204" pitchFamily="34" charset="0"/>
                        <a:ea typeface="Helvetica Neue"/>
                        <a:cs typeface="Arial" panose="020B0604020202020204" pitchFamily="34" charset="0"/>
                        <a:sym typeface="Helvetica Neue"/>
                      </a:endParaRPr>
                    </a:p>
                  </a:txBody>
                  <a:tcPr marL="76200" marR="76200" marT="47625" marB="47625">
                    <a:lnL w="3175" cap="flat" cmpd="sng" algn="ctr">
                      <a:solidFill>
                        <a:srgbClr val="C4C7C5">
                          <a:alpha val="76863"/>
                        </a:srgbClr>
                      </a:solidFill>
                      <a:prstDash val="solid"/>
                      <a:round/>
                      <a:headEnd type="none" w="med" len="med"/>
                      <a:tailEnd type="none" w="med" len="med"/>
                    </a:lnL>
                    <a:lnR w="12700" cmpd="sng">
                      <a:noFill/>
                      <a:prstDash val="solid"/>
                    </a:lnR>
                    <a:lnT w="3175" cap="flat" cmpd="sng" algn="ctr">
                      <a:solidFill>
                        <a:srgbClr val="C4C7C5">
                          <a:alpha val="76863"/>
                        </a:srgbClr>
                      </a:solidFill>
                      <a:prstDash val="solid"/>
                      <a:round/>
                      <a:headEnd type="none" w="med" len="med"/>
                      <a:tailEnd type="none" w="med" len="med"/>
                    </a:lnT>
                    <a:lnB w="3175" cap="flat" cmpd="sng" algn="ctr">
                      <a:solidFill>
                        <a:srgbClr val="C4C7C5">
                          <a:alpha val="76863"/>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7175">
                <a:tc>
                  <a:txBody>
                    <a:bodyPr/>
                    <a:lstStyle/>
                    <a:p>
                      <a:pPr marL="0" lvl="0" indent="0" algn="l" rtl="0">
                        <a:spcBef>
                          <a:spcPts val="0"/>
                        </a:spcBef>
                        <a:spcAft>
                          <a:spcPts val="0"/>
                        </a:spcAft>
                        <a:buNone/>
                      </a:pPr>
                      <a:r>
                        <a:rPr lang="en-US" sz="1200" b="1">
                          <a:solidFill>
                            <a:srgbClr val="1B1464"/>
                          </a:solidFill>
                          <a:latin typeface="Arial" panose="020B0604020202020204" pitchFamily="34" charset="0"/>
                          <a:ea typeface="Helvetica Neue"/>
                          <a:cs typeface="Arial" panose="020B0604020202020204" pitchFamily="34" charset="0"/>
                          <a:sym typeface="Helvetica Neue"/>
                        </a:rPr>
                        <a:t>Creative</a:t>
                      </a:r>
                    </a:p>
                    <a:p>
                      <a:pPr marL="0" lvl="0" indent="0" algn="l" rtl="0">
                        <a:spcBef>
                          <a:spcPts val="0"/>
                        </a:spcBef>
                        <a:spcAft>
                          <a:spcPts val="0"/>
                        </a:spcAft>
                        <a:buNone/>
                      </a:pPr>
                      <a:r>
                        <a:rPr lang="en-US" sz="1200" b="1">
                          <a:solidFill>
                            <a:srgbClr val="1B1464"/>
                          </a:solidFill>
                          <a:latin typeface="Arial" panose="020B0604020202020204" pitchFamily="34" charset="0"/>
                          <a:ea typeface="Helvetica Neue"/>
                          <a:cs typeface="Arial" panose="020B0604020202020204" pitchFamily="34" charset="0"/>
                          <a:sym typeface="Helvetica Neue"/>
                        </a:rPr>
                        <a:t>Fatigue</a:t>
                      </a:r>
                    </a:p>
                  </a:txBody>
                  <a:tcPr marL="76200" marR="76200" marT="47625" marB="47625">
                    <a:lnL w="12700" cmpd="sng">
                      <a:noFill/>
                      <a:prstDash val="solid"/>
                    </a:lnL>
                    <a:lnR w="3175" cap="flat" cmpd="sng" algn="ctr">
                      <a:solidFill>
                        <a:srgbClr val="C4C7C5">
                          <a:alpha val="76863"/>
                        </a:srgbClr>
                      </a:solidFill>
                      <a:prstDash val="solid"/>
                      <a:round/>
                      <a:headEnd type="none" w="med" len="med"/>
                      <a:tailEnd type="none" w="med" len="med"/>
                    </a:lnR>
                    <a:lnT w="3175" cap="flat" cmpd="sng" algn="ctr">
                      <a:solidFill>
                        <a:srgbClr val="C4C7C5">
                          <a:alpha val="76863"/>
                        </a:srgbClr>
                      </a:solidFill>
                      <a:prstDash val="solid"/>
                      <a:round/>
                      <a:headEnd type="none" w="med" len="med"/>
                      <a:tailEnd type="none" w="med" len="med"/>
                    </a:lnT>
                    <a:lnB w="3175" cap="flat" cmpd="sng" algn="ctr">
                      <a:solidFill>
                        <a:srgbClr val="C4C7C5">
                          <a:alpha val="76863"/>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US" sz="1200" b="0" i="0" u="none" strike="noStrike" cap="none">
                          <a:solidFill>
                            <a:srgbClr val="1B1464"/>
                          </a:solidFill>
                          <a:latin typeface="Arial" panose="020B0604020202020204" pitchFamily="34" charset="0"/>
                          <a:ea typeface="Helvetica Neue"/>
                          <a:cs typeface="Arial" panose="020B0604020202020204" pitchFamily="34" charset="0"/>
                          <a:sym typeface="Helvetica Neue"/>
                        </a:rPr>
                        <a:t>Estimates when creative will stop generating incremental lift, enabling timely creative refresh and budget protection.</a:t>
                      </a:r>
                      <a:endParaRPr sz="1200" b="0" i="0" u="none" strike="noStrike" cap="none">
                        <a:solidFill>
                          <a:srgbClr val="1B1464"/>
                        </a:solidFill>
                        <a:latin typeface="Arial" panose="020B0604020202020204" pitchFamily="34" charset="0"/>
                        <a:ea typeface="Helvetica Neue"/>
                        <a:cs typeface="Arial" panose="020B0604020202020204" pitchFamily="34" charset="0"/>
                        <a:sym typeface="Helvetica Neue"/>
                      </a:endParaRPr>
                    </a:p>
                  </a:txBody>
                  <a:tcPr marL="76200" marR="76200" marT="47625" marB="47625">
                    <a:lnL w="3175" cap="flat" cmpd="sng" algn="ctr">
                      <a:solidFill>
                        <a:srgbClr val="C4C7C5">
                          <a:alpha val="76863"/>
                        </a:srgbClr>
                      </a:solidFill>
                      <a:prstDash val="solid"/>
                      <a:round/>
                      <a:headEnd type="none" w="med" len="med"/>
                      <a:tailEnd type="none" w="med" len="med"/>
                    </a:lnL>
                    <a:lnR w="12700" cmpd="sng">
                      <a:noFill/>
                      <a:prstDash val="solid"/>
                    </a:lnR>
                    <a:lnT w="3175" cap="flat" cmpd="sng" algn="ctr">
                      <a:solidFill>
                        <a:srgbClr val="C4C7C5">
                          <a:alpha val="76863"/>
                        </a:srgbClr>
                      </a:solidFill>
                      <a:prstDash val="solid"/>
                      <a:round/>
                      <a:headEnd type="none" w="med" len="med"/>
                      <a:tailEnd type="none" w="med" len="med"/>
                    </a:lnT>
                    <a:lnB w="3175" cap="flat" cmpd="sng" algn="ctr">
                      <a:solidFill>
                        <a:srgbClr val="C4C7C5">
                          <a:alpha val="76863"/>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47650">
                <a:tc>
                  <a:txBody>
                    <a:bodyPr/>
                    <a:lstStyle/>
                    <a:p>
                      <a:pPr marL="0" lvl="0" indent="0" algn="l" rtl="0">
                        <a:spcBef>
                          <a:spcPts val="0"/>
                        </a:spcBef>
                        <a:spcAft>
                          <a:spcPts val="0"/>
                        </a:spcAft>
                        <a:buNone/>
                      </a:pPr>
                      <a:r>
                        <a:rPr lang="en-US" sz="1200" b="1">
                          <a:solidFill>
                            <a:srgbClr val="1B1464"/>
                          </a:solidFill>
                          <a:latin typeface="Arial" panose="020B0604020202020204" pitchFamily="34" charset="0"/>
                          <a:ea typeface="Helvetica Neue"/>
                          <a:cs typeface="Arial" panose="020B0604020202020204" pitchFamily="34" charset="0"/>
                          <a:sym typeface="Helvetica Neue"/>
                        </a:rPr>
                        <a:t>Campaign Adaptability</a:t>
                      </a:r>
                    </a:p>
                  </a:txBody>
                  <a:tcPr marL="76200" marR="76200" marT="47625" marB="47625">
                    <a:lnL w="12700" cmpd="sng">
                      <a:noFill/>
                      <a:prstDash val="solid"/>
                    </a:lnL>
                    <a:lnR w="3175" cap="flat" cmpd="sng" algn="ctr">
                      <a:solidFill>
                        <a:srgbClr val="C4C7C5">
                          <a:alpha val="76863"/>
                        </a:srgbClr>
                      </a:solidFill>
                      <a:prstDash val="solid"/>
                      <a:round/>
                      <a:headEnd type="none" w="med" len="med"/>
                      <a:tailEnd type="none" w="med" len="med"/>
                    </a:lnR>
                    <a:lnT w="3175" cap="flat" cmpd="sng" algn="ctr">
                      <a:solidFill>
                        <a:srgbClr val="C4C7C5">
                          <a:alpha val="76863"/>
                        </a:srgb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US" sz="1200" b="0" i="0" u="none" strike="noStrike" cap="none">
                          <a:solidFill>
                            <a:srgbClr val="1B1464"/>
                          </a:solidFill>
                          <a:latin typeface="Arial" panose="020B0604020202020204" pitchFamily="34" charset="0"/>
                          <a:ea typeface="Helvetica Neue"/>
                          <a:cs typeface="Arial" panose="020B0604020202020204" pitchFamily="34" charset="0"/>
                          <a:sym typeface="Helvetica Neue"/>
                        </a:rPr>
                        <a:t>Built to support national, local, always-on, and flighted campaigns across a wide range of advertiser strategies.</a:t>
                      </a:r>
                      <a:endParaRPr sz="1200" b="0" i="0" u="none" strike="noStrike" cap="none">
                        <a:solidFill>
                          <a:srgbClr val="1B1464"/>
                        </a:solidFill>
                        <a:latin typeface="Arial" panose="020B0604020202020204" pitchFamily="34" charset="0"/>
                        <a:ea typeface="Helvetica Neue"/>
                        <a:cs typeface="Arial" panose="020B0604020202020204" pitchFamily="34" charset="0"/>
                        <a:sym typeface="Helvetica Neue"/>
                      </a:endParaRPr>
                    </a:p>
                  </a:txBody>
                  <a:tcPr marL="76200" marR="76200" marT="47625" marB="47625">
                    <a:lnL w="3175" cap="flat" cmpd="sng" algn="ctr">
                      <a:solidFill>
                        <a:srgbClr val="C4C7C5">
                          <a:alpha val="76863"/>
                        </a:srgbClr>
                      </a:solidFill>
                      <a:prstDash val="solid"/>
                      <a:round/>
                      <a:headEnd type="none" w="med" len="med"/>
                      <a:tailEnd type="none" w="med" len="med"/>
                    </a:lnL>
                    <a:lnR w="12700" cmpd="sng">
                      <a:noFill/>
                      <a:prstDash val="solid"/>
                    </a:lnR>
                    <a:lnT w="3175" cap="flat" cmpd="sng" algn="ctr">
                      <a:solidFill>
                        <a:srgbClr val="C4C7C5">
                          <a:alpha val="76863"/>
                        </a:srgb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pic>
        <p:nvPicPr>
          <p:cNvPr id="235" name="Google Shape;235;p27"/>
          <p:cNvPicPr preferRelativeResize="0"/>
          <p:nvPr/>
        </p:nvPicPr>
        <p:blipFill rotWithShape="1">
          <a:blip r:embed="rId6">
            <a:alphaModFix/>
          </a:blip>
          <a:srcRect l="20687" r="27242"/>
          <a:stretch/>
        </p:blipFill>
        <p:spPr>
          <a:xfrm>
            <a:off x="3170028" y="3731063"/>
            <a:ext cx="4359132" cy="1197650"/>
          </a:xfrm>
          <a:prstGeom prst="rect">
            <a:avLst/>
          </a:prstGeom>
          <a:noFill/>
          <a:ln>
            <a:noFill/>
          </a:ln>
        </p:spPr>
      </p:pic>
      <p:grpSp>
        <p:nvGrpSpPr>
          <p:cNvPr id="2" name="Group 1">
            <a:extLst>
              <a:ext uri="{FF2B5EF4-FFF2-40B4-BE49-F238E27FC236}">
                <a16:creationId xmlns:a16="http://schemas.microsoft.com/office/drawing/2014/main" id="{6BD9C993-8D81-F206-6F69-76F618E0D012}"/>
              </a:ext>
            </a:extLst>
          </p:cNvPr>
          <p:cNvGrpSpPr/>
          <p:nvPr/>
        </p:nvGrpSpPr>
        <p:grpSpPr>
          <a:xfrm>
            <a:off x="209693" y="9231816"/>
            <a:ext cx="7353014" cy="519764"/>
            <a:chOff x="209693" y="9231816"/>
            <a:chExt cx="7353014" cy="519764"/>
          </a:xfrm>
        </p:grpSpPr>
        <p:sp>
          <p:nvSpPr>
            <p:cNvPr id="3" name="Rounded Rectangle 2">
              <a:extLst>
                <a:ext uri="{FF2B5EF4-FFF2-40B4-BE49-F238E27FC236}">
                  <a16:creationId xmlns:a16="http://schemas.microsoft.com/office/drawing/2014/main" id="{192432C5-C505-7F3B-C48C-BD8DDE60EC26}"/>
                </a:ext>
              </a:extLst>
            </p:cNvPr>
            <p:cNvSpPr/>
            <p:nvPr/>
          </p:nvSpPr>
          <p:spPr>
            <a:xfrm>
              <a:off x="209693" y="9231816"/>
              <a:ext cx="7353014" cy="519764"/>
            </a:xfrm>
            <a:prstGeom prst="roundRect">
              <a:avLst/>
            </a:prstGeom>
            <a:solidFill>
              <a:srgbClr val="1B1464"/>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342FF96-DECC-474E-5A2E-9B69C9815153}"/>
                </a:ext>
              </a:extLst>
            </p:cNvPr>
            <p:cNvSpPr txBox="1"/>
            <p:nvPr/>
          </p:nvSpPr>
          <p:spPr>
            <a:xfrm>
              <a:off x="311641" y="9231816"/>
              <a:ext cx="6828681" cy="4924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Website and contact information:</a:t>
              </a:r>
            </a:p>
            <a:p>
              <a:pPr marL="0" marR="0" lvl="0" indent="0" algn="l" defTabSz="4572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sng" strike="noStrike" kern="1200" cap="none" spc="0" normalizeH="0" baseline="0" noProof="0">
                  <a:ln>
                    <a:noFill/>
                  </a:ln>
                  <a:solidFill>
                    <a:srgbClr val="00BFF2"/>
                  </a:solidFill>
                  <a:effectLst/>
                  <a:uLnTx/>
                  <a:uFillTx/>
                  <a:latin typeface="Arial" panose="020B0604020202020204" pitchFamily="34" charset="0"/>
                  <a:ea typeface="Montserrat"/>
                  <a:cs typeface="Arial" panose="020B0604020202020204" pitchFamily="34" charset="0"/>
                  <a:sym typeface="Montserrat"/>
                  <a:hlinkClick r:id="rId7">
                    <a:extLst>
                      <a:ext uri="{A12FA001-AC4F-418D-AE19-62706E023703}">
                        <ahyp:hlinkClr xmlns:ahyp="http://schemas.microsoft.com/office/drawing/2018/hyperlinkcolor" val="tx"/>
                      </a:ext>
                    </a:extLst>
                  </a:hlinkClick>
                </a:rPr>
                <a:t>rslt.io</a:t>
              </a:r>
              <a:r>
                <a:rPr kumimoji="0" lang="en-US" sz="1200" b="0" i="0" u="none" strike="noStrike" kern="1200" cap="none" spc="0" normalizeH="0" baseline="0" noProof="0">
                  <a:ln>
                    <a:noFill/>
                  </a:ln>
                  <a:solidFill>
                    <a:srgbClr val="00BFF2"/>
                  </a:solidFill>
                  <a:effectLst/>
                  <a:uLnTx/>
                  <a:uFillTx/>
                  <a:latin typeface="Arial" panose="020B0604020202020204" pitchFamily="34" charset="0"/>
                  <a:ea typeface="Montserrat"/>
                  <a:cs typeface="Arial" panose="020B0604020202020204" pitchFamily="34" charset="0"/>
                  <a:sym typeface="Montserrat"/>
                </a:rPr>
                <a:t> </a:t>
              </a: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ontserrat"/>
                  <a:cs typeface="Arial" panose="020B0604020202020204" pitchFamily="34" charset="0"/>
                  <a:sym typeface="Montserrat"/>
                </a:rPr>
                <a:t>|</a:t>
              </a:r>
              <a:r>
                <a:rPr kumimoji="0" lang="en-US" sz="1200" b="0" i="0" u="none" strike="noStrike" kern="1200" cap="none" spc="0" normalizeH="0" baseline="0" noProof="0">
                  <a:ln>
                    <a:noFill/>
                  </a:ln>
                  <a:solidFill>
                    <a:srgbClr val="00BFF2"/>
                  </a:solidFill>
                  <a:effectLst/>
                  <a:uLnTx/>
                  <a:uFillTx/>
                  <a:latin typeface="Arial" panose="020B0604020202020204" pitchFamily="34" charset="0"/>
                  <a:ea typeface="Montserrat"/>
                  <a:cs typeface="Arial" panose="020B0604020202020204" pitchFamily="34" charset="0"/>
                  <a:sym typeface="Montserrat"/>
                </a:rPr>
                <a:t> </a:t>
              </a:r>
              <a:r>
                <a:rPr kumimoji="0" lang="en-US" sz="1200" b="0" i="0" u="sng" strike="noStrike" kern="1200" cap="none" spc="0" normalizeH="0" baseline="0" noProof="0">
                  <a:ln>
                    <a:noFill/>
                  </a:ln>
                  <a:solidFill>
                    <a:srgbClr val="00BFF2"/>
                  </a:solidFill>
                  <a:effectLst/>
                  <a:uLnTx/>
                  <a:uFillTx/>
                  <a:latin typeface="Arial" panose="020B0604020202020204" pitchFamily="34" charset="0"/>
                  <a:ea typeface="Montserrat"/>
                  <a:cs typeface="Arial" panose="020B0604020202020204" pitchFamily="34" charset="0"/>
                  <a:sym typeface="Montserrat"/>
                  <a:hlinkClick r:id="rId8">
                    <a:extLst>
                      <a:ext uri="{A12FA001-AC4F-418D-AE19-62706E023703}">
                        <ahyp:hlinkClr xmlns:ahyp="http://schemas.microsoft.com/office/drawing/2018/hyperlinkcolor" val="tx"/>
                      </a:ext>
                    </a:extLst>
                  </a:hlinkClick>
                </a:rPr>
                <a:t>contact@rslt.io</a:t>
              </a:r>
              <a:endParaRPr kumimoji="0" lang="en-US" sz="1200" b="0" i="0" u="none" strike="noStrike" kern="1200" cap="none" spc="0" normalizeH="0" baseline="0" noProof="0">
                <a:ln>
                  <a:noFill/>
                </a:ln>
                <a:solidFill>
                  <a:srgbClr val="00BFF2"/>
                </a:solidFill>
                <a:effectLst/>
                <a:uLnTx/>
                <a:uFillTx/>
                <a:latin typeface="Arial" panose="020B0604020202020204" pitchFamily="34" charset="0"/>
                <a:ea typeface="Montserrat"/>
                <a:cs typeface="Arial" panose="020B0604020202020204" pitchFamily="34" charset="0"/>
                <a:sym typeface="Montserrat"/>
              </a:endParaRPr>
            </a:p>
          </p:txBody>
        </p:sp>
      </p:grpSp>
      <p:sp>
        <p:nvSpPr>
          <p:cNvPr id="5" name="TextBox 4">
            <a:extLst>
              <a:ext uri="{FF2B5EF4-FFF2-40B4-BE49-F238E27FC236}">
                <a16:creationId xmlns:a16="http://schemas.microsoft.com/office/drawing/2014/main" id="{1079296D-0C89-9B22-5BC5-B38C8EF0E02F}"/>
              </a:ext>
            </a:extLst>
          </p:cNvPr>
          <p:cNvSpPr txBox="1"/>
          <p:nvPr/>
        </p:nvSpPr>
        <p:spPr>
          <a:xfrm>
            <a:off x="146303" y="1171261"/>
            <a:ext cx="7051245" cy="67710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algn="just">
              <a:buClr>
                <a:srgbClr val="000000"/>
              </a:buClr>
              <a:buSzPts val="1000"/>
            </a:pPr>
            <a:r>
              <a:rPr lang="en-US" sz="1200">
                <a:solidFill>
                  <a:srgbClr val="1B1464"/>
                </a:solidFill>
                <a:latin typeface="Arial" panose="020B0604020202020204" pitchFamily="34" charset="0"/>
                <a:ea typeface="Helvetica Neue"/>
                <a:cs typeface="Arial" panose="020B0604020202020204" pitchFamily="34" charset="0"/>
                <a:sym typeface="Helvetica Neue"/>
              </a:rPr>
              <a:t>RSLT TV resolves the complexity of measuring overlapping TV exposures. Using a unified, signal-based, privacy-first approach, we clarify true incremental lift. Measure all your Linear and Connected TV investments with confidence. No pixels or identity matching required.</a:t>
            </a:r>
          </a:p>
        </p:txBody>
      </p:sp>
      <p:sp>
        <p:nvSpPr>
          <p:cNvPr id="7" name="TextBox 6">
            <a:extLst>
              <a:ext uri="{FF2B5EF4-FFF2-40B4-BE49-F238E27FC236}">
                <a16:creationId xmlns:a16="http://schemas.microsoft.com/office/drawing/2014/main" id="{707CC044-FF69-C6BB-060C-57268F619372}"/>
              </a:ext>
            </a:extLst>
          </p:cNvPr>
          <p:cNvSpPr txBox="1"/>
          <p:nvPr/>
        </p:nvSpPr>
        <p:spPr>
          <a:xfrm>
            <a:off x="146303" y="6529956"/>
            <a:ext cx="7051245" cy="67710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a:defRPr/>
            </a:pPr>
            <a:r>
              <a:rPr lang="en-US" sz="1200">
                <a:solidFill>
                  <a:srgbClr val="1B1464"/>
                </a:solidFill>
                <a:latin typeface="Arial" panose="020B0604020202020204" pitchFamily="34" charset="0"/>
                <a:cs typeface="Arial" panose="020B0604020202020204" pitchFamily="34" charset="0"/>
              </a:rPr>
              <a:t>Brands, agencies and publishers. We serve a range of industries including retail, ecommerce, financial services, insurance, home and lifestyle, QSR and restaurants, legal services and non-profit organizations.</a:t>
            </a:r>
          </a:p>
        </p:txBody>
      </p:sp>
      <p:sp>
        <p:nvSpPr>
          <p:cNvPr id="10" name="TextBox 9">
            <a:extLst>
              <a:ext uri="{FF2B5EF4-FFF2-40B4-BE49-F238E27FC236}">
                <a16:creationId xmlns:a16="http://schemas.microsoft.com/office/drawing/2014/main" id="{B3A5B143-D57A-6383-3755-42D9A4085053}"/>
              </a:ext>
            </a:extLst>
          </p:cNvPr>
          <p:cNvSpPr txBox="1"/>
          <p:nvPr/>
        </p:nvSpPr>
        <p:spPr>
          <a:xfrm>
            <a:off x="134392" y="7526145"/>
            <a:ext cx="3457233" cy="1000274"/>
          </a:xfrm>
          <a:prstGeom prst="rect">
            <a:avLst/>
          </a:prstGeom>
          <a:noFill/>
        </p:spPr>
        <p:txBody>
          <a:bodyPr wrap="square">
            <a:spAutoFit/>
          </a:bodyPr>
          <a:lstStyle/>
          <a:p>
            <a:pPr>
              <a:defRPr/>
            </a:pPr>
            <a:r>
              <a:rPr lang="en-US" sz="1200">
                <a:solidFill>
                  <a:srgbClr val="1B1464"/>
                </a:solidFill>
                <a:latin typeface="Arial" panose="020B0604020202020204" pitchFamily="34" charset="0"/>
                <a:cs typeface="Arial" panose="020B0604020202020204" pitchFamily="34" charset="0"/>
              </a:rPr>
              <a:t>AI and machine learning detect incremental online business outcomes from TV advertising. Signal-based models identify creative fatigue and avoid reliance on fragile identity matching.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6" name="Google Shape;62;p13">
            <a:extLst>
              <a:ext uri="{FF2B5EF4-FFF2-40B4-BE49-F238E27FC236}">
                <a16:creationId xmlns:a16="http://schemas.microsoft.com/office/drawing/2014/main" id="{211C31A8-955B-9991-0E72-2A791DFDAB4A}"/>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26</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jellyfish in the water&#10;&#10;Description automatically generated with low confidence">
            <a:extLst>
              <a:ext uri="{FF2B5EF4-FFF2-40B4-BE49-F238E27FC236}">
                <a16:creationId xmlns:a16="http://schemas.microsoft.com/office/drawing/2014/main" id="{618B1EE3-D2AB-9DBC-77A5-092977CF1D52}"/>
              </a:ext>
            </a:extLst>
          </p:cNvPr>
          <p:cNvPicPr>
            <a:picLocks noChangeAspect="1"/>
          </p:cNvPicPr>
          <p:nvPr/>
        </p:nvPicPr>
        <p:blipFill rotWithShape="1">
          <a:blip r:embed="rId3"/>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0" y="9839147"/>
            <a:ext cx="7772400" cy="22175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a:spLocks/>
          </p:cNvSpPr>
          <p:nvPr/>
        </p:nvSpPr>
        <p:spPr>
          <a:xfrm>
            <a:off x="285443" y="1625756"/>
            <a:ext cx="3893126" cy="369333"/>
          </a:xfrm>
          <a:prstGeom prst="rect">
            <a:avLst/>
          </a:prstGeom>
          <a:noFill/>
        </p:spPr>
        <p:txBody>
          <a:bodyPr wrap="square" rtlCol="0">
            <a:spAutoFit/>
          </a:bodyPr>
          <a:lstStyle/>
          <a:p>
            <a:pPr marL="342908" marR="0" lvl="0" indent="-342908"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B9314962-909F-94F0-9C0A-741D073BF6D2}"/>
              </a:ext>
            </a:extLst>
          </p:cNvPr>
          <p:cNvCxnSpPr>
            <a:cxnSpLocks/>
          </p:cNvCxnSpPr>
          <p:nvPr/>
        </p:nvCxnSpPr>
        <p:spPr>
          <a:xfrm>
            <a:off x="209693" y="2343533"/>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2389F8-AF09-C704-D6AA-C7FE57FB00D7}"/>
              </a:ext>
            </a:extLst>
          </p:cNvPr>
          <p:cNvCxnSpPr>
            <a:cxnSpLocks/>
          </p:cNvCxnSpPr>
          <p:nvPr/>
        </p:nvCxnSpPr>
        <p:spPr>
          <a:xfrm>
            <a:off x="209693" y="3660017"/>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A9FC20-8FB7-84BC-369A-8C7A38F671DE}"/>
              </a:ext>
            </a:extLst>
          </p:cNvPr>
          <p:cNvCxnSpPr>
            <a:cxnSpLocks/>
          </p:cNvCxnSpPr>
          <p:nvPr/>
        </p:nvCxnSpPr>
        <p:spPr>
          <a:xfrm>
            <a:off x="232111" y="7730768"/>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3874F8-C38A-3AF7-F327-A104D3138979}"/>
              </a:ext>
            </a:extLst>
          </p:cNvPr>
          <p:cNvSpPr txBox="1"/>
          <p:nvPr/>
        </p:nvSpPr>
        <p:spPr>
          <a:xfrm>
            <a:off x="311641" y="930281"/>
            <a:ext cx="7051245" cy="123110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do you 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a:defRPr/>
            </a:pPr>
            <a:r>
              <a:rPr lang="en-US" sz="1400">
                <a:solidFill>
                  <a:srgbClr val="1B1464"/>
                </a:solidFill>
                <a:latin typeface="Arial" panose="020B0604020202020204" pitchFamily="34" charset="0"/>
                <a:cs typeface="Arial" panose="020B0604020202020204" pitchFamily="34" charset="0"/>
              </a:rPr>
              <a:t>Samba TV specializes in TV data and cross-screen measurement. We leverage viewership data to provide off-the-shelf and custom audience targeting solutions. </a:t>
            </a:r>
            <a:br>
              <a:rPr lang="en-US" sz="1400">
                <a:solidFill>
                  <a:srgbClr val="1B1464"/>
                </a:solidFill>
                <a:latin typeface="Arial" panose="020B0604020202020204" pitchFamily="34" charset="0"/>
                <a:cs typeface="Arial" panose="020B0604020202020204" pitchFamily="34" charset="0"/>
              </a:rPr>
            </a:br>
            <a:r>
              <a:rPr lang="en-US" sz="1400">
                <a:solidFill>
                  <a:srgbClr val="1B1464"/>
                </a:solidFill>
                <a:latin typeface="Arial" panose="020B0604020202020204" pitchFamily="34" charset="0"/>
                <a:cs typeface="Arial" panose="020B0604020202020204" pitchFamily="34" charset="0"/>
              </a:rPr>
              <a:t>We can also measure TV and digital campaigns to provide insights into viewership habits, advertising effectiveness, and audience engagement. </a:t>
            </a:r>
          </a:p>
        </p:txBody>
      </p:sp>
      <p:sp>
        <p:nvSpPr>
          <p:cNvPr id="15" name="TextBox 14">
            <a:extLst>
              <a:ext uri="{FF2B5EF4-FFF2-40B4-BE49-F238E27FC236}">
                <a16:creationId xmlns:a16="http://schemas.microsoft.com/office/drawing/2014/main" id="{46F70DCB-4570-54F6-6E3B-9D981375506F}"/>
              </a:ext>
            </a:extLst>
          </p:cNvPr>
          <p:cNvSpPr txBox="1"/>
          <p:nvPr/>
        </p:nvSpPr>
        <p:spPr>
          <a:xfrm>
            <a:off x="311642" y="2478644"/>
            <a:ext cx="7051244"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makes your product or platform unique?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r>
              <a:rPr lang="en-US" sz="1400">
                <a:solidFill>
                  <a:srgbClr val="1B1464"/>
                </a:solidFill>
                <a:latin typeface="Arial" panose="020B0604020202020204" pitchFamily="34" charset="0"/>
                <a:cs typeface="Arial" panose="020B0604020202020204" pitchFamily="34" charset="0"/>
              </a:rPr>
              <a:t>At Samba TV, we have a full proprietary tech-stack that includes ACR, first party data, Identity Graph, and a panel which produces TV data and measurement insights that are the most representative in the industry compared to the U.S. census.</a:t>
            </a:r>
          </a:p>
        </p:txBody>
      </p:sp>
      <p:sp>
        <p:nvSpPr>
          <p:cNvPr id="19" name="TextBox 18">
            <a:extLst>
              <a:ext uri="{FF2B5EF4-FFF2-40B4-BE49-F238E27FC236}">
                <a16:creationId xmlns:a16="http://schemas.microsoft.com/office/drawing/2014/main" id="{3EADFF59-FC6B-29CA-B71B-7F3710A164CD}"/>
              </a:ext>
            </a:extLst>
          </p:cNvPr>
          <p:cNvSpPr txBox="1"/>
          <p:nvPr/>
        </p:nvSpPr>
        <p:spPr>
          <a:xfrm>
            <a:off x="311641" y="3801284"/>
            <a:ext cx="7051242"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types of companies do you serve?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endParaRPr lang="en-US" sz="200">
              <a:solidFill>
                <a:srgbClr val="1B1464"/>
              </a:solidFill>
              <a:latin typeface="Arial" panose="020B0604020202020204" pitchFamily="34" charset="0"/>
              <a:cs typeface="Arial" panose="020B0604020202020204" pitchFamily="34" charset="0"/>
            </a:endParaRPr>
          </a:p>
          <a:p>
            <a:r>
              <a:rPr lang="en-US" sz="1400">
                <a:solidFill>
                  <a:srgbClr val="1B1464"/>
                </a:solidFill>
                <a:latin typeface="Arial" panose="020B0604020202020204" pitchFamily="34" charset="0"/>
                <a:cs typeface="Arial" panose="020B0604020202020204" pitchFamily="34" charset="0"/>
              </a:rPr>
              <a:t>Samba TV provides solutions for a wide array of Brands, Agencies, Research Firms, Digital Publishers, Broadcasters, and TV OEMs. We provide value regardless of size, budgets, or industry, focusing on the diverse needs of these sectors with both standard and custom solutions.</a:t>
            </a:r>
          </a:p>
        </p:txBody>
      </p:sp>
      <p:cxnSp>
        <p:nvCxnSpPr>
          <p:cNvPr id="42" name="Straight Connector 41">
            <a:extLst>
              <a:ext uri="{FF2B5EF4-FFF2-40B4-BE49-F238E27FC236}">
                <a16:creationId xmlns:a16="http://schemas.microsoft.com/office/drawing/2014/main" id="{C742D552-228B-1B65-A9B9-2CF347DC9A62}"/>
              </a:ext>
            </a:extLst>
          </p:cNvPr>
          <p:cNvCxnSpPr>
            <a:cxnSpLocks/>
          </p:cNvCxnSpPr>
          <p:nvPr/>
        </p:nvCxnSpPr>
        <p:spPr>
          <a:xfrm>
            <a:off x="209693" y="5290005"/>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909A3D0-833A-CFEB-2478-0E4C59A48939}"/>
              </a:ext>
            </a:extLst>
          </p:cNvPr>
          <p:cNvSpPr txBox="1"/>
          <p:nvPr/>
        </p:nvSpPr>
        <p:spPr>
          <a:xfrm>
            <a:off x="285443" y="7786739"/>
            <a:ext cx="7277264"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are the core elements of a successful partnership?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endParaRPr lang="en-US" sz="200">
              <a:solidFill>
                <a:srgbClr val="1B1464"/>
              </a:solidFill>
              <a:latin typeface="Arial" panose="020B0604020202020204" pitchFamily="34" charset="0"/>
              <a:cs typeface="Arial" panose="020B0604020202020204" pitchFamily="34" charset="0"/>
            </a:endParaRPr>
          </a:p>
          <a:p>
            <a:r>
              <a:rPr lang="en-US" sz="1400">
                <a:solidFill>
                  <a:srgbClr val="1B1464"/>
                </a:solidFill>
                <a:latin typeface="Arial" panose="020B0604020202020204" pitchFamily="34" charset="0"/>
                <a:cs typeface="Arial" panose="020B0604020202020204" pitchFamily="34" charset="0"/>
              </a:rPr>
              <a:t>At Samba TV, we believe successful partnerships are built on trust. Wholly owning our own full tech-stack means that our partners can have trust in our first-party data, the </a:t>
            </a:r>
            <a:br>
              <a:rPr lang="en-US" sz="1400">
                <a:solidFill>
                  <a:srgbClr val="1B1464"/>
                </a:solidFill>
                <a:latin typeface="Arial" panose="020B0604020202020204" pitchFamily="34" charset="0"/>
                <a:cs typeface="Arial" panose="020B0604020202020204" pitchFamily="34" charset="0"/>
              </a:rPr>
            </a:br>
            <a:r>
              <a:rPr lang="en-US" sz="1400">
                <a:solidFill>
                  <a:srgbClr val="1B1464"/>
                </a:solidFill>
                <a:latin typeface="Arial" panose="020B0604020202020204" pitchFamily="34" charset="0"/>
                <a:cs typeface="Arial" panose="020B0604020202020204" pitchFamily="34" charset="0"/>
              </a:rPr>
              <a:t>most diverse and representative in the industry, while maintaining the most stringent global privacy standard to provide trusted data you can rely on now and into the future.</a:t>
            </a:r>
          </a:p>
        </p:txBody>
      </p:sp>
      <p:sp>
        <p:nvSpPr>
          <p:cNvPr id="20" name="TextBox 19">
            <a:extLst>
              <a:ext uri="{FF2B5EF4-FFF2-40B4-BE49-F238E27FC236}">
                <a16:creationId xmlns:a16="http://schemas.microsoft.com/office/drawing/2014/main" id="{D0EDB359-FEC0-080C-22D4-4B98129C3514}"/>
              </a:ext>
            </a:extLst>
          </p:cNvPr>
          <p:cNvSpPr txBox="1"/>
          <p:nvPr/>
        </p:nvSpPr>
        <p:spPr>
          <a:xfrm>
            <a:off x="311641" y="5470083"/>
            <a:ext cx="3300239" cy="2077492"/>
          </a:xfrm>
          <a:prstGeom prst="rect">
            <a:avLst/>
          </a:prstGeom>
          <a:noFill/>
        </p:spPr>
        <p:txBody>
          <a:bodyPr wrap="square">
            <a:spAutoFit/>
          </a:bodyPr>
          <a:lstStyle/>
          <a:p>
            <a:pPr>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engagement metrics do you report on?</a:t>
            </a:r>
            <a:endParaRPr lang="en-US" sz="1600" b="1">
              <a:solidFill>
                <a:srgbClr val="00B0F0"/>
              </a:solidFill>
              <a:latin typeface="Arial" panose="020B0604020202020204" pitchFamily="34" charset="0"/>
              <a:cs typeface="Arial" panose="020B0604020202020204" pitchFamily="34" charset="0"/>
            </a:endParaRPr>
          </a:p>
          <a:p>
            <a:pPr>
              <a:defRPr/>
            </a:pPr>
            <a:endParaRPr lang="en-US" sz="200" b="1">
              <a:solidFill>
                <a:srgbClr val="00B0F0"/>
              </a:solidFill>
              <a:latin typeface="Arial" panose="020B0604020202020204" pitchFamily="34" charset="0"/>
              <a:cs typeface="Arial" panose="020B0604020202020204" pitchFamily="34" charset="0"/>
            </a:endParaRPr>
          </a:p>
          <a:p>
            <a:pPr>
              <a:defRPr/>
            </a:pPr>
            <a:r>
              <a:rPr lang="en-US" sz="1400">
                <a:solidFill>
                  <a:srgbClr val="1B1464"/>
                </a:solidFill>
                <a:latin typeface="Arial" panose="020B0604020202020204" pitchFamily="34" charset="0"/>
                <a:cs typeface="Arial" panose="020B0604020202020204" pitchFamily="34" charset="0"/>
              </a:rPr>
              <a:t>Samba TV can report on Ad Views / Impressions, Reach, Frequency, Incremental Lift, Page Views, Clicks, Unique Visitors, Tune-In, Box Office, Purchase, Location-based attribution and conversion metrics.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5AF8603-2D4C-D8AF-FF05-1B93E925958D}"/>
              </a:ext>
            </a:extLst>
          </p:cNvPr>
          <p:cNvSpPr txBox="1"/>
          <p:nvPr/>
        </p:nvSpPr>
        <p:spPr>
          <a:xfrm>
            <a:off x="3720313" y="5464541"/>
            <a:ext cx="3642570" cy="1862048"/>
          </a:xfrm>
          <a:prstGeom prst="rect">
            <a:avLst/>
          </a:prstGeom>
          <a:noFill/>
        </p:spPr>
        <p:txBody>
          <a:bodyPr wrap="square">
            <a:spAutoFit/>
          </a:bodyPr>
          <a:lstStyle/>
          <a:p>
            <a:pPr>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video platforms do you measure or support?</a:t>
            </a:r>
          </a:p>
          <a:p>
            <a:pPr>
              <a:defRPr/>
            </a:pPr>
            <a:endParaRPr lang="en-US" sz="200" b="1">
              <a:solidFill>
                <a:srgbClr val="00B0F0"/>
              </a:solidFill>
              <a:latin typeface="Arial" panose="020B0604020202020204" pitchFamily="34" charset="0"/>
              <a:cs typeface="Arial" panose="020B0604020202020204" pitchFamily="34" charset="0"/>
            </a:endParaRPr>
          </a:p>
          <a:p>
            <a:pPr>
              <a:defRPr/>
            </a:pPr>
            <a:r>
              <a:rPr lang="en-US" sz="1400">
                <a:solidFill>
                  <a:srgbClr val="1B1464"/>
                </a:solidFill>
                <a:latin typeface="Arial" panose="020B0604020202020204" pitchFamily="34" charset="0"/>
                <a:cs typeface="Arial" panose="020B0604020202020204" pitchFamily="34" charset="0"/>
              </a:rPr>
              <a:t>Samba TV can measure CTV, OTT, VOD, SVOD, AVOD, FAST, Digital Video, Social Video and any other digital media that can support third-party pixels or tagging for measurement.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1D154252-C605-4861-2E31-E06E4D75AB41}"/>
              </a:ext>
            </a:extLst>
          </p:cNvPr>
          <p:cNvCxnSpPr>
            <a:cxnSpLocks/>
          </p:cNvCxnSpPr>
          <p:nvPr/>
        </p:nvCxnSpPr>
        <p:spPr>
          <a:xfrm>
            <a:off x="3636292" y="5701105"/>
            <a:ext cx="0" cy="1510087"/>
          </a:xfrm>
          <a:prstGeom prst="line">
            <a:avLst/>
          </a:prstGeom>
          <a:ln>
            <a:solidFill>
              <a:srgbClr val="00BFF2"/>
            </a:solidFill>
            <a:prstDash val="lgDash"/>
          </a:ln>
        </p:spPr>
        <p:style>
          <a:lnRef idx="1">
            <a:schemeClr val="accent1"/>
          </a:lnRef>
          <a:fillRef idx="0">
            <a:schemeClr val="accent1"/>
          </a:fillRef>
          <a:effectRef idx="0">
            <a:schemeClr val="accent1"/>
          </a:effectRef>
          <a:fontRef idx="minor">
            <a:schemeClr val="tx1"/>
          </a:fontRef>
        </p:style>
      </p:cxnSp>
      <p:sp>
        <p:nvSpPr>
          <p:cNvPr id="13" name="Rounded Rectangle 1">
            <a:extLst>
              <a:ext uri="{FF2B5EF4-FFF2-40B4-BE49-F238E27FC236}">
                <a16:creationId xmlns:a16="http://schemas.microsoft.com/office/drawing/2014/main" id="{98C0762B-5D64-B22A-4D03-C812192765E3}"/>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2FD22D3-737E-FC50-C9B4-3CF258F6FCAA}"/>
              </a:ext>
            </a:extLst>
          </p:cNvPr>
          <p:cNvPicPr>
            <a:picLocks noChangeAspect="1"/>
          </p:cNvPicPr>
          <p:nvPr/>
        </p:nvPicPr>
        <p:blipFill>
          <a:blip r:embed="rId5"/>
          <a:stretch>
            <a:fillRect/>
          </a:stretch>
        </p:blipFill>
        <p:spPr>
          <a:xfrm>
            <a:off x="5706872" y="135212"/>
            <a:ext cx="1928968" cy="576555"/>
          </a:xfrm>
          <a:prstGeom prst="rect">
            <a:avLst/>
          </a:prstGeom>
        </p:spPr>
      </p:pic>
      <p:grpSp>
        <p:nvGrpSpPr>
          <p:cNvPr id="4" name="Group 3">
            <a:extLst>
              <a:ext uri="{FF2B5EF4-FFF2-40B4-BE49-F238E27FC236}">
                <a16:creationId xmlns:a16="http://schemas.microsoft.com/office/drawing/2014/main" id="{47364396-D10B-EA92-162B-073860D4BB68}"/>
              </a:ext>
            </a:extLst>
          </p:cNvPr>
          <p:cNvGrpSpPr/>
          <p:nvPr/>
        </p:nvGrpSpPr>
        <p:grpSpPr>
          <a:xfrm>
            <a:off x="209693" y="9231816"/>
            <a:ext cx="7353014" cy="519764"/>
            <a:chOff x="209693" y="9231816"/>
            <a:chExt cx="7353014" cy="519764"/>
          </a:xfrm>
        </p:grpSpPr>
        <p:sp>
          <p:nvSpPr>
            <p:cNvPr id="7" name="Rounded Rectangle 6">
              <a:extLst>
                <a:ext uri="{FF2B5EF4-FFF2-40B4-BE49-F238E27FC236}">
                  <a16:creationId xmlns:a16="http://schemas.microsoft.com/office/drawing/2014/main" id="{A168F9E2-D51D-67B8-D12D-E4FC0A2F0C0B}"/>
                </a:ext>
              </a:extLst>
            </p:cNvPr>
            <p:cNvSpPr/>
            <p:nvPr/>
          </p:nvSpPr>
          <p:spPr>
            <a:xfrm>
              <a:off x="209693" y="9231816"/>
              <a:ext cx="7353014" cy="519764"/>
            </a:xfrm>
            <a:prstGeom prst="roundRect">
              <a:avLst/>
            </a:prstGeom>
            <a:solidFill>
              <a:srgbClr val="1B1464"/>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25A1496-E21F-08A1-CBCF-8F0AE248576D}"/>
                </a:ext>
              </a:extLst>
            </p:cNvPr>
            <p:cNvSpPr txBox="1"/>
            <p:nvPr/>
          </p:nvSpPr>
          <p:spPr>
            <a:xfrm>
              <a:off x="311641" y="9231816"/>
              <a:ext cx="6828681" cy="4924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Website and contact information:</a:t>
              </a:r>
            </a:p>
            <a:p>
              <a:pPr>
                <a:defRPr/>
              </a:pPr>
              <a:r>
                <a:rPr lang="en-US" sz="1200">
                  <a:solidFill>
                    <a:srgbClr val="00BFF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samba.tv</a:t>
              </a:r>
              <a:r>
                <a:rPr lang="en-US" sz="1200">
                  <a:solidFill>
                    <a:srgbClr val="00BFF2"/>
                  </a:solidFill>
                  <a:latin typeface="Arial" panose="020B0604020202020204" pitchFamily="34" charset="0"/>
                  <a:cs typeface="Arial" panose="020B0604020202020204" pitchFamily="34" charset="0"/>
                </a:rPr>
                <a:t> </a:t>
              </a:r>
              <a:r>
                <a:rPr lang="en-US" sz="1200">
                  <a:solidFill>
                    <a:schemeClr val="bg1"/>
                  </a:solidFill>
                  <a:latin typeface="Arial" panose="020B0604020202020204" pitchFamily="34" charset="0"/>
                  <a:cs typeface="Arial" panose="020B0604020202020204" pitchFamily="34" charset="0"/>
                </a:rPr>
                <a:t>|</a:t>
              </a:r>
              <a:r>
                <a:rPr lang="en-US" sz="1200">
                  <a:latin typeface="Arial" panose="020B0604020202020204" pitchFamily="34" charset="0"/>
                  <a:cs typeface="Arial" panose="020B0604020202020204" pitchFamily="34" charset="0"/>
                </a:rPr>
                <a:t> </a:t>
              </a:r>
              <a:r>
                <a:rPr lang="en-US" sz="1200" u="sng">
                  <a:solidFill>
                    <a:srgbClr val="00BFF2"/>
                  </a:solidFill>
                  <a:latin typeface="Arial" panose="020B0604020202020204" pitchFamily="34" charset="0"/>
                  <a:cs typeface="Arial" panose="020B0604020202020204" pitchFamily="34" charset="0"/>
                  <a:hlinkClick r:id="rId7" tooltip="mailto:info@samba.tv">
                    <a:extLst>
                      <a:ext uri="{A12FA001-AC4F-418D-AE19-62706E023703}">
                        <ahyp:hlinkClr xmlns:ahyp="http://schemas.microsoft.com/office/drawing/2018/hyperlinkcolor" val="tx"/>
                      </a:ext>
                    </a:extLst>
                  </a:hlinkClick>
                </a:rPr>
                <a:t>info@samba.tv</a:t>
              </a:r>
              <a:r>
                <a:rPr lang="en-US" sz="1200">
                  <a:solidFill>
                    <a:srgbClr val="00BFF2"/>
                  </a:solidFill>
                  <a:latin typeface="Arial" panose="020B0604020202020204" pitchFamily="34" charset="0"/>
                  <a:cs typeface="Arial" panose="020B0604020202020204" pitchFamily="34" charset="0"/>
                </a:rPr>
                <a:t> </a:t>
              </a:r>
            </a:p>
          </p:txBody>
        </p:sp>
      </p:grpSp>
      <p:sp>
        <p:nvSpPr>
          <p:cNvPr id="5" name="Google Shape;62;p13">
            <a:extLst>
              <a:ext uri="{FF2B5EF4-FFF2-40B4-BE49-F238E27FC236}">
                <a16:creationId xmlns:a16="http://schemas.microsoft.com/office/drawing/2014/main" id="{9A9B80A0-E382-F7D9-1DC1-754FA5A76876}"/>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27</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4159201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04486-0959-426E-3BE9-F4879FF73EC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7891F7F-C89D-E47F-9DA4-FD729B225AF2}"/>
              </a:ext>
            </a:extLst>
          </p:cNvPr>
          <p:cNvSpPr txBox="1"/>
          <p:nvPr/>
        </p:nvSpPr>
        <p:spPr>
          <a:xfrm>
            <a:off x="159261" y="880677"/>
            <a:ext cx="7656003" cy="258532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do you 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a:solidFill>
                  <a:srgbClr val="1B1464"/>
                </a:solidFill>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err="1">
                <a:solidFill>
                  <a:srgbClr val="1B1464"/>
                </a:solidFill>
                <a:latin typeface="Arial" panose="020B0604020202020204" pitchFamily="34" charset="0"/>
                <a:cs typeface="Arial" panose="020B0604020202020204" pitchFamily="34" charset="0"/>
              </a:rPr>
              <a:t>TVision</a:t>
            </a:r>
            <a:r>
              <a:rPr lang="en-US" sz="1200">
                <a:solidFill>
                  <a:srgbClr val="1B1464"/>
                </a:solidFill>
                <a:latin typeface="Arial" panose="020B0604020202020204" pitchFamily="34" charset="0"/>
                <a:cs typeface="Arial" panose="020B0604020202020204" pitchFamily="34" charset="0"/>
              </a:rPr>
              <a:t> provides an unparalleled lens into thousands of America's living rooms. We deliver person-level data on:</a:t>
            </a:r>
          </a:p>
          <a:p>
            <a:pPr marL="628650" lvl="1" indent="-171450">
              <a:buBlip>
                <a:blip r:embed="rId3"/>
              </a:buBlip>
              <a:defRPr/>
            </a:pPr>
            <a:r>
              <a:rPr lang="en-US" sz="1200" b="1">
                <a:solidFill>
                  <a:srgbClr val="1B1464"/>
                </a:solidFill>
                <a:latin typeface="Arial" panose="020B0604020202020204" pitchFamily="34" charset="0"/>
                <a:ea typeface="Helvetica Neue"/>
                <a:cs typeface="Arial" panose="020B0604020202020204" pitchFamily="34" charset="0"/>
              </a:rPr>
              <a:t>What people are watching:</a:t>
            </a:r>
            <a:r>
              <a:rPr lang="en-US" sz="1200">
                <a:solidFill>
                  <a:srgbClr val="1B1464"/>
                </a:solidFill>
                <a:latin typeface="Arial" panose="020B0604020202020204" pitchFamily="34" charset="0"/>
                <a:ea typeface="Helvetica Neue"/>
                <a:cs typeface="Arial" panose="020B0604020202020204" pitchFamily="34" charset="0"/>
              </a:rPr>
              <a:t> Detailed insights into specific programs and ad creatives.</a:t>
            </a:r>
          </a:p>
          <a:p>
            <a:pPr marL="628650" lvl="1" indent="-171450">
              <a:buBlip>
                <a:blip r:embed="rId3"/>
              </a:buBlip>
              <a:defRPr/>
            </a:pPr>
            <a:r>
              <a:rPr lang="en-US" sz="1200" b="1">
                <a:solidFill>
                  <a:srgbClr val="1B1464"/>
                </a:solidFill>
                <a:latin typeface="Arial" panose="020B0604020202020204" pitchFamily="34" charset="0"/>
                <a:ea typeface="Helvetica Neue"/>
                <a:cs typeface="Arial" panose="020B0604020202020204" pitchFamily="34" charset="0"/>
              </a:rPr>
              <a:t>How they are getting that content: </a:t>
            </a:r>
            <a:r>
              <a:rPr lang="en-US" sz="1200">
                <a:solidFill>
                  <a:srgbClr val="1B1464"/>
                </a:solidFill>
                <a:latin typeface="Arial" panose="020B0604020202020204" pitchFamily="34" charset="0"/>
                <a:ea typeface="Helvetica Neue"/>
                <a:cs typeface="Arial" panose="020B0604020202020204" pitchFamily="34" charset="0"/>
              </a:rPr>
              <a:t>Granular understanding of platform and device consumption (e.g., specific CTV app vs. linear channel).</a:t>
            </a:r>
          </a:p>
          <a:p>
            <a:pPr marL="628650" lvl="1" indent="-171450">
              <a:buBlip>
                <a:blip r:embed="rId3"/>
              </a:buBlip>
              <a:defRPr/>
            </a:pPr>
            <a:r>
              <a:rPr lang="en-US" sz="1200" b="1">
                <a:solidFill>
                  <a:srgbClr val="1B1464"/>
                </a:solidFill>
                <a:latin typeface="Arial" panose="020B0604020202020204" pitchFamily="34" charset="0"/>
                <a:ea typeface="Helvetica Neue"/>
                <a:cs typeface="Arial" panose="020B0604020202020204" pitchFamily="34" charset="0"/>
              </a:rPr>
              <a:t>If and when those people are paying attention: </a:t>
            </a:r>
            <a:r>
              <a:rPr lang="en-US" sz="1200">
                <a:solidFill>
                  <a:srgbClr val="1B1464"/>
                </a:solidFill>
                <a:latin typeface="Arial" panose="020B0604020202020204" pitchFamily="34" charset="0"/>
                <a:ea typeface="Helvetica Neue"/>
                <a:cs typeface="Arial" panose="020B0604020202020204" pitchFamily="34" charset="0"/>
              </a:rPr>
              <a:t>Second-by-second measurement of true, human attention to the screen.</a:t>
            </a:r>
          </a:p>
          <a:p>
            <a:pPr marL="628650" lvl="1" indent="-171450">
              <a:buBlip>
                <a:blip r:embed="rId3"/>
              </a:buBlip>
              <a:defRPr/>
            </a:pPr>
            <a:r>
              <a:rPr lang="en-US" sz="1200" b="1">
                <a:solidFill>
                  <a:srgbClr val="1B1464"/>
                </a:solidFill>
                <a:latin typeface="Arial" panose="020B0604020202020204" pitchFamily="34" charset="0"/>
                <a:ea typeface="Helvetica Neue"/>
                <a:cs typeface="Arial" panose="020B0604020202020204" pitchFamily="34" charset="0"/>
              </a:rPr>
              <a:t>Crucially, who they are watching with: </a:t>
            </a:r>
            <a:r>
              <a:rPr lang="en-US" sz="1200">
                <a:solidFill>
                  <a:srgbClr val="1B1464"/>
                </a:solidFill>
                <a:latin typeface="Arial" panose="020B0604020202020204" pitchFamily="34" charset="0"/>
                <a:ea typeface="Helvetica Neue"/>
                <a:cs typeface="Arial" panose="020B0604020202020204" pitchFamily="34" charset="0"/>
              </a:rPr>
              <a:t>Understanding co-viewing dynamics and household composition during viewing.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400">
              <a:solidFill>
                <a:srgbClr val="1B1464"/>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err="1">
                <a:solidFill>
                  <a:srgbClr val="1B1464"/>
                </a:solidFill>
                <a:latin typeface="Arial" panose="020B0604020202020204" pitchFamily="34" charset="0"/>
                <a:cs typeface="Arial" panose="020B0604020202020204" pitchFamily="34" charset="0"/>
              </a:rPr>
              <a:t>TVision’s</a:t>
            </a:r>
            <a:r>
              <a:rPr lang="en-US" sz="1200">
                <a:solidFill>
                  <a:srgbClr val="1B1464"/>
                </a:solidFill>
                <a:latin typeface="Arial" panose="020B0604020202020204" pitchFamily="34" charset="0"/>
                <a:cs typeface="Arial" panose="020B0604020202020204" pitchFamily="34" charset="0"/>
              </a:rPr>
              <a:t> holistic, multi-dimensional dataset goes far beyond anything available. It provides a level of scale and granularity for real-world, in-home viewing that was once confined to small-scale lab studies.</a:t>
            </a:r>
          </a:p>
          <a:p>
            <a:pPr lvl="0">
              <a:defRPr/>
            </a:pPr>
            <a:endParaRPr lang="en-US" sz="1000">
              <a:solidFill>
                <a:srgbClr val="1B1464"/>
              </a:solidFill>
              <a:latin typeface="Arial" panose="020B0604020202020204" pitchFamily="34" charset="0"/>
              <a:cs typeface="Arial" panose="020B0604020202020204" pitchFamily="34" charset="0"/>
            </a:endParaRPr>
          </a:p>
        </p:txBody>
      </p:sp>
      <p:pic>
        <p:nvPicPr>
          <p:cNvPr id="2" name="Picture 1" descr="A blue jellyfish in the water&#10;&#10;Description automatically generated with low confidence">
            <a:extLst>
              <a:ext uri="{FF2B5EF4-FFF2-40B4-BE49-F238E27FC236}">
                <a16:creationId xmlns:a16="http://schemas.microsoft.com/office/drawing/2014/main" id="{01FF3A6B-5FED-8456-C7DC-3F093BC44188}"/>
              </a:ext>
            </a:extLst>
          </p:cNvPr>
          <p:cNvPicPr>
            <a:picLocks noChangeAspect="1"/>
          </p:cNvPicPr>
          <p:nvPr/>
        </p:nvPicPr>
        <p:blipFill rotWithShape="1">
          <a:blip r:embed="rId4"/>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4D35D8CA-2709-8577-77CB-57F7714590B8}"/>
              </a:ext>
            </a:extLst>
          </p:cNvPr>
          <p:cNvPicPr>
            <a:picLocks noChangeAspect="1"/>
          </p:cNvPicPr>
          <p:nvPr/>
        </p:nvPicPr>
        <p:blipFill rotWithShape="1">
          <a:blip r:embed="rId5"/>
          <a:srcRect l="4181" t="95080" r="-1"/>
          <a:stretch/>
        </p:blipFill>
        <p:spPr>
          <a:xfrm>
            <a:off x="0" y="9839149"/>
            <a:ext cx="7772400" cy="221757"/>
          </a:xfrm>
          <a:prstGeom prst="rect">
            <a:avLst/>
          </a:prstGeom>
        </p:spPr>
      </p:pic>
      <p:cxnSp>
        <p:nvCxnSpPr>
          <p:cNvPr id="31" name="Straight Connector 30">
            <a:extLst>
              <a:ext uri="{FF2B5EF4-FFF2-40B4-BE49-F238E27FC236}">
                <a16:creationId xmlns:a16="http://schemas.microsoft.com/office/drawing/2014/main" id="{DA568B36-BB49-DCC3-5D83-7E0F4FF08C34}"/>
              </a:ext>
            </a:extLst>
          </p:cNvPr>
          <p:cNvCxnSpPr>
            <a:cxnSpLocks/>
          </p:cNvCxnSpPr>
          <p:nvPr/>
        </p:nvCxnSpPr>
        <p:spPr>
          <a:xfrm>
            <a:off x="199200" y="7030719"/>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82B9F41-0EBC-AD66-DB4B-7E0B48EBF7E5}"/>
              </a:ext>
            </a:extLst>
          </p:cNvPr>
          <p:cNvSpPr txBox="1"/>
          <p:nvPr/>
        </p:nvSpPr>
        <p:spPr>
          <a:xfrm>
            <a:off x="157545" y="3368192"/>
            <a:ext cx="7567149" cy="2677656"/>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makes your product or platform unique?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a:solidFill>
                  <a:srgbClr val="1B1464"/>
                </a:solidFill>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Arial" panose="020B0604020202020204" pitchFamily="34" charset="0"/>
                <a:cs typeface="Arial" panose="020B0604020202020204" pitchFamily="34" charset="0"/>
              </a:rPr>
              <a:t>While traditional metrics focus on reach or impressions, </a:t>
            </a:r>
            <a:r>
              <a:rPr lang="en-US" sz="1200" err="1">
                <a:solidFill>
                  <a:srgbClr val="1B1464"/>
                </a:solidFill>
                <a:latin typeface="Arial" panose="020B0604020202020204" pitchFamily="34" charset="0"/>
                <a:cs typeface="Arial" panose="020B0604020202020204" pitchFamily="34" charset="0"/>
              </a:rPr>
              <a:t>TVision's</a:t>
            </a:r>
            <a:r>
              <a:rPr lang="en-US" sz="1200">
                <a:solidFill>
                  <a:srgbClr val="1B1464"/>
                </a:solidFill>
                <a:latin typeface="Arial" panose="020B0604020202020204" pitchFamily="34" charset="0"/>
                <a:cs typeface="Arial" panose="020B0604020202020204" pitchFamily="34" charset="0"/>
              </a:rPr>
              <a:t> core differentiation lies in its ability to measure and deliver Attention and Co-Viewing at a person-level: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400">
              <a:solidFill>
                <a:srgbClr val="1B1464"/>
              </a:solidFill>
              <a:latin typeface="Arial" panose="020B0604020202020204" pitchFamily="34" charset="0"/>
              <a:cs typeface="Arial" panose="020B0604020202020204" pitchFamily="34" charset="0"/>
            </a:endParaRPr>
          </a:p>
          <a:p>
            <a:pPr marL="628650" lvl="1" indent="-171450">
              <a:buBlip>
                <a:blip r:embed="rId3"/>
              </a:buBlip>
              <a:defRPr/>
            </a:pPr>
            <a:r>
              <a:rPr lang="en-US" sz="1200" b="1">
                <a:solidFill>
                  <a:srgbClr val="1B1464"/>
                </a:solidFill>
                <a:latin typeface="Arial" panose="020B0604020202020204" pitchFamily="34" charset="0"/>
                <a:ea typeface="Helvetica Neue"/>
                <a:cs typeface="Arial" panose="020B0604020202020204" pitchFamily="34" charset="0"/>
              </a:rPr>
              <a:t>Attention: </a:t>
            </a:r>
            <a:r>
              <a:rPr lang="en-US" sz="1200">
                <a:solidFill>
                  <a:srgbClr val="1B1464"/>
                </a:solidFill>
                <a:latin typeface="Arial" panose="020B0604020202020204" pitchFamily="34" charset="0"/>
                <a:ea typeface="Helvetica Neue"/>
                <a:cs typeface="Arial" panose="020B0604020202020204" pitchFamily="34" charset="0"/>
              </a:rPr>
              <a:t>If a viewer does not pay attention to an ad, can it truly have an impact? TVision uniquely quantifies this elusive metric, allowing customers to understand viewing quality, not just quantity. This shifts the focus from simply counting eyeballs to understanding true engagement, revealing whether an audience is fully immersed or distracted.</a:t>
            </a:r>
          </a:p>
          <a:p>
            <a:pPr marL="628650" lvl="1" indent="-171450">
              <a:buBlip>
                <a:blip r:embed="rId3"/>
              </a:buBlip>
              <a:defRPr/>
            </a:pPr>
            <a:r>
              <a:rPr lang="en-US" sz="1200" b="1">
                <a:solidFill>
                  <a:srgbClr val="1B1464"/>
                </a:solidFill>
                <a:latin typeface="Arial" panose="020B0604020202020204" pitchFamily="34" charset="0"/>
                <a:ea typeface="Helvetica Neue"/>
                <a:cs typeface="Arial" panose="020B0604020202020204" pitchFamily="34" charset="0"/>
              </a:rPr>
              <a:t>Co-Viewing:</a:t>
            </a:r>
            <a:r>
              <a:rPr lang="en-US" sz="1200">
                <a:solidFill>
                  <a:srgbClr val="1B1464"/>
                </a:solidFill>
                <a:latin typeface="Arial" panose="020B0604020202020204" pitchFamily="34" charset="0"/>
                <a:ea typeface="Helvetica Neue"/>
                <a:cs typeface="Arial" panose="020B0604020202020204" pitchFamily="34" charset="0"/>
              </a:rPr>
              <a:t> In a world where volume is often counted as digital impressions, understanding who </a:t>
            </a:r>
            <a:br>
              <a:rPr lang="en-US" sz="1200">
                <a:solidFill>
                  <a:srgbClr val="1B1464"/>
                </a:solidFill>
                <a:latin typeface="Arial" panose="020B0604020202020204" pitchFamily="34" charset="0"/>
                <a:ea typeface="Helvetica Neue"/>
                <a:cs typeface="Arial" panose="020B0604020202020204" pitchFamily="34" charset="0"/>
              </a:rPr>
            </a:br>
            <a:r>
              <a:rPr lang="en-US" sz="1200">
                <a:solidFill>
                  <a:srgbClr val="1B1464"/>
                </a:solidFill>
                <a:latin typeface="Arial" panose="020B0604020202020204" pitchFamily="34" charset="0"/>
                <a:ea typeface="Helvetica Neue"/>
                <a:cs typeface="Arial" panose="020B0604020202020204" pitchFamily="34" charset="0"/>
              </a:rPr>
              <a:t>is watching together is increasingly vital. Our data accounts for the complex dynamics of the living room, providing accurate insights into the size and composition of the actual viewing group, which profoundly impacts effective reach and engagement.</a:t>
            </a:r>
          </a:p>
          <a:p>
            <a:pPr lvl="1">
              <a:defRPr/>
            </a:pPr>
            <a:endParaRPr lang="en-US" sz="400">
              <a:solidFill>
                <a:srgbClr val="1B1464"/>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Arial" panose="020B0604020202020204" pitchFamily="34" charset="0"/>
                <a:cs typeface="Arial" panose="020B0604020202020204" pitchFamily="34" charset="0"/>
              </a:rPr>
              <a:t>By combining "what," "how," "who," and "attention," TVision provides an always up-to-date, scaled look into the living room that allows customers to make the most out of the rest of their data products.</a:t>
            </a:r>
          </a:p>
        </p:txBody>
      </p:sp>
      <p:sp>
        <p:nvSpPr>
          <p:cNvPr id="43" name="TextBox 42">
            <a:extLst>
              <a:ext uri="{FF2B5EF4-FFF2-40B4-BE49-F238E27FC236}">
                <a16:creationId xmlns:a16="http://schemas.microsoft.com/office/drawing/2014/main" id="{BADD2D92-FB00-795A-08E3-69A4060FAFB3}"/>
              </a:ext>
            </a:extLst>
          </p:cNvPr>
          <p:cNvSpPr txBox="1"/>
          <p:nvPr/>
        </p:nvSpPr>
        <p:spPr>
          <a:xfrm>
            <a:off x="199200" y="8082016"/>
            <a:ext cx="7335927" cy="1077218"/>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are the core elements of a successful partnership?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Arial" panose="020B0604020202020204" pitchFamily="34" charset="0"/>
                <a:cs typeface="Arial" panose="020B0604020202020204" pitchFamily="34" charset="0"/>
              </a:rPr>
              <a:t>A critical piece of a successful partnership is a conversation with the </a:t>
            </a:r>
            <a:r>
              <a:rPr lang="en-US" sz="1200" err="1">
                <a:solidFill>
                  <a:srgbClr val="1B1464"/>
                </a:solidFill>
                <a:latin typeface="Arial" panose="020B0604020202020204" pitchFamily="34" charset="0"/>
                <a:cs typeface="Arial" panose="020B0604020202020204" pitchFamily="34" charset="0"/>
              </a:rPr>
              <a:t>TVision</a:t>
            </a:r>
            <a:r>
              <a:rPr lang="en-US" sz="1200">
                <a:solidFill>
                  <a:srgbClr val="1B1464"/>
                </a:solidFill>
                <a:latin typeface="Arial" panose="020B0604020202020204" pitchFamily="34" charset="0"/>
                <a:cs typeface="Arial" panose="020B0604020202020204" pitchFamily="34" charset="0"/>
              </a:rPr>
              <a:t> team to discuss the business case, goal of measurement, and any additional questions the partner is looking to answer with measurement. In this conversation, the </a:t>
            </a:r>
            <a:r>
              <a:rPr lang="en-US" sz="1200" err="1">
                <a:solidFill>
                  <a:srgbClr val="1B1464"/>
                </a:solidFill>
                <a:latin typeface="Arial" panose="020B0604020202020204" pitchFamily="34" charset="0"/>
                <a:cs typeface="Arial" panose="020B0604020202020204" pitchFamily="34" charset="0"/>
              </a:rPr>
              <a:t>TVision</a:t>
            </a:r>
            <a:r>
              <a:rPr lang="en-US" sz="1200">
                <a:solidFill>
                  <a:srgbClr val="1B1464"/>
                </a:solidFill>
                <a:latin typeface="Arial" panose="020B0604020202020204" pitchFamily="34" charset="0"/>
                <a:cs typeface="Arial" panose="020B0604020202020204" pitchFamily="34" charset="0"/>
              </a:rPr>
              <a:t> team can ask questions, discuss operational needs and set expectations on what is possible.</a:t>
            </a:r>
          </a:p>
        </p:txBody>
      </p:sp>
      <p:sp>
        <p:nvSpPr>
          <p:cNvPr id="13" name="Rounded Rectangle 1">
            <a:extLst>
              <a:ext uri="{FF2B5EF4-FFF2-40B4-BE49-F238E27FC236}">
                <a16:creationId xmlns:a16="http://schemas.microsoft.com/office/drawing/2014/main" id="{1EB89E55-EBE7-1CAF-DD10-661275A8CF1D}"/>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D115BD55-906E-7413-D020-A6C9D92AD9FF}"/>
              </a:ext>
            </a:extLst>
          </p:cNvPr>
          <p:cNvSpPr txBox="1"/>
          <p:nvPr/>
        </p:nvSpPr>
        <p:spPr>
          <a:xfrm>
            <a:off x="4213185" y="6069555"/>
            <a:ext cx="2976723" cy="954107"/>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video platforms do you measure or support?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a:defRPr/>
            </a:pPr>
            <a:r>
              <a:rPr lang="en-US" sz="1200">
                <a:solidFill>
                  <a:srgbClr val="1B1464"/>
                </a:solidFill>
                <a:latin typeface="Arial" panose="020B0604020202020204" pitchFamily="34" charset="0"/>
                <a:cs typeface="Arial" panose="020B0604020202020204" pitchFamily="34" charset="0"/>
              </a:rPr>
              <a:t>TVision measures Linear and CTV.</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9C6E7543-06DC-951B-6EFF-0189B8E32739}"/>
              </a:ext>
            </a:extLst>
          </p:cNvPr>
          <p:cNvCxnSpPr>
            <a:cxnSpLocks/>
          </p:cNvCxnSpPr>
          <p:nvPr/>
        </p:nvCxnSpPr>
        <p:spPr>
          <a:xfrm flipV="1">
            <a:off x="4009745" y="6085924"/>
            <a:ext cx="0" cy="812576"/>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4B5392C-26BB-6CA3-DBF6-9D5530364C59}"/>
              </a:ext>
            </a:extLst>
          </p:cNvPr>
          <p:cNvSpPr txBox="1"/>
          <p:nvPr/>
        </p:nvSpPr>
        <p:spPr>
          <a:xfrm>
            <a:off x="157545" y="6069555"/>
            <a:ext cx="3924300" cy="89255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types of companies do you</a:t>
            </a:r>
            <a:r>
              <a:rPr lang="en-US" sz="1400" b="1">
                <a:solidFill>
                  <a:srgbClr val="00B0F0"/>
                </a:solidFill>
                <a:latin typeface="Arial" panose="020B0604020202020204" pitchFamily="34" charset="0"/>
                <a:cs typeface="Arial" panose="020B0604020202020204" pitchFamily="34" charset="0"/>
              </a:rPr>
              <a:t> serve?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Arial" panose="020B0604020202020204" pitchFamily="34" charset="0"/>
                <a:cs typeface="Arial" panose="020B0604020202020204" pitchFamily="34" charset="0"/>
              </a:rPr>
              <a:t>TVision serves brands, agencies, publishers, streaming platforms, ad sales organizations, and advertising technology partners.</a:t>
            </a:r>
          </a:p>
        </p:txBody>
      </p:sp>
      <p:cxnSp>
        <p:nvCxnSpPr>
          <p:cNvPr id="42" name="Straight Connector 41">
            <a:extLst>
              <a:ext uri="{FF2B5EF4-FFF2-40B4-BE49-F238E27FC236}">
                <a16:creationId xmlns:a16="http://schemas.microsoft.com/office/drawing/2014/main" id="{4B1CA9EC-739E-17E2-35A9-A812DCC8B76E}"/>
              </a:ext>
            </a:extLst>
          </p:cNvPr>
          <p:cNvCxnSpPr>
            <a:cxnSpLocks/>
          </p:cNvCxnSpPr>
          <p:nvPr/>
        </p:nvCxnSpPr>
        <p:spPr>
          <a:xfrm>
            <a:off x="209693" y="6019997"/>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F1AEE52-02EA-01BF-A5A6-BD9F9F1C242C}"/>
              </a:ext>
            </a:extLst>
          </p:cNvPr>
          <p:cNvCxnSpPr>
            <a:cxnSpLocks/>
          </p:cNvCxnSpPr>
          <p:nvPr/>
        </p:nvCxnSpPr>
        <p:spPr>
          <a:xfrm>
            <a:off x="199200" y="3321535"/>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text&#10;&#10;AI-generated content may be incorrect.">
            <a:extLst>
              <a:ext uri="{FF2B5EF4-FFF2-40B4-BE49-F238E27FC236}">
                <a16:creationId xmlns:a16="http://schemas.microsoft.com/office/drawing/2014/main" id="{A2DDE585-CE06-BD5F-851D-6CE1E2818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0154" y="274395"/>
            <a:ext cx="1587500" cy="234950"/>
          </a:xfrm>
          <a:prstGeom prst="rect">
            <a:avLst/>
          </a:prstGeom>
        </p:spPr>
      </p:pic>
      <p:sp>
        <p:nvSpPr>
          <p:cNvPr id="21" name="TextBox 20">
            <a:extLst>
              <a:ext uri="{FF2B5EF4-FFF2-40B4-BE49-F238E27FC236}">
                <a16:creationId xmlns:a16="http://schemas.microsoft.com/office/drawing/2014/main" id="{6AC20F12-66C8-81EB-4D08-E128C4F53833}"/>
              </a:ext>
            </a:extLst>
          </p:cNvPr>
          <p:cNvSpPr txBox="1"/>
          <p:nvPr/>
        </p:nvSpPr>
        <p:spPr>
          <a:xfrm>
            <a:off x="209693" y="7075300"/>
            <a:ext cx="7227961" cy="8925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is your footprint/scale?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Arial" panose="020B0604020202020204" pitchFamily="34" charset="0"/>
                <a:cs typeface="Arial" panose="020B0604020202020204" pitchFamily="34" charset="0"/>
              </a:rPr>
              <a:t>TVision has one of the largest 1</a:t>
            </a:r>
            <a:r>
              <a:rPr lang="en-US" sz="1200" baseline="30000">
                <a:solidFill>
                  <a:srgbClr val="1B1464"/>
                </a:solidFill>
                <a:latin typeface="Arial" panose="020B0604020202020204" pitchFamily="34" charset="0"/>
                <a:cs typeface="Arial" panose="020B0604020202020204" pitchFamily="34" charset="0"/>
              </a:rPr>
              <a:t>st</a:t>
            </a:r>
            <a:r>
              <a:rPr lang="en-US" sz="1200">
                <a:solidFill>
                  <a:srgbClr val="1B1464"/>
                </a:solidFill>
                <a:latin typeface="Arial" panose="020B0604020202020204" pitchFamily="34" charset="0"/>
                <a:cs typeface="Arial" panose="020B0604020202020204" pitchFamily="34" charset="0"/>
              </a:rPr>
              <a:t> party data sets for TV consumption and attention, covering over 15 billion viewing seconds, 14 million viewing sessions, 31,100 brands tracked, and over 350,000 unique creative assets .</a:t>
            </a:r>
          </a:p>
        </p:txBody>
      </p:sp>
      <p:cxnSp>
        <p:nvCxnSpPr>
          <p:cNvPr id="22" name="Straight Connector 21">
            <a:extLst>
              <a:ext uri="{FF2B5EF4-FFF2-40B4-BE49-F238E27FC236}">
                <a16:creationId xmlns:a16="http://schemas.microsoft.com/office/drawing/2014/main" id="{865022C4-2E84-615D-21BD-5EA528FB2C4F}"/>
              </a:ext>
            </a:extLst>
          </p:cNvPr>
          <p:cNvCxnSpPr>
            <a:cxnSpLocks/>
          </p:cNvCxnSpPr>
          <p:nvPr/>
        </p:nvCxnSpPr>
        <p:spPr>
          <a:xfrm>
            <a:off x="219483" y="7988249"/>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DD38442F-A44F-221C-4B0B-87941EC69F42}"/>
              </a:ext>
            </a:extLst>
          </p:cNvPr>
          <p:cNvGrpSpPr/>
          <p:nvPr/>
        </p:nvGrpSpPr>
        <p:grpSpPr>
          <a:xfrm>
            <a:off x="209693" y="9231816"/>
            <a:ext cx="7353014" cy="519764"/>
            <a:chOff x="209693" y="9231816"/>
            <a:chExt cx="7353014" cy="519764"/>
          </a:xfrm>
        </p:grpSpPr>
        <p:sp>
          <p:nvSpPr>
            <p:cNvPr id="5" name="Rounded Rectangle 4">
              <a:extLst>
                <a:ext uri="{FF2B5EF4-FFF2-40B4-BE49-F238E27FC236}">
                  <a16:creationId xmlns:a16="http://schemas.microsoft.com/office/drawing/2014/main" id="{4D6CB985-4BD0-4A96-FD83-B62318840788}"/>
                </a:ext>
              </a:extLst>
            </p:cNvPr>
            <p:cNvSpPr/>
            <p:nvPr/>
          </p:nvSpPr>
          <p:spPr>
            <a:xfrm>
              <a:off x="209693" y="9231816"/>
              <a:ext cx="7353014" cy="519764"/>
            </a:xfrm>
            <a:prstGeom prst="roundRect">
              <a:avLst/>
            </a:prstGeom>
            <a:solidFill>
              <a:srgbClr val="1B1464"/>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BB7C768-4646-485A-D53F-A6A5840B6C3A}"/>
                </a:ext>
              </a:extLst>
            </p:cNvPr>
            <p:cNvSpPr txBox="1"/>
            <p:nvPr/>
          </p:nvSpPr>
          <p:spPr>
            <a:xfrm>
              <a:off x="311641" y="9231816"/>
              <a:ext cx="6828681" cy="4924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Website and contact information:</a:t>
              </a:r>
            </a:p>
            <a:p>
              <a:pPr>
                <a:defRPr/>
              </a:pPr>
              <a:r>
                <a:rPr lang="en-US" sz="1200">
                  <a:solidFill>
                    <a:srgbClr val="00BFF2"/>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tvisioninsights.com</a:t>
              </a:r>
              <a:r>
                <a:rPr lang="en-US" sz="1200">
                  <a:solidFill>
                    <a:srgbClr val="00BFF2"/>
                  </a:solidFill>
                  <a:latin typeface="Arial" panose="020B0604020202020204" pitchFamily="34" charset="0"/>
                  <a:cs typeface="Arial" panose="020B0604020202020204" pitchFamily="34" charset="0"/>
                </a:rPr>
                <a:t> </a:t>
              </a:r>
              <a:r>
                <a:rPr lang="en-US" sz="1200">
                  <a:solidFill>
                    <a:schemeClr val="bg1"/>
                  </a:solidFill>
                  <a:latin typeface="Arial" panose="020B0604020202020204" pitchFamily="34" charset="0"/>
                  <a:cs typeface="Arial" panose="020B0604020202020204" pitchFamily="34" charset="0"/>
                </a:rPr>
                <a:t>|</a:t>
              </a:r>
              <a:r>
                <a:rPr lang="en-US" sz="1200">
                  <a:solidFill>
                    <a:srgbClr val="00BFF2"/>
                  </a:solidFill>
                  <a:latin typeface="Arial" panose="020B0604020202020204" pitchFamily="34" charset="0"/>
                  <a:cs typeface="Arial" panose="020B0604020202020204" pitchFamily="34" charset="0"/>
                </a:rPr>
                <a:t> </a:t>
              </a:r>
              <a:r>
                <a:rPr lang="en-US" sz="1200">
                  <a:solidFill>
                    <a:srgbClr val="00BFF2"/>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hello@tvisioninsights.com </a:t>
              </a:r>
              <a:endParaRPr lang="en-US" sz="1200">
                <a:solidFill>
                  <a:srgbClr val="00BFF2"/>
                </a:solidFill>
                <a:latin typeface="Arial" panose="020B0604020202020204" pitchFamily="34" charset="0"/>
                <a:cs typeface="Arial" panose="020B0604020202020204" pitchFamily="34" charset="0"/>
              </a:endParaRPr>
            </a:p>
          </p:txBody>
        </p:sp>
      </p:grpSp>
      <p:sp>
        <p:nvSpPr>
          <p:cNvPr id="9" name="Google Shape;62;p13">
            <a:extLst>
              <a:ext uri="{FF2B5EF4-FFF2-40B4-BE49-F238E27FC236}">
                <a16:creationId xmlns:a16="http://schemas.microsoft.com/office/drawing/2014/main" id="{199B3786-2262-0D39-E528-E53B762110AB}"/>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28</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98302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jellyfish in the water&#10;&#10;Description automatically generated with low confidence">
            <a:extLst>
              <a:ext uri="{FF2B5EF4-FFF2-40B4-BE49-F238E27FC236}">
                <a16:creationId xmlns:a16="http://schemas.microsoft.com/office/drawing/2014/main" id="{618B1EE3-D2AB-9DBC-77A5-092977CF1D52}"/>
              </a:ext>
            </a:extLst>
          </p:cNvPr>
          <p:cNvPicPr>
            <a:picLocks noChangeAspect="1"/>
          </p:cNvPicPr>
          <p:nvPr/>
        </p:nvPicPr>
        <p:blipFill rotWithShape="1">
          <a:blip r:embed="rId3"/>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0" y="9839147"/>
            <a:ext cx="7772400" cy="22175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a:spLocks/>
          </p:cNvSpPr>
          <p:nvPr/>
        </p:nvSpPr>
        <p:spPr>
          <a:xfrm>
            <a:off x="285443" y="1625756"/>
            <a:ext cx="3893126" cy="369333"/>
          </a:xfrm>
          <a:prstGeom prst="rect">
            <a:avLst/>
          </a:prstGeom>
          <a:noFill/>
        </p:spPr>
        <p:txBody>
          <a:bodyPr wrap="square" rtlCol="0">
            <a:spAutoFit/>
          </a:bodyPr>
          <a:lstStyle/>
          <a:p>
            <a:pPr marL="342908" marR="0" lvl="0" indent="-342908"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B9314962-909F-94F0-9C0A-741D073BF6D2}"/>
              </a:ext>
            </a:extLst>
          </p:cNvPr>
          <p:cNvCxnSpPr>
            <a:cxnSpLocks/>
          </p:cNvCxnSpPr>
          <p:nvPr/>
        </p:nvCxnSpPr>
        <p:spPr>
          <a:xfrm>
            <a:off x="209693" y="2495934"/>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2389F8-AF09-C704-D6AA-C7FE57FB00D7}"/>
              </a:ext>
            </a:extLst>
          </p:cNvPr>
          <p:cNvCxnSpPr>
            <a:cxnSpLocks/>
          </p:cNvCxnSpPr>
          <p:nvPr/>
        </p:nvCxnSpPr>
        <p:spPr>
          <a:xfrm>
            <a:off x="209693" y="3835719"/>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A9FC20-8FB7-84BC-369A-8C7A38F671DE}"/>
              </a:ext>
            </a:extLst>
          </p:cNvPr>
          <p:cNvCxnSpPr>
            <a:cxnSpLocks/>
          </p:cNvCxnSpPr>
          <p:nvPr/>
        </p:nvCxnSpPr>
        <p:spPr>
          <a:xfrm>
            <a:off x="240578" y="6502905"/>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3874F8-C38A-3AF7-F327-A104D3138979}"/>
              </a:ext>
            </a:extLst>
          </p:cNvPr>
          <p:cNvSpPr txBox="1"/>
          <p:nvPr/>
        </p:nvSpPr>
        <p:spPr>
          <a:xfrm>
            <a:off x="311641" y="962555"/>
            <a:ext cx="7051245" cy="132343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do you 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br>
              <a:rPr lang="en-US" sz="1200">
                <a:latin typeface="Arial" panose="020B0604020202020204" pitchFamily="34" charset="0"/>
                <a:cs typeface="Arial" panose="020B0604020202020204" pitchFamily="34" charset="0"/>
              </a:rPr>
            </a:br>
            <a:r>
              <a:rPr lang="en-US" sz="1200" err="1">
                <a:solidFill>
                  <a:srgbClr val="1B1464"/>
                </a:solidFill>
                <a:latin typeface="Arial" panose="020B0604020202020204" pitchFamily="34" charset="0"/>
                <a:cs typeface="Arial" panose="020B0604020202020204" pitchFamily="34" charset="0"/>
              </a:rPr>
              <a:t>Upwave</a:t>
            </a:r>
            <a:r>
              <a:rPr lang="en-US" sz="1200">
                <a:solidFill>
                  <a:srgbClr val="1B1464"/>
                </a:solidFill>
                <a:latin typeface="Arial" panose="020B0604020202020204" pitchFamily="34" charset="0"/>
                <a:cs typeface="Arial" panose="020B0604020202020204" pitchFamily="34" charset="0"/>
              </a:rPr>
              <a:t> is the Brands Outcome Measurement Platform.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Arial" panose="020B0604020202020204" pitchFamily="34" charset="0"/>
                <a:cs typeface="Arial" panose="020B0604020202020204" pitchFamily="34" charset="0"/>
              </a:rPr>
              <a:t>With </a:t>
            </a:r>
            <a:r>
              <a:rPr lang="en-US" sz="1200" err="1">
                <a:solidFill>
                  <a:srgbClr val="1B1464"/>
                </a:solidFill>
                <a:latin typeface="Arial" panose="020B0604020202020204" pitchFamily="34" charset="0"/>
                <a:cs typeface="Arial" panose="020B0604020202020204" pitchFamily="34" charset="0"/>
              </a:rPr>
              <a:t>Upwave</a:t>
            </a:r>
            <a:r>
              <a:rPr lang="en-US" sz="1200">
                <a:solidFill>
                  <a:srgbClr val="1B1464"/>
                </a:solidFill>
                <a:latin typeface="Arial" panose="020B0604020202020204" pitchFamily="34" charset="0"/>
                <a:cs typeface="Arial" panose="020B0604020202020204" pitchFamily="34" charset="0"/>
              </a:rPr>
              <a:t>, brands, agencies, and media partners can bring science to top-of-funnel-measuring Brand Lift, validating Brand Reach, and surfacing Brand Optimization opportunities in one, dynamic platform. With cross-channel capabilities, privacy-safe data, and the industry’s most advanced AI models, </a:t>
            </a:r>
            <a:r>
              <a:rPr lang="en-US" sz="1200" err="1">
                <a:solidFill>
                  <a:srgbClr val="1B1464"/>
                </a:solidFill>
                <a:latin typeface="Arial" panose="020B0604020202020204" pitchFamily="34" charset="0"/>
                <a:cs typeface="Arial" panose="020B0604020202020204" pitchFamily="34" charset="0"/>
              </a:rPr>
              <a:t>Upwave</a:t>
            </a:r>
            <a:r>
              <a:rPr lang="en-US" sz="1200">
                <a:solidFill>
                  <a:srgbClr val="1B1464"/>
                </a:solidFill>
                <a:latin typeface="Arial" panose="020B0604020202020204" pitchFamily="34" charset="0"/>
                <a:cs typeface="Arial" panose="020B0604020202020204" pitchFamily="34" charset="0"/>
              </a:rPr>
              <a:t> helps maximize brand investment.</a:t>
            </a:r>
            <a:endPar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6F70DCB-4570-54F6-6E3B-9D981375506F}"/>
              </a:ext>
            </a:extLst>
          </p:cNvPr>
          <p:cNvSpPr txBox="1"/>
          <p:nvPr/>
        </p:nvSpPr>
        <p:spPr>
          <a:xfrm>
            <a:off x="296289" y="2722059"/>
            <a:ext cx="7051244" cy="8925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makes your product or platform unique?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lvl="0">
              <a:defRPr/>
            </a:pPr>
            <a:r>
              <a:rPr lang="en-US" sz="1200" err="1">
                <a:solidFill>
                  <a:srgbClr val="1B1464"/>
                </a:solidFill>
                <a:latin typeface="Arial" panose="020B0604020202020204" pitchFamily="34" charset="0"/>
                <a:cs typeface="Arial" panose="020B0604020202020204" pitchFamily="34" charset="0"/>
              </a:rPr>
              <a:t>Upwave</a:t>
            </a:r>
            <a:r>
              <a:rPr lang="en-US" sz="1200">
                <a:solidFill>
                  <a:srgbClr val="1B1464"/>
                </a:solidFill>
                <a:latin typeface="Arial" panose="020B0604020202020204" pitchFamily="34" charset="0"/>
                <a:cs typeface="Arial" panose="020B0604020202020204" pitchFamily="34" charset="0"/>
              </a:rPr>
              <a:t> is the only company entirely focused on measuring and optimizing the Brand Outcomes driven by advertising. Brand campaign measurement is our only line of business (not a side hustle), and we have measured over one trillion ad impressions for 1,000+ advertisers. </a:t>
            </a:r>
          </a:p>
        </p:txBody>
      </p:sp>
      <p:sp>
        <p:nvSpPr>
          <p:cNvPr id="19" name="TextBox 18">
            <a:extLst>
              <a:ext uri="{FF2B5EF4-FFF2-40B4-BE49-F238E27FC236}">
                <a16:creationId xmlns:a16="http://schemas.microsoft.com/office/drawing/2014/main" id="{3EADFF59-FC6B-29CA-B71B-7F3710A164CD}"/>
              </a:ext>
            </a:extLst>
          </p:cNvPr>
          <p:cNvSpPr txBox="1"/>
          <p:nvPr/>
        </p:nvSpPr>
        <p:spPr>
          <a:xfrm>
            <a:off x="311641" y="3969216"/>
            <a:ext cx="7051242"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types of companies do you serve?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The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Upwave</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platform is built for Publishers, Platforms, Brands and Advertisers. </a:t>
            </a:r>
          </a:p>
        </p:txBody>
      </p:sp>
      <p:cxnSp>
        <p:nvCxnSpPr>
          <p:cNvPr id="42" name="Straight Connector 41">
            <a:extLst>
              <a:ext uri="{FF2B5EF4-FFF2-40B4-BE49-F238E27FC236}">
                <a16:creationId xmlns:a16="http://schemas.microsoft.com/office/drawing/2014/main" id="{C742D552-228B-1B65-A9B9-2CF347DC9A62}"/>
              </a:ext>
            </a:extLst>
          </p:cNvPr>
          <p:cNvCxnSpPr>
            <a:cxnSpLocks/>
          </p:cNvCxnSpPr>
          <p:nvPr/>
        </p:nvCxnSpPr>
        <p:spPr>
          <a:xfrm>
            <a:off x="209693" y="4654113"/>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909A3D0-833A-CFEB-2478-0E4C59A48939}"/>
              </a:ext>
            </a:extLst>
          </p:cNvPr>
          <p:cNvSpPr txBox="1"/>
          <p:nvPr/>
        </p:nvSpPr>
        <p:spPr>
          <a:xfrm>
            <a:off x="234728" y="6611548"/>
            <a:ext cx="7350397" cy="249299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are the core elements of a successful partnership?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When we partner with customers–whether it be a publisher looking to prove their brand-building power, or a brand wanting to effectively reallocate their media–there is one simple goal in mind: maximize your brand objective. When looking for a brand measurement partner, ask yourself the following questions: </a:t>
            </a:r>
          </a:p>
          <a:p>
            <a:pPr marR="0" lvl="0" algn="l" defTabSz="457200" rtl="0" eaLnBrk="1" fontAlgn="auto" latinLnBrk="0" hangingPunct="1">
              <a:lnSpc>
                <a:spcPct val="100000"/>
              </a:lnSpc>
              <a:spcBef>
                <a:spcPts val="0"/>
              </a:spcBef>
              <a:spcAft>
                <a:spcPts val="0"/>
              </a:spcAft>
              <a:buClrTx/>
              <a:buSzTx/>
              <a:tabLst/>
              <a:defRPr/>
            </a:pPr>
            <a:endParaRPr kumimoji="0" lang="en-US" sz="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Blip>
                <a:blip r:embed="rId5"/>
              </a:buBlip>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Do you have a brand you are advertising?</a:t>
            </a:r>
          </a:p>
          <a:p>
            <a:pPr marL="171450" marR="0" lvl="0" indent="-171450" algn="l" defTabSz="457200" rtl="0" eaLnBrk="1" fontAlgn="auto" latinLnBrk="0" hangingPunct="1">
              <a:lnSpc>
                <a:spcPct val="100000"/>
              </a:lnSpc>
              <a:spcBef>
                <a:spcPts val="0"/>
              </a:spcBef>
              <a:spcAft>
                <a:spcPts val="0"/>
              </a:spcAft>
              <a:buClrTx/>
              <a:buSzTx/>
              <a:buBlip>
                <a:blip r:embed="rId5"/>
              </a:buBlip>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Does your advertising have brand objectives?</a:t>
            </a:r>
          </a:p>
          <a:p>
            <a:pPr marL="171450" marR="0" lvl="0" indent="-171450" algn="l" defTabSz="457200" rtl="0" eaLnBrk="1" fontAlgn="auto" latinLnBrk="0" hangingPunct="1">
              <a:lnSpc>
                <a:spcPct val="100000"/>
              </a:lnSpc>
              <a:spcBef>
                <a:spcPts val="0"/>
              </a:spcBef>
              <a:spcAft>
                <a:spcPts val="0"/>
              </a:spcAft>
              <a:buClrTx/>
              <a:buSzTx/>
              <a:buBlip>
                <a:blip r:embed="rId5"/>
              </a:buBlip>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Do you want to measure those brand objectives with accuracy?</a:t>
            </a:r>
          </a:p>
          <a:p>
            <a:pPr marL="171450" marR="0" lvl="0" indent="-171450" algn="l" defTabSz="457200" rtl="0" eaLnBrk="1" fontAlgn="auto" latinLnBrk="0" hangingPunct="1">
              <a:lnSpc>
                <a:spcPct val="100000"/>
              </a:lnSpc>
              <a:spcBef>
                <a:spcPts val="0"/>
              </a:spcBef>
              <a:spcAft>
                <a:spcPts val="0"/>
              </a:spcAft>
              <a:buClrTx/>
              <a:buSzTx/>
              <a:buBlip>
                <a:blip r:embed="rId5"/>
              </a:buBlip>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Do you want to elevate your on-target audience reach during a campaign?</a:t>
            </a:r>
          </a:p>
          <a:p>
            <a:pPr marL="171450" marR="0" lvl="0" indent="-171450" algn="l" defTabSz="457200" rtl="0" eaLnBrk="1" fontAlgn="auto" latinLnBrk="0" hangingPunct="1">
              <a:lnSpc>
                <a:spcPct val="100000"/>
              </a:lnSpc>
              <a:spcBef>
                <a:spcPts val="0"/>
              </a:spcBef>
              <a:spcAft>
                <a:spcPts val="0"/>
              </a:spcAft>
              <a:buClrTx/>
              <a:buSzTx/>
              <a:buBlip>
                <a:blip r:embed="rId5"/>
              </a:buBlip>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Do you want to maximize the outcomes for those brand objectives in real time?</a:t>
            </a:r>
          </a:p>
          <a:p>
            <a:pPr marR="0" lvl="0" algn="l" defTabSz="457200" rtl="0" eaLnBrk="1" fontAlgn="auto" latinLnBrk="0" hangingPunct="1">
              <a:lnSpc>
                <a:spcPct val="100000"/>
              </a:lnSpc>
              <a:spcBef>
                <a:spcPts val="0"/>
              </a:spcBef>
              <a:spcAft>
                <a:spcPts val="0"/>
              </a:spcAft>
              <a:buClrTx/>
              <a:buSzTx/>
              <a:tabLst/>
              <a:defRPr/>
            </a:pPr>
            <a:endParaRPr lang="en-US" sz="400">
              <a:solidFill>
                <a:srgbClr val="1B1464"/>
              </a:solidFill>
              <a:latin typeface="Arial" panose="020B0604020202020204" pitchFamily="34" charset="0"/>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If you have a brand</a:t>
            </a:r>
            <a:r>
              <a:rPr lang="en-US" sz="1200">
                <a:solidFill>
                  <a:srgbClr val="1B1464"/>
                </a:solidFill>
                <a:latin typeface="Arial" panose="020B0604020202020204" pitchFamily="34" charset="0"/>
                <a:cs typeface="Arial" panose="020B0604020202020204" pitchFamily="34" charset="0"/>
              </a:rPr>
              <a:t> </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and brand objectives</a:t>
            </a:r>
            <a:r>
              <a:rPr lang="en-US" sz="1200">
                <a:solidFill>
                  <a:srgbClr val="1B1464"/>
                </a:solidFill>
                <a:latin typeface="Arial" panose="020B0604020202020204" pitchFamily="34" charset="0"/>
                <a:cs typeface="Arial" panose="020B0604020202020204" pitchFamily="34" charset="0"/>
              </a:rPr>
              <a:t> </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and you want to not only measure those objectives with accuracy, but maximize those outcomes, partner with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Upwave</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–the first and only measurement platform to help you do that. </a:t>
            </a:r>
          </a:p>
        </p:txBody>
      </p:sp>
      <p:sp>
        <p:nvSpPr>
          <p:cNvPr id="20" name="TextBox 19">
            <a:extLst>
              <a:ext uri="{FF2B5EF4-FFF2-40B4-BE49-F238E27FC236}">
                <a16:creationId xmlns:a16="http://schemas.microsoft.com/office/drawing/2014/main" id="{D0EDB359-FEC0-080C-22D4-4B98129C3514}"/>
              </a:ext>
            </a:extLst>
          </p:cNvPr>
          <p:cNvSpPr txBox="1"/>
          <p:nvPr/>
        </p:nvSpPr>
        <p:spPr>
          <a:xfrm>
            <a:off x="311639" y="4783997"/>
            <a:ext cx="3300239" cy="160043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How do you build privacy into your product?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br>
              <a:rPr kumimoji="0" lang="en-US" sz="20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Given the limitations of 1:1 identifiers,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Upwave</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tracks at the micro-cohort level. Micro-cohorts are small groups of people, such as a household, that are measured as a privacy-safe surrogate for the underlying individuals. </a:t>
            </a:r>
          </a:p>
        </p:txBody>
      </p:sp>
      <p:sp>
        <p:nvSpPr>
          <p:cNvPr id="21" name="TextBox 20">
            <a:extLst>
              <a:ext uri="{FF2B5EF4-FFF2-40B4-BE49-F238E27FC236}">
                <a16:creationId xmlns:a16="http://schemas.microsoft.com/office/drawing/2014/main" id="{05AF8603-2D4C-D8AF-FF05-1B93E925958D}"/>
              </a:ext>
            </a:extLst>
          </p:cNvPr>
          <p:cNvSpPr txBox="1"/>
          <p:nvPr/>
        </p:nvSpPr>
        <p:spPr>
          <a:xfrm>
            <a:off x="3720313" y="4783997"/>
            <a:ext cx="3642570"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video platforms do you measure or support?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br>
              <a:rPr kumimoji="0" lang="en-US" sz="20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br>
            <a:r>
              <a:rPr kumimoji="0" lang="en-US" sz="11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Upwave</a:t>
            </a:r>
            <a:r>
              <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is truly cross-channel, making it possible to measure across all video platforms.</a:t>
            </a:r>
          </a:p>
        </p:txBody>
      </p:sp>
      <p:cxnSp>
        <p:nvCxnSpPr>
          <p:cNvPr id="22" name="Straight Connector 21">
            <a:extLst>
              <a:ext uri="{FF2B5EF4-FFF2-40B4-BE49-F238E27FC236}">
                <a16:creationId xmlns:a16="http://schemas.microsoft.com/office/drawing/2014/main" id="{1D154252-C605-4861-2E31-E06E4D75AB41}"/>
              </a:ext>
            </a:extLst>
          </p:cNvPr>
          <p:cNvCxnSpPr>
            <a:cxnSpLocks/>
          </p:cNvCxnSpPr>
          <p:nvPr/>
        </p:nvCxnSpPr>
        <p:spPr>
          <a:xfrm>
            <a:off x="3636292" y="4862456"/>
            <a:ext cx="0" cy="1349672"/>
          </a:xfrm>
          <a:prstGeom prst="line">
            <a:avLst/>
          </a:prstGeom>
          <a:ln>
            <a:solidFill>
              <a:srgbClr val="00BFF2"/>
            </a:solidFill>
            <a:prstDash val="lg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D93B252B-71D4-5E13-5F58-FF3937A4759A}"/>
              </a:ext>
            </a:extLst>
          </p:cNvPr>
          <p:cNvGrpSpPr/>
          <p:nvPr/>
        </p:nvGrpSpPr>
        <p:grpSpPr>
          <a:xfrm>
            <a:off x="5740729" y="69296"/>
            <a:ext cx="1895111" cy="683337"/>
            <a:chOff x="5740729" y="69296"/>
            <a:chExt cx="1895111" cy="683337"/>
          </a:xfrm>
        </p:grpSpPr>
        <p:sp>
          <p:nvSpPr>
            <p:cNvPr id="13" name="Rounded Rectangle 1">
              <a:extLst>
                <a:ext uri="{FF2B5EF4-FFF2-40B4-BE49-F238E27FC236}">
                  <a16:creationId xmlns:a16="http://schemas.microsoft.com/office/drawing/2014/main" id="{98C0762B-5D64-B22A-4D03-C812192765E3}"/>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33" name="Picture 4" descr="Jobs at Upwave - Otta - The only job search that does you justice">
              <a:extLst>
                <a:ext uri="{FF2B5EF4-FFF2-40B4-BE49-F238E27FC236}">
                  <a16:creationId xmlns:a16="http://schemas.microsoft.com/office/drawing/2014/main" id="{15573940-6671-724F-E91B-A3119AD75C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8055" y="200720"/>
              <a:ext cx="1580458" cy="420489"/>
            </a:xfrm>
            <a:prstGeom prst="rect">
              <a:avLst/>
            </a:prstGeom>
            <a:noFill/>
            <a:extLst>
              <a:ext uri="{909E8E84-426E-40DD-AFC4-6F175D3DCCD1}">
                <a14:hiddenFill xmlns:a14="http://schemas.microsoft.com/office/drawing/2010/main">
                  <a:solidFill>
                    <a:srgbClr val="FFFFFF"/>
                  </a:solidFill>
                </a14:hiddenFill>
              </a:ext>
            </a:extLst>
          </p:spPr>
        </p:pic>
      </p:grpSp>
      <p:pic>
        <p:nvPicPr>
          <p:cNvPr id="1035" name="Picture 11" descr="A group of icons of different devices&#10;&#10;AI-generated content may be incorrect.">
            <a:extLst>
              <a:ext uri="{FF2B5EF4-FFF2-40B4-BE49-F238E27FC236}">
                <a16:creationId xmlns:a16="http://schemas.microsoft.com/office/drawing/2014/main" id="{197C8406-E912-E9A5-0FF4-877D2236EC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1911" y="5595931"/>
            <a:ext cx="3834329" cy="71267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5F2E309-788E-F6B3-1C3E-CEBBEC82C582}"/>
              </a:ext>
            </a:extLst>
          </p:cNvPr>
          <p:cNvGrpSpPr/>
          <p:nvPr/>
        </p:nvGrpSpPr>
        <p:grpSpPr>
          <a:xfrm>
            <a:off x="209693" y="9231816"/>
            <a:ext cx="7353014" cy="519764"/>
            <a:chOff x="209693" y="9231816"/>
            <a:chExt cx="7353014" cy="519764"/>
          </a:xfrm>
        </p:grpSpPr>
        <p:sp>
          <p:nvSpPr>
            <p:cNvPr id="7" name="Rounded Rectangle 6">
              <a:extLst>
                <a:ext uri="{FF2B5EF4-FFF2-40B4-BE49-F238E27FC236}">
                  <a16:creationId xmlns:a16="http://schemas.microsoft.com/office/drawing/2014/main" id="{BD61D414-F404-0905-C05C-ECB7F566DFED}"/>
                </a:ext>
              </a:extLst>
            </p:cNvPr>
            <p:cNvSpPr/>
            <p:nvPr/>
          </p:nvSpPr>
          <p:spPr>
            <a:xfrm>
              <a:off x="209693" y="9231816"/>
              <a:ext cx="7353014" cy="519764"/>
            </a:xfrm>
            <a:prstGeom prst="roundRect">
              <a:avLst/>
            </a:prstGeom>
            <a:solidFill>
              <a:srgbClr val="1B1464"/>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FE00A84-8515-6FCD-60D9-FA36B4338CA8}"/>
                </a:ext>
              </a:extLst>
            </p:cNvPr>
            <p:cNvSpPr txBox="1"/>
            <p:nvPr/>
          </p:nvSpPr>
          <p:spPr>
            <a:xfrm>
              <a:off x="311641" y="9231816"/>
              <a:ext cx="6828681" cy="4924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Website and contact information:</a:t>
              </a:r>
            </a:p>
            <a:p>
              <a:pPr lvl="0">
                <a:defRPr/>
              </a:pPr>
              <a:r>
                <a:rPr lang="en-US" sz="1200">
                  <a:solidFill>
                    <a:schemeClr val="bg1"/>
                  </a:solidFill>
                  <a:latin typeface="Arial" panose="020B0604020202020204" pitchFamily="34" charset="0"/>
                  <a:cs typeface="Arial" panose="020B0604020202020204" pitchFamily="34" charset="0"/>
                </a:rPr>
                <a:t>To learn more, or schedule a demo today, visit </a:t>
              </a:r>
              <a:r>
                <a:rPr lang="en-US" sz="1200">
                  <a:solidFill>
                    <a:srgbClr val="00BFF2"/>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upwave.com/platform-demo </a:t>
              </a:r>
              <a:endParaRPr lang="en-US" sz="1200">
                <a:solidFill>
                  <a:srgbClr val="00BFF2"/>
                </a:solidFill>
                <a:latin typeface="Arial" panose="020B0604020202020204" pitchFamily="34" charset="0"/>
                <a:cs typeface="Arial" panose="020B0604020202020204" pitchFamily="34" charset="0"/>
              </a:endParaRPr>
            </a:p>
          </p:txBody>
        </p:sp>
      </p:grpSp>
      <p:sp>
        <p:nvSpPr>
          <p:cNvPr id="5" name="Google Shape;62;p13">
            <a:extLst>
              <a:ext uri="{FF2B5EF4-FFF2-40B4-BE49-F238E27FC236}">
                <a16:creationId xmlns:a16="http://schemas.microsoft.com/office/drawing/2014/main" id="{EDD60056-7289-9776-A5DF-40968F226924}"/>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29</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4076055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Google Shape;61;p13">
            <a:extLst>
              <a:ext uri="{FF2B5EF4-FFF2-40B4-BE49-F238E27FC236}">
                <a16:creationId xmlns:a16="http://schemas.microsoft.com/office/drawing/2014/main" id="{81B72286-4848-B8A9-6D59-3AAC665A68E5}"/>
              </a:ext>
            </a:extLst>
          </p:cNvPr>
          <p:cNvPicPr preferRelativeResize="0"/>
          <p:nvPr/>
        </p:nvPicPr>
        <p:blipFill rotWithShape="1">
          <a:blip r:embed="rId3">
            <a:alphaModFix/>
          </a:blip>
          <a:srcRect/>
          <a:stretch/>
        </p:blipFill>
        <p:spPr>
          <a:xfrm>
            <a:off x="-23284" y="9844887"/>
            <a:ext cx="7815264" cy="232211"/>
          </a:xfrm>
          <a:prstGeom prst="rect">
            <a:avLst/>
          </a:prstGeom>
          <a:noFill/>
          <a:ln>
            <a:noFill/>
          </a:ln>
        </p:spPr>
      </p:pic>
      <p:sp>
        <p:nvSpPr>
          <p:cNvPr id="66" name="Google Shape;62;p13">
            <a:extLst>
              <a:ext uri="{FF2B5EF4-FFF2-40B4-BE49-F238E27FC236}">
                <a16:creationId xmlns:a16="http://schemas.microsoft.com/office/drawing/2014/main" id="{EF54FEF3-46C3-9D67-6187-F04E11838C27}"/>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3</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
        <p:nvSpPr>
          <p:cNvPr id="50" name="Rectangle: Rounded Corners 49">
            <a:extLst>
              <a:ext uri="{FF2B5EF4-FFF2-40B4-BE49-F238E27FC236}">
                <a16:creationId xmlns:a16="http://schemas.microsoft.com/office/drawing/2014/main" id="{94BCF5BC-C89F-5768-7E47-013F63A00501}"/>
              </a:ext>
            </a:extLst>
          </p:cNvPr>
          <p:cNvSpPr/>
          <p:nvPr/>
        </p:nvSpPr>
        <p:spPr>
          <a:xfrm>
            <a:off x="878846" y="1976434"/>
            <a:ext cx="6011003" cy="289931"/>
          </a:xfrm>
          <a:prstGeom prst="roundRect">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Click on the company logos to be brought to their capabilities page</a:t>
            </a:r>
          </a:p>
        </p:txBody>
      </p:sp>
      <p:sp>
        <p:nvSpPr>
          <p:cNvPr id="25" name="Rectangle: Rounded Corners 24">
            <a:extLst>
              <a:ext uri="{FF2B5EF4-FFF2-40B4-BE49-F238E27FC236}">
                <a16:creationId xmlns:a16="http://schemas.microsoft.com/office/drawing/2014/main" id="{576EC5C9-8D70-C1CF-1C36-BE15AADA26C7}"/>
              </a:ext>
            </a:extLst>
          </p:cNvPr>
          <p:cNvSpPr/>
          <p:nvPr/>
        </p:nvSpPr>
        <p:spPr>
          <a:xfrm>
            <a:off x="329500" y="2537893"/>
            <a:ext cx="2122098" cy="756955"/>
          </a:xfrm>
          <a:prstGeom prst="roundRect">
            <a:avLst>
              <a:gd name="adj" fmla="val 10413"/>
            </a:avLst>
          </a:prstGeom>
          <a:no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descr="A blue jellyfish in the water&#10;&#10;Description automatically generated with low confidence">
            <a:extLst>
              <a:ext uri="{FF2B5EF4-FFF2-40B4-BE49-F238E27FC236}">
                <a16:creationId xmlns:a16="http://schemas.microsoft.com/office/drawing/2014/main" id="{61C6DF6F-9745-A77F-DC5B-737332B07997}"/>
              </a:ext>
            </a:extLst>
          </p:cNvPr>
          <p:cNvPicPr>
            <a:picLocks noChangeAspect="1"/>
          </p:cNvPicPr>
          <p:nvPr/>
        </p:nvPicPr>
        <p:blipFill rotWithShape="1">
          <a:blip r:embed="rId4"/>
          <a:srcRect l="60891" r="27911"/>
          <a:stretch/>
        </p:blipFill>
        <p:spPr>
          <a:xfrm rot="16200000">
            <a:off x="3503095" y="-3540894"/>
            <a:ext cx="785790" cy="7838548"/>
          </a:xfrm>
          <a:prstGeom prst="rect">
            <a:avLst/>
          </a:prstGeom>
        </p:spPr>
      </p:pic>
      <p:sp>
        <p:nvSpPr>
          <p:cNvPr id="72" name="TextBox 71">
            <a:extLst>
              <a:ext uri="{FF2B5EF4-FFF2-40B4-BE49-F238E27FC236}">
                <a16:creationId xmlns:a16="http://schemas.microsoft.com/office/drawing/2014/main" id="{B2E18EE2-DA5D-DB4C-5F4C-C68CD6115E2D}"/>
              </a:ext>
            </a:extLst>
          </p:cNvPr>
          <p:cNvSpPr txBox="1"/>
          <p:nvPr/>
        </p:nvSpPr>
        <p:spPr>
          <a:xfrm>
            <a:off x="0" y="1155786"/>
            <a:ext cx="7815264" cy="769441"/>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VAB is proud to </a:t>
            </a:r>
            <a:r>
              <a:rPr lang="en-US" sz="2200">
                <a:solidFill>
                  <a:srgbClr val="1B1464"/>
                </a:solidFill>
                <a:latin typeface="Arial" panose="020B0604020202020204" pitchFamily="34" charset="0"/>
                <a:cs typeface="Arial" panose="020B0604020202020204" pitchFamily="34" charset="0"/>
              </a:rPr>
              <a:t>share</a:t>
            </a:r>
            <a:r>
              <a:rPr kumimoji="0" lang="en-US" sz="2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this directory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with our </a:t>
            </a:r>
            <a:r>
              <a:rPr lang="en-US" sz="2200">
                <a:solidFill>
                  <a:srgbClr val="1B1464"/>
                </a:solidFill>
                <a:latin typeface="Arial" panose="020B0604020202020204" pitchFamily="34" charset="0"/>
                <a:cs typeface="Arial" panose="020B0604020202020204" pitchFamily="34" charset="0"/>
              </a:rPr>
              <a:t>19</a:t>
            </a:r>
            <a:r>
              <a:rPr kumimoji="0" lang="en-US" sz="2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partners </a:t>
            </a:r>
            <a:r>
              <a:rPr lang="en-US" sz="2200">
                <a:solidFill>
                  <a:srgbClr val="1B1464"/>
                </a:solidFill>
                <a:latin typeface="Arial" panose="020B0604020202020204" pitchFamily="34" charset="0"/>
                <a:cs typeface="Arial" panose="020B0604020202020204" pitchFamily="34" charset="0"/>
              </a:rPr>
              <a:t>including</a:t>
            </a:r>
            <a:r>
              <a:rPr kumimoji="0" lang="en-US" sz="2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
            </a:r>
            <a:r>
              <a:rPr lang="en-US" sz="2200">
                <a:solidFill>
                  <a:srgbClr val="ED3C8D"/>
                </a:solidFill>
                <a:latin typeface="Arial" panose="020B0604020202020204" pitchFamily="34" charset="0"/>
                <a:cs typeface="Arial" panose="020B0604020202020204" pitchFamily="34" charset="0"/>
              </a:rPr>
              <a:t>3</a:t>
            </a:r>
            <a:r>
              <a:rPr kumimoji="0" lang="en-US" sz="2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new additions</a:t>
            </a:r>
            <a:r>
              <a:rPr kumimoji="0" lang="en-US" sz="2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
            </a:r>
          </a:p>
        </p:txBody>
      </p:sp>
      <p:sp>
        <p:nvSpPr>
          <p:cNvPr id="80" name="TextBox 79">
            <a:extLst>
              <a:ext uri="{FF2B5EF4-FFF2-40B4-BE49-F238E27FC236}">
                <a16:creationId xmlns:a16="http://schemas.microsoft.com/office/drawing/2014/main" id="{608C8017-A64C-DC1D-6845-108EC6FF93FE}"/>
              </a:ext>
            </a:extLst>
          </p:cNvPr>
          <p:cNvSpPr txBox="1"/>
          <p:nvPr/>
        </p:nvSpPr>
        <p:spPr>
          <a:xfrm>
            <a:off x="406295" y="9213469"/>
            <a:ext cx="7111478" cy="584775"/>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We invite all measurement solutions to submit their capabilities for inclusion.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If interested, please contact us at </a:t>
            </a:r>
            <a:r>
              <a:rPr kumimoji="0" lang="en-US" sz="16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hlinkClick r:id="rId5"/>
              </a:rPr>
              <a:t>info@thevab.com</a:t>
            </a:r>
            <a:r>
              <a:rPr kumimoji="0" lang="en-US" sz="16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
            </a:r>
          </a:p>
        </p:txBody>
      </p:sp>
      <p:sp>
        <p:nvSpPr>
          <p:cNvPr id="82" name="Google Shape;56;p13">
            <a:extLst>
              <a:ext uri="{FF2B5EF4-FFF2-40B4-BE49-F238E27FC236}">
                <a16:creationId xmlns:a16="http://schemas.microsoft.com/office/drawing/2014/main" id="{714A26B6-41B1-969E-50FB-A273D2FF8CE7}"/>
              </a:ext>
            </a:extLst>
          </p:cNvPr>
          <p:cNvSpPr/>
          <p:nvPr/>
        </p:nvSpPr>
        <p:spPr>
          <a:xfrm>
            <a:off x="549348" y="133388"/>
            <a:ext cx="6893241" cy="549057"/>
          </a:xfrm>
          <a:prstGeom prst="rect">
            <a:avLst/>
          </a:prstGeom>
          <a:noFill/>
          <a:ln>
            <a:noFill/>
          </a:ln>
        </p:spPr>
        <p:txBody>
          <a:bodyPr spcFirstLastPara="1" wrap="square" lIns="91433" tIns="0" rIns="91433" bIns="91433" anchor="ctr" anchorCtr="0">
            <a:noAutofit/>
          </a:bodyPr>
          <a:lstStyle/>
          <a:p>
            <a:pPr marL="0" marR="0" lvl="0" indent="0" algn="l" defTabSz="1219170" rtl="0" eaLnBrk="1" fontAlgn="auto" latinLnBrk="0" hangingPunct="1">
              <a:lnSpc>
                <a:spcPct val="150000"/>
              </a:lnSpc>
              <a:spcBef>
                <a:spcPts val="0"/>
              </a:spcBef>
              <a:spcAft>
                <a:spcPts val="0"/>
              </a:spcAft>
              <a:buClr>
                <a:srgbClr val="FFFFFF"/>
              </a:buClr>
              <a:buSzPts val="1100"/>
              <a:buFontTx/>
              <a:buNone/>
              <a:tabLst/>
              <a:defRPr/>
            </a:pPr>
            <a:r>
              <a:rPr kumimoji="0" lang="en" sz="2400" b="1" i="0" u="none" strike="noStrike" kern="0" cap="none" spc="0" normalizeH="0" baseline="0" noProof="0">
                <a:ln>
                  <a:noFill/>
                </a:ln>
                <a:solidFill>
                  <a:prstClr val="white"/>
                </a:solidFill>
                <a:effectLst/>
                <a:uLnTx/>
                <a:uFillTx/>
                <a:latin typeface="Arial" panose="020B0604020202020204" pitchFamily="34" charset="0"/>
                <a:ea typeface="Helvetica Neue"/>
                <a:cs typeface="Arial" panose="020B0604020202020204" pitchFamily="34" charset="0"/>
                <a:sym typeface="Helvetica Neue"/>
              </a:rPr>
              <a:t>Advanced Measurement Solutions Directory</a:t>
            </a:r>
            <a:endParaRPr kumimoji="0"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43" name="Rectangle: Rounded Corners 24">
            <a:extLst>
              <a:ext uri="{FF2B5EF4-FFF2-40B4-BE49-F238E27FC236}">
                <a16:creationId xmlns:a16="http://schemas.microsoft.com/office/drawing/2014/main" id="{A2D25034-D02E-3314-49D7-0DCAFB3501AD}"/>
              </a:ext>
            </a:extLst>
          </p:cNvPr>
          <p:cNvSpPr/>
          <p:nvPr/>
        </p:nvSpPr>
        <p:spPr>
          <a:xfrm>
            <a:off x="2846583" y="2537893"/>
            <a:ext cx="2122098" cy="756955"/>
          </a:xfrm>
          <a:prstGeom prst="roundRect">
            <a:avLst>
              <a:gd name="adj" fmla="val 10413"/>
            </a:avLst>
          </a:prstGeom>
          <a:no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Rounded Corners 24">
            <a:extLst>
              <a:ext uri="{FF2B5EF4-FFF2-40B4-BE49-F238E27FC236}">
                <a16:creationId xmlns:a16="http://schemas.microsoft.com/office/drawing/2014/main" id="{970AEC23-26EE-0A4B-CFB4-60F873D97B88}"/>
              </a:ext>
            </a:extLst>
          </p:cNvPr>
          <p:cNvSpPr/>
          <p:nvPr/>
        </p:nvSpPr>
        <p:spPr>
          <a:xfrm>
            <a:off x="5320491" y="2555983"/>
            <a:ext cx="2122098" cy="756955"/>
          </a:xfrm>
          <a:prstGeom prst="roundRect">
            <a:avLst>
              <a:gd name="adj" fmla="val 10413"/>
            </a:avLst>
          </a:prstGeom>
          <a:no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Rounded Corners 24">
            <a:extLst>
              <a:ext uri="{FF2B5EF4-FFF2-40B4-BE49-F238E27FC236}">
                <a16:creationId xmlns:a16="http://schemas.microsoft.com/office/drawing/2014/main" id="{8F4C2165-9862-FFC3-B7CE-919297392DA3}"/>
              </a:ext>
            </a:extLst>
          </p:cNvPr>
          <p:cNvSpPr/>
          <p:nvPr/>
        </p:nvSpPr>
        <p:spPr>
          <a:xfrm>
            <a:off x="329500" y="3536537"/>
            <a:ext cx="2122098" cy="756955"/>
          </a:xfrm>
          <a:prstGeom prst="roundRect">
            <a:avLst>
              <a:gd name="adj" fmla="val 10413"/>
            </a:avLst>
          </a:prstGeom>
          <a:no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Rounded Corners 24">
            <a:extLst>
              <a:ext uri="{FF2B5EF4-FFF2-40B4-BE49-F238E27FC236}">
                <a16:creationId xmlns:a16="http://schemas.microsoft.com/office/drawing/2014/main" id="{A004BE22-EE81-B85B-58F6-42C434E3D8E4}"/>
              </a:ext>
            </a:extLst>
          </p:cNvPr>
          <p:cNvSpPr/>
          <p:nvPr/>
        </p:nvSpPr>
        <p:spPr>
          <a:xfrm>
            <a:off x="2846583" y="3536537"/>
            <a:ext cx="2122098" cy="756955"/>
          </a:xfrm>
          <a:prstGeom prst="roundRect">
            <a:avLst>
              <a:gd name="adj" fmla="val 10413"/>
            </a:avLst>
          </a:prstGeom>
          <a:no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Rounded Corners 24">
            <a:extLst>
              <a:ext uri="{FF2B5EF4-FFF2-40B4-BE49-F238E27FC236}">
                <a16:creationId xmlns:a16="http://schemas.microsoft.com/office/drawing/2014/main" id="{E0BEFF62-6E88-274C-BA8C-F3679ED9F158}"/>
              </a:ext>
            </a:extLst>
          </p:cNvPr>
          <p:cNvSpPr/>
          <p:nvPr/>
        </p:nvSpPr>
        <p:spPr>
          <a:xfrm>
            <a:off x="5320491" y="3554627"/>
            <a:ext cx="2122098" cy="756955"/>
          </a:xfrm>
          <a:prstGeom prst="roundRect">
            <a:avLst>
              <a:gd name="adj" fmla="val 10413"/>
            </a:avLst>
          </a:prstGeom>
          <a:no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Rounded Corners 24">
            <a:extLst>
              <a:ext uri="{FF2B5EF4-FFF2-40B4-BE49-F238E27FC236}">
                <a16:creationId xmlns:a16="http://schemas.microsoft.com/office/drawing/2014/main" id="{668A8808-B382-045B-307B-24482712B55B}"/>
              </a:ext>
            </a:extLst>
          </p:cNvPr>
          <p:cNvSpPr/>
          <p:nvPr/>
        </p:nvSpPr>
        <p:spPr>
          <a:xfrm>
            <a:off x="329500" y="4519405"/>
            <a:ext cx="2122098" cy="756955"/>
          </a:xfrm>
          <a:prstGeom prst="roundRect">
            <a:avLst>
              <a:gd name="adj" fmla="val 10413"/>
            </a:avLst>
          </a:prstGeom>
          <a:no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Rounded Corners 24">
            <a:extLst>
              <a:ext uri="{FF2B5EF4-FFF2-40B4-BE49-F238E27FC236}">
                <a16:creationId xmlns:a16="http://schemas.microsoft.com/office/drawing/2014/main" id="{BD0D91D0-D934-C044-983C-08842008FA23}"/>
              </a:ext>
            </a:extLst>
          </p:cNvPr>
          <p:cNvSpPr/>
          <p:nvPr/>
        </p:nvSpPr>
        <p:spPr>
          <a:xfrm>
            <a:off x="2846583" y="4519405"/>
            <a:ext cx="2122098" cy="756955"/>
          </a:xfrm>
          <a:prstGeom prst="roundRect">
            <a:avLst>
              <a:gd name="adj" fmla="val 10413"/>
            </a:avLst>
          </a:prstGeom>
          <a:no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Rounded Corners 24">
            <a:extLst>
              <a:ext uri="{FF2B5EF4-FFF2-40B4-BE49-F238E27FC236}">
                <a16:creationId xmlns:a16="http://schemas.microsoft.com/office/drawing/2014/main" id="{C82F17C2-D62D-66A1-3F0D-103DDA2ED282}"/>
              </a:ext>
            </a:extLst>
          </p:cNvPr>
          <p:cNvSpPr/>
          <p:nvPr/>
        </p:nvSpPr>
        <p:spPr>
          <a:xfrm>
            <a:off x="5320491" y="4537495"/>
            <a:ext cx="2122098" cy="756955"/>
          </a:xfrm>
          <a:prstGeom prst="roundRect">
            <a:avLst>
              <a:gd name="adj" fmla="val 10413"/>
            </a:avLst>
          </a:prstGeom>
          <a:no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Rounded Corners 24">
            <a:extLst>
              <a:ext uri="{FF2B5EF4-FFF2-40B4-BE49-F238E27FC236}">
                <a16:creationId xmlns:a16="http://schemas.microsoft.com/office/drawing/2014/main" id="{7CED601A-507D-9C52-6FC7-D206A525803E}"/>
              </a:ext>
            </a:extLst>
          </p:cNvPr>
          <p:cNvSpPr/>
          <p:nvPr/>
        </p:nvSpPr>
        <p:spPr>
          <a:xfrm>
            <a:off x="329500" y="5514917"/>
            <a:ext cx="2122098" cy="756955"/>
          </a:xfrm>
          <a:prstGeom prst="roundRect">
            <a:avLst>
              <a:gd name="adj" fmla="val 10413"/>
            </a:avLst>
          </a:prstGeom>
          <a:no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Rounded Corners 24">
            <a:extLst>
              <a:ext uri="{FF2B5EF4-FFF2-40B4-BE49-F238E27FC236}">
                <a16:creationId xmlns:a16="http://schemas.microsoft.com/office/drawing/2014/main" id="{A40FBD4E-F222-AE46-4814-C4E024203EE6}"/>
              </a:ext>
            </a:extLst>
          </p:cNvPr>
          <p:cNvSpPr/>
          <p:nvPr/>
        </p:nvSpPr>
        <p:spPr>
          <a:xfrm>
            <a:off x="2846583" y="5514917"/>
            <a:ext cx="2122098" cy="756955"/>
          </a:xfrm>
          <a:prstGeom prst="roundRect">
            <a:avLst>
              <a:gd name="adj" fmla="val 10413"/>
            </a:avLst>
          </a:prstGeom>
          <a:no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Rounded Corners 24">
            <a:extLst>
              <a:ext uri="{FF2B5EF4-FFF2-40B4-BE49-F238E27FC236}">
                <a16:creationId xmlns:a16="http://schemas.microsoft.com/office/drawing/2014/main" id="{97510EF0-C9F6-575C-F38D-1D0931466874}"/>
              </a:ext>
            </a:extLst>
          </p:cNvPr>
          <p:cNvSpPr/>
          <p:nvPr/>
        </p:nvSpPr>
        <p:spPr>
          <a:xfrm>
            <a:off x="5320491" y="5533007"/>
            <a:ext cx="2122098" cy="756955"/>
          </a:xfrm>
          <a:prstGeom prst="roundRect">
            <a:avLst>
              <a:gd name="adj" fmla="val 10413"/>
            </a:avLst>
          </a:prstGeom>
          <a:no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Rounded Corners 24">
            <a:extLst>
              <a:ext uri="{FF2B5EF4-FFF2-40B4-BE49-F238E27FC236}">
                <a16:creationId xmlns:a16="http://schemas.microsoft.com/office/drawing/2014/main" id="{EA49BCD4-708B-E7B7-BBB8-92D066EAB7F6}"/>
              </a:ext>
            </a:extLst>
          </p:cNvPr>
          <p:cNvSpPr/>
          <p:nvPr/>
        </p:nvSpPr>
        <p:spPr>
          <a:xfrm>
            <a:off x="329500" y="6533760"/>
            <a:ext cx="2122098" cy="756955"/>
          </a:xfrm>
          <a:prstGeom prst="roundRect">
            <a:avLst>
              <a:gd name="adj" fmla="val 10413"/>
            </a:avLst>
          </a:prstGeom>
          <a:no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Rounded Corners 24">
            <a:extLst>
              <a:ext uri="{FF2B5EF4-FFF2-40B4-BE49-F238E27FC236}">
                <a16:creationId xmlns:a16="http://schemas.microsoft.com/office/drawing/2014/main" id="{BF197AB0-F2C1-4C38-28EC-67E196346049}"/>
              </a:ext>
            </a:extLst>
          </p:cNvPr>
          <p:cNvSpPr/>
          <p:nvPr/>
        </p:nvSpPr>
        <p:spPr>
          <a:xfrm>
            <a:off x="2846583" y="6533760"/>
            <a:ext cx="2122098" cy="756955"/>
          </a:xfrm>
          <a:prstGeom prst="roundRect">
            <a:avLst>
              <a:gd name="adj" fmla="val 10413"/>
            </a:avLst>
          </a:prstGeom>
          <a:no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Rounded Corners 24">
            <a:extLst>
              <a:ext uri="{FF2B5EF4-FFF2-40B4-BE49-F238E27FC236}">
                <a16:creationId xmlns:a16="http://schemas.microsoft.com/office/drawing/2014/main" id="{975D2C4C-867A-2F8A-1D8B-C16F54A009D6}"/>
              </a:ext>
            </a:extLst>
          </p:cNvPr>
          <p:cNvSpPr/>
          <p:nvPr/>
        </p:nvSpPr>
        <p:spPr>
          <a:xfrm>
            <a:off x="5320491" y="6551850"/>
            <a:ext cx="2122098" cy="756955"/>
          </a:xfrm>
          <a:prstGeom prst="roundRect">
            <a:avLst>
              <a:gd name="adj" fmla="val 10413"/>
            </a:avLst>
          </a:prstGeom>
          <a:no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Rounded Corners 24">
            <a:extLst>
              <a:ext uri="{FF2B5EF4-FFF2-40B4-BE49-F238E27FC236}">
                <a16:creationId xmlns:a16="http://schemas.microsoft.com/office/drawing/2014/main" id="{A9BFC385-708B-E875-7A1A-C91485BF1EAA}"/>
              </a:ext>
            </a:extLst>
          </p:cNvPr>
          <p:cNvSpPr/>
          <p:nvPr/>
        </p:nvSpPr>
        <p:spPr>
          <a:xfrm>
            <a:off x="1652635" y="7517346"/>
            <a:ext cx="2122098" cy="756955"/>
          </a:xfrm>
          <a:prstGeom prst="roundRect">
            <a:avLst>
              <a:gd name="adj" fmla="val 10413"/>
            </a:avLst>
          </a:prstGeom>
          <a:no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Rounded Corners 24">
            <a:extLst>
              <a:ext uri="{FF2B5EF4-FFF2-40B4-BE49-F238E27FC236}">
                <a16:creationId xmlns:a16="http://schemas.microsoft.com/office/drawing/2014/main" id="{C72CE460-B6DF-F937-3371-F49036A4FF1F}"/>
              </a:ext>
            </a:extLst>
          </p:cNvPr>
          <p:cNvSpPr/>
          <p:nvPr/>
        </p:nvSpPr>
        <p:spPr>
          <a:xfrm>
            <a:off x="4169718" y="8453805"/>
            <a:ext cx="2122098" cy="756955"/>
          </a:xfrm>
          <a:prstGeom prst="roundRect">
            <a:avLst>
              <a:gd name="adj" fmla="val 10413"/>
            </a:avLst>
          </a:prstGeom>
          <a:no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Rounded Corners 24">
            <a:extLst>
              <a:ext uri="{FF2B5EF4-FFF2-40B4-BE49-F238E27FC236}">
                <a16:creationId xmlns:a16="http://schemas.microsoft.com/office/drawing/2014/main" id="{23DA28B2-EB98-F3B4-686C-5F335391A8CA}"/>
              </a:ext>
            </a:extLst>
          </p:cNvPr>
          <p:cNvSpPr/>
          <p:nvPr/>
        </p:nvSpPr>
        <p:spPr>
          <a:xfrm>
            <a:off x="1652635" y="8456514"/>
            <a:ext cx="2122098" cy="756955"/>
          </a:xfrm>
          <a:prstGeom prst="roundRect">
            <a:avLst>
              <a:gd name="adj" fmla="val 10413"/>
            </a:avLst>
          </a:prstGeom>
          <a:no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ectangle: Rounded Corners 24">
            <a:extLst>
              <a:ext uri="{FF2B5EF4-FFF2-40B4-BE49-F238E27FC236}">
                <a16:creationId xmlns:a16="http://schemas.microsoft.com/office/drawing/2014/main" id="{3DF3D048-3538-0C24-D3D5-14C5EE84F50A}"/>
              </a:ext>
            </a:extLst>
          </p:cNvPr>
          <p:cNvSpPr/>
          <p:nvPr/>
        </p:nvSpPr>
        <p:spPr>
          <a:xfrm>
            <a:off x="4169718" y="7515222"/>
            <a:ext cx="2122098" cy="756956"/>
          </a:xfrm>
          <a:prstGeom prst="roundRect">
            <a:avLst>
              <a:gd name="adj" fmla="val 10413"/>
            </a:avLst>
          </a:prstGeom>
          <a:no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3" name="Picture 112">
            <a:hlinkClick r:id="rId6" action="ppaction://hlinksldjump"/>
            <a:extLst>
              <a:ext uri="{FF2B5EF4-FFF2-40B4-BE49-F238E27FC236}">
                <a16:creationId xmlns:a16="http://schemas.microsoft.com/office/drawing/2014/main" id="{A4A1966D-DE9A-7275-3149-3110D353C3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2551" y="2699648"/>
            <a:ext cx="1723592" cy="433443"/>
          </a:xfrm>
          <a:prstGeom prst="rect">
            <a:avLst/>
          </a:prstGeom>
        </p:spPr>
      </p:pic>
      <p:pic>
        <p:nvPicPr>
          <p:cNvPr id="114" name="Picture 113" descr="A blue letter on a black background&#10;&#10;Description automatically generated">
            <a:hlinkClick r:id="rId8" action="ppaction://hlinksldjump"/>
            <a:extLst>
              <a:ext uri="{FF2B5EF4-FFF2-40B4-BE49-F238E27FC236}">
                <a16:creationId xmlns:a16="http://schemas.microsoft.com/office/drawing/2014/main" id="{52E229A9-CE62-4B5E-D98D-74D5DE60D4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0094" y="2765113"/>
            <a:ext cx="1802892" cy="338694"/>
          </a:xfrm>
          <a:prstGeom prst="rect">
            <a:avLst/>
          </a:prstGeom>
        </p:spPr>
      </p:pic>
      <p:pic>
        <p:nvPicPr>
          <p:cNvPr id="115" name="Picture 114" descr="A black text on a white background&#10;&#10;AI-generated content may be incorrect.">
            <a:hlinkClick r:id="rId10" action="ppaction://hlinksldjump"/>
            <a:extLst>
              <a:ext uri="{FF2B5EF4-FFF2-40B4-BE49-F238E27FC236}">
                <a16:creationId xmlns:a16="http://schemas.microsoft.com/office/drawing/2014/main" id="{D6347F2F-DADD-9D5C-0049-40E097D08A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6295" y="3664713"/>
            <a:ext cx="1894555" cy="538585"/>
          </a:xfrm>
          <a:prstGeom prst="rect">
            <a:avLst/>
          </a:prstGeom>
        </p:spPr>
      </p:pic>
      <p:pic>
        <p:nvPicPr>
          <p:cNvPr id="116" name="Picture 115" descr="A black background with a black square&#10;&#10;AI-generated content may be incorrect.">
            <a:hlinkClick r:id="rId12" action="ppaction://hlinksldjump"/>
            <a:extLst>
              <a:ext uri="{FF2B5EF4-FFF2-40B4-BE49-F238E27FC236}">
                <a16:creationId xmlns:a16="http://schemas.microsoft.com/office/drawing/2014/main" id="{61EC4A9F-9D95-BADA-0467-394977790A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94806" y="3771264"/>
            <a:ext cx="1802368" cy="305486"/>
          </a:xfrm>
          <a:prstGeom prst="rect">
            <a:avLst/>
          </a:prstGeom>
        </p:spPr>
      </p:pic>
      <p:pic>
        <p:nvPicPr>
          <p:cNvPr id="117" name="Picture 116" descr="A close up of a logo&#10;&#10;Description automatically generated">
            <a:hlinkClick r:id="rId14" action="ppaction://hlinksldjump"/>
            <a:extLst>
              <a:ext uri="{FF2B5EF4-FFF2-40B4-BE49-F238E27FC236}">
                <a16:creationId xmlns:a16="http://schemas.microsoft.com/office/drawing/2014/main" id="{4C287E34-1B0B-0913-32DA-42E7039ADD4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99046" y="3552447"/>
            <a:ext cx="1564987" cy="782494"/>
          </a:xfrm>
          <a:prstGeom prst="rect">
            <a:avLst/>
          </a:prstGeom>
        </p:spPr>
      </p:pic>
      <p:pic>
        <p:nvPicPr>
          <p:cNvPr id="118" name="Picture 117">
            <a:hlinkClick r:id="rId16" action="ppaction://hlinksldjump"/>
            <a:extLst>
              <a:ext uri="{FF2B5EF4-FFF2-40B4-BE49-F238E27FC236}">
                <a16:creationId xmlns:a16="http://schemas.microsoft.com/office/drawing/2014/main" id="{65695562-B5F4-BDF7-69F3-14D19FFA7090}"/>
              </a:ext>
            </a:extLst>
          </p:cNvPr>
          <p:cNvPicPr>
            <a:picLocks noChangeAspect="1"/>
          </p:cNvPicPr>
          <p:nvPr/>
        </p:nvPicPr>
        <p:blipFill>
          <a:blip r:embed="rId17"/>
          <a:stretch>
            <a:fillRect/>
          </a:stretch>
        </p:blipFill>
        <p:spPr>
          <a:xfrm>
            <a:off x="495195" y="4619554"/>
            <a:ext cx="1716754" cy="576054"/>
          </a:xfrm>
          <a:prstGeom prst="rect">
            <a:avLst/>
          </a:prstGeom>
        </p:spPr>
      </p:pic>
      <p:pic>
        <p:nvPicPr>
          <p:cNvPr id="119" name="Picture 118" descr="A logo with blue letters&#10;&#10;Description automatically generated with medium confidence">
            <a:hlinkClick r:id="rId18" action="ppaction://hlinksldjump"/>
            <a:extLst>
              <a:ext uri="{FF2B5EF4-FFF2-40B4-BE49-F238E27FC236}">
                <a16:creationId xmlns:a16="http://schemas.microsoft.com/office/drawing/2014/main" id="{F0E2237E-D9EE-B467-12DC-7326C13F0D2A}"/>
              </a:ext>
            </a:extLst>
          </p:cNvPr>
          <p:cNvPicPr>
            <a:picLocks noChangeAspect="1"/>
          </p:cNvPicPr>
          <p:nvPr/>
        </p:nvPicPr>
        <p:blipFill>
          <a:blip r:embed="rId19"/>
          <a:stretch>
            <a:fillRect/>
          </a:stretch>
        </p:blipFill>
        <p:spPr>
          <a:xfrm>
            <a:off x="3046217" y="4522987"/>
            <a:ext cx="1676259" cy="798219"/>
          </a:xfrm>
          <a:prstGeom prst="rect">
            <a:avLst/>
          </a:prstGeom>
        </p:spPr>
      </p:pic>
      <p:pic>
        <p:nvPicPr>
          <p:cNvPr id="120" name="Picture 119" descr="A green and white logo&#10;&#10;Description automatically generated">
            <a:hlinkClick r:id="rId20" action="ppaction://hlinksldjump"/>
            <a:extLst>
              <a:ext uri="{FF2B5EF4-FFF2-40B4-BE49-F238E27FC236}">
                <a16:creationId xmlns:a16="http://schemas.microsoft.com/office/drawing/2014/main" id="{1A965F45-8EB8-F004-2DDC-BC914A8500D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739580" y="4675804"/>
            <a:ext cx="1283918" cy="514068"/>
          </a:xfrm>
          <a:prstGeom prst="rect">
            <a:avLst/>
          </a:prstGeom>
        </p:spPr>
      </p:pic>
      <p:pic>
        <p:nvPicPr>
          <p:cNvPr id="121" name="Picture 120" descr="A blue and grey logo&#10;&#10;Description automatically generated">
            <a:hlinkClick r:id="rId22" action="ppaction://hlinksldjump"/>
            <a:extLst>
              <a:ext uri="{FF2B5EF4-FFF2-40B4-BE49-F238E27FC236}">
                <a16:creationId xmlns:a16="http://schemas.microsoft.com/office/drawing/2014/main" id="{0ED17DA9-5A58-2C5C-74AF-AD49FA70403B}"/>
              </a:ext>
            </a:extLst>
          </p:cNvPr>
          <p:cNvPicPr>
            <a:picLocks noChangeAspect="1"/>
          </p:cNvPicPr>
          <p:nvPr/>
        </p:nvPicPr>
        <p:blipFill rotWithShape="1">
          <a:blip r:embed="rId23">
            <a:extLst>
              <a:ext uri="{28A0092B-C50C-407E-A947-70E740481C1C}">
                <a14:useLocalDpi xmlns:a14="http://schemas.microsoft.com/office/drawing/2010/main" val="0"/>
              </a:ext>
            </a:extLst>
          </a:blip>
          <a:srcRect l="9088" t="23727" r="7182" b="29419"/>
          <a:stretch/>
        </p:blipFill>
        <p:spPr>
          <a:xfrm>
            <a:off x="796403" y="5633691"/>
            <a:ext cx="1219225" cy="555585"/>
          </a:xfrm>
          <a:prstGeom prst="rect">
            <a:avLst/>
          </a:prstGeom>
        </p:spPr>
      </p:pic>
      <p:sp>
        <p:nvSpPr>
          <p:cNvPr id="34" name="Rounded Rectangle 33">
            <a:extLst>
              <a:ext uri="{FF2B5EF4-FFF2-40B4-BE49-F238E27FC236}">
                <a16:creationId xmlns:a16="http://schemas.microsoft.com/office/drawing/2014/main" id="{A4B4C61B-A17B-4196-EF5D-4DF0FDDC85E2}"/>
              </a:ext>
            </a:extLst>
          </p:cNvPr>
          <p:cNvSpPr/>
          <p:nvPr/>
        </p:nvSpPr>
        <p:spPr>
          <a:xfrm>
            <a:off x="4424926" y="4148795"/>
            <a:ext cx="627924" cy="307735"/>
          </a:xfrm>
          <a:prstGeom prst="round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New!</a:t>
            </a:r>
          </a:p>
        </p:txBody>
      </p:sp>
      <p:pic>
        <p:nvPicPr>
          <p:cNvPr id="122" name="Picture 2" descr="LG Ad Solutions Extends Programmatic Buying Opportunities on LG Channels  via Amazon Publisher Direct - ExchangeWire.com">
            <a:hlinkClick r:id="rId24" action="ppaction://hlinksldjump"/>
            <a:extLst>
              <a:ext uri="{FF2B5EF4-FFF2-40B4-BE49-F238E27FC236}">
                <a16:creationId xmlns:a16="http://schemas.microsoft.com/office/drawing/2014/main" id="{12631EAC-939F-9D3A-E829-74D0CEF96542}"/>
              </a:ext>
            </a:extLst>
          </p:cNvPr>
          <p:cNvPicPr>
            <a:picLocks noChangeAspect="1" noChangeArrowheads="1"/>
          </p:cNvPicPr>
          <p:nvPr/>
        </p:nvPicPr>
        <p:blipFill rotWithShape="1">
          <a:blip r:embed="rId2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84085" y="5702977"/>
            <a:ext cx="1823810" cy="370958"/>
          </a:xfrm>
          <a:prstGeom prst="rect">
            <a:avLst/>
          </a:prstGeom>
          <a:noFill/>
          <a:extLst>
            <a:ext uri="{909E8E84-426E-40DD-AFC4-6F175D3DCCD1}">
              <a14:hiddenFill xmlns:a14="http://schemas.microsoft.com/office/drawing/2010/main">
                <a:solidFill>
                  <a:srgbClr val="FFFFFF"/>
                </a:solidFill>
              </a14:hiddenFill>
            </a:ext>
          </a:extLst>
        </p:spPr>
      </p:pic>
      <p:sp>
        <p:nvSpPr>
          <p:cNvPr id="123" name="Rounded Rectangle 122">
            <a:extLst>
              <a:ext uri="{FF2B5EF4-FFF2-40B4-BE49-F238E27FC236}">
                <a16:creationId xmlns:a16="http://schemas.microsoft.com/office/drawing/2014/main" id="{F809D98E-1E2D-C3EF-DC9D-3824A99EC8AC}"/>
              </a:ext>
            </a:extLst>
          </p:cNvPr>
          <p:cNvSpPr/>
          <p:nvPr/>
        </p:nvSpPr>
        <p:spPr>
          <a:xfrm>
            <a:off x="4424926" y="6110121"/>
            <a:ext cx="627924" cy="307735"/>
          </a:xfrm>
          <a:prstGeom prst="round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New!</a:t>
            </a:r>
          </a:p>
        </p:txBody>
      </p:sp>
      <p:pic>
        <p:nvPicPr>
          <p:cNvPr id="124" name="Picture 123" descr="A black and grey logo&#10;&#10;Description automatically generated">
            <a:hlinkClick r:id="rId26" action="ppaction://hlinksldjump"/>
            <a:extLst>
              <a:ext uri="{FF2B5EF4-FFF2-40B4-BE49-F238E27FC236}">
                <a16:creationId xmlns:a16="http://schemas.microsoft.com/office/drawing/2014/main" id="{AAB5765D-6EC3-CF34-C699-EC662CC494A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509980" y="5762537"/>
            <a:ext cx="1773006" cy="297865"/>
          </a:xfrm>
          <a:prstGeom prst="rect">
            <a:avLst/>
          </a:prstGeom>
        </p:spPr>
      </p:pic>
      <p:pic>
        <p:nvPicPr>
          <p:cNvPr id="125" name="Picture 2" descr="Media measurement firm rebrands to reflect its neuroscientific offering |  News | Research Live">
            <a:hlinkClick r:id="rId28" action="ppaction://hlinksldjump"/>
            <a:extLst>
              <a:ext uri="{FF2B5EF4-FFF2-40B4-BE49-F238E27FC236}">
                <a16:creationId xmlns:a16="http://schemas.microsoft.com/office/drawing/2014/main" id="{B22E37B4-C8AC-B448-9B04-70A6921C191E}"/>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20162" t="39913" r="14431" b="37751"/>
          <a:stretch/>
        </p:blipFill>
        <p:spPr bwMode="auto">
          <a:xfrm>
            <a:off x="406295" y="6686500"/>
            <a:ext cx="1880937" cy="481752"/>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a:hlinkClick r:id="rId30" action="ppaction://hlinksldjump"/>
            <a:extLst>
              <a:ext uri="{FF2B5EF4-FFF2-40B4-BE49-F238E27FC236}">
                <a16:creationId xmlns:a16="http://schemas.microsoft.com/office/drawing/2014/main" id="{18FD4BCE-5C23-74EB-D4BD-9E51B88A9136}"/>
              </a:ext>
            </a:extLst>
          </p:cNvPr>
          <p:cNvPicPr>
            <a:picLocks noChangeAspect="1"/>
          </p:cNvPicPr>
          <p:nvPr/>
        </p:nvPicPr>
        <p:blipFill>
          <a:blip r:embed="rId31"/>
          <a:stretch>
            <a:fillRect/>
          </a:stretch>
        </p:blipFill>
        <p:spPr>
          <a:xfrm>
            <a:off x="3058163" y="6818931"/>
            <a:ext cx="1655763" cy="274652"/>
          </a:xfrm>
          <a:prstGeom prst="rect">
            <a:avLst/>
          </a:prstGeom>
        </p:spPr>
      </p:pic>
      <p:pic>
        <p:nvPicPr>
          <p:cNvPr id="127" name="Google Shape;109;p1">
            <a:hlinkClick r:id="rId32" action="ppaction://hlinksldjump"/>
            <a:extLst>
              <a:ext uri="{FF2B5EF4-FFF2-40B4-BE49-F238E27FC236}">
                <a16:creationId xmlns:a16="http://schemas.microsoft.com/office/drawing/2014/main" id="{2F9CF903-7657-9B9F-4EB4-7AE2BB3D423D}"/>
              </a:ext>
            </a:extLst>
          </p:cNvPr>
          <p:cNvPicPr preferRelativeResize="0"/>
          <p:nvPr/>
        </p:nvPicPr>
        <p:blipFill rotWithShape="1">
          <a:blip r:embed="rId33">
            <a:alphaModFix/>
          </a:blip>
          <a:srcRect/>
          <a:stretch/>
        </p:blipFill>
        <p:spPr>
          <a:xfrm>
            <a:off x="5739580" y="6626496"/>
            <a:ext cx="1150269" cy="617019"/>
          </a:xfrm>
          <a:prstGeom prst="rect">
            <a:avLst/>
          </a:prstGeom>
          <a:noFill/>
          <a:ln>
            <a:noFill/>
          </a:ln>
        </p:spPr>
      </p:pic>
      <p:pic>
        <p:nvPicPr>
          <p:cNvPr id="2048" name="Picture 2047">
            <a:hlinkClick r:id="rId34" action="ppaction://hlinksldjump"/>
            <a:extLst>
              <a:ext uri="{FF2B5EF4-FFF2-40B4-BE49-F238E27FC236}">
                <a16:creationId xmlns:a16="http://schemas.microsoft.com/office/drawing/2014/main" id="{984346E9-F782-3353-2632-549695685CB4}"/>
              </a:ext>
            </a:extLst>
          </p:cNvPr>
          <p:cNvPicPr>
            <a:picLocks noChangeAspect="1"/>
          </p:cNvPicPr>
          <p:nvPr/>
        </p:nvPicPr>
        <p:blipFill>
          <a:blip r:embed="rId35"/>
          <a:stretch>
            <a:fillRect/>
          </a:stretch>
        </p:blipFill>
        <p:spPr>
          <a:xfrm>
            <a:off x="1689288" y="7620814"/>
            <a:ext cx="1961220" cy="586195"/>
          </a:xfrm>
          <a:prstGeom prst="rect">
            <a:avLst/>
          </a:prstGeom>
        </p:spPr>
      </p:pic>
      <p:pic>
        <p:nvPicPr>
          <p:cNvPr id="2049" name="Picture 2048" descr="A black and white text&#10;&#10;AI-generated content may be incorrect.">
            <a:hlinkClick r:id="rId36" action="ppaction://hlinksldjump"/>
            <a:extLst>
              <a:ext uri="{FF2B5EF4-FFF2-40B4-BE49-F238E27FC236}">
                <a16:creationId xmlns:a16="http://schemas.microsoft.com/office/drawing/2014/main" id="{61009B4D-A4C1-1AD1-6B26-5FD36CBF0AA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241879" y="7772261"/>
            <a:ext cx="1934601" cy="286321"/>
          </a:xfrm>
          <a:prstGeom prst="rect">
            <a:avLst/>
          </a:prstGeom>
        </p:spPr>
      </p:pic>
      <p:sp>
        <p:nvSpPr>
          <p:cNvPr id="2051" name="Rounded Rectangle 2050">
            <a:extLst>
              <a:ext uri="{FF2B5EF4-FFF2-40B4-BE49-F238E27FC236}">
                <a16:creationId xmlns:a16="http://schemas.microsoft.com/office/drawing/2014/main" id="{B339691A-7CA6-8E83-9AB0-2F5FFA9D43E1}"/>
              </a:ext>
            </a:extLst>
          </p:cNvPr>
          <p:cNvSpPr/>
          <p:nvPr/>
        </p:nvSpPr>
        <p:spPr>
          <a:xfrm>
            <a:off x="5753615" y="8098225"/>
            <a:ext cx="627924" cy="307735"/>
          </a:xfrm>
          <a:prstGeom prst="round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New!</a:t>
            </a:r>
          </a:p>
        </p:txBody>
      </p:sp>
      <p:pic>
        <p:nvPicPr>
          <p:cNvPr id="2053" name="Picture 4" descr="Jobs at Upwave - Otta - The only job search that does you justice">
            <a:hlinkClick r:id="rId38" action="ppaction://hlinksldjump"/>
            <a:extLst>
              <a:ext uri="{FF2B5EF4-FFF2-40B4-BE49-F238E27FC236}">
                <a16:creationId xmlns:a16="http://schemas.microsoft.com/office/drawing/2014/main" id="{05B74060-1846-7F0B-1BC7-35A9866CBE2A}"/>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915719" y="8624744"/>
            <a:ext cx="1580458" cy="4204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Google Shape;96;p13">
            <a:hlinkClick r:id="rId40" action="ppaction://hlinksldjump"/>
            <a:extLst>
              <a:ext uri="{FF2B5EF4-FFF2-40B4-BE49-F238E27FC236}">
                <a16:creationId xmlns:a16="http://schemas.microsoft.com/office/drawing/2014/main" id="{F7B8FC5E-369A-0141-F9C8-EAC84D45F371}"/>
              </a:ext>
            </a:extLst>
          </p:cNvPr>
          <p:cNvPicPr preferRelativeResize="0"/>
          <p:nvPr/>
        </p:nvPicPr>
        <p:blipFill>
          <a:blip r:embed="rId41">
            <a:alphaModFix/>
          </a:blip>
          <a:stretch>
            <a:fillRect/>
          </a:stretch>
        </p:blipFill>
        <p:spPr>
          <a:xfrm>
            <a:off x="4205045" y="8247389"/>
            <a:ext cx="1910518" cy="1056077"/>
          </a:xfrm>
          <a:prstGeom prst="rect">
            <a:avLst/>
          </a:prstGeom>
          <a:noFill/>
          <a:ln>
            <a:noFill/>
          </a:ln>
        </p:spPr>
      </p:pic>
      <p:pic>
        <p:nvPicPr>
          <p:cNvPr id="2" name="Picture 1" descr="A black background with white text&#10;&#10;AI-generated content may be incorrect.">
            <a:hlinkClick r:id="rId42" action="ppaction://hlinksldjump"/>
            <a:extLst>
              <a:ext uri="{FF2B5EF4-FFF2-40B4-BE49-F238E27FC236}">
                <a16:creationId xmlns:a16="http://schemas.microsoft.com/office/drawing/2014/main" id="{57744E8D-8E02-BA80-795E-C0961F64B9C7}"/>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42993" y="2623002"/>
            <a:ext cx="1895111" cy="619317"/>
          </a:xfrm>
          <a:prstGeom prst="rect">
            <a:avLst/>
          </a:prstGeom>
        </p:spPr>
      </p:pic>
    </p:spTree>
    <p:extLst>
      <p:ext uri="{BB962C8B-B14F-4D97-AF65-F5344CB8AC3E}">
        <p14:creationId xmlns:p14="http://schemas.microsoft.com/office/powerpoint/2010/main" val="1354677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Google Shape;54;p13">
            <a:extLst>
              <a:ext uri="{FF2B5EF4-FFF2-40B4-BE49-F238E27FC236}">
                <a16:creationId xmlns:a16="http://schemas.microsoft.com/office/drawing/2014/main" id="{3F639AA7-3ED0-DDFD-5D88-B6C53E1528D5}"/>
              </a:ext>
            </a:extLst>
          </p:cNvPr>
          <p:cNvSpPr/>
          <p:nvPr/>
        </p:nvSpPr>
        <p:spPr>
          <a:xfrm>
            <a:off x="1" y="6199720"/>
            <a:ext cx="7771886" cy="3681908"/>
          </a:xfrm>
          <a:prstGeom prst="rect">
            <a:avLst/>
          </a:prstGeom>
          <a:solidFill>
            <a:srgbClr val="E2E8F1"/>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500"/>
              <a:buFontTx/>
              <a:buNone/>
              <a:tabLst/>
              <a:defRPr/>
            </a:pPr>
            <a:r>
              <a:rPr kumimoji="0" lang="en-US" sz="667" b="0"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a:t>
            </a:r>
            <a:endParaRPr kumimoji="0" sz="667" b="0"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pic>
        <p:nvPicPr>
          <p:cNvPr id="65" name="Google Shape;61;p13">
            <a:extLst>
              <a:ext uri="{FF2B5EF4-FFF2-40B4-BE49-F238E27FC236}">
                <a16:creationId xmlns:a16="http://schemas.microsoft.com/office/drawing/2014/main" id="{81B72286-4848-B8A9-6D59-3AAC665A68E5}"/>
              </a:ext>
            </a:extLst>
          </p:cNvPr>
          <p:cNvPicPr preferRelativeResize="0"/>
          <p:nvPr/>
        </p:nvPicPr>
        <p:blipFill rotWithShape="1">
          <a:blip r:embed="rId2">
            <a:alphaModFix/>
          </a:blip>
          <a:srcRect/>
          <a:stretch/>
        </p:blipFill>
        <p:spPr>
          <a:xfrm>
            <a:off x="-23284" y="9844887"/>
            <a:ext cx="7815264" cy="232211"/>
          </a:xfrm>
          <a:prstGeom prst="rect">
            <a:avLst/>
          </a:prstGeom>
          <a:noFill/>
          <a:ln>
            <a:noFill/>
          </a:ln>
        </p:spPr>
      </p:pic>
      <p:cxnSp>
        <p:nvCxnSpPr>
          <p:cNvPr id="6" name="Straight Connector 5">
            <a:extLst>
              <a:ext uri="{FF2B5EF4-FFF2-40B4-BE49-F238E27FC236}">
                <a16:creationId xmlns:a16="http://schemas.microsoft.com/office/drawing/2014/main" id="{68F6928E-F9A4-277F-7C37-6F455481F948}"/>
              </a:ext>
            </a:extLst>
          </p:cNvPr>
          <p:cNvCxnSpPr>
            <a:cxnSpLocks/>
          </p:cNvCxnSpPr>
          <p:nvPr/>
        </p:nvCxnSpPr>
        <p:spPr>
          <a:xfrm>
            <a:off x="14816" y="1054758"/>
            <a:ext cx="7712436" cy="262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Google Shape;58;p13">
            <a:extLst>
              <a:ext uri="{FF2B5EF4-FFF2-40B4-BE49-F238E27FC236}">
                <a16:creationId xmlns:a16="http://schemas.microsoft.com/office/drawing/2014/main" id="{E59EC88C-84FC-A74A-919E-3A8671E460AD}"/>
              </a:ext>
            </a:extLst>
          </p:cNvPr>
          <p:cNvSpPr/>
          <p:nvPr/>
        </p:nvSpPr>
        <p:spPr>
          <a:xfrm>
            <a:off x="26963" y="670977"/>
            <a:ext cx="7700290" cy="368580"/>
          </a:xfrm>
          <a:prstGeom prst="rect">
            <a:avLst/>
          </a:prstGeom>
          <a:noFill/>
          <a:ln>
            <a:noFill/>
          </a:ln>
        </p:spPr>
        <p:txBody>
          <a:bodyPr spcFirstLastPara="1" wrap="square" lIns="91433" tIns="45700" rIns="91433" bIns="45700" anchor="t" anchorCtr="0">
            <a:noAutofit/>
          </a:bodyPr>
          <a:lstStyle/>
          <a:p>
            <a:pPr marL="0" marR="0" lvl="0" indent="0" algn="ctr" defTabSz="1219170" rtl="0" eaLnBrk="1" fontAlgn="auto" latinLnBrk="0" hangingPunct="1">
              <a:lnSpc>
                <a:spcPct val="100000"/>
              </a:lnSpc>
              <a:spcBef>
                <a:spcPts val="0"/>
              </a:spcBef>
              <a:spcAft>
                <a:spcPts val="0"/>
              </a:spcAft>
              <a:buClr>
                <a:srgbClr val="ED3C8D"/>
              </a:buClr>
              <a:buSzPts val="1700"/>
              <a:buFontTx/>
              <a:buNone/>
              <a:tabLst/>
              <a:defRPr/>
            </a:pPr>
            <a:r>
              <a:rPr kumimoji="0" lang="en-US" sz="1400"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Upwave in Action: Optimize for Outcomes Among a Brand-Specific Target Audience</a:t>
            </a:r>
          </a:p>
        </p:txBody>
      </p:sp>
      <p:pic>
        <p:nvPicPr>
          <p:cNvPr id="2" name="Picture 4" descr="Jobs at Upwave - Otta - The only job search that does you justice">
            <a:extLst>
              <a:ext uri="{FF2B5EF4-FFF2-40B4-BE49-F238E27FC236}">
                <a16:creationId xmlns:a16="http://schemas.microsoft.com/office/drawing/2014/main" id="{CE3F83D0-25BE-627E-B5B5-7F43ED717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054" y="82368"/>
            <a:ext cx="1580458" cy="42048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Google Shape;268;p33">
            <a:extLst>
              <a:ext uri="{FF2B5EF4-FFF2-40B4-BE49-F238E27FC236}">
                <a16:creationId xmlns:a16="http://schemas.microsoft.com/office/drawing/2014/main" id="{F3F687A3-3BD8-7EE7-06C6-ADD4E11E69F7}"/>
              </a:ext>
            </a:extLst>
          </p:cNvPr>
          <p:cNvCxnSpPr>
            <a:cxnSpLocks/>
          </p:cNvCxnSpPr>
          <p:nvPr/>
        </p:nvCxnSpPr>
        <p:spPr>
          <a:xfrm>
            <a:off x="5200396" y="1414259"/>
            <a:ext cx="0" cy="4600048"/>
          </a:xfrm>
          <a:prstGeom prst="straightConnector1">
            <a:avLst/>
          </a:prstGeom>
          <a:noFill/>
          <a:ln w="9525" cap="flat" cmpd="sng">
            <a:solidFill>
              <a:srgbClr val="D3D8DE"/>
            </a:solidFill>
            <a:prstDash val="solid"/>
            <a:round/>
            <a:headEnd type="none" w="med" len="med"/>
            <a:tailEnd type="none" w="med" len="med"/>
          </a:ln>
        </p:spPr>
      </p:cxnSp>
      <p:graphicFrame>
        <p:nvGraphicFramePr>
          <p:cNvPr id="4" name="Chart 3">
            <a:extLst>
              <a:ext uri="{FF2B5EF4-FFF2-40B4-BE49-F238E27FC236}">
                <a16:creationId xmlns:a16="http://schemas.microsoft.com/office/drawing/2014/main" id="{92F7C567-F993-C3B9-3BB4-5080DAFFF4C8}"/>
              </a:ext>
            </a:extLst>
          </p:cNvPr>
          <p:cNvGraphicFramePr/>
          <p:nvPr>
            <p:extLst>
              <p:ext uri="{D42A27DB-BD31-4B8C-83A1-F6EECF244321}">
                <p14:modId xmlns:p14="http://schemas.microsoft.com/office/powerpoint/2010/main" val="2649926740"/>
              </p:ext>
            </p:extLst>
          </p:nvPr>
        </p:nvGraphicFramePr>
        <p:xfrm>
          <a:off x="147924" y="2860465"/>
          <a:ext cx="4640358" cy="2179270"/>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7">
            <a:extLst>
              <a:ext uri="{FF2B5EF4-FFF2-40B4-BE49-F238E27FC236}">
                <a16:creationId xmlns:a16="http://schemas.microsoft.com/office/drawing/2014/main" id="{2938BB78-83EC-05CB-BBC9-C18D291980EE}"/>
              </a:ext>
            </a:extLst>
          </p:cNvPr>
          <p:cNvCxnSpPr>
            <a:cxnSpLocks/>
          </p:cNvCxnSpPr>
          <p:nvPr/>
        </p:nvCxnSpPr>
        <p:spPr>
          <a:xfrm>
            <a:off x="94836" y="4900046"/>
            <a:ext cx="4693446" cy="0"/>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C6D26AE-4387-D2D5-6A53-E184E2126DDE}"/>
              </a:ext>
            </a:extLst>
          </p:cNvPr>
          <p:cNvSpPr txBox="1"/>
          <p:nvPr/>
        </p:nvSpPr>
        <p:spPr>
          <a:xfrm>
            <a:off x="139228" y="4933887"/>
            <a:ext cx="128107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Lift in Awareness on Digital</a:t>
            </a:r>
          </a:p>
        </p:txBody>
      </p:sp>
      <p:sp>
        <p:nvSpPr>
          <p:cNvPr id="10" name="TextBox 9">
            <a:extLst>
              <a:ext uri="{FF2B5EF4-FFF2-40B4-BE49-F238E27FC236}">
                <a16:creationId xmlns:a16="http://schemas.microsoft.com/office/drawing/2014/main" id="{6D53DA41-91F7-D4E9-CDD9-17B35DE667A9}"/>
              </a:ext>
            </a:extLst>
          </p:cNvPr>
          <p:cNvSpPr txBox="1"/>
          <p:nvPr/>
        </p:nvSpPr>
        <p:spPr>
          <a:xfrm>
            <a:off x="1300337" y="4933887"/>
            <a:ext cx="126432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Lift in Awareness on Linear TV</a:t>
            </a:r>
          </a:p>
        </p:txBody>
      </p:sp>
      <p:sp>
        <p:nvSpPr>
          <p:cNvPr id="36" name="TextBox 35">
            <a:extLst>
              <a:ext uri="{FF2B5EF4-FFF2-40B4-BE49-F238E27FC236}">
                <a16:creationId xmlns:a16="http://schemas.microsoft.com/office/drawing/2014/main" id="{1EB774CB-0255-E622-53EC-F49B97263217}"/>
              </a:ext>
            </a:extLst>
          </p:cNvPr>
          <p:cNvSpPr txBox="1"/>
          <p:nvPr/>
        </p:nvSpPr>
        <p:spPr>
          <a:xfrm>
            <a:off x="2438110" y="4933887"/>
            <a:ext cx="1264324"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Lift in Awareness Cross-Channel (Digital &amp; Linear)</a:t>
            </a:r>
          </a:p>
        </p:txBody>
      </p:sp>
      <p:sp>
        <p:nvSpPr>
          <p:cNvPr id="37" name="TextBox 36">
            <a:extLst>
              <a:ext uri="{FF2B5EF4-FFF2-40B4-BE49-F238E27FC236}">
                <a16:creationId xmlns:a16="http://schemas.microsoft.com/office/drawing/2014/main" id="{A95336AD-8F5A-9004-BA30-4BB6F2CC9A65}"/>
              </a:ext>
            </a:extLst>
          </p:cNvPr>
          <p:cNvSpPr txBox="1"/>
          <p:nvPr/>
        </p:nvSpPr>
        <p:spPr>
          <a:xfrm>
            <a:off x="3558553" y="4933887"/>
            <a:ext cx="126432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Lift in Awareness among Affluent Audience (HHI $100k+)</a:t>
            </a:r>
          </a:p>
        </p:txBody>
      </p:sp>
      <p:sp>
        <p:nvSpPr>
          <p:cNvPr id="38" name="TextBox 37">
            <a:extLst>
              <a:ext uri="{FF2B5EF4-FFF2-40B4-BE49-F238E27FC236}">
                <a16:creationId xmlns:a16="http://schemas.microsoft.com/office/drawing/2014/main" id="{512FF815-5836-B314-8E0D-9880CC0BCB01}"/>
              </a:ext>
            </a:extLst>
          </p:cNvPr>
          <p:cNvSpPr txBox="1"/>
          <p:nvPr/>
        </p:nvSpPr>
        <p:spPr>
          <a:xfrm>
            <a:off x="1568550" y="5552642"/>
            <a:ext cx="173912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11.9MM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People Lifted (Awareness)</a:t>
            </a:r>
          </a:p>
        </p:txBody>
      </p:sp>
      <p:grpSp>
        <p:nvGrpSpPr>
          <p:cNvPr id="72" name="Group 71">
            <a:extLst>
              <a:ext uri="{FF2B5EF4-FFF2-40B4-BE49-F238E27FC236}">
                <a16:creationId xmlns:a16="http://schemas.microsoft.com/office/drawing/2014/main" id="{F475B0D5-0DE0-BD66-27D1-96893E30A915}"/>
              </a:ext>
            </a:extLst>
          </p:cNvPr>
          <p:cNvGrpSpPr/>
          <p:nvPr/>
        </p:nvGrpSpPr>
        <p:grpSpPr>
          <a:xfrm>
            <a:off x="387935" y="1414259"/>
            <a:ext cx="4403430" cy="1526320"/>
            <a:chOff x="205053" y="1299125"/>
            <a:chExt cx="4451542" cy="1631830"/>
          </a:xfrm>
        </p:grpSpPr>
        <p:grpSp>
          <p:nvGrpSpPr>
            <p:cNvPr id="39" name="Group 38">
              <a:extLst>
                <a:ext uri="{FF2B5EF4-FFF2-40B4-BE49-F238E27FC236}">
                  <a16:creationId xmlns:a16="http://schemas.microsoft.com/office/drawing/2014/main" id="{20F0F84A-4DA5-4A4C-D128-D7207094FA79}"/>
                </a:ext>
              </a:extLst>
            </p:cNvPr>
            <p:cNvGrpSpPr/>
            <p:nvPr/>
          </p:nvGrpSpPr>
          <p:grpSpPr>
            <a:xfrm>
              <a:off x="205053" y="1299316"/>
              <a:ext cx="1348198" cy="1631639"/>
              <a:chOff x="487985" y="4686104"/>
              <a:chExt cx="1348198" cy="1631639"/>
            </a:xfrm>
          </p:grpSpPr>
          <p:grpSp>
            <p:nvGrpSpPr>
              <p:cNvPr id="40" name="Group 39">
                <a:extLst>
                  <a:ext uri="{FF2B5EF4-FFF2-40B4-BE49-F238E27FC236}">
                    <a16:creationId xmlns:a16="http://schemas.microsoft.com/office/drawing/2014/main" id="{ACF78B07-8605-1575-CAD6-D92B2DE9A8C9}"/>
                  </a:ext>
                </a:extLst>
              </p:cNvPr>
              <p:cNvGrpSpPr/>
              <p:nvPr/>
            </p:nvGrpSpPr>
            <p:grpSpPr>
              <a:xfrm>
                <a:off x="888186" y="4686104"/>
                <a:ext cx="547796" cy="738900"/>
                <a:chOff x="675180" y="3518799"/>
                <a:chExt cx="1332618" cy="1780173"/>
              </a:xfrm>
            </p:grpSpPr>
            <p:pic>
              <p:nvPicPr>
                <p:cNvPr id="42" name="Picture 41">
                  <a:extLst>
                    <a:ext uri="{FF2B5EF4-FFF2-40B4-BE49-F238E27FC236}">
                      <a16:creationId xmlns:a16="http://schemas.microsoft.com/office/drawing/2014/main" id="{30BF5CEC-3846-762C-53F9-2C08DED4B329}"/>
                    </a:ext>
                  </a:extLst>
                </p:cNvPr>
                <p:cNvPicPr>
                  <a:picLocks noChangeAspect="1"/>
                </p:cNvPicPr>
                <p:nvPr/>
              </p:nvPicPr>
              <p:blipFill rotWithShape="1">
                <a:blip r:embed="rId5"/>
                <a:srcRect l="24178" t="14687" r="23040" b="14803"/>
                <a:stretch/>
              </p:blipFill>
              <p:spPr>
                <a:xfrm>
                  <a:off x="675180" y="3518799"/>
                  <a:ext cx="1332618" cy="1780173"/>
                </a:xfrm>
                <a:prstGeom prst="rect">
                  <a:avLst/>
                </a:prstGeom>
              </p:spPr>
            </p:pic>
            <p:sp>
              <p:nvSpPr>
                <p:cNvPr id="43" name="Oval 42">
                  <a:extLst>
                    <a:ext uri="{FF2B5EF4-FFF2-40B4-BE49-F238E27FC236}">
                      <a16:creationId xmlns:a16="http://schemas.microsoft.com/office/drawing/2014/main" id="{EC9A5C5C-9A54-76CF-E099-640638FDC5AD}"/>
                    </a:ext>
                  </a:extLst>
                </p:cNvPr>
                <p:cNvSpPr/>
                <p:nvPr/>
              </p:nvSpPr>
              <p:spPr>
                <a:xfrm>
                  <a:off x="979200" y="3675438"/>
                  <a:ext cx="724578" cy="74314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4" name="Picture 43">
                  <a:extLst>
                    <a:ext uri="{FF2B5EF4-FFF2-40B4-BE49-F238E27FC236}">
                      <a16:creationId xmlns:a16="http://schemas.microsoft.com/office/drawing/2014/main" id="{8DF408FB-CBD9-BC50-7DB3-F89E79EC8542}"/>
                    </a:ext>
                  </a:extLst>
                </p:cNvPr>
                <p:cNvPicPr>
                  <a:picLocks noChangeAspect="1"/>
                </p:cNvPicPr>
                <p:nvPr/>
              </p:nvPicPr>
              <p:blipFill rotWithShape="1">
                <a:blip r:embed="rId6"/>
                <a:srcRect l="14662" t="14698" r="14826" b="14827"/>
                <a:stretch/>
              </p:blipFill>
              <p:spPr>
                <a:xfrm>
                  <a:off x="1082274" y="3795842"/>
                  <a:ext cx="518431" cy="518171"/>
                </a:xfrm>
                <a:prstGeom prst="rect">
                  <a:avLst/>
                </a:prstGeom>
              </p:spPr>
            </p:pic>
          </p:grpSp>
          <p:sp>
            <p:nvSpPr>
              <p:cNvPr id="41" name="TextBox 40">
                <a:extLst>
                  <a:ext uri="{FF2B5EF4-FFF2-40B4-BE49-F238E27FC236}">
                    <a16:creationId xmlns:a16="http://schemas.microsoft.com/office/drawing/2014/main" id="{4E8F4DB0-C023-3D0D-CEC4-9DD203A431FF}"/>
                  </a:ext>
                </a:extLst>
              </p:cNvPr>
              <p:cNvSpPr txBox="1"/>
              <p:nvPr/>
            </p:nvSpPr>
            <p:spPr>
              <a:xfrm>
                <a:off x="487985" y="5495113"/>
                <a:ext cx="1348198" cy="8226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2.5X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More likely to reach those in the Hospital Leadership sector</a:t>
                </a:r>
              </a:p>
            </p:txBody>
          </p:sp>
        </p:grpSp>
        <p:grpSp>
          <p:nvGrpSpPr>
            <p:cNvPr id="45" name="Group 44">
              <a:extLst>
                <a:ext uri="{FF2B5EF4-FFF2-40B4-BE49-F238E27FC236}">
                  <a16:creationId xmlns:a16="http://schemas.microsoft.com/office/drawing/2014/main" id="{25A9F2C6-F735-0E21-F012-6B2BC63F1B51}"/>
                </a:ext>
              </a:extLst>
            </p:cNvPr>
            <p:cNvGrpSpPr/>
            <p:nvPr/>
          </p:nvGrpSpPr>
          <p:grpSpPr>
            <a:xfrm>
              <a:off x="1756725" y="1299316"/>
              <a:ext cx="1348198" cy="1631639"/>
              <a:chOff x="1792007" y="4686104"/>
              <a:chExt cx="1348198" cy="1631639"/>
            </a:xfrm>
          </p:grpSpPr>
          <p:grpSp>
            <p:nvGrpSpPr>
              <p:cNvPr id="46" name="Group 45">
                <a:extLst>
                  <a:ext uri="{FF2B5EF4-FFF2-40B4-BE49-F238E27FC236}">
                    <a16:creationId xmlns:a16="http://schemas.microsoft.com/office/drawing/2014/main" id="{76C182A2-33EC-2044-2532-32039E2B7ADC}"/>
                  </a:ext>
                </a:extLst>
              </p:cNvPr>
              <p:cNvGrpSpPr/>
              <p:nvPr/>
            </p:nvGrpSpPr>
            <p:grpSpPr>
              <a:xfrm>
                <a:off x="2192208" y="4686104"/>
                <a:ext cx="547796" cy="738900"/>
                <a:chOff x="2193824" y="4686104"/>
                <a:chExt cx="547796" cy="738900"/>
              </a:xfrm>
            </p:grpSpPr>
            <p:grpSp>
              <p:nvGrpSpPr>
                <p:cNvPr id="48" name="Group 47">
                  <a:extLst>
                    <a:ext uri="{FF2B5EF4-FFF2-40B4-BE49-F238E27FC236}">
                      <a16:creationId xmlns:a16="http://schemas.microsoft.com/office/drawing/2014/main" id="{5033CBB5-418F-882E-EB7F-F1B3848EFEE7}"/>
                    </a:ext>
                  </a:extLst>
                </p:cNvPr>
                <p:cNvGrpSpPr/>
                <p:nvPr/>
              </p:nvGrpSpPr>
              <p:grpSpPr>
                <a:xfrm>
                  <a:off x="2193824" y="4686104"/>
                  <a:ext cx="547796" cy="738900"/>
                  <a:chOff x="675180" y="3518799"/>
                  <a:chExt cx="1332618" cy="1780173"/>
                </a:xfrm>
              </p:grpSpPr>
              <p:pic>
                <p:nvPicPr>
                  <p:cNvPr id="50" name="Picture 49">
                    <a:extLst>
                      <a:ext uri="{FF2B5EF4-FFF2-40B4-BE49-F238E27FC236}">
                        <a16:creationId xmlns:a16="http://schemas.microsoft.com/office/drawing/2014/main" id="{AB42E298-B815-016A-80C1-1E9F0622F918}"/>
                      </a:ext>
                    </a:extLst>
                  </p:cNvPr>
                  <p:cNvPicPr>
                    <a:picLocks noChangeAspect="1"/>
                  </p:cNvPicPr>
                  <p:nvPr/>
                </p:nvPicPr>
                <p:blipFill rotWithShape="1">
                  <a:blip r:embed="rId5"/>
                  <a:srcRect l="24178" t="14687" r="23040" b="14803"/>
                  <a:stretch/>
                </p:blipFill>
                <p:spPr>
                  <a:xfrm>
                    <a:off x="675180" y="3518799"/>
                    <a:ext cx="1332618" cy="1780173"/>
                  </a:xfrm>
                  <a:prstGeom prst="rect">
                    <a:avLst/>
                  </a:prstGeom>
                </p:spPr>
              </p:pic>
              <p:sp>
                <p:nvSpPr>
                  <p:cNvPr id="51" name="Oval 50">
                    <a:extLst>
                      <a:ext uri="{FF2B5EF4-FFF2-40B4-BE49-F238E27FC236}">
                        <a16:creationId xmlns:a16="http://schemas.microsoft.com/office/drawing/2014/main" id="{D1B963AE-1DBD-2ECA-E41C-182520A3EBDD}"/>
                      </a:ext>
                    </a:extLst>
                  </p:cNvPr>
                  <p:cNvSpPr/>
                  <p:nvPr/>
                </p:nvSpPr>
                <p:spPr>
                  <a:xfrm>
                    <a:off x="979200" y="3675438"/>
                    <a:ext cx="724578" cy="74314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pic>
              <p:nvPicPr>
                <p:cNvPr id="49" name="Picture 48">
                  <a:extLst>
                    <a:ext uri="{FF2B5EF4-FFF2-40B4-BE49-F238E27FC236}">
                      <a16:creationId xmlns:a16="http://schemas.microsoft.com/office/drawing/2014/main" id="{3FC91F24-D912-E325-3616-6147B660F1C7}"/>
                    </a:ext>
                  </a:extLst>
                </p:cNvPr>
                <p:cNvPicPr>
                  <a:picLocks noChangeAspect="1"/>
                </p:cNvPicPr>
                <p:nvPr/>
              </p:nvPicPr>
              <p:blipFill rotWithShape="1">
                <a:blip r:embed="rId7"/>
                <a:srcRect l="26931" t="15469" r="26886" b="16082"/>
                <a:stretch/>
              </p:blipFill>
              <p:spPr>
                <a:xfrm>
                  <a:off x="2374713" y="4776944"/>
                  <a:ext cx="178308" cy="264276"/>
                </a:xfrm>
                <a:prstGeom prst="rect">
                  <a:avLst/>
                </a:prstGeom>
              </p:spPr>
            </p:pic>
          </p:grpSp>
          <p:sp>
            <p:nvSpPr>
              <p:cNvPr id="47" name="TextBox 46">
                <a:extLst>
                  <a:ext uri="{FF2B5EF4-FFF2-40B4-BE49-F238E27FC236}">
                    <a16:creationId xmlns:a16="http://schemas.microsoft.com/office/drawing/2014/main" id="{1FD989A7-9CCA-20B3-F288-8A7D123020BD}"/>
                  </a:ext>
                </a:extLst>
              </p:cNvPr>
              <p:cNvSpPr txBox="1"/>
              <p:nvPr/>
            </p:nvSpPr>
            <p:spPr>
              <a:xfrm>
                <a:off x="1792007" y="5495113"/>
                <a:ext cx="1348198" cy="8226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3X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More likely to reach those in the Government sector</a:t>
                </a:r>
              </a:p>
            </p:txBody>
          </p:sp>
        </p:grpSp>
        <p:grpSp>
          <p:nvGrpSpPr>
            <p:cNvPr id="52" name="Group 51">
              <a:extLst>
                <a:ext uri="{FF2B5EF4-FFF2-40B4-BE49-F238E27FC236}">
                  <a16:creationId xmlns:a16="http://schemas.microsoft.com/office/drawing/2014/main" id="{D9A516A7-5002-00E6-79AF-543EF1B03770}"/>
                </a:ext>
              </a:extLst>
            </p:cNvPr>
            <p:cNvGrpSpPr/>
            <p:nvPr/>
          </p:nvGrpSpPr>
          <p:grpSpPr>
            <a:xfrm>
              <a:off x="3308397" y="1299125"/>
              <a:ext cx="1348198" cy="1631830"/>
              <a:chOff x="3429404" y="4685913"/>
              <a:chExt cx="1348198" cy="1631830"/>
            </a:xfrm>
          </p:grpSpPr>
          <p:grpSp>
            <p:nvGrpSpPr>
              <p:cNvPr id="53" name="Group 52">
                <a:extLst>
                  <a:ext uri="{FF2B5EF4-FFF2-40B4-BE49-F238E27FC236}">
                    <a16:creationId xmlns:a16="http://schemas.microsoft.com/office/drawing/2014/main" id="{044E6E54-6252-2119-3807-8F4FEBD8A140}"/>
                  </a:ext>
                </a:extLst>
              </p:cNvPr>
              <p:cNvGrpSpPr/>
              <p:nvPr/>
            </p:nvGrpSpPr>
            <p:grpSpPr>
              <a:xfrm>
                <a:off x="3829605" y="4685913"/>
                <a:ext cx="547796" cy="738900"/>
                <a:chOff x="3443062" y="4685913"/>
                <a:chExt cx="547796" cy="738900"/>
              </a:xfrm>
            </p:grpSpPr>
            <p:grpSp>
              <p:nvGrpSpPr>
                <p:cNvPr id="55" name="Group 54">
                  <a:extLst>
                    <a:ext uri="{FF2B5EF4-FFF2-40B4-BE49-F238E27FC236}">
                      <a16:creationId xmlns:a16="http://schemas.microsoft.com/office/drawing/2014/main" id="{8A895CD8-EF6E-EAC2-4F37-8BB31C847BB5}"/>
                    </a:ext>
                  </a:extLst>
                </p:cNvPr>
                <p:cNvGrpSpPr/>
                <p:nvPr/>
              </p:nvGrpSpPr>
              <p:grpSpPr>
                <a:xfrm>
                  <a:off x="3443062" y="4685913"/>
                  <a:ext cx="547796" cy="738900"/>
                  <a:chOff x="675180" y="3518799"/>
                  <a:chExt cx="1332618" cy="1780173"/>
                </a:xfrm>
              </p:grpSpPr>
              <p:pic>
                <p:nvPicPr>
                  <p:cNvPr id="57" name="Picture 56">
                    <a:extLst>
                      <a:ext uri="{FF2B5EF4-FFF2-40B4-BE49-F238E27FC236}">
                        <a16:creationId xmlns:a16="http://schemas.microsoft.com/office/drawing/2014/main" id="{C338B45A-45D3-AC14-2C73-5851452C3B51}"/>
                      </a:ext>
                    </a:extLst>
                  </p:cNvPr>
                  <p:cNvPicPr>
                    <a:picLocks noChangeAspect="1"/>
                  </p:cNvPicPr>
                  <p:nvPr/>
                </p:nvPicPr>
                <p:blipFill rotWithShape="1">
                  <a:blip r:embed="rId5"/>
                  <a:srcRect l="24178" t="14687" r="23040" b="14803"/>
                  <a:stretch/>
                </p:blipFill>
                <p:spPr>
                  <a:xfrm>
                    <a:off x="675180" y="3518799"/>
                    <a:ext cx="1332618" cy="1780173"/>
                  </a:xfrm>
                  <a:prstGeom prst="rect">
                    <a:avLst/>
                  </a:prstGeom>
                </p:spPr>
              </p:pic>
              <p:sp>
                <p:nvSpPr>
                  <p:cNvPr id="58" name="Oval 57">
                    <a:extLst>
                      <a:ext uri="{FF2B5EF4-FFF2-40B4-BE49-F238E27FC236}">
                        <a16:creationId xmlns:a16="http://schemas.microsoft.com/office/drawing/2014/main" id="{D0D6BD0D-F425-5D4A-4C3A-977388143C5A}"/>
                      </a:ext>
                    </a:extLst>
                  </p:cNvPr>
                  <p:cNvSpPr/>
                  <p:nvPr/>
                </p:nvSpPr>
                <p:spPr>
                  <a:xfrm>
                    <a:off x="979200" y="3675438"/>
                    <a:ext cx="724578" cy="74314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pic>
              <p:nvPicPr>
                <p:cNvPr id="56" name="Picture 55">
                  <a:extLst>
                    <a:ext uri="{FF2B5EF4-FFF2-40B4-BE49-F238E27FC236}">
                      <a16:creationId xmlns:a16="http://schemas.microsoft.com/office/drawing/2014/main" id="{0780C61F-E759-9D86-6148-09AC7F86B9EB}"/>
                    </a:ext>
                  </a:extLst>
                </p:cNvPr>
                <p:cNvPicPr>
                  <a:picLocks noChangeAspect="1"/>
                </p:cNvPicPr>
                <p:nvPr/>
              </p:nvPicPr>
              <p:blipFill rotWithShape="1">
                <a:blip r:embed="rId8"/>
                <a:srcRect l="14849" t="14844" r="14826" b="14712"/>
                <a:stretch/>
              </p:blipFill>
              <p:spPr>
                <a:xfrm>
                  <a:off x="3604458" y="4790073"/>
                  <a:ext cx="221991" cy="222366"/>
                </a:xfrm>
                <a:prstGeom prst="rect">
                  <a:avLst/>
                </a:prstGeom>
              </p:spPr>
            </p:pic>
          </p:grpSp>
          <p:sp>
            <p:nvSpPr>
              <p:cNvPr id="54" name="TextBox 53">
                <a:extLst>
                  <a:ext uri="{FF2B5EF4-FFF2-40B4-BE49-F238E27FC236}">
                    <a16:creationId xmlns:a16="http://schemas.microsoft.com/office/drawing/2014/main" id="{2E36CCBE-603E-72B5-44DC-A4F3906944D9}"/>
                  </a:ext>
                </a:extLst>
              </p:cNvPr>
              <p:cNvSpPr txBox="1"/>
              <p:nvPr/>
            </p:nvSpPr>
            <p:spPr>
              <a:xfrm>
                <a:off x="3429404" y="5495113"/>
                <a:ext cx="1348198" cy="8226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5X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More likely to reach those in the Finance sector</a:t>
                </a:r>
              </a:p>
            </p:txBody>
          </p:sp>
        </p:grpSp>
      </p:grpSp>
      <p:grpSp>
        <p:nvGrpSpPr>
          <p:cNvPr id="74" name="Group 73">
            <a:extLst>
              <a:ext uri="{FF2B5EF4-FFF2-40B4-BE49-F238E27FC236}">
                <a16:creationId xmlns:a16="http://schemas.microsoft.com/office/drawing/2014/main" id="{81A1AD81-2E65-EF86-D1B2-35C093962AC8}"/>
              </a:ext>
            </a:extLst>
          </p:cNvPr>
          <p:cNvGrpSpPr/>
          <p:nvPr/>
        </p:nvGrpSpPr>
        <p:grpSpPr>
          <a:xfrm>
            <a:off x="5792590" y="1563836"/>
            <a:ext cx="1391412" cy="1410783"/>
            <a:chOff x="5792310" y="1524647"/>
            <a:chExt cx="1391412" cy="1410783"/>
          </a:xfrm>
        </p:grpSpPr>
        <p:sp>
          <p:nvSpPr>
            <p:cNvPr id="59" name="TextBox 58">
              <a:extLst>
                <a:ext uri="{FF2B5EF4-FFF2-40B4-BE49-F238E27FC236}">
                  <a16:creationId xmlns:a16="http://schemas.microsoft.com/office/drawing/2014/main" id="{69C3CD3A-D81B-343E-CB7E-98BB557058FD}"/>
                </a:ext>
              </a:extLst>
            </p:cNvPr>
            <p:cNvSpPr txBox="1"/>
            <p:nvPr/>
          </p:nvSpPr>
          <p:spPr>
            <a:xfrm>
              <a:off x="5949942" y="1859891"/>
              <a:ext cx="1076148" cy="584775"/>
            </a:xfrm>
            <a:prstGeom prst="rect">
              <a:avLst/>
            </a:prstGeom>
            <a:noFill/>
          </p:spPr>
          <p:txBody>
            <a:bodyPr wrap="square" rtlCol="0">
              <a:spAutoFit/>
            </a:bodyPr>
            <a:lstStyle/>
            <a:p>
              <a:pPr algn="ctr"/>
              <a:r>
                <a:rPr lang="en-US" sz="3200" b="1">
                  <a:solidFill>
                    <a:srgbClr val="ED3C8D"/>
                  </a:solidFill>
                  <a:latin typeface="Arial" panose="020B0604020202020204" pitchFamily="34" charset="0"/>
                  <a:cs typeface="Arial" panose="020B0604020202020204" pitchFamily="34" charset="0"/>
                </a:rPr>
                <a:t>1.5X</a:t>
              </a:r>
            </a:p>
          </p:txBody>
        </p:sp>
        <p:sp>
          <p:nvSpPr>
            <p:cNvPr id="60" name="TextBox 59">
              <a:extLst>
                <a:ext uri="{FF2B5EF4-FFF2-40B4-BE49-F238E27FC236}">
                  <a16:creationId xmlns:a16="http://schemas.microsoft.com/office/drawing/2014/main" id="{D7F5B91B-7429-0C6B-0E89-D63BC8646151}"/>
                </a:ext>
              </a:extLst>
            </p:cNvPr>
            <p:cNvSpPr txBox="1"/>
            <p:nvPr/>
          </p:nvSpPr>
          <p:spPr>
            <a:xfrm>
              <a:off x="5792310" y="2381432"/>
              <a:ext cx="1391412" cy="553998"/>
            </a:xfrm>
            <a:prstGeom prst="rect">
              <a:avLst/>
            </a:prstGeom>
            <a:noFill/>
          </p:spPr>
          <p:txBody>
            <a:bodyPr wrap="square" rtlCol="0">
              <a:spAutoFit/>
            </a:bodyPr>
            <a:lstStyle/>
            <a:p>
              <a:pPr algn="ctr"/>
              <a:r>
                <a:rPr lang="en-US" sz="1000">
                  <a:solidFill>
                    <a:srgbClr val="1B1464"/>
                  </a:solidFill>
                  <a:latin typeface="Arial" panose="020B0604020202020204" pitchFamily="34" charset="0"/>
                  <a:cs typeface="Arial" panose="020B0604020202020204" pitchFamily="34" charset="0"/>
                </a:rPr>
                <a:t>More likely to reach VP-level audience via Linear TV</a:t>
              </a:r>
            </a:p>
          </p:txBody>
        </p:sp>
        <p:pic>
          <p:nvPicPr>
            <p:cNvPr id="61" name="Picture 60">
              <a:extLst>
                <a:ext uri="{FF2B5EF4-FFF2-40B4-BE49-F238E27FC236}">
                  <a16:creationId xmlns:a16="http://schemas.microsoft.com/office/drawing/2014/main" id="{86DB9D2D-4E4F-B38C-470F-ACB8A3F494E7}"/>
                </a:ext>
              </a:extLst>
            </p:cNvPr>
            <p:cNvPicPr>
              <a:picLocks noChangeAspect="1"/>
            </p:cNvPicPr>
            <p:nvPr/>
          </p:nvPicPr>
          <p:blipFill rotWithShape="1">
            <a:blip r:embed="rId9">
              <a:extLst>
                <a:ext uri="{28A0092B-C50C-407E-A947-70E740481C1C}">
                  <a14:useLocalDpi xmlns:a14="http://schemas.microsoft.com/office/drawing/2010/main" val="0"/>
                </a:ext>
              </a:extLst>
            </a:blip>
            <a:srcRect l="3663" r="3663"/>
            <a:stretch/>
          </p:blipFill>
          <p:spPr>
            <a:xfrm>
              <a:off x="6266763" y="1524647"/>
              <a:ext cx="442507" cy="438912"/>
            </a:xfrm>
            <a:prstGeom prst="rect">
              <a:avLst/>
            </a:prstGeom>
          </p:spPr>
        </p:pic>
      </p:grpSp>
      <p:grpSp>
        <p:nvGrpSpPr>
          <p:cNvPr id="75" name="Group 74">
            <a:extLst>
              <a:ext uri="{FF2B5EF4-FFF2-40B4-BE49-F238E27FC236}">
                <a16:creationId xmlns:a16="http://schemas.microsoft.com/office/drawing/2014/main" id="{523E7CEA-662F-F6D2-BBCD-51811FEACF19}"/>
              </a:ext>
            </a:extLst>
          </p:cNvPr>
          <p:cNvGrpSpPr/>
          <p:nvPr/>
        </p:nvGrpSpPr>
        <p:grpSpPr>
          <a:xfrm>
            <a:off x="5689512" y="3281451"/>
            <a:ext cx="1597569" cy="1179160"/>
            <a:chOff x="5689512" y="3225805"/>
            <a:chExt cx="1597569" cy="1179160"/>
          </a:xfrm>
        </p:grpSpPr>
        <p:sp>
          <p:nvSpPr>
            <p:cNvPr id="62" name="TextBox 61">
              <a:extLst>
                <a:ext uri="{FF2B5EF4-FFF2-40B4-BE49-F238E27FC236}">
                  <a16:creationId xmlns:a16="http://schemas.microsoft.com/office/drawing/2014/main" id="{10957DA2-7DCE-CE94-0A62-7FE28839CFF9}"/>
                </a:ext>
              </a:extLst>
            </p:cNvPr>
            <p:cNvSpPr txBox="1"/>
            <p:nvPr/>
          </p:nvSpPr>
          <p:spPr>
            <a:xfrm>
              <a:off x="5701029" y="3664274"/>
              <a:ext cx="1574534" cy="584775"/>
            </a:xfrm>
            <a:prstGeom prst="rect">
              <a:avLst/>
            </a:prstGeom>
            <a:noFill/>
          </p:spPr>
          <p:txBody>
            <a:bodyPr wrap="square" rtlCol="0">
              <a:spAutoFit/>
            </a:bodyPr>
            <a:lstStyle/>
            <a:p>
              <a:pPr algn="ctr"/>
              <a:r>
                <a:rPr lang="en-US" sz="3200" b="1">
                  <a:solidFill>
                    <a:srgbClr val="ED3C8D"/>
                  </a:solidFill>
                  <a:latin typeface="Arial" panose="020B0604020202020204" pitchFamily="34" charset="0"/>
                  <a:cs typeface="Arial" panose="020B0604020202020204" pitchFamily="34" charset="0"/>
                </a:rPr>
                <a:t>521MM</a:t>
              </a:r>
            </a:p>
          </p:txBody>
        </p:sp>
        <p:sp>
          <p:nvSpPr>
            <p:cNvPr id="64" name="TextBox 63">
              <a:extLst>
                <a:ext uri="{FF2B5EF4-FFF2-40B4-BE49-F238E27FC236}">
                  <a16:creationId xmlns:a16="http://schemas.microsoft.com/office/drawing/2014/main" id="{FB4B65C9-3551-DC93-A5F8-C878A84F80C1}"/>
                </a:ext>
              </a:extLst>
            </p:cNvPr>
            <p:cNvSpPr txBox="1"/>
            <p:nvPr/>
          </p:nvSpPr>
          <p:spPr>
            <a:xfrm>
              <a:off x="5689512" y="4158744"/>
              <a:ext cx="1597569" cy="246221"/>
            </a:xfrm>
            <a:prstGeom prst="rect">
              <a:avLst/>
            </a:prstGeom>
            <a:noFill/>
          </p:spPr>
          <p:txBody>
            <a:bodyPr wrap="square" rtlCol="0">
              <a:spAutoFit/>
            </a:bodyPr>
            <a:lstStyle/>
            <a:p>
              <a:pPr algn="ctr"/>
              <a:r>
                <a:rPr lang="en-US" sz="1000">
                  <a:solidFill>
                    <a:srgbClr val="1B1464"/>
                  </a:solidFill>
                  <a:latin typeface="Arial" panose="020B0604020202020204" pitchFamily="34" charset="0"/>
                  <a:cs typeface="Arial" panose="020B0604020202020204" pitchFamily="34" charset="0"/>
                </a:rPr>
                <a:t>Total Digital Impressions</a:t>
              </a:r>
            </a:p>
          </p:txBody>
        </p:sp>
        <p:pic>
          <p:nvPicPr>
            <p:cNvPr id="67" name="Picture 66">
              <a:extLst>
                <a:ext uri="{FF2B5EF4-FFF2-40B4-BE49-F238E27FC236}">
                  <a16:creationId xmlns:a16="http://schemas.microsoft.com/office/drawing/2014/main" id="{14A81B9E-EF38-BE01-DE84-0198AA920CCE}"/>
                </a:ext>
              </a:extLst>
            </p:cNvPr>
            <p:cNvPicPr>
              <a:picLocks noChangeAspect="1"/>
            </p:cNvPicPr>
            <p:nvPr/>
          </p:nvPicPr>
          <p:blipFill rotWithShape="1">
            <a:blip r:embed="rId10">
              <a:extLst>
                <a:ext uri="{28A0092B-C50C-407E-A947-70E740481C1C}">
                  <a14:useLocalDpi xmlns:a14="http://schemas.microsoft.com/office/drawing/2010/main" val="0"/>
                </a:ext>
              </a:extLst>
            </a:blip>
            <a:srcRect t="-1309" b="56"/>
            <a:stretch/>
          </p:blipFill>
          <p:spPr>
            <a:xfrm>
              <a:off x="6267043" y="3225805"/>
              <a:ext cx="442507" cy="476250"/>
            </a:xfrm>
            <a:prstGeom prst="rect">
              <a:avLst/>
            </a:prstGeom>
          </p:spPr>
        </p:pic>
      </p:grpSp>
      <p:grpSp>
        <p:nvGrpSpPr>
          <p:cNvPr id="76" name="Group 75">
            <a:extLst>
              <a:ext uri="{FF2B5EF4-FFF2-40B4-BE49-F238E27FC236}">
                <a16:creationId xmlns:a16="http://schemas.microsoft.com/office/drawing/2014/main" id="{E1840A52-969E-EE0C-4B38-4FB1A34F4E0A}"/>
              </a:ext>
            </a:extLst>
          </p:cNvPr>
          <p:cNvGrpSpPr/>
          <p:nvPr/>
        </p:nvGrpSpPr>
        <p:grpSpPr>
          <a:xfrm>
            <a:off x="5792590" y="4767443"/>
            <a:ext cx="1391412" cy="1142195"/>
            <a:chOff x="5792310" y="4793569"/>
            <a:chExt cx="1391412" cy="1142195"/>
          </a:xfrm>
        </p:grpSpPr>
        <p:sp>
          <p:nvSpPr>
            <p:cNvPr id="68" name="TextBox 67">
              <a:extLst>
                <a:ext uri="{FF2B5EF4-FFF2-40B4-BE49-F238E27FC236}">
                  <a16:creationId xmlns:a16="http://schemas.microsoft.com/office/drawing/2014/main" id="{6506ADB4-98C3-1CCF-5EDE-43F906CEBAD6}"/>
                </a:ext>
              </a:extLst>
            </p:cNvPr>
            <p:cNvSpPr txBox="1"/>
            <p:nvPr/>
          </p:nvSpPr>
          <p:spPr>
            <a:xfrm>
              <a:off x="5949942" y="5168002"/>
              <a:ext cx="1076148" cy="584775"/>
            </a:xfrm>
            <a:prstGeom prst="rect">
              <a:avLst/>
            </a:prstGeom>
            <a:noFill/>
          </p:spPr>
          <p:txBody>
            <a:bodyPr wrap="square" rtlCol="0">
              <a:spAutoFit/>
            </a:bodyPr>
            <a:lstStyle/>
            <a:p>
              <a:pPr algn="ctr"/>
              <a:r>
                <a:rPr lang="en-US" sz="3200" b="1">
                  <a:solidFill>
                    <a:srgbClr val="ED3C8D"/>
                  </a:solidFill>
                  <a:latin typeface="Arial" panose="020B0604020202020204" pitchFamily="34" charset="0"/>
                  <a:cs typeface="Arial" panose="020B0604020202020204" pitchFamily="34" charset="0"/>
                </a:rPr>
                <a:t>4.2B</a:t>
              </a:r>
            </a:p>
          </p:txBody>
        </p:sp>
        <p:sp>
          <p:nvSpPr>
            <p:cNvPr id="69" name="TextBox 68">
              <a:extLst>
                <a:ext uri="{FF2B5EF4-FFF2-40B4-BE49-F238E27FC236}">
                  <a16:creationId xmlns:a16="http://schemas.microsoft.com/office/drawing/2014/main" id="{25CC992E-CE9C-C80D-8666-AFFABCC9C725}"/>
                </a:ext>
              </a:extLst>
            </p:cNvPr>
            <p:cNvSpPr txBox="1"/>
            <p:nvPr/>
          </p:nvSpPr>
          <p:spPr>
            <a:xfrm>
              <a:off x="5792310" y="5689543"/>
              <a:ext cx="1391412" cy="246221"/>
            </a:xfrm>
            <a:prstGeom prst="rect">
              <a:avLst/>
            </a:prstGeom>
            <a:noFill/>
          </p:spPr>
          <p:txBody>
            <a:bodyPr wrap="square" rtlCol="0">
              <a:spAutoFit/>
            </a:bodyPr>
            <a:lstStyle/>
            <a:p>
              <a:pPr algn="ctr"/>
              <a:r>
                <a:rPr lang="en-US" sz="1000">
                  <a:solidFill>
                    <a:srgbClr val="1B1464"/>
                  </a:solidFill>
                  <a:latin typeface="Arial" panose="020B0604020202020204" pitchFamily="34" charset="0"/>
                  <a:cs typeface="Arial" panose="020B0604020202020204" pitchFamily="34" charset="0"/>
                </a:rPr>
                <a:t>Total TV Impressions</a:t>
              </a:r>
            </a:p>
          </p:txBody>
        </p:sp>
        <p:pic>
          <p:nvPicPr>
            <p:cNvPr id="70" name="Picture 69">
              <a:extLst>
                <a:ext uri="{FF2B5EF4-FFF2-40B4-BE49-F238E27FC236}">
                  <a16:creationId xmlns:a16="http://schemas.microsoft.com/office/drawing/2014/main" id="{BF3BC11F-8CEE-DA99-0EF2-3543FF6CD533}"/>
                </a:ext>
              </a:extLst>
            </p:cNvPr>
            <p:cNvPicPr>
              <a:picLocks noChangeAspect="1"/>
            </p:cNvPicPr>
            <p:nvPr/>
          </p:nvPicPr>
          <p:blipFill rotWithShape="1">
            <a:blip r:embed="rId11">
              <a:extLst>
                <a:ext uri="{28A0092B-C50C-407E-A947-70E740481C1C}">
                  <a14:useLocalDpi xmlns:a14="http://schemas.microsoft.com/office/drawing/2010/main" val="0"/>
                </a:ext>
              </a:extLst>
            </a:blip>
            <a:srcRect l="133" r="-3998"/>
            <a:stretch/>
          </p:blipFill>
          <p:spPr>
            <a:xfrm>
              <a:off x="6215875" y="4793569"/>
              <a:ext cx="544282" cy="374433"/>
            </a:xfrm>
            <a:prstGeom prst="rect">
              <a:avLst/>
            </a:prstGeom>
          </p:spPr>
        </p:pic>
      </p:grpSp>
      <p:sp>
        <p:nvSpPr>
          <p:cNvPr id="77" name="Google Shape;95;p13">
            <a:extLst>
              <a:ext uri="{FF2B5EF4-FFF2-40B4-BE49-F238E27FC236}">
                <a16:creationId xmlns:a16="http://schemas.microsoft.com/office/drawing/2014/main" id="{9AA59E93-749D-D831-E3B8-A52DDF86BDA9}"/>
              </a:ext>
            </a:extLst>
          </p:cNvPr>
          <p:cNvSpPr/>
          <p:nvPr/>
        </p:nvSpPr>
        <p:spPr>
          <a:xfrm>
            <a:off x="0" y="6221558"/>
            <a:ext cx="7772400" cy="3681908"/>
          </a:xfrm>
          <a:prstGeom prst="rect">
            <a:avLst/>
          </a:prstGeom>
          <a:noFill/>
          <a:ln>
            <a:solidFill>
              <a:srgbClr val="1B1464"/>
            </a:solid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1F1A62"/>
              </a:buClr>
              <a:buSzPts val="1400"/>
              <a:buFont typeface="Helvetica Neue"/>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rPr>
              <a:t>Challenge</a:t>
            </a: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Blip>
                <a:blip r:embed="rId12"/>
              </a:buBlip>
              <a:tabLst/>
              <a:defRPr/>
            </a:pPr>
            <a:r>
              <a:rPr kumimoji="0" lang="en-US" sz="1100" b="0"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rPr>
              <a:t>A leading pharmaceutical &amp; health care company invested in an 8-month Digital (Display, Mobile and Desktop) and TV campaign, measuring and optimizing their brand spend. Increasing Brand KPIs, specifically brand awareness and brand reputation, with an end-goal of becoming a household name</a:t>
            </a:r>
            <a:r>
              <a:rPr lang="en-US" sz="1100">
                <a:solidFill>
                  <a:srgbClr val="1B1464"/>
                </a:solidFill>
                <a:latin typeface="Arial" panose="020B0604020202020204" pitchFamily="34" charset="0"/>
                <a:ea typeface="Helvetica Neue"/>
                <a:cs typeface="Arial" panose="020B0604020202020204" pitchFamily="34" charset="0"/>
                <a:sym typeface="Helvetica Neue"/>
              </a:rPr>
              <a:t> and measuring overall and on-target reach.</a:t>
            </a:r>
            <a:endParaRPr kumimoji="0" lang="en-US" sz="1100" b="0"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endParaRPr>
          </a:p>
          <a:p>
            <a:pPr marL="0" marR="0" lvl="0" indent="0" algn="l" defTabSz="457200" rtl="0" eaLnBrk="1" fontAlgn="auto" latinLnBrk="0" hangingPunct="1">
              <a:lnSpc>
                <a:spcPct val="100000"/>
              </a:lnSpc>
              <a:spcBef>
                <a:spcPts val="0"/>
              </a:spcBef>
              <a:spcAft>
                <a:spcPts val="0"/>
              </a:spcAft>
              <a:buClr>
                <a:srgbClr val="1F1A62"/>
              </a:buClr>
              <a:buSzPts val="1400"/>
              <a:buFont typeface="Helvetica Neue"/>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rPr>
              <a:t>Measurement Solution</a:t>
            </a:r>
            <a:endParaRPr kumimoji="0" lang="en-US" sz="200" b="1"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endParaRPr>
          </a:p>
          <a:p>
            <a:pPr marL="171450" marR="0" lvl="0" indent="-171450" algn="l" defTabSz="457200" rtl="0" eaLnBrk="1" fontAlgn="auto" latinLnBrk="0" hangingPunct="1">
              <a:lnSpc>
                <a:spcPct val="100000"/>
              </a:lnSpc>
              <a:spcBef>
                <a:spcPts val="0"/>
              </a:spcBef>
              <a:spcAft>
                <a:spcPts val="0"/>
              </a:spcAft>
              <a:buClrTx/>
              <a:buSzTx/>
              <a:buBlip>
                <a:blip r:embed="rId12"/>
              </a:buBlip>
              <a:tabLst/>
              <a:defRPr/>
            </a:pPr>
            <a:r>
              <a:rPr kumimoji="0" lang="en-US" sz="1100" b="0" i="0" u="none" strike="noStrike" kern="1200" cap="none" spc="0" normalizeH="0" baseline="0" noProof="0" err="1">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rPr>
              <a:t>Upwave’s</a:t>
            </a:r>
            <a:r>
              <a:rPr kumimoji="0" lang="en-US" sz="1100" b="0"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rPr>
              <a:t> analytics solution is powered by exposed/control respondent data and includes reach capabilities that allow brands to measure against a broad, national audience, but also niche demographics, beyond age and gender. </a:t>
            </a:r>
          </a:p>
          <a:p>
            <a:pPr marR="0" lvl="0" algn="l" defTabSz="457200" rtl="0" eaLnBrk="1" fontAlgn="auto" latinLnBrk="0" hangingPunct="1">
              <a:lnSpc>
                <a:spcPct val="100000"/>
              </a:lnSpc>
              <a:spcBef>
                <a:spcPts val="0"/>
              </a:spcBef>
              <a:spcAft>
                <a:spcPts val="0"/>
              </a:spcAft>
              <a:buClrTx/>
              <a:buSzTx/>
              <a:tabLst/>
              <a:defRPr/>
            </a:pPr>
            <a:endParaRPr kumimoji="0" lang="en-US" sz="400" b="1"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endParaRPr>
          </a:p>
          <a:p>
            <a:pPr marL="0" marR="0" lvl="0" indent="0" algn="l" defTabSz="457200" rtl="0" eaLnBrk="1" fontAlgn="auto" latinLnBrk="0" hangingPunct="1">
              <a:lnSpc>
                <a:spcPct val="100000"/>
              </a:lnSpc>
              <a:spcBef>
                <a:spcPts val="0"/>
              </a:spcBef>
              <a:spcAft>
                <a:spcPts val="0"/>
              </a:spcAft>
              <a:buClr>
                <a:srgbClr val="1F1A62"/>
              </a:buClr>
              <a:buSzPts val="1400"/>
              <a:buFont typeface="Helvetica Neue"/>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rPr>
              <a:t>Target Segment</a:t>
            </a:r>
            <a:endParaRPr kumimoji="0" lang="en-US" sz="200" b="1"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endParaRPr>
          </a:p>
          <a:p>
            <a:pPr marL="171450" marR="0" lvl="0" indent="-171450" algn="l" defTabSz="457200" rtl="0" eaLnBrk="1" fontAlgn="auto" latinLnBrk="0" hangingPunct="1">
              <a:lnSpc>
                <a:spcPct val="100000"/>
              </a:lnSpc>
              <a:spcBef>
                <a:spcPts val="0"/>
              </a:spcBef>
              <a:spcAft>
                <a:spcPts val="0"/>
              </a:spcAft>
              <a:buClrTx/>
              <a:buSzTx/>
              <a:buBlip>
                <a:blip r:embed="rId12"/>
              </a:buBlip>
              <a:tabLst/>
              <a:defRPr/>
            </a:pPr>
            <a:r>
              <a:rPr lang="en-US" sz="1100">
                <a:solidFill>
                  <a:srgbClr val="1B1464"/>
                </a:solidFill>
                <a:latin typeface="Arial" panose="020B0604020202020204" pitchFamily="34" charset="0"/>
                <a:ea typeface="Helvetica Neue"/>
                <a:cs typeface="Arial" panose="020B0604020202020204" pitchFamily="34" charset="0"/>
                <a:sym typeface="Helvetica Neue"/>
              </a:rPr>
              <a:t>Broad National Audience </a:t>
            </a:r>
          </a:p>
          <a:p>
            <a:pPr marL="171450" marR="0" lvl="0" indent="-171450" algn="l" defTabSz="457200" rtl="0" eaLnBrk="1" fontAlgn="auto" latinLnBrk="0" hangingPunct="1">
              <a:lnSpc>
                <a:spcPct val="100000"/>
              </a:lnSpc>
              <a:spcBef>
                <a:spcPts val="0"/>
              </a:spcBef>
              <a:spcAft>
                <a:spcPts val="0"/>
              </a:spcAft>
              <a:buClrTx/>
              <a:buSzTx/>
              <a:buBlip>
                <a:blip r:embed="rId12"/>
              </a:buBlip>
              <a:tabLst/>
              <a:defRPr/>
            </a:pPr>
            <a:r>
              <a:rPr kumimoji="0" lang="en-US" sz="1100" b="0"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rPr>
              <a:t>HHI $100k+, High-Level Job Title/Industry in Healthcare, Finance, Government.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endParaRPr>
          </a:p>
          <a:p>
            <a:pPr marL="0" marR="0" lvl="0" indent="0" algn="l" defTabSz="457200" rtl="0" eaLnBrk="1" fontAlgn="auto" latinLnBrk="0" hangingPunct="1">
              <a:lnSpc>
                <a:spcPct val="100000"/>
              </a:lnSpc>
              <a:spcBef>
                <a:spcPts val="0"/>
              </a:spcBef>
              <a:spcAft>
                <a:spcPts val="0"/>
              </a:spcAft>
              <a:buClr>
                <a:srgbClr val="1F1A62"/>
              </a:buClr>
              <a:buSzPts val="1400"/>
              <a:buFont typeface="Helvetica Neue"/>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rPr>
              <a:t>Learnings</a:t>
            </a:r>
            <a:endParaRPr kumimoji="0" lang="en-US" sz="200" b="1"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endParaRPr>
          </a:p>
          <a:p>
            <a:pPr marL="171450" marR="0" lvl="0" indent="-171450" algn="l" defTabSz="457200" rtl="0" eaLnBrk="1" fontAlgn="auto" latinLnBrk="0" hangingPunct="1">
              <a:lnSpc>
                <a:spcPct val="100000"/>
              </a:lnSpc>
              <a:spcBef>
                <a:spcPts val="0"/>
              </a:spcBef>
              <a:spcAft>
                <a:spcPts val="0"/>
              </a:spcAft>
              <a:buClrTx/>
              <a:buSzTx/>
              <a:buBlip>
                <a:blip r:embed="rId12"/>
              </a:buBlip>
              <a:tabLst/>
              <a:defRPr/>
            </a:pPr>
            <a:r>
              <a:rPr lang="en-US" sz="1100">
                <a:solidFill>
                  <a:srgbClr val="1B1464"/>
                </a:solidFill>
                <a:latin typeface="Arial" panose="020B0604020202020204" pitchFamily="34" charset="0"/>
                <a:ea typeface="Helvetica Neue"/>
                <a:cs typeface="Arial" panose="020B0604020202020204" pitchFamily="34" charset="0"/>
                <a:sym typeface="Helvetica Neue"/>
              </a:rPr>
              <a:t>Messaging</a:t>
            </a:r>
            <a:r>
              <a:rPr kumimoji="0" lang="en-US" sz="1100" b="0"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rPr>
              <a:t> on TV took time to gain momentum</a:t>
            </a:r>
            <a:r>
              <a:rPr lang="en-US" sz="1100">
                <a:solidFill>
                  <a:srgbClr val="1B1464"/>
                </a:solidFill>
                <a:latin typeface="Arial" panose="020B0604020202020204" pitchFamily="34" charset="0"/>
                <a:ea typeface="Helvetica Neue"/>
                <a:cs typeface="Arial" panose="020B0604020202020204" pitchFamily="34" charset="0"/>
                <a:sym typeface="Helvetica Neue"/>
              </a:rPr>
              <a:t> </a:t>
            </a:r>
            <a:r>
              <a:rPr kumimoji="0" lang="en-US" sz="1100" b="0"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rPr>
              <a:t>and the brand should utilize programmatic to hyper-target better performing audiences on TV. </a:t>
            </a:r>
          </a:p>
          <a:p>
            <a:pPr marL="171450" marR="0" lvl="0" indent="-171450" algn="l" defTabSz="457200" rtl="0" eaLnBrk="1" fontAlgn="auto" latinLnBrk="0" hangingPunct="1">
              <a:lnSpc>
                <a:spcPct val="100000"/>
              </a:lnSpc>
              <a:spcBef>
                <a:spcPts val="0"/>
              </a:spcBef>
              <a:spcAft>
                <a:spcPts val="0"/>
              </a:spcAft>
              <a:buClrTx/>
              <a:buSzTx/>
              <a:buBlip>
                <a:blip r:embed="rId12"/>
              </a:buBlip>
              <a:tabLst/>
              <a:defRPr/>
            </a:pPr>
            <a:r>
              <a:rPr kumimoji="0" lang="en-US" sz="1100" b="0"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rPr>
              <a:t>The ability to </a:t>
            </a:r>
            <a:r>
              <a:rPr lang="en-US" sz="1100">
                <a:solidFill>
                  <a:srgbClr val="1B1464"/>
                </a:solidFill>
                <a:latin typeface="Arial" panose="020B0604020202020204" pitchFamily="34" charset="0"/>
                <a:ea typeface="Helvetica Neue"/>
                <a:cs typeface="Arial" panose="020B0604020202020204" pitchFamily="34" charset="0"/>
                <a:sym typeface="Helvetica Neue"/>
              </a:rPr>
              <a:t>refine </a:t>
            </a:r>
            <a:r>
              <a:rPr kumimoji="0" lang="en-US" sz="1100" b="0"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rPr>
              <a:t>their messaging throughout the campaign - optimizing creatives based on </a:t>
            </a:r>
            <a:r>
              <a:rPr kumimoji="0" lang="en-US" sz="1100" b="0" i="1"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rPr>
              <a:t>Outperformance</a:t>
            </a:r>
            <a:r>
              <a:rPr kumimoji="0" lang="en-US" sz="1100" b="0"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rPr>
              <a:t> indicators among the target audiences–led to spikes in key KPIs in the final month of the campaign. </a:t>
            </a:r>
          </a:p>
          <a:p>
            <a:pPr marL="171450" marR="0" lvl="0" indent="-171450" algn="l" defTabSz="457200" rtl="0" eaLnBrk="1" fontAlgn="auto" latinLnBrk="0" hangingPunct="1">
              <a:lnSpc>
                <a:spcPct val="100000"/>
              </a:lnSpc>
              <a:spcBef>
                <a:spcPts val="0"/>
              </a:spcBef>
              <a:spcAft>
                <a:spcPts val="0"/>
              </a:spcAft>
              <a:buClrTx/>
              <a:buSzTx/>
              <a:buBlip>
                <a:blip r:embed="rId12"/>
              </a:buBlip>
              <a:tabLst/>
              <a:defRPr/>
            </a:pPr>
            <a:r>
              <a:rPr kumimoji="0" lang="en-US" sz="1100" b="0"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rPr>
              <a:t>In general, the campaign drove higher lift (comparing Control vs. Exposed) across all Brand Outcomes KPIs over time, based on the utilization of Brand Optimization and Brand Reach tools.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endParaRPr>
          </a:p>
          <a:p>
            <a:pPr marL="0" marR="0" lvl="0" indent="0" algn="l" defTabSz="457200" rtl="0" eaLnBrk="1" fontAlgn="auto" latinLnBrk="0" hangingPunct="1">
              <a:lnSpc>
                <a:spcPct val="100000"/>
              </a:lnSpc>
              <a:spcBef>
                <a:spcPts val="0"/>
              </a:spcBef>
              <a:spcAft>
                <a:spcPts val="0"/>
              </a:spcAft>
              <a:buClr>
                <a:srgbClr val="1F1A62"/>
              </a:buClr>
              <a:buSzPts val="1400"/>
              <a:buFont typeface="Helvetica Neue"/>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rPr>
              <a:t>Viewing Source / Media Type</a:t>
            </a:r>
            <a:endParaRPr kumimoji="0" lang="en-US" sz="200" b="1" i="0" u="sng"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endParaRPr>
          </a:p>
          <a:p>
            <a:pPr marL="171450" marR="0" lvl="0" indent="-171450" algn="l" defTabSz="457200" rtl="0" eaLnBrk="1" fontAlgn="auto" latinLnBrk="0" hangingPunct="1">
              <a:lnSpc>
                <a:spcPct val="100000"/>
              </a:lnSpc>
              <a:spcBef>
                <a:spcPts val="0"/>
              </a:spcBef>
              <a:spcAft>
                <a:spcPts val="0"/>
              </a:spcAft>
              <a:buClrTx/>
              <a:buSzTx/>
              <a:buBlip>
                <a:blip r:embed="rId12"/>
              </a:buBlip>
              <a:tabLst/>
              <a:defRPr/>
            </a:pPr>
            <a:r>
              <a:rPr kumimoji="0" lang="en-US" sz="1100" b="0" i="0" u="none" strike="noStrike" kern="1200" cap="none" spc="0" normalizeH="0" baseline="0" noProof="0">
                <a:ln>
                  <a:noFill/>
                </a:ln>
                <a:solidFill>
                  <a:srgbClr val="1B1464"/>
                </a:solidFill>
                <a:effectLst/>
                <a:uLnTx/>
                <a:uFillTx/>
                <a:latin typeface="Arial" panose="020B0604020202020204" pitchFamily="34" charset="0"/>
                <a:ea typeface="Helvetica Neue"/>
                <a:cs typeface="Arial" panose="020B0604020202020204" pitchFamily="34" charset="0"/>
                <a:sym typeface="Helvetica Neue"/>
              </a:rPr>
              <a:t>Linear TV, Streaming (CTV, OTT) and Digital Platforms (Display, Mobile and Desktop)</a:t>
            </a:r>
          </a:p>
        </p:txBody>
      </p:sp>
      <p:sp>
        <p:nvSpPr>
          <p:cNvPr id="7" name="Google Shape;56;p13">
            <a:extLst>
              <a:ext uri="{FF2B5EF4-FFF2-40B4-BE49-F238E27FC236}">
                <a16:creationId xmlns:a16="http://schemas.microsoft.com/office/drawing/2014/main" id="{4EFFEB35-1232-D49A-B465-E1C133FA7643}"/>
              </a:ext>
            </a:extLst>
          </p:cNvPr>
          <p:cNvSpPr/>
          <p:nvPr/>
        </p:nvSpPr>
        <p:spPr>
          <a:xfrm>
            <a:off x="115839" y="95594"/>
            <a:ext cx="6801996" cy="549057"/>
          </a:xfrm>
          <a:prstGeom prst="rect">
            <a:avLst/>
          </a:prstGeom>
          <a:noFill/>
          <a:ln>
            <a:noFill/>
          </a:ln>
        </p:spPr>
        <p:txBody>
          <a:bodyPr spcFirstLastPara="1" wrap="square" lIns="91433" tIns="0" rIns="91433" bIns="91433" anchor="ctr" anchorCtr="0">
            <a:noAutofit/>
          </a:bodyPr>
          <a:lstStyle/>
          <a:p>
            <a:pPr marL="0" marR="0" lvl="0" indent="0" algn="l" defTabSz="1219170" rtl="0" eaLnBrk="1" fontAlgn="auto" latinLnBrk="0" hangingPunct="1">
              <a:spcBef>
                <a:spcPts val="0"/>
              </a:spcBef>
              <a:spcAft>
                <a:spcPts val="0"/>
              </a:spcAft>
              <a:buClr>
                <a:srgbClr val="FFFFFF"/>
              </a:buClr>
              <a:buSzPts val="1100"/>
              <a:buFontTx/>
              <a:buNone/>
              <a:tabLst/>
              <a:defRPr/>
            </a:pPr>
            <a:r>
              <a:rPr kumimoji="0" lang="en"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Product Category</a:t>
            </a:r>
            <a:r>
              <a:rPr kumimoji="0" lang="en-US"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 Pharmaceutical</a:t>
            </a:r>
            <a:r>
              <a:rPr lang="en-US" b="1" kern="0">
                <a:solidFill>
                  <a:srgbClr val="1F1A62"/>
                </a:solidFill>
                <a:latin typeface="Arial" panose="020B0604020202020204" pitchFamily="34" charset="0"/>
                <a:cs typeface="Arial" panose="020B0604020202020204" pitchFamily="34" charset="0"/>
                <a:sym typeface="Helvetica Neue"/>
              </a:rPr>
              <a:t> / </a:t>
            </a:r>
            <a:r>
              <a:rPr kumimoji="0" lang="en-US" b="1" i="0" u="none" strike="noStrike" kern="0" cap="none" spc="0" normalizeH="0" baseline="0" noProof="0">
                <a:ln>
                  <a:noFill/>
                </a:ln>
                <a:solidFill>
                  <a:srgbClr val="1B1464"/>
                </a:solidFill>
                <a:effectLst/>
                <a:uLnTx/>
                <a:uFillTx/>
                <a:latin typeface="Arial" panose="020B0604020202020204" pitchFamily="34" charset="0"/>
                <a:cs typeface="Arial" panose="020B0604020202020204" pitchFamily="34" charset="0"/>
                <a:sym typeface="Helvetica Neue"/>
              </a:rPr>
              <a:t>Healthcare</a:t>
            </a:r>
          </a:p>
          <a:p>
            <a:pPr marL="0" marR="0" lvl="0" indent="0" algn="l" defTabSz="1219170" rtl="0" eaLnBrk="1" fontAlgn="auto" latinLnBrk="0" hangingPunct="1">
              <a:spcBef>
                <a:spcPts val="0"/>
              </a:spcBef>
              <a:spcAft>
                <a:spcPts val="0"/>
              </a:spcAft>
              <a:buClr>
                <a:srgbClr val="FFFFFF"/>
              </a:buClr>
              <a:buSzPts val="1100"/>
              <a:buFontTx/>
              <a:buNone/>
              <a:tabLst/>
              <a:defRPr/>
            </a:pPr>
            <a:r>
              <a:rPr kumimoji="0" lang="en-US" sz="1200" i="0" u="none" strike="noStrike" kern="0" cap="none" spc="0" normalizeH="0" baseline="0" noProof="0">
                <a:ln>
                  <a:noFill/>
                </a:ln>
                <a:solidFill>
                  <a:srgbClr val="00BFF2"/>
                </a:solidFill>
                <a:effectLst/>
                <a:uLnTx/>
                <a:uFillTx/>
                <a:latin typeface="Arial" panose="020B0604020202020204" pitchFamily="34" charset="0"/>
                <a:cs typeface="Arial" panose="020B0604020202020204" pitchFamily="34" charset="0"/>
                <a:sym typeface="Arial"/>
              </a:rPr>
              <a:t>Measurement Category: Outcomes </a:t>
            </a:r>
          </a:p>
        </p:txBody>
      </p:sp>
      <p:sp>
        <p:nvSpPr>
          <p:cNvPr id="12" name="Google Shape;62;p13">
            <a:extLst>
              <a:ext uri="{FF2B5EF4-FFF2-40B4-BE49-F238E27FC236}">
                <a16:creationId xmlns:a16="http://schemas.microsoft.com/office/drawing/2014/main" id="{DBCE666C-2715-6703-E9DE-44DFF4C335A7}"/>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30</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2576538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jellyfish in the water&#10;&#10;Description automatically generated with low confidence">
            <a:extLst>
              <a:ext uri="{FF2B5EF4-FFF2-40B4-BE49-F238E27FC236}">
                <a16:creationId xmlns:a16="http://schemas.microsoft.com/office/drawing/2014/main" id="{27688DBA-E745-42C0-9FDD-289E4C1AA8C8}"/>
              </a:ext>
            </a:extLst>
          </p:cNvPr>
          <p:cNvPicPr>
            <a:picLocks noChangeAspect="1"/>
          </p:cNvPicPr>
          <p:nvPr/>
        </p:nvPicPr>
        <p:blipFill rotWithShape="1">
          <a:blip r:embed="rId3"/>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0" y="9839147"/>
            <a:ext cx="7772400" cy="22175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a:spLocks/>
          </p:cNvSpPr>
          <p:nvPr/>
        </p:nvSpPr>
        <p:spPr>
          <a:xfrm>
            <a:off x="285443" y="1625756"/>
            <a:ext cx="3893126" cy="369333"/>
          </a:xfrm>
          <a:prstGeom prst="rect">
            <a:avLst/>
          </a:prstGeom>
          <a:noFill/>
        </p:spPr>
        <p:txBody>
          <a:bodyPr wrap="square" rtlCol="0">
            <a:spAutoFit/>
          </a:bodyPr>
          <a:lstStyle/>
          <a:p>
            <a:pPr marL="342908" marR="0" lvl="0" indent="-342908"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B9314962-909F-94F0-9C0A-741D073BF6D2}"/>
              </a:ext>
            </a:extLst>
          </p:cNvPr>
          <p:cNvCxnSpPr>
            <a:cxnSpLocks/>
          </p:cNvCxnSpPr>
          <p:nvPr/>
        </p:nvCxnSpPr>
        <p:spPr>
          <a:xfrm>
            <a:off x="209693" y="2229762"/>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2389F8-AF09-C704-D6AA-C7FE57FB00D7}"/>
              </a:ext>
            </a:extLst>
          </p:cNvPr>
          <p:cNvCxnSpPr>
            <a:cxnSpLocks/>
          </p:cNvCxnSpPr>
          <p:nvPr/>
        </p:nvCxnSpPr>
        <p:spPr>
          <a:xfrm>
            <a:off x="209693" y="4832937"/>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A9FC20-8FB7-84BC-369A-8C7A38F671DE}"/>
              </a:ext>
            </a:extLst>
          </p:cNvPr>
          <p:cNvCxnSpPr>
            <a:cxnSpLocks/>
          </p:cNvCxnSpPr>
          <p:nvPr/>
        </p:nvCxnSpPr>
        <p:spPr>
          <a:xfrm>
            <a:off x="219483" y="7952724"/>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3874F8-C38A-3AF7-F327-A104D3138979}"/>
              </a:ext>
            </a:extLst>
          </p:cNvPr>
          <p:cNvSpPr txBox="1"/>
          <p:nvPr/>
        </p:nvSpPr>
        <p:spPr>
          <a:xfrm>
            <a:off x="311640" y="919653"/>
            <a:ext cx="7460759" cy="130805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do you 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lvl="0">
              <a:defRPr/>
            </a:pPr>
            <a:r>
              <a:rPr lang="en-US" sz="1050">
                <a:solidFill>
                  <a:srgbClr val="1B1464"/>
                </a:solidFill>
                <a:latin typeface="Arial" panose="020B0604020202020204" pitchFamily="34" charset="0"/>
                <a:cs typeface="Arial" panose="020B0604020202020204" pitchFamily="34" charset="0"/>
              </a:rPr>
              <a:t>VideoAmp is a media measurement company transforming advertising. By leveraging the power of currency-grade big data, </a:t>
            </a:r>
            <a:r>
              <a:rPr lang="en-US" sz="1050" err="1">
                <a:solidFill>
                  <a:srgbClr val="1B1464"/>
                </a:solidFill>
                <a:latin typeface="Arial" panose="020B0604020202020204" pitchFamily="34" charset="0"/>
                <a:cs typeface="Arial" panose="020B0604020202020204" pitchFamily="34" charset="0"/>
              </a:rPr>
              <a:t>VideoAmp’s</a:t>
            </a:r>
            <a:r>
              <a:rPr lang="en-US" sz="1050">
                <a:solidFill>
                  <a:srgbClr val="1B1464"/>
                </a:solidFill>
                <a:latin typeface="Arial" panose="020B0604020202020204" pitchFamily="34" charset="0"/>
                <a:cs typeface="Arial" panose="020B0604020202020204" pitchFamily="34" charset="0"/>
              </a:rPr>
              <a:t> solutions provide clients with access to advanced audiences and the ability to precisely plan, optimize and measure media investments across platforms to achieve better outcomes. With these solutions, media sellers can increase the value of their inventory, while advertisers can benefit from increased return on investment. VideoAmp has seen incredible adoption for its measurement and currency solutions with 880% YoY growth, 98% coverage of the TV publisher ecosystem, 11 agency groups and more than 1,000+ advertisers. </a:t>
            </a:r>
            <a:endParaRPr kumimoji="0" lang="en-US" sz="105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6F70DCB-4570-54F6-6E3B-9D981375506F}"/>
              </a:ext>
            </a:extLst>
          </p:cNvPr>
          <p:cNvSpPr txBox="1"/>
          <p:nvPr/>
        </p:nvSpPr>
        <p:spPr>
          <a:xfrm>
            <a:off x="311639" y="2241103"/>
            <a:ext cx="7353013" cy="32932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makes your product or platform unique?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171450" marR="0" lvl="0" indent="-171450" fontAlgn="base">
              <a:lnSpc>
                <a:spcPct val="100000"/>
              </a:lnSpc>
              <a:spcBef>
                <a:spcPct val="0"/>
              </a:spcBef>
              <a:spcAft>
                <a:spcPct val="0"/>
              </a:spcAft>
              <a:buClrTx/>
              <a:buSzTx/>
              <a:buBlip>
                <a:blip r:embed="rId5"/>
              </a:buBlip>
              <a:tabLst/>
              <a:defRPr/>
            </a:pPr>
            <a:r>
              <a:rPr lang="en-US" altLang="en-US" sz="1050" b="1">
                <a:solidFill>
                  <a:srgbClr val="1B1464"/>
                </a:solidFill>
                <a:latin typeface="Arial" panose="020B0604020202020204" pitchFamily="34" charset="0"/>
                <a:ea typeface="Helvetica Neue"/>
                <a:cs typeface="Arial" panose="020B0604020202020204" pitchFamily="34" charset="0"/>
              </a:rPr>
              <a:t>Stable, cross-platform measurement you can confidently act on: </a:t>
            </a:r>
            <a:r>
              <a:rPr lang="en-US" altLang="en-US" sz="1050">
                <a:solidFill>
                  <a:srgbClr val="1B1464"/>
                </a:solidFill>
                <a:latin typeface="Arial" panose="020B0604020202020204" pitchFamily="34" charset="0"/>
                <a:ea typeface="Helvetica Neue"/>
                <a:cs typeface="Arial" panose="020B0604020202020204" pitchFamily="34" charset="0"/>
              </a:rPr>
              <a:t>Measures linear, streaming, and digital together with consistent methodology—delivering reliable reach, frequency, and performance insights without volatility or blind spots.</a:t>
            </a:r>
          </a:p>
          <a:p>
            <a:pPr marL="171450" marR="0" lvl="0" indent="-171450" fontAlgn="base">
              <a:lnSpc>
                <a:spcPct val="100000"/>
              </a:lnSpc>
              <a:spcBef>
                <a:spcPct val="0"/>
              </a:spcBef>
              <a:spcAft>
                <a:spcPct val="0"/>
              </a:spcAft>
              <a:buClrTx/>
              <a:buSzTx/>
              <a:buBlip>
                <a:blip r:embed="rId5"/>
              </a:buBlip>
              <a:tabLst/>
              <a:defRPr/>
            </a:pPr>
            <a:r>
              <a:rPr lang="en-US" altLang="en-US" sz="1050" b="1">
                <a:solidFill>
                  <a:srgbClr val="1B1464"/>
                </a:solidFill>
                <a:latin typeface="Arial" panose="020B0604020202020204" pitchFamily="34" charset="0"/>
                <a:ea typeface="Helvetica Neue"/>
                <a:cs typeface="Arial" panose="020B0604020202020204" pitchFamily="34" charset="0"/>
              </a:rPr>
              <a:t>VALID™: Big data–led foundation for greater accuracy and precision: </a:t>
            </a:r>
            <a:r>
              <a:rPr lang="en-US" altLang="en-US" sz="1050">
                <a:solidFill>
                  <a:srgbClr val="1B1464"/>
                </a:solidFill>
                <a:latin typeface="Arial" panose="020B0604020202020204" pitchFamily="34" charset="0"/>
                <a:ea typeface="Helvetica Neue"/>
                <a:cs typeface="Arial" panose="020B0604020202020204" pitchFamily="34" charset="0"/>
              </a:rPr>
              <a:t>A decade of commingled datasets underpins our viewership footprint (40M households, 65M devices) and multi-sourced ID graph, delivering up to </a:t>
            </a:r>
            <a:r>
              <a:rPr lang="en-US" altLang="en-US" sz="1050" b="1">
                <a:solidFill>
                  <a:srgbClr val="1B1464"/>
                </a:solidFill>
                <a:latin typeface="Arial" panose="020B0604020202020204" pitchFamily="34" charset="0"/>
                <a:ea typeface="Helvetica Neue"/>
                <a:cs typeface="Arial" panose="020B0604020202020204" pitchFamily="34" charset="0"/>
              </a:rPr>
              <a:t>3× more targetable IDs </a:t>
            </a:r>
            <a:r>
              <a:rPr lang="en-US" altLang="en-US" sz="1050">
                <a:solidFill>
                  <a:srgbClr val="1B1464"/>
                </a:solidFill>
                <a:latin typeface="Arial" panose="020B0604020202020204" pitchFamily="34" charset="0"/>
                <a:ea typeface="Helvetica Neue"/>
                <a:cs typeface="Arial" panose="020B0604020202020204" pitchFamily="34" charset="0"/>
              </a:rPr>
              <a:t>and </a:t>
            </a:r>
            <a:r>
              <a:rPr lang="en-US" altLang="en-US" sz="1050" b="1">
                <a:solidFill>
                  <a:srgbClr val="1B1464"/>
                </a:solidFill>
                <a:latin typeface="Arial" panose="020B0604020202020204" pitchFamily="34" charset="0"/>
                <a:ea typeface="Helvetica Neue"/>
                <a:cs typeface="Arial" panose="020B0604020202020204" pitchFamily="34" charset="0"/>
              </a:rPr>
              <a:t>200% higher match rates </a:t>
            </a:r>
            <a:r>
              <a:rPr lang="en-US" altLang="en-US" sz="1050">
                <a:solidFill>
                  <a:srgbClr val="1B1464"/>
                </a:solidFill>
                <a:latin typeface="Arial" panose="020B0604020202020204" pitchFamily="34" charset="0"/>
                <a:ea typeface="Helvetica Neue"/>
                <a:cs typeface="Arial" panose="020B0604020202020204" pitchFamily="34" charset="0"/>
              </a:rPr>
              <a:t>than traditional approaches (WBD study, 2025).</a:t>
            </a:r>
          </a:p>
          <a:p>
            <a:pPr marL="171450" marR="0" lvl="0" indent="-171450" fontAlgn="base">
              <a:lnSpc>
                <a:spcPct val="100000"/>
              </a:lnSpc>
              <a:spcBef>
                <a:spcPct val="0"/>
              </a:spcBef>
              <a:spcAft>
                <a:spcPct val="0"/>
              </a:spcAft>
              <a:buClrTx/>
              <a:buSzTx/>
              <a:buBlip>
                <a:blip r:embed="rId5"/>
              </a:buBlip>
              <a:tabLst/>
              <a:defRPr/>
            </a:pPr>
            <a:r>
              <a:rPr lang="en-US" altLang="en-US" sz="1050" b="1">
                <a:solidFill>
                  <a:srgbClr val="1B1464"/>
                </a:solidFill>
                <a:latin typeface="Arial" panose="020B0604020202020204" pitchFamily="34" charset="0"/>
                <a:ea typeface="Helvetica Neue"/>
                <a:cs typeface="Arial" panose="020B0604020202020204" pitchFamily="34" charset="0"/>
              </a:rPr>
              <a:t>Privacy-forward, census-level streaming and cross-platform visibility</a:t>
            </a:r>
            <a:r>
              <a:rPr lang="en-US" altLang="en-US" sz="1050">
                <a:solidFill>
                  <a:srgbClr val="1B1464"/>
                </a:solidFill>
                <a:latin typeface="Arial" panose="020B0604020202020204" pitchFamily="34" charset="0"/>
                <a:ea typeface="Helvetica Neue"/>
                <a:cs typeface="Arial" panose="020B0604020202020204" pitchFamily="34" charset="0"/>
              </a:rPr>
              <a:t>: Patented clean room and ML technologies, combined with direct 1P integrations with Disney, FOX, Meta, Snap, and more, deliver a complete, privacy-forward view of streaming and cross-screen audiences.</a:t>
            </a:r>
          </a:p>
          <a:p>
            <a:pPr marL="171450" marR="0" lvl="0" indent="-171450" fontAlgn="base">
              <a:lnSpc>
                <a:spcPct val="100000"/>
              </a:lnSpc>
              <a:spcBef>
                <a:spcPct val="0"/>
              </a:spcBef>
              <a:spcAft>
                <a:spcPct val="0"/>
              </a:spcAft>
              <a:buClrTx/>
              <a:buSzTx/>
              <a:buBlip>
                <a:blip r:embed="rId5"/>
              </a:buBlip>
              <a:tabLst/>
              <a:defRPr/>
            </a:pPr>
            <a:r>
              <a:rPr lang="en-US" altLang="en-US" sz="1050" b="1">
                <a:solidFill>
                  <a:srgbClr val="1B1464"/>
                </a:solidFill>
                <a:latin typeface="Arial" panose="020B0604020202020204" pitchFamily="34" charset="0"/>
                <a:ea typeface="Helvetica Neue"/>
                <a:cs typeface="Arial" panose="020B0604020202020204" pitchFamily="34" charset="0"/>
              </a:rPr>
              <a:t>Unified full-funnel measurement across any audience and outcome: </a:t>
            </a:r>
            <a:r>
              <a:rPr lang="en-US" altLang="en-US" sz="1050">
                <a:solidFill>
                  <a:srgbClr val="1B1464"/>
                </a:solidFill>
                <a:latin typeface="Arial" panose="020B0604020202020204" pitchFamily="34" charset="0"/>
                <a:ea typeface="Helvetica Neue"/>
                <a:cs typeface="Arial" panose="020B0604020202020204" pitchFamily="34" charset="0"/>
              </a:rPr>
              <a:t>Measure reach, frequency, mid-funnel behaviors, and sales outcomes for any first or third-party advanced or demo audience, using consistent, currency-grade data and identity.</a:t>
            </a:r>
          </a:p>
          <a:p>
            <a:pPr marL="171450" marR="0" lvl="0" indent="-171450" fontAlgn="base">
              <a:lnSpc>
                <a:spcPct val="100000"/>
              </a:lnSpc>
              <a:spcBef>
                <a:spcPct val="0"/>
              </a:spcBef>
              <a:spcAft>
                <a:spcPct val="0"/>
              </a:spcAft>
              <a:buClrTx/>
              <a:buSzTx/>
              <a:buBlip>
                <a:blip r:embed="rId5"/>
              </a:buBlip>
              <a:tabLst/>
              <a:defRPr/>
            </a:pPr>
            <a:r>
              <a:rPr lang="en-US" altLang="en-US" sz="1050" b="1">
                <a:solidFill>
                  <a:srgbClr val="1B1464"/>
                </a:solidFill>
                <a:latin typeface="Arial" panose="020B0604020202020204" pitchFamily="34" charset="0"/>
                <a:ea typeface="Helvetica Neue"/>
                <a:cs typeface="Arial" panose="020B0604020202020204" pitchFamily="34" charset="0"/>
              </a:rPr>
              <a:t>Flexible integration paths to fit your workflows: </a:t>
            </a:r>
            <a:r>
              <a:rPr lang="en-US" altLang="en-US" sz="1050">
                <a:solidFill>
                  <a:srgbClr val="1B1464"/>
                </a:solidFill>
                <a:latin typeface="Arial" panose="020B0604020202020204" pitchFamily="34" charset="0"/>
                <a:ea typeface="Helvetica Neue"/>
                <a:cs typeface="Arial" panose="020B0604020202020204" pitchFamily="34" charset="0"/>
              </a:rPr>
              <a:t>API-first architecture scales with your business and reduces operational effort, with an intuitive UI for teams that prefer visual tools.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US" sz="1000">
              <a:solidFill>
                <a:srgbClr val="1B1464"/>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3EADFF59-FC6B-29CA-B71B-7F3710A164CD}"/>
              </a:ext>
            </a:extLst>
          </p:cNvPr>
          <p:cNvSpPr txBox="1"/>
          <p:nvPr/>
        </p:nvSpPr>
        <p:spPr>
          <a:xfrm>
            <a:off x="285442" y="4839849"/>
            <a:ext cx="3105095" cy="123110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types of companies do you serve?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171450" lvl="0" indent="-171450">
              <a:buBlip>
                <a:blip r:embed="rId5"/>
              </a:buBlip>
              <a:defRPr/>
            </a:pPr>
            <a:r>
              <a:rPr lang="en-US" sz="1100" b="1">
                <a:solidFill>
                  <a:srgbClr val="1B1464"/>
                </a:solidFill>
                <a:latin typeface="Arial" panose="020B0604020202020204" pitchFamily="34" charset="0"/>
                <a:ea typeface="Helvetica Neue"/>
                <a:cs typeface="Arial" panose="020B0604020202020204" pitchFamily="34" charset="0"/>
              </a:rPr>
              <a:t>Publishers: </a:t>
            </a:r>
            <a:r>
              <a:rPr lang="en-US" sz="1100">
                <a:solidFill>
                  <a:srgbClr val="1B1464"/>
                </a:solidFill>
                <a:latin typeface="Arial" panose="020B0604020202020204" pitchFamily="34" charset="0"/>
                <a:ea typeface="Helvetica Neue"/>
                <a:cs typeface="Arial" panose="020B0604020202020204" pitchFamily="34" charset="0"/>
              </a:rPr>
              <a:t>Networks, Streamers, Social / </a:t>
            </a:r>
            <a:r>
              <a:rPr lang="en-US" sz="1100" err="1">
                <a:solidFill>
                  <a:srgbClr val="1B1464"/>
                </a:solidFill>
                <a:latin typeface="Arial" panose="020B0604020202020204" pitchFamily="34" charset="0"/>
                <a:ea typeface="Helvetica Neue"/>
                <a:cs typeface="Arial" panose="020B0604020202020204" pitchFamily="34" charset="0"/>
              </a:rPr>
              <a:t>Digipubs</a:t>
            </a:r>
            <a:endParaRPr lang="en-US" sz="1100">
              <a:solidFill>
                <a:srgbClr val="1B1464"/>
              </a:solidFill>
              <a:latin typeface="Arial" panose="020B0604020202020204" pitchFamily="34" charset="0"/>
              <a:ea typeface="Helvetica Neue"/>
              <a:cs typeface="Arial" panose="020B0604020202020204" pitchFamily="34" charset="0"/>
            </a:endParaRPr>
          </a:p>
          <a:p>
            <a:pPr marL="171450" lvl="0" indent="-171450">
              <a:buBlip>
                <a:blip r:embed="rId5"/>
              </a:buBlip>
              <a:defRPr/>
            </a:pPr>
            <a:r>
              <a:rPr lang="en-US" sz="1100" b="1">
                <a:solidFill>
                  <a:srgbClr val="1B1464"/>
                </a:solidFill>
                <a:latin typeface="Arial" panose="020B0604020202020204" pitchFamily="34" charset="0"/>
                <a:ea typeface="Helvetica Neue"/>
                <a:cs typeface="Arial" panose="020B0604020202020204" pitchFamily="34" charset="0"/>
              </a:rPr>
              <a:t>Agencies: </a:t>
            </a:r>
            <a:r>
              <a:rPr lang="en-US" sz="1100" err="1">
                <a:solidFill>
                  <a:srgbClr val="1B1464"/>
                </a:solidFill>
                <a:latin typeface="Arial" panose="020B0604020202020204" pitchFamily="34" charset="0"/>
                <a:ea typeface="Helvetica Neue"/>
                <a:cs typeface="Arial" panose="020B0604020202020204" pitchFamily="34" charset="0"/>
              </a:rPr>
              <a:t>Holdcos</a:t>
            </a:r>
            <a:r>
              <a:rPr lang="en-US" sz="1100">
                <a:solidFill>
                  <a:srgbClr val="1B1464"/>
                </a:solidFill>
                <a:latin typeface="Arial" panose="020B0604020202020204" pitchFamily="34" charset="0"/>
                <a:ea typeface="Helvetica Neue"/>
                <a:cs typeface="Arial" panose="020B0604020202020204" pitchFamily="34" charset="0"/>
              </a:rPr>
              <a:t>, Independent Agencies</a:t>
            </a:r>
          </a:p>
          <a:p>
            <a:pPr marL="171450" lvl="0" indent="-171450">
              <a:buBlip>
                <a:blip r:embed="rId5"/>
              </a:buBlip>
              <a:defRPr/>
            </a:pPr>
            <a:r>
              <a:rPr lang="en-US" sz="1100" b="1">
                <a:solidFill>
                  <a:srgbClr val="1B1464"/>
                </a:solidFill>
                <a:latin typeface="Arial" panose="020B0604020202020204" pitchFamily="34" charset="0"/>
                <a:ea typeface="Helvetica Neue"/>
                <a:cs typeface="Arial" panose="020B0604020202020204" pitchFamily="34" charset="0"/>
              </a:rPr>
              <a:t>Advertisers: </a:t>
            </a:r>
            <a:r>
              <a:rPr lang="en-US" sz="1100">
                <a:solidFill>
                  <a:srgbClr val="1B1464"/>
                </a:solidFill>
                <a:latin typeface="Arial" panose="020B0604020202020204" pitchFamily="34" charset="0"/>
                <a:ea typeface="Helvetica Neue"/>
                <a:cs typeface="Arial" panose="020B0604020202020204" pitchFamily="34" charset="0"/>
              </a:rPr>
              <a:t>Brands and Marketers</a:t>
            </a:r>
          </a:p>
        </p:txBody>
      </p:sp>
      <p:cxnSp>
        <p:nvCxnSpPr>
          <p:cNvPr id="42" name="Straight Connector 41">
            <a:extLst>
              <a:ext uri="{FF2B5EF4-FFF2-40B4-BE49-F238E27FC236}">
                <a16:creationId xmlns:a16="http://schemas.microsoft.com/office/drawing/2014/main" id="{C742D552-228B-1B65-A9B9-2CF347DC9A62}"/>
              </a:ext>
            </a:extLst>
          </p:cNvPr>
          <p:cNvCxnSpPr>
            <a:cxnSpLocks/>
          </p:cNvCxnSpPr>
          <p:nvPr/>
        </p:nvCxnSpPr>
        <p:spPr>
          <a:xfrm>
            <a:off x="219483" y="6148540"/>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909A3D0-833A-CFEB-2478-0E4C59A48939}"/>
              </a:ext>
            </a:extLst>
          </p:cNvPr>
          <p:cNvSpPr txBox="1"/>
          <p:nvPr/>
        </p:nvSpPr>
        <p:spPr>
          <a:xfrm>
            <a:off x="311640" y="7933035"/>
            <a:ext cx="7149119" cy="135421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are the core elements of a successful partnership?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171450" lvl="0" indent="-171450">
              <a:buBlip>
                <a:blip r:embed="rId5"/>
              </a:buBlip>
              <a:defRPr/>
            </a:pPr>
            <a:r>
              <a:rPr lang="en-US" sz="1050" b="1">
                <a:solidFill>
                  <a:srgbClr val="1B1464"/>
                </a:solidFill>
                <a:latin typeface="Arial" panose="020B0604020202020204" pitchFamily="34" charset="0"/>
                <a:ea typeface="Helvetica Neue"/>
                <a:cs typeface="Arial" panose="020B0604020202020204" pitchFamily="34" charset="0"/>
              </a:rPr>
              <a:t>Proper Scoping of Business and Measurement Goals: </a:t>
            </a:r>
            <a:r>
              <a:rPr lang="en-US" sz="1050">
                <a:solidFill>
                  <a:srgbClr val="1B1464"/>
                </a:solidFill>
                <a:latin typeface="Arial" panose="020B0604020202020204" pitchFamily="34" charset="0"/>
                <a:ea typeface="Helvetica Neue"/>
                <a:cs typeface="Arial" panose="020B0604020202020204" pitchFamily="34" charset="0"/>
              </a:rPr>
              <a:t>A successful partnership begins by ensuring the scope of solutions and support directly aligns with the client's strategic objectives. </a:t>
            </a:r>
          </a:p>
          <a:p>
            <a:pPr marL="171450" lvl="0" indent="-171450">
              <a:buBlip>
                <a:blip r:embed="rId5"/>
              </a:buBlip>
              <a:defRPr/>
            </a:pPr>
            <a:r>
              <a:rPr lang="en-US" sz="1050" b="1">
                <a:solidFill>
                  <a:srgbClr val="1B1464"/>
                </a:solidFill>
                <a:latin typeface="Arial" panose="020B0604020202020204" pitchFamily="34" charset="0"/>
                <a:ea typeface="Helvetica Neue"/>
                <a:cs typeface="Arial" panose="020B0604020202020204" pitchFamily="34" charset="0"/>
              </a:rPr>
              <a:t>Secure Data Integration and Onboarding: </a:t>
            </a:r>
            <a:r>
              <a:rPr lang="en-US" sz="1050">
                <a:solidFill>
                  <a:srgbClr val="1B1464"/>
                </a:solidFill>
                <a:latin typeface="Arial" panose="020B0604020202020204" pitchFamily="34" charset="0"/>
                <a:ea typeface="Helvetica Neue"/>
                <a:cs typeface="Arial" panose="020B0604020202020204" pitchFamily="34" charset="0"/>
              </a:rPr>
              <a:t>Clients achieve maximum value by securely and efficiently integrating their first-party data.</a:t>
            </a:r>
          </a:p>
          <a:p>
            <a:pPr marL="171450" lvl="0" indent="-171450">
              <a:buBlip>
                <a:blip r:embed="rId5"/>
              </a:buBlip>
              <a:defRPr/>
            </a:pPr>
            <a:r>
              <a:rPr lang="en-US" sz="1050" b="1">
                <a:solidFill>
                  <a:srgbClr val="1B1464"/>
                </a:solidFill>
                <a:latin typeface="Arial" panose="020B0604020202020204" pitchFamily="34" charset="0"/>
                <a:ea typeface="Helvetica Neue"/>
                <a:cs typeface="Arial" panose="020B0604020202020204" pitchFamily="34" charset="0"/>
              </a:rPr>
              <a:t>Engagement in Structured Onboarding: </a:t>
            </a:r>
            <a:r>
              <a:rPr lang="en-US" sz="1050">
                <a:solidFill>
                  <a:srgbClr val="1B1464"/>
                </a:solidFill>
                <a:latin typeface="Arial" panose="020B0604020202020204" pitchFamily="34" charset="0"/>
                <a:ea typeface="Helvetica Neue"/>
                <a:cs typeface="Arial" panose="020B0604020202020204" pitchFamily="34" charset="0"/>
              </a:rPr>
              <a:t>New clients are guided through a structured and comprehensive onboarding process. </a:t>
            </a:r>
          </a:p>
        </p:txBody>
      </p:sp>
      <p:sp>
        <p:nvSpPr>
          <p:cNvPr id="20" name="TextBox 19">
            <a:extLst>
              <a:ext uri="{FF2B5EF4-FFF2-40B4-BE49-F238E27FC236}">
                <a16:creationId xmlns:a16="http://schemas.microsoft.com/office/drawing/2014/main" id="{D0EDB359-FEC0-080C-22D4-4B98129C3514}"/>
              </a:ext>
            </a:extLst>
          </p:cNvPr>
          <p:cNvSpPr txBox="1"/>
          <p:nvPr/>
        </p:nvSpPr>
        <p:spPr>
          <a:xfrm>
            <a:off x="311640" y="6172747"/>
            <a:ext cx="7142127" cy="1708160"/>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00B0F0"/>
                </a:solidFill>
                <a:effectLst/>
                <a:uLnTx/>
                <a:uFillTx/>
                <a:latin typeface="Helvetica Light" panose="020B0403020202020204" pitchFamily="34" charset="0"/>
              </a:defRPr>
            </a:lvl1pPr>
          </a:lstStyle>
          <a:p>
            <a:r>
              <a:rPr lang="en-US" sz="1300">
                <a:latin typeface="Arial" panose="020B0604020202020204" pitchFamily="34" charset="0"/>
                <a:cs typeface="Arial" panose="020B0604020202020204" pitchFamily="34" charset="0"/>
              </a:rPr>
              <a:t>Please briefly explain the essentials of what service your platform of product provides? </a:t>
            </a:r>
            <a:endParaRPr lang="en-US" sz="1300" b="0">
              <a:solidFill>
                <a:schemeClr val="tx1"/>
              </a:solidFill>
              <a:latin typeface="Arial" panose="020B0604020202020204" pitchFamily="34" charset="0"/>
              <a:cs typeface="Arial" panose="020B0604020202020204" pitchFamily="34" charset="0"/>
            </a:endParaRPr>
          </a:p>
          <a:p>
            <a:pPr marL="171450" indent="-171450">
              <a:buBlip>
                <a:blip r:embed="rId5"/>
              </a:buBlip>
              <a:defRPr/>
            </a:pPr>
            <a:r>
              <a:rPr lang="en-US" sz="1050">
                <a:solidFill>
                  <a:srgbClr val="1B1464"/>
                </a:solidFill>
                <a:latin typeface="Arial" panose="020B0604020202020204" pitchFamily="34" charset="0"/>
                <a:cs typeface="Arial" panose="020B0604020202020204" pitchFamily="34" charset="0"/>
              </a:rPr>
              <a:t>Audience R/F Measurement: </a:t>
            </a:r>
            <a:r>
              <a:rPr lang="en-US" sz="1050" b="0">
                <a:solidFill>
                  <a:srgbClr val="1B1464"/>
                </a:solidFill>
                <a:latin typeface="Arial" panose="020B0604020202020204" pitchFamily="34" charset="0"/>
                <a:cs typeface="Arial" panose="020B0604020202020204" pitchFamily="34" charset="0"/>
              </a:rPr>
              <a:t>Understand historical and mid-campaign performance of linear TV, digital or cross screen media's reach and frequency against an age, gender, demographic, or advanced audience target by matching linear, streaming, and digital household exposure data to a single VideoAmp household ID.</a:t>
            </a:r>
          </a:p>
          <a:p>
            <a:pPr>
              <a:defRPr/>
            </a:pPr>
            <a:r>
              <a:rPr lang="en-US" sz="400" b="0">
                <a:solidFill>
                  <a:srgbClr val="1B1464"/>
                </a:solidFill>
                <a:latin typeface="Arial" panose="020B0604020202020204" pitchFamily="34" charset="0"/>
                <a:cs typeface="Arial" panose="020B0604020202020204" pitchFamily="34" charset="0"/>
              </a:rPr>
              <a:t> </a:t>
            </a:r>
          </a:p>
          <a:p>
            <a:pPr marL="171450" indent="-171450">
              <a:buBlip>
                <a:blip r:embed="rId5"/>
              </a:buBlip>
              <a:defRPr/>
            </a:pPr>
            <a:r>
              <a:rPr lang="en-US" sz="1050">
                <a:solidFill>
                  <a:srgbClr val="1B1464"/>
                </a:solidFill>
                <a:latin typeface="Arial" panose="020B0604020202020204" pitchFamily="34" charset="0"/>
                <a:cs typeface="Arial" panose="020B0604020202020204" pitchFamily="34" charset="0"/>
              </a:rPr>
              <a:t>Outcome Measurement: </a:t>
            </a:r>
            <a:r>
              <a:rPr lang="en-US" sz="1050" b="0">
                <a:solidFill>
                  <a:srgbClr val="1B1464"/>
                </a:solidFill>
                <a:latin typeface="Arial" panose="020B0604020202020204" pitchFamily="34" charset="0"/>
                <a:cs typeface="Arial" panose="020B0604020202020204" pitchFamily="34" charset="0"/>
              </a:rPr>
              <a:t>Understand impact of linear TV, digital or cross screen advertising campaigns on driving business outcomes (e.g., offline purchase, online purchase, website action) by assigning credit to media events using first-touch, last-touch, even-touch, conversion participation and fractional attribution models.</a:t>
            </a:r>
          </a:p>
          <a:p>
            <a:pPr>
              <a:defRPr/>
            </a:pPr>
            <a:r>
              <a:rPr lang="en-US" sz="400" b="0">
                <a:solidFill>
                  <a:srgbClr val="1B1464"/>
                </a:solidFill>
                <a:latin typeface="Arial" panose="020B0604020202020204" pitchFamily="34" charset="0"/>
                <a:cs typeface="Arial" panose="020B0604020202020204" pitchFamily="34" charset="0"/>
              </a:rPr>
              <a:t> </a:t>
            </a:r>
          </a:p>
          <a:p>
            <a:pPr marL="171450" indent="-171450">
              <a:buBlip>
                <a:blip r:embed="rId5"/>
              </a:buBlip>
              <a:defRPr/>
            </a:pPr>
            <a:r>
              <a:rPr lang="en-US" sz="1050">
                <a:solidFill>
                  <a:srgbClr val="1B1464"/>
                </a:solidFill>
                <a:latin typeface="Arial" panose="020B0604020202020204" pitchFamily="34" charset="0"/>
                <a:cs typeface="Arial" panose="020B0604020202020204" pitchFamily="34" charset="0"/>
              </a:rPr>
              <a:t>Content Measurement: </a:t>
            </a:r>
            <a:r>
              <a:rPr lang="en-US" sz="1050" b="0">
                <a:solidFill>
                  <a:srgbClr val="1B1464"/>
                </a:solidFill>
                <a:latin typeface="Arial" panose="020B0604020202020204" pitchFamily="34" charset="0"/>
                <a:cs typeface="Arial" panose="020B0604020202020204" pitchFamily="34" charset="0"/>
              </a:rPr>
              <a:t>Measures viewership of linear programming on national broadcast and cable networks, and other programming types upon availability, via aggregate ratings by telecast.</a:t>
            </a:r>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5AF8603-2D4C-D8AF-FF05-1B93E925958D}"/>
              </a:ext>
            </a:extLst>
          </p:cNvPr>
          <p:cNvSpPr txBox="1"/>
          <p:nvPr/>
        </p:nvSpPr>
        <p:spPr>
          <a:xfrm>
            <a:off x="3396274" y="4869654"/>
            <a:ext cx="2457757" cy="10618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video platforms do you measure or support?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 b="1">
              <a:solidFill>
                <a:srgbClr val="00B0F0"/>
              </a:solidFill>
              <a:latin typeface="Arial" panose="020B0604020202020204" pitchFamily="34" charset="0"/>
              <a:cs typeface="Arial" panose="020B0604020202020204" pitchFamily="34" charset="0"/>
            </a:endParaRPr>
          </a:p>
          <a:p>
            <a:pPr marL="171450" indent="-171450">
              <a:buBlip>
                <a:blip r:embed="rId5"/>
              </a:buBlip>
              <a:defRPr/>
            </a:pPr>
            <a:r>
              <a:rPr lang="en-US" sz="1100">
                <a:solidFill>
                  <a:srgbClr val="1B1464"/>
                </a:solidFill>
                <a:latin typeface="Arial" panose="020B0604020202020204" pitchFamily="34" charset="0"/>
                <a:ea typeface="Helvetica Neue"/>
                <a:cs typeface="Arial" panose="020B0604020202020204" pitchFamily="34" charset="0"/>
              </a:rPr>
              <a:t>Linear TV</a:t>
            </a:r>
          </a:p>
          <a:p>
            <a:pPr marL="171450" indent="-171450">
              <a:buBlip>
                <a:blip r:embed="rId5"/>
              </a:buBlip>
              <a:defRPr/>
            </a:pPr>
            <a:r>
              <a:rPr lang="en-US" sz="1100">
                <a:solidFill>
                  <a:srgbClr val="1B1464"/>
                </a:solidFill>
                <a:latin typeface="Arial" panose="020B0604020202020204" pitchFamily="34" charset="0"/>
                <a:ea typeface="Helvetica Neue"/>
                <a:cs typeface="Arial" panose="020B0604020202020204" pitchFamily="34" charset="0"/>
              </a:rPr>
              <a:t>Streaming (CTV, OTT) </a:t>
            </a:r>
          </a:p>
          <a:p>
            <a:pPr marL="171450" indent="-171450">
              <a:buBlip>
                <a:blip r:embed="rId5"/>
              </a:buBlip>
              <a:defRPr/>
            </a:pPr>
            <a:r>
              <a:rPr lang="en-US" sz="1100">
                <a:solidFill>
                  <a:srgbClr val="1B1464"/>
                </a:solidFill>
                <a:latin typeface="Arial" panose="020B0604020202020204" pitchFamily="34" charset="0"/>
                <a:ea typeface="Helvetica Neue"/>
                <a:cs typeface="Arial" panose="020B0604020202020204" pitchFamily="34" charset="0"/>
              </a:rPr>
              <a:t>Digital platforms</a:t>
            </a:r>
          </a:p>
        </p:txBody>
      </p:sp>
      <p:cxnSp>
        <p:nvCxnSpPr>
          <p:cNvPr id="22" name="Straight Connector 21">
            <a:extLst>
              <a:ext uri="{FF2B5EF4-FFF2-40B4-BE49-F238E27FC236}">
                <a16:creationId xmlns:a16="http://schemas.microsoft.com/office/drawing/2014/main" id="{1D154252-C605-4861-2E31-E06E4D75AB41}"/>
              </a:ext>
            </a:extLst>
          </p:cNvPr>
          <p:cNvCxnSpPr>
            <a:cxnSpLocks/>
          </p:cNvCxnSpPr>
          <p:nvPr/>
        </p:nvCxnSpPr>
        <p:spPr>
          <a:xfrm>
            <a:off x="5851163" y="4913079"/>
            <a:ext cx="5735" cy="1083620"/>
          </a:xfrm>
          <a:prstGeom prst="line">
            <a:avLst/>
          </a:prstGeom>
          <a:ln>
            <a:solidFill>
              <a:srgbClr val="00BFF2"/>
            </a:solidFill>
            <a:prstDash val="lgDash"/>
          </a:ln>
        </p:spPr>
        <p:style>
          <a:lnRef idx="1">
            <a:schemeClr val="accent1"/>
          </a:lnRef>
          <a:fillRef idx="0">
            <a:schemeClr val="accent1"/>
          </a:fillRef>
          <a:effectRef idx="0">
            <a:schemeClr val="accent1"/>
          </a:effectRef>
          <a:fontRef idx="minor">
            <a:schemeClr val="tx1"/>
          </a:fontRef>
        </p:style>
      </p:cxnSp>
      <p:sp>
        <p:nvSpPr>
          <p:cNvPr id="13" name="Rounded Rectangle 1">
            <a:extLst>
              <a:ext uri="{FF2B5EF4-FFF2-40B4-BE49-F238E27FC236}">
                <a16:creationId xmlns:a16="http://schemas.microsoft.com/office/drawing/2014/main" id="{98C0762B-5D64-B22A-4D03-C812192765E3}"/>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6" name="Google Shape;96;p13">
            <a:extLst>
              <a:ext uri="{FF2B5EF4-FFF2-40B4-BE49-F238E27FC236}">
                <a16:creationId xmlns:a16="http://schemas.microsoft.com/office/drawing/2014/main" id="{A2CDEF8F-5292-CAB9-9962-0F8C1A6A05F5}"/>
              </a:ext>
            </a:extLst>
          </p:cNvPr>
          <p:cNvPicPr preferRelativeResize="0"/>
          <p:nvPr/>
        </p:nvPicPr>
        <p:blipFill>
          <a:blip r:embed="rId6">
            <a:alphaModFix/>
          </a:blip>
          <a:stretch>
            <a:fillRect/>
          </a:stretch>
        </p:blipFill>
        <p:spPr>
          <a:xfrm>
            <a:off x="5922801" y="0"/>
            <a:ext cx="1530966" cy="776996"/>
          </a:xfrm>
          <a:prstGeom prst="rect">
            <a:avLst/>
          </a:prstGeom>
          <a:noFill/>
          <a:ln>
            <a:noFill/>
          </a:ln>
        </p:spPr>
      </p:pic>
      <p:cxnSp>
        <p:nvCxnSpPr>
          <p:cNvPr id="4" name="Straight Connector 3">
            <a:extLst>
              <a:ext uri="{FF2B5EF4-FFF2-40B4-BE49-F238E27FC236}">
                <a16:creationId xmlns:a16="http://schemas.microsoft.com/office/drawing/2014/main" id="{F77F4C51-E76A-8B2B-0167-309978FC8BC1}"/>
              </a:ext>
            </a:extLst>
          </p:cNvPr>
          <p:cNvCxnSpPr>
            <a:cxnSpLocks/>
          </p:cNvCxnSpPr>
          <p:nvPr/>
        </p:nvCxnSpPr>
        <p:spPr>
          <a:xfrm>
            <a:off x="3351395" y="4933548"/>
            <a:ext cx="0" cy="1042682"/>
          </a:xfrm>
          <a:prstGeom prst="line">
            <a:avLst/>
          </a:prstGeom>
          <a:ln>
            <a:solidFill>
              <a:srgbClr val="00BFF2"/>
            </a:solidFill>
            <a:prstDash val="lg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8850A0F-2142-5A8A-CC73-DD1B7DBC2D6B}"/>
              </a:ext>
            </a:extLst>
          </p:cNvPr>
          <p:cNvSpPr txBox="1"/>
          <p:nvPr/>
        </p:nvSpPr>
        <p:spPr>
          <a:xfrm>
            <a:off x="5931020" y="4910745"/>
            <a:ext cx="1865490" cy="923330"/>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00B0F0"/>
                </a:solidFill>
                <a:effectLst/>
                <a:uLnTx/>
                <a:uFillTx/>
                <a:latin typeface="Helvetica Light" panose="020B0403020202020204" pitchFamily="34" charset="0"/>
              </a:defRPr>
            </a:lvl1pPr>
          </a:lstStyle>
          <a:p>
            <a:r>
              <a:rPr lang="en-US">
                <a:latin typeface="Arial" panose="020B0604020202020204" pitchFamily="34" charset="0"/>
                <a:cs typeface="Arial" panose="020B0604020202020204" pitchFamily="34" charset="0"/>
              </a:rPr>
              <a:t>What is your footprint / scale?</a:t>
            </a:r>
          </a:p>
          <a:p>
            <a:r>
              <a:rPr lang="en-US" sz="200">
                <a:latin typeface="Arial" panose="020B0604020202020204" pitchFamily="34" charset="0"/>
                <a:cs typeface="Arial" panose="020B0604020202020204" pitchFamily="34" charset="0"/>
              </a:rPr>
              <a:t>  </a:t>
            </a:r>
          </a:p>
          <a:p>
            <a:pPr marL="171450" indent="-171450">
              <a:buBlip>
                <a:blip r:embed="rId5"/>
              </a:buBlip>
              <a:defRPr/>
            </a:pPr>
            <a:r>
              <a:rPr lang="en-US" sz="1100" b="0">
                <a:solidFill>
                  <a:srgbClr val="1B1464"/>
                </a:solidFill>
                <a:latin typeface="Arial" panose="020B0604020202020204" pitchFamily="34" charset="0"/>
                <a:ea typeface="Helvetica Neue"/>
                <a:cs typeface="Arial" panose="020B0604020202020204" pitchFamily="34" charset="0"/>
              </a:rPr>
              <a:t>40MM</a:t>
            </a:r>
            <a:r>
              <a:rPr lang="en-US" sz="1100">
                <a:solidFill>
                  <a:srgbClr val="1B1464"/>
                </a:solidFill>
                <a:latin typeface="Arial" panose="020B0604020202020204" pitchFamily="34" charset="0"/>
                <a:ea typeface="Helvetica Neue"/>
                <a:cs typeface="Arial" panose="020B0604020202020204" pitchFamily="34" charset="0"/>
              </a:rPr>
              <a:t> </a:t>
            </a:r>
            <a:r>
              <a:rPr lang="en-US" sz="1100" b="0">
                <a:solidFill>
                  <a:srgbClr val="1B1464"/>
                </a:solidFill>
                <a:latin typeface="Arial" panose="020B0604020202020204" pitchFamily="34" charset="0"/>
                <a:ea typeface="Helvetica Neue"/>
                <a:cs typeface="Arial" panose="020B0604020202020204" pitchFamily="34" charset="0"/>
              </a:rPr>
              <a:t>Homes</a:t>
            </a:r>
          </a:p>
          <a:p>
            <a:pPr marL="171450" indent="-171450">
              <a:buBlip>
                <a:blip r:embed="rId5"/>
              </a:buBlip>
              <a:defRPr/>
            </a:pPr>
            <a:r>
              <a:rPr lang="en-US" sz="1100" b="0">
                <a:solidFill>
                  <a:srgbClr val="1B1464"/>
                </a:solidFill>
                <a:latin typeface="Arial" panose="020B0604020202020204" pitchFamily="34" charset="0"/>
                <a:ea typeface="Helvetica Neue"/>
                <a:cs typeface="Arial" panose="020B0604020202020204" pitchFamily="34" charset="0"/>
              </a:rPr>
              <a:t>65MM Devices </a:t>
            </a:r>
          </a:p>
        </p:txBody>
      </p:sp>
      <p:grpSp>
        <p:nvGrpSpPr>
          <p:cNvPr id="7" name="Group 6">
            <a:extLst>
              <a:ext uri="{FF2B5EF4-FFF2-40B4-BE49-F238E27FC236}">
                <a16:creationId xmlns:a16="http://schemas.microsoft.com/office/drawing/2014/main" id="{3CA15784-080B-EAF8-F286-25A7554822CD}"/>
              </a:ext>
            </a:extLst>
          </p:cNvPr>
          <p:cNvGrpSpPr/>
          <p:nvPr/>
        </p:nvGrpSpPr>
        <p:grpSpPr>
          <a:xfrm>
            <a:off x="209693" y="9231816"/>
            <a:ext cx="7353014" cy="519764"/>
            <a:chOff x="209693" y="9231816"/>
            <a:chExt cx="7353014" cy="519764"/>
          </a:xfrm>
        </p:grpSpPr>
        <p:sp>
          <p:nvSpPr>
            <p:cNvPr id="12" name="Rounded Rectangle 11">
              <a:extLst>
                <a:ext uri="{FF2B5EF4-FFF2-40B4-BE49-F238E27FC236}">
                  <a16:creationId xmlns:a16="http://schemas.microsoft.com/office/drawing/2014/main" id="{F64CAFC9-F51A-AA85-74A7-F19CDED1A3D8}"/>
                </a:ext>
              </a:extLst>
            </p:cNvPr>
            <p:cNvSpPr/>
            <p:nvPr/>
          </p:nvSpPr>
          <p:spPr>
            <a:xfrm>
              <a:off x="209693" y="9231816"/>
              <a:ext cx="7353014" cy="519764"/>
            </a:xfrm>
            <a:prstGeom prst="roundRect">
              <a:avLst/>
            </a:prstGeom>
            <a:solidFill>
              <a:srgbClr val="1B1464"/>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EE9A56-3487-C1F6-06D0-0A3E39CB7E2D}"/>
                </a:ext>
              </a:extLst>
            </p:cNvPr>
            <p:cNvSpPr txBox="1"/>
            <p:nvPr/>
          </p:nvSpPr>
          <p:spPr>
            <a:xfrm>
              <a:off x="311641" y="9231816"/>
              <a:ext cx="6828681" cy="4924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Website and contact information:</a:t>
              </a:r>
            </a:p>
            <a:p>
              <a:pPr lvl="0">
                <a:defRPr/>
              </a:pPr>
              <a:r>
                <a:rPr lang="en-US" sz="1200">
                  <a:solidFill>
                    <a:srgbClr val="00BFF2"/>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videoamp.com</a:t>
              </a:r>
              <a:r>
                <a:rPr lang="en-US" sz="1200">
                  <a:solidFill>
                    <a:srgbClr val="00BFF2"/>
                  </a:solidFill>
                  <a:latin typeface="Arial" panose="020B0604020202020204" pitchFamily="34" charset="0"/>
                  <a:cs typeface="Arial" panose="020B0604020202020204" pitchFamily="34" charset="0"/>
                </a:rPr>
                <a:t> </a:t>
              </a:r>
              <a:r>
                <a:rPr lang="en-US" sz="1200">
                  <a:solidFill>
                    <a:schemeClr val="bg1"/>
                  </a:solidFill>
                  <a:latin typeface="Arial" panose="020B0604020202020204" pitchFamily="34" charset="0"/>
                  <a:cs typeface="Arial" panose="020B0604020202020204" pitchFamily="34" charset="0"/>
                </a:rPr>
                <a:t>|</a:t>
              </a:r>
              <a:r>
                <a:rPr lang="en-US" sz="1200">
                  <a:solidFill>
                    <a:srgbClr val="00BFF2"/>
                  </a:solidFill>
                  <a:latin typeface="Arial" panose="020B0604020202020204" pitchFamily="34" charset="0"/>
                  <a:cs typeface="Arial" panose="020B0604020202020204" pitchFamily="34" charset="0"/>
                </a:rPr>
                <a:t> </a:t>
              </a:r>
              <a:r>
                <a:rPr lang="en-US" sz="1200" u="sng">
                  <a:solidFill>
                    <a:srgbClr val="00BFF2"/>
                  </a:solidFill>
                  <a:latin typeface="Arial" panose="020B0604020202020204" pitchFamily="34" charset="0"/>
                  <a:cs typeface="Arial" panose="020B0604020202020204" pitchFamily="34" charset="0"/>
                  <a:hlinkClick r:id="rId8" tooltip="mailto:solutions@videoamp.com">
                    <a:extLst>
                      <a:ext uri="{A12FA001-AC4F-418D-AE19-62706E023703}">
                        <ahyp:hlinkClr xmlns:ahyp="http://schemas.microsoft.com/office/drawing/2018/hyperlinkcolor" val="tx"/>
                      </a:ext>
                    </a:extLst>
                  </a:hlinkClick>
                </a:rPr>
                <a:t>solutions@videoamp.com</a:t>
              </a:r>
              <a:endParaRPr lang="en-US" sz="1200">
                <a:solidFill>
                  <a:srgbClr val="00BFF2"/>
                </a:solidFill>
                <a:latin typeface="Arial" panose="020B0604020202020204" pitchFamily="34" charset="0"/>
                <a:cs typeface="Arial" panose="020B0604020202020204" pitchFamily="34" charset="0"/>
              </a:endParaRPr>
            </a:p>
          </p:txBody>
        </p:sp>
      </p:grpSp>
      <p:sp>
        <p:nvSpPr>
          <p:cNvPr id="2" name="Google Shape;62;p13">
            <a:extLst>
              <a:ext uri="{FF2B5EF4-FFF2-40B4-BE49-F238E27FC236}">
                <a16:creationId xmlns:a16="http://schemas.microsoft.com/office/drawing/2014/main" id="{073BED2F-62FD-0DA9-6CC5-923B33301D90}"/>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31</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3733204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Google Shape;54;p13">
            <a:extLst>
              <a:ext uri="{FF2B5EF4-FFF2-40B4-BE49-F238E27FC236}">
                <a16:creationId xmlns:a16="http://schemas.microsoft.com/office/drawing/2014/main" id="{3F639AA7-3ED0-DDFD-5D88-B6C53E1528D5}"/>
              </a:ext>
            </a:extLst>
          </p:cNvPr>
          <p:cNvSpPr/>
          <p:nvPr/>
        </p:nvSpPr>
        <p:spPr>
          <a:xfrm>
            <a:off x="1" y="6199720"/>
            <a:ext cx="7771886" cy="3681908"/>
          </a:xfrm>
          <a:prstGeom prst="rect">
            <a:avLst/>
          </a:prstGeom>
          <a:solidFill>
            <a:srgbClr val="E2E8F1"/>
          </a:solidFill>
          <a:ln>
            <a:solidFill>
              <a:srgbClr val="1B1464"/>
            </a:solidFill>
          </a:ln>
        </p:spPr>
        <p:txBody>
          <a:bodyPr spcFirstLastPara="1" wrap="square" lIns="91433" tIns="45700" rIns="91433" bIns="45700" anchor="ctr" anchorCtr="0">
            <a:noAutofit/>
          </a:bodyPr>
          <a:lstStyle/>
          <a:p>
            <a:pPr algn="ctr" defTabSz="1219170">
              <a:buClr>
                <a:srgbClr val="FFFFFF"/>
              </a:buClr>
              <a:buSzPts val="500"/>
            </a:pPr>
            <a:r>
              <a:rPr lang="en-US" sz="667" kern="0">
                <a:solidFill>
                  <a:srgbClr val="FFFFFF"/>
                </a:solidFill>
                <a:latin typeface="Arial" panose="020B0604020202020204" pitchFamily="34" charset="0"/>
                <a:ea typeface="Helvetica Neue"/>
                <a:cs typeface="Arial" panose="020B0604020202020204" pitchFamily="34" charset="0"/>
                <a:sym typeface="Helvetica Neue"/>
              </a:rPr>
              <a:t>`</a:t>
            </a:r>
            <a:endParaRPr sz="667" kern="0">
              <a:solidFill>
                <a:srgbClr val="FFFFFF"/>
              </a:solidFill>
              <a:latin typeface="Arial" panose="020B0604020202020204" pitchFamily="34" charset="0"/>
              <a:ea typeface="Helvetica Neue"/>
              <a:cs typeface="Arial" panose="020B0604020202020204" pitchFamily="34" charset="0"/>
              <a:sym typeface="Helvetica Neue"/>
            </a:endParaRPr>
          </a:p>
        </p:txBody>
      </p:sp>
      <p:pic>
        <p:nvPicPr>
          <p:cNvPr id="65" name="Google Shape;61;p13">
            <a:extLst>
              <a:ext uri="{FF2B5EF4-FFF2-40B4-BE49-F238E27FC236}">
                <a16:creationId xmlns:a16="http://schemas.microsoft.com/office/drawing/2014/main" id="{81B72286-4848-B8A9-6D59-3AAC665A68E5}"/>
              </a:ext>
            </a:extLst>
          </p:cNvPr>
          <p:cNvPicPr preferRelativeResize="0"/>
          <p:nvPr/>
        </p:nvPicPr>
        <p:blipFill rotWithShape="1">
          <a:blip r:embed="rId3">
            <a:alphaModFix/>
          </a:blip>
          <a:srcRect/>
          <a:stretch/>
        </p:blipFill>
        <p:spPr>
          <a:xfrm>
            <a:off x="-23284" y="9844887"/>
            <a:ext cx="7815264" cy="232211"/>
          </a:xfrm>
          <a:prstGeom prst="rect">
            <a:avLst/>
          </a:prstGeom>
          <a:noFill/>
          <a:ln>
            <a:noFill/>
          </a:ln>
        </p:spPr>
      </p:pic>
      <p:sp>
        <p:nvSpPr>
          <p:cNvPr id="2" name="Google Shape;95;p13">
            <a:extLst>
              <a:ext uri="{FF2B5EF4-FFF2-40B4-BE49-F238E27FC236}">
                <a16:creationId xmlns:a16="http://schemas.microsoft.com/office/drawing/2014/main" id="{2F835D39-7EA5-C567-A672-F5EE766F3C13}"/>
              </a:ext>
            </a:extLst>
          </p:cNvPr>
          <p:cNvSpPr/>
          <p:nvPr/>
        </p:nvSpPr>
        <p:spPr>
          <a:xfrm>
            <a:off x="0" y="6199720"/>
            <a:ext cx="7772399" cy="36529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1A62"/>
              </a:buClr>
              <a:buSzPts val="1400"/>
              <a:buFont typeface="Helvetica Neue"/>
              <a:buNone/>
            </a:pPr>
            <a:r>
              <a:rPr lang="en-US" sz="1400" b="1" i="0" u="none" strike="noStrike" cap="none">
                <a:solidFill>
                  <a:srgbClr val="1F1A62"/>
                </a:solidFill>
                <a:latin typeface="Arial" panose="020B0604020202020204" pitchFamily="34" charset="0"/>
                <a:ea typeface="Helvetica Neue"/>
                <a:cs typeface="Arial" panose="020B0604020202020204" pitchFamily="34" charset="0"/>
                <a:sym typeface="Helvetica Neue"/>
              </a:rPr>
              <a:t>Challenge</a:t>
            </a:r>
            <a:br>
              <a:rPr lang="en-US" sz="1400" b="1" i="0" u="none" strike="noStrike" cap="none">
                <a:solidFill>
                  <a:srgbClr val="1F1A62"/>
                </a:solidFill>
                <a:latin typeface="Arial" panose="020B0604020202020204" pitchFamily="34" charset="0"/>
                <a:ea typeface="Helvetica Neue"/>
                <a:cs typeface="Arial" panose="020B0604020202020204" pitchFamily="34" charset="0"/>
                <a:sym typeface="Helvetica Neue"/>
              </a:rPr>
            </a:br>
            <a:endParaRPr sz="100">
              <a:latin typeface="Arial" panose="020B0604020202020204" pitchFamily="34" charset="0"/>
              <a:cs typeface="Arial" panose="020B0604020202020204" pitchFamily="34" charset="0"/>
            </a:endParaRPr>
          </a:p>
          <a:p>
            <a:pPr marL="171450" marR="0" lvl="0" indent="-171450" algn="l" rtl="0">
              <a:lnSpc>
                <a:spcPct val="100000"/>
              </a:lnSpc>
              <a:spcBef>
                <a:spcPts val="0"/>
              </a:spcBef>
              <a:spcAft>
                <a:spcPts val="0"/>
              </a:spcAft>
              <a:buBlip>
                <a:blip r:embed="rId4"/>
              </a:buBlip>
            </a:pPr>
            <a:r>
              <a:rPr lang="en-US" sz="1100">
                <a:solidFill>
                  <a:srgbClr val="1F1A62"/>
                </a:solidFill>
                <a:latin typeface="Arial" panose="020B0604020202020204" pitchFamily="34" charset="0"/>
                <a:ea typeface="Helvetica Neue"/>
                <a:cs typeface="Arial" panose="020B0604020202020204" pitchFamily="34" charset="0"/>
                <a:sym typeface="Helvetica Neue"/>
              </a:rPr>
              <a:t>Traditional single provider identity solutions inhibit advertisers’ ability to resolve impressions to the right audience consistently across platforms; leading to lower accuracy and hurting advertising ROI as audiences are planned, measured and activated throughout the advertising lifecycle.</a:t>
            </a:r>
            <a:br>
              <a:rPr lang="en-US" sz="1200" b="0" i="0" u="none" strike="noStrike" cap="none">
                <a:solidFill>
                  <a:schemeClr val="dk1"/>
                </a:solidFill>
                <a:latin typeface="Arial" panose="020B0604020202020204" pitchFamily="34" charset="0"/>
                <a:ea typeface="Helvetica Neue"/>
                <a:cs typeface="Arial" panose="020B0604020202020204" pitchFamily="34" charset="0"/>
                <a:sym typeface="Helvetica Neue"/>
              </a:rPr>
            </a:br>
            <a:endParaRPr lang="en-US" sz="900" b="1" i="0" u="none" strike="noStrike" cap="none">
              <a:solidFill>
                <a:srgbClr val="1F1A62"/>
              </a:solidFill>
              <a:latin typeface="Arial" panose="020B0604020202020204" pitchFamily="34" charset="0"/>
              <a:ea typeface="Helvetica Neue"/>
              <a:cs typeface="Arial" panose="020B0604020202020204" pitchFamily="34" charset="0"/>
              <a:sym typeface="Helvetica Neue"/>
            </a:endParaRPr>
          </a:p>
          <a:p>
            <a:pPr marL="0" marR="0" lvl="0" indent="0" algn="l" rtl="0">
              <a:lnSpc>
                <a:spcPct val="100000"/>
              </a:lnSpc>
              <a:spcBef>
                <a:spcPts val="0"/>
              </a:spcBef>
              <a:spcAft>
                <a:spcPts val="0"/>
              </a:spcAft>
              <a:buClr>
                <a:srgbClr val="1F1A62"/>
              </a:buClr>
              <a:buSzPts val="1400"/>
              <a:buFont typeface="Helvetica Neue"/>
              <a:buNone/>
            </a:pPr>
            <a:r>
              <a:rPr lang="en-US" sz="1400" b="1" i="0" u="none" strike="noStrike" cap="none">
                <a:solidFill>
                  <a:srgbClr val="1F1A62"/>
                </a:solidFill>
                <a:latin typeface="Arial" panose="020B0604020202020204" pitchFamily="34" charset="0"/>
                <a:ea typeface="Helvetica Neue"/>
                <a:cs typeface="Arial" panose="020B0604020202020204" pitchFamily="34" charset="0"/>
                <a:sym typeface="Helvetica Neue"/>
              </a:rPr>
              <a:t>Measurement Solution</a:t>
            </a:r>
            <a:endParaRPr sz="1400" b="1" i="0" u="none" strike="noStrike" cap="none">
              <a:solidFill>
                <a:srgbClr val="1F1A62"/>
              </a:solidFill>
              <a:latin typeface="Arial" panose="020B0604020202020204" pitchFamily="34" charset="0"/>
              <a:ea typeface="Helvetica Neue"/>
              <a:cs typeface="Arial" panose="020B0604020202020204" pitchFamily="34" charset="0"/>
              <a:sym typeface="Helvetica Neue"/>
            </a:endParaRPr>
          </a:p>
          <a:p>
            <a:pPr marL="0" marR="0" lvl="0" indent="0" algn="l" rtl="0">
              <a:lnSpc>
                <a:spcPct val="100000"/>
              </a:lnSpc>
              <a:spcBef>
                <a:spcPts val="0"/>
              </a:spcBef>
              <a:spcAft>
                <a:spcPts val="0"/>
              </a:spcAft>
              <a:buClr>
                <a:srgbClr val="1F1A62"/>
              </a:buClr>
              <a:buSzPts val="1400"/>
              <a:buFont typeface="Helvetica Neue"/>
              <a:buNone/>
            </a:pPr>
            <a:endParaRPr sz="100" b="1">
              <a:solidFill>
                <a:srgbClr val="1F1A62"/>
              </a:solidFill>
              <a:latin typeface="Arial" panose="020B0604020202020204" pitchFamily="34" charset="0"/>
              <a:ea typeface="Helvetica Neue"/>
              <a:cs typeface="Arial" panose="020B0604020202020204" pitchFamily="34" charset="0"/>
              <a:sym typeface="Helvetica Neue"/>
            </a:endParaRPr>
          </a:p>
          <a:p>
            <a:pPr marL="171450" marR="0" lvl="0" indent="-171450" algn="l" rtl="0">
              <a:spcBef>
                <a:spcPts val="0"/>
              </a:spcBef>
              <a:spcAft>
                <a:spcPts val="0"/>
              </a:spcAft>
              <a:buBlip>
                <a:blip r:embed="rId4"/>
              </a:buBlip>
            </a:pPr>
            <a:r>
              <a:rPr lang="en-US" sz="1100">
                <a:solidFill>
                  <a:srgbClr val="1F1A62"/>
                </a:solidFill>
                <a:latin typeface="Arial" panose="020B0604020202020204" pitchFamily="34" charset="0"/>
                <a:ea typeface="Helvetica Neue"/>
                <a:cs typeface="Arial" panose="020B0604020202020204" pitchFamily="34" charset="0"/>
                <a:sym typeface="Helvetica Neue"/>
              </a:rPr>
              <a:t>VideoAmp’s industry-leading identity solution commingles identity assets from multiple providers into a complete view of an audience, minimizing audience loss from translation and delivering more accurate targeting and measurement of ads across platforms.</a:t>
            </a:r>
            <a:endParaRPr lang="en-US" sz="1050" b="0" i="0" u="none" strike="noStrike" cap="none">
              <a:solidFill>
                <a:srgbClr val="1F1A62"/>
              </a:solidFill>
              <a:latin typeface="Arial" panose="020B0604020202020204" pitchFamily="34" charset="0"/>
              <a:ea typeface="Helvetica Neue"/>
              <a:cs typeface="Arial" panose="020B0604020202020204" pitchFamily="34" charset="0"/>
              <a:sym typeface="Helvetica Neue"/>
            </a:endParaRPr>
          </a:p>
          <a:p>
            <a:pPr marL="0" marR="0" lvl="0" indent="0" algn="l" rtl="0">
              <a:lnSpc>
                <a:spcPct val="100000"/>
              </a:lnSpc>
              <a:spcBef>
                <a:spcPts val="0"/>
              </a:spcBef>
              <a:spcAft>
                <a:spcPts val="0"/>
              </a:spcAft>
              <a:buClr>
                <a:schemeClr val="dk1"/>
              </a:buClr>
              <a:buSzPts val="1000"/>
              <a:buFont typeface="Calibri"/>
              <a:buNone/>
            </a:pPr>
            <a:endParaRPr sz="900" b="1" i="0" u="none" strike="noStrike" cap="none">
              <a:solidFill>
                <a:srgbClr val="1F1A62"/>
              </a:solidFill>
              <a:latin typeface="Arial" panose="020B0604020202020204" pitchFamily="34" charset="0"/>
              <a:ea typeface="Helvetica Neue"/>
              <a:cs typeface="Arial" panose="020B0604020202020204" pitchFamily="34" charset="0"/>
              <a:sym typeface="Helvetica Neue"/>
            </a:endParaRPr>
          </a:p>
          <a:p>
            <a:pPr marL="0" marR="0" lvl="0" indent="0" algn="l" rtl="0">
              <a:lnSpc>
                <a:spcPct val="100000"/>
              </a:lnSpc>
              <a:spcBef>
                <a:spcPts val="0"/>
              </a:spcBef>
              <a:spcAft>
                <a:spcPts val="0"/>
              </a:spcAft>
              <a:buClr>
                <a:srgbClr val="1F1A62"/>
              </a:buClr>
              <a:buSzPts val="1400"/>
              <a:buFont typeface="Helvetica Neue"/>
              <a:buNone/>
            </a:pPr>
            <a:r>
              <a:rPr lang="en-US" sz="1400" b="1" i="0" u="none" strike="noStrike" cap="none">
                <a:solidFill>
                  <a:srgbClr val="1F1A62"/>
                </a:solidFill>
                <a:latin typeface="Arial" panose="020B0604020202020204" pitchFamily="34" charset="0"/>
                <a:ea typeface="Helvetica Neue"/>
                <a:cs typeface="Arial" panose="020B0604020202020204" pitchFamily="34" charset="0"/>
                <a:sym typeface="Helvetica Neue"/>
              </a:rPr>
              <a:t>Target Segment</a:t>
            </a:r>
            <a:endParaRPr sz="1400" b="1" i="0" u="none" strike="noStrike" cap="none">
              <a:solidFill>
                <a:srgbClr val="1F1A62"/>
              </a:solidFill>
              <a:latin typeface="Arial" panose="020B0604020202020204" pitchFamily="34" charset="0"/>
              <a:ea typeface="Helvetica Neue"/>
              <a:cs typeface="Arial" panose="020B0604020202020204" pitchFamily="34" charset="0"/>
              <a:sym typeface="Helvetica Neue"/>
            </a:endParaRPr>
          </a:p>
          <a:p>
            <a:pPr marL="0" marR="0" lvl="0" indent="0" algn="l" rtl="0">
              <a:lnSpc>
                <a:spcPct val="100000"/>
              </a:lnSpc>
              <a:spcBef>
                <a:spcPts val="0"/>
              </a:spcBef>
              <a:spcAft>
                <a:spcPts val="0"/>
              </a:spcAft>
              <a:buClr>
                <a:srgbClr val="1F1A62"/>
              </a:buClr>
              <a:buSzPts val="1400"/>
              <a:buFont typeface="Helvetica Neue"/>
              <a:buNone/>
            </a:pPr>
            <a:endParaRPr sz="100" b="1">
              <a:solidFill>
                <a:srgbClr val="1F1A62"/>
              </a:solidFill>
              <a:latin typeface="Arial" panose="020B0604020202020204" pitchFamily="34" charset="0"/>
              <a:ea typeface="Helvetica Neue"/>
              <a:cs typeface="Arial" panose="020B0604020202020204" pitchFamily="34" charset="0"/>
              <a:sym typeface="Helvetica Neue"/>
            </a:endParaRPr>
          </a:p>
          <a:p>
            <a:pPr marL="171450" marR="0" lvl="0" indent="-171450" algn="l" rtl="0">
              <a:spcBef>
                <a:spcPts val="0"/>
              </a:spcBef>
              <a:spcAft>
                <a:spcPts val="0"/>
              </a:spcAft>
              <a:buBlip>
                <a:blip r:embed="rId4"/>
              </a:buBlip>
            </a:pPr>
            <a:r>
              <a:rPr lang="en-US" sz="1100">
                <a:solidFill>
                  <a:srgbClr val="1F1A62"/>
                </a:solidFill>
                <a:latin typeface="Arial" panose="020B0604020202020204" pitchFamily="34" charset="0"/>
                <a:ea typeface="Helvetica Neue"/>
                <a:cs typeface="Arial" panose="020B0604020202020204" pitchFamily="34" charset="0"/>
                <a:sym typeface="Helvetica Neue"/>
              </a:rPr>
              <a:t>This solution supports Brands, Agencies and Content Owners, enabling each of these segments to increase the efficacy of their ad targeting and measurement to ensure they reach their intended audiences across platforms.</a:t>
            </a:r>
            <a:endParaRPr lang="en-US" sz="1100" b="0" i="0" u="none" strike="noStrike" cap="none">
              <a:solidFill>
                <a:srgbClr val="1F1A62"/>
              </a:solidFill>
              <a:latin typeface="Arial" panose="020B0604020202020204" pitchFamily="34" charset="0"/>
              <a:ea typeface="Helvetica Neue"/>
              <a:cs typeface="Arial" panose="020B0604020202020204" pitchFamily="34" charset="0"/>
              <a:sym typeface="Helvetica Neue"/>
            </a:endParaRPr>
          </a:p>
          <a:p>
            <a:pPr marL="0" marR="0" lvl="0" indent="0" algn="l" rtl="0">
              <a:lnSpc>
                <a:spcPct val="100000"/>
              </a:lnSpc>
              <a:spcBef>
                <a:spcPts val="0"/>
              </a:spcBef>
              <a:spcAft>
                <a:spcPts val="0"/>
              </a:spcAft>
              <a:buClr>
                <a:schemeClr val="dk1"/>
              </a:buClr>
              <a:buSzPts val="1000"/>
              <a:buFont typeface="Calibri"/>
              <a:buNone/>
            </a:pPr>
            <a:endParaRPr sz="900" b="1" i="0" u="none" strike="noStrike" cap="none">
              <a:solidFill>
                <a:srgbClr val="1F1A62"/>
              </a:solidFill>
              <a:latin typeface="Arial" panose="020B0604020202020204" pitchFamily="34" charset="0"/>
              <a:ea typeface="Helvetica Neue"/>
              <a:cs typeface="Arial" panose="020B0604020202020204" pitchFamily="34" charset="0"/>
              <a:sym typeface="Helvetica Neue"/>
            </a:endParaRPr>
          </a:p>
          <a:p>
            <a:pPr marL="0" marR="0" lvl="0" indent="0" algn="l" rtl="0">
              <a:lnSpc>
                <a:spcPct val="100000"/>
              </a:lnSpc>
              <a:spcBef>
                <a:spcPts val="0"/>
              </a:spcBef>
              <a:spcAft>
                <a:spcPts val="0"/>
              </a:spcAft>
              <a:buClr>
                <a:srgbClr val="1F1A62"/>
              </a:buClr>
              <a:buSzPts val="1400"/>
              <a:buFont typeface="Helvetica Neue"/>
              <a:buNone/>
            </a:pPr>
            <a:r>
              <a:rPr lang="en-US" sz="1400" b="1" i="0" u="none" strike="noStrike" cap="none">
                <a:solidFill>
                  <a:srgbClr val="1F1A62"/>
                </a:solidFill>
                <a:latin typeface="Arial" panose="020B0604020202020204" pitchFamily="34" charset="0"/>
                <a:ea typeface="Helvetica Neue"/>
                <a:cs typeface="Arial" panose="020B0604020202020204" pitchFamily="34" charset="0"/>
                <a:sym typeface="Helvetica Neue"/>
              </a:rPr>
              <a:t>Learnings</a:t>
            </a:r>
            <a:endParaRPr sz="1400" b="1" i="0" u="none" strike="noStrike" cap="none">
              <a:solidFill>
                <a:srgbClr val="1F1A62"/>
              </a:solidFill>
              <a:latin typeface="Arial" panose="020B0604020202020204" pitchFamily="34" charset="0"/>
              <a:ea typeface="Helvetica Neue"/>
              <a:cs typeface="Arial" panose="020B0604020202020204" pitchFamily="34" charset="0"/>
              <a:sym typeface="Helvetica Neue"/>
            </a:endParaRPr>
          </a:p>
          <a:p>
            <a:pPr marL="0" marR="0" lvl="0" indent="0" algn="l" rtl="0">
              <a:lnSpc>
                <a:spcPct val="100000"/>
              </a:lnSpc>
              <a:spcBef>
                <a:spcPts val="0"/>
              </a:spcBef>
              <a:spcAft>
                <a:spcPts val="0"/>
              </a:spcAft>
              <a:buClr>
                <a:srgbClr val="1F1A62"/>
              </a:buClr>
              <a:buSzPts val="1400"/>
              <a:buFont typeface="Helvetica Neue"/>
              <a:buNone/>
            </a:pPr>
            <a:endParaRPr sz="100" b="1">
              <a:solidFill>
                <a:srgbClr val="1F1A62"/>
              </a:solidFill>
              <a:latin typeface="Arial" panose="020B0604020202020204" pitchFamily="34" charset="0"/>
              <a:ea typeface="Helvetica Neue"/>
              <a:cs typeface="Arial" panose="020B0604020202020204" pitchFamily="34" charset="0"/>
              <a:sym typeface="Helvetica Neue"/>
            </a:endParaRPr>
          </a:p>
          <a:p>
            <a:pPr marL="171450" marR="0" lvl="0" indent="-171450" algn="l" rtl="0">
              <a:spcBef>
                <a:spcPts val="0"/>
              </a:spcBef>
              <a:spcAft>
                <a:spcPts val="0"/>
              </a:spcAft>
              <a:buBlip>
                <a:blip r:embed="rId4"/>
              </a:buBlip>
            </a:pPr>
            <a:r>
              <a:rPr lang="en-US" sz="1100">
                <a:solidFill>
                  <a:srgbClr val="1F1A62"/>
                </a:solidFill>
                <a:latin typeface="Arial" panose="020B0604020202020204" pitchFamily="34" charset="0"/>
                <a:ea typeface="Helvetica Neue"/>
                <a:cs typeface="Arial" panose="020B0604020202020204" pitchFamily="34" charset="0"/>
                <a:sym typeface="Helvetica Neue"/>
              </a:rPr>
              <a:t>VideoAmp’s Commingled Identity Solution has shown significant improvement in match rates throughout the entire advertising cycle compared to single provider identity solutions.</a:t>
            </a:r>
            <a:endParaRPr lang="en-US" sz="1100" b="0" i="0" u="none" strike="noStrike" cap="none">
              <a:solidFill>
                <a:srgbClr val="1F1A62"/>
              </a:solidFill>
              <a:latin typeface="Arial" panose="020B0604020202020204" pitchFamily="34" charset="0"/>
              <a:ea typeface="Helvetica Neue"/>
              <a:cs typeface="Arial" panose="020B0604020202020204" pitchFamily="34" charset="0"/>
              <a:sym typeface="Helvetica Neue"/>
            </a:endParaRPr>
          </a:p>
          <a:p>
            <a:pPr marL="0" marR="0" lvl="0" indent="0" algn="l" rtl="0">
              <a:lnSpc>
                <a:spcPct val="100000"/>
              </a:lnSpc>
              <a:spcBef>
                <a:spcPts val="0"/>
              </a:spcBef>
              <a:spcAft>
                <a:spcPts val="0"/>
              </a:spcAft>
              <a:buClr>
                <a:schemeClr val="dk1"/>
              </a:buClr>
              <a:buSzPts val="1000"/>
              <a:buFont typeface="Calibri"/>
              <a:buNone/>
            </a:pPr>
            <a:endParaRPr sz="900" b="0" i="0" u="none" strike="noStrike" cap="none">
              <a:solidFill>
                <a:srgbClr val="1F1A62"/>
              </a:solidFill>
              <a:latin typeface="Arial" panose="020B0604020202020204" pitchFamily="34" charset="0"/>
              <a:ea typeface="Helvetica Neue"/>
              <a:cs typeface="Arial" panose="020B0604020202020204" pitchFamily="34" charset="0"/>
              <a:sym typeface="Helvetica Neue"/>
            </a:endParaRPr>
          </a:p>
          <a:p>
            <a:pPr marL="0" marR="0" lvl="0" indent="0" algn="l" rtl="0">
              <a:lnSpc>
                <a:spcPct val="100000"/>
              </a:lnSpc>
              <a:spcBef>
                <a:spcPts val="0"/>
              </a:spcBef>
              <a:spcAft>
                <a:spcPts val="0"/>
              </a:spcAft>
              <a:buClr>
                <a:srgbClr val="1F1A62"/>
              </a:buClr>
              <a:buSzPts val="1400"/>
              <a:buFont typeface="Helvetica Neue"/>
              <a:buNone/>
            </a:pPr>
            <a:r>
              <a:rPr lang="en-US" sz="1400" b="1" i="0" u="none" strike="noStrike" cap="none">
                <a:solidFill>
                  <a:srgbClr val="1F1A62"/>
                </a:solidFill>
                <a:latin typeface="Arial" panose="020B0604020202020204" pitchFamily="34" charset="0"/>
                <a:ea typeface="Helvetica Neue"/>
                <a:cs typeface="Arial" panose="020B0604020202020204" pitchFamily="34" charset="0"/>
                <a:sym typeface="Helvetica Neue"/>
              </a:rPr>
              <a:t>Viewing Source / Media Type</a:t>
            </a:r>
            <a:endParaRPr sz="1400" b="1" i="0" u="none" strike="noStrike" cap="none">
              <a:solidFill>
                <a:srgbClr val="1F1A62"/>
              </a:solidFill>
              <a:latin typeface="Arial" panose="020B0604020202020204" pitchFamily="34" charset="0"/>
              <a:ea typeface="Helvetica Neue"/>
              <a:cs typeface="Arial" panose="020B0604020202020204" pitchFamily="34" charset="0"/>
              <a:sym typeface="Helvetica Neue"/>
            </a:endParaRPr>
          </a:p>
          <a:p>
            <a:pPr marL="0" marR="0" lvl="0" indent="0" algn="l" rtl="0">
              <a:lnSpc>
                <a:spcPct val="100000"/>
              </a:lnSpc>
              <a:spcBef>
                <a:spcPts val="0"/>
              </a:spcBef>
              <a:spcAft>
                <a:spcPts val="0"/>
              </a:spcAft>
              <a:buClr>
                <a:srgbClr val="1F1A62"/>
              </a:buClr>
              <a:buSzPts val="1400"/>
              <a:buFont typeface="Helvetica Neue"/>
              <a:buNone/>
            </a:pPr>
            <a:endParaRPr sz="100" b="1" u="sng">
              <a:solidFill>
                <a:srgbClr val="1F1A62"/>
              </a:solidFill>
              <a:latin typeface="Arial" panose="020B0604020202020204" pitchFamily="34" charset="0"/>
              <a:ea typeface="Helvetica Neue"/>
              <a:cs typeface="Arial" panose="020B0604020202020204" pitchFamily="34" charset="0"/>
              <a:sym typeface="Helvetica Neue"/>
            </a:endParaRPr>
          </a:p>
          <a:p>
            <a:pPr marL="171450" lvl="0" indent="-171450" algn="l" rtl="0">
              <a:spcBef>
                <a:spcPts val="0"/>
              </a:spcBef>
              <a:spcAft>
                <a:spcPts val="0"/>
              </a:spcAft>
              <a:buBlip>
                <a:blip r:embed="rId4"/>
              </a:buBlip>
            </a:pPr>
            <a:r>
              <a:rPr lang="en-US" sz="1100">
                <a:solidFill>
                  <a:srgbClr val="1F1A62"/>
                </a:solidFill>
                <a:latin typeface="Arial" panose="020B0604020202020204" pitchFamily="34" charset="0"/>
                <a:ea typeface="Helvetica Neue"/>
                <a:cs typeface="Arial" panose="020B0604020202020204" pitchFamily="34" charset="0"/>
                <a:sym typeface="Helvetica Neue"/>
              </a:rPr>
              <a:t>Linear TV, Streaming (CTV, OTT) and Digital Platforms</a:t>
            </a:r>
          </a:p>
        </p:txBody>
      </p:sp>
      <p:sp>
        <p:nvSpPr>
          <p:cNvPr id="4" name="Google Shape;94;p13">
            <a:extLst>
              <a:ext uri="{FF2B5EF4-FFF2-40B4-BE49-F238E27FC236}">
                <a16:creationId xmlns:a16="http://schemas.microsoft.com/office/drawing/2014/main" id="{61551DD1-9769-0B46-D174-4AF4BBBCD5F6}"/>
              </a:ext>
            </a:extLst>
          </p:cNvPr>
          <p:cNvSpPr txBox="1"/>
          <p:nvPr/>
        </p:nvSpPr>
        <p:spPr>
          <a:xfrm>
            <a:off x="125014" y="1315891"/>
            <a:ext cx="7503695" cy="708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SzPts val="1100"/>
              <a:buNone/>
            </a:pPr>
            <a:r>
              <a:rPr lang="en-US" sz="2000" b="1">
                <a:solidFill>
                  <a:srgbClr val="1F1A62"/>
                </a:solidFill>
                <a:latin typeface="Arial" panose="020B0604020202020204" pitchFamily="34" charset="0"/>
                <a:ea typeface="Helvetica Neue"/>
                <a:cs typeface="Arial" panose="020B0604020202020204" pitchFamily="34" charset="0"/>
                <a:sym typeface="Helvetica Neue"/>
              </a:rPr>
              <a:t>Enabling advertisers and content owners to more effectively reach their intended audience</a:t>
            </a:r>
            <a:endParaRPr lang="en-US" sz="2067" b="1">
              <a:solidFill>
                <a:srgbClr val="1F1A62"/>
              </a:solidFill>
              <a:latin typeface="Arial" panose="020B0604020202020204" pitchFamily="34" charset="0"/>
              <a:ea typeface="Helvetica Neue"/>
              <a:cs typeface="Arial" panose="020B0604020202020204" pitchFamily="34" charset="0"/>
              <a:sym typeface="Helvetica Neue"/>
            </a:endParaRPr>
          </a:p>
        </p:txBody>
      </p:sp>
      <p:sp>
        <p:nvSpPr>
          <p:cNvPr id="17" name="Google Shape;108;p13">
            <a:extLst>
              <a:ext uri="{FF2B5EF4-FFF2-40B4-BE49-F238E27FC236}">
                <a16:creationId xmlns:a16="http://schemas.microsoft.com/office/drawing/2014/main" id="{B3100D3F-49A6-B36D-1B5B-6495E30FF740}"/>
              </a:ext>
            </a:extLst>
          </p:cNvPr>
          <p:cNvSpPr txBox="1"/>
          <p:nvPr/>
        </p:nvSpPr>
        <p:spPr>
          <a:xfrm>
            <a:off x="2809299" y="5401339"/>
            <a:ext cx="4769826" cy="425792"/>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US" sz="1567" b="1">
                <a:solidFill>
                  <a:srgbClr val="1F1A62"/>
                </a:solidFill>
                <a:latin typeface="Arial" panose="020B0604020202020204" pitchFamily="34" charset="0"/>
                <a:ea typeface="Helvetica Neue"/>
                <a:cs typeface="Arial" panose="020B0604020202020204" pitchFamily="34" charset="0"/>
                <a:sym typeface="Helvetica Neue"/>
              </a:rPr>
              <a:t>accuracy</a:t>
            </a:r>
            <a:r>
              <a:rPr lang="en-US" sz="1567">
                <a:solidFill>
                  <a:srgbClr val="1F1A62"/>
                </a:solidFill>
                <a:latin typeface="Arial" panose="020B0604020202020204" pitchFamily="34" charset="0"/>
                <a:ea typeface="Helvetica Neue"/>
                <a:cs typeface="Arial" panose="020B0604020202020204" pitchFamily="34" charset="0"/>
                <a:sym typeface="Helvetica Neue"/>
              </a:rPr>
              <a:t> of market assignment on local campaigns</a:t>
            </a:r>
            <a:endParaRPr sz="1567">
              <a:solidFill>
                <a:srgbClr val="1F1A62"/>
              </a:solidFill>
              <a:latin typeface="Arial" panose="020B0604020202020204" pitchFamily="34" charset="0"/>
              <a:ea typeface="Helvetica Neue"/>
              <a:cs typeface="Arial" panose="020B0604020202020204" pitchFamily="34" charset="0"/>
              <a:sym typeface="Helvetica Neue"/>
            </a:endParaRPr>
          </a:p>
        </p:txBody>
      </p:sp>
      <p:sp>
        <p:nvSpPr>
          <p:cNvPr id="18" name="Google Shape;109;p13">
            <a:extLst>
              <a:ext uri="{FF2B5EF4-FFF2-40B4-BE49-F238E27FC236}">
                <a16:creationId xmlns:a16="http://schemas.microsoft.com/office/drawing/2014/main" id="{97AD4E81-5D6F-6EF4-0925-439B422A075D}"/>
              </a:ext>
            </a:extLst>
          </p:cNvPr>
          <p:cNvSpPr txBox="1"/>
          <p:nvPr/>
        </p:nvSpPr>
        <p:spPr>
          <a:xfrm>
            <a:off x="1234777" y="5260416"/>
            <a:ext cx="1562343" cy="707846"/>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SzPts val="1100"/>
              <a:buNone/>
            </a:pPr>
            <a:r>
              <a:rPr lang="en-US" sz="4000" b="1">
                <a:ln>
                  <a:solidFill>
                    <a:srgbClr val="1B1464"/>
                  </a:solidFill>
                </a:ln>
                <a:solidFill>
                  <a:srgbClr val="ED3C8D"/>
                </a:solidFill>
                <a:latin typeface="Arial" panose="020B0604020202020204" pitchFamily="34" charset="0"/>
                <a:ea typeface="Helvetica Neue"/>
                <a:cs typeface="Arial" panose="020B0604020202020204" pitchFamily="34" charset="0"/>
                <a:sym typeface="Helvetica Neue"/>
              </a:rPr>
              <a:t>+90%</a:t>
            </a:r>
            <a:endParaRPr lang="en-US" sz="2400" b="1">
              <a:ln>
                <a:solidFill>
                  <a:srgbClr val="1B1464"/>
                </a:solidFill>
              </a:ln>
              <a:solidFill>
                <a:srgbClr val="ED3C8D"/>
              </a:solidFill>
              <a:latin typeface="Arial" panose="020B0604020202020204" pitchFamily="34" charset="0"/>
              <a:ea typeface="Helvetica Neue"/>
              <a:cs typeface="Arial" panose="020B0604020202020204" pitchFamily="34" charset="0"/>
              <a:sym typeface="Helvetica Neue"/>
            </a:endParaRPr>
          </a:p>
        </p:txBody>
      </p:sp>
      <p:cxnSp>
        <p:nvCxnSpPr>
          <p:cNvPr id="21" name="Straight Connector 20">
            <a:extLst>
              <a:ext uri="{FF2B5EF4-FFF2-40B4-BE49-F238E27FC236}">
                <a16:creationId xmlns:a16="http://schemas.microsoft.com/office/drawing/2014/main" id="{F8965A09-8672-D19E-ECFF-FF5E64ED7D7C}"/>
              </a:ext>
            </a:extLst>
          </p:cNvPr>
          <p:cNvCxnSpPr>
            <a:cxnSpLocks/>
          </p:cNvCxnSpPr>
          <p:nvPr/>
        </p:nvCxnSpPr>
        <p:spPr>
          <a:xfrm>
            <a:off x="14816" y="1054758"/>
            <a:ext cx="7712436" cy="262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Google Shape;58;p13">
            <a:extLst>
              <a:ext uri="{FF2B5EF4-FFF2-40B4-BE49-F238E27FC236}">
                <a16:creationId xmlns:a16="http://schemas.microsoft.com/office/drawing/2014/main" id="{82031A87-EF15-4517-998C-33F8DBF5B585}"/>
              </a:ext>
            </a:extLst>
          </p:cNvPr>
          <p:cNvSpPr/>
          <p:nvPr/>
        </p:nvSpPr>
        <p:spPr>
          <a:xfrm>
            <a:off x="26962" y="554255"/>
            <a:ext cx="7700289" cy="529438"/>
          </a:xfrm>
          <a:prstGeom prst="rect">
            <a:avLst/>
          </a:prstGeom>
          <a:noFill/>
          <a:ln>
            <a:noFill/>
          </a:ln>
        </p:spPr>
        <p:txBody>
          <a:bodyPr spcFirstLastPara="1" wrap="square" lIns="91433" tIns="45700" rIns="91433" bIns="45700" anchor="t" anchorCtr="0">
            <a:noAutofit/>
          </a:bodyPr>
          <a:lstStyle/>
          <a:p>
            <a:pPr marL="0" lvl="0" indent="0" algn="ctr" rtl="0">
              <a:spcBef>
                <a:spcPts val="0"/>
              </a:spcBef>
              <a:spcAft>
                <a:spcPts val="0"/>
              </a:spcAft>
              <a:buClr>
                <a:schemeClr val="dk1"/>
              </a:buClr>
              <a:buSzPts val="1100"/>
              <a:buFont typeface="Arial"/>
              <a:buNone/>
            </a:pPr>
            <a:r>
              <a:rPr lang="en-US" sz="1400" b="1">
                <a:solidFill>
                  <a:srgbClr val="1F1A62"/>
                </a:solidFill>
                <a:latin typeface="Arial" panose="020B0604020202020204" pitchFamily="34" charset="0"/>
                <a:ea typeface="Helvetica Neue"/>
                <a:cs typeface="Arial" panose="020B0604020202020204" pitchFamily="34" charset="0"/>
                <a:sym typeface="Helvetica Neue"/>
              </a:rPr>
              <a:t>VideoAmp’s Industry-Leading Commingled Identity Solution Delivers </a:t>
            </a:r>
          </a:p>
          <a:p>
            <a:pPr marL="0" lvl="0" indent="0" algn="ctr" rtl="0">
              <a:spcBef>
                <a:spcPts val="0"/>
              </a:spcBef>
              <a:spcAft>
                <a:spcPts val="0"/>
              </a:spcAft>
              <a:buClr>
                <a:schemeClr val="dk1"/>
              </a:buClr>
              <a:buSzPts val="1100"/>
              <a:buFont typeface="Arial"/>
              <a:buNone/>
            </a:pPr>
            <a:r>
              <a:rPr lang="en-US" sz="1400" b="1">
                <a:solidFill>
                  <a:srgbClr val="1F1A62"/>
                </a:solidFill>
                <a:latin typeface="Arial" panose="020B0604020202020204" pitchFamily="34" charset="0"/>
                <a:ea typeface="Helvetica Neue"/>
                <a:cs typeface="Arial" panose="020B0604020202020204" pitchFamily="34" charset="0"/>
                <a:sym typeface="Helvetica Neue"/>
              </a:rPr>
              <a:t>Significant Match Rate Improvements Throughout the Advertising Life Cycle</a:t>
            </a:r>
            <a:endParaRPr lang="en-US" sz="1600" b="1">
              <a:solidFill>
                <a:srgbClr val="1F1A62"/>
              </a:solidFill>
              <a:latin typeface="Arial" panose="020B0604020202020204" pitchFamily="34" charset="0"/>
              <a:ea typeface="Helvetica Neue"/>
              <a:cs typeface="Arial" panose="020B0604020202020204" pitchFamily="34" charset="0"/>
              <a:sym typeface="Helvetica Neue"/>
            </a:endParaRPr>
          </a:p>
        </p:txBody>
      </p:sp>
      <p:sp>
        <p:nvSpPr>
          <p:cNvPr id="6" name="Google Shape;97;p13">
            <a:extLst>
              <a:ext uri="{FF2B5EF4-FFF2-40B4-BE49-F238E27FC236}">
                <a16:creationId xmlns:a16="http://schemas.microsoft.com/office/drawing/2014/main" id="{F623254D-3818-4757-F987-4850E32DA227}"/>
              </a:ext>
            </a:extLst>
          </p:cNvPr>
          <p:cNvSpPr txBox="1"/>
          <p:nvPr/>
        </p:nvSpPr>
        <p:spPr>
          <a:xfrm>
            <a:off x="2820330" y="2145437"/>
            <a:ext cx="4514621" cy="666947"/>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US" sz="1567" b="1">
                <a:solidFill>
                  <a:srgbClr val="1F1A62"/>
                </a:solidFill>
                <a:latin typeface="Arial" panose="020B0604020202020204" pitchFamily="34" charset="0"/>
                <a:ea typeface="Helvetica Neue"/>
                <a:cs typeface="Arial" panose="020B0604020202020204" pitchFamily="34" charset="0"/>
                <a:sym typeface="Helvetica Neue"/>
              </a:rPr>
              <a:t>average increase</a:t>
            </a:r>
            <a:r>
              <a:rPr lang="en-US" sz="1567">
                <a:solidFill>
                  <a:srgbClr val="1F1A62"/>
                </a:solidFill>
                <a:latin typeface="Arial" panose="020B0604020202020204" pitchFamily="34" charset="0"/>
                <a:ea typeface="Helvetica Neue"/>
                <a:cs typeface="Arial" panose="020B0604020202020204" pitchFamily="34" charset="0"/>
                <a:sym typeface="Helvetica Neue"/>
              </a:rPr>
              <a:t> in match rate with pixel-based measurement</a:t>
            </a:r>
            <a:endParaRPr sz="1500">
              <a:latin typeface="Arial" panose="020B0604020202020204" pitchFamily="34" charset="0"/>
              <a:cs typeface="Arial" panose="020B0604020202020204" pitchFamily="34" charset="0"/>
            </a:endParaRPr>
          </a:p>
        </p:txBody>
      </p:sp>
      <p:sp>
        <p:nvSpPr>
          <p:cNvPr id="43" name="Google Shape;98;p13">
            <a:extLst>
              <a:ext uri="{FF2B5EF4-FFF2-40B4-BE49-F238E27FC236}">
                <a16:creationId xmlns:a16="http://schemas.microsoft.com/office/drawing/2014/main" id="{30267538-750D-F0CA-76B9-F6E867C646B5}"/>
              </a:ext>
            </a:extLst>
          </p:cNvPr>
          <p:cNvSpPr txBox="1"/>
          <p:nvPr/>
        </p:nvSpPr>
        <p:spPr>
          <a:xfrm>
            <a:off x="1526027" y="2124987"/>
            <a:ext cx="1271093" cy="707846"/>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SzPts val="1100"/>
              <a:buNone/>
            </a:pPr>
            <a:r>
              <a:rPr lang="en-US" sz="4000" b="1">
                <a:ln>
                  <a:solidFill>
                    <a:srgbClr val="1B1464"/>
                  </a:solidFill>
                </a:ln>
                <a:solidFill>
                  <a:srgbClr val="1B1464"/>
                </a:solidFill>
                <a:latin typeface="Arial" panose="020B0604020202020204" pitchFamily="34" charset="0"/>
                <a:ea typeface="Helvetica Neue"/>
                <a:cs typeface="Arial" panose="020B0604020202020204" pitchFamily="34" charset="0"/>
                <a:sym typeface="Helvetica Neue"/>
              </a:rPr>
              <a:t>79%</a:t>
            </a:r>
            <a:endParaRPr sz="2400" b="1">
              <a:ln>
                <a:solidFill>
                  <a:srgbClr val="1B1464"/>
                </a:solidFill>
              </a:ln>
              <a:solidFill>
                <a:srgbClr val="1B1464"/>
              </a:solidFill>
              <a:latin typeface="Arial" panose="020B0604020202020204" pitchFamily="34" charset="0"/>
              <a:ea typeface="Helvetica Neue"/>
              <a:cs typeface="Arial" panose="020B0604020202020204" pitchFamily="34" charset="0"/>
              <a:sym typeface="Helvetica Neue"/>
            </a:endParaRPr>
          </a:p>
        </p:txBody>
      </p:sp>
      <p:sp>
        <p:nvSpPr>
          <p:cNvPr id="13" name="Google Shape;104;p13">
            <a:extLst>
              <a:ext uri="{FF2B5EF4-FFF2-40B4-BE49-F238E27FC236}">
                <a16:creationId xmlns:a16="http://schemas.microsoft.com/office/drawing/2014/main" id="{C366A9FF-297E-DBB7-217E-637F8C855B9C}"/>
              </a:ext>
            </a:extLst>
          </p:cNvPr>
          <p:cNvSpPr txBox="1"/>
          <p:nvPr/>
        </p:nvSpPr>
        <p:spPr>
          <a:xfrm>
            <a:off x="2834644" y="3166032"/>
            <a:ext cx="4628553" cy="666947"/>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US" sz="1567" b="1">
                <a:solidFill>
                  <a:srgbClr val="1F1A62"/>
                </a:solidFill>
                <a:latin typeface="Arial" panose="020B0604020202020204" pitchFamily="34" charset="0"/>
                <a:ea typeface="Helvetica Neue"/>
                <a:cs typeface="Arial" panose="020B0604020202020204" pitchFamily="34" charset="0"/>
                <a:sym typeface="Helvetica Neue"/>
              </a:rPr>
              <a:t>average increase</a:t>
            </a:r>
            <a:r>
              <a:rPr lang="en-US" sz="1567">
                <a:solidFill>
                  <a:srgbClr val="1F1A62"/>
                </a:solidFill>
                <a:latin typeface="Arial" panose="020B0604020202020204" pitchFamily="34" charset="0"/>
                <a:ea typeface="Helvetica Neue"/>
                <a:cs typeface="Arial" panose="020B0604020202020204" pitchFamily="34" charset="0"/>
                <a:sym typeface="Helvetica Neue"/>
              </a:rPr>
              <a:t> in match rate with clean room-based measurement</a:t>
            </a:r>
            <a:endParaRPr sz="1567">
              <a:solidFill>
                <a:srgbClr val="1F1A62"/>
              </a:solidFill>
              <a:latin typeface="Arial" panose="020B0604020202020204" pitchFamily="34" charset="0"/>
              <a:ea typeface="Helvetica Neue"/>
              <a:cs typeface="Arial" panose="020B0604020202020204" pitchFamily="34" charset="0"/>
              <a:sym typeface="Helvetica Neue"/>
            </a:endParaRPr>
          </a:p>
        </p:txBody>
      </p:sp>
      <p:sp>
        <p:nvSpPr>
          <p:cNvPr id="46" name="Google Shape;105;p13">
            <a:extLst>
              <a:ext uri="{FF2B5EF4-FFF2-40B4-BE49-F238E27FC236}">
                <a16:creationId xmlns:a16="http://schemas.microsoft.com/office/drawing/2014/main" id="{0FBA87A3-4A72-EEF4-D33D-0FBD6A2A0686}"/>
              </a:ext>
            </a:extLst>
          </p:cNvPr>
          <p:cNvSpPr txBox="1"/>
          <p:nvPr/>
        </p:nvSpPr>
        <p:spPr>
          <a:xfrm>
            <a:off x="1526027" y="3145582"/>
            <a:ext cx="1271093" cy="707846"/>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SzPts val="1100"/>
              <a:buNone/>
            </a:pPr>
            <a:r>
              <a:rPr lang="en-US" sz="4000" b="1">
                <a:ln>
                  <a:solidFill>
                    <a:srgbClr val="1B1464"/>
                  </a:solidFill>
                </a:ln>
                <a:solidFill>
                  <a:srgbClr val="00BFF2"/>
                </a:solidFill>
                <a:latin typeface="Arial" panose="020B0604020202020204" pitchFamily="34" charset="0"/>
                <a:ea typeface="Helvetica Neue"/>
                <a:cs typeface="Arial" panose="020B0604020202020204" pitchFamily="34" charset="0"/>
                <a:sym typeface="Helvetica Neue"/>
              </a:rPr>
              <a:t>60%</a:t>
            </a:r>
            <a:endParaRPr sz="2400" b="1">
              <a:ln>
                <a:solidFill>
                  <a:srgbClr val="1B1464"/>
                </a:solidFill>
              </a:ln>
              <a:solidFill>
                <a:srgbClr val="00BFF2"/>
              </a:solidFill>
              <a:latin typeface="Arial" panose="020B0604020202020204" pitchFamily="34" charset="0"/>
              <a:ea typeface="Helvetica Neue"/>
              <a:cs typeface="Arial" panose="020B0604020202020204" pitchFamily="34" charset="0"/>
              <a:sym typeface="Helvetica Neue"/>
            </a:endParaRPr>
          </a:p>
        </p:txBody>
      </p:sp>
      <p:sp>
        <p:nvSpPr>
          <p:cNvPr id="15" name="Google Shape;106;p13">
            <a:extLst>
              <a:ext uri="{FF2B5EF4-FFF2-40B4-BE49-F238E27FC236}">
                <a16:creationId xmlns:a16="http://schemas.microsoft.com/office/drawing/2014/main" id="{FC80E7AA-E01F-614C-4237-74D987C322F0}"/>
              </a:ext>
            </a:extLst>
          </p:cNvPr>
          <p:cNvSpPr txBox="1"/>
          <p:nvPr/>
        </p:nvSpPr>
        <p:spPr>
          <a:xfrm>
            <a:off x="2834643" y="4364349"/>
            <a:ext cx="4628553" cy="4260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US" sz="1567" b="1">
                <a:solidFill>
                  <a:srgbClr val="1F1A62"/>
                </a:solidFill>
                <a:latin typeface="Arial" panose="020B0604020202020204" pitchFamily="34" charset="0"/>
                <a:ea typeface="Helvetica Neue"/>
                <a:cs typeface="Arial" panose="020B0604020202020204" pitchFamily="34" charset="0"/>
                <a:sym typeface="Helvetica Neue"/>
              </a:rPr>
              <a:t>average increase</a:t>
            </a:r>
            <a:r>
              <a:rPr lang="en-US" sz="1567">
                <a:solidFill>
                  <a:srgbClr val="1F1A62"/>
                </a:solidFill>
                <a:latin typeface="Arial" panose="020B0604020202020204" pitchFamily="34" charset="0"/>
                <a:ea typeface="Helvetica Neue"/>
                <a:cs typeface="Arial" panose="020B0604020202020204" pitchFamily="34" charset="0"/>
                <a:sym typeface="Helvetica Neue"/>
              </a:rPr>
              <a:t> in scale for digital activation</a:t>
            </a:r>
            <a:endParaRPr sz="1567">
              <a:solidFill>
                <a:srgbClr val="1F1A62"/>
              </a:solidFill>
              <a:latin typeface="Arial" panose="020B0604020202020204" pitchFamily="34" charset="0"/>
              <a:ea typeface="Helvetica Neue"/>
              <a:cs typeface="Arial" panose="020B0604020202020204" pitchFamily="34" charset="0"/>
              <a:sym typeface="Helvetica Neue"/>
            </a:endParaRPr>
          </a:p>
        </p:txBody>
      </p:sp>
      <p:sp>
        <p:nvSpPr>
          <p:cNvPr id="49" name="Google Shape;107;p13">
            <a:extLst>
              <a:ext uri="{FF2B5EF4-FFF2-40B4-BE49-F238E27FC236}">
                <a16:creationId xmlns:a16="http://schemas.microsoft.com/office/drawing/2014/main" id="{FC75B85B-1773-2958-F13A-4E4ACEF36E3B}"/>
              </a:ext>
            </a:extLst>
          </p:cNvPr>
          <p:cNvSpPr txBox="1"/>
          <p:nvPr/>
        </p:nvSpPr>
        <p:spPr>
          <a:xfrm>
            <a:off x="1526027" y="4223426"/>
            <a:ext cx="1271093" cy="707846"/>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SzPts val="1100"/>
              <a:buNone/>
            </a:pPr>
            <a:r>
              <a:rPr lang="en-US" sz="4000" b="1">
                <a:ln>
                  <a:solidFill>
                    <a:srgbClr val="1B1464"/>
                  </a:solidFill>
                </a:ln>
                <a:solidFill>
                  <a:srgbClr val="4EBEA4"/>
                </a:solidFill>
                <a:latin typeface="Arial" panose="020B0604020202020204" pitchFamily="34" charset="0"/>
                <a:ea typeface="Helvetica Neue"/>
                <a:cs typeface="Arial" panose="020B0604020202020204" pitchFamily="34" charset="0"/>
                <a:sym typeface="Helvetica Neue"/>
              </a:rPr>
              <a:t>30%</a:t>
            </a:r>
            <a:endParaRPr lang="en-US" sz="2400" b="1">
              <a:ln>
                <a:solidFill>
                  <a:srgbClr val="1B1464"/>
                </a:solidFill>
              </a:ln>
              <a:solidFill>
                <a:srgbClr val="4EBEA4"/>
              </a:solidFill>
              <a:latin typeface="Arial" panose="020B0604020202020204" pitchFamily="34" charset="0"/>
              <a:ea typeface="Helvetica Neue"/>
              <a:cs typeface="Arial" panose="020B0604020202020204" pitchFamily="34" charset="0"/>
              <a:sym typeface="Helvetica Neue"/>
            </a:endParaRPr>
          </a:p>
        </p:txBody>
      </p:sp>
      <p:cxnSp>
        <p:nvCxnSpPr>
          <p:cNvPr id="7" name="Straight Connector 6">
            <a:extLst>
              <a:ext uri="{FF2B5EF4-FFF2-40B4-BE49-F238E27FC236}">
                <a16:creationId xmlns:a16="http://schemas.microsoft.com/office/drawing/2014/main" id="{62EE36BD-A86F-4F06-3FAB-9743D9CD57B5}"/>
              </a:ext>
            </a:extLst>
          </p:cNvPr>
          <p:cNvCxnSpPr>
            <a:cxnSpLocks/>
          </p:cNvCxnSpPr>
          <p:nvPr/>
        </p:nvCxnSpPr>
        <p:spPr>
          <a:xfrm>
            <a:off x="363094" y="2930140"/>
            <a:ext cx="7046212" cy="0"/>
          </a:xfrm>
          <a:prstGeom prst="line">
            <a:avLst/>
          </a:prstGeom>
          <a:ln w="28575">
            <a:solidFill>
              <a:srgbClr val="E2E8F1"/>
            </a:solidFill>
            <a:prstDash val="lg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7F1F5F0-4AB2-1069-5792-E0C6DCA2CE68}"/>
              </a:ext>
            </a:extLst>
          </p:cNvPr>
          <p:cNvCxnSpPr>
            <a:cxnSpLocks/>
          </p:cNvCxnSpPr>
          <p:nvPr/>
        </p:nvCxnSpPr>
        <p:spPr>
          <a:xfrm>
            <a:off x="363094" y="4051272"/>
            <a:ext cx="7046212" cy="0"/>
          </a:xfrm>
          <a:prstGeom prst="line">
            <a:avLst/>
          </a:prstGeom>
          <a:ln w="28575">
            <a:solidFill>
              <a:srgbClr val="E2E8F1"/>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7B3E07-579E-F493-6493-84C1A680044D}"/>
              </a:ext>
            </a:extLst>
          </p:cNvPr>
          <p:cNvCxnSpPr>
            <a:cxnSpLocks/>
          </p:cNvCxnSpPr>
          <p:nvPr/>
        </p:nvCxnSpPr>
        <p:spPr>
          <a:xfrm>
            <a:off x="363094" y="5107658"/>
            <a:ext cx="7046212" cy="0"/>
          </a:xfrm>
          <a:prstGeom prst="line">
            <a:avLst/>
          </a:prstGeom>
          <a:ln w="28575">
            <a:solidFill>
              <a:srgbClr val="E2E8F1"/>
            </a:solidFill>
            <a:prstDash val="lg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420FAE8-C790-19CE-F11F-8BE75B2D6DD2}"/>
              </a:ext>
            </a:extLst>
          </p:cNvPr>
          <p:cNvPicPr>
            <a:picLocks noChangeAspect="1"/>
          </p:cNvPicPr>
          <p:nvPr/>
        </p:nvPicPr>
        <p:blipFill rotWithShape="1">
          <a:blip r:embed="rId5"/>
          <a:srcRect l="11496" t="13512" r="10312" b="8545"/>
          <a:stretch/>
        </p:blipFill>
        <p:spPr>
          <a:xfrm>
            <a:off x="573453" y="2117214"/>
            <a:ext cx="640080" cy="638047"/>
          </a:xfrm>
          <a:prstGeom prst="rect">
            <a:avLst/>
          </a:prstGeom>
        </p:spPr>
      </p:pic>
      <p:pic>
        <p:nvPicPr>
          <p:cNvPr id="16" name="Picture 15">
            <a:extLst>
              <a:ext uri="{FF2B5EF4-FFF2-40B4-BE49-F238E27FC236}">
                <a16:creationId xmlns:a16="http://schemas.microsoft.com/office/drawing/2014/main" id="{CC9ADB1F-FA53-B845-9A21-99FE96A7C995}"/>
              </a:ext>
            </a:extLst>
          </p:cNvPr>
          <p:cNvPicPr>
            <a:picLocks noChangeAspect="1"/>
          </p:cNvPicPr>
          <p:nvPr/>
        </p:nvPicPr>
        <p:blipFill rotWithShape="1">
          <a:blip r:embed="rId6"/>
          <a:srcRect l="17991" t="14660" r="17187" b="14042"/>
          <a:stretch/>
        </p:blipFill>
        <p:spPr>
          <a:xfrm>
            <a:off x="571219" y="3132735"/>
            <a:ext cx="644548" cy="708945"/>
          </a:xfrm>
          <a:prstGeom prst="rect">
            <a:avLst/>
          </a:prstGeom>
        </p:spPr>
      </p:pic>
      <p:pic>
        <p:nvPicPr>
          <p:cNvPr id="25" name="Picture 24">
            <a:extLst>
              <a:ext uri="{FF2B5EF4-FFF2-40B4-BE49-F238E27FC236}">
                <a16:creationId xmlns:a16="http://schemas.microsoft.com/office/drawing/2014/main" id="{7AEE2BA4-964B-97ED-483A-F85C817AE485}"/>
              </a:ext>
            </a:extLst>
          </p:cNvPr>
          <p:cNvPicPr>
            <a:picLocks noChangeAspect="1"/>
          </p:cNvPicPr>
          <p:nvPr/>
        </p:nvPicPr>
        <p:blipFill rotWithShape="1">
          <a:blip r:embed="rId7"/>
          <a:srcRect l="22835" t="12936" r="22835" b="14462"/>
          <a:stretch/>
        </p:blipFill>
        <p:spPr>
          <a:xfrm>
            <a:off x="613191" y="4223648"/>
            <a:ext cx="560605" cy="749146"/>
          </a:xfrm>
          <a:prstGeom prst="rect">
            <a:avLst/>
          </a:prstGeom>
        </p:spPr>
      </p:pic>
      <p:pic>
        <p:nvPicPr>
          <p:cNvPr id="27" name="Picture 26">
            <a:extLst>
              <a:ext uri="{FF2B5EF4-FFF2-40B4-BE49-F238E27FC236}">
                <a16:creationId xmlns:a16="http://schemas.microsoft.com/office/drawing/2014/main" id="{F19BCE75-C4C3-E025-5822-AE991E49394D}"/>
              </a:ext>
            </a:extLst>
          </p:cNvPr>
          <p:cNvPicPr>
            <a:picLocks noChangeAspect="1"/>
          </p:cNvPicPr>
          <p:nvPr/>
        </p:nvPicPr>
        <p:blipFill rotWithShape="1">
          <a:blip r:embed="rId8"/>
          <a:srcRect l="23313" t="14107" r="24955" b="14461"/>
          <a:stretch/>
        </p:blipFill>
        <p:spPr>
          <a:xfrm>
            <a:off x="618976" y="5273668"/>
            <a:ext cx="549034" cy="758097"/>
          </a:xfrm>
          <a:prstGeom prst="rect">
            <a:avLst/>
          </a:prstGeom>
        </p:spPr>
      </p:pic>
      <p:sp>
        <p:nvSpPr>
          <p:cNvPr id="3" name="Google Shape;56;p13">
            <a:extLst>
              <a:ext uri="{FF2B5EF4-FFF2-40B4-BE49-F238E27FC236}">
                <a16:creationId xmlns:a16="http://schemas.microsoft.com/office/drawing/2014/main" id="{1A2D14A7-9A47-3DC1-02C7-00BB87EA3C16}"/>
              </a:ext>
            </a:extLst>
          </p:cNvPr>
          <p:cNvSpPr/>
          <p:nvPr/>
        </p:nvSpPr>
        <p:spPr>
          <a:xfrm>
            <a:off x="115839" y="95594"/>
            <a:ext cx="6801996" cy="549057"/>
          </a:xfrm>
          <a:prstGeom prst="rect">
            <a:avLst/>
          </a:prstGeom>
          <a:noFill/>
          <a:ln>
            <a:noFill/>
          </a:ln>
        </p:spPr>
        <p:txBody>
          <a:bodyPr spcFirstLastPara="1" wrap="square" lIns="91433" tIns="0" rIns="91433" bIns="91433" anchor="ctr" anchorCtr="0">
            <a:noAutofit/>
          </a:bodyPr>
          <a:lstStyle/>
          <a:p>
            <a:pPr marL="0" marR="0" lvl="0" indent="0" algn="l" defTabSz="1219170" rtl="0" eaLnBrk="1" fontAlgn="auto" latinLnBrk="0" hangingPunct="1">
              <a:spcBef>
                <a:spcPts val="0"/>
              </a:spcBef>
              <a:spcAft>
                <a:spcPts val="0"/>
              </a:spcAft>
              <a:buClr>
                <a:srgbClr val="FFFFFF"/>
              </a:buClr>
              <a:buSzPts val="1100"/>
              <a:buFontTx/>
              <a:buNone/>
              <a:tabLst/>
              <a:defRPr/>
            </a:pPr>
            <a:r>
              <a:rPr kumimoji="0" lang="en"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Product Category</a:t>
            </a:r>
            <a:r>
              <a:rPr kumimoji="0" lang="en-US"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 </a:t>
            </a:r>
            <a:r>
              <a:rPr kumimoji="0" lang="en-US" b="1" i="0" u="none" strike="noStrike" kern="0" cap="none" spc="0" normalizeH="0" baseline="0" noProof="0">
                <a:ln>
                  <a:noFill/>
                </a:ln>
                <a:solidFill>
                  <a:srgbClr val="1B1464"/>
                </a:solidFill>
                <a:effectLst/>
                <a:uLnTx/>
                <a:uFillTx/>
                <a:latin typeface="Arial" panose="020B0604020202020204" pitchFamily="34" charset="0"/>
                <a:cs typeface="Arial" panose="020B0604020202020204" pitchFamily="34" charset="0"/>
                <a:sym typeface="Helvetica Neue"/>
              </a:rPr>
              <a:t>Identity Solution</a:t>
            </a:r>
          </a:p>
          <a:p>
            <a:pPr marL="0" marR="0" lvl="0" indent="0" algn="l" defTabSz="1219170" rtl="0" eaLnBrk="1" fontAlgn="auto" latinLnBrk="0" hangingPunct="1">
              <a:spcBef>
                <a:spcPts val="0"/>
              </a:spcBef>
              <a:spcAft>
                <a:spcPts val="0"/>
              </a:spcAft>
              <a:buClr>
                <a:srgbClr val="FFFFFF"/>
              </a:buClr>
              <a:buSzPts val="1100"/>
              <a:buFontTx/>
              <a:buNone/>
              <a:tabLst/>
              <a:defRPr/>
            </a:pPr>
            <a:r>
              <a:rPr kumimoji="0" lang="en-US" sz="1200" i="0" u="none" strike="noStrike" kern="0" cap="none" spc="0" normalizeH="0" baseline="0" noProof="0">
                <a:ln>
                  <a:noFill/>
                </a:ln>
                <a:solidFill>
                  <a:srgbClr val="00BFF2"/>
                </a:solidFill>
                <a:effectLst/>
                <a:uLnTx/>
                <a:uFillTx/>
                <a:latin typeface="Arial" panose="020B0604020202020204" pitchFamily="34" charset="0"/>
                <a:cs typeface="Arial" panose="020B0604020202020204" pitchFamily="34" charset="0"/>
                <a:sym typeface="Arial"/>
              </a:rPr>
              <a:t>Measurement Category: Identity</a:t>
            </a:r>
          </a:p>
        </p:txBody>
      </p:sp>
      <p:pic>
        <p:nvPicPr>
          <p:cNvPr id="10" name="Google Shape;96;p13">
            <a:extLst>
              <a:ext uri="{FF2B5EF4-FFF2-40B4-BE49-F238E27FC236}">
                <a16:creationId xmlns:a16="http://schemas.microsoft.com/office/drawing/2014/main" id="{BA04032B-A8E6-050E-DEF7-5211E265CA13}"/>
              </a:ext>
            </a:extLst>
          </p:cNvPr>
          <p:cNvPicPr preferRelativeResize="0"/>
          <p:nvPr/>
        </p:nvPicPr>
        <p:blipFill>
          <a:blip r:embed="rId9">
            <a:alphaModFix/>
          </a:blip>
          <a:stretch>
            <a:fillRect/>
          </a:stretch>
        </p:blipFill>
        <p:spPr>
          <a:xfrm>
            <a:off x="6261014" y="-95771"/>
            <a:ext cx="1530966" cy="776996"/>
          </a:xfrm>
          <a:prstGeom prst="rect">
            <a:avLst/>
          </a:prstGeom>
          <a:noFill/>
          <a:ln>
            <a:noFill/>
          </a:ln>
        </p:spPr>
      </p:pic>
      <p:sp>
        <p:nvSpPr>
          <p:cNvPr id="11" name="Google Shape;62;p13">
            <a:extLst>
              <a:ext uri="{FF2B5EF4-FFF2-40B4-BE49-F238E27FC236}">
                <a16:creationId xmlns:a16="http://schemas.microsoft.com/office/drawing/2014/main" id="{38A8A327-365D-B92E-E0E9-3EF394FE5B14}"/>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32</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2245555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C684A3-1FCD-775C-D1B7-7DDBCCCE0419}"/>
              </a:ext>
            </a:extLst>
          </p:cNvPr>
          <p:cNvSpPr/>
          <p:nvPr/>
        </p:nvSpPr>
        <p:spPr>
          <a:xfrm>
            <a:off x="1748050" y="1323106"/>
            <a:ext cx="5827535" cy="830997"/>
          </a:xfrm>
          <a:prstGeom prst="rect">
            <a:avLst/>
          </a:prstGeom>
        </p:spPr>
        <p:txBody>
          <a:bodyPr wrap="square" lIns="91440" tIns="45720" rIns="91440" bIns="45720" anchor="t">
            <a:spAutoFit/>
          </a:bodyPr>
          <a:lstStyle/>
          <a:p>
            <a:pPr>
              <a:defRPr/>
            </a:pPr>
            <a:r>
              <a:rPr lang="en-US" sz="1600" b="1">
                <a:solidFill>
                  <a:srgbClr val="1B1464"/>
                </a:solidFill>
                <a:latin typeface="Arial" panose="020B0604020202020204" pitchFamily="34" charset="0"/>
                <a:cs typeface="Arial" panose="020B0604020202020204" pitchFamily="34" charset="0"/>
              </a:rPr>
              <a:t>TV is data driven. Leverage advancements in viewership data collection to drive customer targeting, acquisition, engagement and outcomes</a:t>
            </a:r>
            <a:endParaRPr kumimoji="0" lang="en-US" sz="16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65" name="Google Shape;61;p13">
            <a:extLst>
              <a:ext uri="{FF2B5EF4-FFF2-40B4-BE49-F238E27FC236}">
                <a16:creationId xmlns:a16="http://schemas.microsoft.com/office/drawing/2014/main" id="{81B72286-4848-B8A9-6D59-3AAC665A68E5}"/>
              </a:ext>
            </a:extLst>
          </p:cNvPr>
          <p:cNvPicPr preferRelativeResize="0"/>
          <p:nvPr/>
        </p:nvPicPr>
        <p:blipFill rotWithShape="1">
          <a:blip r:embed="rId2">
            <a:alphaModFix/>
          </a:blip>
          <a:srcRect/>
          <a:stretch/>
        </p:blipFill>
        <p:spPr>
          <a:xfrm>
            <a:off x="-23284" y="9844887"/>
            <a:ext cx="7815264" cy="232211"/>
          </a:xfrm>
          <a:prstGeom prst="rect">
            <a:avLst/>
          </a:prstGeom>
          <a:noFill/>
          <a:ln>
            <a:noFill/>
          </a:ln>
        </p:spPr>
      </p:pic>
      <p:pic>
        <p:nvPicPr>
          <p:cNvPr id="7" name="Picture 6" descr="A blue jellyfish in the water&#10;&#10;Description automatically generated with low confidence">
            <a:extLst>
              <a:ext uri="{FF2B5EF4-FFF2-40B4-BE49-F238E27FC236}">
                <a16:creationId xmlns:a16="http://schemas.microsoft.com/office/drawing/2014/main" id="{A2D217F4-8B18-08C4-B4D3-1002C15AD55A}"/>
              </a:ext>
            </a:extLst>
          </p:cNvPr>
          <p:cNvPicPr>
            <a:picLocks noChangeAspect="1"/>
          </p:cNvPicPr>
          <p:nvPr/>
        </p:nvPicPr>
        <p:blipFill rotWithShape="1">
          <a:blip r:embed="rId3"/>
          <a:srcRect l="60891" r="27911"/>
          <a:stretch/>
        </p:blipFill>
        <p:spPr>
          <a:xfrm rot="16200000">
            <a:off x="3503095" y="-3526380"/>
            <a:ext cx="785790" cy="7838548"/>
          </a:xfrm>
          <a:prstGeom prst="rect">
            <a:avLst/>
          </a:prstGeom>
        </p:spPr>
      </p:pic>
      <p:sp>
        <p:nvSpPr>
          <p:cNvPr id="8" name="Google Shape;56;p13">
            <a:extLst>
              <a:ext uri="{FF2B5EF4-FFF2-40B4-BE49-F238E27FC236}">
                <a16:creationId xmlns:a16="http://schemas.microsoft.com/office/drawing/2014/main" id="{CD024AD4-FCA3-649E-CA9C-7C16907E7E8B}"/>
              </a:ext>
            </a:extLst>
          </p:cNvPr>
          <p:cNvSpPr/>
          <p:nvPr/>
        </p:nvSpPr>
        <p:spPr>
          <a:xfrm>
            <a:off x="125016" y="118366"/>
            <a:ext cx="4583824" cy="549057"/>
          </a:xfrm>
          <a:prstGeom prst="rect">
            <a:avLst/>
          </a:prstGeom>
          <a:noFill/>
          <a:ln>
            <a:noFill/>
          </a:ln>
        </p:spPr>
        <p:txBody>
          <a:bodyPr spcFirstLastPara="1" wrap="square" lIns="91433" tIns="0" rIns="91433" bIns="91433" anchor="ctr" anchorCtr="0">
            <a:noAutofit/>
          </a:bodyPr>
          <a:lstStyle/>
          <a:p>
            <a:pPr defTabSz="1219170">
              <a:lnSpc>
                <a:spcPct val="150000"/>
              </a:lnSpc>
              <a:buClr>
                <a:srgbClr val="FFFFFF"/>
              </a:buClr>
              <a:buSzPts val="1100"/>
            </a:pPr>
            <a:r>
              <a:rPr lang="en-US" sz="2400" b="1" kern="0">
                <a:solidFill>
                  <a:srgbClr val="FFFFFF"/>
                </a:solidFill>
                <a:latin typeface="Arial" panose="020B0604020202020204" pitchFamily="34" charset="0"/>
                <a:ea typeface="Helvetica Neue"/>
                <a:cs typeface="Arial" panose="020B0604020202020204" pitchFamily="34" charset="0"/>
                <a:sym typeface="Helvetica Neue"/>
              </a:rPr>
              <a:t>Best Practices for Marketers</a:t>
            </a:r>
            <a:endParaRPr lang="en-US" sz="2400" kern="0">
              <a:solidFill>
                <a:schemeClr val="bg1"/>
              </a:solidFill>
              <a:latin typeface="Arial" panose="020B0604020202020204" pitchFamily="34" charset="0"/>
              <a:cs typeface="Arial" panose="020B0604020202020204" pitchFamily="34" charset="0"/>
              <a:sym typeface="Arial"/>
            </a:endParaRPr>
          </a:p>
        </p:txBody>
      </p:sp>
      <p:pic>
        <p:nvPicPr>
          <p:cNvPr id="9" name="Picture 8" descr="A picture containing drawing&#10;&#10;Description automatically generated">
            <a:extLst>
              <a:ext uri="{FF2B5EF4-FFF2-40B4-BE49-F238E27FC236}">
                <a16:creationId xmlns:a16="http://schemas.microsoft.com/office/drawing/2014/main" id="{F287A522-2E15-CB01-0A3D-D6CA0411F44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89858" y="62654"/>
            <a:ext cx="2085727" cy="660480"/>
          </a:xfrm>
          <a:prstGeom prst="rect">
            <a:avLst/>
          </a:prstGeom>
        </p:spPr>
      </p:pic>
      <p:sp>
        <p:nvSpPr>
          <p:cNvPr id="11" name="Rectangle 10">
            <a:extLst>
              <a:ext uri="{FF2B5EF4-FFF2-40B4-BE49-F238E27FC236}">
                <a16:creationId xmlns:a16="http://schemas.microsoft.com/office/drawing/2014/main" id="{3603F6A6-1BD6-F895-4A41-9289E4FF41D3}"/>
              </a:ext>
            </a:extLst>
          </p:cNvPr>
          <p:cNvSpPr/>
          <p:nvPr/>
        </p:nvSpPr>
        <p:spPr>
          <a:xfrm>
            <a:off x="1720405" y="3295513"/>
            <a:ext cx="6013081"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a:solidFill>
                  <a:srgbClr val="1B1464"/>
                </a:solidFill>
                <a:latin typeface="Arial" panose="020B0604020202020204" pitchFamily="34" charset="0"/>
                <a:cs typeface="Arial" panose="020B0604020202020204" pitchFamily="34" charset="0"/>
              </a:rPr>
              <a:t>Integrate identity into your marketing strategy throughout planning, activation and measurement</a:t>
            </a:r>
            <a:endParaRPr kumimoji="0" lang="en-US" sz="16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12" name="Picture 11" descr="A picture containing text, first-aid kit&#10;&#10;Description automatically generated">
            <a:extLst>
              <a:ext uri="{FF2B5EF4-FFF2-40B4-BE49-F238E27FC236}">
                <a16:creationId xmlns:a16="http://schemas.microsoft.com/office/drawing/2014/main" id="{9539789D-A18B-6236-FBF2-E35736377A80}"/>
              </a:ext>
            </a:extLst>
          </p:cNvPr>
          <p:cNvPicPr>
            <a:picLocks noChangeAspect="1"/>
          </p:cNvPicPr>
          <p:nvPr/>
        </p:nvPicPr>
        <p:blipFill>
          <a:blip r:embed="rId5"/>
          <a:stretch>
            <a:fillRect/>
          </a:stretch>
        </p:blipFill>
        <p:spPr>
          <a:xfrm>
            <a:off x="258551" y="3017193"/>
            <a:ext cx="1141414" cy="1141414"/>
          </a:xfrm>
          <a:prstGeom prst="rect">
            <a:avLst/>
          </a:prstGeom>
        </p:spPr>
      </p:pic>
      <p:pic>
        <p:nvPicPr>
          <p:cNvPr id="15" name="Picture 14" descr="Icon&#10;&#10;Description automatically generated">
            <a:extLst>
              <a:ext uri="{FF2B5EF4-FFF2-40B4-BE49-F238E27FC236}">
                <a16:creationId xmlns:a16="http://schemas.microsoft.com/office/drawing/2014/main" id="{313D77DB-6169-28D0-6A5B-61D5293BCC9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0124" y="1275611"/>
            <a:ext cx="925987" cy="925987"/>
          </a:xfrm>
          <a:prstGeom prst="rect">
            <a:avLst/>
          </a:prstGeom>
        </p:spPr>
      </p:pic>
      <p:pic>
        <p:nvPicPr>
          <p:cNvPr id="18" name="Picture 17" descr="Icon&#10;&#10;Description automatically generated">
            <a:extLst>
              <a:ext uri="{FF2B5EF4-FFF2-40B4-BE49-F238E27FC236}">
                <a16:creationId xmlns:a16="http://schemas.microsoft.com/office/drawing/2014/main" id="{1FB5A0A3-E673-4D2B-866F-7115007E4A5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0123" y="4940885"/>
            <a:ext cx="925987" cy="925987"/>
          </a:xfrm>
          <a:prstGeom prst="rect">
            <a:avLst/>
          </a:prstGeom>
        </p:spPr>
      </p:pic>
      <p:pic>
        <p:nvPicPr>
          <p:cNvPr id="20" name="Picture 19" descr="A picture containing graphics, colorfulness, circle, graphic design&#10;&#10;Description automatically generated">
            <a:extLst>
              <a:ext uri="{FF2B5EF4-FFF2-40B4-BE49-F238E27FC236}">
                <a16:creationId xmlns:a16="http://schemas.microsoft.com/office/drawing/2014/main" id="{45044381-C951-D297-CA67-AB2054764944}"/>
              </a:ext>
            </a:extLst>
          </p:cNvPr>
          <p:cNvPicPr>
            <a:picLocks noChangeAspect="1"/>
          </p:cNvPicPr>
          <p:nvPr/>
        </p:nvPicPr>
        <p:blipFill>
          <a:blip r:embed="rId7"/>
          <a:stretch>
            <a:fillRect/>
          </a:stretch>
        </p:blipFill>
        <p:spPr>
          <a:xfrm>
            <a:off x="379172" y="6695632"/>
            <a:ext cx="925987" cy="925987"/>
          </a:xfrm>
          <a:prstGeom prst="rect">
            <a:avLst/>
          </a:prstGeom>
        </p:spPr>
      </p:pic>
      <p:sp>
        <p:nvSpPr>
          <p:cNvPr id="23" name="Rectangle 22">
            <a:extLst>
              <a:ext uri="{FF2B5EF4-FFF2-40B4-BE49-F238E27FC236}">
                <a16:creationId xmlns:a16="http://schemas.microsoft.com/office/drawing/2014/main" id="{418D7FD5-D29B-B5B4-3AC6-2E46BF3B4913}"/>
              </a:ext>
            </a:extLst>
          </p:cNvPr>
          <p:cNvSpPr/>
          <p:nvPr/>
        </p:nvSpPr>
        <p:spPr>
          <a:xfrm>
            <a:off x="1725560" y="8563820"/>
            <a:ext cx="5872513" cy="584775"/>
          </a:xfrm>
          <a:prstGeom prst="rect">
            <a:avLst/>
          </a:prstGeom>
        </p:spPr>
        <p:txBody>
          <a:bodyPr wrap="square" lIns="91440" tIns="45720" rIns="91440" bIns="45720" anchor="t">
            <a:spAutoFit/>
          </a:bodyPr>
          <a:lstStyle/>
          <a:p>
            <a:r>
              <a:rPr lang="en-US" sz="1600" b="1">
                <a:solidFill>
                  <a:srgbClr val="1B1464"/>
                </a:solidFill>
                <a:latin typeface="Arial" panose="020B0604020202020204" pitchFamily="34" charset="0"/>
                <a:cs typeface="Arial" panose="020B0604020202020204" pitchFamily="34" charset="0"/>
              </a:rPr>
              <a:t>When it comes to campaign measurement, go beyond audience count to measuring impact and outcomes</a:t>
            </a:r>
          </a:p>
        </p:txBody>
      </p:sp>
      <p:pic>
        <p:nvPicPr>
          <p:cNvPr id="24" name="Picture 23" descr="A picture containing graphics, circle, colorfulness, screenshot&#10;&#10;Description automatically generated">
            <a:extLst>
              <a:ext uri="{FF2B5EF4-FFF2-40B4-BE49-F238E27FC236}">
                <a16:creationId xmlns:a16="http://schemas.microsoft.com/office/drawing/2014/main" id="{79435DC0-2DB6-D6BF-95AE-D18541D0D08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73978" y="8393214"/>
            <a:ext cx="925987" cy="925987"/>
          </a:xfrm>
          <a:prstGeom prst="rect">
            <a:avLst/>
          </a:prstGeom>
        </p:spPr>
      </p:pic>
      <p:sp>
        <p:nvSpPr>
          <p:cNvPr id="17" name="Rectangle 16">
            <a:extLst>
              <a:ext uri="{FF2B5EF4-FFF2-40B4-BE49-F238E27FC236}">
                <a16:creationId xmlns:a16="http://schemas.microsoft.com/office/drawing/2014/main" id="{32BF9AA1-BD71-9337-D080-682C57C77879}"/>
              </a:ext>
            </a:extLst>
          </p:cNvPr>
          <p:cNvSpPr/>
          <p:nvPr/>
        </p:nvSpPr>
        <p:spPr>
          <a:xfrm>
            <a:off x="1757156" y="5111491"/>
            <a:ext cx="5430363"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a:solidFill>
                  <a:srgbClr val="1B1464"/>
                </a:solidFill>
                <a:latin typeface="Arial" panose="020B0604020202020204" pitchFamily="34" charset="0"/>
                <a:cs typeface="Arial" panose="020B0604020202020204" pitchFamily="34" charset="0"/>
              </a:rPr>
              <a:t>Determine how you want consumers to engage with your brand and measure accordingly</a:t>
            </a:r>
            <a:endParaRPr kumimoji="0" lang="en-US" sz="16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9A79410F-02DE-4428-3B0A-E74D7090EEC4}"/>
              </a:ext>
            </a:extLst>
          </p:cNvPr>
          <p:cNvSpPr/>
          <p:nvPr/>
        </p:nvSpPr>
        <p:spPr>
          <a:xfrm>
            <a:off x="1757156" y="6866238"/>
            <a:ext cx="5636072" cy="584775"/>
          </a:xfrm>
          <a:prstGeom prst="rect">
            <a:avLst/>
          </a:prstGeom>
        </p:spPr>
        <p:txBody>
          <a:bodyPr wrap="square">
            <a:spAutoFit/>
          </a:bodyPr>
          <a:lstStyle/>
          <a:p>
            <a:pPr>
              <a:defRPr/>
            </a:pPr>
            <a:r>
              <a:rPr lang="en-US" sz="1600" b="1">
                <a:solidFill>
                  <a:srgbClr val="1B1464"/>
                </a:solidFill>
                <a:latin typeface="Arial" panose="020B0604020202020204" pitchFamily="34" charset="0"/>
                <a:cs typeface="Arial" panose="020B0604020202020204" pitchFamily="34" charset="0"/>
              </a:rPr>
              <a:t>Leverage cutting edge technologies and methodologies to drive and measure engagement and outcomes</a:t>
            </a:r>
          </a:p>
        </p:txBody>
      </p:sp>
      <p:cxnSp>
        <p:nvCxnSpPr>
          <p:cNvPr id="3" name="Straight Connector 2">
            <a:extLst>
              <a:ext uri="{FF2B5EF4-FFF2-40B4-BE49-F238E27FC236}">
                <a16:creationId xmlns:a16="http://schemas.microsoft.com/office/drawing/2014/main" id="{14BE5885-0619-814B-9A94-25082E2AD938}"/>
              </a:ext>
            </a:extLst>
          </p:cNvPr>
          <p:cNvCxnSpPr/>
          <p:nvPr/>
        </p:nvCxnSpPr>
        <p:spPr>
          <a:xfrm>
            <a:off x="379172" y="2651760"/>
            <a:ext cx="7196413"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0694A61-0C12-751B-D1BE-CA6AB14BC33C}"/>
              </a:ext>
            </a:extLst>
          </p:cNvPr>
          <p:cNvCxnSpPr/>
          <p:nvPr/>
        </p:nvCxnSpPr>
        <p:spPr>
          <a:xfrm>
            <a:off x="360123" y="4582718"/>
            <a:ext cx="7196413"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5539C83-45F9-DFE8-BD05-67190015E595}"/>
              </a:ext>
            </a:extLst>
          </p:cNvPr>
          <p:cNvCxnSpPr/>
          <p:nvPr/>
        </p:nvCxnSpPr>
        <p:spPr>
          <a:xfrm>
            <a:off x="360123" y="6321084"/>
            <a:ext cx="7196413"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E705FC3-7000-F7F9-6AAA-8A02F3D57186}"/>
              </a:ext>
            </a:extLst>
          </p:cNvPr>
          <p:cNvCxnSpPr/>
          <p:nvPr/>
        </p:nvCxnSpPr>
        <p:spPr>
          <a:xfrm>
            <a:off x="379172" y="8039352"/>
            <a:ext cx="7196413"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0" name="Google Shape;62;p13">
            <a:extLst>
              <a:ext uri="{FF2B5EF4-FFF2-40B4-BE49-F238E27FC236}">
                <a16:creationId xmlns:a16="http://schemas.microsoft.com/office/drawing/2014/main" id="{2FA20CE3-9238-14C8-28CB-12C0DDBEDBAD}"/>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33</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875669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jellyfish in the water&#10;&#10;Description automatically generated with low confidence">
            <a:extLst>
              <a:ext uri="{FF2B5EF4-FFF2-40B4-BE49-F238E27FC236}">
                <a16:creationId xmlns:a16="http://schemas.microsoft.com/office/drawing/2014/main" id="{D7FBF0B7-05FC-E029-E969-6B86D065A061}"/>
              </a:ext>
            </a:extLst>
          </p:cNvPr>
          <p:cNvPicPr>
            <a:picLocks noChangeAspect="1"/>
          </p:cNvPicPr>
          <p:nvPr/>
        </p:nvPicPr>
        <p:blipFill rotWithShape="1">
          <a:blip r:embed="rId3"/>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0" y="9839147"/>
            <a:ext cx="7772400" cy="22175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a:spLocks/>
          </p:cNvSpPr>
          <p:nvPr/>
        </p:nvSpPr>
        <p:spPr>
          <a:xfrm>
            <a:off x="285443" y="1625756"/>
            <a:ext cx="3893126" cy="369333"/>
          </a:xfrm>
          <a:prstGeom prst="rect">
            <a:avLst/>
          </a:prstGeom>
          <a:noFill/>
        </p:spPr>
        <p:txBody>
          <a:bodyPr wrap="square" rtlCol="0">
            <a:spAutoFit/>
          </a:bodyPr>
          <a:lstStyle/>
          <a:p>
            <a:pPr marL="342908" marR="0" lvl="0" indent="-342908"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B9314962-909F-94F0-9C0A-741D073BF6D2}"/>
              </a:ext>
            </a:extLst>
          </p:cNvPr>
          <p:cNvCxnSpPr>
            <a:cxnSpLocks/>
          </p:cNvCxnSpPr>
          <p:nvPr/>
        </p:nvCxnSpPr>
        <p:spPr>
          <a:xfrm>
            <a:off x="209693" y="2445134"/>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2389F8-AF09-C704-D6AA-C7FE57FB00D7}"/>
              </a:ext>
            </a:extLst>
          </p:cNvPr>
          <p:cNvCxnSpPr>
            <a:cxnSpLocks/>
          </p:cNvCxnSpPr>
          <p:nvPr/>
        </p:nvCxnSpPr>
        <p:spPr>
          <a:xfrm>
            <a:off x="232111" y="3788673"/>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A9FC20-8FB7-84BC-369A-8C7A38F671DE}"/>
              </a:ext>
            </a:extLst>
          </p:cNvPr>
          <p:cNvCxnSpPr>
            <a:cxnSpLocks/>
          </p:cNvCxnSpPr>
          <p:nvPr/>
        </p:nvCxnSpPr>
        <p:spPr>
          <a:xfrm>
            <a:off x="232111" y="7512844"/>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3874F8-C38A-3AF7-F327-A104D3138979}"/>
              </a:ext>
            </a:extLst>
          </p:cNvPr>
          <p:cNvSpPr txBox="1"/>
          <p:nvPr/>
        </p:nvSpPr>
        <p:spPr>
          <a:xfrm>
            <a:off x="311641" y="1012469"/>
            <a:ext cx="7051245" cy="141577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do </a:t>
            </a:r>
            <a:r>
              <a:rPr lang="en-US" sz="1400" b="1">
                <a:solidFill>
                  <a:srgbClr val="00B0F0"/>
                </a:solidFill>
                <a:latin typeface="Arial" panose="020B0604020202020204" pitchFamily="34" charset="0"/>
                <a:cs typeface="Arial" panose="020B0604020202020204" pitchFamily="34" charset="0"/>
              </a:rPr>
              <a:t>we</a:t>
            </a: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 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a:defRPr/>
            </a:pPr>
            <a:r>
              <a:rPr lang="en-US" sz="1400">
                <a:solidFill>
                  <a:srgbClr val="1B1464"/>
                </a:solidFill>
                <a:latin typeface="Arial" panose="020B0604020202020204" pitchFamily="34" charset="0"/>
                <a:cs typeface="Arial" panose="020B0604020202020204" pitchFamily="34" charset="0"/>
              </a:rPr>
              <a:t>VAB plays a dual role </a:t>
            </a: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in </a:t>
            </a:r>
            <a:r>
              <a:rPr lang="en-US" sz="1400">
                <a:solidFill>
                  <a:srgbClr val="1B1464"/>
                </a:solidFill>
                <a:latin typeface="Arial" panose="020B0604020202020204" pitchFamily="34" charset="0"/>
                <a:cs typeface="Arial" panose="020B0604020202020204" pitchFamily="34" charset="0"/>
              </a:rPr>
              <a:t>the video advertising industry</a:t>
            </a: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
            </a:r>
            <a:r>
              <a:rPr lang="en-US" sz="1400">
                <a:solidFill>
                  <a:srgbClr val="1B1464"/>
                </a:solidFill>
                <a:latin typeface="Arial" panose="020B0604020202020204" pitchFamily="34" charset="0"/>
                <a:cs typeface="Arial" panose="020B0604020202020204" pitchFamily="34" charset="0"/>
              </a:rPr>
              <a:t>We are leading the change </a:t>
            </a: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to </a:t>
            </a:r>
            <a:r>
              <a:rPr lang="en-US" sz="1400">
                <a:solidFill>
                  <a:srgbClr val="1B1464"/>
                </a:solidFill>
                <a:latin typeface="Arial" panose="020B0604020202020204" pitchFamily="34" charset="0"/>
                <a:cs typeface="Arial" panose="020B0604020202020204" pitchFamily="34" charset="0"/>
              </a:rPr>
              <a:t>bring about a more innovative </a:t>
            </a: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and </a:t>
            </a:r>
            <a:r>
              <a:rPr lang="en-US" sz="1400">
                <a:solidFill>
                  <a:srgbClr val="1B1464"/>
                </a:solidFill>
                <a:latin typeface="Arial" panose="020B0604020202020204" pitchFamily="34" charset="0"/>
                <a:cs typeface="Arial" panose="020B0604020202020204" pitchFamily="34" charset="0"/>
              </a:rPr>
              <a:t>transparent marketplace</a:t>
            </a: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
            </a:r>
            <a:r>
              <a:rPr lang="en-US" sz="1400">
                <a:solidFill>
                  <a:srgbClr val="1B1464"/>
                </a:solidFill>
                <a:latin typeface="Arial" panose="020B0604020202020204" pitchFamily="34" charset="0"/>
                <a:cs typeface="Arial" panose="020B0604020202020204" pitchFamily="34" charset="0"/>
              </a:rPr>
              <a:t>We </a:t>
            </a: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also </a:t>
            </a:r>
            <a:r>
              <a:rPr lang="en-US" sz="1400">
                <a:solidFill>
                  <a:srgbClr val="1B1464"/>
                </a:solidFill>
                <a:latin typeface="Arial" panose="020B0604020202020204" pitchFamily="34" charset="0"/>
                <a:cs typeface="Arial" panose="020B0604020202020204" pitchFamily="34" charset="0"/>
              </a:rPr>
              <a:t>provide </a:t>
            </a: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insights and </a:t>
            </a:r>
            <a:r>
              <a:rPr lang="en-US" sz="1400">
                <a:solidFill>
                  <a:srgbClr val="1B1464"/>
                </a:solidFill>
                <a:latin typeface="Arial" panose="020B0604020202020204" pitchFamily="34" charset="0"/>
                <a:cs typeface="Arial" panose="020B0604020202020204" pitchFamily="34" charset="0"/>
              </a:rPr>
              <a:t>thought leadership that enables marketers to develop business-driving marketing strategies</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t>
            </a:r>
            <a:r>
              <a:rPr lang="en-US" sz="1200">
                <a:solidFill>
                  <a:srgbClr val="1B1464"/>
                </a:solidFill>
                <a:latin typeface="Arial" panose="020B0604020202020204" pitchFamily="34" charset="0"/>
                <a:cs typeface="Arial" panose="020B0604020202020204" pitchFamily="34" charset="0"/>
              </a:rPr>
              <a:t> </a:t>
            </a:r>
            <a:r>
              <a:rPr lang="en-US" sz="1400">
                <a:solidFill>
                  <a:srgbClr val="1B1464"/>
                </a:solidFill>
                <a:latin typeface="Arial" panose="020B0604020202020204" pitchFamily="34" charset="0"/>
                <a:cs typeface="Arial" panose="020B0604020202020204" pitchFamily="34" charset="0"/>
              </a:rPr>
              <a:t>We keep you up to date on what's impacting our industry and prepare you for what's ahead.</a:t>
            </a:r>
          </a:p>
        </p:txBody>
      </p:sp>
      <p:sp>
        <p:nvSpPr>
          <p:cNvPr id="15" name="TextBox 14">
            <a:extLst>
              <a:ext uri="{FF2B5EF4-FFF2-40B4-BE49-F238E27FC236}">
                <a16:creationId xmlns:a16="http://schemas.microsoft.com/office/drawing/2014/main" id="{46F70DCB-4570-54F6-6E3B-9D981375506F}"/>
              </a:ext>
            </a:extLst>
          </p:cNvPr>
          <p:cNvSpPr txBox="1"/>
          <p:nvPr/>
        </p:nvSpPr>
        <p:spPr>
          <a:xfrm>
            <a:off x="311642" y="2547509"/>
            <a:ext cx="7051244" cy="120032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makes us unique?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a:defRPr/>
            </a:pPr>
            <a:r>
              <a:rPr lang="en-US" sz="1400">
                <a:solidFill>
                  <a:srgbClr val="1B1464"/>
                </a:solidFill>
                <a:latin typeface="Arial" panose="020B0604020202020204" pitchFamily="34" charset="0"/>
                <a:cs typeface="Arial" panose="020B0604020202020204" pitchFamily="34" charset="0"/>
              </a:rPr>
              <a:t>Drawing on our marketing expertise, we simplify the complexities in our industry and discover new insights that transform the way marketers look at their media strategy.</a:t>
            </a:r>
            <a:r>
              <a:rPr lang="en-US" sz="1400">
                <a:solidFill>
                  <a:srgbClr val="1E1960"/>
                </a:solidFill>
                <a:latin typeface="Arial" panose="020B0604020202020204" pitchFamily="34" charset="0"/>
                <a:cs typeface="Arial" panose="020B0604020202020204" pitchFamily="34" charset="0"/>
              </a:rPr>
              <a:t> With a marketer first perspective, we answer your toughest media questions with innovative thinking, supporting facts and actionable, real-world takeaways.</a:t>
            </a:r>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3EADFF59-FC6B-29CA-B71B-7F3710A164CD}"/>
              </a:ext>
            </a:extLst>
          </p:cNvPr>
          <p:cNvSpPr txBox="1"/>
          <p:nvPr/>
        </p:nvSpPr>
        <p:spPr>
          <a:xfrm>
            <a:off x="298542" y="3911082"/>
            <a:ext cx="7051242" cy="141577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types of companies do we serve?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 b="1">
                <a:solidFill>
                  <a:srgbClr val="00B0F0"/>
                </a:solidFill>
                <a:latin typeface="Arial" panose="020B0604020202020204" pitchFamily="34" charset="0"/>
                <a:cs typeface="Arial" panose="020B0604020202020204" pitchFamily="34" charset="0"/>
              </a:rPr>
              <a:t> </a:t>
            </a: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a:defRPr/>
            </a:pPr>
            <a:r>
              <a:rPr lang="en-US" sz="1200">
                <a:solidFill>
                  <a:srgbClr val="1B1464"/>
                </a:solidFill>
                <a:latin typeface="Arial" panose="020B0604020202020204" pitchFamily="34" charset="0"/>
                <a:cs typeface="Arial" panose="020B0604020202020204" pitchFamily="34" charset="0"/>
              </a:rPr>
              <a:t>O</a:t>
            </a:r>
            <a:r>
              <a:rPr lang="en-US" sz="1400">
                <a:solidFill>
                  <a:srgbClr val="1B1464"/>
                </a:solidFill>
                <a:latin typeface="Arial" panose="020B0604020202020204" pitchFamily="34" charset="0"/>
                <a:cs typeface="Arial" panose="020B0604020202020204" pitchFamily="34" charset="0"/>
              </a:rPr>
              <a:t>ur membership represents a varied and dynamic cross section of the ad-supported premium video ecosystem. VAB members are the leaders in the video industry: programmers, content platforms, MVPDs, cinema advertising companies, place-based out-of-home media, data &amp; analytics companies, cross-platform solutions, DSPs, SSPs, advanced measurement companies, consumer insights and more.</a:t>
            </a:r>
            <a:endParaRPr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C742D552-228B-1B65-A9B9-2CF347DC9A62}"/>
              </a:ext>
            </a:extLst>
          </p:cNvPr>
          <p:cNvCxnSpPr>
            <a:cxnSpLocks/>
          </p:cNvCxnSpPr>
          <p:nvPr/>
        </p:nvCxnSpPr>
        <p:spPr>
          <a:xfrm>
            <a:off x="209693" y="5371379"/>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909A3D0-833A-CFEB-2478-0E4C59A48939}"/>
              </a:ext>
            </a:extLst>
          </p:cNvPr>
          <p:cNvSpPr txBox="1"/>
          <p:nvPr/>
        </p:nvSpPr>
        <p:spPr>
          <a:xfrm>
            <a:off x="285443" y="7774842"/>
            <a:ext cx="7277264" cy="120032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are the core elements of a successful partnership?</a:t>
            </a:r>
          </a:p>
          <a:p>
            <a:pPr>
              <a:defRPr/>
            </a:pPr>
            <a:endParaRPr lang="en-US" sz="200">
              <a:solidFill>
                <a:srgbClr val="1B1464"/>
              </a:solidFill>
              <a:latin typeface="Arial" panose="020B0604020202020204" pitchFamily="34" charset="0"/>
              <a:cs typeface="Arial" panose="020B0604020202020204" pitchFamily="34" charset="0"/>
            </a:endParaRPr>
          </a:p>
          <a:p>
            <a:pPr>
              <a:defRPr/>
            </a:pPr>
            <a:r>
              <a:rPr lang="en-US" sz="1400">
                <a:solidFill>
                  <a:srgbClr val="1B1464"/>
                </a:solidFill>
                <a:latin typeface="Arial" panose="020B0604020202020204" pitchFamily="34" charset="0"/>
                <a:cs typeface="Arial" panose="020B0604020202020204" pitchFamily="34" charset="0"/>
              </a:rPr>
              <a:t>VAB highly values the partnership of our members and the broader advertising and </a:t>
            </a:r>
            <a:br>
              <a:rPr lang="en-US" sz="1400">
                <a:solidFill>
                  <a:srgbClr val="1B1464"/>
                </a:solidFill>
                <a:latin typeface="Arial" panose="020B0604020202020204" pitchFamily="34" charset="0"/>
                <a:cs typeface="Arial" panose="020B0604020202020204" pitchFamily="34" charset="0"/>
              </a:rPr>
            </a:br>
            <a:r>
              <a:rPr lang="en-US" sz="1400">
                <a:solidFill>
                  <a:srgbClr val="1B1464"/>
                </a:solidFill>
                <a:latin typeface="Arial" panose="020B0604020202020204" pitchFamily="34" charset="0"/>
                <a:cs typeface="Arial" panose="020B0604020202020204" pitchFamily="34" charset="0"/>
              </a:rPr>
              <a:t>video marketing community. When cultivating relationships with other organizations, </a:t>
            </a:r>
            <a:br>
              <a:rPr lang="en-US" sz="1400">
                <a:solidFill>
                  <a:srgbClr val="1B1464"/>
                </a:solidFill>
                <a:latin typeface="Arial" panose="020B0604020202020204" pitchFamily="34" charset="0"/>
                <a:cs typeface="Arial" panose="020B0604020202020204" pitchFamily="34" charset="0"/>
              </a:rPr>
            </a:br>
            <a:r>
              <a:rPr lang="en-US" sz="1400">
                <a:solidFill>
                  <a:srgbClr val="1B1464"/>
                </a:solidFill>
                <a:latin typeface="Arial" panose="020B0604020202020204" pitchFamily="34" charset="0"/>
                <a:cs typeface="Arial" panose="020B0604020202020204" pitchFamily="34" charset="0"/>
              </a:rPr>
              <a:t>we look for the same traits we see in ourselves: tenacious, collaborative, trustworthy </a:t>
            </a:r>
            <a:br>
              <a:rPr lang="en-US" sz="1400">
                <a:solidFill>
                  <a:srgbClr val="1B1464"/>
                </a:solidFill>
                <a:latin typeface="Arial" panose="020B0604020202020204" pitchFamily="34" charset="0"/>
                <a:cs typeface="Arial" panose="020B0604020202020204" pitchFamily="34" charset="0"/>
              </a:rPr>
            </a:br>
            <a:r>
              <a:rPr lang="en-US" sz="1400">
                <a:solidFill>
                  <a:srgbClr val="1B1464"/>
                </a:solidFill>
                <a:latin typeface="Arial" panose="020B0604020202020204" pitchFamily="34" charset="0"/>
                <a:cs typeface="Arial" panose="020B0604020202020204" pitchFamily="34" charset="0"/>
              </a:rPr>
              <a:t>and curious. We know that progress best comes about when we work together.</a:t>
            </a:r>
          </a:p>
        </p:txBody>
      </p:sp>
      <p:sp>
        <p:nvSpPr>
          <p:cNvPr id="20" name="TextBox 19">
            <a:extLst>
              <a:ext uri="{FF2B5EF4-FFF2-40B4-BE49-F238E27FC236}">
                <a16:creationId xmlns:a16="http://schemas.microsoft.com/office/drawing/2014/main" id="{D0EDB359-FEC0-080C-22D4-4B98129C3514}"/>
              </a:ext>
            </a:extLst>
          </p:cNvPr>
          <p:cNvSpPr txBox="1"/>
          <p:nvPr/>
        </p:nvSpPr>
        <p:spPr>
          <a:xfrm>
            <a:off x="303153" y="5572574"/>
            <a:ext cx="3169719" cy="181588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What’s on our website?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 </a:t>
            </a:r>
          </a:p>
          <a:p>
            <a:pPr>
              <a:defRPr/>
            </a:pPr>
            <a:r>
              <a:rPr lang="en-US" sz="1200">
                <a:solidFill>
                  <a:srgbClr val="1B1464"/>
                </a:solidFill>
                <a:latin typeface="Arial" panose="020B0604020202020204" pitchFamily="34" charset="0"/>
                <a:cs typeface="Arial" panose="020B0604020202020204" pitchFamily="34" charset="0"/>
              </a:rPr>
              <a:t>VAB hosts 390+ custom pieces of insights and measurement content (marketer’s guides, reports, ‘fast facts', educational pieces, FAQs, and more). In addition,</a:t>
            </a:r>
            <a:br>
              <a:rPr lang="en-US" sz="1200">
                <a:latin typeface="Arial" panose="020B0604020202020204" pitchFamily="34" charset="0"/>
                <a:cs typeface="Arial" panose="020B0604020202020204" pitchFamily="34" charset="0"/>
              </a:rPr>
            </a:br>
            <a:r>
              <a:rPr lang="en-US" sz="1200">
                <a:solidFill>
                  <a:srgbClr val="1B1464"/>
                </a:solidFill>
                <a:latin typeface="Arial" panose="020B0604020202020204" pitchFamily="34" charset="0"/>
                <a:cs typeface="Arial" panose="020B0604020202020204" pitchFamily="34" charset="0"/>
              </a:rPr>
              <a:t>you can find on-demand webinars, panel appearances, op-eds and other thought pieces. Keep up to date with important news, valuable discussions and key events.</a:t>
            </a:r>
          </a:p>
        </p:txBody>
      </p:sp>
      <p:sp>
        <p:nvSpPr>
          <p:cNvPr id="21" name="TextBox 20">
            <a:extLst>
              <a:ext uri="{FF2B5EF4-FFF2-40B4-BE49-F238E27FC236}">
                <a16:creationId xmlns:a16="http://schemas.microsoft.com/office/drawing/2014/main" id="{05AF8603-2D4C-D8AF-FF05-1B93E925958D}"/>
              </a:ext>
            </a:extLst>
          </p:cNvPr>
          <p:cNvSpPr txBox="1"/>
          <p:nvPr/>
        </p:nvSpPr>
        <p:spPr>
          <a:xfrm>
            <a:off x="3698232" y="5570691"/>
            <a:ext cx="3589973" cy="1815882"/>
          </a:xfrm>
          <a:prstGeom prst="rect">
            <a:avLst/>
          </a:prstGeom>
          <a:noFill/>
        </p:spPr>
        <p:txBody>
          <a:bodyPr wrap="square" lIns="91440" tIns="45720" rIns="91440" bIns="45720" anchor="t">
            <a:spAutoFit/>
          </a:bodyPr>
          <a:lstStyle/>
          <a:p>
            <a:pPr>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How do we support marketers?</a:t>
            </a:r>
          </a:p>
          <a:p>
            <a:pPr>
              <a:defRPr/>
            </a:pPr>
            <a:r>
              <a:rPr lang="en-US" sz="200" b="1" i="0" u="none" strike="noStrike" kern="1200" cap="none" spc="0" normalizeH="0" baseline="0" noProof="0">
                <a:ln>
                  <a:noFill/>
                </a:ln>
                <a:effectLst/>
                <a:uLnTx/>
                <a:uFillTx/>
                <a:latin typeface="Arial" panose="020B0604020202020204" pitchFamily="34" charset="0"/>
                <a:cs typeface="Arial" panose="020B0604020202020204" pitchFamily="34" charset="0"/>
              </a:rPr>
              <a:t> </a:t>
            </a:r>
            <a:br>
              <a:rPr lang="en-US" sz="200" b="1" i="0" u="none" strike="noStrike" kern="1200" cap="none" spc="0" normalizeH="0" baseline="0" noProof="0">
                <a:ln>
                  <a:noFill/>
                </a:ln>
                <a:effectLst/>
                <a:uLnTx/>
                <a:uFillTx/>
                <a:latin typeface="Arial" panose="020B0604020202020204" pitchFamily="34" charset="0"/>
                <a:cs typeface="Arial" panose="020B0604020202020204" pitchFamily="34" charset="0"/>
              </a:rPr>
            </a:br>
            <a:r>
              <a:rPr lang="en-US" sz="1200">
                <a:solidFill>
                  <a:srgbClr val="1E1960"/>
                </a:solidFill>
                <a:latin typeface="Arial" panose="020B0604020202020204" pitchFamily="34" charset="0"/>
                <a:cs typeface="Arial" panose="020B0604020202020204" pitchFamily="34" charset="0"/>
              </a:rPr>
              <a:t>As the unified voice of the multiscreen TV industry, VAB is shaping the narrative and leading the conversation on topics such as cross-platform measurement, advanced TV, video streaming, </a:t>
            </a:r>
            <a:br>
              <a:rPr lang="en-US" sz="1200">
                <a:solidFill>
                  <a:srgbClr val="1E1960"/>
                </a:solidFill>
                <a:latin typeface="Arial" panose="020B0604020202020204" pitchFamily="34" charset="0"/>
                <a:cs typeface="Arial" panose="020B0604020202020204" pitchFamily="34" charset="0"/>
              </a:rPr>
            </a:br>
            <a:r>
              <a:rPr lang="en-US" sz="1200">
                <a:solidFill>
                  <a:srgbClr val="1E1960"/>
                </a:solidFill>
                <a:latin typeface="Arial" panose="020B0604020202020204" pitchFamily="34" charset="0"/>
                <a:cs typeface="Arial" panose="020B0604020202020204" pitchFamily="34" charset="0"/>
              </a:rPr>
              <a:t>ad fraud and brand safety. </a:t>
            </a:r>
            <a:r>
              <a:rPr lang="en-US" sz="1200">
                <a:solidFill>
                  <a:srgbClr val="1B1464"/>
                </a:solidFill>
                <a:latin typeface="Arial" panose="020B0604020202020204" pitchFamily="34" charset="0"/>
                <a:ea typeface="Calibri"/>
                <a:cs typeface="Arial" panose="020B0604020202020204" pitchFamily="34" charset="0"/>
              </a:rPr>
              <a:t>We e</a:t>
            </a:r>
            <a:r>
              <a:rPr kumimoji="0" lang="en-US" sz="1200" b="0" i="0" u="none" strike="noStrike" kern="1200" cap="none" spc="0" normalizeH="0" baseline="0" noProof="0">
                <a:ln>
                  <a:noFill/>
                </a:ln>
                <a:solidFill>
                  <a:srgbClr val="1B1464"/>
                </a:solidFill>
                <a:effectLst/>
                <a:uLnTx/>
                <a:uFillTx/>
                <a:latin typeface="Arial" panose="020B0604020202020204" pitchFamily="34" charset="0"/>
                <a:ea typeface="Calibri"/>
                <a:cs typeface="Arial" panose="020B0604020202020204" pitchFamily="34" charset="0"/>
              </a:rPr>
              <a:t>quip marketers with the insights they need to create inspiring and well-informed marketing strategies that grow their business.</a:t>
            </a:r>
            <a:r>
              <a:rPr lang="en-US" sz="1200">
                <a:solidFill>
                  <a:srgbClr val="1B1464"/>
                </a:solidFill>
                <a:latin typeface="Arial" panose="020B0604020202020204" pitchFamily="34" charset="0"/>
                <a:ea typeface="Calibri"/>
                <a:cs typeface="Arial" panose="020B0604020202020204" pitchFamily="34" charset="0"/>
              </a:rPr>
              <a:t>  </a:t>
            </a:r>
            <a:endParaRPr kumimoji="0" lang="en-US" sz="120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1D154252-C605-4861-2E31-E06E4D75AB41}"/>
              </a:ext>
            </a:extLst>
          </p:cNvPr>
          <p:cNvCxnSpPr>
            <a:cxnSpLocks/>
          </p:cNvCxnSpPr>
          <p:nvPr/>
        </p:nvCxnSpPr>
        <p:spPr>
          <a:xfrm>
            <a:off x="3472874" y="5572574"/>
            <a:ext cx="0" cy="1783221"/>
          </a:xfrm>
          <a:prstGeom prst="line">
            <a:avLst/>
          </a:prstGeom>
          <a:ln>
            <a:solidFill>
              <a:srgbClr val="00BFF2"/>
            </a:solidFill>
            <a:prstDash val="lgDash"/>
          </a:ln>
        </p:spPr>
        <p:style>
          <a:lnRef idx="1">
            <a:schemeClr val="accent1"/>
          </a:lnRef>
          <a:fillRef idx="0">
            <a:schemeClr val="accent1"/>
          </a:fillRef>
          <a:effectRef idx="0">
            <a:schemeClr val="accent1"/>
          </a:effectRef>
          <a:fontRef idx="minor">
            <a:schemeClr val="tx1"/>
          </a:fontRef>
        </p:style>
      </p:cxnSp>
      <p:sp>
        <p:nvSpPr>
          <p:cNvPr id="13" name="Rounded Rectangle 1">
            <a:extLst>
              <a:ext uri="{FF2B5EF4-FFF2-40B4-BE49-F238E27FC236}">
                <a16:creationId xmlns:a16="http://schemas.microsoft.com/office/drawing/2014/main" id="{98C0762B-5D64-B22A-4D03-C812192765E3}"/>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BB3D7C5-FF0E-DE44-244D-97E4359A33C8}"/>
              </a:ext>
            </a:extLst>
          </p:cNvPr>
          <p:cNvSpPr txBox="1">
            <a:spLocks/>
          </p:cNvSpPr>
          <p:nvPr/>
        </p:nvSpPr>
        <p:spPr>
          <a:xfrm>
            <a:off x="386312" y="9237168"/>
            <a:ext cx="6901900" cy="544830"/>
          </a:xfrm>
          <a:prstGeom prst="roundRect">
            <a:avLst/>
          </a:prstGeom>
          <a:solidFill>
            <a:srgbClr val="1B1464"/>
          </a:solidFill>
          <a:ln>
            <a:solidFill>
              <a:srgbClr val="00BFF2"/>
            </a:solidFill>
          </a:ln>
        </p:spPr>
        <p:txBody>
          <a:bodyPr wrap="square" lIns="91440" tIns="45720" rIns="91440" bIns="45720" anchor="t">
            <a:spAutoFit/>
          </a:bodyPr>
          <a:lstStyle>
            <a:defPPr>
              <a:defRPr lang="en-US"/>
            </a:defPPr>
            <a:lvl1pPr>
              <a:defRPr sz="1100" b="1">
                <a:solidFill>
                  <a:schemeClr val="bg1"/>
                </a:solidFill>
                <a:latin typeface="Helvetica Light" panose="020B0403020202020204" pitchFamily="34" charset="0"/>
              </a:defRPr>
            </a:lvl1pPr>
          </a:lstStyle>
          <a:p>
            <a:pPr>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Website information:</a:t>
            </a:r>
            <a:br>
              <a:rPr lang="en-US" sz="1400" b="1" i="0" u="none" strike="noStrike" kern="1200" cap="none" spc="0" normalizeH="0" baseline="0" noProof="0">
                <a:ln>
                  <a:noFill/>
                </a:ln>
                <a:effectLst/>
                <a:uLnTx/>
                <a:uFillTx/>
                <a:latin typeface="Arial" panose="020B0604020202020204" pitchFamily="34" charset="0"/>
                <a:cs typeface="Arial" panose="020B0604020202020204" pitchFamily="34" charset="0"/>
              </a:rPr>
            </a:br>
            <a:r>
              <a:rPr lang="en-US" sz="1200" b="0">
                <a:solidFill>
                  <a:srgbClr val="00BFF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thevab.com</a:t>
            </a:r>
            <a:r>
              <a:rPr lang="en-US" sz="1200" b="0">
                <a:solidFill>
                  <a:srgbClr val="00BFF2"/>
                </a:solidFill>
                <a:latin typeface="Arial" panose="020B0604020202020204" pitchFamily="34" charset="0"/>
                <a:cs typeface="Arial" panose="020B0604020202020204" pitchFamily="34" charset="0"/>
              </a:rPr>
              <a:t> </a:t>
            </a:r>
            <a:r>
              <a:rPr lang="en-US" sz="1200" b="0">
                <a:latin typeface="Arial" panose="020B0604020202020204" pitchFamily="34" charset="0"/>
                <a:cs typeface="Arial" panose="020B0604020202020204" pitchFamily="34" charset="0"/>
              </a:rPr>
              <a:t>|</a:t>
            </a:r>
            <a:r>
              <a:rPr lang="en-US" sz="1200" b="0">
                <a:solidFill>
                  <a:srgbClr val="00BFF2"/>
                </a:solidFill>
                <a:latin typeface="Arial" panose="020B0604020202020204" pitchFamily="34" charset="0"/>
                <a:cs typeface="Arial" panose="020B0604020202020204" pitchFamily="34" charset="0"/>
              </a:rPr>
              <a:t> </a:t>
            </a:r>
            <a:r>
              <a:rPr lang="en-US" sz="1200" b="0">
                <a:solidFill>
                  <a:srgbClr val="00BFF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info@vab.com</a:t>
            </a:r>
            <a:r>
              <a:rPr lang="en-US" sz="1200" b="0">
                <a:solidFill>
                  <a:srgbClr val="00BFF2"/>
                </a:solidFill>
                <a:latin typeface="Arial" panose="020B0604020202020204" pitchFamily="34" charset="0"/>
                <a:cs typeface="Arial" panose="020B0604020202020204" pitchFamily="34" charset="0"/>
              </a:rPr>
              <a:t> </a:t>
            </a:r>
            <a:endParaRPr kumimoji="0" lang="en-US" sz="1200" b="0"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39078886-037B-1E92-3D44-D8E0C1434DBD}"/>
              </a:ext>
            </a:extLst>
          </p:cNvPr>
          <p:cNvPicPr>
            <a:picLocks noChangeAspect="1"/>
          </p:cNvPicPr>
          <p:nvPr/>
        </p:nvPicPr>
        <p:blipFill rotWithShape="1">
          <a:blip r:embed="rId7" cstate="screen">
            <a:alphaModFix/>
            <a:extLst>
              <a:ext uri="{28A0092B-C50C-407E-A947-70E740481C1C}">
                <a14:useLocalDpi xmlns:a14="http://schemas.microsoft.com/office/drawing/2010/main" val="0"/>
              </a:ext>
            </a:extLst>
          </a:blip>
          <a:srcRect/>
          <a:stretch/>
        </p:blipFill>
        <p:spPr>
          <a:xfrm>
            <a:off x="5789738" y="129177"/>
            <a:ext cx="1795642" cy="625580"/>
          </a:xfrm>
          <a:prstGeom prst="rect">
            <a:avLst/>
          </a:prstGeom>
        </p:spPr>
      </p:pic>
      <p:sp>
        <p:nvSpPr>
          <p:cNvPr id="2" name="Google Shape;62;p13">
            <a:extLst>
              <a:ext uri="{FF2B5EF4-FFF2-40B4-BE49-F238E27FC236}">
                <a16:creationId xmlns:a16="http://schemas.microsoft.com/office/drawing/2014/main" id="{31AD26C5-40C6-2E76-005D-5EF9C5C04E30}"/>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34</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9600964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extLst>
              <a:ext uri="{FF2B5EF4-FFF2-40B4-BE49-F238E27FC236}">
                <a16:creationId xmlns:a16="http://schemas.microsoft.com/office/drawing/2014/main" id="{69DEB2AB-9D69-2621-6366-DEC4CC53FD7C}"/>
              </a:ext>
            </a:extLst>
          </p:cNvPr>
          <p:cNvPicPr>
            <a:picLocks noChangeAspect="1"/>
          </p:cNvPicPr>
          <p:nvPr/>
        </p:nvPicPr>
        <p:blipFill>
          <a:blip r:embed="rId3"/>
          <a:stretch>
            <a:fillRect/>
          </a:stretch>
        </p:blipFill>
        <p:spPr>
          <a:xfrm>
            <a:off x="3998776" y="6937153"/>
            <a:ext cx="2735068" cy="1544568"/>
          </a:xfrm>
          <a:prstGeom prst="rect">
            <a:avLst/>
          </a:prstGeom>
          <a:ln>
            <a:solidFill>
              <a:srgbClr val="1B1464"/>
            </a:solidFill>
          </a:ln>
        </p:spPr>
      </p:pic>
      <p:sp>
        <p:nvSpPr>
          <p:cNvPr id="11" name="Text Box 10">
            <a:extLst>
              <a:ext uri="{FF2B5EF4-FFF2-40B4-BE49-F238E27FC236}">
                <a16:creationId xmlns:a16="http://schemas.microsoft.com/office/drawing/2014/main" id="{973C8EA3-F3CD-EC11-830F-1BA0C360D465}"/>
              </a:ext>
            </a:extLst>
          </p:cNvPr>
          <p:cNvSpPr txBox="1"/>
          <p:nvPr/>
        </p:nvSpPr>
        <p:spPr>
          <a:xfrm>
            <a:off x="2374900" y="2233465"/>
            <a:ext cx="2736850" cy="571500"/>
          </a:xfrm>
          <a:prstGeom prst="rect">
            <a:avLst/>
          </a:prstGeom>
          <a:solidFill>
            <a:srgbClr val="D0D8E0"/>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100" b="1" i="0" u="none" strike="noStrike" kern="1200" cap="none" spc="0" normalizeH="0" baseline="0" noProof="0">
                <a:ln>
                  <a:noFill/>
                </a:ln>
                <a:solidFill>
                  <a:srgbClr val="1B1464"/>
                </a:solidFill>
                <a:effectLst/>
                <a:uLnTx/>
                <a:uFillTx/>
                <a:latin typeface="Arial" panose="020B0604020202020204" pitchFamily="34" charset="0"/>
                <a:ea typeface="Calibri" panose="020F0502020204030204" pitchFamily="34" charset="0"/>
                <a:cs typeface="Arial" panose="020B0604020202020204" pitchFamily="34" charset="0"/>
              </a:rPr>
              <a:t>Want to learn more?</a:t>
            </a: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1" i="1" u="none" strike="noStrike" kern="1200" cap="none" spc="0" normalizeH="0" baseline="0" noProof="0">
                <a:ln>
                  <a:noFill/>
                </a:ln>
                <a:solidFill>
                  <a:srgbClr val="1B1464"/>
                </a:solidFill>
                <a:effectLst/>
                <a:uLnTx/>
                <a:uFillTx/>
                <a:latin typeface="Arial" panose="020B0604020202020204" pitchFamily="34" charset="0"/>
                <a:ea typeface="Calibri" panose="020F0502020204030204" pitchFamily="34" charset="0"/>
                <a:cs typeface="Arial" panose="020B0604020202020204" pitchFamily="34" charset="0"/>
              </a:rPr>
              <a:t>Click on the images below for the content</a:t>
            </a: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122A0FC-C940-6670-78FE-0E046AF2E3E4}"/>
              </a:ext>
            </a:extLst>
          </p:cNvPr>
          <p:cNvSpPr txBox="1"/>
          <p:nvPr/>
        </p:nvSpPr>
        <p:spPr>
          <a:xfrm>
            <a:off x="238977" y="8667970"/>
            <a:ext cx="7148794" cy="10464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Looking for industry glossaries and overviews?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 b="1" i="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VAB’s </a:t>
            </a:r>
            <a:r>
              <a:rPr kumimoji="0" lang="en-US" sz="1400" b="1" i="1"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Advertising Essentials</a:t>
            </a:r>
            <a:r>
              <a:rPr kumimoji="0" lang="en-US" sz="1400" b="0"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Insights Hub </a:t>
            </a:r>
            <a:r>
              <a:rPr kumimoji="0" lang="en-US" sz="1400" b="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hosts content on a </a:t>
            </a:r>
            <a:r>
              <a:rPr lang="en-US" sz="1400" b="1">
                <a:solidFill>
                  <a:srgbClr val="1B1464"/>
                </a:solidFill>
                <a:latin typeface="Arial" panose="020B0604020202020204" pitchFamily="34" charset="0"/>
                <a:cs typeface="Arial" panose="020B0604020202020204" pitchFamily="34" charset="0"/>
              </a:rPr>
              <a:t>wide range of topics</a:t>
            </a:r>
            <a:r>
              <a:rPr kumimoji="0" lang="en-US" sz="1400" b="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including </a:t>
            </a:r>
            <a:r>
              <a:rPr kumimoji="0" lang="en-US" sz="1400" b="1" i="1"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addressable TV</a:t>
            </a:r>
            <a:r>
              <a:rPr kumimoji="0" lang="en-US" sz="1400" b="1" i="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
            </a:r>
            <a:r>
              <a:rPr kumimoji="0" lang="en-US" sz="1400" b="1" i="1" u="none" strike="noStrike" kern="1200" cap="none" spc="0" normalizeH="0" baseline="0" noProof="0">
                <a:ln>
                  <a:noFill/>
                </a:ln>
                <a:solidFill>
                  <a:srgbClr val="4EBEA4"/>
                </a:solidFill>
                <a:effectLst/>
                <a:uLnTx/>
                <a:uFillTx/>
                <a:latin typeface="Arial" panose="020B0604020202020204" pitchFamily="34" charset="0"/>
                <a:cs typeface="Arial" panose="020B0604020202020204" pitchFamily="34" charset="0"/>
              </a:rPr>
              <a:t>audience-based buying</a:t>
            </a:r>
            <a:r>
              <a:rPr kumimoji="0" lang="en-US" sz="1400" b="1" i="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
            </a:r>
            <a:r>
              <a:rPr lang="en-US" sz="1400" b="1" i="1">
                <a:solidFill>
                  <a:srgbClr val="A343FF"/>
                </a:solidFill>
                <a:latin typeface="Arial" panose="020B0604020202020204" pitchFamily="34" charset="0"/>
                <a:cs typeface="Arial" panose="020B0604020202020204" pitchFamily="34" charset="0"/>
              </a:rPr>
              <a:t>brand safety</a:t>
            </a:r>
            <a:r>
              <a:rPr kumimoji="0" lang="en-US" sz="1400" b="1" i="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
            </a:r>
            <a:r>
              <a:rPr lang="en-US" sz="1400" b="1" i="1">
                <a:solidFill>
                  <a:srgbClr val="55AD00"/>
                </a:solidFill>
                <a:latin typeface="Arial" panose="020B0604020202020204" pitchFamily="34" charset="0"/>
                <a:cs typeface="Arial" panose="020B0604020202020204" pitchFamily="34" charset="0"/>
              </a:rPr>
              <a:t>data privacy &amp; security</a:t>
            </a:r>
            <a:r>
              <a:rPr kumimoji="0" lang="en-US" sz="1400" b="1" i="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t>
            </a:r>
            <a:r>
              <a:rPr kumimoji="0" lang="en-US" sz="1400" b="1" i="1" u="none" strike="noStrike" kern="1200" cap="none" spc="0" normalizeH="0" baseline="0" noProof="0">
                <a:ln>
                  <a:noFill/>
                </a:ln>
                <a:solidFill>
                  <a:srgbClr val="FF6E30"/>
                </a:solidFill>
                <a:effectLst/>
                <a:uLnTx/>
                <a:uFillTx/>
                <a:latin typeface="Arial" panose="020B0604020202020204" pitchFamily="34" charset="0"/>
                <a:cs typeface="Arial" panose="020B0604020202020204" pitchFamily="34" charset="0"/>
              </a:rPr>
              <a:t> programmatic TV</a:t>
            </a:r>
            <a:r>
              <a:rPr kumimoji="0" lang="en-US" sz="1400" b="1" i="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t>
            </a:r>
            <a:r>
              <a:rPr kumimoji="0" lang="en-US" sz="1400" b="1" i="1" u="none" strike="noStrike" kern="1200" cap="none" spc="0" normalizeH="0" baseline="0" noProof="0">
                <a:ln>
                  <a:noFill/>
                </a:ln>
                <a:solidFill>
                  <a:srgbClr val="FF6E30"/>
                </a:solidFill>
                <a:effectLst/>
                <a:uLnTx/>
                <a:uFillTx/>
                <a:latin typeface="Arial" panose="020B0604020202020204" pitchFamily="34" charset="0"/>
                <a:cs typeface="Arial" panose="020B0604020202020204" pitchFamily="34" charset="0"/>
              </a:rPr>
              <a:t> </a:t>
            </a:r>
            <a:r>
              <a:rPr kumimoji="0" lang="en-US" sz="1400" b="1" i="1" u="none" strike="noStrike" kern="1200" cap="none" spc="0" normalizeH="0" baseline="0" noProof="0">
                <a:ln>
                  <a:noFill/>
                </a:ln>
                <a:solidFill>
                  <a:srgbClr val="2C82FF"/>
                </a:solidFill>
                <a:effectLst/>
                <a:uLnTx/>
                <a:uFillTx/>
                <a:latin typeface="Arial" panose="020B0604020202020204" pitchFamily="34" charset="0"/>
                <a:cs typeface="Arial" panose="020B0604020202020204" pitchFamily="34" charset="0"/>
              </a:rPr>
              <a:t>streaming</a:t>
            </a:r>
            <a:r>
              <a:rPr kumimoji="0" lang="en-US" sz="1400" b="1" i="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t>
            </a:r>
            <a:r>
              <a:rPr kumimoji="0" lang="en-US" sz="1400" b="1" i="1" u="none" strike="noStrike" kern="1200" cap="none" spc="0" normalizeH="0" baseline="0" noProof="0">
                <a:ln>
                  <a:noFill/>
                </a:ln>
                <a:solidFill>
                  <a:srgbClr val="FF6E30"/>
                </a:solidFill>
                <a:effectLst/>
                <a:uLnTx/>
                <a:uFillTx/>
                <a:latin typeface="Arial" panose="020B0604020202020204" pitchFamily="34" charset="0"/>
                <a:cs typeface="Arial" panose="020B0604020202020204" pitchFamily="34" charset="0"/>
              </a:rPr>
              <a:t> </a:t>
            </a:r>
            <a:r>
              <a:rPr kumimoji="0" lang="en-US" sz="1400" b="1" i="1"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video measurement </a:t>
            </a:r>
            <a:r>
              <a:rPr kumimoji="0" lang="en-US" sz="1400" b="1" i="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and more. </a:t>
            </a:r>
          </a:p>
        </p:txBody>
      </p:sp>
      <p:pic>
        <p:nvPicPr>
          <p:cNvPr id="13" name="Picture 12">
            <a:hlinkClick r:id="rId5"/>
            <a:extLst>
              <a:ext uri="{FF2B5EF4-FFF2-40B4-BE49-F238E27FC236}">
                <a16:creationId xmlns:a16="http://schemas.microsoft.com/office/drawing/2014/main" id="{27261490-B885-7CCC-F036-D95E43C910AA}"/>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4005341" y="3163183"/>
            <a:ext cx="2736850" cy="1537604"/>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1B1464"/>
            </a:solidFill>
          </a:ln>
        </p:spPr>
      </p:pic>
      <p:pic>
        <p:nvPicPr>
          <p:cNvPr id="14" name="Picture 13">
            <a:hlinkClick r:id="rId8"/>
            <a:extLst>
              <a:ext uri="{FF2B5EF4-FFF2-40B4-BE49-F238E27FC236}">
                <a16:creationId xmlns:a16="http://schemas.microsoft.com/office/drawing/2014/main" id="{19F1C5A8-40F0-4565-269B-7769C68C0612}"/>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bwMode="auto">
          <a:xfrm>
            <a:off x="876722" y="6937153"/>
            <a:ext cx="2735068" cy="1544568"/>
          </a:xfrm>
          <a:prstGeom prst="rect">
            <a:avLst/>
          </a:prstGeom>
          <a:ln>
            <a:solidFill>
              <a:srgbClr val="1B1464"/>
            </a:solidFill>
          </a:ln>
        </p:spPr>
      </p:pic>
      <p:pic>
        <p:nvPicPr>
          <p:cNvPr id="22" name="Picture 21">
            <a:hlinkClick r:id="rId10"/>
            <a:extLst>
              <a:ext uri="{FF2B5EF4-FFF2-40B4-BE49-F238E27FC236}">
                <a16:creationId xmlns:a16="http://schemas.microsoft.com/office/drawing/2014/main" id="{C6DB8747-0A19-19E8-9F2B-298801BC0786}"/>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876722" y="5052803"/>
            <a:ext cx="2736997" cy="1538606"/>
          </a:xfrm>
          <a:prstGeom prst="rect">
            <a:avLst/>
          </a:prstGeom>
          <a:ln>
            <a:solidFill>
              <a:srgbClr val="1B1464"/>
            </a:solidFill>
          </a:ln>
        </p:spPr>
      </p:pic>
      <p:pic>
        <p:nvPicPr>
          <p:cNvPr id="25" name="Picture 24">
            <a:hlinkClick r:id="rId12"/>
            <a:extLst>
              <a:ext uri="{FF2B5EF4-FFF2-40B4-BE49-F238E27FC236}">
                <a16:creationId xmlns:a16="http://schemas.microsoft.com/office/drawing/2014/main" id="{ABD01F9F-682C-9322-7FFE-99523C967F67}"/>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a:off x="4013688" y="5053180"/>
            <a:ext cx="2736850" cy="1538606"/>
          </a:xfrm>
          <a:prstGeom prst="rect">
            <a:avLst/>
          </a:prstGeom>
          <a:ln>
            <a:solidFill>
              <a:srgbClr val="1B1464"/>
            </a:solidFill>
          </a:ln>
        </p:spPr>
      </p:pic>
      <p:pic>
        <p:nvPicPr>
          <p:cNvPr id="26" name="Picture 25">
            <a:hlinkClick r:id="rId14"/>
            <a:extLst>
              <a:ext uri="{FF2B5EF4-FFF2-40B4-BE49-F238E27FC236}">
                <a16:creationId xmlns:a16="http://schemas.microsoft.com/office/drawing/2014/main" id="{33842D21-1B75-9AA0-2F1A-63C3C5922543}"/>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bwMode="auto">
          <a:xfrm>
            <a:off x="876722" y="3163183"/>
            <a:ext cx="2735068" cy="1536849"/>
          </a:xfrm>
          <a:prstGeom prst="rect">
            <a:avLst/>
          </a:prstGeom>
          <a:ln>
            <a:solidFill>
              <a:srgbClr val="1F1A62"/>
            </a:solidFill>
          </a:ln>
        </p:spPr>
      </p:pic>
      <p:pic>
        <p:nvPicPr>
          <p:cNvPr id="5" name="Picture 2">
            <a:extLst>
              <a:ext uri="{FF2B5EF4-FFF2-40B4-BE49-F238E27FC236}">
                <a16:creationId xmlns:a16="http://schemas.microsoft.com/office/drawing/2014/main" id="{D47CB590-B345-A562-2B29-45E5678A2C3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713" y="190717"/>
            <a:ext cx="5580993" cy="892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8232F5E-388C-CCDD-5228-C5EF8D85FE8C}"/>
              </a:ext>
            </a:extLst>
          </p:cNvPr>
          <p:cNvSpPr txBox="1"/>
          <p:nvPr/>
        </p:nvSpPr>
        <p:spPr>
          <a:xfrm>
            <a:off x="-14912" y="1132753"/>
            <a:ext cx="7772400" cy="830997"/>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Thank you for reading the VAB’s Advanced Measurement Solutions Directory.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We invite all measurement solutions to submit their capabilities for inclusion.</a:t>
            </a:r>
          </a:p>
          <a:p>
            <a:pPr algn="ctr">
              <a:defRPr/>
            </a:pPr>
            <a:r>
              <a:rPr lang="en-US" sz="1600">
                <a:solidFill>
                  <a:srgbClr val="1B1464"/>
                </a:solidFill>
                <a:latin typeface="Arial" panose="020B0604020202020204" pitchFamily="34" charset="0"/>
                <a:cs typeface="Arial" panose="020B0604020202020204" pitchFamily="34" charset="0"/>
              </a:rPr>
              <a:t> </a:t>
            </a:r>
            <a:r>
              <a:rPr kumimoji="0" lang="en-US" sz="16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If interested, please contact us at</a:t>
            </a:r>
            <a:r>
              <a:rPr kumimoji="0" lang="en-US" sz="1600" b="0"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info@thevab.com</a:t>
            </a:r>
            <a:r>
              <a:rPr lang="en-US" sz="1600" b="1">
                <a:solidFill>
                  <a:srgbClr val="00BFF2"/>
                </a:solidFill>
                <a:latin typeface="Arial" panose="020B0604020202020204" pitchFamily="34" charset="0"/>
                <a:cs typeface="Arial" panose="020B0604020202020204" pitchFamily="34" charset="0"/>
              </a:rPr>
              <a:t> </a:t>
            </a:r>
            <a:endParaRPr kumimoji="0" lang="en-US" sz="16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8146ADA-BE01-824D-C7E4-F65FCCE3876A}"/>
              </a:ext>
            </a:extLst>
          </p:cNvPr>
          <p:cNvPicPr>
            <a:picLocks noChangeAspect="1"/>
          </p:cNvPicPr>
          <p:nvPr/>
        </p:nvPicPr>
        <p:blipFill rotWithShape="1">
          <a:blip r:embed="rId18"/>
          <a:srcRect l="4181" t="95080" r="-1"/>
          <a:stretch/>
        </p:blipFill>
        <p:spPr>
          <a:xfrm>
            <a:off x="0" y="9839147"/>
            <a:ext cx="7772400" cy="221757"/>
          </a:xfrm>
          <a:prstGeom prst="rect">
            <a:avLst/>
          </a:prstGeom>
        </p:spPr>
      </p:pic>
      <p:sp>
        <p:nvSpPr>
          <p:cNvPr id="9" name="Google Shape;62;p13">
            <a:extLst>
              <a:ext uri="{FF2B5EF4-FFF2-40B4-BE49-F238E27FC236}">
                <a16:creationId xmlns:a16="http://schemas.microsoft.com/office/drawing/2014/main" id="{79823CF5-EB3D-01B1-4676-520A544075DC}"/>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35</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4168623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ue jellyfish in the water&#10;&#10;Description automatically generated with low confidence">
            <a:extLst>
              <a:ext uri="{FF2B5EF4-FFF2-40B4-BE49-F238E27FC236}">
                <a16:creationId xmlns:a16="http://schemas.microsoft.com/office/drawing/2014/main" id="{82AB81AA-5B47-5B0B-9CC6-97E6912AA65E}"/>
              </a:ext>
            </a:extLst>
          </p:cNvPr>
          <p:cNvPicPr>
            <a:picLocks noChangeAspect="1"/>
          </p:cNvPicPr>
          <p:nvPr/>
        </p:nvPicPr>
        <p:blipFill rotWithShape="1">
          <a:blip r:embed="rId3"/>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0" y="9839147"/>
            <a:ext cx="7772400" cy="22175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a:spLocks/>
          </p:cNvSpPr>
          <p:nvPr/>
        </p:nvSpPr>
        <p:spPr>
          <a:xfrm>
            <a:off x="285443" y="1625756"/>
            <a:ext cx="3893126" cy="369333"/>
          </a:xfrm>
          <a:prstGeom prst="rect">
            <a:avLst/>
          </a:prstGeom>
          <a:noFill/>
        </p:spPr>
        <p:txBody>
          <a:bodyPr wrap="square" rtlCol="0">
            <a:spAutoFit/>
          </a:bodyPr>
          <a:lstStyle/>
          <a:p>
            <a:pPr marL="342908" marR="0" lvl="0" indent="-342908"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endParaRPr>
          </a:p>
        </p:txBody>
      </p:sp>
      <p:cxnSp>
        <p:nvCxnSpPr>
          <p:cNvPr id="17" name="Straight Connector 16">
            <a:extLst>
              <a:ext uri="{FF2B5EF4-FFF2-40B4-BE49-F238E27FC236}">
                <a16:creationId xmlns:a16="http://schemas.microsoft.com/office/drawing/2014/main" id="{B9314962-909F-94F0-9C0A-741D073BF6D2}"/>
              </a:ext>
            </a:extLst>
          </p:cNvPr>
          <p:cNvCxnSpPr>
            <a:cxnSpLocks/>
          </p:cNvCxnSpPr>
          <p:nvPr/>
        </p:nvCxnSpPr>
        <p:spPr>
          <a:xfrm>
            <a:off x="209693" y="2515570"/>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2389F8-AF09-C704-D6AA-C7FE57FB00D7}"/>
              </a:ext>
            </a:extLst>
          </p:cNvPr>
          <p:cNvCxnSpPr>
            <a:cxnSpLocks/>
          </p:cNvCxnSpPr>
          <p:nvPr/>
        </p:nvCxnSpPr>
        <p:spPr>
          <a:xfrm>
            <a:off x="209693" y="4132756"/>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A9FC20-8FB7-84BC-369A-8C7A38F671DE}"/>
              </a:ext>
            </a:extLst>
          </p:cNvPr>
          <p:cNvCxnSpPr>
            <a:cxnSpLocks/>
          </p:cNvCxnSpPr>
          <p:nvPr/>
        </p:nvCxnSpPr>
        <p:spPr>
          <a:xfrm>
            <a:off x="222348" y="8050206"/>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B251A16-0400-D2F0-3A44-CC424265568E}"/>
              </a:ext>
            </a:extLst>
          </p:cNvPr>
          <p:cNvCxnSpPr>
            <a:cxnSpLocks/>
          </p:cNvCxnSpPr>
          <p:nvPr/>
        </p:nvCxnSpPr>
        <p:spPr>
          <a:xfrm>
            <a:off x="3279478" y="5514975"/>
            <a:ext cx="0" cy="2368550"/>
          </a:xfrm>
          <a:prstGeom prst="line">
            <a:avLst/>
          </a:prstGeom>
          <a:ln>
            <a:solidFill>
              <a:srgbClr val="00BFF2"/>
            </a:solidFill>
            <a:prstDash val="lg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3874F8-C38A-3AF7-F327-A104D3138979}"/>
              </a:ext>
            </a:extLst>
          </p:cNvPr>
          <p:cNvSpPr txBox="1"/>
          <p:nvPr/>
        </p:nvSpPr>
        <p:spPr>
          <a:xfrm>
            <a:off x="284418" y="1020752"/>
            <a:ext cx="7282646" cy="1600438"/>
          </a:xfrm>
          <a:prstGeom prst="rect">
            <a:avLst/>
          </a:prstGeom>
          <a:noFill/>
        </p:spPr>
        <p:txBody>
          <a:bodyPr wrap="square" lIns="91440" tIns="45720" rIns="91440" bIns="45720" anchor="t">
            <a:spAutoFit/>
          </a:bodyPr>
          <a:lstStyle/>
          <a:p>
            <a:r>
              <a:rPr lang="en-US" sz="1200" b="1">
                <a:solidFill>
                  <a:srgbClr val="00B0F0"/>
                </a:solidFill>
                <a:latin typeface="Arial" panose="020B0604020202020204" pitchFamily="34" charset="0"/>
                <a:cs typeface="Arial" panose="020B0604020202020204" pitchFamily="34" charset="0"/>
              </a:rPr>
              <a:t>What do you do?</a:t>
            </a:r>
          </a:p>
          <a:p>
            <a:endParaRPr lang="en-US" sz="200">
              <a:solidFill>
                <a:srgbClr val="1B1464"/>
              </a:solidFill>
              <a:latin typeface="Arial" panose="020B0604020202020204" pitchFamily="34" charset="0"/>
              <a:cs typeface="Arial" panose="020B0604020202020204" pitchFamily="34" charset="0"/>
            </a:endParaRPr>
          </a:p>
          <a:p>
            <a:r>
              <a:rPr lang="en-US" sz="1200">
                <a:solidFill>
                  <a:srgbClr val="1B1464"/>
                </a:solidFill>
                <a:latin typeface="Arial" panose="020B0604020202020204" pitchFamily="34" charset="0"/>
                <a:cs typeface="Arial" panose="020B0604020202020204" pitchFamily="34" charset="0"/>
              </a:rPr>
              <a:t>Affinity Solutions is the leading consumer purchase insights company. We provide a complete view </a:t>
            </a:r>
            <a:br>
              <a:rPr lang="en-US" sz="1200">
                <a:solidFill>
                  <a:srgbClr val="1B1464"/>
                </a:solidFill>
                <a:latin typeface="Arial" panose="020B0604020202020204" pitchFamily="34" charset="0"/>
                <a:cs typeface="Arial" panose="020B0604020202020204" pitchFamily="34" charset="0"/>
              </a:rPr>
            </a:br>
            <a:r>
              <a:rPr lang="en-US" sz="1200">
                <a:solidFill>
                  <a:srgbClr val="1B1464"/>
                </a:solidFill>
                <a:latin typeface="Arial" panose="020B0604020202020204" pitchFamily="34" charset="0"/>
                <a:cs typeface="Arial" panose="020B0604020202020204" pitchFamily="34" charset="0"/>
              </a:rPr>
              <a:t>of U.S. and U.K. consumer spending, across and between brands, via exclusive access to fully permissioned transaction data from over 100 million consumers. Our proprietary AI technology, Comet™, transforms these purchase signals into actionable insights for business and marketing leaders to drive optimal outcomes and build lasting customer relationships. Visit </a:t>
            </a:r>
            <a:r>
              <a:rPr lang="en-US" sz="1200">
                <a:solidFill>
                  <a:srgbClr val="00BFF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www.affinitysolutions.com</a:t>
            </a:r>
            <a:r>
              <a:rPr lang="en-US" sz="1200">
                <a:solidFill>
                  <a:srgbClr val="00BFF2"/>
                </a:solidFill>
                <a:latin typeface="Arial" panose="020B0604020202020204" pitchFamily="34" charset="0"/>
                <a:cs typeface="Arial" panose="020B0604020202020204" pitchFamily="34" charset="0"/>
              </a:rPr>
              <a:t> </a:t>
            </a:r>
            <a:r>
              <a:rPr lang="en-US" sz="1200">
                <a:solidFill>
                  <a:srgbClr val="1B1464"/>
                </a:solidFill>
                <a:latin typeface="Arial" panose="020B0604020202020204" pitchFamily="34" charset="0"/>
                <a:cs typeface="Arial" panose="020B0604020202020204" pitchFamily="34" charset="0"/>
              </a:rPr>
              <a:t>to discover how we're shaping the future of consumer purchase insights.</a:t>
            </a:r>
            <a:br>
              <a:rPr lang="en-US" sz="1200">
                <a:solidFill>
                  <a:srgbClr val="1B1464"/>
                </a:solidFill>
                <a:latin typeface="Arial" panose="020B0604020202020204" pitchFamily="34" charset="0"/>
                <a:cs typeface="Arial" panose="020B0604020202020204" pitchFamily="34" charset="0"/>
              </a:rPr>
            </a:br>
            <a:endParaRPr lang="en-US" sz="1200">
              <a:solidFill>
                <a:srgbClr val="1B1464"/>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6F70DCB-4570-54F6-6E3B-9D981375506F}"/>
              </a:ext>
            </a:extLst>
          </p:cNvPr>
          <p:cNvSpPr txBox="1"/>
          <p:nvPr/>
        </p:nvSpPr>
        <p:spPr>
          <a:xfrm>
            <a:off x="311642" y="2630281"/>
            <a:ext cx="7051244" cy="1415772"/>
          </a:xfrm>
          <a:prstGeom prst="rect">
            <a:avLst/>
          </a:prstGeom>
          <a:noFill/>
        </p:spPr>
        <p:txBody>
          <a:bodyPr wrap="square" lIns="91440" tIns="45720" rIns="91440" bIns="45720" anchor="t">
            <a:spAutoFit/>
          </a:bodyPr>
          <a:lstStyle/>
          <a:p>
            <a:r>
              <a:rPr lang="en-US" sz="1200" b="1">
                <a:solidFill>
                  <a:srgbClr val="00B0F0"/>
                </a:solidFill>
                <a:latin typeface="Arial" panose="020B0604020202020204" pitchFamily="34" charset="0"/>
                <a:cs typeface="Arial" panose="020B0604020202020204" pitchFamily="34" charset="0"/>
              </a:rPr>
              <a:t>What makes your product or platform unique?</a:t>
            </a:r>
          </a:p>
          <a:p>
            <a:endParaRPr lang="en-US" sz="200" b="0">
              <a:solidFill>
                <a:srgbClr val="1B1464"/>
              </a:solidFill>
              <a:latin typeface="Arial" panose="020B0604020202020204" pitchFamily="34" charset="0"/>
              <a:cs typeface="Arial" panose="020B0604020202020204" pitchFamily="34" charset="0"/>
            </a:endParaRPr>
          </a:p>
          <a:p>
            <a:r>
              <a:rPr lang="en-US" sz="1200" b="0">
                <a:solidFill>
                  <a:srgbClr val="1B1464"/>
                </a:solidFill>
                <a:latin typeface="Arial" panose="020B0604020202020204" pitchFamily="34" charset="0"/>
                <a:cs typeface="Arial" panose="020B0604020202020204" pitchFamily="34" charset="0"/>
              </a:rPr>
              <a:t>Affinity’s proprietary platform, Comet™, </a:t>
            </a:r>
            <a:r>
              <a:rPr lang="en-US" sz="1200">
                <a:solidFill>
                  <a:srgbClr val="1B1464"/>
                </a:solidFill>
                <a:latin typeface="Arial" panose="020B0604020202020204" pitchFamily="34" charset="0"/>
                <a:cs typeface="Arial" panose="020B0604020202020204" pitchFamily="34" charset="0"/>
              </a:rPr>
              <a:t>offers exclusive access to the largest deterministic dataset </a:t>
            </a:r>
            <a:br>
              <a:rPr lang="en-US" sz="1200">
                <a:solidFill>
                  <a:srgbClr val="1B1464"/>
                </a:solidFill>
                <a:latin typeface="Arial" panose="020B0604020202020204" pitchFamily="34" charset="0"/>
                <a:cs typeface="Arial" panose="020B0604020202020204" pitchFamily="34" charset="0"/>
              </a:rPr>
            </a:br>
            <a:r>
              <a:rPr lang="en-US" sz="1200">
                <a:solidFill>
                  <a:srgbClr val="1B1464"/>
                </a:solidFill>
                <a:latin typeface="Arial" panose="020B0604020202020204" pitchFamily="34" charset="0"/>
                <a:cs typeface="Arial" panose="020B0604020202020204" pitchFamily="34" charset="0"/>
              </a:rPr>
              <a:t>of consumer spending in the US and the U.K.. Affinity’s purchase insights are fully permissioned, privacy-safe and available in real-time. Comet™ not only enhances existing datasets but also integrates seamlessly into widely adopted platforms ensuring a smooth, hassle-free user experience. This unique blend of proprietary data, innovative technology and seamless integrations makes Affinity Solutions a crucial partner in outcomes measurement.</a:t>
            </a:r>
          </a:p>
        </p:txBody>
      </p:sp>
      <p:sp>
        <p:nvSpPr>
          <p:cNvPr id="19" name="TextBox 18">
            <a:extLst>
              <a:ext uri="{FF2B5EF4-FFF2-40B4-BE49-F238E27FC236}">
                <a16:creationId xmlns:a16="http://schemas.microsoft.com/office/drawing/2014/main" id="{3EADFF59-FC6B-29CA-B71B-7F3710A164CD}"/>
              </a:ext>
            </a:extLst>
          </p:cNvPr>
          <p:cNvSpPr txBox="1"/>
          <p:nvPr/>
        </p:nvSpPr>
        <p:spPr>
          <a:xfrm>
            <a:off x="311641" y="4230858"/>
            <a:ext cx="7051242" cy="1046440"/>
          </a:xfrm>
          <a:prstGeom prst="rect">
            <a:avLst/>
          </a:prstGeom>
          <a:noFill/>
        </p:spPr>
        <p:txBody>
          <a:bodyPr wrap="square" lIns="91440" tIns="45720" rIns="91440" bIns="45720" anchor="t">
            <a:spAutoFit/>
          </a:bodyPr>
          <a:lstStyle/>
          <a:p>
            <a:r>
              <a:rPr lang="en-US" sz="1200" b="1">
                <a:solidFill>
                  <a:srgbClr val="00B0F0"/>
                </a:solidFill>
                <a:latin typeface="Arial" panose="020B0604020202020204" pitchFamily="34" charset="0"/>
                <a:cs typeface="Arial" panose="020B0604020202020204" pitchFamily="34" charset="0"/>
              </a:rPr>
              <a:t>Which types of companies do you serve?</a:t>
            </a:r>
          </a:p>
          <a:p>
            <a:endParaRPr lang="en-US" sz="200" b="0" i="0" u="none" strike="noStrike">
              <a:solidFill>
                <a:srgbClr val="1B1464"/>
              </a:solidFill>
              <a:effectLst/>
              <a:latin typeface="Arial" panose="020B0604020202020204" pitchFamily="34" charset="0"/>
              <a:cs typeface="Arial" panose="020B0604020202020204" pitchFamily="34" charset="0"/>
            </a:endParaRPr>
          </a:p>
          <a:p>
            <a:r>
              <a:rPr lang="en-US" sz="1200" b="0" i="0" u="none" strike="noStrike">
                <a:solidFill>
                  <a:srgbClr val="1B1464"/>
                </a:solidFill>
                <a:effectLst/>
                <a:latin typeface="Arial" panose="020B0604020202020204" pitchFamily="34" charset="0"/>
                <a:cs typeface="Arial" panose="020B0604020202020204" pitchFamily="34" charset="0"/>
              </a:rPr>
              <a:t>Affinity’s services cater to a wide array of industries including retail, </a:t>
            </a:r>
            <a:r>
              <a:rPr lang="en-US" sz="1200">
                <a:solidFill>
                  <a:srgbClr val="1B1464"/>
                </a:solidFill>
                <a:latin typeface="Arial" panose="020B0604020202020204" pitchFamily="34" charset="0"/>
                <a:cs typeface="Arial" panose="020B0604020202020204" pitchFamily="34" charset="0"/>
              </a:rPr>
              <a:t>QSR, travel</a:t>
            </a:r>
            <a:r>
              <a:rPr lang="en-US" sz="1200" b="0" i="0" u="none" strike="noStrike">
                <a:solidFill>
                  <a:srgbClr val="1B1464"/>
                </a:solidFill>
                <a:effectLst/>
                <a:latin typeface="Arial" panose="020B0604020202020204" pitchFamily="34" charset="0"/>
                <a:cs typeface="Arial" panose="020B0604020202020204" pitchFamily="34" charset="0"/>
              </a:rPr>
              <a:t>, entertainment, and more. We provide indispensable value to marketers, agencies, </a:t>
            </a:r>
            <a:r>
              <a:rPr lang="en-US" sz="1200">
                <a:solidFill>
                  <a:srgbClr val="1B1464"/>
                </a:solidFill>
                <a:latin typeface="Arial" panose="020B0604020202020204" pitchFamily="34" charset="0"/>
                <a:cs typeface="Arial" panose="020B0604020202020204" pitchFamily="34" charset="0"/>
              </a:rPr>
              <a:t>platforms, publishers, consultancies </a:t>
            </a:r>
            <a:r>
              <a:rPr lang="en-US" sz="1200" b="0" i="0" u="none" strike="noStrike">
                <a:solidFill>
                  <a:srgbClr val="1B1464"/>
                </a:solidFill>
                <a:effectLst/>
                <a:latin typeface="Arial" panose="020B0604020202020204" pitchFamily="34" charset="0"/>
                <a:cs typeface="Arial" panose="020B0604020202020204" pitchFamily="34" charset="0"/>
              </a:rPr>
              <a:t>and financial service </a:t>
            </a:r>
            <a:r>
              <a:rPr lang="en-US" sz="1200">
                <a:solidFill>
                  <a:srgbClr val="1B1464"/>
                </a:solidFill>
                <a:latin typeface="Arial" panose="020B0604020202020204" pitchFamily="34" charset="0"/>
                <a:cs typeface="Arial" panose="020B0604020202020204" pitchFamily="34" charset="0"/>
              </a:rPr>
              <a:t>companies </a:t>
            </a:r>
            <a:r>
              <a:rPr lang="en-US" sz="1200" b="0" i="0" u="none" strike="noStrike">
                <a:solidFill>
                  <a:srgbClr val="1B1464"/>
                </a:solidFill>
                <a:effectLst/>
                <a:latin typeface="Arial" panose="020B0604020202020204" pitchFamily="34" charset="0"/>
                <a:cs typeface="Arial" panose="020B0604020202020204" pitchFamily="34" charset="0"/>
              </a:rPr>
              <a:t>through </a:t>
            </a:r>
            <a:r>
              <a:rPr lang="en-US" sz="1200">
                <a:solidFill>
                  <a:srgbClr val="1B1464"/>
                </a:solidFill>
                <a:latin typeface="Arial" panose="020B0604020202020204" pitchFamily="34" charset="0"/>
                <a:cs typeface="Arial" panose="020B0604020202020204" pitchFamily="34" charset="0"/>
              </a:rPr>
              <a:t>marketing and measurement solutions</a:t>
            </a:r>
            <a:r>
              <a:rPr lang="en-US" sz="1200" b="0" i="0" u="none" strike="noStrike">
                <a:solidFill>
                  <a:srgbClr val="1B1464"/>
                </a:solidFill>
                <a:effectLst/>
                <a:latin typeface="Arial" panose="020B0604020202020204" pitchFamily="34" charset="0"/>
                <a:cs typeface="Arial" panose="020B0604020202020204" pitchFamily="34" charset="0"/>
              </a:rPr>
              <a:t> crafted to meet </a:t>
            </a:r>
            <a:r>
              <a:rPr lang="en-US" sz="1200">
                <a:solidFill>
                  <a:srgbClr val="1B1464"/>
                </a:solidFill>
                <a:latin typeface="Arial" panose="020B0604020202020204" pitchFamily="34" charset="0"/>
                <a:cs typeface="Arial" panose="020B0604020202020204" pitchFamily="34" charset="0"/>
              </a:rPr>
              <a:t>their diverse needs.</a:t>
            </a:r>
            <a:endParaRPr lang="en-US" sz="1200" b="1">
              <a:solidFill>
                <a:srgbClr val="1B1464"/>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563D71B-A91C-7A6B-1DF9-BEB7980D4EDE}"/>
              </a:ext>
            </a:extLst>
          </p:cNvPr>
          <p:cNvSpPr txBox="1"/>
          <p:nvPr/>
        </p:nvSpPr>
        <p:spPr>
          <a:xfrm>
            <a:off x="290462" y="5453526"/>
            <a:ext cx="3075590" cy="2523768"/>
          </a:xfrm>
          <a:prstGeom prst="rect">
            <a:avLst/>
          </a:prstGeom>
          <a:noFill/>
        </p:spPr>
        <p:txBody>
          <a:bodyPr wrap="square" lIns="91440" tIns="45720" rIns="91440" bIns="45720" anchor="t">
            <a:spAutoFit/>
          </a:bodyPr>
          <a:lstStyle/>
          <a:p>
            <a:r>
              <a:rPr lang="en-US" sz="1200" b="1">
                <a:solidFill>
                  <a:srgbClr val="00B0F0"/>
                </a:solidFill>
                <a:latin typeface="Arial" panose="020B0604020202020204" pitchFamily="34" charset="0"/>
                <a:cs typeface="Arial" panose="020B0604020202020204" pitchFamily="34" charset="0"/>
              </a:rPr>
              <a:t>Which attribution model(s) do you utilize?</a:t>
            </a:r>
          </a:p>
          <a:p>
            <a:endParaRPr lang="en-US" sz="200" b="1" i="0" u="none" strike="noStrike">
              <a:solidFill>
                <a:srgbClr val="00B0F0"/>
              </a:solidFill>
              <a:effectLst/>
              <a:latin typeface="Arial" panose="020B0604020202020204" pitchFamily="34" charset="0"/>
              <a:cs typeface="Arial" panose="020B0604020202020204" pitchFamily="34" charset="0"/>
            </a:endParaRPr>
          </a:p>
          <a:p>
            <a:r>
              <a:rPr lang="en-US" sz="1200" b="0" i="0" u="none" strike="noStrike">
                <a:solidFill>
                  <a:srgbClr val="1B1464"/>
                </a:solidFill>
                <a:effectLst/>
                <a:latin typeface="Arial" panose="020B0604020202020204" pitchFamily="34" charset="0"/>
                <a:cs typeface="Arial" panose="020B0604020202020204" pitchFamily="34" charset="0"/>
              </a:rPr>
              <a:t>At Affinity, we use a sophisticated closed-loop attribution model that combines purchase lift metrics with media exposure data to unveil a new level of transparency in marketing measurement. This approach not only quantifies the direct incremental impact of marketing activities on revenue but also empowers marketers to fine-tune their strategies across various channels, ensuring optimal performance and efficiency.</a:t>
            </a:r>
          </a:p>
        </p:txBody>
      </p:sp>
      <p:sp>
        <p:nvSpPr>
          <p:cNvPr id="38" name="TextBox 37">
            <a:extLst>
              <a:ext uri="{FF2B5EF4-FFF2-40B4-BE49-F238E27FC236}">
                <a16:creationId xmlns:a16="http://schemas.microsoft.com/office/drawing/2014/main" id="{435FC4DA-ACA5-3293-0D4B-82EC29EF9CB4}"/>
              </a:ext>
            </a:extLst>
          </p:cNvPr>
          <p:cNvSpPr txBox="1"/>
          <p:nvPr/>
        </p:nvSpPr>
        <p:spPr>
          <a:xfrm>
            <a:off x="3310286" y="5448255"/>
            <a:ext cx="4407861" cy="2523768"/>
          </a:xfrm>
          <a:prstGeom prst="rect">
            <a:avLst/>
          </a:prstGeom>
          <a:noFill/>
        </p:spPr>
        <p:txBody>
          <a:bodyPr wrap="square" lIns="91440" tIns="45720" rIns="91440" bIns="45720" anchor="t">
            <a:spAutoFit/>
          </a:bodyPr>
          <a:lstStyle/>
          <a:p>
            <a:r>
              <a:rPr lang="en-US" sz="1200" b="1">
                <a:solidFill>
                  <a:srgbClr val="00B0F0"/>
                </a:solidFill>
                <a:latin typeface="Arial" panose="020B0604020202020204" pitchFamily="34" charset="0"/>
                <a:cs typeface="Arial" panose="020B0604020202020204" pitchFamily="34" charset="0"/>
              </a:rPr>
              <a:t>Which video platforms do you measure or support?</a:t>
            </a:r>
          </a:p>
          <a:p>
            <a:endParaRPr lang="en-US" sz="200" b="1">
              <a:solidFill>
                <a:srgbClr val="00B0F0"/>
              </a:solidFill>
              <a:latin typeface="Arial" panose="020B0604020202020204" pitchFamily="34" charset="0"/>
              <a:cs typeface="Arial" panose="020B0604020202020204" pitchFamily="34" charset="0"/>
            </a:endParaRPr>
          </a:p>
          <a:p>
            <a:r>
              <a:rPr lang="en-US" sz="1200">
                <a:solidFill>
                  <a:srgbClr val="1B1464"/>
                </a:solidFill>
                <a:latin typeface="Arial" panose="020B0604020202020204" pitchFamily="34" charset="0"/>
                <a:cs typeface="Arial" panose="020B0604020202020204" pitchFamily="34" charset="0"/>
              </a:rPr>
              <a:t>We measure and support OTT, CTV, mobile video, and linear platforms, helping advertisers clearly understand how media exposure drives real consumer purchases. Our Consumer Purchase Lift (CPL) solution is used by leading media platforms to help advertisers connect campaigns directly to sales outcomes—tracking ROI with closed-loop measurement, incremental lift analysis, and robust attribution. CPL reveals what’s driving growth—whether it’s higher spend per customer, increased shopping frequency, or more buyers—enabling always-on optimization and true impact measurement at any point during the campaign based on the outcome that matters most: the purchase.</a:t>
            </a:r>
            <a:endParaRPr lang="en-US" sz="1200">
              <a:latin typeface="Arial" panose="020B0604020202020204" pitchFamily="34" charset="0"/>
              <a:ea typeface="Calibri"/>
              <a:cs typeface="Arial" panose="020B0604020202020204" pitchFamily="34" charset="0"/>
            </a:endParaRPr>
          </a:p>
        </p:txBody>
      </p:sp>
      <p:cxnSp>
        <p:nvCxnSpPr>
          <p:cNvPr id="42" name="Straight Connector 41">
            <a:extLst>
              <a:ext uri="{FF2B5EF4-FFF2-40B4-BE49-F238E27FC236}">
                <a16:creationId xmlns:a16="http://schemas.microsoft.com/office/drawing/2014/main" id="{C742D552-228B-1B65-A9B9-2CF347DC9A62}"/>
              </a:ext>
            </a:extLst>
          </p:cNvPr>
          <p:cNvCxnSpPr>
            <a:cxnSpLocks/>
          </p:cNvCxnSpPr>
          <p:nvPr/>
        </p:nvCxnSpPr>
        <p:spPr>
          <a:xfrm>
            <a:off x="209693" y="5345053"/>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909A3D0-833A-CFEB-2478-0E4C59A48939}"/>
              </a:ext>
            </a:extLst>
          </p:cNvPr>
          <p:cNvSpPr txBox="1"/>
          <p:nvPr/>
        </p:nvSpPr>
        <p:spPr>
          <a:xfrm>
            <a:off x="285443" y="8105321"/>
            <a:ext cx="7077440" cy="1046440"/>
          </a:xfrm>
          <a:prstGeom prst="rect">
            <a:avLst/>
          </a:prstGeom>
          <a:noFill/>
        </p:spPr>
        <p:txBody>
          <a:bodyPr wrap="square" lIns="91440" tIns="45720" rIns="91440" bIns="45720" anchor="t">
            <a:spAutoFit/>
          </a:bodyPr>
          <a:lstStyle/>
          <a:p>
            <a:r>
              <a:rPr lang="en-US" sz="1200" b="1">
                <a:solidFill>
                  <a:srgbClr val="00B0F0"/>
                </a:solidFill>
                <a:latin typeface="Arial" panose="020B0604020202020204" pitchFamily="34" charset="0"/>
                <a:cs typeface="Arial" panose="020B0604020202020204" pitchFamily="34" charset="0"/>
              </a:rPr>
              <a:t>What are the core elements of a successful partnership?</a:t>
            </a:r>
          </a:p>
          <a:p>
            <a:endParaRPr lang="en-US" sz="200">
              <a:solidFill>
                <a:srgbClr val="1B1464"/>
              </a:solidFill>
              <a:latin typeface="Arial" panose="020B0604020202020204" pitchFamily="34" charset="0"/>
              <a:ea typeface="+mn-lt"/>
              <a:cs typeface="Arial" panose="020B0604020202020204" pitchFamily="34" charset="0"/>
            </a:endParaRPr>
          </a:p>
          <a:p>
            <a:r>
              <a:rPr lang="en-US" sz="1200">
                <a:solidFill>
                  <a:srgbClr val="1B1464"/>
                </a:solidFill>
                <a:latin typeface="Arial" panose="020B0604020202020204" pitchFamily="34" charset="0"/>
                <a:ea typeface="+mn-lt"/>
                <a:cs typeface="Arial" panose="020B0604020202020204" pitchFamily="34" charset="0"/>
              </a:rPr>
              <a:t>We build partnerships with companies that believe in the power of high-quality, deterministic purchase metrics as a core driver of better marketing measurement and optimization. We value partners who prioritize privacy-first technology, ongoing innovation, and helping brands maximize every advertising dollar by proving real impact to the bottom line.</a:t>
            </a:r>
            <a:endParaRPr lang="en-US">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5D4C369F-05AE-822D-7AEA-70402914E7D3}"/>
              </a:ext>
            </a:extLst>
          </p:cNvPr>
          <p:cNvGrpSpPr/>
          <p:nvPr/>
        </p:nvGrpSpPr>
        <p:grpSpPr>
          <a:xfrm>
            <a:off x="209693" y="9231816"/>
            <a:ext cx="7353014" cy="519764"/>
            <a:chOff x="209693" y="9231816"/>
            <a:chExt cx="7353014" cy="519764"/>
          </a:xfrm>
        </p:grpSpPr>
        <p:sp>
          <p:nvSpPr>
            <p:cNvPr id="5" name="Rounded Rectangle 4">
              <a:extLst>
                <a:ext uri="{FF2B5EF4-FFF2-40B4-BE49-F238E27FC236}">
                  <a16:creationId xmlns:a16="http://schemas.microsoft.com/office/drawing/2014/main" id="{B6D9C803-DCDA-EA6D-F098-96443B362F6D}"/>
                </a:ext>
              </a:extLst>
            </p:cNvPr>
            <p:cNvSpPr/>
            <p:nvPr/>
          </p:nvSpPr>
          <p:spPr>
            <a:xfrm>
              <a:off x="209693" y="9231816"/>
              <a:ext cx="7353014" cy="519764"/>
            </a:xfrm>
            <a:prstGeom prst="roundRect">
              <a:avLst/>
            </a:prstGeom>
            <a:solidFill>
              <a:srgbClr val="1B1464"/>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4538CE-59E7-F357-9EBE-0F934C5023CE}"/>
                </a:ext>
              </a:extLst>
            </p:cNvPr>
            <p:cNvSpPr txBox="1"/>
            <p:nvPr/>
          </p:nvSpPr>
          <p:spPr>
            <a:xfrm>
              <a:off x="311641" y="9231816"/>
              <a:ext cx="6828681" cy="4924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Website and contact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affinitysolutions.com</a:t>
              </a:r>
              <a:r>
                <a:rPr kumimoji="0" lang="en-US" sz="1200" b="0" i="0"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Dewi Paulino | </a:t>
              </a:r>
              <a:r>
                <a:rPr kumimoji="0" lang="en-US" sz="1200" b="0"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info@affinitysolutions.com</a:t>
              </a:r>
              <a:r>
                <a:rPr kumimoji="0" lang="en-US" sz="1200" b="0"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grpSp>
      <p:sp>
        <p:nvSpPr>
          <p:cNvPr id="4" name="Rounded Rectangle 1">
            <a:extLst>
              <a:ext uri="{FF2B5EF4-FFF2-40B4-BE49-F238E27FC236}">
                <a16:creationId xmlns:a16="http://schemas.microsoft.com/office/drawing/2014/main" id="{510A18ED-33BD-AB0B-2376-CB1F3A320970}"/>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Helvetica" pitchFamily="2" charset="0"/>
              <a:ea typeface="+mn-ea"/>
              <a:cs typeface="Arial" panose="020B0604020202020204" pitchFamily="34" charset="0"/>
            </a:endParaRPr>
          </a:p>
        </p:txBody>
      </p:sp>
      <p:pic>
        <p:nvPicPr>
          <p:cNvPr id="6" name="Picture 5" descr="A black background with white text&#10;&#10;AI-generated content may be incorrect.">
            <a:extLst>
              <a:ext uri="{FF2B5EF4-FFF2-40B4-BE49-F238E27FC236}">
                <a16:creationId xmlns:a16="http://schemas.microsoft.com/office/drawing/2014/main" id="{9DF52210-F288-5D79-9719-7B0098EA14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0729" y="105998"/>
            <a:ext cx="1895111" cy="619317"/>
          </a:xfrm>
          <a:prstGeom prst="rect">
            <a:avLst/>
          </a:prstGeom>
        </p:spPr>
      </p:pic>
      <p:sp>
        <p:nvSpPr>
          <p:cNvPr id="2" name="Google Shape;62;p13">
            <a:extLst>
              <a:ext uri="{FF2B5EF4-FFF2-40B4-BE49-F238E27FC236}">
                <a16:creationId xmlns:a16="http://schemas.microsoft.com/office/drawing/2014/main" id="{BEE9C86F-4495-7353-1535-555BB249D79D}"/>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4</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2263013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jellyfish in the water&#10;&#10;Description automatically generated with low confidence">
            <a:extLst>
              <a:ext uri="{FF2B5EF4-FFF2-40B4-BE49-F238E27FC236}">
                <a16:creationId xmlns:a16="http://schemas.microsoft.com/office/drawing/2014/main" id="{D15A85BF-6476-0883-580D-48938380C6CA}"/>
              </a:ext>
            </a:extLst>
          </p:cNvPr>
          <p:cNvPicPr>
            <a:picLocks noChangeAspect="1"/>
          </p:cNvPicPr>
          <p:nvPr/>
        </p:nvPicPr>
        <p:blipFill rotWithShape="1">
          <a:blip r:embed="rId3"/>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0" y="9839147"/>
            <a:ext cx="7772400" cy="22175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a:spLocks/>
          </p:cNvSpPr>
          <p:nvPr/>
        </p:nvSpPr>
        <p:spPr>
          <a:xfrm>
            <a:off x="285443" y="1625756"/>
            <a:ext cx="3893126" cy="369333"/>
          </a:xfrm>
          <a:prstGeom prst="rect">
            <a:avLst/>
          </a:prstGeom>
          <a:noFill/>
        </p:spPr>
        <p:txBody>
          <a:bodyPr wrap="square" rtlCol="0">
            <a:spAutoFit/>
          </a:bodyPr>
          <a:lstStyle/>
          <a:p>
            <a:pPr marL="342908" marR="0" lvl="0" indent="-342908"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endParaRPr>
          </a:p>
        </p:txBody>
      </p:sp>
      <p:cxnSp>
        <p:nvCxnSpPr>
          <p:cNvPr id="17" name="Straight Connector 16">
            <a:extLst>
              <a:ext uri="{FF2B5EF4-FFF2-40B4-BE49-F238E27FC236}">
                <a16:creationId xmlns:a16="http://schemas.microsoft.com/office/drawing/2014/main" id="{B9314962-909F-94F0-9C0A-741D073BF6D2}"/>
              </a:ext>
            </a:extLst>
          </p:cNvPr>
          <p:cNvCxnSpPr>
            <a:cxnSpLocks/>
          </p:cNvCxnSpPr>
          <p:nvPr/>
        </p:nvCxnSpPr>
        <p:spPr>
          <a:xfrm>
            <a:off x="209693" y="3141822"/>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2389F8-AF09-C704-D6AA-C7FE57FB00D7}"/>
              </a:ext>
            </a:extLst>
          </p:cNvPr>
          <p:cNvCxnSpPr>
            <a:cxnSpLocks/>
          </p:cNvCxnSpPr>
          <p:nvPr/>
        </p:nvCxnSpPr>
        <p:spPr>
          <a:xfrm>
            <a:off x="209693" y="4654246"/>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A9FC20-8FB7-84BC-369A-8C7A38F671DE}"/>
              </a:ext>
            </a:extLst>
          </p:cNvPr>
          <p:cNvCxnSpPr>
            <a:cxnSpLocks/>
          </p:cNvCxnSpPr>
          <p:nvPr/>
        </p:nvCxnSpPr>
        <p:spPr>
          <a:xfrm>
            <a:off x="232111" y="7942415"/>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3874F8-C38A-3AF7-F327-A104D3138979}"/>
              </a:ext>
            </a:extLst>
          </p:cNvPr>
          <p:cNvSpPr txBox="1"/>
          <p:nvPr/>
        </p:nvSpPr>
        <p:spPr>
          <a:xfrm>
            <a:off x="311642" y="1046393"/>
            <a:ext cx="7051242" cy="2000548"/>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do you do?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Ampersand is Moving TV Forward™. As the industry’s largest source of combined multiscreen TV inventory and viewership insights, we are changing the way TV is bought and measured. Powered by aggregated viewership insights and with a commitment to protecting personal information, Ampersand gives advertisers true audience first planning, scale in execution and advanced measurement of their TV investments. Ampersand represents 117M multiscreen households and over 75% of addressable households in the U.S. (64M households). Whether a local or national advertiser, we help clients reach their unique target audience and deliver their stories – anytime, anywhere and on whatever device. Ampersand is owned by Comcast Corporation, Charter Communications, Inc. and Cox Communications. </a:t>
            </a:r>
          </a:p>
        </p:txBody>
      </p:sp>
      <p:sp>
        <p:nvSpPr>
          <p:cNvPr id="15" name="TextBox 14">
            <a:extLst>
              <a:ext uri="{FF2B5EF4-FFF2-40B4-BE49-F238E27FC236}">
                <a16:creationId xmlns:a16="http://schemas.microsoft.com/office/drawing/2014/main" id="{46F70DCB-4570-54F6-6E3B-9D981375506F}"/>
              </a:ext>
            </a:extLst>
          </p:cNvPr>
          <p:cNvSpPr txBox="1"/>
          <p:nvPr/>
        </p:nvSpPr>
        <p:spPr>
          <a:xfrm>
            <a:off x="311642" y="3359178"/>
            <a:ext cx="7051244" cy="1077218"/>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makes your product or platform unique?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Ampersand’s value proposition sits at the intersection of our data insights and media inventory. The scale of both allows marketers to not only glean actionable insights on past, present and even future campaigns, but they can also then activate those insights across the largest multiscreen TV inventory in the industry.</a:t>
            </a:r>
          </a:p>
        </p:txBody>
      </p:sp>
      <p:sp>
        <p:nvSpPr>
          <p:cNvPr id="19" name="TextBox 18">
            <a:extLst>
              <a:ext uri="{FF2B5EF4-FFF2-40B4-BE49-F238E27FC236}">
                <a16:creationId xmlns:a16="http://schemas.microsoft.com/office/drawing/2014/main" id="{3EADFF59-FC6B-29CA-B71B-7F3710A164CD}"/>
              </a:ext>
            </a:extLst>
          </p:cNvPr>
          <p:cNvSpPr txBox="1"/>
          <p:nvPr/>
        </p:nvSpPr>
        <p:spPr>
          <a:xfrm>
            <a:off x="311641" y="4806639"/>
            <a:ext cx="7051242" cy="8925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types of companies do you serve?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Ampersand serves brands and agencies of all sizes, across all verticals (including political). We serve both the local and national marketplace and work with digital teams working on addressable and streaming media buys.</a:t>
            </a:r>
          </a:p>
        </p:txBody>
      </p:sp>
      <p:cxnSp>
        <p:nvCxnSpPr>
          <p:cNvPr id="42" name="Straight Connector 41">
            <a:extLst>
              <a:ext uri="{FF2B5EF4-FFF2-40B4-BE49-F238E27FC236}">
                <a16:creationId xmlns:a16="http://schemas.microsoft.com/office/drawing/2014/main" id="{C742D552-228B-1B65-A9B9-2CF347DC9A62}"/>
              </a:ext>
            </a:extLst>
          </p:cNvPr>
          <p:cNvCxnSpPr>
            <a:cxnSpLocks/>
          </p:cNvCxnSpPr>
          <p:nvPr/>
        </p:nvCxnSpPr>
        <p:spPr>
          <a:xfrm>
            <a:off x="209693" y="5834290"/>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909A3D0-833A-CFEB-2478-0E4C59A48939}"/>
              </a:ext>
            </a:extLst>
          </p:cNvPr>
          <p:cNvSpPr txBox="1"/>
          <p:nvPr/>
        </p:nvSpPr>
        <p:spPr>
          <a:xfrm>
            <a:off x="285443" y="8036502"/>
            <a:ext cx="7077440"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are the core elements of a successful partnership?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We believe that an audience-first mindset, a willingness to think outside the box and the spirit of collaboration are paramount to successful partnerships. Within an industry that is so rapidly evolving, if marketers can’t embrace data and implement new test-and-learn strategies, brands and agencies will watch their competition fly right by them.</a:t>
            </a:r>
          </a:p>
        </p:txBody>
      </p:sp>
      <p:grpSp>
        <p:nvGrpSpPr>
          <p:cNvPr id="4" name="Group 3">
            <a:extLst>
              <a:ext uri="{FF2B5EF4-FFF2-40B4-BE49-F238E27FC236}">
                <a16:creationId xmlns:a16="http://schemas.microsoft.com/office/drawing/2014/main" id="{F0F18A50-3A2F-680E-B906-8FD480EBAD48}"/>
              </a:ext>
            </a:extLst>
          </p:cNvPr>
          <p:cNvGrpSpPr/>
          <p:nvPr/>
        </p:nvGrpSpPr>
        <p:grpSpPr>
          <a:xfrm>
            <a:off x="5740729" y="69296"/>
            <a:ext cx="1895111" cy="683337"/>
            <a:chOff x="5740729" y="69296"/>
            <a:chExt cx="1895111" cy="683337"/>
          </a:xfrm>
        </p:grpSpPr>
        <p:sp>
          <p:nvSpPr>
            <p:cNvPr id="13" name="Rounded Rectangle 1">
              <a:extLst>
                <a:ext uri="{FF2B5EF4-FFF2-40B4-BE49-F238E27FC236}">
                  <a16:creationId xmlns:a16="http://schemas.microsoft.com/office/drawing/2014/main" id="{98C0762B-5D64-B22A-4D03-C812192765E3}"/>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Helvetica" pitchFamily="2" charset="0"/>
                <a:ea typeface="+mn-ea"/>
                <a:cs typeface="Arial" panose="020B0604020202020204" pitchFamily="34" charset="0"/>
              </a:endParaRPr>
            </a:p>
          </p:txBody>
        </p:sp>
        <p:pic>
          <p:nvPicPr>
            <p:cNvPr id="5" name="Picture 4">
              <a:extLst>
                <a:ext uri="{FF2B5EF4-FFF2-40B4-BE49-F238E27FC236}">
                  <a16:creationId xmlns:a16="http://schemas.microsoft.com/office/drawing/2014/main" id="{DCDD09E2-C11C-DCAA-FA78-69CAA743EA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6488" y="144367"/>
              <a:ext cx="1723592" cy="433443"/>
            </a:xfrm>
            <a:prstGeom prst="rect">
              <a:avLst/>
            </a:prstGeom>
          </p:spPr>
        </p:pic>
      </p:grpSp>
      <p:sp>
        <p:nvSpPr>
          <p:cNvPr id="40" name="TextBox 39">
            <a:extLst>
              <a:ext uri="{FF2B5EF4-FFF2-40B4-BE49-F238E27FC236}">
                <a16:creationId xmlns:a16="http://schemas.microsoft.com/office/drawing/2014/main" id="{9F8246B9-2665-1A81-BDCC-15EDEC272DF9}"/>
              </a:ext>
            </a:extLst>
          </p:cNvPr>
          <p:cNvSpPr txBox="1"/>
          <p:nvPr/>
        </p:nvSpPr>
        <p:spPr>
          <a:xfrm>
            <a:off x="4815308" y="6026269"/>
            <a:ext cx="2957092" cy="13507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video platforms do you measure or support?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5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Linear (STB)</a:t>
            </a:r>
          </a:p>
          <a:p>
            <a:pPr marL="171450" marR="0" lvl="0" indent="-171450" algn="l" defTabSz="457200" rtl="0" eaLnBrk="1" fontAlgn="auto" latinLnBrk="0" hangingPunct="1">
              <a:lnSpc>
                <a:spcPct val="15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VOD (STB)</a:t>
            </a:r>
          </a:p>
          <a:p>
            <a:pPr marL="171450" marR="0" lvl="0" indent="-171450" algn="l" defTabSz="457200" rtl="0" eaLnBrk="1" fontAlgn="auto" latinLnBrk="0" hangingPunct="1">
              <a:lnSpc>
                <a:spcPct val="15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Streaming (Live + VOD)</a:t>
            </a:r>
          </a:p>
        </p:txBody>
      </p:sp>
      <p:cxnSp>
        <p:nvCxnSpPr>
          <p:cNvPr id="6" name="Straight Connector 5">
            <a:extLst>
              <a:ext uri="{FF2B5EF4-FFF2-40B4-BE49-F238E27FC236}">
                <a16:creationId xmlns:a16="http://schemas.microsoft.com/office/drawing/2014/main" id="{7AC37FA7-7FD6-B8F6-FF0F-3AC1CC1E8BC6}"/>
              </a:ext>
            </a:extLst>
          </p:cNvPr>
          <p:cNvCxnSpPr>
            <a:cxnSpLocks/>
          </p:cNvCxnSpPr>
          <p:nvPr/>
        </p:nvCxnSpPr>
        <p:spPr>
          <a:xfrm flipV="1">
            <a:off x="4616576" y="5886556"/>
            <a:ext cx="0" cy="1980839"/>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0EA4147-CDA9-D784-F5E3-95CDAA47E0C4}"/>
              </a:ext>
            </a:extLst>
          </p:cNvPr>
          <p:cNvSpPr txBox="1"/>
          <p:nvPr/>
        </p:nvSpPr>
        <p:spPr>
          <a:xfrm>
            <a:off x="311641" y="6026269"/>
            <a:ext cx="3924300"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is your footprint/scale?</a:t>
            </a:r>
          </a:p>
          <a:p>
            <a:pPr marR="0" lvl="0" algn="l" defTabSz="457200" rtl="0" eaLnBrk="1" fontAlgn="auto" latinLnBrk="0" hangingPunct="1">
              <a:lnSpc>
                <a:spcPct val="100000"/>
              </a:lnSpc>
              <a:spcBef>
                <a:spcPts val="0"/>
              </a:spcBef>
              <a:spcAft>
                <a:spcPts val="0"/>
              </a:spcAft>
              <a:buClrTx/>
              <a:buSzTx/>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Through its ownership and affiliate structure including Comcast, Charter, Cox, Verizon and Altice, Ampersand reaches 117M multiscreen households across 200+ DMAs</a:t>
            </a:r>
          </a:p>
          <a:p>
            <a:pPr marL="171450" marR="0" lvl="0" indent="-171450" algn="l" defTabSz="4572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Ampersand represents 75% of the US addressable household footprint</a:t>
            </a:r>
          </a:p>
          <a:p>
            <a:pPr marL="171450" marR="0" lvl="0" indent="-171450" algn="l" defTabSz="4572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Ampersand receives multiplatform viewership data insights from 64M households</a:t>
            </a:r>
          </a:p>
        </p:txBody>
      </p:sp>
      <p:grpSp>
        <p:nvGrpSpPr>
          <p:cNvPr id="9" name="Group 8">
            <a:extLst>
              <a:ext uri="{FF2B5EF4-FFF2-40B4-BE49-F238E27FC236}">
                <a16:creationId xmlns:a16="http://schemas.microsoft.com/office/drawing/2014/main" id="{4AE0B01B-EFDA-CF0B-75F4-3479DADC7201}"/>
              </a:ext>
            </a:extLst>
          </p:cNvPr>
          <p:cNvGrpSpPr/>
          <p:nvPr/>
        </p:nvGrpSpPr>
        <p:grpSpPr>
          <a:xfrm>
            <a:off x="209693" y="9231816"/>
            <a:ext cx="7353014" cy="519764"/>
            <a:chOff x="209693" y="9231816"/>
            <a:chExt cx="7353014" cy="519764"/>
          </a:xfrm>
        </p:grpSpPr>
        <p:sp>
          <p:nvSpPr>
            <p:cNvPr id="14" name="Rounded Rectangle 13">
              <a:extLst>
                <a:ext uri="{FF2B5EF4-FFF2-40B4-BE49-F238E27FC236}">
                  <a16:creationId xmlns:a16="http://schemas.microsoft.com/office/drawing/2014/main" id="{3619AAD3-DB6F-958F-1BD2-DD4E3F742F27}"/>
                </a:ext>
              </a:extLst>
            </p:cNvPr>
            <p:cNvSpPr/>
            <p:nvPr/>
          </p:nvSpPr>
          <p:spPr>
            <a:xfrm>
              <a:off x="209693" y="9231816"/>
              <a:ext cx="7353014" cy="519764"/>
            </a:xfrm>
            <a:prstGeom prst="roundRect">
              <a:avLst/>
            </a:prstGeom>
            <a:solidFill>
              <a:srgbClr val="1B1464"/>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23F2BB0-5898-B782-1DDB-674091623433}"/>
                </a:ext>
              </a:extLst>
            </p:cNvPr>
            <p:cNvSpPr txBox="1"/>
            <p:nvPr/>
          </p:nvSpPr>
          <p:spPr>
            <a:xfrm>
              <a:off x="311641" y="9231816"/>
              <a:ext cx="6828681" cy="4924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Website and contact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www.ampersand.tv</a:t>
              </a:r>
              <a:r>
                <a:rPr kumimoji="0" lang="en-US" sz="1100" b="0"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sz="1100" b="0"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linkedin.com/company/meetampersand</a:t>
              </a:r>
              <a:r>
                <a:rPr kumimoji="0" lang="en-US" sz="1100" b="0"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sz="1100" b="0"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 </a:t>
              </a:r>
              <a:r>
                <a:rPr kumimoji="0" lang="en-US" sz="1100" b="0" i="0" u="sng" strike="noStrike" kern="1200" cap="none" spc="0" normalizeH="0" baseline="0" noProof="0" err="1">
                  <a:ln>
                    <a:noFill/>
                  </a:ln>
                  <a:solidFill>
                    <a:srgbClr val="00BFF2"/>
                  </a:solidFill>
                  <a:effectLst/>
                  <a:uLnTx/>
                  <a:uFillTx/>
                  <a:latin typeface="Arial" panose="020B0604020202020204" pitchFamily="34" charset="0"/>
                  <a:ea typeface="+mn-ea"/>
                  <a:cs typeface="Arial" panose="020B0604020202020204" pitchFamily="34" charset="0"/>
                </a:rPr>
                <a:t>marketing@ampersand.tv</a:t>
              </a:r>
              <a:endParaRPr kumimoji="0" lang="en-US" sz="1100" b="0" i="0" u="sng"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endParaRPr>
            </a:p>
          </p:txBody>
        </p:sp>
      </p:grpSp>
      <p:sp>
        <p:nvSpPr>
          <p:cNvPr id="7" name="Google Shape;62;p13">
            <a:extLst>
              <a:ext uri="{FF2B5EF4-FFF2-40B4-BE49-F238E27FC236}">
                <a16:creationId xmlns:a16="http://schemas.microsoft.com/office/drawing/2014/main" id="{82D3087C-E2FC-C7D5-7F55-8DF04A211F56}"/>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5</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1859471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6;p13">
            <a:extLst>
              <a:ext uri="{FF2B5EF4-FFF2-40B4-BE49-F238E27FC236}">
                <a16:creationId xmlns:a16="http://schemas.microsoft.com/office/drawing/2014/main" id="{CBB30E50-5F19-5009-A5E3-5677D2452205}"/>
              </a:ext>
            </a:extLst>
          </p:cNvPr>
          <p:cNvSpPr/>
          <p:nvPr/>
        </p:nvSpPr>
        <p:spPr>
          <a:xfrm>
            <a:off x="115839" y="95594"/>
            <a:ext cx="6801996" cy="549057"/>
          </a:xfrm>
          <a:prstGeom prst="rect">
            <a:avLst/>
          </a:prstGeom>
          <a:noFill/>
          <a:ln>
            <a:noFill/>
          </a:ln>
        </p:spPr>
        <p:txBody>
          <a:bodyPr spcFirstLastPara="1" wrap="square" lIns="91433" tIns="0"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1100"/>
              <a:buFontTx/>
              <a:buNone/>
              <a:tabLst/>
              <a:defRPr/>
            </a:pPr>
            <a:r>
              <a:rPr kumimoji="0" lang="en" sz="1800"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Product Category</a:t>
            </a:r>
            <a:r>
              <a:rPr kumimoji="0" lang="en-US" sz="1800"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 Insurance</a:t>
            </a:r>
          </a:p>
          <a:p>
            <a:pPr marL="0" marR="0" lvl="0" indent="0" algn="l" defTabSz="1219170" rtl="0" eaLnBrk="1" fontAlgn="auto" latinLnBrk="0" hangingPunct="1">
              <a:lnSpc>
                <a:spcPct val="100000"/>
              </a:lnSpc>
              <a:spcBef>
                <a:spcPts val="0"/>
              </a:spcBef>
              <a:spcAft>
                <a:spcPts val="0"/>
              </a:spcAft>
              <a:buClr>
                <a:srgbClr val="FFFFFF"/>
              </a:buClr>
              <a:buSzPts val="1100"/>
              <a:buFontTx/>
              <a:buNone/>
              <a:tabLst/>
              <a:defRPr/>
            </a:pPr>
            <a:r>
              <a:rPr kumimoji="0" lang="en-US" sz="1200" b="0" i="0" u="none" strike="noStrike" kern="0" cap="none" spc="0" normalizeH="0" baseline="0" noProof="0">
                <a:ln>
                  <a:noFill/>
                </a:ln>
                <a:solidFill>
                  <a:srgbClr val="00BFF2"/>
                </a:solidFill>
                <a:effectLst/>
                <a:uLnTx/>
                <a:uFillTx/>
                <a:latin typeface="Arial" panose="020B0604020202020204" pitchFamily="34" charset="0"/>
                <a:cs typeface="Arial" panose="020B0604020202020204" pitchFamily="34" charset="0"/>
                <a:sym typeface="Arial"/>
              </a:rPr>
              <a:t>Measurement Category: Engagement </a:t>
            </a:r>
          </a:p>
        </p:txBody>
      </p:sp>
      <p:sp>
        <p:nvSpPr>
          <p:cNvPr id="7" name="Google Shape;58;p13">
            <a:extLst>
              <a:ext uri="{FF2B5EF4-FFF2-40B4-BE49-F238E27FC236}">
                <a16:creationId xmlns:a16="http://schemas.microsoft.com/office/drawing/2014/main" id="{F81AD0E8-0148-92ED-BE66-4BA05342A0EA}"/>
              </a:ext>
            </a:extLst>
          </p:cNvPr>
          <p:cNvSpPr/>
          <p:nvPr/>
        </p:nvSpPr>
        <p:spPr>
          <a:xfrm>
            <a:off x="90036" y="721921"/>
            <a:ext cx="7652381" cy="315288"/>
          </a:xfrm>
          <a:prstGeom prst="rect">
            <a:avLst/>
          </a:prstGeom>
          <a:noFill/>
          <a:ln>
            <a:noFill/>
          </a:ln>
        </p:spPr>
        <p:txBody>
          <a:bodyPr spcFirstLastPara="1" wrap="square" lIns="91433" tIns="45700" rIns="91433" bIns="45700" anchor="t" anchorCtr="0">
            <a:noAutofit/>
          </a:bodyPr>
          <a:lstStyle/>
          <a:p>
            <a:pPr marL="0" marR="0" lvl="0" indent="0" algn="ctr" defTabSz="1219170" rtl="0" eaLnBrk="1" fontAlgn="auto" latinLnBrk="0" hangingPunct="1">
              <a:lnSpc>
                <a:spcPct val="100000"/>
              </a:lnSpc>
              <a:spcBef>
                <a:spcPts val="0"/>
              </a:spcBef>
              <a:spcAft>
                <a:spcPts val="0"/>
              </a:spcAft>
              <a:buClr>
                <a:srgbClr val="ED3C8D"/>
              </a:buClr>
              <a:buSzPts val="1700"/>
              <a:buFontTx/>
              <a:buNone/>
              <a:tabLst/>
              <a:defRPr/>
            </a:pPr>
            <a:r>
              <a:rPr kumimoji="0" lang="en-US" sz="1400" b="1" i="0" u="none" strike="noStrike" kern="0" cap="none" spc="0" normalizeH="0" baseline="0" noProof="0">
                <a:ln>
                  <a:noFill/>
                </a:ln>
                <a:solidFill>
                  <a:srgbClr val="1F1A62"/>
                </a:solidFill>
                <a:effectLst/>
                <a:uLnTx/>
                <a:uFillTx/>
                <a:latin typeface="Arial" panose="020B0604020202020204" pitchFamily="34" charset="0"/>
                <a:cs typeface="Arial" panose="020B0604020202020204" pitchFamily="34" charset="0"/>
                <a:sym typeface="Helvetica Neue"/>
              </a:rPr>
              <a:t>Addressable innovation to reach the elusive light and medium TV viewer</a:t>
            </a:r>
          </a:p>
        </p:txBody>
      </p:sp>
      <p:sp>
        <p:nvSpPr>
          <p:cNvPr id="63" name="Google Shape;54;p13">
            <a:extLst>
              <a:ext uri="{FF2B5EF4-FFF2-40B4-BE49-F238E27FC236}">
                <a16:creationId xmlns:a16="http://schemas.microsoft.com/office/drawing/2014/main" id="{3F639AA7-3ED0-DDFD-5D88-B6C53E1528D5}"/>
              </a:ext>
            </a:extLst>
          </p:cNvPr>
          <p:cNvSpPr/>
          <p:nvPr/>
        </p:nvSpPr>
        <p:spPr>
          <a:xfrm>
            <a:off x="0" y="6199720"/>
            <a:ext cx="7772401" cy="3681908"/>
          </a:xfrm>
          <a:prstGeom prst="rect">
            <a:avLst/>
          </a:prstGeom>
          <a:solidFill>
            <a:srgbClr val="E2E8F1"/>
          </a:solidFill>
          <a:ln>
            <a:solidFill>
              <a:srgbClr val="1B1464"/>
            </a:solid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500"/>
              <a:buFontTx/>
              <a:buNone/>
              <a:tabLst/>
              <a:defRPr/>
            </a:pPr>
            <a:r>
              <a:rPr kumimoji="0" lang="en-US" sz="667" b="0"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a:t>
            </a:r>
            <a:endParaRPr kumimoji="0" sz="667" b="0"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
        <p:nvSpPr>
          <p:cNvPr id="64" name="Rectangle 63">
            <a:extLst>
              <a:ext uri="{FF2B5EF4-FFF2-40B4-BE49-F238E27FC236}">
                <a16:creationId xmlns:a16="http://schemas.microsoft.com/office/drawing/2014/main" id="{4A1822F3-3181-C1F3-A54F-5CB3B62836F2}"/>
              </a:ext>
            </a:extLst>
          </p:cNvPr>
          <p:cNvSpPr/>
          <p:nvPr/>
        </p:nvSpPr>
        <p:spPr>
          <a:xfrm>
            <a:off x="193111" y="6247010"/>
            <a:ext cx="7382474" cy="349326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Challenge</a:t>
            </a:r>
          </a:p>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A national insurance brand sought to improve national campaign performance, specifically reach and frequency.</a:t>
            </a:r>
          </a:p>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endParaRPr kumimoji="0" lang="en-US" sz="9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Measurement Solution</a:t>
            </a:r>
          </a:p>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Ampersand created terciles of light, medium and heavy TV viewing HHs, in a privacy compliant manner and utilized addressable TV to deliver 100% campaign impressions to light and medium TV HHs.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Target Segment</a:t>
            </a:r>
          </a:p>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Adults 18-49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Learnings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Overall, the addressable campaign resulted in 15 additional unique reach points. Specifically, the campaign reached 3 million additional unique households previously not reached with their brand message. </a:t>
            </a:r>
          </a:p>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endParaRPr kumimoji="0" lang="en-US" sz="5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From an efficacy standpoint, the distribution of impressions delivered to light or medium TV households increased to 71% from 45% vs. national alone.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Viewing Source / Media Type</a:t>
            </a:r>
          </a:p>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Ampersand addressable TV (with results compared to national campaign alone)</a:t>
            </a:r>
          </a:p>
        </p:txBody>
      </p:sp>
      <p:pic>
        <p:nvPicPr>
          <p:cNvPr id="65" name="Google Shape;61;p13">
            <a:extLst>
              <a:ext uri="{FF2B5EF4-FFF2-40B4-BE49-F238E27FC236}">
                <a16:creationId xmlns:a16="http://schemas.microsoft.com/office/drawing/2014/main" id="{81B72286-4848-B8A9-6D59-3AAC665A68E5}"/>
              </a:ext>
            </a:extLst>
          </p:cNvPr>
          <p:cNvPicPr preferRelativeResize="0"/>
          <p:nvPr/>
        </p:nvPicPr>
        <p:blipFill rotWithShape="1">
          <a:blip r:embed="rId4">
            <a:alphaModFix/>
          </a:blip>
          <a:srcRect/>
          <a:stretch/>
        </p:blipFill>
        <p:spPr>
          <a:xfrm>
            <a:off x="-23284" y="9844887"/>
            <a:ext cx="7815264" cy="232211"/>
          </a:xfrm>
          <a:prstGeom prst="rect">
            <a:avLst/>
          </a:prstGeom>
          <a:noFill/>
          <a:ln>
            <a:noFill/>
          </a:ln>
        </p:spPr>
      </p:pic>
      <p:sp>
        <p:nvSpPr>
          <p:cNvPr id="13" name="TextBox 12">
            <a:extLst>
              <a:ext uri="{FF2B5EF4-FFF2-40B4-BE49-F238E27FC236}">
                <a16:creationId xmlns:a16="http://schemas.microsoft.com/office/drawing/2014/main" id="{89F42C2F-632A-F086-A559-5F327CBCCFD5}"/>
              </a:ext>
            </a:extLst>
          </p:cNvPr>
          <p:cNvSpPr txBox="1"/>
          <p:nvPr/>
        </p:nvSpPr>
        <p:spPr>
          <a:xfrm>
            <a:off x="257002" y="1330530"/>
            <a:ext cx="705208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rPr>
              <a:t>Incremental Reach Analysis</a:t>
            </a:r>
            <a:br>
              <a:rPr kumimoji="0" lang="en-US" sz="2400" b="1"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rPr>
            </a:br>
            <a:endParaRPr kumimoji="0" lang="en-US" sz="600" b="1"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Suppressing the Heavy TV Viewer to Expand Reach </a:t>
            </a:r>
          </a:p>
        </p:txBody>
      </p:sp>
      <p:cxnSp>
        <p:nvCxnSpPr>
          <p:cNvPr id="34" name="Straight Connector 33">
            <a:extLst>
              <a:ext uri="{FF2B5EF4-FFF2-40B4-BE49-F238E27FC236}">
                <a16:creationId xmlns:a16="http://schemas.microsoft.com/office/drawing/2014/main" id="{B894D50A-0D6A-0551-A10C-30B96930E3F8}"/>
              </a:ext>
            </a:extLst>
          </p:cNvPr>
          <p:cNvCxnSpPr>
            <a:cxnSpLocks/>
          </p:cNvCxnSpPr>
          <p:nvPr/>
        </p:nvCxnSpPr>
        <p:spPr>
          <a:xfrm>
            <a:off x="29982" y="1054758"/>
            <a:ext cx="7712436" cy="262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0F1212E-2316-FC82-B910-DD07689B1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1954" y="120753"/>
            <a:ext cx="1723592" cy="433443"/>
          </a:xfrm>
          <a:prstGeom prst="rect">
            <a:avLst/>
          </a:prstGeom>
        </p:spPr>
      </p:pic>
      <p:cxnSp>
        <p:nvCxnSpPr>
          <p:cNvPr id="8" name="Straight Connector 7">
            <a:extLst>
              <a:ext uri="{FF2B5EF4-FFF2-40B4-BE49-F238E27FC236}">
                <a16:creationId xmlns:a16="http://schemas.microsoft.com/office/drawing/2014/main" id="{EF12D5D1-5428-77CC-41F0-BF81AB179DB4}"/>
              </a:ext>
            </a:extLst>
          </p:cNvPr>
          <p:cNvCxnSpPr/>
          <p:nvPr/>
        </p:nvCxnSpPr>
        <p:spPr>
          <a:xfrm>
            <a:off x="247791" y="2166574"/>
            <a:ext cx="7318583" cy="0"/>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114172B-6F9E-82F0-BA7F-BD6C141F6F8E}"/>
              </a:ext>
            </a:extLst>
          </p:cNvPr>
          <p:cNvSpPr txBox="1"/>
          <p:nvPr/>
        </p:nvSpPr>
        <p:spPr>
          <a:xfrm>
            <a:off x="90036" y="2172830"/>
            <a:ext cx="510041"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0%</a:t>
            </a:r>
          </a:p>
        </p:txBody>
      </p:sp>
      <p:sp>
        <p:nvSpPr>
          <p:cNvPr id="26" name="TextBox 25">
            <a:extLst>
              <a:ext uri="{FF2B5EF4-FFF2-40B4-BE49-F238E27FC236}">
                <a16:creationId xmlns:a16="http://schemas.microsoft.com/office/drawing/2014/main" id="{32A97872-73A5-7DF9-7478-9A3DCB012C99}"/>
              </a:ext>
            </a:extLst>
          </p:cNvPr>
          <p:cNvSpPr txBox="1"/>
          <p:nvPr/>
        </p:nvSpPr>
        <p:spPr>
          <a:xfrm>
            <a:off x="1157183" y="2169789"/>
            <a:ext cx="699379"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10%</a:t>
            </a:r>
          </a:p>
        </p:txBody>
      </p:sp>
      <p:sp>
        <p:nvSpPr>
          <p:cNvPr id="32" name="TextBox 31">
            <a:extLst>
              <a:ext uri="{FF2B5EF4-FFF2-40B4-BE49-F238E27FC236}">
                <a16:creationId xmlns:a16="http://schemas.microsoft.com/office/drawing/2014/main" id="{F1411CA2-2AC5-3FF6-642B-2FB521B44EFA}"/>
              </a:ext>
            </a:extLst>
          </p:cNvPr>
          <p:cNvSpPr txBox="1"/>
          <p:nvPr/>
        </p:nvSpPr>
        <p:spPr>
          <a:xfrm>
            <a:off x="2374757" y="2177840"/>
            <a:ext cx="699379"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20%</a:t>
            </a:r>
          </a:p>
        </p:txBody>
      </p:sp>
      <p:sp>
        <p:nvSpPr>
          <p:cNvPr id="33" name="TextBox 32">
            <a:extLst>
              <a:ext uri="{FF2B5EF4-FFF2-40B4-BE49-F238E27FC236}">
                <a16:creationId xmlns:a16="http://schemas.microsoft.com/office/drawing/2014/main" id="{F4B8986A-D804-EA30-5F1D-57AAE87DE1BC}"/>
              </a:ext>
            </a:extLst>
          </p:cNvPr>
          <p:cNvSpPr txBox="1"/>
          <p:nvPr/>
        </p:nvSpPr>
        <p:spPr>
          <a:xfrm>
            <a:off x="3652121" y="2178393"/>
            <a:ext cx="510041"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30%</a:t>
            </a:r>
          </a:p>
        </p:txBody>
      </p:sp>
      <p:sp>
        <p:nvSpPr>
          <p:cNvPr id="35" name="TextBox 34">
            <a:extLst>
              <a:ext uri="{FF2B5EF4-FFF2-40B4-BE49-F238E27FC236}">
                <a16:creationId xmlns:a16="http://schemas.microsoft.com/office/drawing/2014/main" id="{2407E581-949C-175E-DA2C-E751C2768124}"/>
              </a:ext>
            </a:extLst>
          </p:cNvPr>
          <p:cNvSpPr txBox="1"/>
          <p:nvPr/>
        </p:nvSpPr>
        <p:spPr>
          <a:xfrm>
            <a:off x="4778687" y="2175352"/>
            <a:ext cx="699379"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40%</a:t>
            </a:r>
          </a:p>
        </p:txBody>
      </p:sp>
      <p:sp>
        <p:nvSpPr>
          <p:cNvPr id="36" name="TextBox 35">
            <a:extLst>
              <a:ext uri="{FF2B5EF4-FFF2-40B4-BE49-F238E27FC236}">
                <a16:creationId xmlns:a16="http://schemas.microsoft.com/office/drawing/2014/main" id="{453F6048-CC92-ACF3-3118-35B8BC62C981}"/>
              </a:ext>
            </a:extLst>
          </p:cNvPr>
          <p:cNvSpPr txBox="1"/>
          <p:nvPr/>
        </p:nvSpPr>
        <p:spPr>
          <a:xfrm>
            <a:off x="5989909" y="2183403"/>
            <a:ext cx="699379"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50%</a:t>
            </a:r>
          </a:p>
        </p:txBody>
      </p:sp>
      <p:sp>
        <p:nvSpPr>
          <p:cNvPr id="37" name="TextBox 36">
            <a:extLst>
              <a:ext uri="{FF2B5EF4-FFF2-40B4-BE49-F238E27FC236}">
                <a16:creationId xmlns:a16="http://schemas.microsoft.com/office/drawing/2014/main" id="{C6974BC4-28E2-3F03-EDC1-4CD5BFB1A567}"/>
              </a:ext>
            </a:extLst>
          </p:cNvPr>
          <p:cNvSpPr txBox="1"/>
          <p:nvPr/>
        </p:nvSpPr>
        <p:spPr>
          <a:xfrm>
            <a:off x="7143408" y="2163202"/>
            <a:ext cx="699379"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60%</a:t>
            </a:r>
          </a:p>
        </p:txBody>
      </p:sp>
      <p:sp>
        <p:nvSpPr>
          <p:cNvPr id="42" name="TextBox 41">
            <a:extLst>
              <a:ext uri="{FF2B5EF4-FFF2-40B4-BE49-F238E27FC236}">
                <a16:creationId xmlns:a16="http://schemas.microsoft.com/office/drawing/2014/main" id="{5BBC76E8-6F78-0AE4-066C-5A9288D9E086}"/>
              </a:ext>
            </a:extLst>
          </p:cNvPr>
          <p:cNvSpPr txBox="1"/>
          <p:nvPr/>
        </p:nvSpPr>
        <p:spPr>
          <a:xfrm>
            <a:off x="129619" y="5899562"/>
            <a:ext cx="75976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B1464"/>
                </a:solidFill>
                <a:effectLst/>
                <a:uLnTx/>
                <a:uFillTx/>
                <a:latin typeface="Arial" panose="020B0604020202020204" pitchFamily="34" charset="0"/>
                <a:ea typeface="+mn-lt"/>
                <a:cs typeface="Arial" panose="020B0604020202020204" pitchFamily="34" charset="0"/>
              </a:rPr>
              <a:t>Source: Campaign Dates 4/19/23 – 6/4/23 (MVPD Footprint: Comcast, Spectrum, Cox, Verizon, Altice)</a:t>
            </a:r>
          </a:p>
        </p:txBody>
      </p:sp>
      <p:graphicFrame>
        <p:nvGraphicFramePr>
          <p:cNvPr id="10" name="Chart 9">
            <a:extLst>
              <a:ext uri="{FF2B5EF4-FFF2-40B4-BE49-F238E27FC236}">
                <a16:creationId xmlns:a16="http://schemas.microsoft.com/office/drawing/2014/main" id="{55168155-BFFF-1377-D73D-6B5AA33EFCC9}"/>
              </a:ext>
            </a:extLst>
          </p:cNvPr>
          <p:cNvGraphicFramePr/>
          <p:nvPr>
            <p:extLst>
              <p:ext uri="{D42A27DB-BD31-4B8C-83A1-F6EECF244321}">
                <p14:modId xmlns:p14="http://schemas.microsoft.com/office/powerpoint/2010/main" val="3695229079"/>
              </p:ext>
            </p:extLst>
          </p:nvPr>
        </p:nvGraphicFramePr>
        <p:xfrm>
          <a:off x="121864" y="2511353"/>
          <a:ext cx="7444510" cy="3002929"/>
        </p:xfrm>
        <a:graphic>
          <a:graphicData uri="http://schemas.openxmlformats.org/drawingml/2006/chart">
            <c:chart xmlns:c="http://schemas.openxmlformats.org/drawingml/2006/chart" xmlns:r="http://schemas.openxmlformats.org/officeDocument/2006/relationships" r:id="rId6"/>
          </a:graphicData>
        </a:graphic>
      </p:graphicFrame>
      <p:sp>
        <p:nvSpPr>
          <p:cNvPr id="11" name="Rectangle 10">
            <a:extLst>
              <a:ext uri="{FF2B5EF4-FFF2-40B4-BE49-F238E27FC236}">
                <a16:creationId xmlns:a16="http://schemas.microsoft.com/office/drawing/2014/main" id="{77E7E199-18C6-4FFB-3178-7228E369576A}"/>
              </a:ext>
            </a:extLst>
          </p:cNvPr>
          <p:cNvSpPr/>
          <p:nvPr/>
        </p:nvSpPr>
        <p:spPr>
          <a:xfrm>
            <a:off x="4557485" y="4602846"/>
            <a:ext cx="1800011" cy="63528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C6F7854-EF3F-59E1-45D1-648D26F5A613}"/>
              </a:ext>
            </a:extLst>
          </p:cNvPr>
          <p:cNvSpPr txBox="1"/>
          <p:nvPr/>
        </p:nvSpPr>
        <p:spPr>
          <a:xfrm>
            <a:off x="5246556" y="4616514"/>
            <a:ext cx="107929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50%</a:t>
            </a:r>
          </a:p>
        </p:txBody>
      </p:sp>
      <p:sp>
        <p:nvSpPr>
          <p:cNvPr id="14" name="Right Brace 13">
            <a:extLst>
              <a:ext uri="{FF2B5EF4-FFF2-40B4-BE49-F238E27FC236}">
                <a16:creationId xmlns:a16="http://schemas.microsoft.com/office/drawing/2014/main" id="{454690B6-8053-7188-6741-CDC51CD1EB14}"/>
              </a:ext>
            </a:extLst>
          </p:cNvPr>
          <p:cNvSpPr/>
          <p:nvPr/>
        </p:nvSpPr>
        <p:spPr>
          <a:xfrm rot="5400000">
            <a:off x="5381119" y="4399581"/>
            <a:ext cx="152739" cy="1800009"/>
          </a:xfrm>
          <a:prstGeom prst="rightBrace">
            <a:avLst/>
          </a:prstGeom>
          <a:ln>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AF95DF5-F9B4-A1C8-2C3D-EFF6140A2967}"/>
              </a:ext>
            </a:extLst>
          </p:cNvPr>
          <p:cNvSpPr txBox="1"/>
          <p:nvPr/>
        </p:nvSpPr>
        <p:spPr>
          <a:xfrm>
            <a:off x="4436373" y="5352255"/>
            <a:ext cx="202510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+15% </a:t>
            </a: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unique reach</a:t>
            </a:r>
            <a:endParaRPr kumimoji="0" lang="en-US" sz="2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53A74E9-ADB9-495B-9D37-272CDEDF2CDE}"/>
              </a:ext>
            </a:extLst>
          </p:cNvPr>
          <p:cNvSpPr txBox="1"/>
          <p:nvPr/>
        </p:nvSpPr>
        <p:spPr>
          <a:xfrm>
            <a:off x="321874" y="2846965"/>
            <a:ext cx="34193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National Linear TV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Broadcast &amp; Cable</a:t>
            </a: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CFE675F-98A3-BFD7-D734-F6BB213CBD56}"/>
              </a:ext>
            </a:extLst>
          </p:cNvPr>
          <p:cNvSpPr txBox="1"/>
          <p:nvPr/>
        </p:nvSpPr>
        <p:spPr>
          <a:xfrm>
            <a:off x="313648" y="3709007"/>
            <a:ext cx="365339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Ampersand Addressable TV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A1849 w/ Heavy TV Viewer Suppression</a:t>
            </a:r>
          </a:p>
        </p:txBody>
      </p:sp>
      <p:sp>
        <p:nvSpPr>
          <p:cNvPr id="18" name="TextBox 17">
            <a:extLst>
              <a:ext uri="{FF2B5EF4-FFF2-40B4-BE49-F238E27FC236}">
                <a16:creationId xmlns:a16="http://schemas.microsoft.com/office/drawing/2014/main" id="{4F0CC129-7DC8-FA78-D299-B5317DE51591}"/>
              </a:ext>
            </a:extLst>
          </p:cNvPr>
          <p:cNvSpPr txBox="1"/>
          <p:nvPr/>
        </p:nvSpPr>
        <p:spPr>
          <a:xfrm>
            <a:off x="321874" y="4748388"/>
            <a:ext cx="239911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National + Ampersand</a:t>
            </a:r>
          </a:p>
        </p:txBody>
      </p:sp>
      <p:cxnSp>
        <p:nvCxnSpPr>
          <p:cNvPr id="4" name="Straight Connector 3">
            <a:extLst>
              <a:ext uri="{FF2B5EF4-FFF2-40B4-BE49-F238E27FC236}">
                <a16:creationId xmlns:a16="http://schemas.microsoft.com/office/drawing/2014/main" id="{6AFD19C0-33B1-864A-B431-C5F6AC892626}"/>
              </a:ext>
            </a:extLst>
          </p:cNvPr>
          <p:cNvCxnSpPr>
            <a:cxnSpLocks/>
          </p:cNvCxnSpPr>
          <p:nvPr/>
        </p:nvCxnSpPr>
        <p:spPr>
          <a:xfrm>
            <a:off x="257002" y="2511353"/>
            <a:ext cx="0" cy="3002929"/>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2" name="Google Shape;62;p13">
            <a:extLst>
              <a:ext uri="{FF2B5EF4-FFF2-40B4-BE49-F238E27FC236}">
                <a16:creationId xmlns:a16="http://schemas.microsoft.com/office/drawing/2014/main" id="{DE88EFF6-15C7-3203-9280-9E1E686E311B}"/>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6</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2394360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jellyfish in the water&#10;&#10;Description automatically generated with low confidence">
            <a:extLst>
              <a:ext uri="{FF2B5EF4-FFF2-40B4-BE49-F238E27FC236}">
                <a16:creationId xmlns:a16="http://schemas.microsoft.com/office/drawing/2014/main" id="{C9B60124-F892-3E7A-D544-DA76D2C2EED0}"/>
              </a:ext>
            </a:extLst>
          </p:cNvPr>
          <p:cNvPicPr>
            <a:picLocks noChangeAspect="1"/>
          </p:cNvPicPr>
          <p:nvPr/>
        </p:nvPicPr>
        <p:blipFill rotWithShape="1">
          <a:blip r:embed="rId3"/>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0" y="9839147"/>
            <a:ext cx="7772400" cy="22175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a:spLocks/>
          </p:cNvSpPr>
          <p:nvPr/>
        </p:nvSpPr>
        <p:spPr>
          <a:xfrm>
            <a:off x="285443" y="1625756"/>
            <a:ext cx="3893126" cy="369333"/>
          </a:xfrm>
          <a:prstGeom prst="rect">
            <a:avLst/>
          </a:prstGeom>
          <a:noFill/>
        </p:spPr>
        <p:txBody>
          <a:bodyPr wrap="square" rtlCol="0">
            <a:spAutoFit/>
          </a:bodyPr>
          <a:lstStyle/>
          <a:p>
            <a:pPr marL="342908" marR="0" lvl="0" indent="-342908"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B9314962-909F-94F0-9C0A-741D073BF6D2}"/>
              </a:ext>
            </a:extLst>
          </p:cNvPr>
          <p:cNvCxnSpPr>
            <a:cxnSpLocks/>
          </p:cNvCxnSpPr>
          <p:nvPr/>
        </p:nvCxnSpPr>
        <p:spPr>
          <a:xfrm>
            <a:off x="209693" y="2075132"/>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2389F8-AF09-C704-D6AA-C7FE57FB00D7}"/>
              </a:ext>
            </a:extLst>
          </p:cNvPr>
          <p:cNvCxnSpPr>
            <a:cxnSpLocks/>
          </p:cNvCxnSpPr>
          <p:nvPr/>
        </p:nvCxnSpPr>
        <p:spPr>
          <a:xfrm>
            <a:off x="209693" y="3613063"/>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A9FC20-8FB7-84BC-369A-8C7A38F671DE}"/>
              </a:ext>
            </a:extLst>
          </p:cNvPr>
          <p:cNvCxnSpPr>
            <a:cxnSpLocks/>
          </p:cNvCxnSpPr>
          <p:nvPr/>
        </p:nvCxnSpPr>
        <p:spPr>
          <a:xfrm>
            <a:off x="219483" y="7799592"/>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3874F8-C38A-3AF7-F327-A104D3138979}"/>
              </a:ext>
            </a:extLst>
          </p:cNvPr>
          <p:cNvSpPr txBox="1"/>
          <p:nvPr/>
        </p:nvSpPr>
        <p:spPr>
          <a:xfrm>
            <a:off x="311641" y="953405"/>
            <a:ext cx="7051245"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do you do?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Blockgraph</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is a technology company that is redefining how data is harnessed for privacy-safe multiscreen TV advertising. The company was formed to streamline data collaboration within the ever-evolving premium video ecosystem, enabling scaled first-party data use for multi-platform TV. The company is owned by Charter Communications Inc., Comcast NBCUniversal, and Paramount.</a:t>
            </a:r>
          </a:p>
        </p:txBody>
      </p:sp>
      <p:sp>
        <p:nvSpPr>
          <p:cNvPr id="15" name="TextBox 14">
            <a:extLst>
              <a:ext uri="{FF2B5EF4-FFF2-40B4-BE49-F238E27FC236}">
                <a16:creationId xmlns:a16="http://schemas.microsoft.com/office/drawing/2014/main" id="{46F70DCB-4570-54F6-6E3B-9D981375506F}"/>
              </a:ext>
            </a:extLst>
          </p:cNvPr>
          <p:cNvSpPr txBox="1"/>
          <p:nvPr/>
        </p:nvSpPr>
        <p:spPr>
          <a:xfrm>
            <a:off x="311642" y="2127466"/>
            <a:ext cx="7051244" cy="144655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makes your product or platform unique?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Blockgraph</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provides a platform that enables marketers and media companies to use their first-party data in a privacy-focused way, facilitating direct matching of data sets for multiscreen TV planning, targeting, and measurement. Our flexible platform offers simplicity, speed, and scale for companies looking to match audiences, form and share insights, and distribute segments to platform destinations. The platform is underpinned by a scaled, deterministic, universal household ID capable of unifying disparate data within the connected home. </a:t>
            </a:r>
          </a:p>
        </p:txBody>
      </p:sp>
      <p:sp>
        <p:nvSpPr>
          <p:cNvPr id="19" name="TextBox 18">
            <a:extLst>
              <a:ext uri="{FF2B5EF4-FFF2-40B4-BE49-F238E27FC236}">
                <a16:creationId xmlns:a16="http://schemas.microsoft.com/office/drawing/2014/main" id="{3EADFF59-FC6B-29CA-B71B-7F3710A164CD}"/>
              </a:ext>
            </a:extLst>
          </p:cNvPr>
          <p:cNvSpPr txBox="1"/>
          <p:nvPr/>
        </p:nvSpPr>
        <p:spPr>
          <a:xfrm>
            <a:off x="311641" y="3683997"/>
            <a:ext cx="7051242" cy="8925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types of companies do you serve?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Blockgraph</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has established a truly unique ecosystem of first-party data within the converged TV ecosystem consisting of multi-system distributors (MVPDs, ISPs), media companies and ad sellers, measurement providers, as well as advertisers, agencies, and ad platforms. </a:t>
            </a:r>
          </a:p>
        </p:txBody>
      </p:sp>
      <p:cxnSp>
        <p:nvCxnSpPr>
          <p:cNvPr id="42" name="Straight Connector 41">
            <a:extLst>
              <a:ext uri="{FF2B5EF4-FFF2-40B4-BE49-F238E27FC236}">
                <a16:creationId xmlns:a16="http://schemas.microsoft.com/office/drawing/2014/main" id="{C742D552-228B-1B65-A9B9-2CF347DC9A62}"/>
              </a:ext>
            </a:extLst>
          </p:cNvPr>
          <p:cNvCxnSpPr>
            <a:cxnSpLocks/>
          </p:cNvCxnSpPr>
          <p:nvPr/>
        </p:nvCxnSpPr>
        <p:spPr>
          <a:xfrm>
            <a:off x="209693" y="4627417"/>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909A3D0-833A-CFEB-2478-0E4C59A48939}"/>
              </a:ext>
            </a:extLst>
          </p:cNvPr>
          <p:cNvSpPr txBox="1"/>
          <p:nvPr/>
        </p:nvSpPr>
        <p:spPr>
          <a:xfrm>
            <a:off x="285443" y="7832722"/>
            <a:ext cx="7077440"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are the core elements of a successful partnership?</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 b="1">
              <a:solidFill>
                <a:srgbClr val="00B0F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Successful partnerships within the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Blockgraph</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ecosystem involve direct, privacy-safe matching and activation of first-party data in near real-time, reducing the need for third-party intermediaries in audience-based advertising. This direct collaboration between partners, including media buyers and sellers, as well as measurement companies, ensures precision, speed, and control across all parties. </a:t>
            </a:r>
          </a:p>
        </p:txBody>
      </p:sp>
      <p:grpSp>
        <p:nvGrpSpPr>
          <p:cNvPr id="4" name="Group 3">
            <a:extLst>
              <a:ext uri="{FF2B5EF4-FFF2-40B4-BE49-F238E27FC236}">
                <a16:creationId xmlns:a16="http://schemas.microsoft.com/office/drawing/2014/main" id="{95CAC85C-A898-8BCF-6526-0B471C6BBC1D}"/>
              </a:ext>
            </a:extLst>
          </p:cNvPr>
          <p:cNvGrpSpPr/>
          <p:nvPr/>
        </p:nvGrpSpPr>
        <p:grpSpPr>
          <a:xfrm>
            <a:off x="5740729" y="69296"/>
            <a:ext cx="1895111" cy="683337"/>
            <a:chOff x="5740729" y="69296"/>
            <a:chExt cx="1895111" cy="683337"/>
          </a:xfrm>
        </p:grpSpPr>
        <p:sp>
          <p:nvSpPr>
            <p:cNvPr id="13" name="Rounded Rectangle 1">
              <a:extLst>
                <a:ext uri="{FF2B5EF4-FFF2-40B4-BE49-F238E27FC236}">
                  <a16:creationId xmlns:a16="http://schemas.microsoft.com/office/drawing/2014/main" id="{98C0762B-5D64-B22A-4D03-C812192765E3}"/>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2" name="Picture 1" descr="A blue letter on a black background&#10;&#10;Description automatically generated">
              <a:extLst>
                <a:ext uri="{FF2B5EF4-FFF2-40B4-BE49-F238E27FC236}">
                  <a16:creationId xmlns:a16="http://schemas.microsoft.com/office/drawing/2014/main" id="{E4DDAC00-1116-0C84-98F9-5197889530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6838" y="241617"/>
              <a:ext cx="1802892" cy="338694"/>
            </a:xfrm>
            <a:prstGeom prst="rect">
              <a:avLst/>
            </a:prstGeom>
          </p:spPr>
        </p:pic>
      </p:grpSp>
      <p:sp>
        <p:nvSpPr>
          <p:cNvPr id="20" name="TextBox 19">
            <a:extLst>
              <a:ext uri="{FF2B5EF4-FFF2-40B4-BE49-F238E27FC236}">
                <a16:creationId xmlns:a16="http://schemas.microsoft.com/office/drawing/2014/main" id="{D0EDB359-FEC0-080C-22D4-4B98129C3514}"/>
              </a:ext>
            </a:extLst>
          </p:cNvPr>
          <p:cNvSpPr txBox="1"/>
          <p:nvPr/>
        </p:nvSpPr>
        <p:spPr>
          <a:xfrm>
            <a:off x="311639" y="4733738"/>
            <a:ext cx="3866929" cy="304698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How do you validate the quality of your matches?</a:t>
            </a:r>
            <a:endParaRPr lang="en-US" sz="2000" b="1">
              <a:solidFill>
                <a:srgbClr val="00B0F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Blockgraph’s</a:t>
            </a:r>
            <a:r>
              <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technology removes the guesswork of matching by enabling any two companies to directly match their data in a privacy compliant fashion without the use of a third party.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a:solidFill>
                  <a:srgbClr val="1B1464"/>
                </a:solidFill>
                <a:latin typeface="Arial" panose="020B0604020202020204" pitchFamily="34" charset="0"/>
                <a:cs typeface="Arial" panose="020B0604020202020204" pitchFamily="34" charset="0"/>
              </a:rPr>
              <a:t>G</a:t>
            </a:r>
            <a:r>
              <a:rPr kumimoji="0" lang="en-US" sz="11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iven</a:t>
            </a:r>
            <a:r>
              <a:rPr lang="en-US" sz="1100">
                <a:solidFill>
                  <a:srgbClr val="1B1464"/>
                </a:solidFill>
                <a:latin typeface="Arial" panose="020B0604020202020204" pitchFamily="34" charset="0"/>
                <a:cs typeface="Arial" panose="020B0604020202020204" pitchFamily="34" charset="0"/>
              </a:rPr>
              <a:t> </a:t>
            </a:r>
            <a:r>
              <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our unique focus on the converged TV ecosystem, </a:t>
            </a:r>
            <a:r>
              <a:rPr kumimoji="0" lang="en-US" sz="11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Blockgraph’s</a:t>
            </a:r>
            <a:r>
              <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universal household ID is directly connected to leading MSOs’ subscriber data – further enhancing the fidelity of being able to attribute outcomes and audiences across offline, digital, and linear platforms.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Using </a:t>
            </a:r>
            <a:r>
              <a:rPr kumimoji="0" lang="en-US" sz="11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Blockgraph</a:t>
            </a:r>
            <a:r>
              <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Kantar achieved a 10X increase in cross platform match rates, empowering them to deliver far greater insight into their brand clients’ impact of multiscreen TV campaigns.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5AF8603-2D4C-D8AF-FF05-1B93E925958D}"/>
              </a:ext>
            </a:extLst>
          </p:cNvPr>
          <p:cNvSpPr txBox="1"/>
          <p:nvPr/>
        </p:nvSpPr>
        <p:spPr>
          <a:xfrm>
            <a:off x="4667249" y="4733738"/>
            <a:ext cx="2922480" cy="166199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video platforms do you measure or support?</a:t>
            </a:r>
            <a:endParaRPr lang="en-US" sz="2000" b="1">
              <a:solidFill>
                <a:srgbClr val="00B0F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From linear addressable to programmatic,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Blockgraph</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is platform agnostic, as data is utilized for multi-platform audience-based premium video advertising across devices in connected homes. </a:t>
            </a:r>
          </a:p>
        </p:txBody>
      </p:sp>
      <p:cxnSp>
        <p:nvCxnSpPr>
          <p:cNvPr id="22" name="Straight Connector 21">
            <a:extLst>
              <a:ext uri="{FF2B5EF4-FFF2-40B4-BE49-F238E27FC236}">
                <a16:creationId xmlns:a16="http://schemas.microsoft.com/office/drawing/2014/main" id="{1D154252-C605-4861-2E31-E06E4D75AB41}"/>
              </a:ext>
            </a:extLst>
          </p:cNvPr>
          <p:cNvCxnSpPr>
            <a:cxnSpLocks/>
          </p:cNvCxnSpPr>
          <p:nvPr/>
        </p:nvCxnSpPr>
        <p:spPr>
          <a:xfrm>
            <a:off x="4390125" y="4902142"/>
            <a:ext cx="0" cy="2206765"/>
          </a:xfrm>
          <a:prstGeom prst="line">
            <a:avLst/>
          </a:prstGeom>
          <a:ln>
            <a:solidFill>
              <a:srgbClr val="00BFF2"/>
            </a:solidFill>
            <a:prstDash val="lg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ECB7B6D-7632-B318-7C24-BB6C1EC92860}"/>
              </a:ext>
            </a:extLst>
          </p:cNvPr>
          <p:cNvGrpSpPr/>
          <p:nvPr/>
        </p:nvGrpSpPr>
        <p:grpSpPr>
          <a:xfrm>
            <a:off x="209693" y="9023559"/>
            <a:ext cx="7353014" cy="728021"/>
            <a:chOff x="209693" y="9231816"/>
            <a:chExt cx="7353014" cy="519764"/>
          </a:xfrm>
        </p:grpSpPr>
        <p:sp>
          <p:nvSpPr>
            <p:cNvPr id="8" name="Rounded Rectangle 7">
              <a:extLst>
                <a:ext uri="{FF2B5EF4-FFF2-40B4-BE49-F238E27FC236}">
                  <a16:creationId xmlns:a16="http://schemas.microsoft.com/office/drawing/2014/main" id="{5CEF0073-4B34-4002-9F3A-D6C6764E2350}"/>
                </a:ext>
              </a:extLst>
            </p:cNvPr>
            <p:cNvSpPr/>
            <p:nvPr/>
          </p:nvSpPr>
          <p:spPr>
            <a:xfrm>
              <a:off x="209693" y="9231816"/>
              <a:ext cx="7353014" cy="519764"/>
            </a:xfrm>
            <a:prstGeom prst="roundRect">
              <a:avLst/>
            </a:prstGeom>
            <a:solidFill>
              <a:srgbClr val="1B1464"/>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262174-78A5-DB1D-DE02-39175095F99B}"/>
                </a:ext>
              </a:extLst>
            </p:cNvPr>
            <p:cNvSpPr txBox="1"/>
            <p:nvPr/>
          </p:nvSpPr>
          <p:spPr>
            <a:xfrm>
              <a:off x="311641" y="9231816"/>
              <a:ext cx="6828681" cy="4834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Website and contact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blockgraph.co</a:t>
              </a:r>
              <a:r>
                <a:rPr kumimoji="0" lang="en-US" sz="1200"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 </a:t>
              </a:r>
              <a:r>
                <a:rPr kumimoji="0" lang="en-US" sz="120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Aleck Schleider, Chief Revenue Officer </a:t>
              </a:r>
              <a:r>
                <a:rPr kumimoji="0" lang="en-US" sz="1200"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a:t>
              </a:r>
              <a:r>
                <a:rPr kumimoji="0" lang="en-US" sz="1200"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aschleider@blockgraph.co</a:t>
              </a:r>
              <a:r>
                <a:rPr kumimoji="0" lang="en-US" sz="1200"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lang="en-US" sz="1200">
                  <a:solidFill>
                    <a:prstClr val="white"/>
                  </a:solidFill>
                  <a:latin typeface="Arial" panose="020B0604020202020204" pitchFamily="34" charset="0"/>
                  <a:cs typeface="Arial" panose="020B0604020202020204" pitchFamily="34" charset="0"/>
                </a:rPr>
                <a:t>|</a:t>
              </a:r>
              <a:r>
                <a:rPr kumimoji="0" lang="en-US" sz="120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Scott Collins, EVP Client Partnerships &amp; Sales Strategy </a:t>
              </a:r>
              <a:r>
                <a:rPr kumimoji="0" lang="en-US" sz="1200"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a:t>
              </a:r>
              <a:r>
                <a:rPr kumimoji="0" lang="en-US" sz="1200"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scollins@blockgraph.co</a:t>
              </a:r>
              <a:r>
                <a:rPr kumimoji="0" lang="en-US" sz="1200"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  </a:t>
              </a:r>
            </a:p>
          </p:txBody>
        </p:sp>
      </p:grpSp>
      <p:sp>
        <p:nvSpPr>
          <p:cNvPr id="6" name="Google Shape;62;p13">
            <a:extLst>
              <a:ext uri="{FF2B5EF4-FFF2-40B4-BE49-F238E27FC236}">
                <a16:creationId xmlns:a16="http://schemas.microsoft.com/office/drawing/2014/main" id="{6AAD832E-C863-71BD-1738-9C8C6AD01FAC}"/>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7</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4174551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jellyfish in the water&#10;&#10;Description automatically generated with low confidence">
            <a:extLst>
              <a:ext uri="{FF2B5EF4-FFF2-40B4-BE49-F238E27FC236}">
                <a16:creationId xmlns:a16="http://schemas.microsoft.com/office/drawing/2014/main" id="{12CB042A-3823-1DF5-99E7-2AAFEB9BA3E7}"/>
              </a:ext>
            </a:extLst>
          </p:cNvPr>
          <p:cNvPicPr>
            <a:picLocks noChangeAspect="1"/>
          </p:cNvPicPr>
          <p:nvPr/>
        </p:nvPicPr>
        <p:blipFill rotWithShape="1">
          <a:blip r:embed="rId3"/>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0" y="9839147"/>
            <a:ext cx="7772400" cy="22175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a:spLocks/>
          </p:cNvSpPr>
          <p:nvPr/>
        </p:nvSpPr>
        <p:spPr>
          <a:xfrm>
            <a:off x="285443" y="1625756"/>
            <a:ext cx="3893126" cy="369333"/>
          </a:xfrm>
          <a:prstGeom prst="rect">
            <a:avLst/>
          </a:prstGeom>
          <a:noFill/>
        </p:spPr>
        <p:txBody>
          <a:bodyPr wrap="square" rtlCol="0">
            <a:spAutoFit/>
          </a:bodyPr>
          <a:lstStyle/>
          <a:p>
            <a:pPr marL="342908" marR="0" lvl="0" indent="-342908"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B9314962-909F-94F0-9C0A-741D073BF6D2}"/>
              </a:ext>
            </a:extLst>
          </p:cNvPr>
          <p:cNvCxnSpPr>
            <a:cxnSpLocks/>
          </p:cNvCxnSpPr>
          <p:nvPr/>
        </p:nvCxnSpPr>
        <p:spPr>
          <a:xfrm>
            <a:off x="209693" y="2408851"/>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2389F8-AF09-C704-D6AA-C7FE57FB00D7}"/>
              </a:ext>
            </a:extLst>
          </p:cNvPr>
          <p:cNvCxnSpPr>
            <a:cxnSpLocks/>
          </p:cNvCxnSpPr>
          <p:nvPr/>
        </p:nvCxnSpPr>
        <p:spPr>
          <a:xfrm>
            <a:off x="209693" y="3752784"/>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A9FC20-8FB7-84BC-369A-8C7A38F671DE}"/>
              </a:ext>
            </a:extLst>
          </p:cNvPr>
          <p:cNvCxnSpPr>
            <a:cxnSpLocks/>
          </p:cNvCxnSpPr>
          <p:nvPr/>
        </p:nvCxnSpPr>
        <p:spPr>
          <a:xfrm>
            <a:off x="232111" y="7520714"/>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3874F8-C38A-3AF7-F327-A104D3138979}"/>
              </a:ext>
            </a:extLst>
          </p:cNvPr>
          <p:cNvSpPr txBox="1"/>
          <p:nvPr/>
        </p:nvSpPr>
        <p:spPr>
          <a:xfrm>
            <a:off x="311641" y="1046393"/>
            <a:ext cx="7051245" cy="1261884"/>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do you do?</a:t>
            </a:r>
          </a:p>
          <a:p>
            <a:pPr>
              <a:defRPr/>
            </a:pPr>
            <a:endParaRPr lang="en-US" sz="200">
              <a:solidFill>
                <a:srgbClr val="1B1464"/>
              </a:solidFill>
              <a:latin typeface="Arial" panose="020B0604020202020204" pitchFamily="34" charset="0"/>
              <a:cs typeface="Arial" panose="020B0604020202020204" pitchFamily="34" charset="0"/>
            </a:endParaRPr>
          </a:p>
          <a:p>
            <a:pPr>
              <a:defRPr/>
            </a:pPr>
            <a:r>
              <a:rPr lang="en-US" sz="1200" err="1">
                <a:solidFill>
                  <a:srgbClr val="1B1464"/>
                </a:solidFill>
                <a:latin typeface="Arial" panose="020B0604020202020204" pitchFamily="34" charset="0"/>
                <a:cs typeface="Arial" panose="020B0604020202020204" pitchFamily="34" charset="0"/>
              </a:rPr>
              <a:t>BrightLine</a:t>
            </a:r>
            <a:r>
              <a:rPr lang="en-US" sz="1200">
                <a:solidFill>
                  <a:srgbClr val="1B1464"/>
                </a:solidFill>
                <a:latin typeface="Arial" panose="020B0604020202020204" pitchFamily="34" charset="0"/>
                <a:cs typeface="Arial" panose="020B0604020202020204" pitchFamily="34" charset="0"/>
              </a:rPr>
              <a:t> is the leading provider of interactive CTV advertising, empowering brands to engage streaming audiences through interactive formats like advergames and dynamic, performance-driven experiences. Trusted by major streamers including Disney, Warner Bros. Discovery, and NBCUniversal, </a:t>
            </a:r>
            <a:r>
              <a:rPr lang="en-US" sz="1200" err="1">
                <a:solidFill>
                  <a:srgbClr val="1B1464"/>
                </a:solidFill>
                <a:latin typeface="Arial" panose="020B0604020202020204" pitchFamily="34" charset="0"/>
                <a:cs typeface="Arial" panose="020B0604020202020204" pitchFamily="34" charset="0"/>
              </a:rPr>
              <a:t>BrightLine</a:t>
            </a:r>
            <a:r>
              <a:rPr lang="en-US" sz="1200">
                <a:solidFill>
                  <a:srgbClr val="1B1464"/>
                </a:solidFill>
                <a:latin typeface="Arial" panose="020B0604020202020204" pitchFamily="34" charset="0"/>
                <a:cs typeface="Arial" panose="020B0604020202020204" pitchFamily="34" charset="0"/>
              </a:rPr>
              <a:t> delivers thousands of campaigns for brands of all sizes — including </a:t>
            </a:r>
            <a:br>
              <a:rPr lang="en-US" sz="1200">
                <a:solidFill>
                  <a:srgbClr val="1B1464"/>
                </a:solidFill>
                <a:latin typeface="Arial" panose="020B0604020202020204" pitchFamily="34" charset="0"/>
                <a:cs typeface="Arial" panose="020B0604020202020204" pitchFamily="34" charset="0"/>
              </a:rPr>
            </a:br>
            <a:r>
              <a:rPr lang="en-US" sz="1200">
                <a:solidFill>
                  <a:srgbClr val="1B1464"/>
                </a:solidFill>
                <a:latin typeface="Arial" panose="020B0604020202020204" pitchFamily="34" charset="0"/>
                <a:cs typeface="Arial" panose="020B0604020202020204" pitchFamily="34" charset="0"/>
              </a:rPr>
              <a:t>Fortune 100 advertisers like Progressive, Volvo, and State Farm. </a:t>
            </a:r>
          </a:p>
        </p:txBody>
      </p:sp>
      <p:sp>
        <p:nvSpPr>
          <p:cNvPr id="15" name="TextBox 14">
            <a:extLst>
              <a:ext uri="{FF2B5EF4-FFF2-40B4-BE49-F238E27FC236}">
                <a16:creationId xmlns:a16="http://schemas.microsoft.com/office/drawing/2014/main" id="{46F70DCB-4570-54F6-6E3B-9D981375506F}"/>
              </a:ext>
            </a:extLst>
          </p:cNvPr>
          <p:cNvSpPr txBox="1"/>
          <p:nvPr/>
        </p:nvSpPr>
        <p:spPr>
          <a:xfrm>
            <a:off x="311642" y="2558686"/>
            <a:ext cx="7051244" cy="1077218"/>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makes your product or platform unique?</a:t>
            </a:r>
          </a:p>
          <a:p>
            <a:pPr>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a:defRPr/>
            </a:pP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BrightLine</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technology </a:t>
            </a:r>
            <a:r>
              <a:rPr lang="en-US" sz="1200">
                <a:solidFill>
                  <a:srgbClr val="1B1464"/>
                </a:solidFill>
                <a:latin typeface="Arial" panose="020B0604020202020204" pitchFamily="34" charset="0"/>
                <a:cs typeface="Arial" panose="020B0604020202020204" pitchFamily="34" charset="0"/>
              </a:rPr>
              <a:t>is deployed</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 scale enabling truly interactive, dynamic and shoppable CTV ad experiences that drive interaction via remote control.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BrightLine’s</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tech is the de facto “standard” for such ad formats across all leading streamers, most exclusively, including Peacock, Hulu, Max, Samsung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TVPlus</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Vizio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WatchFree</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Sling and many others.</a:t>
            </a:r>
            <a:r>
              <a:rPr lang="en-US" sz="1200">
                <a:solidFill>
                  <a:srgbClr val="1B1464"/>
                </a:solidFill>
                <a:latin typeface="Arial" panose="020B0604020202020204" pitchFamily="34" charset="0"/>
                <a:cs typeface="Arial" panose="020B0604020202020204" pitchFamily="34" charset="0"/>
              </a:rPr>
              <a:t> </a:t>
            </a:r>
            <a:endParaRPr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3EADFF59-FC6B-29CA-B71B-7F3710A164CD}"/>
              </a:ext>
            </a:extLst>
          </p:cNvPr>
          <p:cNvSpPr txBox="1"/>
          <p:nvPr/>
        </p:nvSpPr>
        <p:spPr>
          <a:xfrm>
            <a:off x="311641" y="3881956"/>
            <a:ext cx="7051242"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types of companies do you serve?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All leading OTT providers rely on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BrightLine’s</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TV-first technology offering to engage their audiences with next generation content and ad experiences across broadcast and cable networks. Partners include A&amp;E Networks, AMC Networks, NBC Universal, CBS Interactive, Fox Corp, Disney, Warner Bros. Discovery, Hulu, Sling and leading OTT platforms including Roku, Samsung, Apple, Amazon, Microsoft Xbox and Sony PlayStation.</a:t>
            </a:r>
          </a:p>
        </p:txBody>
      </p:sp>
      <p:cxnSp>
        <p:nvCxnSpPr>
          <p:cNvPr id="42" name="Straight Connector 41">
            <a:extLst>
              <a:ext uri="{FF2B5EF4-FFF2-40B4-BE49-F238E27FC236}">
                <a16:creationId xmlns:a16="http://schemas.microsoft.com/office/drawing/2014/main" id="{C742D552-228B-1B65-A9B9-2CF347DC9A62}"/>
              </a:ext>
            </a:extLst>
          </p:cNvPr>
          <p:cNvCxnSpPr>
            <a:cxnSpLocks/>
          </p:cNvCxnSpPr>
          <p:nvPr/>
        </p:nvCxnSpPr>
        <p:spPr>
          <a:xfrm>
            <a:off x="209693" y="5181145"/>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909A3D0-833A-CFEB-2478-0E4C59A48939}"/>
              </a:ext>
            </a:extLst>
          </p:cNvPr>
          <p:cNvSpPr txBox="1"/>
          <p:nvPr/>
        </p:nvSpPr>
        <p:spPr>
          <a:xfrm>
            <a:off x="285443" y="7602375"/>
            <a:ext cx="7171425"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are the core elements of a successful partnership?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The most successful partnerships are ones grounded in collaboration from an early start. When we work directly with brands to clearly identify their KPIs for advertising in CTV, we can then help create </a:t>
            </a:r>
            <a:b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 custom ad experience that best aligns with that KPI based on thousands of executions we have facilitated over the last several years. Once that concept is identified, it gains more strength when activated across multiple CTV platforms helping brands achieve the reach and frequency they need.</a:t>
            </a:r>
          </a:p>
        </p:txBody>
      </p:sp>
      <p:sp>
        <p:nvSpPr>
          <p:cNvPr id="20" name="TextBox 19">
            <a:extLst>
              <a:ext uri="{FF2B5EF4-FFF2-40B4-BE49-F238E27FC236}">
                <a16:creationId xmlns:a16="http://schemas.microsoft.com/office/drawing/2014/main" id="{D0EDB359-FEC0-080C-22D4-4B98129C3514}"/>
              </a:ext>
            </a:extLst>
          </p:cNvPr>
          <p:cNvSpPr txBox="1"/>
          <p:nvPr/>
        </p:nvSpPr>
        <p:spPr>
          <a:xfrm>
            <a:off x="311639" y="5305604"/>
            <a:ext cx="3476591" cy="2078839"/>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engagement metrics do you report on?</a:t>
            </a:r>
          </a:p>
          <a:p>
            <a:pPr marL="171450" marR="0" lvl="0" indent="-171450" algn="l" defTabSz="457200" rtl="0" eaLnBrk="1" fontAlgn="auto" latinLnBrk="0" hangingPunct="1">
              <a:lnSpc>
                <a:spcPct val="150000"/>
              </a:lnSpc>
              <a:spcBef>
                <a:spcPts val="0"/>
              </a:spcBef>
              <a:spcAft>
                <a:spcPts val="0"/>
              </a:spcAft>
              <a:buClrTx/>
              <a:buSzTx/>
              <a:buBlip>
                <a:blip r:embed="rId5"/>
              </a:buBlip>
              <a:tabLst/>
              <a:defRPr/>
            </a:pPr>
            <a:r>
              <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Engagement rate (interaction with remote)</a:t>
            </a:r>
          </a:p>
          <a:p>
            <a:pPr marL="171450" marR="0" lvl="0" indent="-171450" algn="l" defTabSz="457200" rtl="0" eaLnBrk="1" fontAlgn="auto" latinLnBrk="0" hangingPunct="1">
              <a:lnSpc>
                <a:spcPct val="150000"/>
              </a:lnSpc>
              <a:spcBef>
                <a:spcPts val="0"/>
              </a:spcBef>
              <a:spcAft>
                <a:spcPts val="0"/>
              </a:spcAft>
              <a:buClrTx/>
              <a:buSzTx/>
              <a:buBlip>
                <a:blip r:embed="rId5"/>
              </a:buBlip>
              <a:tabLst/>
              <a:defRPr/>
            </a:pPr>
            <a:r>
              <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Video completion rates</a:t>
            </a:r>
          </a:p>
          <a:p>
            <a:pPr marL="171450" marR="0" lvl="0" indent="-171450" algn="l" defTabSz="457200" rtl="0" eaLnBrk="1" fontAlgn="auto" latinLnBrk="0" hangingPunct="1">
              <a:lnSpc>
                <a:spcPct val="150000"/>
              </a:lnSpc>
              <a:spcBef>
                <a:spcPts val="0"/>
              </a:spcBef>
              <a:spcAft>
                <a:spcPts val="0"/>
              </a:spcAft>
              <a:buClrTx/>
              <a:buSzTx/>
              <a:buBlip>
                <a:blip r:embed="rId5"/>
              </a:buBlip>
              <a:tabLst/>
              <a:defRPr/>
            </a:pPr>
            <a:r>
              <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Earned time*</a:t>
            </a:r>
          </a:p>
          <a:p>
            <a:pPr marL="171450" marR="0" lvl="0" indent="-171450" algn="l" defTabSz="457200" rtl="0" eaLnBrk="1" fontAlgn="auto" latinLnBrk="0" hangingPunct="1">
              <a:lnSpc>
                <a:spcPct val="150000"/>
              </a:lnSpc>
              <a:spcBef>
                <a:spcPts val="0"/>
              </a:spcBef>
              <a:spcAft>
                <a:spcPts val="0"/>
              </a:spcAft>
              <a:buClrTx/>
              <a:buSzTx/>
              <a:buBlip>
                <a:blip r:embed="rId5"/>
              </a:buBlip>
              <a:tabLst/>
              <a:defRPr/>
            </a:pPr>
            <a:r>
              <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Selection rate*</a:t>
            </a:r>
          </a:p>
          <a:p>
            <a:pPr marL="171450" marR="0" lvl="0" indent="-171450" algn="l" defTabSz="457200" rtl="0" eaLnBrk="1" fontAlgn="auto" latinLnBrk="0" hangingPunct="1">
              <a:lnSpc>
                <a:spcPct val="150000"/>
              </a:lnSpc>
              <a:spcBef>
                <a:spcPts val="0"/>
              </a:spcBef>
              <a:spcAft>
                <a:spcPts val="0"/>
              </a:spcAft>
              <a:buClrTx/>
              <a:buSzTx/>
              <a:buBlip>
                <a:blip r:embed="rId5"/>
              </a:buBlip>
              <a:tabLst/>
              <a:defRPr/>
            </a:pPr>
            <a:r>
              <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QR scan rate*</a:t>
            </a: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*for applicable ad formats</a:t>
            </a:r>
          </a:p>
        </p:txBody>
      </p:sp>
      <p:sp>
        <p:nvSpPr>
          <p:cNvPr id="21" name="TextBox 20">
            <a:extLst>
              <a:ext uri="{FF2B5EF4-FFF2-40B4-BE49-F238E27FC236}">
                <a16:creationId xmlns:a16="http://schemas.microsoft.com/office/drawing/2014/main" id="{05AF8603-2D4C-D8AF-FF05-1B93E925958D}"/>
              </a:ext>
            </a:extLst>
          </p:cNvPr>
          <p:cNvSpPr txBox="1"/>
          <p:nvPr/>
        </p:nvSpPr>
        <p:spPr>
          <a:xfrm>
            <a:off x="3788230" y="5305604"/>
            <a:ext cx="3574654" cy="166199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video platforms do you measure or support?</a:t>
            </a:r>
            <a:endParaRPr kumimoji="0" lang="en-US" sz="20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BrightLine</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has direct relationships with Disney,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NBCU, WBD, Roku, Samsung, Vizio, Sling, Fox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and a slew of other content providers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platforms. </a:t>
            </a:r>
            <a:r>
              <a:rPr kumimoji="0" lang="en-US" sz="1200" b="0"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BrightLine</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works with a variety of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measurement vendors to measure its campaign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in partnership with each streaming platform.</a:t>
            </a:r>
          </a:p>
        </p:txBody>
      </p:sp>
      <p:cxnSp>
        <p:nvCxnSpPr>
          <p:cNvPr id="22" name="Straight Connector 21">
            <a:extLst>
              <a:ext uri="{FF2B5EF4-FFF2-40B4-BE49-F238E27FC236}">
                <a16:creationId xmlns:a16="http://schemas.microsoft.com/office/drawing/2014/main" id="{1D154252-C605-4861-2E31-E06E4D75AB41}"/>
              </a:ext>
            </a:extLst>
          </p:cNvPr>
          <p:cNvCxnSpPr>
            <a:cxnSpLocks/>
          </p:cNvCxnSpPr>
          <p:nvPr/>
        </p:nvCxnSpPr>
        <p:spPr>
          <a:xfrm>
            <a:off x="3641504" y="5409734"/>
            <a:ext cx="0" cy="1548609"/>
          </a:xfrm>
          <a:prstGeom prst="line">
            <a:avLst/>
          </a:prstGeom>
          <a:ln>
            <a:solidFill>
              <a:srgbClr val="00BFF2"/>
            </a:solidFill>
            <a:prstDash val="lg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11E8566-642A-9C6D-A717-73021757D308}"/>
              </a:ext>
            </a:extLst>
          </p:cNvPr>
          <p:cNvGrpSpPr/>
          <p:nvPr/>
        </p:nvGrpSpPr>
        <p:grpSpPr>
          <a:xfrm>
            <a:off x="209693" y="9023559"/>
            <a:ext cx="7353014" cy="728021"/>
            <a:chOff x="209693" y="9231816"/>
            <a:chExt cx="7353014" cy="519764"/>
          </a:xfrm>
        </p:grpSpPr>
        <p:sp>
          <p:nvSpPr>
            <p:cNvPr id="6" name="Rounded Rectangle 5">
              <a:extLst>
                <a:ext uri="{FF2B5EF4-FFF2-40B4-BE49-F238E27FC236}">
                  <a16:creationId xmlns:a16="http://schemas.microsoft.com/office/drawing/2014/main" id="{79EC9E16-04C6-5630-7FEC-09DC8280694A}"/>
                </a:ext>
              </a:extLst>
            </p:cNvPr>
            <p:cNvSpPr/>
            <p:nvPr/>
          </p:nvSpPr>
          <p:spPr>
            <a:xfrm>
              <a:off x="209693" y="9231816"/>
              <a:ext cx="7353014" cy="519764"/>
            </a:xfrm>
            <a:prstGeom prst="roundRect">
              <a:avLst/>
            </a:prstGeom>
            <a:solidFill>
              <a:srgbClr val="1B1464"/>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1AFB1C1-C30C-F317-5786-415FF005BE59}"/>
                </a:ext>
              </a:extLst>
            </p:cNvPr>
            <p:cNvSpPr txBox="1"/>
            <p:nvPr/>
          </p:nvSpPr>
          <p:spPr>
            <a:xfrm>
              <a:off x="311641" y="9231816"/>
              <a:ext cx="6828681" cy="4834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Website and contact information:</a:t>
              </a:r>
            </a:p>
            <a:p>
              <a:pPr lvl="0">
                <a:defRPr/>
              </a:pPr>
              <a:r>
                <a:rPr lang="en-US" sz="1200">
                  <a:solidFill>
                    <a:srgbClr val="00BFF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brightline.tv</a:t>
              </a:r>
              <a:r>
                <a:rPr lang="en-US" sz="1200">
                  <a:solidFill>
                    <a:srgbClr val="00BFF2"/>
                  </a:solidFill>
                  <a:latin typeface="Arial" panose="020B0604020202020204" pitchFamily="34" charset="0"/>
                  <a:cs typeface="Arial" panose="020B0604020202020204" pitchFamily="34" charset="0"/>
                </a:rPr>
                <a:t>   </a:t>
              </a:r>
              <a:r>
                <a:rPr lang="en-US" sz="1200">
                  <a:solidFill>
                    <a:prstClr val="white"/>
                  </a:solidFill>
                  <a:latin typeface="Arial" panose="020B0604020202020204" pitchFamily="34" charset="0"/>
                  <a:cs typeface="Arial" panose="020B0604020202020204" pitchFamily="34" charset="0"/>
                </a:rPr>
                <a:t>| Rob </a:t>
              </a:r>
              <a:r>
                <a:rPr lang="en-US" sz="1200" err="1">
                  <a:solidFill>
                    <a:prstClr val="white"/>
                  </a:solidFill>
                  <a:latin typeface="Arial" panose="020B0604020202020204" pitchFamily="34" charset="0"/>
                  <a:cs typeface="Arial" panose="020B0604020202020204" pitchFamily="34" charset="0"/>
                </a:rPr>
                <a:t>Aksman</a:t>
              </a:r>
              <a:r>
                <a:rPr lang="en-US" sz="1200">
                  <a:solidFill>
                    <a:prstClr val="white"/>
                  </a:solidFill>
                  <a:latin typeface="Arial" panose="020B0604020202020204" pitchFamily="34" charset="0"/>
                  <a:cs typeface="Arial" panose="020B0604020202020204" pitchFamily="34" charset="0"/>
                </a:rPr>
                <a:t>, President &amp; Chief Strategy Officer </a:t>
              </a:r>
              <a:r>
                <a:rPr lang="en-US" sz="1200">
                  <a:solidFill>
                    <a:srgbClr val="00BFF2"/>
                  </a:solidFill>
                  <a:latin typeface="Arial" panose="020B0604020202020204" pitchFamily="34" charset="0"/>
                  <a:cs typeface="Arial" panose="020B0604020202020204" pitchFamily="34" charset="0"/>
                </a:rPr>
                <a:t>(</a:t>
              </a:r>
              <a:r>
                <a:rPr lang="en-US" sz="1200">
                  <a:solidFill>
                    <a:srgbClr val="00BFF2"/>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raksman@brightline.tv</a:t>
              </a:r>
              <a:r>
                <a:rPr lang="en-US" sz="1200">
                  <a:solidFill>
                    <a:srgbClr val="00BFF2"/>
                  </a:solidFill>
                  <a:latin typeface="Arial" panose="020B0604020202020204" pitchFamily="34" charset="0"/>
                  <a:cs typeface="Arial" panose="020B0604020202020204" pitchFamily="34" charset="0"/>
                </a:rPr>
                <a:t>)  </a:t>
              </a:r>
            </a:p>
            <a:p>
              <a:pPr lvl="0">
                <a:defRPr/>
              </a:pPr>
              <a:r>
                <a:rPr lang="en-US" sz="1200">
                  <a:solidFill>
                    <a:prstClr val="white"/>
                  </a:solidFill>
                  <a:latin typeface="Arial" panose="020B0604020202020204" pitchFamily="34" charset="0"/>
                  <a:cs typeface="Arial" panose="020B0604020202020204" pitchFamily="34" charset="0"/>
                </a:rPr>
                <a:t>                     | Mike Bologna, Chief Accelerator Officer </a:t>
              </a:r>
              <a:r>
                <a:rPr lang="en-US" sz="1200">
                  <a:solidFill>
                    <a:srgbClr val="00BFF2"/>
                  </a:solidFill>
                  <a:latin typeface="Arial" panose="020B0604020202020204" pitchFamily="34" charset="0"/>
                  <a:cs typeface="Arial" panose="020B0604020202020204" pitchFamily="34" charset="0"/>
                </a:rPr>
                <a:t>(</a:t>
              </a:r>
              <a:r>
                <a:rPr lang="en-US" sz="1200">
                  <a:solidFill>
                    <a:srgbClr val="00BFF2"/>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mbologna@brightline.tv</a:t>
              </a:r>
              <a:r>
                <a:rPr lang="en-US" sz="1200">
                  <a:solidFill>
                    <a:srgbClr val="00BFF2"/>
                  </a:solidFill>
                  <a:latin typeface="Arial" panose="020B0604020202020204" pitchFamily="34" charset="0"/>
                  <a:cs typeface="Arial" panose="020B0604020202020204" pitchFamily="34" charset="0"/>
                </a:rPr>
                <a:t>) </a:t>
              </a:r>
            </a:p>
          </p:txBody>
        </p:sp>
      </p:grpSp>
      <p:sp>
        <p:nvSpPr>
          <p:cNvPr id="7" name="Rounded Rectangle 1">
            <a:extLst>
              <a:ext uri="{FF2B5EF4-FFF2-40B4-BE49-F238E27FC236}">
                <a16:creationId xmlns:a16="http://schemas.microsoft.com/office/drawing/2014/main" id="{8770CD4F-FA43-36D8-90D1-7D5D29E7E4F1}"/>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9" name="Picture 8" descr="A black text on a white background&#10;&#10;AI-generated content may be incorrect.">
            <a:hlinkClick r:id="rId9" action="ppaction://hlinksldjump"/>
            <a:extLst>
              <a:ext uri="{FF2B5EF4-FFF2-40B4-BE49-F238E27FC236}">
                <a16:creationId xmlns:a16="http://schemas.microsoft.com/office/drawing/2014/main" id="{499639FA-723C-7A39-53ED-5030FEDD89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7295" y="152002"/>
            <a:ext cx="1821978" cy="538585"/>
          </a:xfrm>
          <a:prstGeom prst="rect">
            <a:avLst/>
          </a:prstGeom>
        </p:spPr>
      </p:pic>
      <p:sp>
        <p:nvSpPr>
          <p:cNvPr id="4" name="Google Shape;62;p13">
            <a:extLst>
              <a:ext uri="{FF2B5EF4-FFF2-40B4-BE49-F238E27FC236}">
                <a16:creationId xmlns:a16="http://schemas.microsoft.com/office/drawing/2014/main" id="{7A135C41-955E-8AB0-411C-5BB5EC0E326F}"/>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8</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3369377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61509-64D3-DAAE-5985-E753D3A9C364}"/>
            </a:ext>
          </a:extLst>
        </p:cNvPr>
        <p:cNvGrpSpPr/>
        <p:nvPr/>
      </p:nvGrpSpPr>
      <p:grpSpPr>
        <a:xfrm>
          <a:off x="0" y="0"/>
          <a:ext cx="0" cy="0"/>
          <a:chOff x="0" y="0"/>
          <a:chExt cx="0" cy="0"/>
        </a:xfrm>
      </p:grpSpPr>
      <p:pic>
        <p:nvPicPr>
          <p:cNvPr id="5" name="Picture 4" descr="A blue jellyfish in the water&#10;&#10;Description automatically generated with low confidence">
            <a:extLst>
              <a:ext uri="{FF2B5EF4-FFF2-40B4-BE49-F238E27FC236}">
                <a16:creationId xmlns:a16="http://schemas.microsoft.com/office/drawing/2014/main" id="{AEF8FA5C-97E7-16FF-47ED-0EEA8DD21F5F}"/>
              </a:ext>
            </a:extLst>
          </p:cNvPr>
          <p:cNvPicPr>
            <a:picLocks noChangeAspect="1"/>
          </p:cNvPicPr>
          <p:nvPr/>
        </p:nvPicPr>
        <p:blipFill rotWithShape="1">
          <a:blip r:embed="rId3"/>
          <a:srcRect l="60891" r="27911"/>
          <a:stretch/>
        </p:blipFill>
        <p:spPr>
          <a:xfrm rot="16200000">
            <a:off x="3429944" y="-3526379"/>
            <a:ext cx="932092" cy="7838548"/>
          </a:xfrm>
          <a:prstGeom prst="rect">
            <a:avLst/>
          </a:prstGeom>
        </p:spPr>
      </p:pic>
      <p:pic>
        <p:nvPicPr>
          <p:cNvPr id="25" name="Picture 24">
            <a:extLst>
              <a:ext uri="{FF2B5EF4-FFF2-40B4-BE49-F238E27FC236}">
                <a16:creationId xmlns:a16="http://schemas.microsoft.com/office/drawing/2014/main" id="{73D41797-05C2-A07F-7680-5A5A40610B1F}"/>
              </a:ext>
            </a:extLst>
          </p:cNvPr>
          <p:cNvPicPr>
            <a:picLocks noChangeAspect="1"/>
          </p:cNvPicPr>
          <p:nvPr/>
        </p:nvPicPr>
        <p:blipFill rotWithShape="1">
          <a:blip r:embed="rId4"/>
          <a:srcRect l="4181" t="95080" r="-1"/>
          <a:stretch/>
        </p:blipFill>
        <p:spPr>
          <a:xfrm>
            <a:off x="0" y="9839147"/>
            <a:ext cx="7772400" cy="221757"/>
          </a:xfrm>
          <a:prstGeom prst="rect">
            <a:avLst/>
          </a:prstGeom>
        </p:spPr>
      </p:pic>
      <p:sp>
        <p:nvSpPr>
          <p:cNvPr id="36" name="TextBox 35">
            <a:extLst>
              <a:ext uri="{FF2B5EF4-FFF2-40B4-BE49-F238E27FC236}">
                <a16:creationId xmlns:a16="http://schemas.microsoft.com/office/drawing/2014/main" id="{BA5E587A-80CE-23F1-8BBA-B539B28F726E}"/>
              </a:ext>
            </a:extLst>
          </p:cNvPr>
          <p:cNvSpPr txBox="1">
            <a:spLocks/>
          </p:cNvSpPr>
          <p:nvPr/>
        </p:nvSpPr>
        <p:spPr>
          <a:xfrm>
            <a:off x="285443" y="1625756"/>
            <a:ext cx="3893126" cy="369333"/>
          </a:xfrm>
          <a:prstGeom prst="rect">
            <a:avLst/>
          </a:prstGeom>
          <a:noFill/>
        </p:spPr>
        <p:txBody>
          <a:bodyPr wrap="square" rtlCol="0">
            <a:spAutoFit/>
          </a:bodyPr>
          <a:lstStyle/>
          <a:p>
            <a:pPr marL="342908" marR="0" lvl="0" indent="-342908"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671D50D1-25B3-CBE1-788A-51B3387F108A}"/>
              </a:ext>
            </a:extLst>
          </p:cNvPr>
          <p:cNvCxnSpPr>
            <a:cxnSpLocks/>
          </p:cNvCxnSpPr>
          <p:nvPr/>
        </p:nvCxnSpPr>
        <p:spPr>
          <a:xfrm>
            <a:off x="209693" y="2221971"/>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890F47A-1C67-6B57-A947-297E3366EB21}"/>
              </a:ext>
            </a:extLst>
          </p:cNvPr>
          <p:cNvCxnSpPr>
            <a:cxnSpLocks/>
          </p:cNvCxnSpPr>
          <p:nvPr/>
        </p:nvCxnSpPr>
        <p:spPr>
          <a:xfrm>
            <a:off x="236327" y="4576218"/>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3C04644-9C9F-54B3-368B-04AC56A3CF8F}"/>
              </a:ext>
            </a:extLst>
          </p:cNvPr>
          <p:cNvCxnSpPr>
            <a:cxnSpLocks/>
          </p:cNvCxnSpPr>
          <p:nvPr/>
        </p:nvCxnSpPr>
        <p:spPr>
          <a:xfrm>
            <a:off x="219483" y="7538543"/>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86D8DCC-DEB3-795A-83DB-4E1885A4CFDD}"/>
              </a:ext>
            </a:extLst>
          </p:cNvPr>
          <p:cNvSpPr txBox="1"/>
          <p:nvPr/>
        </p:nvSpPr>
        <p:spPr>
          <a:xfrm>
            <a:off x="311641" y="919653"/>
            <a:ext cx="7142126" cy="130805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do you do?</a:t>
            </a:r>
          </a:p>
          <a:p>
            <a:pPr lvl="0">
              <a:defRPr/>
            </a:pPr>
            <a:endParaRPr lang="en-US" sz="200">
              <a:solidFill>
                <a:srgbClr val="1B1464"/>
              </a:solidFill>
              <a:latin typeface="Arial" panose="020B0604020202020204" pitchFamily="34" charset="0"/>
              <a:cs typeface="Arial" panose="020B0604020202020204" pitchFamily="34" charset="0"/>
            </a:endParaRPr>
          </a:p>
          <a:p>
            <a:pPr lvl="0">
              <a:defRPr/>
            </a:pPr>
            <a:r>
              <a:rPr lang="en-US" sz="1050" err="1">
                <a:solidFill>
                  <a:srgbClr val="1B1464"/>
                </a:solidFill>
                <a:latin typeface="Arial" panose="020B0604020202020204" pitchFamily="34" charset="0"/>
                <a:cs typeface="Arial" panose="020B0604020202020204" pitchFamily="34" charset="0"/>
              </a:rPr>
              <a:t>datafuelX</a:t>
            </a:r>
            <a:r>
              <a:rPr lang="en-US" sz="1050">
                <a:solidFill>
                  <a:srgbClr val="1B1464"/>
                </a:solidFill>
                <a:latin typeface="Arial" panose="020B0604020202020204" pitchFamily="34" charset="0"/>
                <a:cs typeface="Arial" panose="020B0604020202020204" pitchFamily="34" charset="0"/>
              </a:rPr>
              <a:t> provides advanced analytics and optimization technology purpose-built for a multi-currency television marketplace. Its M3 SaaS platform enables planning, transaction support, and measurement across linear, streaming, and cross-platform TV/DAT using multiple audience currencies and datasets. The platform supports more precise reach, frequency, and performance management across fragmented supply. By normalizing disparate measurement providers, </a:t>
            </a:r>
            <a:r>
              <a:rPr lang="en-US" sz="1050" err="1">
                <a:solidFill>
                  <a:srgbClr val="1B1464"/>
                </a:solidFill>
                <a:latin typeface="Arial" panose="020B0604020202020204" pitchFamily="34" charset="0"/>
                <a:cs typeface="Arial" panose="020B0604020202020204" pitchFamily="34" charset="0"/>
              </a:rPr>
              <a:t>datafuelX</a:t>
            </a:r>
            <a:r>
              <a:rPr lang="en-US" sz="1050">
                <a:solidFill>
                  <a:srgbClr val="1B1464"/>
                </a:solidFill>
                <a:latin typeface="Arial" panose="020B0604020202020204" pitchFamily="34" charset="0"/>
                <a:cs typeface="Arial" panose="020B0604020202020204" pitchFamily="34" charset="0"/>
              </a:rPr>
              <a:t> enables optimization against advanced audiences in addition to age/sex demos. </a:t>
            </a:r>
            <a:r>
              <a:rPr lang="en-US" sz="1050" err="1">
                <a:solidFill>
                  <a:srgbClr val="1B1464"/>
                </a:solidFill>
                <a:latin typeface="Arial" panose="020B0604020202020204" pitchFamily="34" charset="0"/>
                <a:cs typeface="Arial" panose="020B0604020202020204" pitchFamily="34" charset="0"/>
              </a:rPr>
              <a:t>datafuelX</a:t>
            </a:r>
            <a:r>
              <a:rPr lang="en-US" sz="1050">
                <a:solidFill>
                  <a:srgbClr val="1B1464"/>
                </a:solidFill>
                <a:latin typeface="Arial" panose="020B0604020202020204" pitchFamily="34" charset="0"/>
                <a:cs typeface="Arial" panose="020B0604020202020204" pitchFamily="34" charset="0"/>
              </a:rPr>
              <a:t> helps buyers and sellers effectively operate in a multi-currency, demo and advanced audience marketplace. </a:t>
            </a:r>
          </a:p>
        </p:txBody>
      </p:sp>
      <p:sp>
        <p:nvSpPr>
          <p:cNvPr id="15" name="TextBox 14">
            <a:extLst>
              <a:ext uri="{FF2B5EF4-FFF2-40B4-BE49-F238E27FC236}">
                <a16:creationId xmlns:a16="http://schemas.microsoft.com/office/drawing/2014/main" id="{3241E833-81B9-E340-9ECA-C65FB38E58D7}"/>
              </a:ext>
            </a:extLst>
          </p:cNvPr>
          <p:cNvSpPr txBox="1"/>
          <p:nvPr/>
        </p:nvSpPr>
        <p:spPr>
          <a:xfrm>
            <a:off x="311640" y="2225372"/>
            <a:ext cx="7051244" cy="233910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makes your product or platform unique?</a:t>
            </a:r>
          </a:p>
          <a:p>
            <a:pPr lvl="0"/>
            <a:endParaRPr lang="en-US" sz="200">
              <a:solidFill>
                <a:srgbClr val="1B1464"/>
              </a:solidFill>
              <a:latin typeface="Arial" panose="020B0604020202020204" pitchFamily="34" charset="0"/>
              <a:cs typeface="Arial" panose="020B0604020202020204" pitchFamily="34" charset="0"/>
            </a:endParaRPr>
          </a:p>
          <a:p>
            <a:pPr lvl="0"/>
            <a:r>
              <a:rPr lang="en-US" sz="1050" err="1">
                <a:solidFill>
                  <a:srgbClr val="1B1464"/>
                </a:solidFill>
                <a:latin typeface="Arial" panose="020B0604020202020204" pitchFamily="34" charset="0"/>
                <a:cs typeface="Arial" panose="020B0604020202020204" pitchFamily="34" charset="0"/>
              </a:rPr>
              <a:t>datafuelX’s</a:t>
            </a:r>
            <a:r>
              <a:rPr lang="en-US" sz="1050">
                <a:solidFill>
                  <a:srgbClr val="1B1464"/>
                </a:solidFill>
                <a:latin typeface="Arial" panose="020B0604020202020204" pitchFamily="34" charset="0"/>
                <a:cs typeface="Arial" panose="020B0604020202020204" pitchFamily="34" charset="0"/>
              </a:rPr>
              <a:t> M3 platform is a data-agnostic, predictive and prescriptive analytics engine that combines advanced forecasting, holistic optimization, and real-time stewardship to help buyers and sellers plan, transact, and manage TV and cross-platform campaigns against multiple measurement currencies. Unlike traditional point solutions, M3’s forecasting uses machine learning-driven model selection for accuracy and a global optimization engine that balances goals and constraints across the full plan rather than piece by piece. </a:t>
            </a:r>
          </a:p>
          <a:p>
            <a:pPr lvl="0"/>
            <a:endParaRPr lang="en-US" sz="400">
              <a:solidFill>
                <a:srgbClr val="1B1464"/>
              </a:solidFill>
              <a:latin typeface="Arial" panose="020B0604020202020204" pitchFamily="34" charset="0"/>
              <a:cs typeface="Arial" panose="020B0604020202020204" pitchFamily="34" charset="0"/>
            </a:endParaRPr>
          </a:p>
          <a:p>
            <a:pPr lvl="0"/>
            <a:r>
              <a:rPr lang="en-US" sz="1050">
                <a:solidFill>
                  <a:srgbClr val="1B1464"/>
                </a:solidFill>
                <a:latin typeface="Arial" panose="020B0604020202020204" pitchFamily="34" charset="0"/>
                <a:cs typeface="Arial" panose="020B0604020202020204" pitchFamily="34" charset="0"/>
              </a:rPr>
              <a:t>The platform’s architecture supports linear, addressable, and streaming environments and integrates seamlessly with leading measurement and outcomes providers, enabling planners to use multiple audience and behavior signals concurrently rather than forcing a single currency view. Proprietary modules such as </a:t>
            </a:r>
            <a:r>
              <a:rPr lang="en-US" sz="1050" err="1">
                <a:solidFill>
                  <a:srgbClr val="1B1464"/>
                </a:solidFill>
                <a:latin typeface="Arial" panose="020B0604020202020204" pitchFamily="34" charset="0"/>
                <a:cs typeface="Arial" panose="020B0604020202020204" pitchFamily="34" charset="0"/>
              </a:rPr>
              <a:t>precisionX</a:t>
            </a:r>
            <a:r>
              <a:rPr lang="en-US" sz="1050">
                <a:solidFill>
                  <a:srgbClr val="1B1464"/>
                </a:solidFill>
                <a:latin typeface="Arial" panose="020B0604020202020204" pitchFamily="34" charset="0"/>
                <a:cs typeface="Arial" panose="020B0604020202020204" pitchFamily="34" charset="0"/>
              </a:rPr>
              <a:t> and </a:t>
            </a:r>
            <a:r>
              <a:rPr lang="en-US" sz="1050" err="1">
                <a:solidFill>
                  <a:srgbClr val="1B1464"/>
                </a:solidFill>
                <a:latin typeface="Arial" panose="020B0604020202020204" pitchFamily="34" charset="0"/>
                <a:cs typeface="Arial" panose="020B0604020202020204" pitchFamily="34" charset="0"/>
              </a:rPr>
              <a:t>outcomeX</a:t>
            </a:r>
            <a:r>
              <a:rPr lang="en-US" sz="1050">
                <a:solidFill>
                  <a:srgbClr val="1B1464"/>
                </a:solidFill>
                <a:latin typeface="Arial" panose="020B0604020202020204" pitchFamily="34" charset="0"/>
                <a:cs typeface="Arial" panose="020B0604020202020204" pitchFamily="34" charset="0"/>
              </a:rPr>
              <a:t> extend reach and frequency modeling and outcome prediction, helping clients forecast exposure at the individual level to ensure cross-platform synergy and build optimizations targeted to forward-looking business outcomes. Coupled with deep publisher and measurement partnerships, this makes </a:t>
            </a:r>
            <a:r>
              <a:rPr lang="en-US" sz="1050" err="1">
                <a:solidFill>
                  <a:srgbClr val="1B1464"/>
                </a:solidFill>
                <a:latin typeface="Arial" panose="020B0604020202020204" pitchFamily="34" charset="0"/>
                <a:cs typeface="Arial" panose="020B0604020202020204" pitchFamily="34" charset="0"/>
              </a:rPr>
              <a:t>datafuelX</a:t>
            </a:r>
            <a:r>
              <a:rPr lang="en-US" sz="1050">
                <a:solidFill>
                  <a:srgbClr val="1B1464"/>
                </a:solidFill>
                <a:latin typeface="Arial" panose="020B0604020202020204" pitchFamily="34" charset="0"/>
                <a:cs typeface="Arial" panose="020B0604020202020204" pitchFamily="34" charset="0"/>
              </a:rPr>
              <a:t> uniquely positioned to operationalize true cross-currency, audience-centric decisioning at scale.</a:t>
            </a:r>
          </a:p>
        </p:txBody>
      </p:sp>
      <p:sp>
        <p:nvSpPr>
          <p:cNvPr id="19" name="TextBox 18">
            <a:extLst>
              <a:ext uri="{FF2B5EF4-FFF2-40B4-BE49-F238E27FC236}">
                <a16:creationId xmlns:a16="http://schemas.microsoft.com/office/drawing/2014/main" id="{B5C43BCF-D8D3-F614-12C3-DF8EE346A804}"/>
              </a:ext>
            </a:extLst>
          </p:cNvPr>
          <p:cNvSpPr txBox="1"/>
          <p:nvPr/>
        </p:nvSpPr>
        <p:spPr>
          <a:xfrm>
            <a:off x="271909" y="4584797"/>
            <a:ext cx="3239918" cy="12772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Which types of companies do you serve?</a:t>
            </a:r>
          </a:p>
          <a:p>
            <a:pPr lvl="0"/>
            <a:endParaRPr lang="en-US" sz="200">
              <a:solidFill>
                <a:srgbClr val="1B1464"/>
              </a:solidFill>
              <a:latin typeface="Arial" panose="020B0604020202020204" pitchFamily="34" charset="0"/>
              <a:cs typeface="Arial" panose="020B0604020202020204" pitchFamily="34" charset="0"/>
            </a:endParaRPr>
          </a:p>
          <a:p>
            <a:pPr lvl="0"/>
            <a:r>
              <a:rPr lang="en-US" sz="1050">
                <a:solidFill>
                  <a:srgbClr val="1B1464"/>
                </a:solidFill>
                <a:latin typeface="Arial" panose="020B0604020202020204" pitchFamily="34" charset="0"/>
                <a:cs typeface="Arial" panose="020B0604020202020204" pitchFamily="34" charset="0"/>
              </a:rPr>
              <a:t>Television networks, streaming platforms, MVPDs, agencies, and brands. The platform supports both sell-side and buy-side stakeholders. Clients range from national broadcasters to digital-first video publishers and agencies managing cross-platform TV investment.</a:t>
            </a:r>
          </a:p>
        </p:txBody>
      </p:sp>
      <p:cxnSp>
        <p:nvCxnSpPr>
          <p:cNvPr id="42" name="Straight Connector 41">
            <a:extLst>
              <a:ext uri="{FF2B5EF4-FFF2-40B4-BE49-F238E27FC236}">
                <a16:creationId xmlns:a16="http://schemas.microsoft.com/office/drawing/2014/main" id="{2770AB9C-3D62-A57D-EFED-1B17183B8839}"/>
              </a:ext>
            </a:extLst>
          </p:cNvPr>
          <p:cNvCxnSpPr>
            <a:cxnSpLocks/>
          </p:cNvCxnSpPr>
          <p:nvPr/>
        </p:nvCxnSpPr>
        <p:spPr>
          <a:xfrm>
            <a:off x="227449" y="5865870"/>
            <a:ext cx="7353014"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5B357F3-11BE-A2B6-1BBB-90D7DBC43984}"/>
              </a:ext>
            </a:extLst>
          </p:cNvPr>
          <p:cNvSpPr txBox="1"/>
          <p:nvPr/>
        </p:nvSpPr>
        <p:spPr>
          <a:xfrm>
            <a:off x="209693" y="7542314"/>
            <a:ext cx="7562706" cy="169277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What are the core elements of a successful partnership?</a:t>
            </a:r>
          </a:p>
          <a:p>
            <a:pPr lvl="0">
              <a:defRPr/>
            </a:pPr>
            <a:endParaRPr lang="en-US" sz="200">
              <a:solidFill>
                <a:srgbClr val="1B1464"/>
              </a:solidFill>
              <a:latin typeface="Arial" panose="020B0604020202020204" pitchFamily="34" charset="0"/>
              <a:cs typeface="Arial" panose="020B0604020202020204" pitchFamily="34" charset="0"/>
            </a:endParaRPr>
          </a:p>
          <a:p>
            <a:pPr lvl="0">
              <a:defRPr/>
            </a:pPr>
            <a:r>
              <a:rPr lang="en-US" sz="1100">
                <a:solidFill>
                  <a:srgbClr val="1B1464"/>
                </a:solidFill>
                <a:latin typeface="Arial" panose="020B0604020202020204" pitchFamily="34" charset="0"/>
                <a:cs typeface="Arial" panose="020B0604020202020204" pitchFamily="34" charset="0"/>
              </a:rPr>
              <a:t>Timely access to high-quality data, including first-party data where available, and early alignment on measurement objectives and currencies. Clear operating models matter just as much as data, including defined workflows for planning, forecasting, stewardship, and change management during a campaign. While M3 uses AI and machine learning to drive forecasting and optimization, human expertise remains critical, and our Partnership Success team plays an active role in planning, interpretation, and day-to-day execution. Transparency around assumptions, data limitations, and optimization logic is essential to building trust and avoiding downstream friction. The strongest partnerships treat measurement and optimization as a shared process, with joint planning, regular review, and a willingness to adapt as data, inventory, and market conditions evolve.</a:t>
            </a:r>
          </a:p>
        </p:txBody>
      </p:sp>
      <p:sp>
        <p:nvSpPr>
          <p:cNvPr id="20" name="TextBox 19">
            <a:extLst>
              <a:ext uri="{FF2B5EF4-FFF2-40B4-BE49-F238E27FC236}">
                <a16:creationId xmlns:a16="http://schemas.microsoft.com/office/drawing/2014/main" id="{4A871BC1-28F0-AA79-982D-CC7DAF360D5C}"/>
              </a:ext>
            </a:extLst>
          </p:cNvPr>
          <p:cNvSpPr txBox="1"/>
          <p:nvPr/>
        </p:nvSpPr>
        <p:spPr>
          <a:xfrm>
            <a:off x="227504" y="5864099"/>
            <a:ext cx="7544895" cy="1723549"/>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00B0F0"/>
                </a:solidFill>
                <a:effectLst/>
                <a:uLnTx/>
                <a:uFillTx/>
                <a:latin typeface="Helvetica Light" panose="020B0403020202020204" pitchFamily="34" charset="0"/>
              </a:defRPr>
            </a:lvl1pPr>
          </a:lstStyle>
          <a:p>
            <a:r>
              <a:rPr lang="en-US">
                <a:latin typeface="Arial" panose="020B0604020202020204" pitchFamily="34" charset="0"/>
                <a:cs typeface="Arial" panose="020B0604020202020204" pitchFamily="34" charset="0"/>
              </a:rPr>
              <a:t>How do you leverage AI?</a:t>
            </a:r>
            <a:endParaRPr lang="en-US" sz="1800" b="0">
              <a:solidFill>
                <a:schemeClr val="tx1"/>
              </a:solidFill>
              <a:latin typeface="Arial" panose="020B0604020202020204" pitchFamily="34" charset="0"/>
              <a:cs typeface="Arial" panose="020B0604020202020204" pitchFamily="34" charset="0"/>
            </a:endParaRPr>
          </a:p>
          <a:p>
            <a:endParaRPr lang="en-US" sz="200" b="0">
              <a:solidFill>
                <a:srgbClr val="1B1464"/>
              </a:solidFill>
              <a:latin typeface="Arial" panose="020B0604020202020204" pitchFamily="34" charset="0"/>
              <a:cs typeface="Arial" panose="020B0604020202020204" pitchFamily="34" charset="0"/>
            </a:endParaRPr>
          </a:p>
          <a:p>
            <a:r>
              <a:rPr lang="en-US" sz="1100" b="0" err="1">
                <a:solidFill>
                  <a:srgbClr val="1B1464"/>
                </a:solidFill>
                <a:latin typeface="Arial" panose="020B0604020202020204" pitchFamily="34" charset="0"/>
                <a:cs typeface="Arial" panose="020B0604020202020204" pitchFamily="34" charset="0"/>
              </a:rPr>
              <a:t>datafuelX</a:t>
            </a:r>
            <a:r>
              <a:rPr lang="en-US" sz="1100" b="0">
                <a:solidFill>
                  <a:srgbClr val="1B1464"/>
                </a:solidFill>
                <a:latin typeface="Arial" panose="020B0604020202020204" pitchFamily="34" charset="0"/>
                <a:cs typeface="Arial" panose="020B0604020202020204" pitchFamily="34" charset="0"/>
              </a:rPr>
              <a:t> leverages AI and machine learning within the M3 platform to power forecasting, optimization, and audience modeling across linear, streaming, and cross-platform TV. These models help predict viewership, manage reach and frequency, and improve campaign efficiency across multiple measurement currencies and data sources. As part of our AI roadmap, we are actively developing explainability features into M3 that will allow users to understand why forecasts and recommendations change as new data and signals are introduced. We are also building AI-driven data validation and quality monitoring to better assess inputs from multiple measurement providers before they impact planning and stewardship. Together, these efforts are focused on increasing transparency, confidence, and trust in AI-assisted decisioning.</a:t>
            </a:r>
          </a:p>
        </p:txBody>
      </p:sp>
      <p:sp>
        <p:nvSpPr>
          <p:cNvPr id="13" name="Rounded Rectangle 1">
            <a:extLst>
              <a:ext uri="{FF2B5EF4-FFF2-40B4-BE49-F238E27FC236}">
                <a16:creationId xmlns:a16="http://schemas.microsoft.com/office/drawing/2014/main" id="{7B93DC78-1080-D554-7D50-C75BDC5EBB7B}"/>
              </a:ext>
            </a:extLst>
          </p:cNvPr>
          <p:cNvSpPr/>
          <p:nvPr/>
        </p:nvSpPr>
        <p:spPr>
          <a:xfrm>
            <a:off x="5740729" y="69296"/>
            <a:ext cx="1895111" cy="683337"/>
          </a:xfrm>
          <a:prstGeom prst="roundRect">
            <a:avLst>
              <a:gd name="adj" fmla="val 7648"/>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EBCF7411-6AEB-155D-6079-42E71F6CCB22}"/>
              </a:ext>
            </a:extLst>
          </p:cNvPr>
          <p:cNvCxnSpPr>
            <a:cxnSpLocks/>
          </p:cNvCxnSpPr>
          <p:nvPr/>
        </p:nvCxnSpPr>
        <p:spPr>
          <a:xfrm>
            <a:off x="3511828" y="4713774"/>
            <a:ext cx="0" cy="1018368"/>
          </a:xfrm>
          <a:prstGeom prst="line">
            <a:avLst/>
          </a:prstGeom>
          <a:ln>
            <a:solidFill>
              <a:srgbClr val="00BFF2"/>
            </a:solidFill>
            <a:prstDash val="lg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0858A5E-FD97-3E51-CAAF-EC4AF9FE3309}"/>
              </a:ext>
            </a:extLst>
          </p:cNvPr>
          <p:cNvSpPr txBox="1"/>
          <p:nvPr/>
        </p:nvSpPr>
        <p:spPr>
          <a:xfrm>
            <a:off x="3597971" y="4593964"/>
            <a:ext cx="4174428" cy="112338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00B0F0"/>
                </a:solidFill>
                <a:effectLst/>
                <a:uLnTx/>
                <a:uFillTx/>
                <a:latin typeface="Helvetica Light" panose="020B0403020202020204" pitchFamily="34" charset="0"/>
              </a:defRPr>
            </a:lvl1pPr>
          </a:lstStyle>
          <a:p>
            <a:r>
              <a:rPr lang="en-US" sz="1200">
                <a:latin typeface="Arial" panose="020B0604020202020204" pitchFamily="34" charset="0"/>
                <a:cs typeface="Arial" panose="020B0604020202020204" pitchFamily="34" charset="0"/>
              </a:rPr>
              <a:t>Which data sources and/or partners do you leverage?</a:t>
            </a:r>
          </a:p>
          <a:p>
            <a:endParaRPr lang="en-US" sz="200" b="0">
              <a:solidFill>
                <a:srgbClr val="1B1464"/>
              </a:solidFill>
              <a:latin typeface="Arial" panose="020B0604020202020204" pitchFamily="34" charset="0"/>
              <a:cs typeface="Arial" panose="020B0604020202020204" pitchFamily="34" charset="0"/>
            </a:endParaRPr>
          </a:p>
          <a:p>
            <a:r>
              <a:rPr lang="en-US" sz="1050" b="0" err="1">
                <a:solidFill>
                  <a:srgbClr val="1B1464"/>
                </a:solidFill>
                <a:latin typeface="Arial" panose="020B0604020202020204" pitchFamily="34" charset="0"/>
                <a:cs typeface="Arial" panose="020B0604020202020204" pitchFamily="34" charset="0"/>
              </a:rPr>
              <a:t>datafuelX</a:t>
            </a:r>
            <a:r>
              <a:rPr lang="en-US" sz="1050" b="0">
                <a:solidFill>
                  <a:srgbClr val="1B1464"/>
                </a:solidFill>
                <a:latin typeface="Arial" panose="020B0604020202020204" pitchFamily="34" charset="0"/>
                <a:cs typeface="Arial" panose="020B0604020202020204" pitchFamily="34" charset="0"/>
              </a:rPr>
              <a:t> integrates with leading industry measurement and outcomes partners, including Nielsen, VideoAmp, TVision and EDO. The platform is data-agnostic and designed to incorporate multiple first- and third-party data sources to support forecasting, optimization, and measurement use cases</a:t>
            </a:r>
            <a:r>
              <a:rPr lang="en-US" sz="1100" b="0">
                <a:solidFill>
                  <a:srgbClr val="1B1464"/>
                </a:solidFill>
                <a:latin typeface="Arial" panose="020B0604020202020204" pitchFamily="34" charset="0"/>
                <a:cs typeface="Arial" panose="020B0604020202020204" pitchFamily="34" charset="0"/>
              </a:rPr>
              <a:t>. </a:t>
            </a:r>
          </a:p>
        </p:txBody>
      </p:sp>
      <p:pic>
        <p:nvPicPr>
          <p:cNvPr id="14" name="Picture 13" descr="A black background with a black square&#10;&#10;AI-generated content may be incorrect.">
            <a:extLst>
              <a:ext uri="{FF2B5EF4-FFF2-40B4-BE49-F238E27FC236}">
                <a16:creationId xmlns:a16="http://schemas.microsoft.com/office/drawing/2014/main" id="{8DE59A60-C4F5-57DC-678B-A2D31BC8FD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9323" y="266109"/>
            <a:ext cx="1477921" cy="250495"/>
          </a:xfrm>
          <a:prstGeom prst="rect">
            <a:avLst/>
          </a:prstGeom>
        </p:spPr>
      </p:pic>
      <p:grpSp>
        <p:nvGrpSpPr>
          <p:cNvPr id="6" name="Group 5">
            <a:extLst>
              <a:ext uri="{FF2B5EF4-FFF2-40B4-BE49-F238E27FC236}">
                <a16:creationId xmlns:a16="http://schemas.microsoft.com/office/drawing/2014/main" id="{335B049F-081F-B3E2-CA17-C056029F95E0}"/>
              </a:ext>
            </a:extLst>
          </p:cNvPr>
          <p:cNvGrpSpPr/>
          <p:nvPr/>
        </p:nvGrpSpPr>
        <p:grpSpPr>
          <a:xfrm>
            <a:off x="209693" y="9231816"/>
            <a:ext cx="7353014" cy="519764"/>
            <a:chOff x="209693" y="9231816"/>
            <a:chExt cx="7353014" cy="519764"/>
          </a:xfrm>
        </p:grpSpPr>
        <p:sp>
          <p:nvSpPr>
            <p:cNvPr id="7" name="Rounded Rectangle 6">
              <a:extLst>
                <a:ext uri="{FF2B5EF4-FFF2-40B4-BE49-F238E27FC236}">
                  <a16:creationId xmlns:a16="http://schemas.microsoft.com/office/drawing/2014/main" id="{573E5C39-8A7B-F72C-D4CB-DDED3E61EF48}"/>
                </a:ext>
              </a:extLst>
            </p:cNvPr>
            <p:cNvSpPr/>
            <p:nvPr/>
          </p:nvSpPr>
          <p:spPr>
            <a:xfrm>
              <a:off x="209693" y="9231816"/>
              <a:ext cx="7353014" cy="519764"/>
            </a:xfrm>
            <a:prstGeom prst="roundRect">
              <a:avLst/>
            </a:prstGeom>
            <a:solidFill>
              <a:srgbClr val="1B1464"/>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F46F362-AA5D-4E8E-FF97-26CAE14CD9DE}"/>
                </a:ext>
              </a:extLst>
            </p:cNvPr>
            <p:cNvSpPr txBox="1"/>
            <p:nvPr/>
          </p:nvSpPr>
          <p:spPr>
            <a:xfrm>
              <a:off x="311641" y="9231816"/>
              <a:ext cx="6828681" cy="4924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Website and contact information:</a:t>
              </a:r>
            </a:p>
            <a:p>
              <a:pPr lvl="0">
                <a:defRPr/>
              </a:pPr>
              <a:r>
                <a:rPr lang="en-US" sz="1200">
                  <a:solidFill>
                    <a:srgbClr val="00BFF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datafuelx.com</a:t>
              </a:r>
              <a:r>
                <a:rPr lang="en-US" sz="1200">
                  <a:solidFill>
                    <a:srgbClr val="00BFF2"/>
                  </a:solidFill>
                  <a:latin typeface="Arial" panose="020B0604020202020204" pitchFamily="34" charset="0"/>
                  <a:cs typeface="Arial" panose="020B0604020202020204" pitchFamily="34" charset="0"/>
                </a:rPr>
                <a:t> </a:t>
              </a:r>
              <a:r>
                <a:rPr lang="en-US" sz="1200">
                  <a:solidFill>
                    <a:schemeClr val="bg1"/>
                  </a:solidFill>
                  <a:latin typeface="Arial" panose="020B0604020202020204" pitchFamily="34" charset="0"/>
                  <a:cs typeface="Arial" panose="020B0604020202020204" pitchFamily="34" charset="0"/>
                </a:rPr>
                <a:t>| Howard Shimmel | </a:t>
              </a:r>
              <a:r>
                <a:rPr lang="en-US" sz="1200">
                  <a:solidFill>
                    <a:srgbClr val="00C4F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howard@datafuelx.com</a:t>
              </a:r>
              <a:endParaRPr lang="en-US" sz="1200">
                <a:solidFill>
                  <a:srgbClr val="00C4F6"/>
                </a:solidFill>
                <a:latin typeface="Arial" panose="020B0604020202020204" pitchFamily="34" charset="0"/>
                <a:cs typeface="Arial" panose="020B0604020202020204" pitchFamily="34" charset="0"/>
              </a:endParaRPr>
            </a:p>
          </p:txBody>
        </p:sp>
      </p:grpSp>
      <p:sp>
        <p:nvSpPr>
          <p:cNvPr id="2" name="Google Shape;62;p13">
            <a:extLst>
              <a:ext uri="{FF2B5EF4-FFF2-40B4-BE49-F238E27FC236}">
                <a16:creationId xmlns:a16="http://schemas.microsoft.com/office/drawing/2014/main" id="{E1BFBA18-2AFE-9702-2B48-5371E0696207}"/>
              </a:ext>
            </a:extLst>
          </p:cNvPr>
          <p:cNvSpPr txBox="1"/>
          <p:nvPr/>
        </p:nvSpPr>
        <p:spPr>
          <a:xfrm>
            <a:off x="26962" y="9848312"/>
            <a:ext cx="796156"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PAGE </a:t>
            </a:r>
            <a:fld id="{00000000-1234-1234-1234-123412341234}" type="slidenum">
              <a:rPr kumimoji="0" lang="en"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9</a:t>
            </a:fld>
            <a:endParaRPr kumimoji="0" sz="800" b="1" i="0" u="none" strike="noStrike" kern="0" cap="none" spc="0" normalizeH="0" baseline="0" noProof="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16250938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BCF5620D45EF4AA969D5E9CFDA206E" ma:contentTypeVersion="17" ma:contentTypeDescription="Create a new document." ma:contentTypeScope="" ma:versionID="3dee9b162007303c59b09462c883cb4e">
  <xsd:schema xmlns:xsd="http://www.w3.org/2001/XMLSchema" xmlns:xs="http://www.w3.org/2001/XMLSchema" xmlns:p="http://schemas.microsoft.com/office/2006/metadata/properties" xmlns:ns2="c3801c2d-3f2f-44a1-8478-554d1c91a4f5" xmlns:ns3="c00419b3-ff22-4e92-8e74-ef4894f6b0e1" targetNamespace="http://schemas.microsoft.com/office/2006/metadata/properties" ma:root="true" ma:fieldsID="7995f6eb616c33638189f90e12f472bf" ns2:_="" ns3:_="">
    <xsd:import namespace="c3801c2d-3f2f-44a1-8478-554d1c91a4f5"/>
    <xsd:import namespace="c00419b3-ff22-4e92-8e74-ef4894f6b0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01c2d-3f2f-44a1-8478-554d1c91a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0419b3-ff22-4e92-8e74-ef4894f6b0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fc8375e-4cb2-4aea-979e-f36c13a134f3}" ma:internalName="TaxCatchAll" ma:showField="CatchAllData" ma:web="c00419b3-ff22-4e92-8e74-ef4894f6b0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00419b3-ff22-4e92-8e74-ef4894f6b0e1" xsi:nil="true"/>
    <lcf76f155ced4ddcb4097134ff3c332f xmlns="c3801c2d-3f2f-44a1-8478-554d1c91a4f5">
      <Terms xmlns="http://schemas.microsoft.com/office/infopath/2007/PartnerControls"/>
    </lcf76f155ced4ddcb4097134ff3c332f>
    <SharedWithUsers xmlns="c00419b3-ff22-4e92-8e74-ef4894f6b0e1">
      <UserInfo>
        <DisplayName>Marianne Vita</DisplayName>
        <AccountId>14</AccountId>
        <AccountType/>
      </UserInfo>
      <UserInfo>
        <DisplayName>Jason Wiese</DisplayName>
        <AccountId>15</AccountId>
        <AccountType/>
      </UserInfo>
      <UserInfo>
        <DisplayName>Benjamin Vandegrift</DisplayName>
        <AccountId>9</AccountId>
        <AccountType/>
      </UserInfo>
      <UserInfo>
        <DisplayName>Tiffany Chen</DisplayName>
        <AccountId>73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23A58E-1C44-4320-88DB-1DEB951CB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801c2d-3f2f-44a1-8478-554d1c91a4f5"/>
    <ds:schemaRef ds:uri="c00419b3-ff22-4e92-8e74-ef4894f6b0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9C9C62-7D16-4880-A569-A26642A17B69}">
  <ds:schemaRefs>
    <ds:schemaRef ds:uri="http://schemas.microsoft.com/office/2006/documentManagement/types"/>
    <ds:schemaRef ds:uri="http://purl.org/dc/dcmitype/"/>
    <ds:schemaRef ds:uri="http://schemas.microsoft.com/office/infopath/2007/PartnerControls"/>
    <ds:schemaRef ds:uri="http://purl.org/dc/terms/"/>
    <ds:schemaRef ds:uri="http://purl.org/dc/elements/1.1/"/>
    <ds:schemaRef ds:uri="c00419b3-ff22-4e92-8e74-ef4894f6b0e1"/>
    <ds:schemaRef ds:uri="http://schemas.microsoft.com/office/2006/metadata/properties"/>
    <ds:schemaRef ds:uri="http://schemas.openxmlformats.org/package/2006/metadata/core-properties"/>
    <ds:schemaRef ds:uri="c3801c2d-3f2f-44a1-8478-554d1c91a4f5"/>
    <ds:schemaRef ds:uri="http://www.w3.org/XML/1998/namespace"/>
  </ds:schemaRefs>
</ds:datastoreItem>
</file>

<file path=customXml/itemProps3.xml><?xml version="1.0" encoding="utf-8"?>
<ds:datastoreItem xmlns:ds="http://schemas.openxmlformats.org/officeDocument/2006/customXml" ds:itemID="{781CE361-7C59-46F1-9C4B-31DE847072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TotalTime>
  <Words>11803</Words>
  <Application>Microsoft Macintosh PowerPoint</Application>
  <PresentationFormat>Custom</PresentationFormat>
  <Paragraphs>988</Paragraphs>
  <Slides>35</Slides>
  <Notes>29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Calibri</vt:lpstr>
      <vt:lpstr>Calibri Light</vt:lpstr>
      <vt:lpstr>Helvetica</vt:lpstr>
      <vt:lpstr>Helvetica Light</vt:lpstr>
      <vt:lpstr>Helvetica Neue</vt:lpstr>
      <vt:lpstr>Helvetica Neue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Dylan Breger</dc:creator>
  <cp:lastModifiedBy>Rohan Gosalia</cp:lastModifiedBy>
  <cp:revision>3</cp:revision>
  <cp:lastPrinted>2023-12-08T14:56:34Z</cp:lastPrinted>
  <dcterms:created xsi:type="dcterms:W3CDTF">2023-10-31T19:46:29Z</dcterms:created>
  <dcterms:modified xsi:type="dcterms:W3CDTF">2026-01-16T20:46:35Z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0x0101002ABCF5620D45EF4AA969D5E9CFDA206E</vt:lpwstr>
  </property>
  <property fmtid="{D5CDD505-2E9C-101B-9397-08002B2CF9AE}" pid="3" name="MediaServiceImageTags">
    <vt:lpwstr/>
  </property>
</Properties>
</file>