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3" r:id="rId4"/>
    <p:sldMasterId id="2147483699" r:id="rId5"/>
    <p:sldMasterId id="2147483714" r:id="rId6"/>
    <p:sldMasterId id="2147483718" r:id="rId7"/>
    <p:sldMasterId id="2147483722" r:id="rId8"/>
    <p:sldMasterId id="2147483726" r:id="rId9"/>
    <p:sldMasterId id="2147483765" r:id="rId10"/>
    <p:sldMasterId id="2147483780" r:id="rId11"/>
  </p:sldMasterIdLst>
  <p:notesMasterIdLst>
    <p:notesMasterId r:id="rId74"/>
  </p:notesMasterIdLst>
  <p:sldIdLst>
    <p:sldId id="257" r:id="rId12"/>
    <p:sldId id="2269" r:id="rId13"/>
    <p:sldId id="2307" r:id="rId14"/>
    <p:sldId id="2306" r:id="rId15"/>
    <p:sldId id="2302" r:id="rId16"/>
    <p:sldId id="265" r:id="rId17"/>
    <p:sldId id="2262" r:id="rId18"/>
    <p:sldId id="2298" r:id="rId19"/>
    <p:sldId id="275" r:id="rId20"/>
    <p:sldId id="665" r:id="rId21"/>
    <p:sldId id="280" r:id="rId22"/>
    <p:sldId id="604" r:id="rId23"/>
    <p:sldId id="2260" r:id="rId24"/>
    <p:sldId id="2231" r:id="rId25"/>
    <p:sldId id="2232" r:id="rId26"/>
    <p:sldId id="2272" r:id="rId27"/>
    <p:sldId id="2230" r:id="rId28"/>
    <p:sldId id="2297" r:id="rId29"/>
    <p:sldId id="658" r:id="rId30"/>
    <p:sldId id="2224" r:id="rId31"/>
    <p:sldId id="2239" r:id="rId32"/>
    <p:sldId id="2180" r:id="rId33"/>
    <p:sldId id="2193" r:id="rId34"/>
    <p:sldId id="2296" r:id="rId35"/>
    <p:sldId id="2276" r:id="rId36"/>
    <p:sldId id="2251" r:id="rId37"/>
    <p:sldId id="2308" r:id="rId38"/>
    <p:sldId id="2291" r:id="rId39"/>
    <p:sldId id="2292" r:id="rId40"/>
    <p:sldId id="2309" r:id="rId41"/>
    <p:sldId id="2243" r:id="rId42"/>
    <p:sldId id="2253" r:id="rId43"/>
    <p:sldId id="2254" r:id="rId44"/>
    <p:sldId id="2290" r:id="rId45"/>
    <p:sldId id="2250" r:id="rId46"/>
    <p:sldId id="2314" r:id="rId47"/>
    <p:sldId id="2313" r:id="rId48"/>
    <p:sldId id="2279" r:id="rId49"/>
    <p:sldId id="2277" r:id="rId50"/>
    <p:sldId id="2278" r:id="rId51"/>
    <p:sldId id="2280" r:id="rId52"/>
    <p:sldId id="2281" r:id="rId53"/>
    <p:sldId id="2284" r:id="rId54"/>
    <p:sldId id="2071" r:id="rId55"/>
    <p:sldId id="654" r:id="rId56"/>
    <p:sldId id="2267" r:id="rId57"/>
    <p:sldId id="268" r:id="rId58"/>
    <p:sldId id="2293" r:id="rId59"/>
    <p:sldId id="2304" r:id="rId60"/>
    <p:sldId id="2227" r:id="rId61"/>
    <p:sldId id="2182" r:id="rId62"/>
    <p:sldId id="2191" r:id="rId63"/>
    <p:sldId id="2265" r:id="rId64"/>
    <p:sldId id="2237" r:id="rId65"/>
    <p:sldId id="670" r:id="rId66"/>
    <p:sldId id="2247" r:id="rId67"/>
    <p:sldId id="2234" r:id="rId68"/>
    <p:sldId id="263" r:id="rId69"/>
    <p:sldId id="2238" r:id="rId70"/>
    <p:sldId id="2316" r:id="rId71"/>
    <p:sldId id="2305" r:id="rId72"/>
    <p:sldId id="2081"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9AC"/>
    <a:srgbClr val="FAB982"/>
    <a:srgbClr val="50C8A0"/>
    <a:srgbClr val="3682B4"/>
    <a:srgbClr val="00CBD0"/>
    <a:srgbClr val="F7F7F7"/>
    <a:srgbClr val="4FFB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0" autoAdjust="0"/>
    <p:restoredTop sz="88800" autoAdjust="0"/>
  </p:normalViewPr>
  <p:slideViewPr>
    <p:cSldViewPr snapToGrid="0">
      <p:cViewPr>
        <p:scale>
          <a:sx n="75" d="100"/>
          <a:sy n="75" d="100"/>
        </p:scale>
        <p:origin x="1086" y="180"/>
      </p:cViewPr>
      <p:guideLst>
        <p:guide orient="horz" pos="2160"/>
        <p:guide pos="384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60" d="100"/>
        <a:sy n="60" d="100"/>
      </p:scale>
      <p:origin x="0" y="0"/>
    </p:cViewPr>
  </p:sorterViewPr>
  <p:notesViewPr>
    <p:cSldViewPr snapToGrid="0">
      <p:cViewPr varScale="1">
        <p:scale>
          <a:sx n="64" d="100"/>
          <a:sy n="64" d="100"/>
        </p:scale>
        <p:origin x="3158"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558430672965728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1.5654274726358348E-2"/>
          <c:y val="0.16459612134988766"/>
          <c:w val="0.96869145054728334"/>
          <c:h val="0.78946549697478341"/>
        </c:manualLayout>
      </c:layout>
      <c:barChart>
        <c:barDir val="col"/>
        <c:grouping val="clustered"/>
        <c:varyColors val="0"/>
        <c:ser>
          <c:idx val="0"/>
          <c:order val="0"/>
          <c:tx>
            <c:strRef>
              <c:f>Sheet1!$B$1</c:f>
              <c:strCache>
                <c:ptCount val="1"/>
                <c:pt idx="0">
                  <c:v>Lift in Sales Volume vs. All Ads For The Brand</c:v>
                </c:pt>
              </c:strCache>
            </c:strRef>
          </c:tx>
          <c:spPr>
            <a:solidFill>
              <a:schemeClr val="accent1"/>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4-72C2-4B3E-B673-FD88EA7E6EBC}"/>
              </c:ext>
            </c:extLst>
          </c:dPt>
          <c:dPt>
            <c:idx val="1"/>
            <c:invertIfNegative val="0"/>
            <c:bubble3D val="0"/>
            <c:spPr>
              <a:solidFill>
                <a:srgbClr val="00A9AC"/>
              </a:solidFill>
              <a:ln>
                <a:noFill/>
              </a:ln>
              <a:effectLst/>
            </c:spPr>
            <c:extLst>
              <c:ext xmlns:c16="http://schemas.microsoft.com/office/drawing/2014/chart" uri="{C3380CC4-5D6E-409C-BE32-E72D297353CC}">
                <c16:uniqueId val="{00000005-72C2-4B3E-B673-FD88EA7E6EB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72C2-4B3E-B673-FD88EA7E6EBC}"/>
              </c:ext>
            </c:extLst>
          </c:dPt>
          <c:dLbls>
            <c:dLbl>
              <c:idx val="2"/>
              <c:tx>
                <c:rich>
                  <a:bodyPr/>
                  <a:lstStyle/>
                  <a:p>
                    <a:r>
                      <a:rPr lang="en-US"/>
                      <a:t>+</a:t>
                    </a:r>
                    <a:fld id="{AF62695C-C74D-4D74-AFFA-4115E21D159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C2-4B3E-B673-FD88EA7E6E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-0.16</c:v>
                </c:pt>
                <c:pt idx="1">
                  <c:v>-0.02</c:v>
                </c:pt>
                <c:pt idx="2">
                  <c:v>0.23</c:v>
                </c:pt>
              </c:numCache>
            </c:numRef>
          </c:val>
          <c:extLst>
            <c:ext xmlns:c16="http://schemas.microsoft.com/office/drawing/2014/chart" uri="{C3380CC4-5D6E-409C-BE32-E72D297353CC}">
              <c16:uniqueId val="{00000000-72C2-4B3E-B673-FD88EA7E6EBC}"/>
            </c:ext>
          </c:extLst>
        </c:ser>
        <c:dLbls>
          <c:showLegendKey val="0"/>
          <c:showVal val="0"/>
          <c:showCatName val="0"/>
          <c:showSerName val="0"/>
          <c:showPercent val="0"/>
          <c:showBubbleSize val="0"/>
        </c:dLbls>
        <c:gapWidth val="219"/>
        <c:overlap val="-27"/>
        <c:axId val="34499584"/>
        <c:axId val="34530048"/>
      </c:barChart>
      <c:catAx>
        <c:axId val="3449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4530048"/>
        <c:crosses val="autoZero"/>
        <c:auto val="1"/>
        <c:lblAlgn val="ctr"/>
        <c:lblOffset val="100"/>
        <c:noMultiLvlLbl val="0"/>
      </c:catAx>
      <c:valAx>
        <c:axId val="34530048"/>
        <c:scaling>
          <c:orientation val="minMax"/>
        </c:scaling>
        <c:delete val="1"/>
        <c:axPos val="l"/>
        <c:numFmt formatCode="0%" sourceLinked="1"/>
        <c:majorTickMark val="none"/>
        <c:minorTickMark val="none"/>
        <c:tickLblPos val="nextTo"/>
        <c:crossAx val="34499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National</c:v>
                </c:pt>
              </c:strCache>
            </c:strRef>
          </c:tx>
          <c:spPr>
            <a:solidFill>
              <a:schemeClr val="accent6"/>
            </a:solidFill>
            <a:ln>
              <a:noFill/>
            </a:ln>
            <a:effectLst/>
          </c:spPr>
          <c:invertIfNegative val="0"/>
          <c:dLbls>
            <c:dLbl>
              <c:idx val="0"/>
              <c:tx>
                <c:rich>
                  <a:bodyPr/>
                  <a:lstStyle/>
                  <a:p>
                    <a:fld id="{F27D9763-6465-4A55-8E51-2D892653B30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D7B-4AAC-8180-476AD8C5960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30-Day Measurement</c:v>
                </c:pt>
              </c:strCache>
            </c:strRef>
          </c:cat>
          <c:val>
            <c:numRef>
              <c:f>Sheet1!$B$2</c:f>
              <c:numCache>
                <c:formatCode>0.0000%</c:formatCode>
                <c:ptCount val="1"/>
                <c:pt idx="0">
                  <c:v>1.1E-5</c:v>
                </c:pt>
              </c:numCache>
            </c:numRef>
          </c:val>
          <c:extLst>
            <c:ext xmlns:c16="http://schemas.microsoft.com/office/drawing/2014/chart" uri="{C3380CC4-5D6E-409C-BE32-E72D297353CC}">
              <c16:uniqueId val="{00000001-8D7B-4AAC-8180-476AD8C5960B}"/>
            </c:ext>
          </c:extLst>
        </c:ser>
        <c:ser>
          <c:idx val="1"/>
          <c:order val="1"/>
          <c:tx>
            <c:strRef>
              <c:f>Sheet1!$C$1</c:f>
              <c:strCache>
                <c:ptCount val="1"/>
                <c:pt idx="0">
                  <c:v>Control</c:v>
                </c:pt>
              </c:strCache>
            </c:strRef>
          </c:tx>
          <c:spPr>
            <a:solidFill>
              <a:schemeClr val="tx1"/>
            </a:solidFill>
            <a:ln>
              <a:noFill/>
            </a:ln>
            <a:effectLst/>
          </c:spPr>
          <c:invertIfNegative val="0"/>
          <c:dLbls>
            <c:dLbl>
              <c:idx val="0"/>
              <c:tx>
                <c:rich>
                  <a:bodyPr/>
                  <a:lstStyle/>
                  <a:p>
                    <a:fld id="{FD8D44C8-87BE-475F-B4CC-72650FCE361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D7B-4AAC-8180-476AD8C5960B}"/>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30-Day Measurement</c:v>
                </c:pt>
              </c:strCache>
            </c:strRef>
          </c:cat>
          <c:val>
            <c:numRef>
              <c:f>Sheet1!$C$2</c:f>
              <c:numCache>
                <c:formatCode>0.0000%</c:formatCode>
                <c:ptCount val="1"/>
                <c:pt idx="0">
                  <c:v>5.0000000000000002E-5</c:v>
                </c:pt>
              </c:numCache>
            </c:numRef>
          </c:val>
          <c:extLst>
            <c:ext xmlns:c16="http://schemas.microsoft.com/office/drawing/2014/chart" uri="{C3380CC4-5D6E-409C-BE32-E72D297353CC}">
              <c16:uniqueId val="{00000003-8D7B-4AAC-8180-476AD8C5960B}"/>
            </c:ext>
          </c:extLst>
        </c:ser>
        <c:ser>
          <c:idx val="2"/>
          <c:order val="2"/>
          <c:tx>
            <c:strRef>
              <c:f>Sheet1!$D$1</c:f>
              <c:strCache>
                <c:ptCount val="1"/>
                <c:pt idx="0">
                  <c:v>Target</c:v>
                </c:pt>
              </c:strCache>
            </c:strRef>
          </c:tx>
          <c:spPr>
            <a:solidFill>
              <a:srgbClr val="00A9AC"/>
            </a:solidFill>
            <a:ln>
              <a:noFill/>
            </a:ln>
            <a:effectLst/>
          </c:spPr>
          <c:invertIfNegative val="0"/>
          <c:dPt>
            <c:idx val="0"/>
            <c:invertIfNegative val="0"/>
            <c:bubble3D val="0"/>
            <c:spPr>
              <a:solidFill>
                <a:srgbClr val="00A9AC"/>
              </a:solidFill>
              <a:ln>
                <a:noFill/>
              </a:ln>
              <a:effectLst/>
            </c:spPr>
            <c:extLst>
              <c:ext xmlns:c16="http://schemas.microsoft.com/office/drawing/2014/chart" uri="{C3380CC4-5D6E-409C-BE32-E72D297353CC}">
                <c16:uniqueId val="{00000005-8D7B-4AAC-8180-476AD8C5960B}"/>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30-Day Measurement</c:v>
                </c:pt>
              </c:strCache>
            </c:strRef>
          </c:cat>
          <c:val>
            <c:numRef>
              <c:f>Sheet1!$D$2</c:f>
              <c:numCache>
                <c:formatCode>0.0000%</c:formatCode>
                <c:ptCount val="1"/>
                <c:pt idx="0">
                  <c:v>6.7999999999999999E-5</c:v>
                </c:pt>
              </c:numCache>
            </c:numRef>
          </c:val>
          <c:extLst>
            <c:ext xmlns:c16="http://schemas.microsoft.com/office/drawing/2014/chart" uri="{C3380CC4-5D6E-409C-BE32-E72D297353CC}">
              <c16:uniqueId val="{00000006-8D7B-4AAC-8180-476AD8C5960B}"/>
            </c:ext>
          </c:extLst>
        </c:ser>
        <c:dLbls>
          <c:showLegendKey val="0"/>
          <c:showVal val="0"/>
          <c:showCatName val="0"/>
          <c:showSerName val="0"/>
          <c:showPercent val="0"/>
          <c:showBubbleSize val="0"/>
        </c:dLbls>
        <c:gapWidth val="219"/>
        <c:overlap val="-27"/>
        <c:axId val="640695752"/>
        <c:axId val="640696392"/>
      </c:barChart>
      <c:catAx>
        <c:axId val="640695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0696392"/>
        <c:crosses val="autoZero"/>
        <c:auto val="1"/>
        <c:lblAlgn val="ctr"/>
        <c:lblOffset val="100"/>
        <c:noMultiLvlLbl val="0"/>
      </c:catAx>
      <c:valAx>
        <c:axId val="640696392"/>
        <c:scaling>
          <c:orientation val="minMax"/>
        </c:scaling>
        <c:delete val="1"/>
        <c:axPos val="l"/>
        <c:numFmt formatCode="0.0000%" sourceLinked="1"/>
        <c:majorTickMark val="none"/>
        <c:minorTickMark val="none"/>
        <c:tickLblPos val="nextTo"/>
        <c:crossAx val="64069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Control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90-Day Measurement</c:v>
                </c:pt>
              </c:strCache>
            </c:strRef>
          </c:cat>
          <c:val>
            <c:numRef>
              <c:f>Sheet1!$B$2</c:f>
              <c:numCache>
                <c:formatCode>0.0000%</c:formatCode>
                <c:ptCount val="1"/>
                <c:pt idx="0">
                  <c:v>8.2999999999999998E-5</c:v>
                </c:pt>
              </c:numCache>
            </c:numRef>
          </c:val>
          <c:extLst>
            <c:ext xmlns:c16="http://schemas.microsoft.com/office/drawing/2014/chart" uri="{C3380CC4-5D6E-409C-BE32-E72D297353CC}">
              <c16:uniqueId val="{00000001-3425-4B42-B7AB-8B57B08EB8D6}"/>
            </c:ext>
          </c:extLst>
        </c:ser>
        <c:ser>
          <c:idx val="1"/>
          <c:order val="1"/>
          <c:tx>
            <c:strRef>
              <c:f>Sheet1!$C$1</c:f>
              <c:strCache>
                <c:ptCount val="1"/>
                <c:pt idx="0">
                  <c:v>Target</c:v>
                </c:pt>
              </c:strCache>
            </c:strRef>
          </c:tx>
          <c:spPr>
            <a:solidFill>
              <a:srgbClr val="00A9AC"/>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90-Day Measurement</c:v>
                </c:pt>
              </c:strCache>
            </c:strRef>
          </c:cat>
          <c:val>
            <c:numRef>
              <c:f>Sheet1!$C$2</c:f>
              <c:numCache>
                <c:formatCode>0.0000%</c:formatCode>
                <c:ptCount val="1"/>
                <c:pt idx="0">
                  <c:v>1.2300000000000001E-4</c:v>
                </c:pt>
              </c:numCache>
            </c:numRef>
          </c:val>
          <c:extLst>
            <c:ext xmlns:c16="http://schemas.microsoft.com/office/drawing/2014/chart" uri="{C3380CC4-5D6E-409C-BE32-E72D297353CC}">
              <c16:uniqueId val="{00000003-3425-4B42-B7AB-8B57B08EB8D6}"/>
            </c:ext>
          </c:extLst>
        </c:ser>
        <c:dLbls>
          <c:showLegendKey val="0"/>
          <c:showVal val="0"/>
          <c:showCatName val="0"/>
          <c:showSerName val="0"/>
          <c:showPercent val="0"/>
          <c:showBubbleSize val="0"/>
        </c:dLbls>
        <c:gapWidth val="219"/>
        <c:overlap val="-27"/>
        <c:axId val="640695752"/>
        <c:axId val="640696392"/>
      </c:barChart>
      <c:catAx>
        <c:axId val="640695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0696392"/>
        <c:crosses val="autoZero"/>
        <c:auto val="1"/>
        <c:lblAlgn val="ctr"/>
        <c:lblOffset val="100"/>
        <c:noMultiLvlLbl val="0"/>
      </c:catAx>
      <c:valAx>
        <c:axId val="640696392"/>
        <c:scaling>
          <c:orientation val="minMax"/>
        </c:scaling>
        <c:delete val="1"/>
        <c:axPos val="l"/>
        <c:numFmt formatCode="0.0000%" sourceLinked="1"/>
        <c:majorTickMark val="none"/>
        <c:minorTickMark val="none"/>
        <c:tickLblPos val="nextTo"/>
        <c:crossAx val="64069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Overall Brand</a:t>
            </a:r>
            <a:r>
              <a:rPr lang="en-US" sz="1600" b="1" baseline="0" dirty="0">
                <a:solidFill>
                  <a:schemeClr val="tx1"/>
                </a:solidFill>
              </a:rPr>
              <a:t> Metric Results: </a:t>
            </a:r>
          </a:p>
          <a:p>
            <a:pPr>
              <a:defRPr sz="1600" b="1">
                <a:solidFill>
                  <a:schemeClr val="tx1"/>
                </a:solidFill>
              </a:defRPr>
            </a:pPr>
            <a:r>
              <a:rPr lang="en-US" sz="1600" b="1" baseline="0" dirty="0">
                <a:solidFill>
                  <a:schemeClr val="tx1"/>
                </a:solidFill>
              </a:rPr>
              <a:t>Awareness &amp; Recall  </a:t>
            </a:r>
            <a:endParaRPr lang="en-US" sz="1600" b="1" dirty="0">
              <a:solidFill>
                <a:schemeClr val="tx1"/>
              </a:solidFill>
            </a:endParaRPr>
          </a:p>
        </c:rich>
      </c:tx>
      <c:layout>
        <c:manualLayout>
          <c:xMode val="edge"/>
          <c:yMode val="edge"/>
          <c:x val="0.32472943636849572"/>
          <c:y val="7.047867480877609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8677771539969561E-2"/>
          <c:y val="0.288463574307674"/>
          <c:w val="0.96264445692006084"/>
          <c:h val="0.54992655449603656"/>
        </c:manualLayout>
      </c:layout>
      <c:barChart>
        <c:barDir val="col"/>
        <c:grouping val="clustered"/>
        <c:varyColors val="0"/>
        <c:ser>
          <c:idx val="0"/>
          <c:order val="0"/>
          <c:tx>
            <c:strRef>
              <c:f>Sheet1!$B$1</c:f>
              <c:strCache>
                <c:ptCount val="1"/>
                <c:pt idx="0">
                  <c:v>Control</c:v>
                </c:pt>
              </c:strCache>
            </c:strRef>
          </c:tx>
          <c:spPr>
            <a:solidFill>
              <a:srgbClr val="00A9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Unaided Awareness</c:v>
                </c:pt>
                <c:pt idx="1">
                  <c:v>Unaided TV Awareness</c:v>
                </c:pt>
                <c:pt idx="2">
                  <c:v>Travel Card Awareness</c:v>
                </c:pt>
                <c:pt idx="3">
                  <c:v>TV Ad Awareness</c:v>
                </c:pt>
                <c:pt idx="4">
                  <c:v>Aided Ad Recall (NET)</c:v>
                </c:pt>
              </c:strCache>
            </c:strRef>
          </c:cat>
          <c:val>
            <c:numRef>
              <c:f>Sheet1!$B$2:$B$6</c:f>
              <c:numCache>
                <c:formatCode>0%</c:formatCode>
                <c:ptCount val="5"/>
                <c:pt idx="0">
                  <c:v>0.06</c:v>
                </c:pt>
                <c:pt idx="1">
                  <c:v>0</c:v>
                </c:pt>
                <c:pt idx="2">
                  <c:v>0.36</c:v>
                </c:pt>
                <c:pt idx="3">
                  <c:v>0.06</c:v>
                </c:pt>
                <c:pt idx="4">
                  <c:v>0.12</c:v>
                </c:pt>
              </c:numCache>
            </c:numRef>
          </c:val>
          <c:extLst>
            <c:ext xmlns:c16="http://schemas.microsoft.com/office/drawing/2014/chart" uri="{C3380CC4-5D6E-409C-BE32-E72D297353CC}">
              <c16:uniqueId val="{00000000-6C1E-4851-92AB-65C40B428E20}"/>
            </c:ext>
          </c:extLst>
        </c:ser>
        <c:ser>
          <c:idx val="1"/>
          <c:order val="1"/>
          <c:tx>
            <c:strRef>
              <c:f>Sheet1!$C$1</c:f>
              <c:strCache>
                <c:ptCount val="1"/>
                <c:pt idx="0">
                  <c:v>Exposed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Unaided Awareness</c:v>
                </c:pt>
                <c:pt idx="1">
                  <c:v>Unaided TV Awareness</c:v>
                </c:pt>
                <c:pt idx="2">
                  <c:v>Travel Card Awareness</c:v>
                </c:pt>
                <c:pt idx="3">
                  <c:v>TV Ad Awareness</c:v>
                </c:pt>
                <c:pt idx="4">
                  <c:v>Aided Ad Recall (NET)</c:v>
                </c:pt>
              </c:strCache>
            </c:strRef>
          </c:cat>
          <c:val>
            <c:numRef>
              <c:f>Sheet1!$C$2:$C$6</c:f>
              <c:numCache>
                <c:formatCode>0%</c:formatCode>
                <c:ptCount val="5"/>
                <c:pt idx="0">
                  <c:v>0.1</c:v>
                </c:pt>
                <c:pt idx="1">
                  <c:v>0.01</c:v>
                </c:pt>
                <c:pt idx="2">
                  <c:v>0.53</c:v>
                </c:pt>
                <c:pt idx="3">
                  <c:v>0.11</c:v>
                </c:pt>
                <c:pt idx="4">
                  <c:v>0.4</c:v>
                </c:pt>
              </c:numCache>
            </c:numRef>
          </c:val>
          <c:extLst>
            <c:ext xmlns:c16="http://schemas.microsoft.com/office/drawing/2014/chart" uri="{C3380CC4-5D6E-409C-BE32-E72D297353CC}">
              <c16:uniqueId val="{00000001-6C1E-4851-92AB-65C40B428E20}"/>
            </c:ext>
          </c:extLst>
        </c:ser>
        <c:dLbls>
          <c:showLegendKey val="0"/>
          <c:showVal val="0"/>
          <c:showCatName val="0"/>
          <c:showSerName val="0"/>
          <c:showPercent val="0"/>
          <c:showBubbleSize val="0"/>
        </c:dLbls>
        <c:gapWidth val="219"/>
        <c:overlap val="-27"/>
        <c:axId val="38735232"/>
        <c:axId val="38741120"/>
      </c:barChart>
      <c:catAx>
        <c:axId val="387352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8741120"/>
        <c:crosses val="autoZero"/>
        <c:auto val="1"/>
        <c:lblAlgn val="ctr"/>
        <c:lblOffset val="100"/>
        <c:noMultiLvlLbl val="0"/>
      </c:catAx>
      <c:valAx>
        <c:axId val="38741120"/>
        <c:scaling>
          <c:orientation val="minMax"/>
        </c:scaling>
        <c:delete val="1"/>
        <c:axPos val="l"/>
        <c:numFmt formatCode="0%" sourceLinked="1"/>
        <c:majorTickMark val="none"/>
        <c:minorTickMark val="none"/>
        <c:tickLblPos val="nextTo"/>
        <c:crossAx val="38735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Overall Brand</a:t>
            </a:r>
            <a:r>
              <a:rPr lang="en-US" sz="1600" b="1" baseline="0" dirty="0">
                <a:solidFill>
                  <a:schemeClr val="tx1"/>
                </a:solidFill>
              </a:rPr>
              <a:t> Metric Results: </a:t>
            </a:r>
          </a:p>
          <a:p>
            <a:pPr>
              <a:defRPr sz="1600" b="1">
                <a:solidFill>
                  <a:schemeClr val="tx1"/>
                </a:solidFill>
              </a:defRPr>
            </a:pPr>
            <a:r>
              <a:rPr lang="en-US" sz="1600" b="1" i="0" baseline="0" dirty="0">
                <a:effectLst/>
              </a:rPr>
              <a:t>Research Intent &amp; Application Intent</a:t>
            </a:r>
            <a:endParaRPr lang="en-US" sz="1400" dirty="0">
              <a:effectLst/>
            </a:endParaRPr>
          </a:p>
        </c:rich>
      </c:tx>
      <c:layout>
        <c:manualLayout>
          <c:xMode val="edge"/>
          <c:yMode val="edge"/>
          <c:x val="0.31284358175215143"/>
          <c:y val="2.741726879170749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8677771539969561E-2"/>
          <c:y val="0.2908558746419555"/>
          <c:w val="0.96264445692006084"/>
          <c:h val="0.52121895048465738"/>
        </c:manualLayout>
      </c:layout>
      <c:barChart>
        <c:barDir val="col"/>
        <c:grouping val="clustered"/>
        <c:varyColors val="0"/>
        <c:ser>
          <c:idx val="0"/>
          <c:order val="0"/>
          <c:tx>
            <c:strRef>
              <c:f>Sheet1!$B$1</c:f>
              <c:strCache>
                <c:ptCount val="1"/>
                <c:pt idx="0">
                  <c:v>Control</c:v>
                </c:pt>
              </c:strCache>
            </c:strRef>
          </c:tx>
          <c:spPr>
            <a:solidFill>
              <a:srgbClr val="00A9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Research Intent</c:v>
                </c:pt>
                <c:pt idx="1">
                  <c:v>Application Intent</c:v>
                </c:pt>
              </c:strCache>
            </c:strRef>
          </c:cat>
          <c:val>
            <c:numRef>
              <c:f>Sheet1!$B$2:$B$3</c:f>
              <c:numCache>
                <c:formatCode>0%</c:formatCode>
                <c:ptCount val="2"/>
                <c:pt idx="0">
                  <c:v>0.2</c:v>
                </c:pt>
                <c:pt idx="1">
                  <c:v>0.19</c:v>
                </c:pt>
              </c:numCache>
            </c:numRef>
          </c:val>
          <c:extLst>
            <c:ext xmlns:c16="http://schemas.microsoft.com/office/drawing/2014/chart" uri="{C3380CC4-5D6E-409C-BE32-E72D297353CC}">
              <c16:uniqueId val="{00000000-F146-4BE8-B802-D75BAC23F397}"/>
            </c:ext>
          </c:extLst>
        </c:ser>
        <c:ser>
          <c:idx val="1"/>
          <c:order val="1"/>
          <c:tx>
            <c:strRef>
              <c:f>Sheet1!$C$1</c:f>
              <c:strCache>
                <c:ptCount val="1"/>
                <c:pt idx="0">
                  <c:v>Exposed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Research Intent</c:v>
                </c:pt>
                <c:pt idx="1">
                  <c:v>Application Intent</c:v>
                </c:pt>
              </c:strCache>
            </c:strRef>
          </c:cat>
          <c:val>
            <c:numRef>
              <c:f>Sheet1!$C$2:$C$3</c:f>
              <c:numCache>
                <c:formatCode>0%</c:formatCode>
                <c:ptCount val="2"/>
                <c:pt idx="0">
                  <c:v>0.4</c:v>
                </c:pt>
                <c:pt idx="1">
                  <c:v>0.39</c:v>
                </c:pt>
              </c:numCache>
            </c:numRef>
          </c:val>
          <c:extLst>
            <c:ext xmlns:c16="http://schemas.microsoft.com/office/drawing/2014/chart" uri="{C3380CC4-5D6E-409C-BE32-E72D297353CC}">
              <c16:uniqueId val="{00000001-F146-4BE8-B802-D75BAC23F397}"/>
            </c:ext>
          </c:extLst>
        </c:ser>
        <c:dLbls>
          <c:showLegendKey val="0"/>
          <c:showVal val="0"/>
          <c:showCatName val="0"/>
          <c:showSerName val="0"/>
          <c:showPercent val="0"/>
          <c:showBubbleSize val="0"/>
        </c:dLbls>
        <c:gapWidth val="219"/>
        <c:overlap val="-27"/>
        <c:axId val="38273408"/>
        <c:axId val="38274944"/>
      </c:barChart>
      <c:catAx>
        <c:axId val="38273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8274944"/>
        <c:crosses val="autoZero"/>
        <c:auto val="1"/>
        <c:lblAlgn val="ctr"/>
        <c:lblOffset val="100"/>
        <c:noMultiLvlLbl val="0"/>
      </c:catAx>
      <c:valAx>
        <c:axId val="38274944"/>
        <c:scaling>
          <c:orientation val="minMax"/>
        </c:scaling>
        <c:delete val="1"/>
        <c:axPos val="l"/>
        <c:numFmt formatCode="0%" sourceLinked="1"/>
        <c:majorTickMark val="none"/>
        <c:minorTickMark val="none"/>
        <c:tickLblPos val="nextTo"/>
        <c:crossAx val="38273408"/>
        <c:crosses val="autoZero"/>
        <c:crossBetween val="between"/>
      </c:valAx>
      <c:spPr>
        <a:noFill/>
        <a:ln>
          <a:noFill/>
        </a:ln>
        <a:effectLst/>
      </c:spPr>
    </c:plotArea>
    <c:legend>
      <c:legendPos val="b"/>
      <c:layout>
        <c:manualLayout>
          <c:xMode val="edge"/>
          <c:yMode val="edge"/>
          <c:x val="0.39502390473988896"/>
          <c:y val="0.88813377592773224"/>
          <c:w val="0.22014006590566002"/>
          <c:h val="4.727411504666492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Creative B (n=127)</c:v>
                </c:pt>
              </c:strCache>
            </c:strRef>
          </c:tx>
          <c:spPr>
            <a:solidFill>
              <a:srgbClr val="00A9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Any Action (NET)</c:v>
                </c:pt>
                <c:pt idx="1">
                  <c:v>Book a trip</c:v>
                </c:pt>
                <c:pt idx="2">
                  <c:v>Sign up for rewards loyalty program</c:v>
                </c:pt>
                <c:pt idx="3">
                  <c:v>Visit the brand's website to find out more information</c:v>
                </c:pt>
                <c:pt idx="4">
                  <c:v>Discuss the ad with other people</c:v>
                </c:pt>
                <c:pt idx="5">
                  <c:v>Search the web for more information</c:v>
                </c:pt>
                <c:pt idx="6">
                  <c:v>Sign up for a travel credit card</c:v>
                </c:pt>
                <c:pt idx="7">
                  <c:v>Discuss the brand with other people</c:v>
                </c:pt>
              </c:strCache>
            </c:strRef>
          </c:cat>
          <c:val>
            <c:numRef>
              <c:f>Sheet1!$B$2:$B$9</c:f>
              <c:numCache>
                <c:formatCode>0%</c:formatCode>
                <c:ptCount val="8"/>
                <c:pt idx="0">
                  <c:v>0.54</c:v>
                </c:pt>
                <c:pt idx="1">
                  <c:v>0.02</c:v>
                </c:pt>
                <c:pt idx="2">
                  <c:v>0.11</c:v>
                </c:pt>
                <c:pt idx="3">
                  <c:v>0.32</c:v>
                </c:pt>
                <c:pt idx="4">
                  <c:v>0.12</c:v>
                </c:pt>
                <c:pt idx="5">
                  <c:v>0.24</c:v>
                </c:pt>
                <c:pt idx="6">
                  <c:v>0.11</c:v>
                </c:pt>
                <c:pt idx="7">
                  <c:v>0.17</c:v>
                </c:pt>
              </c:numCache>
            </c:numRef>
          </c:val>
          <c:extLst>
            <c:ext xmlns:c16="http://schemas.microsoft.com/office/drawing/2014/chart" uri="{C3380CC4-5D6E-409C-BE32-E72D297353CC}">
              <c16:uniqueId val="{00000000-C42E-4863-ACD0-8DF6E1E01016}"/>
            </c:ext>
          </c:extLst>
        </c:ser>
        <c:ser>
          <c:idx val="1"/>
          <c:order val="1"/>
          <c:tx>
            <c:strRef>
              <c:f>Sheet1!$C$1</c:f>
              <c:strCache>
                <c:ptCount val="1"/>
                <c:pt idx="0">
                  <c:v>Creative A (n=126)</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Any Action (NET)</c:v>
                </c:pt>
                <c:pt idx="1">
                  <c:v>Book a trip</c:v>
                </c:pt>
                <c:pt idx="2">
                  <c:v>Sign up for rewards loyalty program</c:v>
                </c:pt>
                <c:pt idx="3">
                  <c:v>Visit the brand's website to find out more information</c:v>
                </c:pt>
                <c:pt idx="4">
                  <c:v>Discuss the ad with other people</c:v>
                </c:pt>
                <c:pt idx="5">
                  <c:v>Search the web for more information</c:v>
                </c:pt>
                <c:pt idx="6">
                  <c:v>Sign up for a travel credit card</c:v>
                </c:pt>
                <c:pt idx="7">
                  <c:v>Discuss the brand with other people</c:v>
                </c:pt>
              </c:strCache>
            </c:strRef>
          </c:cat>
          <c:val>
            <c:numRef>
              <c:f>Sheet1!$C$2:$C$9</c:f>
              <c:numCache>
                <c:formatCode>0%</c:formatCode>
                <c:ptCount val="8"/>
                <c:pt idx="0">
                  <c:v>0.52</c:v>
                </c:pt>
                <c:pt idx="1">
                  <c:v>0.05</c:v>
                </c:pt>
                <c:pt idx="2">
                  <c:v>7.0000000000000007E-2</c:v>
                </c:pt>
                <c:pt idx="3">
                  <c:v>0.33</c:v>
                </c:pt>
                <c:pt idx="4">
                  <c:v>0.1</c:v>
                </c:pt>
                <c:pt idx="5">
                  <c:v>0.28999999999999998</c:v>
                </c:pt>
                <c:pt idx="6">
                  <c:v>0.06</c:v>
                </c:pt>
                <c:pt idx="7">
                  <c:v>0.12</c:v>
                </c:pt>
              </c:numCache>
            </c:numRef>
          </c:val>
          <c:extLst>
            <c:ext xmlns:c16="http://schemas.microsoft.com/office/drawing/2014/chart" uri="{C3380CC4-5D6E-409C-BE32-E72D297353CC}">
              <c16:uniqueId val="{00000001-C42E-4863-ACD0-8DF6E1E01016}"/>
            </c:ext>
          </c:extLst>
        </c:ser>
        <c:dLbls>
          <c:showLegendKey val="0"/>
          <c:showVal val="0"/>
          <c:showCatName val="0"/>
          <c:showSerName val="0"/>
          <c:showPercent val="0"/>
          <c:showBubbleSize val="0"/>
        </c:dLbls>
        <c:gapWidth val="219"/>
        <c:overlap val="-27"/>
        <c:axId val="38468608"/>
        <c:axId val="38609664"/>
      </c:barChart>
      <c:catAx>
        <c:axId val="3846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38609664"/>
        <c:crosses val="autoZero"/>
        <c:auto val="1"/>
        <c:lblAlgn val="ctr"/>
        <c:lblOffset val="100"/>
        <c:noMultiLvlLbl val="0"/>
      </c:catAx>
      <c:valAx>
        <c:axId val="38609664"/>
        <c:scaling>
          <c:orientation val="minMax"/>
        </c:scaling>
        <c:delete val="1"/>
        <c:axPos val="l"/>
        <c:numFmt formatCode="0%" sourceLinked="1"/>
        <c:majorTickMark val="none"/>
        <c:minorTickMark val="none"/>
        <c:tickLblPos val="nextTo"/>
        <c:crossAx val="38468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552189487978325E-3"/>
          <c:y val="8.9644564695700146E-2"/>
          <c:w val="0.47716990882043864"/>
          <c:h val="0.86857029111429052"/>
        </c:manualLayout>
      </c:layout>
      <c:barChart>
        <c:barDir val="bar"/>
        <c:grouping val="clustered"/>
        <c:varyColors val="0"/>
        <c:ser>
          <c:idx val="0"/>
          <c:order val="0"/>
          <c:tx>
            <c:strRef>
              <c:f>Sheet1!$B$1</c:f>
              <c:strCache>
                <c:ptCount val="1"/>
                <c:pt idx="0">
                  <c:v>2018</c:v>
                </c:pt>
              </c:strCache>
            </c:strRef>
          </c:tx>
          <c:spPr>
            <a:solidFill>
              <a:schemeClr val="accent6"/>
            </a:solidFill>
            <a:ln>
              <a:noFill/>
            </a:ln>
            <a:effectLst/>
          </c:spPr>
          <c:invertIfNegative val="0"/>
          <c:dLbls>
            <c:dLbl>
              <c:idx val="7"/>
              <c:layout>
                <c:manualLayout>
                  <c:x val="-1.7533836853586018E-3"/>
                  <c:y val="4.63003386304687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AA-4D2B-B52B-CD682A67760D}"/>
                </c:ext>
              </c:extLst>
            </c:dLbl>
            <c:spPr>
              <a:noFill/>
              <a:ln>
                <a:noFill/>
              </a:ln>
              <a:effectLst/>
            </c:spPr>
            <c:txPr>
              <a:bodyPr wrap="square" lIns="38100" tIns="19050" rIns="38100" bIns="19050" anchor="ctr">
                <a:spAutoFit/>
              </a:bodyPr>
              <a:lstStyle/>
              <a:p>
                <a:pPr>
                  <a:defRPr>
                    <a:solidFill>
                      <a:schemeClr val="tx1"/>
                    </a:solidFill>
                    <a:latin typeface="Trebuchet MS" panose="020B0603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fuboTV</c:v>
                </c:pt>
                <c:pt idx="1">
                  <c:v>Playstation Vue</c:v>
                </c:pt>
                <c:pt idx="2">
                  <c:v>YouTube TV</c:v>
                </c:pt>
                <c:pt idx="3">
                  <c:v>Sling TV subs</c:v>
                </c:pt>
                <c:pt idx="4">
                  <c:v>Hulu U.S. subs</c:v>
                </c:pt>
                <c:pt idx="5">
                  <c:v>Roku Active Accounts</c:v>
                </c:pt>
                <c:pt idx="6">
                  <c:v>HBO subs</c:v>
                </c:pt>
                <c:pt idx="7">
                  <c:v>Amazon Prime Video subs</c:v>
                </c:pt>
                <c:pt idx="8">
                  <c:v>Netflix U.S. subs</c:v>
                </c:pt>
                <c:pt idx="9">
                  <c:v>Addressable TV HHs</c:v>
                </c:pt>
              </c:strCache>
            </c:strRef>
          </c:cat>
          <c:val>
            <c:numRef>
              <c:f>Sheet1!$B$2:$B$11</c:f>
              <c:numCache>
                <c:formatCode>0.0</c:formatCode>
                <c:ptCount val="10"/>
                <c:pt idx="0">
                  <c:v>0.32500000000000001</c:v>
                </c:pt>
                <c:pt idx="1">
                  <c:v>0.745</c:v>
                </c:pt>
                <c:pt idx="2" formatCode="General">
                  <c:v>0.8</c:v>
                </c:pt>
                <c:pt idx="3" formatCode="General">
                  <c:v>2.4</c:v>
                </c:pt>
                <c:pt idx="4">
                  <c:v>25</c:v>
                </c:pt>
                <c:pt idx="5">
                  <c:v>27</c:v>
                </c:pt>
                <c:pt idx="6">
                  <c:v>50</c:v>
                </c:pt>
                <c:pt idx="7" formatCode="General">
                  <c:v>55.4</c:v>
                </c:pt>
                <c:pt idx="8">
                  <c:v>58.5</c:v>
                </c:pt>
                <c:pt idx="9">
                  <c:v>64</c:v>
                </c:pt>
              </c:numCache>
            </c:numRef>
          </c:val>
          <c:extLst>
            <c:ext xmlns:c16="http://schemas.microsoft.com/office/drawing/2014/chart" uri="{C3380CC4-5D6E-409C-BE32-E72D297353CC}">
              <c16:uniqueId val="{00000001-480E-47C6-BB25-05C9BD2F8FC1}"/>
            </c:ext>
          </c:extLst>
        </c:ser>
        <c:dLbls>
          <c:showLegendKey val="0"/>
          <c:showVal val="0"/>
          <c:showCatName val="0"/>
          <c:showSerName val="0"/>
          <c:showPercent val="0"/>
          <c:showBubbleSize val="0"/>
        </c:dLbls>
        <c:gapWidth val="219"/>
        <c:axId val="39041280"/>
        <c:axId val="39043072"/>
      </c:barChart>
      <c:catAx>
        <c:axId val="3904128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b="1">
                <a:solidFill>
                  <a:schemeClr val="tx1"/>
                </a:solidFill>
                <a:latin typeface="Trebuchet MS" panose="020B0603020202020204" pitchFamily="34" charset="0"/>
              </a:defRPr>
            </a:pPr>
            <a:endParaRPr lang="en-US"/>
          </a:p>
        </c:txPr>
        <c:crossAx val="39043072"/>
        <c:crosses val="autoZero"/>
        <c:auto val="1"/>
        <c:lblAlgn val="ctr"/>
        <c:lblOffset val="100"/>
        <c:noMultiLvlLbl val="0"/>
      </c:catAx>
      <c:valAx>
        <c:axId val="39043072"/>
        <c:scaling>
          <c:orientation val="minMax"/>
        </c:scaling>
        <c:delete val="1"/>
        <c:axPos val="b"/>
        <c:numFmt formatCode="0.0" sourceLinked="1"/>
        <c:majorTickMark val="none"/>
        <c:minorTickMark val="none"/>
        <c:tickLblPos val="nextTo"/>
        <c:crossAx val="3904128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50C8A0"/>
              </a:solidFill>
              <a:ln>
                <a:noFill/>
              </a:ln>
              <a:effectLst/>
            </c:spPr>
            <c:extLst>
              <c:ext xmlns:c16="http://schemas.microsoft.com/office/drawing/2014/chart" uri="{C3380CC4-5D6E-409C-BE32-E72D297353CC}">
                <c16:uniqueId val="{00000003-51EF-464B-9CF8-A95D3508B3B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Addressable TV</c:v>
                </c:pt>
                <c:pt idx="1">
                  <c:v>Yahoo</c:v>
                </c:pt>
                <c:pt idx="2">
                  <c:v>Twitter</c:v>
                </c:pt>
                <c:pt idx="3">
                  <c:v>Instagram</c:v>
                </c:pt>
                <c:pt idx="4">
                  <c:v>Snapchat</c:v>
                </c:pt>
                <c:pt idx="5">
                  <c:v>MSN</c:v>
                </c:pt>
                <c:pt idx="6">
                  <c:v>LinkedIn</c:v>
                </c:pt>
                <c:pt idx="7">
                  <c:v>Spotify</c:v>
                </c:pt>
                <c:pt idx="8">
                  <c:v>Yelp</c:v>
                </c:pt>
                <c:pt idx="9">
                  <c:v>Pandora</c:v>
                </c:pt>
                <c:pt idx="10">
                  <c:v>Pinterest</c:v>
                </c:pt>
                <c:pt idx="11">
                  <c:v>Wikipedia</c:v>
                </c:pt>
              </c:strCache>
            </c:strRef>
          </c:cat>
          <c:val>
            <c:numRef>
              <c:f>Sheet1!$B$2:$B$13</c:f>
              <c:numCache>
                <c:formatCode>General</c:formatCode>
                <c:ptCount val="12"/>
                <c:pt idx="0">
                  <c:v>162.19999999999999</c:v>
                </c:pt>
                <c:pt idx="1">
                  <c:v>160.69999999999999</c:v>
                </c:pt>
                <c:pt idx="2">
                  <c:v>146.5</c:v>
                </c:pt>
                <c:pt idx="3">
                  <c:v>141.69999999999999</c:v>
                </c:pt>
                <c:pt idx="4">
                  <c:v>121.6</c:v>
                </c:pt>
                <c:pt idx="5" formatCode="0.0">
                  <c:v>104</c:v>
                </c:pt>
                <c:pt idx="6">
                  <c:v>98.6</c:v>
                </c:pt>
                <c:pt idx="7" formatCode="0.0">
                  <c:v>95</c:v>
                </c:pt>
                <c:pt idx="8" formatCode="0.0">
                  <c:v>92</c:v>
                </c:pt>
                <c:pt idx="9" formatCode="0.0">
                  <c:v>86.8</c:v>
                </c:pt>
                <c:pt idx="10" formatCode="0.0">
                  <c:v>73</c:v>
                </c:pt>
                <c:pt idx="11" formatCode="0.0">
                  <c:v>52.8</c:v>
                </c:pt>
              </c:numCache>
            </c:numRef>
          </c:val>
          <c:extLst>
            <c:ext xmlns:c16="http://schemas.microsoft.com/office/drawing/2014/chart" uri="{C3380CC4-5D6E-409C-BE32-E72D297353CC}">
              <c16:uniqueId val="{00000000-51EF-464B-9CF8-A95D3508B3BC}"/>
            </c:ext>
          </c:extLst>
        </c:ser>
        <c:dLbls>
          <c:showLegendKey val="0"/>
          <c:showVal val="0"/>
          <c:showCatName val="0"/>
          <c:showSerName val="0"/>
          <c:showPercent val="0"/>
          <c:showBubbleSize val="0"/>
        </c:dLbls>
        <c:gapWidth val="219"/>
        <c:overlap val="-27"/>
        <c:axId val="39594240"/>
        <c:axId val="39596032"/>
      </c:barChart>
      <c:catAx>
        <c:axId val="3959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39596032"/>
        <c:crosses val="autoZero"/>
        <c:auto val="1"/>
        <c:lblAlgn val="ctr"/>
        <c:lblOffset val="100"/>
        <c:noMultiLvlLbl val="0"/>
      </c:catAx>
      <c:valAx>
        <c:axId val="39596032"/>
        <c:scaling>
          <c:orientation val="minMax"/>
        </c:scaling>
        <c:delete val="1"/>
        <c:axPos val="l"/>
        <c:numFmt formatCode="General" sourceLinked="1"/>
        <c:majorTickMark val="none"/>
        <c:minorTickMark val="none"/>
        <c:tickLblPos val="nextTo"/>
        <c:crossAx val="39594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r>
              <a:rPr lang="en-US" sz="1400" b="1" u="sng" dirty="0">
                <a:solidFill>
                  <a:schemeClr val="bg1"/>
                </a:solidFill>
              </a:rPr>
              <a:t>Advertisers: How knowledgeable are you about Addressable TV?</a:t>
            </a:r>
          </a:p>
        </c:rich>
      </c:tx>
      <c:layout>
        <c:manualLayout>
          <c:xMode val="edge"/>
          <c:yMode val="edge"/>
          <c:x val="0.10505314478000939"/>
          <c:y val="2.9126205495491587E-2"/>
        </c:manualLayout>
      </c:layout>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774748164155737"/>
          <c:y val="0.20480288418236467"/>
          <c:w val="0.55792607195165744"/>
          <c:h val="0.64576884008900082"/>
        </c:manualLayout>
      </c:layout>
      <c:doughnutChart>
        <c:varyColors val="1"/>
        <c:ser>
          <c:idx val="0"/>
          <c:order val="0"/>
          <c:tx>
            <c:strRef>
              <c:f>Sheet1!$B$1</c:f>
              <c:strCache>
                <c:ptCount val="1"/>
                <c:pt idx="0">
                  <c:v>How knowledgable are you about Addressable TV?</c:v>
                </c:pt>
              </c:strCache>
            </c:strRef>
          </c:tx>
          <c:dPt>
            <c:idx val="0"/>
            <c:bubble3D val="0"/>
            <c:spPr>
              <a:solidFill>
                <a:srgbClr val="3682B4"/>
              </a:solidFill>
              <a:ln w="19050">
                <a:solidFill>
                  <a:schemeClr val="lt1"/>
                </a:solidFill>
              </a:ln>
              <a:effectLst/>
            </c:spPr>
            <c:extLst>
              <c:ext xmlns:c16="http://schemas.microsoft.com/office/drawing/2014/chart" uri="{C3380CC4-5D6E-409C-BE32-E72D297353CC}">
                <c16:uniqueId val="{00000001-82D6-428B-B026-5B5C308D9C15}"/>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2-82D6-428B-B026-5B5C308D9C15}"/>
              </c:ext>
            </c:extLst>
          </c:dPt>
          <c:dPt>
            <c:idx val="2"/>
            <c:bubble3D val="0"/>
            <c:spPr>
              <a:solidFill>
                <a:srgbClr val="FAB982"/>
              </a:solidFill>
              <a:ln w="19050">
                <a:solidFill>
                  <a:schemeClr val="lt1"/>
                </a:solidFill>
              </a:ln>
              <a:effectLst/>
            </c:spPr>
            <c:extLst>
              <c:ext xmlns:c16="http://schemas.microsoft.com/office/drawing/2014/chart" uri="{C3380CC4-5D6E-409C-BE32-E72D297353CC}">
                <c16:uniqueId val="{00000003-82D6-428B-B026-5B5C308D9C15}"/>
              </c:ext>
            </c:extLst>
          </c:dPt>
          <c:dPt>
            <c:idx val="3"/>
            <c:bubble3D val="0"/>
            <c:spPr>
              <a:solidFill>
                <a:srgbClr val="00C3C8"/>
              </a:solidFill>
              <a:ln w="19050">
                <a:solidFill>
                  <a:schemeClr val="lt1"/>
                </a:solidFill>
              </a:ln>
              <a:effectLst/>
            </c:spPr>
            <c:extLst>
              <c:ext xmlns:c16="http://schemas.microsoft.com/office/drawing/2014/chart" uri="{C3380CC4-5D6E-409C-BE32-E72D297353CC}">
                <c16:uniqueId val="{00000004-82D6-428B-B026-5B5C308D9C15}"/>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5-82D6-428B-B026-5B5C308D9C15}"/>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2D6-428B-B026-5B5C308D9C15}"/>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2D6-428B-B026-5B5C308D9C1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Regularly include addressable in TV plans</c:v>
                </c:pt>
                <c:pt idx="1">
                  <c:v>Experimented but need to learn more</c:v>
                </c:pt>
                <c:pt idx="2">
                  <c:v>Knowledgable but haven't bought addressable ads yet</c:v>
                </c:pt>
                <c:pt idx="3">
                  <c:v>Aware of, but don't know enough to use it</c:v>
                </c:pt>
                <c:pt idx="4">
                  <c:v>Not at all aware</c:v>
                </c:pt>
              </c:strCache>
            </c:strRef>
          </c:cat>
          <c:val>
            <c:numRef>
              <c:f>Sheet1!$B$2:$B$6</c:f>
              <c:numCache>
                <c:formatCode>0%</c:formatCode>
                <c:ptCount val="5"/>
                <c:pt idx="0">
                  <c:v>0.15</c:v>
                </c:pt>
                <c:pt idx="1">
                  <c:v>0.35</c:v>
                </c:pt>
                <c:pt idx="2">
                  <c:v>0.28000000000000003</c:v>
                </c:pt>
                <c:pt idx="3">
                  <c:v>0.18</c:v>
                </c:pt>
                <c:pt idx="4">
                  <c:v>0.06</c:v>
                </c:pt>
              </c:numCache>
            </c:numRef>
          </c:val>
          <c:extLst>
            <c:ext xmlns:c16="http://schemas.microsoft.com/office/drawing/2014/chart" uri="{C3380CC4-5D6E-409C-BE32-E72D297353CC}">
              <c16:uniqueId val="{00000000-82D6-428B-B026-5B5C308D9C1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9.6842554043415421E-2"/>
          <c:y val="4.2998949187787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530009192709886"/>
          <c:y val="0.16322832067174331"/>
          <c:w val="0.47496768938365463"/>
          <c:h val="0.68338796963147264"/>
        </c:manualLayout>
      </c:layout>
      <c:pieChart>
        <c:varyColors val="1"/>
        <c:ser>
          <c:idx val="0"/>
          <c:order val="0"/>
          <c:tx>
            <c:strRef>
              <c:f>Sheet1!$B$1</c:f>
              <c:strCache>
                <c:ptCount val="1"/>
                <c:pt idx="0">
                  <c:v>How long have you been working with Addressable TV?</c:v>
                </c:pt>
              </c:strCache>
            </c:strRef>
          </c:tx>
          <c:dPt>
            <c:idx val="0"/>
            <c:bubble3D val="0"/>
            <c:spPr>
              <a:solidFill>
                <a:srgbClr val="3682B4"/>
              </a:solidFill>
              <a:ln w="19050">
                <a:solidFill>
                  <a:schemeClr val="lt1"/>
                </a:solidFill>
              </a:ln>
              <a:effectLst/>
            </c:spPr>
            <c:extLst>
              <c:ext xmlns:c16="http://schemas.microsoft.com/office/drawing/2014/chart" uri="{C3380CC4-5D6E-409C-BE32-E72D297353CC}">
                <c16:uniqueId val="{00000001-AAF5-4C7B-B5AF-894397DE6935}"/>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AAF5-4C7B-B5AF-894397DE6935}"/>
              </c:ext>
            </c:extLst>
          </c:dPt>
          <c:dPt>
            <c:idx val="2"/>
            <c:bubble3D val="0"/>
            <c:spPr>
              <a:solidFill>
                <a:srgbClr val="FAB982"/>
              </a:solidFill>
              <a:ln w="19050">
                <a:solidFill>
                  <a:schemeClr val="lt1"/>
                </a:solidFill>
              </a:ln>
              <a:effectLst/>
            </c:spPr>
            <c:extLst>
              <c:ext xmlns:c16="http://schemas.microsoft.com/office/drawing/2014/chart" uri="{C3380CC4-5D6E-409C-BE32-E72D297353CC}">
                <c16:uniqueId val="{00000005-AAF5-4C7B-B5AF-894397DE6935}"/>
              </c:ext>
            </c:extLst>
          </c:dPt>
          <c:dPt>
            <c:idx val="3"/>
            <c:bubble3D val="0"/>
            <c:spPr>
              <a:solidFill>
                <a:srgbClr val="00A9AC"/>
              </a:solidFill>
              <a:ln w="19050">
                <a:solidFill>
                  <a:schemeClr val="lt1"/>
                </a:solidFill>
              </a:ln>
              <a:effectLst/>
            </c:spPr>
            <c:extLst>
              <c:ext xmlns:c16="http://schemas.microsoft.com/office/drawing/2014/chart" uri="{C3380CC4-5D6E-409C-BE32-E72D297353CC}">
                <c16:uniqueId val="{00000007-AAF5-4C7B-B5AF-894397DE6935}"/>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AF5-4C7B-B5AF-894397DE6935}"/>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AAF5-4C7B-B5AF-894397DE6935}"/>
                </c:ext>
              </c:extLst>
            </c:dLbl>
            <c:dLbl>
              <c:idx val="3"/>
              <c:layout>
                <c:manualLayout>
                  <c:x val="2.2717712010136663E-2"/>
                  <c:y val="0.10029005376295078"/>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F5-4C7B-B5AF-894397DE693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Less Than 6 Months</c:v>
                </c:pt>
                <c:pt idx="1">
                  <c:v>6-12 Months</c:v>
                </c:pt>
                <c:pt idx="2">
                  <c:v>1-2 Years</c:v>
                </c:pt>
                <c:pt idx="3">
                  <c:v>More Than 2 Years</c:v>
                </c:pt>
              </c:strCache>
            </c:strRef>
          </c:cat>
          <c:val>
            <c:numRef>
              <c:f>Sheet1!$B$2:$B$5</c:f>
              <c:numCache>
                <c:formatCode>0%</c:formatCode>
                <c:ptCount val="4"/>
                <c:pt idx="0">
                  <c:v>0.28999999999999998</c:v>
                </c:pt>
                <c:pt idx="1">
                  <c:v>0.42</c:v>
                </c:pt>
                <c:pt idx="2">
                  <c:v>0.26</c:v>
                </c:pt>
                <c:pt idx="3">
                  <c:v>0.04</c:v>
                </c:pt>
              </c:numCache>
            </c:numRef>
          </c:val>
          <c:extLst>
            <c:ext xmlns:c16="http://schemas.microsoft.com/office/drawing/2014/chart" uri="{C3380CC4-5D6E-409C-BE32-E72D297353CC}">
              <c16:uniqueId val="{00000000-AF11-4E9E-A64C-26BF71A58CA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373774214281208"/>
          <c:y val="0.91265247696567386"/>
          <c:w val="0.85544103078414002"/>
          <c:h val="5.7997808708730433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How long have you been working with Addressable TV?</c:v>
                </c:pt>
              </c:strCache>
            </c:strRef>
          </c:tx>
          <c:spPr>
            <a:solidFill>
              <a:srgbClr val="3682B4"/>
            </a:solidFill>
          </c:spPr>
          <c:dPt>
            <c:idx val="0"/>
            <c:bubble3D val="0"/>
            <c:spPr>
              <a:solidFill>
                <a:srgbClr val="50C8A0"/>
              </a:solidFill>
              <a:ln w="19050">
                <a:solidFill>
                  <a:schemeClr val="lt1"/>
                </a:solidFill>
              </a:ln>
              <a:effectLst/>
            </c:spPr>
            <c:extLst>
              <c:ext xmlns:c16="http://schemas.microsoft.com/office/drawing/2014/chart" uri="{C3380CC4-5D6E-409C-BE32-E72D297353CC}">
                <c16:uniqueId val="{00000001-4E16-4161-A9DA-A362AC1A5279}"/>
              </c:ext>
            </c:extLst>
          </c:dPt>
          <c:dPt>
            <c:idx val="1"/>
            <c:bubble3D val="0"/>
            <c:spPr>
              <a:solidFill>
                <a:srgbClr val="00A9AC"/>
              </a:solidFill>
              <a:ln w="19050">
                <a:solidFill>
                  <a:schemeClr val="lt1"/>
                </a:solidFill>
              </a:ln>
              <a:effectLst/>
            </c:spPr>
            <c:extLst>
              <c:ext xmlns:c16="http://schemas.microsoft.com/office/drawing/2014/chart" uri="{C3380CC4-5D6E-409C-BE32-E72D297353CC}">
                <c16:uniqueId val="{00000003-4E16-4161-A9DA-A362AC1A5279}"/>
              </c:ext>
            </c:extLst>
          </c:dPt>
          <c:dPt>
            <c:idx val="2"/>
            <c:bubble3D val="0"/>
            <c:spPr>
              <a:solidFill>
                <a:srgbClr val="3682B4"/>
              </a:solidFill>
              <a:ln w="19050">
                <a:solidFill>
                  <a:schemeClr val="lt1"/>
                </a:solidFill>
              </a:ln>
              <a:effectLst/>
            </c:spPr>
            <c:extLst>
              <c:ext xmlns:c16="http://schemas.microsoft.com/office/drawing/2014/chart" uri="{C3380CC4-5D6E-409C-BE32-E72D297353CC}">
                <c16:uniqueId val="{00000005-4E16-4161-A9DA-A362AC1A5279}"/>
              </c:ext>
            </c:extLst>
          </c:dPt>
          <c:dPt>
            <c:idx val="3"/>
            <c:bubble3D val="0"/>
            <c:spPr>
              <a:solidFill>
                <a:srgbClr val="3682B4"/>
              </a:solidFill>
              <a:ln w="19050">
                <a:solidFill>
                  <a:schemeClr val="lt1"/>
                </a:solidFill>
              </a:ln>
              <a:effectLst/>
            </c:spPr>
            <c:extLst>
              <c:ext xmlns:c16="http://schemas.microsoft.com/office/drawing/2014/chart" uri="{C3380CC4-5D6E-409C-BE32-E72D297353CC}">
                <c16:uniqueId val="{00000007-4E16-4161-A9DA-A362AC1A5279}"/>
              </c:ext>
            </c:extLst>
          </c:dPt>
          <c:cat>
            <c:strRef>
              <c:f>Sheet1!$A$2:$A$3</c:f>
              <c:strCache>
                <c:ptCount val="2"/>
                <c:pt idx="0">
                  <c:v>Currently Testing Addressable TV</c:v>
                </c:pt>
                <c:pt idx="1">
                  <c:v>Addressable TV is Valuable</c:v>
                </c:pt>
              </c:strCache>
            </c:strRef>
          </c:cat>
          <c:val>
            <c:numRef>
              <c:f>Sheet1!$B$2:$B$3</c:f>
              <c:numCache>
                <c:formatCode>0%</c:formatCode>
                <c:ptCount val="2"/>
                <c:pt idx="0">
                  <c:v>0.38</c:v>
                </c:pt>
                <c:pt idx="1">
                  <c:v>0.62</c:v>
                </c:pt>
              </c:numCache>
            </c:numRef>
          </c:val>
          <c:extLst>
            <c:ext xmlns:c16="http://schemas.microsoft.com/office/drawing/2014/chart" uri="{C3380CC4-5D6E-409C-BE32-E72D297353CC}">
              <c16:uniqueId val="{00000008-4E16-4161-A9DA-A362AC1A527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Trebuchet MS" panose="020B0603020202020204" pitchFamily="34" charset="0"/>
                <a:ea typeface="+mn-ea"/>
                <a:cs typeface="+mn-cs"/>
              </a:defRPr>
            </a:pPr>
            <a:r>
              <a:rPr lang="en-US" sz="1400" dirty="0">
                <a:solidFill>
                  <a:schemeClr val="bg1"/>
                </a:solidFill>
              </a:rPr>
              <a:t>“Total Minutes Viewed” Breakout By Cable TV Network</a:t>
            </a:r>
          </a:p>
          <a:p>
            <a:pPr>
              <a:defRPr sz="1400">
                <a:solidFill>
                  <a:schemeClr val="bg1"/>
                </a:solidFill>
              </a:defRPr>
            </a:pPr>
            <a:r>
              <a:rPr lang="en-US" sz="1200" dirty="0">
                <a:solidFill>
                  <a:schemeClr val="bg1"/>
                </a:solidFill>
              </a:rPr>
              <a:t>(Networks Ranked by Total Minutes Viewed)</a:t>
            </a:r>
            <a:endParaRPr lang="en-US" sz="1400" dirty="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Trebuchet MS" panose="020B0603020202020204" pitchFamily="34" charset="0"/>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Top 10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2008</c:v>
                </c:pt>
                <c:pt idx="1">
                  <c:v>May 2018</c:v>
                </c:pt>
              </c:strCache>
            </c:strRef>
          </c:cat>
          <c:val>
            <c:numRef>
              <c:f>Sheet1!$B$2:$B$3</c:f>
              <c:numCache>
                <c:formatCode>0%</c:formatCode>
                <c:ptCount val="2"/>
                <c:pt idx="0">
                  <c:v>0.36</c:v>
                </c:pt>
                <c:pt idx="1">
                  <c:v>0.35</c:v>
                </c:pt>
              </c:numCache>
            </c:numRef>
          </c:val>
          <c:extLst>
            <c:ext xmlns:c16="http://schemas.microsoft.com/office/drawing/2014/chart" uri="{C3380CC4-5D6E-409C-BE32-E72D297353CC}">
              <c16:uniqueId val="{00000000-25F6-4D72-9DB4-9D75692F46E0}"/>
            </c:ext>
          </c:extLst>
        </c:ser>
        <c:ser>
          <c:idx val="1"/>
          <c:order val="1"/>
          <c:tx>
            <c:strRef>
              <c:f>Sheet1!$C$1</c:f>
              <c:strCache>
                <c:ptCount val="1"/>
                <c:pt idx="0">
                  <c:v>Top 11-20</c:v>
                </c:pt>
              </c:strCache>
            </c:strRef>
          </c:tx>
          <c:spPr>
            <a:solidFill>
              <a:srgbClr val="50C8A0"/>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2008</c:v>
                </c:pt>
                <c:pt idx="1">
                  <c:v>May 2018</c:v>
                </c:pt>
              </c:strCache>
            </c:strRef>
          </c:cat>
          <c:val>
            <c:numRef>
              <c:f>Sheet1!$C$2:$C$3</c:f>
              <c:numCache>
                <c:formatCode>0%</c:formatCode>
                <c:ptCount val="2"/>
                <c:pt idx="0">
                  <c:v>0.22</c:v>
                </c:pt>
                <c:pt idx="1">
                  <c:v>0.16</c:v>
                </c:pt>
              </c:numCache>
            </c:numRef>
          </c:val>
          <c:extLst>
            <c:ext xmlns:c16="http://schemas.microsoft.com/office/drawing/2014/chart" uri="{C3380CC4-5D6E-409C-BE32-E72D297353CC}">
              <c16:uniqueId val="{00000001-25F6-4D72-9DB4-9D75692F46E0}"/>
            </c:ext>
          </c:extLst>
        </c:ser>
        <c:ser>
          <c:idx val="2"/>
          <c:order val="2"/>
          <c:tx>
            <c:strRef>
              <c:f>Sheet1!$D$1</c:f>
              <c:strCache>
                <c:ptCount val="1"/>
                <c:pt idx="0">
                  <c:v>All Other Networks</c:v>
                </c:pt>
              </c:strCache>
            </c:strRef>
          </c:tx>
          <c:spPr>
            <a:solidFill>
              <a:srgbClr val="FAB98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2008</c:v>
                </c:pt>
                <c:pt idx="1">
                  <c:v>May 2018</c:v>
                </c:pt>
              </c:strCache>
            </c:strRef>
          </c:cat>
          <c:val>
            <c:numRef>
              <c:f>Sheet1!$D$2:$D$3</c:f>
              <c:numCache>
                <c:formatCode>0%</c:formatCode>
                <c:ptCount val="2"/>
                <c:pt idx="0">
                  <c:v>0.42</c:v>
                </c:pt>
                <c:pt idx="1">
                  <c:v>0.49</c:v>
                </c:pt>
              </c:numCache>
            </c:numRef>
          </c:val>
          <c:extLst>
            <c:ext xmlns:c16="http://schemas.microsoft.com/office/drawing/2014/chart" uri="{C3380CC4-5D6E-409C-BE32-E72D297353CC}">
              <c16:uniqueId val="{00000002-25F6-4D72-9DB4-9D75692F46E0}"/>
            </c:ext>
          </c:extLst>
        </c:ser>
        <c:dLbls>
          <c:dLblPos val="ctr"/>
          <c:showLegendKey val="0"/>
          <c:showVal val="1"/>
          <c:showCatName val="0"/>
          <c:showSerName val="0"/>
          <c:showPercent val="0"/>
          <c:showBubbleSize val="0"/>
        </c:dLbls>
        <c:gapWidth val="150"/>
        <c:overlap val="100"/>
        <c:axId val="115608960"/>
        <c:axId val="115610752"/>
      </c:barChart>
      <c:catAx>
        <c:axId val="11560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Trebuchet MS" panose="020B0603020202020204" pitchFamily="34" charset="0"/>
                <a:ea typeface="+mn-ea"/>
                <a:cs typeface="+mn-cs"/>
              </a:defRPr>
            </a:pPr>
            <a:endParaRPr lang="en-US"/>
          </a:p>
        </c:txPr>
        <c:crossAx val="115610752"/>
        <c:crosses val="autoZero"/>
        <c:auto val="1"/>
        <c:lblAlgn val="ctr"/>
        <c:lblOffset val="100"/>
        <c:noMultiLvlLbl val="0"/>
      </c:catAx>
      <c:valAx>
        <c:axId val="115610752"/>
        <c:scaling>
          <c:orientation val="minMax"/>
        </c:scaling>
        <c:delete val="1"/>
        <c:axPos val="l"/>
        <c:numFmt formatCode="0%" sourceLinked="1"/>
        <c:majorTickMark val="none"/>
        <c:minorTickMark val="none"/>
        <c:tickLblPos val="nextTo"/>
        <c:crossAx val="115608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Trebuchet MS" panose="020B0603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What Will Spur Greater Adoption?</a:t>
            </a:r>
          </a:p>
        </c:rich>
      </c:tx>
      <c:layout>
        <c:manualLayout>
          <c:xMode val="edge"/>
          <c:yMode val="edge"/>
          <c:x val="0.3484523526482517"/>
          <c:y val="0.14903132895829971"/>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0-4C05-43FA-9965-543433F931C7}"/>
              </c:ext>
            </c:extLst>
          </c:dPt>
          <c:dPt>
            <c:idx val="1"/>
            <c:invertIfNegative val="0"/>
            <c:bubble3D val="0"/>
            <c:spPr>
              <a:solidFill>
                <a:srgbClr val="50C8A0"/>
              </a:solidFill>
              <a:ln>
                <a:noFill/>
              </a:ln>
              <a:effectLst/>
            </c:spPr>
            <c:extLst>
              <c:ext xmlns:c16="http://schemas.microsoft.com/office/drawing/2014/chart" uri="{C3380CC4-5D6E-409C-BE32-E72D297353CC}">
                <c16:uniqueId val="{00000001-4C05-43FA-9965-543433F931C7}"/>
              </c:ext>
            </c:extLst>
          </c:dPt>
          <c:dPt>
            <c:idx val="2"/>
            <c:invertIfNegative val="0"/>
            <c:bubble3D val="0"/>
            <c:spPr>
              <a:solidFill>
                <a:srgbClr val="FAB982"/>
              </a:solidFill>
              <a:ln>
                <a:noFill/>
              </a:ln>
              <a:effectLst/>
            </c:spPr>
            <c:extLst>
              <c:ext xmlns:c16="http://schemas.microsoft.com/office/drawing/2014/chart" uri="{C3380CC4-5D6E-409C-BE32-E72D297353CC}">
                <c16:uniqueId val="{00000002-4C05-43FA-9965-543433F931C7}"/>
              </c:ext>
            </c:extLst>
          </c:dPt>
          <c:dPt>
            <c:idx val="3"/>
            <c:invertIfNegative val="0"/>
            <c:bubble3D val="0"/>
            <c:spPr>
              <a:solidFill>
                <a:srgbClr val="00A9AC"/>
              </a:solidFill>
              <a:ln>
                <a:noFill/>
              </a:ln>
              <a:effectLst/>
            </c:spPr>
            <c:extLst>
              <c:ext xmlns:c16="http://schemas.microsoft.com/office/drawing/2014/chart" uri="{C3380CC4-5D6E-409C-BE32-E72D297353CC}">
                <c16:uniqueId val="{00000003-4C05-43FA-9965-543433F931C7}"/>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4-4C05-43FA-9965-543433F931C7}"/>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5-4C05-43FA-9965-543433F931C7}"/>
              </c:ext>
            </c:extLst>
          </c:dPt>
          <c:dPt>
            <c:idx val="6"/>
            <c:invertIfNegative val="0"/>
            <c:bubble3D val="0"/>
            <c:spPr>
              <a:solidFill>
                <a:srgbClr val="3682B4"/>
              </a:solidFill>
              <a:ln>
                <a:noFill/>
              </a:ln>
              <a:effectLst/>
            </c:spPr>
            <c:extLst>
              <c:ext xmlns:c16="http://schemas.microsoft.com/office/drawing/2014/chart" uri="{C3380CC4-5D6E-409C-BE32-E72D297353CC}">
                <c16:uniqueId val="{00000006-4C05-43FA-9965-543433F931C7}"/>
              </c:ext>
            </c:extLst>
          </c:dPt>
          <c:dPt>
            <c:idx val="7"/>
            <c:invertIfNegative val="0"/>
            <c:bubble3D val="0"/>
            <c:spPr>
              <a:solidFill>
                <a:srgbClr val="50C8A0"/>
              </a:solidFill>
              <a:ln>
                <a:noFill/>
              </a:ln>
              <a:effectLst/>
            </c:spPr>
            <c:extLst>
              <c:ext xmlns:c16="http://schemas.microsoft.com/office/drawing/2014/chart" uri="{C3380CC4-5D6E-409C-BE32-E72D297353CC}">
                <c16:uniqueId val="{00000007-4C05-43FA-9965-543433F931C7}"/>
              </c:ext>
            </c:extLst>
          </c:dPt>
          <c:dPt>
            <c:idx val="8"/>
            <c:invertIfNegative val="0"/>
            <c:bubble3D val="0"/>
            <c:spPr>
              <a:solidFill>
                <a:srgbClr val="FAB982"/>
              </a:solidFill>
              <a:ln>
                <a:noFill/>
              </a:ln>
              <a:effectLst/>
            </c:spPr>
            <c:extLst>
              <c:ext xmlns:c16="http://schemas.microsoft.com/office/drawing/2014/chart" uri="{C3380CC4-5D6E-409C-BE32-E72D297353CC}">
                <c16:uniqueId val="{00000008-4C05-43FA-9965-543433F931C7}"/>
              </c:ext>
            </c:extLst>
          </c:dPt>
          <c:dPt>
            <c:idx val="9"/>
            <c:invertIfNegative val="0"/>
            <c:bubble3D val="0"/>
            <c:spPr>
              <a:solidFill>
                <a:srgbClr val="00A9AC"/>
              </a:solidFill>
              <a:ln>
                <a:noFill/>
              </a:ln>
              <a:effectLst/>
            </c:spPr>
            <c:extLst>
              <c:ext xmlns:c16="http://schemas.microsoft.com/office/drawing/2014/chart" uri="{C3380CC4-5D6E-409C-BE32-E72D297353CC}">
                <c16:uniqueId val="{00000009-4C05-43FA-9965-543433F931C7}"/>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A-4C05-43FA-9965-543433F931C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Better Reach Against My Target</c:v>
                </c:pt>
                <c:pt idx="1">
                  <c:v>More Attractive Cost</c:v>
                </c:pt>
                <c:pt idx="2">
                  <c:v>Better Metrics</c:v>
                </c:pt>
                <c:pt idx="3">
                  <c:v>Better Understanding Of Effectiveness</c:v>
                </c:pt>
                <c:pt idx="4">
                  <c:v>More Transparency</c:v>
                </c:pt>
                <c:pt idx="5">
                  <c:v>Ease Of Use/Execution</c:v>
                </c:pt>
                <c:pt idx="6">
                  <c:v>Client Recommendation (Agencies)</c:v>
                </c:pt>
                <c:pt idx="7">
                  <c:v>Better Consumer Privary Protections</c:v>
                </c:pt>
                <c:pt idx="8">
                  <c:v>More Automated Buying Options</c:v>
                </c:pt>
                <c:pt idx="9">
                  <c:v>Senior Management Adoption</c:v>
                </c:pt>
                <c:pt idx="10">
                  <c:v>Agency Recommendation (Marketers)</c:v>
                </c:pt>
              </c:strCache>
            </c:strRef>
          </c:cat>
          <c:val>
            <c:numRef>
              <c:f>Sheet1!$B$2:$B$12</c:f>
              <c:numCache>
                <c:formatCode>0%</c:formatCode>
                <c:ptCount val="11"/>
                <c:pt idx="0">
                  <c:v>0.49</c:v>
                </c:pt>
                <c:pt idx="1">
                  <c:v>0.47</c:v>
                </c:pt>
                <c:pt idx="2">
                  <c:v>0.36</c:v>
                </c:pt>
                <c:pt idx="3">
                  <c:v>0.36</c:v>
                </c:pt>
                <c:pt idx="4">
                  <c:v>0.27</c:v>
                </c:pt>
                <c:pt idx="5">
                  <c:v>0.27</c:v>
                </c:pt>
                <c:pt idx="6">
                  <c:v>0.21</c:v>
                </c:pt>
                <c:pt idx="7">
                  <c:v>0.2</c:v>
                </c:pt>
                <c:pt idx="8">
                  <c:v>0.19</c:v>
                </c:pt>
                <c:pt idx="9">
                  <c:v>0.19</c:v>
                </c:pt>
                <c:pt idx="10">
                  <c:v>0.11</c:v>
                </c:pt>
              </c:numCache>
            </c:numRef>
          </c:val>
          <c:extLst>
            <c:ext xmlns:c16="http://schemas.microsoft.com/office/drawing/2014/chart" uri="{C3380CC4-5D6E-409C-BE32-E72D297353CC}">
              <c16:uniqueId val="{00000000-FB3F-4F6C-AFF9-1FE91D629319}"/>
            </c:ext>
          </c:extLst>
        </c:ser>
        <c:dLbls>
          <c:showLegendKey val="0"/>
          <c:showVal val="0"/>
          <c:showCatName val="0"/>
          <c:showSerName val="0"/>
          <c:showPercent val="0"/>
          <c:showBubbleSize val="0"/>
        </c:dLbls>
        <c:gapWidth val="182"/>
        <c:axId val="43751296"/>
        <c:axId val="43752832"/>
      </c:barChart>
      <c:catAx>
        <c:axId val="437512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3752832"/>
        <c:crosses val="autoZero"/>
        <c:auto val="1"/>
        <c:lblAlgn val="ctr"/>
        <c:lblOffset val="100"/>
        <c:noMultiLvlLbl val="0"/>
      </c:catAx>
      <c:valAx>
        <c:axId val="43752832"/>
        <c:scaling>
          <c:orientation val="minMax"/>
        </c:scaling>
        <c:delete val="1"/>
        <c:axPos val="l"/>
        <c:numFmt formatCode="0%" sourceLinked="1"/>
        <c:majorTickMark val="none"/>
        <c:minorTickMark val="none"/>
        <c:tickLblPos val="nextTo"/>
        <c:crossAx val="4375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99FF"/>
            </a:solidFill>
            <a:ln>
              <a:noFill/>
            </a:ln>
            <a:effectLst/>
          </c:spPr>
          <c:invertIfNegative val="0"/>
          <c:dPt>
            <c:idx val="0"/>
            <c:invertIfNegative val="0"/>
            <c:bubble3D val="0"/>
            <c:spPr>
              <a:solidFill>
                <a:srgbClr val="50C8A0"/>
              </a:solidFill>
              <a:ln>
                <a:noFill/>
              </a:ln>
              <a:effectLst/>
            </c:spPr>
            <c:extLst>
              <c:ext xmlns:c16="http://schemas.microsoft.com/office/drawing/2014/chart" uri="{C3380CC4-5D6E-409C-BE32-E72D297353CC}">
                <c16:uniqueId val="{00000001-0070-469A-A439-04760215E066}"/>
              </c:ext>
            </c:extLst>
          </c:dPt>
          <c:dPt>
            <c:idx val="1"/>
            <c:invertIfNegative val="0"/>
            <c:bubble3D val="0"/>
            <c:spPr>
              <a:solidFill>
                <a:srgbClr val="FAB982"/>
              </a:solidFill>
              <a:ln>
                <a:noFill/>
              </a:ln>
              <a:effectLst/>
            </c:spPr>
            <c:extLst>
              <c:ext xmlns:c16="http://schemas.microsoft.com/office/drawing/2014/chart" uri="{C3380CC4-5D6E-409C-BE32-E72D297353CC}">
                <c16:uniqueId val="{00000003-0070-469A-A439-04760215E066}"/>
              </c:ext>
            </c:extLst>
          </c:dPt>
          <c:dPt>
            <c:idx val="2"/>
            <c:invertIfNegative val="0"/>
            <c:bubble3D val="0"/>
            <c:spPr>
              <a:solidFill>
                <a:srgbClr val="00A9AC"/>
              </a:solidFill>
              <a:ln>
                <a:noFill/>
              </a:ln>
              <a:effectLst/>
            </c:spPr>
            <c:extLst>
              <c:ext xmlns:c16="http://schemas.microsoft.com/office/drawing/2014/chart" uri="{C3380CC4-5D6E-409C-BE32-E72D297353CC}">
                <c16:uniqueId val="{00000005-0070-469A-A439-04760215E066}"/>
              </c:ext>
            </c:extLst>
          </c:dPt>
          <c:dPt>
            <c:idx val="3"/>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7-0070-469A-A439-04760215E06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0070-469A-A439-04760215E066}"/>
              </c:ext>
            </c:extLst>
          </c:dPt>
          <c:dPt>
            <c:idx val="5"/>
            <c:invertIfNegative val="0"/>
            <c:bubble3D val="0"/>
            <c:spPr>
              <a:solidFill>
                <a:srgbClr val="0099FF"/>
              </a:solidFill>
              <a:ln>
                <a:noFill/>
              </a:ln>
              <a:effectLst/>
            </c:spPr>
            <c:extLst>
              <c:ext xmlns:c16="http://schemas.microsoft.com/office/drawing/2014/chart" uri="{C3380CC4-5D6E-409C-BE32-E72D297353CC}">
                <c16:uniqueId val="{0000000B-0070-469A-A439-04760215E066}"/>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j-lt"/>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"$"#,##0.0</c:formatCode>
                <c:ptCount val="6"/>
                <c:pt idx="0">
                  <c:v>760</c:v>
                </c:pt>
                <c:pt idx="1">
                  <c:v>970</c:v>
                </c:pt>
                <c:pt idx="2">
                  <c:v>1460</c:v>
                </c:pt>
                <c:pt idx="3">
                  <c:v>2000</c:v>
                </c:pt>
                <c:pt idx="4">
                  <c:v>2880</c:v>
                </c:pt>
                <c:pt idx="5">
                  <c:v>3490</c:v>
                </c:pt>
              </c:numCache>
            </c:numRef>
          </c:val>
          <c:extLst>
            <c:ext xmlns:c16="http://schemas.microsoft.com/office/drawing/2014/chart" uri="{C3380CC4-5D6E-409C-BE32-E72D297353CC}">
              <c16:uniqueId val="{0000000C-0070-469A-A439-04760215E066}"/>
            </c:ext>
          </c:extLst>
        </c:ser>
        <c:dLbls>
          <c:showLegendKey val="0"/>
          <c:showVal val="0"/>
          <c:showCatName val="0"/>
          <c:showSerName val="0"/>
          <c:showPercent val="0"/>
          <c:showBubbleSize val="0"/>
        </c:dLbls>
        <c:gapWidth val="219"/>
        <c:overlap val="-27"/>
        <c:axId val="774829200"/>
        <c:axId val="774844880"/>
      </c:barChart>
      <c:catAx>
        <c:axId val="774829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Open Sans" panose="020B0606030504020204" pitchFamily="34" charset="0"/>
                <a:cs typeface="Open Sans" panose="020B0606030504020204" pitchFamily="34" charset="0"/>
              </a:defRPr>
            </a:pPr>
            <a:endParaRPr lang="en-US"/>
          </a:p>
        </c:txPr>
        <c:crossAx val="774844880"/>
        <c:crosses val="autoZero"/>
        <c:auto val="1"/>
        <c:lblAlgn val="ctr"/>
        <c:lblOffset val="100"/>
        <c:noMultiLvlLbl val="0"/>
      </c:catAx>
      <c:valAx>
        <c:axId val="774844880"/>
        <c:scaling>
          <c:orientation val="minMax"/>
        </c:scaling>
        <c:delete val="1"/>
        <c:axPos val="l"/>
        <c:numFmt formatCode="&quot;$&quot;#,##0.0" sourceLinked="1"/>
        <c:majorTickMark val="none"/>
        <c:minorTickMark val="none"/>
        <c:tickLblPos val="nextTo"/>
        <c:crossAx val="774829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bg1"/>
                </a:solidFill>
                <a:latin typeface="Trebuchet MS" panose="020B0603020202020204" pitchFamily="34" charset="0"/>
                <a:ea typeface="+mn-ea"/>
                <a:cs typeface="+mn-cs"/>
              </a:defRPr>
            </a:pPr>
            <a:r>
              <a:rPr lang="en-US" b="1" dirty="0">
                <a:solidFill>
                  <a:schemeClr val="bg1"/>
                </a:solidFill>
              </a:rPr>
              <a:t>Ad Minutes Viewed</a:t>
            </a:r>
            <a:r>
              <a:rPr lang="en-US" b="1" baseline="0" dirty="0">
                <a:solidFill>
                  <a:schemeClr val="bg1"/>
                </a:solidFill>
              </a:rPr>
              <a:t> By Type</a:t>
            </a:r>
            <a:endParaRPr lang="en-US" b="1" dirty="0">
              <a:solidFill>
                <a:schemeClr val="bg1"/>
              </a:solidFill>
            </a:endParaRPr>
          </a:p>
        </c:rich>
      </c:tx>
      <c:layout>
        <c:manualLayout>
          <c:xMode val="edge"/>
          <c:yMode val="edge"/>
          <c:x val="0.30422062416123458"/>
          <c:y val="3.75610002622948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12438664682937123"/>
          <c:y val="0.12445035025552866"/>
          <c:w val="0.8707585166065992"/>
          <c:h val="0.68474057868595284"/>
        </c:manualLayout>
      </c:layout>
      <c:barChart>
        <c:barDir val="bar"/>
        <c:grouping val="stacked"/>
        <c:varyColors val="0"/>
        <c:ser>
          <c:idx val="0"/>
          <c:order val="0"/>
          <c:tx>
            <c:strRef>
              <c:f>Sheet1!$B$1</c:f>
              <c:strCache>
                <c:ptCount val="1"/>
                <c:pt idx="0">
                  <c:v>Linear TV</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2016</c:v>
                </c:pt>
              </c:numCache>
            </c:numRef>
          </c:cat>
          <c:val>
            <c:numRef>
              <c:f>Sheet1!$B$2:$B$3</c:f>
              <c:numCache>
                <c:formatCode>0%</c:formatCode>
                <c:ptCount val="2"/>
                <c:pt idx="0">
                  <c:v>0.64</c:v>
                </c:pt>
                <c:pt idx="1">
                  <c:v>0.86</c:v>
                </c:pt>
              </c:numCache>
            </c:numRef>
          </c:val>
          <c:extLst>
            <c:ext xmlns:c16="http://schemas.microsoft.com/office/drawing/2014/chart" uri="{C3380CC4-5D6E-409C-BE32-E72D297353CC}">
              <c16:uniqueId val="{00000000-1E25-41AA-94AE-A7D9CB000943}"/>
            </c:ext>
          </c:extLst>
        </c:ser>
        <c:ser>
          <c:idx val="1"/>
          <c:order val="1"/>
          <c:tx>
            <c:strRef>
              <c:f>Sheet1!$C$1</c:f>
              <c:strCache>
                <c:ptCount val="1"/>
                <c:pt idx="0">
                  <c:v>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2016</c:v>
                </c:pt>
              </c:numCache>
            </c:numRef>
          </c:cat>
          <c:val>
            <c:numRef>
              <c:f>Sheet1!$C$2:$C$3</c:f>
              <c:numCache>
                <c:formatCode>0%</c:formatCode>
                <c:ptCount val="2"/>
                <c:pt idx="0">
                  <c:v>0.06</c:v>
                </c:pt>
                <c:pt idx="1">
                  <c:v>8.4000000000000005E-2</c:v>
                </c:pt>
              </c:numCache>
            </c:numRef>
          </c:val>
          <c:extLst>
            <c:ext xmlns:c16="http://schemas.microsoft.com/office/drawing/2014/chart" uri="{C3380CC4-5D6E-409C-BE32-E72D297353CC}">
              <c16:uniqueId val="{00000001-1E25-41AA-94AE-A7D9CB000943}"/>
            </c:ext>
          </c:extLst>
        </c:ser>
        <c:ser>
          <c:idx val="2"/>
          <c:order val="2"/>
          <c:tx>
            <c:strRef>
              <c:f>Sheet1!$D$1</c:f>
              <c:strCache>
                <c:ptCount val="1"/>
                <c:pt idx="0">
                  <c:v>Linear TV (Addressable)</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2016</c:v>
                </c:pt>
              </c:numCache>
            </c:numRef>
          </c:cat>
          <c:val>
            <c:numRef>
              <c:f>Sheet1!$D$2:$D$3</c:f>
              <c:numCache>
                <c:formatCode>0%</c:formatCode>
                <c:ptCount val="2"/>
                <c:pt idx="0">
                  <c:v>7.0000000000000007E-2</c:v>
                </c:pt>
                <c:pt idx="1">
                  <c:v>5.3999999999999999E-2</c:v>
                </c:pt>
              </c:numCache>
            </c:numRef>
          </c:val>
          <c:extLst>
            <c:ext xmlns:c16="http://schemas.microsoft.com/office/drawing/2014/chart" uri="{C3380CC4-5D6E-409C-BE32-E72D297353CC}">
              <c16:uniqueId val="{00000002-1E25-41AA-94AE-A7D9CB000943}"/>
            </c:ext>
          </c:extLst>
        </c:ser>
        <c:ser>
          <c:idx val="3"/>
          <c:order val="3"/>
          <c:tx>
            <c:strRef>
              <c:f>Sheet1!$E$1</c:f>
              <c:strCache>
                <c:ptCount val="1"/>
                <c:pt idx="0">
                  <c:v>Online Video (Addressable)</c:v>
                </c:pt>
              </c:strCache>
            </c:strRef>
          </c:tx>
          <c:spPr>
            <a:solidFill>
              <a:srgbClr val="00A9AC"/>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1E25-41AA-94AE-A7D9CB000943}"/>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2016</c:v>
                </c:pt>
              </c:numCache>
            </c:numRef>
          </c:cat>
          <c:val>
            <c:numRef>
              <c:f>Sheet1!$E$2:$E$3</c:f>
              <c:numCache>
                <c:formatCode>0%</c:formatCode>
                <c:ptCount val="2"/>
                <c:pt idx="0">
                  <c:v>0.14000000000000001</c:v>
                </c:pt>
                <c:pt idx="1">
                  <c:v>0</c:v>
                </c:pt>
              </c:numCache>
            </c:numRef>
          </c:val>
          <c:extLst>
            <c:ext xmlns:c16="http://schemas.microsoft.com/office/drawing/2014/chart" uri="{C3380CC4-5D6E-409C-BE32-E72D297353CC}">
              <c16:uniqueId val="{00000003-1E25-41AA-94AE-A7D9CB000943}"/>
            </c:ext>
          </c:extLst>
        </c:ser>
        <c:ser>
          <c:idx val="4"/>
          <c:order val="4"/>
          <c:tx>
            <c:strRef>
              <c:f>Sheet1!$F$1</c:f>
              <c:strCache>
                <c:ptCount val="1"/>
                <c:pt idx="0">
                  <c:v>Time-shifted TV (Addressable)</c:v>
                </c:pt>
              </c:strCache>
            </c:strRef>
          </c:tx>
          <c:spPr>
            <a:solidFill>
              <a:schemeClr val="accent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1E25-41AA-94AE-A7D9CB000943}"/>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2016</c:v>
                </c:pt>
              </c:numCache>
            </c:numRef>
          </c:cat>
          <c:val>
            <c:numRef>
              <c:f>Sheet1!$F$2:$F$3</c:f>
              <c:numCache>
                <c:formatCode>0%</c:formatCode>
                <c:ptCount val="2"/>
                <c:pt idx="0">
                  <c:v>0.09</c:v>
                </c:pt>
                <c:pt idx="1">
                  <c:v>0</c:v>
                </c:pt>
              </c:numCache>
            </c:numRef>
          </c:val>
          <c:extLst>
            <c:ext xmlns:c16="http://schemas.microsoft.com/office/drawing/2014/chart" uri="{C3380CC4-5D6E-409C-BE32-E72D297353CC}">
              <c16:uniqueId val="{00000004-1E25-41AA-94AE-A7D9CB000943}"/>
            </c:ext>
          </c:extLst>
        </c:ser>
        <c:dLbls>
          <c:showLegendKey val="0"/>
          <c:showVal val="0"/>
          <c:showCatName val="0"/>
          <c:showSerName val="0"/>
          <c:showPercent val="0"/>
          <c:showBubbleSize val="0"/>
        </c:dLbls>
        <c:gapWidth val="182"/>
        <c:overlap val="100"/>
        <c:axId val="43539456"/>
        <c:axId val="43549440"/>
      </c:barChart>
      <c:catAx>
        <c:axId val="4353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Trebuchet MS" panose="020B0603020202020204" pitchFamily="34" charset="0"/>
                <a:ea typeface="+mn-ea"/>
                <a:cs typeface="+mn-cs"/>
              </a:defRPr>
            </a:pPr>
            <a:endParaRPr lang="en-US"/>
          </a:p>
        </c:txPr>
        <c:crossAx val="43549440"/>
        <c:crosses val="autoZero"/>
        <c:auto val="1"/>
        <c:lblAlgn val="ctr"/>
        <c:lblOffset val="100"/>
        <c:noMultiLvlLbl val="0"/>
      </c:catAx>
      <c:valAx>
        <c:axId val="43549440"/>
        <c:scaling>
          <c:orientation val="minMax"/>
        </c:scaling>
        <c:delete val="1"/>
        <c:axPos val="b"/>
        <c:numFmt formatCode="0%" sourceLinked="1"/>
        <c:majorTickMark val="none"/>
        <c:minorTickMark val="none"/>
        <c:tickLblPos val="nextTo"/>
        <c:crossAx val="43539456"/>
        <c:crosses val="autoZero"/>
        <c:crossBetween val="between"/>
      </c:valAx>
      <c:spPr>
        <a:noFill/>
        <a:ln>
          <a:noFill/>
        </a:ln>
        <a:effectLst/>
      </c:spPr>
    </c:plotArea>
    <c:legend>
      <c:legendPos val="b"/>
      <c:layout>
        <c:manualLayout>
          <c:xMode val="edge"/>
          <c:yMode val="edge"/>
          <c:x val="3.0099222155792093E-2"/>
          <c:y val="0.91088620134804377"/>
          <c:w val="0.96083918079921049"/>
          <c:h val="8.9113798651956289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Trebuchet MS" panose="020B06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r>
              <a:rPr lang="en-US" sz="2000" b="1" dirty="0">
                <a:solidFill>
                  <a:schemeClr val="bg1"/>
                </a:solidFill>
              </a:rPr>
              <a:t>Addressable TV’s Top Benefits</a:t>
            </a:r>
          </a:p>
        </c:rich>
      </c:tx>
      <c:layout>
        <c:manualLayout>
          <c:xMode val="edge"/>
          <c:yMode val="edge"/>
          <c:x val="0.32450000000000001"/>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48443762303149607"/>
          <c:y val="9.3619807987966638E-2"/>
          <c:w val="0.49837487696850402"/>
          <c:h val="0.8825556240561625"/>
        </c:manualLayout>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Ads delivered across screens/platforms</c:v>
                </c:pt>
                <c:pt idx="1">
                  <c:v>Ability to manage ad frequency</c:v>
                </c:pt>
                <c:pt idx="2">
                  <c:v>Ability to optimize future campaigns based on back-end results</c:v>
                </c:pt>
                <c:pt idx="3">
                  <c:v>Delivers important and meaningful reach</c:v>
                </c:pt>
                <c:pt idx="4">
                  <c:v>Greater accountability and measurement</c:v>
                </c:pt>
                <c:pt idx="5">
                  <c:v>Delivers hard-to-reach audiences</c:v>
                </c:pt>
                <c:pt idx="6">
                  <c:v>Better ROAS/ROI</c:v>
                </c:pt>
                <c:pt idx="7">
                  <c:v>Eliminates waste in TV buys</c:v>
                </c:pt>
                <c:pt idx="8">
                  <c:v>Targets unique households</c:v>
                </c:pt>
                <c:pt idx="9">
                  <c:v>Increased ad relevance</c:v>
                </c:pt>
                <c:pt idx="10">
                  <c:v>Targeting precision and granularity</c:v>
                </c:pt>
              </c:strCache>
            </c:strRef>
          </c:cat>
          <c:val>
            <c:numRef>
              <c:f>Sheet1!$B$2:$B$12</c:f>
              <c:numCache>
                <c:formatCode>0%</c:formatCode>
                <c:ptCount val="11"/>
                <c:pt idx="0">
                  <c:v>0.27</c:v>
                </c:pt>
                <c:pt idx="1">
                  <c:v>0.28999999999999998</c:v>
                </c:pt>
                <c:pt idx="2">
                  <c:v>0.36</c:v>
                </c:pt>
                <c:pt idx="3">
                  <c:v>0.36</c:v>
                </c:pt>
                <c:pt idx="4">
                  <c:v>0.44</c:v>
                </c:pt>
                <c:pt idx="5">
                  <c:v>0.47</c:v>
                </c:pt>
                <c:pt idx="6">
                  <c:v>0.49</c:v>
                </c:pt>
                <c:pt idx="7">
                  <c:v>0.5</c:v>
                </c:pt>
                <c:pt idx="8">
                  <c:v>0.56000000000000005</c:v>
                </c:pt>
                <c:pt idx="9">
                  <c:v>0.59</c:v>
                </c:pt>
                <c:pt idx="10">
                  <c:v>0.65</c:v>
                </c:pt>
              </c:numCache>
            </c:numRef>
          </c:val>
          <c:extLst>
            <c:ext xmlns:c16="http://schemas.microsoft.com/office/drawing/2014/chart" uri="{C3380CC4-5D6E-409C-BE32-E72D297353CC}">
              <c16:uniqueId val="{00000000-ABD4-4C11-9ECB-F4E999BA4340}"/>
            </c:ext>
          </c:extLst>
        </c:ser>
        <c:dLbls>
          <c:showLegendKey val="0"/>
          <c:showVal val="0"/>
          <c:showCatName val="0"/>
          <c:showSerName val="0"/>
          <c:showPercent val="0"/>
          <c:showBubbleSize val="0"/>
        </c:dLbls>
        <c:gapWidth val="182"/>
        <c:axId val="152138880"/>
        <c:axId val="152140416"/>
      </c:barChart>
      <c:catAx>
        <c:axId val="15213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52140416"/>
        <c:crosses val="autoZero"/>
        <c:auto val="1"/>
        <c:lblAlgn val="ctr"/>
        <c:lblOffset val="100"/>
        <c:noMultiLvlLbl val="0"/>
      </c:catAx>
      <c:valAx>
        <c:axId val="152140416"/>
        <c:scaling>
          <c:orientation val="minMax"/>
        </c:scaling>
        <c:delete val="1"/>
        <c:axPos val="b"/>
        <c:numFmt formatCode="0%" sourceLinked="1"/>
        <c:majorTickMark val="none"/>
        <c:minorTickMark val="none"/>
        <c:tickLblPos val="nextTo"/>
        <c:crossAx val="152138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a:t>Advantages of Using an eCPM To Measure Efficiency </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53782731290123997"/>
          <c:y val="0.15119028219835451"/>
          <c:w val="0.44604916014422652"/>
          <c:h val="0.82302840301906155"/>
        </c:manualLayout>
      </c:layout>
      <c:barChart>
        <c:barDir val="bar"/>
        <c:grouping val="stacked"/>
        <c:varyColors val="0"/>
        <c:ser>
          <c:idx val="0"/>
          <c:order val="0"/>
          <c:tx>
            <c:strRef>
              <c:f>Sheet1!$B$1</c:f>
              <c:strCache>
                <c:ptCount val="1"/>
                <c:pt idx="0">
                  <c:v>Increase</c:v>
                </c:pt>
              </c:strCache>
            </c:strRef>
          </c:tx>
          <c:spPr>
            <a:solidFill>
              <a:srgbClr val="00A9AC"/>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More Precise Measure of Target Audience Reach </c:v>
                </c:pt>
                <c:pt idx="1">
                  <c:v>Simplifies Advertising Reporting/Measurement</c:v>
                </c:pt>
                <c:pt idx="2">
                  <c:v>More Accurate ROI Measurement</c:v>
                </c:pt>
                <c:pt idx="3">
                  <c:v>Allows For An Easy Comparison Between Media Brands</c:v>
                </c:pt>
                <c:pt idx="4">
                  <c:v>Allows For An Easy Comparison Between Media Types</c:v>
                </c:pt>
              </c:strCache>
            </c:strRef>
          </c:cat>
          <c:val>
            <c:numRef>
              <c:f>Sheet1!$B$2:$B$6</c:f>
              <c:numCache>
                <c:formatCode>0%</c:formatCode>
                <c:ptCount val="5"/>
                <c:pt idx="0">
                  <c:v>0.43</c:v>
                </c:pt>
                <c:pt idx="1">
                  <c:v>0.43</c:v>
                </c:pt>
                <c:pt idx="2">
                  <c:v>0.45</c:v>
                </c:pt>
                <c:pt idx="3">
                  <c:v>0.47</c:v>
                </c:pt>
                <c:pt idx="4">
                  <c:v>0.55000000000000004</c:v>
                </c:pt>
              </c:numCache>
            </c:numRef>
          </c:val>
          <c:extLst>
            <c:ext xmlns:c16="http://schemas.microsoft.com/office/drawing/2014/chart" uri="{C3380CC4-5D6E-409C-BE32-E72D297353CC}">
              <c16:uniqueId val="{00000000-88EE-48C0-978F-3C2EBB2C03E5}"/>
            </c:ext>
          </c:extLst>
        </c:ser>
        <c:dLbls>
          <c:showLegendKey val="0"/>
          <c:showVal val="0"/>
          <c:showCatName val="0"/>
          <c:showSerName val="0"/>
          <c:showPercent val="0"/>
          <c:showBubbleSize val="0"/>
        </c:dLbls>
        <c:gapWidth val="150"/>
        <c:overlap val="100"/>
        <c:axId val="152219648"/>
        <c:axId val="152221184"/>
      </c:barChart>
      <c:catAx>
        <c:axId val="15221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52221184"/>
        <c:crosses val="autoZero"/>
        <c:auto val="1"/>
        <c:lblAlgn val="ctr"/>
        <c:lblOffset val="100"/>
        <c:noMultiLvlLbl val="0"/>
      </c:catAx>
      <c:valAx>
        <c:axId val="152221184"/>
        <c:scaling>
          <c:orientation val="minMax"/>
        </c:scaling>
        <c:delete val="1"/>
        <c:axPos val="b"/>
        <c:numFmt formatCode="0%" sourceLinked="1"/>
        <c:majorTickMark val="none"/>
        <c:minorTickMark val="none"/>
        <c:tickLblPos val="nextTo"/>
        <c:crossAx val="152219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Control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Unaided TV Ad Awareness</c:v>
                </c:pt>
                <c:pt idx="1">
                  <c:v>Aided TV Ad Awareness</c:v>
                </c:pt>
                <c:pt idx="2">
                  <c:v>Aided Ad Recall</c:v>
                </c:pt>
                <c:pt idx="3">
                  <c:v>Aided Brand Awareness</c:v>
                </c:pt>
              </c:strCache>
            </c:strRef>
          </c:cat>
          <c:val>
            <c:numRef>
              <c:f>Sheet1!$B$2:$B$5</c:f>
              <c:numCache>
                <c:formatCode>0%</c:formatCode>
                <c:ptCount val="4"/>
                <c:pt idx="0">
                  <c:v>0.01</c:v>
                </c:pt>
                <c:pt idx="1">
                  <c:v>0.08</c:v>
                </c:pt>
                <c:pt idx="2">
                  <c:v>0.24</c:v>
                </c:pt>
                <c:pt idx="3">
                  <c:v>0.64</c:v>
                </c:pt>
              </c:numCache>
            </c:numRef>
          </c:val>
          <c:extLst>
            <c:ext xmlns:c16="http://schemas.microsoft.com/office/drawing/2014/chart" uri="{C3380CC4-5D6E-409C-BE32-E72D297353CC}">
              <c16:uniqueId val="{00000000-397F-4E13-805F-56B75C3FA499}"/>
            </c:ext>
          </c:extLst>
        </c:ser>
        <c:ser>
          <c:idx val="1"/>
          <c:order val="1"/>
          <c:tx>
            <c:strRef>
              <c:f>Sheet1!$C$1</c:f>
              <c:strCache>
                <c:ptCount val="1"/>
                <c:pt idx="0">
                  <c:v>Target</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Unaided TV Ad Awareness</c:v>
                </c:pt>
                <c:pt idx="1">
                  <c:v>Aided TV Ad Awareness</c:v>
                </c:pt>
                <c:pt idx="2">
                  <c:v>Aided Ad Recall</c:v>
                </c:pt>
                <c:pt idx="3">
                  <c:v>Aided Brand Awareness</c:v>
                </c:pt>
              </c:strCache>
            </c:strRef>
          </c:cat>
          <c:val>
            <c:numRef>
              <c:f>Sheet1!$C$2:$C$5</c:f>
              <c:numCache>
                <c:formatCode>0%</c:formatCode>
                <c:ptCount val="4"/>
                <c:pt idx="0">
                  <c:v>0.03</c:v>
                </c:pt>
                <c:pt idx="1">
                  <c:v>0.15</c:v>
                </c:pt>
                <c:pt idx="2">
                  <c:v>0.4</c:v>
                </c:pt>
                <c:pt idx="3">
                  <c:v>0.69</c:v>
                </c:pt>
              </c:numCache>
            </c:numRef>
          </c:val>
          <c:extLst>
            <c:ext xmlns:c16="http://schemas.microsoft.com/office/drawing/2014/chart" uri="{C3380CC4-5D6E-409C-BE32-E72D297353CC}">
              <c16:uniqueId val="{00000001-397F-4E13-805F-56B75C3FA499}"/>
            </c:ext>
          </c:extLst>
        </c:ser>
        <c:dLbls>
          <c:showLegendKey val="0"/>
          <c:showVal val="0"/>
          <c:showCatName val="0"/>
          <c:showSerName val="0"/>
          <c:showPercent val="0"/>
          <c:showBubbleSize val="0"/>
        </c:dLbls>
        <c:gapWidth val="219"/>
        <c:overlap val="-27"/>
        <c:axId val="640695752"/>
        <c:axId val="640696392"/>
      </c:barChart>
      <c:catAx>
        <c:axId val="640695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640696392"/>
        <c:crosses val="autoZero"/>
        <c:auto val="1"/>
        <c:lblAlgn val="ctr"/>
        <c:lblOffset val="100"/>
        <c:noMultiLvlLbl val="0"/>
      </c:catAx>
      <c:valAx>
        <c:axId val="640696392"/>
        <c:scaling>
          <c:orientation val="minMax"/>
        </c:scaling>
        <c:delete val="1"/>
        <c:axPos val="l"/>
        <c:numFmt formatCode="0%" sourceLinked="1"/>
        <c:majorTickMark val="none"/>
        <c:minorTickMark val="none"/>
        <c:tickLblPos val="nextTo"/>
        <c:crossAx val="64069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Target vs. Control</c:v>
                </c:pt>
              </c:strCache>
            </c:strRef>
          </c:tx>
          <c:spPr>
            <a:solidFill>
              <a:srgbClr val="50C8A0"/>
            </a:solidFill>
            <a:ln>
              <a:noFill/>
            </a:ln>
            <a:effectLst/>
          </c:spPr>
          <c:invertIfNegative val="0"/>
          <c:dLbls>
            <c:dLbl>
              <c:idx val="0"/>
              <c:tx>
                <c:rich>
                  <a:bodyPr/>
                  <a:lstStyle/>
                  <a:p>
                    <a:r>
                      <a:rPr lang="en-US" dirty="0"/>
                      <a:t>+</a:t>
                    </a:r>
                    <a:fld id="{F27D9763-6465-4A55-8E51-2D892653B30A}" type="VALUE">
                      <a:rPr lang="en-US" smtClean="0"/>
                      <a:pPr/>
                      <a:t>[VALUE]</a:t>
                    </a:fld>
                    <a:r>
                      <a:rPr lang="en-US" dirty="0"/>
                      <a:t> Lift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D8-4DBF-A159-167DD05BEAB2}"/>
                </c:ext>
              </c:extLst>
            </c:dLbl>
            <c:dLbl>
              <c:idx val="1"/>
              <c:tx>
                <c:rich>
                  <a:bodyPr/>
                  <a:lstStyle/>
                  <a:p>
                    <a:r>
                      <a:rPr lang="en-US" dirty="0"/>
                      <a:t>+</a:t>
                    </a:r>
                    <a:fld id="{B2209B17-3BDF-44DD-BF16-651EE3274FFD}" type="VALUE">
                      <a:rPr lang="en-US" smtClean="0"/>
                      <a:pPr/>
                      <a:t>[VALUE]</a:t>
                    </a:fld>
                    <a:r>
                      <a:rPr lang="en-US" dirty="0"/>
                      <a:t> Lift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BD8-4DBF-A159-167DD05BEAB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Ratings</c:v>
                </c:pt>
                <c:pt idx="1">
                  <c:v>Tune-In Conversion</c:v>
                </c:pt>
              </c:strCache>
            </c:strRef>
          </c:cat>
          <c:val>
            <c:numRef>
              <c:f>Sheet1!$B$2:$B$3</c:f>
              <c:numCache>
                <c:formatCode>0%</c:formatCode>
                <c:ptCount val="2"/>
                <c:pt idx="0">
                  <c:v>1.23</c:v>
                </c:pt>
                <c:pt idx="1">
                  <c:v>0.83</c:v>
                </c:pt>
              </c:numCache>
            </c:numRef>
          </c:val>
          <c:extLst>
            <c:ext xmlns:c16="http://schemas.microsoft.com/office/drawing/2014/chart" uri="{C3380CC4-5D6E-409C-BE32-E72D297353CC}">
              <c16:uniqueId val="{00000000-CBD8-4DBF-A159-167DD05BEAB2}"/>
            </c:ext>
          </c:extLst>
        </c:ser>
        <c:ser>
          <c:idx val="1"/>
          <c:order val="1"/>
          <c:tx>
            <c:strRef>
              <c:f>Sheet1!$C$1</c:f>
              <c:strCache>
                <c:ptCount val="1"/>
                <c:pt idx="0">
                  <c:v>Control vs. All Hispanic Homes</c:v>
                </c:pt>
              </c:strCache>
            </c:strRef>
          </c:tx>
          <c:spPr>
            <a:solidFill>
              <a:schemeClr val="tx1"/>
            </a:solidFill>
            <a:ln>
              <a:noFill/>
            </a:ln>
            <a:effectLst/>
          </c:spPr>
          <c:invertIfNegative val="0"/>
          <c:dLbls>
            <c:dLbl>
              <c:idx val="0"/>
              <c:tx>
                <c:rich>
                  <a:bodyPr/>
                  <a:lstStyle/>
                  <a:p>
                    <a:r>
                      <a:rPr lang="en-US" dirty="0"/>
                      <a:t>+</a:t>
                    </a:r>
                    <a:fld id="{FD8D44C8-87BE-475F-B4CC-72650FCE3619}" type="VALUE">
                      <a:rPr lang="en-US" smtClean="0"/>
                      <a:pPr/>
                      <a:t>[VALUE]</a:t>
                    </a:fld>
                    <a:r>
                      <a:rPr lang="en-US" dirty="0"/>
                      <a:t> Lift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BD8-4DBF-A159-167DD05BEAB2}"/>
                </c:ext>
              </c:extLst>
            </c:dLbl>
            <c:dLbl>
              <c:idx val="1"/>
              <c:tx>
                <c:rich>
                  <a:bodyPr/>
                  <a:lstStyle/>
                  <a:p>
                    <a:r>
                      <a:rPr lang="en-US" dirty="0"/>
                      <a:t>+</a:t>
                    </a:r>
                    <a:fld id="{54328EB0-9D06-465A-886C-AC9E76113B97}" type="VALUE">
                      <a:rPr lang="en-US" smtClean="0"/>
                      <a:pPr/>
                      <a:t>[VALUE]</a:t>
                    </a:fld>
                    <a:r>
                      <a:rPr lang="en-US" dirty="0"/>
                      <a:t> Lift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BD8-4DBF-A159-167DD05BEAB2}"/>
                </c:ext>
              </c:extLst>
            </c:dLbl>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Ratings</c:v>
                </c:pt>
                <c:pt idx="1">
                  <c:v>Tune-In Conversion</c:v>
                </c:pt>
              </c:strCache>
            </c:strRef>
          </c:cat>
          <c:val>
            <c:numRef>
              <c:f>Sheet1!$C$2:$C$3</c:f>
              <c:numCache>
                <c:formatCode>0%</c:formatCode>
                <c:ptCount val="2"/>
                <c:pt idx="0">
                  <c:v>3.14</c:v>
                </c:pt>
                <c:pt idx="1">
                  <c:v>3.68</c:v>
                </c:pt>
              </c:numCache>
            </c:numRef>
          </c:val>
          <c:extLst>
            <c:ext xmlns:c16="http://schemas.microsoft.com/office/drawing/2014/chart" uri="{C3380CC4-5D6E-409C-BE32-E72D297353CC}">
              <c16:uniqueId val="{00000001-CBD8-4DBF-A159-167DD05BEAB2}"/>
            </c:ext>
          </c:extLst>
        </c:ser>
        <c:dLbls>
          <c:showLegendKey val="0"/>
          <c:showVal val="0"/>
          <c:showCatName val="0"/>
          <c:showSerName val="0"/>
          <c:showPercent val="0"/>
          <c:showBubbleSize val="0"/>
        </c:dLbls>
        <c:gapWidth val="219"/>
        <c:overlap val="-27"/>
        <c:axId val="640695752"/>
        <c:axId val="640696392"/>
      </c:barChart>
      <c:catAx>
        <c:axId val="640695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0696392"/>
        <c:crosses val="autoZero"/>
        <c:auto val="1"/>
        <c:lblAlgn val="ctr"/>
        <c:lblOffset val="100"/>
        <c:noMultiLvlLbl val="0"/>
      </c:catAx>
      <c:valAx>
        <c:axId val="640696392"/>
        <c:scaling>
          <c:orientation val="minMax"/>
        </c:scaling>
        <c:delete val="1"/>
        <c:axPos val="l"/>
        <c:numFmt formatCode="0%" sourceLinked="1"/>
        <c:majorTickMark val="none"/>
        <c:minorTickMark val="none"/>
        <c:tickLblPos val="nextTo"/>
        <c:crossAx val="64069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Control</c:v>
                </c:pt>
              </c:strCache>
            </c:strRef>
          </c:tx>
          <c:spPr>
            <a:solidFill>
              <a:schemeClr val="accent6"/>
            </a:solidFill>
            <a:ln>
              <a:noFill/>
            </a:ln>
            <a:effectLst/>
          </c:spPr>
          <c:invertIfNegative val="0"/>
          <c:dLbls>
            <c:dLbl>
              <c:idx val="0"/>
              <c:tx>
                <c:rich>
                  <a:bodyPr/>
                  <a:lstStyle/>
                  <a:p>
                    <a:fld id="{F27D9763-6465-4A55-8E51-2D892653B30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76-4BC7-B6B6-C212C43AB9D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0.0000%</c:formatCode>
                <c:ptCount val="1"/>
                <c:pt idx="0">
                  <c:v>2.7399999999999999E-4</c:v>
                </c:pt>
              </c:numCache>
            </c:numRef>
          </c:val>
          <c:extLst>
            <c:ext xmlns:c16="http://schemas.microsoft.com/office/drawing/2014/chart" uri="{C3380CC4-5D6E-409C-BE32-E72D297353CC}">
              <c16:uniqueId val="{00000002-4D76-4BC7-B6B6-C212C43AB9D0}"/>
            </c:ext>
          </c:extLst>
        </c:ser>
        <c:ser>
          <c:idx val="1"/>
          <c:order val="1"/>
          <c:tx>
            <c:strRef>
              <c:f>Sheet1!$C$1</c:f>
              <c:strCache>
                <c:ptCount val="1"/>
                <c:pt idx="0">
                  <c:v>TV</c:v>
                </c:pt>
              </c:strCache>
            </c:strRef>
          </c:tx>
          <c:spPr>
            <a:solidFill>
              <a:schemeClr val="tx1"/>
            </a:solidFill>
            <a:ln>
              <a:noFill/>
            </a:ln>
            <a:effectLst/>
          </c:spPr>
          <c:invertIfNegative val="0"/>
          <c:dLbls>
            <c:dLbl>
              <c:idx val="0"/>
              <c:tx>
                <c:rich>
                  <a:bodyPr/>
                  <a:lstStyle/>
                  <a:p>
                    <a:fld id="{FD8D44C8-87BE-475F-B4CC-72650FCE361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76-4BC7-B6B6-C212C43AB9D0}"/>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0.0000%</c:formatCode>
                <c:ptCount val="1"/>
                <c:pt idx="0">
                  <c:v>4.75E-4</c:v>
                </c:pt>
              </c:numCache>
            </c:numRef>
          </c:val>
          <c:extLst>
            <c:ext xmlns:c16="http://schemas.microsoft.com/office/drawing/2014/chart" uri="{C3380CC4-5D6E-409C-BE32-E72D297353CC}">
              <c16:uniqueId val="{00000005-4D76-4BC7-B6B6-C212C43AB9D0}"/>
            </c:ext>
          </c:extLst>
        </c:ser>
        <c:ser>
          <c:idx val="2"/>
          <c:order val="2"/>
          <c:tx>
            <c:strRef>
              <c:f>Sheet1!$D$1</c:f>
              <c:strCache>
                <c:ptCount val="1"/>
                <c:pt idx="0">
                  <c:v>TV &amp; Digital</c:v>
                </c:pt>
              </c:strCache>
            </c:strRef>
          </c:tx>
          <c:spPr>
            <a:solidFill>
              <a:schemeClr val="accent5"/>
            </a:solidFill>
            <a:ln>
              <a:noFill/>
            </a:ln>
            <a:effectLst/>
          </c:spPr>
          <c:invertIfNegative val="0"/>
          <c:dPt>
            <c:idx val="0"/>
            <c:invertIfNegative val="0"/>
            <c:bubble3D val="0"/>
            <c:spPr>
              <a:solidFill>
                <a:srgbClr val="00CBD0"/>
              </a:solidFill>
              <a:ln>
                <a:noFill/>
              </a:ln>
              <a:effectLst/>
            </c:spPr>
            <c:extLst>
              <c:ext xmlns:c16="http://schemas.microsoft.com/office/drawing/2014/chart" uri="{C3380CC4-5D6E-409C-BE32-E72D297353CC}">
                <c16:uniqueId val="{00000007-4D76-4BC7-B6B6-C212C43AB9D0}"/>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0.0000%</c:formatCode>
                <c:ptCount val="1"/>
                <c:pt idx="0">
                  <c:v>5.5400000000000002E-4</c:v>
                </c:pt>
              </c:numCache>
            </c:numRef>
          </c:val>
          <c:extLst>
            <c:ext xmlns:c16="http://schemas.microsoft.com/office/drawing/2014/chart" uri="{C3380CC4-5D6E-409C-BE32-E72D297353CC}">
              <c16:uniqueId val="{00000006-4D76-4BC7-B6B6-C212C43AB9D0}"/>
            </c:ext>
          </c:extLst>
        </c:ser>
        <c:dLbls>
          <c:showLegendKey val="0"/>
          <c:showVal val="0"/>
          <c:showCatName val="0"/>
          <c:showSerName val="0"/>
          <c:showPercent val="0"/>
          <c:showBubbleSize val="0"/>
        </c:dLbls>
        <c:gapWidth val="219"/>
        <c:overlap val="-27"/>
        <c:axId val="640695752"/>
        <c:axId val="640696392"/>
      </c:barChart>
      <c:catAx>
        <c:axId val="640695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0696392"/>
        <c:crosses val="autoZero"/>
        <c:auto val="1"/>
        <c:lblAlgn val="ctr"/>
        <c:lblOffset val="100"/>
        <c:noMultiLvlLbl val="0"/>
      </c:catAx>
      <c:valAx>
        <c:axId val="640696392"/>
        <c:scaling>
          <c:orientation val="minMax"/>
        </c:scaling>
        <c:delete val="1"/>
        <c:axPos val="l"/>
        <c:numFmt formatCode="0.0000%" sourceLinked="1"/>
        <c:majorTickMark val="none"/>
        <c:minorTickMark val="none"/>
        <c:tickLblPos val="nextTo"/>
        <c:crossAx val="64069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National</c:v>
                </c:pt>
              </c:strCache>
            </c:strRef>
          </c:tx>
          <c:spPr>
            <a:solidFill>
              <a:schemeClr val="accent6"/>
            </a:solidFill>
            <a:ln>
              <a:noFill/>
            </a:ln>
            <a:effectLst/>
          </c:spPr>
          <c:invertIfNegative val="0"/>
          <c:dLbls>
            <c:dLbl>
              <c:idx val="0"/>
              <c:tx>
                <c:rich>
                  <a:bodyPr/>
                  <a:lstStyle/>
                  <a:p>
                    <a:fld id="{F27D9763-6465-4A55-8E51-2D892653B30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864-4BB2-8F60-80B464DDB03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Recent Movers</c:v>
                </c:pt>
                <c:pt idx="1">
                  <c:v>Recently Married</c:v>
                </c:pt>
              </c:strCache>
            </c:strRef>
          </c:cat>
          <c:val>
            <c:numRef>
              <c:f>Sheet1!$B$2:$B$3</c:f>
              <c:numCache>
                <c:formatCode>0.000%</c:formatCode>
                <c:ptCount val="2"/>
                <c:pt idx="0">
                  <c:v>7.5000000000000002E-4</c:v>
                </c:pt>
                <c:pt idx="1">
                  <c:v>7.5000000000000002E-4</c:v>
                </c:pt>
              </c:numCache>
            </c:numRef>
          </c:val>
          <c:extLst>
            <c:ext xmlns:c16="http://schemas.microsoft.com/office/drawing/2014/chart" uri="{C3380CC4-5D6E-409C-BE32-E72D297353CC}">
              <c16:uniqueId val="{00000001-D864-4BB2-8F60-80B464DDB03B}"/>
            </c:ext>
          </c:extLst>
        </c:ser>
        <c:ser>
          <c:idx val="1"/>
          <c:order val="1"/>
          <c:tx>
            <c:strRef>
              <c:f>Sheet1!$C$1</c:f>
              <c:strCache>
                <c:ptCount val="1"/>
                <c:pt idx="0">
                  <c:v>Control</c:v>
                </c:pt>
              </c:strCache>
            </c:strRef>
          </c:tx>
          <c:spPr>
            <a:solidFill>
              <a:schemeClr val="tx1"/>
            </a:solidFill>
            <a:ln>
              <a:noFill/>
            </a:ln>
            <a:effectLst/>
          </c:spPr>
          <c:invertIfNegative val="0"/>
          <c:dLbls>
            <c:dLbl>
              <c:idx val="0"/>
              <c:tx>
                <c:rich>
                  <a:bodyPr/>
                  <a:lstStyle/>
                  <a:p>
                    <a:fld id="{FD8D44C8-87BE-475F-B4CC-72650FCE361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864-4BB2-8F60-80B464DDB03B}"/>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Recent Movers</c:v>
                </c:pt>
                <c:pt idx="1">
                  <c:v>Recently Married</c:v>
                </c:pt>
              </c:strCache>
            </c:strRef>
          </c:cat>
          <c:val>
            <c:numRef>
              <c:f>Sheet1!$C$2:$C$3</c:f>
              <c:numCache>
                <c:formatCode>0.000%</c:formatCode>
                <c:ptCount val="2"/>
                <c:pt idx="0">
                  <c:v>2.8500000000000001E-3</c:v>
                </c:pt>
                <c:pt idx="1">
                  <c:v>1.34E-3</c:v>
                </c:pt>
              </c:numCache>
            </c:numRef>
          </c:val>
          <c:extLst>
            <c:ext xmlns:c16="http://schemas.microsoft.com/office/drawing/2014/chart" uri="{C3380CC4-5D6E-409C-BE32-E72D297353CC}">
              <c16:uniqueId val="{00000003-D864-4BB2-8F60-80B464DDB03B}"/>
            </c:ext>
          </c:extLst>
        </c:ser>
        <c:ser>
          <c:idx val="2"/>
          <c:order val="2"/>
          <c:tx>
            <c:strRef>
              <c:f>Sheet1!$D$1</c:f>
              <c:strCache>
                <c:ptCount val="1"/>
                <c:pt idx="0">
                  <c:v>Target</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5-D864-4BB2-8F60-80B464DDB03B}"/>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Recent Movers</c:v>
                </c:pt>
                <c:pt idx="1">
                  <c:v>Recently Married</c:v>
                </c:pt>
              </c:strCache>
            </c:strRef>
          </c:cat>
          <c:val>
            <c:numRef>
              <c:f>Sheet1!$D$2:$D$3</c:f>
              <c:numCache>
                <c:formatCode>0.000%</c:formatCode>
                <c:ptCount val="2"/>
                <c:pt idx="0">
                  <c:v>2.8900000000000002E-3</c:v>
                </c:pt>
                <c:pt idx="1">
                  <c:v>1.5E-3</c:v>
                </c:pt>
              </c:numCache>
            </c:numRef>
          </c:val>
          <c:extLst>
            <c:ext xmlns:c16="http://schemas.microsoft.com/office/drawing/2014/chart" uri="{C3380CC4-5D6E-409C-BE32-E72D297353CC}">
              <c16:uniqueId val="{00000006-D864-4BB2-8F60-80B464DDB03B}"/>
            </c:ext>
          </c:extLst>
        </c:ser>
        <c:dLbls>
          <c:showLegendKey val="0"/>
          <c:showVal val="0"/>
          <c:showCatName val="0"/>
          <c:showSerName val="0"/>
          <c:showPercent val="0"/>
          <c:showBubbleSize val="0"/>
        </c:dLbls>
        <c:gapWidth val="219"/>
        <c:overlap val="-27"/>
        <c:axId val="640695752"/>
        <c:axId val="640696392"/>
      </c:barChart>
      <c:catAx>
        <c:axId val="640695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0696392"/>
        <c:crosses val="autoZero"/>
        <c:auto val="1"/>
        <c:lblAlgn val="ctr"/>
        <c:lblOffset val="100"/>
        <c:noMultiLvlLbl val="0"/>
      </c:catAx>
      <c:valAx>
        <c:axId val="640696392"/>
        <c:scaling>
          <c:orientation val="minMax"/>
        </c:scaling>
        <c:delete val="1"/>
        <c:axPos val="l"/>
        <c:numFmt formatCode="0.000%" sourceLinked="1"/>
        <c:majorTickMark val="none"/>
        <c:minorTickMark val="none"/>
        <c:tickLblPos val="nextTo"/>
        <c:crossAx val="64069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solidFill>
              <a:ln w="19050">
                <a:solidFill>
                  <a:schemeClr val="tx1"/>
                </a:solidFill>
              </a:ln>
              <a:effectLst/>
            </c:spPr>
            <c:extLst>
              <c:ext xmlns:c16="http://schemas.microsoft.com/office/drawing/2014/chart" uri="{C3380CC4-5D6E-409C-BE32-E72D297353CC}">
                <c16:uniqueId val="{00000001-6090-4BA7-8E7F-00A08CFF6801}"/>
              </c:ext>
            </c:extLst>
          </c:dPt>
          <c:dPt>
            <c:idx val="1"/>
            <c:bubble3D val="0"/>
            <c:spPr>
              <a:solidFill>
                <a:srgbClr val="3682B4"/>
              </a:solidFill>
              <a:ln w="19050">
                <a:solidFill>
                  <a:srgbClr val="3682B4"/>
                </a:solidFill>
              </a:ln>
              <a:effectLst/>
            </c:spPr>
            <c:extLst>
              <c:ext xmlns:c16="http://schemas.microsoft.com/office/drawing/2014/chart" uri="{C3380CC4-5D6E-409C-BE32-E72D297353CC}">
                <c16:uniqueId val="{00000002-6090-4BA7-8E7F-00A08CFF6801}"/>
              </c:ext>
            </c:extLst>
          </c:dPt>
          <c:cat>
            <c:strRef>
              <c:f>Sheet1!$A$2:$A$3</c:f>
              <c:strCache>
                <c:ptCount val="2"/>
                <c:pt idx="0">
                  <c:v>In Store</c:v>
                </c:pt>
                <c:pt idx="1">
                  <c:v>Online</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6090-4BA7-8E7F-00A08CFF68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233AF-2382-4E96-A7BF-97025C02458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4AAB0C1-5A1F-48E7-97CE-F409211774C4}">
      <dgm:prSet phldrT="[Text]"/>
      <dgm:spPr>
        <a:solidFill>
          <a:srgbClr val="3682B4"/>
        </a:solidFill>
        <a:ln>
          <a:solidFill>
            <a:schemeClr val="tx1"/>
          </a:solidFill>
        </a:ln>
      </dgm:spPr>
      <dgm:t>
        <a:bodyPr/>
        <a:lstStyle/>
        <a:p>
          <a:r>
            <a:rPr lang="en-US" b="1" dirty="0"/>
            <a:t>Addressable TV</a:t>
          </a:r>
        </a:p>
      </dgm:t>
    </dgm:pt>
    <dgm:pt modelId="{4F670879-2BB1-4362-B239-EB5727430A9D}" type="parTrans" cxnId="{4836EB7A-9958-49FD-BC77-AEBD22C17484}">
      <dgm:prSet/>
      <dgm:spPr/>
      <dgm:t>
        <a:bodyPr/>
        <a:lstStyle/>
        <a:p>
          <a:endParaRPr lang="en-US"/>
        </a:p>
      </dgm:t>
    </dgm:pt>
    <dgm:pt modelId="{17EE021F-2E06-42D7-A483-FDF6F8AE301D}" type="sibTrans" cxnId="{4836EB7A-9958-49FD-BC77-AEBD22C17484}">
      <dgm:prSet/>
      <dgm:spPr/>
      <dgm:t>
        <a:bodyPr/>
        <a:lstStyle/>
        <a:p>
          <a:endParaRPr lang="en-US"/>
        </a:p>
      </dgm:t>
    </dgm:pt>
    <dgm:pt modelId="{E2B62630-868C-46BB-B0F9-B28393A9E20E}">
      <dgm:prSet phldrT="[Text]"/>
      <dgm:spPr>
        <a:solidFill>
          <a:srgbClr val="3682B4"/>
        </a:solidFill>
        <a:ln>
          <a:solidFill>
            <a:schemeClr val="tx1"/>
          </a:solidFill>
        </a:ln>
      </dgm:spPr>
      <dgm:t>
        <a:bodyPr/>
        <a:lstStyle/>
        <a:p>
          <a:r>
            <a:rPr lang="en-US" b="1" dirty="0" err="1"/>
            <a:t>Xandr</a:t>
          </a:r>
          <a:endParaRPr lang="en-US" b="1" dirty="0"/>
        </a:p>
      </dgm:t>
    </dgm:pt>
    <dgm:pt modelId="{B7B58D14-0704-467B-A562-98B4012B570A}" type="parTrans" cxnId="{24F09B02-6D44-4639-B595-7A224510C9AD}">
      <dgm:prSet/>
      <dgm:spPr/>
      <dgm:t>
        <a:bodyPr/>
        <a:lstStyle/>
        <a:p>
          <a:endParaRPr lang="en-US"/>
        </a:p>
      </dgm:t>
    </dgm:pt>
    <dgm:pt modelId="{F62DBA54-D99C-4312-9483-35731B414D60}" type="sibTrans" cxnId="{24F09B02-6D44-4639-B595-7A224510C9AD}">
      <dgm:prSet/>
      <dgm:spPr/>
      <dgm:t>
        <a:bodyPr/>
        <a:lstStyle/>
        <a:p>
          <a:endParaRPr lang="en-US"/>
        </a:p>
      </dgm:t>
    </dgm:pt>
    <dgm:pt modelId="{4B3E971D-E51A-47CD-A84D-B48ABBC45CDC}">
      <dgm:prSet phldrT="[Text]"/>
      <dgm:spPr>
        <a:solidFill>
          <a:srgbClr val="3682B4"/>
        </a:solidFill>
        <a:ln>
          <a:solidFill>
            <a:schemeClr val="tx1"/>
          </a:solidFill>
        </a:ln>
      </dgm:spPr>
      <dgm:t>
        <a:bodyPr/>
        <a:lstStyle/>
        <a:p>
          <a:r>
            <a:rPr lang="en-US" b="1" dirty="0"/>
            <a:t>DISH</a:t>
          </a:r>
        </a:p>
      </dgm:t>
    </dgm:pt>
    <dgm:pt modelId="{EF9AF947-9A28-4660-8CA5-3FD94E1D7AC5}" type="parTrans" cxnId="{0AC4EEF4-7308-43E3-8B94-B16FECCCFEED}">
      <dgm:prSet/>
      <dgm:spPr/>
      <dgm:t>
        <a:bodyPr/>
        <a:lstStyle/>
        <a:p>
          <a:endParaRPr lang="en-US"/>
        </a:p>
      </dgm:t>
    </dgm:pt>
    <dgm:pt modelId="{078FE087-0B3C-4958-A4B6-6B019A70E91A}" type="sibTrans" cxnId="{0AC4EEF4-7308-43E3-8B94-B16FECCCFEED}">
      <dgm:prSet/>
      <dgm:spPr/>
      <dgm:t>
        <a:bodyPr/>
        <a:lstStyle/>
        <a:p>
          <a:endParaRPr lang="en-US"/>
        </a:p>
      </dgm:t>
    </dgm:pt>
    <dgm:pt modelId="{D4966355-85D2-4A07-AA3D-ECA1ED0A0D6D}">
      <dgm:prSet phldrT="[Text]"/>
      <dgm:spPr>
        <a:solidFill>
          <a:srgbClr val="3682B4"/>
        </a:solidFill>
        <a:ln>
          <a:solidFill>
            <a:schemeClr val="tx1"/>
          </a:solidFill>
        </a:ln>
      </dgm:spPr>
      <dgm:t>
        <a:bodyPr/>
        <a:lstStyle/>
        <a:p>
          <a:r>
            <a:rPr lang="en-US" b="1" dirty="0"/>
            <a:t>Charter*</a:t>
          </a:r>
        </a:p>
      </dgm:t>
    </dgm:pt>
    <dgm:pt modelId="{52448F32-B85A-4606-8022-156B3EB38F8A}" type="parTrans" cxnId="{ED3A7170-F879-4F4C-81B6-535964269065}">
      <dgm:prSet/>
      <dgm:spPr/>
      <dgm:t>
        <a:bodyPr/>
        <a:lstStyle/>
        <a:p>
          <a:endParaRPr lang="en-US"/>
        </a:p>
      </dgm:t>
    </dgm:pt>
    <dgm:pt modelId="{C9854F78-013E-40B3-B785-0257CE15C0AD}" type="sibTrans" cxnId="{ED3A7170-F879-4F4C-81B6-535964269065}">
      <dgm:prSet/>
      <dgm:spPr/>
      <dgm:t>
        <a:bodyPr/>
        <a:lstStyle/>
        <a:p>
          <a:endParaRPr lang="en-US"/>
        </a:p>
      </dgm:t>
    </dgm:pt>
    <dgm:pt modelId="{69259486-BC93-4B94-AB25-DCC13F8E35ED}">
      <dgm:prSet phldrT="[Text]"/>
      <dgm:spPr>
        <a:solidFill>
          <a:srgbClr val="3682B4"/>
        </a:solidFill>
        <a:ln>
          <a:solidFill>
            <a:schemeClr val="tx1"/>
          </a:solidFill>
        </a:ln>
      </dgm:spPr>
      <dgm:t>
        <a:bodyPr/>
        <a:lstStyle/>
        <a:p>
          <a:r>
            <a:rPr lang="en-US" b="1" dirty="0"/>
            <a:t>Altice</a:t>
          </a:r>
        </a:p>
      </dgm:t>
    </dgm:pt>
    <dgm:pt modelId="{9FF44C1F-360A-4527-8DEE-042434945B54}" type="parTrans" cxnId="{C1959EB6-290A-4087-9202-F91139E90232}">
      <dgm:prSet/>
      <dgm:spPr/>
      <dgm:t>
        <a:bodyPr/>
        <a:lstStyle/>
        <a:p>
          <a:endParaRPr lang="en-US"/>
        </a:p>
      </dgm:t>
    </dgm:pt>
    <dgm:pt modelId="{E24B5ED4-6E3C-42D4-9ACC-2D91A7F2C2E2}" type="sibTrans" cxnId="{C1959EB6-290A-4087-9202-F91139E90232}">
      <dgm:prSet/>
      <dgm:spPr/>
      <dgm:t>
        <a:bodyPr/>
        <a:lstStyle/>
        <a:p>
          <a:endParaRPr lang="en-US"/>
        </a:p>
      </dgm:t>
    </dgm:pt>
    <dgm:pt modelId="{28B6AED8-1DAC-427D-9B7B-796ED75467CA}">
      <dgm:prSet phldrT="[Text]"/>
      <dgm:spPr>
        <a:solidFill>
          <a:srgbClr val="3682B4"/>
        </a:solidFill>
        <a:ln>
          <a:solidFill>
            <a:schemeClr val="tx1"/>
          </a:solidFill>
        </a:ln>
      </dgm:spPr>
      <dgm:t>
        <a:bodyPr/>
        <a:lstStyle/>
        <a:p>
          <a:r>
            <a:rPr lang="en-US" b="1" dirty="0"/>
            <a:t>Comcast</a:t>
          </a:r>
        </a:p>
      </dgm:t>
    </dgm:pt>
    <dgm:pt modelId="{A75B2B9B-4848-4021-99FD-F534242CFAE0}" type="parTrans" cxnId="{37A578DB-0331-4B05-96E4-11BBE0920762}">
      <dgm:prSet/>
      <dgm:spPr/>
      <dgm:t>
        <a:bodyPr/>
        <a:lstStyle/>
        <a:p>
          <a:endParaRPr lang="en-US"/>
        </a:p>
      </dgm:t>
    </dgm:pt>
    <dgm:pt modelId="{71537A33-9371-4751-8D4C-8571F4668364}" type="sibTrans" cxnId="{37A578DB-0331-4B05-96E4-11BBE0920762}">
      <dgm:prSet/>
      <dgm:spPr/>
      <dgm:t>
        <a:bodyPr/>
        <a:lstStyle/>
        <a:p>
          <a:endParaRPr lang="en-US"/>
        </a:p>
      </dgm:t>
    </dgm:pt>
    <dgm:pt modelId="{9C0F490D-1641-435A-AE0F-8B90B51D3D9B}">
      <dgm:prSet phldrT="[Text]"/>
      <dgm:spPr>
        <a:solidFill>
          <a:srgbClr val="3682B4"/>
        </a:solidFill>
        <a:ln>
          <a:solidFill>
            <a:schemeClr val="tx1"/>
          </a:solidFill>
        </a:ln>
      </dgm:spPr>
      <dgm:t>
        <a:bodyPr/>
        <a:lstStyle/>
        <a:p>
          <a:r>
            <a:rPr lang="en-US" b="1" dirty="0"/>
            <a:t>Cox*</a:t>
          </a:r>
        </a:p>
      </dgm:t>
    </dgm:pt>
    <dgm:pt modelId="{71708536-4452-4853-A7E8-63E23740DB2E}" type="parTrans" cxnId="{9A4A60F7-2563-4D7F-B71A-2669E4AEAA1B}">
      <dgm:prSet/>
      <dgm:spPr/>
      <dgm:t>
        <a:bodyPr/>
        <a:lstStyle/>
        <a:p>
          <a:endParaRPr lang="en-US"/>
        </a:p>
      </dgm:t>
    </dgm:pt>
    <dgm:pt modelId="{5189CBBA-EEA4-4E51-972A-AF55DD458BB0}" type="sibTrans" cxnId="{9A4A60F7-2563-4D7F-B71A-2669E4AEAA1B}">
      <dgm:prSet/>
      <dgm:spPr/>
      <dgm:t>
        <a:bodyPr/>
        <a:lstStyle/>
        <a:p>
          <a:endParaRPr lang="en-US"/>
        </a:p>
      </dgm:t>
    </dgm:pt>
    <dgm:pt modelId="{2F67C862-ECA0-4A3D-9707-DED654A62ED0}">
      <dgm:prSet phldrT="[Text]"/>
      <dgm:spPr>
        <a:solidFill>
          <a:srgbClr val="3682B4"/>
        </a:solidFill>
        <a:ln>
          <a:solidFill>
            <a:schemeClr val="tx1"/>
          </a:solidFill>
        </a:ln>
      </dgm:spPr>
      <dgm:t>
        <a:bodyPr/>
        <a:lstStyle/>
        <a:p>
          <a:r>
            <a:rPr lang="en-US" b="1" dirty="0"/>
            <a:t>Verizon</a:t>
          </a:r>
        </a:p>
      </dgm:t>
    </dgm:pt>
    <dgm:pt modelId="{50D4F962-1F76-41D5-8E83-0B6A700F0785}" type="parTrans" cxnId="{912530D2-9DE0-4EE2-BFAA-C25F7306BFBE}">
      <dgm:prSet/>
      <dgm:spPr/>
      <dgm:t>
        <a:bodyPr/>
        <a:lstStyle/>
        <a:p>
          <a:endParaRPr lang="en-US"/>
        </a:p>
      </dgm:t>
    </dgm:pt>
    <dgm:pt modelId="{37EE55EA-2E11-49D6-8D4A-BA1B12EB3627}" type="sibTrans" cxnId="{912530D2-9DE0-4EE2-BFAA-C25F7306BFBE}">
      <dgm:prSet/>
      <dgm:spPr/>
      <dgm:t>
        <a:bodyPr/>
        <a:lstStyle/>
        <a:p>
          <a:endParaRPr lang="en-US"/>
        </a:p>
      </dgm:t>
    </dgm:pt>
    <dgm:pt modelId="{4E2076CE-068A-45A5-835C-878420C28558}" type="pres">
      <dgm:prSet presAssocID="{5AE233AF-2382-4E96-A7BF-97025C024588}" presName="Name0" presStyleCnt="0">
        <dgm:presLayoutVars>
          <dgm:chMax val="1"/>
          <dgm:dir/>
          <dgm:animLvl val="ctr"/>
          <dgm:resizeHandles val="exact"/>
        </dgm:presLayoutVars>
      </dgm:prSet>
      <dgm:spPr/>
    </dgm:pt>
    <dgm:pt modelId="{8EDE6FD1-50EE-4327-ABDC-977F8E67022A}" type="pres">
      <dgm:prSet presAssocID="{44AAB0C1-5A1F-48E7-97CE-F409211774C4}" presName="centerShape" presStyleLbl="node0" presStyleIdx="0" presStyleCnt="1"/>
      <dgm:spPr/>
    </dgm:pt>
    <dgm:pt modelId="{4E3C9874-C643-4CB7-8796-B148DFBDBE16}" type="pres">
      <dgm:prSet presAssocID="{E2B62630-868C-46BB-B0F9-B28393A9E20E}" presName="node" presStyleLbl="node1" presStyleIdx="0" presStyleCnt="7">
        <dgm:presLayoutVars>
          <dgm:bulletEnabled val="1"/>
        </dgm:presLayoutVars>
      </dgm:prSet>
      <dgm:spPr/>
    </dgm:pt>
    <dgm:pt modelId="{6546DF1A-CF16-41F7-9928-92145A3613B1}" type="pres">
      <dgm:prSet presAssocID="{E2B62630-868C-46BB-B0F9-B28393A9E20E}" presName="dummy" presStyleCnt="0"/>
      <dgm:spPr/>
    </dgm:pt>
    <dgm:pt modelId="{DA1BE680-BAA5-4E05-9417-80B882A86C11}" type="pres">
      <dgm:prSet presAssocID="{F62DBA54-D99C-4312-9483-35731B414D60}" presName="sibTrans" presStyleLbl="sibTrans2D1" presStyleIdx="0" presStyleCnt="7"/>
      <dgm:spPr/>
    </dgm:pt>
    <dgm:pt modelId="{CDCAFCA9-DE7C-4924-8D5F-5E2E5D268A90}" type="pres">
      <dgm:prSet presAssocID="{4B3E971D-E51A-47CD-A84D-B48ABBC45CDC}" presName="node" presStyleLbl="node1" presStyleIdx="1" presStyleCnt="7">
        <dgm:presLayoutVars>
          <dgm:bulletEnabled val="1"/>
        </dgm:presLayoutVars>
      </dgm:prSet>
      <dgm:spPr/>
    </dgm:pt>
    <dgm:pt modelId="{72BD7730-7AA0-4A72-97D9-7E846F22459B}" type="pres">
      <dgm:prSet presAssocID="{4B3E971D-E51A-47CD-A84D-B48ABBC45CDC}" presName="dummy" presStyleCnt="0"/>
      <dgm:spPr/>
    </dgm:pt>
    <dgm:pt modelId="{1213FF2B-5133-4E83-A412-1A9C5C76A639}" type="pres">
      <dgm:prSet presAssocID="{078FE087-0B3C-4958-A4B6-6B019A70E91A}" presName="sibTrans" presStyleLbl="sibTrans2D1" presStyleIdx="1" presStyleCnt="7"/>
      <dgm:spPr/>
    </dgm:pt>
    <dgm:pt modelId="{4E073718-6ED3-41D7-B705-54D3A0E3E115}" type="pres">
      <dgm:prSet presAssocID="{D4966355-85D2-4A07-AA3D-ECA1ED0A0D6D}" presName="node" presStyleLbl="node1" presStyleIdx="2" presStyleCnt="7">
        <dgm:presLayoutVars>
          <dgm:bulletEnabled val="1"/>
        </dgm:presLayoutVars>
      </dgm:prSet>
      <dgm:spPr/>
    </dgm:pt>
    <dgm:pt modelId="{3BA38FC5-A333-4FCF-9804-72B7476D13B5}" type="pres">
      <dgm:prSet presAssocID="{D4966355-85D2-4A07-AA3D-ECA1ED0A0D6D}" presName="dummy" presStyleCnt="0"/>
      <dgm:spPr/>
    </dgm:pt>
    <dgm:pt modelId="{8BA58DD7-248C-4261-A7FA-1D3FFCF45CA6}" type="pres">
      <dgm:prSet presAssocID="{C9854F78-013E-40B3-B785-0257CE15C0AD}" presName="sibTrans" presStyleLbl="sibTrans2D1" presStyleIdx="2" presStyleCnt="7"/>
      <dgm:spPr/>
    </dgm:pt>
    <dgm:pt modelId="{80EE49C4-337E-4FBA-9E05-A80B9D38FCD5}" type="pres">
      <dgm:prSet presAssocID="{28B6AED8-1DAC-427D-9B7B-796ED75467CA}" presName="node" presStyleLbl="node1" presStyleIdx="3" presStyleCnt="7">
        <dgm:presLayoutVars>
          <dgm:bulletEnabled val="1"/>
        </dgm:presLayoutVars>
      </dgm:prSet>
      <dgm:spPr/>
    </dgm:pt>
    <dgm:pt modelId="{6E98B1BC-77A7-44B8-A11B-FA90BC3C6928}" type="pres">
      <dgm:prSet presAssocID="{28B6AED8-1DAC-427D-9B7B-796ED75467CA}" presName="dummy" presStyleCnt="0"/>
      <dgm:spPr/>
    </dgm:pt>
    <dgm:pt modelId="{59CF7D89-768A-4693-9C77-2A1355D34E7A}" type="pres">
      <dgm:prSet presAssocID="{71537A33-9371-4751-8D4C-8571F4668364}" presName="sibTrans" presStyleLbl="sibTrans2D1" presStyleIdx="3" presStyleCnt="7"/>
      <dgm:spPr/>
    </dgm:pt>
    <dgm:pt modelId="{E6192D29-767B-4078-8018-237321171DFD}" type="pres">
      <dgm:prSet presAssocID="{69259486-BC93-4B94-AB25-DCC13F8E35ED}" presName="node" presStyleLbl="node1" presStyleIdx="4" presStyleCnt="7">
        <dgm:presLayoutVars>
          <dgm:bulletEnabled val="1"/>
        </dgm:presLayoutVars>
      </dgm:prSet>
      <dgm:spPr/>
    </dgm:pt>
    <dgm:pt modelId="{F4E682C2-0DA0-46D8-AD41-C92D0766114F}" type="pres">
      <dgm:prSet presAssocID="{69259486-BC93-4B94-AB25-DCC13F8E35ED}" presName="dummy" presStyleCnt="0"/>
      <dgm:spPr/>
    </dgm:pt>
    <dgm:pt modelId="{E4069B61-8FAE-4A60-9105-FEF48C3AC47E}" type="pres">
      <dgm:prSet presAssocID="{E24B5ED4-6E3C-42D4-9ACC-2D91A7F2C2E2}" presName="sibTrans" presStyleLbl="sibTrans2D1" presStyleIdx="4" presStyleCnt="7"/>
      <dgm:spPr/>
    </dgm:pt>
    <dgm:pt modelId="{C808F9EE-9CCE-4662-B04D-D9D84150B32B}" type="pres">
      <dgm:prSet presAssocID="{9C0F490D-1641-435A-AE0F-8B90B51D3D9B}" presName="node" presStyleLbl="node1" presStyleIdx="5" presStyleCnt="7">
        <dgm:presLayoutVars>
          <dgm:bulletEnabled val="1"/>
        </dgm:presLayoutVars>
      </dgm:prSet>
      <dgm:spPr/>
    </dgm:pt>
    <dgm:pt modelId="{20C49E5A-7094-4300-9339-7750F4FBEBDA}" type="pres">
      <dgm:prSet presAssocID="{9C0F490D-1641-435A-AE0F-8B90B51D3D9B}" presName="dummy" presStyleCnt="0"/>
      <dgm:spPr/>
    </dgm:pt>
    <dgm:pt modelId="{ADBB87D8-9BBC-4BB5-B9D5-CD11AAAE260F}" type="pres">
      <dgm:prSet presAssocID="{5189CBBA-EEA4-4E51-972A-AF55DD458BB0}" presName="sibTrans" presStyleLbl="sibTrans2D1" presStyleIdx="5" presStyleCnt="7"/>
      <dgm:spPr/>
    </dgm:pt>
    <dgm:pt modelId="{02FD42D7-A937-4B79-9214-C34369AC4AA0}" type="pres">
      <dgm:prSet presAssocID="{2F67C862-ECA0-4A3D-9707-DED654A62ED0}" presName="node" presStyleLbl="node1" presStyleIdx="6" presStyleCnt="7">
        <dgm:presLayoutVars>
          <dgm:bulletEnabled val="1"/>
        </dgm:presLayoutVars>
      </dgm:prSet>
      <dgm:spPr/>
    </dgm:pt>
    <dgm:pt modelId="{5800F865-468F-4546-8EB3-F5620ACBDE4A}" type="pres">
      <dgm:prSet presAssocID="{2F67C862-ECA0-4A3D-9707-DED654A62ED0}" presName="dummy" presStyleCnt="0"/>
      <dgm:spPr/>
    </dgm:pt>
    <dgm:pt modelId="{DD6069C1-71A7-4A6C-A65E-A3A0F8E0C5FE}" type="pres">
      <dgm:prSet presAssocID="{37EE55EA-2E11-49D6-8D4A-BA1B12EB3627}" presName="sibTrans" presStyleLbl="sibTrans2D1" presStyleIdx="6" presStyleCnt="7"/>
      <dgm:spPr/>
    </dgm:pt>
  </dgm:ptLst>
  <dgm:cxnLst>
    <dgm:cxn modelId="{24F09B02-6D44-4639-B595-7A224510C9AD}" srcId="{44AAB0C1-5A1F-48E7-97CE-F409211774C4}" destId="{E2B62630-868C-46BB-B0F9-B28393A9E20E}" srcOrd="0" destOrd="0" parTransId="{B7B58D14-0704-467B-A562-98B4012B570A}" sibTransId="{F62DBA54-D99C-4312-9483-35731B414D60}"/>
    <dgm:cxn modelId="{AF9B0226-6D90-452C-B49A-5CE4DEC2409C}" type="presOf" srcId="{F62DBA54-D99C-4312-9483-35731B414D60}" destId="{DA1BE680-BAA5-4E05-9417-80B882A86C11}" srcOrd="0" destOrd="0" presId="urn:microsoft.com/office/officeart/2005/8/layout/radial6"/>
    <dgm:cxn modelId="{F74ABB2C-86B1-421C-8758-0FBFF7B9172C}" type="presOf" srcId="{5AE233AF-2382-4E96-A7BF-97025C024588}" destId="{4E2076CE-068A-45A5-835C-878420C28558}" srcOrd="0" destOrd="0" presId="urn:microsoft.com/office/officeart/2005/8/layout/radial6"/>
    <dgm:cxn modelId="{9747BA30-EA25-4B4D-80A7-00D441A64D59}" type="presOf" srcId="{E2B62630-868C-46BB-B0F9-B28393A9E20E}" destId="{4E3C9874-C643-4CB7-8796-B148DFBDBE16}" srcOrd="0" destOrd="0" presId="urn:microsoft.com/office/officeart/2005/8/layout/radial6"/>
    <dgm:cxn modelId="{8841F733-3739-44ED-A3E8-D3FDEC0A523E}" type="presOf" srcId="{44AAB0C1-5A1F-48E7-97CE-F409211774C4}" destId="{8EDE6FD1-50EE-4327-ABDC-977F8E67022A}" srcOrd="0" destOrd="0" presId="urn:microsoft.com/office/officeart/2005/8/layout/radial6"/>
    <dgm:cxn modelId="{7FEA075F-AF9F-43DE-AD49-09BFBFE7B1C7}" type="presOf" srcId="{28B6AED8-1DAC-427D-9B7B-796ED75467CA}" destId="{80EE49C4-337E-4FBA-9E05-A80B9D38FCD5}" srcOrd="0" destOrd="0" presId="urn:microsoft.com/office/officeart/2005/8/layout/radial6"/>
    <dgm:cxn modelId="{F266CC4B-6EC9-4135-99E7-7715821FCD63}" type="presOf" srcId="{C9854F78-013E-40B3-B785-0257CE15C0AD}" destId="{8BA58DD7-248C-4261-A7FA-1D3FFCF45CA6}" srcOrd="0" destOrd="0" presId="urn:microsoft.com/office/officeart/2005/8/layout/radial6"/>
    <dgm:cxn modelId="{79F01950-4B11-44EC-AC2A-900A2A814E85}" type="presOf" srcId="{4B3E971D-E51A-47CD-A84D-B48ABBC45CDC}" destId="{CDCAFCA9-DE7C-4924-8D5F-5E2E5D268A90}" srcOrd="0" destOrd="0" presId="urn:microsoft.com/office/officeart/2005/8/layout/radial6"/>
    <dgm:cxn modelId="{ED3A7170-F879-4F4C-81B6-535964269065}" srcId="{44AAB0C1-5A1F-48E7-97CE-F409211774C4}" destId="{D4966355-85D2-4A07-AA3D-ECA1ED0A0D6D}" srcOrd="2" destOrd="0" parTransId="{52448F32-B85A-4606-8022-156B3EB38F8A}" sibTransId="{C9854F78-013E-40B3-B785-0257CE15C0AD}"/>
    <dgm:cxn modelId="{9BA89574-5905-4FBA-A2CD-AD910E8E58C3}" type="presOf" srcId="{2F67C862-ECA0-4A3D-9707-DED654A62ED0}" destId="{02FD42D7-A937-4B79-9214-C34369AC4AA0}" srcOrd="0" destOrd="0" presId="urn:microsoft.com/office/officeart/2005/8/layout/radial6"/>
    <dgm:cxn modelId="{4836EB7A-9958-49FD-BC77-AEBD22C17484}" srcId="{5AE233AF-2382-4E96-A7BF-97025C024588}" destId="{44AAB0C1-5A1F-48E7-97CE-F409211774C4}" srcOrd="0" destOrd="0" parTransId="{4F670879-2BB1-4362-B239-EB5727430A9D}" sibTransId="{17EE021F-2E06-42D7-A483-FDF6F8AE301D}"/>
    <dgm:cxn modelId="{6D559582-986A-44C1-B7C0-ED07161F9A4E}" type="presOf" srcId="{D4966355-85D2-4A07-AA3D-ECA1ED0A0D6D}" destId="{4E073718-6ED3-41D7-B705-54D3A0E3E115}" srcOrd="0" destOrd="0" presId="urn:microsoft.com/office/officeart/2005/8/layout/radial6"/>
    <dgm:cxn modelId="{7E69C482-3A4B-4371-8C9C-D9ACACC085EE}" type="presOf" srcId="{69259486-BC93-4B94-AB25-DCC13F8E35ED}" destId="{E6192D29-767B-4078-8018-237321171DFD}" srcOrd="0" destOrd="0" presId="urn:microsoft.com/office/officeart/2005/8/layout/radial6"/>
    <dgm:cxn modelId="{94DDDC82-DC24-43F2-BE81-4E2B78DC4D99}" type="presOf" srcId="{37EE55EA-2E11-49D6-8D4A-BA1B12EB3627}" destId="{DD6069C1-71A7-4A6C-A65E-A3A0F8E0C5FE}" srcOrd="0" destOrd="0" presId="urn:microsoft.com/office/officeart/2005/8/layout/radial6"/>
    <dgm:cxn modelId="{A96D5596-99BA-43E3-A587-C0740DAF5785}" type="presOf" srcId="{078FE087-0B3C-4958-A4B6-6B019A70E91A}" destId="{1213FF2B-5133-4E83-A412-1A9C5C76A639}" srcOrd="0" destOrd="0" presId="urn:microsoft.com/office/officeart/2005/8/layout/radial6"/>
    <dgm:cxn modelId="{8680619B-D64F-403F-863F-2A5429183B11}" type="presOf" srcId="{5189CBBA-EEA4-4E51-972A-AF55DD458BB0}" destId="{ADBB87D8-9BBC-4BB5-B9D5-CD11AAAE260F}" srcOrd="0" destOrd="0" presId="urn:microsoft.com/office/officeart/2005/8/layout/radial6"/>
    <dgm:cxn modelId="{C1959EB6-290A-4087-9202-F91139E90232}" srcId="{44AAB0C1-5A1F-48E7-97CE-F409211774C4}" destId="{69259486-BC93-4B94-AB25-DCC13F8E35ED}" srcOrd="4" destOrd="0" parTransId="{9FF44C1F-360A-4527-8DEE-042434945B54}" sibTransId="{E24B5ED4-6E3C-42D4-9ACC-2D91A7F2C2E2}"/>
    <dgm:cxn modelId="{FBDE3DBC-4907-43C1-933F-749B943FBA8E}" type="presOf" srcId="{9C0F490D-1641-435A-AE0F-8B90B51D3D9B}" destId="{C808F9EE-9CCE-4662-B04D-D9D84150B32B}" srcOrd="0" destOrd="0" presId="urn:microsoft.com/office/officeart/2005/8/layout/radial6"/>
    <dgm:cxn modelId="{912530D2-9DE0-4EE2-BFAA-C25F7306BFBE}" srcId="{44AAB0C1-5A1F-48E7-97CE-F409211774C4}" destId="{2F67C862-ECA0-4A3D-9707-DED654A62ED0}" srcOrd="6" destOrd="0" parTransId="{50D4F962-1F76-41D5-8E83-0B6A700F0785}" sibTransId="{37EE55EA-2E11-49D6-8D4A-BA1B12EB3627}"/>
    <dgm:cxn modelId="{37A578DB-0331-4B05-96E4-11BBE0920762}" srcId="{44AAB0C1-5A1F-48E7-97CE-F409211774C4}" destId="{28B6AED8-1DAC-427D-9B7B-796ED75467CA}" srcOrd="3" destOrd="0" parTransId="{A75B2B9B-4848-4021-99FD-F534242CFAE0}" sibTransId="{71537A33-9371-4751-8D4C-8571F4668364}"/>
    <dgm:cxn modelId="{A7D0D5E8-B345-42F5-922A-C7E52BFE0EC9}" type="presOf" srcId="{71537A33-9371-4751-8D4C-8571F4668364}" destId="{59CF7D89-768A-4693-9C77-2A1355D34E7A}" srcOrd="0" destOrd="0" presId="urn:microsoft.com/office/officeart/2005/8/layout/radial6"/>
    <dgm:cxn modelId="{0AC4EEF4-7308-43E3-8B94-B16FECCCFEED}" srcId="{44AAB0C1-5A1F-48E7-97CE-F409211774C4}" destId="{4B3E971D-E51A-47CD-A84D-B48ABBC45CDC}" srcOrd="1" destOrd="0" parTransId="{EF9AF947-9A28-4660-8CA5-3FD94E1D7AC5}" sibTransId="{078FE087-0B3C-4958-A4B6-6B019A70E91A}"/>
    <dgm:cxn modelId="{9A4A60F7-2563-4D7F-B71A-2669E4AEAA1B}" srcId="{44AAB0C1-5A1F-48E7-97CE-F409211774C4}" destId="{9C0F490D-1641-435A-AE0F-8B90B51D3D9B}" srcOrd="5" destOrd="0" parTransId="{71708536-4452-4853-A7E8-63E23740DB2E}" sibTransId="{5189CBBA-EEA4-4E51-972A-AF55DD458BB0}"/>
    <dgm:cxn modelId="{80CFE0FF-6D59-4663-947C-948A7044698D}" type="presOf" srcId="{E24B5ED4-6E3C-42D4-9ACC-2D91A7F2C2E2}" destId="{E4069B61-8FAE-4A60-9105-FEF48C3AC47E}" srcOrd="0" destOrd="0" presId="urn:microsoft.com/office/officeart/2005/8/layout/radial6"/>
    <dgm:cxn modelId="{DD425CD8-E446-416F-8CA8-E3F02140BECE}" type="presParOf" srcId="{4E2076CE-068A-45A5-835C-878420C28558}" destId="{8EDE6FD1-50EE-4327-ABDC-977F8E67022A}" srcOrd="0" destOrd="0" presId="urn:microsoft.com/office/officeart/2005/8/layout/radial6"/>
    <dgm:cxn modelId="{F81E1B91-2F5B-4F4E-ABBD-D80CB38DD348}" type="presParOf" srcId="{4E2076CE-068A-45A5-835C-878420C28558}" destId="{4E3C9874-C643-4CB7-8796-B148DFBDBE16}" srcOrd="1" destOrd="0" presId="urn:microsoft.com/office/officeart/2005/8/layout/radial6"/>
    <dgm:cxn modelId="{5F8247E4-69E7-4968-BC3B-0EE045F0D05A}" type="presParOf" srcId="{4E2076CE-068A-45A5-835C-878420C28558}" destId="{6546DF1A-CF16-41F7-9928-92145A3613B1}" srcOrd="2" destOrd="0" presId="urn:microsoft.com/office/officeart/2005/8/layout/radial6"/>
    <dgm:cxn modelId="{A6F28341-0582-4505-93A5-B715748FC280}" type="presParOf" srcId="{4E2076CE-068A-45A5-835C-878420C28558}" destId="{DA1BE680-BAA5-4E05-9417-80B882A86C11}" srcOrd="3" destOrd="0" presId="urn:microsoft.com/office/officeart/2005/8/layout/radial6"/>
    <dgm:cxn modelId="{F730DB74-BB1C-48DB-B963-0CFA5C1CEF42}" type="presParOf" srcId="{4E2076CE-068A-45A5-835C-878420C28558}" destId="{CDCAFCA9-DE7C-4924-8D5F-5E2E5D268A90}" srcOrd="4" destOrd="0" presId="urn:microsoft.com/office/officeart/2005/8/layout/radial6"/>
    <dgm:cxn modelId="{683E19F4-F2BB-486A-80A6-268847C4B009}" type="presParOf" srcId="{4E2076CE-068A-45A5-835C-878420C28558}" destId="{72BD7730-7AA0-4A72-97D9-7E846F22459B}" srcOrd="5" destOrd="0" presId="urn:microsoft.com/office/officeart/2005/8/layout/radial6"/>
    <dgm:cxn modelId="{839B38B0-A874-47F4-9632-EDF66A9F1259}" type="presParOf" srcId="{4E2076CE-068A-45A5-835C-878420C28558}" destId="{1213FF2B-5133-4E83-A412-1A9C5C76A639}" srcOrd="6" destOrd="0" presId="urn:microsoft.com/office/officeart/2005/8/layout/radial6"/>
    <dgm:cxn modelId="{D7D83D33-9A79-4E15-A974-801B667F59C9}" type="presParOf" srcId="{4E2076CE-068A-45A5-835C-878420C28558}" destId="{4E073718-6ED3-41D7-B705-54D3A0E3E115}" srcOrd="7" destOrd="0" presId="urn:microsoft.com/office/officeart/2005/8/layout/radial6"/>
    <dgm:cxn modelId="{D0DB80CD-23D2-4A02-A0E9-09A46CB9CDF7}" type="presParOf" srcId="{4E2076CE-068A-45A5-835C-878420C28558}" destId="{3BA38FC5-A333-4FCF-9804-72B7476D13B5}" srcOrd="8" destOrd="0" presId="urn:microsoft.com/office/officeart/2005/8/layout/radial6"/>
    <dgm:cxn modelId="{507870D7-F27C-4CBC-8B97-248FA3DA60CC}" type="presParOf" srcId="{4E2076CE-068A-45A5-835C-878420C28558}" destId="{8BA58DD7-248C-4261-A7FA-1D3FFCF45CA6}" srcOrd="9" destOrd="0" presId="urn:microsoft.com/office/officeart/2005/8/layout/radial6"/>
    <dgm:cxn modelId="{A490D9C1-F4FC-4E29-B058-7E9D7A954895}" type="presParOf" srcId="{4E2076CE-068A-45A5-835C-878420C28558}" destId="{80EE49C4-337E-4FBA-9E05-A80B9D38FCD5}" srcOrd="10" destOrd="0" presId="urn:microsoft.com/office/officeart/2005/8/layout/radial6"/>
    <dgm:cxn modelId="{8D7BBD68-DE15-4DB6-9838-C5FD22265123}" type="presParOf" srcId="{4E2076CE-068A-45A5-835C-878420C28558}" destId="{6E98B1BC-77A7-44B8-A11B-FA90BC3C6928}" srcOrd="11" destOrd="0" presId="urn:microsoft.com/office/officeart/2005/8/layout/radial6"/>
    <dgm:cxn modelId="{4397AC27-AB49-4958-9C7A-403F75E66700}" type="presParOf" srcId="{4E2076CE-068A-45A5-835C-878420C28558}" destId="{59CF7D89-768A-4693-9C77-2A1355D34E7A}" srcOrd="12" destOrd="0" presId="urn:microsoft.com/office/officeart/2005/8/layout/radial6"/>
    <dgm:cxn modelId="{A8298DCF-1B90-42B2-B559-8673C7629B11}" type="presParOf" srcId="{4E2076CE-068A-45A5-835C-878420C28558}" destId="{E6192D29-767B-4078-8018-237321171DFD}" srcOrd="13" destOrd="0" presId="urn:microsoft.com/office/officeart/2005/8/layout/radial6"/>
    <dgm:cxn modelId="{E1BA81BB-F74D-4C7A-95DE-37D23D8C9C5D}" type="presParOf" srcId="{4E2076CE-068A-45A5-835C-878420C28558}" destId="{F4E682C2-0DA0-46D8-AD41-C92D0766114F}" srcOrd="14" destOrd="0" presId="urn:microsoft.com/office/officeart/2005/8/layout/radial6"/>
    <dgm:cxn modelId="{BDC79D98-C88F-4BC6-9E70-19BBE6C0FFDA}" type="presParOf" srcId="{4E2076CE-068A-45A5-835C-878420C28558}" destId="{E4069B61-8FAE-4A60-9105-FEF48C3AC47E}" srcOrd="15" destOrd="0" presId="urn:microsoft.com/office/officeart/2005/8/layout/radial6"/>
    <dgm:cxn modelId="{C3E8FBC1-71C9-4E15-9C55-FF55886D7966}" type="presParOf" srcId="{4E2076CE-068A-45A5-835C-878420C28558}" destId="{C808F9EE-9CCE-4662-B04D-D9D84150B32B}" srcOrd="16" destOrd="0" presId="urn:microsoft.com/office/officeart/2005/8/layout/radial6"/>
    <dgm:cxn modelId="{B053E9F9-9CF1-4FE6-9CEF-86A4398B147F}" type="presParOf" srcId="{4E2076CE-068A-45A5-835C-878420C28558}" destId="{20C49E5A-7094-4300-9339-7750F4FBEBDA}" srcOrd="17" destOrd="0" presId="urn:microsoft.com/office/officeart/2005/8/layout/radial6"/>
    <dgm:cxn modelId="{0455BBCD-096A-40F0-B20A-BC398AA44679}" type="presParOf" srcId="{4E2076CE-068A-45A5-835C-878420C28558}" destId="{ADBB87D8-9BBC-4BB5-B9D5-CD11AAAE260F}" srcOrd="18" destOrd="0" presId="urn:microsoft.com/office/officeart/2005/8/layout/radial6"/>
    <dgm:cxn modelId="{14AD21DF-694F-4B4F-9E66-47F25F06C0AA}" type="presParOf" srcId="{4E2076CE-068A-45A5-835C-878420C28558}" destId="{02FD42D7-A937-4B79-9214-C34369AC4AA0}" srcOrd="19" destOrd="0" presId="urn:microsoft.com/office/officeart/2005/8/layout/radial6"/>
    <dgm:cxn modelId="{3F462942-0AA9-4F76-BEA8-3F0F81CBE140}" type="presParOf" srcId="{4E2076CE-068A-45A5-835C-878420C28558}" destId="{5800F865-468F-4546-8EB3-F5620ACBDE4A}" srcOrd="20" destOrd="0" presId="urn:microsoft.com/office/officeart/2005/8/layout/radial6"/>
    <dgm:cxn modelId="{4046347E-BDEE-4808-AF82-3929B4FBB5B7}" type="presParOf" srcId="{4E2076CE-068A-45A5-835C-878420C28558}" destId="{DD6069C1-71A7-4A6C-A65E-A3A0F8E0C5FE}"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1">
            <a:lumMod val="20000"/>
            <a:lumOff val="80000"/>
          </a:schemeClr>
        </a:solidFill>
      </dgm:spPr>
      <dgm:t>
        <a:bodyPr/>
        <a:lstStyle/>
        <a:p>
          <a:r>
            <a:rPr lang="en-US" sz="1800" dirty="0"/>
            <a:t>Awareness</a:t>
          </a:r>
          <a:endParaRPr lang="en-US" sz="16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717709EB-D4C5-4683-8E3A-BE5F7BE3185C}">
      <dgm:prSet phldrT="[Text]" custT="1"/>
      <dgm:spPr>
        <a:solidFill>
          <a:schemeClr val="accent1">
            <a:lumMod val="75000"/>
          </a:schemeClr>
        </a:solidFill>
      </dgm:spPr>
      <dgm:t>
        <a:bodyPr/>
        <a:lstStyle/>
        <a:p>
          <a:r>
            <a:rPr lang="en-US" sz="1800" dirty="0">
              <a:solidFill>
                <a:schemeClr val="bg1"/>
              </a:solidFill>
            </a:rPr>
            <a:t>Intent</a:t>
          </a:r>
          <a:endParaRPr lang="en-US" sz="900" dirty="0">
            <a:solidFill>
              <a:schemeClr val="bg1"/>
            </a:solidFill>
          </a:endParaRP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1">
            <a:lumMod val="50000"/>
          </a:schemeClr>
        </a:solidFill>
      </dgm:spPr>
      <dgm:t>
        <a:bodyPr lIns="0" tIns="0" rIns="0" bIns="548640"/>
        <a:lstStyle/>
        <a:p>
          <a:pPr>
            <a:lnSpc>
              <a:spcPct val="100000"/>
            </a:lnSpc>
            <a:spcAft>
              <a:spcPts val="0"/>
            </a:spcAft>
          </a:pPr>
          <a:r>
            <a:rPr lang="en-US" sz="1600" dirty="0">
              <a:solidFill>
                <a:schemeClr val="bg1"/>
              </a:solidFill>
            </a:rPr>
            <a:t>Sales</a:t>
          </a: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EDD6F2B0-37A2-4A48-A171-FCAFC25C2DB0}">
      <dgm:prSet phldrT="[Text]" custT="1"/>
      <dgm:spPr>
        <a:solidFill>
          <a:schemeClr val="accent1">
            <a:lumMod val="60000"/>
            <a:lumOff val="40000"/>
          </a:schemeClr>
        </a:solidFill>
      </dgm:spPr>
      <dgm:t>
        <a:bodyPr/>
        <a:lstStyle/>
        <a:p>
          <a:r>
            <a:rPr lang="en-US" sz="1800" dirty="0"/>
            <a:t>Consideration</a:t>
          </a:r>
          <a:endParaRPr lang="en-US" sz="1000" dirty="0"/>
        </a:p>
      </dgm:t>
    </dgm:pt>
    <dgm:pt modelId="{DAB136EA-B448-43CB-8C83-F1D254149F89}" type="sibTrans" cxnId="{CBD61CB0-14FE-4A78-A4A2-C177EF14862A}">
      <dgm:prSet/>
      <dgm:spPr/>
      <dgm:t>
        <a:bodyPr/>
        <a:lstStyle/>
        <a:p>
          <a:endParaRPr lang="en-US" sz="1400"/>
        </a:p>
      </dgm:t>
    </dgm:pt>
    <dgm:pt modelId="{96A7A078-8880-48C9-B8AA-AED3A063529C}" type="parTrans" cxnId="{CBD61CB0-14FE-4A78-A4A2-C177EF14862A}">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1">
            <a:lumMod val="20000"/>
            <a:lumOff val="80000"/>
          </a:schemeClr>
        </a:solidFill>
      </dgm:spPr>
      <dgm:t>
        <a:bodyPr/>
        <a:lstStyle/>
        <a:p>
          <a:r>
            <a:rPr lang="en-US" sz="1800" dirty="0"/>
            <a:t>Unaided Awareness</a:t>
          </a:r>
        </a:p>
        <a:p>
          <a:r>
            <a:rPr lang="en-US" sz="1800" b="1" dirty="0">
              <a:solidFill>
                <a:srgbClr val="00B050"/>
              </a:solidFill>
            </a:rPr>
            <a:t>+67%</a:t>
          </a:r>
          <a:r>
            <a:rPr lang="en-US" sz="1800" dirty="0">
              <a:solidFill>
                <a:sysClr val="windowText" lastClr="000000"/>
              </a:solidFill>
              <a:latin typeface="Trebuchet MS" panose="020B0603020202020204" pitchFamily="34" charset="0"/>
            </a:rPr>
            <a:t>¹</a:t>
          </a:r>
          <a:endParaRPr lang="en-US" sz="1600" b="1"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717709EB-D4C5-4683-8E3A-BE5F7BE3185C}">
      <dgm:prSet phldrT="[Text]" custT="1"/>
      <dgm:spPr>
        <a:solidFill>
          <a:schemeClr val="accent1">
            <a:lumMod val="75000"/>
          </a:schemeClr>
        </a:solidFill>
      </dgm:spPr>
      <dgm:t>
        <a:bodyPr/>
        <a:lstStyle/>
        <a:p>
          <a:r>
            <a:rPr lang="en-US" sz="1700" dirty="0">
              <a:solidFill>
                <a:schemeClr val="bg1"/>
              </a:solidFill>
            </a:rPr>
            <a:t>Research Intent</a:t>
          </a:r>
        </a:p>
        <a:p>
          <a:r>
            <a:rPr lang="en-US" sz="1800" b="1" dirty="0">
              <a:solidFill>
                <a:srgbClr val="00B050"/>
              </a:solidFill>
            </a:rPr>
            <a:t>+100%</a:t>
          </a:r>
          <a:r>
            <a:rPr lang="en-US" sz="1800" dirty="0">
              <a:solidFill>
                <a:schemeClr val="bg1"/>
              </a:solidFill>
              <a:latin typeface="Trebuchet MS" panose="020B0603020202020204" pitchFamily="34" charset="0"/>
            </a:rPr>
            <a:t>¹</a:t>
          </a:r>
          <a:endParaRPr lang="en-US" sz="900" b="1" dirty="0">
            <a:solidFill>
              <a:schemeClr val="bg1"/>
            </a:solidFill>
          </a:endParaRP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1">
            <a:lumMod val="50000"/>
          </a:schemeClr>
        </a:solidFill>
      </dgm:spPr>
      <dgm:t>
        <a:bodyPr lIns="0" tIns="0" rIns="0" bIns="548640"/>
        <a:lstStyle/>
        <a:p>
          <a:pPr>
            <a:lnSpc>
              <a:spcPct val="100000"/>
            </a:lnSpc>
            <a:spcAft>
              <a:spcPts val="0"/>
            </a:spcAft>
          </a:pPr>
          <a:endParaRPr lang="en-US" sz="1400" dirty="0">
            <a:solidFill>
              <a:schemeClr val="bg1"/>
            </a:solidFill>
          </a:endParaRPr>
        </a:p>
        <a:p>
          <a:pPr>
            <a:lnSpc>
              <a:spcPct val="100000"/>
            </a:lnSpc>
            <a:spcAft>
              <a:spcPts val="0"/>
            </a:spcAft>
          </a:pPr>
          <a:r>
            <a:rPr lang="en-US" sz="1400" dirty="0">
              <a:solidFill>
                <a:schemeClr val="bg1"/>
              </a:solidFill>
            </a:rPr>
            <a:t>Application </a:t>
          </a:r>
        </a:p>
        <a:p>
          <a:pPr>
            <a:lnSpc>
              <a:spcPct val="100000"/>
            </a:lnSpc>
            <a:spcAft>
              <a:spcPts val="0"/>
            </a:spcAft>
          </a:pPr>
          <a:r>
            <a:rPr lang="en-US" sz="1400" dirty="0">
              <a:solidFill>
                <a:schemeClr val="bg1"/>
              </a:solidFill>
            </a:rPr>
            <a:t>Intent</a:t>
          </a:r>
        </a:p>
        <a:p>
          <a:pPr>
            <a:lnSpc>
              <a:spcPct val="100000"/>
            </a:lnSpc>
            <a:spcAft>
              <a:spcPts val="0"/>
            </a:spcAft>
          </a:pPr>
          <a:r>
            <a:rPr lang="en-US" sz="1200" b="1" dirty="0">
              <a:solidFill>
                <a:srgbClr val="00B050"/>
              </a:solidFill>
            </a:rPr>
            <a:t>+105%</a:t>
          </a: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53C03E92-518B-4608-B6FB-7CBC4C662EB6}">
      <dgm:prSet phldrT="[Text]" custT="1"/>
      <dgm:spPr>
        <a:solidFill>
          <a:schemeClr val="accent1">
            <a:lumMod val="20000"/>
            <a:lumOff val="80000"/>
          </a:schemeClr>
        </a:solidFill>
      </dgm:spPr>
      <dgm:t>
        <a:bodyPr/>
        <a:lstStyle/>
        <a:p>
          <a:r>
            <a:rPr lang="en-US" sz="1800" dirty="0"/>
            <a:t>Travel Card Awareness</a:t>
          </a:r>
        </a:p>
        <a:p>
          <a:r>
            <a:rPr lang="en-US" sz="1800" b="1" dirty="0">
              <a:solidFill>
                <a:srgbClr val="00B050"/>
              </a:solidFill>
            </a:rPr>
            <a:t>+47%</a:t>
          </a:r>
          <a:endParaRPr lang="en-US" sz="1800" dirty="0">
            <a:solidFill>
              <a:srgbClr val="00B050"/>
            </a:solidFill>
          </a:endParaRPr>
        </a:p>
      </dgm:t>
    </dgm:pt>
    <dgm:pt modelId="{1D8D4F5C-07D7-460A-B7EB-8CB08C411FFB}" type="parTrans" cxnId="{E42E172B-4F6D-4B34-B503-3BC6D100EFC8}">
      <dgm:prSet/>
      <dgm:spPr/>
      <dgm:t>
        <a:bodyPr/>
        <a:lstStyle/>
        <a:p>
          <a:endParaRPr lang="en-US"/>
        </a:p>
      </dgm:t>
    </dgm:pt>
    <dgm:pt modelId="{1C2DA575-BFE0-47BA-9582-75D33D6D43C6}" type="sibTrans" cxnId="{E42E172B-4F6D-4B34-B503-3BC6D100EFC8}">
      <dgm:prSet/>
      <dgm:spPr/>
      <dgm:t>
        <a:bodyPr/>
        <a:lstStyle/>
        <a:p>
          <a:endParaRPr lang="en-US"/>
        </a:p>
      </dgm:t>
    </dgm:pt>
    <dgm:pt modelId="{A8B56C18-AF83-411C-85C0-4399BD5D01CD}">
      <dgm:prSet phldrT="[Text]" custT="1"/>
      <dgm:spPr>
        <a:solidFill>
          <a:schemeClr val="accent1">
            <a:lumMod val="20000"/>
            <a:lumOff val="80000"/>
          </a:schemeClr>
        </a:solidFill>
      </dgm:spPr>
      <dgm:t>
        <a:bodyPr/>
        <a:lstStyle/>
        <a:p>
          <a:endParaRPr lang="en-US" sz="1800" dirty="0"/>
        </a:p>
        <a:p>
          <a:r>
            <a:rPr lang="en-US" sz="1800" dirty="0"/>
            <a:t>Aided Ad Recall</a:t>
          </a:r>
        </a:p>
        <a:p>
          <a:r>
            <a:rPr lang="en-US" sz="1800" b="1" dirty="0">
              <a:solidFill>
                <a:srgbClr val="00B050"/>
              </a:solidFill>
            </a:rPr>
            <a:t>+230%</a:t>
          </a:r>
          <a:r>
            <a:rPr lang="en-US" sz="1800" dirty="0">
              <a:solidFill>
                <a:sysClr val="windowText" lastClr="000000"/>
              </a:solidFill>
              <a:latin typeface="Trebuchet MS" panose="020B0603020202020204" pitchFamily="34" charset="0"/>
            </a:rPr>
            <a:t>¹</a:t>
          </a:r>
          <a:r>
            <a:rPr lang="en-US" sz="1800" dirty="0"/>
            <a:t> </a:t>
          </a:r>
        </a:p>
        <a:p>
          <a:endParaRPr lang="en-US" sz="1800" dirty="0"/>
        </a:p>
      </dgm:t>
    </dgm:pt>
    <dgm:pt modelId="{D0950C91-63B5-4A35-BAB6-F5671889037A}" type="parTrans" cxnId="{AB5D3E5A-C945-4EFA-8E87-CE577E2898E7}">
      <dgm:prSet/>
      <dgm:spPr/>
      <dgm:t>
        <a:bodyPr/>
        <a:lstStyle/>
        <a:p>
          <a:endParaRPr lang="en-US"/>
        </a:p>
      </dgm:t>
    </dgm:pt>
    <dgm:pt modelId="{E3D16A5D-7C9B-4C53-A9CA-475862F08571}" type="sibTrans" cxnId="{AB5D3E5A-C945-4EFA-8E87-CE577E2898E7}">
      <dgm:prSet/>
      <dgm:spPr/>
      <dgm:t>
        <a:bodyPr/>
        <a:lstStyle/>
        <a:p>
          <a:endParaRPr lang="en-US"/>
        </a:p>
      </dgm:t>
    </dgm:pt>
    <dgm:pt modelId="{EDD6F2B0-37A2-4A48-A171-FCAFC25C2DB0}">
      <dgm:prSet phldrT="[Text]" custT="1"/>
      <dgm:spPr>
        <a:solidFill>
          <a:schemeClr val="accent1">
            <a:lumMod val="60000"/>
            <a:lumOff val="40000"/>
          </a:schemeClr>
        </a:solidFill>
      </dgm:spPr>
      <dgm:t>
        <a:bodyPr/>
        <a:lstStyle/>
        <a:p>
          <a:r>
            <a:rPr lang="en-US" sz="1800" dirty="0"/>
            <a:t>Favorability</a:t>
          </a:r>
        </a:p>
        <a:p>
          <a:r>
            <a:rPr lang="en-US" sz="1800" b="1" dirty="0">
              <a:solidFill>
                <a:srgbClr val="00B050"/>
              </a:solidFill>
            </a:rPr>
            <a:t>+74%</a:t>
          </a:r>
          <a:r>
            <a:rPr lang="en-US" sz="1800" dirty="0">
              <a:solidFill>
                <a:sysClr val="windowText" lastClr="000000"/>
              </a:solidFill>
              <a:latin typeface="Trebuchet MS" panose="020B0603020202020204" pitchFamily="34" charset="0"/>
            </a:rPr>
            <a:t>¹</a:t>
          </a:r>
          <a:endParaRPr lang="en-US" sz="1000" b="1" dirty="0"/>
        </a:p>
      </dgm:t>
    </dgm:pt>
    <dgm:pt modelId="{DAB136EA-B448-43CB-8C83-F1D254149F89}" type="sibTrans" cxnId="{CBD61CB0-14FE-4A78-A4A2-C177EF14862A}">
      <dgm:prSet/>
      <dgm:spPr/>
      <dgm:t>
        <a:bodyPr/>
        <a:lstStyle/>
        <a:p>
          <a:endParaRPr lang="en-US" sz="1400"/>
        </a:p>
      </dgm:t>
    </dgm:pt>
    <dgm:pt modelId="{96A7A078-8880-48C9-B8AA-AED3A063529C}" type="parTrans" cxnId="{CBD61CB0-14FE-4A78-A4A2-C177EF14862A}">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6"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B8BDFA36-A0DE-4A01-ADF4-F7C32E51FAB0}" type="pres">
      <dgm:prSet presAssocID="{53C03E92-518B-4608-B6FB-7CBC4C662EB6}" presName="Name8" presStyleCnt="0"/>
      <dgm:spPr/>
    </dgm:pt>
    <dgm:pt modelId="{855A2FE0-7668-464E-A4E1-BB796A5099A3}" type="pres">
      <dgm:prSet presAssocID="{53C03E92-518B-4608-B6FB-7CBC4C662EB6}" presName="level" presStyleLbl="node1" presStyleIdx="1" presStyleCnt="6">
        <dgm:presLayoutVars>
          <dgm:chMax val="1"/>
          <dgm:bulletEnabled val="1"/>
        </dgm:presLayoutVars>
      </dgm:prSet>
      <dgm:spPr/>
    </dgm:pt>
    <dgm:pt modelId="{ABC976C1-EF0A-49DE-A328-AAFEEECED8A8}" type="pres">
      <dgm:prSet presAssocID="{53C03E92-518B-4608-B6FB-7CBC4C662EB6}" presName="levelTx" presStyleLbl="revTx" presStyleIdx="0" presStyleCnt="0">
        <dgm:presLayoutVars>
          <dgm:chMax val="1"/>
          <dgm:bulletEnabled val="1"/>
        </dgm:presLayoutVars>
      </dgm:prSet>
      <dgm:spPr/>
    </dgm:pt>
    <dgm:pt modelId="{D25BA18C-1457-4C03-B00C-2201995A044C}" type="pres">
      <dgm:prSet presAssocID="{A8B56C18-AF83-411C-85C0-4399BD5D01CD}" presName="Name8" presStyleCnt="0"/>
      <dgm:spPr/>
    </dgm:pt>
    <dgm:pt modelId="{6CEB006D-B7A9-46AA-B372-8016048F97DB}" type="pres">
      <dgm:prSet presAssocID="{A8B56C18-AF83-411C-85C0-4399BD5D01CD}" presName="level" presStyleLbl="node1" presStyleIdx="2" presStyleCnt="6">
        <dgm:presLayoutVars>
          <dgm:chMax val="1"/>
          <dgm:bulletEnabled val="1"/>
        </dgm:presLayoutVars>
      </dgm:prSet>
      <dgm:spPr/>
    </dgm:pt>
    <dgm:pt modelId="{C1362AD8-7BE2-4764-966D-D1733D5CD76B}" type="pres">
      <dgm:prSet presAssocID="{A8B56C18-AF83-411C-85C0-4399BD5D01CD}"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3" presStyleCnt="6"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4" presStyleCnt="6"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5" presStyleCnt="6"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5" destOrd="0" parTransId="{44F7A590-04EE-498B-800D-B161402262AE}" sibTransId="{947E79AF-7420-40BC-8B30-8978119AB521}"/>
    <dgm:cxn modelId="{E7519A26-A404-41DD-9B76-D5263013F534}" srcId="{591835CE-5409-4425-9ED5-1B14D46D7921}" destId="{717709EB-D4C5-4683-8E3A-BE5F7BE3185C}" srcOrd="4" destOrd="0" parTransId="{EB567FE3-0748-4511-87DB-3F052B1DC225}" sibTransId="{CB374525-8F6B-4EA6-B2AD-18891F9C714D}"/>
    <dgm:cxn modelId="{E42E172B-4F6D-4B34-B503-3BC6D100EFC8}" srcId="{591835CE-5409-4425-9ED5-1B14D46D7921}" destId="{53C03E92-518B-4608-B6FB-7CBC4C662EB6}" srcOrd="1" destOrd="0" parTransId="{1D8D4F5C-07D7-460A-B7EB-8CB08C411FFB}" sibTransId="{1C2DA575-BFE0-47BA-9582-75D33D6D43C6}"/>
    <dgm:cxn modelId="{8DFB1A32-F2A7-4DDF-827F-0D93579781FD}" type="presOf" srcId="{A8B56C18-AF83-411C-85C0-4399BD5D01CD}" destId="{C1362AD8-7BE2-4764-966D-D1733D5CD76B}" srcOrd="1" destOrd="0" presId="urn:microsoft.com/office/officeart/2005/8/layout/pyramid3"/>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AB5D3E5A-C945-4EFA-8E87-CE577E2898E7}" srcId="{591835CE-5409-4425-9ED5-1B14D46D7921}" destId="{A8B56C18-AF83-411C-85C0-4399BD5D01CD}" srcOrd="2" destOrd="0" parTransId="{D0950C91-63B5-4A35-BAB6-F5671889037A}" sibTransId="{E3D16A5D-7C9B-4C53-A9CA-475862F08571}"/>
    <dgm:cxn modelId="{BEB25C85-F82C-4892-8925-8A5865D0E641}" type="presOf" srcId="{53C03E92-518B-4608-B6FB-7CBC4C662EB6}" destId="{ABC976C1-EF0A-49DE-A328-AAFEEECED8A8}" srcOrd="1" destOrd="0" presId="urn:microsoft.com/office/officeart/2005/8/layout/pyramid3"/>
    <dgm:cxn modelId="{56BF6386-67AF-4A31-AD0C-1221BB7F2EA6}" type="presOf" srcId="{A8B56C18-AF83-411C-85C0-4399BD5D01CD}" destId="{6CEB006D-B7A9-46AA-B372-8016048F97DB}" srcOrd="0"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3"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A051D2F6-98B7-4502-8365-1518A7F7B14A}" type="presOf" srcId="{53C03E92-518B-4608-B6FB-7CBC4C662EB6}" destId="{855A2FE0-7668-464E-A4E1-BB796A5099A3}"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96F36210-3216-4184-9331-FAE122EBBC8D}" type="presParOf" srcId="{594BD1C7-BA70-42E5-9353-DF8F6CF144A7}" destId="{B8BDFA36-A0DE-4A01-ADF4-F7C32E51FAB0}" srcOrd="1" destOrd="0" presId="urn:microsoft.com/office/officeart/2005/8/layout/pyramid3"/>
    <dgm:cxn modelId="{27D81FAE-55CC-467F-8C77-706679DFB78C}" type="presParOf" srcId="{B8BDFA36-A0DE-4A01-ADF4-F7C32E51FAB0}" destId="{855A2FE0-7668-464E-A4E1-BB796A5099A3}" srcOrd="0" destOrd="0" presId="urn:microsoft.com/office/officeart/2005/8/layout/pyramid3"/>
    <dgm:cxn modelId="{56BA3AD4-89AC-48DE-B35D-16E1D734D048}" type="presParOf" srcId="{B8BDFA36-A0DE-4A01-ADF4-F7C32E51FAB0}" destId="{ABC976C1-EF0A-49DE-A328-AAFEEECED8A8}" srcOrd="1" destOrd="0" presId="urn:microsoft.com/office/officeart/2005/8/layout/pyramid3"/>
    <dgm:cxn modelId="{73284C6D-B278-49C7-AC09-47FC4F7B969B}" type="presParOf" srcId="{594BD1C7-BA70-42E5-9353-DF8F6CF144A7}" destId="{D25BA18C-1457-4C03-B00C-2201995A044C}" srcOrd="2" destOrd="0" presId="urn:microsoft.com/office/officeart/2005/8/layout/pyramid3"/>
    <dgm:cxn modelId="{35AA1346-0F7C-4E3F-9B94-5711FAE1AD4E}" type="presParOf" srcId="{D25BA18C-1457-4C03-B00C-2201995A044C}" destId="{6CEB006D-B7A9-46AA-B372-8016048F97DB}" srcOrd="0" destOrd="0" presId="urn:microsoft.com/office/officeart/2005/8/layout/pyramid3"/>
    <dgm:cxn modelId="{04347DBA-C0BC-4122-B7F5-34BD944A7C1B}" type="presParOf" srcId="{D25BA18C-1457-4C03-B00C-2201995A044C}" destId="{C1362AD8-7BE2-4764-966D-D1733D5CD76B}" srcOrd="1" destOrd="0" presId="urn:microsoft.com/office/officeart/2005/8/layout/pyramid3"/>
    <dgm:cxn modelId="{F658271B-E34E-404D-9F20-C657212515F6}" type="presParOf" srcId="{594BD1C7-BA70-42E5-9353-DF8F6CF144A7}" destId="{0928160A-5301-420C-A4FF-225B5F15E263}" srcOrd="3"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4"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5"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E233AF-2382-4E96-A7BF-97025C02458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4AAB0C1-5A1F-48E7-97CE-F409211774C4}">
      <dgm:prSet phldrT="[Text]"/>
      <dgm:spPr>
        <a:solidFill>
          <a:srgbClr val="3682B4"/>
        </a:solidFill>
        <a:ln>
          <a:solidFill>
            <a:schemeClr val="tx1"/>
          </a:solidFill>
        </a:ln>
      </dgm:spPr>
      <dgm:t>
        <a:bodyPr/>
        <a:lstStyle/>
        <a:p>
          <a:r>
            <a:rPr lang="en-US" b="1" dirty="0"/>
            <a:t>Addressable TV</a:t>
          </a:r>
        </a:p>
      </dgm:t>
    </dgm:pt>
    <dgm:pt modelId="{4F670879-2BB1-4362-B239-EB5727430A9D}" type="parTrans" cxnId="{4836EB7A-9958-49FD-BC77-AEBD22C17484}">
      <dgm:prSet/>
      <dgm:spPr/>
      <dgm:t>
        <a:bodyPr/>
        <a:lstStyle/>
        <a:p>
          <a:endParaRPr lang="en-US"/>
        </a:p>
      </dgm:t>
    </dgm:pt>
    <dgm:pt modelId="{17EE021F-2E06-42D7-A483-FDF6F8AE301D}" type="sibTrans" cxnId="{4836EB7A-9958-49FD-BC77-AEBD22C17484}">
      <dgm:prSet/>
      <dgm:spPr/>
      <dgm:t>
        <a:bodyPr/>
        <a:lstStyle/>
        <a:p>
          <a:endParaRPr lang="en-US"/>
        </a:p>
      </dgm:t>
    </dgm:pt>
    <dgm:pt modelId="{E2B62630-868C-46BB-B0F9-B28393A9E20E}">
      <dgm:prSet phldrT="[Text]"/>
      <dgm:spPr>
        <a:solidFill>
          <a:srgbClr val="3682B4"/>
        </a:solidFill>
        <a:ln>
          <a:solidFill>
            <a:schemeClr val="tx1"/>
          </a:solidFill>
        </a:ln>
      </dgm:spPr>
      <dgm:t>
        <a:bodyPr/>
        <a:lstStyle/>
        <a:p>
          <a:r>
            <a:rPr lang="en-US" b="1" dirty="0" err="1"/>
            <a:t>Xandr</a:t>
          </a:r>
          <a:endParaRPr lang="en-US" b="1" dirty="0"/>
        </a:p>
      </dgm:t>
    </dgm:pt>
    <dgm:pt modelId="{B7B58D14-0704-467B-A562-98B4012B570A}" type="parTrans" cxnId="{24F09B02-6D44-4639-B595-7A224510C9AD}">
      <dgm:prSet/>
      <dgm:spPr/>
      <dgm:t>
        <a:bodyPr/>
        <a:lstStyle/>
        <a:p>
          <a:endParaRPr lang="en-US"/>
        </a:p>
      </dgm:t>
    </dgm:pt>
    <dgm:pt modelId="{F62DBA54-D99C-4312-9483-35731B414D60}" type="sibTrans" cxnId="{24F09B02-6D44-4639-B595-7A224510C9AD}">
      <dgm:prSet/>
      <dgm:spPr/>
      <dgm:t>
        <a:bodyPr/>
        <a:lstStyle/>
        <a:p>
          <a:endParaRPr lang="en-US"/>
        </a:p>
      </dgm:t>
    </dgm:pt>
    <dgm:pt modelId="{4B3E971D-E51A-47CD-A84D-B48ABBC45CDC}">
      <dgm:prSet phldrT="[Text]"/>
      <dgm:spPr>
        <a:solidFill>
          <a:srgbClr val="3682B4"/>
        </a:solidFill>
        <a:ln>
          <a:solidFill>
            <a:schemeClr val="tx1"/>
          </a:solidFill>
        </a:ln>
      </dgm:spPr>
      <dgm:t>
        <a:bodyPr/>
        <a:lstStyle/>
        <a:p>
          <a:r>
            <a:rPr lang="en-US" b="1" dirty="0"/>
            <a:t>DISH</a:t>
          </a:r>
        </a:p>
      </dgm:t>
    </dgm:pt>
    <dgm:pt modelId="{EF9AF947-9A28-4660-8CA5-3FD94E1D7AC5}" type="parTrans" cxnId="{0AC4EEF4-7308-43E3-8B94-B16FECCCFEED}">
      <dgm:prSet/>
      <dgm:spPr/>
      <dgm:t>
        <a:bodyPr/>
        <a:lstStyle/>
        <a:p>
          <a:endParaRPr lang="en-US"/>
        </a:p>
      </dgm:t>
    </dgm:pt>
    <dgm:pt modelId="{078FE087-0B3C-4958-A4B6-6B019A70E91A}" type="sibTrans" cxnId="{0AC4EEF4-7308-43E3-8B94-B16FECCCFEED}">
      <dgm:prSet/>
      <dgm:spPr/>
      <dgm:t>
        <a:bodyPr/>
        <a:lstStyle/>
        <a:p>
          <a:endParaRPr lang="en-US"/>
        </a:p>
      </dgm:t>
    </dgm:pt>
    <dgm:pt modelId="{D4966355-85D2-4A07-AA3D-ECA1ED0A0D6D}">
      <dgm:prSet phldrT="[Text]"/>
      <dgm:spPr>
        <a:solidFill>
          <a:srgbClr val="3682B4"/>
        </a:solidFill>
        <a:ln>
          <a:solidFill>
            <a:schemeClr val="tx1"/>
          </a:solidFill>
        </a:ln>
      </dgm:spPr>
      <dgm:t>
        <a:bodyPr/>
        <a:lstStyle/>
        <a:p>
          <a:r>
            <a:rPr lang="en-US" b="1" dirty="0"/>
            <a:t>Charter*</a:t>
          </a:r>
        </a:p>
      </dgm:t>
    </dgm:pt>
    <dgm:pt modelId="{52448F32-B85A-4606-8022-156B3EB38F8A}" type="parTrans" cxnId="{ED3A7170-F879-4F4C-81B6-535964269065}">
      <dgm:prSet/>
      <dgm:spPr/>
      <dgm:t>
        <a:bodyPr/>
        <a:lstStyle/>
        <a:p>
          <a:endParaRPr lang="en-US"/>
        </a:p>
      </dgm:t>
    </dgm:pt>
    <dgm:pt modelId="{C9854F78-013E-40B3-B785-0257CE15C0AD}" type="sibTrans" cxnId="{ED3A7170-F879-4F4C-81B6-535964269065}">
      <dgm:prSet/>
      <dgm:spPr/>
      <dgm:t>
        <a:bodyPr/>
        <a:lstStyle/>
        <a:p>
          <a:endParaRPr lang="en-US"/>
        </a:p>
      </dgm:t>
    </dgm:pt>
    <dgm:pt modelId="{69259486-BC93-4B94-AB25-DCC13F8E35ED}">
      <dgm:prSet phldrT="[Text]"/>
      <dgm:spPr>
        <a:solidFill>
          <a:srgbClr val="3682B4"/>
        </a:solidFill>
        <a:ln>
          <a:solidFill>
            <a:schemeClr val="tx1"/>
          </a:solidFill>
        </a:ln>
      </dgm:spPr>
      <dgm:t>
        <a:bodyPr/>
        <a:lstStyle/>
        <a:p>
          <a:r>
            <a:rPr lang="en-US" b="1" dirty="0"/>
            <a:t>Altice</a:t>
          </a:r>
        </a:p>
      </dgm:t>
    </dgm:pt>
    <dgm:pt modelId="{9FF44C1F-360A-4527-8DEE-042434945B54}" type="parTrans" cxnId="{C1959EB6-290A-4087-9202-F91139E90232}">
      <dgm:prSet/>
      <dgm:spPr/>
      <dgm:t>
        <a:bodyPr/>
        <a:lstStyle/>
        <a:p>
          <a:endParaRPr lang="en-US"/>
        </a:p>
      </dgm:t>
    </dgm:pt>
    <dgm:pt modelId="{E24B5ED4-6E3C-42D4-9ACC-2D91A7F2C2E2}" type="sibTrans" cxnId="{C1959EB6-290A-4087-9202-F91139E90232}">
      <dgm:prSet/>
      <dgm:spPr/>
      <dgm:t>
        <a:bodyPr/>
        <a:lstStyle/>
        <a:p>
          <a:endParaRPr lang="en-US"/>
        </a:p>
      </dgm:t>
    </dgm:pt>
    <dgm:pt modelId="{28B6AED8-1DAC-427D-9B7B-796ED75467CA}">
      <dgm:prSet phldrT="[Text]"/>
      <dgm:spPr>
        <a:solidFill>
          <a:srgbClr val="3682B4"/>
        </a:solidFill>
        <a:ln>
          <a:solidFill>
            <a:schemeClr val="tx1"/>
          </a:solidFill>
        </a:ln>
      </dgm:spPr>
      <dgm:t>
        <a:bodyPr/>
        <a:lstStyle/>
        <a:p>
          <a:r>
            <a:rPr lang="en-US" b="1" dirty="0"/>
            <a:t>Comcast</a:t>
          </a:r>
        </a:p>
      </dgm:t>
    </dgm:pt>
    <dgm:pt modelId="{A75B2B9B-4848-4021-99FD-F534242CFAE0}" type="parTrans" cxnId="{37A578DB-0331-4B05-96E4-11BBE0920762}">
      <dgm:prSet/>
      <dgm:spPr/>
      <dgm:t>
        <a:bodyPr/>
        <a:lstStyle/>
        <a:p>
          <a:endParaRPr lang="en-US"/>
        </a:p>
      </dgm:t>
    </dgm:pt>
    <dgm:pt modelId="{71537A33-9371-4751-8D4C-8571F4668364}" type="sibTrans" cxnId="{37A578DB-0331-4B05-96E4-11BBE0920762}">
      <dgm:prSet/>
      <dgm:spPr/>
      <dgm:t>
        <a:bodyPr/>
        <a:lstStyle/>
        <a:p>
          <a:endParaRPr lang="en-US"/>
        </a:p>
      </dgm:t>
    </dgm:pt>
    <dgm:pt modelId="{9C0F490D-1641-435A-AE0F-8B90B51D3D9B}">
      <dgm:prSet phldrT="[Text]"/>
      <dgm:spPr>
        <a:solidFill>
          <a:srgbClr val="3682B4"/>
        </a:solidFill>
        <a:ln>
          <a:solidFill>
            <a:schemeClr val="tx1"/>
          </a:solidFill>
        </a:ln>
      </dgm:spPr>
      <dgm:t>
        <a:bodyPr/>
        <a:lstStyle/>
        <a:p>
          <a:r>
            <a:rPr lang="en-US" b="1" dirty="0"/>
            <a:t>Cox*</a:t>
          </a:r>
        </a:p>
      </dgm:t>
    </dgm:pt>
    <dgm:pt modelId="{71708536-4452-4853-A7E8-63E23740DB2E}" type="parTrans" cxnId="{9A4A60F7-2563-4D7F-B71A-2669E4AEAA1B}">
      <dgm:prSet/>
      <dgm:spPr/>
      <dgm:t>
        <a:bodyPr/>
        <a:lstStyle/>
        <a:p>
          <a:endParaRPr lang="en-US"/>
        </a:p>
      </dgm:t>
    </dgm:pt>
    <dgm:pt modelId="{5189CBBA-EEA4-4E51-972A-AF55DD458BB0}" type="sibTrans" cxnId="{9A4A60F7-2563-4D7F-B71A-2669E4AEAA1B}">
      <dgm:prSet/>
      <dgm:spPr/>
      <dgm:t>
        <a:bodyPr/>
        <a:lstStyle/>
        <a:p>
          <a:endParaRPr lang="en-US"/>
        </a:p>
      </dgm:t>
    </dgm:pt>
    <dgm:pt modelId="{2F67C862-ECA0-4A3D-9707-DED654A62ED0}">
      <dgm:prSet phldrT="[Text]"/>
      <dgm:spPr>
        <a:solidFill>
          <a:srgbClr val="3682B4"/>
        </a:solidFill>
        <a:ln>
          <a:solidFill>
            <a:schemeClr val="tx1"/>
          </a:solidFill>
        </a:ln>
      </dgm:spPr>
      <dgm:t>
        <a:bodyPr/>
        <a:lstStyle/>
        <a:p>
          <a:r>
            <a:rPr lang="en-US" b="1" dirty="0"/>
            <a:t>Verizon</a:t>
          </a:r>
        </a:p>
      </dgm:t>
    </dgm:pt>
    <dgm:pt modelId="{50D4F962-1F76-41D5-8E83-0B6A700F0785}" type="parTrans" cxnId="{912530D2-9DE0-4EE2-BFAA-C25F7306BFBE}">
      <dgm:prSet/>
      <dgm:spPr/>
      <dgm:t>
        <a:bodyPr/>
        <a:lstStyle/>
        <a:p>
          <a:endParaRPr lang="en-US"/>
        </a:p>
      </dgm:t>
    </dgm:pt>
    <dgm:pt modelId="{37EE55EA-2E11-49D6-8D4A-BA1B12EB3627}" type="sibTrans" cxnId="{912530D2-9DE0-4EE2-BFAA-C25F7306BFBE}">
      <dgm:prSet/>
      <dgm:spPr/>
      <dgm:t>
        <a:bodyPr/>
        <a:lstStyle/>
        <a:p>
          <a:endParaRPr lang="en-US"/>
        </a:p>
      </dgm:t>
    </dgm:pt>
    <dgm:pt modelId="{4E2076CE-068A-45A5-835C-878420C28558}" type="pres">
      <dgm:prSet presAssocID="{5AE233AF-2382-4E96-A7BF-97025C024588}" presName="Name0" presStyleCnt="0">
        <dgm:presLayoutVars>
          <dgm:chMax val="1"/>
          <dgm:dir/>
          <dgm:animLvl val="ctr"/>
          <dgm:resizeHandles val="exact"/>
        </dgm:presLayoutVars>
      </dgm:prSet>
      <dgm:spPr/>
    </dgm:pt>
    <dgm:pt modelId="{8EDE6FD1-50EE-4327-ABDC-977F8E67022A}" type="pres">
      <dgm:prSet presAssocID="{44AAB0C1-5A1F-48E7-97CE-F409211774C4}" presName="centerShape" presStyleLbl="node0" presStyleIdx="0" presStyleCnt="1"/>
      <dgm:spPr/>
    </dgm:pt>
    <dgm:pt modelId="{4E3C9874-C643-4CB7-8796-B148DFBDBE16}" type="pres">
      <dgm:prSet presAssocID="{E2B62630-868C-46BB-B0F9-B28393A9E20E}" presName="node" presStyleLbl="node1" presStyleIdx="0" presStyleCnt="7">
        <dgm:presLayoutVars>
          <dgm:bulletEnabled val="1"/>
        </dgm:presLayoutVars>
      </dgm:prSet>
      <dgm:spPr/>
    </dgm:pt>
    <dgm:pt modelId="{6546DF1A-CF16-41F7-9928-92145A3613B1}" type="pres">
      <dgm:prSet presAssocID="{E2B62630-868C-46BB-B0F9-B28393A9E20E}" presName="dummy" presStyleCnt="0"/>
      <dgm:spPr/>
    </dgm:pt>
    <dgm:pt modelId="{DA1BE680-BAA5-4E05-9417-80B882A86C11}" type="pres">
      <dgm:prSet presAssocID="{F62DBA54-D99C-4312-9483-35731B414D60}" presName="sibTrans" presStyleLbl="sibTrans2D1" presStyleIdx="0" presStyleCnt="7"/>
      <dgm:spPr/>
    </dgm:pt>
    <dgm:pt modelId="{CDCAFCA9-DE7C-4924-8D5F-5E2E5D268A90}" type="pres">
      <dgm:prSet presAssocID="{4B3E971D-E51A-47CD-A84D-B48ABBC45CDC}" presName="node" presStyleLbl="node1" presStyleIdx="1" presStyleCnt="7">
        <dgm:presLayoutVars>
          <dgm:bulletEnabled val="1"/>
        </dgm:presLayoutVars>
      </dgm:prSet>
      <dgm:spPr/>
    </dgm:pt>
    <dgm:pt modelId="{72BD7730-7AA0-4A72-97D9-7E846F22459B}" type="pres">
      <dgm:prSet presAssocID="{4B3E971D-E51A-47CD-A84D-B48ABBC45CDC}" presName="dummy" presStyleCnt="0"/>
      <dgm:spPr/>
    </dgm:pt>
    <dgm:pt modelId="{1213FF2B-5133-4E83-A412-1A9C5C76A639}" type="pres">
      <dgm:prSet presAssocID="{078FE087-0B3C-4958-A4B6-6B019A70E91A}" presName="sibTrans" presStyleLbl="sibTrans2D1" presStyleIdx="1" presStyleCnt="7"/>
      <dgm:spPr/>
    </dgm:pt>
    <dgm:pt modelId="{4E073718-6ED3-41D7-B705-54D3A0E3E115}" type="pres">
      <dgm:prSet presAssocID="{D4966355-85D2-4A07-AA3D-ECA1ED0A0D6D}" presName="node" presStyleLbl="node1" presStyleIdx="2" presStyleCnt="7">
        <dgm:presLayoutVars>
          <dgm:bulletEnabled val="1"/>
        </dgm:presLayoutVars>
      </dgm:prSet>
      <dgm:spPr/>
    </dgm:pt>
    <dgm:pt modelId="{3BA38FC5-A333-4FCF-9804-72B7476D13B5}" type="pres">
      <dgm:prSet presAssocID="{D4966355-85D2-4A07-AA3D-ECA1ED0A0D6D}" presName="dummy" presStyleCnt="0"/>
      <dgm:spPr/>
    </dgm:pt>
    <dgm:pt modelId="{8BA58DD7-248C-4261-A7FA-1D3FFCF45CA6}" type="pres">
      <dgm:prSet presAssocID="{C9854F78-013E-40B3-B785-0257CE15C0AD}" presName="sibTrans" presStyleLbl="sibTrans2D1" presStyleIdx="2" presStyleCnt="7"/>
      <dgm:spPr/>
    </dgm:pt>
    <dgm:pt modelId="{80EE49C4-337E-4FBA-9E05-A80B9D38FCD5}" type="pres">
      <dgm:prSet presAssocID="{28B6AED8-1DAC-427D-9B7B-796ED75467CA}" presName="node" presStyleLbl="node1" presStyleIdx="3" presStyleCnt="7">
        <dgm:presLayoutVars>
          <dgm:bulletEnabled val="1"/>
        </dgm:presLayoutVars>
      </dgm:prSet>
      <dgm:spPr/>
    </dgm:pt>
    <dgm:pt modelId="{6E98B1BC-77A7-44B8-A11B-FA90BC3C6928}" type="pres">
      <dgm:prSet presAssocID="{28B6AED8-1DAC-427D-9B7B-796ED75467CA}" presName="dummy" presStyleCnt="0"/>
      <dgm:spPr/>
    </dgm:pt>
    <dgm:pt modelId="{59CF7D89-768A-4693-9C77-2A1355D34E7A}" type="pres">
      <dgm:prSet presAssocID="{71537A33-9371-4751-8D4C-8571F4668364}" presName="sibTrans" presStyleLbl="sibTrans2D1" presStyleIdx="3" presStyleCnt="7"/>
      <dgm:spPr/>
    </dgm:pt>
    <dgm:pt modelId="{E6192D29-767B-4078-8018-237321171DFD}" type="pres">
      <dgm:prSet presAssocID="{69259486-BC93-4B94-AB25-DCC13F8E35ED}" presName="node" presStyleLbl="node1" presStyleIdx="4" presStyleCnt="7">
        <dgm:presLayoutVars>
          <dgm:bulletEnabled val="1"/>
        </dgm:presLayoutVars>
      </dgm:prSet>
      <dgm:spPr/>
    </dgm:pt>
    <dgm:pt modelId="{F4E682C2-0DA0-46D8-AD41-C92D0766114F}" type="pres">
      <dgm:prSet presAssocID="{69259486-BC93-4B94-AB25-DCC13F8E35ED}" presName="dummy" presStyleCnt="0"/>
      <dgm:spPr/>
    </dgm:pt>
    <dgm:pt modelId="{E4069B61-8FAE-4A60-9105-FEF48C3AC47E}" type="pres">
      <dgm:prSet presAssocID="{E24B5ED4-6E3C-42D4-9ACC-2D91A7F2C2E2}" presName="sibTrans" presStyleLbl="sibTrans2D1" presStyleIdx="4" presStyleCnt="7"/>
      <dgm:spPr/>
    </dgm:pt>
    <dgm:pt modelId="{C808F9EE-9CCE-4662-B04D-D9D84150B32B}" type="pres">
      <dgm:prSet presAssocID="{9C0F490D-1641-435A-AE0F-8B90B51D3D9B}" presName="node" presStyleLbl="node1" presStyleIdx="5" presStyleCnt="7">
        <dgm:presLayoutVars>
          <dgm:bulletEnabled val="1"/>
        </dgm:presLayoutVars>
      </dgm:prSet>
      <dgm:spPr/>
    </dgm:pt>
    <dgm:pt modelId="{20C49E5A-7094-4300-9339-7750F4FBEBDA}" type="pres">
      <dgm:prSet presAssocID="{9C0F490D-1641-435A-AE0F-8B90B51D3D9B}" presName="dummy" presStyleCnt="0"/>
      <dgm:spPr/>
    </dgm:pt>
    <dgm:pt modelId="{ADBB87D8-9BBC-4BB5-B9D5-CD11AAAE260F}" type="pres">
      <dgm:prSet presAssocID="{5189CBBA-EEA4-4E51-972A-AF55DD458BB0}" presName="sibTrans" presStyleLbl="sibTrans2D1" presStyleIdx="5" presStyleCnt="7"/>
      <dgm:spPr/>
    </dgm:pt>
    <dgm:pt modelId="{02FD42D7-A937-4B79-9214-C34369AC4AA0}" type="pres">
      <dgm:prSet presAssocID="{2F67C862-ECA0-4A3D-9707-DED654A62ED0}" presName="node" presStyleLbl="node1" presStyleIdx="6" presStyleCnt="7">
        <dgm:presLayoutVars>
          <dgm:bulletEnabled val="1"/>
        </dgm:presLayoutVars>
      </dgm:prSet>
      <dgm:spPr/>
    </dgm:pt>
    <dgm:pt modelId="{5800F865-468F-4546-8EB3-F5620ACBDE4A}" type="pres">
      <dgm:prSet presAssocID="{2F67C862-ECA0-4A3D-9707-DED654A62ED0}" presName="dummy" presStyleCnt="0"/>
      <dgm:spPr/>
    </dgm:pt>
    <dgm:pt modelId="{DD6069C1-71A7-4A6C-A65E-A3A0F8E0C5FE}" type="pres">
      <dgm:prSet presAssocID="{37EE55EA-2E11-49D6-8D4A-BA1B12EB3627}" presName="sibTrans" presStyleLbl="sibTrans2D1" presStyleIdx="6" presStyleCnt="7"/>
      <dgm:spPr/>
    </dgm:pt>
  </dgm:ptLst>
  <dgm:cxnLst>
    <dgm:cxn modelId="{24F09B02-6D44-4639-B595-7A224510C9AD}" srcId="{44AAB0C1-5A1F-48E7-97CE-F409211774C4}" destId="{E2B62630-868C-46BB-B0F9-B28393A9E20E}" srcOrd="0" destOrd="0" parTransId="{B7B58D14-0704-467B-A562-98B4012B570A}" sibTransId="{F62DBA54-D99C-4312-9483-35731B414D60}"/>
    <dgm:cxn modelId="{AF9B0226-6D90-452C-B49A-5CE4DEC2409C}" type="presOf" srcId="{F62DBA54-D99C-4312-9483-35731B414D60}" destId="{DA1BE680-BAA5-4E05-9417-80B882A86C11}" srcOrd="0" destOrd="0" presId="urn:microsoft.com/office/officeart/2005/8/layout/radial6"/>
    <dgm:cxn modelId="{F74ABB2C-86B1-421C-8758-0FBFF7B9172C}" type="presOf" srcId="{5AE233AF-2382-4E96-A7BF-97025C024588}" destId="{4E2076CE-068A-45A5-835C-878420C28558}" srcOrd="0" destOrd="0" presId="urn:microsoft.com/office/officeart/2005/8/layout/radial6"/>
    <dgm:cxn modelId="{9747BA30-EA25-4B4D-80A7-00D441A64D59}" type="presOf" srcId="{E2B62630-868C-46BB-B0F9-B28393A9E20E}" destId="{4E3C9874-C643-4CB7-8796-B148DFBDBE16}" srcOrd="0" destOrd="0" presId="urn:microsoft.com/office/officeart/2005/8/layout/radial6"/>
    <dgm:cxn modelId="{8841F733-3739-44ED-A3E8-D3FDEC0A523E}" type="presOf" srcId="{44AAB0C1-5A1F-48E7-97CE-F409211774C4}" destId="{8EDE6FD1-50EE-4327-ABDC-977F8E67022A}" srcOrd="0" destOrd="0" presId="urn:microsoft.com/office/officeart/2005/8/layout/radial6"/>
    <dgm:cxn modelId="{7FEA075F-AF9F-43DE-AD49-09BFBFE7B1C7}" type="presOf" srcId="{28B6AED8-1DAC-427D-9B7B-796ED75467CA}" destId="{80EE49C4-337E-4FBA-9E05-A80B9D38FCD5}" srcOrd="0" destOrd="0" presId="urn:microsoft.com/office/officeart/2005/8/layout/radial6"/>
    <dgm:cxn modelId="{F266CC4B-6EC9-4135-99E7-7715821FCD63}" type="presOf" srcId="{C9854F78-013E-40B3-B785-0257CE15C0AD}" destId="{8BA58DD7-248C-4261-A7FA-1D3FFCF45CA6}" srcOrd="0" destOrd="0" presId="urn:microsoft.com/office/officeart/2005/8/layout/radial6"/>
    <dgm:cxn modelId="{79F01950-4B11-44EC-AC2A-900A2A814E85}" type="presOf" srcId="{4B3E971D-E51A-47CD-A84D-B48ABBC45CDC}" destId="{CDCAFCA9-DE7C-4924-8D5F-5E2E5D268A90}" srcOrd="0" destOrd="0" presId="urn:microsoft.com/office/officeart/2005/8/layout/radial6"/>
    <dgm:cxn modelId="{ED3A7170-F879-4F4C-81B6-535964269065}" srcId="{44AAB0C1-5A1F-48E7-97CE-F409211774C4}" destId="{D4966355-85D2-4A07-AA3D-ECA1ED0A0D6D}" srcOrd="2" destOrd="0" parTransId="{52448F32-B85A-4606-8022-156B3EB38F8A}" sibTransId="{C9854F78-013E-40B3-B785-0257CE15C0AD}"/>
    <dgm:cxn modelId="{9BA89574-5905-4FBA-A2CD-AD910E8E58C3}" type="presOf" srcId="{2F67C862-ECA0-4A3D-9707-DED654A62ED0}" destId="{02FD42D7-A937-4B79-9214-C34369AC4AA0}" srcOrd="0" destOrd="0" presId="urn:microsoft.com/office/officeart/2005/8/layout/radial6"/>
    <dgm:cxn modelId="{4836EB7A-9958-49FD-BC77-AEBD22C17484}" srcId="{5AE233AF-2382-4E96-A7BF-97025C024588}" destId="{44AAB0C1-5A1F-48E7-97CE-F409211774C4}" srcOrd="0" destOrd="0" parTransId="{4F670879-2BB1-4362-B239-EB5727430A9D}" sibTransId="{17EE021F-2E06-42D7-A483-FDF6F8AE301D}"/>
    <dgm:cxn modelId="{6D559582-986A-44C1-B7C0-ED07161F9A4E}" type="presOf" srcId="{D4966355-85D2-4A07-AA3D-ECA1ED0A0D6D}" destId="{4E073718-6ED3-41D7-B705-54D3A0E3E115}" srcOrd="0" destOrd="0" presId="urn:microsoft.com/office/officeart/2005/8/layout/radial6"/>
    <dgm:cxn modelId="{7E69C482-3A4B-4371-8C9C-D9ACACC085EE}" type="presOf" srcId="{69259486-BC93-4B94-AB25-DCC13F8E35ED}" destId="{E6192D29-767B-4078-8018-237321171DFD}" srcOrd="0" destOrd="0" presId="urn:microsoft.com/office/officeart/2005/8/layout/radial6"/>
    <dgm:cxn modelId="{94DDDC82-DC24-43F2-BE81-4E2B78DC4D99}" type="presOf" srcId="{37EE55EA-2E11-49D6-8D4A-BA1B12EB3627}" destId="{DD6069C1-71A7-4A6C-A65E-A3A0F8E0C5FE}" srcOrd="0" destOrd="0" presId="urn:microsoft.com/office/officeart/2005/8/layout/radial6"/>
    <dgm:cxn modelId="{A96D5596-99BA-43E3-A587-C0740DAF5785}" type="presOf" srcId="{078FE087-0B3C-4958-A4B6-6B019A70E91A}" destId="{1213FF2B-5133-4E83-A412-1A9C5C76A639}" srcOrd="0" destOrd="0" presId="urn:microsoft.com/office/officeart/2005/8/layout/radial6"/>
    <dgm:cxn modelId="{8680619B-D64F-403F-863F-2A5429183B11}" type="presOf" srcId="{5189CBBA-EEA4-4E51-972A-AF55DD458BB0}" destId="{ADBB87D8-9BBC-4BB5-B9D5-CD11AAAE260F}" srcOrd="0" destOrd="0" presId="urn:microsoft.com/office/officeart/2005/8/layout/radial6"/>
    <dgm:cxn modelId="{C1959EB6-290A-4087-9202-F91139E90232}" srcId="{44AAB0C1-5A1F-48E7-97CE-F409211774C4}" destId="{69259486-BC93-4B94-AB25-DCC13F8E35ED}" srcOrd="4" destOrd="0" parTransId="{9FF44C1F-360A-4527-8DEE-042434945B54}" sibTransId="{E24B5ED4-6E3C-42D4-9ACC-2D91A7F2C2E2}"/>
    <dgm:cxn modelId="{FBDE3DBC-4907-43C1-933F-749B943FBA8E}" type="presOf" srcId="{9C0F490D-1641-435A-AE0F-8B90B51D3D9B}" destId="{C808F9EE-9CCE-4662-B04D-D9D84150B32B}" srcOrd="0" destOrd="0" presId="urn:microsoft.com/office/officeart/2005/8/layout/radial6"/>
    <dgm:cxn modelId="{912530D2-9DE0-4EE2-BFAA-C25F7306BFBE}" srcId="{44AAB0C1-5A1F-48E7-97CE-F409211774C4}" destId="{2F67C862-ECA0-4A3D-9707-DED654A62ED0}" srcOrd="6" destOrd="0" parTransId="{50D4F962-1F76-41D5-8E83-0B6A700F0785}" sibTransId="{37EE55EA-2E11-49D6-8D4A-BA1B12EB3627}"/>
    <dgm:cxn modelId="{37A578DB-0331-4B05-96E4-11BBE0920762}" srcId="{44AAB0C1-5A1F-48E7-97CE-F409211774C4}" destId="{28B6AED8-1DAC-427D-9B7B-796ED75467CA}" srcOrd="3" destOrd="0" parTransId="{A75B2B9B-4848-4021-99FD-F534242CFAE0}" sibTransId="{71537A33-9371-4751-8D4C-8571F4668364}"/>
    <dgm:cxn modelId="{A7D0D5E8-B345-42F5-922A-C7E52BFE0EC9}" type="presOf" srcId="{71537A33-9371-4751-8D4C-8571F4668364}" destId="{59CF7D89-768A-4693-9C77-2A1355D34E7A}" srcOrd="0" destOrd="0" presId="urn:microsoft.com/office/officeart/2005/8/layout/radial6"/>
    <dgm:cxn modelId="{0AC4EEF4-7308-43E3-8B94-B16FECCCFEED}" srcId="{44AAB0C1-5A1F-48E7-97CE-F409211774C4}" destId="{4B3E971D-E51A-47CD-A84D-B48ABBC45CDC}" srcOrd="1" destOrd="0" parTransId="{EF9AF947-9A28-4660-8CA5-3FD94E1D7AC5}" sibTransId="{078FE087-0B3C-4958-A4B6-6B019A70E91A}"/>
    <dgm:cxn modelId="{9A4A60F7-2563-4D7F-B71A-2669E4AEAA1B}" srcId="{44AAB0C1-5A1F-48E7-97CE-F409211774C4}" destId="{9C0F490D-1641-435A-AE0F-8B90B51D3D9B}" srcOrd="5" destOrd="0" parTransId="{71708536-4452-4853-A7E8-63E23740DB2E}" sibTransId="{5189CBBA-EEA4-4E51-972A-AF55DD458BB0}"/>
    <dgm:cxn modelId="{80CFE0FF-6D59-4663-947C-948A7044698D}" type="presOf" srcId="{E24B5ED4-6E3C-42D4-9ACC-2D91A7F2C2E2}" destId="{E4069B61-8FAE-4A60-9105-FEF48C3AC47E}" srcOrd="0" destOrd="0" presId="urn:microsoft.com/office/officeart/2005/8/layout/radial6"/>
    <dgm:cxn modelId="{DD425CD8-E446-416F-8CA8-E3F02140BECE}" type="presParOf" srcId="{4E2076CE-068A-45A5-835C-878420C28558}" destId="{8EDE6FD1-50EE-4327-ABDC-977F8E67022A}" srcOrd="0" destOrd="0" presId="urn:microsoft.com/office/officeart/2005/8/layout/radial6"/>
    <dgm:cxn modelId="{F81E1B91-2F5B-4F4E-ABBD-D80CB38DD348}" type="presParOf" srcId="{4E2076CE-068A-45A5-835C-878420C28558}" destId="{4E3C9874-C643-4CB7-8796-B148DFBDBE16}" srcOrd="1" destOrd="0" presId="urn:microsoft.com/office/officeart/2005/8/layout/radial6"/>
    <dgm:cxn modelId="{5F8247E4-69E7-4968-BC3B-0EE045F0D05A}" type="presParOf" srcId="{4E2076CE-068A-45A5-835C-878420C28558}" destId="{6546DF1A-CF16-41F7-9928-92145A3613B1}" srcOrd="2" destOrd="0" presId="urn:microsoft.com/office/officeart/2005/8/layout/radial6"/>
    <dgm:cxn modelId="{A6F28341-0582-4505-93A5-B715748FC280}" type="presParOf" srcId="{4E2076CE-068A-45A5-835C-878420C28558}" destId="{DA1BE680-BAA5-4E05-9417-80B882A86C11}" srcOrd="3" destOrd="0" presId="urn:microsoft.com/office/officeart/2005/8/layout/radial6"/>
    <dgm:cxn modelId="{F730DB74-BB1C-48DB-B963-0CFA5C1CEF42}" type="presParOf" srcId="{4E2076CE-068A-45A5-835C-878420C28558}" destId="{CDCAFCA9-DE7C-4924-8D5F-5E2E5D268A90}" srcOrd="4" destOrd="0" presId="urn:microsoft.com/office/officeart/2005/8/layout/radial6"/>
    <dgm:cxn modelId="{683E19F4-F2BB-486A-80A6-268847C4B009}" type="presParOf" srcId="{4E2076CE-068A-45A5-835C-878420C28558}" destId="{72BD7730-7AA0-4A72-97D9-7E846F22459B}" srcOrd="5" destOrd="0" presId="urn:microsoft.com/office/officeart/2005/8/layout/radial6"/>
    <dgm:cxn modelId="{839B38B0-A874-47F4-9632-EDF66A9F1259}" type="presParOf" srcId="{4E2076CE-068A-45A5-835C-878420C28558}" destId="{1213FF2B-5133-4E83-A412-1A9C5C76A639}" srcOrd="6" destOrd="0" presId="urn:microsoft.com/office/officeart/2005/8/layout/radial6"/>
    <dgm:cxn modelId="{D7D83D33-9A79-4E15-A974-801B667F59C9}" type="presParOf" srcId="{4E2076CE-068A-45A5-835C-878420C28558}" destId="{4E073718-6ED3-41D7-B705-54D3A0E3E115}" srcOrd="7" destOrd="0" presId="urn:microsoft.com/office/officeart/2005/8/layout/radial6"/>
    <dgm:cxn modelId="{D0DB80CD-23D2-4A02-A0E9-09A46CB9CDF7}" type="presParOf" srcId="{4E2076CE-068A-45A5-835C-878420C28558}" destId="{3BA38FC5-A333-4FCF-9804-72B7476D13B5}" srcOrd="8" destOrd="0" presId="urn:microsoft.com/office/officeart/2005/8/layout/radial6"/>
    <dgm:cxn modelId="{507870D7-F27C-4CBC-8B97-248FA3DA60CC}" type="presParOf" srcId="{4E2076CE-068A-45A5-835C-878420C28558}" destId="{8BA58DD7-248C-4261-A7FA-1D3FFCF45CA6}" srcOrd="9" destOrd="0" presId="urn:microsoft.com/office/officeart/2005/8/layout/radial6"/>
    <dgm:cxn modelId="{A490D9C1-F4FC-4E29-B058-7E9D7A954895}" type="presParOf" srcId="{4E2076CE-068A-45A5-835C-878420C28558}" destId="{80EE49C4-337E-4FBA-9E05-A80B9D38FCD5}" srcOrd="10" destOrd="0" presId="urn:microsoft.com/office/officeart/2005/8/layout/radial6"/>
    <dgm:cxn modelId="{8D7BBD68-DE15-4DB6-9838-C5FD22265123}" type="presParOf" srcId="{4E2076CE-068A-45A5-835C-878420C28558}" destId="{6E98B1BC-77A7-44B8-A11B-FA90BC3C6928}" srcOrd="11" destOrd="0" presId="urn:microsoft.com/office/officeart/2005/8/layout/radial6"/>
    <dgm:cxn modelId="{4397AC27-AB49-4958-9C7A-403F75E66700}" type="presParOf" srcId="{4E2076CE-068A-45A5-835C-878420C28558}" destId="{59CF7D89-768A-4693-9C77-2A1355D34E7A}" srcOrd="12" destOrd="0" presId="urn:microsoft.com/office/officeart/2005/8/layout/radial6"/>
    <dgm:cxn modelId="{A8298DCF-1B90-42B2-B559-8673C7629B11}" type="presParOf" srcId="{4E2076CE-068A-45A5-835C-878420C28558}" destId="{E6192D29-767B-4078-8018-237321171DFD}" srcOrd="13" destOrd="0" presId="urn:microsoft.com/office/officeart/2005/8/layout/radial6"/>
    <dgm:cxn modelId="{E1BA81BB-F74D-4C7A-95DE-37D23D8C9C5D}" type="presParOf" srcId="{4E2076CE-068A-45A5-835C-878420C28558}" destId="{F4E682C2-0DA0-46D8-AD41-C92D0766114F}" srcOrd="14" destOrd="0" presId="urn:microsoft.com/office/officeart/2005/8/layout/radial6"/>
    <dgm:cxn modelId="{BDC79D98-C88F-4BC6-9E70-19BBE6C0FFDA}" type="presParOf" srcId="{4E2076CE-068A-45A5-835C-878420C28558}" destId="{E4069B61-8FAE-4A60-9105-FEF48C3AC47E}" srcOrd="15" destOrd="0" presId="urn:microsoft.com/office/officeart/2005/8/layout/radial6"/>
    <dgm:cxn modelId="{C3E8FBC1-71C9-4E15-9C55-FF55886D7966}" type="presParOf" srcId="{4E2076CE-068A-45A5-835C-878420C28558}" destId="{C808F9EE-9CCE-4662-B04D-D9D84150B32B}" srcOrd="16" destOrd="0" presId="urn:microsoft.com/office/officeart/2005/8/layout/radial6"/>
    <dgm:cxn modelId="{B053E9F9-9CF1-4FE6-9CEF-86A4398B147F}" type="presParOf" srcId="{4E2076CE-068A-45A5-835C-878420C28558}" destId="{20C49E5A-7094-4300-9339-7750F4FBEBDA}" srcOrd="17" destOrd="0" presId="urn:microsoft.com/office/officeart/2005/8/layout/radial6"/>
    <dgm:cxn modelId="{0455BBCD-096A-40F0-B20A-BC398AA44679}" type="presParOf" srcId="{4E2076CE-068A-45A5-835C-878420C28558}" destId="{ADBB87D8-9BBC-4BB5-B9D5-CD11AAAE260F}" srcOrd="18" destOrd="0" presId="urn:microsoft.com/office/officeart/2005/8/layout/radial6"/>
    <dgm:cxn modelId="{14AD21DF-694F-4B4F-9E66-47F25F06C0AA}" type="presParOf" srcId="{4E2076CE-068A-45A5-835C-878420C28558}" destId="{02FD42D7-A937-4B79-9214-C34369AC4AA0}" srcOrd="19" destOrd="0" presId="urn:microsoft.com/office/officeart/2005/8/layout/radial6"/>
    <dgm:cxn modelId="{3F462942-0AA9-4F76-BEA8-3F0F81CBE140}" type="presParOf" srcId="{4E2076CE-068A-45A5-835C-878420C28558}" destId="{5800F865-468F-4546-8EB3-F5620ACBDE4A}" srcOrd="20" destOrd="0" presId="urn:microsoft.com/office/officeart/2005/8/layout/radial6"/>
    <dgm:cxn modelId="{4046347E-BDEE-4808-AF82-3929B4FBB5B7}" type="presParOf" srcId="{4E2076CE-068A-45A5-835C-878420C28558}" destId="{DD6069C1-71A7-4A6C-A65E-A3A0F8E0C5FE}"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069C1-71A7-4A6C-A65E-A3A0F8E0C5FE}">
      <dsp:nvSpPr>
        <dsp:cNvPr id="0" name=""/>
        <dsp:cNvSpPr/>
      </dsp:nvSpPr>
      <dsp:spPr>
        <a:xfrm>
          <a:off x="1484412" y="414009"/>
          <a:ext cx="3272546" cy="3272546"/>
        </a:xfrm>
        <a:prstGeom prst="blockArc">
          <a:avLst>
            <a:gd name="adj1" fmla="val 13114286"/>
            <a:gd name="adj2" fmla="val 16200000"/>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BB87D8-9BBC-4BB5-B9D5-CD11AAAE260F}">
      <dsp:nvSpPr>
        <dsp:cNvPr id="0" name=""/>
        <dsp:cNvSpPr/>
      </dsp:nvSpPr>
      <dsp:spPr>
        <a:xfrm>
          <a:off x="1484412" y="414009"/>
          <a:ext cx="3272546" cy="3272546"/>
        </a:xfrm>
        <a:prstGeom prst="blockArc">
          <a:avLst>
            <a:gd name="adj1" fmla="val 10028571"/>
            <a:gd name="adj2" fmla="val 13114286"/>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69B61-8FAE-4A60-9105-FEF48C3AC47E}">
      <dsp:nvSpPr>
        <dsp:cNvPr id="0" name=""/>
        <dsp:cNvSpPr/>
      </dsp:nvSpPr>
      <dsp:spPr>
        <a:xfrm>
          <a:off x="1484412" y="414009"/>
          <a:ext cx="3272546" cy="3272546"/>
        </a:xfrm>
        <a:prstGeom prst="blockArc">
          <a:avLst>
            <a:gd name="adj1" fmla="val 6942857"/>
            <a:gd name="adj2" fmla="val 10028571"/>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CF7D89-768A-4693-9C77-2A1355D34E7A}">
      <dsp:nvSpPr>
        <dsp:cNvPr id="0" name=""/>
        <dsp:cNvSpPr/>
      </dsp:nvSpPr>
      <dsp:spPr>
        <a:xfrm>
          <a:off x="1484412" y="414009"/>
          <a:ext cx="3272546" cy="3272546"/>
        </a:xfrm>
        <a:prstGeom prst="blockArc">
          <a:avLst>
            <a:gd name="adj1" fmla="val 3857143"/>
            <a:gd name="adj2" fmla="val 6942857"/>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A58DD7-248C-4261-A7FA-1D3FFCF45CA6}">
      <dsp:nvSpPr>
        <dsp:cNvPr id="0" name=""/>
        <dsp:cNvSpPr/>
      </dsp:nvSpPr>
      <dsp:spPr>
        <a:xfrm>
          <a:off x="1484412" y="414009"/>
          <a:ext cx="3272546" cy="3272546"/>
        </a:xfrm>
        <a:prstGeom prst="blockArc">
          <a:avLst>
            <a:gd name="adj1" fmla="val 771429"/>
            <a:gd name="adj2" fmla="val 3857143"/>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FF2B-5133-4E83-A412-1A9C5C76A639}">
      <dsp:nvSpPr>
        <dsp:cNvPr id="0" name=""/>
        <dsp:cNvSpPr/>
      </dsp:nvSpPr>
      <dsp:spPr>
        <a:xfrm>
          <a:off x="1484412" y="414009"/>
          <a:ext cx="3272546" cy="3272546"/>
        </a:xfrm>
        <a:prstGeom prst="blockArc">
          <a:avLst>
            <a:gd name="adj1" fmla="val 19285714"/>
            <a:gd name="adj2" fmla="val 771429"/>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1BE680-BAA5-4E05-9417-80B882A86C11}">
      <dsp:nvSpPr>
        <dsp:cNvPr id="0" name=""/>
        <dsp:cNvSpPr/>
      </dsp:nvSpPr>
      <dsp:spPr>
        <a:xfrm>
          <a:off x="1484412" y="414009"/>
          <a:ext cx="3272546" cy="3272546"/>
        </a:xfrm>
        <a:prstGeom prst="blockArc">
          <a:avLst>
            <a:gd name="adj1" fmla="val 16200000"/>
            <a:gd name="adj2" fmla="val 19285714"/>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DE6FD1-50EE-4327-ABDC-977F8E67022A}">
      <dsp:nvSpPr>
        <dsp:cNvPr id="0" name=""/>
        <dsp:cNvSpPr/>
      </dsp:nvSpPr>
      <dsp:spPr>
        <a:xfrm>
          <a:off x="2487558" y="1417155"/>
          <a:ext cx="1266254" cy="1266254"/>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Addressable TV</a:t>
          </a:r>
        </a:p>
      </dsp:txBody>
      <dsp:txXfrm>
        <a:off x="2672997" y="1602594"/>
        <a:ext cx="895376" cy="895376"/>
      </dsp:txXfrm>
    </dsp:sp>
    <dsp:sp modelId="{4E3C9874-C643-4CB7-8796-B148DFBDBE16}">
      <dsp:nvSpPr>
        <dsp:cNvPr id="0" name=""/>
        <dsp:cNvSpPr/>
      </dsp:nvSpPr>
      <dsp:spPr>
        <a:xfrm>
          <a:off x="2677496" y="2730"/>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err="1"/>
            <a:t>Xandr</a:t>
          </a:r>
          <a:endParaRPr lang="en-US" sz="1200" b="1" kern="1200" dirty="0"/>
        </a:p>
      </dsp:txBody>
      <dsp:txXfrm>
        <a:off x="2807303" y="132537"/>
        <a:ext cx="626764" cy="626764"/>
      </dsp:txXfrm>
    </dsp:sp>
    <dsp:sp modelId="{CDCAFCA9-DE7C-4924-8D5F-5E2E5D268A90}">
      <dsp:nvSpPr>
        <dsp:cNvPr id="0" name=""/>
        <dsp:cNvSpPr/>
      </dsp:nvSpPr>
      <dsp:spPr>
        <a:xfrm>
          <a:off x="3931838" y="606789"/>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DISH</a:t>
          </a:r>
        </a:p>
      </dsp:txBody>
      <dsp:txXfrm>
        <a:off x="4061645" y="736596"/>
        <a:ext cx="626764" cy="626764"/>
      </dsp:txXfrm>
    </dsp:sp>
    <dsp:sp modelId="{4E073718-6ED3-41D7-B705-54D3A0E3E115}">
      <dsp:nvSpPr>
        <dsp:cNvPr id="0" name=""/>
        <dsp:cNvSpPr/>
      </dsp:nvSpPr>
      <dsp:spPr>
        <a:xfrm>
          <a:off x="4241635" y="1964098"/>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Charter*</a:t>
          </a:r>
        </a:p>
      </dsp:txBody>
      <dsp:txXfrm>
        <a:off x="4371442" y="2093905"/>
        <a:ext cx="626764" cy="626764"/>
      </dsp:txXfrm>
    </dsp:sp>
    <dsp:sp modelId="{80EE49C4-337E-4FBA-9E05-A80B9D38FCD5}">
      <dsp:nvSpPr>
        <dsp:cNvPr id="0" name=""/>
        <dsp:cNvSpPr/>
      </dsp:nvSpPr>
      <dsp:spPr>
        <a:xfrm>
          <a:off x="3373603" y="3052575"/>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Comcast</a:t>
          </a:r>
        </a:p>
      </dsp:txBody>
      <dsp:txXfrm>
        <a:off x="3503410" y="3182382"/>
        <a:ext cx="626764" cy="626764"/>
      </dsp:txXfrm>
    </dsp:sp>
    <dsp:sp modelId="{E6192D29-767B-4078-8018-237321171DFD}">
      <dsp:nvSpPr>
        <dsp:cNvPr id="0" name=""/>
        <dsp:cNvSpPr/>
      </dsp:nvSpPr>
      <dsp:spPr>
        <a:xfrm>
          <a:off x="1981389" y="3052575"/>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Altice</a:t>
          </a:r>
        </a:p>
      </dsp:txBody>
      <dsp:txXfrm>
        <a:off x="2111196" y="3182382"/>
        <a:ext cx="626764" cy="626764"/>
      </dsp:txXfrm>
    </dsp:sp>
    <dsp:sp modelId="{C808F9EE-9CCE-4662-B04D-D9D84150B32B}">
      <dsp:nvSpPr>
        <dsp:cNvPr id="0" name=""/>
        <dsp:cNvSpPr/>
      </dsp:nvSpPr>
      <dsp:spPr>
        <a:xfrm>
          <a:off x="1113357" y="1964098"/>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Cox*</a:t>
          </a:r>
        </a:p>
      </dsp:txBody>
      <dsp:txXfrm>
        <a:off x="1243164" y="2093905"/>
        <a:ext cx="626764" cy="626764"/>
      </dsp:txXfrm>
    </dsp:sp>
    <dsp:sp modelId="{02FD42D7-A937-4B79-9214-C34369AC4AA0}">
      <dsp:nvSpPr>
        <dsp:cNvPr id="0" name=""/>
        <dsp:cNvSpPr/>
      </dsp:nvSpPr>
      <dsp:spPr>
        <a:xfrm>
          <a:off x="1423154" y="606789"/>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Verizon</a:t>
          </a:r>
        </a:p>
      </dsp:txBody>
      <dsp:txXfrm>
        <a:off x="1552961" y="736596"/>
        <a:ext cx="626764" cy="626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3982623" cy="829740"/>
        </a:xfrm>
        <a:prstGeom prst="trapezoid">
          <a:avLst>
            <a:gd name="adj" fmla="val 5384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Awareness</a:t>
          </a:r>
          <a:endParaRPr lang="en-US" sz="1600" kern="1200" dirty="0"/>
        </a:p>
      </dsp:txBody>
      <dsp:txXfrm rot="-10800000">
        <a:off x="696959" y="0"/>
        <a:ext cx="2588704" cy="829740"/>
      </dsp:txXfrm>
    </dsp:sp>
    <dsp:sp modelId="{BDD672E8-3CF1-4614-91AD-41BC4F0BF33C}">
      <dsp:nvSpPr>
        <dsp:cNvPr id="0" name=""/>
        <dsp:cNvSpPr/>
      </dsp:nvSpPr>
      <dsp:spPr>
        <a:xfrm rot="10800000">
          <a:off x="446733" y="829740"/>
          <a:ext cx="3089155" cy="953086"/>
        </a:xfrm>
        <a:prstGeom prst="trapezoid">
          <a:avLst>
            <a:gd name="adj" fmla="val 5384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Consideration</a:t>
          </a:r>
          <a:endParaRPr lang="en-US" sz="1000" kern="1200" dirty="0"/>
        </a:p>
      </dsp:txBody>
      <dsp:txXfrm rot="-10800000">
        <a:off x="987336" y="829740"/>
        <a:ext cx="2007950" cy="953086"/>
      </dsp:txXfrm>
    </dsp:sp>
    <dsp:sp modelId="{53E632BF-F500-46B5-AF64-E067C2E99976}">
      <dsp:nvSpPr>
        <dsp:cNvPr id="0" name=""/>
        <dsp:cNvSpPr/>
      </dsp:nvSpPr>
      <dsp:spPr>
        <a:xfrm rot="10800000">
          <a:off x="962744" y="1785432"/>
          <a:ext cx="2057133" cy="864492"/>
        </a:xfrm>
        <a:prstGeom prst="trapezoid">
          <a:avLst>
            <a:gd name="adj" fmla="val 5384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Intent</a:t>
          </a:r>
          <a:endParaRPr lang="en-US" sz="900" kern="1200" dirty="0">
            <a:solidFill>
              <a:schemeClr val="bg1"/>
            </a:solidFill>
          </a:endParaRPr>
        </a:p>
      </dsp:txBody>
      <dsp:txXfrm rot="-10800000">
        <a:off x="1322743" y="1785432"/>
        <a:ext cx="1337136" cy="864492"/>
      </dsp:txXfrm>
    </dsp:sp>
    <dsp:sp modelId="{6583F402-5E11-4E4A-913E-2448FFA2F111}">
      <dsp:nvSpPr>
        <dsp:cNvPr id="0" name=""/>
        <dsp:cNvSpPr/>
      </dsp:nvSpPr>
      <dsp:spPr>
        <a:xfrm rot="10800000">
          <a:off x="1421506" y="2647320"/>
          <a:ext cx="1139609" cy="1051240"/>
        </a:xfrm>
        <a:prstGeom prst="trapezoid">
          <a:avLst>
            <a:gd name="adj" fmla="val 5384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711200">
            <a:lnSpc>
              <a:spcPct val="100000"/>
            </a:lnSpc>
            <a:spcBef>
              <a:spcPct val="0"/>
            </a:spcBef>
            <a:spcAft>
              <a:spcPts val="0"/>
            </a:spcAft>
            <a:buNone/>
          </a:pPr>
          <a:r>
            <a:rPr lang="en-US" sz="1600" kern="1200" dirty="0">
              <a:solidFill>
                <a:schemeClr val="bg1"/>
              </a:solidFill>
            </a:rPr>
            <a:t>Sales</a:t>
          </a:r>
        </a:p>
      </dsp:txBody>
      <dsp:txXfrm rot="-10800000">
        <a:off x="1421506" y="2647320"/>
        <a:ext cx="1139609" cy="1051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5830958" cy="784171"/>
        </a:xfrm>
        <a:prstGeom prst="trapezoid">
          <a:avLst>
            <a:gd name="adj" fmla="val 59224"/>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Unaided Awareness</a:t>
          </a:r>
        </a:p>
        <a:p>
          <a:pPr marL="0" lvl="0" indent="0" algn="ctr" defTabSz="800100">
            <a:lnSpc>
              <a:spcPct val="90000"/>
            </a:lnSpc>
            <a:spcBef>
              <a:spcPct val="0"/>
            </a:spcBef>
            <a:spcAft>
              <a:spcPct val="35000"/>
            </a:spcAft>
            <a:buNone/>
          </a:pPr>
          <a:r>
            <a:rPr lang="en-US" sz="1800" b="1" kern="1200" dirty="0">
              <a:solidFill>
                <a:srgbClr val="00B050"/>
              </a:solidFill>
            </a:rPr>
            <a:t>+67%</a:t>
          </a:r>
          <a:r>
            <a:rPr lang="en-US" sz="1800" kern="1200" dirty="0">
              <a:solidFill>
                <a:sysClr val="windowText" lastClr="000000"/>
              </a:solidFill>
              <a:latin typeface="Trebuchet MS" panose="020B0603020202020204" pitchFamily="34" charset="0"/>
            </a:rPr>
            <a:t>¹</a:t>
          </a:r>
          <a:endParaRPr lang="en-US" sz="1600" b="1" kern="1200" dirty="0"/>
        </a:p>
      </dsp:txBody>
      <dsp:txXfrm rot="-10800000">
        <a:off x="1020417" y="0"/>
        <a:ext cx="3790122" cy="784171"/>
      </dsp:txXfrm>
    </dsp:sp>
    <dsp:sp modelId="{855A2FE0-7668-464E-A4E1-BB796A5099A3}">
      <dsp:nvSpPr>
        <dsp:cNvPr id="0" name=""/>
        <dsp:cNvSpPr/>
      </dsp:nvSpPr>
      <dsp:spPr>
        <a:xfrm rot="10800000">
          <a:off x="464419" y="784171"/>
          <a:ext cx="4902119" cy="713674"/>
        </a:xfrm>
        <a:prstGeom prst="trapezoid">
          <a:avLst>
            <a:gd name="adj" fmla="val 59224"/>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Travel Card Awareness</a:t>
          </a:r>
        </a:p>
        <a:p>
          <a:pPr marL="0" lvl="0" indent="0" algn="ctr" defTabSz="800100">
            <a:lnSpc>
              <a:spcPct val="90000"/>
            </a:lnSpc>
            <a:spcBef>
              <a:spcPct val="0"/>
            </a:spcBef>
            <a:spcAft>
              <a:spcPct val="35000"/>
            </a:spcAft>
            <a:buNone/>
          </a:pPr>
          <a:r>
            <a:rPr lang="en-US" sz="1800" b="1" kern="1200" dirty="0">
              <a:solidFill>
                <a:srgbClr val="00B050"/>
              </a:solidFill>
            </a:rPr>
            <a:t>+47%</a:t>
          </a:r>
          <a:endParaRPr lang="en-US" sz="1800" kern="1200" dirty="0">
            <a:solidFill>
              <a:srgbClr val="00B050"/>
            </a:solidFill>
          </a:endParaRPr>
        </a:p>
      </dsp:txBody>
      <dsp:txXfrm rot="-10800000">
        <a:off x="1322290" y="784171"/>
        <a:ext cx="3186377" cy="713674"/>
      </dsp:txXfrm>
    </dsp:sp>
    <dsp:sp modelId="{6CEB006D-B7A9-46AA-B372-8016048F97DB}">
      <dsp:nvSpPr>
        <dsp:cNvPr id="0" name=""/>
        <dsp:cNvSpPr/>
      </dsp:nvSpPr>
      <dsp:spPr>
        <a:xfrm rot="10800000">
          <a:off x="887087" y="1497846"/>
          <a:ext cx="4056783" cy="713674"/>
        </a:xfrm>
        <a:prstGeom prst="trapezoid">
          <a:avLst>
            <a:gd name="adj" fmla="val 59224"/>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Aided Ad Recall</a:t>
          </a:r>
        </a:p>
        <a:p>
          <a:pPr marL="0" lvl="0" indent="0" algn="ctr" defTabSz="800100">
            <a:lnSpc>
              <a:spcPct val="90000"/>
            </a:lnSpc>
            <a:spcBef>
              <a:spcPct val="0"/>
            </a:spcBef>
            <a:spcAft>
              <a:spcPct val="35000"/>
            </a:spcAft>
            <a:buNone/>
          </a:pPr>
          <a:r>
            <a:rPr lang="en-US" sz="1800" b="1" kern="1200" dirty="0">
              <a:solidFill>
                <a:srgbClr val="00B050"/>
              </a:solidFill>
            </a:rPr>
            <a:t>+230%</a:t>
          </a:r>
          <a:r>
            <a:rPr lang="en-US" sz="1800" kern="1200" dirty="0">
              <a:solidFill>
                <a:sysClr val="windowText" lastClr="000000"/>
              </a:solidFill>
              <a:latin typeface="Trebuchet MS" panose="020B0603020202020204" pitchFamily="34" charset="0"/>
            </a:rPr>
            <a:t>¹</a:t>
          </a:r>
          <a:r>
            <a:rPr lang="en-US" sz="1800" kern="1200" dirty="0"/>
            <a:t> </a:t>
          </a:r>
        </a:p>
        <a:p>
          <a:pPr marL="0" lvl="0" indent="0" algn="ctr" defTabSz="800100">
            <a:lnSpc>
              <a:spcPct val="90000"/>
            </a:lnSpc>
            <a:spcBef>
              <a:spcPct val="0"/>
            </a:spcBef>
            <a:spcAft>
              <a:spcPct val="35000"/>
            </a:spcAft>
            <a:buNone/>
          </a:pPr>
          <a:endParaRPr lang="en-US" sz="1800" kern="1200" dirty="0"/>
        </a:p>
      </dsp:txBody>
      <dsp:txXfrm rot="-10800000">
        <a:off x="1597024" y="1497846"/>
        <a:ext cx="2636909" cy="713674"/>
      </dsp:txXfrm>
    </dsp:sp>
    <dsp:sp modelId="{BDD672E8-3CF1-4614-91AD-41BC4F0BF33C}">
      <dsp:nvSpPr>
        <dsp:cNvPr id="0" name=""/>
        <dsp:cNvSpPr/>
      </dsp:nvSpPr>
      <dsp:spPr>
        <a:xfrm rot="10800000">
          <a:off x="1309754" y="2211520"/>
          <a:ext cx="3211448" cy="900743"/>
        </a:xfrm>
        <a:prstGeom prst="trapezoid">
          <a:avLst>
            <a:gd name="adj" fmla="val 59224"/>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Favorability</a:t>
          </a:r>
        </a:p>
        <a:p>
          <a:pPr marL="0" lvl="0" indent="0" algn="ctr" defTabSz="800100">
            <a:lnSpc>
              <a:spcPct val="90000"/>
            </a:lnSpc>
            <a:spcBef>
              <a:spcPct val="0"/>
            </a:spcBef>
            <a:spcAft>
              <a:spcPct val="35000"/>
            </a:spcAft>
            <a:buNone/>
          </a:pPr>
          <a:r>
            <a:rPr lang="en-US" sz="1800" b="1" kern="1200" dirty="0">
              <a:solidFill>
                <a:srgbClr val="00B050"/>
              </a:solidFill>
            </a:rPr>
            <a:t>+74%</a:t>
          </a:r>
          <a:r>
            <a:rPr lang="en-US" sz="1800" kern="1200" dirty="0">
              <a:solidFill>
                <a:sysClr val="windowText" lastClr="000000"/>
              </a:solidFill>
              <a:latin typeface="Trebuchet MS" panose="020B0603020202020204" pitchFamily="34" charset="0"/>
            </a:rPr>
            <a:t>¹</a:t>
          </a:r>
          <a:endParaRPr lang="en-US" sz="1000" b="1" kern="1200" dirty="0"/>
        </a:p>
      </dsp:txBody>
      <dsp:txXfrm rot="-10800000">
        <a:off x="1871758" y="2211520"/>
        <a:ext cx="2087441" cy="900743"/>
      </dsp:txXfrm>
    </dsp:sp>
    <dsp:sp modelId="{53E632BF-F500-46B5-AF64-E067C2E99976}">
      <dsp:nvSpPr>
        <dsp:cNvPr id="0" name=""/>
        <dsp:cNvSpPr/>
      </dsp:nvSpPr>
      <dsp:spPr>
        <a:xfrm rot="10800000">
          <a:off x="1846193" y="3114725"/>
          <a:ext cx="2138570" cy="817014"/>
        </a:xfrm>
        <a:prstGeom prst="trapezoid">
          <a:avLst>
            <a:gd name="adj" fmla="val 59224"/>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Research Intent</a:t>
          </a:r>
        </a:p>
        <a:p>
          <a:pPr marL="0" lvl="0" indent="0" algn="ctr" defTabSz="755650">
            <a:lnSpc>
              <a:spcPct val="90000"/>
            </a:lnSpc>
            <a:spcBef>
              <a:spcPct val="0"/>
            </a:spcBef>
            <a:spcAft>
              <a:spcPct val="35000"/>
            </a:spcAft>
            <a:buNone/>
          </a:pPr>
          <a:r>
            <a:rPr lang="en-US" sz="1800" b="1" kern="1200" dirty="0">
              <a:solidFill>
                <a:srgbClr val="00B050"/>
              </a:solidFill>
            </a:rPr>
            <a:t>+100%</a:t>
          </a:r>
          <a:r>
            <a:rPr lang="en-US" sz="1800" kern="1200" dirty="0">
              <a:solidFill>
                <a:schemeClr val="bg1"/>
              </a:solidFill>
              <a:latin typeface="Trebuchet MS" panose="020B0603020202020204" pitchFamily="34" charset="0"/>
            </a:rPr>
            <a:t>¹</a:t>
          </a:r>
          <a:endParaRPr lang="en-US" sz="900" b="1" kern="1200" dirty="0">
            <a:solidFill>
              <a:schemeClr val="bg1"/>
            </a:solidFill>
          </a:endParaRPr>
        </a:p>
      </dsp:txBody>
      <dsp:txXfrm rot="-10800000">
        <a:off x="2220443" y="3114725"/>
        <a:ext cx="1390071" cy="817014"/>
      </dsp:txXfrm>
    </dsp:sp>
    <dsp:sp modelId="{6583F402-5E11-4E4A-913E-2448FFA2F111}">
      <dsp:nvSpPr>
        <dsp:cNvPr id="0" name=""/>
        <dsp:cNvSpPr/>
      </dsp:nvSpPr>
      <dsp:spPr>
        <a:xfrm rot="10800000">
          <a:off x="2323117" y="3929278"/>
          <a:ext cx="1184723" cy="993506"/>
        </a:xfrm>
        <a:prstGeom prst="trapezoid">
          <a:avLst>
            <a:gd name="adj" fmla="val 59224"/>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622300">
            <a:lnSpc>
              <a:spcPct val="100000"/>
            </a:lnSpc>
            <a:spcBef>
              <a:spcPct val="0"/>
            </a:spcBef>
            <a:spcAft>
              <a:spcPts val="0"/>
            </a:spcAft>
            <a:buNone/>
          </a:pPr>
          <a:endParaRPr lang="en-US" sz="1400" kern="1200" dirty="0">
            <a:solidFill>
              <a:schemeClr val="bg1"/>
            </a:solidFill>
          </a:endParaRPr>
        </a:p>
        <a:p>
          <a:pPr marL="0" lvl="0" indent="0" algn="ctr" defTabSz="622300">
            <a:lnSpc>
              <a:spcPct val="100000"/>
            </a:lnSpc>
            <a:spcBef>
              <a:spcPct val="0"/>
            </a:spcBef>
            <a:spcAft>
              <a:spcPts val="0"/>
            </a:spcAft>
            <a:buNone/>
          </a:pPr>
          <a:r>
            <a:rPr lang="en-US" sz="1400" kern="1200" dirty="0">
              <a:solidFill>
                <a:schemeClr val="bg1"/>
              </a:solidFill>
            </a:rPr>
            <a:t>Application </a:t>
          </a:r>
        </a:p>
        <a:p>
          <a:pPr marL="0" lvl="0" indent="0" algn="ctr" defTabSz="622300">
            <a:lnSpc>
              <a:spcPct val="100000"/>
            </a:lnSpc>
            <a:spcBef>
              <a:spcPct val="0"/>
            </a:spcBef>
            <a:spcAft>
              <a:spcPts val="0"/>
            </a:spcAft>
            <a:buNone/>
          </a:pPr>
          <a:r>
            <a:rPr lang="en-US" sz="1400" kern="1200" dirty="0">
              <a:solidFill>
                <a:schemeClr val="bg1"/>
              </a:solidFill>
            </a:rPr>
            <a:t>Intent</a:t>
          </a:r>
        </a:p>
        <a:p>
          <a:pPr marL="0" lvl="0" indent="0" algn="ctr" defTabSz="622300">
            <a:lnSpc>
              <a:spcPct val="100000"/>
            </a:lnSpc>
            <a:spcBef>
              <a:spcPct val="0"/>
            </a:spcBef>
            <a:spcAft>
              <a:spcPts val="0"/>
            </a:spcAft>
            <a:buNone/>
          </a:pPr>
          <a:r>
            <a:rPr lang="en-US" sz="1200" b="1" kern="1200" dirty="0">
              <a:solidFill>
                <a:srgbClr val="00B050"/>
              </a:solidFill>
            </a:rPr>
            <a:t>+105%</a:t>
          </a:r>
        </a:p>
      </dsp:txBody>
      <dsp:txXfrm rot="-10800000">
        <a:off x="2323117" y="3929278"/>
        <a:ext cx="1184723" cy="9935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069C1-71A7-4A6C-A65E-A3A0F8E0C5FE}">
      <dsp:nvSpPr>
        <dsp:cNvPr id="0" name=""/>
        <dsp:cNvSpPr/>
      </dsp:nvSpPr>
      <dsp:spPr>
        <a:xfrm>
          <a:off x="1484412" y="414009"/>
          <a:ext cx="3272546" cy="3272546"/>
        </a:xfrm>
        <a:prstGeom prst="blockArc">
          <a:avLst>
            <a:gd name="adj1" fmla="val 13114286"/>
            <a:gd name="adj2" fmla="val 16200000"/>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BB87D8-9BBC-4BB5-B9D5-CD11AAAE260F}">
      <dsp:nvSpPr>
        <dsp:cNvPr id="0" name=""/>
        <dsp:cNvSpPr/>
      </dsp:nvSpPr>
      <dsp:spPr>
        <a:xfrm>
          <a:off x="1484412" y="414009"/>
          <a:ext cx="3272546" cy="3272546"/>
        </a:xfrm>
        <a:prstGeom prst="blockArc">
          <a:avLst>
            <a:gd name="adj1" fmla="val 10028571"/>
            <a:gd name="adj2" fmla="val 13114286"/>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69B61-8FAE-4A60-9105-FEF48C3AC47E}">
      <dsp:nvSpPr>
        <dsp:cNvPr id="0" name=""/>
        <dsp:cNvSpPr/>
      </dsp:nvSpPr>
      <dsp:spPr>
        <a:xfrm>
          <a:off x="1484412" y="414009"/>
          <a:ext cx="3272546" cy="3272546"/>
        </a:xfrm>
        <a:prstGeom prst="blockArc">
          <a:avLst>
            <a:gd name="adj1" fmla="val 6942857"/>
            <a:gd name="adj2" fmla="val 10028571"/>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CF7D89-768A-4693-9C77-2A1355D34E7A}">
      <dsp:nvSpPr>
        <dsp:cNvPr id="0" name=""/>
        <dsp:cNvSpPr/>
      </dsp:nvSpPr>
      <dsp:spPr>
        <a:xfrm>
          <a:off x="1484412" y="414009"/>
          <a:ext cx="3272546" cy="3272546"/>
        </a:xfrm>
        <a:prstGeom prst="blockArc">
          <a:avLst>
            <a:gd name="adj1" fmla="val 3857143"/>
            <a:gd name="adj2" fmla="val 6942857"/>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A58DD7-248C-4261-A7FA-1D3FFCF45CA6}">
      <dsp:nvSpPr>
        <dsp:cNvPr id="0" name=""/>
        <dsp:cNvSpPr/>
      </dsp:nvSpPr>
      <dsp:spPr>
        <a:xfrm>
          <a:off x="1484412" y="414009"/>
          <a:ext cx="3272546" cy="3272546"/>
        </a:xfrm>
        <a:prstGeom prst="blockArc">
          <a:avLst>
            <a:gd name="adj1" fmla="val 771429"/>
            <a:gd name="adj2" fmla="val 3857143"/>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FF2B-5133-4E83-A412-1A9C5C76A639}">
      <dsp:nvSpPr>
        <dsp:cNvPr id="0" name=""/>
        <dsp:cNvSpPr/>
      </dsp:nvSpPr>
      <dsp:spPr>
        <a:xfrm>
          <a:off x="1484412" y="414009"/>
          <a:ext cx="3272546" cy="3272546"/>
        </a:xfrm>
        <a:prstGeom prst="blockArc">
          <a:avLst>
            <a:gd name="adj1" fmla="val 19285714"/>
            <a:gd name="adj2" fmla="val 771429"/>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1BE680-BAA5-4E05-9417-80B882A86C11}">
      <dsp:nvSpPr>
        <dsp:cNvPr id="0" name=""/>
        <dsp:cNvSpPr/>
      </dsp:nvSpPr>
      <dsp:spPr>
        <a:xfrm>
          <a:off x="1484412" y="414009"/>
          <a:ext cx="3272546" cy="3272546"/>
        </a:xfrm>
        <a:prstGeom prst="blockArc">
          <a:avLst>
            <a:gd name="adj1" fmla="val 16200000"/>
            <a:gd name="adj2" fmla="val 19285714"/>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DE6FD1-50EE-4327-ABDC-977F8E67022A}">
      <dsp:nvSpPr>
        <dsp:cNvPr id="0" name=""/>
        <dsp:cNvSpPr/>
      </dsp:nvSpPr>
      <dsp:spPr>
        <a:xfrm>
          <a:off x="2487558" y="1417155"/>
          <a:ext cx="1266254" cy="1266254"/>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Addressable TV</a:t>
          </a:r>
        </a:p>
      </dsp:txBody>
      <dsp:txXfrm>
        <a:off x="2672997" y="1602594"/>
        <a:ext cx="895376" cy="895376"/>
      </dsp:txXfrm>
    </dsp:sp>
    <dsp:sp modelId="{4E3C9874-C643-4CB7-8796-B148DFBDBE16}">
      <dsp:nvSpPr>
        <dsp:cNvPr id="0" name=""/>
        <dsp:cNvSpPr/>
      </dsp:nvSpPr>
      <dsp:spPr>
        <a:xfrm>
          <a:off x="2677496" y="2730"/>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err="1"/>
            <a:t>Xandr</a:t>
          </a:r>
          <a:endParaRPr lang="en-US" sz="1100" b="1" kern="1200" dirty="0"/>
        </a:p>
      </dsp:txBody>
      <dsp:txXfrm>
        <a:off x="2807303" y="132537"/>
        <a:ext cx="626764" cy="626764"/>
      </dsp:txXfrm>
    </dsp:sp>
    <dsp:sp modelId="{CDCAFCA9-DE7C-4924-8D5F-5E2E5D268A90}">
      <dsp:nvSpPr>
        <dsp:cNvPr id="0" name=""/>
        <dsp:cNvSpPr/>
      </dsp:nvSpPr>
      <dsp:spPr>
        <a:xfrm>
          <a:off x="3931838" y="606789"/>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DISH</a:t>
          </a:r>
        </a:p>
      </dsp:txBody>
      <dsp:txXfrm>
        <a:off x="4061645" y="736596"/>
        <a:ext cx="626764" cy="626764"/>
      </dsp:txXfrm>
    </dsp:sp>
    <dsp:sp modelId="{4E073718-6ED3-41D7-B705-54D3A0E3E115}">
      <dsp:nvSpPr>
        <dsp:cNvPr id="0" name=""/>
        <dsp:cNvSpPr/>
      </dsp:nvSpPr>
      <dsp:spPr>
        <a:xfrm>
          <a:off x="4241635" y="1964098"/>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Charter*</a:t>
          </a:r>
        </a:p>
      </dsp:txBody>
      <dsp:txXfrm>
        <a:off x="4371442" y="2093905"/>
        <a:ext cx="626764" cy="626764"/>
      </dsp:txXfrm>
    </dsp:sp>
    <dsp:sp modelId="{80EE49C4-337E-4FBA-9E05-A80B9D38FCD5}">
      <dsp:nvSpPr>
        <dsp:cNvPr id="0" name=""/>
        <dsp:cNvSpPr/>
      </dsp:nvSpPr>
      <dsp:spPr>
        <a:xfrm>
          <a:off x="3373603" y="3052575"/>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Comcast</a:t>
          </a:r>
        </a:p>
      </dsp:txBody>
      <dsp:txXfrm>
        <a:off x="3503410" y="3182382"/>
        <a:ext cx="626764" cy="626764"/>
      </dsp:txXfrm>
    </dsp:sp>
    <dsp:sp modelId="{E6192D29-767B-4078-8018-237321171DFD}">
      <dsp:nvSpPr>
        <dsp:cNvPr id="0" name=""/>
        <dsp:cNvSpPr/>
      </dsp:nvSpPr>
      <dsp:spPr>
        <a:xfrm>
          <a:off x="1981389" y="3052575"/>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Altice</a:t>
          </a:r>
        </a:p>
      </dsp:txBody>
      <dsp:txXfrm>
        <a:off x="2111196" y="3182382"/>
        <a:ext cx="626764" cy="626764"/>
      </dsp:txXfrm>
    </dsp:sp>
    <dsp:sp modelId="{C808F9EE-9CCE-4662-B04D-D9D84150B32B}">
      <dsp:nvSpPr>
        <dsp:cNvPr id="0" name=""/>
        <dsp:cNvSpPr/>
      </dsp:nvSpPr>
      <dsp:spPr>
        <a:xfrm>
          <a:off x="1113357" y="1964098"/>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Cox*</a:t>
          </a:r>
        </a:p>
      </dsp:txBody>
      <dsp:txXfrm>
        <a:off x="1243164" y="2093905"/>
        <a:ext cx="626764" cy="626764"/>
      </dsp:txXfrm>
    </dsp:sp>
    <dsp:sp modelId="{02FD42D7-A937-4B79-9214-C34369AC4AA0}">
      <dsp:nvSpPr>
        <dsp:cNvPr id="0" name=""/>
        <dsp:cNvSpPr/>
      </dsp:nvSpPr>
      <dsp:spPr>
        <a:xfrm>
          <a:off x="1423154" y="606789"/>
          <a:ext cx="886378" cy="886378"/>
        </a:xfrm>
        <a:prstGeom prst="ellipse">
          <a:avLst/>
        </a:prstGeom>
        <a:solidFill>
          <a:srgbClr val="3682B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Verizon</a:t>
          </a:r>
        </a:p>
      </dsp:txBody>
      <dsp:txXfrm>
        <a:off x="1552961" y="736596"/>
        <a:ext cx="626764" cy="62676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535650-EC2C-4103-9B50-D1CB9FFCA612}" type="datetimeFigureOut">
              <a:rPr lang="en-US" smtClean="0"/>
              <a:t>12/16/2019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2BD8C34-F302-47F5-AE56-A4BAE5B7FA94}" type="slidenum">
              <a:rPr lang="en-US" smtClean="0"/>
              <a:t>‹#›</a:t>
            </a:fld>
            <a:endParaRPr lang="en-US"/>
          </a:p>
        </p:txBody>
      </p:sp>
    </p:spTree>
    <p:extLst>
      <p:ext uri="{BB962C8B-B14F-4D97-AF65-F5344CB8AC3E}">
        <p14:creationId xmlns:p14="http://schemas.microsoft.com/office/powerpoint/2010/main" val="362429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1600035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73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4A27312A-2903-41D3-B4E7-1C2F5036DA01}" type="slidenum">
              <a:rPr lang="en-US">
                <a:solidFill>
                  <a:prstClr val="black"/>
                </a:solidFill>
                <a:latin typeface="Calibri"/>
              </a:rPr>
              <a:pPr defTabSz="1194674">
                <a:defRPr/>
              </a:pPr>
              <a:t>17</a:t>
            </a:fld>
            <a:endParaRPr lang="en-US">
              <a:solidFill>
                <a:prstClr val="black"/>
              </a:solidFill>
              <a:latin typeface="Calibri"/>
            </a:endParaRPr>
          </a:p>
        </p:txBody>
      </p:sp>
    </p:spTree>
    <p:extLst>
      <p:ext uri="{BB962C8B-B14F-4D97-AF65-F5344CB8AC3E}">
        <p14:creationId xmlns:p14="http://schemas.microsoft.com/office/powerpoint/2010/main" val="413198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CDD90F4-894D-4692-97D2-641C265C9D19}" type="slidenum">
              <a:rPr lang="en-US" sz="1800" kern="0">
                <a:solidFill>
                  <a:sysClr val="windowText" lastClr="000000"/>
                </a:solidFill>
                <a:latin typeface="Calibri"/>
              </a:rPr>
              <a:pPr defTabSz="931774">
                <a:defRPr/>
              </a:pPr>
              <a:t>19</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104038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20</a:t>
            </a:fld>
            <a:endParaRPr lang="en-US"/>
          </a:p>
        </p:txBody>
      </p:sp>
    </p:spTree>
    <p:extLst>
      <p:ext uri="{BB962C8B-B14F-4D97-AF65-F5344CB8AC3E}">
        <p14:creationId xmlns:p14="http://schemas.microsoft.com/office/powerpoint/2010/main" val="319227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04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94674" rtl="0" eaLnBrk="1" fontAlgn="auto" latinLnBrk="0" hangingPunct="1">
              <a:lnSpc>
                <a:spcPct val="100000"/>
              </a:lnSpc>
              <a:spcBef>
                <a:spcPts val="0"/>
              </a:spcBef>
              <a:spcAft>
                <a:spcPts val="0"/>
              </a:spcAft>
              <a:buClrTx/>
              <a:buSzTx/>
              <a:buFontTx/>
              <a:buNone/>
              <a:tabLst/>
              <a:defRPr/>
            </a:pPr>
            <a:fld id="{4A27312A-2903-41D3-B4E7-1C2F5036DA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946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760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271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26</a:t>
            </a:fld>
            <a:endParaRPr lang="en-US"/>
          </a:p>
        </p:txBody>
      </p:sp>
    </p:spTree>
    <p:extLst>
      <p:ext uri="{BB962C8B-B14F-4D97-AF65-F5344CB8AC3E}">
        <p14:creationId xmlns:p14="http://schemas.microsoft.com/office/powerpoint/2010/main" val="142196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635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741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94674" rtl="0" eaLnBrk="1" fontAlgn="auto" latinLnBrk="0" hangingPunct="1">
              <a:lnSpc>
                <a:spcPct val="100000"/>
              </a:lnSpc>
              <a:spcBef>
                <a:spcPts val="0"/>
              </a:spcBef>
              <a:spcAft>
                <a:spcPts val="0"/>
              </a:spcAft>
              <a:buClrTx/>
              <a:buSzTx/>
              <a:buFontTx/>
              <a:buNone/>
              <a:tabLst/>
              <a:defRPr/>
            </a:pPr>
            <a:fld id="{4A27312A-2903-41D3-B4E7-1C2F5036DA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946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79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32</a:t>
            </a:fld>
            <a:endParaRPr lang="en-US"/>
          </a:p>
        </p:txBody>
      </p:sp>
    </p:spTree>
    <p:extLst>
      <p:ext uri="{BB962C8B-B14F-4D97-AF65-F5344CB8AC3E}">
        <p14:creationId xmlns:p14="http://schemas.microsoft.com/office/powerpoint/2010/main" val="19089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92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2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138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031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47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442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810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4A27312A-2903-41D3-B4E7-1C2F5036DA01}" type="slidenum">
              <a:rPr lang="en-US">
                <a:solidFill>
                  <a:prstClr val="black"/>
                </a:solidFill>
                <a:latin typeface="Calibri"/>
              </a:rPr>
              <a:pPr defTabSz="1194674">
                <a:defRPr/>
              </a:pPr>
              <a:t>44</a:t>
            </a:fld>
            <a:endParaRPr lang="en-US">
              <a:solidFill>
                <a:prstClr val="black"/>
              </a:solidFill>
              <a:latin typeface="Calibri"/>
            </a:endParaRPr>
          </a:p>
        </p:txBody>
      </p:sp>
    </p:spTree>
    <p:extLst>
      <p:ext uri="{BB962C8B-B14F-4D97-AF65-F5344CB8AC3E}">
        <p14:creationId xmlns:p14="http://schemas.microsoft.com/office/powerpoint/2010/main" val="218299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1612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CDD90F4-894D-4692-97D2-641C265C9D19}" type="slidenum">
              <a:rPr lang="en-US" sz="1800" kern="0">
                <a:solidFill>
                  <a:sysClr val="windowText" lastClr="000000"/>
                </a:solidFill>
                <a:latin typeface="Calibri"/>
              </a:rPr>
              <a:pPr defTabSz="931774">
                <a:defRPr/>
              </a:pPr>
              <a:t>45</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66801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47</a:t>
            </a:fld>
            <a:endParaRPr lang="en-US"/>
          </a:p>
        </p:txBody>
      </p:sp>
    </p:spTree>
    <p:extLst>
      <p:ext uri="{BB962C8B-B14F-4D97-AF65-F5344CB8AC3E}">
        <p14:creationId xmlns:p14="http://schemas.microsoft.com/office/powerpoint/2010/main" val="707633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4A27312A-2903-41D3-B4E7-1C2F5036DA01}" type="slidenum">
              <a:rPr lang="en-US">
                <a:solidFill>
                  <a:prstClr val="black"/>
                </a:solidFill>
                <a:latin typeface="Calibri"/>
              </a:rPr>
              <a:pPr defTabSz="1194674">
                <a:defRPr/>
              </a:pPr>
              <a:t>50</a:t>
            </a:fld>
            <a:endParaRPr lang="en-US">
              <a:solidFill>
                <a:prstClr val="black"/>
              </a:solidFill>
              <a:latin typeface="Calibri"/>
            </a:endParaRPr>
          </a:p>
        </p:txBody>
      </p:sp>
    </p:spTree>
    <p:extLst>
      <p:ext uri="{BB962C8B-B14F-4D97-AF65-F5344CB8AC3E}">
        <p14:creationId xmlns:p14="http://schemas.microsoft.com/office/powerpoint/2010/main" val="852332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52</a:t>
            </a:fld>
            <a:endParaRPr lang="en-US"/>
          </a:p>
        </p:txBody>
      </p:sp>
    </p:spTree>
    <p:extLst>
      <p:ext uri="{BB962C8B-B14F-4D97-AF65-F5344CB8AC3E}">
        <p14:creationId xmlns:p14="http://schemas.microsoft.com/office/powerpoint/2010/main" val="455040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54</a:t>
            </a:fld>
            <a:endParaRPr lang="en-US"/>
          </a:p>
        </p:txBody>
      </p:sp>
    </p:spTree>
    <p:extLst>
      <p:ext uri="{BB962C8B-B14F-4D97-AF65-F5344CB8AC3E}">
        <p14:creationId xmlns:p14="http://schemas.microsoft.com/office/powerpoint/2010/main" val="3950237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4A27312A-2903-41D3-B4E7-1C2F5036DA01}" type="slidenum">
              <a:rPr lang="en-US">
                <a:solidFill>
                  <a:prstClr val="black"/>
                </a:solidFill>
                <a:latin typeface="Calibri"/>
              </a:rPr>
              <a:pPr defTabSz="1194674">
                <a:defRPr/>
              </a:pPr>
              <a:t>56</a:t>
            </a:fld>
            <a:endParaRPr lang="en-US">
              <a:solidFill>
                <a:prstClr val="black"/>
              </a:solidFill>
              <a:latin typeface="Calibri"/>
            </a:endParaRPr>
          </a:p>
        </p:txBody>
      </p:sp>
    </p:spTree>
    <p:extLst>
      <p:ext uri="{BB962C8B-B14F-4D97-AF65-F5344CB8AC3E}">
        <p14:creationId xmlns:p14="http://schemas.microsoft.com/office/powerpoint/2010/main" val="1410113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317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231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834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878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423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D8C34-F302-47F5-AE56-A4BAE5B7FA94}" type="slidenum">
              <a:rPr lang="en-US" smtClean="0"/>
              <a:t>9</a:t>
            </a:fld>
            <a:endParaRPr lang="en-US"/>
          </a:p>
        </p:txBody>
      </p:sp>
    </p:spTree>
    <p:extLst>
      <p:ext uri="{BB962C8B-B14F-4D97-AF65-F5344CB8AC3E}">
        <p14:creationId xmlns:p14="http://schemas.microsoft.com/office/powerpoint/2010/main" val="171476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10</a:t>
            </a:fld>
            <a:endParaRPr lang="en-US">
              <a:solidFill>
                <a:prstClr val="black"/>
              </a:solidFill>
              <a:latin typeface="Calibri"/>
            </a:endParaRPr>
          </a:p>
        </p:txBody>
      </p:sp>
    </p:spTree>
    <p:extLst>
      <p:ext uri="{BB962C8B-B14F-4D97-AF65-F5344CB8AC3E}">
        <p14:creationId xmlns:p14="http://schemas.microsoft.com/office/powerpoint/2010/main" val="234185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11</a:t>
            </a:fld>
            <a:endParaRPr lang="en-US">
              <a:solidFill>
                <a:prstClr val="black"/>
              </a:solidFill>
              <a:latin typeface="Calibri"/>
            </a:endParaRPr>
          </a:p>
        </p:txBody>
      </p:sp>
    </p:spTree>
    <p:extLst>
      <p:ext uri="{BB962C8B-B14F-4D97-AF65-F5344CB8AC3E}">
        <p14:creationId xmlns:p14="http://schemas.microsoft.com/office/powerpoint/2010/main" val="214369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CDD90F4-894D-4692-97D2-641C265C9D19}" type="slidenum">
              <a:rPr lang="en-US" sz="1800" kern="0">
                <a:solidFill>
                  <a:sysClr val="windowText" lastClr="000000"/>
                </a:solidFill>
                <a:latin typeface="Calibri"/>
              </a:rPr>
              <a:pPr defTabSz="931774">
                <a:defRPr/>
              </a:pPr>
              <a:t>12</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228583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8C34-F302-47F5-AE56-A4BAE5B7F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15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75A4C3B-DE44-485B-877F-EEC7CFCF583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42160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155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0542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977A69-B86F-4F9F-B7C4-B854A8A0E70D}"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D901E03C-8DD5-4C99-B19A-F916816D38DE}"/>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0087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5ED8F1-C1AD-44BC-A046-BE102E2CD78F}"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12" name="Slide Number Placeholder 5">
            <a:extLst>
              <a:ext uri="{FF2B5EF4-FFF2-40B4-BE49-F238E27FC236}">
                <a16:creationId xmlns:a16="http://schemas.microsoft.com/office/drawing/2014/main" id="{704F679B-2665-4C5F-9FB1-F04AD78889A1}"/>
              </a:ext>
            </a:extLst>
          </p:cNvPr>
          <p:cNvSpPr>
            <a:spLocks noGrp="1"/>
          </p:cNvSpPr>
          <p:nvPr>
            <p:ph type="sldNum" sz="quarter" idx="4"/>
          </p:nvPr>
        </p:nvSpPr>
        <p:spPr>
          <a:xfrm>
            <a:off x="9347200" y="6389357"/>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spTree>
    <p:extLst>
      <p:ext uri="{BB962C8B-B14F-4D97-AF65-F5344CB8AC3E}">
        <p14:creationId xmlns:p14="http://schemas.microsoft.com/office/powerpoint/2010/main" val="124368579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2A3A2-6253-4455-BBCB-466A005F4995}"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18E00DEE-CF83-4EE8-980D-367FAE9CADBF}"/>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9" name="Picture 8">
            <a:extLst>
              <a:ext uri="{FF2B5EF4-FFF2-40B4-BE49-F238E27FC236}">
                <a16:creationId xmlns:a16="http://schemas.microsoft.com/office/drawing/2014/main" id="{A59C27B8-A2A9-4116-B52D-7BC9BA241B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3909822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F391D-5DEB-4CA1-A690-EB79F85F5451}" type="datetime1">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a:extLst>
              <a:ext uri="{FF2B5EF4-FFF2-40B4-BE49-F238E27FC236}">
                <a16:creationId xmlns:a16="http://schemas.microsoft.com/office/drawing/2014/main" id="{2EF6F57B-7ABE-4D14-886E-99744C48BB88}"/>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10" name="Picture 9">
            <a:extLst>
              <a:ext uri="{FF2B5EF4-FFF2-40B4-BE49-F238E27FC236}">
                <a16:creationId xmlns:a16="http://schemas.microsoft.com/office/drawing/2014/main" id="{9B34BA3D-3162-4438-A3F7-CE6EBBE47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23594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D5CDDF-A655-46C2-8350-23E18A872F13}" type="datetime1">
              <a:rPr lang="en-US" smtClean="0"/>
              <a:t>12/16/2019</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5">
            <a:extLst>
              <a:ext uri="{FF2B5EF4-FFF2-40B4-BE49-F238E27FC236}">
                <a16:creationId xmlns:a16="http://schemas.microsoft.com/office/drawing/2014/main" id="{5F40F51A-72B8-4D78-8161-CB4C6DC9D425}"/>
              </a:ext>
            </a:extLst>
          </p:cNvPr>
          <p:cNvSpPr>
            <a:spLocks noGrp="1"/>
          </p:cNvSpPr>
          <p:nvPr>
            <p:ph type="sldNum" sz="quarter" idx="12"/>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12" name="Picture 11">
            <a:extLst>
              <a:ext uri="{FF2B5EF4-FFF2-40B4-BE49-F238E27FC236}">
                <a16:creationId xmlns:a16="http://schemas.microsoft.com/office/drawing/2014/main" id="{58D36998-0531-44C2-805D-19E843837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680798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CA2E1B-3195-4DB6-BD40-F0BB9D9B941D}" type="datetime1">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A7EBB6DF-1E0B-43A6-A118-6AC0DFA73E00}"/>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8" name="Picture 7">
            <a:extLst>
              <a:ext uri="{FF2B5EF4-FFF2-40B4-BE49-F238E27FC236}">
                <a16:creationId xmlns:a16="http://schemas.microsoft.com/office/drawing/2014/main" id="{75B80E8B-5596-429E-9014-1A38C5C8E4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492278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BFFDB-742F-46A9-9348-8C66E86E2A89}" type="datetime1">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1068F-FA72-4B9C-B9EF-00DA430981D3}"/>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7" name="Picture 6">
            <a:extLst>
              <a:ext uri="{FF2B5EF4-FFF2-40B4-BE49-F238E27FC236}">
                <a16:creationId xmlns:a16="http://schemas.microsoft.com/office/drawing/2014/main" id="{74C3B3DE-06A2-441E-969A-9D09DAB08B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235374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548C0A54-B3F0-4005-89D4-49032534A248}" type="datetime1">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a:extLst>
              <a:ext uri="{FF2B5EF4-FFF2-40B4-BE49-F238E27FC236}">
                <a16:creationId xmlns:a16="http://schemas.microsoft.com/office/drawing/2014/main" id="{073D1519-EC43-4BF4-8A04-16DECE152138}"/>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10" name="Picture 9">
            <a:extLst>
              <a:ext uri="{FF2B5EF4-FFF2-40B4-BE49-F238E27FC236}">
                <a16:creationId xmlns:a16="http://schemas.microsoft.com/office/drawing/2014/main" id="{A817EBFC-D1D1-4B82-B8E4-EFD9E119E6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330036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69837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890F22A1-DE0F-420F-B062-413F2313B83D}" type="datetime1">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a:extLst>
              <a:ext uri="{FF2B5EF4-FFF2-40B4-BE49-F238E27FC236}">
                <a16:creationId xmlns:a16="http://schemas.microsoft.com/office/drawing/2014/main" id="{42EFB4CA-B683-4FDF-8A97-9BBB1015521B}"/>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a:t>
            </a:fld>
            <a:endParaRPr lang="en-US" dirty="0"/>
          </a:p>
        </p:txBody>
      </p:sp>
      <p:pic>
        <p:nvPicPr>
          <p:cNvPr id="10" name="Picture 9">
            <a:extLst>
              <a:ext uri="{FF2B5EF4-FFF2-40B4-BE49-F238E27FC236}">
                <a16:creationId xmlns:a16="http://schemas.microsoft.com/office/drawing/2014/main" id="{5E326E82-DF1B-4F43-ABE9-294052BED7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297763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A7EB5-92ED-433D-BEC8-B26D1DD96FA7}"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52B8EF7F-3C0B-4EBB-8246-162A7E6CE695}"/>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228225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5D78C-71B8-4BBA-9FFA-84DD2F2767E1}"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FEFDC29-B33A-46AD-8CA8-E47BA47740F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870382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6"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id="{7BD30C78-9913-45B6-ADAC-C56FC7707A7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B0266ED7-CF7A-4DA7-B3CF-83FD842624D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039947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8" name="Slide Number Placeholder 5">
            <a:extLst>
              <a:ext uri="{FF2B5EF4-FFF2-40B4-BE49-F238E27FC236}">
                <a16:creationId xmlns:a16="http://schemas.microsoft.com/office/drawing/2014/main" id="{87897C36-77A4-4457-AFF6-3C4BE93B6D9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546769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8" name="Slide Number Placeholder 5">
            <a:extLst>
              <a:ext uri="{FF2B5EF4-FFF2-40B4-BE49-F238E27FC236}">
                <a16:creationId xmlns:a16="http://schemas.microsoft.com/office/drawing/2014/main" id="{6F017D5A-66CE-41EC-885A-E6E5B0624C6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38008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8" name="Slide Number Placeholder 5">
            <a:extLst>
              <a:ext uri="{FF2B5EF4-FFF2-40B4-BE49-F238E27FC236}">
                <a16:creationId xmlns:a16="http://schemas.microsoft.com/office/drawing/2014/main" id="{93682BC4-D643-438E-88A2-BD4E5D90474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656292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7" name="Slide Number Placeholder 5">
            <a:extLst>
              <a:ext uri="{FF2B5EF4-FFF2-40B4-BE49-F238E27FC236}">
                <a16:creationId xmlns:a16="http://schemas.microsoft.com/office/drawing/2014/main" id="{E668B83D-6865-49CC-B709-7F50201F2FF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163259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CF45CF4-26E2-4644-BA6D-8BEECDC27621}"/>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114533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9277BA2A-ECF9-4B57-A14B-820938C3916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659766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6"/>
          </a:xfrm>
        </p:spPr>
        <p:txBody>
          <a:bodyPr anchor="t"/>
          <a:lstStyle>
            <a:lvl1pPr algn="l">
              <a:defRPr sz="51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50">
                <a:solidFill>
                  <a:schemeClr val="tx1">
                    <a:tint val="75000"/>
                  </a:schemeClr>
                </a:solidFill>
              </a:defRPr>
            </a:lvl1pPr>
            <a:lvl2pPr marL="586199" indent="0">
              <a:buNone/>
              <a:defRPr sz="2300">
                <a:solidFill>
                  <a:schemeClr val="tx1">
                    <a:tint val="75000"/>
                  </a:schemeClr>
                </a:solidFill>
              </a:defRPr>
            </a:lvl2pPr>
            <a:lvl3pPr marL="1172398" indent="0">
              <a:buNone/>
              <a:defRPr sz="2050">
                <a:solidFill>
                  <a:schemeClr val="tx1">
                    <a:tint val="75000"/>
                  </a:schemeClr>
                </a:solidFill>
              </a:defRPr>
            </a:lvl3pPr>
            <a:lvl4pPr marL="1758597" indent="0">
              <a:buNone/>
              <a:defRPr sz="1800">
                <a:solidFill>
                  <a:schemeClr val="tx1">
                    <a:tint val="75000"/>
                  </a:schemeClr>
                </a:solidFill>
              </a:defRPr>
            </a:lvl4pPr>
            <a:lvl5pPr marL="2344796" indent="0">
              <a:buNone/>
              <a:defRPr sz="1800">
                <a:solidFill>
                  <a:schemeClr val="tx1">
                    <a:tint val="75000"/>
                  </a:schemeClr>
                </a:solidFill>
              </a:defRPr>
            </a:lvl5pPr>
            <a:lvl6pPr marL="2930995" indent="0">
              <a:buNone/>
              <a:defRPr sz="1800">
                <a:solidFill>
                  <a:schemeClr val="tx1">
                    <a:tint val="75000"/>
                  </a:schemeClr>
                </a:solidFill>
              </a:defRPr>
            </a:lvl6pPr>
            <a:lvl7pPr marL="3517194" indent="0">
              <a:buNone/>
              <a:defRPr sz="1800">
                <a:solidFill>
                  <a:schemeClr val="tx1">
                    <a:tint val="75000"/>
                  </a:schemeClr>
                </a:solidFill>
              </a:defRPr>
            </a:lvl7pPr>
            <a:lvl8pPr marL="4103393" indent="0">
              <a:buNone/>
              <a:defRPr sz="1800">
                <a:solidFill>
                  <a:schemeClr val="tx1">
                    <a:tint val="75000"/>
                  </a:schemeClr>
                </a:solidFill>
              </a:defRPr>
            </a:lvl8pPr>
            <a:lvl9pPr marL="4689592"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77514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175229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228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4C7E9073-BD32-4D3E-ACC1-576A7486503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495341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61758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34247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EC9BF75D-6365-442B-AFBB-5E757730D487}"/>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46473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B5C8198-2C5E-43DF-9443-62008D8397A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844114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876F4D97-AF25-45A0-A068-D0ED7EC9FCA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087940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a:extLst>
              <a:ext uri="{FF2B5EF4-FFF2-40B4-BE49-F238E27FC236}">
                <a16:creationId xmlns:a16="http://schemas.microsoft.com/office/drawing/2014/main" id="{F5B3221A-2A9A-423E-85EB-7883E448266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420835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1"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5">
            <a:extLst>
              <a:ext uri="{FF2B5EF4-FFF2-40B4-BE49-F238E27FC236}">
                <a16:creationId xmlns:a16="http://schemas.microsoft.com/office/drawing/2014/main" id="{064B752E-F12A-49FA-BF02-889CA389A13A}"/>
              </a:ext>
            </a:extLst>
          </p:cNvPr>
          <p:cNvSpPr>
            <a:spLocks noGrp="1"/>
          </p:cNvSpPr>
          <p:nvPr>
            <p:ph type="sldNum" sz="quarter" idx="12"/>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0701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5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5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7085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FDBE55-3B40-4BD8-9959-5767587C2EE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910904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529A69FF-86EE-4D3A-B586-9511AB913E7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559561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a:extLst>
              <a:ext uri="{FF2B5EF4-FFF2-40B4-BE49-F238E27FC236}">
                <a16:creationId xmlns:a16="http://schemas.microsoft.com/office/drawing/2014/main" id="{CBB915ED-447D-4ED2-899D-1D647E906DE5}"/>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516541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a:extLst>
              <a:ext uri="{FF2B5EF4-FFF2-40B4-BE49-F238E27FC236}">
                <a16:creationId xmlns:a16="http://schemas.microsoft.com/office/drawing/2014/main" id="{3CD7BC8B-0FDE-40F8-AF6D-E5C3A8357494}"/>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148759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262E5711-03C4-4A84-9B86-6BACDE49AEB4}"/>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314037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1B120844-7783-429C-9CFF-D1F6600F7CE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658726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80" y="6621465"/>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id="{7BD30C78-9913-45B6-ADAC-C56FC7707A7E}"/>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7BBA00B7-7F82-4285-8D51-3399BFE39EF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800773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6" y="460184"/>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80" y="6621465"/>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8" name="Slide Number Placeholder 5">
            <a:extLst>
              <a:ext uri="{FF2B5EF4-FFF2-40B4-BE49-F238E27FC236}">
                <a16:creationId xmlns:a16="http://schemas.microsoft.com/office/drawing/2014/main" id="{02565EE2-2DC3-411A-94BE-008359E16CF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46825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4A15642-A076-4328-8078-85F9BC0D3FD9}"/>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0147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6" name="Slide Number Placeholder 5">
            <a:extLst>
              <a:ext uri="{FF2B5EF4-FFF2-40B4-BE49-F238E27FC236}">
                <a16:creationId xmlns:a16="http://schemas.microsoft.com/office/drawing/2014/main" id="{5B91736A-C479-483D-A310-48FF382D85BE}"/>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52286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6199" indent="0">
              <a:buNone/>
              <a:defRPr sz="2550" b="1"/>
            </a:lvl2pPr>
            <a:lvl3pPr marL="1172398" indent="0">
              <a:buNone/>
              <a:defRPr sz="2300" b="1"/>
            </a:lvl3pPr>
            <a:lvl4pPr marL="1758597" indent="0">
              <a:buNone/>
              <a:defRPr sz="2050" b="1"/>
            </a:lvl4pPr>
            <a:lvl5pPr marL="2344796" indent="0">
              <a:buNone/>
              <a:defRPr sz="2050" b="1"/>
            </a:lvl5pPr>
            <a:lvl6pPr marL="2930995" indent="0">
              <a:buNone/>
              <a:defRPr sz="2050" b="1"/>
            </a:lvl6pPr>
            <a:lvl7pPr marL="3517194" indent="0">
              <a:buNone/>
              <a:defRPr sz="2050" b="1"/>
            </a:lvl7pPr>
            <a:lvl8pPr marL="4103393" indent="0">
              <a:buNone/>
              <a:defRPr sz="2050" b="1"/>
            </a:lvl8pPr>
            <a:lvl9pPr marL="4689592"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50"/>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4" cy="639762"/>
          </a:xfrm>
        </p:spPr>
        <p:txBody>
          <a:bodyPr anchor="b"/>
          <a:lstStyle>
            <a:lvl1pPr marL="0" indent="0">
              <a:buNone/>
              <a:defRPr sz="3100" b="1"/>
            </a:lvl1pPr>
            <a:lvl2pPr marL="586199" indent="0">
              <a:buNone/>
              <a:defRPr sz="2550" b="1"/>
            </a:lvl2pPr>
            <a:lvl3pPr marL="1172398" indent="0">
              <a:buNone/>
              <a:defRPr sz="2300" b="1"/>
            </a:lvl3pPr>
            <a:lvl4pPr marL="1758597" indent="0">
              <a:buNone/>
              <a:defRPr sz="2050" b="1"/>
            </a:lvl4pPr>
            <a:lvl5pPr marL="2344796" indent="0">
              <a:buNone/>
              <a:defRPr sz="2050" b="1"/>
            </a:lvl5pPr>
            <a:lvl6pPr marL="2930995" indent="0">
              <a:buNone/>
              <a:defRPr sz="2050" b="1"/>
            </a:lvl6pPr>
            <a:lvl7pPr marL="3517194" indent="0">
              <a:buNone/>
              <a:defRPr sz="2050" b="1"/>
            </a:lvl7pPr>
            <a:lvl8pPr marL="4103393" indent="0">
              <a:buNone/>
              <a:defRPr sz="2050" b="1"/>
            </a:lvl8pPr>
            <a:lvl9pPr marL="4689592"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100"/>
            </a:lvl1pPr>
            <a:lvl2pPr>
              <a:defRPr sz="2550"/>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12/16/2019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10806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9" name="Slide Number Placeholder 5">
            <a:extLst>
              <a:ext uri="{FF2B5EF4-FFF2-40B4-BE49-F238E27FC236}">
                <a16:creationId xmlns:a16="http://schemas.microsoft.com/office/drawing/2014/main" id="{0EA55B90-70AE-4451-95F4-14AF1F3BF61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46463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
        <p:nvSpPr>
          <p:cNvPr id="6" name="Rectangle 5">
            <a:extLst>
              <a:ext uri="{FF2B5EF4-FFF2-40B4-BE49-F238E27FC236}">
                <a16:creationId xmlns:a16="http://schemas.microsoft.com/office/drawing/2014/main" id="{475DB051-D40C-4D34-B48D-6696EF60119C}"/>
              </a:ext>
            </a:extLst>
          </p:cNvPr>
          <p:cNvSpPr/>
          <p:nvPr userDrawn="1"/>
        </p:nvSpPr>
        <p:spPr>
          <a:xfrm>
            <a:off x="9783650" y="6125988"/>
            <a:ext cx="374599"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38D4D779-8650-441B-82FE-64895A98FAD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559866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6" name="Slide Number Placeholder 5">
            <a:extLst>
              <a:ext uri="{FF2B5EF4-FFF2-40B4-BE49-F238E27FC236}">
                <a16:creationId xmlns:a16="http://schemas.microsoft.com/office/drawing/2014/main" id="{D25D4815-D9B1-4F27-8901-22B0042AD70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528400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9" name="Slide Number Placeholder 5">
            <a:extLst>
              <a:ext uri="{FF2B5EF4-FFF2-40B4-BE49-F238E27FC236}">
                <a16:creationId xmlns:a16="http://schemas.microsoft.com/office/drawing/2014/main" id="{95F87A77-A3EB-4D3C-8465-0BC0EEC67CE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16612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
        <p:nvSpPr>
          <p:cNvPr id="6" name="Rectangle 5">
            <a:extLst>
              <a:ext uri="{FF2B5EF4-FFF2-40B4-BE49-F238E27FC236}">
                <a16:creationId xmlns:a16="http://schemas.microsoft.com/office/drawing/2014/main" id="{475DB051-D40C-4D34-B48D-6696EF60119C}"/>
              </a:ext>
            </a:extLst>
          </p:cNvPr>
          <p:cNvSpPr/>
          <p:nvPr userDrawn="1"/>
        </p:nvSpPr>
        <p:spPr>
          <a:xfrm>
            <a:off x="9783650" y="6125988"/>
            <a:ext cx="374599"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BB599EA1-D7EC-4E57-81B4-A02324BC8979}"/>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377547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6" name="Slide Number Placeholder 5">
            <a:extLst>
              <a:ext uri="{FF2B5EF4-FFF2-40B4-BE49-F238E27FC236}">
                <a16:creationId xmlns:a16="http://schemas.microsoft.com/office/drawing/2014/main" id="{2FCCD7A5-6429-4136-8D11-D28669381D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842712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9" name="Slide Number Placeholder 5">
            <a:extLst>
              <a:ext uri="{FF2B5EF4-FFF2-40B4-BE49-F238E27FC236}">
                <a16:creationId xmlns:a16="http://schemas.microsoft.com/office/drawing/2014/main" id="{9A1D37C0-DED3-47D7-B172-F0DD0FAA539C}"/>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137515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
        <p:nvSpPr>
          <p:cNvPr id="6" name="Rectangle 5">
            <a:extLst>
              <a:ext uri="{FF2B5EF4-FFF2-40B4-BE49-F238E27FC236}">
                <a16:creationId xmlns:a16="http://schemas.microsoft.com/office/drawing/2014/main" id="{475DB051-D40C-4D34-B48D-6696EF60119C}"/>
              </a:ext>
            </a:extLst>
          </p:cNvPr>
          <p:cNvSpPr/>
          <p:nvPr userDrawn="1"/>
        </p:nvSpPr>
        <p:spPr>
          <a:xfrm>
            <a:off x="9783650" y="6125988"/>
            <a:ext cx="374599"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DD5347F0-03B7-4864-AD9D-518C61A73F54}"/>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29776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6" name="Slide Number Placeholder 5">
            <a:extLst>
              <a:ext uri="{FF2B5EF4-FFF2-40B4-BE49-F238E27FC236}">
                <a16:creationId xmlns:a16="http://schemas.microsoft.com/office/drawing/2014/main" id="{B1CF6F24-E4D8-49C0-938D-18AFFCCD2FD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1908783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6" name="Slide Number Placeholder 5">
            <a:extLst>
              <a:ext uri="{FF2B5EF4-FFF2-40B4-BE49-F238E27FC236}">
                <a16:creationId xmlns:a16="http://schemas.microsoft.com/office/drawing/2014/main" id="{3A608906-F473-4B63-9CCF-6D171A2F9E8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942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21938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977A69-B86F-4F9F-B7C4-B854A8A0E70D}"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60071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5ED8F1-C1AD-44BC-A046-BE102E2CD78F}"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07867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2A3A2-6253-4455-BBCB-466A005F4995}"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050742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F391D-5DEB-4CA1-A690-EB79F85F5451}" type="datetime1">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60341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D5CDDF-A655-46C2-8350-23E18A872F13}" type="datetime1">
              <a:rPr lang="en-US" smtClean="0"/>
              <a:t>12/16/2019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392310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CA2E1B-3195-4DB6-BD40-F0BB9D9B941D}" type="datetime1">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32363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BFFDB-742F-46A9-9348-8C66E86E2A89}" type="datetime1">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51918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548C0A54-B3F0-4005-89D4-49032534A248}" type="datetime1">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25560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890F22A1-DE0F-420F-B062-413F2313B83D}" type="datetime1">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8773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A7EB5-92ED-433D-BEC8-B26D1DD96FA7}"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390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56056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5D78C-71B8-4BBA-9FFA-84DD2F2767E1}" type="datetime1">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74270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6"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id="{7BD30C78-9913-45B6-ADAC-C56FC7707A7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3205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1726539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2688498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66622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82720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90616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12364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49542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0395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50"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4100"/>
            </a:lvl1pPr>
            <a:lvl2pPr>
              <a:defRPr sz="3600"/>
            </a:lvl2pPr>
            <a:lvl3pPr>
              <a:defRPr sz="310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800"/>
            </a:lvl1pPr>
            <a:lvl2pPr marL="586199" indent="0">
              <a:buNone/>
              <a:defRPr sz="1550"/>
            </a:lvl2pPr>
            <a:lvl3pPr marL="1172398" indent="0">
              <a:buNone/>
              <a:defRPr sz="1300"/>
            </a:lvl3pPr>
            <a:lvl4pPr marL="1758597" indent="0">
              <a:buNone/>
              <a:defRPr sz="1150"/>
            </a:lvl4pPr>
            <a:lvl5pPr marL="2344796" indent="0">
              <a:buNone/>
              <a:defRPr sz="1150"/>
            </a:lvl5pPr>
            <a:lvl6pPr marL="2930995" indent="0">
              <a:buNone/>
              <a:defRPr sz="1150"/>
            </a:lvl6pPr>
            <a:lvl7pPr marL="3517194" indent="0">
              <a:buNone/>
              <a:defRPr sz="1150"/>
            </a:lvl7pPr>
            <a:lvl8pPr marL="4103393" indent="0">
              <a:buNone/>
              <a:defRPr sz="1150"/>
            </a:lvl8pPr>
            <a:lvl9pPr marL="4689592"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396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49651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17865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46500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46098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509009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310260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5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6199" indent="0">
              <a:buNone/>
              <a:defRPr sz="3600"/>
            </a:lvl2pPr>
            <a:lvl3pPr marL="1172398" indent="0">
              <a:buNone/>
              <a:defRPr sz="3100"/>
            </a:lvl3pPr>
            <a:lvl4pPr marL="1758597" indent="0">
              <a:buNone/>
              <a:defRPr sz="2550"/>
            </a:lvl4pPr>
            <a:lvl5pPr marL="2344796" indent="0">
              <a:buNone/>
              <a:defRPr sz="2550"/>
            </a:lvl5pPr>
            <a:lvl6pPr marL="2930995" indent="0">
              <a:buNone/>
              <a:defRPr sz="2550"/>
            </a:lvl6pPr>
            <a:lvl7pPr marL="3517194" indent="0">
              <a:buNone/>
              <a:defRPr sz="2550"/>
            </a:lvl7pPr>
            <a:lvl8pPr marL="4103393" indent="0">
              <a:buNone/>
              <a:defRPr sz="2550"/>
            </a:lvl8pPr>
            <a:lvl9pPr marL="4689592" indent="0">
              <a:buNone/>
              <a:defRPr sz="255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199" indent="0">
              <a:buNone/>
              <a:defRPr sz="1550"/>
            </a:lvl2pPr>
            <a:lvl3pPr marL="1172398" indent="0">
              <a:buNone/>
              <a:defRPr sz="1300"/>
            </a:lvl3pPr>
            <a:lvl4pPr marL="1758597" indent="0">
              <a:buNone/>
              <a:defRPr sz="1150"/>
            </a:lvl4pPr>
            <a:lvl5pPr marL="2344796" indent="0">
              <a:buNone/>
              <a:defRPr sz="1150"/>
            </a:lvl5pPr>
            <a:lvl6pPr marL="2930995" indent="0">
              <a:buNone/>
              <a:defRPr sz="1150"/>
            </a:lvl6pPr>
            <a:lvl7pPr marL="3517194" indent="0">
              <a:buNone/>
              <a:defRPr sz="1150"/>
            </a:lvl7pPr>
            <a:lvl8pPr marL="4103393" indent="0">
              <a:buNone/>
              <a:defRPr sz="1150"/>
            </a:lvl8pPr>
            <a:lvl9pPr marL="4689592"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49128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10.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5.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12/16/2019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026561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6199" rtl="0" eaLnBrk="1" latinLnBrk="0" hangingPunct="1">
        <a:spcBef>
          <a:spcPct val="0"/>
        </a:spcBef>
        <a:buNone/>
        <a:defRPr sz="5650" kern="1200">
          <a:solidFill>
            <a:schemeClr val="tx1"/>
          </a:solidFill>
          <a:latin typeface="+mj-lt"/>
          <a:ea typeface="+mj-ea"/>
          <a:cs typeface="+mj-cs"/>
        </a:defRPr>
      </a:lvl1pPr>
    </p:titleStyle>
    <p:body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p:bodyStyle>
    <p:otherStyle>
      <a:defPPr>
        <a:defRPr lang="en-US"/>
      </a:defPPr>
      <a:lvl1pPr marL="0" algn="l" defTabSz="586199" rtl="0" eaLnBrk="1" latinLnBrk="0" hangingPunct="1">
        <a:defRPr sz="2300" kern="1200">
          <a:solidFill>
            <a:schemeClr val="tx1"/>
          </a:solidFill>
          <a:latin typeface="+mn-lt"/>
          <a:ea typeface="+mn-ea"/>
          <a:cs typeface="+mn-cs"/>
        </a:defRPr>
      </a:lvl1pPr>
      <a:lvl2pPr marL="586199" algn="l" defTabSz="586199" rtl="0" eaLnBrk="1" latinLnBrk="0" hangingPunct="1">
        <a:defRPr sz="2300" kern="1200">
          <a:solidFill>
            <a:schemeClr val="tx1"/>
          </a:solidFill>
          <a:latin typeface="+mn-lt"/>
          <a:ea typeface="+mn-ea"/>
          <a:cs typeface="+mn-cs"/>
        </a:defRPr>
      </a:lvl2pPr>
      <a:lvl3pPr marL="1172398" algn="l" defTabSz="586199" rtl="0" eaLnBrk="1" latinLnBrk="0" hangingPunct="1">
        <a:defRPr sz="2300" kern="1200">
          <a:solidFill>
            <a:schemeClr val="tx1"/>
          </a:solidFill>
          <a:latin typeface="+mn-lt"/>
          <a:ea typeface="+mn-ea"/>
          <a:cs typeface="+mn-cs"/>
        </a:defRPr>
      </a:lvl3pPr>
      <a:lvl4pPr marL="1758597" algn="l" defTabSz="586199" rtl="0" eaLnBrk="1" latinLnBrk="0" hangingPunct="1">
        <a:defRPr sz="2300" kern="1200">
          <a:solidFill>
            <a:schemeClr val="tx1"/>
          </a:solidFill>
          <a:latin typeface="+mn-lt"/>
          <a:ea typeface="+mn-ea"/>
          <a:cs typeface="+mn-cs"/>
        </a:defRPr>
      </a:lvl4pPr>
      <a:lvl5pPr marL="2344796" algn="l" defTabSz="586199" rtl="0" eaLnBrk="1" latinLnBrk="0" hangingPunct="1">
        <a:defRPr sz="2300" kern="1200">
          <a:solidFill>
            <a:schemeClr val="tx1"/>
          </a:solidFill>
          <a:latin typeface="+mn-lt"/>
          <a:ea typeface="+mn-ea"/>
          <a:cs typeface="+mn-cs"/>
        </a:defRPr>
      </a:lvl5pPr>
      <a:lvl6pPr marL="2930995" algn="l" defTabSz="586199" rtl="0" eaLnBrk="1" latinLnBrk="0" hangingPunct="1">
        <a:defRPr sz="2300" kern="1200">
          <a:solidFill>
            <a:schemeClr val="tx1"/>
          </a:solidFill>
          <a:latin typeface="+mn-lt"/>
          <a:ea typeface="+mn-ea"/>
          <a:cs typeface="+mn-cs"/>
        </a:defRPr>
      </a:lvl6pPr>
      <a:lvl7pPr marL="3517194" algn="l" defTabSz="586199" rtl="0" eaLnBrk="1" latinLnBrk="0" hangingPunct="1">
        <a:defRPr sz="2300" kern="1200">
          <a:solidFill>
            <a:schemeClr val="tx1"/>
          </a:solidFill>
          <a:latin typeface="+mn-lt"/>
          <a:ea typeface="+mn-ea"/>
          <a:cs typeface="+mn-cs"/>
        </a:defRPr>
      </a:lvl7pPr>
      <a:lvl8pPr marL="4103393" algn="l" defTabSz="586199" rtl="0" eaLnBrk="1" latinLnBrk="0" hangingPunct="1">
        <a:defRPr sz="2300" kern="1200">
          <a:solidFill>
            <a:schemeClr val="tx1"/>
          </a:solidFill>
          <a:latin typeface="+mn-lt"/>
          <a:ea typeface="+mn-ea"/>
          <a:cs typeface="+mn-cs"/>
        </a:defRPr>
      </a:lvl8pPr>
      <a:lvl9pPr marL="4689592" algn="l" defTabSz="586199" rtl="0" eaLnBrk="1" latinLnBrk="0" hangingPunct="1">
        <a:defRPr sz="2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63386206-2FE4-42A3-9F6D-45F359F7FA1B}" type="datetime1">
              <a:rPr lang="en-US" smtClean="0"/>
              <a:t>12/16/2019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87659010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hf hdr="0" ftr="0" dt="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4375390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3" r:id="rId12"/>
    <p:sldLayoutId id="2147483794" r:id="rId13"/>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63386206-2FE4-42A3-9F6D-45F359F7FA1B}" type="datetime1">
              <a:rPr lang="en-US" smtClean="0"/>
              <a:t>12/16/2019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EEC38C72-6A64-4792-9740-9010745F513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291539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97865DE-6A0A-4148-A6DF-D56C69C978FE}"/>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250556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2"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1031422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6F7781F-E61E-4F3F-A710-BBE7F5351925}"/>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6921265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1C0BD9-32F7-42E2-A1E5-B5A07202611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1881767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73DD137-838B-41DD-8E51-D856E4F88545}"/>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42757283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A7F59F2-BAFB-4A41-8179-49D242D5ADEB}"/>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2641968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7436F65-35D4-4BF1-9E30-DDF626F42F7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683480"/>
      </p:ext>
    </p:extLst>
  </p:cSld>
  <p:clrMap bg1="lt1" tx1="dk1" bg2="lt2" tx2="dk2" accent1="accent1" accent2="accent2" accent3="accent3" accent4="accent4" accent5="accent5" accent6="accent6" hlink="hlink" folHlink="folHlink"/>
  <p:sldLayoutIdLst>
    <p:sldLayoutId id="2147483727" r:id="rId1"/>
    <p:sldLayoutId id="2147483728"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6" Type="http://schemas.openxmlformats.org/officeDocument/2006/relationships/image" Target="../media/image30.png"/><Relationship Id="rId117" Type="http://schemas.openxmlformats.org/officeDocument/2006/relationships/image" Target="../media/image101.jpeg"/><Relationship Id="rId21" Type="http://schemas.openxmlformats.org/officeDocument/2006/relationships/image" Target="file://localhost/Users/kenanderson/Documents/Projects/Wheel%20O'%20Logos_Networks/ESPN/06/ESPN_Deportes.eps" TargetMode="External"/><Relationship Id="rId42" Type="http://schemas.openxmlformats.org/officeDocument/2006/relationships/hyperlink" Target="http://images3.wikia.nocookie.net/__cb20130406103155/logopedia/images/0/0f/MTV_Logo_2010.svg" TargetMode="External"/><Relationship Id="rId47" Type="http://schemas.openxmlformats.org/officeDocument/2006/relationships/image" Target="../media/image42.png"/><Relationship Id="rId63" Type="http://schemas.openxmlformats.org/officeDocument/2006/relationships/hyperlink" Target="http://img2.wikia.nocookie.net/__cb20140831151319/logopedia/images/1/1b/Hallmark20140707.jpg" TargetMode="External"/><Relationship Id="rId68" Type="http://schemas.openxmlformats.org/officeDocument/2006/relationships/image" Target="../media/image57.png"/><Relationship Id="rId84" Type="http://schemas.openxmlformats.org/officeDocument/2006/relationships/image" Target="../media/image73.jpeg"/><Relationship Id="rId89" Type="http://schemas.openxmlformats.org/officeDocument/2006/relationships/image" Target="../media/image78.png"/><Relationship Id="rId112" Type="http://schemas.openxmlformats.org/officeDocument/2006/relationships/image" Target="../media/image97.jpeg"/><Relationship Id="rId133" Type="http://schemas.openxmlformats.org/officeDocument/2006/relationships/image" Target="../media/image117.png"/><Relationship Id="rId138" Type="http://schemas.openxmlformats.org/officeDocument/2006/relationships/image" Target="../media/image122.png"/><Relationship Id="rId16" Type="http://schemas.openxmlformats.org/officeDocument/2006/relationships/image" Target="../media/image25.png"/><Relationship Id="rId107" Type="http://schemas.openxmlformats.org/officeDocument/2006/relationships/image" Target="../media/image93.png"/><Relationship Id="rId11" Type="http://schemas.openxmlformats.org/officeDocument/2006/relationships/image" Target="file://localhost/Users/kenanderson/Documents/Projects/Wheel%20O'%20Logos_Networks/CNN/10/cnn_c.jpg" TargetMode="External"/><Relationship Id="rId32" Type="http://schemas.openxmlformats.org/officeDocument/2006/relationships/image" Target="../media/image33.jpeg"/><Relationship Id="rId37" Type="http://schemas.openxmlformats.org/officeDocument/2006/relationships/hyperlink" Target="http://www.google.com/url?sa=i&amp;rct=j&amp;q=big+ten+network+logo&amp;source=images&amp;cd=&amp;cad=rja&amp;docid=SE5uWxcdCjA6OM&amp;tbnid=GyTEdHCtZK7KUM:&amp;ved=0CAUQjRw&amp;url=http://fanvsfan.com/articles/the-big-ten-network-preseason-football-teleconference-highlights&amp;ei=dAs6UdPzK4yQiQfb9oGIBw&amp;bvm=bv.43287494,d.bmk&amp;psig=AFQjCNGp-w7x5O9kBHIRamvp1sCfSud1Ag&amp;ust=1362844908268590" TargetMode="External"/><Relationship Id="rId53" Type="http://schemas.openxmlformats.org/officeDocument/2006/relationships/image" Target="../media/image45.png"/><Relationship Id="rId58" Type="http://schemas.openxmlformats.org/officeDocument/2006/relationships/image" Target="../media/image49.png"/><Relationship Id="rId74" Type="http://schemas.openxmlformats.org/officeDocument/2006/relationships/image" Target="../media/image63.png"/><Relationship Id="rId79" Type="http://schemas.openxmlformats.org/officeDocument/2006/relationships/image" Target="../media/image68.png"/><Relationship Id="rId102" Type="http://schemas.openxmlformats.org/officeDocument/2006/relationships/image" Target="../media/image89.png"/><Relationship Id="rId123" Type="http://schemas.openxmlformats.org/officeDocument/2006/relationships/image" Target="../media/image107.png"/><Relationship Id="rId128" Type="http://schemas.openxmlformats.org/officeDocument/2006/relationships/image" Target="../media/image112.jpeg"/><Relationship Id="rId144" Type="http://schemas.openxmlformats.org/officeDocument/2006/relationships/image" Target="../media/image128.png"/><Relationship Id="rId149" Type="http://schemas.openxmlformats.org/officeDocument/2006/relationships/image" Target="../media/image1.png"/><Relationship Id="rId5" Type="http://schemas.openxmlformats.org/officeDocument/2006/relationships/image" Target="file://localhost/Users/kenanderson/Documents/Projects/Wheel%20O'%20Logos_Networks/Adult%20Swim/adult_swim-black.eps" TargetMode="External"/><Relationship Id="rId90" Type="http://schemas.openxmlformats.org/officeDocument/2006/relationships/image" Target="../media/image79.png"/><Relationship Id="rId95" Type="http://schemas.openxmlformats.org/officeDocument/2006/relationships/image" Target="../media/image83.png"/><Relationship Id="rId22" Type="http://schemas.openxmlformats.org/officeDocument/2006/relationships/image" Target="../media/image28.png"/><Relationship Id="rId27" Type="http://schemas.openxmlformats.org/officeDocument/2006/relationships/image" Target="file://localhost/Users/kenanderson/Documents/Projects/Wheel%20O'%20Logos_Networks/History%20Channel/08B/History_4Col_Pos_(100K).eps" TargetMode="External"/><Relationship Id="rId43" Type="http://schemas.openxmlformats.org/officeDocument/2006/relationships/image" Target="../media/image40.png"/><Relationship Id="rId48" Type="http://schemas.openxmlformats.org/officeDocument/2006/relationships/hyperlink" Target="http://images3.wikia.nocookie.net/__cb20130921171208/logopedia/images/2/28/Logo_of_Nick_at_Nite_(2012).svg" TargetMode="External"/><Relationship Id="rId64" Type="http://schemas.openxmlformats.org/officeDocument/2006/relationships/image" Target="../media/image53.jpeg"/><Relationship Id="rId69" Type="http://schemas.openxmlformats.org/officeDocument/2006/relationships/image" Target="../media/image58.jpeg"/><Relationship Id="rId113" Type="http://schemas.openxmlformats.org/officeDocument/2006/relationships/image" Target="../media/image98.jpeg"/><Relationship Id="rId118" Type="http://schemas.openxmlformats.org/officeDocument/2006/relationships/image" Target="../media/image102.png"/><Relationship Id="rId134" Type="http://schemas.openxmlformats.org/officeDocument/2006/relationships/image" Target="../media/image118.png"/><Relationship Id="rId139" Type="http://schemas.openxmlformats.org/officeDocument/2006/relationships/image" Target="../media/image123.png"/><Relationship Id="rId80" Type="http://schemas.openxmlformats.org/officeDocument/2006/relationships/image" Target="../media/image69.png"/><Relationship Id="rId85" Type="http://schemas.openxmlformats.org/officeDocument/2006/relationships/image" Target="../media/image74.png"/><Relationship Id="rId150" Type="http://schemas.openxmlformats.org/officeDocument/2006/relationships/image" Target="../media/image133.jpeg"/><Relationship Id="rId12" Type="http://schemas.openxmlformats.org/officeDocument/2006/relationships/image" Target="../media/image23.png"/><Relationship Id="rId17" Type="http://schemas.openxmlformats.org/officeDocument/2006/relationships/image" Target="file://localhost/Users/kenanderson/Documents/Projects/Wheel%20O'%20Logos_Networks/ESPN/08/espn_red.eps" TargetMode="External"/><Relationship Id="rId25" Type="http://schemas.openxmlformats.org/officeDocument/2006/relationships/image" Target="file://localhost/Users/kenanderson/Documents/Projects/Wheel%20O'%20Logos_Networks/Fox/FNews/Fox%20News-color.eps" TargetMode="External"/><Relationship Id="rId33" Type="http://schemas.openxmlformats.org/officeDocument/2006/relationships/image" Target="file://localhost/Users/kenanderson/Documents/Projects/Wheel%20O'%20Logos_Networks/National%20Geographic%20Channel/NatGeoWild/11/NatGeoWild_CMYK_grey-tag.jpg" TargetMode="External"/><Relationship Id="rId38" Type="http://schemas.openxmlformats.org/officeDocument/2006/relationships/image" Target="../media/image36.jpeg"/><Relationship Id="rId46" Type="http://schemas.openxmlformats.org/officeDocument/2006/relationships/hyperlink" Target="http://images2.wikia.nocookie.net/__cb20100323131661/logopedia/images/a/ac/Fox_Business.png" TargetMode="External"/><Relationship Id="rId59" Type="http://schemas.openxmlformats.org/officeDocument/2006/relationships/hyperlink" Target="http://img4.wikia.nocookie.net/__cb20091116070554/logopedia/images/4/4e/Nick_Jr_2009.svg" TargetMode="External"/><Relationship Id="rId67" Type="http://schemas.openxmlformats.org/officeDocument/2006/relationships/image" Target="../media/image56.png"/><Relationship Id="rId103" Type="http://schemas.openxmlformats.org/officeDocument/2006/relationships/image" Target="file://localhost/Users/kenanderson/Documents/Projects/Wheel%20O'%20Logos_Networks/ESPN/espn2%20Red%2010-2001.eps" TargetMode="External"/><Relationship Id="rId108" Type="http://schemas.openxmlformats.org/officeDocument/2006/relationships/image" Target="../media/image94.png"/><Relationship Id="rId116" Type="http://schemas.openxmlformats.org/officeDocument/2006/relationships/image" Target="../media/image100.png"/><Relationship Id="rId124" Type="http://schemas.openxmlformats.org/officeDocument/2006/relationships/image" Target="../media/image108.jpeg"/><Relationship Id="rId129" Type="http://schemas.openxmlformats.org/officeDocument/2006/relationships/image" Target="../media/image113.jpeg"/><Relationship Id="rId137" Type="http://schemas.openxmlformats.org/officeDocument/2006/relationships/image" Target="../media/image121.png"/><Relationship Id="rId20" Type="http://schemas.openxmlformats.org/officeDocument/2006/relationships/image" Target="../media/image27.png"/><Relationship Id="rId41" Type="http://schemas.openxmlformats.org/officeDocument/2006/relationships/image" Target="../media/image39.png"/><Relationship Id="rId54" Type="http://schemas.openxmlformats.org/officeDocument/2006/relationships/image" Target="../media/image46.png"/><Relationship Id="rId62" Type="http://schemas.openxmlformats.org/officeDocument/2006/relationships/image" Target="../media/image52.png"/><Relationship Id="rId70" Type="http://schemas.openxmlformats.org/officeDocument/2006/relationships/image" Target="../media/image59.png"/><Relationship Id="rId75" Type="http://schemas.openxmlformats.org/officeDocument/2006/relationships/image" Target="../media/image64.png"/><Relationship Id="rId83" Type="http://schemas.openxmlformats.org/officeDocument/2006/relationships/image" Target="../media/image72.png"/><Relationship Id="rId88" Type="http://schemas.openxmlformats.org/officeDocument/2006/relationships/image" Target="../media/image77.png"/><Relationship Id="rId91" Type="http://schemas.openxmlformats.org/officeDocument/2006/relationships/image" Target="../media/image80.png"/><Relationship Id="rId96" Type="http://schemas.openxmlformats.org/officeDocument/2006/relationships/image" Target="../media/image84.png"/><Relationship Id="rId111" Type="http://schemas.openxmlformats.org/officeDocument/2006/relationships/image" Target="../media/image96.png"/><Relationship Id="rId132" Type="http://schemas.openxmlformats.org/officeDocument/2006/relationships/image" Target="../media/image116.png"/><Relationship Id="rId140" Type="http://schemas.openxmlformats.org/officeDocument/2006/relationships/image" Target="../media/image124.png"/><Relationship Id="rId145"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20.jpeg"/><Relationship Id="rId15" Type="http://schemas.openxmlformats.org/officeDocument/2006/relationships/image" Target="file://localhost/Users/kenanderson/Documents/Projects/Wheel%20O'%20Logos_Networks/ESPN/08/ESPNclassic_red.eps" TargetMode="External"/><Relationship Id="rId23" Type="http://schemas.openxmlformats.org/officeDocument/2006/relationships/image" Target="file://localhost/Users/kenanderson/Documents/Projects/Wheel%20O'%20Logos_Networks/ESPN/06/ESPNU-2c.eps" TargetMode="External"/><Relationship Id="rId28" Type="http://schemas.openxmlformats.org/officeDocument/2006/relationships/image" Target="../media/image31.jpeg"/><Relationship Id="rId36" Type="http://schemas.openxmlformats.org/officeDocument/2006/relationships/image" Target="../media/image35.jpeg"/><Relationship Id="rId49" Type="http://schemas.openxmlformats.org/officeDocument/2006/relationships/image" Target="../media/image43.png"/><Relationship Id="rId57" Type="http://schemas.openxmlformats.org/officeDocument/2006/relationships/image" Target="../media/image48.png"/><Relationship Id="rId106" Type="http://schemas.openxmlformats.org/officeDocument/2006/relationships/image" Target="../media/image92.png"/><Relationship Id="rId114" Type="http://schemas.openxmlformats.org/officeDocument/2006/relationships/image" Target="file://localhost/Users/kenanderson/Documents/Projects/Wheel%20O'%20Logos_Networks/CNN/10/CNN%20en%20Espanol.JPG" TargetMode="External"/><Relationship Id="rId119" Type="http://schemas.openxmlformats.org/officeDocument/2006/relationships/image" Target="../media/image103.png"/><Relationship Id="rId127" Type="http://schemas.openxmlformats.org/officeDocument/2006/relationships/image" Target="../media/image111.jpeg"/><Relationship Id="rId10" Type="http://schemas.openxmlformats.org/officeDocument/2006/relationships/image" Target="../media/image22.jpeg"/><Relationship Id="rId31" Type="http://schemas.openxmlformats.org/officeDocument/2006/relationships/image" Target="file://localhost/Users/kenanderson/Documents/Projects/Wheel%20O'%20Logos_Networks/MTV/MTV2/MTV2%20LOGO_DOG_RV.eps" TargetMode="External"/><Relationship Id="rId44" Type="http://schemas.openxmlformats.org/officeDocument/2006/relationships/hyperlink" Target="http://images2.wikia.nocookie.net/__cb20130821193522/logopedia/images/9/96/FCS.png" TargetMode="External"/><Relationship Id="rId52" Type="http://schemas.openxmlformats.org/officeDocument/2006/relationships/hyperlink" Target="http://img3.wikia.nocookie.net/__cb20140109225927/logopedia/images/f/f1/American_Heroes_Channel.svg" TargetMode="External"/><Relationship Id="rId60" Type="http://schemas.openxmlformats.org/officeDocument/2006/relationships/image" Target="../media/image50.png"/><Relationship Id="rId65" Type="http://schemas.openxmlformats.org/officeDocument/2006/relationships/image" Target="../media/image54.jpeg"/><Relationship Id="rId73" Type="http://schemas.openxmlformats.org/officeDocument/2006/relationships/image" Target="../media/image62.png"/><Relationship Id="rId78" Type="http://schemas.openxmlformats.org/officeDocument/2006/relationships/image" Target="../media/image67.png"/><Relationship Id="rId81" Type="http://schemas.openxmlformats.org/officeDocument/2006/relationships/image" Target="../media/image70.png"/><Relationship Id="rId86" Type="http://schemas.openxmlformats.org/officeDocument/2006/relationships/image" Target="../media/image75.png"/><Relationship Id="rId94" Type="http://schemas.openxmlformats.org/officeDocument/2006/relationships/image" Target="../media/image82.png"/><Relationship Id="rId99" Type="http://schemas.openxmlformats.org/officeDocument/2006/relationships/image" Target="../media/image87.png"/><Relationship Id="rId101" Type="http://schemas.openxmlformats.org/officeDocument/2006/relationships/image" Target="file://localhost/Users/kenanderson/Documents/Projects/Wheel%20O'%20Logos_Networks/Nickelodeon/09/NickToons_Logo_C_Single.eps" TargetMode="External"/><Relationship Id="rId122" Type="http://schemas.openxmlformats.org/officeDocument/2006/relationships/image" Target="../media/image106.png"/><Relationship Id="rId130" Type="http://schemas.openxmlformats.org/officeDocument/2006/relationships/image" Target="../media/image114.jpeg"/><Relationship Id="rId135" Type="http://schemas.openxmlformats.org/officeDocument/2006/relationships/image" Target="../media/image119.png"/><Relationship Id="rId143" Type="http://schemas.openxmlformats.org/officeDocument/2006/relationships/image" Target="../media/image127.jpeg"/><Relationship Id="rId148" Type="http://schemas.openxmlformats.org/officeDocument/2006/relationships/image" Target="../media/image132.png"/><Relationship Id="rId151" Type="http://schemas.openxmlformats.org/officeDocument/2006/relationships/image" Target="../media/image134.png"/><Relationship Id="rId4" Type="http://schemas.openxmlformats.org/officeDocument/2006/relationships/image" Target="../media/image19.png"/><Relationship Id="rId9" Type="http://schemas.openxmlformats.org/officeDocument/2006/relationships/image" Target="file://localhost/Users/kenanderson/Documents/Projects/Wheel%20O'%20Logos_Networks/CNBC_logo/05/cnbc.eps" TargetMode="External"/><Relationship Id="rId13" Type="http://schemas.openxmlformats.org/officeDocument/2006/relationships/image" Target="file://localhost/Users/kenanderson/Documents/Projects/Wheel%20O'%20Logos_Networks/Comedy%20Central/11/Comedy%20Central%20-%20k.eps" TargetMode="External"/><Relationship Id="rId18" Type="http://schemas.openxmlformats.org/officeDocument/2006/relationships/image" Target="../media/image26.png"/><Relationship Id="rId39" Type="http://schemas.openxmlformats.org/officeDocument/2006/relationships/image" Target="../media/image37.png"/><Relationship Id="rId109" Type="http://schemas.openxmlformats.org/officeDocument/2006/relationships/image" Target="../media/image95.png"/><Relationship Id="rId34" Type="http://schemas.openxmlformats.org/officeDocument/2006/relationships/image" Target="../media/image34.jpeg"/><Relationship Id="rId50" Type="http://schemas.openxmlformats.org/officeDocument/2006/relationships/hyperlink" Target="http://img2.wikia.nocookie.net/__cb20131229172143/logopedia/images/d/d6/Wgna2014.png" TargetMode="External"/><Relationship Id="rId55" Type="http://schemas.openxmlformats.org/officeDocument/2006/relationships/hyperlink" Target="http://img3.wikia.nocookie.net/__cb20141017232748/logopedia/images/3/39/DF.svg" TargetMode="External"/><Relationship Id="rId76" Type="http://schemas.openxmlformats.org/officeDocument/2006/relationships/image" Target="../media/image65.png"/><Relationship Id="rId97" Type="http://schemas.openxmlformats.org/officeDocument/2006/relationships/image" Target="../media/image85.png"/><Relationship Id="rId104" Type="http://schemas.openxmlformats.org/officeDocument/2006/relationships/image" Target="../media/image90.png"/><Relationship Id="rId120" Type="http://schemas.openxmlformats.org/officeDocument/2006/relationships/image" Target="../media/image104.png"/><Relationship Id="rId125" Type="http://schemas.openxmlformats.org/officeDocument/2006/relationships/image" Target="../media/image109.png"/><Relationship Id="rId141" Type="http://schemas.openxmlformats.org/officeDocument/2006/relationships/image" Target="../media/image125.png"/><Relationship Id="rId146" Type="http://schemas.openxmlformats.org/officeDocument/2006/relationships/image" Target="../media/image130.png"/><Relationship Id="rId7" Type="http://schemas.openxmlformats.org/officeDocument/2006/relationships/image" Target="file://localhost/Users/kenanderson/Documents/Projects/Wheel%20O'%20Logos_Networks/Cartoon%20Network/10/toon_block_logos_jpg052810a/72ppi/toon_block_logo_72ppi.jpg" TargetMode="External"/><Relationship Id="rId71" Type="http://schemas.openxmlformats.org/officeDocument/2006/relationships/image" Target="../media/image60.png"/><Relationship Id="rId92" Type="http://schemas.openxmlformats.org/officeDocument/2006/relationships/hyperlink" Target="http://images4.wikia.nocookie.net/__cb20120709143655/logopedia/images/7/71/E!_2012_logo.png" TargetMode="External"/><Relationship Id="rId2" Type="http://schemas.openxmlformats.org/officeDocument/2006/relationships/notesSlide" Target="../notesSlides/notesSlide9.xml"/><Relationship Id="rId29" Type="http://schemas.openxmlformats.org/officeDocument/2006/relationships/image" Target="file://localhost/Users/kenanderson/Documents/Projects/Wheel%20O'%20Logos_Networks/Discovery%20Channel/DISC-Military/09/History_Military_4C.jpg" TargetMode="External"/><Relationship Id="rId24" Type="http://schemas.openxmlformats.org/officeDocument/2006/relationships/image" Target="../media/image29.png"/><Relationship Id="rId40" Type="http://schemas.openxmlformats.org/officeDocument/2006/relationships/image" Target="../media/image38.png"/><Relationship Id="rId45" Type="http://schemas.openxmlformats.org/officeDocument/2006/relationships/image" Target="../media/image41.png"/><Relationship Id="rId66" Type="http://schemas.openxmlformats.org/officeDocument/2006/relationships/image" Target="../media/image55.png"/><Relationship Id="rId87" Type="http://schemas.openxmlformats.org/officeDocument/2006/relationships/image" Target="../media/image76.png"/><Relationship Id="rId110" Type="http://schemas.openxmlformats.org/officeDocument/2006/relationships/image" Target="file://localhost/Users/kenanderson/Documents/Projects/Wheel%20O'%20Logos_Networks/Discovery%20Channel/DISC-enEspanol/10/Discovery%20en%20Espanol.eps" TargetMode="External"/><Relationship Id="rId115" Type="http://schemas.openxmlformats.org/officeDocument/2006/relationships/image" Target="../media/image99.png"/><Relationship Id="rId131" Type="http://schemas.openxmlformats.org/officeDocument/2006/relationships/image" Target="../media/image115.png"/><Relationship Id="rId136" Type="http://schemas.openxmlformats.org/officeDocument/2006/relationships/image" Target="../media/image120.png"/><Relationship Id="rId61" Type="http://schemas.openxmlformats.org/officeDocument/2006/relationships/image" Target="../media/image51.png"/><Relationship Id="rId82" Type="http://schemas.openxmlformats.org/officeDocument/2006/relationships/image" Target="../media/image71.png"/><Relationship Id="rId152" Type="http://schemas.openxmlformats.org/officeDocument/2006/relationships/image" Target="../media/image135.png"/><Relationship Id="rId19" Type="http://schemas.openxmlformats.org/officeDocument/2006/relationships/image" Target="file://localhost/Users/kenanderson/Documents/Projects/Wheel%20O'%20Logos_Networks/ESPN/08/espnews_red.eps" TargetMode="External"/><Relationship Id="rId14" Type="http://schemas.openxmlformats.org/officeDocument/2006/relationships/image" Target="../media/image24.png"/><Relationship Id="rId30" Type="http://schemas.openxmlformats.org/officeDocument/2006/relationships/image" Target="../media/image32.png"/><Relationship Id="rId35" Type="http://schemas.openxmlformats.org/officeDocument/2006/relationships/hyperlink" Target="http://www.google.com/url?sa=i&amp;rct=j&amp;q=lifetime+real+women+logo&amp;source=images&amp;cd=&amp;cad=rja&amp;docid=Qwgn7Yccm095tM&amp;tbnid=RbVAsNytX2yHxM:&amp;ved=0CAUQjRw&amp;url=http://www.lyngsat.com/tvchannels/us/Lifetime-Real-Women.html&amp;ei=iHI3Ubr6FYiPiAeHn4GwDA&amp;psig=AFQjCNHLmsKjhYTNDLoCQA7IwVIM8KU5wQ&amp;ust=1362674683319507" TargetMode="External"/><Relationship Id="rId56" Type="http://schemas.openxmlformats.org/officeDocument/2006/relationships/image" Target="../media/image47.png"/><Relationship Id="rId77" Type="http://schemas.openxmlformats.org/officeDocument/2006/relationships/image" Target="../media/image66.png"/><Relationship Id="rId100" Type="http://schemas.openxmlformats.org/officeDocument/2006/relationships/image" Target="../media/image88.png"/><Relationship Id="rId105" Type="http://schemas.openxmlformats.org/officeDocument/2006/relationships/image" Target="../media/image91.png"/><Relationship Id="rId126" Type="http://schemas.openxmlformats.org/officeDocument/2006/relationships/image" Target="../media/image110.png"/><Relationship Id="rId147" Type="http://schemas.openxmlformats.org/officeDocument/2006/relationships/image" Target="../media/image131.png"/><Relationship Id="rId8" Type="http://schemas.openxmlformats.org/officeDocument/2006/relationships/image" Target="../media/image21.png"/><Relationship Id="rId51" Type="http://schemas.openxmlformats.org/officeDocument/2006/relationships/image" Target="../media/image44.png"/><Relationship Id="rId72" Type="http://schemas.openxmlformats.org/officeDocument/2006/relationships/image" Target="../media/image61.png"/><Relationship Id="rId93" Type="http://schemas.openxmlformats.org/officeDocument/2006/relationships/image" Target="../media/image81.png"/><Relationship Id="rId98" Type="http://schemas.openxmlformats.org/officeDocument/2006/relationships/image" Target="../media/image86.png"/><Relationship Id="rId121" Type="http://schemas.openxmlformats.org/officeDocument/2006/relationships/image" Target="../media/image105.png"/><Relationship Id="rId142" Type="http://schemas.openxmlformats.org/officeDocument/2006/relationships/image" Target="../media/image126.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18" Type="http://schemas.openxmlformats.org/officeDocument/2006/relationships/image" Target="../media/image151.jpeg"/><Relationship Id="rId26" Type="http://schemas.openxmlformats.org/officeDocument/2006/relationships/image" Target="../media/image159.jpeg"/><Relationship Id="rId39" Type="http://schemas.openxmlformats.org/officeDocument/2006/relationships/image" Target="../media/image172.jpeg"/><Relationship Id="rId3" Type="http://schemas.openxmlformats.org/officeDocument/2006/relationships/image" Target="../media/image136.jpeg"/><Relationship Id="rId21" Type="http://schemas.openxmlformats.org/officeDocument/2006/relationships/image" Target="../media/image154.jpeg"/><Relationship Id="rId34" Type="http://schemas.openxmlformats.org/officeDocument/2006/relationships/image" Target="../media/image167.jpeg"/><Relationship Id="rId42" Type="http://schemas.openxmlformats.org/officeDocument/2006/relationships/image" Target="../media/image174.jpeg"/><Relationship Id="rId7" Type="http://schemas.openxmlformats.org/officeDocument/2006/relationships/image" Target="../media/image140.jpeg"/><Relationship Id="rId12" Type="http://schemas.openxmlformats.org/officeDocument/2006/relationships/image" Target="../media/image145.jpeg"/><Relationship Id="rId17" Type="http://schemas.openxmlformats.org/officeDocument/2006/relationships/image" Target="../media/image150.jpeg"/><Relationship Id="rId25" Type="http://schemas.openxmlformats.org/officeDocument/2006/relationships/image" Target="../media/image158.jpeg"/><Relationship Id="rId33" Type="http://schemas.openxmlformats.org/officeDocument/2006/relationships/image" Target="../media/image166.jpeg"/><Relationship Id="rId38" Type="http://schemas.openxmlformats.org/officeDocument/2006/relationships/image" Target="../media/image171.jpeg"/><Relationship Id="rId2" Type="http://schemas.openxmlformats.org/officeDocument/2006/relationships/notesSlide" Target="../notesSlides/notesSlide10.xml"/><Relationship Id="rId16" Type="http://schemas.openxmlformats.org/officeDocument/2006/relationships/image" Target="../media/image149.jpeg"/><Relationship Id="rId20" Type="http://schemas.openxmlformats.org/officeDocument/2006/relationships/image" Target="../media/image153.jpeg"/><Relationship Id="rId29" Type="http://schemas.openxmlformats.org/officeDocument/2006/relationships/image" Target="../media/image162.jpeg"/><Relationship Id="rId41"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39.jpeg"/><Relationship Id="rId11" Type="http://schemas.openxmlformats.org/officeDocument/2006/relationships/image" Target="../media/image144.jpeg"/><Relationship Id="rId24" Type="http://schemas.openxmlformats.org/officeDocument/2006/relationships/image" Target="../media/image157.jpeg"/><Relationship Id="rId32" Type="http://schemas.openxmlformats.org/officeDocument/2006/relationships/image" Target="../media/image165.jpeg"/><Relationship Id="rId37" Type="http://schemas.openxmlformats.org/officeDocument/2006/relationships/image" Target="../media/image170.jpeg"/><Relationship Id="rId40" Type="http://schemas.openxmlformats.org/officeDocument/2006/relationships/image" Target="../media/image1.png"/><Relationship Id="rId5" Type="http://schemas.openxmlformats.org/officeDocument/2006/relationships/image" Target="../media/image138.jpeg"/><Relationship Id="rId15" Type="http://schemas.openxmlformats.org/officeDocument/2006/relationships/image" Target="../media/image148.jpeg"/><Relationship Id="rId23" Type="http://schemas.openxmlformats.org/officeDocument/2006/relationships/image" Target="../media/image156.jpeg"/><Relationship Id="rId28" Type="http://schemas.openxmlformats.org/officeDocument/2006/relationships/image" Target="../media/image161.jpeg"/><Relationship Id="rId36" Type="http://schemas.openxmlformats.org/officeDocument/2006/relationships/image" Target="../media/image169.jpeg"/><Relationship Id="rId10" Type="http://schemas.openxmlformats.org/officeDocument/2006/relationships/image" Target="../media/image143.jpeg"/><Relationship Id="rId19" Type="http://schemas.openxmlformats.org/officeDocument/2006/relationships/image" Target="../media/image152.jpeg"/><Relationship Id="rId31" Type="http://schemas.openxmlformats.org/officeDocument/2006/relationships/image" Target="../media/image164.jpeg"/><Relationship Id="rId4" Type="http://schemas.openxmlformats.org/officeDocument/2006/relationships/image" Target="../media/image137.jpeg"/><Relationship Id="rId9" Type="http://schemas.openxmlformats.org/officeDocument/2006/relationships/image" Target="../media/image142.jpeg"/><Relationship Id="rId14" Type="http://schemas.openxmlformats.org/officeDocument/2006/relationships/image" Target="../media/image147.png"/><Relationship Id="rId22" Type="http://schemas.openxmlformats.org/officeDocument/2006/relationships/image" Target="../media/image155.jpeg"/><Relationship Id="rId27" Type="http://schemas.openxmlformats.org/officeDocument/2006/relationships/image" Target="../media/image160.jpeg"/><Relationship Id="rId30" Type="http://schemas.openxmlformats.org/officeDocument/2006/relationships/image" Target="../media/image163.jpeg"/><Relationship Id="rId35" Type="http://schemas.openxmlformats.org/officeDocument/2006/relationships/image" Target="../media/image168.jpeg"/><Relationship Id="rId43" Type="http://schemas.openxmlformats.org/officeDocument/2006/relationships/image" Target="../media/image17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jpe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png"/><Relationship Id="rId4" Type="http://schemas.openxmlformats.org/officeDocument/2006/relationships/image" Target="../media/image185.jpe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21.xml.rels><?xml version="1.0" encoding="UTF-8" standalone="yes"?>
<Relationships xmlns="http://schemas.openxmlformats.org/package/2006/relationships"><Relationship Id="rId13" Type="http://schemas.openxmlformats.org/officeDocument/2006/relationships/image" Target="../media/image200.png"/><Relationship Id="rId18" Type="http://schemas.openxmlformats.org/officeDocument/2006/relationships/image" Target="../media/image205.jpeg"/><Relationship Id="rId26" Type="http://schemas.openxmlformats.org/officeDocument/2006/relationships/image" Target="../media/image213.png"/><Relationship Id="rId39" Type="http://schemas.openxmlformats.org/officeDocument/2006/relationships/image" Target="../media/image226.png"/><Relationship Id="rId21" Type="http://schemas.openxmlformats.org/officeDocument/2006/relationships/image" Target="../media/image208.jpeg"/><Relationship Id="rId34" Type="http://schemas.openxmlformats.org/officeDocument/2006/relationships/image" Target="../media/image221.png"/><Relationship Id="rId42" Type="http://schemas.openxmlformats.org/officeDocument/2006/relationships/image" Target="../media/image229.png"/><Relationship Id="rId47" Type="http://schemas.openxmlformats.org/officeDocument/2006/relationships/image" Target="../media/image234.jpeg"/><Relationship Id="rId50" Type="http://schemas.openxmlformats.org/officeDocument/2006/relationships/image" Target="../media/image237.png"/><Relationship Id="rId55" Type="http://schemas.openxmlformats.org/officeDocument/2006/relationships/image" Target="../media/image242.jpeg"/><Relationship Id="rId63" Type="http://schemas.openxmlformats.org/officeDocument/2006/relationships/image" Target="../media/image1.png"/><Relationship Id="rId7" Type="http://schemas.openxmlformats.org/officeDocument/2006/relationships/image" Target="../media/image194.png"/><Relationship Id="rId2" Type="http://schemas.openxmlformats.org/officeDocument/2006/relationships/image" Target="../media/image189.png"/><Relationship Id="rId16" Type="http://schemas.openxmlformats.org/officeDocument/2006/relationships/image" Target="../media/image203.jpeg"/><Relationship Id="rId20" Type="http://schemas.openxmlformats.org/officeDocument/2006/relationships/image" Target="../media/image207.gif"/><Relationship Id="rId29" Type="http://schemas.openxmlformats.org/officeDocument/2006/relationships/image" Target="../media/image216.jpeg"/><Relationship Id="rId41" Type="http://schemas.openxmlformats.org/officeDocument/2006/relationships/image" Target="../media/image228.png"/><Relationship Id="rId54" Type="http://schemas.openxmlformats.org/officeDocument/2006/relationships/image" Target="../media/image241.png"/><Relationship Id="rId62" Type="http://schemas.openxmlformats.org/officeDocument/2006/relationships/image" Target="../media/image249.png"/><Relationship Id="rId1" Type="http://schemas.openxmlformats.org/officeDocument/2006/relationships/slideLayout" Target="../slideLayouts/slideLayout28.xml"/><Relationship Id="rId6" Type="http://schemas.openxmlformats.org/officeDocument/2006/relationships/image" Target="../media/image193.png"/><Relationship Id="rId11" Type="http://schemas.openxmlformats.org/officeDocument/2006/relationships/image" Target="../media/image198.png"/><Relationship Id="rId24" Type="http://schemas.openxmlformats.org/officeDocument/2006/relationships/image" Target="../media/image211.png"/><Relationship Id="rId32" Type="http://schemas.openxmlformats.org/officeDocument/2006/relationships/image" Target="../media/image219.png"/><Relationship Id="rId37" Type="http://schemas.openxmlformats.org/officeDocument/2006/relationships/image" Target="../media/image224.png"/><Relationship Id="rId40" Type="http://schemas.openxmlformats.org/officeDocument/2006/relationships/image" Target="../media/image227.png"/><Relationship Id="rId45" Type="http://schemas.openxmlformats.org/officeDocument/2006/relationships/image" Target="../media/image232.png"/><Relationship Id="rId53" Type="http://schemas.openxmlformats.org/officeDocument/2006/relationships/image" Target="../media/image240.png"/><Relationship Id="rId58" Type="http://schemas.openxmlformats.org/officeDocument/2006/relationships/image" Target="../media/image245.png"/><Relationship Id="rId5" Type="http://schemas.openxmlformats.org/officeDocument/2006/relationships/image" Target="../media/image192.png"/><Relationship Id="rId15" Type="http://schemas.openxmlformats.org/officeDocument/2006/relationships/image" Target="../media/image202.jpeg"/><Relationship Id="rId23" Type="http://schemas.openxmlformats.org/officeDocument/2006/relationships/image" Target="../media/image210.png"/><Relationship Id="rId28" Type="http://schemas.openxmlformats.org/officeDocument/2006/relationships/image" Target="../media/image215.png"/><Relationship Id="rId36" Type="http://schemas.openxmlformats.org/officeDocument/2006/relationships/image" Target="../media/image223.png"/><Relationship Id="rId49" Type="http://schemas.openxmlformats.org/officeDocument/2006/relationships/image" Target="../media/image236.jpeg"/><Relationship Id="rId57" Type="http://schemas.openxmlformats.org/officeDocument/2006/relationships/image" Target="../media/image244.png"/><Relationship Id="rId61" Type="http://schemas.openxmlformats.org/officeDocument/2006/relationships/image" Target="../media/image248.png"/><Relationship Id="rId10" Type="http://schemas.openxmlformats.org/officeDocument/2006/relationships/image" Target="../media/image197.png"/><Relationship Id="rId19" Type="http://schemas.openxmlformats.org/officeDocument/2006/relationships/image" Target="../media/image206.png"/><Relationship Id="rId31" Type="http://schemas.openxmlformats.org/officeDocument/2006/relationships/image" Target="../media/image218.jpeg"/><Relationship Id="rId44" Type="http://schemas.openxmlformats.org/officeDocument/2006/relationships/image" Target="../media/image231.gif"/><Relationship Id="rId52" Type="http://schemas.openxmlformats.org/officeDocument/2006/relationships/image" Target="../media/image239.png"/><Relationship Id="rId60" Type="http://schemas.openxmlformats.org/officeDocument/2006/relationships/image" Target="../media/image24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1.png"/><Relationship Id="rId22" Type="http://schemas.openxmlformats.org/officeDocument/2006/relationships/image" Target="../media/image209.jpeg"/><Relationship Id="rId27" Type="http://schemas.openxmlformats.org/officeDocument/2006/relationships/image" Target="../media/image214.jpeg"/><Relationship Id="rId30" Type="http://schemas.openxmlformats.org/officeDocument/2006/relationships/image" Target="../media/image217.png"/><Relationship Id="rId35" Type="http://schemas.openxmlformats.org/officeDocument/2006/relationships/image" Target="../media/image222.png"/><Relationship Id="rId43" Type="http://schemas.openxmlformats.org/officeDocument/2006/relationships/image" Target="../media/image230.png"/><Relationship Id="rId48" Type="http://schemas.openxmlformats.org/officeDocument/2006/relationships/image" Target="../media/image235.jpeg"/><Relationship Id="rId56" Type="http://schemas.openxmlformats.org/officeDocument/2006/relationships/image" Target="../media/image243.png"/><Relationship Id="rId64" Type="http://schemas.openxmlformats.org/officeDocument/2006/relationships/image" Target="../media/image250.png"/><Relationship Id="rId8" Type="http://schemas.openxmlformats.org/officeDocument/2006/relationships/image" Target="../media/image195.jpeg"/><Relationship Id="rId51" Type="http://schemas.openxmlformats.org/officeDocument/2006/relationships/image" Target="../media/image238.jpeg"/><Relationship Id="rId3" Type="http://schemas.openxmlformats.org/officeDocument/2006/relationships/image" Target="../media/image190.png"/><Relationship Id="rId12" Type="http://schemas.openxmlformats.org/officeDocument/2006/relationships/image" Target="../media/image199.jpeg"/><Relationship Id="rId17" Type="http://schemas.openxmlformats.org/officeDocument/2006/relationships/image" Target="../media/image204.jpeg"/><Relationship Id="rId25" Type="http://schemas.openxmlformats.org/officeDocument/2006/relationships/image" Target="../media/image212.png"/><Relationship Id="rId33" Type="http://schemas.openxmlformats.org/officeDocument/2006/relationships/image" Target="../media/image220.jpeg"/><Relationship Id="rId38" Type="http://schemas.openxmlformats.org/officeDocument/2006/relationships/image" Target="../media/image225.png"/><Relationship Id="rId46" Type="http://schemas.openxmlformats.org/officeDocument/2006/relationships/image" Target="../media/image233.png"/><Relationship Id="rId59" Type="http://schemas.openxmlformats.org/officeDocument/2006/relationships/image" Target="../media/image246.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1.png"/><Relationship Id="rId1" Type="http://schemas.openxmlformats.org/officeDocument/2006/relationships/slideLayout" Target="../slideLayouts/slideLayout31.xml"/><Relationship Id="rId5" Type="http://schemas.openxmlformats.org/officeDocument/2006/relationships/image" Target="../media/image253.png"/><Relationship Id="rId4" Type="http://schemas.openxmlformats.org/officeDocument/2006/relationships/image" Target="../media/image25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6.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7.png"/><Relationship Id="rId1" Type="http://schemas.openxmlformats.org/officeDocument/2006/relationships/slideLayout" Target="../slideLayouts/slideLayout2.xml"/><Relationship Id="rId5" Type="http://schemas.openxmlformats.org/officeDocument/2006/relationships/image" Target="../media/image259.jpeg"/><Relationship Id="rId4" Type="http://schemas.openxmlformats.org/officeDocument/2006/relationships/image" Target="../media/image25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257.png"/><Relationship Id="rId5" Type="http://schemas.openxmlformats.org/officeDocument/2006/relationships/chart" Target="../charts/chart6.xml"/><Relationship Id="rId4" Type="http://schemas.openxmlformats.org/officeDocument/2006/relationships/image" Target="../media/image252.png"/></Relationships>
</file>

<file path=ppt/slides/_rels/slide3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257.png"/><Relationship Id="rId5" Type="http://schemas.openxmlformats.org/officeDocument/2006/relationships/image" Target="../media/image261.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257.png"/><Relationship Id="rId5" Type="http://schemas.openxmlformats.org/officeDocument/2006/relationships/image" Target="../media/image25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62.png"/><Relationship Id="rId1" Type="http://schemas.openxmlformats.org/officeDocument/2006/relationships/slideLayout" Target="../slideLayouts/slideLayout31.xml"/><Relationship Id="rId6" Type="http://schemas.openxmlformats.org/officeDocument/2006/relationships/image" Target="../media/image252.png"/><Relationship Id="rId5" Type="http://schemas.openxmlformats.org/officeDocument/2006/relationships/image" Target="../media/image1.png"/><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1.xml"/><Relationship Id="rId6" Type="http://schemas.openxmlformats.org/officeDocument/2006/relationships/image" Target="../media/image262.png"/><Relationship Id="rId5" Type="http://schemas.openxmlformats.org/officeDocument/2006/relationships/image" Target="../media/image25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262.png"/><Relationship Id="rId4" Type="http://schemas.openxmlformats.org/officeDocument/2006/relationships/image" Target="../media/image26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262.png"/><Relationship Id="rId4" Type="http://schemas.openxmlformats.org/officeDocument/2006/relationships/image" Target="../media/image263.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4.jpeg"/><Relationship Id="rId7" Type="http://schemas.openxmlformats.org/officeDocument/2006/relationships/diagramQuickStyle" Target="../diagrams/quickStyle3.xml"/><Relationship Id="rId12" Type="http://schemas.openxmlformats.org/officeDocument/2006/relationships/image" Target="../media/image2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266.png"/><Relationship Id="rId5" Type="http://schemas.openxmlformats.org/officeDocument/2006/relationships/diagramData" Target="../diagrams/data3.xml"/><Relationship Id="rId10" Type="http://schemas.openxmlformats.org/officeDocument/2006/relationships/image" Target="../media/image265.jpeg"/><Relationship Id="rId4" Type="http://schemas.openxmlformats.org/officeDocument/2006/relationships/image" Target="../media/image1.png"/><Relationship Id="rId9" Type="http://schemas.microsoft.com/office/2007/relationships/diagramDrawing" Target="../diagrams/drawing3.xml"/></Relationships>
</file>

<file path=ppt/slides/_rels/slide39.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5.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5.jpeg"/><Relationship Id="rId5" Type="http://schemas.openxmlformats.org/officeDocument/2006/relationships/chart" Target="../charts/chart12.xml"/><Relationship Id="rId4" Type="http://schemas.openxmlformats.org/officeDocument/2006/relationships/image" Target="../media/image2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5.jpeg"/><Relationship Id="rId5" Type="http://schemas.openxmlformats.org/officeDocument/2006/relationships/image" Target="../media/image267.png"/><Relationship Id="rId4" Type="http://schemas.openxmlformats.org/officeDocument/2006/relationships/image" Target="../media/image270.png"/></Relationships>
</file>

<file path=ppt/slides/_rels/slide42.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2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71.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73.png"/><Relationship Id="rId4" Type="http://schemas.openxmlformats.org/officeDocument/2006/relationships/chart" Target="../charts/char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5.jpeg"/><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7.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1.png"/><Relationship Id="rId4" Type="http://schemas.openxmlformats.org/officeDocument/2006/relationships/image" Target="../media/image277.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9.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0.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281.jpeg"/><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2.jp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notesSlide" Target="../notesSlides/notesSlide37.xml"/><Relationship Id="rId16"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image" Target="../media/image284.png"/><Relationship Id="rId11" Type="http://schemas.openxmlformats.org/officeDocument/2006/relationships/image" Target="../media/image289.jpeg"/><Relationship Id="rId5" Type="http://schemas.openxmlformats.org/officeDocument/2006/relationships/image" Target="../media/image283.png"/><Relationship Id="rId15" Type="http://schemas.openxmlformats.org/officeDocument/2006/relationships/image" Target="../media/image293.jpeg"/><Relationship Id="rId10" Type="http://schemas.openxmlformats.org/officeDocument/2006/relationships/image" Target="../media/image288.png"/><Relationship Id="rId4" Type="http://schemas.openxmlformats.org/officeDocument/2006/relationships/image" Target="../media/image1.png"/><Relationship Id="rId9" Type="http://schemas.openxmlformats.org/officeDocument/2006/relationships/image" Target="../media/image287.jpeg"/><Relationship Id="rId14" Type="http://schemas.openxmlformats.org/officeDocument/2006/relationships/image" Target="../media/image292.png"/></Relationships>
</file>

<file path=ppt/slides/_rels/slide6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hyperlink" Target="https://www.thevab.com/mailing-list/" TargetMode="External"/><Relationship Id="rId3" Type="http://schemas.openxmlformats.org/officeDocument/2006/relationships/image" Target="../media/image296.jpeg"/><Relationship Id="rId7" Type="http://schemas.openxmlformats.org/officeDocument/2006/relationships/image" Target="../media/image298.jpeg"/><Relationship Id="rId2" Type="http://schemas.openxmlformats.org/officeDocument/2006/relationships/notesSlide" Target="../notesSlides/notesSlide39.xml"/><Relationship Id="rId1" Type="http://schemas.openxmlformats.org/officeDocument/2006/relationships/slideLayout" Target="../slideLayouts/slideLayout86.xml"/><Relationship Id="rId6" Type="http://schemas.openxmlformats.org/officeDocument/2006/relationships/hyperlink" Target="https://www.linkedin.com/company/videoadvertisingbureauvab/" TargetMode="External"/><Relationship Id="rId5" Type="http://schemas.openxmlformats.org/officeDocument/2006/relationships/hyperlink" Target="https://twitter.com/VideoAdBureau" TargetMode="External"/><Relationship Id="rId4" Type="http://schemas.openxmlformats.org/officeDocument/2006/relationships/image" Target="../media/image297.jpg"/><Relationship Id="rId9" Type="http://schemas.openxmlformats.org/officeDocument/2006/relationships/image" Target="../media/image29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1958462" y="2609850"/>
            <a:ext cx="8275076" cy="296545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p:cNvSpPr txBox="1"/>
          <p:nvPr/>
        </p:nvSpPr>
        <p:spPr>
          <a:xfrm>
            <a:off x="1958463" y="2889250"/>
            <a:ext cx="8275076" cy="284693"/>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250" normalizeH="0" baseline="0" noProof="0" dirty="0">
                <a:ln>
                  <a:noFill/>
                </a:ln>
                <a:solidFill>
                  <a:srgbClr val="F79646"/>
                </a:solidFill>
                <a:effectLst/>
                <a:uLnTx/>
                <a:uFillTx/>
                <a:latin typeface="Trebuchet MS"/>
                <a:ea typeface="+mn-ea"/>
                <a:cs typeface="Trebuchet MS"/>
              </a:rPr>
              <a:t>VIDEO ADVERTISING BUREAU – A MARKETER’S GUIDE - 2019</a:t>
            </a:r>
          </a:p>
        </p:txBody>
      </p:sp>
      <p:sp>
        <p:nvSpPr>
          <p:cNvPr id="8" name="TextBox 7"/>
          <p:cNvSpPr txBox="1"/>
          <p:nvPr/>
        </p:nvSpPr>
        <p:spPr>
          <a:xfrm>
            <a:off x="3227855" y="3216677"/>
            <a:ext cx="5736291" cy="284693"/>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Trebuchet MS"/>
                <a:ea typeface="+mn-ea"/>
                <a:cs typeface="Trebuchet MS"/>
              </a:rPr>
              <a:t>.................</a:t>
            </a:r>
          </a:p>
        </p:txBody>
      </p:sp>
      <p:sp>
        <p:nvSpPr>
          <p:cNvPr id="9" name="TextBox 8"/>
          <p:cNvSpPr txBox="1"/>
          <p:nvPr/>
        </p:nvSpPr>
        <p:spPr>
          <a:xfrm>
            <a:off x="1978055" y="3623303"/>
            <a:ext cx="8244597" cy="769441"/>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Trebuchet MS"/>
                <a:cs typeface="Trebuchet MS"/>
              </a:rPr>
              <a:t>Address For Success</a:t>
            </a:r>
            <a:endParaRPr kumimoji="0" lang="en-US" sz="44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10" name="TextBox 9"/>
          <p:cNvSpPr txBox="1"/>
          <p:nvPr/>
        </p:nvSpPr>
        <p:spPr>
          <a:xfrm>
            <a:off x="1958462" y="4601421"/>
            <a:ext cx="8244596" cy="461665"/>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Trebuchet MS"/>
              </a:rPr>
              <a:t>How Addressable TV Delivers Full-Funnel Outcomes</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3" name="Picture 2">
            <a:extLst>
              <a:ext uri="{FF2B5EF4-FFF2-40B4-BE49-F238E27FC236}">
                <a16:creationId xmlns:a16="http://schemas.microsoft.com/office/drawing/2014/main" id="{55754FCA-2DF5-451F-B1B9-3154A014C12A}"/>
              </a:ext>
            </a:extLst>
          </p:cNvPr>
          <p:cNvPicPr>
            <a:picLocks noChangeAspect="1"/>
          </p:cNvPicPr>
          <p:nvPr/>
        </p:nvPicPr>
        <p:blipFill>
          <a:blip r:embed="rId4"/>
          <a:stretch>
            <a:fillRect/>
          </a:stretch>
        </p:blipFill>
        <p:spPr>
          <a:xfrm>
            <a:off x="10962551" y="224503"/>
            <a:ext cx="1055551" cy="547455"/>
          </a:xfrm>
          <a:prstGeom prst="rect">
            <a:avLst/>
          </a:prstGeom>
        </p:spPr>
      </p:pic>
    </p:spTree>
    <p:extLst>
      <p:ext uri="{BB962C8B-B14F-4D97-AF65-F5344CB8AC3E}">
        <p14:creationId xmlns:p14="http://schemas.microsoft.com/office/powerpoint/2010/main" val="335694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8A66EC-0201-4107-AABB-1A4CCD221FE4}"/>
              </a:ext>
            </a:extLst>
          </p:cNvPr>
          <p:cNvPicPr>
            <a:picLocks noChangeAspect="1"/>
          </p:cNvPicPr>
          <p:nvPr/>
        </p:nvPicPr>
        <p:blipFill rotWithShape="1">
          <a:blip r:embed="rId3">
            <a:extLst>
              <a:ext uri="{28A0092B-C50C-407E-A947-70E740481C1C}">
                <a14:useLocalDpi xmlns:a14="http://schemas.microsoft.com/office/drawing/2010/main" val="0"/>
              </a:ext>
            </a:extLst>
          </a:blip>
          <a:srcRect l="23434" r="22546" b="6338"/>
          <a:stretch/>
        </p:blipFill>
        <p:spPr>
          <a:xfrm>
            <a:off x="6299200" y="0"/>
            <a:ext cx="5892800" cy="6858000"/>
          </a:xfrm>
          <a:prstGeom prst="rect">
            <a:avLst/>
          </a:prstGeom>
        </p:spPr>
      </p:pic>
      <p:sp>
        <p:nvSpPr>
          <p:cNvPr id="4" name="Rectangle 3">
            <a:extLst>
              <a:ext uri="{FF2B5EF4-FFF2-40B4-BE49-F238E27FC236}">
                <a16:creationId xmlns:a16="http://schemas.microsoft.com/office/drawing/2014/main" id="{4C371DBF-DA54-4AA1-9CAA-4DAB41E3009E}"/>
              </a:ext>
            </a:extLst>
          </p:cNvPr>
          <p:cNvSpPr/>
          <p:nvPr/>
        </p:nvSpPr>
        <p:spPr>
          <a:xfrm>
            <a:off x="0" y="3416692"/>
            <a:ext cx="6299200" cy="2539157"/>
          </a:xfrm>
          <a:prstGeom prst="rect">
            <a:avLst/>
          </a:prstGeom>
          <a:noFill/>
        </p:spPr>
        <p:txBody>
          <a:bodyPr wrap="square" rtlCol="0" anchor="ctr">
            <a:spAutoFit/>
          </a:bodyPr>
          <a:lstStyle/>
          <a:p>
            <a:pPr marL="0" marR="0" lvl="0" indent="0" algn="ctr" defTabSz="586199" rtl="0" eaLnBrk="1" fontAlgn="auto" latinLnBrk="0" hangingPunct="1">
              <a:spcBef>
                <a:spcPts val="0"/>
              </a:spcBef>
              <a:spcAft>
                <a:spcPts val="0"/>
              </a:spcAft>
              <a:buClrTx/>
              <a:buSzTx/>
              <a:buFontTx/>
              <a:buNone/>
              <a:tabLst/>
              <a:defRPr/>
            </a:pPr>
            <a:r>
              <a:rPr kumimoji="0" lang="en-US" sz="2700" b="0" i="0" u="none" strike="noStrike" kern="1200" cap="none" spc="0" normalizeH="0" baseline="0" noProof="0" dirty="0">
                <a:ln>
                  <a:noFill/>
                </a:ln>
                <a:solidFill>
                  <a:srgbClr val="00A9AC"/>
                </a:solidFill>
                <a:effectLst/>
                <a:uLnTx/>
                <a:uFillTx/>
                <a:latin typeface="Trebuchet MS"/>
                <a:ea typeface="+mn-ea"/>
                <a:cs typeface="+mn-cs"/>
              </a:rPr>
              <a:t>Advertisers Can </a:t>
            </a:r>
            <a:r>
              <a:rPr lang="en-US" sz="2700" dirty="0">
                <a:solidFill>
                  <a:srgbClr val="00A9AC"/>
                </a:solidFill>
                <a:latin typeface="Trebuchet MS"/>
              </a:rPr>
              <a:t>Harness</a:t>
            </a:r>
            <a:r>
              <a:rPr kumimoji="0" lang="en-US" sz="2700" b="0" i="0" u="none" strike="noStrike" kern="1200" cap="none" spc="0" normalizeH="0" baseline="0" noProof="0" dirty="0">
                <a:ln>
                  <a:noFill/>
                </a:ln>
                <a:solidFill>
                  <a:srgbClr val="00A9AC"/>
                </a:solidFill>
                <a:effectLst/>
                <a:uLnTx/>
                <a:uFillTx/>
                <a:latin typeface="Trebuchet MS"/>
                <a:ea typeface="+mn-ea"/>
                <a:cs typeface="+mn-cs"/>
              </a:rPr>
              <a:t> The </a:t>
            </a:r>
            <a:r>
              <a:rPr lang="en-US" sz="2700" dirty="0">
                <a:solidFill>
                  <a:srgbClr val="00A9AC"/>
                </a:solidFill>
                <a:latin typeface="Trebuchet MS"/>
              </a:rPr>
              <a:t>Power</a:t>
            </a:r>
            <a:r>
              <a:rPr kumimoji="0" lang="en-US" sz="2700" b="0" i="0" u="none" strike="noStrike" kern="1200" cap="none" spc="0" normalizeH="0" baseline="0" noProof="0" dirty="0">
                <a:ln>
                  <a:noFill/>
                </a:ln>
                <a:solidFill>
                  <a:srgbClr val="00A9AC"/>
                </a:solidFill>
                <a:effectLst/>
                <a:uLnTx/>
                <a:uFillTx/>
                <a:latin typeface="Trebuchet MS"/>
                <a:ea typeface="+mn-ea"/>
                <a:cs typeface="+mn-cs"/>
              </a:rPr>
              <a:t> Of</a:t>
            </a:r>
          </a:p>
          <a:p>
            <a:pPr marL="0" marR="0" lvl="0" indent="0" algn="ctr" defTabSz="586199" rtl="0" eaLnBrk="1" fontAlgn="auto" latinLnBrk="0" hangingPunct="1">
              <a:spcBef>
                <a:spcPts val="0"/>
              </a:spcBef>
              <a:spcAft>
                <a:spcPts val="0"/>
              </a:spcAft>
              <a:buClrTx/>
              <a:buSzTx/>
              <a:buFontTx/>
              <a:buNone/>
              <a:tabLst/>
              <a:defRPr/>
            </a:pPr>
            <a:endParaRPr lang="en-US" sz="1200" dirty="0">
              <a:solidFill>
                <a:srgbClr val="00A9AC"/>
              </a:solidFill>
              <a:latin typeface="Trebuchet MS"/>
            </a:endParaRPr>
          </a:p>
          <a:p>
            <a:pPr marL="0" marR="0" lvl="0" indent="0" algn="ctr" defTabSz="586199"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solidFill>
                <a:effectLst/>
                <a:uLnTx/>
                <a:uFillTx/>
                <a:latin typeface="Trebuchet MS"/>
                <a:ea typeface="+mn-ea"/>
                <a:cs typeface="+mn-cs"/>
              </a:rPr>
              <a:t>Addressable TV:</a:t>
            </a:r>
          </a:p>
          <a:p>
            <a:pPr marL="0" marR="0" lvl="0" indent="0" algn="ctr" defTabSz="586199"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A9AC"/>
              </a:solidFill>
              <a:effectLst/>
              <a:uLnTx/>
              <a:uFillTx/>
              <a:latin typeface="Trebuchet MS"/>
              <a:ea typeface="+mn-ea"/>
              <a:cs typeface="+mn-cs"/>
            </a:endParaRPr>
          </a:p>
          <a:p>
            <a:pPr marL="0" marR="0" lvl="0" indent="0" algn="ctr" defTabSz="586199"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rgbClr val="00A9AC"/>
                </a:solidFill>
                <a:effectLst/>
                <a:uLnTx/>
                <a:uFillTx/>
                <a:latin typeface="Trebuchet MS"/>
                <a:ea typeface="+mn-ea"/>
                <a:cs typeface="+mn-cs"/>
              </a:rPr>
              <a:t>Precision Targeting That Delivers Relevancy &amp; Personalization Which Benefits Both Advertisers &amp; Consumers</a:t>
            </a:r>
          </a:p>
        </p:txBody>
      </p:sp>
      <p:pic>
        <p:nvPicPr>
          <p:cNvPr id="5" name="Picture 4">
            <a:extLst>
              <a:ext uri="{FF2B5EF4-FFF2-40B4-BE49-F238E27FC236}">
                <a16:creationId xmlns:a16="http://schemas.microsoft.com/office/drawing/2014/main" id="{7DC31B30-FBCE-4575-AB75-00756A757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72" y="6649539"/>
            <a:ext cx="2930461" cy="161904"/>
          </a:xfrm>
          <a:prstGeom prst="rect">
            <a:avLst/>
          </a:prstGeom>
        </p:spPr>
      </p:pic>
      <p:sp>
        <p:nvSpPr>
          <p:cNvPr id="2" name="TextBox 1">
            <a:extLst>
              <a:ext uri="{FF2B5EF4-FFF2-40B4-BE49-F238E27FC236}">
                <a16:creationId xmlns:a16="http://schemas.microsoft.com/office/drawing/2014/main" id="{F020B91A-B783-4547-8B8B-978D05CE0DBA}"/>
              </a:ext>
            </a:extLst>
          </p:cNvPr>
          <p:cNvSpPr txBox="1"/>
          <p:nvPr/>
        </p:nvSpPr>
        <p:spPr>
          <a:xfrm>
            <a:off x="87104" y="824227"/>
            <a:ext cx="6202368" cy="954107"/>
          </a:xfrm>
          <a:prstGeom prst="rect">
            <a:avLst/>
          </a:prstGeom>
          <a:noFill/>
        </p:spPr>
        <p:txBody>
          <a:bodyPr wrap="square" rtlCol="0">
            <a:spAutoFit/>
          </a:bodyPr>
          <a:lstStyle/>
          <a:p>
            <a:pPr algn="ctr"/>
            <a:r>
              <a:rPr lang="en-US" sz="2800" dirty="0">
                <a:solidFill>
                  <a:schemeClr val="bg1"/>
                </a:solidFill>
              </a:rPr>
              <a:t>How Can Advertisers Further Enhance </a:t>
            </a:r>
          </a:p>
          <a:p>
            <a:pPr algn="ctr"/>
            <a:r>
              <a:rPr lang="en-US" sz="2800" dirty="0">
                <a:solidFill>
                  <a:schemeClr val="bg1"/>
                </a:solidFill>
              </a:rPr>
              <a:t>Their Relevancy?</a:t>
            </a:r>
          </a:p>
        </p:txBody>
      </p:sp>
      <p:sp>
        <p:nvSpPr>
          <p:cNvPr id="3" name="Arrow: Down 2">
            <a:extLst>
              <a:ext uri="{FF2B5EF4-FFF2-40B4-BE49-F238E27FC236}">
                <a16:creationId xmlns:a16="http://schemas.microsoft.com/office/drawing/2014/main" id="{4F7AC2B7-5CA5-4628-AA86-EECCF334659D}"/>
              </a:ext>
            </a:extLst>
          </p:cNvPr>
          <p:cNvSpPr/>
          <p:nvPr/>
        </p:nvSpPr>
        <p:spPr>
          <a:xfrm>
            <a:off x="2840032" y="1887243"/>
            <a:ext cx="609600" cy="1035289"/>
          </a:xfrm>
          <a:prstGeom prst="down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7DD78A7-8126-40FE-ABD7-4807342A60E6}"/>
              </a:ext>
            </a:extLst>
          </p:cNvPr>
          <p:cNvSpPr txBox="1">
            <a:spLocks/>
          </p:cNvSpPr>
          <p:nvPr/>
        </p:nvSpPr>
        <p:spPr>
          <a:xfrm>
            <a:off x="9221076" y="6395126"/>
            <a:ext cx="2844800" cy="513769"/>
          </a:xfrm>
          <a:prstGeom prst="rect">
            <a:avLst/>
          </a:prstGeom>
          <a:noFill/>
        </p:spPr>
        <p:txBody>
          <a:bodyPr wrap="square" rtlCol="0">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10</a:t>
            </a:fld>
            <a:endParaRPr lang="en-US" dirty="0"/>
          </a:p>
        </p:txBody>
      </p:sp>
    </p:spTree>
    <p:extLst>
      <p:ext uri="{BB962C8B-B14F-4D97-AF65-F5344CB8AC3E}">
        <p14:creationId xmlns:p14="http://schemas.microsoft.com/office/powerpoint/2010/main" val="17827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6" y="6662057"/>
            <a:ext cx="2930843" cy="161925"/>
          </a:xfrm>
          <a:prstGeom prst="rect">
            <a:avLst/>
          </a:prstGeom>
        </p:spPr>
      </p:pic>
      <p:sp>
        <p:nvSpPr>
          <p:cNvPr id="29" name="Rectangle 28">
            <a:extLst>
              <a:ext uri="{FF2B5EF4-FFF2-40B4-BE49-F238E27FC236}">
                <a16:creationId xmlns:a16="http://schemas.microsoft.com/office/drawing/2014/main" id="{94073C3F-DFFB-4284-BC4C-7C6BFE9BE540}"/>
              </a:ext>
            </a:extLst>
          </p:cNvPr>
          <p:cNvSpPr/>
          <p:nvPr/>
        </p:nvSpPr>
        <p:spPr>
          <a:xfrm>
            <a:off x="110196" y="900534"/>
            <a:ext cx="7376160" cy="4662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0" cap="none" spc="0" normalizeH="0" baseline="0" noProof="0" dirty="0">
                <a:ln>
                  <a:noFill/>
                </a:ln>
                <a:solidFill>
                  <a:srgbClr val="00A9AC"/>
                </a:solidFill>
                <a:effectLst/>
                <a:uLnTx/>
                <a:uFillTx/>
                <a:latin typeface="Trebuchet MS" panose="020B0603020202020204" pitchFamily="34" charset="0"/>
                <a:ea typeface="+mn-ea"/>
                <a:cs typeface="+mn-cs"/>
              </a:rPr>
              <a:t>What Is Addressable TV Advertising?</a:t>
            </a:r>
          </a:p>
          <a:p>
            <a:pPr marL="0" marR="0" lvl="0" indent="0" algn="ctr" defTabSz="586199" rtl="0" eaLnBrk="1" fontAlgn="auto" latinLnBrk="0" hangingPunct="1">
              <a:lnSpc>
                <a:spcPts val="18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a:p>
            <a:pPr algn="ctr" defTabSz="586199">
              <a:lnSpc>
                <a:spcPts val="1800"/>
              </a:lnSpc>
              <a:spcAft>
                <a:spcPts val="600"/>
              </a:spcAf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The use of technologies to enable advertisers to selectively deliver ads to </a:t>
            </a:r>
            <a:r>
              <a:rPr kumimoji="0" lang="en-US" sz="1600" b="0" i="0" u="sng" strike="noStrike" kern="1200" cap="none" spc="0" normalizeH="0" baseline="0" noProof="0" dirty="0">
                <a:ln>
                  <a:noFill/>
                </a:ln>
                <a:solidFill>
                  <a:prstClr val="black"/>
                </a:solidFill>
                <a:effectLst/>
                <a:uLnTx/>
                <a:uFillTx/>
                <a:latin typeface="Trebuchet MS"/>
                <a:ea typeface="+mn-ea"/>
                <a:cs typeface="+mn-cs"/>
              </a:rPr>
              <a:t>individual households</a:t>
            </a:r>
            <a:r>
              <a:rPr kumimoji="0" lang="en-US" sz="1600" b="0" i="0" strike="noStrike" kern="1200" cap="none" spc="0" normalizeH="0" baseline="0" noProof="0" dirty="0">
                <a:ln>
                  <a:noFill/>
                </a:ln>
                <a:solidFill>
                  <a:prstClr val="black"/>
                </a:solidFill>
                <a:effectLst/>
                <a:uLnTx/>
                <a:uFillTx/>
                <a:latin typeface="Trebuchet MS"/>
                <a:ea typeface="+mn-ea"/>
                <a:cs typeface="+mn-cs"/>
              </a:rPr>
              <a:t> via</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a:t>
            </a:r>
            <a:r>
              <a:rPr lang="en-US" sz="1600" dirty="0">
                <a:solidFill>
                  <a:prstClr val="black"/>
                </a:solidFill>
                <a:latin typeface="Trebuchet MS"/>
              </a:rPr>
              <a:t>cable, satellite, and Internet Protocol television (IPTV) delivery systems and set-top boxes (STBs). </a:t>
            </a:r>
          </a:p>
          <a:p>
            <a:pPr algn="ctr" defTabSz="586199">
              <a:lnSpc>
                <a:spcPts val="1800"/>
              </a:lnSpc>
              <a:spcAft>
                <a:spcPts val="600"/>
              </a:spcAft>
              <a:defRPr/>
            </a:pPr>
            <a:endParaRPr lang="en-US" sz="1600" dirty="0">
              <a:solidFill>
                <a:prstClr val="black"/>
              </a:solidFill>
              <a:latin typeface="Trebuchet MS"/>
            </a:endParaRPr>
          </a:p>
          <a:p>
            <a:pPr algn="ctr" defTabSz="586199">
              <a:lnSpc>
                <a:spcPts val="1800"/>
              </a:lnSpc>
              <a:spcAft>
                <a:spcPts val="600"/>
              </a:spcAft>
              <a:defRPr/>
            </a:pPr>
            <a:r>
              <a:rPr lang="en-US" sz="1600" dirty="0">
                <a:solidFill>
                  <a:prstClr val="black"/>
                </a:solidFill>
                <a:latin typeface="Trebuchet MS"/>
              </a:rPr>
              <a:t>Delivery is </a:t>
            </a:r>
            <a:r>
              <a:rPr kumimoji="0" lang="en-US" sz="1600" b="0" i="0" u="none" strike="noStrike" kern="1200" cap="none" spc="0" normalizeH="0" baseline="0" noProof="0" dirty="0">
                <a:ln>
                  <a:noFill/>
                </a:ln>
                <a:solidFill>
                  <a:prstClr val="black"/>
                </a:solidFill>
                <a:effectLst/>
                <a:uLnTx/>
                <a:uFillTx/>
                <a:latin typeface="Trebuchet MS"/>
                <a:ea typeface="+mn-ea"/>
                <a:cs typeface="+mn-cs"/>
              </a:rPr>
              <a:t>based on a defined audience-target developed through first-, second-, and/or third-party data. </a:t>
            </a:r>
            <a:r>
              <a:rPr lang="en-US" sz="1600" dirty="0">
                <a:solidFill>
                  <a:prstClr val="black"/>
                </a:solidFill>
              </a:rPr>
              <a:t>Segmentation can occur at geographic, demographic, behavioral and data-matched household levels.</a:t>
            </a:r>
          </a:p>
          <a:p>
            <a:pPr algn="ctr" defTabSz="586199">
              <a:lnSpc>
                <a:spcPts val="1800"/>
              </a:lnSpc>
              <a:spcAft>
                <a:spcPts val="600"/>
              </a:spcAft>
              <a:defRPr/>
            </a:pPr>
            <a:endParaRPr lang="en-US" sz="1600" dirty="0">
              <a:solidFill>
                <a:prstClr val="black"/>
              </a:solidFill>
            </a:endParaRPr>
          </a:p>
          <a:p>
            <a:pPr marL="0" marR="0" lvl="0" indent="0" algn="ctr" defTabSz="586199" rtl="0" eaLnBrk="1" fontAlgn="auto" latinLnBrk="0" hangingPunct="1">
              <a:lnSpc>
                <a:spcPts val="18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Under this method, the advertiser buys </a:t>
            </a:r>
            <a:r>
              <a:rPr lang="en-US" sz="1600" dirty="0">
                <a:solidFill>
                  <a:prstClr val="black"/>
                </a:solidFill>
                <a:latin typeface="Trebuchet MS"/>
              </a:rPr>
              <a:t>a specific</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audience, not individual networks or programs, and ads </a:t>
            </a:r>
            <a:r>
              <a:rPr lang="en-US" sz="1600" dirty="0">
                <a:solidFill>
                  <a:prstClr val="black"/>
                </a:solidFill>
                <a:latin typeface="Trebuchet MS"/>
              </a:rPr>
              <a:t>can be delivered in either </a:t>
            </a:r>
            <a:r>
              <a:rPr lang="en-US" sz="1600">
                <a:solidFill>
                  <a:prstClr val="black"/>
                </a:solidFill>
                <a:latin typeface="Trebuchet MS"/>
              </a:rPr>
              <a:t>live, linear </a:t>
            </a:r>
            <a:r>
              <a:rPr lang="en-US" sz="1600" dirty="0">
                <a:solidFill>
                  <a:prstClr val="black"/>
                </a:solidFill>
                <a:latin typeface="Trebuchet MS"/>
              </a:rPr>
              <a:t>TV or VOD environments. </a:t>
            </a:r>
          </a:p>
          <a:p>
            <a:pPr marL="0" marR="0" lvl="0" indent="0" algn="ctr" defTabSz="586199" rtl="0" eaLnBrk="1" fontAlgn="auto" latinLnBrk="0" hangingPunct="1">
              <a:lnSpc>
                <a:spcPts val="18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586199" rtl="0" eaLnBrk="1" fontAlgn="auto" latinLnBrk="0" hangingPunct="1">
              <a:lnSpc>
                <a:spcPts val="1800"/>
              </a:lnSpc>
              <a:spcBef>
                <a:spcPts val="0"/>
              </a:spcBef>
              <a:spcAft>
                <a:spcPts val="600"/>
              </a:spcAft>
              <a:buClrTx/>
              <a:buSzTx/>
              <a:buFontTx/>
              <a:buNone/>
              <a:tabLst/>
              <a:defRPr/>
            </a:pPr>
            <a:r>
              <a:rPr kumimoji="0" lang="en-US" sz="1600" i="0" u="none" strike="noStrike" kern="1200" cap="none" spc="0" normalizeH="0" baseline="0" noProof="0" dirty="0">
                <a:ln>
                  <a:noFill/>
                </a:ln>
                <a:effectLst/>
                <a:uLnTx/>
                <a:uFillTx/>
                <a:latin typeface="Trebuchet MS"/>
                <a:ea typeface="+mn-ea"/>
                <a:cs typeface="+mn-cs"/>
              </a:rPr>
              <a:t>In summary, </a:t>
            </a:r>
            <a:r>
              <a:rPr kumimoji="0" lang="en-US" sz="1600" b="1" i="0" u="none" strike="noStrike" kern="1200" cap="none" spc="0" normalizeH="0" baseline="0" noProof="0" dirty="0">
                <a:ln>
                  <a:noFill/>
                </a:ln>
                <a:solidFill>
                  <a:srgbClr val="00A9AC"/>
                </a:solidFill>
                <a:effectLst/>
                <a:uLnTx/>
                <a:uFillTx/>
                <a:latin typeface="Trebuchet MS"/>
                <a:ea typeface="+mn-ea"/>
                <a:cs typeface="+mn-cs"/>
              </a:rPr>
              <a:t>Addressable TV </a:t>
            </a:r>
            <a:r>
              <a:rPr kumimoji="0" lang="en-US" sz="1600" b="0" i="0" u="none" strike="noStrike" kern="1200" cap="none" spc="0" normalizeH="0" baseline="0" noProof="0" dirty="0">
                <a:ln>
                  <a:noFill/>
                </a:ln>
                <a:solidFill>
                  <a:prstClr val="black"/>
                </a:solidFill>
                <a:effectLst/>
                <a:uLnTx/>
                <a:uFillTx/>
                <a:latin typeface="Trebuchet MS"/>
                <a:ea typeface="+mn-ea"/>
                <a:cs typeface="+mn-cs"/>
              </a:rPr>
              <a:t>is a means of delivering the </a:t>
            </a:r>
            <a:r>
              <a:rPr kumimoji="0" lang="en-US" sz="1600" b="1" i="0" u="none" strike="noStrike" kern="1200" cap="none" spc="0" normalizeH="0" baseline="0" noProof="0" dirty="0">
                <a:ln>
                  <a:noFill/>
                </a:ln>
                <a:solidFill>
                  <a:srgbClr val="00A9AC"/>
                </a:solidFill>
                <a:effectLst/>
                <a:uLnTx/>
                <a:uFillTx/>
                <a:latin typeface="Trebuchet MS"/>
                <a:ea typeface="+mn-ea"/>
                <a:cs typeface="+mn-cs"/>
              </a:rPr>
              <a:t>right ad </a:t>
            </a:r>
            <a:r>
              <a:rPr kumimoji="0" lang="en-US" sz="1600" b="0" i="0" u="none" strike="noStrike" kern="1200" cap="none" spc="0" normalizeH="0" baseline="0" noProof="0" dirty="0">
                <a:ln>
                  <a:noFill/>
                </a:ln>
                <a:solidFill>
                  <a:prstClr val="black"/>
                </a:solidFill>
                <a:effectLst/>
                <a:uLnTx/>
                <a:uFillTx/>
                <a:latin typeface="Trebuchet MS"/>
                <a:ea typeface="+mn-ea"/>
                <a:cs typeface="+mn-cs"/>
              </a:rPr>
              <a:t>to the </a:t>
            </a:r>
            <a:r>
              <a:rPr kumimoji="0" lang="en-US" sz="1600" b="1" i="0" u="none" strike="noStrike" kern="1200" cap="none" spc="0" normalizeH="0" baseline="0" noProof="0" dirty="0">
                <a:ln>
                  <a:noFill/>
                </a:ln>
                <a:solidFill>
                  <a:srgbClr val="00A9AC"/>
                </a:solidFill>
                <a:effectLst/>
                <a:uLnTx/>
                <a:uFillTx/>
                <a:latin typeface="Trebuchet MS"/>
                <a:ea typeface="+mn-ea"/>
                <a:cs typeface="+mn-cs"/>
              </a:rPr>
              <a:t>right person </a:t>
            </a:r>
            <a:r>
              <a:rPr kumimoji="0" lang="en-US" sz="1600" b="0" i="0" u="none" strike="noStrike" kern="1200" cap="none" spc="0" normalizeH="0" baseline="0" noProof="0" dirty="0">
                <a:ln>
                  <a:noFill/>
                </a:ln>
                <a:solidFill>
                  <a:prstClr val="black"/>
                </a:solidFill>
                <a:effectLst/>
                <a:uLnTx/>
                <a:uFillTx/>
                <a:latin typeface="Trebuchet MS"/>
                <a:ea typeface="+mn-ea"/>
                <a:cs typeface="+mn-cs"/>
              </a:rPr>
              <a:t>by combining the scale of Television with the targeting precision and measurement capabilities of “one-to-one” marketing.  </a:t>
            </a:r>
          </a:p>
        </p:txBody>
      </p:sp>
      <p:sp>
        <p:nvSpPr>
          <p:cNvPr id="30" name="TextBox 29">
            <a:extLst>
              <a:ext uri="{FF2B5EF4-FFF2-40B4-BE49-F238E27FC236}">
                <a16:creationId xmlns:a16="http://schemas.microsoft.com/office/drawing/2014/main" id="{FF27356A-63CF-4620-B78F-FA2C51DCAED4}"/>
              </a:ext>
            </a:extLst>
          </p:cNvPr>
          <p:cNvSpPr txBox="1"/>
          <p:nvPr/>
        </p:nvSpPr>
        <p:spPr>
          <a:xfrm>
            <a:off x="19763" y="5882457"/>
            <a:ext cx="75570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For the purposes of this report, “Addressable TV” refers only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sng"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multichannel video programming distributor (MVPD)</a:t>
            </a:r>
            <a:r>
              <a:rPr kumimoji="0" lang="en-US" sz="1200" b="0" i="1" u="sng"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offering / platform</a:t>
            </a:r>
            <a:endParaRPr kumimoji="0" lang="en-US" sz="1000" b="0" i="0" u="sng"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200" t="5174" r="21367" b="2758"/>
          <a:stretch/>
        </p:blipFill>
        <p:spPr>
          <a:xfrm>
            <a:off x="7697334" y="3328"/>
            <a:ext cx="4508314" cy="6868320"/>
          </a:xfrm>
          <a:prstGeom prst="rect">
            <a:avLst/>
          </a:prstGeom>
        </p:spPr>
      </p:pic>
      <p:sp>
        <p:nvSpPr>
          <p:cNvPr id="11" name="Slide Number Placeholder 5">
            <a:extLst>
              <a:ext uri="{FF2B5EF4-FFF2-40B4-BE49-F238E27FC236}">
                <a16:creationId xmlns:a16="http://schemas.microsoft.com/office/drawing/2014/main" id="{E2BD01C6-00AD-4F3C-842B-0E60867D3BAC}"/>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131713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DAEE3-781E-4AE9-83D7-EDA655228D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41" r="7229"/>
          <a:stretch/>
        </p:blipFill>
        <p:spPr>
          <a:xfrm>
            <a:off x="7271657" y="0"/>
            <a:ext cx="4920343" cy="6858000"/>
          </a:xfrm>
          <a:prstGeom prst="rect">
            <a:avLst/>
          </a:prstGeom>
        </p:spPr>
      </p:pic>
      <p:sp>
        <p:nvSpPr>
          <p:cNvPr id="2" name="Title Placeholder 1"/>
          <p:cNvSpPr txBox="1">
            <a:spLocks/>
          </p:cNvSpPr>
          <p:nvPr/>
        </p:nvSpPr>
        <p:spPr>
          <a:xfrm>
            <a:off x="137294" y="235753"/>
            <a:ext cx="7236272" cy="542002"/>
          </a:xfrm>
          <a:prstGeom prst="rect">
            <a:avLst/>
          </a:prstGeom>
        </p:spPr>
        <p:txBody>
          <a:bodyPr vert="horz" lIns="91440" tIns="45720" rIns="91440" bIns="45720" rtlCol="0" anchor="ctr">
            <a:noAutofit/>
          </a:bodyPr>
          <a:lstStyle>
            <a:defPPr>
              <a:defRPr lang="en-US"/>
            </a:defPPr>
            <a:lvl1pPr marR="0" lvl="0" indent="0" algn="ctr" defTabSz="457200" fontAlgn="auto">
              <a:lnSpc>
                <a:spcPct val="100000"/>
              </a:lnSpc>
              <a:spcBef>
                <a:spcPct val="0"/>
              </a:spcBef>
              <a:spcAft>
                <a:spcPts val="0"/>
              </a:spcAft>
              <a:buClrTx/>
              <a:buSzTx/>
              <a:buFontTx/>
              <a:buNone/>
              <a:tabLst/>
              <a:defRPr kumimoji="0" sz="2600" b="0" i="0" u="none" strike="noStrike" cap="none" spc="-100" normalizeH="0" baseline="0">
                <a:ln>
                  <a:noFill/>
                </a:ln>
                <a:solidFill>
                  <a:prstClr val="black"/>
                </a:solidFill>
                <a:effectLst/>
                <a:uLnTx/>
                <a:uFillTx/>
                <a:latin typeface="Trebuchet MS"/>
                <a:ea typeface="+mj-ea"/>
                <a:cs typeface="+mj-cs"/>
              </a:defRPr>
            </a:lvl1pPr>
          </a:lstStyle>
          <a:p>
            <a:pPr algn="l"/>
            <a:r>
              <a:rPr lang="en-US" dirty="0">
                <a:solidFill>
                  <a:schemeClr val="bg1"/>
                </a:solidFill>
              </a:rPr>
              <a:t>A Few Additional Points On Addressable TV</a:t>
            </a:r>
          </a:p>
        </p:txBody>
      </p:sp>
      <p:sp>
        <p:nvSpPr>
          <p:cNvPr id="8" name="TextBox 7"/>
          <p:cNvSpPr txBox="1"/>
          <p:nvPr/>
        </p:nvSpPr>
        <p:spPr>
          <a:xfrm>
            <a:off x="137292" y="1863248"/>
            <a:ext cx="7134363" cy="4293483"/>
          </a:xfrm>
          <a:prstGeom prst="rect">
            <a:avLst/>
          </a:prstGeom>
          <a:noFill/>
        </p:spPr>
        <p:txBody>
          <a:bodyPr wrap="square" rtlCol="0" anchor="ctr">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An ad that’s delivered only to households when the </a:t>
            </a:r>
            <a:r>
              <a:rPr kumimoji="0" lang="en-US" sz="1400" i="0" u="sng" strike="noStrike" kern="0" cap="none" spc="0" normalizeH="0" baseline="0" noProof="0" dirty="0">
                <a:ln>
                  <a:noFill/>
                </a:ln>
                <a:solidFill>
                  <a:schemeClr val="bg1"/>
                </a:solidFill>
                <a:effectLst/>
                <a:uLnTx/>
                <a:uFillTx/>
                <a:latin typeface="Trebuchet MS" panose="020B0603020202020204" pitchFamily="34" charset="0"/>
                <a:ea typeface="+mn-ea"/>
                <a:cs typeface="+mn-cs"/>
              </a:rPr>
              <a:t>television is on</a:t>
            </a:r>
            <a:r>
              <a:rPr kumimoji="0" lang="en-US" sz="140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and only to the audience that satisfies the advertiser’s target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0" cap="none" spc="0" normalizeH="0" baseline="0" noProof="0" dirty="0">
              <a:ln>
                <a:noFill/>
              </a:ln>
              <a:solidFill>
                <a:schemeClr val="bg1"/>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schemeClr val="bg1"/>
                </a:solidFill>
                <a:latin typeface="Trebuchet MS" panose="020B0603020202020204" pitchFamily="34" charset="0"/>
              </a:rPr>
              <a:t>Inventory </a:t>
            </a:r>
            <a:r>
              <a:rPr kumimoji="0" lang="en-US" sz="140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where the linear Addressable is allocated from the approximately two minutes of local advertising time an hour that is made available to the </a:t>
            </a:r>
            <a:r>
              <a:rPr lang="en-US" sz="1400" kern="0" dirty="0">
                <a:solidFill>
                  <a:schemeClr val="bg1"/>
                </a:solidFill>
                <a:latin typeface="Trebuchet MS" panose="020B0603020202020204" pitchFamily="34" charset="0"/>
              </a:rPr>
              <a:t>cable or satellite operator </a:t>
            </a:r>
            <a:r>
              <a:rPr kumimoji="0" lang="en-US" sz="140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by each insertable cable network</a:t>
            </a:r>
          </a:p>
          <a:p>
            <a:pPr lvl="0">
              <a:defRPr/>
            </a:pPr>
            <a:endParaRPr lang="en-US" sz="1600" kern="0" dirty="0">
              <a:solidFill>
                <a:schemeClr val="bg1"/>
              </a:solidFill>
              <a:latin typeface="Trebuchet MS" panose="020B0603020202020204" pitchFamily="34" charset="0"/>
            </a:endParaRPr>
          </a:p>
          <a:p>
            <a:pPr marL="171450" lvl="0" indent="-171450">
              <a:buFont typeface="Arial" panose="020B0604020202020204" pitchFamily="34" charset="0"/>
              <a:buChar char="•"/>
              <a:defRPr/>
            </a:pPr>
            <a:r>
              <a:rPr lang="en-US" sz="1400" kern="0" dirty="0">
                <a:solidFill>
                  <a:schemeClr val="bg1"/>
                </a:solidFill>
                <a:latin typeface="Trebuchet MS" panose="020B0603020202020204" pitchFamily="34" charset="0"/>
              </a:rPr>
              <a:t>Addressable ads can also be inserted in Video-On-Demand (VOD) as pre-roll, mid-roll or post-roll</a:t>
            </a:r>
          </a:p>
          <a:p>
            <a:pPr marL="171450" lvl="0" indent="-171450">
              <a:buFont typeface="Arial" panose="020B0604020202020204" pitchFamily="34" charset="0"/>
              <a:buChar char="•"/>
              <a:defRPr/>
            </a:pPr>
            <a:endParaRPr lang="en-US" sz="1600" kern="0" dirty="0">
              <a:solidFill>
                <a:schemeClr val="bg1"/>
              </a:solidFill>
              <a:latin typeface="Trebuchet MS" panose="020B0603020202020204" pitchFamily="34" charset="0"/>
            </a:endParaRPr>
          </a:p>
          <a:p>
            <a:pPr marL="171450" lvl="0" indent="-171450">
              <a:buFont typeface="Arial" panose="020B0604020202020204" pitchFamily="34" charset="0"/>
              <a:buChar char="•"/>
              <a:defRPr/>
            </a:pPr>
            <a:r>
              <a:rPr lang="en-US" sz="1400" kern="0" dirty="0">
                <a:solidFill>
                  <a:schemeClr val="bg1"/>
                </a:solidFill>
                <a:latin typeface="Trebuchet MS" panose="020B0603020202020204" pitchFamily="34" charset="0"/>
              </a:rPr>
              <a:t>Based on buying audiences, not networks or programs…therefore viewers don’t find the ads, the ads find the viewer.  The ad targets a specific audience regardless of what they’re watching instead of projecting upfront what programs they’ll be watching</a:t>
            </a:r>
          </a:p>
          <a:p>
            <a:pPr marL="171450" lvl="0" indent="-171450">
              <a:buFont typeface="Arial" panose="020B0604020202020204" pitchFamily="34" charset="0"/>
              <a:buChar char="•"/>
              <a:defRPr/>
            </a:pPr>
            <a:endParaRPr lang="en-US" sz="1600" kern="0" dirty="0">
              <a:solidFill>
                <a:schemeClr val="bg1"/>
              </a:solidFill>
              <a:latin typeface="Trebuchet MS" panose="020B0603020202020204" pitchFamily="34" charset="0"/>
            </a:endParaRPr>
          </a:p>
          <a:p>
            <a:pPr marL="171450" lvl="0" indent="-171450">
              <a:buFont typeface="Arial" panose="020B0604020202020204" pitchFamily="34" charset="0"/>
              <a:buChar char="•"/>
              <a:defRPr/>
            </a:pPr>
            <a:r>
              <a:rPr lang="en-US" sz="1400" kern="0" dirty="0">
                <a:solidFill>
                  <a:schemeClr val="bg1"/>
                </a:solidFill>
                <a:latin typeface="Trebuchet MS" panose="020B0603020202020204" pitchFamily="34" charset="0"/>
              </a:rPr>
              <a:t>Impressions / audience-based vs. GRPs / ratings-based</a:t>
            </a:r>
          </a:p>
          <a:p>
            <a:pPr marL="171450" lvl="0" indent="-171450">
              <a:buFont typeface="Arial" panose="020B0604020202020204" pitchFamily="34" charset="0"/>
              <a:buChar char="•"/>
              <a:defRPr/>
            </a:pPr>
            <a:endParaRPr lang="en-US" sz="1600" kern="0" dirty="0">
              <a:solidFill>
                <a:schemeClr val="bg1"/>
              </a:solidFill>
              <a:latin typeface="Trebuchet MS" panose="020B0603020202020204" pitchFamily="34" charset="0"/>
            </a:endParaRPr>
          </a:p>
          <a:p>
            <a:pPr marL="171450" lvl="0" indent="-171450">
              <a:buFont typeface="Arial" panose="020B0604020202020204" pitchFamily="34" charset="0"/>
              <a:buChar char="•"/>
              <a:defRPr/>
            </a:pPr>
            <a:r>
              <a:rPr lang="en-US" sz="1400" kern="0" dirty="0">
                <a:solidFill>
                  <a:schemeClr val="bg1"/>
                </a:solidFill>
                <a:latin typeface="Trebuchet MS" panose="020B0603020202020204" pitchFamily="34" charset="0"/>
              </a:rPr>
              <a:t>Fully transparent in reporting, measurement and back-end reporting</a:t>
            </a:r>
          </a:p>
          <a:p>
            <a:pPr marL="171450" lvl="0" indent="-171450">
              <a:buFont typeface="Arial" panose="020B0604020202020204" pitchFamily="34" charset="0"/>
              <a:buChar char="•"/>
              <a:defRPr/>
            </a:pPr>
            <a:endParaRPr lang="en-US" sz="1300" kern="0" dirty="0">
              <a:solidFill>
                <a:schemeClr val="bg1"/>
              </a:solidFill>
              <a:latin typeface="Trebuchet MS" panose="020B0603020202020204" pitchFamily="34" charset="0"/>
            </a:endParaRPr>
          </a:p>
        </p:txBody>
      </p:sp>
      <p:pic>
        <p:nvPicPr>
          <p:cNvPr id="7" name="Picture 6">
            <a:extLst>
              <a:ext uri="{FF2B5EF4-FFF2-40B4-BE49-F238E27FC236}">
                <a16:creationId xmlns:a16="http://schemas.microsoft.com/office/drawing/2014/main" id="{DF7E2255-2D8C-479B-B466-FAFAE67FD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816" y="6571058"/>
            <a:ext cx="2930461" cy="161904"/>
          </a:xfrm>
          <a:prstGeom prst="rect">
            <a:avLst/>
          </a:prstGeom>
        </p:spPr>
      </p:pic>
      <p:sp>
        <p:nvSpPr>
          <p:cNvPr id="3" name="Rectangle 2">
            <a:extLst>
              <a:ext uri="{FF2B5EF4-FFF2-40B4-BE49-F238E27FC236}">
                <a16:creationId xmlns:a16="http://schemas.microsoft.com/office/drawing/2014/main" id="{552F8596-D8F8-4E9B-B1D7-11A9699D2968}"/>
              </a:ext>
            </a:extLst>
          </p:cNvPr>
          <p:cNvSpPr/>
          <p:nvPr/>
        </p:nvSpPr>
        <p:spPr>
          <a:xfrm>
            <a:off x="137292" y="1158855"/>
            <a:ext cx="2403222" cy="400110"/>
          </a:xfrm>
          <a:prstGeom prst="rect">
            <a:avLst/>
          </a:prstGeom>
        </p:spPr>
        <p:txBody>
          <a:bodyPr wrap="none">
            <a:spAutoFit/>
          </a:bodyPr>
          <a:lstStyle/>
          <a:p>
            <a:pPr lvl="0">
              <a:defRPr/>
            </a:pPr>
            <a:r>
              <a:rPr lang="en-US" sz="2000" i="1" u="sng" kern="0" dirty="0">
                <a:solidFill>
                  <a:srgbClr val="00A9AC"/>
                </a:solidFill>
                <a:latin typeface="Trebuchet MS" panose="020B0603020202020204" pitchFamily="34" charset="0"/>
              </a:rPr>
              <a:t>Addressable TV is…</a:t>
            </a:r>
          </a:p>
        </p:txBody>
      </p:sp>
      <p:sp>
        <p:nvSpPr>
          <p:cNvPr id="12" name="Slide Number Placeholder 5">
            <a:extLst>
              <a:ext uri="{FF2B5EF4-FFF2-40B4-BE49-F238E27FC236}">
                <a16:creationId xmlns:a16="http://schemas.microsoft.com/office/drawing/2014/main" id="{AAB7DEBA-8005-4D43-9B22-DD50FB3AB64C}"/>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398665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6823BD-F2E2-4069-84A6-6D917B0A646C}"/>
              </a:ext>
            </a:extLst>
          </p:cNvPr>
          <p:cNvSpPr txBox="1"/>
          <p:nvPr/>
        </p:nvSpPr>
        <p:spPr>
          <a:xfrm>
            <a:off x="54164" y="6542237"/>
            <a:ext cx="615057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Nielsen </a:t>
            </a:r>
            <a:r>
              <a:rPr kumimoji="0" lang="en-US" sz="800" b="0"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NPower</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Reach &amp; Frequency Program Report.  Live, </a:t>
            </a:r>
            <a:r>
              <a:rPr lang="en-US" sz="800" kern="0" dirty="0">
                <a:solidFill>
                  <a:prstClr val="white"/>
                </a:solidFill>
                <a:latin typeface="Trebuchet MS" panose="020B0603020202020204" pitchFamily="34" charset="0"/>
              </a:rPr>
              <a:t>Total Day, </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P18+, Ad-supported cable TV networks only.</a:t>
            </a:r>
          </a:p>
        </p:txBody>
      </p:sp>
      <p:grpSp>
        <p:nvGrpSpPr>
          <p:cNvPr id="15" name="Group 14">
            <a:extLst>
              <a:ext uri="{FF2B5EF4-FFF2-40B4-BE49-F238E27FC236}">
                <a16:creationId xmlns:a16="http://schemas.microsoft.com/office/drawing/2014/main" id="{5F0F357C-5BDE-496E-BFC0-15AEF741ECF9}"/>
              </a:ext>
            </a:extLst>
          </p:cNvPr>
          <p:cNvGrpSpPr/>
          <p:nvPr/>
        </p:nvGrpSpPr>
        <p:grpSpPr>
          <a:xfrm>
            <a:off x="5892800" y="1355408"/>
            <a:ext cx="6150576" cy="4421078"/>
            <a:chOff x="2230514" y="1436139"/>
            <a:chExt cx="7730971" cy="4421078"/>
          </a:xfrm>
        </p:grpSpPr>
        <p:graphicFrame>
          <p:nvGraphicFramePr>
            <p:cNvPr id="6" name="Chart 5">
              <a:extLst>
                <a:ext uri="{FF2B5EF4-FFF2-40B4-BE49-F238E27FC236}">
                  <a16:creationId xmlns:a16="http://schemas.microsoft.com/office/drawing/2014/main" id="{7379493B-401E-4A2A-A09A-BBBEC32D8112}"/>
                </a:ext>
              </a:extLst>
            </p:cNvPr>
            <p:cNvGraphicFramePr/>
            <p:nvPr>
              <p:extLst>
                <p:ext uri="{D42A27DB-BD31-4B8C-83A1-F6EECF244321}">
                  <p14:modId xmlns:p14="http://schemas.microsoft.com/office/powerpoint/2010/main" val="3478019015"/>
                </p:ext>
              </p:extLst>
            </p:nvPr>
          </p:nvGraphicFramePr>
          <p:xfrm>
            <a:off x="2230514" y="1436139"/>
            <a:ext cx="7730971" cy="442107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3530F978-5DA3-43CE-BB23-19499B0D1C51}"/>
                </a:ext>
              </a:extLst>
            </p:cNvPr>
            <p:cNvSpPr txBox="1"/>
            <p:nvPr/>
          </p:nvSpPr>
          <p:spPr>
            <a:xfrm>
              <a:off x="4902524" y="3180090"/>
              <a:ext cx="79899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Top 20</a:t>
              </a:r>
            </a:p>
          </p:txBody>
        </p:sp>
        <p:sp>
          <p:nvSpPr>
            <p:cNvPr id="13" name="Oval 12">
              <a:extLst>
                <a:ext uri="{FF2B5EF4-FFF2-40B4-BE49-F238E27FC236}">
                  <a16:creationId xmlns:a16="http://schemas.microsoft.com/office/drawing/2014/main" id="{0BD624D5-5939-40FB-9F7E-AE748BDCC51F}"/>
                </a:ext>
              </a:extLst>
            </p:cNvPr>
            <p:cNvSpPr/>
            <p:nvPr/>
          </p:nvSpPr>
          <p:spPr>
            <a:xfrm>
              <a:off x="8608740" y="3643928"/>
              <a:ext cx="874398" cy="311517"/>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51%</a:t>
              </a:r>
            </a:p>
          </p:txBody>
        </p:sp>
        <p:sp>
          <p:nvSpPr>
            <p:cNvPr id="14" name="TextBox 13">
              <a:extLst>
                <a:ext uri="{FF2B5EF4-FFF2-40B4-BE49-F238E27FC236}">
                  <a16:creationId xmlns:a16="http://schemas.microsoft.com/office/drawing/2014/main" id="{FCA53286-72A1-42A5-889C-6683FE16C752}"/>
                </a:ext>
              </a:extLst>
            </p:cNvPr>
            <p:cNvSpPr txBox="1"/>
            <p:nvPr/>
          </p:nvSpPr>
          <p:spPr>
            <a:xfrm>
              <a:off x="8646444" y="3383747"/>
              <a:ext cx="79899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Top 20</a:t>
              </a:r>
            </a:p>
          </p:txBody>
        </p:sp>
      </p:grpSp>
      <p:sp>
        <p:nvSpPr>
          <p:cNvPr id="8" name="Rectangle 2">
            <a:extLst>
              <a:ext uri="{FF2B5EF4-FFF2-40B4-BE49-F238E27FC236}">
                <a16:creationId xmlns:a16="http://schemas.microsoft.com/office/drawing/2014/main" id="{2A145015-1050-45B4-875A-BEA51C033882}"/>
              </a:ext>
            </a:extLst>
          </p:cNvPr>
          <p:cNvSpPr>
            <a:spLocks/>
          </p:cNvSpPr>
          <p:nvPr/>
        </p:nvSpPr>
        <p:spPr bwMode="auto">
          <a:xfrm>
            <a:off x="148624" y="187468"/>
            <a:ext cx="11894752" cy="992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t">
            <a:no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100" normalizeH="0" baseline="0" noProof="0" dirty="0">
                <a:ln>
                  <a:noFill/>
                </a:ln>
                <a:solidFill>
                  <a:srgbClr val="00CBD0"/>
                </a:solidFill>
                <a:effectLst/>
                <a:uLnTx/>
                <a:uFillTx/>
                <a:latin typeface="Trebuchet MS"/>
                <a:ea typeface="ＭＳ Ｐゴシック" panose="020B0600070205080204" pitchFamily="34" charset="-128"/>
                <a:cs typeface="+mn-cs"/>
              </a:rPr>
              <a:t>When Implementing Addressable TV, Buying </a:t>
            </a:r>
            <a:r>
              <a:rPr kumimoji="0" lang="en-US" altLang="en-US" sz="2600" b="1" i="1" u="none" strike="noStrike" kern="1200" cap="none" spc="-100" normalizeH="0" baseline="0" noProof="0" dirty="0">
                <a:ln>
                  <a:noFill/>
                </a:ln>
                <a:solidFill>
                  <a:srgbClr val="00CBD0"/>
                </a:solidFill>
                <a:effectLst/>
                <a:uLnTx/>
                <a:uFillTx/>
                <a:latin typeface="Trebuchet MS"/>
                <a:ea typeface="ＭＳ Ｐゴシック" panose="020B0600070205080204" pitchFamily="34" charset="-128"/>
                <a:cs typeface="+mn-cs"/>
              </a:rPr>
              <a:t>Audiences</a:t>
            </a:r>
            <a:r>
              <a:rPr kumimoji="0" lang="en-US" altLang="en-US" sz="2600" b="0" i="0" u="none" strike="noStrike" kern="1200" cap="none" spc="-100" normalizeH="0" baseline="0" noProof="0" dirty="0">
                <a:ln>
                  <a:noFill/>
                </a:ln>
                <a:solidFill>
                  <a:srgbClr val="00CBD0"/>
                </a:solidFill>
                <a:effectLst/>
                <a:uLnTx/>
                <a:uFillTx/>
                <a:latin typeface="Trebuchet MS"/>
                <a:ea typeface="ＭＳ Ｐゴシック" panose="020B0600070205080204" pitchFamily="34" charset="-128"/>
                <a:cs typeface="+mn-cs"/>
              </a:rPr>
              <a:t> That Exist Across A Wider Range Of Cable Networks and Programming Increases Reach</a:t>
            </a:r>
          </a:p>
        </p:txBody>
      </p:sp>
      <p:sp>
        <p:nvSpPr>
          <p:cNvPr id="16" name="TextBox 15">
            <a:extLst>
              <a:ext uri="{FF2B5EF4-FFF2-40B4-BE49-F238E27FC236}">
                <a16:creationId xmlns:a16="http://schemas.microsoft.com/office/drawing/2014/main" id="{CF928557-2F4C-47D7-87E8-4161387873F6}"/>
              </a:ext>
            </a:extLst>
          </p:cNvPr>
          <p:cNvSpPr txBox="1"/>
          <p:nvPr/>
        </p:nvSpPr>
        <p:spPr>
          <a:xfrm>
            <a:off x="235899" y="2285672"/>
            <a:ext cx="578710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49% of total time </a:t>
            </a:r>
            <a:r>
              <a:rPr lang="en-US" kern="0" dirty="0">
                <a:solidFill>
                  <a:prstClr val="white"/>
                </a:solidFill>
                <a:latin typeface="Trebuchet MS" panose="020B0603020202020204" pitchFamily="34" charset="0"/>
              </a:rPr>
              <a:t>s</a:t>
            </a:r>
            <a:r>
              <a:rPr kumimoji="0" lang="en-US" sz="1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pent with ad-supported cable TV now happens outside of the top 20 networks as </a:t>
            </a:r>
            <a:r>
              <a:rPr lang="en-US" kern="0" dirty="0">
                <a:solidFill>
                  <a:prstClr val="white"/>
                </a:solidFill>
                <a:latin typeface="Trebuchet MS" panose="020B0603020202020204" pitchFamily="34" charset="0"/>
              </a:rPr>
              <a:t>Television </a:t>
            </a:r>
            <a:r>
              <a:rPr kumimoji="0" lang="en-US" sz="1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viewing fragments across more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79646"/>
                </a:solidFill>
                <a:effectLst/>
                <a:uLnTx/>
                <a:uFillTx/>
                <a:latin typeface="Trebuchet MS" panose="020B0603020202020204" pitchFamily="34" charset="0"/>
                <a:ea typeface="+mn-ea"/>
                <a:cs typeface="+mn-cs"/>
              </a:rPr>
              <a:t>With this “one-to-one” targeting, value can be found in any program, </a:t>
            </a:r>
            <a:r>
              <a:rPr lang="en-US" kern="0" dirty="0">
                <a:solidFill>
                  <a:srgbClr val="F79646"/>
                </a:solidFill>
                <a:latin typeface="Trebuchet MS" panose="020B0603020202020204" pitchFamily="34" charset="0"/>
              </a:rPr>
              <a:t>o</a:t>
            </a:r>
            <a:r>
              <a:rPr kumimoji="0" lang="en-US" sz="1800" b="0" i="0" u="none" strike="noStrike" kern="0" cap="none" spc="0" normalizeH="0" baseline="0" noProof="0" dirty="0">
                <a:ln>
                  <a:noFill/>
                </a:ln>
                <a:solidFill>
                  <a:srgbClr val="F79646"/>
                </a:solidFill>
                <a:effectLst/>
                <a:uLnTx/>
                <a:uFillTx/>
                <a:latin typeface="Trebuchet MS" panose="020B0603020202020204" pitchFamily="34" charset="0"/>
                <a:ea typeface="+mn-ea"/>
                <a:cs typeface="+mn-cs"/>
              </a:rPr>
              <a:t>n any network, </a:t>
            </a:r>
            <a:r>
              <a:rPr lang="en-US" kern="0" dirty="0">
                <a:solidFill>
                  <a:srgbClr val="F79646"/>
                </a:solidFill>
                <a:latin typeface="Trebuchet MS" panose="020B0603020202020204" pitchFamily="34" charset="0"/>
              </a:rPr>
              <a:t>a</a:t>
            </a:r>
            <a:r>
              <a:rPr kumimoji="0" lang="en-US" sz="1800" b="0" i="0" u="none" strike="noStrike" kern="0" cap="none" spc="0" normalizeH="0" baseline="0" noProof="0" dirty="0">
                <a:ln>
                  <a:noFill/>
                </a:ln>
                <a:solidFill>
                  <a:srgbClr val="F79646"/>
                </a:solidFill>
                <a:effectLst/>
                <a:uLnTx/>
                <a:uFillTx/>
                <a:latin typeface="Trebuchet MS" panose="020B0603020202020204" pitchFamily="34" charset="0"/>
                <a:ea typeface="+mn-ea"/>
                <a:cs typeface="+mn-cs"/>
              </a:rPr>
              <a:t>t any time </a:t>
            </a:r>
            <a:endParaRPr kumimoji="0" lang="en-US" sz="1600" b="1" i="1" u="sng" strike="noStrike" kern="0" cap="none" spc="0" normalizeH="0" baseline="0" noProof="0" dirty="0">
              <a:ln>
                <a:noFill/>
              </a:ln>
              <a:solidFill>
                <a:srgbClr val="F79646"/>
              </a:solidFill>
              <a:effectLst/>
              <a:uLnTx/>
              <a:uFillTx/>
              <a:latin typeface="Trebuchet MS" panose="020B0603020202020204" pitchFamily="34" charset="0"/>
              <a:ea typeface="+mn-ea"/>
              <a:cs typeface="+mn-cs"/>
            </a:endParaRPr>
          </a:p>
        </p:txBody>
      </p:sp>
      <p:sp>
        <p:nvSpPr>
          <p:cNvPr id="18" name="Slide Number Placeholder 5">
            <a:extLst>
              <a:ext uri="{FF2B5EF4-FFF2-40B4-BE49-F238E27FC236}">
                <a16:creationId xmlns:a16="http://schemas.microsoft.com/office/drawing/2014/main" id="{A11E096F-0613-44AE-AD55-D372817B9AA5}"/>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9" name="Picture 18">
            <a:extLst>
              <a:ext uri="{FF2B5EF4-FFF2-40B4-BE49-F238E27FC236}">
                <a16:creationId xmlns:a16="http://schemas.microsoft.com/office/drawing/2014/main" id="{474C0C2C-FD4E-4C72-8AE6-EF8B41BB5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20" name="Oval 19">
            <a:extLst>
              <a:ext uri="{FF2B5EF4-FFF2-40B4-BE49-F238E27FC236}">
                <a16:creationId xmlns:a16="http://schemas.microsoft.com/office/drawing/2014/main" id="{62F38B7E-8D45-4053-8B5D-02E6FAD2E62D}"/>
              </a:ext>
            </a:extLst>
          </p:cNvPr>
          <p:cNvSpPr/>
          <p:nvPr/>
        </p:nvSpPr>
        <p:spPr>
          <a:xfrm>
            <a:off x="7988590" y="3360969"/>
            <a:ext cx="695650" cy="311517"/>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58%</a:t>
            </a:r>
          </a:p>
        </p:txBody>
      </p:sp>
    </p:spTree>
    <p:extLst>
      <p:ext uri="{BB962C8B-B14F-4D97-AF65-F5344CB8AC3E}">
        <p14:creationId xmlns:p14="http://schemas.microsoft.com/office/powerpoint/2010/main" val="176808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a:extLst>
              <a:ext uri="{FF2B5EF4-FFF2-40B4-BE49-F238E27FC236}">
                <a16:creationId xmlns:a16="http://schemas.microsoft.com/office/drawing/2014/main" id="{E7AD57C7-1F9E-4B7C-88D4-9021C11F4B2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83188" y="2925222"/>
            <a:ext cx="822626" cy="58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dult_swim-black.eps" descr="/Users/kenanderson/Documents/Projects/Wheel O' Logos_Networks/Adult Swim/adult_swim-black.eps">
            <a:extLst>
              <a:ext uri="{FF2B5EF4-FFF2-40B4-BE49-F238E27FC236}">
                <a16:creationId xmlns:a16="http://schemas.microsoft.com/office/drawing/2014/main" id="{D0145371-0178-4847-B822-19E75D218FDC}"/>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8842854" y="4908086"/>
            <a:ext cx="1293508" cy="245321"/>
          </a:xfrm>
          <a:prstGeom prst="rect">
            <a:avLst/>
          </a:prstGeom>
        </p:spPr>
      </p:pic>
      <p:pic>
        <p:nvPicPr>
          <p:cNvPr id="6" name="toon_block_logo_72ppi.jpg" descr="/Users/kenanderson/Documents/Projects/Wheel O' Logos_Networks/Cartoon Network/10/toon_block_logos_jpg052810a/72ppi/toon_block_logo_72ppi.jpg">
            <a:extLst>
              <a:ext uri="{FF2B5EF4-FFF2-40B4-BE49-F238E27FC236}">
                <a16:creationId xmlns:a16="http://schemas.microsoft.com/office/drawing/2014/main" id="{F1787C8C-6906-4D55-B4AE-2A3CFBC21E11}"/>
              </a:ext>
            </a:extLst>
          </p:cNvPr>
          <p:cNvPicPr>
            <a:picLocks noChangeAspect="1"/>
          </p:cNvPicPr>
          <p:nvPr/>
        </p:nvPicPr>
        <p:blipFill>
          <a:blip r:embed="rId6" r:link="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57580" y="1061324"/>
            <a:ext cx="660165" cy="383570"/>
          </a:xfrm>
          <a:prstGeom prst="rect">
            <a:avLst/>
          </a:prstGeom>
          <a:noFill/>
          <a:ln>
            <a:noFill/>
          </a:ln>
        </p:spPr>
      </p:pic>
      <p:pic>
        <p:nvPicPr>
          <p:cNvPr id="7" name="cnbc.eps" descr="/Users/kenanderson/Documents/Projects/Wheel O' Logos_Networks/CNBC_logo/05/cnbc.eps">
            <a:extLst>
              <a:ext uri="{FF2B5EF4-FFF2-40B4-BE49-F238E27FC236}">
                <a16:creationId xmlns:a16="http://schemas.microsoft.com/office/drawing/2014/main" id="{099E2427-FA58-40B5-93B4-68CB277362BA}"/>
              </a:ext>
            </a:extLst>
          </p:cNvPr>
          <p:cNvPicPr>
            <a:picLocks noChangeAspect="1"/>
          </p:cNvPicPr>
          <p:nvPr/>
        </p:nvPicPr>
        <p:blipFill>
          <a:blip r:embed="rId8" r:link="rId9" cstate="screen">
            <a:extLst>
              <a:ext uri="{28A0092B-C50C-407E-A947-70E740481C1C}">
                <a14:useLocalDpi xmlns:a14="http://schemas.microsoft.com/office/drawing/2010/main"/>
              </a:ext>
            </a:extLst>
          </a:blip>
          <a:stretch>
            <a:fillRect/>
          </a:stretch>
        </p:blipFill>
        <p:spPr>
          <a:xfrm>
            <a:off x="10749437" y="1625502"/>
            <a:ext cx="686497" cy="512987"/>
          </a:xfrm>
          <a:prstGeom prst="rect">
            <a:avLst/>
          </a:prstGeom>
        </p:spPr>
      </p:pic>
      <p:pic>
        <p:nvPicPr>
          <p:cNvPr id="8" name="cnn_c.jpg" descr="/Users/kenanderson/Documents/Projects/Wheel O' Logos_Networks/CNN/10/cnn_c.jpg">
            <a:extLst>
              <a:ext uri="{FF2B5EF4-FFF2-40B4-BE49-F238E27FC236}">
                <a16:creationId xmlns:a16="http://schemas.microsoft.com/office/drawing/2014/main" id="{0CA127F0-74D2-43F7-A374-9EF4C7F5CA20}"/>
              </a:ext>
            </a:extLst>
          </p:cNvPr>
          <p:cNvPicPr>
            <a:picLocks noChangeAspect="1"/>
          </p:cNvPicPr>
          <p:nvPr/>
        </p:nvPicPr>
        <p:blipFill>
          <a:blip r:embed="rId10" r:link="rId11" cstate="screen">
            <a:extLst>
              <a:ext uri="{28A0092B-C50C-407E-A947-70E740481C1C}">
                <a14:useLocalDpi xmlns:a14="http://schemas.microsoft.com/office/drawing/2010/main"/>
              </a:ext>
            </a:extLst>
          </a:blip>
          <a:stretch>
            <a:fillRect/>
          </a:stretch>
        </p:blipFill>
        <p:spPr>
          <a:xfrm>
            <a:off x="2577015" y="3065592"/>
            <a:ext cx="661979" cy="301752"/>
          </a:xfrm>
          <a:prstGeom prst="rect">
            <a:avLst/>
          </a:prstGeom>
        </p:spPr>
      </p:pic>
      <p:pic>
        <p:nvPicPr>
          <p:cNvPr id="9" name="Comedy Central - k.eps" descr="/Users/kenanderson/Documents/Projects/Wheel O' Logos_Networks/Comedy Central/11/Comedy Central - k.eps">
            <a:extLst>
              <a:ext uri="{FF2B5EF4-FFF2-40B4-BE49-F238E27FC236}">
                <a16:creationId xmlns:a16="http://schemas.microsoft.com/office/drawing/2014/main" id="{34F60B51-541C-4C31-BE31-95417593A589}"/>
              </a:ext>
            </a:extLst>
          </p:cNvPr>
          <p:cNvPicPr>
            <a:picLocks noChangeAspect="1"/>
          </p:cNvPicPr>
          <p:nvPr/>
        </p:nvPicPr>
        <p:blipFill>
          <a:blip r:embed="rId12" r:link="rId13" cstate="screen">
            <a:extLst>
              <a:ext uri="{28A0092B-C50C-407E-A947-70E740481C1C}">
                <a14:useLocalDpi xmlns:a14="http://schemas.microsoft.com/office/drawing/2010/main"/>
              </a:ext>
            </a:extLst>
          </a:blip>
          <a:stretch>
            <a:fillRect/>
          </a:stretch>
        </p:blipFill>
        <p:spPr>
          <a:xfrm>
            <a:off x="6843353" y="4079934"/>
            <a:ext cx="440930" cy="633980"/>
          </a:xfrm>
          <a:prstGeom prst="rect">
            <a:avLst/>
          </a:prstGeom>
        </p:spPr>
      </p:pic>
      <p:pic>
        <p:nvPicPr>
          <p:cNvPr id="10" name="ESPNclassic_red.eps" descr="/Users/kenanderson/Documents/Projects/Wheel O' Logos_Networks/ESPN/08/ESPNclassic_red.eps">
            <a:extLst>
              <a:ext uri="{FF2B5EF4-FFF2-40B4-BE49-F238E27FC236}">
                <a16:creationId xmlns:a16="http://schemas.microsoft.com/office/drawing/2014/main" id="{1985F6B0-A178-4062-8E4C-F7FCED14A8A4}"/>
              </a:ext>
            </a:extLst>
          </p:cNvPr>
          <p:cNvPicPr>
            <a:picLocks noChangeAspect="1"/>
          </p:cNvPicPr>
          <p:nvPr/>
        </p:nvPicPr>
        <p:blipFill>
          <a:blip r:embed="rId14" r:link="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03995" y="4112795"/>
            <a:ext cx="1010871" cy="568558"/>
          </a:xfrm>
          <a:prstGeom prst="rect">
            <a:avLst/>
          </a:prstGeom>
        </p:spPr>
      </p:pic>
      <p:pic>
        <p:nvPicPr>
          <p:cNvPr id="11" name="espn_red.eps" descr="/Users/kenanderson/Documents/Projects/Wheel O' Logos_Networks/ESPN/08/espn_red.eps">
            <a:extLst>
              <a:ext uri="{FF2B5EF4-FFF2-40B4-BE49-F238E27FC236}">
                <a16:creationId xmlns:a16="http://schemas.microsoft.com/office/drawing/2014/main" id="{CE38420A-406A-4F3B-8C5B-12DEC360D422}"/>
              </a:ext>
            </a:extLst>
          </p:cNvPr>
          <p:cNvPicPr>
            <a:picLocks noChangeAspect="1"/>
          </p:cNvPicPr>
          <p:nvPr/>
        </p:nvPicPr>
        <p:blipFill>
          <a:blip r:embed="rId16" r:link="rId17" cstate="screen">
            <a:extLst>
              <a:ext uri="{28A0092B-C50C-407E-A947-70E740481C1C}">
                <a14:useLocalDpi xmlns:a14="http://schemas.microsoft.com/office/drawing/2010/main"/>
              </a:ext>
            </a:extLst>
          </a:blip>
          <a:stretch>
            <a:fillRect/>
          </a:stretch>
        </p:blipFill>
        <p:spPr>
          <a:xfrm>
            <a:off x="9819040" y="2445825"/>
            <a:ext cx="969723" cy="242703"/>
          </a:xfrm>
          <a:prstGeom prst="rect">
            <a:avLst/>
          </a:prstGeom>
        </p:spPr>
      </p:pic>
      <p:pic>
        <p:nvPicPr>
          <p:cNvPr id="12" name="espnews_red.eps" descr="/Users/kenanderson/Documents/Projects/Wheel O' Logos_Networks/ESPN/08/espnews_red.eps">
            <a:extLst>
              <a:ext uri="{FF2B5EF4-FFF2-40B4-BE49-F238E27FC236}">
                <a16:creationId xmlns:a16="http://schemas.microsoft.com/office/drawing/2014/main" id="{3CBE4B02-D8AA-40AD-B6F5-88E159598807}"/>
              </a:ext>
            </a:extLst>
          </p:cNvPr>
          <p:cNvPicPr>
            <a:picLocks noChangeAspect="1"/>
          </p:cNvPicPr>
          <p:nvPr/>
        </p:nvPicPr>
        <p:blipFill>
          <a:blip r:embed="rId18" r:link="rId19" cstate="screen">
            <a:extLst>
              <a:ext uri="{28A0092B-C50C-407E-A947-70E740481C1C}">
                <a14:useLocalDpi xmlns:a14="http://schemas.microsoft.com/office/drawing/2010/main"/>
              </a:ext>
            </a:extLst>
          </a:blip>
          <a:stretch>
            <a:fillRect/>
          </a:stretch>
        </p:blipFill>
        <p:spPr>
          <a:xfrm>
            <a:off x="10201993" y="4950167"/>
            <a:ext cx="1153841" cy="161158"/>
          </a:xfrm>
          <a:prstGeom prst="rect">
            <a:avLst/>
          </a:prstGeom>
        </p:spPr>
      </p:pic>
      <p:pic>
        <p:nvPicPr>
          <p:cNvPr id="13" name="ESPN_Deportes.eps" descr="/Users/kenanderson/Documents/Projects/Wheel O' Logos_Networks/ESPN/06/ESPN_Deportes.eps">
            <a:extLst>
              <a:ext uri="{FF2B5EF4-FFF2-40B4-BE49-F238E27FC236}">
                <a16:creationId xmlns:a16="http://schemas.microsoft.com/office/drawing/2014/main" id="{D9E16A2F-9475-4506-9EF2-A2EDE5E5ED56}"/>
              </a:ext>
            </a:extLst>
          </p:cNvPr>
          <p:cNvPicPr>
            <a:picLocks noChangeAspect="1"/>
          </p:cNvPicPr>
          <p:nvPr/>
        </p:nvPicPr>
        <p:blipFill>
          <a:blip r:embed="rId20" r:link="rId21" cstate="screen">
            <a:extLst>
              <a:ext uri="{28A0092B-C50C-407E-A947-70E740481C1C}">
                <a14:useLocalDpi xmlns:a14="http://schemas.microsoft.com/office/drawing/2010/main"/>
              </a:ext>
            </a:extLst>
          </a:blip>
          <a:stretch>
            <a:fillRect/>
          </a:stretch>
        </p:blipFill>
        <p:spPr>
          <a:xfrm>
            <a:off x="4362642" y="5501141"/>
            <a:ext cx="1040861" cy="384245"/>
          </a:xfrm>
          <a:prstGeom prst="rect">
            <a:avLst/>
          </a:prstGeom>
        </p:spPr>
      </p:pic>
      <p:pic>
        <p:nvPicPr>
          <p:cNvPr id="14" name="ESPNU-2c.eps" descr="/Users/kenanderson/Documents/Projects/Wheel O' Logos_Networks/ESPN/06/ESPNU-2c.eps">
            <a:extLst>
              <a:ext uri="{FF2B5EF4-FFF2-40B4-BE49-F238E27FC236}">
                <a16:creationId xmlns:a16="http://schemas.microsoft.com/office/drawing/2014/main" id="{06D6158C-8578-47B6-B05B-2E9EC3C31FB9}"/>
              </a:ext>
            </a:extLst>
          </p:cNvPr>
          <p:cNvPicPr>
            <a:picLocks noChangeAspect="1"/>
          </p:cNvPicPr>
          <p:nvPr/>
        </p:nvPicPr>
        <p:blipFill>
          <a:blip r:embed="rId22" r:link="rId23" cstate="screen">
            <a:extLst>
              <a:ext uri="{28A0092B-C50C-407E-A947-70E740481C1C}">
                <a14:useLocalDpi xmlns:a14="http://schemas.microsoft.com/office/drawing/2010/main"/>
              </a:ext>
            </a:extLst>
          </a:blip>
          <a:stretch>
            <a:fillRect/>
          </a:stretch>
        </p:blipFill>
        <p:spPr>
          <a:xfrm>
            <a:off x="931353" y="2335614"/>
            <a:ext cx="467851" cy="463125"/>
          </a:xfrm>
          <a:prstGeom prst="rect">
            <a:avLst/>
          </a:prstGeom>
        </p:spPr>
      </p:pic>
      <p:pic>
        <p:nvPicPr>
          <p:cNvPr id="15" name="Fox News-color.eps" descr="/Users/kenanderson/Documents/Projects/Wheel O' Logos_Networks/Fox/FNews/Fox News-color.eps">
            <a:extLst>
              <a:ext uri="{FF2B5EF4-FFF2-40B4-BE49-F238E27FC236}">
                <a16:creationId xmlns:a16="http://schemas.microsoft.com/office/drawing/2014/main" id="{32D41091-CD9C-4751-B85E-D440E32DEA48}"/>
              </a:ext>
            </a:extLst>
          </p:cNvPr>
          <p:cNvPicPr>
            <a:picLocks noChangeAspect="1"/>
          </p:cNvPicPr>
          <p:nvPr/>
        </p:nvPicPr>
        <p:blipFill>
          <a:blip r:embed="rId24" r:link="rId25" cstate="screen">
            <a:extLst>
              <a:ext uri="{28A0092B-C50C-407E-A947-70E740481C1C}">
                <a14:useLocalDpi xmlns:a14="http://schemas.microsoft.com/office/drawing/2010/main"/>
              </a:ext>
            </a:extLst>
          </a:blip>
          <a:stretch>
            <a:fillRect/>
          </a:stretch>
        </p:blipFill>
        <p:spPr>
          <a:xfrm>
            <a:off x="5482811" y="3564363"/>
            <a:ext cx="549391" cy="519420"/>
          </a:xfrm>
          <a:prstGeom prst="rect">
            <a:avLst/>
          </a:prstGeom>
        </p:spPr>
      </p:pic>
      <p:pic>
        <p:nvPicPr>
          <p:cNvPr id="16" name="History_4Col_Pos_(100K).eps" descr="/Users/kenanderson/Documents/Projects/Wheel O' Logos_Networks/History Channel/08B/History_4Col_Pos_(100K).eps">
            <a:extLst>
              <a:ext uri="{FF2B5EF4-FFF2-40B4-BE49-F238E27FC236}">
                <a16:creationId xmlns:a16="http://schemas.microsoft.com/office/drawing/2014/main" id="{CD810708-680E-450F-B451-CB3351C5B405}"/>
              </a:ext>
            </a:extLst>
          </p:cNvPr>
          <p:cNvPicPr>
            <a:picLocks noChangeAspect="1"/>
          </p:cNvPicPr>
          <p:nvPr/>
        </p:nvPicPr>
        <p:blipFill>
          <a:blip r:embed="rId26" r:link="rId27" cstate="screen">
            <a:extLst>
              <a:ext uri="{28A0092B-C50C-407E-A947-70E740481C1C}">
                <a14:useLocalDpi xmlns:a14="http://schemas.microsoft.com/office/drawing/2010/main"/>
              </a:ext>
            </a:extLst>
          </a:blip>
          <a:stretch>
            <a:fillRect/>
          </a:stretch>
        </p:blipFill>
        <p:spPr>
          <a:xfrm>
            <a:off x="3299661" y="1640947"/>
            <a:ext cx="495454" cy="456182"/>
          </a:xfrm>
          <a:prstGeom prst="rect">
            <a:avLst/>
          </a:prstGeom>
        </p:spPr>
      </p:pic>
      <p:pic>
        <p:nvPicPr>
          <p:cNvPr id="17" name="History_Military_4C.jpg" descr="/Users/kenanderson/Documents/Projects/Wheel O' Logos_Networks/Discovery Channel/DISC-Military/09/History_Military_4C.jpg">
            <a:extLst>
              <a:ext uri="{FF2B5EF4-FFF2-40B4-BE49-F238E27FC236}">
                <a16:creationId xmlns:a16="http://schemas.microsoft.com/office/drawing/2014/main" id="{0AFEDD2A-6753-47F5-AA7A-671B0B5F2881}"/>
              </a:ext>
            </a:extLst>
          </p:cNvPr>
          <p:cNvPicPr>
            <a:picLocks noChangeAspect="1"/>
          </p:cNvPicPr>
          <p:nvPr/>
        </p:nvPicPr>
        <p:blipFill>
          <a:blip r:embed="rId28" r:link="rId2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2661" y="4138940"/>
            <a:ext cx="484035" cy="514863"/>
          </a:xfrm>
          <a:prstGeom prst="rect">
            <a:avLst/>
          </a:prstGeom>
        </p:spPr>
      </p:pic>
      <p:pic>
        <p:nvPicPr>
          <p:cNvPr id="18" name="MTV2 LOGO_DOG_RV.eps" descr="/Users/kenanderson/Documents/Projects/Wheel O' Logos_Networks/MTV/MTV2/MTV2 LOGO_DOG_RV.eps">
            <a:extLst>
              <a:ext uri="{FF2B5EF4-FFF2-40B4-BE49-F238E27FC236}">
                <a16:creationId xmlns:a16="http://schemas.microsoft.com/office/drawing/2014/main" id="{E563A1C7-A496-44B8-896F-C76A1A136A14}"/>
              </a:ext>
            </a:extLst>
          </p:cNvPr>
          <p:cNvPicPr>
            <a:picLocks noChangeAspect="1"/>
          </p:cNvPicPr>
          <p:nvPr/>
        </p:nvPicPr>
        <p:blipFill>
          <a:blip r:embed="rId30" r:link="rId31" cstate="screen">
            <a:extLst>
              <a:ext uri="{28A0092B-C50C-407E-A947-70E740481C1C}">
                <a14:useLocalDpi xmlns:a14="http://schemas.microsoft.com/office/drawing/2010/main"/>
              </a:ext>
            </a:extLst>
          </a:blip>
          <a:stretch>
            <a:fillRect/>
          </a:stretch>
        </p:blipFill>
        <p:spPr>
          <a:xfrm>
            <a:off x="1124697" y="2933543"/>
            <a:ext cx="587902" cy="565851"/>
          </a:xfrm>
          <a:prstGeom prst="rect">
            <a:avLst/>
          </a:prstGeom>
        </p:spPr>
      </p:pic>
      <p:pic>
        <p:nvPicPr>
          <p:cNvPr id="19" name="NatGeoWild_CMYK_grey-tag.jpg" descr="/Users/kenanderson/Documents/Projects/Wheel O' Logos_Networks/National Geographic Channel/NatGeoWild/11/NatGeoWild_CMYK_grey-tag.jpg">
            <a:extLst>
              <a:ext uri="{FF2B5EF4-FFF2-40B4-BE49-F238E27FC236}">
                <a16:creationId xmlns:a16="http://schemas.microsoft.com/office/drawing/2014/main" id="{7F6357EC-4BD1-4BA3-A57E-1B10D384371A}"/>
              </a:ext>
            </a:extLst>
          </p:cNvPr>
          <p:cNvPicPr>
            <a:picLocks noChangeAspect="1"/>
          </p:cNvPicPr>
          <p:nvPr/>
        </p:nvPicPr>
        <p:blipFill rotWithShape="1">
          <a:blip r:embed="rId32" r:link="rId3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076274" y="4208200"/>
            <a:ext cx="1295379" cy="452628"/>
          </a:xfrm>
          <a:prstGeom prst="rect">
            <a:avLst/>
          </a:prstGeom>
        </p:spPr>
      </p:pic>
      <p:pic>
        <p:nvPicPr>
          <p:cNvPr id="20" name="Picture 19">
            <a:extLst>
              <a:ext uri="{FF2B5EF4-FFF2-40B4-BE49-F238E27FC236}">
                <a16:creationId xmlns:a16="http://schemas.microsoft.com/office/drawing/2014/main" id="{433F7AB0-039E-46C2-94D3-7A081943913C}"/>
              </a:ext>
            </a:extLst>
          </p:cNvPr>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47835" y="2277715"/>
            <a:ext cx="1643862" cy="578394"/>
          </a:xfrm>
          <a:prstGeom prst="rect">
            <a:avLst/>
          </a:prstGeom>
        </p:spPr>
      </p:pic>
      <p:pic>
        <p:nvPicPr>
          <p:cNvPr id="21" name="Picture 36" descr="http://t0.gstatic.com/images?q=tbn:ANd9GcQl3un8vmvf4_LQZcFSlA2MGeGjJ-XA1S2cjF2rk7S5vnZGfM9h4Q">
            <a:hlinkClick r:id="rId35"/>
            <a:extLst>
              <a:ext uri="{FF2B5EF4-FFF2-40B4-BE49-F238E27FC236}">
                <a16:creationId xmlns:a16="http://schemas.microsoft.com/office/drawing/2014/main" id="{D2F43C44-5795-43E3-9389-2B48C5927F10}"/>
              </a:ext>
            </a:extLst>
          </p:cNvPr>
          <p:cNvPicPr>
            <a:picLocks noChangeAspect="1" noChangeArrowheads="1"/>
          </p:cNvPicPr>
          <p:nvPr/>
        </p:nvPicPr>
        <p:blipFill>
          <a:blip r:embed="rId3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65950" y="1634285"/>
            <a:ext cx="660560" cy="4954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3.amazonaws.com/fanvsfan/images/183245/thumbnail/Big-Ten-Network-New-Logo.jpg?1314212469">
            <a:hlinkClick r:id="rId37"/>
            <a:extLst>
              <a:ext uri="{FF2B5EF4-FFF2-40B4-BE49-F238E27FC236}">
                <a16:creationId xmlns:a16="http://schemas.microsoft.com/office/drawing/2014/main" id="{2A96EBFD-7D26-4B3F-86E1-FC7799745975}"/>
              </a:ext>
            </a:extLst>
          </p:cNvPr>
          <p:cNvPicPr>
            <a:picLocks noChangeAspect="1" noChangeArrowheads="1"/>
          </p:cNvPicPr>
          <p:nvPr/>
        </p:nvPicPr>
        <p:blipFill>
          <a:blip r:embed="rId38"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9760869" y="1654520"/>
            <a:ext cx="899320" cy="4549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http://images3.wikia.nocookie.net/__cb20110801225416/logopedia/images/thumb/5/56/FX_international_logo.svg/336px-FX_international_logo.svg.png">
            <a:extLst>
              <a:ext uri="{FF2B5EF4-FFF2-40B4-BE49-F238E27FC236}">
                <a16:creationId xmlns:a16="http://schemas.microsoft.com/office/drawing/2014/main" id="{BD196015-146E-4BC6-A37C-D66E61978D23}"/>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6090960" y="1185736"/>
            <a:ext cx="473779" cy="3017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9" descr="http://images4.wikia.nocookie.net/__cb20130106192829/logopedia/images/thumb/9/93/VH1_2013.svg/200px-VH1_2013.svg.png">
            <a:extLst>
              <a:ext uri="{FF2B5EF4-FFF2-40B4-BE49-F238E27FC236}">
                <a16:creationId xmlns:a16="http://schemas.microsoft.com/office/drawing/2014/main" id="{1AA5F59C-E736-48FA-A35A-688C1FBD5802}"/>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5443937" y="5532200"/>
            <a:ext cx="699013" cy="2761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upload.wikimedia.org/wikipedia/en/0/08/FXX_logo.png">
            <a:extLst>
              <a:ext uri="{FF2B5EF4-FFF2-40B4-BE49-F238E27FC236}">
                <a16:creationId xmlns:a16="http://schemas.microsoft.com/office/drawing/2014/main" id="{3CB14175-7FC0-4D2A-81BE-B13960BE51BB}"/>
              </a:ext>
            </a:extLst>
          </p:cNvPr>
          <p:cNvPicPr>
            <a:picLocks noChangeAspect="1" noChangeArrowheads="1"/>
          </p:cNvPicPr>
          <p:nvPr/>
        </p:nvPicPr>
        <p:blipFill>
          <a:blip r:embed="rId4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4309" y="3605309"/>
            <a:ext cx="538495" cy="4375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MTV Logo 2010">
            <a:hlinkClick r:id="rId42"/>
            <a:extLst>
              <a:ext uri="{FF2B5EF4-FFF2-40B4-BE49-F238E27FC236}">
                <a16:creationId xmlns:a16="http://schemas.microsoft.com/office/drawing/2014/main" id="{DF13380C-5B60-45C0-BB14-292D26D3CE0A}"/>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2752371" y="5463475"/>
            <a:ext cx="605457" cy="3693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2" descr="FCS">
            <a:hlinkClick r:id="rId44"/>
            <a:extLst>
              <a:ext uri="{FF2B5EF4-FFF2-40B4-BE49-F238E27FC236}">
                <a16:creationId xmlns:a16="http://schemas.microsoft.com/office/drawing/2014/main" id="{6D140670-6FD8-4EDA-9EF8-1892EFA725D9}"/>
              </a:ext>
            </a:extLst>
          </p:cNvPr>
          <p:cNvPicPr>
            <a:picLocks noChangeAspect="1" noChangeArrowheads="1"/>
          </p:cNvPicPr>
          <p:nvPr/>
        </p:nvPicPr>
        <p:blipFill>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5246" y="4825656"/>
            <a:ext cx="1036721" cy="4101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8" descr="Fox Business">
            <a:hlinkClick r:id="rId46"/>
            <a:extLst>
              <a:ext uri="{FF2B5EF4-FFF2-40B4-BE49-F238E27FC236}">
                <a16:creationId xmlns:a16="http://schemas.microsoft.com/office/drawing/2014/main" id="{C0DF980D-F053-432F-906B-DC63B2D9CD82}"/>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3409742" y="3038036"/>
            <a:ext cx="735797" cy="3568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2" descr="Logo of Nick at Nite (2012)">
            <a:hlinkClick r:id="rId48"/>
            <a:extLst>
              <a:ext uri="{FF2B5EF4-FFF2-40B4-BE49-F238E27FC236}">
                <a16:creationId xmlns:a16="http://schemas.microsoft.com/office/drawing/2014/main" id="{4D3AADA5-A14D-439B-98A4-6342E1780D23}"/>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0881298" y="1182371"/>
            <a:ext cx="1173480" cy="237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Wgna2014">
            <a:hlinkClick r:id="rId50"/>
            <a:extLst>
              <a:ext uri="{FF2B5EF4-FFF2-40B4-BE49-F238E27FC236}">
                <a16:creationId xmlns:a16="http://schemas.microsoft.com/office/drawing/2014/main" id="{08822935-141A-47C8-8BA1-DD2281901078}"/>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8078515" y="2398941"/>
            <a:ext cx="801119" cy="3364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7" descr="American Heroes Channel">
            <a:hlinkClick r:id="rId52"/>
            <a:extLst>
              <a:ext uri="{FF2B5EF4-FFF2-40B4-BE49-F238E27FC236}">
                <a16:creationId xmlns:a16="http://schemas.microsoft.com/office/drawing/2014/main" id="{80199F73-1318-42B9-A83B-DF4BBAEC7560}"/>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9896240" y="1092764"/>
            <a:ext cx="846321" cy="5179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YI, logo">
            <a:extLst>
              <a:ext uri="{FF2B5EF4-FFF2-40B4-BE49-F238E27FC236}">
                <a16:creationId xmlns:a16="http://schemas.microsoft.com/office/drawing/2014/main" id="{90D83370-38AC-497F-A474-C5DD9F81CF58}"/>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7872065" y="3034090"/>
            <a:ext cx="540375" cy="3647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DF">
            <a:hlinkClick r:id="rId55"/>
            <a:extLst>
              <a:ext uri="{FF2B5EF4-FFF2-40B4-BE49-F238E27FC236}">
                <a16:creationId xmlns:a16="http://schemas.microsoft.com/office/drawing/2014/main" id="{B7DE5841-B58A-4FE5-9D9C-5CEBBB3AB4F8}"/>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698324" y="5455046"/>
            <a:ext cx="1034422" cy="3861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YouTube mman2020">
            <a:extLst>
              <a:ext uri="{FF2B5EF4-FFF2-40B4-BE49-F238E27FC236}">
                <a16:creationId xmlns:a16="http://schemas.microsoft.com/office/drawing/2014/main" id="{24E16371-B310-40B6-896A-375FEE681F50}"/>
              </a:ext>
            </a:extLst>
          </p:cNvPr>
          <p:cNvPicPr>
            <a:picLocks noChangeAspect="1" noChangeArrowheads="1"/>
          </p:cNvPicPr>
          <p:nvPr/>
        </p:nvPicPr>
        <p:blipFill>
          <a:blip r:embed="rId5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56480" y="1087827"/>
            <a:ext cx="1052620" cy="3017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4" descr="FXM Logo">
            <a:extLst>
              <a:ext uri="{FF2B5EF4-FFF2-40B4-BE49-F238E27FC236}">
                <a16:creationId xmlns:a16="http://schemas.microsoft.com/office/drawing/2014/main" id="{7DB2580D-0963-4288-B36F-72A23CAECBE4}"/>
              </a:ext>
            </a:extLst>
          </p:cNvPr>
          <p:cNvPicPr>
            <a:picLocks noChangeAspect="1" noChangeArrowheads="1"/>
          </p:cNvPicPr>
          <p:nvPr/>
        </p:nvPicPr>
        <p:blipFill>
          <a:blip r:embed="rId5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7654" y="1064516"/>
            <a:ext cx="640145" cy="3379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8" descr="Nick Jr 2009">
            <a:hlinkClick r:id="rId59"/>
            <a:extLst>
              <a:ext uri="{FF2B5EF4-FFF2-40B4-BE49-F238E27FC236}">
                <a16:creationId xmlns:a16="http://schemas.microsoft.com/office/drawing/2014/main" id="{33011D05-8D34-4C46-B395-ECA775096AEB}"/>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12295" y="4879870"/>
            <a:ext cx="1138687" cy="30175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a:extLst>
              <a:ext uri="{FF2B5EF4-FFF2-40B4-BE49-F238E27FC236}">
                <a16:creationId xmlns:a16="http://schemas.microsoft.com/office/drawing/2014/main" id="{8374A01B-7564-4117-8E5D-E06FF8062E84}"/>
              </a:ext>
            </a:extLst>
          </p:cNvPr>
          <p:cNvPicPr>
            <a:picLocks noChangeAspect="1" noChangeArrowheads="1"/>
          </p:cNvPicPr>
          <p:nvPr/>
        </p:nvPicPr>
        <p:blipFill>
          <a:blip r:embed="rId61" cstate="screen">
            <a:clrChange>
              <a:clrFrom>
                <a:srgbClr val="FFFEFF"/>
              </a:clrFrom>
              <a:clrTo>
                <a:srgbClr val="FFFEFF">
                  <a:alpha val="0"/>
                </a:srgbClr>
              </a:clrTo>
            </a:clrChange>
            <a:extLst>
              <a:ext uri="{28A0092B-C50C-407E-A947-70E740481C1C}">
                <a14:useLocalDpi xmlns:a14="http://schemas.microsoft.com/office/drawing/2010/main"/>
              </a:ext>
            </a:extLst>
          </a:blip>
          <a:srcRect/>
          <a:stretch>
            <a:fillRect/>
          </a:stretch>
        </p:blipFill>
        <p:spPr bwMode="auto">
          <a:xfrm>
            <a:off x="9878848" y="4133567"/>
            <a:ext cx="527014" cy="52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1" descr="http://upload.wikimedia.org/wikipedia/en/3/3c/Logo_TV_Logo_(2015).png">
            <a:extLst>
              <a:ext uri="{FF2B5EF4-FFF2-40B4-BE49-F238E27FC236}">
                <a16:creationId xmlns:a16="http://schemas.microsoft.com/office/drawing/2014/main" id="{3F50E1A3-D275-469B-BD38-AB12F21D266C}"/>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504981" y="2258727"/>
            <a:ext cx="627358" cy="6168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5" descr="Hallmark20140707">
            <a:hlinkClick r:id="rId63"/>
            <a:extLst>
              <a:ext uri="{FF2B5EF4-FFF2-40B4-BE49-F238E27FC236}">
                <a16:creationId xmlns:a16="http://schemas.microsoft.com/office/drawing/2014/main" id="{530519BD-84EE-461D-BDF1-FC1C16A3408A}"/>
              </a:ext>
            </a:extLst>
          </p:cNvPr>
          <p:cNvPicPr>
            <a:picLocks noChangeAspect="1" noChangeArrowheads="1"/>
          </p:cNvPicPr>
          <p:nvPr/>
        </p:nvPicPr>
        <p:blipFill>
          <a:blip r:embed="rId6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80" y="6017592"/>
            <a:ext cx="994710" cy="4426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EC-network-horizontal">
            <a:extLst>
              <a:ext uri="{FF2B5EF4-FFF2-40B4-BE49-F238E27FC236}">
                <a16:creationId xmlns:a16="http://schemas.microsoft.com/office/drawing/2014/main" id="{9331576F-3DE9-469F-A163-7EFED9711432}"/>
              </a:ext>
            </a:extLst>
          </p:cNvPr>
          <p:cNvPicPr>
            <a:picLocks noChangeAspect="1" noChangeArrowheads="1"/>
          </p:cNvPicPr>
          <p:nvPr/>
        </p:nvPicPr>
        <p:blipFill>
          <a:blip r:embed="rId6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0869" y="3595804"/>
            <a:ext cx="871261" cy="45653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BartD.CABLETVADB\Documents\Danielle\Bloom For Network Directory\Network Logos\A+E\A&amp;E.png">
            <a:extLst>
              <a:ext uri="{FF2B5EF4-FFF2-40B4-BE49-F238E27FC236}">
                <a16:creationId xmlns:a16="http://schemas.microsoft.com/office/drawing/2014/main" id="{EBC9CEE4-F477-419B-8FB1-69CCEE049721}"/>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7603615" y="3647923"/>
            <a:ext cx="698085" cy="3523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C:\Users\BartD.CABLETVADB\Documents\Danielle\Bloom For Network Directory\Network Logos\Crown Media\Hallmark Channel.png">
            <a:extLst>
              <a:ext uri="{FF2B5EF4-FFF2-40B4-BE49-F238E27FC236}">
                <a16:creationId xmlns:a16="http://schemas.microsoft.com/office/drawing/2014/main" id="{B271E55F-D8C6-4C49-9DB7-951D74E31931}"/>
              </a:ext>
            </a:extLst>
          </p:cNvPr>
          <p:cNvPicPr>
            <a:picLocks noChangeAspect="1" noChangeArrowheads="1"/>
          </p:cNvPicPr>
          <p:nvPr/>
        </p:nvPicPr>
        <p:blipFill>
          <a:blip r:embed="rId6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4363" y="1644008"/>
            <a:ext cx="806915" cy="4256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C:\Users\BartD.CABLETVADB\Documents\Danielle\Bloom For Network Directory\Network Logos\Disney-ABC\Disney Junior.png">
            <a:extLst>
              <a:ext uri="{FF2B5EF4-FFF2-40B4-BE49-F238E27FC236}">
                <a16:creationId xmlns:a16="http://schemas.microsoft.com/office/drawing/2014/main" id="{C958A23D-DAA5-4E4C-88DB-4072B2EA534F}"/>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5406952" y="4845711"/>
            <a:ext cx="1072663" cy="37007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1" descr="C:\Users\BartD.CABLETVADB\Documents\Danielle\Bloom For Network Directory\Network Logos\Disney-ABC\Disney XD.jpg">
            <a:extLst>
              <a:ext uri="{FF2B5EF4-FFF2-40B4-BE49-F238E27FC236}">
                <a16:creationId xmlns:a16="http://schemas.microsoft.com/office/drawing/2014/main" id="{23A1A064-C250-4CAB-B8A9-7A99DA2BE63C}"/>
              </a:ext>
            </a:extLst>
          </p:cNvPr>
          <p:cNvPicPr>
            <a:picLocks noChangeAspect="1" noChangeArrowheads="1"/>
          </p:cNvPicPr>
          <p:nvPr/>
        </p:nvPicPr>
        <p:blipFill>
          <a:blip r:embed="rId6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92720" y="3649009"/>
            <a:ext cx="537984" cy="3501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5" descr="C:\Users\BartD.CABLETVADB\Documents\Danielle\Bloom For Network Directory\Network Logos\FOX\FOX Sports 1.png">
            <a:extLst>
              <a:ext uri="{FF2B5EF4-FFF2-40B4-BE49-F238E27FC236}">
                <a16:creationId xmlns:a16="http://schemas.microsoft.com/office/drawing/2014/main" id="{09C73796-A763-47BD-BEDC-8F5C6B9E231B}"/>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11525188" y="1700878"/>
            <a:ext cx="515343" cy="36223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6" descr="C:\Users\BartD.CABLETVADB\Documents\Danielle\Bloom For Network Directory\Network Logos\FOX\FOX Sports 2.png">
            <a:extLst>
              <a:ext uri="{FF2B5EF4-FFF2-40B4-BE49-F238E27FC236}">
                <a16:creationId xmlns:a16="http://schemas.microsoft.com/office/drawing/2014/main" id="{51A54B18-B3F5-4E79-9F30-3CF1452E94B8}"/>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3329060" y="3673197"/>
            <a:ext cx="603504" cy="3017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5" descr="C:\Users\BartD.CABLETVADB\Documents\Danielle\Bloom For Network Directory\Network Logos\NBC Universal\Golf Channel.png">
            <a:extLst>
              <a:ext uri="{FF2B5EF4-FFF2-40B4-BE49-F238E27FC236}">
                <a16:creationId xmlns:a16="http://schemas.microsoft.com/office/drawing/2014/main" id="{6FCA6097-E595-4D01-9118-F2D8DFEB63DF}"/>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4780526" y="1466087"/>
            <a:ext cx="896176" cy="8961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DCDE65FF-9679-474D-95E1-C3528040A813}"/>
              </a:ext>
            </a:extLst>
          </p:cNvPr>
          <p:cNvPicPr>
            <a:picLocks noChangeAspect="1" noChangeArrowheads="1"/>
          </p:cNvPicPr>
          <p:nvPr/>
        </p:nvPicPr>
        <p:blipFill>
          <a:blip r:embed="rId7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57025" y="2940070"/>
            <a:ext cx="592279" cy="552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8">
            <a:extLst>
              <a:ext uri="{FF2B5EF4-FFF2-40B4-BE49-F238E27FC236}">
                <a16:creationId xmlns:a16="http://schemas.microsoft.com/office/drawing/2014/main" id="{E81AA53D-8BCF-4A83-AFCA-6DD54A738809}"/>
              </a:ext>
            </a:extLst>
          </p:cNvPr>
          <p:cNvPicPr>
            <a:picLocks noChangeAspect="1" noChangeArrowheads="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96253" y="5462307"/>
            <a:ext cx="1379948" cy="39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9">
            <a:extLst>
              <a:ext uri="{FF2B5EF4-FFF2-40B4-BE49-F238E27FC236}">
                <a16:creationId xmlns:a16="http://schemas.microsoft.com/office/drawing/2014/main" id="{D905A831-767C-4D57-87E6-8F867C484C5A}"/>
              </a:ext>
            </a:extLst>
          </p:cNvPr>
          <p:cNvPicPr>
            <a:picLocks noChangeAspect="1" noChangeArrowheads="1"/>
          </p:cNvPicPr>
          <p:nvPr/>
        </p:nvPicPr>
        <p:blipFill>
          <a:blip r:embed="rId75">
            <a:extLst>
              <a:ext uri="{28A0092B-C50C-407E-A947-70E740481C1C}">
                <a14:useLocalDpi xmlns:a14="http://schemas.microsoft.com/office/drawing/2010/main"/>
              </a:ext>
            </a:extLst>
          </a:blip>
          <a:srcRect/>
          <a:stretch>
            <a:fillRect/>
          </a:stretch>
        </p:blipFill>
        <p:spPr bwMode="auto">
          <a:xfrm>
            <a:off x="87910" y="4181906"/>
            <a:ext cx="837682" cy="47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0">
            <a:extLst>
              <a:ext uri="{FF2B5EF4-FFF2-40B4-BE49-F238E27FC236}">
                <a16:creationId xmlns:a16="http://schemas.microsoft.com/office/drawing/2014/main" id="{37E04FCD-398A-4BA4-A0D2-06E2E94BCBF6}"/>
              </a:ext>
            </a:extLst>
          </p:cNvPr>
          <p:cNvPicPr>
            <a:picLocks noChangeAspect="1" noChangeArrowheads="1"/>
          </p:cNvPicPr>
          <p:nvPr/>
        </p:nvPicPr>
        <p:blipFill>
          <a:blip r:embed="rId7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7598" y="4879870"/>
            <a:ext cx="1129625" cy="301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1">
            <a:extLst>
              <a:ext uri="{FF2B5EF4-FFF2-40B4-BE49-F238E27FC236}">
                <a16:creationId xmlns:a16="http://schemas.microsoft.com/office/drawing/2014/main" id="{650E3316-9EE3-4A85-9508-CD9F522F66A1}"/>
              </a:ext>
            </a:extLst>
          </p:cNvPr>
          <p:cNvPicPr>
            <a:picLocks noChangeAspect="1" noChangeArrowheads="1"/>
          </p:cNvPicPr>
          <p:nvPr/>
        </p:nvPicPr>
        <p:blipFill>
          <a:blip r:embed="rId7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61206" y="4802624"/>
            <a:ext cx="1241317" cy="45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17">
            <a:extLst>
              <a:ext uri="{FF2B5EF4-FFF2-40B4-BE49-F238E27FC236}">
                <a16:creationId xmlns:a16="http://schemas.microsoft.com/office/drawing/2014/main" id="{9F8656C7-82E4-4FF5-8373-B2D98FF32015}"/>
              </a:ext>
            </a:extLst>
          </p:cNvPr>
          <p:cNvPicPr>
            <a:picLocks noChangeAspect="1" noChangeArrowheads="1"/>
          </p:cNvPicPr>
          <p:nvPr/>
        </p:nvPicPr>
        <p:blipFill>
          <a:blip r:embed="rId7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77453" y="5497263"/>
            <a:ext cx="1064071" cy="301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3">
            <a:extLst>
              <a:ext uri="{FF2B5EF4-FFF2-40B4-BE49-F238E27FC236}">
                <a16:creationId xmlns:a16="http://schemas.microsoft.com/office/drawing/2014/main" id="{3EBCAA13-FFDA-4DDE-B3FB-4DDDEB5BDF8E}"/>
              </a:ext>
            </a:extLst>
          </p:cNvPr>
          <p:cNvPicPr>
            <a:picLocks noChangeAspect="1" noChangeArrowheads="1"/>
          </p:cNvPicPr>
          <p:nvPr/>
        </p:nvPicPr>
        <p:blipFill>
          <a:blip r:embed="rId7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8907" y="1717886"/>
            <a:ext cx="1519214" cy="32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5">
            <a:extLst>
              <a:ext uri="{FF2B5EF4-FFF2-40B4-BE49-F238E27FC236}">
                <a16:creationId xmlns:a16="http://schemas.microsoft.com/office/drawing/2014/main" id="{F46A6B4C-BF9A-47EA-89FD-9109076B0103}"/>
              </a:ext>
            </a:extLst>
          </p:cNvPr>
          <p:cNvPicPr>
            <a:picLocks noChangeAspect="1" noChangeArrowheads="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9878" y="2434354"/>
            <a:ext cx="901867" cy="26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0">
            <a:extLst>
              <a:ext uri="{FF2B5EF4-FFF2-40B4-BE49-F238E27FC236}">
                <a16:creationId xmlns:a16="http://schemas.microsoft.com/office/drawing/2014/main" id="{6A813EBC-B220-421B-8E69-9B6CCDB0C077}"/>
              </a:ext>
            </a:extLst>
          </p:cNvPr>
          <p:cNvPicPr>
            <a:picLocks noChangeAspect="1" noChangeArrowheads="1"/>
          </p:cNvPicPr>
          <p:nvPr/>
        </p:nvPicPr>
        <p:blipFill>
          <a:blip r:embed="rId8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06290" y="5427650"/>
            <a:ext cx="1056028" cy="44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1">
            <a:extLst>
              <a:ext uri="{FF2B5EF4-FFF2-40B4-BE49-F238E27FC236}">
                <a16:creationId xmlns:a16="http://schemas.microsoft.com/office/drawing/2014/main" id="{06C7B454-9A98-4B6F-95A5-6590C70CE18A}"/>
              </a:ext>
            </a:extLst>
          </p:cNvPr>
          <p:cNvPicPr>
            <a:picLocks noChangeAspect="1" noChangeArrowheads="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34132" y="4235180"/>
            <a:ext cx="702677" cy="418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34">
            <a:extLst>
              <a:ext uri="{FF2B5EF4-FFF2-40B4-BE49-F238E27FC236}">
                <a16:creationId xmlns:a16="http://schemas.microsoft.com/office/drawing/2014/main" id="{0D3A2905-6FEE-4534-A62A-90D276643E46}"/>
              </a:ext>
            </a:extLst>
          </p:cNvPr>
          <p:cNvPicPr>
            <a:picLocks noChangeAspect="1" noChangeArrowheads="1"/>
          </p:cNvPicPr>
          <p:nvPr/>
        </p:nvPicPr>
        <p:blipFill>
          <a:blip r:embed="rId83" cstate="print">
            <a:extLst>
              <a:ext uri="{28A0092B-C50C-407E-A947-70E740481C1C}">
                <a14:useLocalDpi xmlns:a14="http://schemas.microsoft.com/office/drawing/2010/main"/>
              </a:ext>
            </a:extLst>
          </a:blip>
          <a:srcRect/>
          <a:stretch>
            <a:fillRect/>
          </a:stretch>
        </p:blipFill>
        <p:spPr bwMode="auto">
          <a:xfrm>
            <a:off x="11648625" y="2308795"/>
            <a:ext cx="373217" cy="51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6">
            <a:extLst>
              <a:ext uri="{FF2B5EF4-FFF2-40B4-BE49-F238E27FC236}">
                <a16:creationId xmlns:a16="http://schemas.microsoft.com/office/drawing/2014/main" id="{DCAEA963-4EA4-4D58-89AA-34514C69AEB9}"/>
              </a:ext>
            </a:extLst>
          </p:cNvPr>
          <p:cNvPicPr>
            <a:picLocks noChangeAspect="1" noChangeArrowheads="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0137" y="4223982"/>
            <a:ext cx="1185940" cy="34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7">
            <a:extLst>
              <a:ext uri="{FF2B5EF4-FFF2-40B4-BE49-F238E27FC236}">
                <a16:creationId xmlns:a16="http://schemas.microsoft.com/office/drawing/2014/main" id="{EA4DD52E-6058-478F-AEDE-740B35623098}"/>
              </a:ext>
            </a:extLst>
          </p:cNvPr>
          <p:cNvPicPr>
            <a:picLocks noChangeAspect="1" noChangeArrowheads="1"/>
          </p:cNvPicPr>
          <p:nvPr/>
        </p:nvPicPr>
        <p:blipFill>
          <a:blip r:embed="rId8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15758" y="1630816"/>
            <a:ext cx="689220" cy="502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8">
            <a:extLst>
              <a:ext uri="{FF2B5EF4-FFF2-40B4-BE49-F238E27FC236}">
                <a16:creationId xmlns:a16="http://schemas.microsoft.com/office/drawing/2014/main" id="{71F7B86E-1715-4765-A4A4-0F2B715B0023}"/>
              </a:ext>
            </a:extLst>
          </p:cNvPr>
          <p:cNvPicPr>
            <a:picLocks noChangeAspect="1" noChangeArrowheads="1"/>
          </p:cNvPicPr>
          <p:nvPr/>
        </p:nvPicPr>
        <p:blipFill>
          <a:blip r:embed="rId8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0754" y="5457276"/>
            <a:ext cx="777945" cy="38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0">
            <a:extLst>
              <a:ext uri="{FF2B5EF4-FFF2-40B4-BE49-F238E27FC236}">
                <a16:creationId xmlns:a16="http://schemas.microsoft.com/office/drawing/2014/main" id="{980D39B8-9152-45FF-943B-27FA5728F721}"/>
              </a:ext>
            </a:extLst>
          </p:cNvPr>
          <p:cNvPicPr>
            <a:picLocks noChangeAspect="1" noChangeArrowheads="1"/>
          </p:cNvPicPr>
          <p:nvPr/>
        </p:nvPicPr>
        <p:blipFill>
          <a:blip r:embed="rId87" cstate="print">
            <a:extLst>
              <a:ext uri="{28A0092B-C50C-407E-A947-70E740481C1C}">
                <a14:useLocalDpi xmlns:a14="http://schemas.microsoft.com/office/drawing/2010/main"/>
              </a:ext>
            </a:extLst>
          </a:blip>
          <a:srcRect/>
          <a:stretch>
            <a:fillRect/>
          </a:stretch>
        </p:blipFill>
        <p:spPr bwMode="auto">
          <a:xfrm>
            <a:off x="6874911" y="3643277"/>
            <a:ext cx="576597" cy="36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1">
            <a:extLst>
              <a:ext uri="{FF2B5EF4-FFF2-40B4-BE49-F238E27FC236}">
                <a16:creationId xmlns:a16="http://schemas.microsoft.com/office/drawing/2014/main" id="{45448F0C-0F94-4BC5-A364-667DE61640EC}"/>
              </a:ext>
            </a:extLst>
          </p:cNvPr>
          <p:cNvPicPr>
            <a:picLocks noChangeAspect="1" noChangeArrowheads="1"/>
          </p:cNvPicPr>
          <p:nvPr/>
        </p:nvPicPr>
        <p:blipFill>
          <a:blip r:embed="rId88" cstate="print">
            <a:extLst>
              <a:ext uri="{28A0092B-C50C-407E-A947-70E740481C1C}">
                <a14:useLocalDpi xmlns:a14="http://schemas.microsoft.com/office/drawing/2010/main"/>
              </a:ext>
            </a:extLst>
          </a:blip>
          <a:srcRect/>
          <a:stretch>
            <a:fillRect/>
          </a:stretch>
        </p:blipFill>
        <p:spPr bwMode="auto">
          <a:xfrm>
            <a:off x="10459496" y="4104025"/>
            <a:ext cx="608906" cy="58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3">
            <a:extLst>
              <a:ext uri="{FF2B5EF4-FFF2-40B4-BE49-F238E27FC236}">
                <a16:creationId xmlns:a16="http://schemas.microsoft.com/office/drawing/2014/main" id="{D96A201A-14EA-4CE3-9D60-2FE8DB9CD1E3}"/>
              </a:ext>
            </a:extLst>
          </p:cNvPr>
          <p:cNvPicPr>
            <a:picLocks noChangeAspect="1" noChangeArrowheads="1"/>
          </p:cNvPicPr>
          <p:nvPr/>
        </p:nvPicPr>
        <p:blipFill>
          <a:blip r:embed="rId89" cstate="print">
            <a:extLst>
              <a:ext uri="{28A0092B-C50C-407E-A947-70E740481C1C}">
                <a14:useLocalDpi xmlns:a14="http://schemas.microsoft.com/office/drawing/2010/main"/>
              </a:ext>
            </a:extLst>
          </a:blip>
          <a:srcRect/>
          <a:stretch>
            <a:fillRect/>
          </a:stretch>
        </p:blipFill>
        <p:spPr bwMode="auto">
          <a:xfrm>
            <a:off x="188095" y="2319028"/>
            <a:ext cx="637481" cy="49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50">
            <a:extLst>
              <a:ext uri="{FF2B5EF4-FFF2-40B4-BE49-F238E27FC236}">
                <a16:creationId xmlns:a16="http://schemas.microsoft.com/office/drawing/2014/main" id="{60D89E93-6DFA-447A-B23E-2366357FB685}"/>
              </a:ext>
            </a:extLst>
          </p:cNvPr>
          <p:cNvPicPr>
            <a:picLocks noChangeAspect="1" noChangeArrowheads="1"/>
          </p:cNvPicPr>
          <p:nvPr/>
        </p:nvPicPr>
        <p:blipFill>
          <a:blip r:embed="rId9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85411" y="2362795"/>
            <a:ext cx="727852" cy="40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1">
            <a:extLst>
              <a:ext uri="{FF2B5EF4-FFF2-40B4-BE49-F238E27FC236}">
                <a16:creationId xmlns:a16="http://schemas.microsoft.com/office/drawing/2014/main" id="{706B0EEF-487B-4EFE-8143-27635B23D274}"/>
              </a:ext>
            </a:extLst>
          </p:cNvPr>
          <p:cNvPicPr>
            <a:picLocks noChangeAspect="1" noChangeArrowheads="1"/>
          </p:cNvPicPr>
          <p:nvPr/>
        </p:nvPicPr>
        <p:blipFill>
          <a:blip r:embed="rId91" cstate="print">
            <a:extLst>
              <a:ext uri="{28A0092B-C50C-407E-A947-70E740481C1C}">
                <a14:useLocalDpi xmlns:a14="http://schemas.microsoft.com/office/drawing/2010/main"/>
              </a:ext>
            </a:extLst>
          </a:blip>
          <a:srcRect/>
          <a:stretch>
            <a:fillRect/>
          </a:stretch>
        </p:blipFill>
        <p:spPr bwMode="auto">
          <a:xfrm>
            <a:off x="9310980" y="3638693"/>
            <a:ext cx="1052159" cy="37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6" descr="E! 2012 logo">
            <a:hlinkClick r:id="rId92"/>
            <a:extLst>
              <a:ext uri="{FF2B5EF4-FFF2-40B4-BE49-F238E27FC236}">
                <a16:creationId xmlns:a16="http://schemas.microsoft.com/office/drawing/2014/main" id="{E23BF1F0-CE3B-404C-A28E-889BE2D04DF3}"/>
              </a:ext>
            </a:extLst>
          </p:cNvPr>
          <p:cNvPicPr>
            <a:picLocks noChangeAspect="1" noChangeArrowheads="1"/>
          </p:cNvPicPr>
          <p:nvPr/>
        </p:nvPicPr>
        <p:blipFill>
          <a:blip r:embed="rId93" cstate="screen">
            <a:extLst>
              <a:ext uri="{28A0092B-C50C-407E-A947-70E740481C1C}">
                <a14:useLocalDpi xmlns:a14="http://schemas.microsoft.com/office/drawing/2010/main"/>
              </a:ext>
            </a:extLst>
          </a:blip>
          <a:srcRect/>
          <a:stretch>
            <a:fillRect/>
          </a:stretch>
        </p:blipFill>
        <p:spPr bwMode="auto">
          <a:xfrm>
            <a:off x="9511874" y="4106336"/>
            <a:ext cx="163061" cy="58037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a:extLst>
              <a:ext uri="{FF2B5EF4-FFF2-40B4-BE49-F238E27FC236}">
                <a16:creationId xmlns:a16="http://schemas.microsoft.com/office/drawing/2014/main" id="{F162BAF2-1E8B-44ED-B591-0F5824FE1532}"/>
              </a:ext>
            </a:extLst>
          </p:cNvPr>
          <p:cNvPicPr>
            <a:picLocks noChangeAspect="1" noChangeArrowheads="1"/>
          </p:cNvPicPr>
          <p:nvPr/>
        </p:nvPicPr>
        <p:blipFill>
          <a:blip r:embed="rId9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53807" y="3593444"/>
            <a:ext cx="705066" cy="46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
            <a:extLst>
              <a:ext uri="{FF2B5EF4-FFF2-40B4-BE49-F238E27FC236}">
                <a16:creationId xmlns:a16="http://schemas.microsoft.com/office/drawing/2014/main" id="{EB2DE7F0-B47A-4552-9C7F-F571883D565D}"/>
              </a:ext>
            </a:extLst>
          </p:cNvPr>
          <p:cNvPicPr>
            <a:picLocks noChangeAspect="1" noChangeArrowheads="1"/>
          </p:cNvPicPr>
          <p:nvPr/>
        </p:nvPicPr>
        <p:blipFill>
          <a:blip r:embed="rId9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53413" y="6114223"/>
            <a:ext cx="973775" cy="24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5">
            <a:extLst>
              <a:ext uri="{FF2B5EF4-FFF2-40B4-BE49-F238E27FC236}">
                <a16:creationId xmlns:a16="http://schemas.microsoft.com/office/drawing/2014/main" id="{DD50C00C-66CD-4D6D-839E-F942B43FCB2E}"/>
              </a:ext>
            </a:extLst>
          </p:cNvPr>
          <p:cNvPicPr>
            <a:picLocks noChangeAspect="1" noChangeArrowheads="1"/>
          </p:cNvPicPr>
          <p:nvPr/>
        </p:nvPicPr>
        <p:blipFill>
          <a:blip r:embed="rId96" cstate="print">
            <a:extLst>
              <a:ext uri="{28A0092B-C50C-407E-A947-70E740481C1C}">
                <a14:useLocalDpi xmlns:a14="http://schemas.microsoft.com/office/drawing/2010/main"/>
              </a:ext>
            </a:extLst>
          </a:blip>
          <a:srcRect/>
          <a:stretch>
            <a:fillRect/>
          </a:stretch>
        </p:blipFill>
        <p:spPr bwMode="auto">
          <a:xfrm>
            <a:off x="3847835" y="1068799"/>
            <a:ext cx="1272926" cy="35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6">
            <a:extLst>
              <a:ext uri="{FF2B5EF4-FFF2-40B4-BE49-F238E27FC236}">
                <a16:creationId xmlns:a16="http://schemas.microsoft.com/office/drawing/2014/main" id="{3E52A014-5C0E-4AD0-8266-36F6B1888A73}"/>
              </a:ext>
            </a:extLst>
          </p:cNvPr>
          <p:cNvPicPr>
            <a:picLocks noChangeAspect="1" noChangeArrowheads="1"/>
          </p:cNvPicPr>
          <p:nvPr/>
        </p:nvPicPr>
        <p:blipFill>
          <a:blip r:embed="rId9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59496" y="1074716"/>
            <a:ext cx="692729" cy="42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8">
            <a:extLst>
              <a:ext uri="{FF2B5EF4-FFF2-40B4-BE49-F238E27FC236}">
                <a16:creationId xmlns:a16="http://schemas.microsoft.com/office/drawing/2014/main" id="{FD4789BD-694E-465A-8DCF-94674542E1D1}"/>
              </a:ext>
            </a:extLst>
          </p:cNvPr>
          <p:cNvPicPr>
            <a:picLocks noChangeAspect="1" noChangeArrowheads="1"/>
          </p:cNvPicPr>
          <p:nvPr/>
        </p:nvPicPr>
        <p:blipFill>
          <a:blip r:embed="rId9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25621" y="2443568"/>
            <a:ext cx="1169022" cy="27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11">
            <a:extLst>
              <a:ext uri="{FF2B5EF4-FFF2-40B4-BE49-F238E27FC236}">
                <a16:creationId xmlns:a16="http://schemas.microsoft.com/office/drawing/2014/main" id="{2EC80314-EC9D-434C-85A2-3BFD8A41DD84}"/>
              </a:ext>
            </a:extLst>
          </p:cNvPr>
          <p:cNvPicPr>
            <a:picLocks noChangeAspect="1" noChangeArrowheads="1"/>
          </p:cNvPicPr>
          <p:nvPr/>
        </p:nvPicPr>
        <p:blipFill>
          <a:blip r:embed="rId99">
            <a:extLst>
              <a:ext uri="{28A0092B-C50C-407E-A947-70E740481C1C}">
                <a14:useLocalDpi xmlns:a14="http://schemas.microsoft.com/office/drawing/2010/main"/>
              </a:ext>
            </a:extLst>
          </a:blip>
          <a:srcRect/>
          <a:stretch>
            <a:fillRect/>
          </a:stretch>
        </p:blipFill>
        <p:spPr bwMode="auto">
          <a:xfrm>
            <a:off x="10515246" y="3604324"/>
            <a:ext cx="592657" cy="43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NickToons_Logo_C_Single.eps" descr="/Users/kenanderson/Documents/Projects/Wheel O' Logos_Networks/Nickelodeon/09/NickToons_Logo_C_Single.eps">
            <a:extLst>
              <a:ext uri="{FF2B5EF4-FFF2-40B4-BE49-F238E27FC236}">
                <a16:creationId xmlns:a16="http://schemas.microsoft.com/office/drawing/2014/main" id="{1C04FB95-D47E-4BE1-BFB4-D2F2CEE48F19}"/>
              </a:ext>
            </a:extLst>
          </p:cNvPr>
          <p:cNvPicPr>
            <a:picLocks noChangeAspect="1"/>
          </p:cNvPicPr>
          <p:nvPr/>
        </p:nvPicPr>
        <p:blipFill>
          <a:blip r:embed="rId100" r:link="rId101" cstate="screen">
            <a:extLst>
              <a:ext uri="{28A0092B-C50C-407E-A947-70E740481C1C}">
                <a14:useLocalDpi xmlns:a14="http://schemas.microsoft.com/office/drawing/2010/main"/>
              </a:ext>
            </a:extLst>
          </a:blip>
          <a:stretch>
            <a:fillRect/>
          </a:stretch>
        </p:blipFill>
        <p:spPr>
          <a:xfrm>
            <a:off x="7309391" y="4309639"/>
            <a:ext cx="1164837" cy="199687"/>
          </a:xfrm>
          <a:prstGeom prst="rect">
            <a:avLst/>
          </a:prstGeom>
        </p:spPr>
      </p:pic>
      <p:pic>
        <p:nvPicPr>
          <p:cNvPr id="78" name="espn2 Red 10-2001.eps" descr="/Users/kenanderson/Documents/Projects/Wheel O' Logos_Networks/ESPN/espn2 Red 10-2001.eps">
            <a:extLst>
              <a:ext uri="{FF2B5EF4-FFF2-40B4-BE49-F238E27FC236}">
                <a16:creationId xmlns:a16="http://schemas.microsoft.com/office/drawing/2014/main" id="{691CF13E-299E-481B-9DD9-E41AA2B8C395}"/>
              </a:ext>
            </a:extLst>
          </p:cNvPr>
          <p:cNvPicPr>
            <a:picLocks noChangeAspect="1"/>
          </p:cNvPicPr>
          <p:nvPr/>
        </p:nvPicPr>
        <p:blipFill>
          <a:blip r:embed="rId102" r:link="rId103" cstate="screen">
            <a:extLst>
              <a:ext uri="{28A0092B-C50C-407E-A947-70E740481C1C}">
                <a14:useLocalDpi xmlns:a14="http://schemas.microsoft.com/office/drawing/2010/main"/>
              </a:ext>
            </a:extLst>
          </a:blip>
          <a:stretch>
            <a:fillRect/>
          </a:stretch>
        </p:blipFill>
        <p:spPr>
          <a:xfrm>
            <a:off x="7828172" y="1223386"/>
            <a:ext cx="948121" cy="180349"/>
          </a:xfrm>
          <a:prstGeom prst="rect">
            <a:avLst/>
          </a:prstGeom>
        </p:spPr>
      </p:pic>
      <p:pic>
        <p:nvPicPr>
          <p:cNvPr id="79" name="Picture 2">
            <a:extLst>
              <a:ext uri="{FF2B5EF4-FFF2-40B4-BE49-F238E27FC236}">
                <a16:creationId xmlns:a16="http://schemas.microsoft.com/office/drawing/2014/main" id="{ED80BD60-2852-484F-8972-D875F01790C2}"/>
              </a:ext>
            </a:extLst>
          </p:cNvPr>
          <p:cNvPicPr>
            <a:picLocks noChangeAspect="1" noChangeArrowheads="1"/>
          </p:cNvPicPr>
          <p:nvPr/>
        </p:nvPicPr>
        <p:blipFill>
          <a:blip r:embed="rId104" cstate="print">
            <a:extLst>
              <a:ext uri="{28A0092B-C50C-407E-A947-70E740481C1C}">
                <a14:useLocalDpi xmlns:a14="http://schemas.microsoft.com/office/drawing/2010/main"/>
              </a:ext>
            </a:extLst>
          </a:blip>
          <a:srcRect/>
          <a:stretch>
            <a:fillRect/>
          </a:stretch>
        </p:blipFill>
        <p:spPr bwMode="auto">
          <a:xfrm>
            <a:off x="5259473" y="3057071"/>
            <a:ext cx="1179911" cy="31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3">
            <a:extLst>
              <a:ext uri="{FF2B5EF4-FFF2-40B4-BE49-F238E27FC236}">
                <a16:creationId xmlns:a16="http://schemas.microsoft.com/office/drawing/2014/main" id="{C646444F-3A01-4F9B-AC0D-6EDC1C49DCC2}"/>
              </a:ext>
            </a:extLst>
          </p:cNvPr>
          <p:cNvPicPr>
            <a:picLocks noChangeAspect="1" noChangeArrowheads="1"/>
          </p:cNvPicPr>
          <p:nvPr/>
        </p:nvPicPr>
        <p:blipFill>
          <a:blip r:embed="rId10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3474" y="1246952"/>
            <a:ext cx="985963" cy="17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3" descr="C:\Users\BartD.CABLETVADB\Documents\Danielle\Bloom For Network Directory\Network Logos\FOX\FOX Deportes.png">
            <a:extLst>
              <a:ext uri="{FF2B5EF4-FFF2-40B4-BE49-F238E27FC236}">
                <a16:creationId xmlns:a16="http://schemas.microsoft.com/office/drawing/2014/main" id="{A93FB302-30E5-4744-960C-930756D68A46}"/>
              </a:ext>
            </a:extLst>
          </p:cNvPr>
          <p:cNvPicPr>
            <a:picLocks noChangeAspect="1" noChangeArrowheads="1"/>
          </p:cNvPicPr>
          <p:nvPr/>
        </p:nvPicPr>
        <p:blipFill>
          <a:blip r:embed="rId106" cstate="screen">
            <a:extLst>
              <a:ext uri="{28A0092B-C50C-407E-A947-70E740481C1C}">
                <a14:useLocalDpi xmlns:a14="http://schemas.microsoft.com/office/drawing/2010/main"/>
              </a:ext>
            </a:extLst>
          </a:blip>
          <a:srcRect/>
          <a:stretch>
            <a:fillRect/>
          </a:stretch>
        </p:blipFill>
        <p:spPr bwMode="auto">
          <a:xfrm>
            <a:off x="2423105" y="4793212"/>
            <a:ext cx="772470" cy="47506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C:\Users\BartD.CABLETVADB\Documents\Danielle\Bloom For Network Directory\Network Logos\FOX\FOX Life.png">
            <a:extLst>
              <a:ext uri="{FF2B5EF4-FFF2-40B4-BE49-F238E27FC236}">
                <a16:creationId xmlns:a16="http://schemas.microsoft.com/office/drawing/2014/main" id="{305D10D3-2094-4FB9-B3BE-C3278A99FDF2}"/>
              </a:ext>
            </a:extLst>
          </p:cNvPr>
          <p:cNvPicPr>
            <a:picLocks noChangeAspect="1" noChangeArrowheads="1"/>
          </p:cNvPicPr>
          <p:nvPr/>
        </p:nvPicPr>
        <p:blipFill>
          <a:blip r:embed="rId10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22041" y="4235193"/>
            <a:ext cx="867219" cy="3237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4" name="Picture 2">
            <a:extLst>
              <a:ext uri="{FF2B5EF4-FFF2-40B4-BE49-F238E27FC236}">
                <a16:creationId xmlns:a16="http://schemas.microsoft.com/office/drawing/2014/main" id="{C7222B3A-E555-4B37-BB0E-E58C7C7B6F3B}"/>
              </a:ext>
            </a:extLst>
          </p:cNvPr>
          <p:cNvPicPr>
            <a:picLocks noChangeAspect="1" noChangeArrowheads="1"/>
          </p:cNvPicPr>
          <p:nvPr/>
        </p:nvPicPr>
        <p:blipFill>
          <a:blip r:embed="rId108" cstate="print">
            <a:extLst>
              <a:ext uri="{28A0092B-C50C-407E-A947-70E740481C1C}">
                <a14:useLocalDpi xmlns:a14="http://schemas.microsoft.com/office/drawing/2010/main"/>
              </a:ext>
            </a:extLst>
          </a:blip>
          <a:srcRect/>
          <a:stretch>
            <a:fillRect/>
          </a:stretch>
        </p:blipFill>
        <p:spPr bwMode="auto">
          <a:xfrm>
            <a:off x="2561978" y="3545234"/>
            <a:ext cx="614975" cy="55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Discovery en Espanol.eps" descr="/Users/kenanderson/Documents/Projects/Wheel O' Logos_Networks/Discovery Channel/DISC-enEspanol/10/Discovery en Espanol.eps">
            <a:extLst>
              <a:ext uri="{FF2B5EF4-FFF2-40B4-BE49-F238E27FC236}">
                <a16:creationId xmlns:a16="http://schemas.microsoft.com/office/drawing/2014/main" id="{06CFFDA3-FAFA-4429-8DE1-787635F8DAB2}"/>
              </a:ext>
            </a:extLst>
          </p:cNvPr>
          <p:cNvPicPr>
            <a:picLocks noChangeAspect="1"/>
          </p:cNvPicPr>
          <p:nvPr/>
        </p:nvPicPr>
        <p:blipFill>
          <a:blip r:embed="rId109" r:link="rId110" cstate="screen">
            <a:extLst>
              <a:ext uri="{28A0092B-C50C-407E-A947-70E740481C1C}">
                <a14:useLocalDpi xmlns:a14="http://schemas.microsoft.com/office/drawing/2010/main"/>
              </a:ext>
            </a:extLst>
          </a:blip>
          <a:stretch>
            <a:fillRect/>
          </a:stretch>
        </p:blipFill>
        <p:spPr>
          <a:xfrm>
            <a:off x="7200442" y="6102021"/>
            <a:ext cx="1287381" cy="273787"/>
          </a:xfrm>
          <a:prstGeom prst="rect">
            <a:avLst/>
          </a:prstGeom>
        </p:spPr>
      </p:pic>
      <p:pic>
        <p:nvPicPr>
          <p:cNvPr id="87" name="Picture 4">
            <a:extLst>
              <a:ext uri="{FF2B5EF4-FFF2-40B4-BE49-F238E27FC236}">
                <a16:creationId xmlns:a16="http://schemas.microsoft.com/office/drawing/2014/main" id="{0620733E-D70F-4B2E-AA7A-82B357BA07AE}"/>
              </a:ext>
            </a:extLst>
          </p:cNvPr>
          <p:cNvPicPr>
            <a:picLocks noChangeAspect="1" noChangeArrowheads="1"/>
          </p:cNvPicPr>
          <p:nvPr/>
        </p:nvPicPr>
        <p:blipFill>
          <a:blip r:embed="rId1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689" y="1666124"/>
            <a:ext cx="898970" cy="43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5" descr="C:\Users\Leahm\Desktop\NG logo_black.jpg">
            <a:extLst>
              <a:ext uri="{FF2B5EF4-FFF2-40B4-BE49-F238E27FC236}">
                <a16:creationId xmlns:a16="http://schemas.microsoft.com/office/drawing/2014/main" id="{6FD04B72-083F-492D-AF55-64AAE408106E}"/>
              </a:ext>
            </a:extLst>
          </p:cNvPr>
          <p:cNvPicPr>
            <a:picLocks noChangeAspect="1" noChangeArrowheads="1"/>
          </p:cNvPicPr>
          <p:nvPr/>
        </p:nvPicPr>
        <p:blipFill>
          <a:blip r:embed="rId1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98322" y="1745033"/>
            <a:ext cx="929389" cy="2739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9" name="CNN en Espanol.JPG" descr="/Users/kenanderson/Documents/Projects/Wheel O' Logos_Networks/CNN/10/CNN en Espanol.JPG">
            <a:extLst>
              <a:ext uri="{FF2B5EF4-FFF2-40B4-BE49-F238E27FC236}">
                <a16:creationId xmlns:a16="http://schemas.microsoft.com/office/drawing/2014/main" id="{3332AF9E-AE73-409F-AB0A-0009C4A0B679}"/>
              </a:ext>
            </a:extLst>
          </p:cNvPr>
          <p:cNvPicPr>
            <a:picLocks noChangeAspect="1"/>
          </p:cNvPicPr>
          <p:nvPr/>
        </p:nvPicPr>
        <p:blipFill>
          <a:blip r:embed="rId113" r:link="rId1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084" y="5398522"/>
            <a:ext cx="824045" cy="499234"/>
          </a:xfrm>
          <a:prstGeom prst="rect">
            <a:avLst/>
          </a:prstGeom>
        </p:spPr>
      </p:pic>
      <p:pic>
        <p:nvPicPr>
          <p:cNvPr id="90" name="Picture 2" descr="Image result for science channel">
            <a:extLst>
              <a:ext uri="{FF2B5EF4-FFF2-40B4-BE49-F238E27FC236}">
                <a16:creationId xmlns:a16="http://schemas.microsoft.com/office/drawing/2014/main" id="{AC1E50B4-8680-4EC5-8517-7FE5CA210AF0}"/>
              </a:ext>
            </a:extLst>
          </p:cNvPr>
          <p:cNvPicPr>
            <a:picLocks noChangeAspect="1" noChangeArrowheads="1"/>
          </p:cNvPicPr>
          <p:nvPr/>
        </p:nvPicPr>
        <p:blipFill>
          <a:blip r:embed="rId115" cstate="print">
            <a:extLst>
              <a:ext uri="{28A0092B-C50C-407E-A947-70E740481C1C}">
                <a14:useLocalDpi xmlns:a14="http://schemas.microsoft.com/office/drawing/2010/main"/>
              </a:ext>
            </a:extLst>
          </a:blip>
          <a:srcRect/>
          <a:stretch>
            <a:fillRect/>
          </a:stretch>
        </p:blipFill>
        <p:spPr bwMode="auto">
          <a:xfrm>
            <a:off x="2667369" y="1598639"/>
            <a:ext cx="543044" cy="54304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Image result for oxygen logo">
            <a:extLst>
              <a:ext uri="{FF2B5EF4-FFF2-40B4-BE49-F238E27FC236}">
                <a16:creationId xmlns:a16="http://schemas.microsoft.com/office/drawing/2014/main" id="{1CAE547E-55BC-4D69-8BEF-391A2B8C36C0}"/>
              </a:ext>
            </a:extLst>
          </p:cNvPr>
          <p:cNvPicPr>
            <a:picLocks noChangeAspect="1" noChangeArrowheads="1"/>
          </p:cNvPicPr>
          <p:nvPr/>
        </p:nvPicPr>
        <p:blipFill>
          <a:blip r:embed="rId1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6534" y="1002018"/>
            <a:ext cx="742311" cy="4788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 name="Picture 6" descr="Image result for cmt logo">
            <a:extLst>
              <a:ext uri="{FF2B5EF4-FFF2-40B4-BE49-F238E27FC236}">
                <a16:creationId xmlns:a16="http://schemas.microsoft.com/office/drawing/2014/main" id="{DEA17356-E999-4881-AF55-326865953725}"/>
              </a:ext>
            </a:extLst>
          </p:cNvPr>
          <p:cNvPicPr>
            <a:picLocks noChangeAspect="1" noChangeArrowheads="1"/>
          </p:cNvPicPr>
          <p:nvPr/>
        </p:nvPicPr>
        <p:blipFill>
          <a:blip r:embed="rId1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15028" y="1102725"/>
            <a:ext cx="842477" cy="4738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3" name="Picture 2" descr="Image result for BET her logo">
            <a:extLst>
              <a:ext uri="{FF2B5EF4-FFF2-40B4-BE49-F238E27FC236}">
                <a16:creationId xmlns:a16="http://schemas.microsoft.com/office/drawing/2014/main" id="{58CA01EE-D91E-4198-B4F2-A3934FD35138}"/>
              </a:ext>
            </a:extLst>
          </p:cNvPr>
          <p:cNvPicPr>
            <a:picLocks noChangeAspect="1" noChangeArrowheads="1"/>
          </p:cNvPicPr>
          <p:nvPr/>
        </p:nvPicPr>
        <p:blipFill>
          <a:blip r:embed="rId118" cstate="print">
            <a:extLst>
              <a:ext uri="{28A0092B-C50C-407E-A947-70E740481C1C}">
                <a14:useLocalDpi xmlns:a14="http://schemas.microsoft.com/office/drawing/2010/main"/>
              </a:ext>
            </a:extLst>
          </a:blip>
          <a:srcRect/>
          <a:stretch>
            <a:fillRect/>
          </a:stretch>
        </p:blipFill>
        <p:spPr bwMode="auto">
          <a:xfrm>
            <a:off x="6610132" y="3001414"/>
            <a:ext cx="1091185" cy="43010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Image result for lifetime network">
            <a:extLst>
              <a:ext uri="{FF2B5EF4-FFF2-40B4-BE49-F238E27FC236}">
                <a16:creationId xmlns:a16="http://schemas.microsoft.com/office/drawing/2014/main" id="{0AD825B9-148F-41B1-B084-D073203C7F13}"/>
              </a:ext>
            </a:extLst>
          </p:cNvPr>
          <p:cNvPicPr>
            <a:picLocks noChangeAspect="1" noChangeArrowheads="1"/>
          </p:cNvPicPr>
          <p:nvPr/>
        </p:nvPicPr>
        <p:blipFill>
          <a:blip r:embed="rId119" cstate="print">
            <a:extLst>
              <a:ext uri="{28A0092B-C50C-407E-A947-70E740481C1C}">
                <a14:useLocalDpi xmlns:a14="http://schemas.microsoft.com/office/drawing/2010/main"/>
              </a:ext>
            </a:extLst>
          </a:blip>
          <a:srcRect/>
          <a:stretch>
            <a:fillRect/>
          </a:stretch>
        </p:blipFill>
        <p:spPr bwMode="auto">
          <a:xfrm>
            <a:off x="3709008" y="4126398"/>
            <a:ext cx="541353" cy="54135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Image result for LMN network logo">
            <a:extLst>
              <a:ext uri="{FF2B5EF4-FFF2-40B4-BE49-F238E27FC236}">
                <a16:creationId xmlns:a16="http://schemas.microsoft.com/office/drawing/2014/main" id="{8B4E2B30-95F1-43C5-BF8C-5B4822A299F5}"/>
              </a:ext>
            </a:extLst>
          </p:cNvPr>
          <p:cNvPicPr>
            <a:picLocks noChangeAspect="1" noChangeArrowheads="1"/>
          </p:cNvPicPr>
          <p:nvPr/>
        </p:nvPicPr>
        <p:blipFill>
          <a:blip r:embed="rId120" cstate="print">
            <a:extLst>
              <a:ext uri="{28A0092B-C50C-407E-A947-70E740481C1C}">
                <a14:useLocalDpi xmlns:a14="http://schemas.microsoft.com/office/drawing/2010/main"/>
              </a:ext>
            </a:extLst>
          </a:blip>
          <a:srcRect/>
          <a:stretch>
            <a:fillRect/>
          </a:stretch>
        </p:blipFill>
        <p:spPr bwMode="auto">
          <a:xfrm>
            <a:off x="10473507" y="5993548"/>
            <a:ext cx="971094" cy="4907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2" descr="Image result for amc network logo">
            <a:extLst>
              <a:ext uri="{FF2B5EF4-FFF2-40B4-BE49-F238E27FC236}">
                <a16:creationId xmlns:a16="http://schemas.microsoft.com/office/drawing/2014/main" id="{96EA8453-6D46-4588-B467-EFD5ABBB1529}"/>
              </a:ext>
            </a:extLst>
          </p:cNvPr>
          <p:cNvPicPr>
            <a:picLocks noChangeAspect="1" noChangeArrowheads="1"/>
          </p:cNvPicPr>
          <p:nvPr/>
        </p:nvPicPr>
        <p:blipFill>
          <a:blip r:embed="rId121" cstate="print">
            <a:extLst>
              <a:ext uri="{28A0092B-C50C-407E-A947-70E740481C1C}">
                <a14:useLocalDpi xmlns:a14="http://schemas.microsoft.com/office/drawing/2010/main"/>
              </a:ext>
            </a:extLst>
          </a:blip>
          <a:srcRect/>
          <a:stretch>
            <a:fillRect/>
          </a:stretch>
        </p:blipFill>
        <p:spPr bwMode="auto">
          <a:xfrm>
            <a:off x="11260011" y="3643428"/>
            <a:ext cx="792595" cy="36129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4" descr="Image result for IFC logo">
            <a:extLst>
              <a:ext uri="{FF2B5EF4-FFF2-40B4-BE49-F238E27FC236}">
                <a16:creationId xmlns:a16="http://schemas.microsoft.com/office/drawing/2014/main" id="{5B205FF0-8041-4E5B-965D-1B36D8A055F2}"/>
              </a:ext>
            </a:extLst>
          </p:cNvPr>
          <p:cNvPicPr>
            <a:picLocks noChangeAspect="1" noChangeArrowheads="1"/>
          </p:cNvPicPr>
          <p:nvPr/>
        </p:nvPicPr>
        <p:blipFill>
          <a:blip r:embed="rId122" cstate="print">
            <a:extLst>
              <a:ext uri="{28A0092B-C50C-407E-A947-70E740481C1C}">
                <a14:useLocalDpi xmlns:a14="http://schemas.microsoft.com/office/drawing/2010/main"/>
              </a:ext>
            </a:extLst>
          </a:blip>
          <a:srcRect/>
          <a:stretch>
            <a:fillRect/>
          </a:stretch>
        </p:blipFill>
        <p:spPr bwMode="auto">
          <a:xfrm>
            <a:off x="205080" y="2986542"/>
            <a:ext cx="748869" cy="45985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Related image">
            <a:extLst>
              <a:ext uri="{FF2B5EF4-FFF2-40B4-BE49-F238E27FC236}">
                <a16:creationId xmlns:a16="http://schemas.microsoft.com/office/drawing/2014/main" id="{21948E44-C7A0-4C36-8BE4-B13AF462FF9A}"/>
              </a:ext>
            </a:extLst>
          </p:cNvPr>
          <p:cNvPicPr>
            <a:picLocks noChangeAspect="1" noChangeArrowheads="1"/>
          </p:cNvPicPr>
          <p:nvPr/>
        </p:nvPicPr>
        <p:blipFill>
          <a:blip r:embed="rId123" cstate="print">
            <a:extLst>
              <a:ext uri="{28A0092B-C50C-407E-A947-70E740481C1C}">
                <a14:useLocalDpi xmlns:a14="http://schemas.microsoft.com/office/drawing/2010/main"/>
              </a:ext>
            </a:extLst>
          </a:blip>
          <a:srcRect/>
          <a:stretch>
            <a:fillRect/>
          </a:stretch>
        </p:blipFill>
        <p:spPr bwMode="auto">
          <a:xfrm>
            <a:off x="1659954" y="4208200"/>
            <a:ext cx="570053" cy="42868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Image result for bravo logo">
            <a:extLst>
              <a:ext uri="{FF2B5EF4-FFF2-40B4-BE49-F238E27FC236}">
                <a16:creationId xmlns:a16="http://schemas.microsoft.com/office/drawing/2014/main" id="{25E165E2-1197-4341-8F60-62E364E72A31}"/>
              </a:ext>
            </a:extLst>
          </p:cNvPr>
          <p:cNvPicPr>
            <a:picLocks noChangeAspect="1" noChangeArrowheads="1"/>
          </p:cNvPicPr>
          <p:nvPr/>
        </p:nvPicPr>
        <p:blipFill>
          <a:blip r:embed="rId1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24276" y="2317621"/>
            <a:ext cx="748462" cy="49911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 descr="Image result for nbc universo">
            <a:extLst>
              <a:ext uri="{FF2B5EF4-FFF2-40B4-BE49-F238E27FC236}">
                <a16:creationId xmlns:a16="http://schemas.microsoft.com/office/drawing/2014/main" id="{792456F1-C421-4392-83C3-B1D56430D1E4}"/>
              </a:ext>
            </a:extLst>
          </p:cNvPr>
          <p:cNvPicPr>
            <a:picLocks noChangeAspect="1" noChangeArrowheads="1"/>
          </p:cNvPicPr>
          <p:nvPr/>
        </p:nvPicPr>
        <p:blipFill>
          <a:blip r:embed="rId125" cstate="print">
            <a:extLst>
              <a:ext uri="{28A0092B-C50C-407E-A947-70E740481C1C}">
                <a14:useLocalDpi xmlns:a14="http://schemas.microsoft.com/office/drawing/2010/main"/>
              </a:ext>
            </a:extLst>
          </a:blip>
          <a:srcRect/>
          <a:stretch>
            <a:fillRect/>
          </a:stretch>
        </p:blipFill>
        <p:spPr bwMode="auto">
          <a:xfrm>
            <a:off x="5643282" y="6038453"/>
            <a:ext cx="792595" cy="40092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Image result for syfy network">
            <a:extLst>
              <a:ext uri="{FF2B5EF4-FFF2-40B4-BE49-F238E27FC236}">
                <a16:creationId xmlns:a16="http://schemas.microsoft.com/office/drawing/2014/main" id="{4A7D24F4-4C94-4DA6-83B6-DD33348ECD70}"/>
              </a:ext>
            </a:extLst>
          </p:cNvPr>
          <p:cNvPicPr>
            <a:picLocks noChangeAspect="1" noChangeArrowheads="1"/>
          </p:cNvPicPr>
          <p:nvPr/>
        </p:nvPicPr>
        <p:blipFill>
          <a:blip r:embed="rId12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95826" y="5395294"/>
            <a:ext cx="890839" cy="54992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2" descr="Image result for USA network">
            <a:extLst>
              <a:ext uri="{FF2B5EF4-FFF2-40B4-BE49-F238E27FC236}">
                <a16:creationId xmlns:a16="http://schemas.microsoft.com/office/drawing/2014/main" id="{B7417031-B494-48BD-ADA2-4D2520872925}"/>
              </a:ext>
            </a:extLst>
          </p:cNvPr>
          <p:cNvPicPr>
            <a:picLocks noChangeAspect="1" noChangeArrowheads="1"/>
          </p:cNvPicPr>
          <p:nvPr/>
        </p:nvPicPr>
        <p:blipFill>
          <a:blip r:embed="rId12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7510" y="6034730"/>
            <a:ext cx="741849" cy="408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 name="Picture 18" descr="https://yt3.ggpht.com/--pKRxLkYbdw/AAAAAAAAAAI/AAAAAAAAAAA/syHq8JnZ9SQ/s288-c-k-no-mo-rj-c0xffffff/photo.jpg">
            <a:extLst>
              <a:ext uri="{FF2B5EF4-FFF2-40B4-BE49-F238E27FC236}">
                <a16:creationId xmlns:a16="http://schemas.microsoft.com/office/drawing/2014/main" id="{DDABDF45-F1C3-4CBD-B241-7F4ED5BFCDE7}"/>
              </a:ext>
            </a:extLst>
          </p:cNvPr>
          <p:cNvPicPr>
            <a:picLocks noChangeAspect="1" noChangeArrowheads="1"/>
          </p:cNvPicPr>
          <p:nvPr/>
        </p:nvPicPr>
        <p:blipFill>
          <a:blip r:embed="rId1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0058" y="2819165"/>
            <a:ext cx="794607" cy="79460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2" descr="Image result for CMT music network logo">
            <a:extLst>
              <a:ext uri="{FF2B5EF4-FFF2-40B4-BE49-F238E27FC236}">
                <a16:creationId xmlns:a16="http://schemas.microsoft.com/office/drawing/2014/main" id="{1113BE58-C472-4FFA-8F4E-7D4FB899133E}"/>
              </a:ext>
            </a:extLst>
          </p:cNvPr>
          <p:cNvPicPr>
            <a:picLocks noChangeAspect="1" noChangeArrowheads="1"/>
          </p:cNvPicPr>
          <p:nvPr/>
        </p:nvPicPr>
        <p:blipFill>
          <a:blip r:embed="rId1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1143" y="6108714"/>
            <a:ext cx="1007335" cy="2604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4" descr="Related image">
            <a:extLst>
              <a:ext uri="{FF2B5EF4-FFF2-40B4-BE49-F238E27FC236}">
                <a16:creationId xmlns:a16="http://schemas.microsoft.com/office/drawing/2014/main" id="{08E52B63-67B5-42B7-A213-0B00DDAC34FF}"/>
              </a:ext>
            </a:extLst>
          </p:cNvPr>
          <p:cNvPicPr>
            <a:picLocks noChangeAspect="1" noChangeArrowheads="1"/>
          </p:cNvPicPr>
          <p:nvPr/>
        </p:nvPicPr>
        <p:blipFill>
          <a:blip r:embed="rId1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21463" y="4679099"/>
            <a:ext cx="703295" cy="70329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2101C373-9ECA-401E-B363-2508B1BF4911}"/>
              </a:ext>
            </a:extLst>
          </p:cNvPr>
          <p:cNvPicPr>
            <a:picLocks noChangeAspect="1"/>
          </p:cNvPicPr>
          <p:nvPr/>
        </p:nvPicPr>
        <p:blipFill>
          <a:blip r:embed="rId131"/>
          <a:stretch>
            <a:fillRect/>
          </a:stretch>
        </p:blipFill>
        <p:spPr>
          <a:xfrm>
            <a:off x="1883347" y="2955008"/>
            <a:ext cx="522920" cy="522920"/>
          </a:xfrm>
          <a:prstGeom prst="roundRect">
            <a:avLst/>
          </a:prstGeom>
        </p:spPr>
      </p:pic>
      <p:pic>
        <p:nvPicPr>
          <p:cNvPr id="113" name="Picture 38">
            <a:extLst>
              <a:ext uri="{FF2B5EF4-FFF2-40B4-BE49-F238E27FC236}">
                <a16:creationId xmlns:a16="http://schemas.microsoft.com/office/drawing/2014/main" id="{7A846A5A-4FEB-451F-B3A8-B16C17C2693C}"/>
              </a:ext>
            </a:extLst>
          </p:cNvPr>
          <p:cNvPicPr>
            <a:picLocks noChangeAspect="1" noChangeArrowheads="1"/>
          </p:cNvPicPr>
          <p:nvPr/>
        </p:nvPicPr>
        <p:blipFill>
          <a:blip r:embed="rId86">
            <a:extLst>
              <a:ext uri="{28A0092B-C50C-407E-A947-70E740481C1C}">
                <a14:useLocalDpi xmlns:a14="http://schemas.microsoft.com/office/drawing/2010/main"/>
              </a:ext>
            </a:extLst>
          </a:blip>
          <a:srcRect/>
          <a:stretch>
            <a:fillRect/>
          </a:stretch>
        </p:blipFill>
        <p:spPr bwMode="auto">
          <a:xfrm>
            <a:off x="4228326" y="14179468"/>
            <a:ext cx="115638" cy="5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2" descr="Image result for paramount network logo">
            <a:extLst>
              <a:ext uri="{FF2B5EF4-FFF2-40B4-BE49-F238E27FC236}">
                <a16:creationId xmlns:a16="http://schemas.microsoft.com/office/drawing/2014/main" id="{E8DFAFF6-2962-4A4B-87D1-71E8AF2EA4AE}"/>
              </a:ext>
            </a:extLst>
          </p:cNvPr>
          <p:cNvPicPr>
            <a:picLocks noChangeAspect="1" noChangeArrowheads="1"/>
          </p:cNvPicPr>
          <p:nvPr/>
        </p:nvPicPr>
        <p:blipFill>
          <a:blip r:embed="rId132" cstate="print">
            <a:extLst>
              <a:ext uri="{28A0092B-C50C-407E-A947-70E740481C1C}">
                <a14:useLocalDpi xmlns:a14="http://schemas.microsoft.com/office/drawing/2010/main" val="0"/>
              </a:ext>
            </a:extLst>
          </a:blip>
          <a:srcRect/>
          <a:stretch>
            <a:fillRect/>
          </a:stretch>
        </p:blipFill>
        <p:spPr bwMode="auto">
          <a:xfrm>
            <a:off x="6519197" y="5945217"/>
            <a:ext cx="597925" cy="5873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Image result for universal kids logo">
            <a:extLst>
              <a:ext uri="{FF2B5EF4-FFF2-40B4-BE49-F238E27FC236}">
                <a16:creationId xmlns:a16="http://schemas.microsoft.com/office/drawing/2014/main" id="{D7D46E94-2CB1-4E28-9CB7-8BE95009C8F4}"/>
              </a:ext>
            </a:extLst>
          </p:cNvPr>
          <p:cNvPicPr>
            <a:picLocks noChangeAspect="1" noChangeArrowheads="1"/>
          </p:cNvPicPr>
          <p:nvPr/>
        </p:nvPicPr>
        <p:blipFill>
          <a:blip r:embed="rId133" cstate="print">
            <a:extLst>
              <a:ext uri="{28A0092B-C50C-407E-A947-70E740481C1C}">
                <a14:useLocalDpi xmlns:a14="http://schemas.microsoft.com/office/drawing/2010/main" val="0"/>
              </a:ext>
            </a:extLst>
          </a:blip>
          <a:srcRect/>
          <a:stretch>
            <a:fillRect/>
          </a:stretch>
        </p:blipFill>
        <p:spPr bwMode="auto">
          <a:xfrm>
            <a:off x="11527925" y="6008257"/>
            <a:ext cx="606991" cy="46131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Image result for olympic channel logo">
            <a:extLst>
              <a:ext uri="{FF2B5EF4-FFF2-40B4-BE49-F238E27FC236}">
                <a16:creationId xmlns:a16="http://schemas.microsoft.com/office/drawing/2014/main" id="{10279990-F181-409B-BDE6-4A09A2D4C3D5}"/>
              </a:ext>
            </a:extLst>
          </p:cNvPr>
          <p:cNvPicPr>
            <a:picLocks noChangeAspect="1" noChangeArrowheads="1"/>
          </p:cNvPicPr>
          <p:nvPr/>
        </p:nvPicPr>
        <p:blipFill>
          <a:blip r:embed="rId134" cstate="print">
            <a:extLst>
              <a:ext uri="{28A0092B-C50C-407E-A947-70E740481C1C}">
                <a14:useLocalDpi xmlns:a14="http://schemas.microsoft.com/office/drawing/2010/main" val="0"/>
              </a:ext>
            </a:extLst>
          </a:blip>
          <a:srcRect/>
          <a:stretch>
            <a:fillRect/>
          </a:stretch>
        </p:blipFill>
        <p:spPr bwMode="auto">
          <a:xfrm>
            <a:off x="7119209" y="5448029"/>
            <a:ext cx="767232" cy="51148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C:\Users\Leahm\Desktop\Network Directory Logos\Crime+Investigation Logo.png">
            <a:extLst>
              <a:ext uri="{FF2B5EF4-FFF2-40B4-BE49-F238E27FC236}">
                <a16:creationId xmlns:a16="http://schemas.microsoft.com/office/drawing/2014/main" id="{DA4BB70F-E66C-4152-BF58-179E7C7232F1}"/>
              </a:ext>
            </a:extLst>
          </p:cNvPr>
          <p:cNvPicPr>
            <a:picLocks noChangeAspect="1" noChangeArrowheads="1"/>
          </p:cNvPicPr>
          <p:nvPr/>
        </p:nvPicPr>
        <p:blipFill>
          <a:blip r:embed="rId135" cstate="print">
            <a:extLst>
              <a:ext uri="{28A0092B-C50C-407E-A947-70E740481C1C}">
                <a14:useLocalDpi xmlns:a14="http://schemas.microsoft.com/office/drawing/2010/main" val="0"/>
              </a:ext>
            </a:extLst>
          </a:blip>
          <a:srcRect/>
          <a:stretch>
            <a:fillRect/>
          </a:stretch>
        </p:blipFill>
        <p:spPr bwMode="auto">
          <a:xfrm>
            <a:off x="4316287" y="2977380"/>
            <a:ext cx="772438" cy="47817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C:\Users\Leahm\Desktop\Network Directory Logos\Animal Planet.png">
            <a:extLst>
              <a:ext uri="{FF2B5EF4-FFF2-40B4-BE49-F238E27FC236}">
                <a16:creationId xmlns:a16="http://schemas.microsoft.com/office/drawing/2014/main" id="{A580A34B-A4D6-490D-9ED9-521BB8FA1F9A}"/>
              </a:ext>
            </a:extLst>
          </p:cNvPr>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11281939" y="5325542"/>
            <a:ext cx="698959" cy="64519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5" descr="C:\Users\Leahm\Desktop\Network Directory Logos\Discovery.png">
            <a:extLst>
              <a:ext uri="{FF2B5EF4-FFF2-40B4-BE49-F238E27FC236}">
                <a16:creationId xmlns:a16="http://schemas.microsoft.com/office/drawing/2014/main" id="{7EF27275-FA1E-4893-99FD-31BC04A2A9B5}"/>
              </a:ext>
            </a:extLst>
          </p:cNvPr>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5420675" y="2188695"/>
            <a:ext cx="550028" cy="70971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C:\Users\Leahm\Desktop\Network Directory Logos\DIY.png">
            <a:extLst>
              <a:ext uri="{FF2B5EF4-FFF2-40B4-BE49-F238E27FC236}">
                <a16:creationId xmlns:a16="http://schemas.microsoft.com/office/drawing/2014/main" id="{87496B0E-B93A-498D-A2EE-3A258D37A1E4}"/>
              </a:ext>
            </a:extLst>
          </p:cNvPr>
          <p:cNvPicPr>
            <a:picLocks noChangeAspect="1"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3097349" y="2312601"/>
            <a:ext cx="848301" cy="48474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7" descr="C:\Users\Leahm\Desktop\Network Directory Logos\Food Network.png">
            <a:extLst>
              <a:ext uri="{FF2B5EF4-FFF2-40B4-BE49-F238E27FC236}">
                <a16:creationId xmlns:a16="http://schemas.microsoft.com/office/drawing/2014/main" id="{C3AF7E63-CE26-47B4-8F2C-FA2ADB54ED32}"/>
              </a:ext>
            </a:extLst>
          </p:cNvPr>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9576562" y="2893871"/>
            <a:ext cx="709715" cy="64519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C:\Users\Leahm\Desktop\Network Directory Logos\InvestigationDiscovery.png">
            <a:extLst>
              <a:ext uri="{FF2B5EF4-FFF2-40B4-BE49-F238E27FC236}">
                <a16:creationId xmlns:a16="http://schemas.microsoft.com/office/drawing/2014/main" id="{25166D76-ED4A-46F3-93C9-81C0E60CC5CF}"/>
              </a:ext>
            </a:extLst>
          </p:cNvPr>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4084671" y="3513573"/>
            <a:ext cx="555942" cy="621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9" descr="C:\Users\Leahm\Desktop\Network Directory Logos\OWN.png">
            <a:extLst>
              <a:ext uri="{FF2B5EF4-FFF2-40B4-BE49-F238E27FC236}">
                <a16:creationId xmlns:a16="http://schemas.microsoft.com/office/drawing/2014/main" id="{7F950728-A88A-4508-8515-063EC7B73D6A}"/>
              </a:ext>
            </a:extLst>
          </p:cNvPr>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4568154" y="4764136"/>
            <a:ext cx="773167" cy="53322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 descr="C:\Users\Leahm\Desktop\Network Directory Logos\Disney Channel.png">
            <a:extLst>
              <a:ext uri="{FF2B5EF4-FFF2-40B4-BE49-F238E27FC236}">
                <a16:creationId xmlns:a16="http://schemas.microsoft.com/office/drawing/2014/main" id="{DA8957C2-6D43-4164-8754-AE2FC52B7980}"/>
              </a:ext>
            </a:extLst>
          </p:cNvPr>
          <p:cNvPicPr>
            <a:picLocks noChangeAspect="1" noChangeArrowheads="1"/>
          </p:cNvPicPr>
          <p:nvPr/>
        </p:nvPicPr>
        <p:blipFill>
          <a:blip r:embed="rId142" cstate="print">
            <a:extLst>
              <a:ext uri="{28A0092B-C50C-407E-A947-70E740481C1C}">
                <a14:useLocalDpi xmlns:a14="http://schemas.microsoft.com/office/drawing/2010/main" val="0"/>
              </a:ext>
            </a:extLst>
          </a:blip>
          <a:srcRect/>
          <a:stretch>
            <a:fillRect/>
          </a:stretch>
        </p:blipFill>
        <p:spPr bwMode="auto">
          <a:xfrm>
            <a:off x="1174237" y="3476551"/>
            <a:ext cx="1235634" cy="69504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 descr="C:\Users\Leahm\Desktop\Network Directory Logos\TruTV.jpg">
            <a:extLst>
              <a:ext uri="{FF2B5EF4-FFF2-40B4-BE49-F238E27FC236}">
                <a16:creationId xmlns:a16="http://schemas.microsoft.com/office/drawing/2014/main" id="{D87A8786-1A2D-44C9-A84C-3A89A6D963D4}"/>
              </a:ext>
            </a:extLst>
          </p:cNvPr>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7294226" y="1624571"/>
            <a:ext cx="514848" cy="514848"/>
          </a:xfrm>
          <a:prstGeom prst="roundRect">
            <a:avLst/>
          </a:prstGeom>
          <a:noFill/>
          <a:extLst>
            <a:ext uri="{909E8E84-426E-40DD-AFC4-6F175D3DCCD1}">
              <a14:hiddenFill xmlns:a14="http://schemas.microsoft.com/office/drawing/2010/main">
                <a:solidFill>
                  <a:srgbClr val="FFFFFF"/>
                </a:solidFill>
              </a14:hiddenFill>
            </a:ext>
          </a:extLst>
        </p:spPr>
      </p:pic>
      <p:pic>
        <p:nvPicPr>
          <p:cNvPr id="128" name="Picture 12" descr="C:\Users\Leahm\Desktop\Network Directory Logos\UP tv.png">
            <a:extLst>
              <a:ext uri="{FF2B5EF4-FFF2-40B4-BE49-F238E27FC236}">
                <a16:creationId xmlns:a16="http://schemas.microsoft.com/office/drawing/2014/main" id="{4A590609-FBF6-431D-9090-BB34C7C03578}"/>
              </a:ext>
            </a:extLst>
          </p:cNvPr>
          <p:cNvPicPr>
            <a:picLocks noChangeAspect="1" noChangeArrowheads="1"/>
          </p:cNvPicPr>
          <p:nvPr/>
        </p:nvPicPr>
        <p:blipFill rotWithShape="1">
          <a:blip r:embed="rId144">
            <a:clrChange>
              <a:clrFrom>
                <a:srgbClr val="FFFFFF"/>
              </a:clrFrom>
              <a:clrTo>
                <a:srgbClr val="FFFFFF">
                  <a:alpha val="0"/>
                </a:srgbClr>
              </a:clrTo>
            </a:clrChange>
            <a:extLst>
              <a:ext uri="{28A0092B-C50C-407E-A947-70E740481C1C}">
                <a14:useLocalDpi xmlns:a14="http://schemas.microsoft.com/office/drawing/2010/main" val="0"/>
              </a:ext>
            </a:extLst>
          </a:blip>
          <a:srcRect l="10921" r="9698"/>
          <a:stretch/>
        </p:blipFill>
        <p:spPr bwMode="auto">
          <a:xfrm>
            <a:off x="1316613" y="4584488"/>
            <a:ext cx="1040861" cy="8925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4" name="Picture 24">
            <a:extLst>
              <a:ext uri="{FF2B5EF4-FFF2-40B4-BE49-F238E27FC236}">
                <a16:creationId xmlns:a16="http://schemas.microsoft.com/office/drawing/2014/main" id="{463AEE9E-6738-4E9C-8E4F-0EDAE4543453}"/>
              </a:ext>
            </a:extLst>
          </p:cNvPr>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8916959" y="1683571"/>
            <a:ext cx="754662" cy="39684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25" descr="C:\Users\Leahm\Desktop\Network Directory Logos\FM.png">
            <a:extLst>
              <a:ext uri="{FF2B5EF4-FFF2-40B4-BE49-F238E27FC236}">
                <a16:creationId xmlns:a16="http://schemas.microsoft.com/office/drawing/2014/main" id="{4515436F-0B08-4DFF-A45E-28F8C9DCB7D0}"/>
              </a:ext>
            </a:extLst>
          </p:cNvPr>
          <p:cNvPicPr>
            <a:picLocks noChangeAspect="1" noChangeArrowheads="1"/>
          </p:cNvPicPr>
          <p:nvPr/>
        </p:nvPicPr>
        <p:blipFill>
          <a:blip r:embed="rId146" cstate="print">
            <a:extLst>
              <a:ext uri="{28A0092B-C50C-407E-A947-70E740481C1C}">
                <a14:useLocalDpi xmlns:a14="http://schemas.microsoft.com/office/drawing/2010/main" val="0"/>
              </a:ext>
            </a:extLst>
          </a:blip>
          <a:srcRect/>
          <a:stretch>
            <a:fillRect/>
          </a:stretch>
        </p:blipFill>
        <p:spPr bwMode="auto">
          <a:xfrm>
            <a:off x="9661798" y="6056817"/>
            <a:ext cx="728389" cy="364195"/>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9" descr="Image result for nbc sports">
            <a:extLst>
              <a:ext uri="{FF2B5EF4-FFF2-40B4-BE49-F238E27FC236}">
                <a16:creationId xmlns:a16="http://schemas.microsoft.com/office/drawing/2014/main" id="{5C518183-A58A-410B-942B-B230C78620EB}"/>
              </a:ext>
            </a:extLst>
          </p:cNvPr>
          <p:cNvPicPr>
            <a:picLocks noChangeAspect="1" noChangeArrowheads="1"/>
          </p:cNvPicPr>
          <p:nvPr/>
        </p:nvPicPr>
        <p:blipFill>
          <a:blip r:embed="rId147" cstate="print">
            <a:extLst>
              <a:ext uri="{28A0092B-C50C-407E-A947-70E740481C1C}">
                <a14:useLocalDpi xmlns:a14="http://schemas.microsoft.com/office/drawing/2010/main" val="0"/>
              </a:ext>
            </a:extLst>
          </a:blip>
          <a:srcRect/>
          <a:stretch>
            <a:fillRect/>
          </a:stretch>
        </p:blipFill>
        <p:spPr bwMode="auto">
          <a:xfrm>
            <a:off x="1912679" y="6115100"/>
            <a:ext cx="1557414" cy="24762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1" descr="Image result for univision deportes">
            <a:extLst>
              <a:ext uri="{FF2B5EF4-FFF2-40B4-BE49-F238E27FC236}">
                <a16:creationId xmlns:a16="http://schemas.microsoft.com/office/drawing/2014/main" id="{5DFEF38E-E248-4230-8F4A-4CBB1AD1C1ED}"/>
              </a:ext>
            </a:extLst>
          </p:cNvPr>
          <p:cNvPicPr>
            <a:picLocks noChangeAspect="1" noChangeArrowheads="1"/>
          </p:cNvPicPr>
          <p:nvPr/>
        </p:nvPicPr>
        <p:blipFill>
          <a:blip r:embed="rId148" cstate="print">
            <a:extLst>
              <a:ext uri="{28A0092B-C50C-407E-A947-70E740481C1C}">
                <a14:useLocalDpi xmlns:a14="http://schemas.microsoft.com/office/drawing/2010/main" val="0"/>
              </a:ext>
            </a:extLst>
          </a:blip>
          <a:srcRect/>
          <a:stretch>
            <a:fillRect/>
          </a:stretch>
        </p:blipFill>
        <p:spPr bwMode="auto">
          <a:xfrm>
            <a:off x="8323993" y="4079934"/>
            <a:ext cx="1177971" cy="632876"/>
          </a:xfrm>
          <a:prstGeom prst="rect">
            <a:avLst/>
          </a:prstGeom>
          <a:noFill/>
          <a:extLst>
            <a:ext uri="{909E8E84-426E-40DD-AFC4-6F175D3DCCD1}">
              <a14:hiddenFill xmlns:a14="http://schemas.microsoft.com/office/drawing/2010/main">
                <a:solidFill>
                  <a:srgbClr val="FFFFFF"/>
                </a:solidFill>
              </a14:hiddenFill>
            </a:ext>
          </a:extLst>
        </p:spPr>
      </p:pic>
      <p:sp>
        <p:nvSpPr>
          <p:cNvPr id="146" name="Title Placeholder 1">
            <a:extLst>
              <a:ext uri="{FF2B5EF4-FFF2-40B4-BE49-F238E27FC236}">
                <a16:creationId xmlns:a16="http://schemas.microsoft.com/office/drawing/2014/main" id="{95B572A2-7A24-4F2E-A3F8-1FB214BEFDA7}"/>
              </a:ext>
            </a:extLst>
          </p:cNvPr>
          <p:cNvSpPr txBox="1">
            <a:spLocks/>
          </p:cNvSpPr>
          <p:nvPr/>
        </p:nvSpPr>
        <p:spPr>
          <a:xfrm>
            <a:off x="93900" y="15238"/>
            <a:ext cx="12098100" cy="685747"/>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cs typeface="Trebuchet MS"/>
              </a:rPr>
              <a:t>With That Said, Addressable TV is Available Across Virtually Every Cable Network…</a:t>
            </a:r>
          </a:p>
        </p:txBody>
      </p:sp>
      <p:sp>
        <p:nvSpPr>
          <p:cNvPr id="147" name="Rectangle 146">
            <a:extLst>
              <a:ext uri="{FF2B5EF4-FFF2-40B4-BE49-F238E27FC236}">
                <a16:creationId xmlns:a16="http://schemas.microsoft.com/office/drawing/2014/main" id="{A389F923-8BD1-4B08-AF42-6E8C17C2D1B6}"/>
              </a:ext>
            </a:extLst>
          </p:cNvPr>
          <p:cNvSpPr/>
          <p:nvPr/>
        </p:nvSpPr>
        <p:spPr>
          <a:xfrm>
            <a:off x="-64992" y="595568"/>
            <a:ext cx="121906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Addressable ads are slotted within the approximately two minutes of local advertising time each hour made available to cable or satellite operators</a:t>
            </a:r>
          </a:p>
        </p:txBody>
      </p:sp>
      <p:sp>
        <p:nvSpPr>
          <p:cNvPr id="139" name="Slide Number Placeholder 5">
            <a:extLst>
              <a:ext uri="{FF2B5EF4-FFF2-40B4-BE49-F238E27FC236}">
                <a16:creationId xmlns:a16="http://schemas.microsoft.com/office/drawing/2014/main" id="{AC860F94-268E-442E-8991-D57E9B99D325}"/>
              </a:ext>
            </a:extLst>
          </p:cNvPr>
          <p:cNvSpPr txBox="1">
            <a:spLocks/>
          </p:cNvSpPr>
          <p:nvPr/>
        </p:nvSpPr>
        <p:spPr>
          <a:xfrm>
            <a:off x="9255874" y="635646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0" name="Picture 139">
            <a:extLst>
              <a:ext uri="{FF2B5EF4-FFF2-40B4-BE49-F238E27FC236}">
                <a16:creationId xmlns:a16="http://schemas.microsoft.com/office/drawing/2014/main" id="{89FA0010-E34F-44D6-B70F-19327475CA5A}"/>
              </a:ext>
            </a:extLst>
          </p:cNvPr>
          <p:cNvPicPr>
            <a:picLocks noChangeAspect="1"/>
          </p:cNvPicPr>
          <p:nvPr/>
        </p:nvPicPr>
        <p:blipFill>
          <a:blip r:embed="rId149">
            <a:extLst>
              <a:ext uri="{28A0092B-C50C-407E-A947-70E740481C1C}">
                <a14:useLocalDpi xmlns:a14="http://schemas.microsoft.com/office/drawing/2010/main" val="0"/>
              </a:ext>
            </a:extLst>
          </a:blip>
          <a:stretch>
            <a:fillRect/>
          </a:stretch>
        </p:blipFill>
        <p:spPr>
          <a:xfrm>
            <a:off x="8371214" y="6532398"/>
            <a:ext cx="2930461" cy="161904"/>
          </a:xfrm>
          <a:prstGeom prst="rect">
            <a:avLst/>
          </a:prstGeom>
          <a:noFill/>
        </p:spPr>
      </p:pic>
      <p:pic>
        <p:nvPicPr>
          <p:cNvPr id="1026" name="Picture 2" descr="https://www.thevab.com/wp-content/uploads/2019/01/NPL-Travel-2019.jpg">
            <a:extLst>
              <a:ext uri="{FF2B5EF4-FFF2-40B4-BE49-F238E27FC236}">
                <a16:creationId xmlns:a16="http://schemas.microsoft.com/office/drawing/2014/main" id="{D16165C0-5711-4FEF-85F9-521597213AE6}"/>
              </a:ext>
            </a:extLst>
          </p:cNvPr>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4547516" y="5984579"/>
            <a:ext cx="1017557" cy="737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otortrend network logo">
            <a:extLst>
              <a:ext uri="{FF2B5EF4-FFF2-40B4-BE49-F238E27FC236}">
                <a16:creationId xmlns:a16="http://schemas.microsoft.com/office/drawing/2014/main" id="{DA4393C9-A4FB-4926-AD31-8D57A9A7C065}"/>
              </a:ext>
            </a:extLst>
          </p:cNvPr>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6197798" y="5412585"/>
            <a:ext cx="934448" cy="498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sn">
            <a:extLst>
              <a:ext uri="{FF2B5EF4-FFF2-40B4-BE49-F238E27FC236}">
                <a16:creationId xmlns:a16="http://schemas.microsoft.com/office/drawing/2014/main" id="{6BDF492A-89A7-4BC5-BFBA-CD24E0D7AC25}"/>
              </a:ext>
            </a:extLst>
          </p:cNvPr>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10940072" y="2302390"/>
            <a:ext cx="554516" cy="48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87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9A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744EB6-E7F8-413E-BA2C-FBE4E6EC450B}"/>
              </a:ext>
            </a:extLst>
          </p:cNvPr>
          <p:cNvSpPr txBox="1">
            <a:spLocks/>
          </p:cNvSpPr>
          <p:nvPr/>
        </p:nvSpPr>
        <p:spPr bwMode="auto">
          <a:xfrm>
            <a:off x="8878" y="179135"/>
            <a:ext cx="9144000" cy="500063"/>
          </a:xfrm>
          <a:prstGeom prst="rect">
            <a:avLst/>
          </a:prstGeom>
          <a:noFill/>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100" normalizeH="0" baseline="0" noProof="0" dirty="0">
                <a:ln>
                  <a:noFill/>
                </a:ln>
                <a:solidFill>
                  <a:prstClr val="white"/>
                </a:solidFill>
                <a:effectLst/>
                <a:uLnTx/>
                <a:uFillTx/>
                <a:latin typeface="Trebuchet MS"/>
                <a:ea typeface="+mj-ea"/>
                <a:cs typeface="Trebuchet MS"/>
              </a:rPr>
              <a:t>…Within Premium, Iconic Programming</a:t>
            </a:r>
          </a:p>
        </p:txBody>
      </p:sp>
      <p:sp>
        <p:nvSpPr>
          <p:cNvPr id="5" name="Rectangle 4">
            <a:extLst>
              <a:ext uri="{FF2B5EF4-FFF2-40B4-BE49-F238E27FC236}">
                <a16:creationId xmlns:a16="http://schemas.microsoft.com/office/drawing/2014/main" id="{4FC9E92D-1B96-43BE-9665-5E91E0E304C6}"/>
              </a:ext>
            </a:extLst>
          </p:cNvPr>
          <p:cNvSpPr/>
          <p:nvPr/>
        </p:nvSpPr>
        <p:spPr>
          <a:xfrm>
            <a:off x="125002" y="834901"/>
            <a:ext cx="1190712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For transparency, many post-campaign reports include detailed delivery information like impressions by daypart and network</a:t>
            </a:r>
          </a:p>
        </p:txBody>
      </p:sp>
      <p:pic>
        <p:nvPicPr>
          <p:cNvPr id="2064" name="Picture 16" descr="WWE">
            <a:extLst>
              <a:ext uri="{FF2B5EF4-FFF2-40B4-BE49-F238E27FC236}">
                <a16:creationId xmlns:a16="http://schemas.microsoft.com/office/drawing/2014/main" id="{EE3F857D-986B-4BFE-BFE1-80ED6732C6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2455" y="2800007"/>
            <a:ext cx="1103623" cy="11036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8" name="Picture 20" descr="Law &amp; Order: Special Victims Unit">
            <a:extLst>
              <a:ext uri="{FF2B5EF4-FFF2-40B4-BE49-F238E27FC236}">
                <a16:creationId xmlns:a16="http://schemas.microsoft.com/office/drawing/2014/main" id="{83E48012-F403-4D5F-8219-96ECD85BD9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7559" y="2800007"/>
            <a:ext cx="1103623" cy="11036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96" name="Picture 48" descr="Love &amp; Hip Hop">
            <a:extLst>
              <a:ext uri="{FF2B5EF4-FFF2-40B4-BE49-F238E27FC236}">
                <a16:creationId xmlns:a16="http://schemas.microsoft.com/office/drawing/2014/main" id="{A4765EAE-98A8-4E57-8E81-C607C5021D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663" y="2818851"/>
            <a:ext cx="1103623" cy="106593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76" name="Picture 28" descr="Criminal Minds">
            <a:extLst>
              <a:ext uri="{FF2B5EF4-FFF2-40B4-BE49-F238E27FC236}">
                <a16:creationId xmlns:a16="http://schemas.microsoft.com/office/drawing/2014/main" id="{A4574B93-7064-4073-8979-903F3885EF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2191" y="2800007"/>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82" name="Picture 34" descr="Image may contain: 1 person">
            <a:extLst>
              <a:ext uri="{FF2B5EF4-FFF2-40B4-BE49-F238E27FC236}">
                <a16:creationId xmlns:a16="http://schemas.microsoft.com/office/drawing/2014/main" id="{F0D7952E-7B93-4817-9A95-40DEAA14C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7088" y="2800007"/>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The Big Bang Theory">
            <a:extLst>
              <a:ext uri="{FF2B5EF4-FFF2-40B4-BE49-F238E27FC236}">
                <a16:creationId xmlns:a16="http://schemas.microsoft.com/office/drawing/2014/main" id="{254DE01C-5954-4AF6-8EAF-71D68F3628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8262" y="2794890"/>
            <a:ext cx="1092660" cy="111385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Image result for storage wars a+e square">
            <a:extLst>
              <a:ext uri="{FF2B5EF4-FFF2-40B4-BE49-F238E27FC236}">
                <a16:creationId xmlns:a16="http://schemas.microsoft.com/office/drawing/2014/main" id="{4BF835C8-2BE1-440E-BF11-E214F617AA6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0856"/>
          <a:stretch/>
        </p:blipFill>
        <p:spPr bwMode="auto">
          <a:xfrm>
            <a:off x="4907082" y="2819320"/>
            <a:ext cx="1118737" cy="106499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6" name="Picture 18" descr="Black Ink Crew">
            <a:extLst>
              <a:ext uri="{FF2B5EF4-FFF2-40B4-BE49-F238E27FC236}">
                <a16:creationId xmlns:a16="http://schemas.microsoft.com/office/drawing/2014/main" id="{B5B0394E-9BD9-4387-9D86-64C79E4C314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2455" y="4086577"/>
            <a:ext cx="1103623" cy="11036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98" name="Picture 50" descr="Related image">
            <a:extLst>
              <a:ext uri="{FF2B5EF4-FFF2-40B4-BE49-F238E27FC236}">
                <a16:creationId xmlns:a16="http://schemas.microsoft.com/office/drawing/2014/main" id="{BB12087F-76C1-4FD4-98EA-7B91CE43F9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1920" y="4086577"/>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02" name="Picture 54" descr="Image result for the last og">
            <a:extLst>
              <a:ext uri="{FF2B5EF4-FFF2-40B4-BE49-F238E27FC236}">
                <a16:creationId xmlns:a16="http://schemas.microsoft.com/office/drawing/2014/main" id="{24B78F6F-CA79-4D64-B3F4-9EAA16280DC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9194" y="4086577"/>
            <a:ext cx="1098641"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Image result for The Rachel Maddow Show">
            <a:extLst>
              <a:ext uri="{FF2B5EF4-FFF2-40B4-BE49-F238E27FC236}">
                <a16:creationId xmlns:a16="http://schemas.microsoft.com/office/drawing/2014/main" id="{9610A1E4-42DD-412E-95F9-B967DF136C4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27669" y="4086577"/>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0" name="Picture 14" descr="Related image">
            <a:extLst>
              <a:ext uri="{FF2B5EF4-FFF2-40B4-BE49-F238E27FC236}">
                <a16:creationId xmlns:a16="http://schemas.microsoft.com/office/drawing/2014/main" id="{A1391A63-9EDB-4918-BD9D-B0A932080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35376" y="4114257"/>
            <a:ext cx="1095286" cy="1048262"/>
          </a:xfrm>
          <a:prstGeom prst="roundRect">
            <a:avLst/>
          </a:prstGeom>
          <a:solidFill>
            <a:schemeClr val="tx1"/>
          </a:solidFill>
          <a:ln>
            <a:solidFill>
              <a:schemeClr val="tx1"/>
            </a:solidFill>
          </a:ln>
        </p:spPr>
      </p:pic>
      <p:pic>
        <p:nvPicPr>
          <p:cNvPr id="4112" name="Picture 16" descr="Related image">
            <a:extLst>
              <a:ext uri="{FF2B5EF4-FFF2-40B4-BE49-F238E27FC236}">
                <a16:creationId xmlns:a16="http://schemas.microsoft.com/office/drawing/2014/main" id="{0CEF7673-A0B1-48A2-998F-87D45D157CB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26649" y="4105421"/>
            <a:ext cx="1088460" cy="106593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22" name="Picture 74" descr="FOX &amp; friends">
            <a:extLst>
              <a:ext uri="{FF2B5EF4-FFF2-40B4-BE49-F238E27FC236}">
                <a16:creationId xmlns:a16="http://schemas.microsoft.com/office/drawing/2014/main" id="{6B613DB6-F459-4504-A9BA-442CDD95A5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8680" y="5334079"/>
            <a:ext cx="1075715"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24" name="Picture 76" descr="Doctor Who Official">
            <a:extLst>
              <a:ext uri="{FF2B5EF4-FFF2-40B4-BE49-F238E27FC236}">
                <a16:creationId xmlns:a16="http://schemas.microsoft.com/office/drawing/2014/main" id="{40043C75-8244-40FC-9E27-39B1336D813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29402" y="5334079"/>
            <a:ext cx="1136114"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26" name="Picture 78" descr="Killing Eve">
            <a:extLst>
              <a:ext uri="{FF2B5EF4-FFF2-40B4-BE49-F238E27FC236}">
                <a16:creationId xmlns:a16="http://schemas.microsoft.com/office/drawing/2014/main" id="{BC8F56A9-9839-495A-812E-846C7512638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8663" y="5334079"/>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28" name="Picture 80" descr="RuPaul's Drag Race">
            <a:extLst>
              <a:ext uri="{FF2B5EF4-FFF2-40B4-BE49-F238E27FC236}">
                <a16:creationId xmlns:a16="http://schemas.microsoft.com/office/drawing/2014/main" id="{37AF419E-A17A-489A-A4DC-88A28A1A97E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59152" y="5334079"/>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30" name="Picture 82" descr="The Americans">
            <a:extLst>
              <a:ext uri="{FF2B5EF4-FFF2-40B4-BE49-F238E27FC236}">
                <a16:creationId xmlns:a16="http://schemas.microsoft.com/office/drawing/2014/main" id="{69D6A8F5-A272-43EF-861E-F687195EB44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757781" y="5334079"/>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90 Day FiancÃ©">
            <a:extLst>
              <a:ext uri="{FF2B5EF4-FFF2-40B4-BE49-F238E27FC236}">
                <a16:creationId xmlns:a16="http://schemas.microsoft.com/office/drawing/2014/main" id="{57CC6552-C061-4FC5-9235-15C42429128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25921" y="5340878"/>
            <a:ext cx="1150249" cy="109002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6" name="Picture 20" descr="Image result for southern charm savannah title">
            <a:extLst>
              <a:ext uri="{FF2B5EF4-FFF2-40B4-BE49-F238E27FC236}">
                <a16:creationId xmlns:a16="http://schemas.microsoft.com/office/drawing/2014/main" id="{ACFFACE9-6388-43DA-A1DF-25DDDC4E65C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71177" y="5321694"/>
            <a:ext cx="1092496" cy="112839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20" name="Picture 24" descr="Related image">
            <a:extLst>
              <a:ext uri="{FF2B5EF4-FFF2-40B4-BE49-F238E27FC236}">
                <a16:creationId xmlns:a16="http://schemas.microsoft.com/office/drawing/2014/main" id="{62BBD315-C660-4736-A838-998211F49091}"/>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b="26852"/>
          <a:stretch/>
        </p:blipFill>
        <p:spPr bwMode="auto">
          <a:xfrm>
            <a:off x="4929627" y="4092520"/>
            <a:ext cx="1119375" cy="1091737"/>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22" name="Picture 26" descr="Image result for monsters &amp; mysteries unsolved">
            <a:extLst>
              <a:ext uri="{FF2B5EF4-FFF2-40B4-BE49-F238E27FC236}">
                <a16:creationId xmlns:a16="http://schemas.microsoft.com/office/drawing/2014/main" id="{4FB67267-AC5C-4B03-AEBE-8A5ABB79CE6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38385" y="4090349"/>
            <a:ext cx="1084179" cy="109607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24" name="Picture 28" descr="Image result for deadliest catch">
            <a:extLst>
              <a:ext uri="{FF2B5EF4-FFF2-40B4-BE49-F238E27FC236}">
                <a16:creationId xmlns:a16="http://schemas.microsoft.com/office/drawing/2014/main" id="{5E59E03A-16B9-43BD-BE15-E6DDE66CBBC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327292" y="5327887"/>
            <a:ext cx="1103622" cy="1116007"/>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26" name="Picture 30" descr="Image result for texas flip and move">
            <a:extLst>
              <a:ext uri="{FF2B5EF4-FFF2-40B4-BE49-F238E27FC236}">
                <a16:creationId xmlns:a16="http://schemas.microsoft.com/office/drawing/2014/main" id="{225117C9-3B7B-4D0E-A6AA-84FE46FD4B8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53087" y="4105422"/>
            <a:ext cx="1070497" cy="106593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28" name="Picture 32" descr="Image result for keeping up with the kardashians">
            <a:extLst>
              <a:ext uri="{FF2B5EF4-FFF2-40B4-BE49-F238E27FC236}">
                <a16:creationId xmlns:a16="http://schemas.microsoft.com/office/drawing/2014/main" id="{ED5DAE46-9951-4D7C-ABAB-1CF56DB9152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734747" y="4099926"/>
            <a:ext cx="1103622" cy="107692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30" name="Picture 34" descr="Related image">
            <a:extLst>
              <a:ext uri="{FF2B5EF4-FFF2-40B4-BE49-F238E27FC236}">
                <a16:creationId xmlns:a16="http://schemas.microsoft.com/office/drawing/2014/main" id="{44864BED-A729-4D27-9D74-FFFA3F95230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06870" y="2800007"/>
            <a:ext cx="1149420"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32" name="Picture 36" descr="Related image">
            <a:extLst>
              <a:ext uri="{FF2B5EF4-FFF2-40B4-BE49-F238E27FC236}">
                <a16:creationId xmlns:a16="http://schemas.microsoft.com/office/drawing/2014/main" id="{CCA4C08B-61F6-4CBA-A48C-98C5B7D16EA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323555" y="2807906"/>
            <a:ext cx="1113438" cy="108782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84" name="Picture 36" descr="Related image">
            <a:extLst>
              <a:ext uri="{FF2B5EF4-FFF2-40B4-BE49-F238E27FC236}">
                <a16:creationId xmlns:a16="http://schemas.microsoft.com/office/drawing/2014/main" id="{AE629EB5-91DF-4884-9785-67CC54DD50F1}"/>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50234" y="1523828"/>
            <a:ext cx="1092661" cy="112839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86" name="Picture 38" descr="The Walking Dead AMC">
            <a:extLst>
              <a:ext uri="{FF2B5EF4-FFF2-40B4-BE49-F238E27FC236}">
                <a16:creationId xmlns:a16="http://schemas.microsoft.com/office/drawing/2014/main" id="{9A7629DB-6D19-4A2D-A950-170D1D46BB9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542024" y="1536213"/>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90" name="Picture 42" descr="https://pbs.twimg.com/profile_images/1020207398974210048/0ZcdKGYb_400x400.jpg">
            <a:extLst>
              <a:ext uri="{FF2B5EF4-FFF2-40B4-BE49-F238E27FC236}">
                <a16:creationId xmlns:a16="http://schemas.microsoft.com/office/drawing/2014/main" id="{A9903ADE-2A8D-4645-AB14-4FD2FBDE9B73}"/>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742480" y="1536213"/>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18" name="Picture 70" descr="NBA on ESPN">
            <a:extLst>
              <a:ext uri="{FF2B5EF4-FFF2-40B4-BE49-F238E27FC236}">
                <a16:creationId xmlns:a16="http://schemas.microsoft.com/office/drawing/2014/main" id="{2B8A3DBA-7911-4A07-97AD-FD2A92D428BF}"/>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744775" y="1537593"/>
            <a:ext cx="1100862" cy="110086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92" name="Picture 44" descr="THE DAILY SHOW WITH TREVOR NOAH Announces Bullshit as Topic for Its Annual Online Bracket Tournament Third Month Mania">
            <a:extLst>
              <a:ext uri="{FF2B5EF4-FFF2-40B4-BE49-F238E27FC236}">
                <a16:creationId xmlns:a16="http://schemas.microsoft.com/office/drawing/2014/main" id="{15DE9A67-511C-4DC6-B814-80CA05ED4050}"/>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945231" y="1555057"/>
            <a:ext cx="1103123" cy="106593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94" name="Picture 46" descr="AtlantaFX">
            <a:extLst>
              <a:ext uri="{FF2B5EF4-FFF2-40B4-BE49-F238E27FC236}">
                <a16:creationId xmlns:a16="http://schemas.microsoft.com/office/drawing/2014/main" id="{42DA71D0-3730-43CA-85D5-EC425E9C21EF}"/>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34226" y="1545635"/>
            <a:ext cx="1103622" cy="108477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08" name="Picture 60" descr="The Sinner">
            <a:extLst>
              <a:ext uri="{FF2B5EF4-FFF2-40B4-BE49-F238E27FC236}">
                <a16:creationId xmlns:a16="http://schemas.microsoft.com/office/drawing/2014/main" id="{B01D6C28-2FD8-4686-A962-B9B19FF780CD}"/>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336977" y="1536213"/>
            <a:ext cx="1103623" cy="11036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14" name="Picture 66" descr="NFL on ESPN">
            <a:extLst>
              <a:ext uri="{FF2B5EF4-FFF2-40B4-BE49-F238E27FC236}">
                <a16:creationId xmlns:a16="http://schemas.microsoft.com/office/drawing/2014/main" id="{8CEBFA2C-3B95-43BC-8FA4-929B55761A7D}"/>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147483" y="1536213"/>
            <a:ext cx="1103622" cy="11036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8" name="Picture 22" descr="Image result for shark tank cnbc">
            <a:extLst>
              <a:ext uri="{FF2B5EF4-FFF2-40B4-BE49-F238E27FC236}">
                <a16:creationId xmlns:a16="http://schemas.microsoft.com/office/drawing/2014/main" id="{D0DEA457-4D2A-4208-AF95-D72A9C21B096}"/>
              </a:ext>
            </a:extLst>
          </p:cNvP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17396" r="16113"/>
          <a:stretch/>
        </p:blipFill>
        <p:spPr bwMode="auto">
          <a:xfrm>
            <a:off x="2539729" y="1532562"/>
            <a:ext cx="1103622" cy="111092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34" name="Picture 38" descr="Image result for beach hunters">
            <a:extLst>
              <a:ext uri="{FF2B5EF4-FFF2-40B4-BE49-F238E27FC236}">
                <a16:creationId xmlns:a16="http://schemas.microsoft.com/office/drawing/2014/main" id="{CEFD07EF-2280-4B6B-B72F-FB923791AD8D}"/>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0944767" y="1533063"/>
            <a:ext cx="1103623" cy="110992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0" name="Slide Number Placeholder 5">
            <a:extLst>
              <a:ext uri="{FF2B5EF4-FFF2-40B4-BE49-F238E27FC236}">
                <a16:creationId xmlns:a16="http://schemas.microsoft.com/office/drawing/2014/main" id="{01C1DB2E-0C1A-4463-951C-41867F8EBF2F}"/>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1" name="Picture 70">
            <a:extLst>
              <a:ext uri="{FF2B5EF4-FFF2-40B4-BE49-F238E27FC236}">
                <a16:creationId xmlns:a16="http://schemas.microsoft.com/office/drawing/2014/main" id="{335EDE36-C0FA-4B52-AA66-51B24759EB4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pic>
        <p:nvPicPr>
          <p:cNvPr id="1030" name="Picture 6" descr="Related image">
            <a:extLst>
              <a:ext uri="{FF2B5EF4-FFF2-40B4-BE49-F238E27FC236}">
                <a16:creationId xmlns:a16="http://schemas.microsoft.com/office/drawing/2014/main" id="{F7FF00F5-8FCB-4B53-8018-32798616F872}"/>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327094" y="2806659"/>
            <a:ext cx="1103622" cy="109697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EF9FCC1D-16AB-48B0-873F-0977378F84D1}"/>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337126" y="5333737"/>
            <a:ext cx="1123176" cy="110430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YoungerTV">
            <a:extLst>
              <a:ext uri="{FF2B5EF4-FFF2-40B4-BE49-F238E27FC236}">
                <a16:creationId xmlns:a16="http://schemas.microsoft.com/office/drawing/2014/main" id="{971CDA2D-5519-4BE5-B1D9-C6C6C19C68BB}"/>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941079" y="5340878"/>
            <a:ext cx="1113622" cy="11036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44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749C4BF7-BE9A-4F0C-86EA-6C2D95ACF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 r="632"/>
          <a:stretch/>
        </p:blipFill>
        <p:spPr bwMode="auto">
          <a:xfrm rot="5400000">
            <a:off x="6972529" y="1638071"/>
            <a:ext cx="6858000" cy="35818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3CD8E4-7403-40F4-A5B1-D645F0CB2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800" y="6563389"/>
            <a:ext cx="2930461" cy="161904"/>
          </a:xfrm>
          <a:prstGeom prst="rect">
            <a:avLst/>
          </a:prstGeom>
        </p:spPr>
      </p:pic>
      <p:sp>
        <p:nvSpPr>
          <p:cNvPr id="5" name="Slide Number Placeholder 5">
            <a:extLst>
              <a:ext uri="{FF2B5EF4-FFF2-40B4-BE49-F238E27FC236}">
                <a16:creationId xmlns:a16="http://schemas.microsoft.com/office/drawing/2014/main" id="{EDA8160A-CCFA-4877-934E-4B57E21200D5}"/>
              </a:ext>
            </a:extLst>
          </p:cNvPr>
          <p:cNvSpPr txBox="1">
            <a:spLocks/>
          </p:cNvSpPr>
          <p:nvPr/>
        </p:nvSpPr>
        <p:spPr>
          <a:xfrm>
            <a:off x="9456882" y="6387457"/>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8" name="TextBox 7">
            <a:extLst>
              <a:ext uri="{FF2B5EF4-FFF2-40B4-BE49-F238E27FC236}">
                <a16:creationId xmlns:a16="http://schemas.microsoft.com/office/drawing/2014/main" id="{A61D0A23-B761-4A12-9307-82986574DDA9}"/>
              </a:ext>
            </a:extLst>
          </p:cNvPr>
          <p:cNvSpPr txBox="1"/>
          <p:nvPr/>
        </p:nvSpPr>
        <p:spPr>
          <a:xfrm>
            <a:off x="156786" y="164917"/>
            <a:ext cx="8230084" cy="446048"/>
          </a:xfrm>
          <a:prstGeom prst="rect">
            <a:avLst/>
          </a:prstGeom>
          <a:noFill/>
        </p:spPr>
        <p:txBody>
          <a:bodyPr wrap="square" lIns="45522" tIns="22747" rIns="45522" bIns="22747" rtlCol="0">
            <a:spAutoFit/>
          </a:bodyPr>
          <a:lstStyle/>
          <a:p>
            <a:pPr marL="0" marR="0" lvl="0" indent="0" defTabSz="583706" rtl="0" eaLnBrk="1" fontAlgn="auto" latinLnBrk="0" hangingPunct="1">
              <a:spcBef>
                <a:spcPts val="0"/>
              </a:spcBef>
              <a:spcAft>
                <a:spcPts val="0"/>
              </a:spcAft>
              <a:buClrTx/>
              <a:buSzTx/>
              <a:buFontTx/>
              <a:buNone/>
              <a:tabLst/>
              <a:defRPr/>
            </a:pPr>
            <a:r>
              <a:rPr kumimoji="0" lang="en-US" sz="2600" b="0" i="0" u="none" strike="noStrike" kern="1200" cap="none" spc="0" normalizeH="0" baseline="0" noProof="0" dirty="0">
                <a:ln>
                  <a:noFill/>
                </a:ln>
                <a:solidFill>
                  <a:srgbClr val="00A9AC"/>
                </a:solidFill>
                <a:effectLst/>
                <a:uLnTx/>
                <a:uFillTx/>
                <a:latin typeface="Trebuchet MS"/>
                <a:ea typeface="+mn-ea"/>
                <a:cs typeface="Trebuchet MS"/>
              </a:rPr>
              <a:t>…And Across All Devices &amp; Screens </a:t>
            </a:r>
          </a:p>
        </p:txBody>
      </p:sp>
      <p:sp>
        <p:nvSpPr>
          <p:cNvPr id="9" name="Rectangle 8">
            <a:extLst>
              <a:ext uri="{FF2B5EF4-FFF2-40B4-BE49-F238E27FC236}">
                <a16:creationId xmlns:a16="http://schemas.microsoft.com/office/drawing/2014/main" id="{CD7E9E4A-6B11-4F12-8274-951089565FC6}"/>
              </a:ext>
            </a:extLst>
          </p:cNvPr>
          <p:cNvSpPr/>
          <p:nvPr/>
        </p:nvSpPr>
        <p:spPr>
          <a:xfrm>
            <a:off x="0" y="6437202"/>
            <a:ext cx="7017026" cy="338554"/>
          </a:xfrm>
          <a:prstGeom prst="rect">
            <a:avLst/>
          </a:prstGeom>
        </p:spPr>
        <p:txBody>
          <a:bodyPr wrap="square">
            <a:spAutoFit/>
          </a:bodyPr>
          <a:lstStyle/>
          <a:p>
            <a:r>
              <a:rPr lang="en-US" sz="800" dirty="0">
                <a:solidFill>
                  <a:schemeClr val="bg1"/>
                </a:solidFill>
                <a:latin typeface="Trebuchet MS" panose="020B0603020202020204" pitchFamily="34" charset="0"/>
              </a:rPr>
              <a:t>Source: 2018 </a:t>
            </a:r>
            <a:r>
              <a:rPr lang="en-US" sz="800" dirty="0" err="1">
                <a:solidFill>
                  <a:schemeClr val="bg1"/>
                </a:solidFill>
                <a:latin typeface="Trebuchet MS" panose="020B0603020202020204" pitchFamily="34" charset="0"/>
              </a:rPr>
              <a:t>Xandr</a:t>
            </a:r>
            <a:r>
              <a:rPr lang="en-US" sz="800" dirty="0">
                <a:solidFill>
                  <a:schemeClr val="bg1"/>
                </a:solidFill>
                <a:latin typeface="Trebuchet MS" panose="020B0603020202020204" pitchFamily="34" charset="0"/>
              </a:rPr>
              <a:t> Intellectual Property. </a:t>
            </a:r>
            <a:r>
              <a:rPr lang="en-US" sz="800" dirty="0" err="1">
                <a:solidFill>
                  <a:schemeClr val="bg1"/>
                </a:solidFill>
                <a:latin typeface="Trebuchet MS" panose="020B0603020202020204" pitchFamily="34" charset="0"/>
              </a:rPr>
              <a:t>Xandr</a:t>
            </a:r>
            <a:r>
              <a:rPr lang="en-US" sz="800" dirty="0">
                <a:solidFill>
                  <a:schemeClr val="bg1"/>
                </a:solidFill>
                <a:latin typeface="Trebuchet MS" panose="020B0603020202020204" pitchFamily="34" charset="0"/>
              </a:rPr>
              <a:t>℠, the Kite logo, </a:t>
            </a:r>
            <a:r>
              <a:rPr lang="en-US" sz="800" dirty="0" err="1">
                <a:solidFill>
                  <a:schemeClr val="bg1"/>
                </a:solidFill>
                <a:latin typeface="Trebuchet MS" panose="020B0603020202020204" pitchFamily="34" charset="0"/>
              </a:rPr>
              <a:t>Xandr</a:t>
            </a:r>
            <a:r>
              <a:rPr lang="en-US" sz="800" dirty="0">
                <a:solidFill>
                  <a:schemeClr val="bg1"/>
                </a:solidFill>
                <a:latin typeface="Trebuchet MS" panose="020B0603020202020204" pitchFamily="34" charset="0"/>
              </a:rPr>
              <a:t>, the Globe logo and other marks are trademarks and service marks of </a:t>
            </a:r>
            <a:r>
              <a:rPr lang="en-US" sz="800" dirty="0" err="1">
                <a:solidFill>
                  <a:schemeClr val="bg1"/>
                </a:solidFill>
                <a:latin typeface="Trebuchet MS" panose="020B0603020202020204" pitchFamily="34" charset="0"/>
              </a:rPr>
              <a:t>Xandr</a:t>
            </a:r>
            <a:r>
              <a:rPr lang="en-US" sz="800" dirty="0">
                <a:solidFill>
                  <a:schemeClr val="bg1"/>
                </a:solidFill>
                <a:latin typeface="Trebuchet MS" panose="020B0603020202020204" pitchFamily="34" charset="0"/>
              </a:rPr>
              <a:t> Intellectual Property and/or </a:t>
            </a:r>
            <a:r>
              <a:rPr lang="en-US" sz="800" dirty="0" err="1">
                <a:solidFill>
                  <a:schemeClr val="bg1"/>
                </a:solidFill>
                <a:latin typeface="Trebuchet MS" panose="020B0603020202020204" pitchFamily="34" charset="0"/>
              </a:rPr>
              <a:t>Xandr</a:t>
            </a:r>
            <a:r>
              <a:rPr lang="en-US" sz="800" dirty="0">
                <a:solidFill>
                  <a:schemeClr val="bg1"/>
                </a:solidFill>
                <a:latin typeface="Trebuchet MS" panose="020B0603020202020204" pitchFamily="34" charset="0"/>
              </a:rPr>
              <a:t> affiliated companies. All other marks contained herein are the property of their respective owners. </a:t>
            </a:r>
          </a:p>
        </p:txBody>
      </p:sp>
      <p:grpSp>
        <p:nvGrpSpPr>
          <p:cNvPr id="3081" name="Group 3080">
            <a:extLst>
              <a:ext uri="{FF2B5EF4-FFF2-40B4-BE49-F238E27FC236}">
                <a16:creationId xmlns:a16="http://schemas.microsoft.com/office/drawing/2014/main" id="{72F6D650-B460-496A-9817-844177FD91B9}"/>
              </a:ext>
            </a:extLst>
          </p:cNvPr>
          <p:cNvGrpSpPr/>
          <p:nvPr/>
        </p:nvGrpSpPr>
        <p:grpSpPr>
          <a:xfrm>
            <a:off x="287731" y="2419109"/>
            <a:ext cx="8099138" cy="2885925"/>
            <a:chOff x="287731" y="2896926"/>
            <a:chExt cx="8099138" cy="2885925"/>
          </a:xfrm>
        </p:grpSpPr>
        <p:grpSp>
          <p:nvGrpSpPr>
            <p:cNvPr id="3072" name="Group 3071">
              <a:extLst>
                <a:ext uri="{FF2B5EF4-FFF2-40B4-BE49-F238E27FC236}">
                  <a16:creationId xmlns:a16="http://schemas.microsoft.com/office/drawing/2014/main" id="{0FBA016E-2D10-4F4F-8F9A-7B657E01985E}"/>
                </a:ext>
              </a:extLst>
            </p:cNvPr>
            <p:cNvGrpSpPr/>
            <p:nvPr/>
          </p:nvGrpSpPr>
          <p:grpSpPr>
            <a:xfrm>
              <a:off x="287731" y="2896926"/>
              <a:ext cx="8099138" cy="611638"/>
              <a:chOff x="757823" y="1436200"/>
              <a:chExt cx="8099138" cy="611638"/>
            </a:xfrm>
          </p:grpSpPr>
          <p:sp>
            <p:nvSpPr>
              <p:cNvPr id="23" name="Oval 22">
                <a:extLst>
                  <a:ext uri="{FF2B5EF4-FFF2-40B4-BE49-F238E27FC236}">
                    <a16:creationId xmlns:a16="http://schemas.microsoft.com/office/drawing/2014/main" id="{EB8E6267-5731-48ED-B069-18D4DCD1CE72}"/>
                  </a:ext>
                </a:extLst>
              </p:cNvPr>
              <p:cNvSpPr/>
              <p:nvPr/>
            </p:nvSpPr>
            <p:spPr>
              <a:xfrm>
                <a:off x="759939" y="1436200"/>
                <a:ext cx="611638" cy="611638"/>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D3D78EB7-890A-47E2-AA31-D6EEA6F6346A}"/>
                  </a:ext>
                </a:extLst>
              </p:cNvPr>
              <p:cNvSpPr txBox="1"/>
              <p:nvPr/>
            </p:nvSpPr>
            <p:spPr>
              <a:xfrm>
                <a:off x="757823" y="1534270"/>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Calibri"/>
                    <a:ea typeface="+mn-ea"/>
                    <a:cs typeface="+mn-cs"/>
                  </a:rPr>
                  <a:t>1</a:t>
                </a:r>
              </a:p>
            </p:txBody>
          </p:sp>
          <p:sp>
            <p:nvSpPr>
              <p:cNvPr id="11" name="Rectangle 10">
                <a:extLst>
                  <a:ext uri="{FF2B5EF4-FFF2-40B4-BE49-F238E27FC236}">
                    <a16:creationId xmlns:a16="http://schemas.microsoft.com/office/drawing/2014/main" id="{D16F7CA8-E3EF-4E90-83B6-2ACB46BB28E0}"/>
                  </a:ext>
                </a:extLst>
              </p:cNvPr>
              <p:cNvSpPr/>
              <p:nvPr/>
            </p:nvSpPr>
            <p:spPr>
              <a:xfrm>
                <a:off x="1480801" y="1541359"/>
                <a:ext cx="7376160" cy="369332"/>
              </a:xfrm>
              <a:prstGeom prst="rect">
                <a:avLst/>
              </a:prstGeom>
            </p:spPr>
            <p:txBody>
              <a:bodyPr>
                <a:spAutoFit/>
              </a:bodyPr>
              <a:lstStyle/>
              <a:p>
                <a:r>
                  <a:rPr lang="en-US" dirty="0">
                    <a:solidFill>
                      <a:schemeClr val="bg1"/>
                    </a:solidFill>
                    <a:latin typeface="Trebuchet MS" panose="020B0603020202020204" pitchFamily="34" charset="0"/>
                  </a:rPr>
                  <a:t>Identify Addressable households that meet advertiser’s target criteria </a:t>
                </a:r>
              </a:p>
            </p:txBody>
          </p:sp>
        </p:grpSp>
        <p:grpSp>
          <p:nvGrpSpPr>
            <p:cNvPr id="3073" name="Group 3072">
              <a:extLst>
                <a:ext uri="{FF2B5EF4-FFF2-40B4-BE49-F238E27FC236}">
                  <a16:creationId xmlns:a16="http://schemas.microsoft.com/office/drawing/2014/main" id="{51472343-09AC-4273-975E-D59D9F6E2851}"/>
                </a:ext>
              </a:extLst>
            </p:cNvPr>
            <p:cNvGrpSpPr/>
            <p:nvPr/>
          </p:nvGrpSpPr>
          <p:grpSpPr>
            <a:xfrm>
              <a:off x="287731" y="3655022"/>
              <a:ext cx="8099138" cy="611638"/>
              <a:chOff x="757823" y="3354304"/>
              <a:chExt cx="8099138" cy="611638"/>
            </a:xfrm>
          </p:grpSpPr>
          <p:sp>
            <p:nvSpPr>
              <p:cNvPr id="17" name="Oval 16">
                <a:extLst>
                  <a:ext uri="{FF2B5EF4-FFF2-40B4-BE49-F238E27FC236}">
                    <a16:creationId xmlns:a16="http://schemas.microsoft.com/office/drawing/2014/main" id="{55DA6376-A191-4680-B986-B7DB7E56A65D}"/>
                  </a:ext>
                </a:extLst>
              </p:cNvPr>
              <p:cNvSpPr/>
              <p:nvPr/>
            </p:nvSpPr>
            <p:spPr>
              <a:xfrm>
                <a:off x="759939" y="3354304"/>
                <a:ext cx="611638" cy="611638"/>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EEF05FB-2DDC-4338-933D-7B4E9FA2D7D9}"/>
                  </a:ext>
                </a:extLst>
              </p:cNvPr>
              <p:cNvSpPr txBox="1"/>
              <p:nvPr/>
            </p:nvSpPr>
            <p:spPr>
              <a:xfrm>
                <a:off x="757823" y="3452374"/>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2100" dirty="0">
                    <a:solidFill>
                      <a:schemeClr val="bg1"/>
                    </a:solidFill>
                    <a:latin typeface="Calibri"/>
                  </a:rPr>
                  <a:t>2</a:t>
                </a:r>
                <a:endParaRPr kumimoji="0" lang="en-US" sz="2100" b="0" i="0" u="none" strike="noStrike" kern="1200" cap="none" spc="0" normalizeH="0" baseline="0" noProof="0" dirty="0">
                  <a:ln>
                    <a:noFill/>
                  </a:ln>
                  <a:solidFill>
                    <a:schemeClr val="bg1"/>
                  </a:solidFill>
                  <a:effectLst/>
                  <a:uLnTx/>
                  <a:uFillTx/>
                  <a:latin typeface="Calibri"/>
                </a:endParaRPr>
              </a:p>
            </p:txBody>
          </p:sp>
          <p:sp>
            <p:nvSpPr>
              <p:cNvPr id="12" name="Rectangle 11">
                <a:extLst>
                  <a:ext uri="{FF2B5EF4-FFF2-40B4-BE49-F238E27FC236}">
                    <a16:creationId xmlns:a16="http://schemas.microsoft.com/office/drawing/2014/main" id="{C17B1539-CE28-4EA5-8026-9941512C3CC1}"/>
                  </a:ext>
                </a:extLst>
              </p:cNvPr>
              <p:cNvSpPr/>
              <p:nvPr/>
            </p:nvSpPr>
            <p:spPr>
              <a:xfrm>
                <a:off x="1480801" y="3459463"/>
                <a:ext cx="7376160" cy="369332"/>
              </a:xfrm>
              <a:prstGeom prst="rect">
                <a:avLst/>
              </a:prstGeom>
            </p:spPr>
            <p:txBody>
              <a:bodyPr>
                <a:spAutoFit/>
              </a:bodyPr>
              <a:lstStyle/>
              <a:p>
                <a:r>
                  <a:rPr lang="en-US" dirty="0">
                    <a:solidFill>
                      <a:schemeClr val="bg1"/>
                    </a:solidFill>
                    <a:latin typeface="Trebuchet MS" panose="020B0603020202020204" pitchFamily="34" charset="0"/>
                  </a:rPr>
                  <a:t>Identify digital devices associated with target Addressable homes</a:t>
                </a:r>
              </a:p>
            </p:txBody>
          </p:sp>
        </p:grpSp>
        <p:grpSp>
          <p:nvGrpSpPr>
            <p:cNvPr id="3075" name="Group 3074">
              <a:extLst>
                <a:ext uri="{FF2B5EF4-FFF2-40B4-BE49-F238E27FC236}">
                  <a16:creationId xmlns:a16="http://schemas.microsoft.com/office/drawing/2014/main" id="{0335429F-6326-4760-AB77-997B3DA8D935}"/>
                </a:ext>
              </a:extLst>
            </p:cNvPr>
            <p:cNvGrpSpPr/>
            <p:nvPr/>
          </p:nvGrpSpPr>
          <p:grpSpPr>
            <a:xfrm>
              <a:off x="287731" y="4413118"/>
              <a:ext cx="8099138" cy="611638"/>
              <a:chOff x="757823" y="4295430"/>
              <a:chExt cx="8099138" cy="611638"/>
            </a:xfrm>
          </p:grpSpPr>
          <p:sp>
            <p:nvSpPr>
              <p:cNvPr id="20" name="Oval 19">
                <a:extLst>
                  <a:ext uri="{FF2B5EF4-FFF2-40B4-BE49-F238E27FC236}">
                    <a16:creationId xmlns:a16="http://schemas.microsoft.com/office/drawing/2014/main" id="{2A513F06-BA0B-41C5-A32F-87EAA969AF7F}"/>
                  </a:ext>
                </a:extLst>
              </p:cNvPr>
              <p:cNvSpPr/>
              <p:nvPr/>
            </p:nvSpPr>
            <p:spPr>
              <a:xfrm>
                <a:off x="759939" y="4295430"/>
                <a:ext cx="611638" cy="611638"/>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9CBD465-F269-42D9-805D-98F04F56D9F9}"/>
                  </a:ext>
                </a:extLst>
              </p:cNvPr>
              <p:cNvSpPr txBox="1"/>
              <p:nvPr/>
            </p:nvSpPr>
            <p:spPr>
              <a:xfrm>
                <a:off x="757823" y="4392578"/>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2100" dirty="0">
                    <a:solidFill>
                      <a:schemeClr val="bg1"/>
                    </a:solidFill>
                    <a:latin typeface="Calibri"/>
                  </a:rPr>
                  <a:t>3</a:t>
                </a:r>
                <a:endParaRPr kumimoji="0" lang="en-US" sz="2100" b="0" i="0" u="none" strike="noStrike" kern="1200" cap="none" spc="0" normalizeH="0" baseline="0" noProof="0" dirty="0">
                  <a:ln>
                    <a:noFill/>
                  </a:ln>
                  <a:solidFill>
                    <a:schemeClr val="bg1"/>
                  </a:solidFill>
                  <a:effectLst/>
                  <a:uLnTx/>
                  <a:uFillTx/>
                  <a:latin typeface="Calibri"/>
                </a:endParaRPr>
              </a:p>
            </p:txBody>
          </p:sp>
          <p:sp>
            <p:nvSpPr>
              <p:cNvPr id="26" name="Rectangle 25">
                <a:extLst>
                  <a:ext uri="{FF2B5EF4-FFF2-40B4-BE49-F238E27FC236}">
                    <a16:creationId xmlns:a16="http://schemas.microsoft.com/office/drawing/2014/main" id="{53CBD48D-16AF-490D-89E6-CEC5852AB86B}"/>
                  </a:ext>
                </a:extLst>
              </p:cNvPr>
              <p:cNvSpPr/>
              <p:nvPr/>
            </p:nvSpPr>
            <p:spPr>
              <a:xfrm>
                <a:off x="1480801" y="4400589"/>
                <a:ext cx="7376160" cy="369332"/>
              </a:xfrm>
              <a:prstGeom prst="rect">
                <a:avLst/>
              </a:prstGeom>
            </p:spPr>
            <p:txBody>
              <a:bodyPr>
                <a:spAutoFit/>
              </a:bodyPr>
              <a:lstStyle/>
              <a:p>
                <a:r>
                  <a:rPr lang="en-US" dirty="0">
                    <a:solidFill>
                      <a:schemeClr val="bg1"/>
                    </a:solidFill>
                    <a:latin typeface="Trebuchet MS" panose="020B0603020202020204" pitchFamily="34" charset="0"/>
                  </a:rPr>
                  <a:t>Serve ads to target audience across TV and digital devices</a:t>
                </a:r>
              </a:p>
            </p:txBody>
          </p:sp>
        </p:grpSp>
        <p:grpSp>
          <p:nvGrpSpPr>
            <p:cNvPr id="3077" name="Group 3076">
              <a:extLst>
                <a:ext uri="{FF2B5EF4-FFF2-40B4-BE49-F238E27FC236}">
                  <a16:creationId xmlns:a16="http://schemas.microsoft.com/office/drawing/2014/main" id="{31BEE434-DF74-425B-8D20-450CDFC89C9F}"/>
                </a:ext>
              </a:extLst>
            </p:cNvPr>
            <p:cNvGrpSpPr/>
            <p:nvPr/>
          </p:nvGrpSpPr>
          <p:grpSpPr>
            <a:xfrm>
              <a:off x="287731" y="5171213"/>
              <a:ext cx="8099138" cy="611638"/>
              <a:chOff x="757823" y="5133113"/>
              <a:chExt cx="8099138" cy="611638"/>
            </a:xfrm>
          </p:grpSpPr>
          <p:sp>
            <p:nvSpPr>
              <p:cNvPr id="14" name="Oval 13">
                <a:extLst>
                  <a:ext uri="{FF2B5EF4-FFF2-40B4-BE49-F238E27FC236}">
                    <a16:creationId xmlns:a16="http://schemas.microsoft.com/office/drawing/2014/main" id="{DA8E2B77-A449-4DAE-A46B-4D09D69A709E}"/>
                  </a:ext>
                </a:extLst>
              </p:cNvPr>
              <p:cNvSpPr/>
              <p:nvPr/>
            </p:nvSpPr>
            <p:spPr>
              <a:xfrm>
                <a:off x="759939" y="5133113"/>
                <a:ext cx="611638" cy="611638"/>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4F07BE9-FAB3-4A58-9233-E27B34E05585}"/>
                  </a:ext>
                </a:extLst>
              </p:cNvPr>
              <p:cNvSpPr txBox="1"/>
              <p:nvPr/>
            </p:nvSpPr>
            <p:spPr>
              <a:xfrm>
                <a:off x="757823" y="5241020"/>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2100" dirty="0">
                    <a:solidFill>
                      <a:schemeClr val="bg1"/>
                    </a:solidFill>
                    <a:latin typeface="Calibri"/>
                  </a:rPr>
                  <a:t>4</a:t>
                </a:r>
                <a:endParaRPr kumimoji="0" lang="en-US" sz="2100" b="0" i="0" u="none" strike="noStrike" kern="1200" cap="none" spc="0" normalizeH="0" baseline="0" noProof="0" dirty="0">
                  <a:ln>
                    <a:noFill/>
                  </a:ln>
                  <a:solidFill>
                    <a:schemeClr val="bg1"/>
                  </a:solidFill>
                  <a:effectLst/>
                  <a:uLnTx/>
                  <a:uFillTx/>
                  <a:latin typeface="Calibri"/>
                </a:endParaRPr>
              </a:p>
            </p:txBody>
          </p:sp>
          <p:sp>
            <p:nvSpPr>
              <p:cNvPr id="27" name="Rectangle 26">
                <a:extLst>
                  <a:ext uri="{FF2B5EF4-FFF2-40B4-BE49-F238E27FC236}">
                    <a16:creationId xmlns:a16="http://schemas.microsoft.com/office/drawing/2014/main" id="{EC8AC98B-B1FB-4426-9AA1-28BF12DD27A9}"/>
                  </a:ext>
                </a:extLst>
              </p:cNvPr>
              <p:cNvSpPr/>
              <p:nvPr/>
            </p:nvSpPr>
            <p:spPr>
              <a:xfrm>
                <a:off x="1480801" y="5248109"/>
                <a:ext cx="7376160" cy="369332"/>
              </a:xfrm>
              <a:prstGeom prst="rect">
                <a:avLst/>
              </a:prstGeom>
            </p:spPr>
            <p:txBody>
              <a:bodyPr>
                <a:spAutoFit/>
              </a:bodyPr>
              <a:lstStyle/>
              <a:p>
                <a:r>
                  <a:rPr lang="en-US" dirty="0">
                    <a:solidFill>
                      <a:schemeClr val="bg1"/>
                    </a:solidFill>
                    <a:latin typeface="Trebuchet MS" panose="020B0603020202020204" pitchFamily="34" charset="0"/>
                  </a:rPr>
                  <a:t>Provide cross-screen measurement across the purchase funnel</a:t>
                </a:r>
              </a:p>
            </p:txBody>
          </p:sp>
        </p:grpSp>
      </p:grpSp>
      <p:sp>
        <p:nvSpPr>
          <p:cNvPr id="3080" name="TextBox 3079">
            <a:extLst>
              <a:ext uri="{FF2B5EF4-FFF2-40B4-BE49-F238E27FC236}">
                <a16:creationId xmlns:a16="http://schemas.microsoft.com/office/drawing/2014/main" id="{8478242E-926D-4DFC-A96F-6CBEE3B69510}"/>
              </a:ext>
            </a:extLst>
          </p:cNvPr>
          <p:cNvSpPr txBox="1"/>
          <p:nvPr/>
        </p:nvSpPr>
        <p:spPr>
          <a:xfrm>
            <a:off x="156786" y="1062759"/>
            <a:ext cx="8810247" cy="923330"/>
          </a:xfrm>
          <a:prstGeom prst="rect">
            <a:avLst/>
          </a:prstGeom>
          <a:noFill/>
        </p:spPr>
        <p:txBody>
          <a:bodyPr wrap="square" rtlCol="0">
            <a:spAutoFit/>
          </a:bodyPr>
          <a:lstStyle/>
          <a:p>
            <a:r>
              <a:rPr lang="en-US" dirty="0">
                <a:solidFill>
                  <a:schemeClr val="bg1"/>
                </a:solidFill>
                <a:latin typeface="Trebuchet MS" panose="020B0603020202020204" pitchFamily="34" charset="0"/>
              </a:rPr>
              <a:t>Ads can be served to the same audience on their TV and through their digital devices. By reaching the same consumers across channels, advertisers can gain insights into how media can influence sales lifts and tune-in conversions</a:t>
            </a:r>
          </a:p>
        </p:txBody>
      </p:sp>
    </p:spTree>
    <p:extLst>
      <p:ext uri="{BB962C8B-B14F-4D97-AF65-F5344CB8AC3E}">
        <p14:creationId xmlns:p14="http://schemas.microsoft.com/office/powerpoint/2010/main" val="146695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 y="2853342"/>
            <a:ext cx="8243522" cy="1851842"/>
          </a:xfrm>
          <a:prstGeom prst="rect">
            <a:avLst/>
          </a:prstGeom>
          <a:solidFill>
            <a:schemeClr val="accent6">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A9AC"/>
              </a:solidFill>
              <a:effectLst/>
              <a:uLnTx/>
              <a:uFillTx/>
              <a:latin typeface="Calibri"/>
              <a:ea typeface="+mn-ea"/>
              <a:cs typeface="+mn-cs"/>
            </a:endParaRPr>
          </a:p>
        </p:txBody>
      </p:sp>
      <p:sp>
        <p:nvSpPr>
          <p:cNvPr id="9" name="TextBox 8"/>
          <p:cNvSpPr txBox="1"/>
          <p:nvPr/>
        </p:nvSpPr>
        <p:spPr>
          <a:xfrm>
            <a:off x="109482" y="3177797"/>
            <a:ext cx="8510643" cy="1323183"/>
          </a:xfrm>
          <a:prstGeom prst="rect">
            <a:avLst/>
          </a:prstGeom>
          <a:noFill/>
        </p:spPr>
        <p:txBody>
          <a:bodyPr wrap="square" rtlCol="0">
            <a:spAutoFit/>
          </a:bodyPr>
          <a:lstStyle/>
          <a:p>
            <a:pPr marL="0" marR="0" lvl="0" indent="0" algn="l" defTabSz="457109" rtl="0" eaLnBrk="1" fontAlgn="auto" latinLnBrk="0" hangingPunct="1">
              <a:spcBef>
                <a:spcPts val="0"/>
              </a:spcBef>
              <a:spcAft>
                <a:spcPts val="0"/>
              </a:spcAft>
              <a:buClrTx/>
              <a:buSzTx/>
              <a:buFontTx/>
              <a:buNone/>
              <a:tabLst/>
              <a:defRPr/>
            </a:pPr>
            <a:r>
              <a:rPr kumimoji="0" lang="en-US" sz="3999" b="0" i="0" u="none" strike="noStrike" kern="1200" cap="none" spc="-100" normalizeH="0" baseline="0" noProof="0" dirty="0">
                <a:ln>
                  <a:noFill/>
                </a:ln>
                <a:solidFill>
                  <a:prstClr val="white"/>
                </a:solidFill>
                <a:effectLst/>
                <a:uLnTx/>
                <a:uFillTx/>
                <a:latin typeface="Trebuchet MS" panose="020B0603020202020204" pitchFamily="34" charset="0"/>
                <a:ea typeface="+mn-ea"/>
                <a:cs typeface="+mn-cs"/>
              </a:rPr>
              <a:t>Precision Targeting &amp;</a:t>
            </a:r>
          </a:p>
          <a:p>
            <a:pPr marL="0" marR="0" lvl="0" indent="0" algn="l" defTabSz="457109" rtl="0" eaLnBrk="1" fontAlgn="auto" latinLnBrk="0" hangingPunct="1">
              <a:spcBef>
                <a:spcPts val="0"/>
              </a:spcBef>
              <a:spcAft>
                <a:spcPts val="0"/>
              </a:spcAft>
              <a:buClrTx/>
              <a:buSzTx/>
              <a:buFontTx/>
              <a:buNone/>
              <a:tabLst/>
              <a:defRPr/>
            </a:pPr>
            <a:r>
              <a:rPr kumimoji="0" lang="en-US" sz="3999" b="0" i="0" u="none" strike="noStrike" kern="1200" cap="none" spc="-100" normalizeH="0" baseline="0" noProof="0" dirty="0">
                <a:ln>
                  <a:noFill/>
                </a:ln>
                <a:solidFill>
                  <a:prstClr val="white"/>
                </a:solidFill>
                <a:effectLst/>
                <a:uLnTx/>
                <a:uFillTx/>
                <a:latin typeface="Trebuchet MS" panose="020B0603020202020204" pitchFamily="34" charset="0"/>
                <a:ea typeface="+mn-ea"/>
                <a:cs typeface="+mn-cs"/>
              </a:rPr>
              <a:t>Advanced Data Capabilities</a:t>
            </a:r>
          </a:p>
        </p:txBody>
      </p:sp>
    </p:spTree>
    <p:extLst>
      <p:ext uri="{BB962C8B-B14F-4D97-AF65-F5344CB8AC3E}">
        <p14:creationId xmlns:p14="http://schemas.microsoft.com/office/powerpoint/2010/main" val="3006255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EA78F7-8393-4702-82C8-E4A046D369F2}"/>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4" name="Picture 3">
            <a:extLst>
              <a:ext uri="{FF2B5EF4-FFF2-40B4-BE49-F238E27FC236}">
                <a16:creationId xmlns:a16="http://schemas.microsoft.com/office/drawing/2014/main" id="{17BC0F7E-B3B3-43B2-9183-47E58F08B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pic>
        <p:nvPicPr>
          <p:cNvPr id="5" name="Picture 4">
            <a:extLst>
              <a:ext uri="{FF2B5EF4-FFF2-40B4-BE49-F238E27FC236}">
                <a16:creationId xmlns:a16="http://schemas.microsoft.com/office/drawing/2014/main" id="{7527E2C8-7BAC-4BA2-8535-5D87A1F2C84C}"/>
              </a:ext>
            </a:extLst>
          </p:cNvPr>
          <p:cNvPicPr>
            <a:picLocks noChangeAspect="1"/>
          </p:cNvPicPr>
          <p:nvPr/>
        </p:nvPicPr>
        <p:blipFill rotWithShape="1">
          <a:blip r:embed="rId3"/>
          <a:srcRect l="2133" t="13937" b="23855"/>
          <a:stretch/>
        </p:blipFill>
        <p:spPr>
          <a:xfrm>
            <a:off x="0" y="2285726"/>
            <a:ext cx="12192000" cy="4191000"/>
          </a:xfrm>
          <a:prstGeom prst="rect">
            <a:avLst/>
          </a:prstGeom>
          <a:ln>
            <a:noFill/>
          </a:ln>
        </p:spPr>
      </p:pic>
      <p:sp>
        <p:nvSpPr>
          <p:cNvPr id="6" name="Title Placeholder 1">
            <a:extLst>
              <a:ext uri="{FF2B5EF4-FFF2-40B4-BE49-F238E27FC236}">
                <a16:creationId xmlns:a16="http://schemas.microsoft.com/office/drawing/2014/main" id="{FEE2539E-EE4E-421E-9EA9-D094F7535990}"/>
              </a:ext>
            </a:extLst>
          </p:cNvPr>
          <p:cNvSpPr txBox="1">
            <a:spLocks/>
          </p:cNvSpPr>
          <p:nvPr/>
        </p:nvSpPr>
        <p:spPr>
          <a:xfrm>
            <a:off x="93618" y="173654"/>
            <a:ext cx="11972257" cy="492443"/>
          </a:xfrm>
          <a:prstGeom prst="rect">
            <a:avLst/>
          </a:prstGeom>
        </p:spPr>
        <p:txBody>
          <a:bodyPr wrap="square">
            <a:spAutoFit/>
          </a:bodyPr>
          <a:lstStyle>
            <a:defPPr>
              <a:defRPr lang="en-US"/>
            </a:defPPr>
            <a:lvl1pPr>
              <a:defRPr sz="2600" spc="-100">
                <a:solidFill>
                  <a:prstClr val="black"/>
                </a:solidFill>
                <a:latin typeface="Trebuchet MS"/>
                <a:ea typeface="+mj-ea"/>
                <a:cs typeface="+mj-cs"/>
              </a:defRPr>
            </a:lvl1pPr>
          </a:lstStyle>
          <a:p>
            <a:r>
              <a:rPr lang="en-US" dirty="0">
                <a:solidFill>
                  <a:schemeClr val="bg1"/>
                </a:solidFill>
              </a:rPr>
              <a:t>Addressable TV Delivers The Right Ad To The Right Audience At The Household Level</a:t>
            </a:r>
          </a:p>
        </p:txBody>
      </p:sp>
      <p:sp>
        <p:nvSpPr>
          <p:cNvPr id="7" name="TextBox 6">
            <a:extLst>
              <a:ext uri="{FF2B5EF4-FFF2-40B4-BE49-F238E27FC236}">
                <a16:creationId xmlns:a16="http://schemas.microsoft.com/office/drawing/2014/main" id="{EE3F2753-B7CF-4813-9F3B-C179025BF90D}"/>
              </a:ext>
            </a:extLst>
          </p:cNvPr>
          <p:cNvSpPr txBox="1"/>
          <p:nvPr/>
        </p:nvSpPr>
        <p:spPr>
          <a:xfrm>
            <a:off x="504825" y="716074"/>
            <a:ext cx="11255374"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Trebuchet MS" panose="020B0603020202020204" pitchFamily="34" charset="0"/>
              </a:rPr>
              <a:t>As an example, imagine a street in Providence, Rhode Island all tuned into a New England Patriots game on ESPN’s </a:t>
            </a:r>
            <a:r>
              <a:rPr kumimoji="0" lang="en-US" sz="1400" b="0" i="1" u="none" strike="noStrike" kern="0" cap="none" spc="0" normalizeH="0" baseline="0" noProof="0" dirty="0">
                <a:ln>
                  <a:noFill/>
                </a:ln>
                <a:solidFill>
                  <a:schemeClr val="bg1"/>
                </a:solidFill>
                <a:effectLst/>
                <a:uLnTx/>
                <a:uFillTx/>
                <a:latin typeface="Trebuchet MS" panose="020B0603020202020204" pitchFamily="34" charset="0"/>
              </a:rPr>
              <a:t>Monday Night Football </a:t>
            </a:r>
            <a:r>
              <a:rPr kumimoji="0" lang="en-US" sz="1400" b="0" i="0" u="none" strike="noStrike" kern="0" cap="none" spc="0" normalizeH="0" baseline="0" noProof="0" dirty="0">
                <a:ln>
                  <a:noFill/>
                </a:ln>
                <a:solidFill>
                  <a:schemeClr val="bg1"/>
                </a:solidFill>
                <a:effectLst/>
                <a:uLnTx/>
                <a:uFillTx/>
                <a:latin typeface="Trebuchet MS" panose="020B0603020202020204" pitchFamily="34" charset="0"/>
              </a:rPr>
              <a:t>through their local cable or satellite provider…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Trebuchet MS" panose="020B0603020202020204" pitchFamily="34" charset="0"/>
              </a:rPr>
              <a:t>…the program content is all the same, but the local commercials can be tailored to each household’s specific consumption patterns and behavioral data </a:t>
            </a:r>
          </a:p>
        </p:txBody>
      </p:sp>
      <p:grpSp>
        <p:nvGrpSpPr>
          <p:cNvPr id="16" name="Group 15">
            <a:extLst>
              <a:ext uri="{FF2B5EF4-FFF2-40B4-BE49-F238E27FC236}">
                <a16:creationId xmlns:a16="http://schemas.microsoft.com/office/drawing/2014/main" id="{44A667EB-3B93-4D3E-9A0A-ADFBD36A322B}"/>
              </a:ext>
            </a:extLst>
          </p:cNvPr>
          <p:cNvGrpSpPr/>
          <p:nvPr/>
        </p:nvGrpSpPr>
        <p:grpSpPr>
          <a:xfrm>
            <a:off x="4552950" y="2305829"/>
            <a:ext cx="812800" cy="1122561"/>
            <a:chOff x="1631416" y="2854864"/>
            <a:chExt cx="610668" cy="843396"/>
          </a:xfrm>
        </p:grpSpPr>
        <p:grpSp>
          <p:nvGrpSpPr>
            <p:cNvPr id="11" name="Group 10">
              <a:extLst>
                <a:ext uri="{FF2B5EF4-FFF2-40B4-BE49-F238E27FC236}">
                  <a16:creationId xmlns:a16="http://schemas.microsoft.com/office/drawing/2014/main" id="{21521CE4-5DEC-44D1-AA34-EA228FB1FE42}"/>
                </a:ext>
              </a:extLst>
            </p:cNvPr>
            <p:cNvGrpSpPr/>
            <p:nvPr/>
          </p:nvGrpSpPr>
          <p:grpSpPr>
            <a:xfrm>
              <a:off x="1631416" y="2854864"/>
              <a:ext cx="610668" cy="843396"/>
              <a:chOff x="3016250" y="2588282"/>
              <a:chExt cx="812800" cy="1122561"/>
            </a:xfrm>
            <a:solidFill>
              <a:schemeClr val="accent1"/>
            </a:solidFill>
          </p:grpSpPr>
          <p:sp>
            <p:nvSpPr>
              <p:cNvPr id="10" name="Isosceles Triangle 9">
                <a:extLst>
                  <a:ext uri="{FF2B5EF4-FFF2-40B4-BE49-F238E27FC236}">
                    <a16:creationId xmlns:a16="http://schemas.microsoft.com/office/drawing/2014/main" id="{ADCB4016-3DF6-4EC3-92FC-040E18B448DE}"/>
                  </a:ext>
                </a:extLst>
              </p:cNvPr>
              <p:cNvSpPr/>
              <p:nvPr/>
            </p:nvSpPr>
            <p:spPr>
              <a:xfrm rot="10800000">
                <a:off x="3219450" y="3266343"/>
                <a:ext cx="406400" cy="444500"/>
              </a:xfrm>
              <a:prstGeom prst="triangle">
                <a:avLst/>
              </a:prstGeom>
              <a:solidFill>
                <a:srgbClr val="00A9A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5C94127-F402-457B-921C-94D19B6EA9D6}"/>
                  </a:ext>
                </a:extLst>
              </p:cNvPr>
              <p:cNvSpPr/>
              <p:nvPr/>
            </p:nvSpPr>
            <p:spPr>
              <a:xfrm>
                <a:off x="3016250" y="2588282"/>
                <a:ext cx="812800" cy="812800"/>
              </a:xfrm>
              <a:prstGeom prst="ellipse">
                <a:avLst/>
              </a:prstGeom>
              <a:solidFill>
                <a:srgbClr val="00A9A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5" name="Picture 14">
              <a:extLst>
                <a:ext uri="{FF2B5EF4-FFF2-40B4-BE49-F238E27FC236}">
                  <a16:creationId xmlns:a16="http://schemas.microsoft.com/office/drawing/2014/main" id="{8F92B67F-42F4-4645-9991-7785334CE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533" y="2890862"/>
              <a:ext cx="503739" cy="503739"/>
            </a:xfrm>
            <a:prstGeom prst="rect">
              <a:avLst/>
            </a:prstGeom>
          </p:spPr>
        </p:pic>
      </p:grpSp>
      <p:grpSp>
        <p:nvGrpSpPr>
          <p:cNvPr id="26" name="Group 25">
            <a:extLst>
              <a:ext uri="{FF2B5EF4-FFF2-40B4-BE49-F238E27FC236}">
                <a16:creationId xmlns:a16="http://schemas.microsoft.com/office/drawing/2014/main" id="{DFED1181-ABDD-4600-A811-7EBE16AA0E70}"/>
              </a:ext>
            </a:extLst>
          </p:cNvPr>
          <p:cNvGrpSpPr/>
          <p:nvPr/>
        </p:nvGrpSpPr>
        <p:grpSpPr>
          <a:xfrm>
            <a:off x="5384266" y="2966569"/>
            <a:ext cx="812800" cy="1122561"/>
            <a:chOff x="5485332" y="2944104"/>
            <a:chExt cx="610668" cy="843396"/>
          </a:xfrm>
        </p:grpSpPr>
        <p:sp>
          <p:nvSpPr>
            <p:cNvPr id="20" name="Isosceles Triangle 19">
              <a:extLst>
                <a:ext uri="{FF2B5EF4-FFF2-40B4-BE49-F238E27FC236}">
                  <a16:creationId xmlns:a16="http://schemas.microsoft.com/office/drawing/2014/main" id="{105A210E-877C-4876-98D6-33BE8BC5F0C0}"/>
                </a:ext>
              </a:extLst>
            </p:cNvPr>
            <p:cNvSpPr/>
            <p:nvPr/>
          </p:nvSpPr>
          <p:spPr>
            <a:xfrm rot="10800000">
              <a:off x="5637999" y="3453541"/>
              <a:ext cx="305334" cy="333959"/>
            </a:xfrm>
            <a:prstGeom prst="triangle">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20A0E06-1E70-4E6C-BD5C-10A0816BF798}"/>
                </a:ext>
              </a:extLst>
            </p:cNvPr>
            <p:cNvSpPr/>
            <p:nvPr/>
          </p:nvSpPr>
          <p:spPr>
            <a:xfrm>
              <a:off x="5485332" y="2944104"/>
              <a:ext cx="610668" cy="610668"/>
            </a:xfrm>
            <a:prstGeom prst="ellipse">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a:extLst>
                <a:ext uri="{FF2B5EF4-FFF2-40B4-BE49-F238E27FC236}">
                  <a16:creationId xmlns:a16="http://schemas.microsoft.com/office/drawing/2014/main" id="{423B2285-2664-412E-A3E4-40C63F500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465" y="3058360"/>
              <a:ext cx="416401" cy="416401"/>
            </a:xfrm>
            <a:prstGeom prst="rect">
              <a:avLst/>
            </a:prstGeom>
          </p:spPr>
        </p:pic>
      </p:grpSp>
      <p:grpSp>
        <p:nvGrpSpPr>
          <p:cNvPr id="40" name="Group 39">
            <a:extLst>
              <a:ext uri="{FF2B5EF4-FFF2-40B4-BE49-F238E27FC236}">
                <a16:creationId xmlns:a16="http://schemas.microsoft.com/office/drawing/2014/main" id="{43DA6537-F881-457A-B3CB-7EEF9CD98F44}"/>
              </a:ext>
            </a:extLst>
          </p:cNvPr>
          <p:cNvGrpSpPr/>
          <p:nvPr/>
        </p:nvGrpSpPr>
        <p:grpSpPr>
          <a:xfrm>
            <a:off x="6801634" y="4465493"/>
            <a:ext cx="812800" cy="1122561"/>
            <a:chOff x="6248669" y="3773572"/>
            <a:chExt cx="610668" cy="843396"/>
          </a:xfrm>
        </p:grpSpPr>
        <p:grpSp>
          <p:nvGrpSpPr>
            <p:cNvPr id="27" name="Group 26">
              <a:extLst>
                <a:ext uri="{FF2B5EF4-FFF2-40B4-BE49-F238E27FC236}">
                  <a16:creationId xmlns:a16="http://schemas.microsoft.com/office/drawing/2014/main" id="{92A1A0C1-FD6B-483E-98B9-BE71CE55DF1E}"/>
                </a:ext>
              </a:extLst>
            </p:cNvPr>
            <p:cNvGrpSpPr/>
            <p:nvPr/>
          </p:nvGrpSpPr>
          <p:grpSpPr>
            <a:xfrm>
              <a:off x="6248669" y="3773572"/>
              <a:ext cx="610668" cy="843396"/>
              <a:chOff x="6971232" y="3249438"/>
              <a:chExt cx="610668" cy="843396"/>
            </a:xfrm>
          </p:grpSpPr>
          <p:sp>
            <p:nvSpPr>
              <p:cNvPr id="24" name="Isosceles Triangle 23">
                <a:extLst>
                  <a:ext uri="{FF2B5EF4-FFF2-40B4-BE49-F238E27FC236}">
                    <a16:creationId xmlns:a16="http://schemas.microsoft.com/office/drawing/2014/main" id="{303F1980-C35A-46D6-9BFA-D2A6FD68D834}"/>
                  </a:ext>
                </a:extLst>
              </p:cNvPr>
              <p:cNvSpPr/>
              <p:nvPr/>
            </p:nvSpPr>
            <p:spPr>
              <a:xfrm rot="10800000">
                <a:off x="7123899" y="3758875"/>
                <a:ext cx="305334" cy="333959"/>
              </a:xfrm>
              <a:prstGeom prst="triangl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C7EF439-620E-4DC9-A417-462470CE104E}"/>
                  </a:ext>
                </a:extLst>
              </p:cNvPr>
              <p:cNvSpPr/>
              <p:nvPr/>
            </p:nvSpPr>
            <p:spPr>
              <a:xfrm>
                <a:off x="6971232" y="3249438"/>
                <a:ext cx="610668" cy="610668"/>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31" name="Picture 30">
              <a:extLst>
                <a:ext uri="{FF2B5EF4-FFF2-40B4-BE49-F238E27FC236}">
                  <a16:creationId xmlns:a16="http://schemas.microsoft.com/office/drawing/2014/main" id="{BD4F11DF-0EA2-4304-9488-838A8DD7A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4037" y="3902333"/>
              <a:ext cx="378546" cy="378546"/>
            </a:xfrm>
            <a:prstGeom prst="rect">
              <a:avLst/>
            </a:prstGeom>
          </p:spPr>
        </p:pic>
      </p:grpSp>
      <p:grpSp>
        <p:nvGrpSpPr>
          <p:cNvPr id="34" name="Group 33">
            <a:extLst>
              <a:ext uri="{FF2B5EF4-FFF2-40B4-BE49-F238E27FC236}">
                <a16:creationId xmlns:a16="http://schemas.microsoft.com/office/drawing/2014/main" id="{B3ECF6E7-A0B2-431B-9B1B-1FEBF14AF51E}"/>
              </a:ext>
            </a:extLst>
          </p:cNvPr>
          <p:cNvGrpSpPr/>
          <p:nvPr/>
        </p:nvGrpSpPr>
        <p:grpSpPr>
          <a:xfrm>
            <a:off x="6057216" y="3684314"/>
            <a:ext cx="812800" cy="1122561"/>
            <a:chOff x="7085532" y="4628962"/>
            <a:chExt cx="610668" cy="843396"/>
          </a:xfrm>
        </p:grpSpPr>
        <p:sp>
          <p:nvSpPr>
            <p:cNvPr id="28" name="Isosceles Triangle 27">
              <a:extLst>
                <a:ext uri="{FF2B5EF4-FFF2-40B4-BE49-F238E27FC236}">
                  <a16:creationId xmlns:a16="http://schemas.microsoft.com/office/drawing/2014/main" id="{56D96AD5-D933-46F7-8CE5-6C7E66243C48}"/>
                </a:ext>
              </a:extLst>
            </p:cNvPr>
            <p:cNvSpPr/>
            <p:nvPr/>
          </p:nvSpPr>
          <p:spPr>
            <a:xfrm rot="10800000">
              <a:off x="7238199" y="5138399"/>
              <a:ext cx="305334" cy="333959"/>
            </a:xfrm>
            <a:prstGeom prst="triangl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EACB747D-FED4-4D8C-B7E1-4D833DD93206}"/>
                </a:ext>
              </a:extLst>
            </p:cNvPr>
            <p:cNvSpPr/>
            <p:nvPr/>
          </p:nvSpPr>
          <p:spPr>
            <a:xfrm>
              <a:off x="7085532" y="4628962"/>
              <a:ext cx="610668" cy="610668"/>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3" name="Picture 32">
              <a:extLst>
                <a:ext uri="{FF2B5EF4-FFF2-40B4-BE49-F238E27FC236}">
                  <a16:creationId xmlns:a16="http://schemas.microsoft.com/office/drawing/2014/main" id="{4047D0D6-773F-447F-8388-73B5968A7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8765" y="4682426"/>
              <a:ext cx="503739" cy="503739"/>
            </a:xfrm>
            <a:prstGeom prst="rect">
              <a:avLst/>
            </a:prstGeom>
          </p:spPr>
        </p:pic>
      </p:grpSp>
      <p:grpSp>
        <p:nvGrpSpPr>
          <p:cNvPr id="14" name="Group 13">
            <a:extLst>
              <a:ext uri="{FF2B5EF4-FFF2-40B4-BE49-F238E27FC236}">
                <a16:creationId xmlns:a16="http://schemas.microsoft.com/office/drawing/2014/main" id="{0B2B48B0-7DA5-48B1-8DFD-B3B9F3988E79}"/>
              </a:ext>
            </a:extLst>
          </p:cNvPr>
          <p:cNvGrpSpPr/>
          <p:nvPr/>
        </p:nvGrpSpPr>
        <p:grpSpPr>
          <a:xfrm>
            <a:off x="3721634" y="1724445"/>
            <a:ext cx="812800" cy="1122561"/>
            <a:chOff x="3721634" y="1724445"/>
            <a:chExt cx="812800" cy="1122561"/>
          </a:xfrm>
        </p:grpSpPr>
        <p:grpSp>
          <p:nvGrpSpPr>
            <p:cNvPr id="32" name="Group 31">
              <a:extLst>
                <a:ext uri="{FF2B5EF4-FFF2-40B4-BE49-F238E27FC236}">
                  <a16:creationId xmlns:a16="http://schemas.microsoft.com/office/drawing/2014/main" id="{0C62BE57-878B-40B4-8BB3-62289ABC0833}"/>
                </a:ext>
              </a:extLst>
            </p:cNvPr>
            <p:cNvGrpSpPr/>
            <p:nvPr/>
          </p:nvGrpSpPr>
          <p:grpSpPr>
            <a:xfrm>
              <a:off x="3721634" y="1724445"/>
              <a:ext cx="812800" cy="1122561"/>
              <a:chOff x="3016250" y="2588282"/>
              <a:chExt cx="812800" cy="1122561"/>
            </a:xfrm>
            <a:solidFill>
              <a:schemeClr val="accent1"/>
            </a:solidFill>
          </p:grpSpPr>
          <p:sp>
            <p:nvSpPr>
              <p:cNvPr id="36" name="Isosceles Triangle 35">
                <a:extLst>
                  <a:ext uri="{FF2B5EF4-FFF2-40B4-BE49-F238E27FC236}">
                    <a16:creationId xmlns:a16="http://schemas.microsoft.com/office/drawing/2014/main" id="{62775CD8-8390-4B0D-A1E5-52AE6DF83901}"/>
                  </a:ext>
                </a:extLst>
              </p:cNvPr>
              <p:cNvSpPr/>
              <p:nvPr/>
            </p:nvSpPr>
            <p:spPr>
              <a:xfrm rot="10800000">
                <a:off x="3219450" y="3266343"/>
                <a:ext cx="406400" cy="444500"/>
              </a:xfrm>
              <a:prstGeom prst="triangl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F5B9089-0663-4756-82F3-70F7436832C9}"/>
                  </a:ext>
                </a:extLst>
              </p:cNvPr>
              <p:cNvSpPr/>
              <p:nvPr/>
            </p:nvSpPr>
            <p:spPr>
              <a:xfrm>
                <a:off x="3016250" y="2588282"/>
                <a:ext cx="812800" cy="812800"/>
              </a:xfrm>
              <a:prstGeom prst="ellipse">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3" name="Picture 12">
              <a:extLst>
                <a:ext uri="{FF2B5EF4-FFF2-40B4-BE49-F238E27FC236}">
                  <a16:creationId xmlns:a16="http://schemas.microsoft.com/office/drawing/2014/main" id="{85E84A9B-05F9-4845-9E7D-FC2C0BF7D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3686" y="1893360"/>
              <a:ext cx="568695" cy="568695"/>
            </a:xfrm>
            <a:prstGeom prst="rect">
              <a:avLst/>
            </a:prstGeom>
          </p:spPr>
        </p:pic>
      </p:grpSp>
    </p:spTree>
    <p:extLst>
      <p:ext uri="{BB962C8B-B14F-4D97-AF65-F5344CB8AC3E}">
        <p14:creationId xmlns:p14="http://schemas.microsoft.com/office/powerpoint/2010/main" val="875263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9AC"/>
        </a:solidFill>
        <a:effectLst/>
      </p:bgPr>
    </p:bg>
    <p:spTree>
      <p:nvGrpSpPr>
        <p:cNvPr id="1" name=""/>
        <p:cNvGrpSpPr/>
        <p:nvPr/>
      </p:nvGrpSpPr>
      <p:grpSpPr>
        <a:xfrm>
          <a:off x="0" y="0"/>
          <a:ext cx="0" cy="0"/>
          <a:chOff x="0" y="0"/>
          <a:chExt cx="0" cy="0"/>
        </a:xfrm>
      </p:grpSpPr>
      <p:sp>
        <p:nvSpPr>
          <p:cNvPr id="66" name="TextBox 65"/>
          <p:cNvSpPr txBox="1"/>
          <p:nvPr/>
        </p:nvSpPr>
        <p:spPr>
          <a:xfrm>
            <a:off x="6608918" y="5187227"/>
            <a:ext cx="4130311" cy="861774"/>
          </a:xfrm>
          <a:prstGeom prst="rect">
            <a:avLst/>
          </a:prstGeom>
          <a:solidFill>
            <a:schemeClr val="bg1">
              <a:lumMod val="95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Trebuchet MS"/>
              </a:rPr>
              <a:t>After the Addressable campaign is complete, the media partner / data provider analyzes the results of the campaign and provides the brand with post-buy media details and insights such as impact on brand awareness, purchase consideration and even </a:t>
            </a:r>
            <a:r>
              <a:rPr kumimoji="0" lang="en-US" sz="1000" b="1" i="0" u="none" strike="noStrike" kern="1200" cap="none" spc="0" normalizeH="0" baseline="0" noProof="0" dirty="0">
                <a:ln>
                  <a:noFill/>
                </a:ln>
                <a:solidFill>
                  <a:prstClr val="black"/>
                </a:solidFill>
                <a:effectLst/>
                <a:uLnTx/>
                <a:uFillTx/>
                <a:latin typeface="Trebuchet MS"/>
                <a:ea typeface="+mn-ea"/>
                <a:cs typeface="+mn-cs"/>
              </a:rPr>
              <a:t>sales conversion.</a:t>
            </a:r>
          </a:p>
        </p:txBody>
      </p:sp>
      <p:sp>
        <p:nvSpPr>
          <p:cNvPr id="58" name="TextBox 57"/>
          <p:cNvSpPr txBox="1"/>
          <p:nvPr/>
        </p:nvSpPr>
        <p:spPr>
          <a:xfrm>
            <a:off x="1485323" y="4181093"/>
            <a:ext cx="4045622" cy="400110"/>
          </a:xfrm>
          <a:prstGeom prst="rect">
            <a:avLst/>
          </a:prstGeom>
          <a:solidFill>
            <a:schemeClr val="bg1">
              <a:lumMod val="95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Brand works with media partner on the objectives of campaign and provides relevant first-party data if available.</a:t>
            </a:r>
          </a:p>
        </p:txBody>
      </p:sp>
      <p:sp>
        <p:nvSpPr>
          <p:cNvPr id="2" name="Title Placeholder 1"/>
          <p:cNvSpPr txBox="1">
            <a:spLocks/>
          </p:cNvSpPr>
          <p:nvPr/>
        </p:nvSpPr>
        <p:spPr>
          <a:xfrm>
            <a:off x="260727" y="38476"/>
            <a:ext cx="8753562"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bg1"/>
                </a:solidFill>
                <a:effectLst/>
                <a:uLnTx/>
                <a:uFillTx/>
                <a:latin typeface="Trebuchet MS"/>
                <a:ea typeface="+mj-ea"/>
                <a:cs typeface="+mj-cs"/>
              </a:rPr>
              <a:t>How Does Addressable TV Work?</a:t>
            </a:r>
          </a:p>
        </p:txBody>
      </p:sp>
      <p:sp>
        <p:nvSpPr>
          <p:cNvPr id="8" name="TextBox 7"/>
          <p:cNvSpPr txBox="1"/>
          <p:nvPr/>
        </p:nvSpPr>
        <p:spPr>
          <a:xfrm>
            <a:off x="124706" y="851462"/>
            <a:ext cx="95432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Addressable TV is not as complex as you might think; sophistication doesn’t have to mean difficult</a:t>
            </a:r>
          </a:p>
        </p:txBody>
      </p:sp>
      <p:sp>
        <p:nvSpPr>
          <p:cNvPr id="53" name="Oval 52"/>
          <p:cNvSpPr/>
          <p:nvPr/>
        </p:nvSpPr>
        <p:spPr>
          <a:xfrm>
            <a:off x="1316247" y="4024478"/>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1</a:t>
            </a:r>
          </a:p>
        </p:txBody>
      </p:sp>
      <p:cxnSp>
        <p:nvCxnSpPr>
          <p:cNvPr id="56" name="Straight Connector 55"/>
          <p:cNvCxnSpPr/>
          <p:nvPr/>
        </p:nvCxnSpPr>
        <p:spPr>
          <a:xfrm>
            <a:off x="609529" y="3988185"/>
            <a:ext cx="109729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477925" y="4809643"/>
            <a:ext cx="4045622" cy="553998"/>
          </a:xfrm>
          <a:prstGeom prst="rect">
            <a:avLst/>
          </a:prstGeom>
          <a:solidFill>
            <a:schemeClr val="bg1">
              <a:lumMod val="95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The brand information is matched with the relevant third-party data provider who offer anonymized in-depth, vertical-specific knowledge in a privacy compliant manner.</a:t>
            </a:r>
          </a:p>
        </p:txBody>
      </p:sp>
      <p:sp>
        <p:nvSpPr>
          <p:cNvPr id="60" name="Oval 59"/>
          <p:cNvSpPr/>
          <p:nvPr/>
        </p:nvSpPr>
        <p:spPr>
          <a:xfrm>
            <a:off x="1308849" y="4653028"/>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2</a:t>
            </a:r>
          </a:p>
        </p:txBody>
      </p:sp>
      <p:sp>
        <p:nvSpPr>
          <p:cNvPr id="61" name="TextBox 60"/>
          <p:cNvSpPr txBox="1"/>
          <p:nvPr/>
        </p:nvSpPr>
        <p:spPr>
          <a:xfrm>
            <a:off x="1452770" y="5579779"/>
            <a:ext cx="4045622" cy="707886"/>
          </a:xfrm>
          <a:prstGeom prst="rect">
            <a:avLst/>
          </a:prstGeom>
          <a:solidFill>
            <a:schemeClr val="bg1">
              <a:lumMod val="95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Based on the matching data, the data provider / media partner finds the specific households the brand wants to reach.  Then they pinpoint and identify those households within the Addressable TV footprint.</a:t>
            </a:r>
          </a:p>
        </p:txBody>
      </p:sp>
      <p:sp>
        <p:nvSpPr>
          <p:cNvPr id="62" name="Oval 61"/>
          <p:cNvSpPr/>
          <p:nvPr/>
        </p:nvSpPr>
        <p:spPr>
          <a:xfrm>
            <a:off x="1283694" y="5423164"/>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3</a:t>
            </a:r>
          </a:p>
        </p:txBody>
      </p:sp>
      <p:sp>
        <p:nvSpPr>
          <p:cNvPr id="63" name="TextBox 62"/>
          <p:cNvSpPr txBox="1"/>
          <p:nvPr/>
        </p:nvSpPr>
        <p:spPr>
          <a:xfrm>
            <a:off x="6607441" y="4511042"/>
            <a:ext cx="4130310" cy="400110"/>
          </a:xfrm>
          <a:prstGeom prst="rect">
            <a:avLst/>
          </a:prstGeom>
          <a:solidFill>
            <a:schemeClr val="bg1">
              <a:lumMod val="95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cs typeface="+mn-cs"/>
              </a:rPr>
              <a:t>The brand’s ad is delivered with precision only to the households in the target segment.</a:t>
            </a:r>
          </a:p>
        </p:txBody>
      </p:sp>
      <p:sp>
        <p:nvSpPr>
          <p:cNvPr id="64" name="Oval 63"/>
          <p:cNvSpPr/>
          <p:nvPr/>
        </p:nvSpPr>
        <p:spPr>
          <a:xfrm>
            <a:off x="6438365" y="4354427"/>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4</a:t>
            </a:r>
          </a:p>
        </p:txBody>
      </p:sp>
      <p:sp>
        <p:nvSpPr>
          <p:cNvPr id="65" name="Oval 64"/>
          <p:cNvSpPr/>
          <p:nvPr/>
        </p:nvSpPr>
        <p:spPr>
          <a:xfrm>
            <a:off x="6430967" y="5048358"/>
            <a:ext cx="244180" cy="248575"/>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5</a:t>
            </a:r>
          </a:p>
        </p:txBody>
      </p:sp>
      <p:sp>
        <p:nvSpPr>
          <p:cNvPr id="22" name="TextBox 21"/>
          <p:cNvSpPr txBox="1"/>
          <p:nvPr/>
        </p:nvSpPr>
        <p:spPr>
          <a:xfrm>
            <a:off x="607934" y="1634506"/>
            <a:ext cx="328474" cy="1631216"/>
          </a:xfrm>
          <a:prstGeom prst="rect">
            <a:avLst/>
          </a:prstGeom>
          <a:solidFill>
            <a:schemeClr val="bg1"/>
          </a:solidFill>
          <a:ln w="127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BRAND</a:t>
            </a:r>
          </a:p>
        </p:txBody>
      </p:sp>
      <p:cxnSp>
        <p:nvCxnSpPr>
          <p:cNvPr id="25" name="Straight Arrow Connector 24"/>
          <p:cNvCxnSpPr/>
          <p:nvPr/>
        </p:nvCxnSpPr>
        <p:spPr>
          <a:xfrm>
            <a:off x="1085732" y="2450114"/>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912817" y="2486769"/>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29934" y="2489234"/>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77885" y="2472136"/>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9728954" y="2486769"/>
            <a:ext cx="395329"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Hexagon 5"/>
          <p:cNvSpPr/>
          <p:nvPr/>
        </p:nvSpPr>
        <p:spPr>
          <a:xfrm>
            <a:off x="1630385" y="1749794"/>
            <a:ext cx="1133108" cy="1499574"/>
          </a:xfrm>
          <a:prstGeom prst="hexagon">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a:ea typeface="+mn-ea"/>
                <a:cs typeface="+mn-cs"/>
              </a:rPr>
              <a:t>Brand Data</a:t>
            </a:r>
          </a:p>
        </p:txBody>
      </p:sp>
      <p:sp>
        <p:nvSpPr>
          <p:cNvPr id="33" name="Oval 32"/>
          <p:cNvSpPr/>
          <p:nvPr/>
        </p:nvSpPr>
        <p:spPr>
          <a:xfrm>
            <a:off x="1797327" y="1618054"/>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1</a:t>
            </a:r>
          </a:p>
        </p:txBody>
      </p:sp>
      <p:sp>
        <p:nvSpPr>
          <p:cNvPr id="38" name="TextBox 37"/>
          <p:cNvSpPr txBox="1"/>
          <p:nvPr/>
        </p:nvSpPr>
        <p:spPr>
          <a:xfrm>
            <a:off x="6018633" y="3031979"/>
            <a:ext cx="1609928" cy="523220"/>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Target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Households</a:t>
            </a:r>
          </a:p>
        </p:txBody>
      </p:sp>
      <p:pic>
        <p:nvPicPr>
          <p:cNvPr id="13" name="Picture 12"/>
          <p:cNvPicPr>
            <a:picLocks noChangeAspect="1"/>
          </p:cNvPicPr>
          <p:nvPr/>
        </p:nvPicPr>
        <p:blipFill rotWithShape="1">
          <a:blip r:embed="rId3">
            <a:clrChange>
              <a:clrFrom>
                <a:srgbClr val="FFFFFF"/>
              </a:clrFrom>
              <a:clrTo>
                <a:srgbClr val="FFFFFF">
                  <a:alpha val="0"/>
                </a:srgbClr>
              </a:clrTo>
            </a:clrChange>
          </a:blip>
          <a:srcRect l="2500" t="16645" r="22621" b="9310"/>
          <a:stretch/>
        </p:blipFill>
        <p:spPr>
          <a:xfrm>
            <a:off x="5981124" y="1890487"/>
            <a:ext cx="1564095" cy="870012"/>
          </a:xfrm>
          <a:prstGeom prst="rect">
            <a:avLst/>
          </a:prstGeom>
        </p:spPr>
      </p:pic>
      <p:sp>
        <p:nvSpPr>
          <p:cNvPr id="35" name="Oval 34"/>
          <p:cNvSpPr/>
          <p:nvPr/>
        </p:nvSpPr>
        <p:spPr>
          <a:xfrm>
            <a:off x="5874587" y="2829626"/>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3</a:t>
            </a:r>
          </a:p>
        </p:txBody>
      </p:sp>
      <p:sp>
        <p:nvSpPr>
          <p:cNvPr id="40" name="Rectangle: Top Corners Rounded 39"/>
          <p:cNvSpPr/>
          <p:nvPr/>
        </p:nvSpPr>
        <p:spPr>
          <a:xfrm>
            <a:off x="10424222" y="1670304"/>
            <a:ext cx="1062191" cy="1964340"/>
          </a:xfrm>
          <a:prstGeom prst="round2Same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1" name="Group 10">
            <a:extLst>
              <a:ext uri="{FF2B5EF4-FFF2-40B4-BE49-F238E27FC236}">
                <a16:creationId xmlns:a16="http://schemas.microsoft.com/office/drawing/2014/main" id="{91717633-25F1-4E36-80C7-C46690D9C287}"/>
              </a:ext>
            </a:extLst>
          </p:cNvPr>
          <p:cNvGrpSpPr/>
          <p:nvPr/>
        </p:nvGrpSpPr>
        <p:grpSpPr>
          <a:xfrm>
            <a:off x="10273604" y="1342086"/>
            <a:ext cx="1310463" cy="2413370"/>
            <a:chOff x="9410802" y="1127419"/>
            <a:chExt cx="1310463" cy="2413370"/>
          </a:xfrm>
        </p:grpSpPr>
        <p:sp>
          <p:nvSpPr>
            <p:cNvPr id="41" name="TextBox 40"/>
            <p:cNvSpPr txBox="1"/>
            <p:nvPr/>
          </p:nvSpPr>
          <p:spPr>
            <a:xfrm>
              <a:off x="9561420" y="1663352"/>
              <a:ext cx="1159845"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Trebuchet MS"/>
                  <a:ea typeface="+mn-ea"/>
                  <a:cs typeface="+mn-cs"/>
                </a:rPr>
                <a:t>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-Brand Lift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-Consideration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-Conversion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-Sales Lift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-ROI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a:t>
              </a:r>
              <a:r>
                <a:rPr kumimoji="0" lang="en-US" sz="1100" b="0" i="0" u="none" strike="noStrike" kern="1200" cap="none" spc="0" normalizeH="0" baseline="0" noProof="0" dirty="0">
                  <a:ln>
                    <a:noFill/>
                  </a:ln>
                  <a:solidFill>
                    <a:prstClr val="white"/>
                  </a:solidFill>
                  <a:effectLst/>
                  <a:uLnTx/>
                  <a:uFillTx/>
                  <a:latin typeface="Trebuchet MS"/>
                  <a:ea typeface="+mn-ea"/>
                  <a:cs typeface="+mn-cs"/>
                </a:rPr>
                <a:t>Frequency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 Creative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 Impact</a:t>
              </a:r>
              <a:endParaRPr kumimoji="0" lang="en-US"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2" name="TextBox 41"/>
            <p:cNvSpPr txBox="1"/>
            <p:nvPr/>
          </p:nvSpPr>
          <p:spPr>
            <a:xfrm>
              <a:off x="9561420" y="1306697"/>
              <a:ext cx="1062191" cy="307777"/>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Analyze</a:t>
              </a:r>
            </a:p>
          </p:txBody>
        </p:sp>
        <p:sp>
          <p:nvSpPr>
            <p:cNvPr id="37" name="Oval 36"/>
            <p:cNvSpPr/>
            <p:nvPr/>
          </p:nvSpPr>
          <p:spPr>
            <a:xfrm>
              <a:off x="9410802" y="1127419"/>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5</a:t>
              </a:r>
            </a:p>
          </p:txBody>
        </p:sp>
      </p:grpSp>
      <p:sp>
        <p:nvSpPr>
          <p:cNvPr id="9" name="Rectangle: Top Corners Rounded 8"/>
          <p:cNvSpPr/>
          <p:nvPr/>
        </p:nvSpPr>
        <p:spPr>
          <a:xfrm rot="10800000">
            <a:off x="3639520" y="1512984"/>
            <a:ext cx="1472254" cy="1964340"/>
          </a:xfrm>
          <a:prstGeom prst="round2Same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036DCA9B-1BD5-45EF-AEF4-2BD55FDDD2FD}"/>
              </a:ext>
            </a:extLst>
          </p:cNvPr>
          <p:cNvGrpSpPr/>
          <p:nvPr/>
        </p:nvGrpSpPr>
        <p:grpSpPr>
          <a:xfrm>
            <a:off x="3457470" y="1545572"/>
            <a:ext cx="1723140" cy="2220283"/>
            <a:chOff x="3862646" y="1672572"/>
            <a:chExt cx="1723140" cy="2220283"/>
          </a:xfrm>
        </p:grpSpPr>
        <p:sp>
          <p:nvSpPr>
            <p:cNvPr id="39" name="TextBox 38"/>
            <p:cNvSpPr txBox="1"/>
            <p:nvPr/>
          </p:nvSpPr>
          <p:spPr>
            <a:xfrm>
              <a:off x="3975858" y="3585078"/>
              <a:ext cx="1609928" cy="307777"/>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Data Providers</a:t>
              </a:r>
            </a:p>
          </p:txBody>
        </p:sp>
        <p:sp>
          <p:nvSpPr>
            <p:cNvPr id="34" name="Oval 33"/>
            <p:cNvSpPr/>
            <p:nvPr/>
          </p:nvSpPr>
          <p:spPr>
            <a:xfrm>
              <a:off x="3862646" y="3439191"/>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2</a:t>
              </a:r>
            </a:p>
          </p:txBody>
        </p:sp>
        <p:sp>
          <p:nvSpPr>
            <p:cNvPr id="43" name="Flowchart: Manual Operation 42"/>
            <p:cNvSpPr/>
            <p:nvPr/>
          </p:nvSpPr>
          <p:spPr>
            <a:xfrm>
              <a:off x="4044696" y="1672572"/>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Trebuchet MS"/>
                  <a:ea typeface="+mn-ea"/>
                  <a:cs typeface="+mn-cs"/>
                </a:rPr>
                <a:t>Nielsen Catalina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prstClr val="black"/>
                  </a:solidFill>
                  <a:effectLst/>
                  <a:uLnTx/>
                  <a:uFillTx/>
                  <a:latin typeface="Trebuchet MS"/>
                  <a:ea typeface="+mn-ea"/>
                  <a:cs typeface="+mn-cs"/>
                </a:rPr>
                <a:t>CPG</a:t>
              </a:r>
            </a:p>
          </p:txBody>
        </p:sp>
        <p:sp>
          <p:nvSpPr>
            <p:cNvPr id="44" name="Flowchart: Manual Operation 43"/>
            <p:cNvSpPr/>
            <p:nvPr/>
          </p:nvSpPr>
          <p:spPr>
            <a:xfrm>
              <a:off x="4037298" y="1904869"/>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Trebuchet MS"/>
                  <a:ea typeface="+mn-ea"/>
                  <a:cs typeface="+mn-cs"/>
                </a:rPr>
                <a:t>Kantar </a:t>
              </a:r>
              <a:r>
                <a:rPr kumimoji="0" lang="en-US" sz="700" b="1" i="0" u="none" strike="noStrike" kern="1200" cap="none" spc="0" normalizeH="0" baseline="0" noProof="0" dirty="0" err="1">
                  <a:ln>
                    <a:noFill/>
                  </a:ln>
                  <a:solidFill>
                    <a:prstClr val="black"/>
                  </a:solidFill>
                  <a:effectLst/>
                  <a:uLnTx/>
                  <a:uFillTx/>
                  <a:latin typeface="Trebuchet MS"/>
                  <a:ea typeface="+mn-ea"/>
                  <a:cs typeface="+mn-cs"/>
                </a:rPr>
                <a:t>Shopcom</a:t>
              </a:r>
              <a:endParaRPr kumimoji="0" lang="en-US" sz="7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prstClr val="black"/>
                  </a:solidFill>
                  <a:effectLst/>
                  <a:uLnTx/>
                  <a:uFillTx/>
                  <a:latin typeface="Trebuchet MS"/>
                  <a:ea typeface="+mn-ea"/>
                  <a:cs typeface="+mn-cs"/>
                </a:rPr>
                <a:t>CPG</a:t>
              </a:r>
              <a:endParaRPr kumimoji="0" lang="en-US" sz="3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6" name="Flowchart: Manual Operation 45"/>
            <p:cNvSpPr/>
            <p:nvPr/>
          </p:nvSpPr>
          <p:spPr>
            <a:xfrm>
              <a:off x="4056531" y="2137168"/>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Polk (IHS)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Auto</a:t>
              </a:r>
              <a:endParaRPr kumimoji="0" lang="en-US" sz="4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7" name="Flowchart: Manual Operation 46"/>
            <p:cNvSpPr/>
            <p:nvPr/>
          </p:nvSpPr>
          <p:spPr>
            <a:xfrm>
              <a:off x="4058010" y="3115194"/>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black"/>
                  </a:solidFill>
                  <a:effectLst/>
                  <a:uLnTx/>
                  <a:uFillTx/>
                  <a:latin typeface="Trebuchet MS"/>
                  <a:ea typeface="+mn-ea"/>
                  <a:cs typeface="+mn-cs"/>
                </a:rPr>
                <a:t>Mastercard</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Retail</a:t>
              </a:r>
              <a:endParaRPr kumimoji="0" lang="en-US" sz="4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8" name="Flowchart: Manual Operation 47"/>
            <p:cNvSpPr/>
            <p:nvPr/>
          </p:nvSpPr>
          <p:spPr>
            <a:xfrm>
              <a:off x="4058012" y="2884372"/>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IXI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Finance</a:t>
              </a:r>
              <a:endParaRPr kumimoji="0" lang="en-US" sz="4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49" name="Flowchart: Manual Operation 48"/>
            <p:cNvSpPr/>
            <p:nvPr/>
          </p:nvSpPr>
          <p:spPr>
            <a:xfrm>
              <a:off x="4058009" y="2653552"/>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black"/>
                  </a:solidFill>
                  <a:effectLst/>
                  <a:uLnTx/>
                  <a:uFillTx/>
                  <a:latin typeface="Trebuchet MS"/>
                  <a:ea typeface="+mn-ea"/>
                  <a:cs typeface="+mn-cs"/>
                </a:rPr>
                <a:t>Crossix</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Healthcare</a:t>
              </a:r>
              <a:endParaRPr kumimoji="0" lang="en-US" sz="4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50" name="Flowchart: Process 49"/>
            <p:cNvSpPr/>
            <p:nvPr/>
          </p:nvSpPr>
          <p:spPr>
            <a:xfrm>
              <a:off x="4068394" y="2385014"/>
              <a:ext cx="706472" cy="24674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Experian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various</a:t>
              </a:r>
              <a:endParaRPr kumimoji="0" lang="en-US" sz="5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52" name="Flowchart: Process 51"/>
            <p:cNvSpPr/>
            <p:nvPr/>
          </p:nvSpPr>
          <p:spPr>
            <a:xfrm>
              <a:off x="4798997" y="2386115"/>
              <a:ext cx="706472" cy="237577"/>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Acxiom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various</a:t>
              </a:r>
              <a:endParaRPr kumimoji="0" lang="en-US" sz="5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51" name="Flowchart: Manual Operation 50"/>
            <p:cNvSpPr/>
            <p:nvPr/>
          </p:nvSpPr>
          <p:spPr>
            <a:xfrm>
              <a:off x="4041454" y="3347048"/>
              <a:ext cx="1472255" cy="225236"/>
            </a:xfrm>
            <a:prstGeom prst="flowChartManualOperat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Media Partner </a:t>
              </a:r>
              <a:r>
                <a:rPr kumimoji="0" lang="en-US" sz="600" b="0" i="1" u="none" strike="noStrike" kern="1200" cap="none" spc="0" normalizeH="0" baseline="0" noProof="0" dirty="0">
                  <a:ln>
                    <a:noFill/>
                  </a:ln>
                  <a:solidFill>
                    <a:prstClr val="black"/>
                  </a:solidFill>
                  <a:effectLst/>
                  <a:uLnTx/>
                  <a:uFillTx/>
                  <a:latin typeface="Trebuchet MS"/>
                  <a:ea typeface="+mn-ea"/>
                  <a:cs typeface="+mn-cs"/>
                </a:rPr>
                <a:t>Viewership Data</a:t>
              </a:r>
              <a:endParaRPr kumimoji="0" lang="en-US" sz="400" b="0" i="1" u="none" strike="noStrike" kern="1200" cap="none" spc="0" normalizeH="0" baseline="0" noProof="0" dirty="0">
                <a:ln>
                  <a:noFill/>
                </a:ln>
                <a:solidFill>
                  <a:prstClr val="black"/>
                </a:solidFill>
                <a:effectLst/>
                <a:uLnTx/>
                <a:uFillTx/>
                <a:latin typeface="Trebuchet MS"/>
                <a:ea typeface="+mn-ea"/>
                <a:cs typeface="+mn-cs"/>
              </a:endParaRPr>
            </a:p>
          </p:txBody>
        </p:sp>
      </p:grpSp>
      <p:pic>
        <p:nvPicPr>
          <p:cNvPr id="2050" name="Picture 2" descr="Image result for television">
            <a:extLst>
              <a:ext uri="{FF2B5EF4-FFF2-40B4-BE49-F238E27FC236}">
                <a16:creationId xmlns:a16="http://schemas.microsoft.com/office/drawing/2014/main" id="{46DDB434-D57B-4AA5-BC3E-AA983EAACE0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8948" y="2158355"/>
            <a:ext cx="1130682" cy="808437"/>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8322538" y="2003105"/>
            <a:ext cx="244180" cy="248575"/>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4</a:t>
            </a:r>
          </a:p>
        </p:txBody>
      </p:sp>
      <p:sp>
        <p:nvSpPr>
          <p:cNvPr id="7" name="Rectangle 6">
            <a:extLst>
              <a:ext uri="{FF2B5EF4-FFF2-40B4-BE49-F238E27FC236}">
                <a16:creationId xmlns:a16="http://schemas.microsoft.com/office/drawing/2014/main" id="{EB0A2C9C-E1EA-4333-ADA4-DFB22A475E88}"/>
              </a:ext>
            </a:extLst>
          </p:cNvPr>
          <p:cNvSpPr/>
          <p:nvPr/>
        </p:nvSpPr>
        <p:spPr>
          <a:xfrm>
            <a:off x="8491445" y="2148971"/>
            <a:ext cx="1075679" cy="646331"/>
          </a:xfrm>
          <a:prstGeom prst="rect">
            <a:avLst/>
          </a:prstGeom>
        </p:spPr>
        <p:txBody>
          <a:bodyPr wrap="none">
            <a:spAutoFit/>
          </a:bodyPr>
          <a:lstStyle/>
          <a:p>
            <a:pPr lvl="0" algn="ctr" defTabSz="457200">
              <a:defRPr/>
            </a:pPr>
            <a:r>
              <a:rPr lang="en-US" b="1" dirty="0">
                <a:solidFill>
                  <a:prstClr val="white"/>
                </a:solidFill>
              </a:rPr>
              <a:t>Your Ad </a:t>
            </a:r>
          </a:p>
          <a:p>
            <a:pPr lvl="0" algn="ctr" defTabSz="457200">
              <a:defRPr/>
            </a:pPr>
            <a:r>
              <a:rPr lang="en-US" b="1" dirty="0">
                <a:solidFill>
                  <a:prstClr val="white"/>
                </a:solidFill>
              </a:rPr>
              <a:t>Served</a:t>
            </a:r>
          </a:p>
        </p:txBody>
      </p:sp>
      <p:sp>
        <p:nvSpPr>
          <p:cNvPr id="55" name="Slide Number Placeholder 5">
            <a:extLst>
              <a:ext uri="{FF2B5EF4-FFF2-40B4-BE49-F238E27FC236}">
                <a16:creationId xmlns:a16="http://schemas.microsoft.com/office/drawing/2014/main" id="{EF20E7B8-F705-4367-8FF7-408AC200B19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67" name="Picture 66">
            <a:extLst>
              <a:ext uri="{FF2B5EF4-FFF2-40B4-BE49-F238E27FC236}">
                <a16:creationId xmlns:a16="http://schemas.microsoft.com/office/drawing/2014/main" id="{82890087-1EED-4BD2-8FE2-2E5FADC46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335594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DA0ADA-DA0E-483E-9F93-703FB0B6EA73}"/>
              </a:ext>
            </a:extLst>
          </p:cNvPr>
          <p:cNvPicPr>
            <a:picLocks noChangeAspect="1"/>
          </p:cNvPicPr>
          <p:nvPr/>
        </p:nvPicPr>
        <p:blipFill>
          <a:blip r:embed="rId2"/>
          <a:stretch>
            <a:fillRect/>
          </a:stretch>
        </p:blipFill>
        <p:spPr>
          <a:xfrm>
            <a:off x="6748888" y="1292119"/>
            <a:ext cx="2427663" cy="1369243"/>
          </a:xfrm>
          <a:prstGeom prst="rect">
            <a:avLst/>
          </a:prstGeom>
        </p:spPr>
      </p:pic>
      <p:pic>
        <p:nvPicPr>
          <p:cNvPr id="30" name="Picture 29">
            <a:extLst>
              <a:ext uri="{FF2B5EF4-FFF2-40B4-BE49-F238E27FC236}">
                <a16:creationId xmlns:a16="http://schemas.microsoft.com/office/drawing/2014/main" id="{570CCEE3-14D0-4AAB-8628-FBF828EA692A}"/>
              </a:ext>
            </a:extLst>
          </p:cNvPr>
          <p:cNvPicPr>
            <a:picLocks noChangeAspect="1"/>
          </p:cNvPicPr>
          <p:nvPr/>
        </p:nvPicPr>
        <p:blipFill>
          <a:blip r:embed="rId3"/>
          <a:stretch>
            <a:fillRect/>
          </a:stretch>
        </p:blipFill>
        <p:spPr>
          <a:xfrm>
            <a:off x="9458467" y="4479749"/>
            <a:ext cx="2427665" cy="1359698"/>
          </a:xfrm>
          <a:prstGeom prst="rect">
            <a:avLst/>
          </a:prstGeom>
        </p:spPr>
      </p:pic>
      <p:pic>
        <p:nvPicPr>
          <p:cNvPr id="26" name="Picture 25">
            <a:extLst>
              <a:ext uri="{FF2B5EF4-FFF2-40B4-BE49-F238E27FC236}">
                <a16:creationId xmlns:a16="http://schemas.microsoft.com/office/drawing/2014/main" id="{65458B1D-DAB5-4E52-95D2-0E5CE0847C0A}"/>
              </a:ext>
            </a:extLst>
          </p:cNvPr>
          <p:cNvPicPr>
            <a:picLocks noChangeAspect="1"/>
          </p:cNvPicPr>
          <p:nvPr/>
        </p:nvPicPr>
        <p:blipFill>
          <a:blip r:embed="rId4"/>
          <a:stretch>
            <a:fillRect/>
          </a:stretch>
        </p:blipFill>
        <p:spPr>
          <a:xfrm>
            <a:off x="6751004" y="4426715"/>
            <a:ext cx="2427665" cy="1365561"/>
          </a:xfrm>
          <a:prstGeom prst="rect">
            <a:avLst/>
          </a:prstGeom>
        </p:spPr>
      </p:pic>
      <p:pic>
        <p:nvPicPr>
          <p:cNvPr id="8" name="Picture 7">
            <a:extLst>
              <a:ext uri="{FF2B5EF4-FFF2-40B4-BE49-F238E27FC236}">
                <a16:creationId xmlns:a16="http://schemas.microsoft.com/office/drawing/2014/main" id="{2674898B-92DB-47C5-A22B-6C9C1F6A5991}"/>
              </a:ext>
            </a:extLst>
          </p:cNvPr>
          <p:cNvPicPr>
            <a:picLocks noChangeAspect="1"/>
          </p:cNvPicPr>
          <p:nvPr/>
        </p:nvPicPr>
        <p:blipFill>
          <a:blip r:embed="rId5"/>
          <a:stretch>
            <a:fillRect/>
          </a:stretch>
        </p:blipFill>
        <p:spPr>
          <a:xfrm>
            <a:off x="9458467" y="2847681"/>
            <a:ext cx="2417805" cy="1386575"/>
          </a:xfrm>
          <a:prstGeom prst="rect">
            <a:avLst/>
          </a:prstGeom>
        </p:spPr>
      </p:pic>
      <p:pic>
        <p:nvPicPr>
          <p:cNvPr id="6" name="Picture 5">
            <a:extLst>
              <a:ext uri="{FF2B5EF4-FFF2-40B4-BE49-F238E27FC236}">
                <a16:creationId xmlns:a16="http://schemas.microsoft.com/office/drawing/2014/main" id="{E036A163-9517-46D1-AE09-32B525245365}"/>
              </a:ext>
            </a:extLst>
          </p:cNvPr>
          <p:cNvPicPr>
            <a:picLocks noChangeAspect="1"/>
          </p:cNvPicPr>
          <p:nvPr/>
        </p:nvPicPr>
        <p:blipFill>
          <a:blip r:embed="rId6"/>
          <a:stretch>
            <a:fillRect/>
          </a:stretch>
        </p:blipFill>
        <p:spPr>
          <a:xfrm>
            <a:off x="6751004" y="2847681"/>
            <a:ext cx="2427665" cy="1386575"/>
          </a:xfrm>
          <a:prstGeom prst="rect">
            <a:avLst/>
          </a:prstGeom>
        </p:spPr>
      </p:pic>
      <p:pic>
        <p:nvPicPr>
          <p:cNvPr id="4" name="Picture 3">
            <a:extLst>
              <a:ext uri="{FF2B5EF4-FFF2-40B4-BE49-F238E27FC236}">
                <a16:creationId xmlns:a16="http://schemas.microsoft.com/office/drawing/2014/main" id="{9221E166-2734-4DFD-B959-016BC64B9C48}"/>
              </a:ext>
            </a:extLst>
          </p:cNvPr>
          <p:cNvPicPr>
            <a:picLocks noChangeAspect="1"/>
          </p:cNvPicPr>
          <p:nvPr/>
        </p:nvPicPr>
        <p:blipFill>
          <a:blip r:embed="rId7"/>
          <a:stretch>
            <a:fillRect/>
          </a:stretch>
        </p:blipFill>
        <p:spPr>
          <a:xfrm>
            <a:off x="9448608" y="1320764"/>
            <a:ext cx="2427664" cy="1365561"/>
          </a:xfrm>
          <a:prstGeom prst="rect">
            <a:avLst/>
          </a:prstGeom>
        </p:spPr>
      </p:pic>
      <p:sp>
        <p:nvSpPr>
          <p:cNvPr id="9" name="TextBox 8"/>
          <p:cNvSpPr txBox="1"/>
          <p:nvPr/>
        </p:nvSpPr>
        <p:spPr>
          <a:xfrm>
            <a:off x="401498" y="194787"/>
            <a:ext cx="8243522" cy="707758"/>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Trebuchet MS"/>
                <a:ea typeface="+mn-ea"/>
                <a:cs typeface="Trebuchet MS"/>
              </a:rPr>
              <a:t>Contents</a:t>
            </a:r>
            <a:endParaRPr kumimoji="0" lang="en-US" sz="399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D5D3EB34-4F68-4148-BD66-59FD2DFD8120}"/>
              </a:ext>
            </a:extLst>
          </p:cNvPr>
          <p:cNvGrpSpPr/>
          <p:nvPr/>
        </p:nvGrpSpPr>
        <p:grpSpPr>
          <a:xfrm>
            <a:off x="480114" y="2926195"/>
            <a:ext cx="5552553" cy="646331"/>
            <a:chOff x="480114" y="2994567"/>
            <a:chExt cx="5552553" cy="646331"/>
          </a:xfrm>
        </p:grpSpPr>
        <p:sp>
          <p:nvSpPr>
            <p:cNvPr id="10" name="TextBox 9"/>
            <p:cNvSpPr txBox="1"/>
            <p:nvPr/>
          </p:nvSpPr>
          <p:spPr>
            <a:xfrm>
              <a:off x="1208219" y="2994567"/>
              <a:ext cx="4824448" cy="646331"/>
            </a:xfrm>
            <a:prstGeom prst="rect">
              <a:avLst/>
            </a:prstGeom>
            <a:noFill/>
          </p:spPr>
          <p:txBody>
            <a:bodyPr wrap="square" rtlCol="0">
              <a:spAutoFit/>
            </a:bodyPr>
            <a:lstStyle/>
            <a:p>
              <a:pPr lvl="0" defTabSz="586082">
                <a:defRPr/>
              </a:pPr>
              <a:r>
                <a:rPr lang="en-US" dirty="0">
                  <a:solidFill>
                    <a:prstClr val="black"/>
                  </a:solidFill>
                  <a:latin typeface="Trebuchet MS"/>
                  <a:cs typeface="Trebuchet MS"/>
                </a:rPr>
                <a:t>Delivering Business Outcomes Across The Purchase Funnel</a:t>
              </a:r>
            </a:p>
          </p:txBody>
        </p:sp>
        <p:grpSp>
          <p:nvGrpSpPr>
            <p:cNvPr id="32" name="Group 31">
              <a:extLst>
                <a:ext uri="{FF2B5EF4-FFF2-40B4-BE49-F238E27FC236}">
                  <a16:creationId xmlns:a16="http://schemas.microsoft.com/office/drawing/2014/main" id="{F6C5DBBF-3713-4C51-993B-EAC1CA59A537}"/>
                </a:ext>
              </a:extLst>
            </p:cNvPr>
            <p:cNvGrpSpPr/>
            <p:nvPr/>
          </p:nvGrpSpPr>
          <p:grpSpPr>
            <a:xfrm>
              <a:off x="480114" y="3011913"/>
              <a:ext cx="615870" cy="611638"/>
              <a:chOff x="750129" y="2219979"/>
              <a:chExt cx="615870" cy="611638"/>
            </a:xfrm>
          </p:grpSpPr>
          <p:sp>
            <p:nvSpPr>
              <p:cNvPr id="16" name="Oval 15"/>
              <p:cNvSpPr/>
              <p:nvPr/>
            </p:nvSpPr>
            <p:spPr>
              <a:xfrm>
                <a:off x="752245" y="2219979"/>
                <a:ext cx="611638" cy="61163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17" name="TextBox 16"/>
              <p:cNvSpPr txBox="1"/>
              <p:nvPr/>
            </p:nvSpPr>
            <p:spPr>
              <a:xfrm>
                <a:off x="750129" y="2313153"/>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Trebuchet MS"/>
                    <a:ea typeface="+mn-ea"/>
                    <a:cs typeface="+mn-cs"/>
                  </a:rPr>
                  <a:t>3</a:t>
                </a:r>
                <a:endParaRPr kumimoji="0" lang="en-US" sz="2100" b="0" i="0" u="none" strike="noStrike" kern="1200" cap="none" spc="0" normalizeH="0" baseline="0" noProof="0" dirty="0">
                  <a:ln>
                    <a:noFill/>
                  </a:ln>
                  <a:solidFill>
                    <a:schemeClr val="bg1"/>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555CB580-F6BF-442F-A055-5AA5282CB20B}"/>
              </a:ext>
            </a:extLst>
          </p:cNvPr>
          <p:cNvGrpSpPr/>
          <p:nvPr/>
        </p:nvGrpSpPr>
        <p:grpSpPr>
          <a:xfrm>
            <a:off x="480114" y="3835594"/>
            <a:ext cx="5991092" cy="611638"/>
            <a:chOff x="480114" y="3962911"/>
            <a:chExt cx="5991092" cy="611638"/>
          </a:xfrm>
        </p:grpSpPr>
        <p:sp>
          <p:nvSpPr>
            <p:cNvPr id="14" name="TextBox 13"/>
            <p:cNvSpPr txBox="1"/>
            <p:nvPr/>
          </p:nvSpPr>
          <p:spPr>
            <a:xfrm>
              <a:off x="1208219" y="4084064"/>
              <a:ext cx="5262987" cy="369332"/>
            </a:xfrm>
            <a:prstGeom prst="rect">
              <a:avLst/>
            </a:prstGeom>
            <a:noFill/>
          </p:spPr>
          <p:txBody>
            <a:bodyPr wrap="square" rtlCol="0">
              <a:spAutoFit/>
            </a:bodyPr>
            <a:lstStyle/>
            <a:p>
              <a:pPr lvl="0" defTabSz="586082">
                <a:defRPr/>
              </a:pPr>
              <a:r>
                <a:rPr lang="en-US" dirty="0">
                  <a:solidFill>
                    <a:prstClr val="black"/>
                  </a:solidFill>
                  <a:latin typeface="Trebuchet MS"/>
                  <a:cs typeface="Trebuchet MS"/>
                </a:rPr>
                <a:t>Addressable TV’s Increasing Scale</a:t>
              </a:r>
            </a:p>
          </p:txBody>
        </p:sp>
        <p:grpSp>
          <p:nvGrpSpPr>
            <p:cNvPr id="29" name="Group 28">
              <a:extLst>
                <a:ext uri="{FF2B5EF4-FFF2-40B4-BE49-F238E27FC236}">
                  <a16:creationId xmlns:a16="http://schemas.microsoft.com/office/drawing/2014/main" id="{D8097B5D-2608-4F20-B351-02FA9F9F0381}"/>
                </a:ext>
              </a:extLst>
            </p:cNvPr>
            <p:cNvGrpSpPr/>
            <p:nvPr/>
          </p:nvGrpSpPr>
          <p:grpSpPr>
            <a:xfrm>
              <a:off x="480114" y="3962911"/>
              <a:ext cx="615870" cy="611638"/>
              <a:chOff x="750129" y="2974181"/>
              <a:chExt cx="615870" cy="611638"/>
            </a:xfrm>
          </p:grpSpPr>
          <p:sp>
            <p:nvSpPr>
              <p:cNvPr id="20" name="Oval 19"/>
              <p:cNvSpPr/>
              <p:nvPr/>
            </p:nvSpPr>
            <p:spPr>
              <a:xfrm>
                <a:off x="752245" y="2974181"/>
                <a:ext cx="611638" cy="61163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a:ea typeface="+mn-ea"/>
                  <a:cs typeface="+mn-cs"/>
                </a:endParaRPr>
              </a:p>
            </p:txBody>
          </p:sp>
          <p:sp>
            <p:nvSpPr>
              <p:cNvPr id="21" name="TextBox 20"/>
              <p:cNvSpPr txBox="1"/>
              <p:nvPr/>
            </p:nvSpPr>
            <p:spPr>
              <a:xfrm>
                <a:off x="750129" y="3072251"/>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Trebuchet MS"/>
                    <a:ea typeface="+mn-ea"/>
                    <a:cs typeface="+mn-cs"/>
                  </a:rPr>
                  <a:t>4</a:t>
                </a:r>
                <a:endParaRPr kumimoji="0" lang="en-US" sz="2100" b="0" i="0" u="none" strike="noStrike" kern="1200" cap="none" spc="0" normalizeH="0" baseline="0" noProof="0" dirty="0">
                  <a:ln>
                    <a:noFill/>
                  </a:ln>
                  <a:solidFill>
                    <a:schemeClr val="bg1"/>
                  </a:solidFill>
                  <a:effectLst/>
                  <a:uLnTx/>
                  <a:uFillTx/>
                  <a:latin typeface="Calibri"/>
                  <a:ea typeface="+mn-ea"/>
                  <a:cs typeface="+mn-cs"/>
                </a:endParaRPr>
              </a:p>
            </p:txBody>
          </p:sp>
        </p:grpSp>
      </p:grpSp>
      <p:grpSp>
        <p:nvGrpSpPr>
          <p:cNvPr id="22" name="Group 21">
            <a:extLst>
              <a:ext uri="{FF2B5EF4-FFF2-40B4-BE49-F238E27FC236}">
                <a16:creationId xmlns:a16="http://schemas.microsoft.com/office/drawing/2014/main" id="{09FA0D7C-2C0B-46EC-A2A5-B70B635ED837}"/>
              </a:ext>
            </a:extLst>
          </p:cNvPr>
          <p:cNvGrpSpPr/>
          <p:nvPr/>
        </p:nvGrpSpPr>
        <p:grpSpPr>
          <a:xfrm>
            <a:off x="480114" y="4710300"/>
            <a:ext cx="5991092" cy="611638"/>
            <a:chOff x="480114" y="4958915"/>
            <a:chExt cx="5991092" cy="611638"/>
          </a:xfrm>
        </p:grpSpPr>
        <p:sp>
          <p:nvSpPr>
            <p:cNvPr id="18" name="TextBox 17"/>
            <p:cNvSpPr txBox="1"/>
            <p:nvPr/>
          </p:nvSpPr>
          <p:spPr>
            <a:xfrm>
              <a:off x="1208219" y="5080068"/>
              <a:ext cx="5262987" cy="369332"/>
            </a:xfrm>
            <a:prstGeom prst="rect">
              <a:avLst/>
            </a:prstGeom>
            <a:noFill/>
          </p:spPr>
          <p:txBody>
            <a:bodyPr wrap="square" rtlCol="0">
              <a:spAutoFit/>
            </a:bodyPr>
            <a:lstStyle>
              <a:defPPr>
                <a:defRPr lang="en-US"/>
              </a:defPPr>
              <a:lvl1pPr marR="0" lvl="0" indent="0" defTabSz="586082"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Trebuchet MS"/>
                  <a:cs typeface="Trebuchet MS"/>
                </a:defRPr>
              </a:lvl1pPr>
            </a:lstStyle>
            <a:p>
              <a:r>
                <a:rPr lang="en-US" dirty="0"/>
                <a:t>Growing Awareness &amp; Implementation</a:t>
              </a:r>
            </a:p>
          </p:txBody>
        </p:sp>
        <p:grpSp>
          <p:nvGrpSpPr>
            <p:cNvPr id="27" name="Group 26">
              <a:extLst>
                <a:ext uri="{FF2B5EF4-FFF2-40B4-BE49-F238E27FC236}">
                  <a16:creationId xmlns:a16="http://schemas.microsoft.com/office/drawing/2014/main" id="{6F4B92A7-1DDD-429E-8276-005196841E60}"/>
                </a:ext>
              </a:extLst>
            </p:cNvPr>
            <p:cNvGrpSpPr/>
            <p:nvPr/>
          </p:nvGrpSpPr>
          <p:grpSpPr>
            <a:xfrm>
              <a:off x="480114" y="4958915"/>
              <a:ext cx="615870" cy="611638"/>
              <a:chOff x="750129" y="3728383"/>
              <a:chExt cx="615870" cy="611638"/>
            </a:xfrm>
          </p:grpSpPr>
          <p:sp>
            <p:nvSpPr>
              <p:cNvPr id="24" name="Oval 23"/>
              <p:cNvSpPr/>
              <p:nvPr/>
            </p:nvSpPr>
            <p:spPr>
              <a:xfrm>
                <a:off x="752245" y="3728383"/>
                <a:ext cx="611638" cy="61163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25" name="TextBox 24"/>
              <p:cNvSpPr txBox="1"/>
              <p:nvPr/>
            </p:nvSpPr>
            <p:spPr>
              <a:xfrm>
                <a:off x="750129" y="3826453"/>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Trebuchet MS"/>
                    <a:ea typeface="+mn-ea"/>
                    <a:cs typeface="+mn-cs"/>
                  </a:rPr>
                  <a:t>5</a:t>
                </a:r>
                <a:endParaRPr kumimoji="0" lang="en-US" sz="2100" b="0" i="0" u="none" strike="noStrike" kern="1200" cap="none" spc="0" normalizeH="0" baseline="0" noProof="0" dirty="0">
                  <a:ln>
                    <a:noFill/>
                  </a:ln>
                  <a:solidFill>
                    <a:schemeClr val="bg1"/>
                  </a:solidFill>
                  <a:effectLst/>
                  <a:uLnTx/>
                  <a:uFillTx/>
                  <a:latin typeface="Calibri"/>
                  <a:ea typeface="+mn-ea"/>
                  <a:cs typeface="+mn-cs"/>
                </a:endParaRPr>
              </a:p>
            </p:txBody>
          </p:sp>
        </p:grpSp>
      </p:grpSp>
      <p:sp>
        <p:nvSpPr>
          <p:cNvPr id="45" name="Slide Number Placeholder 5">
            <a:extLst>
              <a:ext uri="{FF2B5EF4-FFF2-40B4-BE49-F238E27FC236}">
                <a16:creationId xmlns:a16="http://schemas.microsoft.com/office/drawing/2014/main" id="{2889E8CA-5230-49E4-A7FF-660A6372CD13}"/>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7" name="Group 6">
            <a:extLst>
              <a:ext uri="{FF2B5EF4-FFF2-40B4-BE49-F238E27FC236}">
                <a16:creationId xmlns:a16="http://schemas.microsoft.com/office/drawing/2014/main" id="{56FDD179-8352-42FD-8D10-19BCD84AAFDD}"/>
              </a:ext>
            </a:extLst>
          </p:cNvPr>
          <p:cNvGrpSpPr/>
          <p:nvPr/>
        </p:nvGrpSpPr>
        <p:grpSpPr>
          <a:xfrm>
            <a:off x="480114" y="2051489"/>
            <a:ext cx="6189359" cy="611638"/>
            <a:chOff x="480114" y="2006419"/>
            <a:chExt cx="6189359" cy="611638"/>
          </a:xfrm>
        </p:grpSpPr>
        <p:grpSp>
          <p:nvGrpSpPr>
            <p:cNvPr id="33" name="Group 32">
              <a:extLst>
                <a:ext uri="{FF2B5EF4-FFF2-40B4-BE49-F238E27FC236}">
                  <a16:creationId xmlns:a16="http://schemas.microsoft.com/office/drawing/2014/main" id="{E2E024CA-BF71-47C7-BD5E-7FB074BADD25}"/>
                </a:ext>
              </a:extLst>
            </p:cNvPr>
            <p:cNvGrpSpPr/>
            <p:nvPr/>
          </p:nvGrpSpPr>
          <p:grpSpPr>
            <a:xfrm>
              <a:off x="480114" y="2006419"/>
              <a:ext cx="615870" cy="611638"/>
              <a:chOff x="752831" y="1501291"/>
              <a:chExt cx="615870" cy="611638"/>
            </a:xfrm>
          </p:grpSpPr>
          <p:sp>
            <p:nvSpPr>
              <p:cNvPr id="2" name="Oval 1"/>
              <p:cNvSpPr/>
              <p:nvPr/>
            </p:nvSpPr>
            <p:spPr>
              <a:xfrm>
                <a:off x="754947" y="1501291"/>
                <a:ext cx="611638" cy="61163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a:ea typeface="+mn-ea"/>
                  <a:cs typeface="+mn-cs"/>
                </a:endParaRPr>
              </a:p>
            </p:txBody>
          </p:sp>
          <p:sp>
            <p:nvSpPr>
              <p:cNvPr id="13" name="TextBox 12"/>
              <p:cNvSpPr txBox="1"/>
              <p:nvPr/>
            </p:nvSpPr>
            <p:spPr>
              <a:xfrm>
                <a:off x="752831" y="1563847"/>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Calibri"/>
                    <a:ea typeface="+mn-ea"/>
                    <a:cs typeface="+mn-cs"/>
                  </a:rPr>
                  <a:t>2</a:t>
                </a:r>
              </a:p>
            </p:txBody>
          </p:sp>
        </p:grpSp>
        <p:sp>
          <p:nvSpPr>
            <p:cNvPr id="46" name="TextBox 45">
              <a:extLst>
                <a:ext uri="{FF2B5EF4-FFF2-40B4-BE49-F238E27FC236}">
                  <a16:creationId xmlns:a16="http://schemas.microsoft.com/office/drawing/2014/main" id="{DAC47BD3-65C8-4B66-AC00-DCAEA3C39C79}"/>
                </a:ext>
              </a:extLst>
            </p:cNvPr>
            <p:cNvSpPr txBox="1"/>
            <p:nvPr/>
          </p:nvSpPr>
          <p:spPr>
            <a:xfrm>
              <a:off x="1208219" y="2127572"/>
              <a:ext cx="5461254" cy="369332"/>
            </a:xfrm>
            <a:prstGeom prst="rect">
              <a:avLst/>
            </a:prstGeom>
            <a:noFill/>
          </p:spPr>
          <p:txBody>
            <a:bodyPr wrap="square" rtlCol="0">
              <a:spAutoFit/>
            </a:bodyPr>
            <a:lstStyle/>
            <a:p>
              <a:pPr defTabSz="586082">
                <a:defRPr/>
              </a:pPr>
              <a:r>
                <a:rPr lang="en-US" dirty="0">
                  <a:solidFill>
                    <a:prstClr val="black"/>
                  </a:solidFill>
                  <a:latin typeface="Trebuchet MS"/>
                  <a:cs typeface="Trebuchet MS"/>
                </a:rPr>
                <a:t>Precision Targeting &amp; Advanced Data Capabilities</a:t>
              </a:r>
            </a:p>
          </p:txBody>
        </p:sp>
      </p:grpSp>
      <p:sp>
        <p:nvSpPr>
          <p:cNvPr id="49" name="Oval 48">
            <a:extLst>
              <a:ext uri="{FF2B5EF4-FFF2-40B4-BE49-F238E27FC236}">
                <a16:creationId xmlns:a16="http://schemas.microsoft.com/office/drawing/2014/main" id="{9A9E9CAF-E060-4F1E-91E3-E7CAF0FC558A}"/>
              </a:ext>
            </a:extLst>
          </p:cNvPr>
          <p:cNvSpPr/>
          <p:nvPr/>
        </p:nvSpPr>
        <p:spPr>
          <a:xfrm>
            <a:off x="8885693" y="3911208"/>
            <a:ext cx="226526" cy="222759"/>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1FD9885-CB85-4F59-9544-F015B5D96663}"/>
              </a:ext>
            </a:extLst>
          </p:cNvPr>
          <p:cNvSpPr txBox="1"/>
          <p:nvPr/>
        </p:nvSpPr>
        <p:spPr>
          <a:xfrm>
            <a:off x="8934580" y="3884088"/>
            <a:ext cx="128752" cy="276999"/>
          </a:xfrm>
          <a:prstGeom prst="rect">
            <a:avLst/>
          </a:prstGeom>
          <a:noFill/>
        </p:spPr>
        <p:txBody>
          <a:bodyPr wrap="square" rtlCol="0" anchor="ctr">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3</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7" name="Group 76">
            <a:extLst>
              <a:ext uri="{FF2B5EF4-FFF2-40B4-BE49-F238E27FC236}">
                <a16:creationId xmlns:a16="http://schemas.microsoft.com/office/drawing/2014/main" id="{D23B097B-9D2B-48B8-9629-E1FAE9A0CC25}"/>
              </a:ext>
            </a:extLst>
          </p:cNvPr>
          <p:cNvGrpSpPr/>
          <p:nvPr/>
        </p:nvGrpSpPr>
        <p:grpSpPr>
          <a:xfrm>
            <a:off x="11518026" y="2267328"/>
            <a:ext cx="226526" cy="276999"/>
            <a:chOff x="6996475" y="2479402"/>
            <a:chExt cx="226526" cy="276999"/>
          </a:xfrm>
        </p:grpSpPr>
        <p:sp>
          <p:nvSpPr>
            <p:cNvPr id="78" name="Oval 77">
              <a:extLst>
                <a:ext uri="{FF2B5EF4-FFF2-40B4-BE49-F238E27FC236}">
                  <a16:creationId xmlns:a16="http://schemas.microsoft.com/office/drawing/2014/main" id="{A577C96E-66B0-434A-8FF0-706E1BCBAC3F}"/>
                </a:ext>
              </a:extLst>
            </p:cNvPr>
            <p:cNvSpPr/>
            <p:nvPr/>
          </p:nvSpPr>
          <p:spPr>
            <a:xfrm>
              <a:off x="6996475" y="2506522"/>
              <a:ext cx="226526" cy="222759"/>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DFAF44F6-E73C-4107-A9FA-2D9302344C51}"/>
                </a:ext>
              </a:extLst>
            </p:cNvPr>
            <p:cNvSpPr txBox="1"/>
            <p:nvPr/>
          </p:nvSpPr>
          <p:spPr>
            <a:xfrm>
              <a:off x="7045362" y="2479402"/>
              <a:ext cx="128752" cy="276999"/>
            </a:xfrm>
            <a:prstGeom prst="rect">
              <a:avLst/>
            </a:prstGeom>
            <a:noFill/>
          </p:spPr>
          <p:txBody>
            <a:bodyPr wrap="square" rtlCol="0" anchor="ctr">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2</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C51E4931-1AE7-4D50-96C6-26EC8E9B94A0}"/>
              </a:ext>
            </a:extLst>
          </p:cNvPr>
          <p:cNvGrpSpPr/>
          <p:nvPr/>
        </p:nvGrpSpPr>
        <p:grpSpPr>
          <a:xfrm>
            <a:off x="11515265" y="3851580"/>
            <a:ext cx="226526" cy="276999"/>
            <a:chOff x="6996475" y="2479402"/>
            <a:chExt cx="226526" cy="276999"/>
          </a:xfrm>
        </p:grpSpPr>
        <p:sp>
          <p:nvSpPr>
            <p:cNvPr id="63" name="Oval 62">
              <a:extLst>
                <a:ext uri="{FF2B5EF4-FFF2-40B4-BE49-F238E27FC236}">
                  <a16:creationId xmlns:a16="http://schemas.microsoft.com/office/drawing/2014/main" id="{02F2ADDC-C8BF-4F49-9670-DD0B2BCA5C37}"/>
                </a:ext>
              </a:extLst>
            </p:cNvPr>
            <p:cNvSpPr/>
            <p:nvPr/>
          </p:nvSpPr>
          <p:spPr>
            <a:xfrm>
              <a:off x="6996475" y="2506522"/>
              <a:ext cx="226526" cy="222759"/>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12ED3278-DA8F-4F71-8BED-2295B19409AF}"/>
                </a:ext>
              </a:extLst>
            </p:cNvPr>
            <p:cNvSpPr txBox="1"/>
            <p:nvPr/>
          </p:nvSpPr>
          <p:spPr>
            <a:xfrm>
              <a:off x="7045362" y="2479402"/>
              <a:ext cx="128752" cy="276999"/>
            </a:xfrm>
            <a:prstGeom prst="rect">
              <a:avLst/>
            </a:prstGeom>
            <a:noFill/>
          </p:spPr>
          <p:txBody>
            <a:bodyPr wrap="square" rtlCol="0" anchor="ctr">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4</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6" name="Oval 65">
            <a:extLst>
              <a:ext uri="{FF2B5EF4-FFF2-40B4-BE49-F238E27FC236}">
                <a16:creationId xmlns:a16="http://schemas.microsoft.com/office/drawing/2014/main" id="{C20CDDF7-2C78-455B-A0A4-354295F4D514}"/>
              </a:ext>
            </a:extLst>
          </p:cNvPr>
          <p:cNvSpPr/>
          <p:nvPr/>
        </p:nvSpPr>
        <p:spPr>
          <a:xfrm>
            <a:off x="8790320" y="5481199"/>
            <a:ext cx="226526" cy="222759"/>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7B12C00B-537B-4AED-8A59-4816B284A523}"/>
              </a:ext>
            </a:extLst>
          </p:cNvPr>
          <p:cNvSpPr txBox="1"/>
          <p:nvPr/>
        </p:nvSpPr>
        <p:spPr>
          <a:xfrm>
            <a:off x="8839207" y="5454079"/>
            <a:ext cx="128752" cy="276999"/>
          </a:xfrm>
          <a:prstGeom prst="rect">
            <a:avLst/>
          </a:prstGeom>
          <a:noFill/>
        </p:spPr>
        <p:txBody>
          <a:bodyPr wrap="square" rtlCol="0" anchor="ctr">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rebuchet MS"/>
              </a:rPr>
              <a:t>5</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8" name="Group 67">
            <a:extLst>
              <a:ext uri="{FF2B5EF4-FFF2-40B4-BE49-F238E27FC236}">
                <a16:creationId xmlns:a16="http://schemas.microsoft.com/office/drawing/2014/main" id="{A35BD79A-699F-44D5-83BD-E2D525AD4EFF}"/>
              </a:ext>
            </a:extLst>
          </p:cNvPr>
          <p:cNvGrpSpPr/>
          <p:nvPr/>
        </p:nvGrpSpPr>
        <p:grpSpPr>
          <a:xfrm>
            <a:off x="11504831" y="5425981"/>
            <a:ext cx="226526" cy="276999"/>
            <a:chOff x="6996475" y="2479402"/>
            <a:chExt cx="226526" cy="276999"/>
          </a:xfrm>
        </p:grpSpPr>
        <p:sp>
          <p:nvSpPr>
            <p:cNvPr id="69" name="Oval 68">
              <a:extLst>
                <a:ext uri="{FF2B5EF4-FFF2-40B4-BE49-F238E27FC236}">
                  <a16:creationId xmlns:a16="http://schemas.microsoft.com/office/drawing/2014/main" id="{B4EBBA5E-A94F-43DD-9D78-32B3EA233454}"/>
                </a:ext>
              </a:extLst>
            </p:cNvPr>
            <p:cNvSpPr/>
            <p:nvPr/>
          </p:nvSpPr>
          <p:spPr>
            <a:xfrm>
              <a:off x="6996475" y="2506522"/>
              <a:ext cx="226526" cy="222759"/>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F232CD32-0BC5-4A03-879D-BFAAA63736A1}"/>
                </a:ext>
              </a:extLst>
            </p:cNvPr>
            <p:cNvSpPr txBox="1"/>
            <p:nvPr/>
          </p:nvSpPr>
          <p:spPr>
            <a:xfrm>
              <a:off x="7045362" y="2479402"/>
              <a:ext cx="128752" cy="276999"/>
            </a:xfrm>
            <a:prstGeom prst="rect">
              <a:avLst/>
            </a:prstGeom>
            <a:noFill/>
          </p:spPr>
          <p:txBody>
            <a:bodyPr wrap="square" rtlCol="0" anchor="ctr">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6</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0" name="Picture 59">
            <a:extLst>
              <a:ext uri="{FF2B5EF4-FFF2-40B4-BE49-F238E27FC236}">
                <a16:creationId xmlns:a16="http://schemas.microsoft.com/office/drawing/2014/main" id="{4175B54F-B923-4676-AE80-6BA8EA5F46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1889" y="6590108"/>
            <a:ext cx="2930461" cy="161904"/>
          </a:xfrm>
          <a:prstGeom prst="rect">
            <a:avLst/>
          </a:prstGeom>
        </p:spPr>
      </p:pic>
      <p:grpSp>
        <p:nvGrpSpPr>
          <p:cNvPr id="5" name="Group 4">
            <a:extLst>
              <a:ext uri="{FF2B5EF4-FFF2-40B4-BE49-F238E27FC236}">
                <a16:creationId xmlns:a16="http://schemas.microsoft.com/office/drawing/2014/main" id="{98E02D64-4C82-46D8-9F2D-AB6E31EDAD28}"/>
              </a:ext>
            </a:extLst>
          </p:cNvPr>
          <p:cNvGrpSpPr/>
          <p:nvPr/>
        </p:nvGrpSpPr>
        <p:grpSpPr>
          <a:xfrm>
            <a:off x="480114" y="1176783"/>
            <a:ext cx="6189359" cy="611638"/>
            <a:chOff x="480114" y="1093656"/>
            <a:chExt cx="6189359" cy="611638"/>
          </a:xfrm>
        </p:grpSpPr>
        <p:grpSp>
          <p:nvGrpSpPr>
            <p:cNvPr id="34" name="Group 33">
              <a:extLst>
                <a:ext uri="{FF2B5EF4-FFF2-40B4-BE49-F238E27FC236}">
                  <a16:creationId xmlns:a16="http://schemas.microsoft.com/office/drawing/2014/main" id="{1F3257D4-DEDC-41F6-ADFD-9A13EA65210F}"/>
                </a:ext>
              </a:extLst>
            </p:cNvPr>
            <p:cNvGrpSpPr/>
            <p:nvPr/>
          </p:nvGrpSpPr>
          <p:grpSpPr>
            <a:xfrm>
              <a:off x="480114" y="1093656"/>
              <a:ext cx="615870" cy="611638"/>
              <a:chOff x="752831" y="711575"/>
              <a:chExt cx="615870" cy="611638"/>
            </a:xfrm>
          </p:grpSpPr>
          <p:sp>
            <p:nvSpPr>
              <p:cNvPr id="47" name="Oval 46">
                <a:extLst>
                  <a:ext uri="{FF2B5EF4-FFF2-40B4-BE49-F238E27FC236}">
                    <a16:creationId xmlns:a16="http://schemas.microsoft.com/office/drawing/2014/main" id="{D27AF191-BE6B-41C8-9BEC-15F4BA58E380}"/>
                  </a:ext>
                </a:extLst>
              </p:cNvPr>
              <p:cNvSpPr/>
              <p:nvPr/>
            </p:nvSpPr>
            <p:spPr>
              <a:xfrm>
                <a:off x="754947" y="711575"/>
                <a:ext cx="611638" cy="61163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312709B5-BEA0-414C-9517-1AF9376F6327}"/>
                  </a:ext>
                </a:extLst>
              </p:cNvPr>
              <p:cNvSpPr txBox="1"/>
              <p:nvPr/>
            </p:nvSpPr>
            <p:spPr>
              <a:xfrm>
                <a:off x="752831" y="809645"/>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Calibri"/>
                    <a:ea typeface="+mn-ea"/>
                    <a:cs typeface="+mn-cs"/>
                  </a:rPr>
                  <a:t>1</a:t>
                </a:r>
              </a:p>
            </p:txBody>
          </p:sp>
        </p:grpSp>
        <p:sp>
          <p:nvSpPr>
            <p:cNvPr id="51" name="TextBox 50">
              <a:extLst>
                <a:ext uri="{FF2B5EF4-FFF2-40B4-BE49-F238E27FC236}">
                  <a16:creationId xmlns:a16="http://schemas.microsoft.com/office/drawing/2014/main" id="{EF6537F4-6591-4C51-AE5C-D349642A5DE2}"/>
                </a:ext>
              </a:extLst>
            </p:cNvPr>
            <p:cNvSpPr txBox="1"/>
            <p:nvPr/>
          </p:nvSpPr>
          <p:spPr>
            <a:xfrm>
              <a:off x="1208219" y="1214809"/>
              <a:ext cx="5461254" cy="369332"/>
            </a:xfrm>
            <a:prstGeom prst="rect">
              <a:avLst/>
            </a:prstGeom>
            <a:noFill/>
          </p:spPr>
          <p:txBody>
            <a:bodyPr wrap="square" rtlCol="0">
              <a:spAutoFit/>
            </a:bodyPr>
            <a:lstStyle/>
            <a:p>
              <a:pPr defTabSz="586082">
                <a:defRPr/>
              </a:pPr>
              <a:r>
                <a:rPr lang="en-US" dirty="0">
                  <a:solidFill>
                    <a:prstClr val="black"/>
                  </a:solidFill>
                  <a:latin typeface="Trebuchet MS"/>
                  <a:cs typeface="Trebuchet MS"/>
                </a:rPr>
                <a:t>Consumer Attention, Relevancy &amp; Addressable TV</a:t>
              </a:r>
            </a:p>
          </p:txBody>
        </p:sp>
      </p:grpSp>
      <p:grpSp>
        <p:nvGrpSpPr>
          <p:cNvPr id="23" name="Group 22">
            <a:extLst>
              <a:ext uri="{FF2B5EF4-FFF2-40B4-BE49-F238E27FC236}">
                <a16:creationId xmlns:a16="http://schemas.microsoft.com/office/drawing/2014/main" id="{B2AD66F4-10EB-414B-A063-98452475AAE0}"/>
              </a:ext>
            </a:extLst>
          </p:cNvPr>
          <p:cNvGrpSpPr/>
          <p:nvPr/>
        </p:nvGrpSpPr>
        <p:grpSpPr>
          <a:xfrm>
            <a:off x="480114" y="5585004"/>
            <a:ext cx="5041446" cy="611638"/>
            <a:chOff x="480114" y="5870011"/>
            <a:chExt cx="5041446" cy="611638"/>
          </a:xfrm>
        </p:grpSpPr>
        <p:sp>
          <p:nvSpPr>
            <p:cNvPr id="28" name="TextBox 27">
              <a:extLst>
                <a:ext uri="{FF2B5EF4-FFF2-40B4-BE49-F238E27FC236}">
                  <a16:creationId xmlns:a16="http://schemas.microsoft.com/office/drawing/2014/main" id="{DAC65D75-02E1-40E9-8D98-F643A1D5DB4C}"/>
                </a:ext>
              </a:extLst>
            </p:cNvPr>
            <p:cNvSpPr txBox="1"/>
            <p:nvPr/>
          </p:nvSpPr>
          <p:spPr>
            <a:xfrm>
              <a:off x="1208219" y="5991164"/>
              <a:ext cx="4313341" cy="36933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Trebuchet MS"/>
                </a:rPr>
                <a:t>The Future of Addressable TV</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475A015A-88F0-48B0-BAB4-A7537355407B}"/>
                </a:ext>
              </a:extLst>
            </p:cNvPr>
            <p:cNvGrpSpPr/>
            <p:nvPr/>
          </p:nvGrpSpPr>
          <p:grpSpPr>
            <a:xfrm>
              <a:off x="480114" y="5870011"/>
              <a:ext cx="615870" cy="611638"/>
              <a:chOff x="750129" y="3728383"/>
              <a:chExt cx="615870" cy="611638"/>
            </a:xfrm>
          </p:grpSpPr>
          <p:sp>
            <p:nvSpPr>
              <p:cNvPr id="53" name="Oval 52">
                <a:extLst>
                  <a:ext uri="{FF2B5EF4-FFF2-40B4-BE49-F238E27FC236}">
                    <a16:creationId xmlns:a16="http://schemas.microsoft.com/office/drawing/2014/main" id="{331458FA-288E-4D53-92B5-A3E4EFB48361}"/>
                  </a:ext>
                </a:extLst>
              </p:cNvPr>
              <p:cNvSpPr/>
              <p:nvPr/>
            </p:nvSpPr>
            <p:spPr>
              <a:xfrm>
                <a:off x="752245" y="3728383"/>
                <a:ext cx="611638" cy="61163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chemeClr val="bg1"/>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B658E724-EC5F-4CA1-9D65-230F3CA4BE74}"/>
                  </a:ext>
                </a:extLst>
              </p:cNvPr>
              <p:cNvSpPr txBox="1"/>
              <p:nvPr/>
            </p:nvSpPr>
            <p:spPr>
              <a:xfrm>
                <a:off x="750129" y="3826453"/>
                <a:ext cx="615870"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chemeClr val="bg1"/>
                    </a:solidFill>
                    <a:effectLst/>
                    <a:uLnTx/>
                    <a:uFillTx/>
                    <a:latin typeface="Trebuchet MS"/>
                    <a:ea typeface="+mn-ea"/>
                    <a:cs typeface="+mn-cs"/>
                  </a:rPr>
                  <a:t>6</a:t>
                </a:r>
                <a:endParaRPr kumimoji="0" lang="en-US" sz="2100" b="0" i="0" u="none" strike="noStrike" kern="1200" cap="none" spc="0" normalizeH="0" baseline="0" noProof="0" dirty="0">
                  <a:ln>
                    <a:noFill/>
                  </a:ln>
                  <a:solidFill>
                    <a:schemeClr val="bg1"/>
                  </a:solidFill>
                  <a:effectLst/>
                  <a:uLnTx/>
                  <a:uFillTx/>
                  <a:latin typeface="Calibri"/>
                  <a:ea typeface="+mn-ea"/>
                  <a:cs typeface="+mn-cs"/>
                </a:endParaRPr>
              </a:p>
            </p:txBody>
          </p:sp>
        </p:grpSp>
      </p:grpSp>
      <p:sp>
        <p:nvSpPr>
          <p:cNvPr id="72" name="Oval 71">
            <a:extLst>
              <a:ext uri="{FF2B5EF4-FFF2-40B4-BE49-F238E27FC236}">
                <a16:creationId xmlns:a16="http://schemas.microsoft.com/office/drawing/2014/main" id="{3E9824F7-ADFB-42C2-B010-17E4620A1C4E}"/>
              </a:ext>
            </a:extLst>
          </p:cNvPr>
          <p:cNvSpPr/>
          <p:nvPr/>
        </p:nvSpPr>
        <p:spPr>
          <a:xfrm>
            <a:off x="8885693" y="2348563"/>
            <a:ext cx="226526" cy="222759"/>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9485F06-9AD9-431E-A19B-C0BF0A1C4113}"/>
              </a:ext>
            </a:extLst>
          </p:cNvPr>
          <p:cNvSpPr txBox="1"/>
          <p:nvPr/>
        </p:nvSpPr>
        <p:spPr>
          <a:xfrm>
            <a:off x="8934580" y="2321443"/>
            <a:ext cx="128752" cy="276999"/>
          </a:xfrm>
          <a:prstGeom prst="rect">
            <a:avLst/>
          </a:prstGeom>
          <a:noFill/>
        </p:spPr>
        <p:txBody>
          <a:bodyPr wrap="square" rtlCol="0" anchor="ctr">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rebuchet MS"/>
              </a:rPr>
              <a:t>1</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811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06625" y="2376502"/>
            <a:ext cx="4085375" cy="4481498"/>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prstClr val="white"/>
              </a:solidFill>
              <a:latin typeface="Trebuchet MS"/>
            </a:endParaRPr>
          </a:p>
        </p:txBody>
      </p:sp>
      <p:sp>
        <p:nvSpPr>
          <p:cNvPr id="5" name="Rectangle 4"/>
          <p:cNvSpPr/>
          <p:nvPr/>
        </p:nvSpPr>
        <p:spPr>
          <a:xfrm>
            <a:off x="0" y="2382087"/>
            <a:ext cx="4053312" cy="4475465"/>
          </a:xfrm>
          <a:prstGeom prst="rect">
            <a:avLst/>
          </a:prstGeom>
          <a:solidFill>
            <a:srgbClr val="EAEE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prstClr val="white"/>
              </a:solidFill>
              <a:latin typeface="Trebuchet MS"/>
            </a:endParaRPr>
          </a:p>
        </p:txBody>
      </p:sp>
      <p:sp>
        <p:nvSpPr>
          <p:cNvPr id="6" name="Rectangle 5"/>
          <p:cNvSpPr/>
          <p:nvPr/>
        </p:nvSpPr>
        <p:spPr>
          <a:xfrm>
            <a:off x="4053312" y="2383731"/>
            <a:ext cx="4053312" cy="4473823"/>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prstClr val="white"/>
              </a:solidFill>
              <a:latin typeface="Trebuchet MS"/>
            </a:endParaRPr>
          </a:p>
        </p:txBody>
      </p:sp>
      <p:sp>
        <p:nvSpPr>
          <p:cNvPr id="8" name="TextBox 7"/>
          <p:cNvSpPr txBox="1"/>
          <p:nvPr/>
        </p:nvSpPr>
        <p:spPr>
          <a:xfrm>
            <a:off x="252135" y="3390224"/>
            <a:ext cx="3439700" cy="2739211"/>
          </a:xfrm>
          <a:prstGeom prst="rect">
            <a:avLst/>
          </a:prstGeom>
          <a:noFill/>
        </p:spPr>
        <p:txBody>
          <a:bodyPr wrap="square" rtlCol="0">
            <a:spAutoFit/>
          </a:bodyPr>
          <a:lstStyle/>
          <a:p>
            <a:pPr lvl="0">
              <a:defRPr/>
            </a:pPr>
            <a:r>
              <a:rPr lang="en-US" sz="1600" b="1" kern="0" dirty="0">
                <a:solidFill>
                  <a:sysClr val="windowText" lastClr="000000"/>
                </a:solidFill>
              </a:rPr>
              <a:t>First-Party Data</a:t>
            </a:r>
          </a:p>
          <a:p>
            <a:pPr lvl="0">
              <a:defRPr/>
            </a:pPr>
            <a:endParaRPr lang="en-US" sz="1600" b="1" kern="0" dirty="0">
              <a:solidFill>
                <a:sysClr val="windowText" lastClr="000000"/>
              </a:solidFill>
            </a:endParaRPr>
          </a:p>
          <a:p>
            <a:pPr marL="285750" lvl="0" indent="-285750">
              <a:buFont typeface="Arial" panose="020B0604020202020204" pitchFamily="34" charset="0"/>
              <a:buChar char="•"/>
              <a:defRPr/>
            </a:pPr>
            <a:r>
              <a:rPr lang="en-US" sz="1400" kern="0" dirty="0">
                <a:solidFill>
                  <a:sysClr val="windowText" lastClr="000000"/>
                </a:solidFill>
              </a:rPr>
              <a:t>Advertiser’s data about their own customers, prospects and website users</a:t>
            </a:r>
          </a:p>
          <a:p>
            <a:pPr marL="285750" lvl="0" indent="-285750">
              <a:buFont typeface="Arial" panose="020B0604020202020204" pitchFamily="34" charset="0"/>
              <a:buChar char="•"/>
              <a:defRPr/>
            </a:pPr>
            <a:endParaRPr lang="en-US" sz="1400" kern="0" dirty="0">
              <a:solidFill>
                <a:sysClr val="windowText" lastClr="000000"/>
              </a:solidFill>
            </a:endParaRPr>
          </a:p>
          <a:p>
            <a:pPr marL="285750" lvl="0" indent="-285750">
              <a:buFont typeface="Arial" panose="020B0604020202020204" pitchFamily="34" charset="0"/>
              <a:buChar char="•"/>
              <a:defRPr/>
            </a:pPr>
            <a:r>
              <a:rPr lang="en-US" sz="1400" kern="0" dirty="0">
                <a:solidFill>
                  <a:sysClr val="windowText" lastClr="000000"/>
                </a:solidFill>
              </a:rPr>
              <a:t>Potentially made up of purchase history, registered profiles, email subscribers</a:t>
            </a:r>
          </a:p>
          <a:p>
            <a:pPr marL="285750" lvl="0" indent="-285750">
              <a:buFont typeface="Arial" panose="020B0604020202020204" pitchFamily="34" charset="0"/>
              <a:buChar char="•"/>
              <a:defRPr/>
            </a:pPr>
            <a:endParaRPr lang="en-US" sz="1400" kern="0" dirty="0">
              <a:solidFill>
                <a:sysClr val="windowText" lastClr="000000"/>
              </a:solidFill>
            </a:endParaRPr>
          </a:p>
          <a:p>
            <a:pPr marL="285750" lvl="0" indent="-285750">
              <a:buFont typeface="Arial" panose="020B0604020202020204" pitchFamily="34" charset="0"/>
              <a:buChar char="•"/>
              <a:defRPr/>
            </a:pPr>
            <a:r>
              <a:rPr lang="en-US" sz="1400" kern="0" dirty="0">
                <a:solidFill>
                  <a:sysClr val="windowText" lastClr="000000"/>
                </a:solidFill>
              </a:rPr>
              <a:t>Can be completed and enriched by Third-Party data</a:t>
            </a:r>
          </a:p>
        </p:txBody>
      </p:sp>
      <p:sp>
        <p:nvSpPr>
          <p:cNvPr id="11" name="TextBox 10">
            <a:extLst>
              <a:ext uri="{FF2B5EF4-FFF2-40B4-BE49-F238E27FC236}">
                <a16:creationId xmlns:a16="http://schemas.microsoft.com/office/drawing/2014/main" id="{2C012936-4671-4BC2-A754-C0A5CBB39E39}"/>
              </a:ext>
            </a:extLst>
          </p:cNvPr>
          <p:cNvSpPr txBox="1"/>
          <p:nvPr/>
        </p:nvSpPr>
        <p:spPr>
          <a:xfrm>
            <a:off x="4305447" y="3390224"/>
            <a:ext cx="3439700" cy="2523768"/>
          </a:xfrm>
          <a:prstGeom prst="rect">
            <a:avLst/>
          </a:prstGeom>
          <a:noFill/>
        </p:spPr>
        <p:txBody>
          <a:bodyPr wrap="square" rtlCol="0">
            <a:spAutoFit/>
          </a:bodyPr>
          <a:lstStyle/>
          <a:p>
            <a:pPr lvl="0">
              <a:defRPr/>
            </a:pPr>
            <a:r>
              <a:rPr lang="en-US" sz="1600" b="1" kern="0" dirty="0">
                <a:solidFill>
                  <a:sysClr val="windowText" lastClr="000000"/>
                </a:solidFill>
              </a:rPr>
              <a:t>Second-Party Data</a:t>
            </a:r>
          </a:p>
          <a:p>
            <a:pPr lvl="0">
              <a:defRPr/>
            </a:pPr>
            <a:endParaRPr lang="en-US" sz="1600" b="1" kern="0" dirty="0">
              <a:solidFill>
                <a:sysClr val="windowText" lastClr="000000"/>
              </a:solidFill>
            </a:endParaRPr>
          </a:p>
          <a:p>
            <a:pPr marL="285750" lvl="0" indent="-285750">
              <a:buFont typeface="Arial" panose="020B0604020202020204" pitchFamily="34" charset="0"/>
              <a:buChar char="•"/>
              <a:defRPr/>
            </a:pPr>
            <a:r>
              <a:rPr lang="en-US" sz="1400" kern="0" dirty="0">
                <a:solidFill>
                  <a:sysClr val="windowText" lastClr="000000"/>
                </a:solidFill>
              </a:rPr>
              <a:t>Data elements from partners or affiliates that a brand works with</a:t>
            </a:r>
          </a:p>
          <a:p>
            <a:pPr marL="285750" lvl="0" indent="-285750">
              <a:buFont typeface="Arial" panose="020B0604020202020204" pitchFamily="34" charset="0"/>
              <a:buChar char="•"/>
              <a:defRPr/>
            </a:pPr>
            <a:endParaRPr lang="en-US" sz="1400" kern="0" dirty="0">
              <a:solidFill>
                <a:sysClr val="windowText" lastClr="000000"/>
              </a:solidFill>
            </a:endParaRPr>
          </a:p>
          <a:p>
            <a:pPr marL="285750" lvl="0" indent="-285750">
              <a:buFont typeface="Arial" panose="020B0604020202020204" pitchFamily="34" charset="0"/>
              <a:buChar char="•"/>
              <a:defRPr/>
            </a:pPr>
            <a:r>
              <a:rPr lang="en-US" sz="1400" kern="0" dirty="0">
                <a:solidFill>
                  <a:sysClr val="windowText" lastClr="000000"/>
                </a:solidFill>
              </a:rPr>
              <a:t>Advertiser may share a customer who they would like to co-market to</a:t>
            </a:r>
          </a:p>
          <a:p>
            <a:pPr marL="285750" lvl="0" indent="-285750">
              <a:buFont typeface="Arial" panose="020B0604020202020204" pitchFamily="34" charset="0"/>
              <a:buChar char="•"/>
              <a:defRPr/>
            </a:pPr>
            <a:endParaRPr lang="en-US" sz="1400" kern="0" dirty="0">
              <a:solidFill>
                <a:sysClr val="windowText" lastClr="000000"/>
              </a:solidFill>
            </a:endParaRPr>
          </a:p>
          <a:p>
            <a:pPr marL="285750" lvl="0" indent="-285750">
              <a:buFont typeface="Arial" panose="020B0604020202020204" pitchFamily="34" charset="0"/>
              <a:buChar char="•"/>
              <a:defRPr/>
            </a:pPr>
            <a:r>
              <a:rPr lang="en-US" sz="1400" kern="0" dirty="0">
                <a:solidFill>
                  <a:sysClr val="windowText" lastClr="000000"/>
                </a:solidFill>
              </a:rPr>
              <a:t>Example: credit card company wants to target individuals who frequently travel on a specific airline</a:t>
            </a:r>
          </a:p>
        </p:txBody>
      </p:sp>
      <p:sp>
        <p:nvSpPr>
          <p:cNvPr id="12" name="TextBox 11">
            <a:extLst>
              <a:ext uri="{FF2B5EF4-FFF2-40B4-BE49-F238E27FC236}">
                <a16:creationId xmlns:a16="http://schemas.microsoft.com/office/drawing/2014/main" id="{6C4D88BF-8232-4E5C-B690-3ACBE3C4E92A}"/>
              </a:ext>
            </a:extLst>
          </p:cNvPr>
          <p:cNvSpPr txBox="1"/>
          <p:nvPr/>
        </p:nvSpPr>
        <p:spPr>
          <a:xfrm>
            <a:off x="8512234" y="3390224"/>
            <a:ext cx="3127000" cy="3170099"/>
          </a:xfrm>
          <a:prstGeom prst="rect">
            <a:avLst/>
          </a:prstGeom>
          <a:noFill/>
        </p:spPr>
        <p:txBody>
          <a:bodyPr wrap="square" rtlCol="0">
            <a:spAutoFit/>
          </a:bodyPr>
          <a:lstStyle/>
          <a:p>
            <a:pPr lvl="0">
              <a:defRPr/>
            </a:pPr>
            <a:r>
              <a:rPr lang="en-US" sz="1600" b="1" kern="0" dirty="0">
                <a:solidFill>
                  <a:schemeClr val="bg1"/>
                </a:solidFill>
              </a:rPr>
              <a:t>Third-Party Data</a:t>
            </a:r>
          </a:p>
          <a:p>
            <a:pPr lvl="0">
              <a:defRPr/>
            </a:pPr>
            <a:endParaRPr lang="en-US" sz="1600" b="1" kern="0" dirty="0">
              <a:solidFill>
                <a:schemeClr val="bg1"/>
              </a:solidFill>
            </a:endParaRPr>
          </a:p>
          <a:p>
            <a:pPr marL="285750" lvl="0" indent="-285750">
              <a:buFont typeface="Arial" panose="020B0604020202020204" pitchFamily="34" charset="0"/>
              <a:buChar char="•"/>
              <a:defRPr/>
            </a:pPr>
            <a:r>
              <a:rPr lang="en-US" sz="1400" kern="0" dirty="0">
                <a:solidFill>
                  <a:schemeClr val="bg1"/>
                </a:solidFill>
              </a:rPr>
              <a:t>Data an advertiser acquires from other companies such as Experian or Acxiom</a:t>
            </a:r>
          </a:p>
          <a:p>
            <a:pPr marL="285750" lvl="0" indent="-285750">
              <a:buFont typeface="Arial" panose="020B0604020202020204" pitchFamily="34" charset="0"/>
              <a:buChar char="•"/>
              <a:defRPr/>
            </a:pPr>
            <a:endParaRPr lang="en-US" sz="1400" kern="0" dirty="0">
              <a:solidFill>
                <a:schemeClr val="bg1"/>
              </a:solidFill>
            </a:endParaRPr>
          </a:p>
          <a:p>
            <a:pPr marL="285750" lvl="0" indent="-285750">
              <a:buFont typeface="Arial" panose="020B0604020202020204" pitchFamily="34" charset="0"/>
              <a:buChar char="•"/>
              <a:defRPr/>
            </a:pPr>
            <a:r>
              <a:rPr lang="en-US" sz="1400" kern="0" dirty="0">
                <a:solidFill>
                  <a:schemeClr val="bg1"/>
                </a:solidFill>
              </a:rPr>
              <a:t>Important to vet that Third-Party data has both scale and accuracy</a:t>
            </a:r>
          </a:p>
          <a:p>
            <a:pPr marL="285750" lvl="0" indent="-285750">
              <a:buFont typeface="Arial" panose="020B0604020202020204" pitchFamily="34" charset="0"/>
              <a:buChar char="•"/>
              <a:defRPr/>
            </a:pPr>
            <a:endParaRPr lang="en-US" sz="1400" kern="0" dirty="0">
              <a:solidFill>
                <a:schemeClr val="bg1"/>
              </a:solidFill>
            </a:endParaRPr>
          </a:p>
          <a:p>
            <a:pPr marL="285750" lvl="0" indent="-285750">
              <a:buFont typeface="Arial" panose="020B0604020202020204" pitchFamily="34" charset="0"/>
              <a:buChar char="•"/>
              <a:defRPr/>
            </a:pPr>
            <a:r>
              <a:rPr lang="en-US" sz="1400" kern="0" dirty="0">
                <a:solidFill>
                  <a:schemeClr val="bg1"/>
                </a:solidFill>
              </a:rPr>
              <a:t>Can be used on its own, or with first- and second-party data to enrich targeting and segmentation</a:t>
            </a:r>
          </a:p>
        </p:txBody>
      </p:sp>
      <p:sp>
        <p:nvSpPr>
          <p:cNvPr id="16" name="Title Placeholder 1">
            <a:extLst>
              <a:ext uri="{FF2B5EF4-FFF2-40B4-BE49-F238E27FC236}">
                <a16:creationId xmlns:a16="http://schemas.microsoft.com/office/drawing/2014/main" id="{FF98E281-F2DE-4CDD-A738-CE2023BB6B46}"/>
              </a:ext>
            </a:extLst>
          </p:cNvPr>
          <p:cNvSpPr txBox="1">
            <a:spLocks/>
          </p:cNvSpPr>
          <p:nvPr/>
        </p:nvSpPr>
        <p:spPr>
          <a:xfrm>
            <a:off x="254973" y="210628"/>
            <a:ext cx="11097205" cy="793544"/>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cs typeface="+mj-cs"/>
              </a:rPr>
              <a:t>An Addressable Advertiser Can Mine Data From Different Sources To Determine Their Target Audience &amp; Best Prospects</a:t>
            </a:r>
          </a:p>
        </p:txBody>
      </p:sp>
      <p:sp>
        <p:nvSpPr>
          <p:cNvPr id="17" name="TextBox 16">
            <a:extLst>
              <a:ext uri="{FF2B5EF4-FFF2-40B4-BE49-F238E27FC236}">
                <a16:creationId xmlns:a16="http://schemas.microsoft.com/office/drawing/2014/main" id="{8A862C0E-1772-4282-9276-895A765B8BB7}"/>
              </a:ext>
            </a:extLst>
          </p:cNvPr>
          <p:cNvSpPr txBox="1"/>
          <p:nvPr/>
        </p:nvSpPr>
        <p:spPr>
          <a:xfrm>
            <a:off x="254974" y="1128981"/>
            <a:ext cx="8675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 precise, desired audience can be developed through first-, second- or third-party data</a:t>
            </a:r>
          </a:p>
        </p:txBody>
      </p:sp>
      <p:sp>
        <p:nvSpPr>
          <p:cNvPr id="13" name="TextBox 12">
            <a:extLst>
              <a:ext uri="{FF2B5EF4-FFF2-40B4-BE49-F238E27FC236}">
                <a16:creationId xmlns:a16="http://schemas.microsoft.com/office/drawing/2014/main" id="{7CC5D9FF-98E6-4C16-AC7C-DDDC2C0586A0}"/>
              </a:ext>
            </a:extLst>
          </p:cNvPr>
          <p:cNvSpPr txBox="1"/>
          <p:nvPr/>
        </p:nvSpPr>
        <p:spPr>
          <a:xfrm>
            <a:off x="63681" y="6587839"/>
            <a:ext cx="38908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internal VAB information and Experian Addressable TV Whitepaper</a:t>
            </a:r>
            <a:endParaRPr kumimoji="0" lang="en-US" sz="900" b="1" i="1" u="sng"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endParaRPr>
          </a:p>
        </p:txBody>
      </p:sp>
      <p:sp>
        <p:nvSpPr>
          <p:cNvPr id="19" name="Slide Number Placeholder 5">
            <a:extLst>
              <a:ext uri="{FF2B5EF4-FFF2-40B4-BE49-F238E27FC236}">
                <a16:creationId xmlns:a16="http://schemas.microsoft.com/office/drawing/2014/main" id="{E675E5AE-BFC7-4316-9D1E-97E3632D4DCB}"/>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20" name="Picture 19">
            <a:extLst>
              <a:ext uri="{FF2B5EF4-FFF2-40B4-BE49-F238E27FC236}">
                <a16:creationId xmlns:a16="http://schemas.microsoft.com/office/drawing/2014/main" id="{0589BB7C-D89D-41BA-ACE4-BC9BEC220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23" t="24698" r="26650" b="31150"/>
          <a:stretch/>
        </p:blipFill>
        <p:spPr>
          <a:xfrm>
            <a:off x="0" y="1658698"/>
            <a:ext cx="4053312" cy="143560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39913"/>
          <a:stretch/>
        </p:blipFill>
        <p:spPr>
          <a:xfrm>
            <a:off x="4053312" y="1660973"/>
            <a:ext cx="4053312" cy="143333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836" t="1687" r="1499" b="44321"/>
          <a:stretch/>
        </p:blipFill>
        <p:spPr>
          <a:xfrm>
            <a:off x="8106625" y="1660972"/>
            <a:ext cx="4085375" cy="1433333"/>
          </a:xfrm>
          <a:prstGeom prst="rect">
            <a:avLst/>
          </a:prstGeom>
        </p:spPr>
      </p:pic>
    </p:spTree>
    <p:extLst>
      <p:ext uri="{BB962C8B-B14F-4D97-AF65-F5344CB8AC3E}">
        <p14:creationId xmlns:p14="http://schemas.microsoft.com/office/powerpoint/2010/main" val="1386226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DEE152-AF7C-459D-9847-579118BEE8B3}"/>
              </a:ext>
            </a:extLst>
          </p:cNvPr>
          <p:cNvSpPr txBox="1"/>
          <p:nvPr/>
        </p:nvSpPr>
        <p:spPr>
          <a:xfrm>
            <a:off x="0" y="138947"/>
            <a:ext cx="12191999" cy="892552"/>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2600" spc="-100" dirty="0">
                <a:solidFill>
                  <a:srgbClr val="00A9AC"/>
                </a:solidFill>
                <a:latin typeface="Trebuchet MS"/>
                <a:ea typeface="+mj-ea"/>
                <a:cs typeface="+mj-cs"/>
              </a:rPr>
              <a:t>Advertisers Now Have Numerous Resources Available To Them Through </a:t>
            </a:r>
          </a:p>
          <a:p>
            <a:pPr marL="0" marR="0" lvl="0" indent="0" algn="ctr" defTabSz="454888" rtl="0" eaLnBrk="1" fontAlgn="auto" latinLnBrk="0" hangingPunct="1">
              <a:lnSpc>
                <a:spcPct val="100000"/>
              </a:lnSpc>
              <a:spcBef>
                <a:spcPts val="0"/>
              </a:spcBef>
              <a:spcAft>
                <a:spcPts val="0"/>
              </a:spcAft>
              <a:buClrTx/>
              <a:buSzTx/>
              <a:buFontTx/>
              <a:buNone/>
              <a:tabLst/>
              <a:defRPr/>
            </a:pPr>
            <a:r>
              <a:rPr lang="en-US" sz="2600" spc="-100" dirty="0">
                <a:solidFill>
                  <a:srgbClr val="00A9AC"/>
                </a:solidFill>
                <a:latin typeface="Trebuchet MS"/>
                <a:ea typeface="+mj-ea"/>
                <a:cs typeface="+mj-cs"/>
              </a:rPr>
              <a:t>A Growing Ecosystem Of Data Providers &amp; Measurement Companies</a:t>
            </a:r>
          </a:p>
        </p:txBody>
      </p:sp>
      <p:sp>
        <p:nvSpPr>
          <p:cNvPr id="92" name="Rectangle 91">
            <a:extLst>
              <a:ext uri="{FF2B5EF4-FFF2-40B4-BE49-F238E27FC236}">
                <a16:creationId xmlns:a16="http://schemas.microsoft.com/office/drawing/2014/main" id="{C89FF764-7F60-441B-8E34-EEACC814182B}"/>
              </a:ext>
            </a:extLst>
          </p:cNvPr>
          <p:cNvSpPr/>
          <p:nvPr/>
        </p:nvSpPr>
        <p:spPr>
          <a:xfrm>
            <a:off x="156785" y="6636670"/>
            <a:ext cx="7146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LUMA Partners LLC 2018. Note: these are examples of companies and not meant to be an exhaustive list.</a:t>
            </a:r>
          </a:p>
        </p:txBody>
      </p:sp>
      <p:grpSp>
        <p:nvGrpSpPr>
          <p:cNvPr id="2051" name="Group 2050">
            <a:extLst>
              <a:ext uri="{FF2B5EF4-FFF2-40B4-BE49-F238E27FC236}">
                <a16:creationId xmlns:a16="http://schemas.microsoft.com/office/drawing/2014/main" id="{09626930-9903-4DD7-AFBF-4FA913DD4435}"/>
              </a:ext>
            </a:extLst>
          </p:cNvPr>
          <p:cNvGrpSpPr/>
          <p:nvPr/>
        </p:nvGrpSpPr>
        <p:grpSpPr>
          <a:xfrm>
            <a:off x="1577096" y="1371588"/>
            <a:ext cx="3829568" cy="1655347"/>
            <a:chOff x="1665996" y="1008552"/>
            <a:chExt cx="3829568" cy="1655347"/>
          </a:xfrm>
        </p:grpSpPr>
        <p:sp>
          <p:nvSpPr>
            <p:cNvPr id="44" name="Rectangle: Rounded Corners 43">
              <a:extLst>
                <a:ext uri="{FF2B5EF4-FFF2-40B4-BE49-F238E27FC236}">
                  <a16:creationId xmlns:a16="http://schemas.microsoft.com/office/drawing/2014/main" id="{5F2A6819-FEE5-4389-9683-6E7ABA93A5E7}"/>
                </a:ext>
              </a:extLst>
            </p:cNvPr>
            <p:cNvSpPr/>
            <p:nvPr/>
          </p:nvSpPr>
          <p:spPr>
            <a:xfrm>
              <a:off x="1665996" y="1162894"/>
              <a:ext cx="3829568" cy="1501005"/>
            </a:xfrm>
            <a:prstGeom prst="roundRect">
              <a:avLst/>
            </a:prstGeom>
            <a:solidFill>
              <a:schemeClr val="bg1"/>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A2F26CB8-49F6-4311-81DB-12251783594C}"/>
                </a:ext>
              </a:extLst>
            </p:cNvPr>
            <p:cNvSpPr txBox="1"/>
            <p:nvPr/>
          </p:nvSpPr>
          <p:spPr>
            <a:xfrm>
              <a:off x="2737147" y="1008552"/>
              <a:ext cx="1687267" cy="504517"/>
            </a:xfrm>
            <a:prstGeom prst="rect">
              <a:avLst/>
            </a:prstGeom>
            <a:solidFill>
              <a:schemeClr val="bg1"/>
            </a:solidFill>
          </p:spPr>
          <p:txBody>
            <a:bodyPr wrap="square" rtlCol="0">
              <a:spAutoFit/>
            </a:bodyPr>
            <a:lstStyle/>
            <a:p>
              <a:pPr algn="ctr"/>
              <a:r>
                <a:rPr lang="en-US" sz="1400" b="1" dirty="0"/>
                <a:t>Data Management &amp; Measurement</a:t>
              </a:r>
            </a:p>
          </p:txBody>
        </p:sp>
        <p:pic>
          <p:nvPicPr>
            <p:cNvPr id="46" name="Picture 2" descr="Image result for nielsen logo">
              <a:extLst>
                <a:ext uri="{FF2B5EF4-FFF2-40B4-BE49-F238E27FC236}">
                  <a16:creationId xmlns:a16="http://schemas.microsoft.com/office/drawing/2014/main" id="{501ED0B3-70D4-460B-B197-228E4644919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4446" y="1543455"/>
              <a:ext cx="845435" cy="299756"/>
            </a:xfrm>
            <a:prstGeom prst="rect">
              <a:avLst/>
            </a:prstGeom>
            <a:solidFill>
              <a:schemeClr val="bg1"/>
            </a:solidFill>
          </p:spPr>
        </p:pic>
        <p:pic>
          <p:nvPicPr>
            <p:cNvPr id="54" name="Picture 53">
              <a:extLst>
                <a:ext uri="{FF2B5EF4-FFF2-40B4-BE49-F238E27FC236}">
                  <a16:creationId xmlns:a16="http://schemas.microsoft.com/office/drawing/2014/main" id="{512DB9C2-7F37-483E-ACCD-004415CA9152}"/>
                </a:ext>
              </a:extLst>
            </p:cNvPr>
            <p:cNvPicPr>
              <a:picLocks noChangeAspect="1"/>
            </p:cNvPicPr>
            <p:nvPr/>
          </p:nvPicPr>
          <p:blipFill>
            <a:blip r:embed="rId3">
              <a:clrChange>
                <a:clrFrom>
                  <a:srgbClr val="FCF7F7"/>
                </a:clrFrom>
                <a:clrTo>
                  <a:srgbClr val="FCF7F7">
                    <a:alpha val="0"/>
                  </a:srgbClr>
                </a:clrTo>
              </a:clrChange>
            </a:blip>
            <a:stretch>
              <a:fillRect/>
            </a:stretch>
          </p:blipFill>
          <p:spPr>
            <a:xfrm>
              <a:off x="3384697" y="1566694"/>
              <a:ext cx="1101986" cy="253278"/>
            </a:xfrm>
            <a:prstGeom prst="rect">
              <a:avLst/>
            </a:prstGeom>
            <a:solidFill>
              <a:schemeClr val="bg1"/>
            </a:solidFill>
          </p:spPr>
        </p:pic>
        <p:pic>
          <p:nvPicPr>
            <p:cNvPr id="1026" name="Picture 2" descr="Image result for ispot.tv logo">
              <a:extLst>
                <a:ext uri="{FF2B5EF4-FFF2-40B4-BE49-F238E27FC236}">
                  <a16:creationId xmlns:a16="http://schemas.microsoft.com/office/drawing/2014/main" id="{FCE7CBEB-551F-4036-A05D-50FBB6E2F31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1599" y="1559473"/>
              <a:ext cx="741380" cy="267721"/>
            </a:xfrm>
            <a:prstGeom prst="rect">
              <a:avLst/>
            </a:prstGeom>
            <a:solidFill>
              <a:schemeClr val="bg1"/>
            </a:solidFill>
          </p:spPr>
        </p:pic>
        <p:pic>
          <p:nvPicPr>
            <p:cNvPr id="1030" name="Picture 6" descr="Image result for alphonso logo">
              <a:extLst>
                <a:ext uri="{FF2B5EF4-FFF2-40B4-BE49-F238E27FC236}">
                  <a16:creationId xmlns:a16="http://schemas.microsoft.com/office/drawing/2014/main" id="{7065928F-009F-4BF1-A3C4-62D15EF9692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44796" y="2075997"/>
              <a:ext cx="933161" cy="270296"/>
            </a:xfrm>
            <a:prstGeom prst="rect">
              <a:avLst/>
            </a:prstGeom>
            <a:solidFill>
              <a:schemeClr val="bg1"/>
            </a:solidFill>
          </p:spPr>
        </p:pic>
        <p:pic>
          <p:nvPicPr>
            <p:cNvPr id="1032" name="Picture 8" descr="Image result for tvision logo">
              <a:extLst>
                <a:ext uri="{FF2B5EF4-FFF2-40B4-BE49-F238E27FC236}">
                  <a16:creationId xmlns:a16="http://schemas.microsoft.com/office/drawing/2014/main" id="{2B56A1C1-7206-47B2-B878-0F7B87BDBED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22808" y="2106476"/>
              <a:ext cx="1019876" cy="310938"/>
            </a:xfrm>
            <a:prstGeom prst="rect">
              <a:avLst/>
            </a:prstGeom>
            <a:solidFill>
              <a:schemeClr val="bg1"/>
            </a:solidFill>
          </p:spPr>
        </p:pic>
        <p:pic>
          <p:nvPicPr>
            <p:cNvPr id="1034" name="Picture 10" descr="Image result for data + math logo">
              <a:extLst>
                <a:ext uri="{FF2B5EF4-FFF2-40B4-BE49-F238E27FC236}">
                  <a16:creationId xmlns:a16="http://schemas.microsoft.com/office/drawing/2014/main" id="{B91E7FDD-8F08-49B3-8BEE-1F4478A4E76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0131" y="1828201"/>
              <a:ext cx="765888" cy="765888"/>
            </a:xfrm>
            <a:prstGeom prst="rect">
              <a:avLst/>
            </a:prstGeom>
            <a:solidFill>
              <a:schemeClr val="bg1"/>
            </a:solidFill>
          </p:spPr>
        </p:pic>
        <p:pic>
          <p:nvPicPr>
            <p:cNvPr id="1036" name="Picture 12" descr="Image result for videoamp logo">
              <a:extLst>
                <a:ext uri="{FF2B5EF4-FFF2-40B4-BE49-F238E27FC236}">
                  <a16:creationId xmlns:a16="http://schemas.microsoft.com/office/drawing/2014/main" id="{058684CF-AB15-4F83-AB76-C4592ADE7FD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08105" y="2070558"/>
              <a:ext cx="871855" cy="281174"/>
            </a:xfrm>
            <a:prstGeom prst="rect">
              <a:avLst/>
            </a:prstGeom>
            <a:solidFill>
              <a:schemeClr val="bg1"/>
            </a:solidFill>
          </p:spPr>
        </p:pic>
        <p:pic>
          <p:nvPicPr>
            <p:cNvPr id="1028" name="Picture 4" descr="Image result for samba tv logo">
              <a:extLst>
                <a:ext uri="{FF2B5EF4-FFF2-40B4-BE49-F238E27FC236}">
                  <a16:creationId xmlns:a16="http://schemas.microsoft.com/office/drawing/2014/main" id="{B47A2971-D854-497E-98BF-3F099DBD642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98400" y="1569337"/>
              <a:ext cx="929979" cy="247993"/>
            </a:xfrm>
            <a:prstGeom prst="rect">
              <a:avLst/>
            </a:prstGeom>
            <a:solidFill>
              <a:schemeClr val="bg1"/>
            </a:solidFill>
          </p:spPr>
        </p:pic>
      </p:grpSp>
      <p:sp>
        <p:nvSpPr>
          <p:cNvPr id="79" name="Rectangle: Rounded Corners 78">
            <a:extLst>
              <a:ext uri="{FF2B5EF4-FFF2-40B4-BE49-F238E27FC236}">
                <a16:creationId xmlns:a16="http://schemas.microsoft.com/office/drawing/2014/main" id="{DAF28423-4FEF-410B-AF31-0AB26159B888}"/>
              </a:ext>
            </a:extLst>
          </p:cNvPr>
          <p:cNvSpPr/>
          <p:nvPr/>
        </p:nvSpPr>
        <p:spPr>
          <a:xfrm>
            <a:off x="269956" y="3293427"/>
            <a:ext cx="3164932" cy="1630969"/>
          </a:xfrm>
          <a:prstGeom prst="roundRect">
            <a:avLst/>
          </a:prstGeom>
          <a:solidFill>
            <a:schemeClr val="bg1"/>
          </a:solidFill>
          <a:ln>
            <a:solidFill>
              <a:srgbClr val="3682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19B7A8E3-20A9-4F80-AAC9-615138099D25}"/>
              </a:ext>
            </a:extLst>
          </p:cNvPr>
          <p:cNvSpPr txBox="1"/>
          <p:nvPr/>
        </p:nvSpPr>
        <p:spPr>
          <a:xfrm>
            <a:off x="1008789" y="3102627"/>
            <a:ext cx="1687267" cy="523220"/>
          </a:xfrm>
          <a:prstGeom prst="rect">
            <a:avLst/>
          </a:prstGeom>
          <a:solidFill>
            <a:schemeClr val="bg1"/>
          </a:solidFill>
        </p:spPr>
        <p:txBody>
          <a:bodyPr wrap="square" rtlCol="0">
            <a:spAutoFit/>
          </a:bodyPr>
          <a:lstStyle/>
          <a:p>
            <a:pPr algn="ctr"/>
            <a:r>
              <a:rPr lang="en-US" sz="1400" b="1" dirty="0"/>
              <a:t>Demand-Side Media Facilitation</a:t>
            </a:r>
          </a:p>
        </p:txBody>
      </p:sp>
      <p:pic>
        <p:nvPicPr>
          <p:cNvPr id="105" name="Picture 26" descr="Image result for comcast logo">
            <a:extLst>
              <a:ext uri="{FF2B5EF4-FFF2-40B4-BE49-F238E27FC236}">
                <a16:creationId xmlns:a16="http://schemas.microsoft.com/office/drawing/2014/main" id="{93DA9459-AF0B-4AA8-A731-9660B2701C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499" y="3657368"/>
            <a:ext cx="768577" cy="27210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simulmedia logo">
            <a:extLst>
              <a:ext uri="{FF2B5EF4-FFF2-40B4-BE49-F238E27FC236}">
                <a16:creationId xmlns:a16="http://schemas.microsoft.com/office/drawing/2014/main" id="{E77F1CDB-19C0-46E9-B96D-C0A83F8AA7F2}"/>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35324" b="46012"/>
          <a:stretch/>
        </p:blipFill>
        <p:spPr bwMode="auto">
          <a:xfrm>
            <a:off x="1339868" y="3704763"/>
            <a:ext cx="1369110" cy="17731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4c logo">
            <a:extLst>
              <a:ext uri="{FF2B5EF4-FFF2-40B4-BE49-F238E27FC236}">
                <a16:creationId xmlns:a16="http://schemas.microsoft.com/office/drawing/2014/main" id="{D48C79E0-E83C-4A33-90FF-739B03B96E51}"/>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9770" y="3631449"/>
            <a:ext cx="376894" cy="32394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extremereach logo">
            <a:extLst>
              <a:ext uri="{FF2B5EF4-FFF2-40B4-BE49-F238E27FC236}">
                <a16:creationId xmlns:a16="http://schemas.microsoft.com/office/drawing/2014/main" id="{51CBCB98-9AF1-41D7-BE52-277D0C51CE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2658" y="4015503"/>
            <a:ext cx="1361581" cy="2074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D83E90E4-AD50-486D-A9F7-8A50E10490E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996104" y="3940810"/>
            <a:ext cx="1148641" cy="356813"/>
          </a:xfrm>
          <a:prstGeom prst="rect">
            <a:avLst/>
          </a:prstGeom>
        </p:spPr>
      </p:pic>
      <p:pic>
        <p:nvPicPr>
          <p:cNvPr id="1064" name="Picture 40" descr="Image result for mediaocean logo">
            <a:extLst>
              <a:ext uri="{FF2B5EF4-FFF2-40B4-BE49-F238E27FC236}">
                <a16:creationId xmlns:a16="http://schemas.microsoft.com/office/drawing/2014/main" id="{A8722EC5-9F66-4DDA-BBB9-9456D122139C}"/>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t="23794" b="24616"/>
          <a:stretch/>
        </p:blipFill>
        <p:spPr bwMode="auto">
          <a:xfrm>
            <a:off x="615266" y="4350850"/>
            <a:ext cx="1125275" cy="29026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Related image">
            <a:extLst>
              <a:ext uri="{FF2B5EF4-FFF2-40B4-BE49-F238E27FC236}">
                <a16:creationId xmlns:a16="http://schemas.microsoft.com/office/drawing/2014/main" id="{B1901214-3770-4BEE-AEEC-FF2AE980FC6C}"/>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0294" y="4311234"/>
            <a:ext cx="1276481" cy="44676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CA95394-94FB-4327-A82E-BACBE020D327}"/>
              </a:ext>
            </a:extLst>
          </p:cNvPr>
          <p:cNvSpPr/>
          <p:nvPr/>
        </p:nvSpPr>
        <p:spPr>
          <a:xfrm>
            <a:off x="3548873" y="3275373"/>
            <a:ext cx="3164932" cy="1630969"/>
          </a:xfrm>
          <a:prstGeom prst="roundRect">
            <a:avLst/>
          </a:prstGeom>
          <a:solidFill>
            <a:schemeClr val="bg1"/>
          </a:solidFill>
          <a:ln>
            <a:solidFill>
              <a:srgbClr val="50C8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50D26EC3-A2D9-4AAE-A1FF-C4421E2373B9}"/>
              </a:ext>
            </a:extLst>
          </p:cNvPr>
          <p:cNvSpPr txBox="1"/>
          <p:nvPr/>
        </p:nvSpPr>
        <p:spPr>
          <a:xfrm>
            <a:off x="4287706" y="3102627"/>
            <a:ext cx="1687267" cy="523220"/>
          </a:xfrm>
          <a:prstGeom prst="rect">
            <a:avLst/>
          </a:prstGeom>
          <a:solidFill>
            <a:schemeClr val="bg1"/>
          </a:solidFill>
        </p:spPr>
        <p:txBody>
          <a:bodyPr wrap="square" rtlCol="0">
            <a:spAutoFit/>
          </a:bodyPr>
          <a:lstStyle/>
          <a:p>
            <a:pPr algn="ctr"/>
            <a:r>
              <a:rPr lang="en-US" sz="1400" b="1" dirty="0"/>
              <a:t>Supply-Side Media Facilitation</a:t>
            </a:r>
          </a:p>
        </p:txBody>
      </p:sp>
      <p:pic>
        <p:nvPicPr>
          <p:cNvPr id="1068" name="Picture 44" descr="Image result for open AP logo">
            <a:extLst>
              <a:ext uri="{FF2B5EF4-FFF2-40B4-BE49-F238E27FC236}">
                <a16:creationId xmlns:a16="http://schemas.microsoft.com/office/drawing/2014/main" id="{ACB992B8-1EDE-4219-99CD-EBC2215C7D77}"/>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3626" y="3590046"/>
            <a:ext cx="447399" cy="25166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vantage viacom logo">
            <a:extLst>
              <a:ext uri="{FF2B5EF4-FFF2-40B4-BE49-F238E27FC236}">
                <a16:creationId xmlns:a16="http://schemas.microsoft.com/office/drawing/2014/main" id="{7DCA6074-8E98-446E-912A-6CF51F9081E0}"/>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7190" r="30240"/>
          <a:stretch/>
        </p:blipFill>
        <p:spPr bwMode="auto">
          <a:xfrm>
            <a:off x="4295298" y="3454321"/>
            <a:ext cx="395892" cy="52311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amdocs logo">
            <a:extLst>
              <a:ext uri="{FF2B5EF4-FFF2-40B4-BE49-F238E27FC236}">
                <a16:creationId xmlns:a16="http://schemas.microsoft.com/office/drawing/2014/main" id="{CDF0F6FC-9568-4254-B3EF-569CBF19DEF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65463" y="3632115"/>
            <a:ext cx="768577" cy="16752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Related image">
            <a:extLst>
              <a:ext uri="{FF2B5EF4-FFF2-40B4-BE49-F238E27FC236}">
                <a16:creationId xmlns:a16="http://schemas.microsoft.com/office/drawing/2014/main" id="{E1CE8AE9-05E9-46CC-9C1B-0FE21D435229}"/>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t="31047" b="35311"/>
          <a:stretch/>
        </p:blipFill>
        <p:spPr bwMode="auto">
          <a:xfrm>
            <a:off x="5608314" y="3616326"/>
            <a:ext cx="1047061" cy="19910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2" descr="Related image">
            <a:extLst>
              <a:ext uri="{FF2B5EF4-FFF2-40B4-BE49-F238E27FC236}">
                <a16:creationId xmlns:a16="http://schemas.microsoft.com/office/drawing/2014/main" id="{8322D38F-2761-4D2B-A4C4-6A5ABBCB7EBC}"/>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9718" y="4008335"/>
            <a:ext cx="959041" cy="33566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Related image">
            <a:extLst>
              <a:ext uri="{FF2B5EF4-FFF2-40B4-BE49-F238E27FC236}">
                <a16:creationId xmlns:a16="http://schemas.microsoft.com/office/drawing/2014/main" id="{E6E163F8-8CA4-4E47-BCBC-B72DAD6BC2B1}"/>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t="26683" b="28593"/>
          <a:stretch/>
        </p:blipFill>
        <p:spPr bwMode="auto">
          <a:xfrm>
            <a:off x="4410903" y="4086451"/>
            <a:ext cx="767232" cy="17943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4" descr="Image result for sorenson media logo">
            <a:extLst>
              <a:ext uri="{FF2B5EF4-FFF2-40B4-BE49-F238E27FC236}">
                <a16:creationId xmlns:a16="http://schemas.microsoft.com/office/drawing/2014/main" id="{D685D021-61D2-428E-BB86-6B92925FD49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09179" y="4082685"/>
            <a:ext cx="929979" cy="186964"/>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2" descr="Image result for ncc media logo">
            <a:extLst>
              <a:ext uri="{FF2B5EF4-FFF2-40B4-BE49-F238E27FC236}">
                <a16:creationId xmlns:a16="http://schemas.microsoft.com/office/drawing/2014/main" id="{BA456ECE-3C8B-4933-BFE9-7ADD58C3EBC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182903" y="4071042"/>
            <a:ext cx="467224" cy="21025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operative logo">
            <a:extLst>
              <a:ext uri="{FF2B5EF4-FFF2-40B4-BE49-F238E27FC236}">
                <a16:creationId xmlns:a16="http://schemas.microsoft.com/office/drawing/2014/main" id="{4CB42757-B604-4822-A416-3FF4CBB8ECE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738521" y="4514210"/>
            <a:ext cx="768577" cy="10708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clypd logo">
            <a:extLst>
              <a:ext uri="{FF2B5EF4-FFF2-40B4-BE49-F238E27FC236}">
                <a16:creationId xmlns:a16="http://schemas.microsoft.com/office/drawing/2014/main" id="{F98DF8CF-2FDB-4B57-B398-5B79637A59C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127113" y="4464961"/>
            <a:ext cx="469405" cy="20557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google logo">
            <a:extLst>
              <a:ext uri="{FF2B5EF4-FFF2-40B4-BE49-F238E27FC236}">
                <a16:creationId xmlns:a16="http://schemas.microsoft.com/office/drawing/2014/main" id="{B3175179-61F2-4E24-A5C9-1C4E1CC5A91E}"/>
              </a:ext>
            </a:extLst>
          </p:cNvPr>
          <p:cNvPicPr>
            <a:picLocks noChangeAspect="1" noChangeArrowheads="1"/>
          </p:cNvPicPr>
          <p:nvPr/>
        </p:nvPicPr>
        <p:blipFill rotWithShape="1">
          <a:blip r:embed="rId27" cstate="print">
            <a:clrChange>
              <a:clrFrom>
                <a:srgbClr val="FFFDFE"/>
              </a:clrFrom>
              <a:clrTo>
                <a:srgbClr val="FFFDFE">
                  <a:alpha val="0"/>
                </a:srgbClr>
              </a:clrTo>
            </a:clrChange>
            <a:extLst>
              <a:ext uri="{28A0092B-C50C-407E-A947-70E740481C1C}">
                <a14:useLocalDpi xmlns:a14="http://schemas.microsoft.com/office/drawing/2010/main" val="0"/>
              </a:ext>
            </a:extLst>
          </a:blip>
          <a:srcRect t="24802" b="22584"/>
          <a:stretch/>
        </p:blipFill>
        <p:spPr bwMode="auto">
          <a:xfrm>
            <a:off x="4592737" y="4430134"/>
            <a:ext cx="784669" cy="27523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videa logo">
            <a:extLst>
              <a:ext uri="{FF2B5EF4-FFF2-40B4-BE49-F238E27FC236}">
                <a16:creationId xmlns:a16="http://schemas.microsoft.com/office/drawing/2014/main" id="{8295B71A-BE4C-4303-92A7-9FF86812EB39}"/>
              </a:ext>
            </a:extLst>
          </p:cNvPr>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645" y="4500176"/>
            <a:ext cx="616530" cy="135148"/>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Rounded Corners 87">
            <a:extLst>
              <a:ext uri="{FF2B5EF4-FFF2-40B4-BE49-F238E27FC236}">
                <a16:creationId xmlns:a16="http://schemas.microsoft.com/office/drawing/2014/main" id="{A82185C9-5298-404E-92E9-AF6D0F4390C8}"/>
              </a:ext>
            </a:extLst>
          </p:cNvPr>
          <p:cNvSpPr/>
          <p:nvPr/>
        </p:nvSpPr>
        <p:spPr>
          <a:xfrm>
            <a:off x="1751168" y="4838243"/>
            <a:ext cx="3481425" cy="1240500"/>
          </a:xfrm>
          <a:prstGeom prst="roundRect">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60674FA8-416F-485C-B979-BD76B67B1291}"/>
              </a:ext>
            </a:extLst>
          </p:cNvPr>
          <p:cNvSpPr txBox="1"/>
          <p:nvPr/>
        </p:nvSpPr>
        <p:spPr>
          <a:xfrm>
            <a:off x="2278581" y="4718251"/>
            <a:ext cx="2426599" cy="307777"/>
          </a:xfrm>
          <a:prstGeom prst="rect">
            <a:avLst/>
          </a:prstGeom>
          <a:solidFill>
            <a:schemeClr val="bg1"/>
          </a:solidFill>
        </p:spPr>
        <p:txBody>
          <a:bodyPr wrap="square" rtlCol="0">
            <a:spAutoFit/>
          </a:bodyPr>
          <a:lstStyle/>
          <a:p>
            <a:pPr algn="ctr"/>
            <a:r>
              <a:rPr lang="en-US" sz="1400" b="1" dirty="0"/>
              <a:t>Addressable Linear TV</a:t>
            </a:r>
          </a:p>
        </p:txBody>
      </p:sp>
      <p:pic>
        <p:nvPicPr>
          <p:cNvPr id="1040" name="Picture 16" descr="Related image">
            <a:extLst>
              <a:ext uri="{FF2B5EF4-FFF2-40B4-BE49-F238E27FC236}">
                <a16:creationId xmlns:a16="http://schemas.microsoft.com/office/drawing/2014/main" id="{231739ED-CFA4-423D-ACC4-B5627260315B}"/>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7440" y="4981060"/>
            <a:ext cx="819077" cy="5277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a:extLst>
              <a:ext uri="{FF2B5EF4-FFF2-40B4-BE49-F238E27FC236}">
                <a16:creationId xmlns:a16="http://schemas.microsoft.com/office/drawing/2014/main" id="{CC8F0451-7FD0-4039-B7C5-9E112BB58B82}"/>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009976" y="5532409"/>
            <a:ext cx="340455" cy="3818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adent logo">
            <a:extLst>
              <a:ext uri="{FF2B5EF4-FFF2-40B4-BE49-F238E27FC236}">
                <a16:creationId xmlns:a16="http://schemas.microsoft.com/office/drawing/2014/main" id="{A357B1AB-2855-4B48-B934-CDD904A0229C}"/>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1986" b="35206"/>
          <a:stretch/>
        </p:blipFill>
        <p:spPr bwMode="auto">
          <a:xfrm>
            <a:off x="2516602" y="5147290"/>
            <a:ext cx="1054943" cy="19526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ncc media logo">
            <a:extLst>
              <a:ext uri="{FF2B5EF4-FFF2-40B4-BE49-F238E27FC236}">
                <a16:creationId xmlns:a16="http://schemas.microsoft.com/office/drawing/2014/main" id="{F4984CBF-D637-44AF-81AB-6259D73C19DA}"/>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618041" y="5631585"/>
            <a:ext cx="621875" cy="2798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orenson media logo">
            <a:extLst>
              <a:ext uri="{FF2B5EF4-FFF2-40B4-BE49-F238E27FC236}">
                <a16:creationId xmlns:a16="http://schemas.microsoft.com/office/drawing/2014/main" id="{52B6B7ED-7366-4780-8F7D-B4272650AB5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65854" y="5151438"/>
            <a:ext cx="929979" cy="18696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comcast logo">
            <a:extLst>
              <a:ext uri="{FF2B5EF4-FFF2-40B4-BE49-F238E27FC236}">
                <a16:creationId xmlns:a16="http://schemas.microsoft.com/office/drawing/2014/main" id="{8EA0AE92-386E-472B-A45D-27198FE006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2364" y="5551204"/>
            <a:ext cx="768577" cy="27210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dish logo">
            <a:extLst>
              <a:ext uri="{FF2B5EF4-FFF2-40B4-BE49-F238E27FC236}">
                <a16:creationId xmlns:a16="http://schemas.microsoft.com/office/drawing/2014/main" id="{34A5695D-9C7A-4639-A20B-6F8F09F94429}"/>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971" y="5609990"/>
            <a:ext cx="524948" cy="22672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6C029D30-937B-4D18-B823-8687261623D2}"/>
              </a:ext>
            </a:extLst>
          </p:cNvPr>
          <p:cNvGrpSpPr/>
          <p:nvPr/>
        </p:nvGrpSpPr>
        <p:grpSpPr>
          <a:xfrm>
            <a:off x="7111711" y="1043269"/>
            <a:ext cx="4633778" cy="5313543"/>
            <a:chOff x="7268767" y="751258"/>
            <a:chExt cx="3829568" cy="5313543"/>
          </a:xfrm>
          <a:solidFill>
            <a:schemeClr val="bg1"/>
          </a:solidFill>
        </p:grpSpPr>
        <p:sp>
          <p:nvSpPr>
            <p:cNvPr id="22" name="Rectangle: Rounded Corners 21">
              <a:extLst>
                <a:ext uri="{FF2B5EF4-FFF2-40B4-BE49-F238E27FC236}">
                  <a16:creationId xmlns:a16="http://schemas.microsoft.com/office/drawing/2014/main" id="{55A55E1C-F505-4429-8A81-0AF1F39C0006}"/>
                </a:ext>
              </a:extLst>
            </p:cNvPr>
            <p:cNvSpPr/>
            <p:nvPr/>
          </p:nvSpPr>
          <p:spPr>
            <a:xfrm>
              <a:off x="7268767" y="891706"/>
              <a:ext cx="3829568" cy="5173095"/>
            </a:xfrm>
            <a:prstGeom prst="roundRect">
              <a:avLst/>
            </a:prstGeom>
            <a:grpFill/>
            <a:ln>
              <a:solidFill>
                <a:srgbClr val="00A9A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7D6A9CC-F21A-4558-A5E5-063F2E03C517}"/>
                </a:ext>
              </a:extLst>
            </p:cNvPr>
            <p:cNvSpPr txBox="1"/>
            <p:nvPr/>
          </p:nvSpPr>
          <p:spPr>
            <a:xfrm>
              <a:off x="8416611" y="751258"/>
              <a:ext cx="1533879" cy="307777"/>
            </a:xfrm>
            <a:prstGeom prst="rect">
              <a:avLst/>
            </a:prstGeom>
            <a:grpFill/>
          </p:spPr>
          <p:txBody>
            <a:bodyPr wrap="square" rtlCol="0">
              <a:spAutoFit/>
            </a:bodyPr>
            <a:lstStyle/>
            <a:p>
              <a:pPr algn="ctr"/>
              <a:r>
                <a:rPr lang="en-US" sz="1400" b="1" dirty="0"/>
                <a:t>Data Providers</a:t>
              </a:r>
            </a:p>
          </p:txBody>
        </p:sp>
      </p:grpSp>
      <p:pic>
        <p:nvPicPr>
          <p:cNvPr id="2050" name="Picture 2" descr="Image result for nielsen logo">
            <a:extLst>
              <a:ext uri="{FF2B5EF4-FFF2-40B4-BE49-F238E27FC236}">
                <a16:creationId xmlns:a16="http://schemas.microsoft.com/office/drawing/2014/main" id="{BA704910-6A00-4B31-BCE3-EB843C7A1D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65408" y="1462317"/>
            <a:ext cx="929979" cy="329732"/>
          </a:xfrm>
          <a:prstGeom prst="rect">
            <a:avLst/>
          </a:prstGeom>
          <a:solidFill>
            <a:schemeClr val="bg1"/>
          </a:solidFill>
        </p:spPr>
      </p:pic>
      <p:pic>
        <p:nvPicPr>
          <p:cNvPr id="2052" name="Picture 4" descr="Image result for ihs markit logo">
            <a:extLst>
              <a:ext uri="{FF2B5EF4-FFF2-40B4-BE49-F238E27FC236}">
                <a16:creationId xmlns:a16="http://schemas.microsoft.com/office/drawing/2014/main" id="{002871B9-B7EA-4E9B-8806-B4C21600FDB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8761246" y="1948323"/>
            <a:ext cx="1497739" cy="418705"/>
          </a:xfrm>
          <a:prstGeom prst="rect">
            <a:avLst/>
          </a:prstGeom>
          <a:solidFill>
            <a:schemeClr val="bg1"/>
          </a:solidFill>
        </p:spPr>
      </p:pic>
      <p:pic>
        <p:nvPicPr>
          <p:cNvPr id="4" name="Picture 3">
            <a:extLst>
              <a:ext uri="{FF2B5EF4-FFF2-40B4-BE49-F238E27FC236}">
                <a16:creationId xmlns:a16="http://schemas.microsoft.com/office/drawing/2014/main" id="{072FA0B1-73FA-4965-9301-5B2C519ACC2D}"/>
              </a:ext>
            </a:extLst>
          </p:cNvPr>
          <p:cNvPicPr>
            <a:picLocks noChangeAspect="1"/>
          </p:cNvPicPr>
          <p:nvPr/>
        </p:nvPicPr>
        <p:blipFill>
          <a:blip r:embed="rId35" cstate="print">
            <a:clrChange>
              <a:clrFrom>
                <a:srgbClr val="FCF7F7"/>
              </a:clrFrom>
              <a:clrTo>
                <a:srgbClr val="FCF7F7">
                  <a:alpha val="0"/>
                </a:srgbClr>
              </a:clrTo>
            </a:clrChange>
            <a:extLst>
              <a:ext uri="{28A0092B-C50C-407E-A947-70E740481C1C}">
                <a14:useLocalDpi xmlns:a14="http://schemas.microsoft.com/office/drawing/2010/main"/>
              </a:ext>
            </a:extLst>
          </a:blip>
          <a:stretch>
            <a:fillRect/>
          </a:stretch>
        </p:blipFill>
        <p:spPr>
          <a:xfrm>
            <a:off x="8658457" y="1465885"/>
            <a:ext cx="1419426" cy="322596"/>
          </a:xfrm>
          <a:prstGeom prst="rect">
            <a:avLst/>
          </a:prstGeom>
          <a:solidFill>
            <a:schemeClr val="bg1"/>
          </a:solidFill>
        </p:spPr>
      </p:pic>
      <p:pic>
        <p:nvPicPr>
          <p:cNvPr id="7" name="Picture 6">
            <a:extLst>
              <a:ext uri="{FF2B5EF4-FFF2-40B4-BE49-F238E27FC236}">
                <a16:creationId xmlns:a16="http://schemas.microsoft.com/office/drawing/2014/main" id="{DE9DD31A-C325-4369-93A0-706F9C1044E9}"/>
              </a:ext>
            </a:extLst>
          </p:cNvPr>
          <p:cNvPicPr>
            <a:picLocks noChangeAspect="1"/>
          </p:cNvPicPr>
          <p:nvPr/>
        </p:nvPicPr>
        <p:blipFill>
          <a:blip r:embed="rId36">
            <a:clrChange>
              <a:clrFrom>
                <a:srgbClr val="FCF7F7"/>
              </a:clrFrom>
              <a:clrTo>
                <a:srgbClr val="FCF7F7">
                  <a:alpha val="0"/>
                </a:srgbClr>
              </a:clrTo>
            </a:clrChange>
          </a:blip>
          <a:stretch>
            <a:fillRect/>
          </a:stretch>
        </p:blipFill>
        <p:spPr>
          <a:xfrm>
            <a:off x="7336239" y="1942987"/>
            <a:ext cx="1210061" cy="429376"/>
          </a:xfrm>
          <a:prstGeom prst="rect">
            <a:avLst/>
          </a:prstGeom>
          <a:solidFill>
            <a:schemeClr val="bg1"/>
          </a:solidFill>
        </p:spPr>
      </p:pic>
      <p:pic>
        <p:nvPicPr>
          <p:cNvPr id="9" name="Picture 8">
            <a:extLst>
              <a:ext uri="{FF2B5EF4-FFF2-40B4-BE49-F238E27FC236}">
                <a16:creationId xmlns:a16="http://schemas.microsoft.com/office/drawing/2014/main" id="{44798694-C17C-4DB5-9E2E-E33A33104A8C}"/>
              </a:ext>
            </a:extLst>
          </p:cNvPr>
          <p:cNvPicPr>
            <a:picLocks noChangeAspect="1"/>
          </p:cNvPicPr>
          <p:nvPr/>
        </p:nvPicPr>
        <p:blipFill>
          <a:blip r:embed="rId37">
            <a:clrChange>
              <a:clrFrom>
                <a:srgbClr val="FCF7F7"/>
              </a:clrFrom>
              <a:clrTo>
                <a:srgbClr val="FCF7F7">
                  <a:alpha val="0"/>
                </a:srgbClr>
              </a:clrTo>
            </a:clrChange>
          </a:blip>
          <a:stretch>
            <a:fillRect/>
          </a:stretch>
        </p:blipFill>
        <p:spPr>
          <a:xfrm>
            <a:off x="10261432" y="1393569"/>
            <a:ext cx="1176941" cy="467228"/>
          </a:xfrm>
          <a:prstGeom prst="rect">
            <a:avLst/>
          </a:prstGeom>
          <a:solidFill>
            <a:schemeClr val="bg1"/>
          </a:solidFill>
        </p:spPr>
      </p:pic>
      <p:pic>
        <p:nvPicPr>
          <p:cNvPr id="11" name="Picture 10">
            <a:extLst>
              <a:ext uri="{FF2B5EF4-FFF2-40B4-BE49-F238E27FC236}">
                <a16:creationId xmlns:a16="http://schemas.microsoft.com/office/drawing/2014/main" id="{643E4FB3-C4B8-4183-B437-374FD8666824}"/>
              </a:ext>
            </a:extLst>
          </p:cNvPr>
          <p:cNvPicPr>
            <a:picLocks noChangeAspect="1"/>
          </p:cNvPicPr>
          <p:nvPr/>
        </p:nvPicPr>
        <p:blipFill>
          <a:blip r:embed="rId38">
            <a:clrChange>
              <a:clrFrom>
                <a:srgbClr val="FCF7F7"/>
              </a:clrFrom>
              <a:clrTo>
                <a:srgbClr val="FCF7F7">
                  <a:alpha val="0"/>
                </a:srgbClr>
              </a:clrTo>
            </a:clrChange>
          </a:blip>
          <a:stretch>
            <a:fillRect/>
          </a:stretch>
        </p:blipFill>
        <p:spPr>
          <a:xfrm>
            <a:off x="7981167" y="2554439"/>
            <a:ext cx="1212273" cy="401467"/>
          </a:xfrm>
          <a:prstGeom prst="rect">
            <a:avLst/>
          </a:prstGeom>
          <a:solidFill>
            <a:schemeClr val="bg1"/>
          </a:solidFill>
        </p:spPr>
      </p:pic>
      <p:pic>
        <p:nvPicPr>
          <p:cNvPr id="12" name="Picture 11">
            <a:extLst>
              <a:ext uri="{FF2B5EF4-FFF2-40B4-BE49-F238E27FC236}">
                <a16:creationId xmlns:a16="http://schemas.microsoft.com/office/drawing/2014/main" id="{3A6D9645-83AE-4032-82C9-37ED6B54B773}"/>
              </a:ext>
            </a:extLst>
          </p:cNvPr>
          <p:cNvPicPr>
            <a:picLocks noChangeAspect="1"/>
          </p:cNvPicPr>
          <p:nvPr/>
        </p:nvPicPr>
        <p:blipFill>
          <a:blip r:embed="rId3">
            <a:clrChange>
              <a:clrFrom>
                <a:srgbClr val="FCF7F7"/>
              </a:clrFrom>
              <a:clrTo>
                <a:srgbClr val="FCF7F7">
                  <a:alpha val="0"/>
                </a:srgbClr>
              </a:clrTo>
            </a:clrChange>
          </a:blip>
          <a:stretch>
            <a:fillRect/>
          </a:stretch>
        </p:blipFill>
        <p:spPr>
          <a:xfrm>
            <a:off x="8597701" y="3095922"/>
            <a:ext cx="1613416" cy="370825"/>
          </a:xfrm>
          <a:prstGeom prst="rect">
            <a:avLst/>
          </a:prstGeom>
          <a:solidFill>
            <a:schemeClr val="bg1"/>
          </a:solidFill>
        </p:spPr>
      </p:pic>
      <p:pic>
        <p:nvPicPr>
          <p:cNvPr id="15" name="Picture 14">
            <a:extLst>
              <a:ext uri="{FF2B5EF4-FFF2-40B4-BE49-F238E27FC236}">
                <a16:creationId xmlns:a16="http://schemas.microsoft.com/office/drawing/2014/main" id="{8910EE8F-DB6E-4279-8945-08FDD679940B}"/>
              </a:ext>
            </a:extLst>
          </p:cNvPr>
          <p:cNvPicPr>
            <a:picLocks noChangeAspect="1"/>
          </p:cNvPicPr>
          <p:nvPr/>
        </p:nvPicPr>
        <p:blipFill>
          <a:blip r:embed="rId39">
            <a:clrChange>
              <a:clrFrom>
                <a:srgbClr val="FCF7F7"/>
              </a:clrFrom>
              <a:clrTo>
                <a:srgbClr val="FCF7F7">
                  <a:alpha val="0"/>
                </a:srgbClr>
              </a:clrTo>
            </a:clrChange>
          </a:blip>
          <a:stretch>
            <a:fillRect/>
          </a:stretch>
        </p:blipFill>
        <p:spPr>
          <a:xfrm>
            <a:off x="9198002" y="2546567"/>
            <a:ext cx="1456302" cy="417211"/>
          </a:xfrm>
          <a:prstGeom prst="rect">
            <a:avLst/>
          </a:prstGeom>
          <a:solidFill>
            <a:schemeClr val="bg1"/>
          </a:solidFill>
        </p:spPr>
      </p:pic>
      <p:pic>
        <p:nvPicPr>
          <p:cNvPr id="16" name="Picture 15">
            <a:extLst>
              <a:ext uri="{FF2B5EF4-FFF2-40B4-BE49-F238E27FC236}">
                <a16:creationId xmlns:a16="http://schemas.microsoft.com/office/drawing/2014/main" id="{664D6127-B496-413C-A0AE-5C6342FDC24D}"/>
              </a:ext>
            </a:extLst>
          </p:cNvPr>
          <p:cNvPicPr>
            <a:picLocks noChangeAspect="1"/>
          </p:cNvPicPr>
          <p:nvPr/>
        </p:nvPicPr>
        <p:blipFill>
          <a:blip r:embed="rId40">
            <a:clrChange>
              <a:clrFrom>
                <a:srgbClr val="FCF7F7"/>
              </a:clrFrom>
              <a:clrTo>
                <a:srgbClr val="FCF7F7">
                  <a:alpha val="0"/>
                </a:srgbClr>
              </a:clrTo>
            </a:clrChange>
          </a:blip>
          <a:stretch>
            <a:fillRect/>
          </a:stretch>
        </p:blipFill>
        <p:spPr>
          <a:xfrm>
            <a:off x="10402942" y="3072729"/>
            <a:ext cx="1330351" cy="417211"/>
          </a:xfrm>
          <a:prstGeom prst="rect">
            <a:avLst/>
          </a:prstGeom>
          <a:solidFill>
            <a:schemeClr val="bg1"/>
          </a:solidFill>
        </p:spPr>
      </p:pic>
      <p:pic>
        <p:nvPicPr>
          <p:cNvPr id="17" name="Picture 16">
            <a:extLst>
              <a:ext uri="{FF2B5EF4-FFF2-40B4-BE49-F238E27FC236}">
                <a16:creationId xmlns:a16="http://schemas.microsoft.com/office/drawing/2014/main" id="{EC3F3B01-EE2A-4B83-B526-A024B4AFD4D6}"/>
              </a:ext>
            </a:extLst>
          </p:cNvPr>
          <p:cNvPicPr>
            <a:picLocks noChangeAspect="1"/>
          </p:cNvPicPr>
          <p:nvPr/>
        </p:nvPicPr>
        <p:blipFill>
          <a:blip r:embed="rId41">
            <a:clrChange>
              <a:clrFrom>
                <a:srgbClr val="FCF7F7"/>
              </a:clrFrom>
              <a:clrTo>
                <a:srgbClr val="FCF7F7">
                  <a:alpha val="0"/>
                </a:srgbClr>
              </a:clrTo>
            </a:clrChange>
          </a:blip>
          <a:stretch>
            <a:fillRect/>
          </a:stretch>
        </p:blipFill>
        <p:spPr>
          <a:xfrm>
            <a:off x="7205158" y="2456040"/>
            <a:ext cx="771447" cy="598265"/>
          </a:xfrm>
          <a:prstGeom prst="rect">
            <a:avLst/>
          </a:prstGeom>
          <a:solidFill>
            <a:schemeClr val="bg1"/>
          </a:solidFill>
        </p:spPr>
      </p:pic>
      <p:pic>
        <p:nvPicPr>
          <p:cNvPr id="18" name="Picture 17">
            <a:extLst>
              <a:ext uri="{FF2B5EF4-FFF2-40B4-BE49-F238E27FC236}">
                <a16:creationId xmlns:a16="http://schemas.microsoft.com/office/drawing/2014/main" id="{32E3E9DC-648C-4B99-A9E6-F398762C11E1}"/>
              </a:ext>
            </a:extLst>
          </p:cNvPr>
          <p:cNvPicPr>
            <a:picLocks noChangeAspect="1"/>
          </p:cNvPicPr>
          <p:nvPr/>
        </p:nvPicPr>
        <p:blipFill>
          <a:blip r:embed="rId42">
            <a:clrChange>
              <a:clrFrom>
                <a:srgbClr val="FCF7F7"/>
              </a:clrFrom>
              <a:clrTo>
                <a:srgbClr val="FCF7F7">
                  <a:alpha val="0"/>
                </a:srgbClr>
              </a:clrTo>
            </a:clrChange>
          </a:blip>
          <a:stretch>
            <a:fillRect/>
          </a:stretch>
        </p:blipFill>
        <p:spPr>
          <a:xfrm>
            <a:off x="10473931" y="1878222"/>
            <a:ext cx="1133554" cy="558906"/>
          </a:xfrm>
          <a:prstGeom prst="rect">
            <a:avLst/>
          </a:prstGeom>
          <a:solidFill>
            <a:schemeClr val="bg1"/>
          </a:solidFill>
        </p:spPr>
      </p:pic>
      <p:pic>
        <p:nvPicPr>
          <p:cNvPr id="19" name="Picture 18">
            <a:extLst>
              <a:ext uri="{FF2B5EF4-FFF2-40B4-BE49-F238E27FC236}">
                <a16:creationId xmlns:a16="http://schemas.microsoft.com/office/drawing/2014/main" id="{27A2E85A-B22D-4C57-8C74-95689EFFF76D}"/>
              </a:ext>
            </a:extLst>
          </p:cNvPr>
          <p:cNvPicPr>
            <a:picLocks noChangeAspect="1"/>
          </p:cNvPicPr>
          <p:nvPr/>
        </p:nvPicPr>
        <p:blipFill>
          <a:blip r:embed="rId43">
            <a:clrChange>
              <a:clrFrom>
                <a:srgbClr val="FCF7F7"/>
              </a:clrFrom>
              <a:clrTo>
                <a:srgbClr val="FCF7F7">
                  <a:alpha val="0"/>
                </a:srgbClr>
              </a:clrTo>
            </a:clrChange>
          </a:blip>
          <a:stretch>
            <a:fillRect/>
          </a:stretch>
        </p:blipFill>
        <p:spPr>
          <a:xfrm>
            <a:off x="7272322" y="3100281"/>
            <a:ext cx="1133554" cy="362107"/>
          </a:xfrm>
          <a:prstGeom prst="rect">
            <a:avLst/>
          </a:prstGeom>
          <a:solidFill>
            <a:schemeClr val="bg1"/>
          </a:solidFill>
        </p:spPr>
      </p:pic>
      <p:pic>
        <p:nvPicPr>
          <p:cNvPr id="2058" name="Picture 10" descr="Related image">
            <a:extLst>
              <a:ext uri="{FF2B5EF4-FFF2-40B4-BE49-F238E27FC236}">
                <a16:creationId xmlns:a16="http://schemas.microsoft.com/office/drawing/2014/main" id="{01B5D61B-579F-4B16-875B-25ECCC7FF19C}"/>
              </a:ext>
            </a:extLst>
          </p:cNvPr>
          <p:cNvPicPr>
            <a:picLocks noChangeAspect="1" noChangeArrowheads="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07972" y="3817749"/>
            <a:ext cx="1555103" cy="877881"/>
          </a:xfrm>
          <a:prstGeom prst="rect">
            <a:avLst/>
          </a:prstGeom>
          <a:solidFill>
            <a:schemeClr val="bg1"/>
          </a:solidFill>
        </p:spPr>
      </p:pic>
      <p:pic>
        <p:nvPicPr>
          <p:cNvPr id="2062" name="Picture 14" descr="Image result for transunion logo">
            <a:extLst>
              <a:ext uri="{FF2B5EF4-FFF2-40B4-BE49-F238E27FC236}">
                <a16:creationId xmlns:a16="http://schemas.microsoft.com/office/drawing/2014/main" id="{094FD449-6058-40E2-A108-1BCBCEDFAE85}"/>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4080" y="4517964"/>
            <a:ext cx="1326277" cy="349020"/>
          </a:xfrm>
          <a:prstGeom prst="rect">
            <a:avLst/>
          </a:prstGeom>
          <a:solidFill>
            <a:schemeClr val="bg1"/>
          </a:solidFill>
        </p:spPr>
      </p:pic>
      <p:pic>
        <p:nvPicPr>
          <p:cNvPr id="2064" name="Picture 16" descr="Image result for polk logo">
            <a:extLst>
              <a:ext uri="{FF2B5EF4-FFF2-40B4-BE49-F238E27FC236}">
                <a16:creationId xmlns:a16="http://schemas.microsoft.com/office/drawing/2014/main" id="{AA5834A7-3C82-434F-8DE6-66962E46E7BB}"/>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7373021" y="5091188"/>
            <a:ext cx="768577" cy="301626"/>
          </a:xfrm>
          <a:prstGeom prst="rect">
            <a:avLst/>
          </a:prstGeom>
          <a:solidFill>
            <a:schemeClr val="bg1"/>
          </a:solidFill>
        </p:spPr>
      </p:pic>
      <p:pic>
        <p:nvPicPr>
          <p:cNvPr id="2068" name="Picture 20" descr="Related image">
            <a:extLst>
              <a:ext uri="{FF2B5EF4-FFF2-40B4-BE49-F238E27FC236}">
                <a16:creationId xmlns:a16="http://schemas.microsoft.com/office/drawing/2014/main" id="{7E2A5765-2489-410F-BD9E-A3A0DE98DD30}"/>
              </a:ext>
            </a:extLst>
          </p:cNvPr>
          <p:cNvPicPr>
            <a:picLocks noChangeAspect="1" noChangeArrowheads="1"/>
          </p:cNvPicPr>
          <p:nvPr/>
        </p:nvPicPr>
        <p:blipFill>
          <a:blip r:embed="rId47" cstate="print">
            <a:clrChange>
              <a:clrFrom>
                <a:srgbClr val="FCF7F7"/>
              </a:clrFrom>
              <a:clrTo>
                <a:srgbClr val="FCF7F7">
                  <a:alpha val="0"/>
                </a:srgbClr>
              </a:clrTo>
            </a:clrChange>
            <a:extLst>
              <a:ext uri="{28A0092B-C50C-407E-A947-70E740481C1C}">
                <a14:useLocalDpi xmlns:a14="http://schemas.microsoft.com/office/drawing/2010/main"/>
              </a:ext>
            </a:extLst>
          </a:blip>
          <a:srcRect/>
          <a:stretch>
            <a:fillRect/>
          </a:stretch>
        </p:blipFill>
        <p:spPr bwMode="auto">
          <a:xfrm>
            <a:off x="7348477" y="4028669"/>
            <a:ext cx="912085" cy="456041"/>
          </a:xfrm>
          <a:prstGeom prst="rect">
            <a:avLst/>
          </a:prstGeom>
          <a:solidFill>
            <a:schemeClr val="bg1"/>
          </a:solidFill>
        </p:spPr>
      </p:pic>
      <p:pic>
        <p:nvPicPr>
          <p:cNvPr id="2070" name="Picture 22" descr="Image result for placeiq logo">
            <a:extLst>
              <a:ext uri="{FF2B5EF4-FFF2-40B4-BE49-F238E27FC236}">
                <a16:creationId xmlns:a16="http://schemas.microsoft.com/office/drawing/2014/main" id="{73E8DF10-B2D8-4DD0-8005-26F904BAC4CD}"/>
              </a:ext>
            </a:extLst>
          </p:cNvPr>
          <p:cNvPicPr>
            <a:picLocks noChangeAspect="1" noChangeArrowheads="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42315" y="5100264"/>
            <a:ext cx="929979" cy="283474"/>
          </a:xfrm>
          <a:prstGeom prst="rect">
            <a:avLst/>
          </a:prstGeom>
          <a:solidFill>
            <a:schemeClr val="bg1"/>
          </a:solidFill>
        </p:spPr>
      </p:pic>
      <p:pic>
        <p:nvPicPr>
          <p:cNvPr id="2072" name="Picture 24" descr="Related image">
            <a:extLst>
              <a:ext uri="{FF2B5EF4-FFF2-40B4-BE49-F238E27FC236}">
                <a16:creationId xmlns:a16="http://schemas.microsoft.com/office/drawing/2014/main" id="{9EF567BF-ACDB-4930-B246-782169902AC6}"/>
              </a:ext>
            </a:extLst>
          </p:cNvPr>
          <p:cNvPicPr>
            <a:picLocks noChangeAspect="1" noChangeArrowheads="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02942" y="4447079"/>
            <a:ext cx="1099901" cy="618987"/>
          </a:xfrm>
          <a:prstGeom prst="rect">
            <a:avLst/>
          </a:prstGeom>
          <a:solidFill>
            <a:schemeClr val="bg1"/>
          </a:solidFill>
        </p:spPr>
      </p:pic>
      <p:pic>
        <p:nvPicPr>
          <p:cNvPr id="2078" name="Picture 30" descr="Image result for gracenote logo">
            <a:extLst>
              <a:ext uri="{FF2B5EF4-FFF2-40B4-BE49-F238E27FC236}">
                <a16:creationId xmlns:a16="http://schemas.microsoft.com/office/drawing/2014/main" id="{3E913A26-2567-4762-81BA-72CC8D1FBFDC}"/>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8849021" y="5322098"/>
            <a:ext cx="1413353" cy="706676"/>
          </a:xfrm>
          <a:prstGeom prst="rect">
            <a:avLst/>
          </a:prstGeom>
          <a:solidFill>
            <a:schemeClr val="bg1"/>
          </a:solidFill>
        </p:spPr>
      </p:pic>
      <p:pic>
        <p:nvPicPr>
          <p:cNvPr id="2080" name="Picture 32" descr="Image result for neustar logo">
            <a:extLst>
              <a:ext uri="{FF2B5EF4-FFF2-40B4-BE49-F238E27FC236}">
                <a16:creationId xmlns:a16="http://schemas.microsoft.com/office/drawing/2014/main" id="{24ABBE9B-EE28-44C2-9B0B-B8F9B627A2DF}"/>
              </a:ext>
            </a:extLst>
          </p:cNvPr>
          <p:cNvPicPr>
            <a:picLocks noChangeAspect="1" noChangeArrowheads="1"/>
          </p:cNvPicPr>
          <p:nvPr/>
        </p:nvPicPr>
        <p:blipFill rotWithShape="1">
          <a:blip r:embed="rId51" cstate="print">
            <a:clrChange>
              <a:clrFrom>
                <a:srgbClr val="FFFFFF"/>
              </a:clrFrom>
              <a:clrTo>
                <a:srgbClr val="FFFFFF">
                  <a:alpha val="0"/>
                </a:srgbClr>
              </a:clrTo>
            </a:clrChange>
            <a:extLst>
              <a:ext uri="{28A0092B-C50C-407E-A947-70E740481C1C}">
                <a14:useLocalDpi xmlns:a14="http://schemas.microsoft.com/office/drawing/2010/main"/>
              </a:ext>
            </a:extLst>
          </a:blip>
          <a:srcRect t="26457" b="24566"/>
          <a:stretch/>
        </p:blipFill>
        <p:spPr bwMode="auto">
          <a:xfrm>
            <a:off x="10658865" y="2580116"/>
            <a:ext cx="1003294" cy="350113"/>
          </a:xfrm>
          <a:prstGeom prst="rect">
            <a:avLst/>
          </a:prstGeom>
          <a:solidFill>
            <a:schemeClr val="bg1"/>
          </a:solidFill>
        </p:spPr>
      </p:pic>
      <p:pic>
        <p:nvPicPr>
          <p:cNvPr id="20" name="Picture 19">
            <a:extLst>
              <a:ext uri="{FF2B5EF4-FFF2-40B4-BE49-F238E27FC236}">
                <a16:creationId xmlns:a16="http://schemas.microsoft.com/office/drawing/2014/main" id="{9624FF7A-8594-485A-B08E-CE22F9513821}"/>
              </a:ext>
            </a:extLst>
          </p:cNvPr>
          <p:cNvPicPr>
            <a:picLocks noChangeAspect="1"/>
          </p:cNvPicPr>
          <p:nvPr/>
        </p:nvPicPr>
        <p:blipFill>
          <a:blip r:embed="rId52">
            <a:clrChange>
              <a:clrFrom>
                <a:srgbClr val="FCF7F7"/>
              </a:clrFrom>
              <a:clrTo>
                <a:srgbClr val="FCF7F7">
                  <a:alpha val="0"/>
                </a:srgbClr>
              </a:clrTo>
            </a:clrChange>
          </a:blip>
          <a:stretch>
            <a:fillRect/>
          </a:stretch>
        </p:blipFill>
        <p:spPr>
          <a:xfrm>
            <a:off x="8868123" y="3586985"/>
            <a:ext cx="1228016" cy="346364"/>
          </a:xfrm>
          <a:prstGeom prst="rect">
            <a:avLst/>
          </a:prstGeom>
          <a:solidFill>
            <a:schemeClr val="bg1"/>
          </a:solidFill>
        </p:spPr>
      </p:pic>
      <p:pic>
        <p:nvPicPr>
          <p:cNvPr id="2074" name="Picture 26" descr="Image result for kbm group logo">
            <a:extLst>
              <a:ext uri="{FF2B5EF4-FFF2-40B4-BE49-F238E27FC236}">
                <a16:creationId xmlns:a16="http://schemas.microsoft.com/office/drawing/2014/main" id="{19E3140A-1D2B-4AE0-9E57-F716BBEFAE1A}"/>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10381668" y="5490248"/>
            <a:ext cx="1088877" cy="370376"/>
          </a:xfrm>
          <a:prstGeom prst="rect">
            <a:avLst/>
          </a:prstGeom>
          <a:solidFill>
            <a:schemeClr val="bg1"/>
          </a:solidFill>
        </p:spPr>
      </p:pic>
      <p:pic>
        <p:nvPicPr>
          <p:cNvPr id="10" name="Picture 9">
            <a:extLst>
              <a:ext uri="{FF2B5EF4-FFF2-40B4-BE49-F238E27FC236}">
                <a16:creationId xmlns:a16="http://schemas.microsoft.com/office/drawing/2014/main" id="{F31E2536-5269-4FEA-9EB6-44BCF8F31995}"/>
              </a:ext>
            </a:extLst>
          </p:cNvPr>
          <p:cNvPicPr>
            <a:picLocks noChangeAspect="1"/>
          </p:cNvPicPr>
          <p:nvPr/>
        </p:nvPicPr>
        <p:blipFill>
          <a:blip r:embed="rId54">
            <a:clrChange>
              <a:clrFrom>
                <a:srgbClr val="FCF7F7"/>
              </a:clrFrom>
              <a:clrTo>
                <a:srgbClr val="FCF7F7">
                  <a:alpha val="0"/>
                </a:srgbClr>
              </a:clrTo>
            </a:clrChange>
          </a:blip>
          <a:stretch>
            <a:fillRect/>
          </a:stretch>
        </p:blipFill>
        <p:spPr>
          <a:xfrm>
            <a:off x="7838341" y="5965738"/>
            <a:ext cx="1684977" cy="318779"/>
          </a:xfrm>
          <a:prstGeom prst="rect">
            <a:avLst/>
          </a:prstGeom>
          <a:solidFill>
            <a:schemeClr val="bg1"/>
          </a:solidFill>
        </p:spPr>
      </p:pic>
      <p:pic>
        <p:nvPicPr>
          <p:cNvPr id="1054" name="Picture 30" descr="Market America">
            <a:extLst>
              <a:ext uri="{FF2B5EF4-FFF2-40B4-BE49-F238E27FC236}">
                <a16:creationId xmlns:a16="http://schemas.microsoft.com/office/drawing/2014/main" id="{FBD71CA4-CE99-49DE-A92E-A7197B995D53}"/>
              </a:ext>
            </a:extLst>
          </p:cNvPr>
          <p:cNvPicPr>
            <a:picLocks noChangeAspect="1" noChangeArrowheads="1"/>
          </p:cNvPicPr>
          <p:nvPr/>
        </p:nvPicPr>
        <p:blipFill rotWithShape="1">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rcRect t="37571" b="37681"/>
          <a:stretch/>
        </p:blipFill>
        <p:spPr bwMode="auto">
          <a:xfrm>
            <a:off x="9178055" y="5076764"/>
            <a:ext cx="1335384" cy="330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7FB585-19B1-4F23-A1CB-8B4628FFE0AB}"/>
              </a:ext>
            </a:extLst>
          </p:cNvPr>
          <p:cNvPicPr>
            <a:picLocks noChangeAspect="1"/>
          </p:cNvPicPr>
          <p:nvPr/>
        </p:nvPicPr>
        <p:blipFill>
          <a:blip r:embed="rId56">
            <a:clrChange>
              <a:clrFrom>
                <a:srgbClr val="FCF7F7"/>
              </a:clrFrom>
              <a:clrTo>
                <a:srgbClr val="FCF7F7">
                  <a:alpha val="0"/>
                </a:srgbClr>
              </a:clrTo>
            </a:clrChange>
          </a:blip>
          <a:stretch>
            <a:fillRect/>
          </a:stretch>
        </p:blipFill>
        <p:spPr>
          <a:xfrm>
            <a:off x="7264623" y="3567306"/>
            <a:ext cx="1314607" cy="385723"/>
          </a:xfrm>
          <a:prstGeom prst="rect">
            <a:avLst/>
          </a:prstGeom>
          <a:solidFill>
            <a:schemeClr val="bg1"/>
          </a:solidFill>
        </p:spPr>
      </p:pic>
      <p:pic>
        <p:nvPicPr>
          <p:cNvPr id="2054" name="Picture 6" descr="Image result for tivo logo">
            <a:extLst>
              <a:ext uri="{FF2B5EF4-FFF2-40B4-BE49-F238E27FC236}">
                <a16:creationId xmlns:a16="http://schemas.microsoft.com/office/drawing/2014/main" id="{19CCCD54-CEA6-42DC-BF05-B47632CC879A}"/>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10385031" y="3587915"/>
            <a:ext cx="929979" cy="344504"/>
          </a:xfrm>
          <a:prstGeom prst="rect">
            <a:avLst/>
          </a:prstGeom>
          <a:solidFill>
            <a:schemeClr val="bg1"/>
          </a:solidFill>
        </p:spPr>
      </p:pic>
      <p:pic>
        <p:nvPicPr>
          <p:cNvPr id="2076" name="Picture 28" descr="Image result for liveramp logo">
            <a:extLst>
              <a:ext uri="{FF2B5EF4-FFF2-40B4-BE49-F238E27FC236}">
                <a16:creationId xmlns:a16="http://schemas.microsoft.com/office/drawing/2014/main" id="{F4B3427D-19C7-4732-8166-B2270FF183C2}"/>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7368146" y="5436982"/>
            <a:ext cx="1361581" cy="476908"/>
          </a:xfrm>
          <a:prstGeom prst="rect">
            <a:avLst/>
          </a:prstGeom>
          <a:solidFill>
            <a:schemeClr val="bg1"/>
          </a:solidFill>
        </p:spPr>
      </p:pic>
      <p:pic>
        <p:nvPicPr>
          <p:cNvPr id="2056" name="Picture 8" descr="Image result for IRi logo">
            <a:extLst>
              <a:ext uri="{FF2B5EF4-FFF2-40B4-BE49-F238E27FC236}">
                <a16:creationId xmlns:a16="http://schemas.microsoft.com/office/drawing/2014/main" id="{A0ECBCFE-EAD0-4F50-8A2C-2729FC0F12FF}"/>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10402942" y="4026438"/>
            <a:ext cx="929979" cy="400205"/>
          </a:xfrm>
          <a:prstGeom prst="rect">
            <a:avLst/>
          </a:prstGeom>
          <a:solidFill>
            <a:schemeClr val="bg1"/>
          </a:solidFill>
        </p:spPr>
      </p:pic>
      <p:pic>
        <p:nvPicPr>
          <p:cNvPr id="21" name="Picture 20">
            <a:extLst>
              <a:ext uri="{FF2B5EF4-FFF2-40B4-BE49-F238E27FC236}">
                <a16:creationId xmlns:a16="http://schemas.microsoft.com/office/drawing/2014/main" id="{AAE72ADE-31BE-4D01-8122-C1EDC1990813}"/>
              </a:ext>
            </a:extLst>
          </p:cNvPr>
          <p:cNvPicPr>
            <a:picLocks noChangeAspect="1"/>
          </p:cNvPicPr>
          <p:nvPr/>
        </p:nvPicPr>
        <p:blipFill>
          <a:blip r:embed="rId60">
            <a:clrChange>
              <a:clrFrom>
                <a:srgbClr val="FCF7F7"/>
              </a:clrFrom>
              <a:clrTo>
                <a:srgbClr val="FCF7F7">
                  <a:alpha val="0"/>
                </a:srgbClr>
              </a:clrTo>
            </a:clrChange>
          </a:blip>
          <a:stretch>
            <a:fillRect/>
          </a:stretch>
        </p:blipFill>
        <p:spPr>
          <a:xfrm>
            <a:off x="8697046" y="4573714"/>
            <a:ext cx="1769551" cy="390342"/>
          </a:xfrm>
          <a:prstGeom prst="rect">
            <a:avLst/>
          </a:prstGeom>
          <a:solidFill>
            <a:schemeClr val="bg1"/>
          </a:solidFill>
        </p:spPr>
      </p:pic>
      <p:pic>
        <p:nvPicPr>
          <p:cNvPr id="2060" name="Picture 12" descr="Related image">
            <a:extLst>
              <a:ext uri="{FF2B5EF4-FFF2-40B4-BE49-F238E27FC236}">
                <a16:creationId xmlns:a16="http://schemas.microsoft.com/office/drawing/2014/main" id="{031D40FF-A9FC-4475-9408-0EB7E681396D}"/>
              </a:ext>
            </a:extLst>
          </p:cNvPr>
          <p:cNvPicPr>
            <a:picLocks noChangeAspect="1" noChangeArrowheads="1"/>
          </p:cNvPicPr>
          <p:nvPr/>
        </p:nvPicPr>
        <p:blipFill rotWithShape="1">
          <a:blip r:embed="rId61" cstate="print">
            <a:extLst>
              <a:ext uri="{28A0092B-C50C-407E-A947-70E740481C1C}">
                <a14:useLocalDpi xmlns:a14="http://schemas.microsoft.com/office/drawing/2010/main"/>
              </a:ext>
            </a:extLst>
          </a:blip>
          <a:srcRect t="31401" b="31642"/>
          <a:stretch/>
        </p:blipFill>
        <p:spPr bwMode="auto">
          <a:xfrm>
            <a:off x="8270473" y="5098108"/>
            <a:ext cx="778707" cy="287786"/>
          </a:xfrm>
          <a:prstGeom prst="rect">
            <a:avLst/>
          </a:prstGeom>
          <a:solidFill>
            <a:schemeClr val="bg1"/>
          </a:solidFill>
        </p:spPr>
      </p:pic>
      <p:pic>
        <p:nvPicPr>
          <p:cNvPr id="8" name="Picture 7">
            <a:extLst>
              <a:ext uri="{FF2B5EF4-FFF2-40B4-BE49-F238E27FC236}">
                <a16:creationId xmlns:a16="http://schemas.microsoft.com/office/drawing/2014/main" id="{4752DE49-E009-4D26-9DAC-3F0801FF6098}"/>
              </a:ext>
            </a:extLst>
          </p:cNvPr>
          <p:cNvPicPr>
            <a:picLocks noChangeAspect="1"/>
          </p:cNvPicPr>
          <p:nvPr/>
        </p:nvPicPr>
        <p:blipFill>
          <a:blip r:embed="rId62">
            <a:clrChange>
              <a:clrFrom>
                <a:srgbClr val="FCF7F7"/>
              </a:clrFrom>
              <a:clrTo>
                <a:srgbClr val="FCF7F7">
                  <a:alpha val="0"/>
                </a:srgbClr>
              </a:clrTo>
            </a:clrChange>
          </a:blip>
          <a:stretch>
            <a:fillRect/>
          </a:stretch>
        </p:blipFill>
        <p:spPr>
          <a:xfrm>
            <a:off x="9711183" y="5946220"/>
            <a:ext cx="1131994" cy="357814"/>
          </a:xfrm>
          <a:prstGeom prst="rect">
            <a:avLst/>
          </a:prstGeom>
          <a:solidFill>
            <a:schemeClr val="bg1"/>
          </a:solidFill>
        </p:spPr>
      </p:pic>
      <p:sp>
        <p:nvSpPr>
          <p:cNvPr id="85" name="Slide Number Placeholder 5">
            <a:extLst>
              <a:ext uri="{FF2B5EF4-FFF2-40B4-BE49-F238E27FC236}">
                <a16:creationId xmlns:a16="http://schemas.microsoft.com/office/drawing/2014/main" id="{72D8696F-28F3-4B4D-9CFF-C94655A4F48E}"/>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86" name="Picture 85">
            <a:extLst>
              <a:ext uri="{FF2B5EF4-FFF2-40B4-BE49-F238E27FC236}">
                <a16:creationId xmlns:a16="http://schemas.microsoft.com/office/drawing/2014/main" id="{C6E2FBDF-F484-46A8-9D96-7E020C03DB94}"/>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pic>
        <p:nvPicPr>
          <p:cNvPr id="3" name="Picture 2">
            <a:extLst>
              <a:ext uri="{FF2B5EF4-FFF2-40B4-BE49-F238E27FC236}">
                <a16:creationId xmlns:a16="http://schemas.microsoft.com/office/drawing/2014/main" id="{88ACF8ED-0296-47CF-AB5F-16C0845FA5BC}"/>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574366" y="5082514"/>
            <a:ext cx="536463" cy="324812"/>
          </a:xfrm>
          <a:prstGeom prst="rect">
            <a:avLst/>
          </a:prstGeom>
        </p:spPr>
      </p:pic>
    </p:spTree>
    <p:extLst>
      <p:ext uri="{BB962C8B-B14F-4D97-AF65-F5344CB8AC3E}">
        <p14:creationId xmlns:p14="http://schemas.microsoft.com/office/powerpoint/2010/main" val="253034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9AC">
            <a:alpha val="95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E47115-5DBF-4E6A-A70D-52F776FDE034}"/>
              </a:ext>
            </a:extLst>
          </p:cNvPr>
          <p:cNvSpPr/>
          <p:nvPr/>
        </p:nvSpPr>
        <p:spPr>
          <a:xfrm>
            <a:off x="-1" y="0"/>
            <a:ext cx="449943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4970A7A1-8BD6-4410-939C-BF400A3E5617}"/>
              </a:ext>
            </a:extLst>
          </p:cNvPr>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rebuchet MS"/>
              <a:ea typeface="+mj-ea"/>
              <a:cs typeface="+mj-cs"/>
            </a:endParaRPr>
          </a:p>
        </p:txBody>
      </p:sp>
      <p:sp>
        <p:nvSpPr>
          <p:cNvPr id="6" name="Rectangle 5">
            <a:extLst>
              <a:ext uri="{FF2B5EF4-FFF2-40B4-BE49-F238E27FC236}">
                <a16:creationId xmlns:a16="http://schemas.microsoft.com/office/drawing/2014/main" id="{AE52DAAA-2E95-48BA-BABD-60B3DAE3C031}"/>
              </a:ext>
            </a:extLst>
          </p:cNvPr>
          <p:cNvSpPr/>
          <p:nvPr/>
        </p:nvSpPr>
        <p:spPr>
          <a:xfrm>
            <a:off x="0" y="6378661"/>
            <a:ext cx="4019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Ahead of the Curve: Addressable TV Insights; Advertiser Perceptions Addressable TV State of the Industry</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March/April 2017. Q: Please rank the top 5 benefits of Addressable TV advertising. Base: Total Respondents.</a:t>
            </a:r>
          </a:p>
        </p:txBody>
      </p:sp>
      <p:graphicFrame>
        <p:nvGraphicFramePr>
          <p:cNvPr id="9" name="Chart 8">
            <a:extLst>
              <a:ext uri="{FF2B5EF4-FFF2-40B4-BE49-F238E27FC236}">
                <a16:creationId xmlns:a16="http://schemas.microsoft.com/office/drawing/2014/main" id="{1C4B26CD-DC3D-4A1B-9685-4E218D45C0F9}"/>
              </a:ext>
            </a:extLst>
          </p:cNvPr>
          <p:cNvGraphicFramePr/>
          <p:nvPr/>
        </p:nvGraphicFramePr>
        <p:xfrm>
          <a:off x="4970833" y="497152"/>
          <a:ext cx="7176381" cy="586369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0EA9C1E-2A88-4D1D-927B-4698ADD2FFF2}"/>
              </a:ext>
            </a:extLst>
          </p:cNvPr>
          <p:cNvSpPr/>
          <p:nvPr/>
        </p:nvSpPr>
        <p:spPr>
          <a:xfrm>
            <a:off x="97273" y="1256753"/>
            <a:ext cx="4295148" cy="378565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Addressable TV Provides Marketers With A Variety Of Benefits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More precise targeting means greater relevance for the audience and increased ROI for advertisers</a:t>
            </a:r>
          </a:p>
        </p:txBody>
      </p:sp>
      <p:sp>
        <p:nvSpPr>
          <p:cNvPr id="10" name="Slide Number Placeholder 5">
            <a:extLst>
              <a:ext uri="{FF2B5EF4-FFF2-40B4-BE49-F238E27FC236}">
                <a16:creationId xmlns:a16="http://schemas.microsoft.com/office/drawing/2014/main" id="{467AEE2E-0F76-458A-9C57-F7B3322C857A}"/>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1" name="Picture 10">
            <a:extLst>
              <a:ext uri="{FF2B5EF4-FFF2-40B4-BE49-F238E27FC236}">
                <a16:creationId xmlns:a16="http://schemas.microsoft.com/office/drawing/2014/main" id="{4CC6511C-F2E9-442D-97F7-1E0ACD1DB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969901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6BE52E-5947-4148-9D7A-C2097D86217F}"/>
              </a:ext>
            </a:extLst>
          </p:cNvPr>
          <p:cNvSpPr/>
          <p:nvPr/>
        </p:nvSpPr>
        <p:spPr>
          <a:xfrm>
            <a:off x="0" y="0"/>
            <a:ext cx="52541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4970A7A1-8BD6-4410-939C-BF400A3E5617}"/>
              </a:ext>
            </a:extLst>
          </p:cNvPr>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rebuchet MS"/>
              <a:ea typeface="+mj-ea"/>
              <a:cs typeface="+mj-cs"/>
            </a:endParaRPr>
          </a:p>
        </p:txBody>
      </p:sp>
      <p:sp>
        <p:nvSpPr>
          <p:cNvPr id="6" name="Rectangle 5">
            <a:extLst>
              <a:ext uri="{FF2B5EF4-FFF2-40B4-BE49-F238E27FC236}">
                <a16:creationId xmlns:a16="http://schemas.microsoft.com/office/drawing/2014/main" id="{AE52DAAA-2E95-48BA-BABD-60B3DAE3C031}"/>
              </a:ext>
            </a:extLst>
          </p:cNvPr>
          <p:cNvSpPr/>
          <p:nvPr/>
        </p:nvSpPr>
        <p:spPr>
          <a:xfrm>
            <a:off x="0" y="6396335"/>
            <a:ext cx="515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Ahead of the Curve: Addressable TV Insights; Advertiser Perceptions Addressable TV State of the Industry</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March/April 2017. Q: What are the advantages of using an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eCPM</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to measure efficiency? Base: Total Respondents.</a:t>
            </a:r>
          </a:p>
        </p:txBody>
      </p:sp>
      <p:graphicFrame>
        <p:nvGraphicFramePr>
          <p:cNvPr id="8" name="Chart 7">
            <a:extLst>
              <a:ext uri="{FF2B5EF4-FFF2-40B4-BE49-F238E27FC236}">
                <a16:creationId xmlns:a16="http://schemas.microsoft.com/office/drawing/2014/main" id="{470F9CAC-5426-40DD-8EF3-2FD15CED1466}"/>
              </a:ext>
            </a:extLst>
          </p:cNvPr>
          <p:cNvGraphicFramePr/>
          <p:nvPr/>
        </p:nvGraphicFramePr>
        <p:xfrm>
          <a:off x="5009746" y="1279280"/>
          <a:ext cx="7277440" cy="4498219"/>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Placeholder 1">
            <a:extLst>
              <a:ext uri="{FF2B5EF4-FFF2-40B4-BE49-F238E27FC236}">
                <a16:creationId xmlns:a16="http://schemas.microsoft.com/office/drawing/2014/main" id="{EC2404A7-E8B5-42B4-91A9-3225BADBA504}"/>
              </a:ext>
            </a:extLst>
          </p:cNvPr>
          <p:cNvSpPr txBox="1">
            <a:spLocks/>
          </p:cNvSpPr>
          <p:nvPr/>
        </p:nvSpPr>
        <p:spPr>
          <a:xfrm>
            <a:off x="34848" y="37559"/>
            <a:ext cx="12100601" cy="1104402"/>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A9AC"/>
                </a:solidFill>
                <a:effectLst/>
                <a:uLnTx/>
                <a:uFillTx/>
                <a:latin typeface="Trebuchet MS"/>
                <a:ea typeface="+mj-ea"/>
                <a:cs typeface="Trebuchet MS"/>
              </a:rPr>
              <a:t>With Precision Targeting, Every Dollar </a:t>
            </a:r>
            <a:r>
              <a:rPr kumimoji="0" lang="en-US" sz="2600" b="0" i="0" u="none" strike="noStrike" kern="1200" cap="none" spc="-100" normalizeH="0" baseline="0" noProof="0" dirty="0">
                <a:ln>
                  <a:noFill/>
                </a:ln>
                <a:solidFill>
                  <a:schemeClr val="bg1"/>
                </a:solidFill>
                <a:effectLst/>
                <a:uLnTx/>
                <a:uFillTx/>
                <a:latin typeface="Trebuchet MS"/>
                <a:ea typeface="+mj-ea"/>
                <a:cs typeface="Trebuchet MS"/>
              </a:rPr>
              <a:t>Spent Goes To The Right Consumer</a:t>
            </a:r>
          </a:p>
        </p:txBody>
      </p:sp>
      <p:sp>
        <p:nvSpPr>
          <p:cNvPr id="10" name="TextBox 9">
            <a:extLst>
              <a:ext uri="{FF2B5EF4-FFF2-40B4-BE49-F238E27FC236}">
                <a16:creationId xmlns:a16="http://schemas.microsoft.com/office/drawing/2014/main" id="{685E333D-B288-4AA8-BE37-6539F5937FA5}"/>
              </a:ext>
            </a:extLst>
          </p:cNvPr>
          <p:cNvSpPr txBox="1"/>
          <p:nvPr/>
        </p:nvSpPr>
        <p:spPr>
          <a:xfrm>
            <a:off x="222404" y="1260762"/>
            <a:ext cx="4707761" cy="498598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When compared on a standard CPM basis, Addressable can seem expensive. However, it comes at a premium for a reason.</a:t>
            </a:r>
          </a:p>
          <a:p>
            <a:pPr marL="0" marR="0" lvl="0" indent="0" algn="l" defTabSz="454888"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Based on the availability of advanced data, Addressable ensures lower overall ad spend by guaranteeing an efficient buy that only targets a specific audience.</a:t>
            </a:r>
          </a:p>
          <a:p>
            <a:pPr marL="0" marR="0" lvl="0" indent="0" algn="l" defTabSz="454888"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This means advertisers have fewer wasted impressions against non-prospects, yielding an improved “effective CPM” (</a:t>
            </a:r>
            <a:r>
              <a:rPr kumimoji="0" lang="en-US" sz="1800" b="0" i="0" u="none" strike="noStrike" kern="1200" cap="none" spc="0" normalizeH="0" baseline="0" noProof="0" dirty="0" err="1">
                <a:ln>
                  <a:noFill/>
                </a:ln>
                <a:solidFill>
                  <a:prstClr val="black"/>
                </a:solidFill>
                <a:effectLst/>
                <a:uLnTx/>
                <a:uFillTx/>
                <a:latin typeface="Trebuchet MS"/>
                <a:ea typeface="+mn-ea"/>
                <a:cs typeface="+mn-cs"/>
              </a:rPr>
              <a:t>eCPM</a:t>
            </a:r>
            <a:r>
              <a:rPr kumimoji="0" lang="en-US" sz="18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l" defTabSz="454888"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rebuchet MS"/>
            </a:endParaRPr>
          </a:p>
          <a:p>
            <a:pPr marL="0" marR="0" lvl="0" indent="0" algn="l" defTabSz="454888"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a:rPr>
              <a:t>A lower “cost-of-entry” also means that an Addressable buy can create a path to TV advertising for smaller businesses who couldn’t previously afford TV.</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Slide Number Placeholder 5">
            <a:extLst>
              <a:ext uri="{FF2B5EF4-FFF2-40B4-BE49-F238E27FC236}">
                <a16:creationId xmlns:a16="http://schemas.microsoft.com/office/drawing/2014/main" id="{A334B4D5-9C64-43C6-B5F3-AD8AAA9C7D4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63FC6B5C-C9FC-43C1-B4EA-5865CC730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169873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0" y="2665524"/>
            <a:ext cx="8243522" cy="1851842"/>
          </a:xfrm>
          <a:prstGeom prst="rect">
            <a:avLst/>
          </a:prstGeom>
          <a:solidFill>
            <a:srgbClr val="00A9AC">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A9AC"/>
              </a:solidFill>
              <a:effectLst/>
              <a:uLnTx/>
              <a:uFillTx/>
              <a:latin typeface="Calibri"/>
              <a:ea typeface="+mn-ea"/>
              <a:cs typeface="+mn-cs"/>
            </a:endParaRPr>
          </a:p>
        </p:txBody>
      </p:sp>
      <p:sp>
        <p:nvSpPr>
          <p:cNvPr id="9" name="TextBox 8"/>
          <p:cNvSpPr txBox="1"/>
          <p:nvPr/>
        </p:nvSpPr>
        <p:spPr>
          <a:xfrm>
            <a:off x="261882" y="2977772"/>
            <a:ext cx="7596243" cy="1323183"/>
          </a:xfrm>
          <a:prstGeom prst="rect">
            <a:avLst/>
          </a:prstGeom>
          <a:noFill/>
        </p:spPr>
        <p:txBody>
          <a:bodyPr wrap="square" rtlCol="0">
            <a:spAutoFit/>
          </a:bodyPr>
          <a:lstStyle/>
          <a:p>
            <a:pPr marL="0" marR="0" lvl="0" indent="0" algn="l" defTabSz="457109" rtl="0" eaLnBrk="1" fontAlgn="auto" latinLnBrk="0" hangingPunct="1">
              <a:spcBef>
                <a:spcPts val="0"/>
              </a:spcBef>
              <a:spcAft>
                <a:spcPts val="0"/>
              </a:spcAft>
              <a:buClrTx/>
              <a:buSzTx/>
              <a:buFontTx/>
              <a:buNone/>
              <a:tabLst/>
              <a:defRPr/>
            </a:pPr>
            <a:r>
              <a:rPr kumimoji="0" lang="en-US" sz="3999" b="0" i="0" u="none" strike="noStrike" kern="1200" cap="none" spc="-100" normalizeH="0" baseline="0" noProof="0" dirty="0">
                <a:ln>
                  <a:noFill/>
                </a:ln>
                <a:solidFill>
                  <a:prstClr val="white"/>
                </a:solidFill>
                <a:effectLst/>
                <a:uLnTx/>
                <a:uFillTx/>
                <a:latin typeface="Trebuchet MS" panose="020B0603020202020204" pitchFamily="34" charset="0"/>
                <a:ea typeface="+mn-ea"/>
                <a:cs typeface="+mn-cs"/>
              </a:rPr>
              <a:t>Delivering Business Outcomes Across The Purchase Funnel</a:t>
            </a:r>
          </a:p>
        </p:txBody>
      </p:sp>
    </p:spTree>
    <p:extLst>
      <p:ext uri="{BB962C8B-B14F-4D97-AF65-F5344CB8AC3E}">
        <p14:creationId xmlns:p14="http://schemas.microsoft.com/office/powerpoint/2010/main" val="1999828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A1FAE4-AB1F-411C-A2A2-206941FBF9F9}"/>
              </a:ext>
            </a:extLst>
          </p:cNvPr>
          <p:cNvSpPr txBox="1"/>
          <p:nvPr/>
        </p:nvSpPr>
        <p:spPr>
          <a:xfrm>
            <a:off x="250738" y="101833"/>
            <a:ext cx="117060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The Benefits Of Linear </a:t>
            </a:r>
            <a:r>
              <a:rPr lang="en-US" sz="2800" dirty="0">
                <a:solidFill>
                  <a:prstClr val="white"/>
                </a:solidFill>
                <a:latin typeface="Trebuchet MS" panose="020B0603020202020204" pitchFamily="34" charset="0"/>
              </a:rPr>
              <a:t>TV With The Enhancements Of </a:t>
            </a: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Addressable TV Delivers Full-Funnel Business Outcomes For Advertisers</a:t>
            </a:r>
          </a:p>
        </p:txBody>
      </p:sp>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795" y="6614814"/>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aphicFrame>
        <p:nvGraphicFramePr>
          <p:cNvPr id="14" name="Diagram 13">
            <a:extLst>
              <a:ext uri="{FF2B5EF4-FFF2-40B4-BE49-F238E27FC236}">
                <a16:creationId xmlns:a16="http://schemas.microsoft.com/office/drawing/2014/main" id="{3004EA51-2DEC-4800-B90A-6321762F46BE}"/>
              </a:ext>
            </a:extLst>
          </p:cNvPr>
          <p:cNvGraphicFramePr/>
          <p:nvPr/>
        </p:nvGraphicFramePr>
        <p:xfrm>
          <a:off x="7833228" y="1821635"/>
          <a:ext cx="3982623" cy="36985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Left Brace 1">
            <a:extLst>
              <a:ext uri="{FF2B5EF4-FFF2-40B4-BE49-F238E27FC236}">
                <a16:creationId xmlns:a16="http://schemas.microsoft.com/office/drawing/2014/main" id="{9A955CE7-B1E1-41EC-8648-3EE5CFCE6F9E}"/>
              </a:ext>
            </a:extLst>
          </p:cNvPr>
          <p:cNvSpPr/>
          <p:nvPr/>
        </p:nvSpPr>
        <p:spPr>
          <a:xfrm>
            <a:off x="7368272" y="1821635"/>
            <a:ext cx="283130" cy="801047"/>
          </a:xfrm>
          <a:prstGeom prst="leftBrac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3" name="Left Brace 22">
            <a:extLst>
              <a:ext uri="{FF2B5EF4-FFF2-40B4-BE49-F238E27FC236}">
                <a16:creationId xmlns:a16="http://schemas.microsoft.com/office/drawing/2014/main" id="{1CC348A9-7BBE-4680-B3B8-80EEB93B75D4}"/>
              </a:ext>
            </a:extLst>
          </p:cNvPr>
          <p:cNvSpPr/>
          <p:nvPr/>
        </p:nvSpPr>
        <p:spPr>
          <a:xfrm>
            <a:off x="7368271" y="2732890"/>
            <a:ext cx="283130" cy="847776"/>
          </a:xfrm>
          <a:prstGeom prst="leftBrac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5" name="Left Brace 24">
            <a:extLst>
              <a:ext uri="{FF2B5EF4-FFF2-40B4-BE49-F238E27FC236}">
                <a16:creationId xmlns:a16="http://schemas.microsoft.com/office/drawing/2014/main" id="{C8338C09-D05C-4B3B-BB1A-2D94AACF3A33}"/>
              </a:ext>
            </a:extLst>
          </p:cNvPr>
          <p:cNvSpPr/>
          <p:nvPr/>
        </p:nvSpPr>
        <p:spPr>
          <a:xfrm>
            <a:off x="7440862" y="3690872"/>
            <a:ext cx="215258" cy="1879506"/>
          </a:xfrm>
          <a:prstGeom prst="lef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B287BA44-DAAB-495D-8D1D-ADE65E072451}"/>
              </a:ext>
            </a:extLst>
          </p:cNvPr>
          <p:cNvSpPr txBox="1"/>
          <p:nvPr/>
        </p:nvSpPr>
        <p:spPr>
          <a:xfrm>
            <a:off x="5709826" y="2048654"/>
            <a:ext cx="1641098" cy="335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Upper Funnel</a:t>
            </a:r>
          </a:p>
        </p:txBody>
      </p:sp>
      <p:sp>
        <p:nvSpPr>
          <p:cNvPr id="26" name="TextBox 25">
            <a:extLst>
              <a:ext uri="{FF2B5EF4-FFF2-40B4-BE49-F238E27FC236}">
                <a16:creationId xmlns:a16="http://schemas.microsoft.com/office/drawing/2014/main" id="{E5743793-8FED-42F4-A14D-ABDD4378B892}"/>
              </a:ext>
            </a:extLst>
          </p:cNvPr>
          <p:cNvSpPr txBox="1"/>
          <p:nvPr/>
        </p:nvSpPr>
        <p:spPr>
          <a:xfrm>
            <a:off x="5709826" y="2985531"/>
            <a:ext cx="1641098" cy="335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Mid Funnel</a:t>
            </a:r>
          </a:p>
        </p:txBody>
      </p:sp>
      <p:sp>
        <p:nvSpPr>
          <p:cNvPr id="27" name="TextBox 26">
            <a:extLst>
              <a:ext uri="{FF2B5EF4-FFF2-40B4-BE49-F238E27FC236}">
                <a16:creationId xmlns:a16="http://schemas.microsoft.com/office/drawing/2014/main" id="{0DE2A62D-35CB-43EB-8CE1-EB8B83D658A5}"/>
              </a:ext>
            </a:extLst>
          </p:cNvPr>
          <p:cNvSpPr txBox="1"/>
          <p:nvPr/>
        </p:nvSpPr>
        <p:spPr>
          <a:xfrm>
            <a:off x="5604015" y="4445959"/>
            <a:ext cx="19415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Lower Funnel</a:t>
            </a:r>
          </a:p>
        </p:txBody>
      </p:sp>
      <p:cxnSp>
        <p:nvCxnSpPr>
          <p:cNvPr id="28" name="Straight Connector 27">
            <a:extLst>
              <a:ext uri="{FF2B5EF4-FFF2-40B4-BE49-F238E27FC236}">
                <a16:creationId xmlns:a16="http://schemas.microsoft.com/office/drawing/2014/main" id="{DDDB2EB8-FD46-4650-B5AF-183E7CBE7DC4}"/>
              </a:ext>
            </a:extLst>
          </p:cNvPr>
          <p:cNvCxnSpPr/>
          <p:nvPr/>
        </p:nvCxnSpPr>
        <p:spPr>
          <a:xfrm>
            <a:off x="5212308" y="1473489"/>
            <a:ext cx="0" cy="4470400"/>
          </a:xfrm>
          <a:prstGeom prst="line">
            <a:avLst/>
          </a:prstGeom>
          <a:ln w="19050">
            <a:solidFill>
              <a:schemeClr val="bg1"/>
            </a:solidFill>
            <a:prstDash val="sysDash"/>
          </a:ln>
          <a:effectLst/>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723BF017-75A9-4A14-B3AB-61E33A2946C8}"/>
              </a:ext>
            </a:extLst>
          </p:cNvPr>
          <p:cNvSpPr txBox="1"/>
          <p:nvPr/>
        </p:nvSpPr>
        <p:spPr>
          <a:xfrm>
            <a:off x="1133508" y="2409056"/>
            <a:ext cx="4078796" cy="307777"/>
          </a:xfrm>
          <a:prstGeom prst="rect">
            <a:avLst/>
          </a:prstGeom>
          <a:noFill/>
        </p:spPr>
        <p:txBody>
          <a:bodyPr wrap="square" rtlCol="0">
            <a:spAutoFit/>
          </a:bodyPr>
          <a:lstStyle/>
          <a:p>
            <a:pPr algn="ctr"/>
            <a:r>
              <a:rPr lang="en-US" sz="1400" b="1" u="sng" dirty="0">
                <a:solidFill>
                  <a:schemeClr val="accent6"/>
                </a:solidFill>
              </a:rPr>
              <a:t>Combined With </a:t>
            </a:r>
            <a:r>
              <a:rPr lang="en-US" sz="1400" b="1" i="1" u="sng" dirty="0">
                <a:solidFill>
                  <a:schemeClr val="accent6"/>
                </a:solidFill>
              </a:rPr>
              <a:t>Addressable TV’s</a:t>
            </a:r>
            <a:endParaRPr lang="en-US" sz="1400" b="1" u="sng" dirty="0">
              <a:solidFill>
                <a:schemeClr val="accent6"/>
              </a:solidFill>
            </a:endParaRPr>
          </a:p>
        </p:txBody>
      </p:sp>
      <p:sp>
        <p:nvSpPr>
          <p:cNvPr id="5" name="TextBox 4">
            <a:extLst>
              <a:ext uri="{FF2B5EF4-FFF2-40B4-BE49-F238E27FC236}">
                <a16:creationId xmlns:a16="http://schemas.microsoft.com/office/drawing/2014/main" id="{34CD64BF-131C-4101-B969-49AD3AAC965D}"/>
              </a:ext>
            </a:extLst>
          </p:cNvPr>
          <p:cNvSpPr txBox="1"/>
          <p:nvPr/>
        </p:nvSpPr>
        <p:spPr>
          <a:xfrm>
            <a:off x="1118985" y="1388482"/>
            <a:ext cx="409331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Trebuchet MS"/>
                <a:ea typeface="+mn-ea"/>
                <a:cs typeface="+mn-cs"/>
              </a:rPr>
              <a:t>“Scale of Attention”</a:t>
            </a:r>
            <a:endParaRPr lang="en-US" sz="1200" b="1" dirty="0">
              <a:solidFill>
                <a:schemeClr val="bg1"/>
              </a:solidFill>
              <a:latin typeface="Trebuchet M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rebuchet MS"/>
              </a:rPr>
              <a:t>Emotional Engagement</a:t>
            </a:r>
            <a:endParaRPr lang="en-US" sz="2400" b="1" dirty="0">
              <a:solidFill>
                <a:schemeClr val="bg1"/>
              </a:solidFill>
            </a:endParaRPr>
          </a:p>
        </p:txBody>
      </p:sp>
      <p:sp>
        <p:nvSpPr>
          <p:cNvPr id="15" name="Left Brace 14">
            <a:extLst>
              <a:ext uri="{FF2B5EF4-FFF2-40B4-BE49-F238E27FC236}">
                <a16:creationId xmlns:a16="http://schemas.microsoft.com/office/drawing/2014/main" id="{578AD600-6AD5-4DDA-9A8E-44D3B9F4810C}"/>
              </a:ext>
            </a:extLst>
          </p:cNvPr>
          <p:cNvSpPr/>
          <p:nvPr/>
        </p:nvSpPr>
        <p:spPr>
          <a:xfrm>
            <a:off x="835854" y="1388482"/>
            <a:ext cx="283130" cy="915521"/>
          </a:xfrm>
          <a:prstGeom prst="leftBrace">
            <a:avLst/>
          </a:prstGeom>
          <a:ln>
            <a:solidFill>
              <a:srgbClr val="00A9A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A0BB7672-84E9-45B6-B8D6-DCA692A4ADC7}"/>
              </a:ext>
            </a:extLst>
          </p:cNvPr>
          <p:cNvSpPr txBox="1"/>
          <p:nvPr/>
        </p:nvSpPr>
        <p:spPr>
          <a:xfrm rot="16200000">
            <a:off x="104514" y="1664318"/>
            <a:ext cx="971592" cy="307777"/>
          </a:xfrm>
          <a:prstGeom prst="rect">
            <a:avLst/>
          </a:prstGeom>
          <a:noFill/>
        </p:spPr>
        <p:txBody>
          <a:bodyPr wrap="square" rtlCol="0">
            <a:spAutoFit/>
          </a:bodyPr>
          <a:lstStyle/>
          <a:p>
            <a:pPr algn="ctr"/>
            <a:r>
              <a:rPr lang="en-US" sz="1400" dirty="0">
                <a:solidFill>
                  <a:schemeClr val="bg1"/>
                </a:solidFill>
              </a:rPr>
              <a:t>Linear TV</a:t>
            </a:r>
          </a:p>
        </p:txBody>
      </p:sp>
      <p:sp>
        <p:nvSpPr>
          <p:cNvPr id="18" name="TextBox 17">
            <a:extLst>
              <a:ext uri="{FF2B5EF4-FFF2-40B4-BE49-F238E27FC236}">
                <a16:creationId xmlns:a16="http://schemas.microsoft.com/office/drawing/2014/main" id="{BEFB12D4-3A0A-4060-BFB2-73A5F3183466}"/>
              </a:ext>
            </a:extLst>
          </p:cNvPr>
          <p:cNvSpPr txBox="1"/>
          <p:nvPr/>
        </p:nvSpPr>
        <p:spPr>
          <a:xfrm>
            <a:off x="1019907" y="2965181"/>
            <a:ext cx="4206923" cy="2677656"/>
          </a:xfrm>
          <a:prstGeom prst="rect">
            <a:avLst/>
          </a:prstGeom>
          <a:noFill/>
        </p:spPr>
        <p:txBody>
          <a:bodyPr wrap="square" rtlCol="0">
            <a:spAutoFit/>
          </a:bodyPr>
          <a:lstStyle/>
          <a:p>
            <a:pPr lvl="0" algn="ctr">
              <a:defRPr/>
            </a:pPr>
            <a:r>
              <a:rPr lang="en-US" sz="1200" b="1" dirty="0">
                <a:solidFill>
                  <a:schemeClr val="bg1"/>
                </a:solidFill>
              </a:rPr>
              <a:t>Enhanced Ad Relevancy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a:t>
            </a:r>
          </a:p>
          <a:p>
            <a:pPr lvl="0" algn="ctr">
              <a:defRPr/>
            </a:pPr>
            <a:r>
              <a:rPr lang="en-US" sz="1200" b="1" dirty="0">
                <a:solidFill>
                  <a:schemeClr val="bg1"/>
                </a:solidFill>
              </a:rPr>
              <a:t>Precision Targeting</a:t>
            </a:r>
          </a:p>
          <a:p>
            <a:pPr lvl="0" algn="ctr">
              <a:defRPr/>
            </a:pPr>
            <a:r>
              <a:rPr lang="en-US" sz="2400" b="1" dirty="0">
                <a:solidFill>
                  <a:schemeClr val="bg1"/>
                </a:solidFill>
              </a:rPr>
              <a:t>+</a:t>
            </a:r>
            <a:endParaRPr lang="en-US" sz="1200" b="1" dirty="0">
              <a:solidFill>
                <a:schemeClr val="bg1"/>
              </a:solidFill>
            </a:endParaRPr>
          </a:p>
          <a:p>
            <a:pPr lvl="0" algn="ctr">
              <a:defRPr/>
            </a:pPr>
            <a:r>
              <a:rPr lang="en-US" sz="1200" b="1" dirty="0">
                <a:solidFill>
                  <a:schemeClr val="bg1"/>
                </a:solidFill>
              </a:rPr>
              <a:t>Advanced Data Capabilities</a:t>
            </a:r>
          </a:p>
          <a:p>
            <a:pPr lvl="0" algn="ctr">
              <a:defRPr/>
            </a:pPr>
            <a:r>
              <a:rPr lang="en-US" sz="2400" b="1" dirty="0">
                <a:solidFill>
                  <a:schemeClr val="bg1"/>
                </a:solidFill>
              </a:rPr>
              <a:t>+</a:t>
            </a:r>
            <a:endParaRPr lang="en-US" sz="1200" b="1" dirty="0">
              <a:solidFill>
                <a:schemeClr val="bg1"/>
              </a:solidFill>
            </a:endParaRPr>
          </a:p>
          <a:p>
            <a:pPr lvl="0" algn="ctr">
              <a:defRPr/>
            </a:pPr>
            <a:r>
              <a:rPr lang="en-US" sz="1200" b="1" dirty="0">
                <a:solidFill>
                  <a:schemeClr val="bg1"/>
                </a:solidFill>
              </a:rPr>
              <a:t>Growing Penetration</a:t>
            </a:r>
          </a:p>
          <a:p>
            <a:pPr lvl="0" algn="ctr">
              <a:defRPr/>
            </a:pPr>
            <a:r>
              <a:rPr lang="en-US" sz="2400" b="1" dirty="0">
                <a:solidFill>
                  <a:schemeClr val="bg1"/>
                </a:solidFill>
              </a:rPr>
              <a:t>+</a:t>
            </a:r>
            <a:endParaRPr lang="en-US" sz="1200" b="1" dirty="0">
              <a:solidFill>
                <a:schemeClr val="bg1"/>
              </a:solidFill>
            </a:endParaRPr>
          </a:p>
          <a:p>
            <a:pPr algn="ctr">
              <a:defRPr/>
            </a:pPr>
            <a:r>
              <a:rPr lang="en-US" sz="1200" b="1" dirty="0">
                <a:solidFill>
                  <a:prstClr val="white"/>
                </a:solidFill>
              </a:rPr>
              <a:t>Superior Visibility, Trust &amp; Transparency </a:t>
            </a:r>
          </a:p>
          <a:p>
            <a:pPr algn="ctr">
              <a:defRPr/>
            </a:pPr>
            <a:r>
              <a:rPr lang="en-US" sz="1200" b="1" dirty="0">
                <a:solidFill>
                  <a:prstClr val="white"/>
                </a:solidFill>
              </a:rPr>
              <a:t>Within The Digital Ecosystem</a:t>
            </a:r>
          </a:p>
        </p:txBody>
      </p:sp>
      <p:sp>
        <p:nvSpPr>
          <p:cNvPr id="19" name="Left Brace 18">
            <a:extLst>
              <a:ext uri="{FF2B5EF4-FFF2-40B4-BE49-F238E27FC236}">
                <a16:creationId xmlns:a16="http://schemas.microsoft.com/office/drawing/2014/main" id="{44FB14D5-0EC5-45B2-B2CC-ABFE34C95F7B}"/>
              </a:ext>
            </a:extLst>
          </p:cNvPr>
          <p:cNvSpPr/>
          <p:nvPr/>
        </p:nvSpPr>
        <p:spPr>
          <a:xfrm>
            <a:off x="850378" y="2848492"/>
            <a:ext cx="283130" cy="2925149"/>
          </a:xfrm>
          <a:prstGeom prst="leftBrace">
            <a:avLst/>
          </a:prstGeom>
          <a:ln>
            <a:solidFill>
              <a:srgbClr val="00A9A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1023CF60-1B48-431F-B4F7-0D8FC8C92781}"/>
              </a:ext>
            </a:extLst>
          </p:cNvPr>
          <p:cNvSpPr txBox="1"/>
          <p:nvPr/>
        </p:nvSpPr>
        <p:spPr>
          <a:xfrm rot="16200000">
            <a:off x="-831386" y="4157178"/>
            <a:ext cx="2925150" cy="307777"/>
          </a:xfrm>
          <a:prstGeom prst="rect">
            <a:avLst/>
          </a:prstGeom>
          <a:noFill/>
        </p:spPr>
        <p:txBody>
          <a:bodyPr wrap="square" rtlCol="0">
            <a:spAutoFit/>
          </a:bodyPr>
          <a:lstStyle/>
          <a:p>
            <a:pPr algn="ctr"/>
            <a:r>
              <a:rPr lang="en-US" sz="1400" dirty="0">
                <a:solidFill>
                  <a:schemeClr val="bg1"/>
                </a:solidFill>
              </a:rPr>
              <a:t>Addressable TV</a:t>
            </a:r>
          </a:p>
        </p:txBody>
      </p:sp>
      <p:sp>
        <p:nvSpPr>
          <p:cNvPr id="22" name="TextBox 21">
            <a:extLst>
              <a:ext uri="{FF2B5EF4-FFF2-40B4-BE49-F238E27FC236}">
                <a16:creationId xmlns:a16="http://schemas.microsoft.com/office/drawing/2014/main" id="{33FF97CB-2431-4EFC-BA8E-0B3962E5016F}"/>
              </a:ext>
            </a:extLst>
          </p:cNvPr>
          <p:cNvSpPr txBox="1"/>
          <p:nvPr/>
        </p:nvSpPr>
        <p:spPr>
          <a:xfrm>
            <a:off x="857739" y="5975862"/>
            <a:ext cx="44457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6"/>
                </a:solidFill>
                <a:effectLst/>
                <a:uLnTx/>
                <a:uFillTx/>
                <a:latin typeface="Trebuchet MS"/>
              </a:rPr>
              <a:t>Drives Consumer </a:t>
            </a:r>
            <a:r>
              <a:rPr kumimoji="0" lang="en-US" b="1" i="1" u="none" strike="noStrike" kern="1200" cap="none" spc="0" normalizeH="0" baseline="0" noProof="0" dirty="0">
                <a:ln>
                  <a:noFill/>
                </a:ln>
                <a:solidFill>
                  <a:schemeClr val="accent6"/>
                </a:solidFill>
                <a:effectLst/>
                <a:uLnTx/>
                <a:uFillTx/>
                <a:latin typeface="Trebuchet MS"/>
              </a:rPr>
              <a:t>Awareness, Interest</a:t>
            </a:r>
            <a:r>
              <a:rPr kumimoji="0" lang="en-US" b="1" i="0" u="none" strike="noStrike" kern="1200" cap="none" spc="0" normalizeH="0" baseline="0" noProof="0" dirty="0">
                <a:ln>
                  <a:noFill/>
                </a:ln>
                <a:solidFill>
                  <a:schemeClr val="accent6"/>
                </a:solidFill>
                <a:effectLst/>
                <a:uLnTx/>
                <a:uFillTx/>
                <a:latin typeface="Trebuchet MS"/>
              </a:rPr>
              <a:t> &amp; </a:t>
            </a:r>
            <a:r>
              <a:rPr kumimoji="0" lang="en-US" b="1" i="1" u="none" strike="noStrike" kern="1200" cap="none" spc="0" normalizeH="0" baseline="0" noProof="0" dirty="0">
                <a:ln>
                  <a:noFill/>
                </a:ln>
                <a:solidFill>
                  <a:schemeClr val="accent6"/>
                </a:solidFill>
                <a:effectLst/>
                <a:uLnTx/>
                <a:uFillTx/>
                <a:latin typeface="Trebuchet MS"/>
              </a:rPr>
              <a:t>Action</a:t>
            </a:r>
            <a:r>
              <a:rPr kumimoji="0" lang="en-US" b="1" i="0" u="none" strike="noStrike" kern="1200" cap="none" spc="0" normalizeH="0" baseline="0" noProof="0" dirty="0">
                <a:ln>
                  <a:noFill/>
                </a:ln>
                <a:solidFill>
                  <a:schemeClr val="accent6"/>
                </a:solidFill>
                <a:effectLst/>
                <a:uLnTx/>
                <a:uFillTx/>
                <a:latin typeface="Trebuchet MS"/>
              </a:rPr>
              <a:t> Through the Purchase Funnel</a:t>
            </a:r>
            <a:endParaRPr lang="en-US" sz="3600" b="1" dirty="0">
              <a:solidFill>
                <a:schemeClr val="accent6"/>
              </a:solidFill>
            </a:endParaRPr>
          </a:p>
        </p:txBody>
      </p:sp>
    </p:spTree>
    <p:extLst>
      <p:ext uri="{BB962C8B-B14F-4D97-AF65-F5344CB8AC3E}">
        <p14:creationId xmlns:p14="http://schemas.microsoft.com/office/powerpoint/2010/main" val="3609574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7B4C0E0-1C3D-4669-82F5-BF9AC211BBEC}"/>
              </a:ext>
            </a:extLst>
          </p:cNvPr>
          <p:cNvGraphicFramePr/>
          <p:nvPr>
            <p:extLst>
              <p:ext uri="{D42A27DB-BD31-4B8C-83A1-F6EECF244321}">
                <p14:modId xmlns:p14="http://schemas.microsoft.com/office/powerpoint/2010/main" val="3549349576"/>
              </p:ext>
            </p:extLst>
          </p:nvPr>
        </p:nvGraphicFramePr>
        <p:xfrm>
          <a:off x="3828595" y="2212915"/>
          <a:ext cx="7624787" cy="392989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2D6634C-5945-4080-93C1-528FEBC9ACA2}"/>
              </a:ext>
            </a:extLst>
          </p:cNvPr>
          <p:cNvSpPr txBox="1"/>
          <p:nvPr/>
        </p:nvSpPr>
        <p:spPr>
          <a:xfrm>
            <a:off x="61979" y="6518739"/>
            <a:ext cx="71395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Campaign Flight: Q1 2018.  </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Case study results are based on individual campaign factors.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makes no performance warranties.  Control represents 10% of DTV HHs within the target that did not receive exposure to the Addressable ad.  Source: Kantar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Millward</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Brown. </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2E0A80CC-7343-43A1-846E-AA6845156C45}"/>
              </a:ext>
            </a:extLst>
          </p:cNvPr>
          <p:cNvSpPr txBox="1"/>
          <p:nvPr/>
        </p:nvSpPr>
        <p:spPr>
          <a:xfrm>
            <a:off x="136789" y="184206"/>
            <a:ext cx="11857735"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3682B4"/>
                </a:solidFill>
                <a:effectLst/>
                <a:uLnTx/>
                <a:uFillTx/>
                <a:latin typeface="Trebuchet MS"/>
                <a:ea typeface="+mn-ea"/>
                <a:cs typeface="+mn-cs"/>
              </a:rPr>
              <a:t>“Awareness” Case Study</a:t>
            </a:r>
            <a:r>
              <a:rPr kumimoji="0" lang="en-US" sz="2600" b="0" i="0" u="none" strike="noStrike" kern="1200" cap="none" spc="-100" normalizeH="0" baseline="0" noProof="0" dirty="0">
                <a:ln>
                  <a:noFill/>
                </a:ln>
                <a:solidFill>
                  <a:srgbClr val="3682B4"/>
                </a:solidFill>
                <a:effectLst/>
                <a:uLnTx/>
                <a:uFillTx/>
                <a:latin typeface="Trebuchet MS"/>
                <a:ea typeface="+mn-ea"/>
                <a:cs typeface="+mn-cs"/>
              </a:rPr>
              <a:t>: A Cruise Line Makes Waves Utilizing 1</a:t>
            </a:r>
            <a:r>
              <a:rPr kumimoji="0" lang="en-US" sz="2600" b="0" i="0" u="none" strike="noStrike" kern="1200" cap="none" spc="-100" normalizeH="0" baseline="30000" noProof="0" dirty="0">
                <a:ln>
                  <a:noFill/>
                </a:ln>
                <a:solidFill>
                  <a:srgbClr val="3682B4"/>
                </a:solidFill>
                <a:effectLst/>
                <a:uLnTx/>
                <a:uFillTx/>
                <a:latin typeface="Trebuchet MS"/>
                <a:ea typeface="+mn-ea"/>
                <a:cs typeface="+mn-cs"/>
              </a:rPr>
              <a:t>st </a:t>
            </a:r>
            <a:r>
              <a:rPr kumimoji="0" lang="en-US" sz="2600" b="0" i="0" u="none" strike="noStrike" kern="1200" cap="none" spc="-100" normalizeH="0" baseline="0" noProof="0" dirty="0">
                <a:ln>
                  <a:noFill/>
                </a:ln>
                <a:solidFill>
                  <a:srgbClr val="3682B4"/>
                </a:solidFill>
                <a:effectLst/>
                <a:uLnTx/>
                <a:uFillTx/>
                <a:latin typeface="Trebuchet MS"/>
                <a:ea typeface="+mn-ea"/>
                <a:cs typeface="+mn-cs"/>
              </a:rPr>
              <a:t>Party Data </a:t>
            </a:r>
          </a:p>
        </p:txBody>
      </p:sp>
      <p:sp>
        <p:nvSpPr>
          <p:cNvPr id="46" name="TextBox 45">
            <a:extLst>
              <a:ext uri="{FF2B5EF4-FFF2-40B4-BE49-F238E27FC236}">
                <a16:creationId xmlns:a16="http://schemas.microsoft.com/office/drawing/2014/main" id="{0FB26E40-1F0D-45D9-AE81-A5E47617DFE8}"/>
              </a:ext>
            </a:extLst>
          </p:cNvPr>
          <p:cNvSpPr txBox="1"/>
          <p:nvPr/>
        </p:nvSpPr>
        <p:spPr>
          <a:xfrm>
            <a:off x="213687" y="4866355"/>
            <a:ext cx="3064080" cy="938719"/>
          </a:xfrm>
          <a:prstGeom prst="rect">
            <a:avLst/>
          </a:prstGeom>
          <a:noFill/>
        </p:spPr>
        <p:txBody>
          <a:bodyPr wrap="square" rtlCol="0">
            <a:spAutoFit/>
          </a:bodyPr>
          <a:lstStyle/>
          <a:p>
            <a:pPr lvl="0">
              <a:defRPr/>
            </a:pPr>
            <a:r>
              <a:rPr lang="en-US" sz="1400" b="1" dirty="0">
                <a:solidFill>
                  <a:srgbClr val="3682B4"/>
                </a:solidFill>
                <a:latin typeface="Trebuchet MS" panose="020B0603020202020204" pitchFamily="34" charset="0"/>
              </a:rPr>
              <a:t>Target Segment:</a:t>
            </a:r>
          </a:p>
          <a:p>
            <a:pPr lvl="0">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Members of client’s loyalty program</a:t>
            </a:r>
          </a:p>
          <a:p>
            <a:pPr marR="0" lvl="0" algn="l" defTabSz="914400" rtl="0" eaLnBrk="1" fontAlgn="auto" latinLnBrk="0" hangingPunct="1">
              <a:lnSpc>
                <a:spcPct val="100000"/>
              </a:lnSpc>
              <a:spcBef>
                <a:spcPts val="0"/>
              </a:spcBef>
              <a:spcAft>
                <a:spcPts val="0"/>
              </a:spcAft>
              <a:buClrTx/>
              <a:buSzTx/>
              <a:tabLst/>
              <a:defRPr/>
            </a:pPr>
            <a:endParaRPr kumimoji="0" lang="en-US" sz="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Consumers who have sailed three or more times in the last 3 years</a:t>
            </a:r>
          </a:p>
        </p:txBody>
      </p:sp>
      <p:sp>
        <p:nvSpPr>
          <p:cNvPr id="51" name="Rectangle 50">
            <a:extLst>
              <a:ext uri="{FF2B5EF4-FFF2-40B4-BE49-F238E27FC236}">
                <a16:creationId xmlns:a16="http://schemas.microsoft.com/office/drawing/2014/main" id="{6F46E0D3-3683-478B-B902-E1D30DEF50B1}"/>
              </a:ext>
            </a:extLst>
          </p:cNvPr>
          <p:cNvSpPr/>
          <p:nvPr/>
        </p:nvSpPr>
        <p:spPr>
          <a:xfrm>
            <a:off x="213687" y="2838836"/>
            <a:ext cx="316412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Flight Duration:</a:t>
            </a:r>
            <a:r>
              <a:rPr kumimoji="0" lang="en-US" sz="1400" b="0"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4-week campaign</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8" name="TextBox 57">
            <a:extLst>
              <a:ext uri="{FF2B5EF4-FFF2-40B4-BE49-F238E27FC236}">
                <a16:creationId xmlns:a16="http://schemas.microsoft.com/office/drawing/2014/main" id="{8910EBB9-07A6-43C2-B6D2-2DD61A20C25C}"/>
              </a:ext>
            </a:extLst>
          </p:cNvPr>
          <p:cNvSpPr txBox="1"/>
          <p:nvPr/>
        </p:nvSpPr>
        <p:spPr>
          <a:xfrm>
            <a:off x="3595366" y="778576"/>
            <a:ext cx="8403772"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 Addressable campaign turned the tide for the cruise line, elevating the brand’s position in awareness and recall metrics. When comparing the target group vs. the control group, the campaign generated: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rPr>
              <a:t>200%</a:t>
            </a:r>
            <a:r>
              <a:rPr kumimoji="0" lang="en-US" sz="1400" b="0" i="0" u="none" strike="noStrike" kern="1200" cap="none" spc="0" normalizeH="0" baseline="0" noProof="0" dirty="0">
                <a:ln>
                  <a:noFill/>
                </a:ln>
                <a:solidFill>
                  <a:srgbClr val="FAB982"/>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surge in Unaided TV Ad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rPr>
              <a:t>87%</a:t>
            </a:r>
            <a:r>
              <a:rPr kumimoji="0" lang="en-US" sz="1400" b="0" i="0" u="none" strike="noStrike" kern="1200" cap="none" spc="0" normalizeH="0" baseline="0" noProof="0" dirty="0">
                <a:ln>
                  <a:noFill/>
                </a:ln>
                <a:solidFill>
                  <a:srgbClr val="4F81BD"/>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in Aided TV Ad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rPr>
              <a:t>25%</a:t>
            </a:r>
            <a:r>
              <a:rPr kumimoji="0" lang="en-US" sz="1400" b="0" i="0" u="none" strike="noStrike" kern="1200" cap="none" spc="0" normalizeH="0" baseline="0" noProof="0" dirty="0">
                <a:ln>
                  <a:noFill/>
                </a:ln>
                <a:solidFill>
                  <a:srgbClr val="FAB982"/>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growth in Aided Ad Recall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4F81BD"/>
                </a:solidFill>
                <a:effectLst/>
                <a:uLnTx/>
                <a:uFillTx/>
                <a:latin typeface="Trebuchet MS" panose="020B0603020202020204" pitchFamily="34" charset="0"/>
                <a:ea typeface="+mn-ea"/>
                <a:cs typeface="+mn-cs"/>
              </a:rPr>
              <a:t>8%</a:t>
            </a:r>
            <a:r>
              <a:rPr kumimoji="0" lang="en-US" sz="1400" b="0" i="0" u="none" strike="noStrike" kern="1200" cap="none" spc="0" normalizeH="0" baseline="0" noProof="0" dirty="0">
                <a:ln>
                  <a:noFill/>
                </a:ln>
                <a:solidFill>
                  <a:srgbClr val="FAB982"/>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uptick in Aided Brand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0" name="Straight Connector 59">
            <a:extLst>
              <a:ext uri="{FF2B5EF4-FFF2-40B4-BE49-F238E27FC236}">
                <a16:creationId xmlns:a16="http://schemas.microsoft.com/office/drawing/2014/main" id="{3D07BA32-9336-49C7-B720-ADD7A0122C59}"/>
              </a:ext>
            </a:extLst>
          </p:cNvPr>
          <p:cNvCxnSpPr/>
          <p:nvPr/>
        </p:nvCxnSpPr>
        <p:spPr>
          <a:xfrm>
            <a:off x="3482069" y="840896"/>
            <a:ext cx="0" cy="5409184"/>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72074BE5-8769-4A3D-905F-FB746833CEB5}"/>
              </a:ext>
            </a:extLst>
          </p:cNvPr>
          <p:cNvSpPr/>
          <p:nvPr/>
        </p:nvSpPr>
        <p:spPr>
          <a:xfrm>
            <a:off x="213687" y="3460180"/>
            <a:ext cx="3108824"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Execution: 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 Cruise Line utilized </a:t>
            </a:r>
            <a:r>
              <a:rPr kumimoji="0" lang="en-US" sz="12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Xandr’s</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Addressable technology to reach the right audience with the right ad. The brand’s message was delivered to target consumers within premium content.</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8" name="Group 7">
            <a:extLst>
              <a:ext uri="{FF2B5EF4-FFF2-40B4-BE49-F238E27FC236}">
                <a16:creationId xmlns:a16="http://schemas.microsoft.com/office/drawing/2014/main" id="{5E110C4D-70CF-40E3-9C7E-912CDCCFB11C}"/>
              </a:ext>
            </a:extLst>
          </p:cNvPr>
          <p:cNvGrpSpPr/>
          <p:nvPr/>
        </p:nvGrpSpPr>
        <p:grpSpPr>
          <a:xfrm>
            <a:off x="11032939" y="3631718"/>
            <a:ext cx="1179381" cy="704609"/>
            <a:chOff x="11032939" y="3443036"/>
            <a:chExt cx="1179381" cy="704609"/>
          </a:xfrm>
        </p:grpSpPr>
        <p:sp>
          <p:nvSpPr>
            <p:cNvPr id="50" name="Rectangle 49">
              <a:extLst>
                <a:ext uri="{FF2B5EF4-FFF2-40B4-BE49-F238E27FC236}">
                  <a16:creationId xmlns:a16="http://schemas.microsoft.com/office/drawing/2014/main" id="{10569714-54B3-4E22-8EE0-AF1CAEB8F47A}"/>
                </a:ext>
              </a:extLst>
            </p:cNvPr>
            <p:cNvSpPr/>
            <p:nvPr/>
          </p:nvSpPr>
          <p:spPr>
            <a:xfrm>
              <a:off x="11032939" y="3488035"/>
              <a:ext cx="232228" cy="217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993BE3B6-4A90-4522-9EA9-19732729C14D}"/>
                </a:ext>
              </a:extLst>
            </p:cNvPr>
            <p:cNvSpPr txBox="1"/>
            <p:nvPr/>
          </p:nvSpPr>
          <p:spPr>
            <a:xfrm>
              <a:off x="11265165" y="3443036"/>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Control</a:t>
              </a:r>
            </a:p>
          </p:txBody>
        </p:sp>
        <p:sp>
          <p:nvSpPr>
            <p:cNvPr id="53" name="Rectangle 52">
              <a:extLst>
                <a:ext uri="{FF2B5EF4-FFF2-40B4-BE49-F238E27FC236}">
                  <a16:creationId xmlns:a16="http://schemas.microsoft.com/office/drawing/2014/main" id="{694F5843-5B84-4396-BD36-AA70121447AB}"/>
                </a:ext>
              </a:extLst>
            </p:cNvPr>
            <p:cNvSpPr/>
            <p:nvPr/>
          </p:nvSpPr>
          <p:spPr>
            <a:xfrm>
              <a:off x="11032939" y="3884867"/>
              <a:ext cx="232228" cy="217779"/>
            </a:xfrm>
            <a:prstGeom prst="rect">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CFA62CD0-CE2E-4872-9DB5-48CC5C12697E}"/>
                </a:ext>
              </a:extLst>
            </p:cNvPr>
            <p:cNvSpPr txBox="1"/>
            <p:nvPr/>
          </p:nvSpPr>
          <p:spPr>
            <a:xfrm>
              <a:off x="11265165" y="3839868"/>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a:t>
              </a:r>
            </a:p>
          </p:txBody>
        </p:sp>
      </p:grpSp>
      <p:sp>
        <p:nvSpPr>
          <p:cNvPr id="74" name="Isosceles Triangle 73">
            <a:extLst>
              <a:ext uri="{FF2B5EF4-FFF2-40B4-BE49-F238E27FC236}">
                <a16:creationId xmlns:a16="http://schemas.microsoft.com/office/drawing/2014/main" id="{D7ACDA12-43E2-4F80-840A-262C74BA40AD}"/>
              </a:ext>
            </a:extLst>
          </p:cNvPr>
          <p:cNvSpPr/>
          <p:nvPr/>
        </p:nvSpPr>
        <p:spPr>
          <a:xfrm>
            <a:off x="5009762" y="5091248"/>
            <a:ext cx="298559" cy="218130"/>
          </a:xfrm>
          <a:prstGeom prst="triangle">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186E8578-7BF7-4AEB-8DAC-B6FBE5516D7E}"/>
              </a:ext>
            </a:extLst>
          </p:cNvPr>
          <p:cNvSpPr txBox="1"/>
          <p:nvPr/>
        </p:nvSpPr>
        <p:spPr>
          <a:xfrm>
            <a:off x="4570258" y="4813282"/>
            <a:ext cx="11775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+200%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a:t>
            </a:r>
          </a:p>
        </p:txBody>
      </p:sp>
      <p:sp>
        <p:nvSpPr>
          <p:cNvPr id="77" name="Isosceles Triangle 76">
            <a:extLst>
              <a:ext uri="{FF2B5EF4-FFF2-40B4-BE49-F238E27FC236}">
                <a16:creationId xmlns:a16="http://schemas.microsoft.com/office/drawing/2014/main" id="{1016CAE7-68B4-4BB1-B948-7E3EA801CD3F}"/>
              </a:ext>
            </a:extLst>
          </p:cNvPr>
          <p:cNvSpPr/>
          <p:nvPr/>
        </p:nvSpPr>
        <p:spPr>
          <a:xfrm>
            <a:off x="6836225" y="4597909"/>
            <a:ext cx="298559" cy="218130"/>
          </a:xfrm>
          <a:prstGeom prst="triangle">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0C34165E-0492-4E8A-BF3D-59614AE45860}"/>
              </a:ext>
            </a:extLst>
          </p:cNvPr>
          <p:cNvSpPr txBox="1"/>
          <p:nvPr/>
        </p:nvSpPr>
        <p:spPr>
          <a:xfrm>
            <a:off x="6396720" y="4176313"/>
            <a:ext cx="11775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+87%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a:t>
            </a:r>
          </a:p>
        </p:txBody>
      </p:sp>
      <p:sp>
        <p:nvSpPr>
          <p:cNvPr id="79" name="Isosceles Triangle 78">
            <a:extLst>
              <a:ext uri="{FF2B5EF4-FFF2-40B4-BE49-F238E27FC236}">
                <a16:creationId xmlns:a16="http://schemas.microsoft.com/office/drawing/2014/main" id="{C2922403-7792-4033-913E-C9AF47192D78}"/>
              </a:ext>
            </a:extLst>
          </p:cNvPr>
          <p:cNvSpPr/>
          <p:nvPr/>
        </p:nvSpPr>
        <p:spPr>
          <a:xfrm>
            <a:off x="8696684" y="3487144"/>
            <a:ext cx="298559" cy="218130"/>
          </a:xfrm>
          <a:prstGeom prst="triangle">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36CED347-6604-41A1-B205-75121C3ECF61}"/>
              </a:ext>
            </a:extLst>
          </p:cNvPr>
          <p:cNvSpPr txBox="1"/>
          <p:nvPr/>
        </p:nvSpPr>
        <p:spPr>
          <a:xfrm>
            <a:off x="8257179" y="3101730"/>
            <a:ext cx="11775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+25%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a:t>
            </a:r>
          </a:p>
        </p:txBody>
      </p:sp>
      <p:sp>
        <p:nvSpPr>
          <p:cNvPr id="81" name="Isosceles Triangle 80">
            <a:extLst>
              <a:ext uri="{FF2B5EF4-FFF2-40B4-BE49-F238E27FC236}">
                <a16:creationId xmlns:a16="http://schemas.microsoft.com/office/drawing/2014/main" id="{13D53964-5F8B-416F-9831-BA1006593290}"/>
              </a:ext>
            </a:extLst>
          </p:cNvPr>
          <p:cNvSpPr/>
          <p:nvPr/>
        </p:nvSpPr>
        <p:spPr>
          <a:xfrm>
            <a:off x="10494196" y="2336690"/>
            <a:ext cx="298559" cy="218130"/>
          </a:xfrm>
          <a:prstGeom prst="triangle">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A7E64298-2366-4431-8D00-CF0E8A6DF8F0}"/>
              </a:ext>
            </a:extLst>
          </p:cNvPr>
          <p:cNvSpPr txBox="1"/>
          <p:nvPr/>
        </p:nvSpPr>
        <p:spPr>
          <a:xfrm>
            <a:off x="9959908" y="2007721"/>
            <a:ext cx="11775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+8%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a:t>
            </a:r>
          </a:p>
        </p:txBody>
      </p:sp>
      <p:sp>
        <p:nvSpPr>
          <p:cNvPr id="83" name="TextBox 82">
            <a:extLst>
              <a:ext uri="{FF2B5EF4-FFF2-40B4-BE49-F238E27FC236}">
                <a16:creationId xmlns:a16="http://schemas.microsoft.com/office/drawing/2014/main" id="{E9AC7035-0677-4D33-AF36-640158FEE51F}"/>
              </a:ext>
            </a:extLst>
          </p:cNvPr>
          <p:cNvSpPr txBox="1"/>
          <p:nvPr/>
        </p:nvSpPr>
        <p:spPr>
          <a:xfrm>
            <a:off x="5954842" y="3325929"/>
            <a:ext cx="12953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 Metrics</a:t>
            </a:r>
            <a:endParaRPr kumimoji="0" lang="en-US" sz="14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84" name="TextBox 83">
            <a:extLst>
              <a:ext uri="{FF2B5EF4-FFF2-40B4-BE49-F238E27FC236}">
                <a16:creationId xmlns:a16="http://schemas.microsoft.com/office/drawing/2014/main" id="{F7AB3CE8-96DE-4145-A57F-E10DD75F30EA}"/>
              </a:ext>
            </a:extLst>
          </p:cNvPr>
          <p:cNvSpPr txBox="1"/>
          <p:nvPr/>
        </p:nvSpPr>
        <p:spPr>
          <a:xfrm>
            <a:off x="9528875" y="1694547"/>
            <a:ext cx="1567344" cy="399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Brand Metrics</a:t>
            </a:r>
            <a:endParaRPr kumimoji="0" lang="en-US" sz="14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5" name="Slide Number Placeholder 5">
            <a:extLst>
              <a:ext uri="{FF2B5EF4-FFF2-40B4-BE49-F238E27FC236}">
                <a16:creationId xmlns:a16="http://schemas.microsoft.com/office/drawing/2014/main" id="{EB21FF16-A6D8-4688-A401-C2612C1205D8}"/>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47" name="Picture 46">
            <a:extLst>
              <a:ext uri="{FF2B5EF4-FFF2-40B4-BE49-F238E27FC236}">
                <a16:creationId xmlns:a16="http://schemas.microsoft.com/office/drawing/2014/main" id="{EEA88004-3F7E-46F8-872D-5398CC732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44" name="Rectangle 43">
            <a:extLst>
              <a:ext uri="{FF2B5EF4-FFF2-40B4-BE49-F238E27FC236}">
                <a16:creationId xmlns:a16="http://schemas.microsoft.com/office/drawing/2014/main" id="{930A9DA5-C30A-4997-AD05-B6B934FE68A1}"/>
              </a:ext>
            </a:extLst>
          </p:cNvPr>
          <p:cNvSpPr/>
          <p:nvPr/>
        </p:nvSpPr>
        <p:spPr>
          <a:xfrm>
            <a:off x="213687" y="995984"/>
            <a:ext cx="268256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Travel &amp; Tourism (Cruise Line)</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1028" name="Picture 4" descr="Image result for xandr logo">
            <a:extLst>
              <a:ext uri="{FF2B5EF4-FFF2-40B4-BE49-F238E27FC236}">
                <a16:creationId xmlns:a16="http://schemas.microsoft.com/office/drawing/2014/main" id="{B4FC2316-474B-4E7F-8603-4A04BCEBFD4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85" t="37472" r="22437" b="32050"/>
          <a:stretch/>
        </p:blipFill>
        <p:spPr bwMode="auto">
          <a:xfrm>
            <a:off x="87133" y="6142799"/>
            <a:ext cx="1201203" cy="278041"/>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E030F4D4-5425-431A-87D8-FE3E4D2C69DD}"/>
              </a:ext>
            </a:extLst>
          </p:cNvPr>
          <p:cNvSpPr/>
          <p:nvPr/>
        </p:nvSpPr>
        <p:spPr>
          <a:xfrm>
            <a:off x="213687" y="1617328"/>
            <a:ext cx="3108824"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 widely recognizable cruise company wanted to ensure their brand stood out among consumers, opting to use their ad spend to increase awareness and recall</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3" name="Picture 2">
            <a:extLst>
              <a:ext uri="{FF2B5EF4-FFF2-40B4-BE49-F238E27FC236}">
                <a16:creationId xmlns:a16="http://schemas.microsoft.com/office/drawing/2014/main" id="{64EE4F84-8AEE-4312-B926-83458A2EDF00}"/>
              </a:ext>
            </a:extLst>
          </p:cNvPr>
          <p:cNvPicPr>
            <a:picLocks noChangeAspect="1"/>
          </p:cNvPicPr>
          <p:nvPr/>
        </p:nvPicPr>
        <p:blipFill>
          <a:blip r:embed="rId6"/>
          <a:stretch>
            <a:fillRect/>
          </a:stretch>
        </p:blipFill>
        <p:spPr>
          <a:xfrm>
            <a:off x="11149411" y="102254"/>
            <a:ext cx="962128" cy="893730"/>
          </a:xfrm>
          <a:prstGeom prst="rect">
            <a:avLst/>
          </a:prstGeom>
        </p:spPr>
      </p:pic>
    </p:spTree>
    <p:extLst>
      <p:ext uri="{BB962C8B-B14F-4D97-AF65-F5344CB8AC3E}">
        <p14:creationId xmlns:p14="http://schemas.microsoft.com/office/powerpoint/2010/main" val="3502066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0A80CC-7343-43A1-846E-AA6845156C45}"/>
              </a:ext>
            </a:extLst>
          </p:cNvPr>
          <p:cNvSpPr txBox="1"/>
          <p:nvPr/>
        </p:nvSpPr>
        <p:spPr>
          <a:xfrm>
            <a:off x="213687" y="161644"/>
            <a:ext cx="11857735" cy="892552"/>
          </a:xfrm>
          <a:prstGeom prst="rect">
            <a:avLst/>
          </a:prstGeom>
          <a:noFill/>
        </p:spPr>
        <p:txBody>
          <a:bodyPr wrap="square" rtlCol="0">
            <a:spAutoFit/>
          </a:bodyPr>
          <a:lstStyle/>
          <a:p>
            <a:pPr lvl="0" defTabSz="457200">
              <a:spcBef>
                <a:spcPct val="0"/>
              </a:spcBef>
              <a:defRPr/>
            </a:pPr>
            <a:r>
              <a:rPr lang="en-US" sz="2600" b="1" spc="-100" dirty="0">
                <a:solidFill>
                  <a:srgbClr val="00A9AC"/>
                </a:solidFill>
                <a:latin typeface="Trebuchet MS"/>
              </a:rPr>
              <a:t>“Awareness” Case Study</a:t>
            </a:r>
            <a:r>
              <a:rPr lang="en-US" sz="2600" spc="-100" dirty="0">
                <a:solidFill>
                  <a:srgbClr val="00A9AC"/>
                </a:solidFill>
                <a:latin typeface="Trebuchet MS"/>
              </a:rPr>
              <a:t>: Auto Advertiser Drives Increased Reach By </a:t>
            </a:r>
          </a:p>
          <a:p>
            <a:pPr lvl="0" defTabSz="457200">
              <a:spcBef>
                <a:spcPct val="0"/>
              </a:spcBef>
              <a:defRPr/>
            </a:pPr>
            <a:r>
              <a:rPr lang="en-US" sz="2600" spc="-100" dirty="0">
                <a:solidFill>
                  <a:srgbClr val="00A9AC"/>
                </a:solidFill>
                <a:latin typeface="Trebuchet MS"/>
              </a:rPr>
              <a:t>Re-Purposing A Portion Of Their Linear TV Dollars To Addressable</a:t>
            </a:r>
            <a:endParaRPr lang="en-US" sz="2400" spc="-100" dirty="0">
              <a:solidFill>
                <a:prstClr val="black"/>
              </a:solidFill>
              <a:latin typeface="Trebuchet MS"/>
            </a:endParaRPr>
          </a:p>
        </p:txBody>
      </p:sp>
      <p:sp>
        <p:nvSpPr>
          <p:cNvPr id="46" name="TextBox 45">
            <a:extLst>
              <a:ext uri="{FF2B5EF4-FFF2-40B4-BE49-F238E27FC236}">
                <a16:creationId xmlns:a16="http://schemas.microsoft.com/office/drawing/2014/main" id="{0FB26E40-1F0D-45D9-AE81-A5E47617DFE8}"/>
              </a:ext>
            </a:extLst>
          </p:cNvPr>
          <p:cNvSpPr txBox="1"/>
          <p:nvPr/>
        </p:nvSpPr>
        <p:spPr>
          <a:xfrm>
            <a:off x="213687" y="5084446"/>
            <a:ext cx="3064080" cy="1215717"/>
          </a:xfrm>
          <a:prstGeom prst="rect">
            <a:avLst/>
          </a:prstGeom>
          <a:noFill/>
        </p:spPr>
        <p:txBody>
          <a:bodyPr wrap="square" rtlCol="0">
            <a:spAutoFit/>
          </a:bodyPr>
          <a:lstStyle/>
          <a:p>
            <a:pPr lvl="0">
              <a:defRPr/>
            </a:pPr>
            <a:r>
              <a:rPr lang="en-US" sz="1400" b="1" dirty="0">
                <a:solidFill>
                  <a:srgbClr val="00A9AC"/>
                </a:solidFill>
                <a:latin typeface="Trebuchet MS" panose="020B0603020202020204" pitchFamily="34" charset="0"/>
              </a:rPr>
              <a:t>Target Segment:</a:t>
            </a:r>
          </a:p>
          <a:p>
            <a:pPr lvl="0">
              <a:defRPr/>
            </a:pPr>
            <a:endParaRPr lang="en-US" sz="400" b="1" dirty="0">
              <a:solidFill>
                <a:srgbClr val="00A9AC"/>
              </a:solidFill>
              <a:latin typeface="Trebuchet MS" panose="020B0603020202020204" pitchFamily="34" charset="0"/>
            </a:endParaRPr>
          </a:p>
          <a:p>
            <a:pPr marL="285750" lvl="0" indent="-285750">
              <a:buFont typeface="Arial" panose="020B0604020202020204" pitchFamily="34" charset="0"/>
              <a:buChar char="•"/>
              <a:defRPr/>
            </a:pPr>
            <a:r>
              <a:rPr lang="en-US" sz="1200" dirty="0">
                <a:solidFill>
                  <a:prstClr val="black"/>
                </a:solidFill>
                <a:latin typeface="Trebuchet MS" panose="020B0603020202020204" pitchFamily="34" charset="0"/>
              </a:rPr>
              <a:t>In-market car shoppers</a:t>
            </a:r>
          </a:p>
          <a:p>
            <a:pPr marL="285750" lvl="0" indent="-285750">
              <a:buFont typeface="Arial" panose="020B0604020202020204" pitchFamily="34" charset="0"/>
              <a:buChar char="•"/>
              <a:defRPr/>
            </a:pPr>
            <a:r>
              <a:rPr lang="en-US" sz="1200" dirty="0">
                <a:solidFill>
                  <a:prstClr val="black"/>
                </a:solidFill>
                <a:latin typeface="Trebuchet MS" panose="020B0603020202020204" pitchFamily="34" charset="0"/>
              </a:rPr>
              <a:t>Visitors of auto advertiser’s website</a:t>
            </a:r>
          </a:p>
          <a:p>
            <a:pPr lvl="0">
              <a:defRPr/>
            </a:pPr>
            <a:endParaRPr lang="en-US" sz="1400" b="1" dirty="0">
              <a:solidFill>
                <a:srgbClr val="00A9AC"/>
              </a:solidFill>
              <a:latin typeface="Trebuchet MS" panose="020B0603020202020204" pitchFamily="34" charset="0"/>
            </a:endParaRPr>
          </a:p>
          <a:p>
            <a:pPr lvl="0">
              <a:defRPr/>
            </a:pPr>
            <a:endParaRPr lang="en-US" sz="1400" b="1" dirty="0">
              <a:solidFill>
                <a:srgbClr val="00A9AC"/>
              </a:solidFill>
              <a:latin typeface="Trebuchet MS" panose="020B0603020202020204" pitchFamily="34" charset="0"/>
            </a:endParaRPr>
          </a:p>
          <a:p>
            <a:pPr lvl="0">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1" name="Rectangle 50">
            <a:extLst>
              <a:ext uri="{FF2B5EF4-FFF2-40B4-BE49-F238E27FC236}">
                <a16:creationId xmlns:a16="http://schemas.microsoft.com/office/drawing/2014/main" id="{6F46E0D3-3683-478B-B902-E1D30DEF50B1}"/>
              </a:ext>
            </a:extLst>
          </p:cNvPr>
          <p:cNvSpPr/>
          <p:nvPr/>
        </p:nvSpPr>
        <p:spPr>
          <a:xfrm>
            <a:off x="213687" y="2866039"/>
            <a:ext cx="316412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Flight Duration:</a:t>
            </a:r>
            <a:r>
              <a:rPr kumimoji="0" lang="en-US" sz="14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rebuchet MS" panose="020B0603020202020204" pitchFamily="34" charset="0"/>
              </a:rPr>
              <a:t>8</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-week campaign</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60" name="Straight Connector 59">
            <a:extLst>
              <a:ext uri="{FF2B5EF4-FFF2-40B4-BE49-F238E27FC236}">
                <a16:creationId xmlns:a16="http://schemas.microsoft.com/office/drawing/2014/main" id="{3D07BA32-9336-49C7-B720-ADD7A0122C59}"/>
              </a:ext>
            </a:extLst>
          </p:cNvPr>
          <p:cNvCxnSpPr>
            <a:cxnSpLocks/>
          </p:cNvCxnSpPr>
          <p:nvPr/>
        </p:nvCxnSpPr>
        <p:spPr>
          <a:xfrm>
            <a:off x="3482069" y="1121662"/>
            <a:ext cx="0" cy="5128418"/>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72074BE5-8769-4A3D-905F-FB746833CEB5}"/>
              </a:ext>
            </a:extLst>
          </p:cNvPr>
          <p:cNvSpPr/>
          <p:nvPr/>
        </p:nvSpPr>
        <p:spPr>
          <a:xfrm>
            <a:off x="213687" y="3490494"/>
            <a:ext cx="3108824" cy="14619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Execution: 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 advertiser utilized </a:t>
            </a:r>
            <a:r>
              <a:rPr kumimoji="0" lang="en-US" sz="12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Xandr’s</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Addressable technology and deep data insights to serve ads only to the households within their precise target, at the same time as their national campaign flight</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5" name="Slide Number Placeholder 5">
            <a:extLst>
              <a:ext uri="{FF2B5EF4-FFF2-40B4-BE49-F238E27FC236}">
                <a16:creationId xmlns:a16="http://schemas.microsoft.com/office/drawing/2014/main" id="{EB21FF16-A6D8-4688-A401-C2612C1205D8}"/>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47" name="Picture 46">
            <a:extLst>
              <a:ext uri="{FF2B5EF4-FFF2-40B4-BE49-F238E27FC236}">
                <a16:creationId xmlns:a16="http://schemas.microsoft.com/office/drawing/2014/main" id="{EEA88004-3F7E-46F8-872D-5398CC732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44" name="Rectangle 43">
            <a:extLst>
              <a:ext uri="{FF2B5EF4-FFF2-40B4-BE49-F238E27FC236}">
                <a16:creationId xmlns:a16="http://schemas.microsoft.com/office/drawing/2014/main" id="{930A9DA5-C30A-4997-AD05-B6B934FE68A1}"/>
              </a:ext>
            </a:extLst>
          </p:cNvPr>
          <p:cNvSpPr/>
          <p:nvPr/>
        </p:nvSpPr>
        <p:spPr>
          <a:xfrm>
            <a:off x="213687" y="1201631"/>
            <a:ext cx="268256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rebuchet MS" panose="020B0603020202020204" pitchFamily="34" charset="0"/>
              </a:rPr>
              <a:t>Auto</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1028" name="Picture 4" descr="Image result for xandr logo">
            <a:extLst>
              <a:ext uri="{FF2B5EF4-FFF2-40B4-BE49-F238E27FC236}">
                <a16:creationId xmlns:a16="http://schemas.microsoft.com/office/drawing/2014/main" id="{B4FC2316-474B-4E7F-8603-4A04BCEBFD4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85" t="37472" r="22437" b="32050"/>
          <a:stretch/>
        </p:blipFill>
        <p:spPr bwMode="auto">
          <a:xfrm>
            <a:off x="87133" y="6142799"/>
            <a:ext cx="1201203" cy="278041"/>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E030F4D4-5425-431A-87D8-FE3E4D2C69DD}"/>
              </a:ext>
            </a:extLst>
          </p:cNvPr>
          <p:cNvSpPr/>
          <p:nvPr/>
        </p:nvSpPr>
        <p:spPr>
          <a:xfrm>
            <a:off x="213687" y="1826086"/>
            <a:ext cx="3108824"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rebuchet MS" panose="020B0603020202020204" pitchFamily="34" charset="0"/>
              </a:rPr>
              <a:t>A leading auto manufacturer wanted to increase their reach against their audience target</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63" name="TextBox 62">
            <a:extLst>
              <a:ext uri="{FF2B5EF4-FFF2-40B4-BE49-F238E27FC236}">
                <a16:creationId xmlns:a16="http://schemas.microsoft.com/office/drawing/2014/main" id="{3590E743-164A-4B95-86C3-446E94735056}"/>
              </a:ext>
            </a:extLst>
          </p:cNvPr>
          <p:cNvSpPr txBox="1"/>
          <p:nvPr/>
        </p:nvSpPr>
        <p:spPr>
          <a:xfrm>
            <a:off x="136789" y="6508933"/>
            <a:ext cx="8285287" cy="338554"/>
          </a:xfrm>
          <a:prstGeom prst="rect">
            <a:avLst/>
          </a:prstGeom>
          <a:noFill/>
        </p:spPr>
        <p:txBody>
          <a:bodyPr wrap="square" rtlCol="0">
            <a:spAutoFit/>
          </a:bodyPr>
          <a:lstStyle/>
          <a:p>
            <a:pPr lvl="0">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lang="en-US" sz="800" kern="0" dirty="0" err="1">
                <a:solidFill>
                  <a:prstClr val="black"/>
                </a:solidFill>
                <a:latin typeface="Trebuchet MS" panose="020B0603020202020204" pitchFamily="34" charset="0"/>
              </a:rPr>
              <a:t>Xandr</a:t>
            </a:r>
            <a:r>
              <a:rPr lang="en-US" sz="800" kern="0" dirty="0">
                <a:solidFill>
                  <a:prstClr val="black"/>
                </a:solidFill>
                <a:latin typeface="Trebuchet MS" panose="020B0603020202020204" pitchFamily="34" charset="0"/>
              </a:rPr>
              <a:t> </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2018; Viewership data based on DIRECTV Universe; National Ad Schedule: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Comscore</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Advertising Occurrence Data </a:t>
            </a:r>
            <a:r>
              <a:rPr lang="en-US" sz="800" kern="0" dirty="0">
                <a:solidFill>
                  <a:prstClr val="black"/>
                </a:solidFill>
                <a:latin typeface="Trebuchet MS" panose="020B0603020202020204" pitchFamily="34" charset="0"/>
              </a:rPr>
              <a:t>© 2019 KANTAR Media / Intelligence. Addressable Target from Data Vendor IXI.</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61" name="TextBox 160">
            <a:extLst>
              <a:ext uri="{FF2B5EF4-FFF2-40B4-BE49-F238E27FC236}">
                <a16:creationId xmlns:a16="http://schemas.microsoft.com/office/drawing/2014/main" id="{65C1E477-69FA-4DA7-B58A-D147775C7176}"/>
              </a:ext>
            </a:extLst>
          </p:cNvPr>
          <p:cNvSpPr txBox="1"/>
          <p:nvPr/>
        </p:nvSpPr>
        <p:spPr>
          <a:xfrm>
            <a:off x="3586328" y="1120484"/>
            <a:ext cx="8403772"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rPr>
              <a:t>Compared to the Advertiser’s National campaign, the Addressable campaign drove an increase in target reach of over 13%</a:t>
            </a:r>
          </a:p>
        </p:txBody>
      </p:sp>
      <p:pic>
        <p:nvPicPr>
          <p:cNvPr id="9" name="Picture 8">
            <a:extLst>
              <a:ext uri="{FF2B5EF4-FFF2-40B4-BE49-F238E27FC236}">
                <a16:creationId xmlns:a16="http://schemas.microsoft.com/office/drawing/2014/main" id="{289ABCBA-3D7F-46D5-A420-1C2926FBC859}"/>
              </a:ext>
            </a:extLst>
          </p:cNvPr>
          <p:cNvPicPr>
            <a:picLocks noChangeAspect="1"/>
          </p:cNvPicPr>
          <p:nvPr/>
        </p:nvPicPr>
        <p:blipFill>
          <a:blip r:embed="rId4"/>
          <a:stretch>
            <a:fillRect/>
          </a:stretch>
        </p:blipFill>
        <p:spPr>
          <a:xfrm>
            <a:off x="3592801" y="2545446"/>
            <a:ext cx="7985403" cy="3584845"/>
          </a:xfrm>
          <a:prstGeom prst="rect">
            <a:avLst/>
          </a:prstGeom>
        </p:spPr>
      </p:pic>
      <p:sp>
        <p:nvSpPr>
          <p:cNvPr id="235" name="Rectangle 234">
            <a:extLst>
              <a:ext uri="{FF2B5EF4-FFF2-40B4-BE49-F238E27FC236}">
                <a16:creationId xmlns:a16="http://schemas.microsoft.com/office/drawing/2014/main" id="{E7CE0ECE-7405-48DC-93F3-515B1048CEA4}"/>
              </a:ext>
            </a:extLst>
          </p:cNvPr>
          <p:cNvSpPr/>
          <p:nvPr/>
        </p:nvSpPr>
        <p:spPr>
          <a:xfrm>
            <a:off x="4574281" y="2028149"/>
            <a:ext cx="602244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Incremental Target Reach With Addressable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rebuchet MS" panose="020B0603020202020204" pitchFamily="34" charset="0"/>
              </a:rPr>
              <a:t>Reach Build Over 8-Week National Campaign</a:t>
            </a:r>
            <a:endParaRPr kumimoji="0" lang="en-US" sz="1400" i="0"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17" name="Picture 16">
            <a:extLst>
              <a:ext uri="{FF2B5EF4-FFF2-40B4-BE49-F238E27FC236}">
                <a16:creationId xmlns:a16="http://schemas.microsoft.com/office/drawing/2014/main" id="{43100B91-2234-4A99-AC7C-3145987BC8D8}"/>
              </a:ext>
            </a:extLst>
          </p:cNvPr>
          <p:cNvPicPr>
            <a:picLocks noChangeAspect="1"/>
          </p:cNvPicPr>
          <p:nvPr/>
        </p:nvPicPr>
        <p:blipFill>
          <a:blip r:embed="rId5"/>
          <a:stretch>
            <a:fillRect/>
          </a:stretch>
        </p:blipFill>
        <p:spPr>
          <a:xfrm>
            <a:off x="11149411" y="102254"/>
            <a:ext cx="962128" cy="893730"/>
          </a:xfrm>
          <a:prstGeom prst="rect">
            <a:avLst/>
          </a:prstGeom>
        </p:spPr>
      </p:pic>
    </p:spTree>
    <p:extLst>
      <p:ext uri="{BB962C8B-B14F-4D97-AF65-F5344CB8AC3E}">
        <p14:creationId xmlns:p14="http://schemas.microsoft.com/office/powerpoint/2010/main" val="4084126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51A15DC-3A9E-43E1-872E-44373C78EF5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69134" y="112799"/>
            <a:ext cx="962128" cy="893730"/>
          </a:xfrm>
          <a:prstGeom prst="rect">
            <a:avLst/>
          </a:prstGeom>
        </p:spPr>
      </p:pic>
      <p:pic>
        <p:nvPicPr>
          <p:cNvPr id="4" name="Picture 3">
            <a:extLst>
              <a:ext uri="{FF2B5EF4-FFF2-40B4-BE49-F238E27FC236}">
                <a16:creationId xmlns:a16="http://schemas.microsoft.com/office/drawing/2014/main" id="{A4D2EB43-5278-43AB-AA07-5638B937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5" name="Slide Number Placeholder 5">
            <a:extLst>
              <a:ext uri="{FF2B5EF4-FFF2-40B4-BE49-F238E27FC236}">
                <a16:creationId xmlns:a16="http://schemas.microsoft.com/office/drawing/2014/main" id="{D2A5488D-2C67-4EDF-90F6-3A60170E49D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47470772-E688-461D-AA54-4D6C881C9556}"/>
              </a:ext>
            </a:extLst>
          </p:cNvPr>
          <p:cNvSpPr/>
          <p:nvPr/>
        </p:nvSpPr>
        <p:spPr>
          <a:xfrm>
            <a:off x="126123" y="6580166"/>
            <a:ext cx="7424207" cy="215444"/>
          </a:xfrm>
          <a:prstGeom prst="rect">
            <a:avLst/>
          </a:prstGeom>
          <a:noFill/>
        </p:spPr>
        <p:txBody>
          <a:bodyPr wrap="square" rtlCol="0">
            <a:spAutoFit/>
          </a:bodyPr>
          <a:lstStyle/>
          <a:p>
            <a:pPr lvl="0">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Verizon Media, HHA Case Studies, December 2018; </a:t>
            </a:r>
            <a:r>
              <a:rPr lang="en-US" sz="800" kern="0" dirty="0">
                <a:solidFill>
                  <a:sysClr val="windowText" lastClr="000000"/>
                </a:solidFill>
                <a:latin typeface="Trebuchet MS" panose="020B0603020202020204" pitchFamily="34" charset="0"/>
              </a:rPr>
              <a:t>Campaign Flight: 2Q’18 – 3Q’18, Reporting </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based on 4+ Frequency.</a:t>
            </a:r>
            <a:endPar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endParaRPr>
          </a:p>
        </p:txBody>
      </p:sp>
      <p:sp>
        <p:nvSpPr>
          <p:cNvPr id="7" name="TextBox 6">
            <a:extLst>
              <a:ext uri="{FF2B5EF4-FFF2-40B4-BE49-F238E27FC236}">
                <a16:creationId xmlns:a16="http://schemas.microsoft.com/office/drawing/2014/main" id="{A72AB856-8B79-4EBB-A49F-668F6776927A}"/>
              </a:ext>
            </a:extLst>
          </p:cNvPr>
          <p:cNvSpPr txBox="1"/>
          <p:nvPr/>
        </p:nvSpPr>
        <p:spPr>
          <a:xfrm>
            <a:off x="136790" y="124831"/>
            <a:ext cx="11192270"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Trebuchet MS"/>
                <a:ea typeface="+mn-ea"/>
                <a:cs typeface="+mn-cs"/>
              </a:rPr>
              <a:t>“Consideration” Case Study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Travel Advertiser’s Key Brand Metrics &amp; Attributes Take Flight With Addressable TV</a:t>
            </a:r>
          </a:p>
        </p:txBody>
      </p:sp>
      <p:sp>
        <p:nvSpPr>
          <p:cNvPr id="10" name="TextBox 9">
            <a:extLst>
              <a:ext uri="{FF2B5EF4-FFF2-40B4-BE49-F238E27FC236}">
                <a16:creationId xmlns:a16="http://schemas.microsoft.com/office/drawing/2014/main" id="{94875191-5094-44E7-A4F2-4CBF6429D891}"/>
              </a:ext>
            </a:extLst>
          </p:cNvPr>
          <p:cNvSpPr txBox="1"/>
          <p:nvPr/>
        </p:nvSpPr>
        <p:spPr>
          <a:xfrm>
            <a:off x="1421645" y="1089394"/>
            <a:ext cx="9244149" cy="2340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Relevant Travel </a:t>
            </a:r>
            <a:r>
              <a:rPr lang="en-US" sz="1400" dirty="0">
                <a:solidFill>
                  <a:prstClr val="black"/>
                </a:solidFill>
                <a:latin typeface="Trebuchet MS" panose="020B0603020202020204" pitchFamily="34" charset="0"/>
              </a:rPr>
              <a:t>Propensity &amp; Demos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Flight Duration</a:t>
            </a:r>
            <a:r>
              <a:rPr kumimoji="0" lang="en-US"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Trebuchet MS" panose="020B0603020202020204" pitchFamily="34" charset="0"/>
              </a:rPr>
              <a:t>5-week campaign</a:t>
            </a:r>
            <a:endParaRPr lang="en-US" sz="1400" b="1" dirty="0">
              <a:solidFill>
                <a:prstClr val="black"/>
              </a:solidFill>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Household Addressable TV campaign achieved significant lifts in both upper and lower-funnel measures and brand attributes, driving a positive impact at 4+ frequency</a:t>
            </a:r>
          </a:p>
        </p:txBody>
      </p:sp>
      <p:sp>
        <p:nvSpPr>
          <p:cNvPr id="70" name="TextBox 69">
            <a:extLst>
              <a:ext uri="{FF2B5EF4-FFF2-40B4-BE49-F238E27FC236}">
                <a16:creationId xmlns:a16="http://schemas.microsoft.com/office/drawing/2014/main" id="{C5B52DFD-28ED-4FE7-8284-719023BC351A}"/>
              </a:ext>
            </a:extLst>
          </p:cNvPr>
          <p:cNvSpPr txBox="1"/>
          <p:nvPr/>
        </p:nvSpPr>
        <p:spPr>
          <a:xfrm>
            <a:off x="634632" y="5090586"/>
            <a:ext cx="22888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Lift in </a:t>
            </a:r>
            <a:r>
              <a:rPr kumimoji="0" lang="en-US" sz="1600" b="1" i="0" u="sng" strike="noStrike" kern="1200" cap="none" spc="0" normalizeH="0" baseline="0" noProof="0" dirty="0">
                <a:ln>
                  <a:noFill/>
                </a:ln>
                <a:solidFill>
                  <a:prstClr val="black"/>
                </a:solidFill>
                <a:effectLst/>
                <a:uLnTx/>
                <a:uFillTx/>
                <a:latin typeface="Trebuchet MS"/>
                <a:ea typeface="+mn-ea"/>
                <a:cs typeface="+mn-cs"/>
              </a:rPr>
              <a:t>Favorability</a:t>
            </a:r>
          </a:p>
        </p:txBody>
      </p:sp>
      <p:sp>
        <p:nvSpPr>
          <p:cNvPr id="73" name="TextBox 72">
            <a:extLst>
              <a:ext uri="{FF2B5EF4-FFF2-40B4-BE49-F238E27FC236}">
                <a16:creationId xmlns:a16="http://schemas.microsoft.com/office/drawing/2014/main" id="{7EFF286C-8DB2-4F2A-96A9-0C3AED20BD49}"/>
              </a:ext>
            </a:extLst>
          </p:cNvPr>
          <p:cNvSpPr txBox="1"/>
          <p:nvPr/>
        </p:nvSpPr>
        <p:spPr>
          <a:xfrm>
            <a:off x="112278" y="5421081"/>
            <a:ext cx="3333521" cy="634505"/>
          </a:xfrm>
          <a:prstGeom prst="rect">
            <a:avLst/>
          </a:prstGeom>
          <a:noFill/>
        </p:spPr>
        <p:txBody>
          <a:bodyPr wrap="square" rtlCol="0">
            <a:spAutoFit/>
          </a:bodyPr>
          <a:lstStyle/>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Exposure to the campaign generated a higher opinion of the brand</a:t>
            </a:r>
          </a:p>
        </p:txBody>
      </p:sp>
      <p:sp>
        <p:nvSpPr>
          <p:cNvPr id="2" name="Arrow: Right 1">
            <a:extLst>
              <a:ext uri="{FF2B5EF4-FFF2-40B4-BE49-F238E27FC236}">
                <a16:creationId xmlns:a16="http://schemas.microsoft.com/office/drawing/2014/main" id="{84A88A9A-62AD-4D24-B077-F7C723868203}"/>
              </a:ext>
            </a:extLst>
          </p:cNvPr>
          <p:cNvSpPr/>
          <p:nvPr/>
        </p:nvSpPr>
        <p:spPr>
          <a:xfrm>
            <a:off x="877825" y="3497691"/>
            <a:ext cx="2288813" cy="1545440"/>
          </a:xfrm>
          <a:prstGeom prst="rightArrow">
            <a:avLst/>
          </a:prstGeom>
          <a:solidFill>
            <a:srgbClr val="00A9A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mn-cs"/>
              </a:rPr>
              <a:t>+13%</a:t>
            </a:r>
          </a:p>
        </p:txBody>
      </p:sp>
      <p:sp>
        <p:nvSpPr>
          <p:cNvPr id="71" name="TextBox 70">
            <a:extLst>
              <a:ext uri="{FF2B5EF4-FFF2-40B4-BE49-F238E27FC236}">
                <a16:creationId xmlns:a16="http://schemas.microsoft.com/office/drawing/2014/main" id="{342C8F89-0C59-41CC-9D00-9BE57A8A1CDE}"/>
              </a:ext>
            </a:extLst>
          </p:cNvPr>
          <p:cNvSpPr txBox="1"/>
          <p:nvPr/>
        </p:nvSpPr>
        <p:spPr>
          <a:xfrm>
            <a:off x="4493088" y="5090586"/>
            <a:ext cx="32058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Lift in </a:t>
            </a:r>
            <a:r>
              <a:rPr kumimoji="0" lang="en-US" sz="1600" b="1" i="0" u="sng" strike="noStrike" kern="1200" cap="none" spc="0" normalizeH="0" baseline="0" noProof="0" dirty="0">
                <a:ln>
                  <a:noFill/>
                </a:ln>
                <a:solidFill>
                  <a:prstClr val="black"/>
                </a:solidFill>
                <a:effectLst/>
                <a:uLnTx/>
                <a:uFillTx/>
                <a:latin typeface="Trebuchet MS"/>
                <a:ea typeface="+mn-ea"/>
                <a:cs typeface="+mn-cs"/>
              </a:rPr>
              <a:t>Likelihood to Seek Info</a:t>
            </a:r>
          </a:p>
        </p:txBody>
      </p:sp>
      <p:sp>
        <p:nvSpPr>
          <p:cNvPr id="74" name="TextBox 73">
            <a:extLst>
              <a:ext uri="{FF2B5EF4-FFF2-40B4-BE49-F238E27FC236}">
                <a16:creationId xmlns:a16="http://schemas.microsoft.com/office/drawing/2014/main" id="{F90ADBBD-4F16-43A4-B941-6FD1FA51AFB0}"/>
              </a:ext>
            </a:extLst>
          </p:cNvPr>
          <p:cNvSpPr txBox="1"/>
          <p:nvPr/>
        </p:nvSpPr>
        <p:spPr>
          <a:xfrm>
            <a:off x="4171209" y="5421081"/>
            <a:ext cx="3849582" cy="585994"/>
          </a:xfrm>
          <a:prstGeom prst="rect">
            <a:avLst/>
          </a:prstGeom>
          <a:noFill/>
        </p:spPr>
        <p:txBody>
          <a:bodyPr wrap="square" rtlCol="0">
            <a:spAutoFit/>
          </a:bodyPr>
          <a:lstStyle>
            <a:defPPr>
              <a:defRPr lang="en-US"/>
            </a:defPPr>
            <a:lvl1pPr marL="6350" lvl="0" algn="ctr">
              <a:lnSpc>
                <a:spcPct val="120000"/>
              </a:lnSpc>
              <a:buClr>
                <a:schemeClr val="dk1"/>
              </a:buClr>
              <a:buSzPts val="1100"/>
              <a:defRPr sz="1400">
                <a:solidFill>
                  <a:schemeClr val="dk1"/>
                </a:solidFill>
                <a:latin typeface="+mj-lt"/>
              </a:defRPr>
            </a:lvl1pPr>
          </a:lstStyle>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After exposure, there was increased likelihood to learn more about the brand</a:t>
            </a:r>
          </a:p>
        </p:txBody>
      </p:sp>
      <p:sp>
        <p:nvSpPr>
          <p:cNvPr id="21" name="Arrow: Right 20">
            <a:extLst>
              <a:ext uri="{FF2B5EF4-FFF2-40B4-BE49-F238E27FC236}">
                <a16:creationId xmlns:a16="http://schemas.microsoft.com/office/drawing/2014/main" id="{5E8BBC7F-B7F5-4010-8A23-C257D8B09182}"/>
              </a:ext>
            </a:extLst>
          </p:cNvPr>
          <p:cNvSpPr/>
          <p:nvPr/>
        </p:nvSpPr>
        <p:spPr>
          <a:xfrm>
            <a:off x="4951594" y="3497691"/>
            <a:ext cx="2288813" cy="1545440"/>
          </a:xfrm>
          <a:prstGeom prst="rightArrow">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mn-cs"/>
              </a:rPr>
              <a:t>+25%</a:t>
            </a:r>
          </a:p>
        </p:txBody>
      </p:sp>
      <p:sp>
        <p:nvSpPr>
          <p:cNvPr id="72" name="TextBox 71">
            <a:extLst>
              <a:ext uri="{FF2B5EF4-FFF2-40B4-BE49-F238E27FC236}">
                <a16:creationId xmlns:a16="http://schemas.microsoft.com/office/drawing/2014/main" id="{A45A0ED4-3C15-4468-B233-3E39D276227D}"/>
              </a:ext>
            </a:extLst>
          </p:cNvPr>
          <p:cNvSpPr txBox="1"/>
          <p:nvPr/>
        </p:nvSpPr>
        <p:spPr>
          <a:xfrm>
            <a:off x="8817226" y="5090586"/>
            <a:ext cx="30132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Lift in </a:t>
            </a:r>
            <a:r>
              <a:rPr kumimoji="0" lang="en-US" sz="1600" b="1" i="0" u="sng" strike="noStrike" kern="1200" cap="none" spc="0" normalizeH="0" baseline="0" noProof="0" dirty="0">
                <a:ln>
                  <a:noFill/>
                </a:ln>
                <a:solidFill>
                  <a:prstClr val="black"/>
                </a:solidFill>
                <a:effectLst/>
                <a:uLnTx/>
                <a:uFillTx/>
                <a:latin typeface="Trebuchet MS"/>
                <a:ea typeface="+mn-ea"/>
                <a:cs typeface="+mn-cs"/>
              </a:rPr>
              <a:t>Key Brand Attributes</a:t>
            </a:r>
          </a:p>
        </p:txBody>
      </p:sp>
      <p:sp>
        <p:nvSpPr>
          <p:cNvPr id="75" name="TextBox 74">
            <a:extLst>
              <a:ext uri="{FF2B5EF4-FFF2-40B4-BE49-F238E27FC236}">
                <a16:creationId xmlns:a16="http://schemas.microsoft.com/office/drawing/2014/main" id="{5C979DBE-3F2E-46EF-971C-58977EF3B57B}"/>
              </a:ext>
            </a:extLst>
          </p:cNvPr>
          <p:cNvSpPr txBox="1"/>
          <p:nvPr/>
        </p:nvSpPr>
        <p:spPr>
          <a:xfrm>
            <a:off x="8606588" y="5421081"/>
            <a:ext cx="3434550" cy="634505"/>
          </a:xfrm>
          <a:prstGeom prst="rect">
            <a:avLst/>
          </a:prstGeom>
          <a:noFill/>
        </p:spPr>
        <p:txBody>
          <a:bodyPr wrap="square" rtlCol="0">
            <a:spAutoFit/>
          </a:bodyPr>
          <a:lstStyle>
            <a:defPPr>
              <a:defRPr lang="en-US"/>
            </a:defPPr>
            <a:lvl1pPr marL="6350" lvl="0" algn="ctr">
              <a:lnSpc>
                <a:spcPct val="120000"/>
              </a:lnSpc>
              <a:buClr>
                <a:schemeClr val="dk1"/>
              </a:buClr>
              <a:buSzPts val="1100"/>
              <a:defRPr sz="1400">
                <a:solidFill>
                  <a:schemeClr val="dk1"/>
                </a:solidFill>
                <a:latin typeface="+mj-lt"/>
              </a:defRPr>
            </a:lvl1pPr>
          </a:lstStyle>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More likely to associate the brand with relaxation, among other key perceptions</a:t>
            </a:r>
          </a:p>
        </p:txBody>
      </p:sp>
      <p:sp>
        <p:nvSpPr>
          <p:cNvPr id="22" name="Arrow: Right 21">
            <a:extLst>
              <a:ext uri="{FF2B5EF4-FFF2-40B4-BE49-F238E27FC236}">
                <a16:creationId xmlns:a16="http://schemas.microsoft.com/office/drawing/2014/main" id="{91189638-F8B4-4304-BE59-422E0D87BBF7}"/>
              </a:ext>
            </a:extLst>
          </p:cNvPr>
          <p:cNvSpPr/>
          <p:nvPr/>
        </p:nvSpPr>
        <p:spPr>
          <a:xfrm>
            <a:off x="8986554" y="3497691"/>
            <a:ext cx="2761498" cy="1545440"/>
          </a:xfrm>
          <a:prstGeom prst="rightArrow">
            <a:avLst/>
          </a:prstGeom>
          <a:solidFill>
            <a:srgbClr val="3682B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mn-cs"/>
              </a:rPr>
              <a:t>+8% - +23%</a:t>
            </a:r>
          </a:p>
        </p:txBody>
      </p:sp>
      <p:pic>
        <p:nvPicPr>
          <p:cNvPr id="17" name="Picture 16">
            <a:extLst>
              <a:ext uri="{FF2B5EF4-FFF2-40B4-BE49-F238E27FC236}">
                <a16:creationId xmlns:a16="http://schemas.microsoft.com/office/drawing/2014/main" id="{0B058A3D-DA41-4CD2-94C0-02F1AF2C9C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21" t="18621" r="12284" b="18092"/>
          <a:stretch/>
        </p:blipFill>
        <p:spPr>
          <a:xfrm>
            <a:off x="230451" y="6177940"/>
            <a:ext cx="647374" cy="393118"/>
          </a:xfrm>
          <a:prstGeom prst="rect">
            <a:avLst/>
          </a:prstGeom>
        </p:spPr>
      </p:pic>
    </p:spTree>
    <p:extLst>
      <p:ext uri="{BB962C8B-B14F-4D97-AF65-F5344CB8AC3E}">
        <p14:creationId xmlns:p14="http://schemas.microsoft.com/office/powerpoint/2010/main" val="2843722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68068E0-147F-4F6F-A210-D43C41FF262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69134" y="122857"/>
            <a:ext cx="962128" cy="893730"/>
          </a:xfrm>
          <a:prstGeom prst="rect">
            <a:avLst/>
          </a:prstGeom>
        </p:spPr>
      </p:pic>
      <p:pic>
        <p:nvPicPr>
          <p:cNvPr id="4" name="Picture 3">
            <a:extLst>
              <a:ext uri="{FF2B5EF4-FFF2-40B4-BE49-F238E27FC236}">
                <a16:creationId xmlns:a16="http://schemas.microsoft.com/office/drawing/2014/main" id="{A4D2EB43-5278-43AB-AA07-5638B937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5" name="Slide Number Placeholder 5">
            <a:extLst>
              <a:ext uri="{FF2B5EF4-FFF2-40B4-BE49-F238E27FC236}">
                <a16:creationId xmlns:a16="http://schemas.microsoft.com/office/drawing/2014/main" id="{D2A5488D-2C67-4EDF-90F6-3A60170E49D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47470772-E688-461D-AA54-4D6C881C9556}"/>
              </a:ext>
            </a:extLst>
          </p:cNvPr>
          <p:cNvSpPr/>
          <p:nvPr/>
        </p:nvSpPr>
        <p:spPr>
          <a:xfrm>
            <a:off x="126124" y="6499853"/>
            <a:ext cx="81125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Verizon Media, HHA Case Studies, December 2018; </a:t>
            </a:r>
            <a:r>
              <a:rPr lang="en-US" sz="800" kern="0" dirty="0">
                <a:solidFill>
                  <a:sysClr val="windowText" lastClr="000000"/>
                </a:solidFill>
                <a:latin typeface="Trebuchet MS" panose="020B0603020202020204" pitchFamily="34" charset="0"/>
              </a:rPr>
              <a:t>Campaign Flight: 3Q’18 – 4Q’18, </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Tune-In qualifier 6+ Minutes; Control comprised of HHs within target withheld from Addressable campaign exposure.  Includes overall lift for tune-in rate across multiple episodes where applicable to campaign.</a:t>
            </a:r>
          </a:p>
        </p:txBody>
      </p:sp>
      <p:sp>
        <p:nvSpPr>
          <p:cNvPr id="7" name="TextBox 6">
            <a:extLst>
              <a:ext uri="{FF2B5EF4-FFF2-40B4-BE49-F238E27FC236}">
                <a16:creationId xmlns:a16="http://schemas.microsoft.com/office/drawing/2014/main" id="{A72AB856-8B79-4EBB-A49F-668F6776927A}"/>
              </a:ext>
            </a:extLst>
          </p:cNvPr>
          <p:cNvSpPr txBox="1"/>
          <p:nvPr/>
        </p:nvSpPr>
        <p:spPr>
          <a:xfrm>
            <a:off x="242971" y="172170"/>
            <a:ext cx="10789374" cy="892552"/>
          </a:xfrm>
          <a:prstGeom prst="rect">
            <a:avLst/>
          </a:prstGeom>
          <a:noFill/>
        </p:spPr>
        <p:txBody>
          <a:bodyPr wrap="square" rtlCol="0">
            <a:spAutoFit/>
          </a:bodyPr>
          <a:lstStyle/>
          <a:p>
            <a:pPr lvl="0" defTabSz="457200">
              <a:spcBef>
                <a:spcPct val="0"/>
              </a:spcBef>
              <a:defRPr/>
            </a:pPr>
            <a:r>
              <a:rPr kumimoji="0" lang="en-US" sz="2600" b="1" i="0" u="none" strike="noStrike" kern="1200" cap="none" spc="-100" normalizeH="0" baseline="0" noProof="0" dirty="0">
                <a:ln>
                  <a:noFill/>
                </a:ln>
                <a:solidFill>
                  <a:prstClr val="black"/>
                </a:solidFill>
                <a:effectLst/>
                <a:uLnTx/>
                <a:uFillTx/>
                <a:latin typeface="Trebuchet MS"/>
                <a:ea typeface="+mn-ea"/>
                <a:cs typeface="+mn-cs"/>
              </a:rPr>
              <a:t>“Intent” Case Study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a:t>
            </a:r>
            <a:r>
              <a:rPr lang="en-US" sz="2600" spc="-100" dirty="0">
                <a:solidFill>
                  <a:prstClr val="black"/>
                </a:solidFill>
              </a:rPr>
              <a:t>Turning Audiences Into “Tune-In” Viewers Via Set-Top-Box Data</a:t>
            </a:r>
            <a:endParaRPr kumimoji="0" lang="en-US" sz="2600" b="0" i="0" u="none" strike="noStrike" kern="1200" cap="none" spc="-100" normalizeH="0" baseline="0" noProof="0" dirty="0">
              <a:ln>
                <a:noFill/>
              </a:ln>
              <a:solidFill>
                <a:prstClr val="black"/>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94875191-5094-44E7-A4F2-4CBF6429D891}"/>
              </a:ext>
            </a:extLst>
          </p:cNvPr>
          <p:cNvSpPr txBox="1"/>
          <p:nvPr/>
        </p:nvSpPr>
        <p:spPr>
          <a:xfrm>
            <a:off x="1894114" y="3710966"/>
            <a:ext cx="8403772" cy="924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srgbClr val="00A9AC"/>
                </a:solidFill>
                <a:effectLst/>
                <a:uLnTx/>
                <a:uFillTx/>
                <a:latin typeface="Trebuchet MS"/>
                <a:ea typeface="+mn-ea"/>
                <a:cs typeface="+mn-cs"/>
              </a:rPr>
              <a:t>Across a variety of campaigns, advanced targeting drives significantly higher tune-in rates to the programs among HHs exposed to the Addressable campaign. For example:</a:t>
            </a:r>
          </a:p>
        </p:txBody>
      </p:sp>
      <p:sp>
        <p:nvSpPr>
          <p:cNvPr id="70" name="TextBox 69">
            <a:extLst>
              <a:ext uri="{FF2B5EF4-FFF2-40B4-BE49-F238E27FC236}">
                <a16:creationId xmlns:a16="http://schemas.microsoft.com/office/drawing/2014/main" id="{C5B52DFD-28ED-4FE7-8284-719023BC351A}"/>
              </a:ext>
            </a:extLst>
          </p:cNvPr>
          <p:cNvSpPr txBox="1"/>
          <p:nvPr/>
        </p:nvSpPr>
        <p:spPr>
          <a:xfrm>
            <a:off x="2461096" y="5907520"/>
            <a:ext cx="3325811" cy="553998"/>
          </a:xfrm>
          <a:prstGeom prst="rect">
            <a:avLst/>
          </a:prstGeom>
          <a:noFill/>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500" b="1" i="0" u="none" strike="noStrike" kern="1200" cap="none" spc="0" normalizeH="0" baseline="0" noProof="0" dirty="0">
                <a:ln>
                  <a:noFill/>
                </a:ln>
                <a:solidFill>
                  <a:prstClr val="black"/>
                </a:solidFill>
                <a:effectLst/>
                <a:uLnTx/>
                <a:uFillTx/>
                <a:latin typeface="Trebuchet MS"/>
                <a:ea typeface="+mn-ea"/>
                <a:cs typeface="+mn-cs"/>
              </a:rPr>
              <a:t>Up to +14% Lift in Tune-In Rate for New Series Premieres</a:t>
            </a:r>
            <a:endParaRPr kumimoji="0" lang="en-US" sz="15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71" name="TextBox 70">
            <a:extLst>
              <a:ext uri="{FF2B5EF4-FFF2-40B4-BE49-F238E27FC236}">
                <a16:creationId xmlns:a16="http://schemas.microsoft.com/office/drawing/2014/main" id="{342C8F89-0C59-41CC-9D00-9BE57A8A1CDE}"/>
              </a:ext>
            </a:extLst>
          </p:cNvPr>
          <p:cNvSpPr txBox="1"/>
          <p:nvPr/>
        </p:nvSpPr>
        <p:spPr>
          <a:xfrm>
            <a:off x="6203295" y="5903998"/>
            <a:ext cx="3205824" cy="553998"/>
          </a:xfrm>
          <a:prstGeom prst="rect">
            <a:avLst/>
          </a:prstGeom>
          <a:noFill/>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500" b="1" i="0" u="none" strike="noStrike" kern="1200" cap="none" spc="0" normalizeH="0" baseline="0" noProof="0" dirty="0">
                <a:ln>
                  <a:noFill/>
                </a:ln>
                <a:solidFill>
                  <a:prstClr val="black"/>
                </a:solidFill>
                <a:effectLst/>
                <a:uLnTx/>
                <a:uFillTx/>
                <a:latin typeface="Trebuchet MS"/>
                <a:ea typeface="+mn-ea"/>
                <a:cs typeface="+mn-cs"/>
              </a:rPr>
              <a:t>Up to +31% Lift in Tune-In Rate for Returning Series Premieres</a:t>
            </a:r>
            <a:endParaRPr kumimoji="0" lang="en-US" sz="1500" b="1"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6" name="Group 15">
            <a:extLst>
              <a:ext uri="{FF2B5EF4-FFF2-40B4-BE49-F238E27FC236}">
                <a16:creationId xmlns:a16="http://schemas.microsoft.com/office/drawing/2014/main" id="{144EFDDF-5A79-4990-B2AC-088AB8EECBDC}"/>
              </a:ext>
            </a:extLst>
          </p:cNvPr>
          <p:cNvGrpSpPr/>
          <p:nvPr/>
        </p:nvGrpSpPr>
        <p:grpSpPr>
          <a:xfrm>
            <a:off x="3321590" y="4480658"/>
            <a:ext cx="1622553" cy="1622553"/>
            <a:chOff x="3843503" y="3822738"/>
            <a:chExt cx="1622553" cy="1622553"/>
          </a:xfrm>
        </p:grpSpPr>
        <p:pic>
          <p:nvPicPr>
            <p:cNvPr id="12" name="Picture 11">
              <a:extLst>
                <a:ext uri="{FF2B5EF4-FFF2-40B4-BE49-F238E27FC236}">
                  <a16:creationId xmlns:a16="http://schemas.microsoft.com/office/drawing/2014/main" id="{16231CAB-11C6-419A-B53B-4FC5DDFA4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503" y="3822738"/>
              <a:ext cx="1622553" cy="1622553"/>
            </a:xfrm>
            <a:prstGeom prst="rect">
              <a:avLst/>
            </a:prstGeom>
          </p:spPr>
        </p:pic>
        <p:sp>
          <p:nvSpPr>
            <p:cNvPr id="13" name="TextBox 12">
              <a:extLst>
                <a:ext uri="{FF2B5EF4-FFF2-40B4-BE49-F238E27FC236}">
                  <a16:creationId xmlns:a16="http://schemas.microsoft.com/office/drawing/2014/main" id="{AD73D18B-4A88-40FB-BEA0-0C3DF298BE0E}"/>
                </a:ext>
              </a:extLst>
            </p:cNvPr>
            <p:cNvSpPr txBox="1"/>
            <p:nvPr/>
          </p:nvSpPr>
          <p:spPr>
            <a:xfrm>
              <a:off x="4044680" y="4275911"/>
              <a:ext cx="1220199" cy="608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A9AC"/>
                  </a:solidFill>
                  <a:effectLst/>
                  <a:uLnTx/>
                  <a:uFillTx/>
                  <a:latin typeface="Trebuchet MS"/>
                  <a:ea typeface="+mn-ea"/>
                  <a:cs typeface="+mn-cs"/>
                </a:rPr>
                <a:t>+14%</a:t>
              </a:r>
            </a:p>
          </p:txBody>
        </p:sp>
      </p:grpSp>
      <p:grpSp>
        <p:nvGrpSpPr>
          <p:cNvPr id="17" name="Group 16">
            <a:extLst>
              <a:ext uri="{FF2B5EF4-FFF2-40B4-BE49-F238E27FC236}">
                <a16:creationId xmlns:a16="http://schemas.microsoft.com/office/drawing/2014/main" id="{101770FD-B05C-47E7-A6A7-CFBA126DE8A8}"/>
              </a:ext>
            </a:extLst>
          </p:cNvPr>
          <p:cNvGrpSpPr/>
          <p:nvPr/>
        </p:nvGrpSpPr>
        <p:grpSpPr>
          <a:xfrm>
            <a:off x="6975481" y="4480658"/>
            <a:ext cx="1622553" cy="1622553"/>
            <a:chOff x="7225018" y="3892481"/>
            <a:chExt cx="1622553" cy="1622553"/>
          </a:xfrm>
        </p:grpSpPr>
        <p:pic>
          <p:nvPicPr>
            <p:cNvPr id="24" name="Picture 23">
              <a:extLst>
                <a:ext uri="{FF2B5EF4-FFF2-40B4-BE49-F238E27FC236}">
                  <a16:creationId xmlns:a16="http://schemas.microsoft.com/office/drawing/2014/main" id="{05EA31D4-4D87-43E1-A76F-665DD2F7D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018" y="3892481"/>
              <a:ext cx="1622553" cy="1622553"/>
            </a:xfrm>
            <a:prstGeom prst="rect">
              <a:avLst/>
            </a:prstGeom>
          </p:spPr>
        </p:pic>
        <p:sp>
          <p:nvSpPr>
            <p:cNvPr id="25" name="TextBox 24">
              <a:extLst>
                <a:ext uri="{FF2B5EF4-FFF2-40B4-BE49-F238E27FC236}">
                  <a16:creationId xmlns:a16="http://schemas.microsoft.com/office/drawing/2014/main" id="{4C1C6157-1632-4922-A98A-A10B9573BC68}"/>
                </a:ext>
              </a:extLst>
            </p:cNvPr>
            <p:cNvSpPr txBox="1"/>
            <p:nvPr/>
          </p:nvSpPr>
          <p:spPr>
            <a:xfrm>
              <a:off x="7426195" y="4345654"/>
              <a:ext cx="1220199" cy="608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solidFill>
                  <a:effectLst/>
                  <a:uLnTx/>
                  <a:uFillTx/>
                  <a:latin typeface="Trebuchet MS"/>
                  <a:ea typeface="+mn-ea"/>
                  <a:cs typeface="+mn-cs"/>
                </a:rPr>
                <a:t>+31%</a:t>
              </a:r>
            </a:p>
          </p:txBody>
        </p:sp>
      </p:grpSp>
      <p:sp>
        <p:nvSpPr>
          <p:cNvPr id="28" name="TextBox 27">
            <a:extLst>
              <a:ext uri="{FF2B5EF4-FFF2-40B4-BE49-F238E27FC236}">
                <a16:creationId xmlns:a16="http://schemas.microsoft.com/office/drawing/2014/main" id="{274B76DB-9AA6-4C0D-B7A0-4C4E82A8189E}"/>
              </a:ext>
            </a:extLst>
          </p:cNvPr>
          <p:cNvSpPr txBox="1"/>
          <p:nvPr/>
        </p:nvSpPr>
        <p:spPr>
          <a:xfrm>
            <a:off x="1316791" y="1063999"/>
            <a:ext cx="9558419" cy="924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Targeting: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srgbClr val="00A9AC"/>
                </a:solidFill>
                <a:effectLst/>
                <a:uLnTx/>
                <a:uFillTx/>
                <a:latin typeface="Trebuchet MS"/>
                <a:ea typeface="+mn-ea"/>
                <a:cs typeface="+mn-cs"/>
              </a:rPr>
              <a:t>Tune-in campaigns utilized set-top box data to leverage a highly targeted custom audience based on prior viewing.  (Set-top box targets can be made available for activation within approximately one week)</a:t>
            </a:r>
          </a:p>
        </p:txBody>
      </p:sp>
      <p:sp>
        <p:nvSpPr>
          <p:cNvPr id="29" name="TextBox 28">
            <a:extLst>
              <a:ext uri="{FF2B5EF4-FFF2-40B4-BE49-F238E27FC236}">
                <a16:creationId xmlns:a16="http://schemas.microsoft.com/office/drawing/2014/main" id="{1752FA24-6F34-4643-82B9-F2DEBB771983}"/>
              </a:ext>
            </a:extLst>
          </p:cNvPr>
          <p:cNvSpPr txBox="1"/>
          <p:nvPr/>
        </p:nvSpPr>
        <p:spPr>
          <a:xfrm>
            <a:off x="1473926" y="2748969"/>
            <a:ext cx="9244149" cy="924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Measurement: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srgbClr val="00A9AC"/>
                </a:solidFill>
                <a:effectLst/>
                <a:uLnTx/>
                <a:uFillTx/>
                <a:latin typeface="Trebuchet MS"/>
                <a:ea typeface="+mn-ea"/>
                <a:cs typeface="+mn-cs"/>
              </a:rPr>
              <a:t>100% set-top-box reporting </a:t>
            </a:r>
            <a:r>
              <a:rPr lang="en-US" sz="1400" dirty="0">
                <a:solidFill>
                  <a:srgbClr val="00A9AC"/>
                </a:solidFill>
                <a:latin typeface="Trebuchet MS"/>
              </a:rPr>
              <a:t>was</a:t>
            </a:r>
            <a:r>
              <a:rPr kumimoji="0" lang="en-US" sz="1400" b="0" i="0" u="none" strike="noStrike" kern="1200" cap="none" spc="0" normalizeH="0" baseline="0" noProof="0" dirty="0">
                <a:ln>
                  <a:noFill/>
                </a:ln>
                <a:solidFill>
                  <a:srgbClr val="00A9AC"/>
                </a:solidFill>
                <a:effectLst/>
                <a:uLnTx/>
                <a:uFillTx/>
                <a:latin typeface="Trebuchet MS"/>
                <a:ea typeface="+mn-ea"/>
                <a:cs typeface="+mn-cs"/>
              </a:rPr>
              <a:t> leveraged to conduct a third-party analysis measuring the impact on tune-in as a result of ad exposure, with no modeling needed. </a:t>
            </a:r>
          </a:p>
        </p:txBody>
      </p:sp>
      <p:cxnSp>
        <p:nvCxnSpPr>
          <p:cNvPr id="30" name="Straight Connector 29">
            <a:extLst>
              <a:ext uri="{FF2B5EF4-FFF2-40B4-BE49-F238E27FC236}">
                <a16:creationId xmlns:a16="http://schemas.microsoft.com/office/drawing/2014/main" id="{8FEEA47B-2EBE-4666-B4F1-B128A84CC80F}"/>
              </a:ext>
            </a:extLst>
          </p:cNvPr>
          <p:cNvCxnSpPr>
            <a:cxnSpLocks/>
          </p:cNvCxnSpPr>
          <p:nvPr/>
        </p:nvCxnSpPr>
        <p:spPr>
          <a:xfrm flipH="1">
            <a:off x="394892" y="2075584"/>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A9A1F3D6-0D18-43EC-B917-BF537FF31753}"/>
              </a:ext>
            </a:extLst>
          </p:cNvPr>
          <p:cNvCxnSpPr>
            <a:cxnSpLocks/>
          </p:cNvCxnSpPr>
          <p:nvPr/>
        </p:nvCxnSpPr>
        <p:spPr>
          <a:xfrm flipH="1">
            <a:off x="394892" y="3716646"/>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774A4E40-A3A2-4D14-BC75-5B08F7DB03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21" t="18621" r="12284" b="18092"/>
          <a:stretch/>
        </p:blipFill>
        <p:spPr>
          <a:xfrm>
            <a:off x="242971" y="6057674"/>
            <a:ext cx="783322" cy="475673"/>
          </a:xfrm>
          <a:prstGeom prst="rect">
            <a:avLst/>
          </a:prstGeom>
        </p:spPr>
      </p:pic>
      <p:cxnSp>
        <p:nvCxnSpPr>
          <p:cNvPr id="21" name="Straight Connector 20">
            <a:extLst>
              <a:ext uri="{FF2B5EF4-FFF2-40B4-BE49-F238E27FC236}">
                <a16:creationId xmlns:a16="http://schemas.microsoft.com/office/drawing/2014/main" id="{0B55C837-B220-412D-8280-8606CA93A234}"/>
              </a:ext>
            </a:extLst>
          </p:cNvPr>
          <p:cNvCxnSpPr>
            <a:cxnSpLocks/>
          </p:cNvCxnSpPr>
          <p:nvPr/>
        </p:nvCxnSpPr>
        <p:spPr>
          <a:xfrm flipH="1">
            <a:off x="394892" y="2744217"/>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36DF9D08-9857-4DCD-82AF-228FCCD67C81}"/>
              </a:ext>
            </a:extLst>
          </p:cNvPr>
          <p:cNvSpPr txBox="1"/>
          <p:nvPr/>
        </p:nvSpPr>
        <p:spPr>
          <a:xfrm>
            <a:off x="1581220" y="2069057"/>
            <a:ext cx="9244149" cy="6660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A9AC"/>
                </a:solidFill>
                <a:latin typeface="Trebuchet MS" panose="020B0603020202020204" pitchFamily="34" charset="0"/>
              </a:rPr>
              <a:t>Flight Duration:</a:t>
            </a:r>
            <a:endParaRPr kumimoji="0" lang="en-US"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srgbClr val="00A9AC"/>
                </a:solidFill>
                <a:effectLst/>
                <a:uLnTx/>
                <a:uFillTx/>
                <a:latin typeface="Trebuchet MS"/>
                <a:ea typeface="+mn-ea"/>
                <a:cs typeface="+mn-cs"/>
              </a:rPr>
              <a:t>2-week campaign</a:t>
            </a:r>
          </a:p>
        </p:txBody>
      </p:sp>
    </p:spTree>
    <p:extLst>
      <p:ext uri="{BB962C8B-B14F-4D97-AF65-F5344CB8AC3E}">
        <p14:creationId xmlns:p14="http://schemas.microsoft.com/office/powerpoint/2010/main" val="258256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0B37BA-C4CC-4025-B083-2407FF3A6ED5}"/>
              </a:ext>
            </a:extLst>
          </p:cNvPr>
          <p:cNvSpPr/>
          <p:nvPr/>
        </p:nvSpPr>
        <p:spPr>
          <a:xfrm>
            <a:off x="6412921" y="0"/>
            <a:ext cx="5779079" cy="6851022"/>
          </a:xfrm>
          <a:prstGeom prst="rect">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0AC67ED-B8D3-4924-A47C-5A68C46AF64C}"/>
              </a:ext>
            </a:extLst>
          </p:cNvPr>
          <p:cNvSpPr>
            <a:spLocks noGrp="1"/>
          </p:cNvSpPr>
          <p:nvPr>
            <p:ph type="sldNum" sz="quarter" idx="4"/>
          </p:nvPr>
        </p:nvSpPr>
        <p:spPr/>
        <p:txBody>
          <a:bodyPr/>
          <a:lstStyle/>
          <a:p>
            <a:pPr defTabSz="586082"/>
            <a:fld id="{FC623D9C-B141-0E44-9A0E-426DA6A043B9}" type="slidenum">
              <a:rPr lang="en-US" smtClean="0"/>
              <a:pPr defTabSz="586082"/>
              <a:t>3</a:t>
            </a:fld>
            <a:endParaRPr lang="en-US" dirty="0"/>
          </a:p>
        </p:txBody>
      </p:sp>
      <p:pic>
        <p:nvPicPr>
          <p:cNvPr id="7" name="Picture 6">
            <a:extLst>
              <a:ext uri="{FF2B5EF4-FFF2-40B4-BE49-F238E27FC236}">
                <a16:creationId xmlns:a16="http://schemas.microsoft.com/office/drawing/2014/main" id="{84B96767-B55E-4BFD-9C3A-6022BB878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7" y="6539572"/>
            <a:ext cx="2930461" cy="161904"/>
          </a:xfrm>
          <a:prstGeom prst="rect">
            <a:avLst/>
          </a:prstGeom>
        </p:spPr>
      </p:pic>
      <p:graphicFrame>
        <p:nvGraphicFramePr>
          <p:cNvPr id="9" name="Diagram 8">
            <a:extLst>
              <a:ext uri="{FF2B5EF4-FFF2-40B4-BE49-F238E27FC236}">
                <a16:creationId xmlns:a16="http://schemas.microsoft.com/office/drawing/2014/main" id="{2D4BD362-D51B-4998-9F92-F2FC65DC4560}"/>
              </a:ext>
            </a:extLst>
          </p:cNvPr>
          <p:cNvGraphicFramePr/>
          <p:nvPr>
            <p:extLst>
              <p:ext uri="{D42A27DB-BD31-4B8C-83A1-F6EECF244321}">
                <p14:modId xmlns:p14="http://schemas.microsoft.com/office/powerpoint/2010/main" val="4186721408"/>
              </p:ext>
            </p:extLst>
          </p:nvPr>
        </p:nvGraphicFramePr>
        <p:xfrm>
          <a:off x="6226514" y="1353103"/>
          <a:ext cx="6241371" cy="394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E5AA087-8473-473D-9B78-37C82E2F9330}"/>
              </a:ext>
            </a:extLst>
          </p:cNvPr>
          <p:cNvSpPr txBox="1"/>
          <p:nvPr/>
        </p:nvSpPr>
        <p:spPr>
          <a:xfrm>
            <a:off x="6412921" y="6389357"/>
            <a:ext cx="4804610" cy="461665"/>
          </a:xfrm>
          <a:prstGeom prst="rect">
            <a:avLst/>
          </a:prstGeom>
          <a:noFill/>
        </p:spPr>
        <p:txBody>
          <a:bodyPr wrap="square" rtlCol="0">
            <a:spAutoFit/>
          </a:bodyPr>
          <a:lstStyle/>
          <a:p>
            <a:pPr>
              <a:defRPr/>
            </a:pP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Source: </a:t>
            </a:r>
            <a:r>
              <a:rPr lang="en-US" sz="800" kern="0" dirty="0" err="1">
                <a:solidFill>
                  <a:schemeClr val="bg1"/>
                </a:solidFill>
                <a:latin typeface="Trebuchet MS" panose="020B0603020202020204" pitchFamily="34" charset="0"/>
              </a:rPr>
              <a:t>FreeWheel</a:t>
            </a:r>
            <a:r>
              <a:rPr lang="en-US" sz="800" kern="0" dirty="0">
                <a:solidFill>
                  <a:schemeClr val="bg1"/>
                </a:solidFill>
                <a:latin typeface="Trebuchet MS" panose="020B0603020202020204" pitchFamily="34" charset="0"/>
              </a:rPr>
              <a:t>, </a:t>
            </a:r>
            <a:r>
              <a:rPr lang="en-US" sz="800" i="1" kern="0" dirty="0">
                <a:solidFill>
                  <a:schemeClr val="bg1"/>
                </a:solidFill>
                <a:latin typeface="Trebuchet MS" panose="020B0603020202020204" pitchFamily="34" charset="0"/>
              </a:rPr>
              <a:t>A Buyer’s Guide to the New Living </a:t>
            </a:r>
            <a:r>
              <a:rPr lang="en-US" sz="800" kern="0" dirty="0">
                <a:solidFill>
                  <a:schemeClr val="bg1"/>
                </a:solidFill>
                <a:latin typeface="Trebuchet MS" panose="020B0603020202020204" pitchFamily="34" charset="0"/>
              </a:rPr>
              <a:t>Room, October 2018; eMarketer, July 2018.  Note: includes targeted TV ads delivered on a home-by-home basis via cable and satellite boxes; includes video-on-demand (VOD); excludes connected TV, smart TV and over-the-top (OTT). </a:t>
            </a:r>
            <a:endParaRPr lang="en-US" sz="800" b="1" i="1" u="sng" kern="0" dirty="0">
              <a:solidFill>
                <a:schemeClr val="bg1"/>
              </a:solidFill>
              <a:latin typeface="Trebuchet MS" panose="020B0603020202020204" pitchFamily="34" charset="0"/>
            </a:endParaRPr>
          </a:p>
        </p:txBody>
      </p:sp>
      <p:sp>
        <p:nvSpPr>
          <p:cNvPr id="14" name="Rectangle 13">
            <a:extLst>
              <a:ext uri="{FF2B5EF4-FFF2-40B4-BE49-F238E27FC236}">
                <a16:creationId xmlns:a16="http://schemas.microsoft.com/office/drawing/2014/main" id="{1CB9DF53-407B-4B6B-8EA9-A60846B04622}"/>
              </a:ext>
            </a:extLst>
          </p:cNvPr>
          <p:cNvSpPr/>
          <p:nvPr/>
        </p:nvSpPr>
        <p:spPr>
          <a:xfrm>
            <a:off x="10017119" y="5683901"/>
            <a:ext cx="1924975" cy="239697"/>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Trebuchet MS"/>
                <a:ea typeface="+mn-ea"/>
                <a:cs typeface="+mn-cs"/>
              </a:rPr>
              <a:t>*VOD / TV Everywhere app only</a:t>
            </a:r>
          </a:p>
        </p:txBody>
      </p:sp>
      <p:sp>
        <p:nvSpPr>
          <p:cNvPr id="2" name="Rectangle 1">
            <a:extLst>
              <a:ext uri="{FF2B5EF4-FFF2-40B4-BE49-F238E27FC236}">
                <a16:creationId xmlns:a16="http://schemas.microsoft.com/office/drawing/2014/main" id="{47346FF5-8B07-4671-BAC0-EA510F0925D1}"/>
              </a:ext>
            </a:extLst>
          </p:cNvPr>
          <p:cNvSpPr/>
          <p:nvPr/>
        </p:nvSpPr>
        <p:spPr>
          <a:xfrm>
            <a:off x="127229" y="335493"/>
            <a:ext cx="5960286" cy="492443"/>
          </a:xfrm>
          <a:prstGeom prst="rect">
            <a:avLst/>
          </a:prstGeom>
        </p:spPr>
        <p:txBody>
          <a:bodyPr wrap="none">
            <a:spAutoFit/>
          </a:bodyPr>
          <a:lstStyle/>
          <a:p>
            <a:pPr lvl="0">
              <a:defRPr/>
            </a:pPr>
            <a:r>
              <a:rPr lang="en-US" sz="2600" b="1" kern="0" dirty="0">
                <a:solidFill>
                  <a:srgbClr val="00A9AC"/>
                </a:solidFill>
                <a:latin typeface="Trebuchet MS" panose="020B0603020202020204" pitchFamily="34" charset="0"/>
              </a:rPr>
              <a:t>Focus</a:t>
            </a:r>
            <a:r>
              <a:rPr lang="en-US" sz="2600" kern="0" dirty="0">
                <a:solidFill>
                  <a:srgbClr val="00A9AC"/>
                </a:solidFill>
                <a:latin typeface="Trebuchet MS" panose="020B0603020202020204" pitchFamily="34" charset="0"/>
              </a:rPr>
              <a:t>: Addressable TV Through MVPDs</a:t>
            </a:r>
          </a:p>
        </p:txBody>
      </p:sp>
      <p:sp>
        <p:nvSpPr>
          <p:cNvPr id="6" name="TextBox 5">
            <a:extLst>
              <a:ext uri="{FF2B5EF4-FFF2-40B4-BE49-F238E27FC236}">
                <a16:creationId xmlns:a16="http://schemas.microsoft.com/office/drawing/2014/main" id="{F58CB2C1-6C9F-47EE-B075-81F4934E35B4}"/>
              </a:ext>
            </a:extLst>
          </p:cNvPr>
          <p:cNvSpPr txBox="1"/>
          <p:nvPr/>
        </p:nvSpPr>
        <p:spPr>
          <a:xfrm>
            <a:off x="93790" y="1213568"/>
            <a:ext cx="6233791" cy="3908762"/>
          </a:xfrm>
          <a:prstGeom prst="rect">
            <a:avLst/>
          </a:prstGeom>
          <a:noFill/>
        </p:spPr>
        <p:txBody>
          <a:bodyPr wrap="square" rtlCol="0">
            <a:spAutoFit/>
          </a:bodyPr>
          <a:lstStyle/>
          <a:p>
            <a:r>
              <a:rPr lang="en-US" sz="2000" dirty="0">
                <a:latin typeface="Trebuchet MS" panose="020B0603020202020204" pitchFamily="34" charset="0"/>
              </a:rPr>
              <a:t>For the purposes of this report, the term ‘Addressable TV’ will refer specifically to the platform &amp; technologies available through multichannel video programming distributors (MVPDs) only </a:t>
            </a:r>
          </a:p>
          <a:p>
            <a:endParaRPr lang="en-US" sz="2800" b="1" dirty="0">
              <a:latin typeface="Trebuchet MS" panose="020B0603020202020204" pitchFamily="34" charset="0"/>
            </a:endParaRPr>
          </a:p>
          <a:p>
            <a:r>
              <a:rPr lang="en-US" sz="2000" b="1" dirty="0">
                <a:latin typeface="Trebuchet MS" panose="020B0603020202020204" pitchFamily="34" charset="0"/>
              </a:rPr>
              <a:t>Definition:</a:t>
            </a:r>
          </a:p>
          <a:p>
            <a:r>
              <a:rPr lang="en-US" sz="2000" dirty="0">
                <a:latin typeface="Trebuchet MS" panose="020B0603020202020204" pitchFamily="34" charset="0"/>
              </a:rPr>
              <a:t>Addressable TV is the use of technologies to enable advertisers to selectively deliver ads to individual households via cable, satellite, and Internet Protocol television (IPTV) delivery systems and set-top boxes (STBs). </a:t>
            </a:r>
          </a:p>
        </p:txBody>
      </p:sp>
      <p:sp>
        <p:nvSpPr>
          <p:cNvPr id="11" name="TextBox 10">
            <a:extLst>
              <a:ext uri="{FF2B5EF4-FFF2-40B4-BE49-F238E27FC236}">
                <a16:creationId xmlns:a16="http://schemas.microsoft.com/office/drawing/2014/main" id="{16B56EEE-9F80-4CA2-AEAB-249D6CA66E3F}"/>
              </a:ext>
            </a:extLst>
          </p:cNvPr>
          <p:cNvSpPr txBox="1"/>
          <p:nvPr/>
        </p:nvSpPr>
        <p:spPr>
          <a:xfrm>
            <a:off x="6541737" y="652283"/>
            <a:ext cx="5569130" cy="584775"/>
          </a:xfrm>
          <a:prstGeom prst="rect">
            <a:avLst/>
          </a:prstGeom>
          <a:noFill/>
        </p:spPr>
        <p:txBody>
          <a:bodyPr wrap="square" rtlCol="0">
            <a:spAutoFit/>
          </a:bodyPr>
          <a:lstStyle/>
          <a:p>
            <a:pPr algn="ctr"/>
            <a:r>
              <a:rPr lang="en-US" sz="1600" dirty="0">
                <a:solidFill>
                  <a:schemeClr val="bg1"/>
                </a:solidFill>
                <a:latin typeface="Trebuchet MS" panose="020B0603020202020204" pitchFamily="34" charset="0"/>
              </a:rPr>
              <a:t>As of 2018, there were 64MM Addressable TV HHs across all DMAs, representing more than 54% of TV HHs</a:t>
            </a:r>
          </a:p>
        </p:txBody>
      </p:sp>
    </p:spTree>
    <p:extLst>
      <p:ext uri="{BB962C8B-B14F-4D97-AF65-F5344CB8AC3E}">
        <p14:creationId xmlns:p14="http://schemas.microsoft.com/office/powerpoint/2010/main" val="974900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6634C-5945-4080-93C1-528FEBC9ACA2}"/>
              </a:ext>
            </a:extLst>
          </p:cNvPr>
          <p:cNvSpPr txBox="1"/>
          <p:nvPr/>
        </p:nvSpPr>
        <p:spPr>
          <a:xfrm>
            <a:off x="56673" y="6536004"/>
            <a:ext cx="81653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2018; </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Campaign flight: Q3 – Q4 2018. Case study result are based on individual campaign factors.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makes no performance warranties. All Homes: Hispanic DTV HHs. Control: Represents 10% of DTV HHs within target that did not receive ad and therefore were not exposed to Addressable spot.</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8" name="Rectangle 47">
            <a:extLst>
              <a:ext uri="{FF2B5EF4-FFF2-40B4-BE49-F238E27FC236}">
                <a16:creationId xmlns:a16="http://schemas.microsoft.com/office/drawing/2014/main" id="{490FA6DF-E331-4CB2-93AA-BDD10B701E6F}"/>
              </a:ext>
            </a:extLst>
          </p:cNvPr>
          <p:cNvSpPr/>
          <p:nvPr/>
        </p:nvSpPr>
        <p:spPr>
          <a:xfrm>
            <a:off x="118096" y="4965797"/>
            <a:ext cx="3089445"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Target Segment: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Subscribers of a DIRECTV’s Spanish-language package and viewers of Hispanic TV networks</a:t>
            </a:r>
          </a:p>
        </p:txBody>
      </p:sp>
      <p:sp>
        <p:nvSpPr>
          <p:cNvPr id="51" name="Rectangle 50">
            <a:extLst>
              <a:ext uri="{FF2B5EF4-FFF2-40B4-BE49-F238E27FC236}">
                <a16:creationId xmlns:a16="http://schemas.microsoft.com/office/drawing/2014/main" id="{6F46E0D3-3683-478B-B902-E1D30DEF50B1}"/>
              </a:ext>
            </a:extLst>
          </p:cNvPr>
          <p:cNvSpPr/>
          <p:nvPr/>
        </p:nvSpPr>
        <p:spPr>
          <a:xfrm>
            <a:off x="118096" y="3072213"/>
            <a:ext cx="15544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Flight Duration:</a:t>
            </a:r>
            <a:r>
              <a:rPr kumimoji="0" lang="en-US" sz="14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11-week campaign</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8" name="TextBox 57">
            <a:extLst>
              <a:ext uri="{FF2B5EF4-FFF2-40B4-BE49-F238E27FC236}">
                <a16:creationId xmlns:a16="http://schemas.microsoft.com/office/drawing/2014/main" id="{8910EBB9-07A6-43C2-B6D2-2DD61A20C25C}"/>
              </a:ext>
            </a:extLst>
          </p:cNvPr>
          <p:cNvSpPr txBox="1"/>
          <p:nvPr/>
        </p:nvSpPr>
        <p:spPr>
          <a:xfrm>
            <a:off x="3442966" y="1388814"/>
            <a:ext cx="840377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 Addressable campaign generated significant increases in both ratings and tune-in conversions.</a:t>
            </a:r>
          </a:p>
        </p:txBody>
      </p:sp>
      <p:cxnSp>
        <p:nvCxnSpPr>
          <p:cNvPr id="60" name="Straight Connector 59">
            <a:extLst>
              <a:ext uri="{FF2B5EF4-FFF2-40B4-BE49-F238E27FC236}">
                <a16:creationId xmlns:a16="http://schemas.microsoft.com/office/drawing/2014/main" id="{3D07BA32-9336-49C7-B720-ADD7A0122C59}"/>
              </a:ext>
            </a:extLst>
          </p:cNvPr>
          <p:cNvCxnSpPr>
            <a:cxnSpLocks/>
          </p:cNvCxnSpPr>
          <p:nvPr/>
        </p:nvCxnSpPr>
        <p:spPr>
          <a:xfrm>
            <a:off x="3207541" y="1196493"/>
            <a:ext cx="0" cy="5215909"/>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72074BE5-8769-4A3D-905F-FB746833CEB5}"/>
              </a:ext>
            </a:extLst>
          </p:cNvPr>
          <p:cNvSpPr/>
          <p:nvPr/>
        </p:nvSpPr>
        <p:spPr>
          <a:xfrm>
            <a:off x="118096" y="3811256"/>
            <a:ext cx="296873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Execution</a:t>
            </a:r>
            <a:r>
              <a:rPr kumimoji="0" lang="en-US" sz="12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Addressable TV media campaign and conversion measurement using AT&amp;T Viewership Data</a:t>
            </a:r>
          </a:p>
        </p:txBody>
      </p:sp>
      <p:sp>
        <p:nvSpPr>
          <p:cNvPr id="77" name="Slide Number Placeholder 5">
            <a:extLst>
              <a:ext uri="{FF2B5EF4-FFF2-40B4-BE49-F238E27FC236}">
                <a16:creationId xmlns:a16="http://schemas.microsoft.com/office/drawing/2014/main" id="{470CE1E8-0D60-46AD-9728-854B16A43B61}"/>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8" name="Picture 77">
            <a:extLst>
              <a:ext uri="{FF2B5EF4-FFF2-40B4-BE49-F238E27FC236}">
                <a16:creationId xmlns:a16="http://schemas.microsoft.com/office/drawing/2014/main" id="{319ACA15-CEB1-4BED-813B-1FF33119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81" name="Rectangle 80">
            <a:extLst>
              <a:ext uri="{FF2B5EF4-FFF2-40B4-BE49-F238E27FC236}">
                <a16:creationId xmlns:a16="http://schemas.microsoft.com/office/drawing/2014/main" id="{CB5E5F73-5CE9-4C72-B333-A73072411732}"/>
              </a:ext>
            </a:extLst>
          </p:cNvPr>
          <p:cNvSpPr/>
          <p:nvPr/>
        </p:nvSpPr>
        <p:spPr>
          <a:xfrm>
            <a:off x="118096" y="1409819"/>
            <a:ext cx="158864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Tune-In: Hispanic TV</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82" name="Picture 4" descr="Image result for xandr logo">
            <a:extLst>
              <a:ext uri="{FF2B5EF4-FFF2-40B4-BE49-F238E27FC236}">
                <a16:creationId xmlns:a16="http://schemas.microsoft.com/office/drawing/2014/main" id="{4A869938-BF48-4AFF-A0A0-4FB5B51200C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85" t="37472" r="22437" b="32050"/>
          <a:stretch/>
        </p:blipFill>
        <p:spPr bwMode="auto">
          <a:xfrm>
            <a:off x="96369" y="6208021"/>
            <a:ext cx="1201203" cy="27804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F58505A0-43A8-4034-8B33-B763FD344CE1}"/>
              </a:ext>
            </a:extLst>
          </p:cNvPr>
          <p:cNvSpPr/>
          <p:nvPr/>
        </p:nvSpPr>
        <p:spPr>
          <a:xfrm>
            <a:off x="118096" y="2102338"/>
            <a:ext cx="3108824"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Drive tune-in to a specific Hispanic network</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aphicFrame>
        <p:nvGraphicFramePr>
          <p:cNvPr id="86" name="Chart 85">
            <a:extLst>
              <a:ext uri="{FF2B5EF4-FFF2-40B4-BE49-F238E27FC236}">
                <a16:creationId xmlns:a16="http://schemas.microsoft.com/office/drawing/2014/main" id="{1194AAFF-F816-4572-92C7-49A7D95D4D76}"/>
              </a:ext>
            </a:extLst>
          </p:cNvPr>
          <p:cNvGraphicFramePr/>
          <p:nvPr/>
        </p:nvGraphicFramePr>
        <p:xfrm>
          <a:off x="3696032" y="2227734"/>
          <a:ext cx="7624787" cy="3528219"/>
        </p:xfrm>
        <a:graphic>
          <a:graphicData uri="http://schemas.openxmlformats.org/drawingml/2006/chart">
            <c:chart xmlns:c="http://schemas.openxmlformats.org/drawingml/2006/chart" xmlns:r="http://schemas.openxmlformats.org/officeDocument/2006/relationships" r:id="rId5"/>
          </a:graphicData>
        </a:graphic>
      </p:graphicFrame>
      <p:grpSp>
        <p:nvGrpSpPr>
          <p:cNvPr id="87" name="Group 86">
            <a:extLst>
              <a:ext uri="{FF2B5EF4-FFF2-40B4-BE49-F238E27FC236}">
                <a16:creationId xmlns:a16="http://schemas.microsoft.com/office/drawing/2014/main" id="{9B63B5E2-4A70-4F36-B82F-C0027903ACAB}"/>
              </a:ext>
            </a:extLst>
          </p:cNvPr>
          <p:cNvGrpSpPr/>
          <p:nvPr/>
        </p:nvGrpSpPr>
        <p:grpSpPr>
          <a:xfrm>
            <a:off x="5701164" y="5801081"/>
            <a:ext cx="4272375" cy="261610"/>
            <a:chOff x="2721896" y="5610758"/>
            <a:chExt cx="4272375" cy="261610"/>
          </a:xfrm>
        </p:grpSpPr>
        <p:sp>
          <p:nvSpPr>
            <p:cNvPr id="90" name="Rectangle 89">
              <a:extLst>
                <a:ext uri="{FF2B5EF4-FFF2-40B4-BE49-F238E27FC236}">
                  <a16:creationId xmlns:a16="http://schemas.microsoft.com/office/drawing/2014/main" id="{A1479B88-F8CD-4715-B3E0-5AE81AAF05E4}"/>
                </a:ext>
              </a:extLst>
            </p:cNvPr>
            <p:cNvSpPr/>
            <p:nvPr/>
          </p:nvSpPr>
          <p:spPr>
            <a:xfrm>
              <a:off x="4346688" y="5632674"/>
              <a:ext cx="232228" cy="21777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39C4D82C-9E1B-456B-8DE7-28D1F1B1F4EF}"/>
                </a:ext>
              </a:extLst>
            </p:cNvPr>
            <p:cNvSpPr txBox="1"/>
            <p:nvPr/>
          </p:nvSpPr>
          <p:spPr>
            <a:xfrm>
              <a:off x="4552507" y="5610758"/>
              <a:ext cx="24417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 vs. All Hispanic Homes</a:t>
              </a:r>
            </a:p>
          </p:txBody>
        </p:sp>
        <p:sp>
          <p:nvSpPr>
            <p:cNvPr id="92" name="Rectangle 91">
              <a:extLst>
                <a:ext uri="{FF2B5EF4-FFF2-40B4-BE49-F238E27FC236}">
                  <a16:creationId xmlns:a16="http://schemas.microsoft.com/office/drawing/2014/main" id="{064FA81B-70DE-41F3-BDC2-389A20CABAF3}"/>
                </a:ext>
              </a:extLst>
            </p:cNvPr>
            <p:cNvSpPr/>
            <p:nvPr/>
          </p:nvSpPr>
          <p:spPr>
            <a:xfrm>
              <a:off x="2721896" y="5632674"/>
              <a:ext cx="232228" cy="217779"/>
            </a:xfrm>
            <a:prstGeom prst="rect">
              <a:avLst/>
            </a:prstGeom>
            <a:solidFill>
              <a:srgbClr val="50C8A0"/>
            </a:solidFill>
            <a:ln>
              <a:solidFill>
                <a:srgbClr val="50C8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54B2C2B7-0288-4D4C-82FB-06C43AB12971}"/>
                </a:ext>
              </a:extLst>
            </p:cNvPr>
            <p:cNvSpPr txBox="1"/>
            <p:nvPr/>
          </p:nvSpPr>
          <p:spPr>
            <a:xfrm>
              <a:off x="2927714" y="5610758"/>
              <a:ext cx="15350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 vs. Control</a:t>
              </a:r>
            </a:p>
          </p:txBody>
        </p:sp>
      </p:grpSp>
      <p:sp>
        <p:nvSpPr>
          <p:cNvPr id="21" name="TextBox 20">
            <a:extLst>
              <a:ext uri="{FF2B5EF4-FFF2-40B4-BE49-F238E27FC236}">
                <a16:creationId xmlns:a16="http://schemas.microsoft.com/office/drawing/2014/main" id="{9351584A-9A2D-4F2C-A346-A995CD2AD6CB}"/>
              </a:ext>
            </a:extLst>
          </p:cNvPr>
          <p:cNvSpPr txBox="1"/>
          <p:nvPr/>
        </p:nvSpPr>
        <p:spPr>
          <a:xfrm>
            <a:off x="164459" y="160759"/>
            <a:ext cx="11354349"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50C8A0"/>
                </a:solidFill>
                <a:effectLst/>
                <a:uLnTx/>
                <a:uFillTx/>
                <a:latin typeface="Trebuchet MS"/>
                <a:ea typeface="+mn-ea"/>
                <a:cs typeface="+mn-cs"/>
              </a:rPr>
              <a:t>“Intent” Case Study</a:t>
            </a:r>
            <a:r>
              <a:rPr kumimoji="0" lang="en-US" sz="2600" b="0" i="0" u="none" strike="noStrike" kern="1200" cap="none" spc="-100" normalizeH="0" baseline="0" noProof="0" dirty="0">
                <a:ln>
                  <a:noFill/>
                </a:ln>
                <a:solidFill>
                  <a:srgbClr val="50C8A0"/>
                </a:solidFill>
                <a:effectLst/>
                <a:uLnTx/>
                <a:uFillTx/>
                <a:latin typeface="Trebuchet MS"/>
                <a:ea typeface="+mn-ea"/>
                <a:cs typeface="+mn-cs"/>
              </a:rPr>
              <a:t>: This Isn’t A Rerun, It’s Another Episode Of Turning Viewers Into “Tune-In” Fans Via Set-Top-Box Data</a:t>
            </a:r>
          </a:p>
        </p:txBody>
      </p:sp>
      <p:pic>
        <p:nvPicPr>
          <p:cNvPr id="22" name="Picture 21">
            <a:extLst>
              <a:ext uri="{FF2B5EF4-FFF2-40B4-BE49-F238E27FC236}">
                <a16:creationId xmlns:a16="http://schemas.microsoft.com/office/drawing/2014/main" id="{F60522C3-7B67-450B-A443-DD8B652CDED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69134" y="122857"/>
            <a:ext cx="962128" cy="893730"/>
          </a:xfrm>
          <a:prstGeom prst="rect">
            <a:avLst/>
          </a:prstGeom>
        </p:spPr>
      </p:pic>
    </p:spTree>
    <p:extLst>
      <p:ext uri="{BB962C8B-B14F-4D97-AF65-F5344CB8AC3E}">
        <p14:creationId xmlns:p14="http://schemas.microsoft.com/office/powerpoint/2010/main" val="2604833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4E764C-20E0-487B-8498-E8775FAC7B7C}"/>
              </a:ext>
            </a:extLst>
          </p:cNvPr>
          <p:cNvSpPr txBox="1"/>
          <p:nvPr/>
        </p:nvSpPr>
        <p:spPr>
          <a:xfrm>
            <a:off x="3308331" y="6622768"/>
            <a:ext cx="26574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a4 media, Local Advertising Case Studies.</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9" name="TextBox 8">
            <a:extLst>
              <a:ext uri="{FF2B5EF4-FFF2-40B4-BE49-F238E27FC236}">
                <a16:creationId xmlns:a16="http://schemas.microsoft.com/office/drawing/2014/main" id="{BC35F11E-D6F1-4296-86C1-C8D967B1CA62}"/>
              </a:ext>
            </a:extLst>
          </p:cNvPr>
          <p:cNvSpPr txBox="1"/>
          <p:nvPr/>
        </p:nvSpPr>
        <p:spPr>
          <a:xfrm>
            <a:off x="4330896" y="1122254"/>
            <a:ext cx="5871689" cy="439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Case Study: Multi-Screen Becomes Most Wanted</a:t>
            </a:r>
          </a:p>
        </p:txBody>
      </p:sp>
      <p:sp>
        <p:nvSpPr>
          <p:cNvPr id="7" name="TextBox 6">
            <a:extLst>
              <a:ext uri="{FF2B5EF4-FFF2-40B4-BE49-F238E27FC236}">
                <a16:creationId xmlns:a16="http://schemas.microsoft.com/office/drawing/2014/main" id="{517CCDF1-F8D8-4F8C-B830-F19CAE9256F9}"/>
              </a:ext>
            </a:extLst>
          </p:cNvPr>
          <p:cNvSpPr txBox="1"/>
          <p:nvPr/>
        </p:nvSpPr>
        <p:spPr>
          <a:xfrm>
            <a:off x="3487707" y="1584664"/>
            <a:ext cx="7558067"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Goal:</a:t>
            </a:r>
            <a:r>
              <a:rPr kumimoji="0" lang="en-US" sz="1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Increase Sign-Ups Among Females and Minorities Ages 18-35 for the State Police Exam</a:t>
            </a:r>
            <a:endPar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Solution:</a:t>
            </a:r>
            <a:r>
              <a:rPr kumimoji="0" lang="en-US" sz="1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Local TV</a:t>
            </a:r>
            <a:r>
              <a:rPr kumimoji="0" lang="en-US" sz="1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Commercials aired on target networks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A9AC"/>
                </a:solidFill>
                <a:latin typeface="Trebuchet MS" panose="020B0603020202020204" pitchFamily="34" charset="0"/>
              </a:rPr>
              <a:t>a</a:t>
            </a: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4 Digital</a:t>
            </a:r>
            <a:r>
              <a:rPr kumimoji="0" lang="en-US" sz="1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Online banners and pre-roll videos were placed on relevant sites, like Facebook’s Newsfeed and MundoLatino.com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Trebuchet MS" panose="020B0603020202020204" pitchFamily="34" charset="0"/>
              </a:rPr>
              <a:t>Geo</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-fencing of gyms, colleges, and popular venues within urban areas</a:t>
            </a:r>
          </a:p>
        </p:txBody>
      </p:sp>
      <p:sp>
        <p:nvSpPr>
          <p:cNvPr id="10" name="Rectangle 9">
            <a:extLst>
              <a:ext uri="{FF2B5EF4-FFF2-40B4-BE49-F238E27FC236}">
                <a16:creationId xmlns:a16="http://schemas.microsoft.com/office/drawing/2014/main" id="{EF38583B-6941-4A78-B882-700916EB6848}"/>
              </a:ext>
            </a:extLst>
          </p:cNvPr>
          <p:cNvSpPr/>
          <p:nvPr/>
        </p:nvSpPr>
        <p:spPr>
          <a:xfrm>
            <a:off x="4189712" y="4092180"/>
            <a:ext cx="6154056" cy="2292168"/>
          </a:xfrm>
          <a:prstGeom prst="rect">
            <a:avLst/>
          </a:prstGeom>
          <a:solidFill>
            <a:schemeClr val="tx1"/>
          </a:solidFill>
          <a:ln w="57150">
            <a:solidFill>
              <a:srgbClr val="00A9AC"/>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rebuchet MS" panose="020B0603020202020204" pitchFamily="34" charset="0"/>
                <a:ea typeface="+mn-ea"/>
                <a:cs typeface="+mn-cs"/>
              </a:rPr>
              <a:t>+240% </a:t>
            </a:r>
            <a:r>
              <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Increase in Click-Through Rates vs. National Average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Sign-Up Rates Surged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Additional Test Date Created To Meet Demand</a:t>
            </a:r>
          </a:p>
        </p:txBody>
      </p:sp>
      <p:sp>
        <p:nvSpPr>
          <p:cNvPr id="12" name="Slide Number Placeholder 5">
            <a:extLst>
              <a:ext uri="{FF2B5EF4-FFF2-40B4-BE49-F238E27FC236}">
                <a16:creationId xmlns:a16="http://schemas.microsoft.com/office/drawing/2014/main" id="{95E75008-659C-49A4-9CD4-9503FF3BD23A}"/>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extBox 10">
            <a:extLst>
              <a:ext uri="{FF2B5EF4-FFF2-40B4-BE49-F238E27FC236}">
                <a16:creationId xmlns:a16="http://schemas.microsoft.com/office/drawing/2014/main" id="{C5577693-8DFA-462D-AF61-1939059ADCCE}"/>
              </a:ext>
            </a:extLst>
          </p:cNvPr>
          <p:cNvSpPr txBox="1"/>
          <p:nvPr/>
        </p:nvSpPr>
        <p:spPr>
          <a:xfrm>
            <a:off x="3292893" y="110492"/>
            <a:ext cx="822434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srgbClr val="3682B4"/>
                </a:solidFill>
                <a:effectLst/>
                <a:uLnTx/>
                <a:uFillTx/>
                <a:latin typeface="Trebuchet MS"/>
                <a:ea typeface="+mn-ea"/>
                <a:cs typeface="+mn-cs"/>
              </a:rPr>
              <a:t>“Intent” Case Study</a:t>
            </a:r>
            <a:r>
              <a:rPr kumimoji="0" lang="en-US" sz="2600" b="0" i="0" u="none" strike="noStrike" kern="1200" cap="none" spc="-100" normalizeH="0" baseline="0" noProof="0" dirty="0">
                <a:ln>
                  <a:noFill/>
                </a:ln>
                <a:solidFill>
                  <a:srgbClr val="3682B4"/>
                </a:solidFill>
                <a:effectLst/>
                <a:uLnTx/>
                <a:uFillTx/>
                <a:latin typeface="Trebuchet MS"/>
                <a:ea typeface="+mn-ea"/>
                <a:cs typeface="+mn-cs"/>
              </a:rPr>
              <a:t>: Cross-Screen Addressable Is Commandeered By Local State Police To Increase Sign-Ups</a:t>
            </a:r>
          </a:p>
        </p:txBody>
      </p:sp>
      <p:pic>
        <p:nvPicPr>
          <p:cNvPr id="9220" name="Picture 4" descr="Image result for a4media logo">
            <a:extLst>
              <a:ext uri="{FF2B5EF4-FFF2-40B4-BE49-F238E27FC236}">
                <a16:creationId xmlns:a16="http://schemas.microsoft.com/office/drawing/2014/main" id="{051FED2D-24FF-4E17-965D-F900C6F66D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334" y="6070958"/>
            <a:ext cx="551810" cy="551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867C4A6-9816-430A-AF87-FB1FB6F19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513" r="47782"/>
          <a:stretch/>
        </p:blipFill>
        <p:spPr>
          <a:xfrm>
            <a:off x="-10758" y="0"/>
            <a:ext cx="3261582" cy="6868758"/>
          </a:xfrm>
          <a:prstGeom prst="rect">
            <a:avLst/>
          </a:prstGeom>
        </p:spPr>
      </p:pic>
      <p:pic>
        <p:nvPicPr>
          <p:cNvPr id="15" name="Picture 14">
            <a:extLst>
              <a:ext uri="{FF2B5EF4-FFF2-40B4-BE49-F238E27FC236}">
                <a16:creationId xmlns:a16="http://schemas.microsoft.com/office/drawing/2014/main" id="{13EA0784-B8CA-4206-9B49-7C5B1BE944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69134" y="122857"/>
            <a:ext cx="962128" cy="893730"/>
          </a:xfrm>
          <a:prstGeom prst="rect">
            <a:avLst/>
          </a:prstGeom>
        </p:spPr>
      </p:pic>
    </p:spTree>
    <p:extLst>
      <p:ext uri="{BB962C8B-B14F-4D97-AF65-F5344CB8AC3E}">
        <p14:creationId xmlns:p14="http://schemas.microsoft.com/office/powerpoint/2010/main" val="2193256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6634C-5945-4080-93C1-528FEBC9ACA2}"/>
              </a:ext>
            </a:extLst>
          </p:cNvPr>
          <p:cNvSpPr txBox="1"/>
          <p:nvPr/>
        </p:nvSpPr>
        <p:spPr>
          <a:xfrm>
            <a:off x="68676" y="6436653"/>
            <a:ext cx="81653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2018; </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Campaign flight: Q4 2016 – Q1 2017. Case study results are based on individual campaign factors.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makes no performance warranties. Control: Represents 10% of DTV HHs within the target that did not receive exposure to the Addressable ad. Source: Internal Business Analytics and secondary data provider for targeting.</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2E0A80CC-7343-43A1-846E-AA6845156C45}"/>
              </a:ext>
            </a:extLst>
          </p:cNvPr>
          <p:cNvSpPr txBox="1"/>
          <p:nvPr/>
        </p:nvSpPr>
        <p:spPr>
          <a:xfrm>
            <a:off x="136790" y="184206"/>
            <a:ext cx="11058068"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A9AC"/>
                </a:solidFill>
                <a:effectLst/>
                <a:uLnTx/>
                <a:uFillTx/>
                <a:latin typeface="Trebuchet MS"/>
                <a:ea typeface="+mn-ea"/>
                <a:cs typeface="+mn-cs"/>
              </a:rPr>
              <a:t>“Intent” Case Study</a:t>
            </a:r>
            <a:r>
              <a:rPr kumimoji="0" lang="en-US" sz="2600" b="0" i="0" u="none" strike="noStrike" kern="1200" cap="none" spc="-100" normalizeH="0" baseline="0" noProof="0" dirty="0">
                <a:ln>
                  <a:noFill/>
                </a:ln>
                <a:solidFill>
                  <a:srgbClr val="00A9AC"/>
                </a:solidFill>
                <a:effectLst/>
                <a:uLnTx/>
                <a:uFillTx/>
                <a:latin typeface="Trebuchet MS"/>
                <a:ea typeface="+mn-ea"/>
                <a:cs typeface="+mn-cs"/>
              </a:rPr>
              <a:t>: Making A Smart Investment In Cross-Screen Addressable To Boost Financial Account Sign-Ups</a:t>
            </a:r>
          </a:p>
        </p:txBody>
      </p:sp>
      <p:sp>
        <p:nvSpPr>
          <p:cNvPr id="48" name="Rectangle 47">
            <a:extLst>
              <a:ext uri="{FF2B5EF4-FFF2-40B4-BE49-F238E27FC236}">
                <a16:creationId xmlns:a16="http://schemas.microsoft.com/office/drawing/2014/main" id="{490FA6DF-E331-4CB2-93AA-BDD10B701E6F}"/>
              </a:ext>
            </a:extLst>
          </p:cNvPr>
          <p:cNvSpPr/>
          <p:nvPr/>
        </p:nvSpPr>
        <p:spPr>
          <a:xfrm>
            <a:off x="136790" y="5381006"/>
            <a:ext cx="314371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Target Segment: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$100K+ investible assets &amp; tech enthusiasts</a:t>
            </a:r>
          </a:p>
        </p:txBody>
      </p:sp>
      <p:sp>
        <p:nvSpPr>
          <p:cNvPr id="51" name="Rectangle 50">
            <a:extLst>
              <a:ext uri="{FF2B5EF4-FFF2-40B4-BE49-F238E27FC236}">
                <a16:creationId xmlns:a16="http://schemas.microsoft.com/office/drawing/2014/main" id="{6F46E0D3-3683-478B-B902-E1D30DEF50B1}"/>
              </a:ext>
            </a:extLst>
          </p:cNvPr>
          <p:cNvSpPr/>
          <p:nvPr/>
        </p:nvSpPr>
        <p:spPr>
          <a:xfrm>
            <a:off x="107606" y="2897555"/>
            <a:ext cx="15544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Flight Duration:</a:t>
            </a:r>
            <a:r>
              <a:rPr kumimoji="0" lang="en-US" sz="14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6-week campaign</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8" name="TextBox 57">
            <a:extLst>
              <a:ext uri="{FF2B5EF4-FFF2-40B4-BE49-F238E27FC236}">
                <a16:creationId xmlns:a16="http://schemas.microsoft.com/office/drawing/2014/main" id="{8910EBB9-07A6-43C2-B6D2-2DD61A20C25C}"/>
              </a:ext>
            </a:extLst>
          </p:cNvPr>
          <p:cNvSpPr txBox="1"/>
          <p:nvPr/>
        </p:nvSpPr>
        <p:spPr>
          <a:xfrm>
            <a:off x="3595366" y="1206992"/>
            <a:ext cx="8403772"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Households exposed to both TV and digital ads generated a </a:t>
            </a:r>
            <a:r>
              <a:rPr kumimoji="0" lang="en-US" sz="14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+102%</a:t>
            </a: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in account sign-ups vs. the control, and a </a:t>
            </a:r>
            <a:r>
              <a:rPr kumimoji="0" lang="en-US" sz="14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16%</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over households that just saw a TV 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Households exposed to only a TV ad generated a </a:t>
            </a:r>
            <a:r>
              <a:rPr kumimoji="0" lang="en-US" sz="14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+73%</a:t>
            </a: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over the control.</a:t>
            </a:r>
          </a:p>
        </p:txBody>
      </p:sp>
      <p:cxnSp>
        <p:nvCxnSpPr>
          <p:cNvPr id="60" name="Straight Connector 59">
            <a:extLst>
              <a:ext uri="{FF2B5EF4-FFF2-40B4-BE49-F238E27FC236}">
                <a16:creationId xmlns:a16="http://schemas.microsoft.com/office/drawing/2014/main" id="{3D07BA32-9336-49C7-B720-ADD7A0122C59}"/>
              </a:ext>
            </a:extLst>
          </p:cNvPr>
          <p:cNvCxnSpPr>
            <a:cxnSpLocks/>
          </p:cNvCxnSpPr>
          <p:nvPr/>
        </p:nvCxnSpPr>
        <p:spPr>
          <a:xfrm>
            <a:off x="3460205" y="1206992"/>
            <a:ext cx="0" cy="5176228"/>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72074BE5-8769-4A3D-905F-FB746833CEB5}"/>
              </a:ext>
            </a:extLst>
          </p:cNvPr>
          <p:cNvSpPr/>
          <p:nvPr/>
        </p:nvSpPr>
        <p:spPr>
          <a:xfrm>
            <a:off x="78421" y="3480988"/>
            <a:ext cx="3267613" cy="1769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Execution</a:t>
            </a:r>
            <a:r>
              <a:rPr kumimoji="0" lang="en-US" sz="12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lang="en-US" sz="1400" b="1" dirty="0">
                <a:solidFill>
                  <a:srgbClr val="00A9AC"/>
                </a:solidFill>
                <a:latin typeface="Trebuchet MS" panose="020B0603020202020204" pitchFamily="34" charset="0"/>
              </a:rPr>
              <a:t>Cross-Screen</a:t>
            </a:r>
            <a:r>
              <a:rPr kumimoji="0" lang="en-US" sz="12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Personalized ads were delivered via Addressable TV to targeted consumers within premium TV content at the household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Simultaneously, digital ads were served to the same consumers by mapping digital devices to the target households. </a:t>
            </a:r>
          </a:p>
        </p:txBody>
      </p:sp>
      <p:grpSp>
        <p:nvGrpSpPr>
          <p:cNvPr id="10" name="Group 9">
            <a:extLst>
              <a:ext uri="{FF2B5EF4-FFF2-40B4-BE49-F238E27FC236}">
                <a16:creationId xmlns:a16="http://schemas.microsoft.com/office/drawing/2014/main" id="{DC09B150-30BE-4344-982D-B6943C4D0C01}"/>
              </a:ext>
            </a:extLst>
          </p:cNvPr>
          <p:cNvGrpSpPr/>
          <p:nvPr/>
        </p:nvGrpSpPr>
        <p:grpSpPr>
          <a:xfrm>
            <a:off x="3945335" y="2752612"/>
            <a:ext cx="7752321" cy="3499318"/>
            <a:chOff x="3945335" y="2752612"/>
            <a:chExt cx="7752321" cy="3499318"/>
          </a:xfrm>
        </p:grpSpPr>
        <p:grpSp>
          <p:nvGrpSpPr>
            <p:cNvPr id="9" name="Group 8">
              <a:extLst>
                <a:ext uri="{FF2B5EF4-FFF2-40B4-BE49-F238E27FC236}">
                  <a16:creationId xmlns:a16="http://schemas.microsoft.com/office/drawing/2014/main" id="{7532D590-2C85-4B67-8D52-4175C5403742}"/>
                </a:ext>
              </a:extLst>
            </p:cNvPr>
            <p:cNvGrpSpPr/>
            <p:nvPr/>
          </p:nvGrpSpPr>
          <p:grpSpPr>
            <a:xfrm>
              <a:off x="9735503" y="3435877"/>
              <a:ext cx="1962153" cy="1192591"/>
              <a:chOff x="8667747" y="2475866"/>
              <a:chExt cx="1962153" cy="1192591"/>
            </a:xfrm>
          </p:grpSpPr>
          <p:grpSp>
            <p:nvGrpSpPr>
              <p:cNvPr id="8" name="Group 7">
                <a:extLst>
                  <a:ext uri="{FF2B5EF4-FFF2-40B4-BE49-F238E27FC236}">
                    <a16:creationId xmlns:a16="http://schemas.microsoft.com/office/drawing/2014/main" id="{BA9F8A52-929A-430B-9F56-D6AF231DDE3D}"/>
                  </a:ext>
                </a:extLst>
              </p:cNvPr>
              <p:cNvGrpSpPr/>
              <p:nvPr/>
            </p:nvGrpSpPr>
            <p:grpSpPr>
              <a:xfrm>
                <a:off x="8667747" y="2475866"/>
                <a:ext cx="917431" cy="261610"/>
                <a:chOff x="8667747" y="2475866"/>
                <a:chExt cx="917431" cy="261610"/>
              </a:xfrm>
            </p:grpSpPr>
            <p:sp>
              <p:nvSpPr>
                <p:cNvPr id="49" name="Rectangle 48">
                  <a:extLst>
                    <a:ext uri="{FF2B5EF4-FFF2-40B4-BE49-F238E27FC236}">
                      <a16:creationId xmlns:a16="http://schemas.microsoft.com/office/drawing/2014/main" id="{5787EFCF-6F0F-4D80-B11A-0C227C87CB02}"/>
                    </a:ext>
                  </a:extLst>
                </p:cNvPr>
                <p:cNvSpPr/>
                <p:nvPr/>
              </p:nvSpPr>
              <p:spPr>
                <a:xfrm>
                  <a:off x="8667747" y="2497782"/>
                  <a:ext cx="232228" cy="217779"/>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69D8959-56B3-48AC-BAF3-45199B9BA792}"/>
                    </a:ext>
                  </a:extLst>
                </p:cNvPr>
                <p:cNvSpPr txBox="1"/>
                <p:nvPr/>
              </p:nvSpPr>
              <p:spPr>
                <a:xfrm>
                  <a:off x="8873566" y="2475866"/>
                  <a:ext cx="7116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Control</a:t>
                  </a:r>
                </a:p>
              </p:txBody>
            </p:sp>
          </p:grpSp>
          <p:grpSp>
            <p:nvGrpSpPr>
              <p:cNvPr id="7" name="Group 6">
                <a:extLst>
                  <a:ext uri="{FF2B5EF4-FFF2-40B4-BE49-F238E27FC236}">
                    <a16:creationId xmlns:a16="http://schemas.microsoft.com/office/drawing/2014/main" id="{9F59626D-C397-4EA0-92B6-D0871B093027}"/>
                  </a:ext>
                </a:extLst>
              </p:cNvPr>
              <p:cNvGrpSpPr/>
              <p:nvPr/>
            </p:nvGrpSpPr>
            <p:grpSpPr>
              <a:xfrm>
                <a:off x="8667747" y="2941357"/>
                <a:ext cx="1485714" cy="261610"/>
                <a:chOff x="8667747" y="2919441"/>
                <a:chExt cx="1485714" cy="261610"/>
              </a:xfrm>
            </p:grpSpPr>
            <p:sp>
              <p:nvSpPr>
                <p:cNvPr id="52" name="Rectangle 51">
                  <a:extLst>
                    <a:ext uri="{FF2B5EF4-FFF2-40B4-BE49-F238E27FC236}">
                      <a16:creationId xmlns:a16="http://schemas.microsoft.com/office/drawing/2014/main" id="{2CF46BC7-E126-456E-B8B1-63FF48F30707}"/>
                    </a:ext>
                  </a:extLst>
                </p:cNvPr>
                <p:cNvSpPr/>
                <p:nvPr/>
              </p:nvSpPr>
              <p:spPr>
                <a:xfrm>
                  <a:off x="8667747" y="2941357"/>
                  <a:ext cx="232228" cy="217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496276B0-75A0-4146-9E4B-3D9DA30C813D}"/>
                    </a:ext>
                  </a:extLst>
                </p:cNvPr>
                <p:cNvSpPr txBox="1"/>
                <p:nvPr/>
              </p:nvSpPr>
              <p:spPr>
                <a:xfrm>
                  <a:off x="8873566" y="2919441"/>
                  <a:ext cx="12798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 TV</a:t>
                  </a:r>
                </a:p>
              </p:txBody>
            </p:sp>
          </p:grpSp>
          <p:grpSp>
            <p:nvGrpSpPr>
              <p:cNvPr id="6" name="Group 5">
                <a:extLst>
                  <a:ext uri="{FF2B5EF4-FFF2-40B4-BE49-F238E27FC236}">
                    <a16:creationId xmlns:a16="http://schemas.microsoft.com/office/drawing/2014/main" id="{1F37A3EE-5C11-499C-ABCF-90411CBD3E42}"/>
                  </a:ext>
                </a:extLst>
              </p:cNvPr>
              <p:cNvGrpSpPr/>
              <p:nvPr/>
            </p:nvGrpSpPr>
            <p:grpSpPr>
              <a:xfrm>
                <a:off x="8667748" y="3406847"/>
                <a:ext cx="1962152" cy="261610"/>
                <a:chOff x="8667748" y="3406847"/>
                <a:chExt cx="1962152" cy="261610"/>
              </a:xfrm>
            </p:grpSpPr>
            <p:sp>
              <p:nvSpPr>
                <p:cNvPr id="36" name="Rectangle 35">
                  <a:extLst>
                    <a:ext uri="{FF2B5EF4-FFF2-40B4-BE49-F238E27FC236}">
                      <a16:creationId xmlns:a16="http://schemas.microsoft.com/office/drawing/2014/main" id="{7D45668D-7C6F-4B41-A0D8-F45706C571BA}"/>
                    </a:ext>
                  </a:extLst>
                </p:cNvPr>
                <p:cNvSpPr/>
                <p:nvPr/>
              </p:nvSpPr>
              <p:spPr>
                <a:xfrm>
                  <a:off x="8667748" y="3428763"/>
                  <a:ext cx="232228" cy="217779"/>
                </a:xfrm>
                <a:prstGeom prst="rect">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A3F6C828-AED5-490A-AA2E-3094A0906CA3}"/>
                    </a:ext>
                  </a:extLst>
                </p:cNvPr>
                <p:cNvSpPr txBox="1"/>
                <p:nvPr/>
              </p:nvSpPr>
              <p:spPr>
                <a:xfrm>
                  <a:off x="8873566" y="3406847"/>
                  <a:ext cx="175633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 TV &amp; Digital</a:t>
                  </a:r>
                </a:p>
              </p:txBody>
            </p:sp>
          </p:grpSp>
        </p:grpSp>
        <p:grpSp>
          <p:nvGrpSpPr>
            <p:cNvPr id="4" name="Group 3">
              <a:extLst>
                <a:ext uri="{FF2B5EF4-FFF2-40B4-BE49-F238E27FC236}">
                  <a16:creationId xmlns:a16="http://schemas.microsoft.com/office/drawing/2014/main" id="{EA6DDDFB-CA56-416B-87AC-39681763B131}"/>
                </a:ext>
              </a:extLst>
            </p:cNvPr>
            <p:cNvGrpSpPr/>
            <p:nvPr/>
          </p:nvGrpSpPr>
          <p:grpSpPr>
            <a:xfrm>
              <a:off x="3945335" y="2752612"/>
              <a:ext cx="6791146" cy="3499318"/>
              <a:chOff x="3945335" y="2752612"/>
              <a:chExt cx="6791146" cy="3499318"/>
            </a:xfrm>
          </p:grpSpPr>
          <p:grpSp>
            <p:nvGrpSpPr>
              <p:cNvPr id="3" name="Group 2">
                <a:extLst>
                  <a:ext uri="{FF2B5EF4-FFF2-40B4-BE49-F238E27FC236}">
                    <a16:creationId xmlns:a16="http://schemas.microsoft.com/office/drawing/2014/main" id="{827AAFE7-1C3B-4530-AD21-6946616E36EE}"/>
                  </a:ext>
                </a:extLst>
              </p:cNvPr>
              <p:cNvGrpSpPr/>
              <p:nvPr/>
            </p:nvGrpSpPr>
            <p:grpSpPr>
              <a:xfrm>
                <a:off x="3945335" y="3227587"/>
                <a:ext cx="6791146" cy="3024343"/>
                <a:chOff x="3945335" y="3227587"/>
                <a:chExt cx="6791146" cy="3024343"/>
              </a:xfrm>
            </p:grpSpPr>
            <p:graphicFrame>
              <p:nvGraphicFramePr>
                <p:cNvPr id="44" name="Chart 43">
                  <a:extLst>
                    <a:ext uri="{FF2B5EF4-FFF2-40B4-BE49-F238E27FC236}">
                      <a16:creationId xmlns:a16="http://schemas.microsoft.com/office/drawing/2014/main" id="{40B88267-64B0-4C6E-986A-F70774369718}"/>
                    </a:ext>
                  </a:extLst>
                </p:cNvPr>
                <p:cNvGraphicFramePr/>
                <p:nvPr>
                  <p:extLst>
                    <p:ext uri="{D42A27DB-BD31-4B8C-83A1-F6EECF244321}">
                      <p14:modId xmlns:p14="http://schemas.microsoft.com/office/powerpoint/2010/main" val="1625544520"/>
                    </p:ext>
                  </p:extLst>
                </p:nvPr>
              </p:nvGraphicFramePr>
              <p:xfrm>
                <a:off x="3945335" y="3829090"/>
                <a:ext cx="6791146" cy="2422840"/>
              </p:xfrm>
              <a:graphic>
                <a:graphicData uri="http://schemas.openxmlformats.org/drawingml/2006/chart">
                  <c:chart xmlns:c="http://schemas.openxmlformats.org/drawingml/2006/chart" xmlns:r="http://schemas.openxmlformats.org/officeDocument/2006/relationships" r:id="rId3"/>
                </a:graphicData>
              </a:graphic>
            </p:graphicFrame>
            <p:sp>
              <p:nvSpPr>
                <p:cNvPr id="62" name="Isosceles Triangle 61">
                  <a:extLst>
                    <a:ext uri="{FF2B5EF4-FFF2-40B4-BE49-F238E27FC236}">
                      <a16:creationId xmlns:a16="http://schemas.microsoft.com/office/drawing/2014/main" id="{5E7F53FA-3C17-4B29-968D-8516F0B98B4A}"/>
                    </a:ext>
                  </a:extLst>
                </p:cNvPr>
                <p:cNvSpPr/>
                <p:nvPr/>
              </p:nvSpPr>
              <p:spPr>
                <a:xfrm>
                  <a:off x="7196357" y="3781597"/>
                  <a:ext cx="224312" cy="163885"/>
                </a:xfrm>
                <a:prstGeom prst="triangle">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Isosceles Triangle 75">
                  <a:extLst>
                    <a:ext uri="{FF2B5EF4-FFF2-40B4-BE49-F238E27FC236}">
                      <a16:creationId xmlns:a16="http://schemas.microsoft.com/office/drawing/2014/main" id="{3D78296D-3EC9-4778-AAF6-4B86CEBDB5E3}"/>
                    </a:ext>
                  </a:extLst>
                </p:cNvPr>
                <p:cNvSpPr/>
                <p:nvPr/>
              </p:nvSpPr>
              <p:spPr>
                <a:xfrm>
                  <a:off x="8638733" y="3598149"/>
                  <a:ext cx="224312" cy="163885"/>
                </a:xfrm>
                <a:prstGeom prst="triangle">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5DEA3401-B62A-4242-8D07-C5F43B1B6C1A}"/>
                    </a:ext>
                  </a:extLst>
                </p:cNvPr>
                <p:cNvSpPr txBox="1"/>
                <p:nvPr/>
              </p:nvSpPr>
              <p:spPr>
                <a:xfrm>
                  <a:off x="7967217" y="3227587"/>
                  <a:ext cx="15673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+102%</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vs. Control</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83" name="TextBox 82">
                  <a:extLst>
                    <a:ext uri="{FF2B5EF4-FFF2-40B4-BE49-F238E27FC236}">
                      <a16:creationId xmlns:a16="http://schemas.microsoft.com/office/drawing/2014/main" id="{0E8F61CB-4974-4E1D-BC3B-15A8874E01D7}"/>
                    </a:ext>
                  </a:extLst>
                </p:cNvPr>
                <p:cNvSpPr txBox="1"/>
                <p:nvPr/>
              </p:nvSpPr>
              <p:spPr>
                <a:xfrm>
                  <a:off x="6596084" y="3418972"/>
                  <a:ext cx="1424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+73%</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vs. Control</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15" name="TextBox 14">
                <a:extLst>
                  <a:ext uri="{FF2B5EF4-FFF2-40B4-BE49-F238E27FC236}">
                    <a16:creationId xmlns:a16="http://schemas.microsoft.com/office/drawing/2014/main" id="{3C4105F6-4B0B-4EBE-ADD2-1070E5F683EC}"/>
                  </a:ext>
                </a:extLst>
              </p:cNvPr>
              <p:cNvSpPr txBox="1"/>
              <p:nvPr/>
            </p:nvSpPr>
            <p:spPr>
              <a:xfrm>
                <a:off x="6190009" y="2752612"/>
                <a:ext cx="23017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HH Account Sign-Ups</a:t>
                </a:r>
              </a:p>
            </p:txBody>
          </p:sp>
        </p:grpSp>
      </p:grpSp>
      <p:sp>
        <p:nvSpPr>
          <p:cNvPr id="38" name="Slide Number Placeholder 5">
            <a:extLst>
              <a:ext uri="{FF2B5EF4-FFF2-40B4-BE49-F238E27FC236}">
                <a16:creationId xmlns:a16="http://schemas.microsoft.com/office/drawing/2014/main" id="{B165E333-2C73-42C3-B5D9-99563647DB93}"/>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39" name="Picture 38">
            <a:extLst>
              <a:ext uri="{FF2B5EF4-FFF2-40B4-BE49-F238E27FC236}">
                <a16:creationId xmlns:a16="http://schemas.microsoft.com/office/drawing/2014/main" id="{30D12215-98D6-4B7C-B6E6-14E4B550B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40" name="Rectangle 39">
            <a:extLst>
              <a:ext uri="{FF2B5EF4-FFF2-40B4-BE49-F238E27FC236}">
                <a16:creationId xmlns:a16="http://schemas.microsoft.com/office/drawing/2014/main" id="{575952D4-CABC-4863-A650-655F66FC4050}"/>
              </a:ext>
            </a:extLst>
          </p:cNvPr>
          <p:cNvSpPr/>
          <p:nvPr/>
        </p:nvSpPr>
        <p:spPr>
          <a:xfrm>
            <a:off x="94080" y="1337877"/>
            <a:ext cx="104868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Financial</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41" name="Picture 4" descr="Image result for xandr logo">
            <a:extLst>
              <a:ext uri="{FF2B5EF4-FFF2-40B4-BE49-F238E27FC236}">
                <a16:creationId xmlns:a16="http://schemas.microsoft.com/office/drawing/2014/main" id="{FCC8C1CE-838F-4BDC-878F-8BAE8DE84A7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85" t="37472" r="22437" b="32050"/>
          <a:stretch/>
        </p:blipFill>
        <p:spPr bwMode="auto">
          <a:xfrm>
            <a:off x="126124" y="6158612"/>
            <a:ext cx="1201203" cy="27804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58DF014-CAFB-4333-A2C3-1305D054DFBA}"/>
              </a:ext>
            </a:extLst>
          </p:cNvPr>
          <p:cNvSpPr/>
          <p:nvPr/>
        </p:nvSpPr>
        <p:spPr>
          <a:xfrm>
            <a:off x="75178" y="1911590"/>
            <a:ext cx="3209239"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 online financial planning company was looking to increase account sign-ups through strategic marketing tactics</a:t>
            </a:r>
          </a:p>
        </p:txBody>
      </p:sp>
      <p:pic>
        <p:nvPicPr>
          <p:cNvPr id="34" name="Picture 33">
            <a:extLst>
              <a:ext uri="{FF2B5EF4-FFF2-40B4-BE49-F238E27FC236}">
                <a16:creationId xmlns:a16="http://schemas.microsoft.com/office/drawing/2014/main" id="{29852E76-B791-4ED6-86E7-4C4390AFCC1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69134" y="122857"/>
            <a:ext cx="962128" cy="893730"/>
          </a:xfrm>
          <a:prstGeom prst="rect">
            <a:avLst/>
          </a:prstGeom>
        </p:spPr>
      </p:pic>
    </p:spTree>
    <p:extLst>
      <p:ext uri="{BB962C8B-B14F-4D97-AF65-F5344CB8AC3E}">
        <p14:creationId xmlns:p14="http://schemas.microsoft.com/office/powerpoint/2010/main" val="1608078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3275A6B-A421-43E5-AF7D-A754D2C4DD8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45645" y="127385"/>
            <a:ext cx="1009105" cy="889202"/>
          </a:xfrm>
          <a:prstGeom prst="rect">
            <a:avLst/>
          </a:prstGeom>
        </p:spPr>
      </p:pic>
      <p:graphicFrame>
        <p:nvGraphicFramePr>
          <p:cNvPr id="64" name="Chart 63">
            <a:extLst>
              <a:ext uri="{FF2B5EF4-FFF2-40B4-BE49-F238E27FC236}">
                <a16:creationId xmlns:a16="http://schemas.microsoft.com/office/drawing/2014/main" id="{BDDD9C96-82D5-4686-B8EE-34ABC1B252E0}"/>
              </a:ext>
            </a:extLst>
          </p:cNvPr>
          <p:cNvGraphicFramePr/>
          <p:nvPr>
            <p:extLst>
              <p:ext uri="{D42A27DB-BD31-4B8C-83A1-F6EECF244321}">
                <p14:modId xmlns:p14="http://schemas.microsoft.com/office/powerpoint/2010/main" val="1841697996"/>
              </p:ext>
            </p:extLst>
          </p:nvPr>
        </p:nvGraphicFramePr>
        <p:xfrm>
          <a:off x="3365337" y="3559542"/>
          <a:ext cx="6211479" cy="2422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2D6634C-5945-4080-93C1-528FEBC9ACA2}"/>
              </a:ext>
            </a:extLst>
          </p:cNvPr>
          <p:cNvSpPr txBox="1"/>
          <p:nvPr/>
        </p:nvSpPr>
        <p:spPr>
          <a:xfrm>
            <a:off x="68676" y="6388013"/>
            <a:ext cx="81653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2018; </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Lifts are based on a subset of the target HHs for which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gets return path data. Campaign flight: Q4 2017. Case Study Results are based on individual campaign factors.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makes no performance warranties. Control: Represents 10% of DTV HHs within the target that did not receive exposure to the Addressable ad. National: Third-Party Data Provider’s proxy for national sales rate. HHs sourced from Third-Party Data Provider’s database. Source: Third-Party data provider.</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2E0A80CC-7343-43A1-846E-AA6845156C45}"/>
              </a:ext>
            </a:extLst>
          </p:cNvPr>
          <p:cNvSpPr txBox="1"/>
          <p:nvPr/>
        </p:nvSpPr>
        <p:spPr>
          <a:xfrm>
            <a:off x="288235" y="184206"/>
            <a:ext cx="10937444"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3682B4"/>
                </a:solidFill>
                <a:effectLst/>
                <a:uLnTx/>
                <a:uFillTx/>
                <a:latin typeface="Trebuchet MS"/>
                <a:ea typeface="+mn-ea"/>
                <a:cs typeface="+mn-cs"/>
              </a:rPr>
              <a:t>“Sales” Case Study</a:t>
            </a:r>
            <a:r>
              <a:rPr kumimoji="0" lang="en-US" sz="2600" b="0" i="0" u="none" strike="noStrike" kern="1200" cap="none" spc="-100" normalizeH="0" baseline="0" noProof="0" dirty="0">
                <a:ln>
                  <a:noFill/>
                </a:ln>
                <a:solidFill>
                  <a:srgbClr val="3682B4"/>
                </a:solidFill>
                <a:effectLst/>
                <a:uLnTx/>
                <a:uFillTx/>
                <a:latin typeface="Trebuchet MS"/>
                <a:ea typeface="+mn-ea"/>
                <a:cs typeface="+mn-cs"/>
              </a:rPr>
              <a:t>: Retailer Moving On Up Among “Recent Movers” &amp; “Recently Married”</a:t>
            </a:r>
          </a:p>
        </p:txBody>
      </p:sp>
      <p:sp>
        <p:nvSpPr>
          <p:cNvPr id="48" name="Rectangle 47">
            <a:extLst>
              <a:ext uri="{FF2B5EF4-FFF2-40B4-BE49-F238E27FC236}">
                <a16:creationId xmlns:a16="http://schemas.microsoft.com/office/drawing/2014/main" id="{490FA6DF-E331-4CB2-93AA-BDD10B701E6F}"/>
              </a:ext>
            </a:extLst>
          </p:cNvPr>
          <p:cNvSpPr/>
          <p:nvPr/>
        </p:nvSpPr>
        <p:spPr>
          <a:xfrm>
            <a:off x="136790" y="5283729"/>
            <a:ext cx="314371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Target Segment: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Recent Mover Or Recently Married</a:t>
            </a:r>
          </a:p>
        </p:txBody>
      </p:sp>
      <p:sp>
        <p:nvSpPr>
          <p:cNvPr id="51" name="Rectangle 50">
            <a:extLst>
              <a:ext uri="{FF2B5EF4-FFF2-40B4-BE49-F238E27FC236}">
                <a16:creationId xmlns:a16="http://schemas.microsoft.com/office/drawing/2014/main" id="{6F46E0D3-3683-478B-B902-E1D30DEF50B1}"/>
              </a:ext>
            </a:extLst>
          </p:cNvPr>
          <p:cNvSpPr/>
          <p:nvPr/>
        </p:nvSpPr>
        <p:spPr>
          <a:xfrm>
            <a:off x="136790" y="3082381"/>
            <a:ext cx="15544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Flight Duration:</a:t>
            </a:r>
            <a:r>
              <a:rPr kumimoji="0" lang="en-US" sz="1400" b="0"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13-week campaign</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8" name="TextBox 57">
            <a:extLst>
              <a:ext uri="{FF2B5EF4-FFF2-40B4-BE49-F238E27FC236}">
                <a16:creationId xmlns:a16="http://schemas.microsoft.com/office/drawing/2014/main" id="{8910EBB9-07A6-43C2-B6D2-2DD61A20C25C}"/>
              </a:ext>
            </a:extLst>
          </p:cNvPr>
          <p:cNvSpPr txBox="1"/>
          <p:nvPr/>
        </p:nvSpPr>
        <p:spPr>
          <a:xfrm>
            <a:off x="3365337" y="950439"/>
            <a:ext cx="8403772" cy="1769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 the “Recently Married” segment, target households gained a </a:t>
            </a:r>
            <a:r>
              <a:rPr kumimoji="0" lang="en-US" sz="12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rPr>
              <a:t>100%</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over the national rate, with an </a:t>
            </a:r>
            <a:r>
              <a:rPr kumimoji="0" lang="en-US" sz="12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rPr>
              <a:t>11.94%</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compared to the control group. </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Trebuchet MS" panose="020B0603020202020204" pitchFamily="34" charset="0"/>
              </a:rPr>
              <a:t>The “Recently Married” target segment was more influenced by the Addressable campaign than “Recent Movers”. This insight helped the retail brand inform their marketing strategy going forward.</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Additionally, the campaign drove purchases both in store and online, with in-person sales generating more than twice as many purchases. </a:t>
            </a:r>
          </a:p>
        </p:txBody>
      </p:sp>
      <p:cxnSp>
        <p:nvCxnSpPr>
          <p:cNvPr id="60" name="Straight Connector 59">
            <a:extLst>
              <a:ext uri="{FF2B5EF4-FFF2-40B4-BE49-F238E27FC236}">
                <a16:creationId xmlns:a16="http://schemas.microsoft.com/office/drawing/2014/main" id="{3D07BA32-9336-49C7-B720-ADD7A0122C59}"/>
              </a:ext>
            </a:extLst>
          </p:cNvPr>
          <p:cNvCxnSpPr>
            <a:cxnSpLocks/>
          </p:cNvCxnSpPr>
          <p:nvPr/>
        </p:nvCxnSpPr>
        <p:spPr>
          <a:xfrm>
            <a:off x="3207541" y="1070043"/>
            <a:ext cx="0" cy="5341069"/>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72074BE5-8769-4A3D-905F-FB746833CEB5}"/>
              </a:ext>
            </a:extLst>
          </p:cNvPr>
          <p:cNvSpPr/>
          <p:nvPr/>
        </p:nvSpPr>
        <p:spPr>
          <a:xfrm>
            <a:off x="136790" y="3685988"/>
            <a:ext cx="3108824" cy="14619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Execution</a:t>
            </a:r>
            <a:r>
              <a:rPr kumimoji="0" lang="en-US" sz="12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Addressable campaign that targeted those who had recently moved or were recently married. The brand’s commercials were delivered to the target audience at the household level, regardless of what networks or dayparts they were watching. </a:t>
            </a:r>
          </a:p>
        </p:txBody>
      </p:sp>
      <p:grpSp>
        <p:nvGrpSpPr>
          <p:cNvPr id="12" name="Group 11">
            <a:extLst>
              <a:ext uri="{FF2B5EF4-FFF2-40B4-BE49-F238E27FC236}">
                <a16:creationId xmlns:a16="http://schemas.microsoft.com/office/drawing/2014/main" id="{DF82F281-7AAC-4C63-BCCE-9A3C2BD6B409}"/>
              </a:ext>
            </a:extLst>
          </p:cNvPr>
          <p:cNvGrpSpPr/>
          <p:nvPr/>
        </p:nvGrpSpPr>
        <p:grpSpPr>
          <a:xfrm>
            <a:off x="5163112" y="5936054"/>
            <a:ext cx="2615928" cy="267547"/>
            <a:chOff x="3831492" y="5730757"/>
            <a:chExt cx="2615928" cy="267547"/>
          </a:xfrm>
        </p:grpSpPr>
        <p:sp>
          <p:nvSpPr>
            <p:cNvPr id="39" name="Rectangle 38">
              <a:extLst>
                <a:ext uri="{FF2B5EF4-FFF2-40B4-BE49-F238E27FC236}">
                  <a16:creationId xmlns:a16="http://schemas.microsoft.com/office/drawing/2014/main" id="{74611831-8B62-46D9-8049-8B4AC048C0C0}"/>
                </a:ext>
              </a:extLst>
            </p:cNvPr>
            <p:cNvSpPr/>
            <p:nvPr/>
          </p:nvSpPr>
          <p:spPr>
            <a:xfrm>
              <a:off x="3831492" y="5755641"/>
              <a:ext cx="232228" cy="217779"/>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C4037E4B-24B1-4F35-BE00-06490485EFB3}"/>
                </a:ext>
              </a:extLst>
            </p:cNvPr>
            <p:cNvSpPr txBox="1"/>
            <p:nvPr/>
          </p:nvSpPr>
          <p:spPr>
            <a:xfrm>
              <a:off x="4034722" y="5730757"/>
              <a:ext cx="782773" cy="26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National</a:t>
              </a:r>
            </a:p>
          </p:txBody>
        </p:sp>
        <p:sp>
          <p:nvSpPr>
            <p:cNvPr id="41" name="Rectangle 40">
              <a:extLst>
                <a:ext uri="{FF2B5EF4-FFF2-40B4-BE49-F238E27FC236}">
                  <a16:creationId xmlns:a16="http://schemas.microsoft.com/office/drawing/2014/main" id="{27BBFC70-2069-4CD2-9FE4-11F0C5DC203E}"/>
                </a:ext>
              </a:extLst>
            </p:cNvPr>
            <p:cNvSpPr/>
            <p:nvPr/>
          </p:nvSpPr>
          <p:spPr>
            <a:xfrm>
              <a:off x="4763097" y="5755641"/>
              <a:ext cx="232228" cy="217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E90FD58A-D816-495C-A113-3C221DFF0E54}"/>
                </a:ext>
              </a:extLst>
            </p:cNvPr>
            <p:cNvSpPr txBox="1"/>
            <p:nvPr/>
          </p:nvSpPr>
          <p:spPr>
            <a:xfrm>
              <a:off x="4979027" y="5733725"/>
              <a:ext cx="7224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Control</a:t>
              </a:r>
            </a:p>
          </p:txBody>
        </p:sp>
        <p:sp>
          <p:nvSpPr>
            <p:cNvPr id="43" name="Rectangle 42">
              <a:extLst>
                <a:ext uri="{FF2B5EF4-FFF2-40B4-BE49-F238E27FC236}">
                  <a16:creationId xmlns:a16="http://schemas.microsoft.com/office/drawing/2014/main" id="{993CFEAC-4AA1-498E-BDD4-1BC74D20F8C2}"/>
                </a:ext>
              </a:extLst>
            </p:cNvPr>
            <p:cNvSpPr/>
            <p:nvPr/>
          </p:nvSpPr>
          <p:spPr>
            <a:xfrm>
              <a:off x="5634397" y="5755641"/>
              <a:ext cx="232228" cy="217779"/>
            </a:xfrm>
            <a:prstGeom prst="rect">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D5761A78-6293-4705-A54D-6147C2674845}"/>
                </a:ext>
              </a:extLst>
            </p:cNvPr>
            <p:cNvSpPr txBox="1"/>
            <p:nvPr/>
          </p:nvSpPr>
          <p:spPr>
            <a:xfrm>
              <a:off x="5824929" y="5733725"/>
              <a:ext cx="6224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a:t>
              </a:r>
            </a:p>
          </p:txBody>
        </p:sp>
      </p:grpSp>
      <p:sp>
        <p:nvSpPr>
          <p:cNvPr id="72" name="Isosceles Triangle 71">
            <a:extLst>
              <a:ext uri="{FF2B5EF4-FFF2-40B4-BE49-F238E27FC236}">
                <a16:creationId xmlns:a16="http://schemas.microsoft.com/office/drawing/2014/main" id="{E1FCDB1F-2CAF-4057-A42B-C0F10BA0AB1F}"/>
              </a:ext>
            </a:extLst>
          </p:cNvPr>
          <p:cNvSpPr/>
          <p:nvPr/>
        </p:nvSpPr>
        <p:spPr>
          <a:xfrm>
            <a:off x="5541704" y="3580485"/>
            <a:ext cx="224312" cy="163885"/>
          </a:xfrm>
          <a:prstGeom prst="triangle">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4E71C594-FD01-48A3-BB7F-7B9DE405EB4F}"/>
              </a:ext>
            </a:extLst>
          </p:cNvPr>
          <p:cNvSpPr txBox="1"/>
          <p:nvPr/>
        </p:nvSpPr>
        <p:spPr>
          <a:xfrm>
            <a:off x="4610793" y="3055277"/>
            <a:ext cx="2086135" cy="2605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+285.33%</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vs. National</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74" name="TextBox 73">
            <a:extLst>
              <a:ext uri="{FF2B5EF4-FFF2-40B4-BE49-F238E27FC236}">
                <a16:creationId xmlns:a16="http://schemas.microsoft.com/office/drawing/2014/main" id="{36487D5B-E1F7-46AE-9675-66C6F978441A}"/>
              </a:ext>
            </a:extLst>
          </p:cNvPr>
          <p:cNvSpPr txBox="1"/>
          <p:nvPr/>
        </p:nvSpPr>
        <p:spPr>
          <a:xfrm>
            <a:off x="5078488" y="2739597"/>
            <a:ext cx="2785177" cy="2953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Online &amp; In-Store Purchasers</a:t>
            </a:r>
          </a:p>
        </p:txBody>
      </p:sp>
      <p:sp>
        <p:nvSpPr>
          <p:cNvPr id="75" name="TextBox 74">
            <a:extLst>
              <a:ext uri="{FF2B5EF4-FFF2-40B4-BE49-F238E27FC236}">
                <a16:creationId xmlns:a16="http://schemas.microsoft.com/office/drawing/2014/main" id="{0752937B-B48B-479B-AD2D-3A989312C0F8}"/>
              </a:ext>
            </a:extLst>
          </p:cNvPr>
          <p:cNvSpPr txBox="1"/>
          <p:nvPr/>
        </p:nvSpPr>
        <p:spPr>
          <a:xfrm>
            <a:off x="4705617" y="3295348"/>
            <a:ext cx="18964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+1.40%</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vs. Control</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79" name="Isosceles Triangle 78">
            <a:extLst>
              <a:ext uri="{FF2B5EF4-FFF2-40B4-BE49-F238E27FC236}">
                <a16:creationId xmlns:a16="http://schemas.microsoft.com/office/drawing/2014/main" id="{F85CB2BC-FECC-424D-94BA-5EC5B88407D6}"/>
              </a:ext>
            </a:extLst>
          </p:cNvPr>
          <p:cNvSpPr/>
          <p:nvPr/>
        </p:nvSpPr>
        <p:spPr>
          <a:xfrm>
            <a:off x="8502030" y="4251047"/>
            <a:ext cx="224312" cy="163885"/>
          </a:xfrm>
          <a:prstGeom prst="triangle">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0B391606-0697-4EFE-B065-2AE798F2D068}"/>
              </a:ext>
            </a:extLst>
          </p:cNvPr>
          <p:cNvSpPr txBox="1"/>
          <p:nvPr/>
        </p:nvSpPr>
        <p:spPr>
          <a:xfrm>
            <a:off x="7468045" y="3687907"/>
            <a:ext cx="20861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+100%</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vs. National</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85" name="TextBox 84">
            <a:extLst>
              <a:ext uri="{FF2B5EF4-FFF2-40B4-BE49-F238E27FC236}">
                <a16:creationId xmlns:a16="http://schemas.microsoft.com/office/drawing/2014/main" id="{06AB66A6-6FA4-4780-90CE-F71026F51DA4}"/>
              </a:ext>
            </a:extLst>
          </p:cNvPr>
          <p:cNvSpPr txBox="1"/>
          <p:nvPr/>
        </p:nvSpPr>
        <p:spPr>
          <a:xfrm>
            <a:off x="7562869" y="3927978"/>
            <a:ext cx="18964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+11.94%</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Lift vs. Control</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86" name="Group 85">
            <a:extLst>
              <a:ext uri="{FF2B5EF4-FFF2-40B4-BE49-F238E27FC236}">
                <a16:creationId xmlns:a16="http://schemas.microsoft.com/office/drawing/2014/main" id="{250254D1-4858-4785-8AE9-52010BEA258F}"/>
              </a:ext>
            </a:extLst>
          </p:cNvPr>
          <p:cNvGrpSpPr/>
          <p:nvPr/>
        </p:nvGrpSpPr>
        <p:grpSpPr>
          <a:xfrm>
            <a:off x="9742050" y="5373430"/>
            <a:ext cx="1870003" cy="267547"/>
            <a:chOff x="3831492" y="5730757"/>
            <a:chExt cx="1870003" cy="267547"/>
          </a:xfrm>
        </p:grpSpPr>
        <p:sp>
          <p:nvSpPr>
            <p:cNvPr id="87" name="Rectangle 86">
              <a:extLst>
                <a:ext uri="{FF2B5EF4-FFF2-40B4-BE49-F238E27FC236}">
                  <a16:creationId xmlns:a16="http://schemas.microsoft.com/office/drawing/2014/main" id="{EE94A023-B200-44DF-830A-EE103C2E5612}"/>
                </a:ext>
              </a:extLst>
            </p:cNvPr>
            <p:cNvSpPr/>
            <p:nvPr/>
          </p:nvSpPr>
          <p:spPr>
            <a:xfrm>
              <a:off x="3831492" y="5755641"/>
              <a:ext cx="232228" cy="217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TextBox 87">
              <a:extLst>
                <a:ext uri="{FF2B5EF4-FFF2-40B4-BE49-F238E27FC236}">
                  <a16:creationId xmlns:a16="http://schemas.microsoft.com/office/drawing/2014/main" id="{69F946D8-B47D-468C-ABB5-D198E4E70B46}"/>
                </a:ext>
              </a:extLst>
            </p:cNvPr>
            <p:cNvSpPr txBox="1"/>
            <p:nvPr/>
          </p:nvSpPr>
          <p:spPr>
            <a:xfrm>
              <a:off x="4034722" y="5730757"/>
              <a:ext cx="782773" cy="26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 Store</a:t>
              </a:r>
            </a:p>
          </p:txBody>
        </p:sp>
        <p:sp>
          <p:nvSpPr>
            <p:cNvPr id="89" name="Rectangle 88">
              <a:extLst>
                <a:ext uri="{FF2B5EF4-FFF2-40B4-BE49-F238E27FC236}">
                  <a16:creationId xmlns:a16="http://schemas.microsoft.com/office/drawing/2014/main" id="{284666E5-2489-4EFF-A457-EC58690D137A}"/>
                </a:ext>
              </a:extLst>
            </p:cNvPr>
            <p:cNvSpPr/>
            <p:nvPr/>
          </p:nvSpPr>
          <p:spPr>
            <a:xfrm>
              <a:off x="4763097" y="5755641"/>
              <a:ext cx="232228" cy="217779"/>
            </a:xfrm>
            <a:prstGeom prst="rect">
              <a:avLst/>
            </a:prstGeom>
            <a:solidFill>
              <a:srgbClr val="3682B4"/>
            </a:solidFill>
            <a:ln>
              <a:solidFill>
                <a:srgbClr val="3682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24529EF4-83A2-4BE4-972A-25C4FDDD5F01}"/>
                </a:ext>
              </a:extLst>
            </p:cNvPr>
            <p:cNvSpPr txBox="1"/>
            <p:nvPr/>
          </p:nvSpPr>
          <p:spPr>
            <a:xfrm>
              <a:off x="4979027" y="5733725"/>
              <a:ext cx="7224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Online</a:t>
              </a:r>
            </a:p>
          </p:txBody>
        </p:sp>
      </p:grpSp>
      <p:sp>
        <p:nvSpPr>
          <p:cNvPr id="93" name="TextBox 92">
            <a:extLst>
              <a:ext uri="{FF2B5EF4-FFF2-40B4-BE49-F238E27FC236}">
                <a16:creationId xmlns:a16="http://schemas.microsoft.com/office/drawing/2014/main" id="{6893B724-E023-49FE-8C1A-5DE972965145}"/>
              </a:ext>
            </a:extLst>
          </p:cNvPr>
          <p:cNvSpPr txBox="1"/>
          <p:nvPr/>
        </p:nvSpPr>
        <p:spPr>
          <a:xfrm>
            <a:off x="9184391" y="2739597"/>
            <a:ext cx="27851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Total Orders by Sales Channel</a:t>
            </a:r>
          </a:p>
        </p:txBody>
      </p:sp>
      <p:graphicFrame>
        <p:nvGraphicFramePr>
          <p:cNvPr id="17" name="Chart 16">
            <a:extLst>
              <a:ext uri="{FF2B5EF4-FFF2-40B4-BE49-F238E27FC236}">
                <a16:creationId xmlns:a16="http://schemas.microsoft.com/office/drawing/2014/main" id="{D18021D9-C21A-416E-85AA-6CFD95CFC2AF}"/>
              </a:ext>
            </a:extLst>
          </p:cNvPr>
          <p:cNvGraphicFramePr/>
          <p:nvPr/>
        </p:nvGraphicFramePr>
        <p:xfrm>
          <a:off x="9399783" y="3159466"/>
          <a:ext cx="2354392" cy="208913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8AC7F4DE-32F3-4179-8887-F1348607BA8E}"/>
              </a:ext>
            </a:extLst>
          </p:cNvPr>
          <p:cNvSpPr txBox="1"/>
          <p:nvPr/>
        </p:nvSpPr>
        <p:spPr>
          <a:xfrm>
            <a:off x="9347200" y="3318594"/>
            <a:ext cx="543430" cy="357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29%</a:t>
            </a:r>
          </a:p>
        </p:txBody>
      </p:sp>
      <p:sp>
        <p:nvSpPr>
          <p:cNvPr id="94" name="TextBox 93">
            <a:extLst>
              <a:ext uri="{FF2B5EF4-FFF2-40B4-BE49-F238E27FC236}">
                <a16:creationId xmlns:a16="http://schemas.microsoft.com/office/drawing/2014/main" id="{39BB5341-140B-4E33-B3D2-73FE7EE435C9}"/>
              </a:ext>
            </a:extLst>
          </p:cNvPr>
          <p:cNvSpPr txBox="1"/>
          <p:nvPr/>
        </p:nvSpPr>
        <p:spPr>
          <a:xfrm>
            <a:off x="11225679" y="4764650"/>
            <a:ext cx="5434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71%</a:t>
            </a:r>
          </a:p>
        </p:txBody>
      </p:sp>
      <p:sp>
        <p:nvSpPr>
          <p:cNvPr id="49" name="Slide Number Placeholder 5">
            <a:extLst>
              <a:ext uri="{FF2B5EF4-FFF2-40B4-BE49-F238E27FC236}">
                <a16:creationId xmlns:a16="http://schemas.microsoft.com/office/drawing/2014/main" id="{17224CF4-49AF-4ABB-B303-E840D1394481}"/>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0" name="Picture 49">
            <a:extLst>
              <a:ext uri="{FF2B5EF4-FFF2-40B4-BE49-F238E27FC236}">
                <a16:creationId xmlns:a16="http://schemas.microsoft.com/office/drawing/2014/main" id="{42260046-F03D-4B72-AA1C-AF50365A4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53" name="Rectangle 52">
            <a:extLst>
              <a:ext uri="{FF2B5EF4-FFF2-40B4-BE49-F238E27FC236}">
                <a16:creationId xmlns:a16="http://schemas.microsoft.com/office/drawing/2014/main" id="{CA28F042-E466-400C-886B-C324627D7FC4}"/>
              </a:ext>
            </a:extLst>
          </p:cNvPr>
          <p:cNvSpPr/>
          <p:nvPr/>
        </p:nvSpPr>
        <p:spPr>
          <a:xfrm>
            <a:off x="133543" y="1289238"/>
            <a:ext cx="136627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Retail - Furniture</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52" name="Picture 4" descr="Image result for xandr logo">
            <a:extLst>
              <a:ext uri="{FF2B5EF4-FFF2-40B4-BE49-F238E27FC236}">
                <a16:creationId xmlns:a16="http://schemas.microsoft.com/office/drawing/2014/main" id="{B99EFD75-AA37-455B-8168-66D2E5AF8E6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85" t="37472" r="22437" b="32050"/>
          <a:stretch/>
        </p:blipFill>
        <p:spPr bwMode="auto">
          <a:xfrm>
            <a:off x="87288" y="6122026"/>
            <a:ext cx="1201203" cy="278041"/>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136C5765-17C6-4FB4-AC9B-157ABDC16A42}"/>
              </a:ext>
            </a:extLst>
          </p:cNvPr>
          <p:cNvSpPr/>
          <p:nvPr/>
        </p:nvSpPr>
        <p:spPr>
          <a:xfrm>
            <a:off x="133548" y="1863665"/>
            <a:ext cx="3108824"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 major furniture chain was looking to increase sales by driving traffic to both its brick-and-mortar locations as well as its website.</a:t>
            </a:r>
          </a:p>
        </p:txBody>
      </p:sp>
    </p:spTree>
    <p:extLst>
      <p:ext uri="{BB962C8B-B14F-4D97-AF65-F5344CB8AC3E}">
        <p14:creationId xmlns:p14="http://schemas.microsoft.com/office/powerpoint/2010/main" val="776524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2EB43-5278-43AB-AA07-5638B9372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5" name="Slide Number Placeholder 5">
            <a:extLst>
              <a:ext uri="{FF2B5EF4-FFF2-40B4-BE49-F238E27FC236}">
                <a16:creationId xmlns:a16="http://schemas.microsoft.com/office/drawing/2014/main" id="{D2A5488D-2C67-4EDF-90F6-3A60170E49D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47470772-E688-461D-AA54-4D6C881C9556}"/>
              </a:ext>
            </a:extLst>
          </p:cNvPr>
          <p:cNvSpPr/>
          <p:nvPr/>
        </p:nvSpPr>
        <p:spPr>
          <a:xfrm>
            <a:off x="126124" y="6580166"/>
            <a:ext cx="70426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Verizon Media, HHA Case Studies, December 2018; Campaign Flight: 3Q’17 – 4Q’17.</a:t>
            </a:r>
            <a:endPar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endParaRPr>
          </a:p>
        </p:txBody>
      </p:sp>
      <p:sp>
        <p:nvSpPr>
          <p:cNvPr id="7" name="TextBox 6">
            <a:extLst>
              <a:ext uri="{FF2B5EF4-FFF2-40B4-BE49-F238E27FC236}">
                <a16:creationId xmlns:a16="http://schemas.microsoft.com/office/drawing/2014/main" id="{A72AB856-8B79-4EBB-A49F-668F6776927A}"/>
              </a:ext>
            </a:extLst>
          </p:cNvPr>
          <p:cNvSpPr txBox="1"/>
          <p:nvPr/>
        </p:nvSpPr>
        <p:spPr>
          <a:xfrm>
            <a:off x="136789" y="110155"/>
            <a:ext cx="11287273"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A9AC"/>
                </a:solidFill>
                <a:effectLst/>
                <a:uLnTx/>
                <a:uFillTx/>
                <a:latin typeface="Trebuchet MS"/>
                <a:ea typeface="+mn-ea"/>
                <a:cs typeface="+mn-cs"/>
              </a:rPr>
              <a:t>“Sales” Case Study</a:t>
            </a:r>
            <a:r>
              <a:rPr kumimoji="0" lang="en-US" sz="2600" b="0" i="0" u="none" strike="noStrike" kern="1200" cap="none" spc="-100" normalizeH="0" baseline="0" noProof="0" dirty="0">
                <a:ln>
                  <a:noFill/>
                </a:ln>
                <a:solidFill>
                  <a:srgbClr val="00A9AC"/>
                </a:solidFill>
                <a:effectLst/>
                <a:uLnTx/>
                <a:uFillTx/>
                <a:latin typeface="Trebuchet MS"/>
                <a:ea typeface="+mn-ea"/>
                <a:cs typeface="+mn-cs"/>
              </a:rPr>
              <a:t>: Addressable TV Delivers Positive Sales Outcomes For A Leading Home Appliances Brand</a:t>
            </a:r>
          </a:p>
        </p:txBody>
      </p:sp>
      <p:sp>
        <p:nvSpPr>
          <p:cNvPr id="9" name="Rectangle 8">
            <a:extLst>
              <a:ext uri="{FF2B5EF4-FFF2-40B4-BE49-F238E27FC236}">
                <a16:creationId xmlns:a16="http://schemas.microsoft.com/office/drawing/2014/main" id="{C3566D22-3061-476E-A9CE-005CA3B5816D}"/>
              </a:ext>
            </a:extLst>
          </p:cNvPr>
          <p:cNvSpPr/>
          <p:nvPr/>
        </p:nvSpPr>
        <p:spPr>
          <a:xfrm>
            <a:off x="404937" y="2388944"/>
            <a:ext cx="113821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Flight Duration:</a:t>
            </a:r>
            <a:r>
              <a:rPr kumimoji="0" lang="en-US" sz="18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6-week campaign</a:t>
            </a:r>
            <a:endParaRPr kumimoji="0" 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11" name="Straight Connector 10">
            <a:extLst>
              <a:ext uri="{FF2B5EF4-FFF2-40B4-BE49-F238E27FC236}">
                <a16:creationId xmlns:a16="http://schemas.microsoft.com/office/drawing/2014/main" id="{FC8512A5-78F1-422B-BFCB-C3EE73B219F5}"/>
              </a:ext>
            </a:extLst>
          </p:cNvPr>
          <p:cNvCxnSpPr>
            <a:cxnSpLocks/>
          </p:cNvCxnSpPr>
          <p:nvPr/>
        </p:nvCxnSpPr>
        <p:spPr>
          <a:xfrm flipH="1">
            <a:off x="394892" y="2348363"/>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17447BD9-C37A-4154-8106-36281B712415}"/>
              </a:ext>
            </a:extLst>
          </p:cNvPr>
          <p:cNvSpPr/>
          <p:nvPr/>
        </p:nvSpPr>
        <p:spPr>
          <a:xfrm>
            <a:off x="404937" y="991007"/>
            <a:ext cx="11382127" cy="641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Execution: Addressable</a:t>
            </a: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endParaRPr kumimoji="0" lang="en-US" sz="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The home appliances brand reached key audiences on TV through an Addressable campaign using advanced data targeting</a:t>
            </a:r>
          </a:p>
        </p:txBody>
      </p:sp>
      <p:sp>
        <p:nvSpPr>
          <p:cNvPr id="10" name="TextBox 9">
            <a:extLst>
              <a:ext uri="{FF2B5EF4-FFF2-40B4-BE49-F238E27FC236}">
                <a16:creationId xmlns:a16="http://schemas.microsoft.com/office/drawing/2014/main" id="{94875191-5094-44E7-A4F2-4CBF6429D891}"/>
              </a:ext>
            </a:extLst>
          </p:cNvPr>
          <p:cNvSpPr txBox="1"/>
          <p:nvPr/>
        </p:nvSpPr>
        <p:spPr>
          <a:xfrm>
            <a:off x="1171525" y="2791939"/>
            <a:ext cx="984895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Exposure to the Addressable campaign successfully generated significant lifts in purchase metrics, compared to an unexposed group with similar pre-campaign shopping behavior</a:t>
            </a:r>
            <a:endPar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67" name="Oval 66">
            <a:extLst>
              <a:ext uri="{FF2B5EF4-FFF2-40B4-BE49-F238E27FC236}">
                <a16:creationId xmlns:a16="http://schemas.microsoft.com/office/drawing/2014/main" id="{2124EA00-9CBE-4E74-AB17-FBC5C4C3EADD}"/>
              </a:ext>
            </a:extLst>
          </p:cNvPr>
          <p:cNvSpPr/>
          <p:nvPr/>
        </p:nvSpPr>
        <p:spPr>
          <a:xfrm>
            <a:off x="1298936" y="3683552"/>
            <a:ext cx="1556194" cy="1511405"/>
          </a:xfrm>
          <a:prstGeom prst="ellipse">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a:ea typeface="+mn-ea"/>
                <a:cs typeface="+mn-cs"/>
              </a:rPr>
              <a:t>+66%</a:t>
            </a:r>
          </a:p>
        </p:txBody>
      </p:sp>
      <p:sp>
        <p:nvSpPr>
          <p:cNvPr id="70" name="TextBox 69">
            <a:extLst>
              <a:ext uri="{FF2B5EF4-FFF2-40B4-BE49-F238E27FC236}">
                <a16:creationId xmlns:a16="http://schemas.microsoft.com/office/drawing/2014/main" id="{C5B52DFD-28ED-4FE7-8284-719023BC351A}"/>
              </a:ext>
            </a:extLst>
          </p:cNvPr>
          <p:cNvSpPr txBox="1"/>
          <p:nvPr/>
        </p:nvSpPr>
        <p:spPr>
          <a:xfrm>
            <a:off x="932627" y="5233066"/>
            <a:ext cx="22888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Lift in </a:t>
            </a:r>
            <a:r>
              <a:rPr kumimoji="0" lang="en-US" sz="1600" b="1" i="0" u="sng" strike="noStrike" kern="1200" cap="none" spc="0" normalizeH="0" baseline="0" noProof="0" dirty="0">
                <a:ln>
                  <a:noFill/>
                </a:ln>
                <a:solidFill>
                  <a:prstClr val="black"/>
                </a:solidFill>
                <a:effectLst/>
                <a:uLnTx/>
                <a:uFillTx/>
                <a:latin typeface="Trebuchet MS"/>
                <a:ea typeface="+mn-ea"/>
                <a:cs typeface="+mn-cs"/>
              </a:rPr>
              <a:t>Sales Rate</a:t>
            </a:r>
          </a:p>
        </p:txBody>
      </p:sp>
      <p:sp>
        <p:nvSpPr>
          <p:cNvPr id="73" name="TextBox 72">
            <a:extLst>
              <a:ext uri="{FF2B5EF4-FFF2-40B4-BE49-F238E27FC236}">
                <a16:creationId xmlns:a16="http://schemas.microsoft.com/office/drawing/2014/main" id="{7EFF286C-8DB2-4F2A-96A9-0C3AED20BD49}"/>
              </a:ext>
            </a:extLst>
          </p:cNvPr>
          <p:cNvSpPr txBox="1"/>
          <p:nvPr/>
        </p:nvSpPr>
        <p:spPr>
          <a:xfrm>
            <a:off x="561796" y="5606673"/>
            <a:ext cx="3030474" cy="585994"/>
          </a:xfrm>
          <a:prstGeom prst="rect">
            <a:avLst/>
          </a:prstGeom>
          <a:noFill/>
        </p:spPr>
        <p:txBody>
          <a:bodyPr wrap="square" rtlCol="0">
            <a:spAutoFit/>
          </a:bodyPr>
          <a:lstStyle/>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Overall, Households exposed to the campaign spent more on the brand</a:t>
            </a:r>
          </a:p>
        </p:txBody>
      </p:sp>
      <p:sp>
        <p:nvSpPr>
          <p:cNvPr id="68" name="Oval 67">
            <a:extLst>
              <a:ext uri="{FF2B5EF4-FFF2-40B4-BE49-F238E27FC236}">
                <a16:creationId xmlns:a16="http://schemas.microsoft.com/office/drawing/2014/main" id="{A5A38C0B-9A31-4BFD-9A8A-47247A7CBB8A}"/>
              </a:ext>
            </a:extLst>
          </p:cNvPr>
          <p:cNvSpPr/>
          <p:nvPr/>
        </p:nvSpPr>
        <p:spPr>
          <a:xfrm>
            <a:off x="5271981" y="3683552"/>
            <a:ext cx="1556194" cy="1511405"/>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+39%</a:t>
            </a:r>
          </a:p>
        </p:txBody>
      </p:sp>
      <p:sp>
        <p:nvSpPr>
          <p:cNvPr id="71" name="TextBox 70">
            <a:extLst>
              <a:ext uri="{FF2B5EF4-FFF2-40B4-BE49-F238E27FC236}">
                <a16:creationId xmlns:a16="http://schemas.microsoft.com/office/drawing/2014/main" id="{342C8F89-0C59-41CC-9D00-9BE57A8A1CDE}"/>
              </a:ext>
            </a:extLst>
          </p:cNvPr>
          <p:cNvSpPr txBox="1"/>
          <p:nvPr/>
        </p:nvSpPr>
        <p:spPr>
          <a:xfrm>
            <a:off x="4905671" y="5233066"/>
            <a:ext cx="22888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Lift in </a:t>
            </a:r>
            <a:r>
              <a:rPr kumimoji="0" lang="en-US" sz="1600" b="1" i="0" u="sng" strike="noStrike" kern="1200" cap="none" spc="0" normalizeH="0" baseline="0" noProof="0" dirty="0">
                <a:ln>
                  <a:noFill/>
                </a:ln>
                <a:solidFill>
                  <a:prstClr val="black"/>
                </a:solidFill>
                <a:effectLst/>
                <a:uLnTx/>
                <a:uFillTx/>
                <a:latin typeface="Trebuchet MS"/>
                <a:ea typeface="+mn-ea"/>
                <a:cs typeface="+mn-cs"/>
              </a:rPr>
              <a:t>Penetration</a:t>
            </a:r>
          </a:p>
        </p:txBody>
      </p:sp>
      <p:sp>
        <p:nvSpPr>
          <p:cNvPr id="74" name="TextBox 73">
            <a:extLst>
              <a:ext uri="{FF2B5EF4-FFF2-40B4-BE49-F238E27FC236}">
                <a16:creationId xmlns:a16="http://schemas.microsoft.com/office/drawing/2014/main" id="{F90ADBBD-4F16-43A4-B941-6FD1FA51AFB0}"/>
              </a:ext>
            </a:extLst>
          </p:cNvPr>
          <p:cNvSpPr txBox="1"/>
          <p:nvPr/>
        </p:nvSpPr>
        <p:spPr>
          <a:xfrm>
            <a:off x="4125287" y="5584623"/>
            <a:ext cx="3849582" cy="576823"/>
          </a:xfrm>
          <a:prstGeom prst="rect">
            <a:avLst/>
          </a:prstGeom>
          <a:noFill/>
        </p:spPr>
        <p:txBody>
          <a:bodyPr wrap="square" rtlCol="0">
            <a:spAutoFit/>
          </a:bodyPr>
          <a:lstStyle>
            <a:defPPr>
              <a:defRPr lang="en-US"/>
            </a:defPPr>
            <a:lvl1pPr marL="6350" lvl="0" algn="ctr">
              <a:lnSpc>
                <a:spcPct val="120000"/>
              </a:lnSpc>
              <a:buClr>
                <a:schemeClr val="dk1"/>
              </a:buClr>
              <a:buSzPts val="1100"/>
              <a:defRPr sz="1400">
                <a:solidFill>
                  <a:schemeClr val="dk1"/>
                </a:solidFill>
                <a:latin typeface="+mj-lt"/>
              </a:defRPr>
            </a:lvl1pPr>
          </a:lstStyle>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There was a higher share of households buying the advertised brand after exposure</a:t>
            </a:r>
          </a:p>
        </p:txBody>
      </p:sp>
      <p:sp>
        <p:nvSpPr>
          <p:cNvPr id="69" name="Oval 68">
            <a:extLst>
              <a:ext uri="{FF2B5EF4-FFF2-40B4-BE49-F238E27FC236}">
                <a16:creationId xmlns:a16="http://schemas.microsoft.com/office/drawing/2014/main" id="{82DF9331-78CA-4740-AAB5-EA005DBC6BA9}"/>
              </a:ext>
            </a:extLst>
          </p:cNvPr>
          <p:cNvSpPr/>
          <p:nvPr/>
        </p:nvSpPr>
        <p:spPr>
          <a:xfrm>
            <a:off x="9290949" y="3653437"/>
            <a:ext cx="1556194" cy="1511405"/>
          </a:xfrm>
          <a:prstGeom prst="ellipse">
            <a:avLst/>
          </a:prstGeom>
          <a:solidFill>
            <a:srgbClr val="00A9A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a:ea typeface="+mn-ea"/>
                <a:cs typeface="+mn-cs"/>
              </a:rPr>
              <a:t>+19%</a:t>
            </a:r>
          </a:p>
        </p:txBody>
      </p:sp>
      <p:sp>
        <p:nvSpPr>
          <p:cNvPr id="72" name="TextBox 71">
            <a:extLst>
              <a:ext uri="{FF2B5EF4-FFF2-40B4-BE49-F238E27FC236}">
                <a16:creationId xmlns:a16="http://schemas.microsoft.com/office/drawing/2014/main" id="{A45A0ED4-3C15-4468-B233-3E39D276227D}"/>
              </a:ext>
            </a:extLst>
          </p:cNvPr>
          <p:cNvSpPr txBox="1"/>
          <p:nvPr/>
        </p:nvSpPr>
        <p:spPr>
          <a:xfrm>
            <a:off x="8924639" y="5202951"/>
            <a:ext cx="22888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Lift in </a:t>
            </a:r>
            <a:r>
              <a:rPr kumimoji="0" lang="en-US" sz="1600" b="1" i="0" u="sng" strike="noStrike" kern="1200" cap="none" spc="0" normalizeH="0" baseline="0" noProof="0" dirty="0">
                <a:ln>
                  <a:noFill/>
                </a:ln>
                <a:solidFill>
                  <a:prstClr val="black"/>
                </a:solidFill>
                <a:effectLst/>
                <a:uLnTx/>
                <a:uFillTx/>
                <a:latin typeface="Trebuchet MS"/>
                <a:ea typeface="+mn-ea"/>
                <a:cs typeface="+mn-cs"/>
              </a:rPr>
              <a:t>Buying Rate</a:t>
            </a:r>
          </a:p>
        </p:txBody>
      </p:sp>
      <p:sp>
        <p:nvSpPr>
          <p:cNvPr id="75" name="TextBox 74">
            <a:extLst>
              <a:ext uri="{FF2B5EF4-FFF2-40B4-BE49-F238E27FC236}">
                <a16:creationId xmlns:a16="http://schemas.microsoft.com/office/drawing/2014/main" id="{5C979DBE-3F2E-46EF-971C-58977EF3B57B}"/>
              </a:ext>
            </a:extLst>
          </p:cNvPr>
          <p:cNvSpPr txBox="1"/>
          <p:nvPr/>
        </p:nvSpPr>
        <p:spPr>
          <a:xfrm>
            <a:off x="8507887" y="5554508"/>
            <a:ext cx="3122318" cy="576823"/>
          </a:xfrm>
          <a:prstGeom prst="rect">
            <a:avLst/>
          </a:prstGeom>
          <a:noFill/>
        </p:spPr>
        <p:txBody>
          <a:bodyPr wrap="square" rtlCol="0">
            <a:spAutoFit/>
          </a:bodyPr>
          <a:lstStyle>
            <a:defPPr>
              <a:defRPr lang="en-US"/>
            </a:defPPr>
            <a:lvl1pPr marL="6350" lvl="0" algn="ctr">
              <a:lnSpc>
                <a:spcPct val="120000"/>
              </a:lnSpc>
              <a:buClr>
                <a:schemeClr val="dk1"/>
              </a:buClr>
              <a:buSzPts val="1100"/>
              <a:defRPr sz="1400">
                <a:solidFill>
                  <a:schemeClr val="dk1"/>
                </a:solidFill>
                <a:latin typeface="+mj-lt"/>
              </a:defRPr>
            </a:lvl1pPr>
          </a:lstStyle>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Purchasing households spent more on the brand after exposure</a:t>
            </a:r>
          </a:p>
        </p:txBody>
      </p:sp>
      <p:cxnSp>
        <p:nvCxnSpPr>
          <p:cNvPr id="82" name="Straight Connector 81">
            <a:extLst>
              <a:ext uri="{FF2B5EF4-FFF2-40B4-BE49-F238E27FC236}">
                <a16:creationId xmlns:a16="http://schemas.microsoft.com/office/drawing/2014/main" id="{1FE5185F-213F-4835-A4C3-0DBC103EC34F}"/>
              </a:ext>
            </a:extLst>
          </p:cNvPr>
          <p:cNvCxnSpPr>
            <a:cxnSpLocks/>
          </p:cNvCxnSpPr>
          <p:nvPr/>
        </p:nvCxnSpPr>
        <p:spPr>
          <a:xfrm flipH="1">
            <a:off x="394892" y="2798857"/>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pic>
        <p:nvPicPr>
          <p:cNvPr id="21" name="Picture 20">
            <a:extLst>
              <a:ext uri="{FF2B5EF4-FFF2-40B4-BE49-F238E27FC236}">
                <a16:creationId xmlns:a16="http://schemas.microsoft.com/office/drawing/2014/main" id="{870ABC70-6BF5-4C81-9CC2-766E9FF866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21" t="18621" r="12284" b="18092"/>
          <a:stretch/>
        </p:blipFill>
        <p:spPr>
          <a:xfrm>
            <a:off x="136789" y="6184185"/>
            <a:ext cx="647374" cy="393118"/>
          </a:xfrm>
          <a:prstGeom prst="rect">
            <a:avLst/>
          </a:prstGeom>
        </p:spPr>
      </p:pic>
      <p:sp>
        <p:nvSpPr>
          <p:cNvPr id="22" name="Rectangle 21">
            <a:extLst>
              <a:ext uri="{FF2B5EF4-FFF2-40B4-BE49-F238E27FC236}">
                <a16:creationId xmlns:a16="http://schemas.microsoft.com/office/drawing/2014/main" id="{1F389EDC-3D1F-4916-AFCD-5AFE887EE86E}"/>
              </a:ext>
            </a:extLst>
          </p:cNvPr>
          <p:cNvSpPr/>
          <p:nvPr/>
        </p:nvSpPr>
        <p:spPr>
          <a:xfrm>
            <a:off x="404937" y="1691121"/>
            <a:ext cx="11382127" cy="6352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Target:</a:t>
            </a:r>
          </a:p>
          <a:p>
            <a:pPr marL="6350" marR="0" lvl="0" indent="0" algn="ctr" defTabSz="914400" rtl="0" eaLnBrk="1" fontAlgn="auto" latinLnBrk="0" hangingPunct="1">
              <a:spcBef>
                <a:spcPts val="0"/>
              </a:spcBef>
              <a:spcAft>
                <a:spcPts val="0"/>
              </a:spcAft>
              <a:buClr>
                <a:prstClr val="black"/>
              </a:buClr>
              <a:buSzPts val="1100"/>
              <a:buFontTx/>
              <a:buNone/>
              <a:tabLst/>
              <a:defRPr/>
            </a:pPr>
            <a:endParaRPr kumimoji="0" lang="en-US" sz="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6350" marR="0" lvl="0" indent="0" algn="ctr" defTabSz="914400" rtl="0" eaLnBrk="1" fontAlgn="auto" latinLnBrk="0" hangingPunct="1">
              <a:lnSpc>
                <a:spcPct val="120000"/>
              </a:lnSpc>
              <a:spcBef>
                <a:spcPts val="0"/>
              </a:spcBef>
              <a:spcAft>
                <a:spcPts val="0"/>
              </a:spcAft>
              <a:buClr>
                <a:prstClr val="black"/>
              </a:buClr>
              <a:buSzPts val="1100"/>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Various Homeowner Audience Segments</a:t>
            </a:r>
          </a:p>
        </p:txBody>
      </p:sp>
      <p:cxnSp>
        <p:nvCxnSpPr>
          <p:cNvPr id="23" name="Straight Connector 22">
            <a:extLst>
              <a:ext uri="{FF2B5EF4-FFF2-40B4-BE49-F238E27FC236}">
                <a16:creationId xmlns:a16="http://schemas.microsoft.com/office/drawing/2014/main" id="{04CE226A-1C0E-4F65-83A7-6AD54E36ADB4}"/>
              </a:ext>
            </a:extLst>
          </p:cNvPr>
          <p:cNvCxnSpPr>
            <a:cxnSpLocks/>
          </p:cNvCxnSpPr>
          <p:nvPr/>
        </p:nvCxnSpPr>
        <p:spPr>
          <a:xfrm flipH="1">
            <a:off x="394892" y="1698040"/>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a16="http://schemas.microsoft.com/office/drawing/2014/main" id="{63067C87-2B02-4EC2-AE6B-DC66E28238E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45645" y="127385"/>
            <a:ext cx="1009105" cy="889202"/>
          </a:xfrm>
          <a:prstGeom prst="rect">
            <a:avLst/>
          </a:prstGeom>
        </p:spPr>
      </p:pic>
    </p:spTree>
    <p:extLst>
      <p:ext uri="{BB962C8B-B14F-4D97-AF65-F5344CB8AC3E}">
        <p14:creationId xmlns:p14="http://schemas.microsoft.com/office/powerpoint/2010/main" val="2186223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C0CB525-AAC9-4D74-9A3E-A3E1D266D8FC}"/>
              </a:ext>
            </a:extLst>
          </p:cNvPr>
          <p:cNvGrpSpPr/>
          <p:nvPr/>
        </p:nvGrpSpPr>
        <p:grpSpPr>
          <a:xfrm>
            <a:off x="3940565" y="4399214"/>
            <a:ext cx="6987180" cy="1952103"/>
            <a:chOff x="3940565" y="3928477"/>
            <a:chExt cx="6987180" cy="2422840"/>
          </a:xfrm>
        </p:grpSpPr>
        <p:graphicFrame>
          <p:nvGraphicFramePr>
            <p:cNvPr id="55" name="Chart 54">
              <a:extLst>
                <a:ext uri="{FF2B5EF4-FFF2-40B4-BE49-F238E27FC236}">
                  <a16:creationId xmlns:a16="http://schemas.microsoft.com/office/drawing/2014/main" id="{DEC20DC5-6FAF-4DBF-BAC6-8B1DECF411F3}"/>
                </a:ext>
              </a:extLst>
            </p:cNvPr>
            <p:cNvGraphicFramePr/>
            <p:nvPr>
              <p:extLst>
                <p:ext uri="{D42A27DB-BD31-4B8C-83A1-F6EECF244321}">
                  <p14:modId xmlns:p14="http://schemas.microsoft.com/office/powerpoint/2010/main" val="2729611068"/>
                </p:ext>
              </p:extLst>
            </p:nvPr>
          </p:nvGraphicFramePr>
          <p:xfrm>
            <a:off x="3940565" y="3928477"/>
            <a:ext cx="3856840" cy="24228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6" name="Chart 55">
              <a:extLst>
                <a:ext uri="{FF2B5EF4-FFF2-40B4-BE49-F238E27FC236}">
                  <a16:creationId xmlns:a16="http://schemas.microsoft.com/office/drawing/2014/main" id="{BF9441D7-7F5D-4A61-B6C4-74D6300EF22E}"/>
                </a:ext>
              </a:extLst>
            </p:cNvPr>
            <p:cNvGraphicFramePr/>
            <p:nvPr>
              <p:extLst>
                <p:ext uri="{D42A27DB-BD31-4B8C-83A1-F6EECF244321}">
                  <p14:modId xmlns:p14="http://schemas.microsoft.com/office/powerpoint/2010/main" val="752412953"/>
                </p:ext>
              </p:extLst>
            </p:nvPr>
          </p:nvGraphicFramePr>
          <p:xfrm>
            <a:off x="7070905" y="3928477"/>
            <a:ext cx="3856840" cy="2422840"/>
          </p:xfrm>
          <a:graphic>
            <a:graphicData uri="http://schemas.openxmlformats.org/drawingml/2006/chart">
              <c:chart xmlns:c="http://schemas.openxmlformats.org/drawingml/2006/chart" xmlns:r="http://schemas.openxmlformats.org/officeDocument/2006/relationships" r:id="rId3"/>
            </a:graphicData>
          </a:graphic>
        </p:graphicFrame>
      </p:grpSp>
      <p:sp>
        <p:nvSpPr>
          <p:cNvPr id="2" name="TextBox 1">
            <a:extLst>
              <a:ext uri="{FF2B5EF4-FFF2-40B4-BE49-F238E27FC236}">
                <a16:creationId xmlns:a16="http://schemas.microsoft.com/office/drawing/2014/main" id="{82D6634C-5945-4080-93C1-528FEBC9ACA2}"/>
              </a:ext>
            </a:extLst>
          </p:cNvPr>
          <p:cNvSpPr txBox="1"/>
          <p:nvPr/>
        </p:nvSpPr>
        <p:spPr>
          <a:xfrm>
            <a:off x="61978" y="6518739"/>
            <a:ext cx="81653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8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2018; </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Campaign flight: Q2 2017 – Q3 2017. Case study results are based on individual campaign factors. </a:t>
            </a:r>
            <a:r>
              <a:rPr kumimoji="0" lang="en-US" sz="8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makes no performance warranties. Source: IHS Polk</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2E0A80CC-7343-43A1-846E-AA6845156C45}"/>
              </a:ext>
            </a:extLst>
          </p:cNvPr>
          <p:cNvSpPr txBox="1"/>
          <p:nvPr/>
        </p:nvSpPr>
        <p:spPr>
          <a:xfrm>
            <a:off x="136789" y="184206"/>
            <a:ext cx="12055211"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A9AC"/>
                </a:solidFill>
                <a:effectLst/>
                <a:uLnTx/>
                <a:uFillTx/>
                <a:latin typeface="Trebuchet MS"/>
                <a:ea typeface="+mn-ea"/>
                <a:cs typeface="+mn-cs"/>
              </a:rPr>
              <a:t>“Sales” Case Study</a:t>
            </a:r>
            <a:r>
              <a:rPr kumimoji="0" lang="en-US" sz="2600" b="0" i="0" u="none" strike="noStrike" kern="1200" cap="none" spc="-100" normalizeH="0" baseline="0" noProof="0" dirty="0">
                <a:ln>
                  <a:noFill/>
                </a:ln>
                <a:solidFill>
                  <a:srgbClr val="00A9AC"/>
                </a:solidFill>
                <a:effectLst/>
                <a:uLnTx/>
                <a:uFillTx/>
                <a:latin typeface="Trebuchet MS"/>
                <a:ea typeface="+mn-ea"/>
                <a:cs typeface="+mn-cs"/>
              </a:rPr>
              <a:t>: Auto Manufacturer Revs Up Sales Utilizing 3</a:t>
            </a:r>
            <a:r>
              <a:rPr kumimoji="0" lang="en-US" sz="2600" b="0" i="0" u="none" strike="noStrike" kern="1200" cap="none" spc="-100" normalizeH="0" baseline="30000" noProof="0" dirty="0">
                <a:ln>
                  <a:noFill/>
                </a:ln>
                <a:solidFill>
                  <a:srgbClr val="00A9AC"/>
                </a:solidFill>
                <a:effectLst/>
                <a:uLnTx/>
                <a:uFillTx/>
                <a:latin typeface="Trebuchet MS"/>
                <a:ea typeface="+mn-ea"/>
                <a:cs typeface="+mn-cs"/>
              </a:rPr>
              <a:t>rd</a:t>
            </a:r>
            <a:r>
              <a:rPr kumimoji="0" lang="en-US" sz="2600" b="0" i="0" u="none" strike="noStrike" kern="1200" cap="none" spc="-100" normalizeH="0" baseline="0" noProof="0" dirty="0">
                <a:ln>
                  <a:noFill/>
                </a:ln>
                <a:solidFill>
                  <a:srgbClr val="00A9AC"/>
                </a:solidFill>
                <a:effectLst/>
                <a:uLnTx/>
                <a:uFillTx/>
                <a:latin typeface="Trebuchet MS"/>
                <a:ea typeface="+mn-ea"/>
                <a:cs typeface="+mn-cs"/>
              </a:rPr>
              <a:t> Party Data</a:t>
            </a:r>
          </a:p>
        </p:txBody>
      </p:sp>
      <p:sp>
        <p:nvSpPr>
          <p:cNvPr id="46" name="TextBox 45">
            <a:extLst>
              <a:ext uri="{FF2B5EF4-FFF2-40B4-BE49-F238E27FC236}">
                <a16:creationId xmlns:a16="http://schemas.microsoft.com/office/drawing/2014/main" id="{0FB26E40-1F0D-45D9-AE81-A5E47617DFE8}"/>
              </a:ext>
            </a:extLst>
          </p:cNvPr>
          <p:cNvSpPr txBox="1"/>
          <p:nvPr/>
        </p:nvSpPr>
        <p:spPr>
          <a:xfrm>
            <a:off x="147303" y="5053313"/>
            <a:ext cx="2742556" cy="117724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lvl="0">
              <a:defRPr/>
            </a:pPr>
            <a:r>
              <a:rPr lang="en-US" sz="1400" b="1" dirty="0">
                <a:solidFill>
                  <a:srgbClr val="00A9AC"/>
                </a:solidFill>
                <a:latin typeface="Trebuchet MS" panose="020B0603020202020204" pitchFamily="34" charset="0"/>
              </a:rPr>
              <a:t>Target Segment:</a:t>
            </a:r>
          </a:p>
          <a:p>
            <a:pPr lvl="0">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Auto Enthusiast</a:t>
            </a:r>
          </a:p>
          <a:p>
            <a:pPr marL="285750" indent="-285750">
              <a:buFont typeface="Arial" panose="020B0604020202020204" pitchFamily="34" charset="0"/>
              <a:buChar char="•"/>
              <a:defRPr/>
            </a:pPr>
            <a:r>
              <a:rPr lang="en-US" sz="1200" dirty="0">
                <a:solidFill>
                  <a:prstClr val="black"/>
                </a:solidFill>
                <a:latin typeface="Trebuchet MS" panose="020B0603020202020204" pitchFamily="34" charset="0"/>
              </a:rPr>
              <a:t>Competitive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Luxury Lifestyles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Look-alike Model</a:t>
            </a:r>
          </a:p>
        </p:txBody>
      </p:sp>
      <p:sp>
        <p:nvSpPr>
          <p:cNvPr id="51" name="Rectangle 50">
            <a:extLst>
              <a:ext uri="{FF2B5EF4-FFF2-40B4-BE49-F238E27FC236}">
                <a16:creationId xmlns:a16="http://schemas.microsoft.com/office/drawing/2014/main" id="{6F46E0D3-3683-478B-B902-E1D30DEF50B1}"/>
              </a:ext>
            </a:extLst>
          </p:cNvPr>
          <p:cNvSpPr/>
          <p:nvPr/>
        </p:nvSpPr>
        <p:spPr>
          <a:xfrm>
            <a:off x="147303" y="2534203"/>
            <a:ext cx="15544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Flight Duration:</a:t>
            </a:r>
            <a:r>
              <a:rPr kumimoji="0" lang="en-US" sz="14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5-week campaign</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8" name="TextBox 57">
            <a:extLst>
              <a:ext uri="{FF2B5EF4-FFF2-40B4-BE49-F238E27FC236}">
                <a16:creationId xmlns:a16="http://schemas.microsoft.com/office/drawing/2014/main" id="{8910EBB9-07A6-43C2-B6D2-2DD61A20C25C}"/>
              </a:ext>
            </a:extLst>
          </p:cNvPr>
          <p:cNvSpPr txBox="1"/>
          <p:nvPr/>
        </p:nvSpPr>
        <p:spPr>
          <a:xfrm>
            <a:off x="3730341" y="852581"/>
            <a:ext cx="8403772" cy="1985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1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partnered with </a:t>
            </a:r>
            <a:r>
              <a:rPr lang="en-US" sz="1300" dirty="0">
                <a:solidFill>
                  <a:prstClr val="black"/>
                </a:solidFill>
                <a:latin typeface="Trebuchet MS" panose="020B0603020202020204" pitchFamily="34" charset="0"/>
              </a:rPr>
              <a:t>trusted automotive insights provider, IHS Markit, to measure sales of the SUV using the Polk Audience Measurement solution. </a:t>
            </a:r>
            <a:r>
              <a:rPr kumimoji="0" lang="en-US" sz="1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These sales were then compared against a control group (10% of HHs within the target segment that were NOT exposed to the Addressable ad) to determine ad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628650" lvl="1" indent="-17145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 group outperformed the national buy rate by </a:t>
            </a:r>
            <a:r>
              <a:rPr kumimoji="0" lang="en-US" sz="12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518%</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indicating the effectiveness &amp; accuracy of Addressable in reaching &amp; influencing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628650" lvl="1" indent="-17145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 the 30-day measurement period, the campaign garnered a </a:t>
            </a:r>
            <a:r>
              <a:rPr kumimoji="0" lang="en-US" sz="12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36%</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sales lift in sales against the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628650" lvl="1" indent="-17145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 the 90-day period, sales lift rose even higher to a staggering </a:t>
            </a:r>
            <a:r>
              <a:rPr kumimoji="0" lang="en-US" sz="1200" b="1" i="0" u="sng" strike="noStrike" kern="1200" cap="none" spc="0" normalizeH="0" baseline="0" noProof="0" dirty="0">
                <a:ln>
                  <a:noFill/>
                </a:ln>
                <a:solidFill>
                  <a:srgbClr val="00A9AC"/>
                </a:solidFill>
                <a:effectLst/>
                <a:uLnTx/>
                <a:uFillTx/>
                <a:latin typeface="Trebuchet MS" panose="020B0603020202020204" pitchFamily="34" charset="0"/>
                <a:ea typeface="+mn-ea"/>
                <a:cs typeface="+mn-cs"/>
              </a:rPr>
              <a:t>48%</a:t>
            </a:r>
          </a:p>
        </p:txBody>
      </p:sp>
      <p:cxnSp>
        <p:nvCxnSpPr>
          <p:cNvPr id="60" name="Straight Connector 59">
            <a:extLst>
              <a:ext uri="{FF2B5EF4-FFF2-40B4-BE49-F238E27FC236}">
                <a16:creationId xmlns:a16="http://schemas.microsoft.com/office/drawing/2014/main" id="{3D07BA32-9336-49C7-B720-ADD7A0122C59}"/>
              </a:ext>
            </a:extLst>
          </p:cNvPr>
          <p:cNvCxnSpPr/>
          <p:nvPr/>
        </p:nvCxnSpPr>
        <p:spPr>
          <a:xfrm>
            <a:off x="3584650" y="985942"/>
            <a:ext cx="0" cy="5409184"/>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72074BE5-8769-4A3D-905F-FB746833CEB5}"/>
              </a:ext>
            </a:extLst>
          </p:cNvPr>
          <p:cNvSpPr/>
          <p:nvPr/>
        </p:nvSpPr>
        <p:spPr>
          <a:xfrm>
            <a:off x="147303" y="3041245"/>
            <a:ext cx="340831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Execution</a:t>
            </a:r>
            <a:r>
              <a:rPr kumimoji="0" lang="en-US" sz="12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Utilizing household-level Addressable targeting technology &amp; delivery, the</a:t>
            </a:r>
            <a:r>
              <a:rPr lang="en-US" sz="1200" dirty="0">
                <a:solidFill>
                  <a:prstClr val="black"/>
                </a:solidFill>
                <a:latin typeface="Trebuchet MS" panose="020B0603020202020204" pitchFamily="34" charset="0"/>
              </a:rPr>
              <a:t> auto</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advertiser’s </a:t>
            </a:r>
            <a:r>
              <a:rPr lang="en-US" sz="1200" dirty="0">
                <a:solidFill>
                  <a:prstClr val="black"/>
                </a:solidFill>
                <a:latin typeface="Trebuchet MS" panose="020B0603020202020204" pitchFamily="34" charset="0"/>
              </a:rPr>
              <a:t>media was</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sent directly to target </a:t>
            </a:r>
            <a:r>
              <a:rPr lang="en-US" sz="1200" dirty="0">
                <a:solidFill>
                  <a:prstClr val="black"/>
                </a:solidFill>
                <a:latin typeface="Trebuchet MS" panose="020B0603020202020204" pitchFamily="34" charset="0"/>
              </a:rPr>
              <a:t>households</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within premium cable TV content across a national footprint.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 dirty="0">
              <a:solidFill>
                <a:prstClr val="black"/>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Xandr</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also collaborated closely with the client to define post-campaign measurement strategies and success metrics, such as sales lift.</a:t>
            </a:r>
          </a:p>
        </p:txBody>
      </p:sp>
      <p:grpSp>
        <p:nvGrpSpPr>
          <p:cNvPr id="72" name="Group 71">
            <a:extLst>
              <a:ext uri="{FF2B5EF4-FFF2-40B4-BE49-F238E27FC236}">
                <a16:creationId xmlns:a16="http://schemas.microsoft.com/office/drawing/2014/main" id="{81116047-34A3-4B25-A39C-5DF6936A51E3}"/>
              </a:ext>
            </a:extLst>
          </p:cNvPr>
          <p:cNvGrpSpPr/>
          <p:nvPr/>
        </p:nvGrpSpPr>
        <p:grpSpPr>
          <a:xfrm>
            <a:off x="10654168" y="4730421"/>
            <a:ext cx="1179381" cy="1101441"/>
            <a:chOff x="10394309" y="3347929"/>
            <a:chExt cx="1179381" cy="1101441"/>
          </a:xfrm>
        </p:grpSpPr>
        <p:grpSp>
          <p:nvGrpSpPr>
            <p:cNvPr id="73" name="Group 72">
              <a:extLst>
                <a:ext uri="{FF2B5EF4-FFF2-40B4-BE49-F238E27FC236}">
                  <a16:creationId xmlns:a16="http://schemas.microsoft.com/office/drawing/2014/main" id="{324FB160-0BEA-4CB6-A485-C7A34D20931E}"/>
                </a:ext>
              </a:extLst>
            </p:cNvPr>
            <p:cNvGrpSpPr/>
            <p:nvPr/>
          </p:nvGrpSpPr>
          <p:grpSpPr>
            <a:xfrm>
              <a:off x="10394309" y="3347929"/>
              <a:ext cx="1179381" cy="307777"/>
              <a:chOff x="10394309" y="3347929"/>
              <a:chExt cx="1179381" cy="307777"/>
            </a:xfrm>
          </p:grpSpPr>
          <p:sp>
            <p:nvSpPr>
              <p:cNvPr id="80" name="Rectangle 79">
                <a:extLst>
                  <a:ext uri="{FF2B5EF4-FFF2-40B4-BE49-F238E27FC236}">
                    <a16:creationId xmlns:a16="http://schemas.microsoft.com/office/drawing/2014/main" id="{DA1A44D3-7095-4D6F-A1BF-F1A966F28A52}"/>
                  </a:ext>
                </a:extLst>
              </p:cNvPr>
              <p:cNvSpPr/>
              <p:nvPr/>
            </p:nvSpPr>
            <p:spPr>
              <a:xfrm>
                <a:off x="10394309" y="3392928"/>
                <a:ext cx="232228" cy="217779"/>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B180C8AF-F537-4AFD-BD4C-1828A4FC71FA}"/>
                  </a:ext>
                </a:extLst>
              </p:cNvPr>
              <p:cNvSpPr txBox="1"/>
              <p:nvPr/>
            </p:nvSpPr>
            <p:spPr>
              <a:xfrm>
                <a:off x="10626535" y="3347929"/>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National</a:t>
                </a:r>
              </a:p>
            </p:txBody>
          </p:sp>
        </p:grpSp>
        <p:grpSp>
          <p:nvGrpSpPr>
            <p:cNvPr id="74" name="Group 73">
              <a:extLst>
                <a:ext uri="{FF2B5EF4-FFF2-40B4-BE49-F238E27FC236}">
                  <a16:creationId xmlns:a16="http://schemas.microsoft.com/office/drawing/2014/main" id="{527A2501-4407-4DE8-BD1C-5CAB825A5589}"/>
                </a:ext>
              </a:extLst>
            </p:cNvPr>
            <p:cNvGrpSpPr/>
            <p:nvPr/>
          </p:nvGrpSpPr>
          <p:grpSpPr>
            <a:xfrm>
              <a:off x="10394309" y="3744761"/>
              <a:ext cx="1179381" cy="307777"/>
              <a:chOff x="10394309" y="3746110"/>
              <a:chExt cx="1179381" cy="307777"/>
            </a:xfrm>
          </p:grpSpPr>
          <p:sp>
            <p:nvSpPr>
              <p:cNvPr id="78" name="Rectangle 77">
                <a:extLst>
                  <a:ext uri="{FF2B5EF4-FFF2-40B4-BE49-F238E27FC236}">
                    <a16:creationId xmlns:a16="http://schemas.microsoft.com/office/drawing/2014/main" id="{8584BCA8-92E9-46F6-8C83-4A399D17D5A1}"/>
                  </a:ext>
                </a:extLst>
              </p:cNvPr>
              <p:cNvSpPr/>
              <p:nvPr/>
            </p:nvSpPr>
            <p:spPr>
              <a:xfrm>
                <a:off x="10394309" y="3791109"/>
                <a:ext cx="232228" cy="2177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A45BB581-049A-437A-B9C0-ABBC8C039796}"/>
                  </a:ext>
                </a:extLst>
              </p:cNvPr>
              <p:cNvSpPr txBox="1"/>
              <p:nvPr/>
            </p:nvSpPr>
            <p:spPr>
              <a:xfrm>
                <a:off x="10626535" y="3746110"/>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Control</a:t>
                </a:r>
              </a:p>
            </p:txBody>
          </p:sp>
        </p:grpSp>
        <p:grpSp>
          <p:nvGrpSpPr>
            <p:cNvPr id="75" name="Group 74">
              <a:extLst>
                <a:ext uri="{FF2B5EF4-FFF2-40B4-BE49-F238E27FC236}">
                  <a16:creationId xmlns:a16="http://schemas.microsoft.com/office/drawing/2014/main" id="{DC4E551A-1B69-4116-86A0-4A31004E4B31}"/>
                </a:ext>
              </a:extLst>
            </p:cNvPr>
            <p:cNvGrpSpPr/>
            <p:nvPr/>
          </p:nvGrpSpPr>
          <p:grpSpPr>
            <a:xfrm>
              <a:off x="10394309" y="4141593"/>
              <a:ext cx="1179381" cy="307777"/>
              <a:chOff x="10394309" y="4141593"/>
              <a:chExt cx="1179381" cy="307777"/>
            </a:xfrm>
          </p:grpSpPr>
          <p:sp>
            <p:nvSpPr>
              <p:cNvPr id="76" name="Rectangle 75">
                <a:extLst>
                  <a:ext uri="{FF2B5EF4-FFF2-40B4-BE49-F238E27FC236}">
                    <a16:creationId xmlns:a16="http://schemas.microsoft.com/office/drawing/2014/main" id="{4D3CB590-EFF0-4D6B-81C0-12B6D9359ADA}"/>
                  </a:ext>
                </a:extLst>
              </p:cNvPr>
              <p:cNvSpPr/>
              <p:nvPr/>
            </p:nvSpPr>
            <p:spPr>
              <a:xfrm>
                <a:off x="10394309" y="4186592"/>
                <a:ext cx="232228" cy="217779"/>
              </a:xfrm>
              <a:prstGeom prst="rect">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803256EB-4B5F-422F-B0AE-C516DA5BCC51}"/>
                  </a:ext>
                </a:extLst>
              </p:cNvPr>
              <p:cNvSpPr txBox="1"/>
              <p:nvPr/>
            </p:nvSpPr>
            <p:spPr>
              <a:xfrm>
                <a:off x="10626535" y="4141593"/>
                <a:ext cx="947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Target</a:t>
                </a:r>
              </a:p>
            </p:txBody>
          </p:sp>
        </p:grpSp>
      </p:grpSp>
      <p:sp>
        <p:nvSpPr>
          <p:cNvPr id="64" name="Isosceles Triangle 63">
            <a:extLst>
              <a:ext uri="{FF2B5EF4-FFF2-40B4-BE49-F238E27FC236}">
                <a16:creationId xmlns:a16="http://schemas.microsoft.com/office/drawing/2014/main" id="{F4D102A3-7445-4C27-BBD1-DF416118627F}"/>
              </a:ext>
            </a:extLst>
          </p:cNvPr>
          <p:cNvSpPr/>
          <p:nvPr/>
        </p:nvSpPr>
        <p:spPr>
          <a:xfrm>
            <a:off x="5674754" y="4510015"/>
            <a:ext cx="298559" cy="218130"/>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Isosceles Triangle 64">
            <a:extLst>
              <a:ext uri="{FF2B5EF4-FFF2-40B4-BE49-F238E27FC236}">
                <a16:creationId xmlns:a16="http://schemas.microsoft.com/office/drawing/2014/main" id="{D6A60E01-BF16-4D56-9545-80C301D38004}"/>
              </a:ext>
            </a:extLst>
          </p:cNvPr>
          <p:cNvSpPr/>
          <p:nvPr/>
        </p:nvSpPr>
        <p:spPr>
          <a:xfrm>
            <a:off x="6502421" y="4131616"/>
            <a:ext cx="298559" cy="218130"/>
          </a:xfrm>
          <a:prstGeom prst="triangle">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Isosceles Triangle 65">
            <a:extLst>
              <a:ext uri="{FF2B5EF4-FFF2-40B4-BE49-F238E27FC236}">
                <a16:creationId xmlns:a16="http://schemas.microsoft.com/office/drawing/2014/main" id="{7B6FB269-D82B-4FB3-ACA0-8D55C0F30E3B}"/>
              </a:ext>
            </a:extLst>
          </p:cNvPr>
          <p:cNvSpPr/>
          <p:nvPr/>
        </p:nvSpPr>
        <p:spPr>
          <a:xfrm>
            <a:off x="9317589" y="4131616"/>
            <a:ext cx="298559" cy="218130"/>
          </a:xfrm>
          <a:prstGeom prst="triangle">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767DEC5A-81C4-49C2-93A9-5B3D0D82B614}"/>
              </a:ext>
            </a:extLst>
          </p:cNvPr>
          <p:cNvSpPr txBox="1"/>
          <p:nvPr/>
        </p:nvSpPr>
        <p:spPr>
          <a:xfrm>
            <a:off x="4857779" y="3937346"/>
            <a:ext cx="17240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+355%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vs. National</a:t>
            </a:r>
          </a:p>
        </p:txBody>
      </p:sp>
      <p:sp>
        <p:nvSpPr>
          <p:cNvPr id="68" name="TextBox 67">
            <a:extLst>
              <a:ext uri="{FF2B5EF4-FFF2-40B4-BE49-F238E27FC236}">
                <a16:creationId xmlns:a16="http://schemas.microsoft.com/office/drawing/2014/main" id="{34D73C9E-091E-4846-A695-46E8567FEF6E}"/>
              </a:ext>
            </a:extLst>
          </p:cNvPr>
          <p:cNvSpPr txBox="1"/>
          <p:nvPr/>
        </p:nvSpPr>
        <p:spPr>
          <a:xfrm>
            <a:off x="5774993" y="3047247"/>
            <a:ext cx="17240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+36%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vs. Control</a:t>
            </a:r>
          </a:p>
        </p:txBody>
      </p:sp>
      <p:sp>
        <p:nvSpPr>
          <p:cNvPr id="69" name="TextBox 68">
            <a:extLst>
              <a:ext uri="{FF2B5EF4-FFF2-40B4-BE49-F238E27FC236}">
                <a16:creationId xmlns:a16="http://schemas.microsoft.com/office/drawing/2014/main" id="{4EB636A1-2145-4C99-AB78-E054B23AECBD}"/>
              </a:ext>
            </a:extLst>
          </p:cNvPr>
          <p:cNvSpPr txBox="1"/>
          <p:nvPr/>
        </p:nvSpPr>
        <p:spPr>
          <a:xfrm>
            <a:off x="5774993" y="3558947"/>
            <a:ext cx="17240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+518%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vs. National</a:t>
            </a:r>
          </a:p>
        </p:txBody>
      </p:sp>
      <p:sp>
        <p:nvSpPr>
          <p:cNvPr id="70" name="TextBox 69">
            <a:extLst>
              <a:ext uri="{FF2B5EF4-FFF2-40B4-BE49-F238E27FC236}">
                <a16:creationId xmlns:a16="http://schemas.microsoft.com/office/drawing/2014/main" id="{B2293AC5-FA26-448D-B919-88127DE540DC}"/>
              </a:ext>
            </a:extLst>
          </p:cNvPr>
          <p:cNvSpPr txBox="1"/>
          <p:nvPr/>
        </p:nvSpPr>
        <p:spPr>
          <a:xfrm>
            <a:off x="8931610" y="3719200"/>
            <a:ext cx="10705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+48% </a:t>
            </a: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a:t>
            </a:r>
          </a:p>
        </p:txBody>
      </p:sp>
      <p:sp>
        <p:nvSpPr>
          <p:cNvPr id="49" name="Slide Number Placeholder 5">
            <a:extLst>
              <a:ext uri="{FF2B5EF4-FFF2-40B4-BE49-F238E27FC236}">
                <a16:creationId xmlns:a16="http://schemas.microsoft.com/office/drawing/2014/main" id="{38230C27-CA72-4B4C-B3EB-D8AB4293E9CC}"/>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0" name="Picture 49">
            <a:extLst>
              <a:ext uri="{FF2B5EF4-FFF2-40B4-BE49-F238E27FC236}">
                <a16:creationId xmlns:a16="http://schemas.microsoft.com/office/drawing/2014/main" id="{B382B79F-8FAA-4110-AEDC-35140F5CC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47" name="Rectangle 46">
            <a:extLst>
              <a:ext uri="{FF2B5EF4-FFF2-40B4-BE49-F238E27FC236}">
                <a16:creationId xmlns:a16="http://schemas.microsoft.com/office/drawing/2014/main" id="{B470CDF8-D7CA-4920-80A3-67F07CD01449}"/>
              </a:ext>
            </a:extLst>
          </p:cNvPr>
          <p:cNvSpPr/>
          <p:nvPr/>
        </p:nvSpPr>
        <p:spPr>
          <a:xfrm>
            <a:off x="147303" y="783508"/>
            <a:ext cx="104868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Auto</a:t>
            </a:r>
            <a:endParaRPr kumimoji="0" lang="en-US"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D5A2A8FE-5F62-4B84-9B67-2A14A656B436}"/>
              </a:ext>
            </a:extLst>
          </p:cNvPr>
          <p:cNvSpPr txBox="1"/>
          <p:nvPr/>
        </p:nvSpPr>
        <p:spPr>
          <a:xfrm>
            <a:off x="4090365" y="2849549"/>
            <a:ext cx="72799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panose="020B0603020202020204" pitchFamily="34" charset="0"/>
              </a:rPr>
              <a:t>Buy Rate</a:t>
            </a:r>
          </a:p>
        </p:txBody>
      </p:sp>
      <p:pic>
        <p:nvPicPr>
          <p:cNvPr id="52" name="Picture 4" descr="Image result for xandr logo">
            <a:extLst>
              <a:ext uri="{FF2B5EF4-FFF2-40B4-BE49-F238E27FC236}">
                <a16:creationId xmlns:a16="http://schemas.microsoft.com/office/drawing/2014/main" id="{159F06A4-9061-4175-A29B-EB04144D178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85" t="37472" r="22437" b="32050"/>
          <a:stretch/>
        </p:blipFill>
        <p:spPr bwMode="auto">
          <a:xfrm>
            <a:off x="99113" y="6316381"/>
            <a:ext cx="1201203" cy="278041"/>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24C0151-7663-492D-BDCC-E967A60ADBBA}"/>
              </a:ext>
            </a:extLst>
          </p:cNvPr>
          <p:cNvSpPr/>
          <p:nvPr/>
        </p:nvSpPr>
        <p:spPr>
          <a:xfrm>
            <a:off x="147303" y="1250795"/>
            <a:ext cx="3108824"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 leading auto manufacturer saw a decline in sales for their full-size luxury SUV, with research showing that many consumers were instead purchasing competing luxury SUVs</a:t>
            </a:r>
          </a:p>
        </p:txBody>
      </p:sp>
      <p:pic>
        <p:nvPicPr>
          <p:cNvPr id="36" name="Picture 35">
            <a:extLst>
              <a:ext uri="{FF2B5EF4-FFF2-40B4-BE49-F238E27FC236}">
                <a16:creationId xmlns:a16="http://schemas.microsoft.com/office/drawing/2014/main" id="{0023844C-01A8-447E-BF67-4F369A3B583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45645" y="127385"/>
            <a:ext cx="1009105" cy="889202"/>
          </a:xfrm>
          <a:prstGeom prst="rect">
            <a:avLst/>
          </a:prstGeom>
        </p:spPr>
      </p:pic>
    </p:spTree>
    <p:extLst>
      <p:ext uri="{BB962C8B-B14F-4D97-AF65-F5344CB8AC3E}">
        <p14:creationId xmlns:p14="http://schemas.microsoft.com/office/powerpoint/2010/main" val="2022487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6634C-5945-4080-93C1-528FEBC9ACA2}"/>
              </a:ext>
            </a:extLst>
          </p:cNvPr>
          <p:cNvSpPr txBox="1"/>
          <p:nvPr/>
        </p:nvSpPr>
        <p:spPr>
          <a:xfrm>
            <a:off x="56673" y="6385342"/>
            <a:ext cx="81653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Charter Spectrum Reach, 2018; Campaign period: 7/3/17 – 9/24/17; 1. Purchase predictor flags are a value from 1 (most likely) to 100 (least likely); 2. Incremental Sales ($) = sum of (MSRP * number of Incremental Sales by model); 3. Defined as percentage of total impressions that were viewed continuously for 100% of the length of the ad. Completion rate data is not available for months earlier than June ’17. </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2E0A80CC-7343-43A1-846E-AA6845156C45}"/>
              </a:ext>
            </a:extLst>
          </p:cNvPr>
          <p:cNvSpPr txBox="1"/>
          <p:nvPr/>
        </p:nvSpPr>
        <p:spPr>
          <a:xfrm>
            <a:off x="68594" y="138559"/>
            <a:ext cx="110812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50C8A0"/>
                </a:solidFill>
                <a:effectLst/>
                <a:uLnTx/>
                <a:uFillTx/>
                <a:latin typeface="Trebuchet MS"/>
                <a:ea typeface="+mn-ea"/>
                <a:cs typeface="+mn-cs"/>
              </a:rPr>
              <a:t>“Sales” Case Study</a:t>
            </a:r>
            <a:r>
              <a:rPr kumimoji="0" lang="en-US" sz="2600" b="0" i="0" u="none" strike="noStrike" kern="1200" cap="none" spc="-100" normalizeH="0" baseline="0" noProof="0" dirty="0">
                <a:ln>
                  <a:noFill/>
                </a:ln>
                <a:solidFill>
                  <a:srgbClr val="50C8A0"/>
                </a:solidFill>
                <a:effectLst/>
                <a:uLnTx/>
                <a:uFillTx/>
                <a:latin typeface="Trebuchet MS"/>
                <a:ea typeface="+mn-ea"/>
                <a:cs typeface="+mn-cs"/>
              </a:rPr>
              <a:t>: Auto Brand Shifts Sales Into A Higher Gear With Cross-Screen Addressable</a:t>
            </a:r>
          </a:p>
        </p:txBody>
      </p:sp>
      <p:sp>
        <p:nvSpPr>
          <p:cNvPr id="58" name="TextBox 57">
            <a:extLst>
              <a:ext uri="{FF2B5EF4-FFF2-40B4-BE49-F238E27FC236}">
                <a16:creationId xmlns:a16="http://schemas.microsoft.com/office/drawing/2014/main" id="{8910EBB9-07A6-43C2-B6D2-2DD61A20C25C}"/>
              </a:ext>
            </a:extLst>
          </p:cNvPr>
          <p:cNvSpPr txBox="1"/>
          <p:nvPr/>
        </p:nvSpPr>
        <p:spPr>
          <a:xfrm>
            <a:off x="5090102" y="3352267"/>
            <a:ext cx="2011796" cy="401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0C8A0"/>
                </a:solidFill>
                <a:effectLst/>
                <a:uLnTx/>
                <a:uFillTx/>
                <a:latin typeface="Trebuchet MS" panose="020B0603020202020204" pitchFamily="34" charset="0"/>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77" name="Slide Number Placeholder 5">
            <a:extLst>
              <a:ext uri="{FF2B5EF4-FFF2-40B4-BE49-F238E27FC236}">
                <a16:creationId xmlns:a16="http://schemas.microsoft.com/office/drawing/2014/main" id="{470CE1E8-0D60-46AD-9728-854B16A43B61}"/>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8" name="Picture 77">
            <a:extLst>
              <a:ext uri="{FF2B5EF4-FFF2-40B4-BE49-F238E27FC236}">
                <a16:creationId xmlns:a16="http://schemas.microsoft.com/office/drawing/2014/main" id="{319ACA15-CEB1-4BED-813B-1FF33119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pic>
        <p:nvPicPr>
          <p:cNvPr id="1028" name="Picture 4" descr="Image result for spectrum reach logo">
            <a:extLst>
              <a:ext uri="{FF2B5EF4-FFF2-40B4-BE49-F238E27FC236}">
                <a16:creationId xmlns:a16="http://schemas.microsoft.com/office/drawing/2014/main" id="{EB6E9E86-C4D5-42CB-A3F5-B87839BE0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92" y="6120202"/>
            <a:ext cx="959039" cy="2749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3BE6B7-6E3B-4FCC-A3EC-0061B2C4C265}"/>
              </a:ext>
            </a:extLst>
          </p:cNvPr>
          <p:cNvSpPr/>
          <p:nvPr/>
        </p:nvSpPr>
        <p:spPr>
          <a:xfrm>
            <a:off x="904364" y="3933324"/>
            <a:ext cx="10383272" cy="1822925"/>
          </a:xfrm>
          <a:prstGeom prst="rect">
            <a:avLst/>
          </a:prstGeom>
          <a:solidFill>
            <a:srgbClr val="50C8A0">
              <a:alpha val="41000"/>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Addressable targeting led to an incremental sales lift of </a:t>
            </a:r>
            <a:r>
              <a:rPr kumimoji="0" lang="en-US" sz="18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rPr>
              <a:t>$730K</a:t>
            </a:r>
            <a:r>
              <a:rPr kumimoji="0" lang="en-US" sz="1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Exposed audiences had </a:t>
            </a:r>
            <a:r>
              <a:rPr lang="en-US" b="1" u="sng" dirty="0">
                <a:solidFill>
                  <a:srgbClr val="3682B4"/>
                </a:solidFill>
                <a:latin typeface="Trebuchet MS" panose="020B0603020202020204" pitchFamily="34" charset="0"/>
              </a:rPr>
              <a:t>15</a:t>
            </a:r>
            <a:r>
              <a:rPr kumimoji="0" lang="en-US" sz="18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rPr>
              <a:t>%</a:t>
            </a:r>
            <a:r>
              <a:rPr kumimoji="0" lang="en-US" sz="1800" b="1"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lift in buy-rate vs. the control group (those in target buy not exposed to campaign)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Achieved </a:t>
            </a:r>
            <a:r>
              <a:rPr kumimoji="0" lang="en-US" sz="18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rPr>
              <a:t>95%</a:t>
            </a: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average ad completion rate</a:t>
            </a:r>
            <a:r>
              <a:rPr kumimoji="0" lang="en-US" sz="1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28" name="Straight Connector 27">
            <a:extLst>
              <a:ext uri="{FF2B5EF4-FFF2-40B4-BE49-F238E27FC236}">
                <a16:creationId xmlns:a16="http://schemas.microsoft.com/office/drawing/2014/main" id="{4849C60A-E5CA-428E-96C7-45A2480D53FF}"/>
              </a:ext>
            </a:extLst>
          </p:cNvPr>
          <p:cNvCxnSpPr>
            <a:cxnSpLocks/>
          </p:cNvCxnSpPr>
          <p:nvPr/>
        </p:nvCxnSpPr>
        <p:spPr>
          <a:xfrm flipH="1">
            <a:off x="394892" y="3192423"/>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sp>
        <p:nvSpPr>
          <p:cNvPr id="48" name="Rectangle 47">
            <a:extLst>
              <a:ext uri="{FF2B5EF4-FFF2-40B4-BE49-F238E27FC236}">
                <a16:creationId xmlns:a16="http://schemas.microsoft.com/office/drawing/2014/main" id="{490FA6DF-E331-4CB2-93AA-BDD10B701E6F}"/>
              </a:ext>
            </a:extLst>
          </p:cNvPr>
          <p:cNvSpPr/>
          <p:nvPr/>
        </p:nvSpPr>
        <p:spPr>
          <a:xfrm>
            <a:off x="9022167" y="1148754"/>
            <a:ext cx="3101239" cy="14619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Target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Households with a high propensity to be a auto intender across 4 segments: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HHs likely to buy Brand Model 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HHs likely to buy Brand Model 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HHs likely in-market for </a:t>
            </a:r>
            <a:r>
              <a:rPr lang="en-US" sz="1200" dirty="0">
                <a:solidFill>
                  <a:prstClr val="black"/>
                </a:solidFill>
                <a:latin typeface="Trebuchet MS" panose="020B0603020202020204" pitchFamily="34" charset="0"/>
              </a:rPr>
              <a:t>v</a:t>
            </a:r>
            <a:r>
              <a:rPr kumimoji="0" lang="en-US" sz="12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ehicle</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HHs likely to upgrade vehicle </a:t>
            </a:r>
          </a:p>
        </p:txBody>
      </p:sp>
      <p:sp>
        <p:nvSpPr>
          <p:cNvPr id="51" name="Rectangle 50">
            <a:extLst>
              <a:ext uri="{FF2B5EF4-FFF2-40B4-BE49-F238E27FC236}">
                <a16:creationId xmlns:a16="http://schemas.microsoft.com/office/drawing/2014/main" id="{6F46E0D3-3683-478B-B902-E1D30DEF50B1}"/>
              </a:ext>
            </a:extLst>
          </p:cNvPr>
          <p:cNvSpPr/>
          <p:nvPr/>
        </p:nvSpPr>
        <p:spPr>
          <a:xfrm>
            <a:off x="4141384" y="1148754"/>
            <a:ext cx="1554400" cy="5386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Flight Duration: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Q3 2017 campaign</a:t>
            </a:r>
            <a:endPar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endParaRPr>
          </a:p>
        </p:txBody>
      </p:sp>
      <p:sp>
        <p:nvSpPr>
          <p:cNvPr id="61" name="Rectangle 60">
            <a:extLst>
              <a:ext uri="{FF2B5EF4-FFF2-40B4-BE49-F238E27FC236}">
                <a16:creationId xmlns:a16="http://schemas.microsoft.com/office/drawing/2014/main" id="{72074BE5-8769-4A3D-905F-FB746833CEB5}"/>
              </a:ext>
            </a:extLst>
          </p:cNvPr>
          <p:cNvSpPr/>
          <p:nvPr/>
        </p:nvSpPr>
        <p:spPr>
          <a:xfrm>
            <a:off x="5674360" y="1148754"/>
            <a:ext cx="3369229"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Execution: Cross-Screen 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Built upon target audience profiles that were created using an automotive data provider’s purchase predictors</a:t>
            </a:r>
            <a:r>
              <a:rPr kumimoji="0" lang="en-US" sz="1200" b="0" i="0" u="none" strike="noStrike" kern="1200" cap="none" spc="0" normalizeH="0" baseline="30000" noProof="0" dirty="0">
                <a:ln>
                  <a:noFill/>
                </a:ln>
                <a:solidFill>
                  <a:prstClr val="black"/>
                </a:solidFill>
                <a:effectLst/>
                <a:uLnTx/>
                <a:uFillTx/>
                <a:latin typeface="Calibri"/>
                <a:ea typeface="+mn-ea"/>
                <a:cs typeface="+mn-cs"/>
              </a:rPr>
              <a:t>1</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to identify intenders.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Then created deeper targets using a privacy compliant 3</a:t>
            </a:r>
            <a:r>
              <a:rPr kumimoji="0" lang="en-US" sz="12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rd</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party data provider to identify households with a high propensity to meet client’s auto-intender target.</a:t>
            </a:r>
          </a:p>
        </p:txBody>
      </p:sp>
      <p:sp>
        <p:nvSpPr>
          <p:cNvPr id="81" name="Rectangle 80">
            <a:extLst>
              <a:ext uri="{FF2B5EF4-FFF2-40B4-BE49-F238E27FC236}">
                <a16:creationId xmlns:a16="http://schemas.microsoft.com/office/drawing/2014/main" id="{CB5E5F73-5CE9-4C72-B333-A73072411732}"/>
              </a:ext>
            </a:extLst>
          </p:cNvPr>
          <p:cNvSpPr/>
          <p:nvPr/>
        </p:nvSpPr>
        <p:spPr>
          <a:xfrm>
            <a:off x="68594" y="1148754"/>
            <a:ext cx="104868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 </a:t>
            </a:r>
          </a:p>
          <a:p>
            <a:pPr lvl="0">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Auto </a:t>
            </a:r>
            <a:r>
              <a:rPr lang="en-US" sz="1200" dirty="0">
                <a:solidFill>
                  <a:prstClr val="black"/>
                </a:solidFill>
                <a:latin typeface="Trebuchet MS" panose="020B0603020202020204" pitchFamily="34" charset="0"/>
              </a:rPr>
              <a:t>(Tier 1)</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83" name="Rectangle 82">
            <a:extLst>
              <a:ext uri="{FF2B5EF4-FFF2-40B4-BE49-F238E27FC236}">
                <a16:creationId xmlns:a16="http://schemas.microsoft.com/office/drawing/2014/main" id="{F58505A0-43A8-4034-8B33-B763FD344CE1}"/>
              </a:ext>
            </a:extLst>
          </p:cNvPr>
          <p:cNvSpPr/>
          <p:nvPr/>
        </p:nvSpPr>
        <p:spPr>
          <a:xfrm>
            <a:off x="1095855" y="1148754"/>
            <a:ext cx="3066953"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Increase sales by reaching auto-intenders watching premium content on Ads Everywhere platforms (Spectrum TV App &amp; STB VOD)</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29" name="Straight Connector 28">
            <a:extLst>
              <a:ext uri="{FF2B5EF4-FFF2-40B4-BE49-F238E27FC236}">
                <a16:creationId xmlns:a16="http://schemas.microsoft.com/office/drawing/2014/main" id="{5080FAAD-4A6F-41A4-93AF-BE65ED7C4BD4}"/>
              </a:ext>
            </a:extLst>
          </p:cNvPr>
          <p:cNvCxnSpPr>
            <a:cxnSpLocks/>
          </p:cNvCxnSpPr>
          <p:nvPr/>
        </p:nvCxnSpPr>
        <p:spPr>
          <a:xfrm flipV="1">
            <a:off x="1085301" y="1148754"/>
            <a:ext cx="0" cy="1845169"/>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4B201AB9-3D5F-42AE-9AE8-D6B6C54E598D}"/>
              </a:ext>
            </a:extLst>
          </p:cNvPr>
          <p:cNvCxnSpPr>
            <a:cxnSpLocks/>
          </p:cNvCxnSpPr>
          <p:nvPr/>
        </p:nvCxnSpPr>
        <p:spPr>
          <a:xfrm flipV="1">
            <a:off x="4098892" y="1153672"/>
            <a:ext cx="0" cy="1845169"/>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3F86CB71-2507-4ED1-B419-A4A8924D04F5}"/>
              </a:ext>
            </a:extLst>
          </p:cNvPr>
          <p:cNvCxnSpPr>
            <a:cxnSpLocks/>
          </p:cNvCxnSpPr>
          <p:nvPr/>
        </p:nvCxnSpPr>
        <p:spPr>
          <a:xfrm flipV="1">
            <a:off x="5632724" y="1161044"/>
            <a:ext cx="0" cy="1845169"/>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FA7D895E-A991-444D-B9D7-FADC63967E94}"/>
              </a:ext>
            </a:extLst>
          </p:cNvPr>
          <p:cNvCxnSpPr>
            <a:cxnSpLocks/>
          </p:cNvCxnSpPr>
          <p:nvPr/>
        </p:nvCxnSpPr>
        <p:spPr>
          <a:xfrm flipV="1">
            <a:off x="9010106" y="1153669"/>
            <a:ext cx="0" cy="1845169"/>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CB6AA890-03D8-4D35-9D04-986100E3A9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145645" y="127385"/>
            <a:ext cx="1009105" cy="889202"/>
          </a:xfrm>
          <a:prstGeom prst="rect">
            <a:avLst/>
          </a:prstGeom>
        </p:spPr>
      </p:pic>
    </p:spTree>
    <p:extLst>
      <p:ext uri="{BB962C8B-B14F-4D97-AF65-F5344CB8AC3E}">
        <p14:creationId xmlns:p14="http://schemas.microsoft.com/office/powerpoint/2010/main" val="1341625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6634C-5945-4080-93C1-528FEBC9ACA2}"/>
              </a:ext>
            </a:extLst>
          </p:cNvPr>
          <p:cNvSpPr txBox="1"/>
          <p:nvPr/>
        </p:nvSpPr>
        <p:spPr>
          <a:xfrm>
            <a:off x="56673" y="6504515"/>
            <a:ext cx="8413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Source: Charter Spectrum Reach, 2018; Campaign period: October 2018; 1. Audience segments included three targets using client’s CRM database (current, lapsed, and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and one privacy compliant 3</a:t>
            </a:r>
            <a:r>
              <a:rPr kumimoji="0" lang="en-US" sz="800" b="0" i="0" u="none" strike="noStrike" kern="0" cap="none" spc="0" normalizeH="0" baseline="30000" noProof="0" dirty="0">
                <a:ln>
                  <a:noFill/>
                </a:ln>
                <a:solidFill>
                  <a:prstClr val="black"/>
                </a:solidFill>
                <a:effectLst/>
                <a:uLnTx/>
                <a:uFillTx/>
                <a:latin typeface="Trebuchet MS" panose="020B0603020202020204" pitchFamily="34" charset="0"/>
                <a:ea typeface="+mn-ea"/>
                <a:cs typeface="+mn-cs"/>
              </a:rPr>
              <a:t>rd</a:t>
            </a:r>
            <a:r>
              <a:rPr kumimoji="0" lang="en-US" sz="8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party data provider lookalike model segment; 2. Incremental ROI = incremental sales X Total average dollars (exposed); 3. Comingled less Spectrum.</a:t>
            </a:r>
            <a:endParaRPr kumimoji="0" lang="en-US" sz="900" b="1" i="1" u="sng"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2E0A80CC-7343-43A1-846E-AA6845156C45}"/>
              </a:ext>
            </a:extLst>
          </p:cNvPr>
          <p:cNvSpPr txBox="1"/>
          <p:nvPr/>
        </p:nvSpPr>
        <p:spPr>
          <a:xfrm>
            <a:off x="196915" y="185480"/>
            <a:ext cx="10940985"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3682B4"/>
                </a:solidFill>
                <a:effectLst/>
                <a:uLnTx/>
                <a:uFillTx/>
                <a:latin typeface="Trebuchet MS"/>
                <a:ea typeface="+mn-ea"/>
                <a:cs typeface="+mn-cs"/>
              </a:rPr>
              <a:t>“Sales” Case Study</a:t>
            </a:r>
            <a:r>
              <a:rPr kumimoji="0" lang="en-US" sz="2600" b="0" i="0" u="none" strike="noStrike" kern="1200" cap="none" spc="-100" normalizeH="0" baseline="0" noProof="0" dirty="0">
                <a:ln>
                  <a:noFill/>
                </a:ln>
                <a:solidFill>
                  <a:srgbClr val="3682B4"/>
                </a:solidFill>
                <a:effectLst/>
                <a:uLnTx/>
                <a:uFillTx/>
                <a:latin typeface="Trebuchet MS"/>
                <a:ea typeface="+mn-ea"/>
                <a:cs typeface="+mn-cs"/>
              </a:rPr>
              <a:t>: Cross-Screen Addressable Accentuates Sales For Beauty Retailer</a:t>
            </a:r>
          </a:p>
        </p:txBody>
      </p:sp>
      <p:sp>
        <p:nvSpPr>
          <p:cNvPr id="58" name="TextBox 57">
            <a:extLst>
              <a:ext uri="{FF2B5EF4-FFF2-40B4-BE49-F238E27FC236}">
                <a16:creationId xmlns:a16="http://schemas.microsoft.com/office/drawing/2014/main" id="{8910EBB9-07A6-43C2-B6D2-2DD61A20C25C}"/>
              </a:ext>
            </a:extLst>
          </p:cNvPr>
          <p:cNvSpPr txBox="1"/>
          <p:nvPr/>
        </p:nvSpPr>
        <p:spPr>
          <a:xfrm>
            <a:off x="5090102" y="3426568"/>
            <a:ext cx="20117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srgbClr val="3682B4"/>
              </a:solidFill>
              <a:effectLst/>
              <a:uLnTx/>
              <a:uFillTx/>
              <a:latin typeface="Trebuchet MS" panose="020B0603020202020204" pitchFamily="34" charset="0"/>
              <a:ea typeface="+mn-ea"/>
              <a:cs typeface="+mn-cs"/>
            </a:endParaRPr>
          </a:p>
        </p:txBody>
      </p:sp>
      <p:sp>
        <p:nvSpPr>
          <p:cNvPr id="77" name="Slide Number Placeholder 5">
            <a:extLst>
              <a:ext uri="{FF2B5EF4-FFF2-40B4-BE49-F238E27FC236}">
                <a16:creationId xmlns:a16="http://schemas.microsoft.com/office/drawing/2014/main" id="{470CE1E8-0D60-46AD-9728-854B16A43B61}"/>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8" name="Picture 77">
            <a:extLst>
              <a:ext uri="{FF2B5EF4-FFF2-40B4-BE49-F238E27FC236}">
                <a16:creationId xmlns:a16="http://schemas.microsoft.com/office/drawing/2014/main" id="{319ACA15-CEB1-4BED-813B-1FF33119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48" name="Rectangle 47">
            <a:extLst>
              <a:ext uri="{FF2B5EF4-FFF2-40B4-BE49-F238E27FC236}">
                <a16:creationId xmlns:a16="http://schemas.microsoft.com/office/drawing/2014/main" id="{490FA6DF-E331-4CB2-93AA-BDD10B701E6F}"/>
              </a:ext>
            </a:extLst>
          </p:cNvPr>
          <p:cNvSpPr/>
          <p:nvPr/>
        </p:nvSpPr>
        <p:spPr>
          <a:xfrm>
            <a:off x="9966526" y="1166674"/>
            <a:ext cx="1963201" cy="14619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Target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Current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Lapsed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New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Lookalike Models Using 3</a:t>
            </a:r>
            <a:r>
              <a:rPr kumimoji="0" lang="en-US" sz="12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rd</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Party Data Provider Segmentation</a:t>
            </a:r>
          </a:p>
        </p:txBody>
      </p:sp>
      <p:sp>
        <p:nvSpPr>
          <p:cNvPr id="51" name="Rectangle 50">
            <a:extLst>
              <a:ext uri="{FF2B5EF4-FFF2-40B4-BE49-F238E27FC236}">
                <a16:creationId xmlns:a16="http://schemas.microsoft.com/office/drawing/2014/main" id="{6F46E0D3-3683-478B-B902-E1D30DEF50B1}"/>
              </a:ext>
            </a:extLst>
          </p:cNvPr>
          <p:cNvSpPr/>
          <p:nvPr/>
        </p:nvSpPr>
        <p:spPr>
          <a:xfrm>
            <a:off x="4918796" y="1166674"/>
            <a:ext cx="1554400" cy="5386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Flight Duration: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4-week campaign </a:t>
            </a:r>
          </a:p>
        </p:txBody>
      </p:sp>
      <p:sp>
        <p:nvSpPr>
          <p:cNvPr id="61" name="Rectangle 60">
            <a:extLst>
              <a:ext uri="{FF2B5EF4-FFF2-40B4-BE49-F238E27FC236}">
                <a16:creationId xmlns:a16="http://schemas.microsoft.com/office/drawing/2014/main" id="{72074BE5-8769-4A3D-905F-FB746833CEB5}"/>
              </a:ext>
            </a:extLst>
          </p:cNvPr>
          <p:cNvSpPr/>
          <p:nvPr/>
        </p:nvSpPr>
        <p:spPr>
          <a:xfrm>
            <a:off x="6575868" y="1166674"/>
            <a:ext cx="3287989"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Execution: Cross-Screen Addressable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Combined client’s first-party CRM data with a privacy compliant 3</a:t>
            </a:r>
            <a:r>
              <a:rPr kumimoji="0" lang="en-US" sz="12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rd</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party data provider’s insights to create custom audience segments and lookalike models</a:t>
            </a:r>
            <a:r>
              <a:rPr kumimoji="0" lang="en-US" sz="1200" b="0" i="0" u="none" strike="noStrike" kern="1200" cap="none" spc="0" normalizeH="0" baseline="30000" noProof="0" dirty="0">
                <a:ln>
                  <a:noFill/>
                </a:ln>
                <a:solidFill>
                  <a:prstClr val="black"/>
                </a:solidFill>
                <a:effectLst/>
                <a:uLnTx/>
                <a:uFillTx/>
                <a:latin typeface="Calibri"/>
                <a:ea typeface="+mn-ea"/>
                <a:cs typeface="+mn-cs"/>
              </a:rPr>
              <a:t>1</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based on objective.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Post-campaign results were analyzed based on customer purchases online and in-store using client’s CRM data for households that were exposed to ad.</a:t>
            </a:r>
          </a:p>
        </p:txBody>
      </p:sp>
      <p:sp>
        <p:nvSpPr>
          <p:cNvPr id="81" name="Rectangle 80">
            <a:extLst>
              <a:ext uri="{FF2B5EF4-FFF2-40B4-BE49-F238E27FC236}">
                <a16:creationId xmlns:a16="http://schemas.microsoft.com/office/drawing/2014/main" id="{CB5E5F73-5CE9-4C72-B333-A73072411732}"/>
              </a:ext>
            </a:extLst>
          </p:cNvPr>
          <p:cNvSpPr/>
          <p:nvPr/>
        </p:nvSpPr>
        <p:spPr>
          <a:xfrm>
            <a:off x="563959" y="1166674"/>
            <a:ext cx="108254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Category:</a:t>
            </a:r>
            <a:r>
              <a:rPr kumimoji="0" lang="en-US" sz="1400" b="0"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Retail / CPG </a:t>
            </a:r>
          </a:p>
        </p:txBody>
      </p:sp>
      <p:sp>
        <p:nvSpPr>
          <p:cNvPr id="83" name="Rectangle 82">
            <a:extLst>
              <a:ext uri="{FF2B5EF4-FFF2-40B4-BE49-F238E27FC236}">
                <a16:creationId xmlns:a16="http://schemas.microsoft.com/office/drawing/2014/main" id="{F58505A0-43A8-4034-8B33-B763FD344CE1}"/>
              </a:ext>
            </a:extLst>
          </p:cNvPr>
          <p:cNvSpPr/>
          <p:nvPr/>
        </p:nvSpPr>
        <p:spPr>
          <a:xfrm>
            <a:off x="1749171" y="1166674"/>
            <a:ext cx="3066953"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panose="020B0603020202020204" pitchFamily="34" charset="0"/>
                <a:ea typeface="+mn-ea"/>
                <a:cs typeface="+mn-cs"/>
              </a:rPr>
              <a:t>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Reach current, lapsed and prospective customers of beauty retailer watching premium cable content on Ads Everywhere platforms (Spectrum TV App and STB VOD)</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descr="Image result for spectrum reach logo">
            <a:extLst>
              <a:ext uri="{FF2B5EF4-FFF2-40B4-BE49-F238E27FC236}">
                <a16:creationId xmlns:a16="http://schemas.microsoft.com/office/drawing/2014/main" id="{EB6E9E86-C4D5-42CB-A3F5-B87839BE0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15" y="6229591"/>
            <a:ext cx="959039" cy="2749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3BE6B7-6E3B-4FCC-A3EC-0061B2C4C265}"/>
              </a:ext>
            </a:extLst>
          </p:cNvPr>
          <p:cNvSpPr/>
          <p:nvPr/>
        </p:nvSpPr>
        <p:spPr>
          <a:xfrm>
            <a:off x="394892" y="4084212"/>
            <a:ext cx="11421599" cy="1682403"/>
          </a:xfrm>
          <a:prstGeom prst="rect">
            <a:avLst/>
          </a:prstGeom>
          <a:solidFill>
            <a:srgbClr val="3682B4">
              <a:alpha val="40000"/>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Spectrum’s penetration in client’s markets was key to success: Incremental ROAS</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based on sales and spend for exposed households was over </a:t>
            </a: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$157K</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or </a:t>
            </a: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1.93x</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client’s budget (nearly </a:t>
            </a: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2x</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return on 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endParaRPr>
          </a:p>
        </p:txBody>
      </p:sp>
      <p:cxnSp>
        <p:nvCxnSpPr>
          <p:cNvPr id="28" name="Straight Connector 27">
            <a:extLst>
              <a:ext uri="{FF2B5EF4-FFF2-40B4-BE49-F238E27FC236}">
                <a16:creationId xmlns:a16="http://schemas.microsoft.com/office/drawing/2014/main" id="{4849C60A-E5CA-428E-96C7-45A2480D53FF}"/>
              </a:ext>
            </a:extLst>
          </p:cNvPr>
          <p:cNvCxnSpPr>
            <a:cxnSpLocks/>
          </p:cNvCxnSpPr>
          <p:nvPr/>
        </p:nvCxnSpPr>
        <p:spPr>
          <a:xfrm flipH="1">
            <a:off x="394892" y="3328304"/>
            <a:ext cx="11402216" cy="0"/>
          </a:xfrm>
          <a:prstGeom prst="line">
            <a:avLst/>
          </a:prstGeom>
          <a:ln w="19050">
            <a:prstDash val="sysDash"/>
          </a:ln>
          <a:effectLst/>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5080FAAD-4A6F-41A4-93AF-BE65ED7C4BD4}"/>
              </a:ext>
            </a:extLst>
          </p:cNvPr>
          <p:cNvCxnSpPr>
            <a:cxnSpLocks/>
          </p:cNvCxnSpPr>
          <p:nvPr/>
        </p:nvCxnSpPr>
        <p:spPr>
          <a:xfrm flipV="1">
            <a:off x="1697835" y="1166674"/>
            <a:ext cx="0" cy="2015936"/>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F028565-E649-4ECA-B473-9A9D8AD6145B}"/>
              </a:ext>
            </a:extLst>
          </p:cNvPr>
          <p:cNvCxnSpPr>
            <a:cxnSpLocks/>
          </p:cNvCxnSpPr>
          <p:nvPr/>
        </p:nvCxnSpPr>
        <p:spPr>
          <a:xfrm flipV="1">
            <a:off x="4770420" y="1164218"/>
            <a:ext cx="0" cy="2015936"/>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7B790098-C633-45F9-9A67-F066FCFE04DB}"/>
              </a:ext>
            </a:extLst>
          </p:cNvPr>
          <p:cNvCxnSpPr>
            <a:cxnSpLocks/>
          </p:cNvCxnSpPr>
          <p:nvPr/>
        </p:nvCxnSpPr>
        <p:spPr>
          <a:xfrm flipV="1">
            <a:off x="6488606" y="1171593"/>
            <a:ext cx="0" cy="2015936"/>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A81572D4-EEE6-44B9-951F-B1148084D34B}"/>
              </a:ext>
            </a:extLst>
          </p:cNvPr>
          <p:cNvCxnSpPr>
            <a:cxnSpLocks/>
          </p:cNvCxnSpPr>
          <p:nvPr/>
        </p:nvCxnSpPr>
        <p:spPr>
          <a:xfrm flipV="1">
            <a:off x="9880740" y="1178965"/>
            <a:ext cx="0" cy="2015936"/>
          </a:xfrm>
          <a:prstGeom prst="line">
            <a:avLst/>
          </a:prstGeom>
          <a:ln w="3175">
            <a:prstDash val="sysDash"/>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B2B67FB2-68C2-447B-9442-B200F323EDE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145645" y="127385"/>
            <a:ext cx="1009105" cy="889202"/>
          </a:xfrm>
          <a:prstGeom prst="rect">
            <a:avLst/>
          </a:prstGeom>
        </p:spPr>
      </p:pic>
    </p:spTree>
    <p:extLst>
      <p:ext uri="{BB962C8B-B14F-4D97-AF65-F5344CB8AC3E}">
        <p14:creationId xmlns:p14="http://schemas.microsoft.com/office/powerpoint/2010/main" val="2746484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1864"/>
          <a:stretch/>
        </p:blipFill>
        <p:spPr>
          <a:xfrm>
            <a:off x="-10758" y="0"/>
            <a:ext cx="4097928" cy="6858000"/>
          </a:xfrm>
          <a:prstGeom prst="rect">
            <a:avLst/>
          </a:prstGeom>
        </p:spPr>
      </p:pic>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57" y="6571058"/>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5" name="Group 4">
            <a:extLst>
              <a:ext uri="{FF2B5EF4-FFF2-40B4-BE49-F238E27FC236}">
                <a16:creationId xmlns:a16="http://schemas.microsoft.com/office/drawing/2014/main" id="{D46880E7-585D-4C53-9673-57288C269453}"/>
              </a:ext>
            </a:extLst>
          </p:cNvPr>
          <p:cNvGrpSpPr/>
          <p:nvPr/>
        </p:nvGrpSpPr>
        <p:grpSpPr>
          <a:xfrm>
            <a:off x="3890911" y="1293644"/>
            <a:ext cx="8131654" cy="4922785"/>
            <a:chOff x="3847601" y="1380729"/>
            <a:chExt cx="8131654" cy="4922785"/>
          </a:xfrm>
        </p:grpSpPr>
        <p:graphicFrame>
          <p:nvGraphicFramePr>
            <p:cNvPr id="14" name="Diagram 13">
              <a:extLst>
                <a:ext uri="{FF2B5EF4-FFF2-40B4-BE49-F238E27FC236}">
                  <a16:creationId xmlns:a16="http://schemas.microsoft.com/office/drawing/2014/main" id="{3004EA51-2DEC-4800-B90A-6321762F46BE}"/>
                </a:ext>
              </a:extLst>
            </p:cNvPr>
            <p:cNvGraphicFramePr/>
            <p:nvPr/>
          </p:nvGraphicFramePr>
          <p:xfrm>
            <a:off x="6148297" y="1380729"/>
            <a:ext cx="5830958" cy="4922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Left Brace 1">
              <a:extLst>
                <a:ext uri="{FF2B5EF4-FFF2-40B4-BE49-F238E27FC236}">
                  <a16:creationId xmlns:a16="http://schemas.microsoft.com/office/drawing/2014/main" id="{9A955CE7-B1E1-41EC-8648-3EE5CFCE6F9E}"/>
                </a:ext>
              </a:extLst>
            </p:cNvPr>
            <p:cNvSpPr/>
            <p:nvPr/>
          </p:nvSpPr>
          <p:spPr>
            <a:xfrm>
              <a:off x="5843003" y="1424087"/>
              <a:ext cx="311443" cy="2034509"/>
            </a:xfrm>
            <a:prstGeom prst="leftBrac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3" name="Left Brace 22">
              <a:extLst>
                <a:ext uri="{FF2B5EF4-FFF2-40B4-BE49-F238E27FC236}">
                  <a16:creationId xmlns:a16="http://schemas.microsoft.com/office/drawing/2014/main" id="{1CC348A9-7BBE-4680-B3B8-80EEB93B75D4}"/>
                </a:ext>
              </a:extLst>
            </p:cNvPr>
            <p:cNvSpPr/>
            <p:nvPr/>
          </p:nvSpPr>
          <p:spPr>
            <a:xfrm>
              <a:off x="5859254" y="3613021"/>
              <a:ext cx="311443" cy="784392"/>
            </a:xfrm>
            <a:prstGeom prst="leftBrac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5" name="Left Brace 24">
              <a:extLst>
                <a:ext uri="{FF2B5EF4-FFF2-40B4-BE49-F238E27FC236}">
                  <a16:creationId xmlns:a16="http://schemas.microsoft.com/office/drawing/2014/main" id="{C8338C09-D05C-4B3B-BB1A-2D94AACF3A33}"/>
                </a:ext>
              </a:extLst>
            </p:cNvPr>
            <p:cNvSpPr/>
            <p:nvPr/>
          </p:nvSpPr>
          <p:spPr>
            <a:xfrm>
              <a:off x="5843002" y="4512926"/>
              <a:ext cx="311443" cy="1681414"/>
            </a:xfrm>
            <a:prstGeom prst="lef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B287BA44-DAAB-495D-8D1D-ADE65E072451}"/>
                </a:ext>
              </a:extLst>
            </p:cNvPr>
            <p:cNvSpPr txBox="1"/>
            <p:nvPr/>
          </p:nvSpPr>
          <p:spPr>
            <a:xfrm>
              <a:off x="3847601" y="2256675"/>
              <a:ext cx="24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Upper Funnel</a:t>
              </a:r>
            </a:p>
          </p:txBody>
        </p:sp>
        <p:sp>
          <p:nvSpPr>
            <p:cNvPr id="26" name="TextBox 25">
              <a:extLst>
                <a:ext uri="{FF2B5EF4-FFF2-40B4-BE49-F238E27FC236}">
                  <a16:creationId xmlns:a16="http://schemas.microsoft.com/office/drawing/2014/main" id="{E5743793-8FED-42F4-A14D-ABDD4378B892}"/>
                </a:ext>
              </a:extLst>
            </p:cNvPr>
            <p:cNvSpPr txBox="1"/>
            <p:nvPr/>
          </p:nvSpPr>
          <p:spPr>
            <a:xfrm>
              <a:off x="3987301" y="3820551"/>
              <a:ext cx="24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Mid Funnel</a:t>
              </a:r>
            </a:p>
          </p:txBody>
        </p:sp>
        <p:sp>
          <p:nvSpPr>
            <p:cNvPr id="27" name="TextBox 26">
              <a:extLst>
                <a:ext uri="{FF2B5EF4-FFF2-40B4-BE49-F238E27FC236}">
                  <a16:creationId xmlns:a16="http://schemas.microsoft.com/office/drawing/2014/main" id="{0DE2A62D-35CB-43EB-8CE1-EB8B83D658A5}"/>
                </a:ext>
              </a:extLst>
            </p:cNvPr>
            <p:cNvSpPr txBox="1"/>
            <p:nvPr/>
          </p:nvSpPr>
          <p:spPr>
            <a:xfrm>
              <a:off x="3847601" y="5168967"/>
              <a:ext cx="24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Lower Funnel</a:t>
              </a:r>
            </a:p>
          </p:txBody>
        </p:sp>
      </p:grpSp>
      <p:sp>
        <p:nvSpPr>
          <p:cNvPr id="13" name="Rectangle 12">
            <a:extLst>
              <a:ext uri="{FF2B5EF4-FFF2-40B4-BE49-F238E27FC236}">
                <a16:creationId xmlns:a16="http://schemas.microsoft.com/office/drawing/2014/main" id="{C3297ECA-D005-4ABC-8D13-1E8AC73FF08E}"/>
              </a:ext>
            </a:extLst>
          </p:cNvPr>
          <p:cNvSpPr/>
          <p:nvPr/>
        </p:nvSpPr>
        <p:spPr>
          <a:xfrm>
            <a:off x="4212473" y="6401249"/>
            <a:ext cx="7224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Kantar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Millward</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Brown,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Travel Card: Comcast Addressable TV Brand Lift Advertising Research</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January 2018. Sample Size for Addressable Audience: Addressable Control – n=101, Addressable Exposed – n=141; Flight dates: 10/2/2017 – 11/19/2017; Control respondents were weighted to match the exposed sample; ¹Significant increase at 90% confidence.</a:t>
            </a:r>
          </a:p>
        </p:txBody>
      </p:sp>
      <p:sp>
        <p:nvSpPr>
          <p:cNvPr id="15" name="TextBox 14">
            <a:extLst>
              <a:ext uri="{FF2B5EF4-FFF2-40B4-BE49-F238E27FC236}">
                <a16:creationId xmlns:a16="http://schemas.microsoft.com/office/drawing/2014/main" id="{5290EBFC-35DF-4D95-BCE4-B36237386A17}"/>
              </a:ext>
            </a:extLst>
          </p:cNvPr>
          <p:cNvSpPr txBox="1"/>
          <p:nvPr/>
        </p:nvSpPr>
        <p:spPr>
          <a:xfrm>
            <a:off x="4203260" y="1121654"/>
            <a:ext cx="1530405" cy="461665"/>
          </a:xfrm>
          <a:prstGeom prst="rect">
            <a:avLst/>
          </a:prstGeom>
          <a:solidFill>
            <a:srgbClr val="3682B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Category: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Travel Credit Card</a:t>
            </a:r>
          </a:p>
        </p:txBody>
      </p:sp>
      <p:pic>
        <p:nvPicPr>
          <p:cNvPr id="18" name="Picture 4" descr="Image result for comcast spotlight logo">
            <a:extLst>
              <a:ext uri="{FF2B5EF4-FFF2-40B4-BE49-F238E27FC236}">
                <a16:creationId xmlns:a16="http://schemas.microsoft.com/office/drawing/2014/main" id="{3190EC51-2557-4789-80EE-35F12CBA34B7}"/>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34768" b="32152"/>
          <a:stretch/>
        </p:blipFill>
        <p:spPr bwMode="auto">
          <a:xfrm>
            <a:off x="10473015" y="5950720"/>
            <a:ext cx="842477" cy="2786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1604E03-BBA9-41C6-9B36-8BE5C7F9704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1103748" y="105656"/>
            <a:ext cx="962128" cy="893730"/>
          </a:xfrm>
          <a:prstGeom prst="rect">
            <a:avLst/>
          </a:prstGeom>
        </p:spPr>
      </p:pic>
      <p:sp>
        <p:nvSpPr>
          <p:cNvPr id="19" name="TextBox 18">
            <a:extLst>
              <a:ext uri="{FF2B5EF4-FFF2-40B4-BE49-F238E27FC236}">
                <a16:creationId xmlns:a16="http://schemas.microsoft.com/office/drawing/2014/main" id="{98EBC35A-D7F3-4E70-AF21-80CFD92063DF}"/>
              </a:ext>
            </a:extLst>
          </p:cNvPr>
          <p:cNvSpPr txBox="1"/>
          <p:nvPr/>
        </p:nvSpPr>
        <p:spPr>
          <a:xfrm>
            <a:off x="4074179" y="106834"/>
            <a:ext cx="782356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Trebuchet MS"/>
                <a:ea typeface="+mn-ea"/>
                <a:cs typeface="+mn-cs"/>
              </a:rPr>
              <a:t>“Full-Funnel” Case Study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How Addressable TV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Lifts Campaign Metrics Through The Purchase Funnel</a:t>
            </a:r>
          </a:p>
        </p:txBody>
      </p:sp>
      <p:pic>
        <p:nvPicPr>
          <p:cNvPr id="20" name="Picture 19">
            <a:extLst>
              <a:ext uri="{FF2B5EF4-FFF2-40B4-BE49-F238E27FC236}">
                <a16:creationId xmlns:a16="http://schemas.microsoft.com/office/drawing/2014/main" id="{6E0E606E-A091-4F1D-8167-0FE661C821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63353" y="5950720"/>
            <a:ext cx="659212" cy="297211"/>
          </a:xfrm>
          <a:prstGeom prst="rect">
            <a:avLst/>
          </a:prstGeom>
        </p:spPr>
      </p:pic>
    </p:spTree>
    <p:extLst>
      <p:ext uri="{BB962C8B-B14F-4D97-AF65-F5344CB8AC3E}">
        <p14:creationId xmlns:p14="http://schemas.microsoft.com/office/powerpoint/2010/main" val="828834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775" r="19661"/>
          <a:stretch/>
        </p:blipFill>
        <p:spPr>
          <a:xfrm>
            <a:off x="1" y="0"/>
            <a:ext cx="3732904" cy="6858000"/>
          </a:xfrm>
          <a:prstGeom prst="rect">
            <a:avLst/>
          </a:prstGeom>
        </p:spPr>
      </p:pic>
      <p:sp>
        <p:nvSpPr>
          <p:cNvPr id="7" name="TextBox 6">
            <a:extLst>
              <a:ext uri="{FF2B5EF4-FFF2-40B4-BE49-F238E27FC236}">
                <a16:creationId xmlns:a16="http://schemas.microsoft.com/office/drawing/2014/main" id="{71A1FAE4-AB1F-411C-A2A2-206941FBF9F9}"/>
              </a:ext>
            </a:extLst>
          </p:cNvPr>
          <p:cNvSpPr txBox="1"/>
          <p:nvPr/>
        </p:nvSpPr>
        <p:spPr>
          <a:xfrm>
            <a:off x="3916306" y="218653"/>
            <a:ext cx="7912334"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Trebuchet MS"/>
                <a:ea typeface="+mn-ea"/>
                <a:cs typeface="+mn-cs"/>
              </a:rPr>
              <a:t>“Full-Funnel” Case Study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Travel Credit Card’s KPIs Take Off With TV / VOD Addressable</a:t>
            </a:r>
          </a:p>
        </p:txBody>
      </p:sp>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557" y="6541532"/>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347200" y="6365600"/>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8" name="Rectangle 7">
            <a:extLst>
              <a:ext uri="{FF2B5EF4-FFF2-40B4-BE49-F238E27FC236}">
                <a16:creationId xmlns:a16="http://schemas.microsoft.com/office/drawing/2014/main" id="{1A2EB0F6-E199-4FCA-979D-D42038C9E4F7}"/>
              </a:ext>
            </a:extLst>
          </p:cNvPr>
          <p:cNvSpPr/>
          <p:nvPr/>
        </p:nvSpPr>
        <p:spPr>
          <a:xfrm>
            <a:off x="3886113" y="4898431"/>
            <a:ext cx="3604976" cy="98488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Target Segment: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Active and inactive travel card members &amp; Experian lookalike models for the brand’s </a:t>
            </a:r>
            <a:r>
              <a:rPr kumimoji="0" lang="en-US" sz="1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frequent fliers.</a:t>
            </a:r>
            <a:endPar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9" name="Rectangle 8">
            <a:extLst>
              <a:ext uri="{FF2B5EF4-FFF2-40B4-BE49-F238E27FC236}">
                <a16:creationId xmlns:a16="http://schemas.microsoft.com/office/drawing/2014/main" id="{AF940F71-1A47-47DC-B375-A2E10BEA212C}"/>
              </a:ext>
            </a:extLst>
          </p:cNvPr>
          <p:cNvSpPr/>
          <p:nvPr/>
        </p:nvSpPr>
        <p:spPr>
          <a:xfrm>
            <a:off x="3886112" y="2308538"/>
            <a:ext cx="1757212"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Flight Duration:</a:t>
            </a:r>
            <a:r>
              <a:rPr kumimoji="0" lang="en-US" sz="1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6-week campaign</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1" name="Rectangle 10">
            <a:extLst>
              <a:ext uri="{FF2B5EF4-FFF2-40B4-BE49-F238E27FC236}">
                <a16:creationId xmlns:a16="http://schemas.microsoft.com/office/drawing/2014/main" id="{043E32D5-6A37-4777-ABA3-5460481C0602}"/>
              </a:ext>
            </a:extLst>
          </p:cNvPr>
          <p:cNvSpPr/>
          <p:nvPr/>
        </p:nvSpPr>
        <p:spPr>
          <a:xfrm>
            <a:off x="3886112" y="3085423"/>
            <a:ext cx="3419706"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Execution: Addressable</a:t>
            </a: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Addressable campaign for a Travel Card brand ran on Xfinity TV / VOD.</a:t>
            </a:r>
          </a:p>
          <a:p>
            <a:pPr>
              <a:defRPr/>
            </a:pPr>
            <a:endParaRPr lang="en-US" sz="900" dirty="0">
              <a:solidFill>
                <a:prstClr val="black"/>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Addressable exposed and control cells were recruited following the campaign to collect survey-based attitudinal data.</a:t>
            </a:r>
          </a:p>
        </p:txBody>
      </p:sp>
      <p:sp>
        <p:nvSpPr>
          <p:cNvPr id="13" name="TextBox 12">
            <a:extLst>
              <a:ext uri="{FF2B5EF4-FFF2-40B4-BE49-F238E27FC236}">
                <a16:creationId xmlns:a16="http://schemas.microsoft.com/office/drawing/2014/main" id="{BB18F9F2-C90E-467E-95E8-33BEF1E937F2}"/>
              </a:ext>
            </a:extLst>
          </p:cNvPr>
          <p:cNvSpPr txBox="1"/>
          <p:nvPr/>
        </p:nvSpPr>
        <p:spPr>
          <a:xfrm>
            <a:off x="7491089" y="1456688"/>
            <a:ext cx="4637672" cy="429348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Key Takeaways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After consumer exposure to Addressable TV content, the brand saw a lift in awareness &amp; intent to research and apply for the credit card.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Commercials successfully reinforced the card’s key attributes among those exposed to the brand’s messaging.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Low exposures (1-4x) positively influenced subscribers, however frequencies of 5x+ proved to be the optimal amount for memorability, metric gains, and attribute reinforcement.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14" name="Straight Connector 13">
            <a:extLst>
              <a:ext uri="{FF2B5EF4-FFF2-40B4-BE49-F238E27FC236}">
                <a16:creationId xmlns:a16="http://schemas.microsoft.com/office/drawing/2014/main" id="{ED5FC9A8-C98F-40B0-BB00-AC74E832452D}"/>
              </a:ext>
            </a:extLst>
          </p:cNvPr>
          <p:cNvCxnSpPr/>
          <p:nvPr/>
        </p:nvCxnSpPr>
        <p:spPr>
          <a:xfrm>
            <a:off x="7491088" y="1541237"/>
            <a:ext cx="0" cy="4470400"/>
          </a:xfrm>
          <a:prstGeom prst="line">
            <a:avLst/>
          </a:prstGeom>
          <a:ln w="19050">
            <a:solidFill>
              <a:schemeClr val="accent6"/>
            </a:solidFill>
            <a:prstDash val="sysDash"/>
          </a:ln>
          <a:effectLst/>
        </p:spPr>
        <p:style>
          <a:lnRef idx="2">
            <a:schemeClr val="dk1"/>
          </a:lnRef>
          <a:fillRef idx="0">
            <a:schemeClr val="dk1"/>
          </a:fillRef>
          <a:effectRef idx="1">
            <a:schemeClr val="dk1"/>
          </a:effectRef>
          <a:fontRef idx="minor">
            <a:schemeClr val="tx1"/>
          </a:fontRef>
        </p:style>
      </p:cxnSp>
      <p:sp>
        <p:nvSpPr>
          <p:cNvPr id="16" name="Rectangle 15">
            <a:extLst>
              <a:ext uri="{FF2B5EF4-FFF2-40B4-BE49-F238E27FC236}">
                <a16:creationId xmlns:a16="http://schemas.microsoft.com/office/drawing/2014/main" id="{2A299E4A-5226-4C51-AB53-F995EDC01492}"/>
              </a:ext>
            </a:extLst>
          </p:cNvPr>
          <p:cNvSpPr/>
          <p:nvPr/>
        </p:nvSpPr>
        <p:spPr>
          <a:xfrm>
            <a:off x="3732905" y="6280163"/>
            <a:ext cx="46376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Kantar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Millward</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Brown,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Travel Card: Comcast Addressable TV Brand Lift Advertising Research</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January 2018. Sample Size for Addressable Audience: Addressable Control – n=101, Addressable Exposed – n=141; Flight dates: 10/2/2017 – 11/19/2017; Control respondents were weighted to match the exposed sample. </a:t>
            </a:r>
          </a:p>
        </p:txBody>
      </p:sp>
      <p:cxnSp>
        <p:nvCxnSpPr>
          <p:cNvPr id="4" name="Straight Connector 3">
            <a:extLst>
              <a:ext uri="{FF2B5EF4-FFF2-40B4-BE49-F238E27FC236}">
                <a16:creationId xmlns:a16="http://schemas.microsoft.com/office/drawing/2014/main" id="{8A7BB0DB-AA23-4CFD-8CBE-900F6610EB93}"/>
              </a:ext>
            </a:extLst>
          </p:cNvPr>
          <p:cNvCxnSpPr/>
          <p:nvPr/>
        </p:nvCxnSpPr>
        <p:spPr>
          <a:xfrm>
            <a:off x="7879778" y="3012407"/>
            <a:ext cx="3988341" cy="0"/>
          </a:xfrm>
          <a:prstGeom prst="line">
            <a:avLst/>
          </a:prstGeom>
          <a:ln w="19050">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B222E03-2734-4EF5-BCC7-7F5422F889CB}"/>
              </a:ext>
            </a:extLst>
          </p:cNvPr>
          <p:cNvCxnSpPr/>
          <p:nvPr/>
        </p:nvCxnSpPr>
        <p:spPr>
          <a:xfrm>
            <a:off x="7879778" y="4227779"/>
            <a:ext cx="3988341" cy="0"/>
          </a:xfrm>
          <a:prstGeom prst="line">
            <a:avLst/>
          </a:prstGeom>
          <a:ln w="19050">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10A9DD4-8FAA-45AC-8E40-B542CBF92FA8}"/>
              </a:ext>
            </a:extLst>
          </p:cNvPr>
          <p:cNvSpPr/>
          <p:nvPr/>
        </p:nvSpPr>
        <p:spPr>
          <a:xfrm>
            <a:off x="3882866" y="1566547"/>
            <a:ext cx="1650901"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Category:</a:t>
            </a:r>
            <a:r>
              <a:rPr kumimoji="0" lang="en-US" sz="1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Travel Credit Card</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20" name="Picture 4" descr="Image result for comcast spotlight logo">
            <a:extLst>
              <a:ext uri="{FF2B5EF4-FFF2-40B4-BE49-F238E27FC236}">
                <a16:creationId xmlns:a16="http://schemas.microsoft.com/office/drawing/2014/main" id="{FCBB1ACE-92B4-4ABB-B623-54BEC087A5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4768" b="32152"/>
          <a:stretch/>
        </p:blipFill>
        <p:spPr bwMode="auto">
          <a:xfrm>
            <a:off x="10325236" y="5899569"/>
            <a:ext cx="842477" cy="2786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58FF7E2-831E-45A2-B60A-E67E4ED4F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9272" y="5883316"/>
            <a:ext cx="659212" cy="297211"/>
          </a:xfrm>
          <a:prstGeom prst="rect">
            <a:avLst/>
          </a:prstGeom>
        </p:spPr>
      </p:pic>
      <p:pic>
        <p:nvPicPr>
          <p:cNvPr id="19" name="Picture 18">
            <a:extLst>
              <a:ext uri="{FF2B5EF4-FFF2-40B4-BE49-F238E27FC236}">
                <a16:creationId xmlns:a16="http://schemas.microsoft.com/office/drawing/2014/main" id="{1F5DAB03-89E4-40A1-85CC-90150130CEC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103748" y="105656"/>
            <a:ext cx="962128" cy="893730"/>
          </a:xfrm>
          <a:prstGeom prst="rect">
            <a:avLst/>
          </a:prstGeom>
        </p:spPr>
      </p:pic>
    </p:spTree>
    <p:extLst>
      <p:ext uri="{BB962C8B-B14F-4D97-AF65-F5344CB8AC3E}">
        <p14:creationId xmlns:p14="http://schemas.microsoft.com/office/powerpoint/2010/main" val="262127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46050-83B4-4DD5-83AE-3E25460ED8CD}"/>
              </a:ext>
            </a:extLst>
          </p:cNvPr>
          <p:cNvSpPr/>
          <p:nvPr/>
        </p:nvSpPr>
        <p:spPr>
          <a:xfrm>
            <a:off x="-9155" y="0"/>
            <a:ext cx="344805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97426" y="661751"/>
            <a:ext cx="3325786" cy="353943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Addressable TV’s Premium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‘One-To-One’ Precision Targeting Drives Business Outcomes Across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The Purchase Funnel</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Slide Number Placeholder 5">
            <a:extLst>
              <a:ext uri="{FF2B5EF4-FFF2-40B4-BE49-F238E27FC236}">
                <a16:creationId xmlns:a16="http://schemas.microsoft.com/office/drawing/2014/main" id="{B090895E-A62D-4135-B99D-9DECFDA6B1D5}"/>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 name="TextBox 1">
            <a:extLst>
              <a:ext uri="{FF2B5EF4-FFF2-40B4-BE49-F238E27FC236}">
                <a16:creationId xmlns:a16="http://schemas.microsoft.com/office/drawing/2014/main" id="{7F667B97-0582-43D6-9468-99B1BED50513}"/>
              </a:ext>
            </a:extLst>
          </p:cNvPr>
          <p:cNvSpPr txBox="1"/>
          <p:nvPr/>
        </p:nvSpPr>
        <p:spPr>
          <a:xfrm>
            <a:off x="3634987" y="382926"/>
            <a:ext cx="8242273" cy="541686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People have a deep emotional commitment to the premium multiscreen TV content that they watch and enjoy. However, </a:t>
            </a:r>
            <a:r>
              <a:rPr kumimoji="0" lang="en-US" sz="1400" b="1" i="0" u="sng" strike="noStrike" kern="1200" cap="none" spc="0" normalizeH="0" baseline="0" noProof="0" dirty="0">
                <a:ln>
                  <a:noFill/>
                </a:ln>
                <a:solidFill>
                  <a:srgbClr val="F79646"/>
                </a:solidFill>
                <a:effectLst/>
                <a:uLnTx/>
                <a:uFillTx/>
                <a:latin typeface="Trebuchet MS" panose="020B0603020202020204" pitchFamily="34" charset="0"/>
                <a:ea typeface="+mn-ea"/>
                <a:cs typeface="+mn-cs"/>
              </a:rPr>
              <a:t>66%</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srgbClr val="F79646"/>
                </a:solidFill>
                <a:effectLst/>
                <a:uLnTx/>
                <a:uFillTx/>
                <a:latin typeface="Trebuchet MS" panose="020B0603020202020204" pitchFamily="34" charset="0"/>
                <a:ea typeface="+mn-ea"/>
                <a:cs typeface="+mn-cs"/>
              </a:rPr>
              <a:t>wish the advertisements they see were more relevant to their interests &amp; lifestyles</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Additionally, relevant ads are more likely to engage viewers and elicit emotional responses, which help increase sales volume.</a:t>
            </a: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As a solution, advertisers can further enhance their relevancy by harnessing the power of </a:t>
            </a:r>
            <a:r>
              <a:rPr lang="en-US" sz="1400" b="1" dirty="0">
                <a:solidFill>
                  <a:srgbClr val="F79646"/>
                </a:solidFill>
                <a:latin typeface="Trebuchet MS" panose="020B0603020202020204" pitchFamily="34" charset="0"/>
              </a:rPr>
              <a:t>Addressable TV through MVPDs</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The precision targeting of </a:t>
            </a:r>
            <a:r>
              <a:rPr lang="en-US" sz="1400" dirty="0">
                <a:solidFill>
                  <a:prstClr val="white"/>
                </a:solidFill>
                <a:latin typeface="Trebuchet MS" panose="020B0603020202020204" pitchFamily="34" charset="0"/>
              </a:rPr>
              <a:t>Addressable TV delivers a deeper level of personalization that </a:t>
            </a:r>
            <a:r>
              <a:rPr lang="en-US" sz="1400" b="1" dirty="0">
                <a:solidFill>
                  <a:srgbClr val="F79646"/>
                </a:solidFill>
                <a:latin typeface="Trebuchet MS" panose="020B0603020202020204" pitchFamily="34" charset="0"/>
              </a:rPr>
              <a:t>enriches the consumer experience</a:t>
            </a:r>
            <a:r>
              <a:rPr lang="en-US" sz="1400" dirty="0">
                <a:solidFill>
                  <a:prstClr val="white"/>
                </a:solidFill>
                <a:latin typeface="Trebuchet MS" panose="020B0603020202020204" pitchFamily="34" charset="0"/>
              </a:rPr>
              <a:t> and </a:t>
            </a:r>
            <a:r>
              <a:rPr lang="en-US" sz="1400" b="1" dirty="0">
                <a:solidFill>
                  <a:srgbClr val="F79646"/>
                </a:solidFill>
                <a:latin typeface="Trebuchet MS" panose="020B0603020202020204" pitchFamily="34" charset="0"/>
              </a:rPr>
              <a:t>builds greater attention for advertisers</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spcBef>
                <a:spcPts val="0"/>
              </a:spcBef>
              <a:spcAft>
                <a:spcPts val="0"/>
              </a:spcAft>
              <a:buClrTx/>
              <a:buSzTx/>
              <a:buFontTx/>
              <a:buNone/>
              <a:tabLst/>
              <a:defRPr/>
            </a:pPr>
            <a:r>
              <a:rPr lang="en-US" sz="1400" dirty="0">
                <a:solidFill>
                  <a:prstClr val="white"/>
                </a:solidFill>
                <a:latin typeface="Trebuchet MS" panose="020B0603020202020204" pitchFamily="34" charset="0"/>
              </a:rPr>
              <a:t>This personalization leads to positive business outcomes which we showcase in this report via </a:t>
            </a:r>
          </a:p>
          <a:p>
            <a:pPr marL="0" marR="0" lvl="0" indent="0" algn="l" defTabSz="914400" rtl="0" eaLnBrk="1" fontAlgn="auto" latinLnBrk="0" hangingPunct="1">
              <a:spcBef>
                <a:spcPts val="0"/>
              </a:spcBef>
              <a:spcAft>
                <a:spcPts val="0"/>
              </a:spcAft>
              <a:buClrTx/>
              <a:buSzTx/>
              <a:buFontTx/>
              <a:buNone/>
              <a:tabLst/>
              <a:defRPr/>
            </a:pPr>
            <a:r>
              <a:rPr lang="en-US" sz="1600" b="1" dirty="0">
                <a:solidFill>
                  <a:srgbClr val="F79646"/>
                </a:solidFill>
                <a:latin typeface="Trebuchet MS" panose="020B0603020202020204" pitchFamily="34" charset="0"/>
              </a:rPr>
              <a:t>full-funnel Addressable TV case studies </a:t>
            </a:r>
            <a:r>
              <a:rPr lang="en-US" sz="1400" dirty="0">
                <a:solidFill>
                  <a:prstClr val="white"/>
                </a:solidFill>
                <a:latin typeface="Trebuchet MS" panose="020B0603020202020204" pitchFamily="34" charset="0"/>
              </a:rPr>
              <a:t>across several categories including </a:t>
            </a:r>
            <a:r>
              <a:rPr lang="en-US" sz="1600" b="1" dirty="0">
                <a:solidFill>
                  <a:srgbClr val="F79646"/>
                </a:solidFill>
                <a:latin typeface="Trebuchet MS" panose="020B0603020202020204" pitchFamily="34" charset="0"/>
              </a:rPr>
              <a:t>automotive</a:t>
            </a:r>
            <a:r>
              <a:rPr lang="en-US" sz="1400" dirty="0">
                <a:solidFill>
                  <a:prstClr val="white"/>
                </a:solidFill>
                <a:latin typeface="Trebuchet MS" panose="020B0603020202020204" pitchFamily="34" charset="0"/>
              </a:rPr>
              <a:t>, </a:t>
            </a:r>
            <a:r>
              <a:rPr lang="en-US" sz="1600" b="1" dirty="0">
                <a:solidFill>
                  <a:srgbClr val="F79646"/>
                </a:solidFill>
                <a:latin typeface="Trebuchet MS" panose="020B0603020202020204" pitchFamily="34" charset="0"/>
              </a:rPr>
              <a:t>retail</a:t>
            </a:r>
            <a:r>
              <a:rPr lang="en-US" sz="1400" dirty="0">
                <a:solidFill>
                  <a:prstClr val="white"/>
                </a:solidFill>
                <a:latin typeface="Trebuchet MS" panose="020B0603020202020204" pitchFamily="34" charset="0"/>
              </a:rPr>
              <a:t>, </a:t>
            </a:r>
            <a:r>
              <a:rPr lang="en-US" sz="1600" b="1" dirty="0">
                <a:solidFill>
                  <a:srgbClr val="F79646"/>
                </a:solidFill>
                <a:latin typeface="Trebuchet MS" panose="020B0603020202020204" pitchFamily="34" charset="0"/>
              </a:rPr>
              <a:t>CPG</a:t>
            </a:r>
            <a:r>
              <a:rPr lang="en-US" sz="1400" dirty="0">
                <a:solidFill>
                  <a:prstClr val="white"/>
                </a:solidFill>
                <a:latin typeface="Trebuchet MS" panose="020B0603020202020204" pitchFamily="34" charset="0"/>
              </a:rPr>
              <a:t>, </a:t>
            </a:r>
            <a:r>
              <a:rPr lang="en-US" sz="1600" b="1" dirty="0">
                <a:solidFill>
                  <a:srgbClr val="F79646"/>
                </a:solidFill>
                <a:latin typeface="Trebuchet MS" panose="020B0603020202020204" pitchFamily="34" charset="0"/>
              </a:rPr>
              <a:t>travel</a:t>
            </a:r>
            <a:r>
              <a:rPr lang="en-US" sz="1400" dirty="0">
                <a:solidFill>
                  <a:prstClr val="white"/>
                </a:solidFill>
                <a:latin typeface="Trebuchet MS" panose="020B0603020202020204" pitchFamily="34" charset="0"/>
              </a:rPr>
              <a:t> and </a:t>
            </a:r>
            <a:r>
              <a:rPr lang="en-US" sz="1600" b="1" dirty="0">
                <a:solidFill>
                  <a:srgbClr val="F79646"/>
                </a:solidFill>
                <a:latin typeface="Trebuchet MS" panose="020B0603020202020204" pitchFamily="34" charset="0"/>
              </a:rPr>
              <a:t>financial</a:t>
            </a:r>
            <a:r>
              <a:rPr lang="en-US" sz="1400" dirty="0">
                <a:solidFill>
                  <a:prstClr val="white"/>
                </a:solidFill>
                <a:latin typeface="Trebuchet MS" panose="020B0603020202020204" pitchFamily="34" charset="0"/>
              </a:rPr>
              <a:t>. </a:t>
            </a:r>
          </a:p>
          <a:p>
            <a:pPr marL="0" marR="0" lvl="0" indent="0" algn="l" defTabSz="914400" rtl="0" eaLnBrk="1" fontAlgn="auto" latinLnBrk="0" hangingPunct="1">
              <a:spcBef>
                <a:spcPts val="0"/>
              </a:spcBef>
              <a:spcAft>
                <a:spcPts val="0"/>
              </a:spcAft>
              <a:buClrTx/>
              <a:buSzTx/>
              <a:buFontTx/>
              <a:buNone/>
              <a:tabLst/>
              <a:defRPr/>
            </a:pPr>
            <a:endParaRPr lang="en-US" dirty="0">
              <a:solidFill>
                <a:prstClr val="white"/>
              </a:solidFill>
              <a:latin typeface="Trebuchet MS" panose="020B0603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400" dirty="0">
                <a:solidFill>
                  <a:prstClr val="white"/>
                </a:solidFill>
                <a:latin typeface="Trebuchet MS" panose="020B0603020202020204" pitchFamily="34" charset="0"/>
              </a:rPr>
              <a:t>It’s Linear TV’s ‘</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scale of attention</a:t>
            </a: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&amp; emotional engagement </a:t>
            </a:r>
            <a:r>
              <a:rPr lang="en-US" sz="1400" dirty="0">
                <a:solidFill>
                  <a:prstClr val="white"/>
                </a:solidFill>
                <a:latin typeface="Trebuchet MS" panose="020B0603020202020204" pitchFamily="34" charset="0"/>
              </a:rPr>
              <a:t>combined with Addressable TV’s </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precision targeting, advanced data capabilities, scale and transparency that </a:t>
            </a:r>
            <a:r>
              <a:rPr kumimoji="0" lang="en-US" sz="1400" b="1" i="0" u="none" strike="noStrike" kern="1200" cap="none" spc="0" normalizeH="0" baseline="0" noProof="0" dirty="0">
                <a:ln>
                  <a:noFill/>
                </a:ln>
                <a:solidFill>
                  <a:srgbClr val="F79646"/>
                </a:solidFill>
                <a:effectLst/>
                <a:uLnTx/>
                <a:uFillTx/>
                <a:latin typeface="Trebuchet MS" panose="020B0603020202020204" pitchFamily="34" charset="0"/>
                <a:ea typeface="+mn-ea"/>
                <a:cs typeface="+mn-cs"/>
              </a:rPr>
              <a:t>drives consumer awareness, interest &amp; action through the purchase funnel</a:t>
            </a:r>
            <a:r>
              <a:rPr kumimoji="0" lang="en-US" sz="1400" b="0" i="0" u="none" strike="noStrike" kern="1200" cap="none" spc="0" normalizeH="0" baseline="0" noProof="0" dirty="0">
                <a:ln>
                  <a:noFill/>
                </a:ln>
                <a:solidFill>
                  <a:srgbClr val="F79646"/>
                </a:solidFill>
                <a:effectLst/>
                <a:uLnTx/>
                <a:uFillTx/>
                <a:latin typeface="Trebuchet MS" panose="020B0603020202020204" pitchFamily="34" charset="0"/>
                <a:ea typeface="+mn-ea"/>
                <a:cs typeface="+mn-cs"/>
              </a:rPr>
              <a:t>.</a:t>
            </a: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The success stories are real which explains why</a:t>
            </a:r>
            <a:r>
              <a:rPr kumimoji="0" lang="en-US" sz="1400" b="0" i="0" u="none" strike="noStrike" kern="1200" cap="none" spc="0" normalizeH="0" baseline="0" noProof="0" dirty="0">
                <a:ln>
                  <a:noFill/>
                </a:ln>
                <a:solidFill>
                  <a:srgbClr val="F79646"/>
                </a:solidFill>
                <a:effectLst/>
                <a:uLnTx/>
                <a:uFillTx/>
                <a:latin typeface="Trebuchet MS" panose="020B0603020202020204" pitchFamily="34" charset="0"/>
                <a:ea typeface="+mn-ea"/>
                <a:cs typeface="+mn-cs"/>
              </a:rPr>
              <a:t> </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agency &amp; marketing professionals who invest in Addressable TV are planning to </a:t>
            </a:r>
            <a:r>
              <a:rPr lang="en-US" sz="1400" b="1" dirty="0">
                <a:solidFill>
                  <a:srgbClr val="F79646"/>
                </a:solidFill>
                <a:latin typeface="Trebuchet MS" panose="020B0603020202020204" pitchFamily="34" charset="0"/>
              </a:rPr>
              <a:t>increase their spend significantly</a:t>
            </a:r>
            <a:r>
              <a:rPr kumimoji="0" lang="en-US" sz="1400" b="1" i="0" u="none" strike="noStrike" kern="1200" cap="none" spc="0" normalizeH="0" baseline="0" noProof="0" dirty="0">
                <a:ln>
                  <a:noFill/>
                </a:ln>
                <a:solidFill>
                  <a:srgbClr val="F79646"/>
                </a:solidFill>
                <a:effectLst/>
                <a:uLnTx/>
                <a:uFillTx/>
                <a:latin typeface="Trebuchet MS" panose="020B0603020202020204" pitchFamily="34" charset="0"/>
                <a:ea typeface="+mn-ea"/>
                <a:cs typeface="+mn-cs"/>
              </a:rPr>
              <a:t>.</a:t>
            </a:r>
          </a:p>
          <a:p>
            <a:pPr marL="0" marR="0" lvl="0" indent="0" algn="l" defTabSz="914400" rtl="0" eaLnBrk="1" fontAlgn="auto" latinLnBrk="0" hangingPunct="1">
              <a:spcBef>
                <a:spcPts val="0"/>
              </a:spcBef>
              <a:spcAft>
                <a:spcPts val="0"/>
              </a:spcAft>
              <a:buClrTx/>
              <a:buSzTx/>
              <a:buFontTx/>
              <a:buNone/>
              <a:tabLst/>
              <a:defRPr/>
            </a:pPr>
            <a:endParaRPr lang="en-US" dirty="0">
              <a:solidFill>
                <a:prstClr val="white"/>
              </a:solidFill>
              <a:latin typeface="Trebuchet MS" panose="020B0603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With precision targeting driving </a:t>
            </a:r>
            <a:r>
              <a:rPr kumimoji="0" lang="en-US" sz="14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relevancy</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&amp; </a:t>
            </a:r>
            <a:r>
              <a:rPr kumimoji="0" lang="en-US" sz="14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results</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one can understand why Addressable TV is experiencing </a:t>
            </a:r>
            <a:r>
              <a:rPr lang="en-US" sz="1400" b="1" dirty="0">
                <a:solidFill>
                  <a:srgbClr val="F79646"/>
                </a:solidFill>
                <a:latin typeface="Trebuchet MS" panose="020B0603020202020204" pitchFamily="34" charset="0"/>
              </a:rPr>
              <a:t>consistent double-digit growth</a:t>
            </a: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endParaRPr kumimoji="0" lang="en-US" sz="1400" b="0" i="0" u="none" strike="noStrike" kern="1200" cap="none" spc="0" normalizeH="0" baseline="0" noProof="0" dirty="0">
              <a:ln>
                <a:noFill/>
              </a:ln>
              <a:solidFill>
                <a:srgbClr val="F79646"/>
              </a:solidFill>
              <a:effectLst/>
              <a:uLnTx/>
              <a:uFillTx/>
              <a:latin typeface="Trebuchet MS" panose="020B0603020202020204" pitchFamily="34" charset="0"/>
              <a:ea typeface="+mn-ea"/>
              <a:cs typeface="+mn-cs"/>
            </a:endParaRPr>
          </a:p>
        </p:txBody>
      </p:sp>
      <p:pic>
        <p:nvPicPr>
          <p:cNvPr id="5" name="Picture 4">
            <a:extLst>
              <a:ext uri="{FF2B5EF4-FFF2-40B4-BE49-F238E27FC236}">
                <a16:creationId xmlns:a16="http://schemas.microsoft.com/office/drawing/2014/main" id="{2F07839F-81B5-487F-A14C-78F5DF841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889" y="6571058"/>
            <a:ext cx="2930461" cy="161904"/>
          </a:xfrm>
          <a:prstGeom prst="rect">
            <a:avLst/>
          </a:prstGeom>
        </p:spPr>
      </p:pic>
      <p:sp>
        <p:nvSpPr>
          <p:cNvPr id="4" name="Speech Bubble: Rectangle 3">
            <a:extLst>
              <a:ext uri="{FF2B5EF4-FFF2-40B4-BE49-F238E27FC236}">
                <a16:creationId xmlns:a16="http://schemas.microsoft.com/office/drawing/2014/main" id="{F04244E3-40BF-43BB-90B7-A3A337DD5D8D}"/>
              </a:ext>
            </a:extLst>
          </p:cNvPr>
          <p:cNvSpPr/>
          <p:nvPr/>
        </p:nvSpPr>
        <p:spPr>
          <a:xfrm>
            <a:off x="85649" y="5074918"/>
            <a:ext cx="3258441" cy="1044712"/>
          </a:xfrm>
          <a:prstGeom prst="wedgeRectCallout">
            <a:avLst>
              <a:gd name="adj1" fmla="val 36835"/>
              <a:gd name="adj2" fmla="val 15929"/>
            </a:avLst>
          </a:prstGeom>
          <a:solidFill>
            <a:srgbClr val="F7F7F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Addressable TV Fast Fact:</a:t>
            </a:r>
            <a:endParaRPr kumimoji="0" lang="en-US" sz="8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approximately </a:t>
            </a:r>
            <a:r>
              <a:rPr kumimoji="0" lang="en-US" sz="12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64MM households</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covering more than 54% of TV HHs, Addressable TV’s footprint is larger than Netflix, Amazon Prime Video or Hulu in the U.S.</a:t>
            </a:r>
          </a:p>
        </p:txBody>
      </p:sp>
      <p:sp>
        <p:nvSpPr>
          <p:cNvPr id="10" name="TextBox 9">
            <a:extLst>
              <a:ext uri="{FF2B5EF4-FFF2-40B4-BE49-F238E27FC236}">
                <a16:creationId xmlns:a16="http://schemas.microsoft.com/office/drawing/2014/main" id="{B858B482-E927-4DE7-A640-2BF6CA58D14D}"/>
              </a:ext>
            </a:extLst>
          </p:cNvPr>
          <p:cNvSpPr txBox="1"/>
          <p:nvPr/>
        </p:nvSpPr>
        <p:spPr>
          <a:xfrm>
            <a:off x="3715398" y="6578159"/>
            <a:ext cx="38908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MVPD = multichannel video programming distributor </a:t>
            </a:r>
            <a:endParaRPr kumimoji="0" lang="en-US" sz="900" b="1" i="1" u="sng" strike="noStrike" kern="0" cap="none" spc="0" normalizeH="0" baseline="0" noProof="0" dirty="0">
              <a:ln>
                <a:noFill/>
              </a:ln>
              <a:solidFill>
                <a:schemeClr val="bg1"/>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155057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A1FAE4-AB1F-411C-A2A2-206941FBF9F9}"/>
              </a:ext>
            </a:extLst>
          </p:cNvPr>
          <p:cNvSpPr txBox="1"/>
          <p:nvPr/>
        </p:nvSpPr>
        <p:spPr>
          <a:xfrm>
            <a:off x="341996" y="1211883"/>
            <a:ext cx="362047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Upper Funnel Results </a:t>
            </a:r>
          </a:p>
        </p:txBody>
      </p:sp>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3" name="Picture 2">
            <a:extLst>
              <a:ext uri="{FF2B5EF4-FFF2-40B4-BE49-F238E27FC236}">
                <a16:creationId xmlns:a16="http://schemas.microsoft.com/office/drawing/2014/main" id="{5324126D-1719-419B-99EE-4DB7A9396A1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9945" y="3929231"/>
            <a:ext cx="3244575" cy="1735781"/>
          </a:xfrm>
          <a:prstGeom prst="rect">
            <a:avLst/>
          </a:prstGeom>
        </p:spPr>
      </p:pic>
      <p:graphicFrame>
        <p:nvGraphicFramePr>
          <p:cNvPr id="17" name="Chart 16">
            <a:extLst>
              <a:ext uri="{FF2B5EF4-FFF2-40B4-BE49-F238E27FC236}">
                <a16:creationId xmlns:a16="http://schemas.microsoft.com/office/drawing/2014/main" id="{E53A0C8F-79D5-4BB2-A4E3-A8FB255EB1C5}"/>
              </a:ext>
            </a:extLst>
          </p:cNvPr>
          <p:cNvGraphicFramePr/>
          <p:nvPr>
            <p:extLst>
              <p:ext uri="{D42A27DB-BD31-4B8C-83A1-F6EECF244321}">
                <p14:modId xmlns:p14="http://schemas.microsoft.com/office/powerpoint/2010/main" val="2326332189"/>
              </p:ext>
            </p:extLst>
          </p:nvPr>
        </p:nvGraphicFramePr>
        <p:xfrm>
          <a:off x="4300944" y="569593"/>
          <a:ext cx="7479479" cy="5308698"/>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41FB14C6-D64D-470C-83D8-C9B67E0BE19C}"/>
              </a:ext>
            </a:extLst>
          </p:cNvPr>
          <p:cNvSpPr/>
          <p:nvPr/>
        </p:nvSpPr>
        <p:spPr>
          <a:xfrm>
            <a:off x="5058651" y="3834390"/>
            <a:ext cx="504954" cy="310312"/>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+4.2</a:t>
            </a:r>
          </a:p>
        </p:txBody>
      </p:sp>
      <p:sp>
        <p:nvSpPr>
          <p:cNvPr id="19" name="Rectangle 18">
            <a:extLst>
              <a:ext uri="{FF2B5EF4-FFF2-40B4-BE49-F238E27FC236}">
                <a16:creationId xmlns:a16="http://schemas.microsoft.com/office/drawing/2014/main" id="{53BACF9B-E8CD-438D-B0C0-54E249813B05}"/>
              </a:ext>
            </a:extLst>
          </p:cNvPr>
          <p:cNvSpPr/>
          <p:nvPr/>
        </p:nvSpPr>
        <p:spPr>
          <a:xfrm>
            <a:off x="6459608" y="4290023"/>
            <a:ext cx="504954" cy="310312"/>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+1.2</a:t>
            </a:r>
          </a:p>
        </p:txBody>
      </p:sp>
      <p:sp>
        <p:nvSpPr>
          <p:cNvPr id="20" name="Rectangle 19">
            <a:extLst>
              <a:ext uri="{FF2B5EF4-FFF2-40B4-BE49-F238E27FC236}">
                <a16:creationId xmlns:a16="http://schemas.microsoft.com/office/drawing/2014/main" id="{CEC3CB8A-8DDE-49C0-A4FC-2C2C5E0E82B1}"/>
              </a:ext>
            </a:extLst>
          </p:cNvPr>
          <p:cNvSpPr/>
          <p:nvPr/>
        </p:nvSpPr>
        <p:spPr>
          <a:xfrm>
            <a:off x="7866522" y="1704326"/>
            <a:ext cx="555449" cy="310312"/>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Trebuchet MS"/>
                <a:ea typeface="+mn-ea"/>
                <a:cs typeface="+mn-cs"/>
              </a:rPr>
              <a:t>+17.6</a:t>
            </a:r>
          </a:p>
        </p:txBody>
      </p:sp>
      <p:sp>
        <p:nvSpPr>
          <p:cNvPr id="21" name="Rectangle 20">
            <a:extLst>
              <a:ext uri="{FF2B5EF4-FFF2-40B4-BE49-F238E27FC236}">
                <a16:creationId xmlns:a16="http://schemas.microsoft.com/office/drawing/2014/main" id="{53525C41-DE7B-4468-A938-DEDDAEA136D0}"/>
              </a:ext>
            </a:extLst>
          </p:cNvPr>
          <p:cNvSpPr/>
          <p:nvPr/>
        </p:nvSpPr>
        <p:spPr>
          <a:xfrm>
            <a:off x="9321340" y="3839942"/>
            <a:ext cx="555449" cy="310312"/>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+4.6</a:t>
            </a:r>
          </a:p>
        </p:txBody>
      </p:sp>
      <p:sp>
        <p:nvSpPr>
          <p:cNvPr id="22" name="Rectangle 21">
            <a:extLst>
              <a:ext uri="{FF2B5EF4-FFF2-40B4-BE49-F238E27FC236}">
                <a16:creationId xmlns:a16="http://schemas.microsoft.com/office/drawing/2014/main" id="{6F5C0724-7A24-4541-91E2-E1E481784746}"/>
              </a:ext>
            </a:extLst>
          </p:cNvPr>
          <p:cNvSpPr/>
          <p:nvPr/>
        </p:nvSpPr>
        <p:spPr>
          <a:xfrm>
            <a:off x="10724285" y="2343669"/>
            <a:ext cx="555449" cy="310312"/>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Trebuchet MS"/>
                <a:ea typeface="+mn-ea"/>
                <a:cs typeface="+mn-cs"/>
              </a:rPr>
              <a:t>+27.3</a:t>
            </a:r>
          </a:p>
        </p:txBody>
      </p:sp>
      <p:sp>
        <p:nvSpPr>
          <p:cNvPr id="23" name="Rectangle 22">
            <a:extLst>
              <a:ext uri="{FF2B5EF4-FFF2-40B4-BE49-F238E27FC236}">
                <a16:creationId xmlns:a16="http://schemas.microsoft.com/office/drawing/2014/main" id="{59DC1C85-6760-45F8-A26E-8010CB6EF716}"/>
              </a:ext>
            </a:extLst>
          </p:cNvPr>
          <p:cNvSpPr/>
          <p:nvPr/>
        </p:nvSpPr>
        <p:spPr>
          <a:xfrm>
            <a:off x="10310" y="6131840"/>
            <a:ext cx="82283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Kantar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Millward</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Brown,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Travel Card: Comcast Addressable TV Brand Lift Advertising Research</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January 2018. Sample Size for Addressable Audience: Addressable Control – n=101, Addressable Exposed = n=141; Flight dates: 10/2/2017 – 11/19/2017; Control respondents were weighted to match the exposed sample. Unaided Brand Awareness Q: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When thinking of brands of Travel/Airline Credit Cards, which brands come to mind? </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Unaided TV Brand Awareness Q: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Which brands of Travel/Airline Credit Cards, if any, do you remember seeing any TV advertisements for in the past 30 days?</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Aided Awareness Q: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Have you heard of the following</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brands of Credit Cards?</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Ad Awareness Q: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Have you seen the following brand(s) of Credit Cards advertised on TV in the past 30 days?</a:t>
            </a:r>
          </a:p>
        </p:txBody>
      </p:sp>
      <p:grpSp>
        <p:nvGrpSpPr>
          <p:cNvPr id="2" name="Group 1">
            <a:extLst>
              <a:ext uri="{FF2B5EF4-FFF2-40B4-BE49-F238E27FC236}">
                <a16:creationId xmlns:a16="http://schemas.microsoft.com/office/drawing/2014/main" id="{9C1FA7C6-9268-4646-A742-5690F2D942CB}"/>
              </a:ext>
            </a:extLst>
          </p:cNvPr>
          <p:cNvGrpSpPr/>
          <p:nvPr/>
        </p:nvGrpSpPr>
        <p:grpSpPr>
          <a:xfrm>
            <a:off x="6964562" y="5838271"/>
            <a:ext cx="2807515" cy="227144"/>
            <a:chOff x="241249" y="3940829"/>
            <a:chExt cx="2807515" cy="227144"/>
          </a:xfrm>
        </p:grpSpPr>
        <p:sp>
          <p:nvSpPr>
            <p:cNvPr id="26" name="TextBox 25">
              <a:extLst>
                <a:ext uri="{FF2B5EF4-FFF2-40B4-BE49-F238E27FC236}">
                  <a16:creationId xmlns:a16="http://schemas.microsoft.com/office/drawing/2014/main" id="{3BF48C22-765F-43A7-B426-9F905EAC85E0}"/>
                </a:ext>
              </a:extLst>
            </p:cNvPr>
            <p:cNvSpPr txBox="1"/>
            <p:nvPr/>
          </p:nvSpPr>
          <p:spPr>
            <a:xfrm>
              <a:off x="418233" y="3940829"/>
              <a:ext cx="26305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Significant Increase at 90% Confidence</a:t>
              </a:r>
            </a:p>
          </p:txBody>
        </p:sp>
        <p:sp>
          <p:nvSpPr>
            <p:cNvPr id="27" name="Rectangle 26">
              <a:extLst>
                <a:ext uri="{FF2B5EF4-FFF2-40B4-BE49-F238E27FC236}">
                  <a16:creationId xmlns:a16="http://schemas.microsoft.com/office/drawing/2014/main" id="{E22FA190-F589-4C12-8D1F-A6EF23F167DA}"/>
                </a:ext>
              </a:extLst>
            </p:cNvPr>
            <p:cNvSpPr/>
            <p:nvPr/>
          </p:nvSpPr>
          <p:spPr>
            <a:xfrm>
              <a:off x="241249" y="3975294"/>
              <a:ext cx="176984" cy="192679"/>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grpSp>
      <p:sp>
        <p:nvSpPr>
          <p:cNvPr id="16" name="TextBox 15">
            <a:extLst>
              <a:ext uri="{FF2B5EF4-FFF2-40B4-BE49-F238E27FC236}">
                <a16:creationId xmlns:a16="http://schemas.microsoft.com/office/drawing/2014/main" id="{6952118C-5B97-47C3-A0DC-F341F0E820CF}"/>
              </a:ext>
            </a:extLst>
          </p:cNvPr>
          <p:cNvSpPr txBox="1"/>
          <p:nvPr/>
        </p:nvSpPr>
        <p:spPr>
          <a:xfrm>
            <a:off x="227847" y="1675453"/>
            <a:ext cx="3848771" cy="203132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Viewers who were exposed to the targeted Addressable TV ads were </a:t>
            </a:r>
            <a:r>
              <a:rPr kumimoji="0" lang="en-US" sz="1800" b="1" i="1" u="none" strike="noStrike" kern="1200" cap="none" spc="0" normalizeH="0" baseline="0" noProof="0" dirty="0">
                <a:ln>
                  <a:noFill/>
                </a:ln>
                <a:solidFill>
                  <a:prstClr val="black"/>
                </a:solidFill>
                <a:effectLst/>
                <a:uLnTx/>
                <a:uFillTx/>
                <a:latin typeface="Trebuchet MS"/>
                <a:ea typeface="+mn-ea"/>
                <a:cs typeface="+mn-cs"/>
              </a:rPr>
              <a:t>more likely </a:t>
            </a:r>
            <a:r>
              <a:rPr kumimoji="0" lang="en-US" sz="1800" b="0" i="0" u="none" strike="noStrike" kern="1200" cap="none" spc="0" normalizeH="0" baseline="0" noProof="0" dirty="0">
                <a:ln>
                  <a:noFill/>
                </a:ln>
                <a:solidFill>
                  <a:prstClr val="black"/>
                </a:solidFill>
                <a:effectLst/>
                <a:uLnTx/>
                <a:uFillTx/>
                <a:latin typeface="Trebuchet MS"/>
                <a:ea typeface="+mn-ea"/>
                <a:cs typeface="+mn-cs"/>
              </a:rPr>
              <a:t>to exhibit increased brand and ad awareness and ad recall, significantly more so in the case of Travel Card Awareness and Aided Ad Recall.</a:t>
            </a:r>
          </a:p>
        </p:txBody>
      </p:sp>
      <p:cxnSp>
        <p:nvCxnSpPr>
          <p:cNvPr id="24" name="Straight Connector 23">
            <a:extLst>
              <a:ext uri="{FF2B5EF4-FFF2-40B4-BE49-F238E27FC236}">
                <a16:creationId xmlns:a16="http://schemas.microsoft.com/office/drawing/2014/main" id="{F9B5A53F-7501-486C-A9F1-8561C9F0AEC5}"/>
              </a:ext>
            </a:extLst>
          </p:cNvPr>
          <p:cNvCxnSpPr>
            <a:cxnSpLocks/>
          </p:cNvCxnSpPr>
          <p:nvPr/>
        </p:nvCxnSpPr>
        <p:spPr>
          <a:xfrm>
            <a:off x="4300944" y="996834"/>
            <a:ext cx="0" cy="5135006"/>
          </a:xfrm>
          <a:prstGeom prst="line">
            <a:avLst/>
          </a:prstGeom>
          <a:ln w="28575">
            <a:solidFill>
              <a:srgbClr val="00A9AC"/>
            </a:solidFill>
            <a:prstDash val="sysDash"/>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B1C36A32-136E-4303-89A0-0F8B691457D1}"/>
              </a:ext>
            </a:extLst>
          </p:cNvPr>
          <p:cNvSpPr txBox="1"/>
          <p:nvPr/>
        </p:nvSpPr>
        <p:spPr>
          <a:xfrm>
            <a:off x="136186" y="191938"/>
            <a:ext cx="119296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Trebuchet MS"/>
                <a:ea typeface="+mn-ea"/>
                <a:cs typeface="+mn-cs"/>
              </a:rPr>
              <a:t>“Full-Funnel” Case Study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Positive </a:t>
            </a:r>
            <a:r>
              <a:rPr kumimoji="0" lang="en-US" sz="2600" b="0" i="1" u="none" strike="noStrike" kern="1200" cap="none" spc="-100" normalizeH="0" baseline="0" noProof="0" dirty="0">
                <a:ln>
                  <a:noFill/>
                </a:ln>
                <a:solidFill>
                  <a:prstClr val="black"/>
                </a:solidFill>
                <a:effectLst/>
                <a:uLnTx/>
                <a:uFillTx/>
                <a:latin typeface="Trebuchet MS"/>
                <a:ea typeface="+mn-ea"/>
                <a:cs typeface="+mn-cs"/>
              </a:rPr>
              <a:t>Upper</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Funnel Outcomes For Awareness &amp; Recall</a:t>
            </a:r>
          </a:p>
        </p:txBody>
      </p:sp>
      <p:sp>
        <p:nvSpPr>
          <p:cNvPr id="28" name="TextBox 27">
            <a:extLst>
              <a:ext uri="{FF2B5EF4-FFF2-40B4-BE49-F238E27FC236}">
                <a16:creationId xmlns:a16="http://schemas.microsoft.com/office/drawing/2014/main" id="{F53B93A1-1838-4270-9CEE-B2AED811686B}"/>
              </a:ext>
            </a:extLst>
          </p:cNvPr>
          <p:cNvSpPr txBox="1"/>
          <p:nvPr/>
        </p:nvSpPr>
        <p:spPr>
          <a:xfrm>
            <a:off x="4395637" y="979709"/>
            <a:ext cx="1627471" cy="461665"/>
          </a:xfrm>
          <a:prstGeom prst="rect">
            <a:avLst/>
          </a:prstGeom>
          <a:solidFill>
            <a:srgbClr val="3682B4"/>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LnTx/>
                <a:uFillTx/>
                <a:latin typeface="Trebuchet MS"/>
              </a:defRPr>
            </a:lvl1pPr>
          </a:lstStyle>
          <a:p>
            <a:r>
              <a:rPr lang="en-US" dirty="0"/>
              <a:t>Category: </a:t>
            </a:r>
          </a:p>
          <a:p>
            <a:r>
              <a:rPr lang="en-US" dirty="0"/>
              <a:t>Travel Credit Card</a:t>
            </a:r>
          </a:p>
        </p:txBody>
      </p:sp>
      <p:pic>
        <p:nvPicPr>
          <p:cNvPr id="29" name="Picture 4" descr="Image result for comcast spotlight logo">
            <a:extLst>
              <a:ext uri="{FF2B5EF4-FFF2-40B4-BE49-F238E27FC236}">
                <a16:creationId xmlns:a16="http://schemas.microsoft.com/office/drawing/2014/main" id="{5A1291A7-8FD4-415B-A783-894F607A7CF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4768" b="32152"/>
          <a:stretch/>
        </p:blipFill>
        <p:spPr bwMode="auto">
          <a:xfrm>
            <a:off x="10356983" y="5905268"/>
            <a:ext cx="842477" cy="2786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D827E38-7338-48A8-8155-9D37A97011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8190" y="5896198"/>
            <a:ext cx="659212" cy="297211"/>
          </a:xfrm>
          <a:prstGeom prst="rect">
            <a:avLst/>
          </a:prstGeom>
        </p:spPr>
      </p:pic>
    </p:spTree>
    <p:extLst>
      <p:ext uri="{BB962C8B-B14F-4D97-AF65-F5344CB8AC3E}">
        <p14:creationId xmlns:p14="http://schemas.microsoft.com/office/powerpoint/2010/main" val="222147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BC9EE-165E-4969-8AAE-E538F5873E6D}"/>
              </a:ext>
            </a:extLst>
          </p:cNvPr>
          <p:cNvSpPr/>
          <p:nvPr/>
        </p:nvSpPr>
        <p:spPr>
          <a:xfrm>
            <a:off x="-2178" y="0"/>
            <a:ext cx="6555494" cy="68580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71A1FAE4-AB1F-411C-A2A2-206941FBF9F9}"/>
              </a:ext>
            </a:extLst>
          </p:cNvPr>
          <p:cNvSpPr txBox="1"/>
          <p:nvPr/>
        </p:nvSpPr>
        <p:spPr>
          <a:xfrm>
            <a:off x="1181317" y="1231618"/>
            <a:ext cx="418850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Middle Funnel Results </a:t>
            </a:r>
          </a:p>
        </p:txBody>
      </p:sp>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3" name="Rectangle 22">
            <a:extLst>
              <a:ext uri="{FF2B5EF4-FFF2-40B4-BE49-F238E27FC236}">
                <a16:creationId xmlns:a16="http://schemas.microsoft.com/office/drawing/2014/main" id="{59DC1C85-6760-45F8-A26E-8010CB6EF716}"/>
              </a:ext>
            </a:extLst>
          </p:cNvPr>
          <p:cNvSpPr/>
          <p:nvPr/>
        </p:nvSpPr>
        <p:spPr>
          <a:xfrm>
            <a:off x="17827" y="6275128"/>
            <a:ext cx="65164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Kantar </a:t>
            </a:r>
            <a:r>
              <a:rPr kumimoji="0" lang="en-US" sz="800" b="0"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Millward</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Brown, </a:t>
            </a:r>
            <a:r>
              <a:rPr kumimoji="0" lang="en-US" sz="8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Travel Card: Comcast Addressable TV Brand Lift Advertising Research</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January 2018. Sample Size for Addressable Audience: Addressable Control – n=101, Addressable Exposed – n=141; Flight dates: 10/2/2017 – 11/19/2017; Control respondents were weighted to match the exposed sample. Brand Favorability Q: </a:t>
            </a:r>
            <a:r>
              <a:rPr kumimoji="0" lang="en-US" sz="8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How would you describe your overall opinion of the following brand(s) of Credit Cards?</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a:t>
            </a:r>
          </a:p>
        </p:txBody>
      </p:sp>
      <p:grpSp>
        <p:nvGrpSpPr>
          <p:cNvPr id="13" name="Group 12">
            <a:extLst>
              <a:ext uri="{FF2B5EF4-FFF2-40B4-BE49-F238E27FC236}">
                <a16:creationId xmlns:a16="http://schemas.microsoft.com/office/drawing/2014/main" id="{34E4B729-A987-41DB-8916-6171A11739FE}"/>
              </a:ext>
            </a:extLst>
          </p:cNvPr>
          <p:cNvGrpSpPr/>
          <p:nvPr/>
        </p:nvGrpSpPr>
        <p:grpSpPr>
          <a:xfrm>
            <a:off x="7965400" y="4892154"/>
            <a:ext cx="2820235" cy="369332"/>
            <a:chOff x="1629194" y="5794048"/>
            <a:chExt cx="2820235" cy="369332"/>
          </a:xfrm>
        </p:grpSpPr>
        <p:grpSp>
          <p:nvGrpSpPr>
            <p:cNvPr id="9" name="Group 8">
              <a:extLst>
                <a:ext uri="{FF2B5EF4-FFF2-40B4-BE49-F238E27FC236}">
                  <a16:creationId xmlns:a16="http://schemas.microsoft.com/office/drawing/2014/main" id="{7FB9558E-6AB7-4682-AAD9-9F4BA573CADC}"/>
                </a:ext>
              </a:extLst>
            </p:cNvPr>
            <p:cNvGrpSpPr/>
            <p:nvPr/>
          </p:nvGrpSpPr>
          <p:grpSpPr>
            <a:xfrm>
              <a:off x="1629194" y="5794048"/>
              <a:ext cx="1245904" cy="369332"/>
              <a:chOff x="1021404" y="5665644"/>
              <a:chExt cx="1245904" cy="369332"/>
            </a:xfrm>
          </p:grpSpPr>
          <p:sp>
            <p:nvSpPr>
              <p:cNvPr id="6" name="Oval 5">
                <a:extLst>
                  <a:ext uri="{FF2B5EF4-FFF2-40B4-BE49-F238E27FC236}">
                    <a16:creationId xmlns:a16="http://schemas.microsoft.com/office/drawing/2014/main" id="{3EB0D695-BE04-4FFA-942E-653AC3690E42}"/>
                  </a:ext>
                </a:extLst>
              </p:cNvPr>
              <p:cNvSpPr/>
              <p:nvPr/>
            </p:nvSpPr>
            <p:spPr>
              <a:xfrm>
                <a:off x="1021404" y="5743306"/>
                <a:ext cx="214009" cy="214009"/>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E652E952-DE6C-491A-BF12-15F9AD88D632}"/>
                  </a:ext>
                </a:extLst>
              </p:cNvPr>
              <p:cNvSpPr txBox="1"/>
              <p:nvPr/>
            </p:nvSpPr>
            <p:spPr>
              <a:xfrm>
                <a:off x="1256962" y="5665644"/>
                <a:ext cx="1010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Control</a:t>
                </a:r>
              </a:p>
            </p:txBody>
          </p:sp>
        </p:grpSp>
        <p:grpSp>
          <p:nvGrpSpPr>
            <p:cNvPr id="11" name="Group 10">
              <a:extLst>
                <a:ext uri="{FF2B5EF4-FFF2-40B4-BE49-F238E27FC236}">
                  <a16:creationId xmlns:a16="http://schemas.microsoft.com/office/drawing/2014/main" id="{E0755D91-7E09-486F-B0F0-9B4E4BA2A64A}"/>
                </a:ext>
              </a:extLst>
            </p:cNvPr>
            <p:cNvGrpSpPr/>
            <p:nvPr/>
          </p:nvGrpSpPr>
          <p:grpSpPr>
            <a:xfrm>
              <a:off x="3095057" y="5796296"/>
              <a:ext cx="1354372" cy="364837"/>
              <a:chOff x="2935282" y="5556346"/>
              <a:chExt cx="1354372" cy="364837"/>
            </a:xfrm>
          </p:grpSpPr>
          <p:sp>
            <p:nvSpPr>
              <p:cNvPr id="24" name="Oval 23">
                <a:extLst>
                  <a:ext uri="{FF2B5EF4-FFF2-40B4-BE49-F238E27FC236}">
                    <a16:creationId xmlns:a16="http://schemas.microsoft.com/office/drawing/2014/main" id="{1EFD873A-DD08-405E-AE25-D8C88F7499E2}"/>
                  </a:ext>
                </a:extLst>
              </p:cNvPr>
              <p:cNvSpPr/>
              <p:nvPr/>
            </p:nvSpPr>
            <p:spPr>
              <a:xfrm>
                <a:off x="2935282" y="5631760"/>
                <a:ext cx="214009" cy="214009"/>
              </a:xfrm>
              <a:prstGeom prst="ellipse">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F0319299-9519-4B8D-A118-06607D8ECA7D}"/>
                  </a:ext>
                </a:extLst>
              </p:cNvPr>
              <p:cNvSpPr txBox="1"/>
              <p:nvPr/>
            </p:nvSpPr>
            <p:spPr>
              <a:xfrm>
                <a:off x="3178273" y="5556346"/>
                <a:ext cx="1111381" cy="364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Exposed</a:t>
                </a:r>
              </a:p>
            </p:txBody>
          </p:sp>
        </p:grpSp>
      </p:grpSp>
      <p:grpSp>
        <p:nvGrpSpPr>
          <p:cNvPr id="4" name="Group 3">
            <a:extLst>
              <a:ext uri="{FF2B5EF4-FFF2-40B4-BE49-F238E27FC236}">
                <a16:creationId xmlns:a16="http://schemas.microsoft.com/office/drawing/2014/main" id="{D1D71CD8-F616-4139-8F3A-F06D37010B05}"/>
              </a:ext>
            </a:extLst>
          </p:cNvPr>
          <p:cNvGrpSpPr/>
          <p:nvPr/>
        </p:nvGrpSpPr>
        <p:grpSpPr>
          <a:xfrm>
            <a:off x="7022198" y="1721864"/>
            <a:ext cx="4706638" cy="2880417"/>
            <a:chOff x="724672" y="2374623"/>
            <a:chExt cx="4706638" cy="2880417"/>
          </a:xfrm>
        </p:grpSpPr>
        <p:sp>
          <p:nvSpPr>
            <p:cNvPr id="2" name="Oval 1">
              <a:extLst>
                <a:ext uri="{FF2B5EF4-FFF2-40B4-BE49-F238E27FC236}">
                  <a16:creationId xmlns:a16="http://schemas.microsoft.com/office/drawing/2014/main" id="{AFAF8294-1351-4BFC-8EC8-B76970C2D334}"/>
                </a:ext>
              </a:extLst>
            </p:cNvPr>
            <p:cNvSpPr/>
            <p:nvPr/>
          </p:nvSpPr>
          <p:spPr>
            <a:xfrm>
              <a:off x="724672" y="3501957"/>
              <a:ext cx="1712068" cy="1643974"/>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a:ea typeface="+mn-ea"/>
                  <a:cs typeface="+mn-cs"/>
                </a:rPr>
                <a:t>19%</a:t>
              </a:r>
            </a:p>
          </p:txBody>
        </p:sp>
        <p:sp>
          <p:nvSpPr>
            <p:cNvPr id="14" name="Oval 13">
              <a:extLst>
                <a:ext uri="{FF2B5EF4-FFF2-40B4-BE49-F238E27FC236}">
                  <a16:creationId xmlns:a16="http://schemas.microsoft.com/office/drawing/2014/main" id="{66DED7BB-691F-40FF-B84C-74C826D4D2CB}"/>
                </a:ext>
              </a:extLst>
            </p:cNvPr>
            <p:cNvSpPr/>
            <p:nvPr/>
          </p:nvSpPr>
          <p:spPr>
            <a:xfrm>
              <a:off x="2924671" y="2848098"/>
              <a:ext cx="2506639" cy="2406942"/>
            </a:xfrm>
            <a:prstGeom prst="ellipse">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a:ea typeface="+mn-ea"/>
                  <a:cs typeface="+mn-cs"/>
                </a:rPr>
                <a:t>33%</a:t>
              </a:r>
            </a:p>
          </p:txBody>
        </p:sp>
        <p:sp>
          <p:nvSpPr>
            <p:cNvPr id="27" name="Rectangle 26">
              <a:extLst>
                <a:ext uri="{FF2B5EF4-FFF2-40B4-BE49-F238E27FC236}">
                  <a16:creationId xmlns:a16="http://schemas.microsoft.com/office/drawing/2014/main" id="{25190EA5-BEBC-4A26-8624-D63D7415881A}"/>
                </a:ext>
              </a:extLst>
            </p:cNvPr>
            <p:cNvSpPr/>
            <p:nvPr/>
          </p:nvSpPr>
          <p:spPr>
            <a:xfrm>
              <a:off x="3808339" y="2374623"/>
              <a:ext cx="739302" cy="375477"/>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rebuchet MS"/>
                  <a:ea typeface="+mn-ea"/>
                  <a:cs typeface="+mn-cs"/>
                </a:rPr>
                <a:t>+13.8</a:t>
              </a:r>
            </a:p>
          </p:txBody>
        </p:sp>
      </p:grpSp>
      <p:sp>
        <p:nvSpPr>
          <p:cNvPr id="28" name="TextBox 27">
            <a:extLst>
              <a:ext uri="{FF2B5EF4-FFF2-40B4-BE49-F238E27FC236}">
                <a16:creationId xmlns:a16="http://schemas.microsoft.com/office/drawing/2014/main" id="{6E859E2E-80F0-40FA-BF74-A140D9538E84}"/>
              </a:ext>
            </a:extLst>
          </p:cNvPr>
          <p:cNvSpPr txBox="1"/>
          <p:nvPr/>
        </p:nvSpPr>
        <p:spPr>
          <a:xfrm>
            <a:off x="7802074" y="1061431"/>
            <a:ext cx="3146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prstClr val="black"/>
                </a:solidFill>
                <a:latin typeface="+mn-lt"/>
                <a:ea typeface="+mn-ea"/>
                <a:cs typeface="+mn-cs"/>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Overall Brand Metric Results: </a:t>
            </a:r>
          </a:p>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prstClr val="black"/>
                </a:solidFill>
                <a:latin typeface="+mn-lt"/>
                <a:ea typeface="+mn-ea"/>
                <a:cs typeface="+mn-cs"/>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Favorability</a:t>
            </a:r>
          </a:p>
        </p:txBody>
      </p:sp>
      <p:sp>
        <p:nvSpPr>
          <p:cNvPr id="21" name="TextBox 20">
            <a:extLst>
              <a:ext uri="{FF2B5EF4-FFF2-40B4-BE49-F238E27FC236}">
                <a16:creationId xmlns:a16="http://schemas.microsoft.com/office/drawing/2014/main" id="{648D8A41-F814-4CD6-9637-4DAA2613F519}"/>
              </a:ext>
            </a:extLst>
          </p:cNvPr>
          <p:cNvSpPr txBox="1"/>
          <p:nvPr/>
        </p:nvSpPr>
        <p:spPr>
          <a:xfrm>
            <a:off x="36876" y="1675036"/>
            <a:ext cx="6516440" cy="1754326"/>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Addressable exposed viewers showed increased favorability towards the brand following the campaign as well.</a:t>
            </a:r>
          </a:p>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By targeting consumers with ads that are more tailored to their needs, brands can develop a more positive relationship with current and prospective customers. </a:t>
            </a:r>
          </a:p>
        </p:txBody>
      </p:sp>
      <p:sp>
        <p:nvSpPr>
          <p:cNvPr id="22" name="TextBox 21">
            <a:extLst>
              <a:ext uri="{FF2B5EF4-FFF2-40B4-BE49-F238E27FC236}">
                <a16:creationId xmlns:a16="http://schemas.microsoft.com/office/drawing/2014/main" id="{94BDE660-A0E0-4F14-8D42-B708DB9CC22D}"/>
              </a:ext>
            </a:extLst>
          </p:cNvPr>
          <p:cNvSpPr txBox="1"/>
          <p:nvPr/>
        </p:nvSpPr>
        <p:spPr>
          <a:xfrm>
            <a:off x="576470" y="191938"/>
            <a:ext cx="1211746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prstClr val="white"/>
                </a:solidFill>
                <a:effectLst/>
                <a:uLnTx/>
                <a:uFillTx/>
                <a:latin typeface="Trebuchet MS"/>
                <a:ea typeface="+mn-ea"/>
                <a:cs typeface="+mn-cs"/>
              </a:rPr>
              <a:t>“Full-Funnel” Case Study</a:t>
            </a:r>
            <a:r>
              <a:rPr kumimoji="0" lang="en-US" sz="2600" b="0" i="0" u="none" strike="noStrike" kern="1200" cap="none" spc="-100" normalizeH="0" baseline="0" noProof="0" dirty="0">
                <a:ln>
                  <a:noFill/>
                </a:ln>
                <a:solidFill>
                  <a:prstClr val="white"/>
                </a:solidFill>
                <a:effectLst/>
                <a:uLnTx/>
                <a:uFillTx/>
                <a:latin typeface="Trebuchet MS"/>
                <a:ea typeface="+mn-ea"/>
                <a:cs typeface="+mn-cs"/>
              </a:rPr>
              <a:t>: Positive </a:t>
            </a:r>
            <a:r>
              <a:rPr kumimoji="0" lang="en-US" sz="2600" b="0" i="1" u="none" strike="noStrike" kern="1200" cap="none" spc="-100" normalizeH="0" baseline="0" noProof="0" dirty="0">
                <a:ln>
                  <a:noFill/>
                </a:ln>
                <a:solidFill>
                  <a:prstClr val="white"/>
                </a:solidFill>
                <a:effectLst/>
                <a:uLnTx/>
                <a:uFillTx/>
                <a:latin typeface="Trebuchet MS"/>
                <a:ea typeface="+mn-ea"/>
                <a:cs typeface="+mn-cs"/>
              </a:rPr>
              <a:t>Middle</a:t>
            </a:r>
            <a:r>
              <a:rPr kumimoji="0" lang="en-US" sz="2600" b="0" i="0" u="none" strike="noStrike" kern="1200" cap="none" spc="-100" normalizeH="0" baseline="0" noProof="0" dirty="0">
                <a:ln>
                  <a:noFill/>
                </a:ln>
                <a:solidFill>
                  <a:prstClr val="white"/>
                </a:solidFill>
                <a:effectLst/>
                <a:uLnTx/>
                <a:uFillTx/>
                <a:latin typeface="Trebuchet MS"/>
                <a:ea typeface="+mn-ea"/>
                <a:cs typeface="+mn-cs"/>
              </a:rPr>
              <a:t> </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Funnel Outcomes For Consideration / </a:t>
            </a:r>
            <a:r>
              <a:rPr kumimoji="0" lang="en-US" sz="2600" b="0" i="0" u="none" strike="noStrike" kern="1200" cap="none" spc="-100" normalizeH="0" baseline="0" noProof="0" dirty="0">
                <a:ln>
                  <a:noFill/>
                </a:ln>
                <a:solidFill>
                  <a:prstClr val="white"/>
                </a:solidFill>
                <a:effectLst/>
                <a:uLnTx/>
                <a:uFillTx/>
                <a:latin typeface="Trebuchet MS"/>
                <a:ea typeface="+mn-ea"/>
                <a:cs typeface="+mn-cs"/>
              </a:rPr>
              <a:t>Favorability</a:t>
            </a:r>
          </a:p>
        </p:txBody>
      </p:sp>
      <p:sp>
        <p:nvSpPr>
          <p:cNvPr id="29" name="TextBox 28">
            <a:extLst>
              <a:ext uri="{FF2B5EF4-FFF2-40B4-BE49-F238E27FC236}">
                <a16:creationId xmlns:a16="http://schemas.microsoft.com/office/drawing/2014/main" id="{D9856511-8246-495C-B3B9-4F54AEE5D001}"/>
              </a:ext>
            </a:extLst>
          </p:cNvPr>
          <p:cNvSpPr txBox="1"/>
          <p:nvPr/>
        </p:nvSpPr>
        <p:spPr>
          <a:xfrm>
            <a:off x="6779392" y="5688171"/>
            <a:ext cx="1627471" cy="461665"/>
          </a:xfrm>
          <a:prstGeom prst="rect">
            <a:avLst/>
          </a:prstGeom>
          <a:solidFill>
            <a:srgbClr val="3682B4"/>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LnTx/>
                <a:uFillTx/>
                <a:latin typeface="Trebuchet MS"/>
              </a:defRPr>
            </a:lvl1pPr>
          </a:lstStyle>
          <a:p>
            <a:r>
              <a:rPr lang="en-US" dirty="0"/>
              <a:t>Category: </a:t>
            </a:r>
          </a:p>
          <a:p>
            <a:r>
              <a:rPr lang="en-US" dirty="0"/>
              <a:t>Travel Credit Card</a:t>
            </a:r>
          </a:p>
        </p:txBody>
      </p:sp>
      <p:grpSp>
        <p:nvGrpSpPr>
          <p:cNvPr id="19" name="Group 18">
            <a:extLst>
              <a:ext uri="{FF2B5EF4-FFF2-40B4-BE49-F238E27FC236}">
                <a16:creationId xmlns:a16="http://schemas.microsoft.com/office/drawing/2014/main" id="{2C4FF187-FC24-4CA5-968F-8D34FAA1111A}"/>
              </a:ext>
            </a:extLst>
          </p:cNvPr>
          <p:cNvGrpSpPr/>
          <p:nvPr/>
        </p:nvGrpSpPr>
        <p:grpSpPr>
          <a:xfrm>
            <a:off x="68538" y="3732222"/>
            <a:ext cx="4525773" cy="2100294"/>
            <a:chOff x="68538" y="3732222"/>
            <a:chExt cx="4525773" cy="2100294"/>
          </a:xfrm>
        </p:grpSpPr>
        <p:pic>
          <p:nvPicPr>
            <p:cNvPr id="18" name="Picture 17">
              <a:extLst>
                <a:ext uri="{FF2B5EF4-FFF2-40B4-BE49-F238E27FC236}">
                  <a16:creationId xmlns:a16="http://schemas.microsoft.com/office/drawing/2014/main" id="{CB0D816D-5F93-4000-B8E5-3ADCD9CC31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56827" y="3732222"/>
              <a:ext cx="2637484" cy="2100294"/>
            </a:xfrm>
            <a:prstGeom prst="rect">
              <a:avLst/>
            </a:prstGeom>
          </p:spPr>
        </p:pic>
        <p:sp>
          <p:nvSpPr>
            <p:cNvPr id="38" name="TextBox 37">
              <a:extLst>
                <a:ext uri="{FF2B5EF4-FFF2-40B4-BE49-F238E27FC236}">
                  <a16:creationId xmlns:a16="http://schemas.microsoft.com/office/drawing/2014/main" id="{CF8B9CCD-7515-40B2-9DE2-ED6AC1E1E5B1}"/>
                </a:ext>
              </a:extLst>
            </p:cNvPr>
            <p:cNvSpPr txBox="1"/>
            <p:nvPr/>
          </p:nvSpPr>
          <p:spPr>
            <a:xfrm>
              <a:off x="68538" y="4055533"/>
              <a:ext cx="240273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Trebuchet MS"/>
                  <a:ea typeface="+mn-ea"/>
                  <a:cs typeface="+mn-cs"/>
                </a:rPr>
                <a:t>Upper Funnel</a:t>
              </a:r>
            </a:p>
          </p:txBody>
        </p:sp>
        <p:sp>
          <p:nvSpPr>
            <p:cNvPr id="39" name="TextBox 38">
              <a:extLst>
                <a:ext uri="{FF2B5EF4-FFF2-40B4-BE49-F238E27FC236}">
                  <a16:creationId xmlns:a16="http://schemas.microsoft.com/office/drawing/2014/main" id="{956B972C-AE4E-49F0-BFDA-9FC48058776C}"/>
                </a:ext>
              </a:extLst>
            </p:cNvPr>
            <p:cNvSpPr txBox="1"/>
            <p:nvPr/>
          </p:nvSpPr>
          <p:spPr>
            <a:xfrm>
              <a:off x="68538" y="4733315"/>
              <a:ext cx="240273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Trebuchet MS"/>
                  <a:ea typeface="+mn-ea"/>
                  <a:cs typeface="+mn-cs"/>
                </a:rPr>
                <a:t>Mid Funnel</a:t>
              </a:r>
            </a:p>
          </p:txBody>
        </p:sp>
        <p:sp>
          <p:nvSpPr>
            <p:cNvPr id="40" name="TextBox 39">
              <a:extLst>
                <a:ext uri="{FF2B5EF4-FFF2-40B4-BE49-F238E27FC236}">
                  <a16:creationId xmlns:a16="http://schemas.microsoft.com/office/drawing/2014/main" id="{78A5BB73-E2E2-42EE-B2D8-7FEE7CC4EB0C}"/>
                </a:ext>
              </a:extLst>
            </p:cNvPr>
            <p:cNvSpPr txBox="1"/>
            <p:nvPr/>
          </p:nvSpPr>
          <p:spPr>
            <a:xfrm>
              <a:off x="68538" y="5303719"/>
              <a:ext cx="240273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Trebuchet MS"/>
                  <a:ea typeface="+mn-ea"/>
                  <a:cs typeface="+mn-cs"/>
                </a:rPr>
                <a:t>Lower Funnel</a:t>
              </a:r>
            </a:p>
          </p:txBody>
        </p:sp>
      </p:grpSp>
      <p:pic>
        <p:nvPicPr>
          <p:cNvPr id="34" name="Picture 33">
            <a:extLst>
              <a:ext uri="{FF2B5EF4-FFF2-40B4-BE49-F238E27FC236}">
                <a16:creationId xmlns:a16="http://schemas.microsoft.com/office/drawing/2014/main" id="{6F61D6D9-4361-4A23-9C33-948CABF7D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104" y="5897986"/>
            <a:ext cx="659212" cy="297211"/>
          </a:xfrm>
          <a:prstGeom prst="rect">
            <a:avLst/>
          </a:prstGeom>
        </p:spPr>
      </p:pic>
      <p:pic>
        <p:nvPicPr>
          <p:cNvPr id="30" name="Picture 4" descr="Image result for comcast spotlight logo">
            <a:extLst>
              <a:ext uri="{FF2B5EF4-FFF2-40B4-BE49-F238E27FC236}">
                <a16:creationId xmlns:a16="http://schemas.microsoft.com/office/drawing/2014/main" id="{7A75D905-4729-487A-B21C-A6A7577F48E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4768" b="32152"/>
          <a:stretch/>
        </p:blipFill>
        <p:spPr bwMode="auto">
          <a:xfrm>
            <a:off x="10356983" y="5855573"/>
            <a:ext cx="842477" cy="27869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C6F5B33-26BE-47C2-B5B7-F012B40E4999}"/>
              </a:ext>
            </a:extLst>
          </p:cNvPr>
          <p:cNvGrpSpPr/>
          <p:nvPr/>
        </p:nvGrpSpPr>
        <p:grpSpPr>
          <a:xfrm>
            <a:off x="8270496" y="5305874"/>
            <a:ext cx="2807515" cy="227144"/>
            <a:chOff x="241249" y="3940829"/>
            <a:chExt cx="2807515" cy="227144"/>
          </a:xfrm>
        </p:grpSpPr>
        <p:sp>
          <p:nvSpPr>
            <p:cNvPr id="32" name="TextBox 31">
              <a:extLst>
                <a:ext uri="{FF2B5EF4-FFF2-40B4-BE49-F238E27FC236}">
                  <a16:creationId xmlns:a16="http://schemas.microsoft.com/office/drawing/2014/main" id="{75DF862F-5A42-4ED5-B314-C8D5268A5E9E}"/>
                </a:ext>
              </a:extLst>
            </p:cNvPr>
            <p:cNvSpPr txBox="1"/>
            <p:nvPr/>
          </p:nvSpPr>
          <p:spPr>
            <a:xfrm>
              <a:off x="418233" y="3940829"/>
              <a:ext cx="26305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Significant Increase at 90% Confidence</a:t>
              </a:r>
            </a:p>
          </p:txBody>
        </p:sp>
        <p:sp>
          <p:nvSpPr>
            <p:cNvPr id="33" name="Rectangle 32">
              <a:extLst>
                <a:ext uri="{FF2B5EF4-FFF2-40B4-BE49-F238E27FC236}">
                  <a16:creationId xmlns:a16="http://schemas.microsoft.com/office/drawing/2014/main" id="{F6E24486-33AC-49CD-9506-EC20027C8661}"/>
                </a:ext>
              </a:extLst>
            </p:cNvPr>
            <p:cNvSpPr/>
            <p:nvPr/>
          </p:nvSpPr>
          <p:spPr>
            <a:xfrm>
              <a:off x="241249" y="3975294"/>
              <a:ext cx="176984" cy="192679"/>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grpSp>
    </p:spTree>
    <p:extLst>
      <p:ext uri="{BB962C8B-B14F-4D97-AF65-F5344CB8AC3E}">
        <p14:creationId xmlns:p14="http://schemas.microsoft.com/office/powerpoint/2010/main" val="1873761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E7D7415E-29E5-45D0-ABB1-7A7DA8A654C5}"/>
              </a:ext>
            </a:extLst>
          </p:cNvPr>
          <p:cNvGraphicFramePr/>
          <p:nvPr>
            <p:extLst>
              <p:ext uri="{D42A27DB-BD31-4B8C-83A1-F6EECF244321}">
                <p14:modId xmlns:p14="http://schemas.microsoft.com/office/powerpoint/2010/main" val="2013161477"/>
              </p:ext>
            </p:extLst>
          </p:nvPr>
        </p:nvGraphicFramePr>
        <p:xfrm>
          <a:off x="4749875" y="778315"/>
          <a:ext cx="7479479" cy="53086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1A1FAE4-AB1F-411C-A2A2-206941FBF9F9}"/>
              </a:ext>
            </a:extLst>
          </p:cNvPr>
          <p:cNvSpPr txBox="1"/>
          <p:nvPr/>
        </p:nvSpPr>
        <p:spPr>
          <a:xfrm>
            <a:off x="168832" y="869624"/>
            <a:ext cx="418850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A9AC"/>
                </a:solidFill>
                <a:effectLst/>
                <a:uLnTx/>
                <a:uFillTx/>
                <a:latin typeface="Trebuchet MS" panose="020B0603020202020204" pitchFamily="34" charset="0"/>
                <a:ea typeface="+mn-ea"/>
                <a:cs typeface="+mn-cs"/>
              </a:rPr>
              <a:t>Lower Funnel Results </a:t>
            </a:r>
          </a:p>
        </p:txBody>
      </p:sp>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3" name="Rectangle 22">
            <a:extLst>
              <a:ext uri="{FF2B5EF4-FFF2-40B4-BE49-F238E27FC236}">
                <a16:creationId xmlns:a16="http://schemas.microsoft.com/office/drawing/2014/main" id="{59DC1C85-6760-45F8-A26E-8010CB6EF716}"/>
              </a:ext>
            </a:extLst>
          </p:cNvPr>
          <p:cNvSpPr/>
          <p:nvPr/>
        </p:nvSpPr>
        <p:spPr>
          <a:xfrm>
            <a:off x="-1593" y="6166199"/>
            <a:ext cx="82402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Kantar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Millward</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Brown,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Travel Card: Comcast Addressable TV Brand Lift Advertising Research</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January 2018. Sample Size for Addressable Audience: Addressable Control – n=101, Addressable Exposed – n-141; Flight dates: 10/2/2017 – 11/19/2017; Control respondents were weighted to match the exposed sample. Research Intent Q: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If you were thinking of applying for a credit card, to take advantage of mileage points/travel benefits, how likely would you be to research each of the following brand(s) of Credit Cards?</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Application Intent Q: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Again, if you were thinking of applying for a new credit card, to take advantage of mileage points/travel benefits, how likely are you to consider the following brand(s) of Credit Cards?</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t>
            </a:r>
          </a:p>
        </p:txBody>
      </p:sp>
      <p:sp>
        <p:nvSpPr>
          <p:cNvPr id="27" name="Rectangle 26">
            <a:extLst>
              <a:ext uri="{FF2B5EF4-FFF2-40B4-BE49-F238E27FC236}">
                <a16:creationId xmlns:a16="http://schemas.microsoft.com/office/drawing/2014/main" id="{25190EA5-BEBC-4A26-8624-D63D7415881A}"/>
              </a:ext>
            </a:extLst>
          </p:cNvPr>
          <p:cNvSpPr/>
          <p:nvPr/>
        </p:nvSpPr>
        <p:spPr>
          <a:xfrm>
            <a:off x="6762570" y="1718120"/>
            <a:ext cx="813232" cy="499761"/>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rebuchet MS"/>
                <a:ea typeface="+mn-ea"/>
                <a:cs typeface="+mn-cs"/>
              </a:rPr>
              <a:t>+20.1</a:t>
            </a:r>
          </a:p>
        </p:txBody>
      </p:sp>
      <p:sp>
        <p:nvSpPr>
          <p:cNvPr id="8" name="Rectangle 7">
            <a:extLst>
              <a:ext uri="{FF2B5EF4-FFF2-40B4-BE49-F238E27FC236}">
                <a16:creationId xmlns:a16="http://schemas.microsoft.com/office/drawing/2014/main" id="{B3D23483-02D4-46FE-BF34-AA40FCC3BDF2}"/>
              </a:ext>
            </a:extLst>
          </p:cNvPr>
          <p:cNvSpPr/>
          <p:nvPr/>
        </p:nvSpPr>
        <p:spPr>
          <a:xfrm>
            <a:off x="10343362" y="1718119"/>
            <a:ext cx="813232" cy="499761"/>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rebuchet MS"/>
                <a:ea typeface="+mn-ea"/>
                <a:cs typeface="+mn-cs"/>
              </a:rPr>
              <a:t>+19.8</a:t>
            </a:r>
          </a:p>
        </p:txBody>
      </p:sp>
      <p:pic>
        <p:nvPicPr>
          <p:cNvPr id="4" name="Picture 3">
            <a:extLst>
              <a:ext uri="{FF2B5EF4-FFF2-40B4-BE49-F238E27FC236}">
                <a16:creationId xmlns:a16="http://schemas.microsoft.com/office/drawing/2014/main" id="{B3C5BA89-473A-4E77-BEBD-7DDC70E5082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71291" y="4432493"/>
            <a:ext cx="2949612" cy="1577983"/>
          </a:xfrm>
          <a:prstGeom prst="rect">
            <a:avLst/>
          </a:prstGeom>
        </p:spPr>
      </p:pic>
      <p:grpSp>
        <p:nvGrpSpPr>
          <p:cNvPr id="13" name="Group 12">
            <a:extLst>
              <a:ext uri="{FF2B5EF4-FFF2-40B4-BE49-F238E27FC236}">
                <a16:creationId xmlns:a16="http://schemas.microsoft.com/office/drawing/2014/main" id="{CFE473A9-A8B8-4236-9ED3-A53E8C77A68C}"/>
              </a:ext>
            </a:extLst>
          </p:cNvPr>
          <p:cNvGrpSpPr/>
          <p:nvPr/>
        </p:nvGrpSpPr>
        <p:grpSpPr>
          <a:xfrm>
            <a:off x="7612195" y="5830480"/>
            <a:ext cx="3664971" cy="227144"/>
            <a:chOff x="241249" y="3940829"/>
            <a:chExt cx="3664971" cy="227144"/>
          </a:xfrm>
        </p:grpSpPr>
        <p:sp>
          <p:nvSpPr>
            <p:cNvPr id="14" name="TextBox 13">
              <a:extLst>
                <a:ext uri="{FF2B5EF4-FFF2-40B4-BE49-F238E27FC236}">
                  <a16:creationId xmlns:a16="http://schemas.microsoft.com/office/drawing/2014/main" id="{2B622D80-E451-4F3A-81AC-A64759871209}"/>
                </a:ext>
              </a:extLst>
            </p:cNvPr>
            <p:cNvSpPr txBox="1"/>
            <p:nvPr/>
          </p:nvSpPr>
          <p:spPr>
            <a:xfrm>
              <a:off x="418233" y="3940829"/>
              <a:ext cx="348798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Trebuchet MS"/>
                  <a:ea typeface="+mn-ea"/>
                  <a:cs typeface="+mn-cs"/>
                </a:rPr>
                <a:t>Significant Increase at 90% Confidence</a:t>
              </a:r>
            </a:p>
          </p:txBody>
        </p:sp>
        <p:sp>
          <p:nvSpPr>
            <p:cNvPr id="15" name="Rectangle 14">
              <a:extLst>
                <a:ext uri="{FF2B5EF4-FFF2-40B4-BE49-F238E27FC236}">
                  <a16:creationId xmlns:a16="http://schemas.microsoft.com/office/drawing/2014/main" id="{617DE082-25A0-4160-90CF-D18E03D45E40}"/>
                </a:ext>
              </a:extLst>
            </p:cNvPr>
            <p:cNvSpPr/>
            <p:nvPr/>
          </p:nvSpPr>
          <p:spPr>
            <a:xfrm>
              <a:off x="241249" y="3975294"/>
              <a:ext cx="176984" cy="192679"/>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grpSp>
      <p:sp>
        <p:nvSpPr>
          <p:cNvPr id="16" name="TextBox 15">
            <a:extLst>
              <a:ext uri="{FF2B5EF4-FFF2-40B4-BE49-F238E27FC236}">
                <a16:creationId xmlns:a16="http://schemas.microsoft.com/office/drawing/2014/main" id="{D1FAC9A2-3B58-4B3D-AA9A-2F2A05ECCDEE}"/>
              </a:ext>
            </a:extLst>
          </p:cNvPr>
          <p:cNvSpPr txBox="1"/>
          <p:nvPr/>
        </p:nvSpPr>
        <p:spPr>
          <a:xfrm>
            <a:off x="168832" y="1391249"/>
            <a:ext cx="4354530" cy="3016210"/>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a:ea typeface="+mn-ea"/>
                <a:cs typeface="+mn-cs"/>
              </a:rPr>
              <a:t>Exposed viewers were not only educated about the Travel Card, but were also driven to research it more and ultimately apply for it.</a:t>
            </a:r>
          </a:p>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a:ea typeface="+mn-ea"/>
                <a:cs typeface="+mn-cs"/>
              </a:rPr>
              <a:t>An Addressable TV campaign can help build awareness and favorability for brands. By being present throughout the process, brands can stay at the top of mind for consumers and lead to more conversions.</a:t>
            </a:r>
          </a:p>
        </p:txBody>
      </p:sp>
      <p:cxnSp>
        <p:nvCxnSpPr>
          <p:cNvPr id="17" name="Straight Connector 16">
            <a:extLst>
              <a:ext uri="{FF2B5EF4-FFF2-40B4-BE49-F238E27FC236}">
                <a16:creationId xmlns:a16="http://schemas.microsoft.com/office/drawing/2014/main" id="{E07F047C-8C81-4254-9DBE-E2F957382654}"/>
              </a:ext>
            </a:extLst>
          </p:cNvPr>
          <p:cNvCxnSpPr>
            <a:cxnSpLocks/>
          </p:cNvCxnSpPr>
          <p:nvPr/>
        </p:nvCxnSpPr>
        <p:spPr>
          <a:xfrm>
            <a:off x="4662789" y="778315"/>
            <a:ext cx="0" cy="5301723"/>
          </a:xfrm>
          <a:prstGeom prst="line">
            <a:avLst/>
          </a:prstGeom>
          <a:ln w="28575">
            <a:solidFill>
              <a:srgbClr val="00A9AC"/>
            </a:solidFill>
            <a:prstDash val="sysDash"/>
          </a:ln>
          <a:effectLst/>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47782435-C962-4B6D-887F-BFDDC5DA9E7F}"/>
              </a:ext>
            </a:extLst>
          </p:cNvPr>
          <p:cNvSpPr txBox="1"/>
          <p:nvPr/>
        </p:nvSpPr>
        <p:spPr>
          <a:xfrm>
            <a:off x="301557" y="191938"/>
            <a:ext cx="1187747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Trebuchet MS"/>
                <a:ea typeface="+mn-ea"/>
                <a:cs typeface="+mn-cs"/>
              </a:rPr>
              <a:t>“Full-Funnel” Case Study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Positive </a:t>
            </a:r>
            <a:r>
              <a:rPr kumimoji="0" lang="en-US" sz="2600" b="0" i="1" u="none" strike="noStrike" kern="1200" cap="none" spc="-100" normalizeH="0" baseline="0" noProof="0" dirty="0">
                <a:ln>
                  <a:noFill/>
                </a:ln>
                <a:solidFill>
                  <a:prstClr val="black"/>
                </a:solidFill>
                <a:effectLst/>
                <a:uLnTx/>
                <a:uFillTx/>
                <a:latin typeface="Trebuchet MS"/>
                <a:ea typeface="+mn-ea"/>
                <a:cs typeface="+mn-cs"/>
              </a:rPr>
              <a:t>Lower</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Funnel Outcomes For Intent</a:t>
            </a:r>
          </a:p>
        </p:txBody>
      </p:sp>
      <p:pic>
        <p:nvPicPr>
          <p:cNvPr id="22" name="Picture 4" descr="Image result for comcast spotlight logo">
            <a:extLst>
              <a:ext uri="{FF2B5EF4-FFF2-40B4-BE49-F238E27FC236}">
                <a16:creationId xmlns:a16="http://schemas.microsoft.com/office/drawing/2014/main" id="{E3338FEB-4434-467E-9071-C1EB97CC717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4768" b="32152"/>
          <a:stretch/>
        </p:blipFill>
        <p:spPr bwMode="auto">
          <a:xfrm>
            <a:off x="10554832" y="5989229"/>
            <a:ext cx="765888" cy="2533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020044-7508-4DDD-8623-9EBA0962D18A}"/>
              </a:ext>
            </a:extLst>
          </p:cNvPr>
          <p:cNvSpPr txBox="1"/>
          <p:nvPr/>
        </p:nvSpPr>
        <p:spPr>
          <a:xfrm>
            <a:off x="4802217" y="885012"/>
            <a:ext cx="1627471" cy="461665"/>
          </a:xfrm>
          <a:prstGeom prst="rect">
            <a:avLst/>
          </a:prstGeom>
          <a:solidFill>
            <a:srgbClr val="3682B4"/>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LnTx/>
                <a:uFillTx/>
                <a:latin typeface="Trebuchet MS"/>
              </a:defRPr>
            </a:lvl1pPr>
          </a:lstStyle>
          <a:p>
            <a:r>
              <a:rPr lang="en-US" dirty="0"/>
              <a:t>Category: </a:t>
            </a:r>
          </a:p>
          <a:p>
            <a:r>
              <a:rPr lang="en-US" dirty="0"/>
              <a:t>Travel Credit Card</a:t>
            </a:r>
          </a:p>
        </p:txBody>
      </p:sp>
      <p:pic>
        <p:nvPicPr>
          <p:cNvPr id="21" name="Picture 20">
            <a:extLst>
              <a:ext uri="{FF2B5EF4-FFF2-40B4-BE49-F238E27FC236}">
                <a16:creationId xmlns:a16="http://schemas.microsoft.com/office/drawing/2014/main" id="{1CBDA3DE-4BB2-4F15-AB50-373861292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0709" y="5990553"/>
            <a:ext cx="659212" cy="297211"/>
          </a:xfrm>
          <a:prstGeom prst="rect">
            <a:avLst/>
          </a:prstGeom>
        </p:spPr>
      </p:pic>
    </p:spTree>
    <p:extLst>
      <p:ext uri="{BB962C8B-B14F-4D97-AF65-F5344CB8AC3E}">
        <p14:creationId xmlns:p14="http://schemas.microsoft.com/office/powerpoint/2010/main" val="2768456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A1FAE4-AB1F-411C-A2A2-206941FBF9F9}"/>
              </a:ext>
            </a:extLst>
          </p:cNvPr>
          <p:cNvSpPr txBox="1"/>
          <p:nvPr/>
        </p:nvSpPr>
        <p:spPr>
          <a:xfrm>
            <a:off x="1991" y="211648"/>
            <a:ext cx="1219000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Creative Messaging Is Also Important Throughout The Funnel </a:t>
            </a:r>
            <a:r>
              <a:rPr lang="en-US" sz="2600" dirty="0">
                <a:solidFill>
                  <a:prstClr val="white"/>
                </a:solidFill>
                <a:latin typeface="Trebuchet MS" panose="020B0603020202020204" pitchFamily="34" charset="0"/>
              </a:rPr>
              <a:t>And </a:t>
            </a:r>
            <a:r>
              <a:rPr kumimoji="0" lang="en-US" sz="2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Addressable TV Can Help Inform Advertisers Which Ads Do Best To Inspire Action By Consumers</a:t>
            </a:r>
          </a:p>
        </p:txBody>
      </p:sp>
      <p:pic>
        <p:nvPicPr>
          <p:cNvPr id="10" name="Picture 9">
            <a:extLst>
              <a:ext uri="{FF2B5EF4-FFF2-40B4-BE49-F238E27FC236}">
                <a16:creationId xmlns:a16="http://schemas.microsoft.com/office/drawing/2014/main" id="{56CE56D0-DB04-4BF3-83DE-3248440FE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673" y="6571058"/>
            <a:ext cx="2930461" cy="161904"/>
          </a:xfrm>
          <a:prstGeom prst="rect">
            <a:avLst/>
          </a:prstGeom>
        </p:spPr>
      </p:pic>
      <p:sp>
        <p:nvSpPr>
          <p:cNvPr id="12" name="Slide Number Placeholder 5">
            <a:extLst>
              <a:ext uri="{FF2B5EF4-FFF2-40B4-BE49-F238E27FC236}">
                <a16:creationId xmlns:a16="http://schemas.microsoft.com/office/drawing/2014/main" id="{5DA690E3-9ECD-4930-8BFA-1D436F034077}"/>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3" name="Rectangle 22">
            <a:extLst>
              <a:ext uri="{FF2B5EF4-FFF2-40B4-BE49-F238E27FC236}">
                <a16:creationId xmlns:a16="http://schemas.microsoft.com/office/drawing/2014/main" id="{59DC1C85-6760-45F8-A26E-8010CB6EF716}"/>
              </a:ext>
            </a:extLst>
          </p:cNvPr>
          <p:cNvSpPr/>
          <p:nvPr/>
        </p:nvSpPr>
        <p:spPr>
          <a:xfrm>
            <a:off x="52588" y="6278670"/>
            <a:ext cx="6822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Kantar </a:t>
            </a:r>
            <a:r>
              <a:rPr kumimoji="0" lang="en-US" sz="800" b="0"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Millward</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Brown, </a:t>
            </a:r>
            <a:r>
              <a:rPr kumimoji="0" lang="en-US" sz="8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Travel Card: Comcast Addressable TV Brand Lift Advertising Research</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January 2018. Sample Size for Addressable Audience: Addressable Control – n=101, Addressable Exposed – n-141; Flight dates: 10/2/2017 – 11/19/2017; Control respondents were weighted to match the exposed sample. Aided Ad Recall Q: </a:t>
            </a:r>
            <a:r>
              <a:rPr kumimoji="0" lang="en-US" sz="8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Have you seen this ad before viewing it in the survey</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Ad Impact on Action Intent Q: </a:t>
            </a:r>
            <a:r>
              <a:rPr kumimoji="0" lang="en-US" sz="8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Please select any of the following actions you would take as a result of seeing this ad.</a:t>
            </a:r>
          </a:p>
        </p:txBody>
      </p:sp>
      <p:grpSp>
        <p:nvGrpSpPr>
          <p:cNvPr id="4" name="Group 3">
            <a:extLst>
              <a:ext uri="{FF2B5EF4-FFF2-40B4-BE49-F238E27FC236}">
                <a16:creationId xmlns:a16="http://schemas.microsoft.com/office/drawing/2014/main" id="{58599A91-E647-4ADE-9B65-F5B051AD9F91}"/>
              </a:ext>
            </a:extLst>
          </p:cNvPr>
          <p:cNvGrpSpPr/>
          <p:nvPr/>
        </p:nvGrpSpPr>
        <p:grpSpPr>
          <a:xfrm>
            <a:off x="416689" y="2762355"/>
            <a:ext cx="2546428" cy="347240"/>
            <a:chOff x="416689" y="1574157"/>
            <a:chExt cx="2546428" cy="347240"/>
          </a:xfrm>
        </p:grpSpPr>
        <p:sp>
          <p:nvSpPr>
            <p:cNvPr id="2" name="Rectangle 1">
              <a:extLst>
                <a:ext uri="{FF2B5EF4-FFF2-40B4-BE49-F238E27FC236}">
                  <a16:creationId xmlns:a16="http://schemas.microsoft.com/office/drawing/2014/main" id="{4530B8E3-655D-41A3-9640-1381E482D614}"/>
                </a:ext>
              </a:extLst>
            </p:cNvPr>
            <p:cNvSpPr/>
            <p:nvPr/>
          </p:nvSpPr>
          <p:spPr>
            <a:xfrm>
              <a:off x="416689" y="1574157"/>
              <a:ext cx="636607" cy="347240"/>
            </a:xfrm>
            <a:prstGeom prst="rect">
              <a:avLst/>
            </a:prstGeom>
            <a:solidFill>
              <a:srgbClr val="00A9A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25%</a:t>
              </a:r>
            </a:p>
          </p:txBody>
        </p:sp>
        <p:sp>
          <p:nvSpPr>
            <p:cNvPr id="20" name="Rectangle 19">
              <a:extLst>
                <a:ext uri="{FF2B5EF4-FFF2-40B4-BE49-F238E27FC236}">
                  <a16:creationId xmlns:a16="http://schemas.microsoft.com/office/drawing/2014/main" id="{32251048-2C6E-496C-AD0D-9FEF49C85449}"/>
                </a:ext>
              </a:extLst>
            </p:cNvPr>
            <p:cNvSpPr/>
            <p:nvPr/>
          </p:nvSpPr>
          <p:spPr>
            <a:xfrm>
              <a:off x="1053296" y="1574157"/>
              <a:ext cx="1909821" cy="347240"/>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sp>
        <p:nvSpPr>
          <p:cNvPr id="3" name="TextBox 2">
            <a:extLst>
              <a:ext uri="{FF2B5EF4-FFF2-40B4-BE49-F238E27FC236}">
                <a16:creationId xmlns:a16="http://schemas.microsoft.com/office/drawing/2014/main" id="{5681C129-3EAE-4E4D-88CF-5A7BB93CC25C}"/>
              </a:ext>
            </a:extLst>
          </p:cNvPr>
          <p:cNvSpPr txBox="1"/>
          <p:nvPr/>
        </p:nvSpPr>
        <p:spPr>
          <a:xfrm>
            <a:off x="972465" y="3221216"/>
            <a:ext cx="14348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“Creative B”</a:t>
            </a:r>
          </a:p>
        </p:txBody>
      </p:sp>
      <p:grpSp>
        <p:nvGrpSpPr>
          <p:cNvPr id="21" name="Group 20">
            <a:extLst>
              <a:ext uri="{FF2B5EF4-FFF2-40B4-BE49-F238E27FC236}">
                <a16:creationId xmlns:a16="http://schemas.microsoft.com/office/drawing/2014/main" id="{EC85FE77-595B-4351-A660-9004B422F74B}"/>
              </a:ext>
            </a:extLst>
          </p:cNvPr>
          <p:cNvGrpSpPr/>
          <p:nvPr/>
        </p:nvGrpSpPr>
        <p:grpSpPr>
          <a:xfrm>
            <a:off x="416689" y="3671391"/>
            <a:ext cx="2546428" cy="347240"/>
            <a:chOff x="416689" y="1574157"/>
            <a:chExt cx="2546428" cy="347240"/>
          </a:xfrm>
        </p:grpSpPr>
        <p:sp>
          <p:nvSpPr>
            <p:cNvPr id="24" name="Rectangle 23">
              <a:extLst>
                <a:ext uri="{FF2B5EF4-FFF2-40B4-BE49-F238E27FC236}">
                  <a16:creationId xmlns:a16="http://schemas.microsoft.com/office/drawing/2014/main" id="{40C314E5-22FD-4B06-A487-084D83727655}"/>
                </a:ext>
              </a:extLst>
            </p:cNvPr>
            <p:cNvSpPr/>
            <p:nvPr/>
          </p:nvSpPr>
          <p:spPr>
            <a:xfrm>
              <a:off x="1053296" y="1574157"/>
              <a:ext cx="1909821" cy="347240"/>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304EC3B6-CF63-410D-B29D-55F7F47A4271}"/>
                </a:ext>
              </a:extLst>
            </p:cNvPr>
            <p:cNvSpPr/>
            <p:nvPr/>
          </p:nvSpPr>
          <p:spPr>
            <a:xfrm>
              <a:off x="416689" y="1574157"/>
              <a:ext cx="1122744" cy="347240"/>
            </a:xfrm>
            <a:prstGeom prst="rect">
              <a:avLst/>
            </a:prstGeom>
            <a:solidFill>
              <a:srgbClr val="00A9A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32%</a:t>
              </a:r>
            </a:p>
          </p:txBody>
        </p:sp>
      </p:grpSp>
      <p:sp>
        <p:nvSpPr>
          <p:cNvPr id="25" name="TextBox 24">
            <a:extLst>
              <a:ext uri="{FF2B5EF4-FFF2-40B4-BE49-F238E27FC236}">
                <a16:creationId xmlns:a16="http://schemas.microsoft.com/office/drawing/2014/main" id="{7E37F2BD-1EDC-4028-A9AE-75D57294F8D8}"/>
              </a:ext>
            </a:extLst>
          </p:cNvPr>
          <p:cNvSpPr txBox="1"/>
          <p:nvPr/>
        </p:nvSpPr>
        <p:spPr>
          <a:xfrm>
            <a:off x="972465" y="4130252"/>
            <a:ext cx="14348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“Creative A”</a:t>
            </a:r>
          </a:p>
        </p:txBody>
      </p:sp>
      <p:sp>
        <p:nvSpPr>
          <p:cNvPr id="26" name="TextBox 25">
            <a:extLst>
              <a:ext uri="{FF2B5EF4-FFF2-40B4-BE49-F238E27FC236}">
                <a16:creationId xmlns:a16="http://schemas.microsoft.com/office/drawing/2014/main" id="{6CC2979F-4AB2-4C9B-B58E-D526CDBE14D1}"/>
              </a:ext>
            </a:extLst>
          </p:cNvPr>
          <p:cNvSpPr txBox="1"/>
          <p:nvPr/>
        </p:nvSpPr>
        <p:spPr>
          <a:xfrm>
            <a:off x="5446969" y="1653942"/>
            <a:ext cx="42569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rebuchet MS"/>
                <a:ea typeface="+mn-ea"/>
                <a:cs typeface="+mn-cs"/>
              </a:rPr>
              <a:t>Ad Impact on Action Intent</a:t>
            </a:r>
          </a:p>
        </p:txBody>
      </p:sp>
      <p:cxnSp>
        <p:nvCxnSpPr>
          <p:cNvPr id="27" name="Straight Connector 26">
            <a:extLst>
              <a:ext uri="{FF2B5EF4-FFF2-40B4-BE49-F238E27FC236}">
                <a16:creationId xmlns:a16="http://schemas.microsoft.com/office/drawing/2014/main" id="{35F9C9BC-E741-407A-AF38-68B686EF2331}"/>
              </a:ext>
            </a:extLst>
          </p:cNvPr>
          <p:cNvCxnSpPr/>
          <p:nvPr/>
        </p:nvCxnSpPr>
        <p:spPr>
          <a:xfrm>
            <a:off x="3378977" y="1712497"/>
            <a:ext cx="0" cy="3694545"/>
          </a:xfrm>
          <a:prstGeom prst="line">
            <a:avLst/>
          </a:prstGeom>
          <a:ln w="28575">
            <a:solidFill>
              <a:schemeClr val="bg1"/>
            </a:solidFill>
            <a:prstDash val="solid"/>
          </a:ln>
          <a:effectLst/>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AFD0A80-E9FA-4864-9EF7-F67379811E09}"/>
              </a:ext>
            </a:extLst>
          </p:cNvPr>
          <p:cNvSpPr txBox="1"/>
          <p:nvPr/>
        </p:nvSpPr>
        <p:spPr>
          <a:xfrm>
            <a:off x="344499" y="1977531"/>
            <a:ext cx="277283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rebuchet MS"/>
                <a:ea typeface="+mn-ea"/>
                <a:cs typeface="+mn-cs"/>
              </a:rPr>
              <a:t>Aided Ad Recall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Trebuchet MS"/>
                <a:ea typeface="+mn-ea"/>
                <a:cs typeface="+mn-cs"/>
              </a:rPr>
              <a:t>(Exposed n = 139)</a:t>
            </a:r>
          </a:p>
        </p:txBody>
      </p:sp>
      <p:graphicFrame>
        <p:nvGraphicFramePr>
          <p:cNvPr id="8" name="Chart 7">
            <a:extLst>
              <a:ext uri="{FF2B5EF4-FFF2-40B4-BE49-F238E27FC236}">
                <a16:creationId xmlns:a16="http://schemas.microsoft.com/office/drawing/2014/main" id="{68D5F534-1A0F-4BF8-9896-3C9CE425D08C}"/>
              </a:ext>
            </a:extLst>
          </p:cNvPr>
          <p:cNvGraphicFramePr/>
          <p:nvPr/>
        </p:nvGraphicFramePr>
        <p:xfrm>
          <a:off x="3560527" y="1878358"/>
          <a:ext cx="8303518" cy="4022726"/>
        </p:xfrm>
        <a:graphic>
          <a:graphicData uri="http://schemas.openxmlformats.org/drawingml/2006/chart">
            <c:chart xmlns:c="http://schemas.openxmlformats.org/drawingml/2006/chart" xmlns:r="http://schemas.openxmlformats.org/officeDocument/2006/relationships" r:id="rId4"/>
          </a:graphicData>
        </a:graphic>
      </p:graphicFrame>
      <p:cxnSp>
        <p:nvCxnSpPr>
          <p:cNvPr id="29" name="Straight Connector 28">
            <a:extLst>
              <a:ext uri="{FF2B5EF4-FFF2-40B4-BE49-F238E27FC236}">
                <a16:creationId xmlns:a16="http://schemas.microsoft.com/office/drawing/2014/main" id="{3FDA08CD-EB09-4737-900D-0E934319185A}"/>
              </a:ext>
            </a:extLst>
          </p:cNvPr>
          <p:cNvCxnSpPr/>
          <p:nvPr/>
        </p:nvCxnSpPr>
        <p:spPr>
          <a:xfrm>
            <a:off x="4691760" y="1914756"/>
            <a:ext cx="0" cy="3053343"/>
          </a:xfrm>
          <a:prstGeom prst="line">
            <a:avLst/>
          </a:prstGeom>
          <a:ln w="28575">
            <a:solidFill>
              <a:schemeClr val="bg1">
                <a:lumMod val="75000"/>
              </a:schemeClr>
            </a:solidFill>
            <a:prstDash val="sysDash"/>
          </a:ln>
          <a:effectLst/>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E88EDCD6-9E04-4B34-9934-802E2A715C5F}"/>
              </a:ext>
            </a:extLst>
          </p:cNvPr>
          <p:cNvSpPr txBox="1"/>
          <p:nvPr/>
        </p:nvSpPr>
        <p:spPr>
          <a:xfrm>
            <a:off x="52588" y="5491390"/>
            <a:ext cx="35352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Case Study: Travel Credit Card</a:t>
            </a:r>
          </a:p>
        </p:txBody>
      </p:sp>
      <p:pic>
        <p:nvPicPr>
          <p:cNvPr id="30" name="Picture 6" descr="Image result for comcast spotlight logo">
            <a:extLst>
              <a:ext uri="{FF2B5EF4-FFF2-40B4-BE49-F238E27FC236}">
                <a16:creationId xmlns:a16="http://schemas.microsoft.com/office/drawing/2014/main" id="{EC378E29-3B89-4B78-9DBD-49A6D9C383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0508" y="5955138"/>
            <a:ext cx="891355" cy="2694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4DFED17-2962-4714-A813-38D28D9CF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4833" y="5941271"/>
            <a:ext cx="659212" cy="297211"/>
          </a:xfrm>
          <a:prstGeom prst="rect">
            <a:avLst/>
          </a:prstGeom>
        </p:spPr>
      </p:pic>
    </p:spTree>
    <p:extLst>
      <p:ext uri="{BB962C8B-B14F-4D97-AF65-F5344CB8AC3E}">
        <p14:creationId xmlns:p14="http://schemas.microsoft.com/office/powerpoint/2010/main" val="271150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1" y="2853342"/>
            <a:ext cx="8243522" cy="1851842"/>
          </a:xfrm>
          <a:prstGeom prst="rect">
            <a:avLst/>
          </a:prstGeom>
          <a:solidFill>
            <a:srgbClr val="3682B4">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A9AC"/>
              </a:solidFill>
              <a:effectLst/>
              <a:uLnTx/>
              <a:uFillTx/>
              <a:latin typeface="Calibri"/>
              <a:ea typeface="+mn-ea"/>
              <a:cs typeface="+mn-cs"/>
            </a:endParaRPr>
          </a:p>
        </p:txBody>
      </p:sp>
      <p:sp>
        <p:nvSpPr>
          <p:cNvPr id="9" name="TextBox 8"/>
          <p:cNvSpPr txBox="1"/>
          <p:nvPr/>
        </p:nvSpPr>
        <p:spPr>
          <a:xfrm>
            <a:off x="261882" y="3425447"/>
            <a:ext cx="7669544" cy="579646"/>
          </a:xfrm>
          <a:prstGeom prst="rect">
            <a:avLst/>
          </a:prstGeom>
          <a:noFill/>
        </p:spPr>
        <p:txBody>
          <a:bodyPr wrap="square" rtlCol="0">
            <a:spAutoFit/>
          </a:bodyPr>
          <a:lstStyle/>
          <a:p>
            <a:pPr marL="0" marR="0" lvl="0" indent="0" algn="l" defTabSz="457109" rtl="0" eaLnBrk="1" fontAlgn="auto" latinLnBrk="0" hangingPunct="1">
              <a:lnSpc>
                <a:spcPts val="3799"/>
              </a:lnSpc>
              <a:spcBef>
                <a:spcPts val="0"/>
              </a:spcBef>
              <a:spcAft>
                <a:spcPts val="0"/>
              </a:spcAft>
              <a:buClrTx/>
              <a:buSzTx/>
              <a:buFontTx/>
              <a:buNone/>
              <a:tabLst/>
              <a:defRPr/>
            </a:pPr>
            <a:r>
              <a:rPr kumimoji="0" lang="en-US" sz="3999" b="0" i="0" u="none" strike="noStrike" kern="1200" cap="none" spc="-100" normalizeH="0" baseline="0" noProof="0" dirty="0">
                <a:ln>
                  <a:noFill/>
                </a:ln>
                <a:solidFill>
                  <a:prstClr val="white"/>
                </a:solidFill>
                <a:effectLst/>
                <a:uLnTx/>
                <a:uFillTx/>
                <a:latin typeface="Trebuchet MS" panose="020B0603020202020204" pitchFamily="34" charset="0"/>
                <a:ea typeface="+mn-ea"/>
                <a:cs typeface="+mn-cs"/>
              </a:rPr>
              <a:t>Addressable TV’s Increasing Scale</a:t>
            </a:r>
          </a:p>
        </p:txBody>
      </p:sp>
    </p:spTree>
    <p:extLst>
      <p:ext uri="{BB962C8B-B14F-4D97-AF65-F5344CB8AC3E}">
        <p14:creationId xmlns:p14="http://schemas.microsoft.com/office/powerpoint/2010/main" val="322951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000" t="6720" r="1127" b="11533"/>
          <a:stretch/>
        </p:blipFill>
        <p:spPr>
          <a:xfrm>
            <a:off x="6447875" y="0"/>
            <a:ext cx="5736339" cy="6858000"/>
          </a:xfrm>
          <a:prstGeom prst="rect">
            <a:avLst/>
          </a:prstGeom>
        </p:spPr>
      </p:pic>
      <p:sp>
        <p:nvSpPr>
          <p:cNvPr id="2" name="Title Placeholder 1"/>
          <p:cNvSpPr txBox="1">
            <a:spLocks/>
          </p:cNvSpPr>
          <p:nvPr/>
        </p:nvSpPr>
        <p:spPr>
          <a:xfrm>
            <a:off x="79071" y="117227"/>
            <a:ext cx="6294193"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cs typeface="+mj-cs"/>
              </a:rPr>
              <a:t>Approximately 64 Million U.S. Households Now Have Addressable TV Capabilities</a:t>
            </a:r>
          </a:p>
        </p:txBody>
      </p:sp>
      <p:sp>
        <p:nvSpPr>
          <p:cNvPr id="10" name="TextBox 9"/>
          <p:cNvSpPr txBox="1"/>
          <p:nvPr/>
        </p:nvSpPr>
        <p:spPr>
          <a:xfrm>
            <a:off x="79070" y="6306095"/>
            <a:ext cx="6368805" cy="461665"/>
          </a:xfrm>
          <a:prstGeom prst="rect">
            <a:avLst/>
          </a:prstGeom>
          <a:noFill/>
        </p:spPr>
        <p:txBody>
          <a:bodyPr wrap="square" rtlCol="0">
            <a:spAutoFit/>
          </a:bodyPr>
          <a:lstStyle/>
          <a:p>
            <a:pPr>
              <a:defRPr/>
            </a:pPr>
            <a:r>
              <a:rPr kumimoji="0" lang="en-US" sz="800" b="0" i="0" u="none" strike="noStrike" kern="0" cap="none" spc="0" normalizeH="0" baseline="0" noProof="0" dirty="0">
                <a:ln>
                  <a:noFill/>
                </a:ln>
                <a:effectLst/>
                <a:uLnTx/>
                <a:uFillTx/>
                <a:latin typeface="Trebuchet MS" panose="020B0603020202020204" pitchFamily="34" charset="0"/>
                <a:ea typeface="+mn-ea"/>
                <a:cs typeface="+mn-cs"/>
              </a:rPr>
              <a:t>Source: </a:t>
            </a:r>
            <a:r>
              <a:rPr lang="en-US" sz="800" kern="0" dirty="0" err="1">
                <a:latin typeface="Trebuchet MS" panose="020B0603020202020204" pitchFamily="34" charset="0"/>
              </a:rPr>
              <a:t>FreeWheel</a:t>
            </a:r>
            <a:r>
              <a:rPr lang="en-US" sz="800" kern="0" dirty="0">
                <a:latin typeface="Trebuchet MS" panose="020B0603020202020204" pitchFamily="34" charset="0"/>
              </a:rPr>
              <a:t>, </a:t>
            </a:r>
            <a:r>
              <a:rPr lang="en-US" sz="800" i="1" kern="0" dirty="0">
                <a:latin typeface="Trebuchet MS" panose="020B0603020202020204" pitchFamily="34" charset="0"/>
              </a:rPr>
              <a:t>A Buyer’s Guide to the New Living </a:t>
            </a:r>
            <a:r>
              <a:rPr lang="en-US" sz="800" kern="0" dirty="0">
                <a:latin typeface="Trebuchet MS" panose="020B0603020202020204" pitchFamily="34" charset="0"/>
              </a:rPr>
              <a:t>Room, October 2018; eMarketer, July 2018.  Note: includes targeted TV ads delivered on a home-by-home basis via cable and satellite boxes; includes video-on-demand (VOD); excludes connected TV, smart TV and over-the-top (OTT). Ad-supported OTT estimate (approx. $2.0B) based on </a:t>
            </a:r>
            <a:r>
              <a:rPr lang="en-US" sz="800" dirty="0"/>
              <a:t>MAGNA US Ad Revenue Forecasts, September 2018.</a:t>
            </a:r>
            <a:endParaRPr lang="en-US" sz="800" b="1" i="1" u="sng" kern="0" dirty="0">
              <a:latin typeface="Trebuchet MS" panose="020B0603020202020204" pitchFamily="34" charset="0"/>
            </a:endParaRPr>
          </a:p>
        </p:txBody>
      </p:sp>
      <p:sp>
        <p:nvSpPr>
          <p:cNvPr id="7" name="TextBox 6"/>
          <p:cNvSpPr txBox="1"/>
          <p:nvPr/>
        </p:nvSpPr>
        <p:spPr>
          <a:xfrm>
            <a:off x="526670" y="1184318"/>
            <a:ext cx="5386930"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As of 2018, there were 64MM Addressable TV HHs across all DMAs within the U.S., representing more than 54% of TV HHs</a:t>
            </a:r>
          </a:p>
        </p:txBody>
      </p:sp>
      <p:graphicFrame>
        <p:nvGraphicFramePr>
          <p:cNvPr id="8" name="Diagram 7"/>
          <p:cNvGraphicFramePr/>
          <p:nvPr>
            <p:extLst>
              <p:ext uri="{D42A27DB-BD31-4B8C-83A1-F6EECF244321}">
                <p14:modId xmlns:p14="http://schemas.microsoft.com/office/powerpoint/2010/main" val="2434000595"/>
              </p:ext>
            </p:extLst>
          </p:nvPr>
        </p:nvGraphicFramePr>
        <p:xfrm>
          <a:off x="99450" y="1820654"/>
          <a:ext cx="6241371" cy="3941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4254523" y="5774196"/>
            <a:ext cx="1924975" cy="239697"/>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*VOD / TV Everywhere app only</a:t>
            </a:r>
          </a:p>
        </p:txBody>
      </p:sp>
      <p:sp>
        <p:nvSpPr>
          <p:cNvPr id="12" name="Slide Number Placeholder 5">
            <a:extLst>
              <a:ext uri="{FF2B5EF4-FFF2-40B4-BE49-F238E27FC236}">
                <a16:creationId xmlns:a16="http://schemas.microsoft.com/office/drawing/2014/main" id="{5E1B88B7-B35F-4C66-BE23-C664C5664A24}"/>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E51CC150-BD4A-48C8-A5FA-7E6B2E60E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6" name="Cloud 5">
            <a:extLst>
              <a:ext uri="{FF2B5EF4-FFF2-40B4-BE49-F238E27FC236}">
                <a16:creationId xmlns:a16="http://schemas.microsoft.com/office/drawing/2014/main" id="{4D0B2CBC-B297-4BB7-BFF8-CEF55D2D84B4}"/>
              </a:ext>
            </a:extLst>
          </p:cNvPr>
          <p:cNvSpPr/>
          <p:nvPr/>
        </p:nvSpPr>
        <p:spPr>
          <a:xfrm rot="332325">
            <a:off x="6470186" y="95241"/>
            <a:ext cx="5627507" cy="2280549"/>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99984A-6EE8-4E4B-8933-00625E4DDAF2}"/>
              </a:ext>
            </a:extLst>
          </p:cNvPr>
          <p:cNvSpPr txBox="1"/>
          <p:nvPr/>
        </p:nvSpPr>
        <p:spPr>
          <a:xfrm>
            <a:off x="7216656" y="559901"/>
            <a:ext cx="3927040" cy="1477328"/>
          </a:xfrm>
          <a:prstGeom prst="rect">
            <a:avLst/>
          </a:prstGeom>
          <a:noFill/>
        </p:spPr>
        <p:txBody>
          <a:bodyPr wrap="square" rtlCol="0">
            <a:spAutoFit/>
          </a:bodyPr>
          <a:lstStyle/>
          <a:p>
            <a:pPr algn="ctr"/>
            <a:r>
              <a:rPr lang="en-US" dirty="0"/>
              <a:t>An estimated </a:t>
            </a:r>
            <a:r>
              <a:rPr lang="en-US" b="1" u="sng" dirty="0">
                <a:solidFill>
                  <a:schemeClr val="accent6"/>
                </a:solidFill>
              </a:rPr>
              <a:t>$2.1 billion</a:t>
            </a:r>
            <a:r>
              <a:rPr lang="en-US" dirty="0">
                <a:solidFill>
                  <a:schemeClr val="accent6"/>
                </a:solidFill>
              </a:rPr>
              <a:t> </a:t>
            </a:r>
            <a:r>
              <a:rPr lang="en-US" dirty="0"/>
              <a:t>was spent on Addressable TV in 2018, </a:t>
            </a:r>
          </a:p>
          <a:p>
            <a:pPr algn="ctr"/>
            <a:r>
              <a:rPr lang="en-US" dirty="0"/>
              <a:t>on par with projected expenditures in ad-supported OTT during the same time period</a:t>
            </a:r>
          </a:p>
        </p:txBody>
      </p:sp>
      <p:sp>
        <p:nvSpPr>
          <p:cNvPr id="9" name="TextBox 8">
            <a:extLst>
              <a:ext uri="{FF2B5EF4-FFF2-40B4-BE49-F238E27FC236}">
                <a16:creationId xmlns:a16="http://schemas.microsoft.com/office/drawing/2014/main" id="{709FAC53-DE5B-4FD1-A77D-800F26F02240}"/>
              </a:ext>
            </a:extLst>
          </p:cNvPr>
          <p:cNvSpPr txBox="1"/>
          <p:nvPr/>
        </p:nvSpPr>
        <p:spPr>
          <a:xfrm>
            <a:off x="7576857" y="2216900"/>
            <a:ext cx="270841" cy="279797"/>
          </a:xfrm>
          <a:prstGeom prst="rect">
            <a:avLst/>
          </a:prstGeom>
          <a:noFill/>
        </p:spPr>
        <p:txBody>
          <a:bodyPr wrap="square" rtlCol="0">
            <a:spAutoFit/>
          </a:bodyPr>
          <a:lstStyle/>
          <a:p>
            <a:r>
              <a:rPr lang="en-US" sz="1400" b="1" dirty="0">
                <a:solidFill>
                  <a:srgbClr val="00B050"/>
                </a:solidFill>
              </a:rPr>
              <a:t>$</a:t>
            </a:r>
          </a:p>
        </p:txBody>
      </p:sp>
      <p:sp>
        <p:nvSpPr>
          <p:cNvPr id="16" name="TextBox 15">
            <a:extLst>
              <a:ext uri="{FF2B5EF4-FFF2-40B4-BE49-F238E27FC236}">
                <a16:creationId xmlns:a16="http://schemas.microsoft.com/office/drawing/2014/main" id="{E6607DB3-37C0-4132-A03E-B95B727A9645}"/>
              </a:ext>
            </a:extLst>
          </p:cNvPr>
          <p:cNvSpPr txBox="1"/>
          <p:nvPr/>
        </p:nvSpPr>
        <p:spPr>
          <a:xfrm>
            <a:off x="10060888" y="2460992"/>
            <a:ext cx="270841" cy="279797"/>
          </a:xfrm>
          <a:prstGeom prst="rect">
            <a:avLst/>
          </a:prstGeom>
          <a:noFill/>
        </p:spPr>
        <p:txBody>
          <a:bodyPr wrap="square" rtlCol="0">
            <a:spAutoFit/>
          </a:bodyPr>
          <a:lstStyle/>
          <a:p>
            <a:r>
              <a:rPr lang="en-US" sz="1400" b="1" dirty="0">
                <a:solidFill>
                  <a:srgbClr val="00B050"/>
                </a:solidFill>
              </a:rPr>
              <a:t>$</a:t>
            </a:r>
          </a:p>
        </p:txBody>
      </p:sp>
      <p:sp>
        <p:nvSpPr>
          <p:cNvPr id="17" name="TextBox 16">
            <a:extLst>
              <a:ext uri="{FF2B5EF4-FFF2-40B4-BE49-F238E27FC236}">
                <a16:creationId xmlns:a16="http://schemas.microsoft.com/office/drawing/2014/main" id="{BA57973D-9417-4B83-956A-FEE95CD0FD81}"/>
              </a:ext>
            </a:extLst>
          </p:cNvPr>
          <p:cNvSpPr txBox="1"/>
          <p:nvPr/>
        </p:nvSpPr>
        <p:spPr>
          <a:xfrm>
            <a:off x="8662484" y="2502739"/>
            <a:ext cx="270841" cy="279797"/>
          </a:xfrm>
          <a:prstGeom prst="rect">
            <a:avLst/>
          </a:prstGeom>
          <a:noFill/>
        </p:spPr>
        <p:txBody>
          <a:bodyPr wrap="square" rtlCol="0">
            <a:spAutoFit/>
          </a:bodyPr>
          <a:lstStyle/>
          <a:p>
            <a:r>
              <a:rPr lang="en-US" sz="1400" b="1" dirty="0">
                <a:solidFill>
                  <a:srgbClr val="00B050"/>
                </a:solidFill>
              </a:rPr>
              <a:t>$</a:t>
            </a:r>
          </a:p>
        </p:txBody>
      </p:sp>
      <p:sp>
        <p:nvSpPr>
          <p:cNvPr id="18" name="TextBox 17">
            <a:extLst>
              <a:ext uri="{FF2B5EF4-FFF2-40B4-BE49-F238E27FC236}">
                <a16:creationId xmlns:a16="http://schemas.microsoft.com/office/drawing/2014/main" id="{CDA08717-0E3A-4207-90A1-85D2B0E3A1F7}"/>
              </a:ext>
            </a:extLst>
          </p:cNvPr>
          <p:cNvSpPr txBox="1"/>
          <p:nvPr/>
        </p:nvSpPr>
        <p:spPr>
          <a:xfrm>
            <a:off x="9249514" y="2978118"/>
            <a:ext cx="270841" cy="279797"/>
          </a:xfrm>
          <a:prstGeom prst="rect">
            <a:avLst/>
          </a:prstGeom>
          <a:noFill/>
        </p:spPr>
        <p:txBody>
          <a:bodyPr wrap="square" rtlCol="0">
            <a:spAutoFit/>
          </a:bodyPr>
          <a:lstStyle/>
          <a:p>
            <a:r>
              <a:rPr lang="en-US" sz="1400" b="1" dirty="0">
                <a:solidFill>
                  <a:srgbClr val="00B050"/>
                </a:solidFill>
              </a:rPr>
              <a:t>$</a:t>
            </a:r>
          </a:p>
        </p:txBody>
      </p:sp>
      <p:sp>
        <p:nvSpPr>
          <p:cNvPr id="19" name="TextBox 18">
            <a:extLst>
              <a:ext uri="{FF2B5EF4-FFF2-40B4-BE49-F238E27FC236}">
                <a16:creationId xmlns:a16="http://schemas.microsoft.com/office/drawing/2014/main" id="{E100FBB1-8F49-4036-AB9B-EFC91B9EAE17}"/>
              </a:ext>
            </a:extLst>
          </p:cNvPr>
          <p:cNvSpPr txBox="1"/>
          <p:nvPr/>
        </p:nvSpPr>
        <p:spPr>
          <a:xfrm>
            <a:off x="8019315" y="2341629"/>
            <a:ext cx="270841" cy="279797"/>
          </a:xfrm>
          <a:prstGeom prst="rect">
            <a:avLst/>
          </a:prstGeom>
          <a:noFill/>
        </p:spPr>
        <p:txBody>
          <a:bodyPr wrap="square" rtlCol="0">
            <a:spAutoFit/>
          </a:bodyPr>
          <a:lstStyle/>
          <a:p>
            <a:r>
              <a:rPr lang="en-US" sz="1400" b="1" dirty="0">
                <a:solidFill>
                  <a:srgbClr val="00B050"/>
                </a:solidFill>
              </a:rPr>
              <a:t>$</a:t>
            </a:r>
          </a:p>
        </p:txBody>
      </p:sp>
      <p:sp>
        <p:nvSpPr>
          <p:cNvPr id="20" name="TextBox 19">
            <a:extLst>
              <a:ext uri="{FF2B5EF4-FFF2-40B4-BE49-F238E27FC236}">
                <a16:creationId xmlns:a16="http://schemas.microsoft.com/office/drawing/2014/main" id="{2DE245AE-D3BA-47B7-B414-F3837A5AB51A}"/>
              </a:ext>
            </a:extLst>
          </p:cNvPr>
          <p:cNvSpPr txBox="1"/>
          <p:nvPr/>
        </p:nvSpPr>
        <p:spPr>
          <a:xfrm>
            <a:off x="10758313" y="2216900"/>
            <a:ext cx="270841" cy="279797"/>
          </a:xfrm>
          <a:prstGeom prst="rect">
            <a:avLst/>
          </a:prstGeom>
          <a:noFill/>
        </p:spPr>
        <p:txBody>
          <a:bodyPr wrap="square" rtlCol="0">
            <a:spAutoFit/>
          </a:bodyPr>
          <a:lstStyle/>
          <a:p>
            <a:r>
              <a:rPr lang="en-US" sz="1400" b="1" dirty="0">
                <a:solidFill>
                  <a:srgbClr val="00B050"/>
                </a:solidFill>
              </a:rPr>
              <a:t>$</a:t>
            </a:r>
          </a:p>
        </p:txBody>
      </p:sp>
      <p:sp>
        <p:nvSpPr>
          <p:cNvPr id="21" name="TextBox 20">
            <a:extLst>
              <a:ext uri="{FF2B5EF4-FFF2-40B4-BE49-F238E27FC236}">
                <a16:creationId xmlns:a16="http://schemas.microsoft.com/office/drawing/2014/main" id="{49DEB7B7-41A6-467F-A080-7B07FD83F99F}"/>
              </a:ext>
            </a:extLst>
          </p:cNvPr>
          <p:cNvSpPr txBox="1"/>
          <p:nvPr/>
        </p:nvSpPr>
        <p:spPr>
          <a:xfrm>
            <a:off x="8212520" y="2858496"/>
            <a:ext cx="241814" cy="279797"/>
          </a:xfrm>
          <a:prstGeom prst="rect">
            <a:avLst/>
          </a:prstGeom>
          <a:noFill/>
        </p:spPr>
        <p:txBody>
          <a:bodyPr wrap="square" rtlCol="0">
            <a:spAutoFit/>
          </a:bodyPr>
          <a:lstStyle/>
          <a:p>
            <a:r>
              <a:rPr lang="en-US" sz="1400" b="1" dirty="0">
                <a:solidFill>
                  <a:srgbClr val="00B050"/>
                </a:solidFill>
              </a:rPr>
              <a:t>$</a:t>
            </a:r>
          </a:p>
        </p:txBody>
      </p:sp>
      <p:sp>
        <p:nvSpPr>
          <p:cNvPr id="23" name="TextBox 22">
            <a:extLst>
              <a:ext uri="{FF2B5EF4-FFF2-40B4-BE49-F238E27FC236}">
                <a16:creationId xmlns:a16="http://schemas.microsoft.com/office/drawing/2014/main" id="{7A669DEF-4CE5-4EB7-8AEE-1A051B8EE3D2}"/>
              </a:ext>
            </a:extLst>
          </p:cNvPr>
          <p:cNvSpPr txBox="1"/>
          <p:nvPr/>
        </p:nvSpPr>
        <p:spPr>
          <a:xfrm>
            <a:off x="9388814" y="2486639"/>
            <a:ext cx="270841" cy="279797"/>
          </a:xfrm>
          <a:prstGeom prst="rect">
            <a:avLst/>
          </a:prstGeom>
          <a:noFill/>
        </p:spPr>
        <p:txBody>
          <a:bodyPr wrap="square" rtlCol="0">
            <a:spAutoFit/>
          </a:bodyPr>
          <a:lstStyle/>
          <a:p>
            <a:r>
              <a:rPr lang="en-US" sz="1400" b="1" dirty="0">
                <a:solidFill>
                  <a:srgbClr val="00B050"/>
                </a:solidFill>
              </a:rPr>
              <a:t>$</a:t>
            </a:r>
          </a:p>
        </p:txBody>
      </p:sp>
      <p:sp>
        <p:nvSpPr>
          <p:cNvPr id="24" name="TextBox 23">
            <a:extLst>
              <a:ext uri="{FF2B5EF4-FFF2-40B4-BE49-F238E27FC236}">
                <a16:creationId xmlns:a16="http://schemas.microsoft.com/office/drawing/2014/main" id="{8555933A-5C11-4B9D-A43C-4C4A48950916}"/>
              </a:ext>
            </a:extLst>
          </p:cNvPr>
          <p:cNvSpPr txBox="1"/>
          <p:nvPr/>
        </p:nvSpPr>
        <p:spPr>
          <a:xfrm>
            <a:off x="8708821" y="3099621"/>
            <a:ext cx="270841" cy="279797"/>
          </a:xfrm>
          <a:prstGeom prst="rect">
            <a:avLst/>
          </a:prstGeom>
          <a:noFill/>
        </p:spPr>
        <p:txBody>
          <a:bodyPr wrap="square" rtlCol="0">
            <a:spAutoFit/>
          </a:bodyPr>
          <a:lstStyle/>
          <a:p>
            <a:r>
              <a:rPr lang="en-US" sz="1400" b="1" dirty="0">
                <a:solidFill>
                  <a:srgbClr val="00B050"/>
                </a:solidFill>
              </a:rPr>
              <a:t>$</a:t>
            </a:r>
          </a:p>
        </p:txBody>
      </p:sp>
      <p:sp>
        <p:nvSpPr>
          <p:cNvPr id="25" name="TextBox 24">
            <a:extLst>
              <a:ext uri="{FF2B5EF4-FFF2-40B4-BE49-F238E27FC236}">
                <a16:creationId xmlns:a16="http://schemas.microsoft.com/office/drawing/2014/main" id="{CF0F6765-F50E-4239-831F-7667B4A68C0B}"/>
              </a:ext>
            </a:extLst>
          </p:cNvPr>
          <p:cNvSpPr txBox="1"/>
          <p:nvPr/>
        </p:nvSpPr>
        <p:spPr>
          <a:xfrm>
            <a:off x="9855831" y="3006256"/>
            <a:ext cx="270841" cy="279797"/>
          </a:xfrm>
          <a:prstGeom prst="rect">
            <a:avLst/>
          </a:prstGeom>
          <a:noFill/>
        </p:spPr>
        <p:txBody>
          <a:bodyPr wrap="square" rtlCol="0">
            <a:spAutoFit/>
          </a:bodyPr>
          <a:lstStyle/>
          <a:p>
            <a:r>
              <a:rPr lang="en-US" sz="1400" b="1" dirty="0">
                <a:solidFill>
                  <a:srgbClr val="00B050"/>
                </a:solidFill>
              </a:rPr>
              <a:t>$</a:t>
            </a:r>
          </a:p>
        </p:txBody>
      </p:sp>
      <p:sp>
        <p:nvSpPr>
          <p:cNvPr id="26" name="TextBox 25">
            <a:extLst>
              <a:ext uri="{FF2B5EF4-FFF2-40B4-BE49-F238E27FC236}">
                <a16:creationId xmlns:a16="http://schemas.microsoft.com/office/drawing/2014/main" id="{791171C5-9A28-488D-9C4C-5CF3F90E2C7B}"/>
              </a:ext>
            </a:extLst>
          </p:cNvPr>
          <p:cNvSpPr txBox="1"/>
          <p:nvPr/>
        </p:nvSpPr>
        <p:spPr>
          <a:xfrm>
            <a:off x="9577232" y="3375588"/>
            <a:ext cx="270841" cy="279797"/>
          </a:xfrm>
          <a:prstGeom prst="rect">
            <a:avLst/>
          </a:prstGeom>
          <a:noFill/>
        </p:spPr>
        <p:txBody>
          <a:bodyPr wrap="square" rtlCol="0">
            <a:spAutoFit/>
          </a:bodyPr>
          <a:lstStyle/>
          <a:p>
            <a:r>
              <a:rPr lang="en-US" sz="1400" b="1" dirty="0">
                <a:solidFill>
                  <a:srgbClr val="00B050"/>
                </a:solidFill>
              </a:rPr>
              <a:t>$</a:t>
            </a:r>
          </a:p>
        </p:txBody>
      </p:sp>
      <p:sp>
        <p:nvSpPr>
          <p:cNvPr id="27" name="TextBox 26">
            <a:extLst>
              <a:ext uri="{FF2B5EF4-FFF2-40B4-BE49-F238E27FC236}">
                <a16:creationId xmlns:a16="http://schemas.microsoft.com/office/drawing/2014/main" id="{9967878E-75E0-49A2-8995-E958E3977E19}"/>
              </a:ext>
            </a:extLst>
          </p:cNvPr>
          <p:cNvSpPr txBox="1"/>
          <p:nvPr/>
        </p:nvSpPr>
        <p:spPr>
          <a:xfrm>
            <a:off x="7773438" y="2839293"/>
            <a:ext cx="270841" cy="279797"/>
          </a:xfrm>
          <a:prstGeom prst="rect">
            <a:avLst/>
          </a:prstGeom>
          <a:noFill/>
        </p:spPr>
        <p:txBody>
          <a:bodyPr wrap="square" rtlCol="0">
            <a:spAutoFit/>
          </a:bodyPr>
          <a:lstStyle/>
          <a:p>
            <a:r>
              <a:rPr lang="en-US" sz="1400" b="1" dirty="0">
                <a:solidFill>
                  <a:srgbClr val="00B050"/>
                </a:solidFill>
              </a:rPr>
              <a:t>$</a:t>
            </a:r>
          </a:p>
        </p:txBody>
      </p:sp>
      <p:sp>
        <p:nvSpPr>
          <p:cNvPr id="28" name="TextBox 27">
            <a:extLst>
              <a:ext uri="{FF2B5EF4-FFF2-40B4-BE49-F238E27FC236}">
                <a16:creationId xmlns:a16="http://schemas.microsoft.com/office/drawing/2014/main" id="{2494CB70-A050-408A-BA56-D3DBE8F720B5}"/>
              </a:ext>
            </a:extLst>
          </p:cNvPr>
          <p:cNvSpPr txBox="1"/>
          <p:nvPr/>
        </p:nvSpPr>
        <p:spPr>
          <a:xfrm>
            <a:off x="8316032" y="3362260"/>
            <a:ext cx="270841" cy="279797"/>
          </a:xfrm>
          <a:prstGeom prst="rect">
            <a:avLst/>
          </a:prstGeom>
          <a:noFill/>
        </p:spPr>
        <p:txBody>
          <a:bodyPr wrap="square" rtlCol="0">
            <a:spAutoFit/>
          </a:bodyPr>
          <a:lstStyle/>
          <a:p>
            <a:r>
              <a:rPr lang="en-US" sz="1400" b="1" dirty="0">
                <a:solidFill>
                  <a:srgbClr val="00B050"/>
                </a:solidFill>
              </a:rPr>
              <a:t>$</a:t>
            </a:r>
          </a:p>
        </p:txBody>
      </p:sp>
      <p:sp>
        <p:nvSpPr>
          <p:cNvPr id="29" name="TextBox 28">
            <a:extLst>
              <a:ext uri="{FF2B5EF4-FFF2-40B4-BE49-F238E27FC236}">
                <a16:creationId xmlns:a16="http://schemas.microsoft.com/office/drawing/2014/main" id="{ECB58E14-3BB6-49B0-9A91-823F21BFF082}"/>
              </a:ext>
            </a:extLst>
          </p:cNvPr>
          <p:cNvSpPr txBox="1"/>
          <p:nvPr/>
        </p:nvSpPr>
        <p:spPr>
          <a:xfrm>
            <a:off x="9098736" y="3646002"/>
            <a:ext cx="270841" cy="279797"/>
          </a:xfrm>
          <a:prstGeom prst="rect">
            <a:avLst/>
          </a:prstGeom>
          <a:noFill/>
        </p:spPr>
        <p:txBody>
          <a:bodyPr wrap="square" rtlCol="0">
            <a:spAutoFit/>
          </a:bodyPr>
          <a:lstStyle/>
          <a:p>
            <a:r>
              <a:rPr lang="en-US" sz="1400" b="1" dirty="0">
                <a:solidFill>
                  <a:srgbClr val="00B050"/>
                </a:solidFill>
              </a:rPr>
              <a:t>$</a:t>
            </a:r>
          </a:p>
        </p:txBody>
      </p:sp>
      <p:sp>
        <p:nvSpPr>
          <p:cNvPr id="30" name="TextBox 29">
            <a:extLst>
              <a:ext uri="{FF2B5EF4-FFF2-40B4-BE49-F238E27FC236}">
                <a16:creationId xmlns:a16="http://schemas.microsoft.com/office/drawing/2014/main" id="{2AA222CB-1A13-4359-8C56-7BE6C8EA7977}"/>
              </a:ext>
            </a:extLst>
          </p:cNvPr>
          <p:cNvSpPr txBox="1"/>
          <p:nvPr/>
        </p:nvSpPr>
        <p:spPr>
          <a:xfrm>
            <a:off x="10388606" y="2937813"/>
            <a:ext cx="270841" cy="279797"/>
          </a:xfrm>
          <a:prstGeom prst="rect">
            <a:avLst/>
          </a:prstGeom>
          <a:noFill/>
        </p:spPr>
        <p:txBody>
          <a:bodyPr wrap="square" rtlCol="0">
            <a:spAutoFit/>
          </a:bodyPr>
          <a:lstStyle/>
          <a:p>
            <a:r>
              <a:rPr lang="en-US" sz="1400" b="1" dirty="0">
                <a:solidFill>
                  <a:srgbClr val="00B050"/>
                </a:solidFill>
              </a:rPr>
              <a:t>$</a:t>
            </a:r>
          </a:p>
        </p:txBody>
      </p:sp>
      <p:sp>
        <p:nvSpPr>
          <p:cNvPr id="31" name="TextBox 30">
            <a:extLst>
              <a:ext uri="{FF2B5EF4-FFF2-40B4-BE49-F238E27FC236}">
                <a16:creationId xmlns:a16="http://schemas.microsoft.com/office/drawing/2014/main" id="{2AA59A62-C323-4F5D-A12F-2594BF323F40}"/>
              </a:ext>
            </a:extLst>
          </p:cNvPr>
          <p:cNvSpPr txBox="1"/>
          <p:nvPr/>
        </p:nvSpPr>
        <p:spPr>
          <a:xfrm>
            <a:off x="10255817" y="3426314"/>
            <a:ext cx="270841" cy="279797"/>
          </a:xfrm>
          <a:prstGeom prst="rect">
            <a:avLst/>
          </a:prstGeom>
          <a:noFill/>
        </p:spPr>
        <p:txBody>
          <a:bodyPr wrap="square" rtlCol="0">
            <a:spAutoFit/>
          </a:bodyPr>
          <a:lstStyle/>
          <a:p>
            <a:r>
              <a:rPr lang="en-US" sz="1400" b="1" dirty="0">
                <a:solidFill>
                  <a:srgbClr val="00B050"/>
                </a:solidFill>
              </a:rPr>
              <a:t>$</a:t>
            </a:r>
          </a:p>
        </p:txBody>
      </p:sp>
      <p:sp>
        <p:nvSpPr>
          <p:cNvPr id="32" name="TextBox 31">
            <a:extLst>
              <a:ext uri="{FF2B5EF4-FFF2-40B4-BE49-F238E27FC236}">
                <a16:creationId xmlns:a16="http://schemas.microsoft.com/office/drawing/2014/main" id="{5581A1F8-ADE5-41F3-9DBC-410EEE3CE188}"/>
              </a:ext>
            </a:extLst>
          </p:cNvPr>
          <p:cNvSpPr txBox="1"/>
          <p:nvPr/>
        </p:nvSpPr>
        <p:spPr>
          <a:xfrm>
            <a:off x="9928099" y="3715856"/>
            <a:ext cx="270841" cy="279797"/>
          </a:xfrm>
          <a:prstGeom prst="rect">
            <a:avLst/>
          </a:prstGeom>
          <a:noFill/>
        </p:spPr>
        <p:txBody>
          <a:bodyPr wrap="square" rtlCol="0">
            <a:spAutoFit/>
          </a:bodyPr>
          <a:lstStyle/>
          <a:p>
            <a:r>
              <a:rPr lang="en-US" sz="1400" b="1" dirty="0">
                <a:solidFill>
                  <a:srgbClr val="00B050"/>
                </a:solidFill>
              </a:rPr>
              <a:t>$</a:t>
            </a:r>
          </a:p>
        </p:txBody>
      </p:sp>
      <p:sp>
        <p:nvSpPr>
          <p:cNvPr id="68" name="TextBox 67">
            <a:extLst>
              <a:ext uri="{FF2B5EF4-FFF2-40B4-BE49-F238E27FC236}">
                <a16:creationId xmlns:a16="http://schemas.microsoft.com/office/drawing/2014/main" id="{C5FCB810-3D55-4031-A46A-75160873C662}"/>
              </a:ext>
            </a:extLst>
          </p:cNvPr>
          <p:cNvSpPr txBox="1"/>
          <p:nvPr/>
        </p:nvSpPr>
        <p:spPr>
          <a:xfrm>
            <a:off x="7754657" y="3182100"/>
            <a:ext cx="270841" cy="279797"/>
          </a:xfrm>
          <a:prstGeom prst="rect">
            <a:avLst/>
          </a:prstGeom>
          <a:noFill/>
        </p:spPr>
        <p:txBody>
          <a:bodyPr wrap="square" rtlCol="0">
            <a:spAutoFit/>
          </a:bodyPr>
          <a:lstStyle/>
          <a:p>
            <a:r>
              <a:rPr lang="en-US" sz="1400" b="1" dirty="0">
                <a:solidFill>
                  <a:srgbClr val="00B050"/>
                </a:solidFill>
              </a:rPr>
              <a:t>$</a:t>
            </a:r>
          </a:p>
        </p:txBody>
      </p:sp>
      <p:sp>
        <p:nvSpPr>
          <p:cNvPr id="69" name="TextBox 68">
            <a:extLst>
              <a:ext uri="{FF2B5EF4-FFF2-40B4-BE49-F238E27FC236}">
                <a16:creationId xmlns:a16="http://schemas.microsoft.com/office/drawing/2014/main" id="{C562DEB3-700D-40AD-8533-3A92F508CF62}"/>
              </a:ext>
            </a:extLst>
          </p:cNvPr>
          <p:cNvSpPr txBox="1"/>
          <p:nvPr/>
        </p:nvSpPr>
        <p:spPr>
          <a:xfrm>
            <a:off x="10252547" y="4087717"/>
            <a:ext cx="270841" cy="279797"/>
          </a:xfrm>
          <a:prstGeom prst="rect">
            <a:avLst/>
          </a:prstGeom>
          <a:noFill/>
        </p:spPr>
        <p:txBody>
          <a:bodyPr wrap="square" rtlCol="0">
            <a:spAutoFit/>
          </a:bodyPr>
          <a:lstStyle/>
          <a:p>
            <a:r>
              <a:rPr lang="en-US" sz="1400" b="1" dirty="0">
                <a:solidFill>
                  <a:srgbClr val="00B050"/>
                </a:solidFill>
              </a:rPr>
              <a:t>$</a:t>
            </a:r>
          </a:p>
        </p:txBody>
      </p:sp>
      <p:sp>
        <p:nvSpPr>
          <p:cNvPr id="70" name="TextBox 69">
            <a:extLst>
              <a:ext uri="{FF2B5EF4-FFF2-40B4-BE49-F238E27FC236}">
                <a16:creationId xmlns:a16="http://schemas.microsoft.com/office/drawing/2014/main" id="{AB57320F-138F-451B-B120-316D0C5D95B7}"/>
              </a:ext>
            </a:extLst>
          </p:cNvPr>
          <p:cNvSpPr txBox="1"/>
          <p:nvPr/>
        </p:nvSpPr>
        <p:spPr>
          <a:xfrm>
            <a:off x="8840284" y="3467939"/>
            <a:ext cx="270841" cy="279797"/>
          </a:xfrm>
          <a:prstGeom prst="rect">
            <a:avLst/>
          </a:prstGeom>
          <a:noFill/>
        </p:spPr>
        <p:txBody>
          <a:bodyPr wrap="square" rtlCol="0">
            <a:spAutoFit/>
          </a:bodyPr>
          <a:lstStyle/>
          <a:p>
            <a:r>
              <a:rPr lang="en-US" sz="1400" b="1" dirty="0">
                <a:solidFill>
                  <a:srgbClr val="00B050"/>
                </a:solidFill>
              </a:rPr>
              <a:t>$</a:t>
            </a:r>
          </a:p>
        </p:txBody>
      </p:sp>
      <p:sp>
        <p:nvSpPr>
          <p:cNvPr id="71" name="TextBox 70">
            <a:extLst>
              <a:ext uri="{FF2B5EF4-FFF2-40B4-BE49-F238E27FC236}">
                <a16:creationId xmlns:a16="http://schemas.microsoft.com/office/drawing/2014/main" id="{BBC7AD1F-CCEE-4BF3-92C7-47D766E66F19}"/>
              </a:ext>
            </a:extLst>
          </p:cNvPr>
          <p:cNvSpPr txBox="1"/>
          <p:nvPr/>
        </p:nvSpPr>
        <p:spPr>
          <a:xfrm>
            <a:off x="9427314" y="3943318"/>
            <a:ext cx="270841" cy="279797"/>
          </a:xfrm>
          <a:prstGeom prst="rect">
            <a:avLst/>
          </a:prstGeom>
          <a:noFill/>
        </p:spPr>
        <p:txBody>
          <a:bodyPr wrap="square" rtlCol="0">
            <a:spAutoFit/>
          </a:bodyPr>
          <a:lstStyle/>
          <a:p>
            <a:r>
              <a:rPr lang="en-US" sz="1400" b="1" dirty="0">
                <a:solidFill>
                  <a:srgbClr val="00B050"/>
                </a:solidFill>
              </a:rPr>
              <a:t>$</a:t>
            </a:r>
          </a:p>
        </p:txBody>
      </p:sp>
      <p:sp>
        <p:nvSpPr>
          <p:cNvPr id="72" name="TextBox 71">
            <a:extLst>
              <a:ext uri="{FF2B5EF4-FFF2-40B4-BE49-F238E27FC236}">
                <a16:creationId xmlns:a16="http://schemas.microsoft.com/office/drawing/2014/main" id="{C33236F7-8E00-4BAC-BD11-C6E78BDA86DD}"/>
              </a:ext>
            </a:extLst>
          </p:cNvPr>
          <p:cNvSpPr txBox="1"/>
          <p:nvPr/>
        </p:nvSpPr>
        <p:spPr>
          <a:xfrm>
            <a:off x="8077099" y="4260222"/>
            <a:ext cx="270841" cy="279797"/>
          </a:xfrm>
          <a:prstGeom prst="rect">
            <a:avLst/>
          </a:prstGeom>
          <a:noFill/>
        </p:spPr>
        <p:txBody>
          <a:bodyPr wrap="square" rtlCol="0">
            <a:spAutoFit/>
          </a:bodyPr>
          <a:lstStyle/>
          <a:p>
            <a:r>
              <a:rPr lang="en-US" sz="1400" b="1" dirty="0">
                <a:solidFill>
                  <a:srgbClr val="00B050"/>
                </a:solidFill>
              </a:rPr>
              <a:t>$</a:t>
            </a:r>
          </a:p>
        </p:txBody>
      </p:sp>
      <p:sp>
        <p:nvSpPr>
          <p:cNvPr id="73" name="TextBox 72">
            <a:extLst>
              <a:ext uri="{FF2B5EF4-FFF2-40B4-BE49-F238E27FC236}">
                <a16:creationId xmlns:a16="http://schemas.microsoft.com/office/drawing/2014/main" id="{BAFAA1F6-535A-499F-9A47-6F7457BC4FAF}"/>
              </a:ext>
            </a:extLst>
          </p:cNvPr>
          <p:cNvSpPr txBox="1"/>
          <p:nvPr/>
        </p:nvSpPr>
        <p:spPr>
          <a:xfrm>
            <a:off x="10732000" y="2865805"/>
            <a:ext cx="270841" cy="279797"/>
          </a:xfrm>
          <a:prstGeom prst="rect">
            <a:avLst/>
          </a:prstGeom>
          <a:noFill/>
        </p:spPr>
        <p:txBody>
          <a:bodyPr wrap="square" rtlCol="0">
            <a:spAutoFit/>
          </a:bodyPr>
          <a:lstStyle/>
          <a:p>
            <a:r>
              <a:rPr lang="en-US" sz="1400" b="1" dirty="0">
                <a:solidFill>
                  <a:srgbClr val="00B050"/>
                </a:solidFill>
              </a:rPr>
              <a:t>$</a:t>
            </a:r>
          </a:p>
        </p:txBody>
      </p:sp>
      <p:sp>
        <p:nvSpPr>
          <p:cNvPr id="74" name="TextBox 73">
            <a:extLst>
              <a:ext uri="{FF2B5EF4-FFF2-40B4-BE49-F238E27FC236}">
                <a16:creationId xmlns:a16="http://schemas.microsoft.com/office/drawing/2014/main" id="{F6E4778A-8823-442C-8614-C1EBCC9A4ECB}"/>
              </a:ext>
            </a:extLst>
          </p:cNvPr>
          <p:cNvSpPr txBox="1"/>
          <p:nvPr/>
        </p:nvSpPr>
        <p:spPr>
          <a:xfrm>
            <a:off x="8390320" y="3823696"/>
            <a:ext cx="241814" cy="279797"/>
          </a:xfrm>
          <a:prstGeom prst="rect">
            <a:avLst/>
          </a:prstGeom>
          <a:noFill/>
        </p:spPr>
        <p:txBody>
          <a:bodyPr wrap="square" rtlCol="0">
            <a:spAutoFit/>
          </a:bodyPr>
          <a:lstStyle/>
          <a:p>
            <a:r>
              <a:rPr lang="en-US" sz="1400" b="1" dirty="0">
                <a:solidFill>
                  <a:srgbClr val="00B050"/>
                </a:solidFill>
              </a:rPr>
              <a:t>$</a:t>
            </a:r>
          </a:p>
        </p:txBody>
      </p:sp>
      <p:sp>
        <p:nvSpPr>
          <p:cNvPr id="75" name="TextBox 74">
            <a:extLst>
              <a:ext uri="{FF2B5EF4-FFF2-40B4-BE49-F238E27FC236}">
                <a16:creationId xmlns:a16="http://schemas.microsoft.com/office/drawing/2014/main" id="{4B9B3AB6-266D-4B57-93C7-704E3FE74BE1}"/>
              </a:ext>
            </a:extLst>
          </p:cNvPr>
          <p:cNvSpPr txBox="1"/>
          <p:nvPr/>
        </p:nvSpPr>
        <p:spPr>
          <a:xfrm>
            <a:off x="10605199" y="3372866"/>
            <a:ext cx="270841" cy="279797"/>
          </a:xfrm>
          <a:prstGeom prst="rect">
            <a:avLst/>
          </a:prstGeom>
          <a:noFill/>
        </p:spPr>
        <p:txBody>
          <a:bodyPr wrap="square" rtlCol="0">
            <a:spAutoFit/>
          </a:bodyPr>
          <a:lstStyle/>
          <a:p>
            <a:r>
              <a:rPr lang="en-US" sz="1400" b="1" dirty="0">
                <a:solidFill>
                  <a:srgbClr val="00B050"/>
                </a:solidFill>
              </a:rPr>
              <a:t>$</a:t>
            </a:r>
          </a:p>
        </p:txBody>
      </p:sp>
      <p:sp>
        <p:nvSpPr>
          <p:cNvPr id="76" name="TextBox 75">
            <a:extLst>
              <a:ext uri="{FF2B5EF4-FFF2-40B4-BE49-F238E27FC236}">
                <a16:creationId xmlns:a16="http://schemas.microsoft.com/office/drawing/2014/main" id="{D30712A8-B56A-4855-8E63-2E0516D366F1}"/>
              </a:ext>
            </a:extLst>
          </p:cNvPr>
          <p:cNvSpPr txBox="1"/>
          <p:nvPr/>
        </p:nvSpPr>
        <p:spPr>
          <a:xfrm>
            <a:off x="8886621" y="4064821"/>
            <a:ext cx="270841" cy="279797"/>
          </a:xfrm>
          <a:prstGeom prst="rect">
            <a:avLst/>
          </a:prstGeom>
          <a:noFill/>
        </p:spPr>
        <p:txBody>
          <a:bodyPr wrap="square" rtlCol="0">
            <a:spAutoFit/>
          </a:bodyPr>
          <a:lstStyle/>
          <a:p>
            <a:r>
              <a:rPr lang="en-US" sz="1400" b="1" dirty="0">
                <a:solidFill>
                  <a:srgbClr val="00B050"/>
                </a:solidFill>
              </a:rPr>
              <a:t>$</a:t>
            </a:r>
          </a:p>
        </p:txBody>
      </p:sp>
      <p:sp>
        <p:nvSpPr>
          <p:cNvPr id="77" name="TextBox 76">
            <a:extLst>
              <a:ext uri="{FF2B5EF4-FFF2-40B4-BE49-F238E27FC236}">
                <a16:creationId xmlns:a16="http://schemas.microsoft.com/office/drawing/2014/main" id="{B740A6C7-CE3F-4459-9BD9-4BA890BEC63D}"/>
              </a:ext>
            </a:extLst>
          </p:cNvPr>
          <p:cNvSpPr txBox="1"/>
          <p:nvPr/>
        </p:nvSpPr>
        <p:spPr>
          <a:xfrm>
            <a:off x="10033631" y="3971456"/>
            <a:ext cx="270841" cy="279797"/>
          </a:xfrm>
          <a:prstGeom prst="rect">
            <a:avLst/>
          </a:prstGeom>
          <a:noFill/>
        </p:spPr>
        <p:txBody>
          <a:bodyPr wrap="square" rtlCol="0">
            <a:spAutoFit/>
          </a:bodyPr>
          <a:lstStyle/>
          <a:p>
            <a:r>
              <a:rPr lang="en-US" sz="1400" b="1" dirty="0">
                <a:solidFill>
                  <a:srgbClr val="00B050"/>
                </a:solidFill>
              </a:rPr>
              <a:t>$</a:t>
            </a:r>
          </a:p>
        </p:txBody>
      </p:sp>
      <p:sp>
        <p:nvSpPr>
          <p:cNvPr id="78" name="TextBox 77">
            <a:extLst>
              <a:ext uri="{FF2B5EF4-FFF2-40B4-BE49-F238E27FC236}">
                <a16:creationId xmlns:a16="http://schemas.microsoft.com/office/drawing/2014/main" id="{D1821D7B-2E62-4F62-98B1-F189A9475E77}"/>
              </a:ext>
            </a:extLst>
          </p:cNvPr>
          <p:cNvSpPr txBox="1"/>
          <p:nvPr/>
        </p:nvSpPr>
        <p:spPr>
          <a:xfrm>
            <a:off x="9755032" y="4340788"/>
            <a:ext cx="270841" cy="279797"/>
          </a:xfrm>
          <a:prstGeom prst="rect">
            <a:avLst/>
          </a:prstGeom>
          <a:noFill/>
        </p:spPr>
        <p:txBody>
          <a:bodyPr wrap="square" rtlCol="0">
            <a:spAutoFit/>
          </a:bodyPr>
          <a:lstStyle/>
          <a:p>
            <a:r>
              <a:rPr lang="en-US" sz="1400" b="1" dirty="0">
                <a:solidFill>
                  <a:srgbClr val="00B050"/>
                </a:solidFill>
              </a:rPr>
              <a:t>$</a:t>
            </a:r>
          </a:p>
        </p:txBody>
      </p:sp>
      <p:sp>
        <p:nvSpPr>
          <p:cNvPr id="79" name="TextBox 78">
            <a:extLst>
              <a:ext uri="{FF2B5EF4-FFF2-40B4-BE49-F238E27FC236}">
                <a16:creationId xmlns:a16="http://schemas.microsoft.com/office/drawing/2014/main" id="{70746673-78E3-4F0D-B1D5-BA1875819BD6}"/>
              </a:ext>
            </a:extLst>
          </p:cNvPr>
          <p:cNvSpPr txBox="1"/>
          <p:nvPr/>
        </p:nvSpPr>
        <p:spPr>
          <a:xfrm>
            <a:off x="7951238" y="3804493"/>
            <a:ext cx="270841" cy="279797"/>
          </a:xfrm>
          <a:prstGeom prst="rect">
            <a:avLst/>
          </a:prstGeom>
          <a:noFill/>
        </p:spPr>
        <p:txBody>
          <a:bodyPr wrap="square" rtlCol="0">
            <a:spAutoFit/>
          </a:bodyPr>
          <a:lstStyle/>
          <a:p>
            <a:r>
              <a:rPr lang="en-US" sz="1400" b="1" dirty="0">
                <a:solidFill>
                  <a:srgbClr val="00B050"/>
                </a:solidFill>
              </a:rPr>
              <a:t>$</a:t>
            </a:r>
          </a:p>
        </p:txBody>
      </p:sp>
      <p:sp>
        <p:nvSpPr>
          <p:cNvPr id="80" name="TextBox 79">
            <a:extLst>
              <a:ext uri="{FF2B5EF4-FFF2-40B4-BE49-F238E27FC236}">
                <a16:creationId xmlns:a16="http://schemas.microsoft.com/office/drawing/2014/main" id="{B3C2D2F0-AE9D-4C4B-925C-DCAAF3A00F19}"/>
              </a:ext>
            </a:extLst>
          </p:cNvPr>
          <p:cNvSpPr txBox="1"/>
          <p:nvPr/>
        </p:nvSpPr>
        <p:spPr>
          <a:xfrm>
            <a:off x="8493832" y="4327460"/>
            <a:ext cx="270841" cy="279797"/>
          </a:xfrm>
          <a:prstGeom prst="rect">
            <a:avLst/>
          </a:prstGeom>
          <a:noFill/>
        </p:spPr>
        <p:txBody>
          <a:bodyPr wrap="square" rtlCol="0">
            <a:spAutoFit/>
          </a:bodyPr>
          <a:lstStyle/>
          <a:p>
            <a:r>
              <a:rPr lang="en-US" sz="1400" b="1" dirty="0">
                <a:solidFill>
                  <a:srgbClr val="00B050"/>
                </a:solidFill>
              </a:rPr>
              <a:t>$</a:t>
            </a:r>
          </a:p>
        </p:txBody>
      </p:sp>
      <p:sp>
        <p:nvSpPr>
          <p:cNvPr id="81" name="TextBox 80">
            <a:extLst>
              <a:ext uri="{FF2B5EF4-FFF2-40B4-BE49-F238E27FC236}">
                <a16:creationId xmlns:a16="http://schemas.microsoft.com/office/drawing/2014/main" id="{7294FE28-80BB-45F0-8F20-84A971545303}"/>
              </a:ext>
            </a:extLst>
          </p:cNvPr>
          <p:cNvSpPr txBox="1"/>
          <p:nvPr/>
        </p:nvSpPr>
        <p:spPr>
          <a:xfrm>
            <a:off x="9124432" y="4560997"/>
            <a:ext cx="270841" cy="279797"/>
          </a:xfrm>
          <a:prstGeom prst="rect">
            <a:avLst/>
          </a:prstGeom>
          <a:noFill/>
        </p:spPr>
        <p:txBody>
          <a:bodyPr wrap="square" rtlCol="0">
            <a:spAutoFit/>
          </a:bodyPr>
          <a:lstStyle/>
          <a:p>
            <a:r>
              <a:rPr lang="en-US" sz="1400" b="1" dirty="0">
                <a:solidFill>
                  <a:srgbClr val="00B050"/>
                </a:solidFill>
              </a:rPr>
              <a:t>$</a:t>
            </a:r>
          </a:p>
        </p:txBody>
      </p:sp>
      <p:sp>
        <p:nvSpPr>
          <p:cNvPr id="82" name="TextBox 81">
            <a:extLst>
              <a:ext uri="{FF2B5EF4-FFF2-40B4-BE49-F238E27FC236}">
                <a16:creationId xmlns:a16="http://schemas.microsoft.com/office/drawing/2014/main" id="{4766A0C1-F07D-45C2-B61A-94D0020D3FBB}"/>
              </a:ext>
            </a:extLst>
          </p:cNvPr>
          <p:cNvSpPr txBox="1"/>
          <p:nvPr/>
        </p:nvSpPr>
        <p:spPr>
          <a:xfrm>
            <a:off x="10566406" y="3903013"/>
            <a:ext cx="270841" cy="279797"/>
          </a:xfrm>
          <a:prstGeom prst="rect">
            <a:avLst/>
          </a:prstGeom>
          <a:noFill/>
        </p:spPr>
        <p:txBody>
          <a:bodyPr wrap="square" rtlCol="0">
            <a:spAutoFit/>
          </a:bodyPr>
          <a:lstStyle/>
          <a:p>
            <a:r>
              <a:rPr lang="en-US" sz="1400" b="1" dirty="0">
                <a:solidFill>
                  <a:srgbClr val="00B050"/>
                </a:solidFill>
              </a:rPr>
              <a:t>$</a:t>
            </a:r>
          </a:p>
        </p:txBody>
      </p:sp>
      <p:sp>
        <p:nvSpPr>
          <p:cNvPr id="83" name="TextBox 82">
            <a:extLst>
              <a:ext uri="{FF2B5EF4-FFF2-40B4-BE49-F238E27FC236}">
                <a16:creationId xmlns:a16="http://schemas.microsoft.com/office/drawing/2014/main" id="{9506E0E7-DC90-49E5-B2FC-C2795919CDA8}"/>
              </a:ext>
            </a:extLst>
          </p:cNvPr>
          <p:cNvSpPr txBox="1"/>
          <p:nvPr/>
        </p:nvSpPr>
        <p:spPr>
          <a:xfrm>
            <a:off x="10713830" y="4406207"/>
            <a:ext cx="270841" cy="279797"/>
          </a:xfrm>
          <a:prstGeom prst="rect">
            <a:avLst/>
          </a:prstGeom>
          <a:noFill/>
        </p:spPr>
        <p:txBody>
          <a:bodyPr wrap="square" rtlCol="0">
            <a:spAutoFit/>
          </a:bodyPr>
          <a:lstStyle/>
          <a:p>
            <a:r>
              <a:rPr lang="en-US" sz="1400" b="1" dirty="0">
                <a:solidFill>
                  <a:srgbClr val="00B050"/>
                </a:solidFill>
              </a:rPr>
              <a:t>$</a:t>
            </a:r>
          </a:p>
        </p:txBody>
      </p:sp>
      <p:sp>
        <p:nvSpPr>
          <p:cNvPr id="84" name="TextBox 83">
            <a:extLst>
              <a:ext uri="{FF2B5EF4-FFF2-40B4-BE49-F238E27FC236}">
                <a16:creationId xmlns:a16="http://schemas.microsoft.com/office/drawing/2014/main" id="{59052D21-3EF2-45EB-92C6-E22F5B136946}"/>
              </a:ext>
            </a:extLst>
          </p:cNvPr>
          <p:cNvSpPr txBox="1"/>
          <p:nvPr/>
        </p:nvSpPr>
        <p:spPr>
          <a:xfrm>
            <a:off x="10105899" y="4681056"/>
            <a:ext cx="270841" cy="279797"/>
          </a:xfrm>
          <a:prstGeom prst="rect">
            <a:avLst/>
          </a:prstGeom>
          <a:noFill/>
        </p:spPr>
        <p:txBody>
          <a:bodyPr wrap="square" rtlCol="0">
            <a:spAutoFit/>
          </a:bodyPr>
          <a:lstStyle/>
          <a:p>
            <a:r>
              <a:rPr lang="en-US" sz="1400" b="1" dirty="0">
                <a:solidFill>
                  <a:srgbClr val="00B050"/>
                </a:solidFill>
              </a:rPr>
              <a:t>$</a:t>
            </a:r>
          </a:p>
        </p:txBody>
      </p:sp>
      <p:sp>
        <p:nvSpPr>
          <p:cNvPr id="85" name="TextBox 84">
            <a:extLst>
              <a:ext uri="{FF2B5EF4-FFF2-40B4-BE49-F238E27FC236}">
                <a16:creationId xmlns:a16="http://schemas.microsoft.com/office/drawing/2014/main" id="{9F41D56E-C887-4319-839A-780B3C1B41E2}"/>
              </a:ext>
            </a:extLst>
          </p:cNvPr>
          <p:cNvSpPr txBox="1"/>
          <p:nvPr/>
        </p:nvSpPr>
        <p:spPr>
          <a:xfrm>
            <a:off x="9128313" y="2692719"/>
            <a:ext cx="270841" cy="279797"/>
          </a:xfrm>
          <a:prstGeom prst="rect">
            <a:avLst/>
          </a:prstGeom>
          <a:noFill/>
        </p:spPr>
        <p:txBody>
          <a:bodyPr wrap="square" rtlCol="0">
            <a:spAutoFit/>
          </a:bodyPr>
          <a:lstStyle/>
          <a:p>
            <a:r>
              <a:rPr lang="en-US" sz="1400" b="1" dirty="0">
                <a:solidFill>
                  <a:srgbClr val="00B050"/>
                </a:solidFill>
              </a:rPr>
              <a:t>$</a:t>
            </a:r>
          </a:p>
        </p:txBody>
      </p:sp>
      <p:sp>
        <p:nvSpPr>
          <p:cNvPr id="86" name="TextBox 85">
            <a:extLst>
              <a:ext uri="{FF2B5EF4-FFF2-40B4-BE49-F238E27FC236}">
                <a16:creationId xmlns:a16="http://schemas.microsoft.com/office/drawing/2014/main" id="{D06F00BB-5634-4DC1-8E3F-21DCA65FA13F}"/>
              </a:ext>
            </a:extLst>
          </p:cNvPr>
          <p:cNvSpPr txBox="1"/>
          <p:nvPr/>
        </p:nvSpPr>
        <p:spPr>
          <a:xfrm>
            <a:off x="8419605" y="2299230"/>
            <a:ext cx="270841" cy="279797"/>
          </a:xfrm>
          <a:prstGeom prst="rect">
            <a:avLst/>
          </a:prstGeom>
          <a:noFill/>
        </p:spPr>
        <p:txBody>
          <a:bodyPr wrap="square" rtlCol="0">
            <a:spAutoFit/>
          </a:bodyPr>
          <a:lstStyle/>
          <a:p>
            <a:r>
              <a:rPr lang="en-US" sz="1400" b="1" dirty="0">
                <a:solidFill>
                  <a:srgbClr val="00B050"/>
                </a:solidFill>
              </a:rPr>
              <a:t>$</a:t>
            </a:r>
          </a:p>
        </p:txBody>
      </p:sp>
      <p:sp>
        <p:nvSpPr>
          <p:cNvPr id="87" name="TextBox 86">
            <a:extLst>
              <a:ext uri="{FF2B5EF4-FFF2-40B4-BE49-F238E27FC236}">
                <a16:creationId xmlns:a16="http://schemas.microsoft.com/office/drawing/2014/main" id="{90E862D9-F1B6-4C55-BD14-4A0023C331D4}"/>
              </a:ext>
            </a:extLst>
          </p:cNvPr>
          <p:cNvSpPr txBox="1"/>
          <p:nvPr/>
        </p:nvSpPr>
        <p:spPr>
          <a:xfrm>
            <a:off x="9762790" y="2476856"/>
            <a:ext cx="270841" cy="279797"/>
          </a:xfrm>
          <a:prstGeom prst="rect">
            <a:avLst/>
          </a:prstGeom>
          <a:noFill/>
        </p:spPr>
        <p:txBody>
          <a:bodyPr wrap="square" rtlCol="0">
            <a:spAutoFit/>
          </a:bodyPr>
          <a:lstStyle/>
          <a:p>
            <a:r>
              <a:rPr lang="en-US" sz="1400" b="1" dirty="0">
                <a:solidFill>
                  <a:srgbClr val="00B050"/>
                </a:solidFill>
              </a:rPr>
              <a:t>$</a:t>
            </a:r>
          </a:p>
        </p:txBody>
      </p:sp>
      <p:sp>
        <p:nvSpPr>
          <p:cNvPr id="88" name="TextBox 87">
            <a:extLst>
              <a:ext uri="{FF2B5EF4-FFF2-40B4-BE49-F238E27FC236}">
                <a16:creationId xmlns:a16="http://schemas.microsoft.com/office/drawing/2014/main" id="{AD0D7DC3-2D5F-44D6-8F45-8580FE1FFD71}"/>
              </a:ext>
            </a:extLst>
          </p:cNvPr>
          <p:cNvSpPr txBox="1"/>
          <p:nvPr/>
        </p:nvSpPr>
        <p:spPr>
          <a:xfrm>
            <a:off x="9226822" y="4126992"/>
            <a:ext cx="270841" cy="279797"/>
          </a:xfrm>
          <a:prstGeom prst="rect">
            <a:avLst/>
          </a:prstGeom>
          <a:noFill/>
        </p:spPr>
        <p:txBody>
          <a:bodyPr wrap="square" rtlCol="0">
            <a:spAutoFit/>
          </a:bodyPr>
          <a:lstStyle/>
          <a:p>
            <a:r>
              <a:rPr lang="en-US" sz="1400" b="1" dirty="0">
                <a:solidFill>
                  <a:srgbClr val="00B050"/>
                </a:solidFill>
              </a:rPr>
              <a:t>$</a:t>
            </a:r>
          </a:p>
        </p:txBody>
      </p:sp>
      <p:sp>
        <p:nvSpPr>
          <p:cNvPr id="89" name="TextBox 88">
            <a:extLst>
              <a:ext uri="{FF2B5EF4-FFF2-40B4-BE49-F238E27FC236}">
                <a16:creationId xmlns:a16="http://schemas.microsoft.com/office/drawing/2014/main" id="{832FED26-8330-46A6-B234-45DC88B89B54}"/>
              </a:ext>
            </a:extLst>
          </p:cNvPr>
          <p:cNvSpPr txBox="1"/>
          <p:nvPr/>
        </p:nvSpPr>
        <p:spPr>
          <a:xfrm>
            <a:off x="10156924" y="3112772"/>
            <a:ext cx="270841" cy="279797"/>
          </a:xfrm>
          <a:prstGeom prst="rect">
            <a:avLst/>
          </a:prstGeom>
          <a:noFill/>
        </p:spPr>
        <p:txBody>
          <a:bodyPr wrap="square" rtlCol="0">
            <a:spAutoFit/>
          </a:bodyPr>
          <a:lstStyle/>
          <a:p>
            <a:r>
              <a:rPr lang="en-US" sz="1400" b="1" dirty="0">
                <a:solidFill>
                  <a:srgbClr val="00B050"/>
                </a:solidFill>
              </a:rPr>
              <a:t>$</a:t>
            </a:r>
          </a:p>
        </p:txBody>
      </p:sp>
      <p:sp>
        <p:nvSpPr>
          <p:cNvPr id="90" name="TextBox 89">
            <a:extLst>
              <a:ext uri="{FF2B5EF4-FFF2-40B4-BE49-F238E27FC236}">
                <a16:creationId xmlns:a16="http://schemas.microsoft.com/office/drawing/2014/main" id="{A106B254-C78D-48AB-A110-4FD7262019DF}"/>
              </a:ext>
            </a:extLst>
          </p:cNvPr>
          <p:cNvSpPr txBox="1"/>
          <p:nvPr/>
        </p:nvSpPr>
        <p:spPr>
          <a:xfrm>
            <a:off x="10427765" y="2298720"/>
            <a:ext cx="270841" cy="279797"/>
          </a:xfrm>
          <a:prstGeom prst="rect">
            <a:avLst/>
          </a:prstGeom>
          <a:noFill/>
        </p:spPr>
        <p:txBody>
          <a:bodyPr wrap="square" rtlCol="0">
            <a:spAutoFit/>
          </a:bodyPr>
          <a:lstStyle/>
          <a:p>
            <a:r>
              <a:rPr lang="en-US" sz="1400" b="1" dirty="0">
                <a:solidFill>
                  <a:srgbClr val="00B050"/>
                </a:solidFill>
              </a:rPr>
              <a:t>$</a:t>
            </a:r>
          </a:p>
        </p:txBody>
      </p:sp>
      <p:sp>
        <p:nvSpPr>
          <p:cNvPr id="91" name="TextBox 90">
            <a:extLst>
              <a:ext uri="{FF2B5EF4-FFF2-40B4-BE49-F238E27FC236}">
                <a16:creationId xmlns:a16="http://schemas.microsoft.com/office/drawing/2014/main" id="{7D403260-D234-4809-9AD4-76CBB691295F}"/>
              </a:ext>
            </a:extLst>
          </p:cNvPr>
          <p:cNvSpPr txBox="1"/>
          <p:nvPr/>
        </p:nvSpPr>
        <p:spPr>
          <a:xfrm>
            <a:off x="8462092" y="2781714"/>
            <a:ext cx="270841" cy="279797"/>
          </a:xfrm>
          <a:prstGeom prst="rect">
            <a:avLst/>
          </a:prstGeom>
          <a:noFill/>
        </p:spPr>
        <p:txBody>
          <a:bodyPr wrap="square" rtlCol="0">
            <a:spAutoFit/>
          </a:bodyPr>
          <a:lstStyle/>
          <a:p>
            <a:r>
              <a:rPr lang="en-US" sz="1400" b="1" dirty="0">
                <a:solidFill>
                  <a:srgbClr val="00B050"/>
                </a:solidFill>
              </a:rPr>
              <a:t>$</a:t>
            </a:r>
          </a:p>
        </p:txBody>
      </p:sp>
      <p:sp>
        <p:nvSpPr>
          <p:cNvPr id="92" name="TextBox 91">
            <a:extLst>
              <a:ext uri="{FF2B5EF4-FFF2-40B4-BE49-F238E27FC236}">
                <a16:creationId xmlns:a16="http://schemas.microsoft.com/office/drawing/2014/main" id="{99A46E82-2CDD-4FB7-B0EF-CC8E308A240D}"/>
              </a:ext>
            </a:extLst>
          </p:cNvPr>
          <p:cNvSpPr txBox="1"/>
          <p:nvPr/>
        </p:nvSpPr>
        <p:spPr>
          <a:xfrm>
            <a:off x="9495346" y="4581169"/>
            <a:ext cx="270841" cy="279797"/>
          </a:xfrm>
          <a:prstGeom prst="rect">
            <a:avLst/>
          </a:prstGeom>
          <a:noFill/>
        </p:spPr>
        <p:txBody>
          <a:bodyPr wrap="square" rtlCol="0">
            <a:spAutoFit/>
          </a:bodyPr>
          <a:lstStyle/>
          <a:p>
            <a:r>
              <a:rPr lang="en-US" sz="1400" b="1" dirty="0">
                <a:solidFill>
                  <a:srgbClr val="00B050"/>
                </a:solidFill>
              </a:rPr>
              <a:t>$</a:t>
            </a:r>
          </a:p>
        </p:txBody>
      </p:sp>
      <p:sp>
        <p:nvSpPr>
          <p:cNvPr id="93" name="TextBox 92">
            <a:extLst>
              <a:ext uri="{FF2B5EF4-FFF2-40B4-BE49-F238E27FC236}">
                <a16:creationId xmlns:a16="http://schemas.microsoft.com/office/drawing/2014/main" id="{FE063524-40BC-4113-A0F7-5BB13D320C09}"/>
              </a:ext>
            </a:extLst>
          </p:cNvPr>
          <p:cNvSpPr txBox="1"/>
          <p:nvPr/>
        </p:nvSpPr>
        <p:spPr>
          <a:xfrm>
            <a:off x="9424997" y="5043392"/>
            <a:ext cx="270841" cy="279797"/>
          </a:xfrm>
          <a:prstGeom prst="rect">
            <a:avLst/>
          </a:prstGeom>
          <a:noFill/>
        </p:spPr>
        <p:txBody>
          <a:bodyPr wrap="square" rtlCol="0">
            <a:spAutoFit/>
          </a:bodyPr>
          <a:lstStyle/>
          <a:p>
            <a:r>
              <a:rPr lang="en-US" sz="1400" b="1" dirty="0">
                <a:solidFill>
                  <a:srgbClr val="00B050"/>
                </a:solidFill>
              </a:rPr>
              <a:t>$</a:t>
            </a:r>
          </a:p>
        </p:txBody>
      </p:sp>
      <p:sp>
        <p:nvSpPr>
          <p:cNvPr id="94" name="TextBox 93">
            <a:extLst>
              <a:ext uri="{FF2B5EF4-FFF2-40B4-BE49-F238E27FC236}">
                <a16:creationId xmlns:a16="http://schemas.microsoft.com/office/drawing/2014/main" id="{CCE553A7-EEF3-4D60-9555-CF8FE2A07A76}"/>
              </a:ext>
            </a:extLst>
          </p:cNvPr>
          <p:cNvSpPr txBox="1"/>
          <p:nvPr/>
        </p:nvSpPr>
        <p:spPr>
          <a:xfrm>
            <a:off x="7616594" y="3924922"/>
            <a:ext cx="270841" cy="279797"/>
          </a:xfrm>
          <a:prstGeom prst="rect">
            <a:avLst/>
          </a:prstGeom>
          <a:noFill/>
        </p:spPr>
        <p:txBody>
          <a:bodyPr wrap="square" rtlCol="0">
            <a:spAutoFit/>
          </a:bodyPr>
          <a:lstStyle/>
          <a:p>
            <a:r>
              <a:rPr lang="en-US" sz="1400" b="1" dirty="0">
                <a:solidFill>
                  <a:srgbClr val="00B050"/>
                </a:solidFill>
              </a:rPr>
              <a:t>$</a:t>
            </a:r>
          </a:p>
        </p:txBody>
      </p:sp>
      <p:sp>
        <p:nvSpPr>
          <p:cNvPr id="95" name="TextBox 94">
            <a:extLst>
              <a:ext uri="{FF2B5EF4-FFF2-40B4-BE49-F238E27FC236}">
                <a16:creationId xmlns:a16="http://schemas.microsoft.com/office/drawing/2014/main" id="{F62417E2-D156-419D-B884-5ADF3EB21400}"/>
              </a:ext>
            </a:extLst>
          </p:cNvPr>
          <p:cNvSpPr txBox="1"/>
          <p:nvPr/>
        </p:nvSpPr>
        <p:spPr>
          <a:xfrm>
            <a:off x="6738491" y="2293307"/>
            <a:ext cx="270841" cy="279797"/>
          </a:xfrm>
          <a:prstGeom prst="rect">
            <a:avLst/>
          </a:prstGeom>
          <a:noFill/>
        </p:spPr>
        <p:txBody>
          <a:bodyPr wrap="square" rtlCol="0">
            <a:spAutoFit/>
          </a:bodyPr>
          <a:lstStyle/>
          <a:p>
            <a:r>
              <a:rPr lang="en-US" sz="1400" b="1" dirty="0">
                <a:solidFill>
                  <a:srgbClr val="00B050"/>
                </a:solidFill>
              </a:rPr>
              <a:t>$</a:t>
            </a:r>
          </a:p>
        </p:txBody>
      </p:sp>
      <p:sp>
        <p:nvSpPr>
          <p:cNvPr id="96" name="TextBox 95">
            <a:extLst>
              <a:ext uri="{FF2B5EF4-FFF2-40B4-BE49-F238E27FC236}">
                <a16:creationId xmlns:a16="http://schemas.microsoft.com/office/drawing/2014/main" id="{AB86CE7B-1A97-4EF5-A627-CAEDACB2B01A}"/>
              </a:ext>
            </a:extLst>
          </p:cNvPr>
          <p:cNvSpPr txBox="1"/>
          <p:nvPr/>
        </p:nvSpPr>
        <p:spPr>
          <a:xfrm>
            <a:off x="6869529" y="1997541"/>
            <a:ext cx="270841" cy="279797"/>
          </a:xfrm>
          <a:prstGeom prst="rect">
            <a:avLst/>
          </a:prstGeom>
          <a:noFill/>
        </p:spPr>
        <p:txBody>
          <a:bodyPr wrap="square" rtlCol="0">
            <a:spAutoFit/>
          </a:bodyPr>
          <a:lstStyle/>
          <a:p>
            <a:r>
              <a:rPr lang="en-US" sz="1400" b="1" dirty="0">
                <a:solidFill>
                  <a:srgbClr val="00B050"/>
                </a:solidFill>
              </a:rPr>
              <a:t>$</a:t>
            </a:r>
          </a:p>
        </p:txBody>
      </p:sp>
      <p:sp>
        <p:nvSpPr>
          <p:cNvPr id="97" name="TextBox 96">
            <a:extLst>
              <a:ext uri="{FF2B5EF4-FFF2-40B4-BE49-F238E27FC236}">
                <a16:creationId xmlns:a16="http://schemas.microsoft.com/office/drawing/2014/main" id="{74B444A3-A922-43C1-916A-49ADE27EEFD8}"/>
              </a:ext>
            </a:extLst>
          </p:cNvPr>
          <p:cNvSpPr txBox="1"/>
          <p:nvPr/>
        </p:nvSpPr>
        <p:spPr>
          <a:xfrm>
            <a:off x="7180949" y="2418036"/>
            <a:ext cx="270841" cy="279797"/>
          </a:xfrm>
          <a:prstGeom prst="rect">
            <a:avLst/>
          </a:prstGeom>
          <a:noFill/>
        </p:spPr>
        <p:txBody>
          <a:bodyPr wrap="square" rtlCol="0">
            <a:spAutoFit/>
          </a:bodyPr>
          <a:lstStyle/>
          <a:p>
            <a:r>
              <a:rPr lang="en-US" sz="1400" b="1" dirty="0">
                <a:solidFill>
                  <a:srgbClr val="00B050"/>
                </a:solidFill>
              </a:rPr>
              <a:t>$</a:t>
            </a:r>
          </a:p>
        </p:txBody>
      </p:sp>
      <p:sp>
        <p:nvSpPr>
          <p:cNvPr id="98" name="TextBox 97">
            <a:extLst>
              <a:ext uri="{FF2B5EF4-FFF2-40B4-BE49-F238E27FC236}">
                <a16:creationId xmlns:a16="http://schemas.microsoft.com/office/drawing/2014/main" id="{CE528CFC-6A9F-412F-BD8B-4338245FBD27}"/>
              </a:ext>
            </a:extLst>
          </p:cNvPr>
          <p:cNvSpPr txBox="1"/>
          <p:nvPr/>
        </p:nvSpPr>
        <p:spPr>
          <a:xfrm>
            <a:off x="6630435" y="2797914"/>
            <a:ext cx="270841" cy="279797"/>
          </a:xfrm>
          <a:prstGeom prst="rect">
            <a:avLst/>
          </a:prstGeom>
          <a:noFill/>
        </p:spPr>
        <p:txBody>
          <a:bodyPr wrap="square" rtlCol="0">
            <a:spAutoFit/>
          </a:bodyPr>
          <a:lstStyle/>
          <a:p>
            <a:r>
              <a:rPr lang="en-US" sz="1400" b="1" dirty="0">
                <a:solidFill>
                  <a:srgbClr val="00B050"/>
                </a:solidFill>
              </a:rPr>
              <a:t>$</a:t>
            </a:r>
          </a:p>
        </p:txBody>
      </p:sp>
      <p:sp>
        <p:nvSpPr>
          <p:cNvPr id="99" name="TextBox 98">
            <a:extLst>
              <a:ext uri="{FF2B5EF4-FFF2-40B4-BE49-F238E27FC236}">
                <a16:creationId xmlns:a16="http://schemas.microsoft.com/office/drawing/2014/main" id="{19CFA20A-C0EC-4FED-96F8-EB9093AFC880}"/>
              </a:ext>
            </a:extLst>
          </p:cNvPr>
          <p:cNvSpPr txBox="1"/>
          <p:nvPr/>
        </p:nvSpPr>
        <p:spPr>
          <a:xfrm>
            <a:off x="7137512" y="2843453"/>
            <a:ext cx="270841" cy="279797"/>
          </a:xfrm>
          <a:prstGeom prst="rect">
            <a:avLst/>
          </a:prstGeom>
          <a:noFill/>
        </p:spPr>
        <p:txBody>
          <a:bodyPr wrap="square" rtlCol="0">
            <a:spAutoFit/>
          </a:bodyPr>
          <a:lstStyle/>
          <a:p>
            <a:r>
              <a:rPr lang="en-US" sz="1400" b="1" dirty="0">
                <a:solidFill>
                  <a:srgbClr val="00B050"/>
                </a:solidFill>
              </a:rPr>
              <a:t>$</a:t>
            </a:r>
          </a:p>
        </p:txBody>
      </p:sp>
      <p:sp>
        <p:nvSpPr>
          <p:cNvPr id="100" name="TextBox 99">
            <a:extLst>
              <a:ext uri="{FF2B5EF4-FFF2-40B4-BE49-F238E27FC236}">
                <a16:creationId xmlns:a16="http://schemas.microsoft.com/office/drawing/2014/main" id="{0F02C2B7-7B5B-4B76-9847-F6E393D7C231}"/>
              </a:ext>
            </a:extLst>
          </p:cNvPr>
          <p:cNvSpPr txBox="1"/>
          <p:nvPr/>
        </p:nvSpPr>
        <p:spPr>
          <a:xfrm>
            <a:off x="6639760" y="3241356"/>
            <a:ext cx="270841" cy="279797"/>
          </a:xfrm>
          <a:prstGeom prst="rect">
            <a:avLst/>
          </a:prstGeom>
          <a:noFill/>
        </p:spPr>
        <p:txBody>
          <a:bodyPr wrap="square" rtlCol="0">
            <a:spAutoFit/>
          </a:bodyPr>
          <a:lstStyle/>
          <a:p>
            <a:r>
              <a:rPr lang="en-US" sz="1400" b="1" dirty="0">
                <a:solidFill>
                  <a:srgbClr val="00B050"/>
                </a:solidFill>
              </a:rPr>
              <a:t>$</a:t>
            </a:r>
          </a:p>
        </p:txBody>
      </p:sp>
      <p:sp>
        <p:nvSpPr>
          <p:cNvPr id="101" name="TextBox 100">
            <a:extLst>
              <a:ext uri="{FF2B5EF4-FFF2-40B4-BE49-F238E27FC236}">
                <a16:creationId xmlns:a16="http://schemas.microsoft.com/office/drawing/2014/main" id="{794797C7-450C-4823-9D57-A5A962C22BA0}"/>
              </a:ext>
            </a:extLst>
          </p:cNvPr>
          <p:cNvSpPr txBox="1"/>
          <p:nvPr/>
        </p:nvSpPr>
        <p:spPr>
          <a:xfrm>
            <a:off x="7038071" y="3509936"/>
            <a:ext cx="270841" cy="279797"/>
          </a:xfrm>
          <a:prstGeom prst="rect">
            <a:avLst/>
          </a:prstGeom>
          <a:noFill/>
        </p:spPr>
        <p:txBody>
          <a:bodyPr wrap="square" rtlCol="0">
            <a:spAutoFit/>
          </a:bodyPr>
          <a:lstStyle/>
          <a:p>
            <a:r>
              <a:rPr lang="en-US" sz="1400" b="1" dirty="0">
                <a:solidFill>
                  <a:srgbClr val="00B050"/>
                </a:solidFill>
              </a:rPr>
              <a:t>$</a:t>
            </a:r>
          </a:p>
        </p:txBody>
      </p:sp>
      <p:sp>
        <p:nvSpPr>
          <p:cNvPr id="102" name="TextBox 101">
            <a:extLst>
              <a:ext uri="{FF2B5EF4-FFF2-40B4-BE49-F238E27FC236}">
                <a16:creationId xmlns:a16="http://schemas.microsoft.com/office/drawing/2014/main" id="{489364EC-531A-4F08-B99F-CE36DC31D60A}"/>
              </a:ext>
            </a:extLst>
          </p:cNvPr>
          <p:cNvSpPr txBox="1"/>
          <p:nvPr/>
        </p:nvSpPr>
        <p:spPr>
          <a:xfrm>
            <a:off x="6683109" y="3674547"/>
            <a:ext cx="270841" cy="279797"/>
          </a:xfrm>
          <a:prstGeom prst="rect">
            <a:avLst/>
          </a:prstGeom>
          <a:noFill/>
        </p:spPr>
        <p:txBody>
          <a:bodyPr wrap="square" rtlCol="0">
            <a:spAutoFit/>
          </a:bodyPr>
          <a:lstStyle/>
          <a:p>
            <a:r>
              <a:rPr lang="en-US" sz="1400" b="1" dirty="0">
                <a:solidFill>
                  <a:srgbClr val="00B050"/>
                </a:solidFill>
              </a:rPr>
              <a:t>$</a:t>
            </a:r>
          </a:p>
        </p:txBody>
      </p:sp>
      <p:sp>
        <p:nvSpPr>
          <p:cNvPr id="103" name="TextBox 102">
            <a:extLst>
              <a:ext uri="{FF2B5EF4-FFF2-40B4-BE49-F238E27FC236}">
                <a16:creationId xmlns:a16="http://schemas.microsoft.com/office/drawing/2014/main" id="{7B9AFE64-D996-4D5E-A017-4DA6E6D955C0}"/>
              </a:ext>
            </a:extLst>
          </p:cNvPr>
          <p:cNvSpPr txBox="1"/>
          <p:nvPr/>
        </p:nvSpPr>
        <p:spPr>
          <a:xfrm>
            <a:off x="7584172" y="3430824"/>
            <a:ext cx="270841" cy="279797"/>
          </a:xfrm>
          <a:prstGeom prst="rect">
            <a:avLst/>
          </a:prstGeom>
          <a:noFill/>
        </p:spPr>
        <p:txBody>
          <a:bodyPr wrap="square" rtlCol="0">
            <a:spAutoFit/>
          </a:bodyPr>
          <a:lstStyle/>
          <a:p>
            <a:r>
              <a:rPr lang="en-US" sz="1400" b="1" dirty="0">
                <a:solidFill>
                  <a:srgbClr val="00B050"/>
                </a:solidFill>
              </a:rPr>
              <a:t>$</a:t>
            </a:r>
          </a:p>
        </p:txBody>
      </p:sp>
      <p:sp>
        <p:nvSpPr>
          <p:cNvPr id="104" name="TextBox 103">
            <a:extLst>
              <a:ext uri="{FF2B5EF4-FFF2-40B4-BE49-F238E27FC236}">
                <a16:creationId xmlns:a16="http://schemas.microsoft.com/office/drawing/2014/main" id="{1E1DCD7D-1D19-4265-B82D-45A05D42CE19}"/>
              </a:ext>
            </a:extLst>
          </p:cNvPr>
          <p:cNvSpPr txBox="1"/>
          <p:nvPr/>
        </p:nvSpPr>
        <p:spPr>
          <a:xfrm>
            <a:off x="6630435" y="4170572"/>
            <a:ext cx="270841" cy="279797"/>
          </a:xfrm>
          <a:prstGeom prst="rect">
            <a:avLst/>
          </a:prstGeom>
          <a:noFill/>
        </p:spPr>
        <p:txBody>
          <a:bodyPr wrap="square" rtlCol="0">
            <a:spAutoFit/>
          </a:bodyPr>
          <a:lstStyle/>
          <a:p>
            <a:r>
              <a:rPr lang="en-US" sz="1400" b="1" dirty="0">
                <a:solidFill>
                  <a:srgbClr val="00B050"/>
                </a:solidFill>
              </a:rPr>
              <a:t>$</a:t>
            </a:r>
          </a:p>
        </p:txBody>
      </p:sp>
      <p:sp>
        <p:nvSpPr>
          <p:cNvPr id="105" name="TextBox 104">
            <a:extLst>
              <a:ext uri="{FF2B5EF4-FFF2-40B4-BE49-F238E27FC236}">
                <a16:creationId xmlns:a16="http://schemas.microsoft.com/office/drawing/2014/main" id="{48AF789A-87F2-4791-9B79-1EF8674F80C6}"/>
              </a:ext>
            </a:extLst>
          </p:cNvPr>
          <p:cNvSpPr txBox="1"/>
          <p:nvPr/>
        </p:nvSpPr>
        <p:spPr>
          <a:xfrm>
            <a:off x="7193798" y="4498119"/>
            <a:ext cx="270841" cy="279797"/>
          </a:xfrm>
          <a:prstGeom prst="rect">
            <a:avLst/>
          </a:prstGeom>
          <a:noFill/>
        </p:spPr>
        <p:txBody>
          <a:bodyPr wrap="square" rtlCol="0">
            <a:spAutoFit/>
          </a:bodyPr>
          <a:lstStyle/>
          <a:p>
            <a:r>
              <a:rPr lang="en-US" sz="1400" b="1" dirty="0">
                <a:solidFill>
                  <a:srgbClr val="00B050"/>
                </a:solidFill>
              </a:rPr>
              <a:t>$</a:t>
            </a:r>
          </a:p>
        </p:txBody>
      </p:sp>
      <p:sp>
        <p:nvSpPr>
          <p:cNvPr id="106" name="TextBox 105">
            <a:extLst>
              <a:ext uri="{FF2B5EF4-FFF2-40B4-BE49-F238E27FC236}">
                <a16:creationId xmlns:a16="http://schemas.microsoft.com/office/drawing/2014/main" id="{85906C1A-FC50-4670-A13B-3E028676EA9A}"/>
              </a:ext>
            </a:extLst>
          </p:cNvPr>
          <p:cNvSpPr txBox="1"/>
          <p:nvPr/>
        </p:nvSpPr>
        <p:spPr>
          <a:xfrm>
            <a:off x="7254499" y="4060991"/>
            <a:ext cx="270841" cy="279797"/>
          </a:xfrm>
          <a:prstGeom prst="rect">
            <a:avLst/>
          </a:prstGeom>
          <a:noFill/>
        </p:spPr>
        <p:txBody>
          <a:bodyPr wrap="square" rtlCol="0">
            <a:spAutoFit/>
          </a:bodyPr>
          <a:lstStyle/>
          <a:p>
            <a:r>
              <a:rPr lang="en-US" sz="1400" b="1" dirty="0">
                <a:solidFill>
                  <a:srgbClr val="00B050"/>
                </a:solidFill>
              </a:rPr>
              <a:t>$</a:t>
            </a:r>
          </a:p>
        </p:txBody>
      </p:sp>
      <p:sp>
        <p:nvSpPr>
          <p:cNvPr id="107" name="TextBox 106">
            <a:extLst>
              <a:ext uri="{FF2B5EF4-FFF2-40B4-BE49-F238E27FC236}">
                <a16:creationId xmlns:a16="http://schemas.microsoft.com/office/drawing/2014/main" id="{F8698B09-EA91-4AD2-9B27-7985287D8537}"/>
              </a:ext>
            </a:extLst>
          </p:cNvPr>
          <p:cNvSpPr txBox="1"/>
          <p:nvPr/>
        </p:nvSpPr>
        <p:spPr>
          <a:xfrm>
            <a:off x="11304752" y="2186752"/>
            <a:ext cx="270841" cy="279797"/>
          </a:xfrm>
          <a:prstGeom prst="rect">
            <a:avLst/>
          </a:prstGeom>
          <a:noFill/>
        </p:spPr>
        <p:txBody>
          <a:bodyPr wrap="square" rtlCol="0">
            <a:spAutoFit/>
          </a:bodyPr>
          <a:lstStyle/>
          <a:p>
            <a:r>
              <a:rPr lang="en-US" sz="1400" b="1" dirty="0">
                <a:solidFill>
                  <a:srgbClr val="00B050"/>
                </a:solidFill>
              </a:rPr>
              <a:t>$</a:t>
            </a:r>
          </a:p>
        </p:txBody>
      </p:sp>
      <p:sp>
        <p:nvSpPr>
          <p:cNvPr id="108" name="TextBox 107">
            <a:extLst>
              <a:ext uri="{FF2B5EF4-FFF2-40B4-BE49-F238E27FC236}">
                <a16:creationId xmlns:a16="http://schemas.microsoft.com/office/drawing/2014/main" id="{DDC70BBF-B3F6-4C82-B008-646392E521D2}"/>
              </a:ext>
            </a:extLst>
          </p:cNvPr>
          <p:cNvSpPr txBox="1"/>
          <p:nvPr/>
        </p:nvSpPr>
        <p:spPr>
          <a:xfrm>
            <a:off x="11136473" y="2571982"/>
            <a:ext cx="270841" cy="279797"/>
          </a:xfrm>
          <a:prstGeom prst="rect">
            <a:avLst/>
          </a:prstGeom>
          <a:noFill/>
        </p:spPr>
        <p:txBody>
          <a:bodyPr wrap="square" rtlCol="0">
            <a:spAutoFit/>
          </a:bodyPr>
          <a:lstStyle/>
          <a:p>
            <a:r>
              <a:rPr lang="en-US" sz="1400" b="1" dirty="0">
                <a:solidFill>
                  <a:srgbClr val="00B050"/>
                </a:solidFill>
              </a:rPr>
              <a:t>$</a:t>
            </a:r>
          </a:p>
        </p:txBody>
      </p:sp>
      <p:sp>
        <p:nvSpPr>
          <p:cNvPr id="109" name="TextBox 108">
            <a:extLst>
              <a:ext uri="{FF2B5EF4-FFF2-40B4-BE49-F238E27FC236}">
                <a16:creationId xmlns:a16="http://schemas.microsoft.com/office/drawing/2014/main" id="{5CD0E390-4966-4A16-AA62-DF8B84A29203}"/>
              </a:ext>
            </a:extLst>
          </p:cNvPr>
          <p:cNvSpPr txBox="1"/>
          <p:nvPr/>
        </p:nvSpPr>
        <p:spPr>
          <a:xfrm>
            <a:off x="11440172" y="2740994"/>
            <a:ext cx="270841" cy="279797"/>
          </a:xfrm>
          <a:prstGeom prst="rect">
            <a:avLst/>
          </a:prstGeom>
          <a:noFill/>
        </p:spPr>
        <p:txBody>
          <a:bodyPr wrap="square" rtlCol="0">
            <a:spAutoFit/>
          </a:bodyPr>
          <a:lstStyle/>
          <a:p>
            <a:r>
              <a:rPr lang="en-US" sz="1400" b="1" dirty="0">
                <a:solidFill>
                  <a:srgbClr val="00B050"/>
                </a:solidFill>
              </a:rPr>
              <a:t>$</a:t>
            </a:r>
          </a:p>
        </p:txBody>
      </p:sp>
      <p:sp>
        <p:nvSpPr>
          <p:cNvPr id="110" name="TextBox 109">
            <a:extLst>
              <a:ext uri="{FF2B5EF4-FFF2-40B4-BE49-F238E27FC236}">
                <a16:creationId xmlns:a16="http://schemas.microsoft.com/office/drawing/2014/main" id="{A65100C7-CE69-4508-859C-9974AD42532D}"/>
              </a:ext>
            </a:extLst>
          </p:cNvPr>
          <p:cNvSpPr txBox="1"/>
          <p:nvPr/>
        </p:nvSpPr>
        <p:spPr>
          <a:xfrm>
            <a:off x="11199778" y="3093069"/>
            <a:ext cx="270841" cy="279797"/>
          </a:xfrm>
          <a:prstGeom prst="rect">
            <a:avLst/>
          </a:prstGeom>
          <a:noFill/>
        </p:spPr>
        <p:txBody>
          <a:bodyPr wrap="square" rtlCol="0">
            <a:spAutoFit/>
          </a:bodyPr>
          <a:lstStyle/>
          <a:p>
            <a:r>
              <a:rPr lang="en-US" sz="1400" b="1" dirty="0">
                <a:solidFill>
                  <a:srgbClr val="00B050"/>
                </a:solidFill>
              </a:rPr>
              <a:t>$</a:t>
            </a:r>
          </a:p>
        </p:txBody>
      </p:sp>
      <p:sp>
        <p:nvSpPr>
          <p:cNvPr id="111" name="TextBox 110">
            <a:extLst>
              <a:ext uri="{FF2B5EF4-FFF2-40B4-BE49-F238E27FC236}">
                <a16:creationId xmlns:a16="http://schemas.microsoft.com/office/drawing/2014/main" id="{BCC26287-88F2-4B57-8D1F-02C7168E452B}"/>
              </a:ext>
            </a:extLst>
          </p:cNvPr>
          <p:cNvSpPr txBox="1"/>
          <p:nvPr/>
        </p:nvSpPr>
        <p:spPr>
          <a:xfrm>
            <a:off x="11088487" y="3534648"/>
            <a:ext cx="270841" cy="279797"/>
          </a:xfrm>
          <a:prstGeom prst="rect">
            <a:avLst/>
          </a:prstGeom>
          <a:noFill/>
        </p:spPr>
        <p:txBody>
          <a:bodyPr wrap="square" rtlCol="0">
            <a:spAutoFit/>
          </a:bodyPr>
          <a:lstStyle/>
          <a:p>
            <a:r>
              <a:rPr lang="en-US" sz="1400" b="1" dirty="0">
                <a:solidFill>
                  <a:srgbClr val="00B050"/>
                </a:solidFill>
              </a:rPr>
              <a:t>$</a:t>
            </a:r>
          </a:p>
        </p:txBody>
      </p:sp>
      <p:sp>
        <p:nvSpPr>
          <p:cNvPr id="112" name="TextBox 111">
            <a:extLst>
              <a:ext uri="{FF2B5EF4-FFF2-40B4-BE49-F238E27FC236}">
                <a16:creationId xmlns:a16="http://schemas.microsoft.com/office/drawing/2014/main" id="{AF0DE98D-EC9B-499C-A881-633D6603B33A}"/>
              </a:ext>
            </a:extLst>
          </p:cNvPr>
          <p:cNvSpPr txBox="1"/>
          <p:nvPr/>
        </p:nvSpPr>
        <p:spPr>
          <a:xfrm>
            <a:off x="11136473" y="4106142"/>
            <a:ext cx="270841" cy="279797"/>
          </a:xfrm>
          <a:prstGeom prst="rect">
            <a:avLst/>
          </a:prstGeom>
          <a:noFill/>
        </p:spPr>
        <p:txBody>
          <a:bodyPr wrap="square" rtlCol="0">
            <a:spAutoFit/>
          </a:bodyPr>
          <a:lstStyle/>
          <a:p>
            <a:r>
              <a:rPr lang="en-US" sz="1400" b="1" dirty="0">
                <a:solidFill>
                  <a:srgbClr val="00B050"/>
                </a:solidFill>
              </a:rPr>
              <a:t>$</a:t>
            </a:r>
          </a:p>
        </p:txBody>
      </p:sp>
      <p:sp>
        <p:nvSpPr>
          <p:cNvPr id="113" name="TextBox 112">
            <a:extLst>
              <a:ext uri="{FF2B5EF4-FFF2-40B4-BE49-F238E27FC236}">
                <a16:creationId xmlns:a16="http://schemas.microsoft.com/office/drawing/2014/main" id="{F69C0535-54E1-40A5-9365-79B623A931F1}"/>
              </a:ext>
            </a:extLst>
          </p:cNvPr>
          <p:cNvSpPr txBox="1"/>
          <p:nvPr/>
        </p:nvSpPr>
        <p:spPr>
          <a:xfrm>
            <a:off x="11576166" y="3903012"/>
            <a:ext cx="270841" cy="279797"/>
          </a:xfrm>
          <a:prstGeom prst="rect">
            <a:avLst/>
          </a:prstGeom>
          <a:noFill/>
        </p:spPr>
        <p:txBody>
          <a:bodyPr wrap="square" rtlCol="0">
            <a:spAutoFit/>
          </a:bodyPr>
          <a:lstStyle/>
          <a:p>
            <a:r>
              <a:rPr lang="en-US" sz="1400" b="1" dirty="0">
                <a:solidFill>
                  <a:srgbClr val="00B050"/>
                </a:solidFill>
              </a:rPr>
              <a:t>$</a:t>
            </a:r>
          </a:p>
        </p:txBody>
      </p:sp>
      <p:sp>
        <p:nvSpPr>
          <p:cNvPr id="114" name="TextBox 113">
            <a:extLst>
              <a:ext uri="{FF2B5EF4-FFF2-40B4-BE49-F238E27FC236}">
                <a16:creationId xmlns:a16="http://schemas.microsoft.com/office/drawing/2014/main" id="{6547BBED-5D87-4B84-B4C1-DACB2FC22D56}"/>
              </a:ext>
            </a:extLst>
          </p:cNvPr>
          <p:cNvSpPr txBox="1"/>
          <p:nvPr/>
        </p:nvSpPr>
        <p:spPr>
          <a:xfrm>
            <a:off x="11304751" y="4549939"/>
            <a:ext cx="270841" cy="279797"/>
          </a:xfrm>
          <a:prstGeom prst="rect">
            <a:avLst/>
          </a:prstGeom>
          <a:noFill/>
        </p:spPr>
        <p:txBody>
          <a:bodyPr wrap="square" rtlCol="0">
            <a:spAutoFit/>
          </a:bodyPr>
          <a:lstStyle/>
          <a:p>
            <a:r>
              <a:rPr lang="en-US" sz="1400" b="1" dirty="0">
                <a:solidFill>
                  <a:srgbClr val="00B050"/>
                </a:solidFill>
              </a:rPr>
              <a:t>$</a:t>
            </a:r>
          </a:p>
        </p:txBody>
      </p:sp>
    </p:spTree>
    <p:extLst>
      <p:ext uri="{BB962C8B-B14F-4D97-AF65-F5344CB8AC3E}">
        <p14:creationId xmlns:p14="http://schemas.microsoft.com/office/powerpoint/2010/main" val="3819391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672B-E9E8-4128-9F70-C88E4F86E389}"/>
              </a:ext>
            </a:extLst>
          </p:cNvPr>
          <p:cNvSpPr>
            <a:spLocks noGrp="1"/>
          </p:cNvSpPr>
          <p:nvPr>
            <p:ph type="title"/>
          </p:nvPr>
        </p:nvSpPr>
        <p:spPr>
          <a:xfrm>
            <a:off x="189095" y="184658"/>
            <a:ext cx="11299271" cy="858756"/>
          </a:xfrm>
        </p:spPr>
        <p:txBody>
          <a:bodyPr>
            <a:noAutofit/>
          </a:bodyPr>
          <a:lstStyle/>
          <a:p>
            <a:pPr defTabSz="457200">
              <a:defRPr/>
            </a:pPr>
            <a:r>
              <a:rPr lang="en-US" sz="2600" spc="-100" dirty="0">
                <a:solidFill>
                  <a:prstClr val="black"/>
                </a:solidFill>
                <a:latin typeface="Trebuchet MS"/>
              </a:rPr>
              <a:t>The Number Of Addressable TV Households Has Grown Rapidly, </a:t>
            </a:r>
            <a:br>
              <a:rPr lang="en-US" sz="2600" spc="-100" dirty="0">
                <a:solidFill>
                  <a:prstClr val="black"/>
                </a:solidFill>
                <a:latin typeface="Trebuchet MS"/>
              </a:rPr>
            </a:br>
            <a:r>
              <a:rPr lang="en-US" sz="2600" spc="-100" dirty="0">
                <a:solidFill>
                  <a:prstClr val="black"/>
                </a:solidFill>
                <a:latin typeface="Trebuchet MS"/>
              </a:rPr>
              <a:t>Increasing </a:t>
            </a:r>
            <a:r>
              <a:rPr lang="en-US" sz="2600" b="1" u="sng" dirty="0">
                <a:solidFill>
                  <a:srgbClr val="00A9AC"/>
                </a:solidFill>
              </a:rPr>
              <a:t>30%</a:t>
            </a:r>
            <a:r>
              <a:rPr lang="en-US" sz="2600" spc="-100" dirty="0">
                <a:solidFill>
                  <a:prstClr val="black"/>
                </a:solidFill>
                <a:latin typeface="Trebuchet MS"/>
              </a:rPr>
              <a:t> In Just Two Years</a:t>
            </a:r>
          </a:p>
        </p:txBody>
      </p:sp>
      <p:sp>
        <p:nvSpPr>
          <p:cNvPr id="4" name="Slide Number Placeholder 5">
            <a:extLst>
              <a:ext uri="{FF2B5EF4-FFF2-40B4-BE49-F238E27FC236}">
                <a16:creationId xmlns:a16="http://schemas.microsoft.com/office/drawing/2014/main" id="{878A02C9-1ABC-456E-81E9-D64FEBF432D6}"/>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9344333C-CC90-435F-826C-03DC52CC1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15" name="TextBox 14">
            <a:extLst>
              <a:ext uri="{FF2B5EF4-FFF2-40B4-BE49-F238E27FC236}">
                <a16:creationId xmlns:a16="http://schemas.microsoft.com/office/drawing/2014/main" id="{B598896D-38B6-4C41-BF82-71D4430D1889}"/>
              </a:ext>
            </a:extLst>
          </p:cNvPr>
          <p:cNvSpPr txBox="1"/>
          <p:nvPr/>
        </p:nvSpPr>
        <p:spPr>
          <a:xfrm>
            <a:off x="3314025" y="1183690"/>
            <a:ext cx="5563950" cy="523220"/>
          </a:xfrm>
          <a:prstGeom prst="rect">
            <a:avLst/>
          </a:prstGeom>
          <a:noFill/>
          <a:ln>
            <a:noFill/>
          </a:ln>
        </p:spPr>
        <p:txBody>
          <a:bodyPr wrap="square" rtlCol="0">
            <a:spAutoFit/>
          </a:bodyPr>
          <a:lstStyle/>
          <a:p>
            <a:pPr algn="ctr"/>
            <a:r>
              <a:rPr lang="en-US" sz="1600" dirty="0"/>
              <a:t>Estimated Addressable TV Households</a:t>
            </a:r>
          </a:p>
          <a:p>
            <a:pPr algn="ctr"/>
            <a:r>
              <a:rPr lang="en-US" sz="1200" dirty="0"/>
              <a:t>(in millions)</a:t>
            </a:r>
          </a:p>
        </p:txBody>
      </p:sp>
      <p:grpSp>
        <p:nvGrpSpPr>
          <p:cNvPr id="33" name="Group 32">
            <a:extLst>
              <a:ext uri="{FF2B5EF4-FFF2-40B4-BE49-F238E27FC236}">
                <a16:creationId xmlns:a16="http://schemas.microsoft.com/office/drawing/2014/main" id="{127139E9-47D5-43FA-9F48-0C4D5C0614E3}"/>
              </a:ext>
            </a:extLst>
          </p:cNvPr>
          <p:cNvGrpSpPr/>
          <p:nvPr/>
        </p:nvGrpSpPr>
        <p:grpSpPr>
          <a:xfrm>
            <a:off x="3314025" y="1705415"/>
            <a:ext cx="5563950" cy="4571907"/>
            <a:chOff x="1403459" y="2349353"/>
            <a:chExt cx="4180277" cy="3778435"/>
          </a:xfrm>
        </p:grpSpPr>
        <p:sp>
          <p:nvSpPr>
            <p:cNvPr id="24" name="TextBox 23">
              <a:extLst>
                <a:ext uri="{FF2B5EF4-FFF2-40B4-BE49-F238E27FC236}">
                  <a16:creationId xmlns:a16="http://schemas.microsoft.com/office/drawing/2014/main" id="{EA2110FB-7B2C-4757-A9C9-D4FE7B1B6C04}"/>
                </a:ext>
              </a:extLst>
            </p:cNvPr>
            <p:cNvSpPr txBox="1"/>
            <p:nvPr/>
          </p:nvSpPr>
          <p:spPr>
            <a:xfrm>
              <a:off x="2051437" y="5758456"/>
              <a:ext cx="811045" cy="369332"/>
            </a:xfrm>
            <a:prstGeom prst="rect">
              <a:avLst/>
            </a:prstGeom>
            <a:noFill/>
            <a:ln>
              <a:noFill/>
            </a:ln>
          </p:spPr>
          <p:txBody>
            <a:bodyPr wrap="square" rtlCol="0">
              <a:spAutoFit/>
            </a:bodyPr>
            <a:lstStyle/>
            <a:p>
              <a:pPr algn="ctr"/>
              <a:r>
                <a:rPr lang="en-US" b="1" dirty="0"/>
                <a:t>2016</a:t>
              </a:r>
            </a:p>
          </p:txBody>
        </p:sp>
        <p:sp>
          <p:nvSpPr>
            <p:cNvPr id="25" name="TextBox 24">
              <a:extLst>
                <a:ext uri="{FF2B5EF4-FFF2-40B4-BE49-F238E27FC236}">
                  <a16:creationId xmlns:a16="http://schemas.microsoft.com/office/drawing/2014/main" id="{1BA1EBC4-2086-43FF-97E8-250C0EFDB83E}"/>
                </a:ext>
              </a:extLst>
            </p:cNvPr>
            <p:cNvSpPr txBox="1"/>
            <p:nvPr/>
          </p:nvSpPr>
          <p:spPr>
            <a:xfrm>
              <a:off x="4124712" y="5758456"/>
              <a:ext cx="811045" cy="369332"/>
            </a:xfrm>
            <a:prstGeom prst="rect">
              <a:avLst/>
            </a:prstGeom>
            <a:noFill/>
            <a:ln>
              <a:noFill/>
            </a:ln>
          </p:spPr>
          <p:txBody>
            <a:bodyPr wrap="square" rtlCol="0">
              <a:spAutoFit/>
            </a:bodyPr>
            <a:lstStyle/>
            <a:p>
              <a:pPr algn="ctr"/>
              <a:r>
                <a:rPr lang="en-US" b="1" dirty="0"/>
                <a:t>2018</a:t>
              </a:r>
            </a:p>
          </p:txBody>
        </p:sp>
        <p:sp>
          <p:nvSpPr>
            <p:cNvPr id="22" name="Rectangle 21">
              <a:extLst>
                <a:ext uri="{FF2B5EF4-FFF2-40B4-BE49-F238E27FC236}">
                  <a16:creationId xmlns:a16="http://schemas.microsoft.com/office/drawing/2014/main" id="{06630B61-9AFE-47BD-BFDB-1124F2FC9ECE}"/>
                </a:ext>
              </a:extLst>
            </p:cNvPr>
            <p:cNvSpPr/>
            <p:nvPr/>
          </p:nvSpPr>
          <p:spPr>
            <a:xfrm>
              <a:off x="1769480" y="3327400"/>
              <a:ext cx="1374959" cy="2447563"/>
            </a:xfrm>
            <a:prstGeom prst="rect">
              <a:avLst/>
            </a:prstGeom>
            <a:solidFill>
              <a:srgbClr val="00A9A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ED0F24-6C40-4BBC-9C9D-E6421FCFAB2B}"/>
                </a:ext>
              </a:extLst>
            </p:cNvPr>
            <p:cNvSpPr/>
            <p:nvPr/>
          </p:nvSpPr>
          <p:spPr>
            <a:xfrm>
              <a:off x="3842755" y="2641195"/>
              <a:ext cx="1374959" cy="3133768"/>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398"/>
              <a:endParaRPr lang="en-US" sz="4600" dirty="0"/>
            </a:p>
          </p:txBody>
        </p:sp>
        <p:cxnSp>
          <p:nvCxnSpPr>
            <p:cNvPr id="26" name="Straight Connector 25">
              <a:extLst>
                <a:ext uri="{FF2B5EF4-FFF2-40B4-BE49-F238E27FC236}">
                  <a16:creationId xmlns:a16="http://schemas.microsoft.com/office/drawing/2014/main" id="{CACFE366-F543-45EA-991B-99B69341E841}"/>
                </a:ext>
              </a:extLst>
            </p:cNvPr>
            <p:cNvCxnSpPr/>
            <p:nvPr/>
          </p:nvCxnSpPr>
          <p:spPr>
            <a:xfrm>
              <a:off x="1403459" y="5774312"/>
              <a:ext cx="4180277" cy="0"/>
            </a:xfrm>
            <a:prstGeom prst="line">
              <a:avLst/>
            </a:prstGeom>
            <a:ln w="6350">
              <a:solidFill>
                <a:schemeClr val="tx1"/>
              </a:solidFill>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F5BC8E4A-A5A8-4B89-9B48-4E1544AC0F1C}"/>
                </a:ext>
              </a:extLst>
            </p:cNvPr>
            <p:cNvSpPr txBox="1"/>
            <p:nvPr/>
          </p:nvSpPr>
          <p:spPr>
            <a:xfrm>
              <a:off x="2051437" y="3001461"/>
              <a:ext cx="811045" cy="369332"/>
            </a:xfrm>
            <a:prstGeom prst="rect">
              <a:avLst/>
            </a:prstGeom>
            <a:noFill/>
            <a:ln>
              <a:noFill/>
            </a:ln>
          </p:spPr>
          <p:txBody>
            <a:bodyPr wrap="square" rtlCol="0">
              <a:spAutoFit/>
            </a:bodyPr>
            <a:lstStyle/>
            <a:p>
              <a:pPr algn="ctr"/>
              <a:r>
                <a:rPr lang="en-US" b="1" dirty="0"/>
                <a:t>49.8</a:t>
              </a:r>
            </a:p>
          </p:txBody>
        </p:sp>
        <p:sp>
          <p:nvSpPr>
            <p:cNvPr id="28" name="TextBox 27">
              <a:extLst>
                <a:ext uri="{FF2B5EF4-FFF2-40B4-BE49-F238E27FC236}">
                  <a16:creationId xmlns:a16="http://schemas.microsoft.com/office/drawing/2014/main" id="{F6B94D68-129A-4588-A21B-D2925625DB6B}"/>
                </a:ext>
              </a:extLst>
            </p:cNvPr>
            <p:cNvSpPr txBox="1"/>
            <p:nvPr/>
          </p:nvSpPr>
          <p:spPr>
            <a:xfrm>
              <a:off x="4124712" y="2349353"/>
              <a:ext cx="811045" cy="369332"/>
            </a:xfrm>
            <a:prstGeom prst="rect">
              <a:avLst/>
            </a:prstGeom>
            <a:noFill/>
            <a:ln>
              <a:noFill/>
            </a:ln>
          </p:spPr>
          <p:txBody>
            <a:bodyPr wrap="square" rtlCol="0">
              <a:spAutoFit/>
            </a:bodyPr>
            <a:lstStyle/>
            <a:p>
              <a:pPr algn="ctr"/>
              <a:r>
                <a:rPr lang="en-US" b="1" dirty="0"/>
                <a:t>64.0</a:t>
              </a:r>
            </a:p>
          </p:txBody>
        </p:sp>
      </p:grpSp>
      <p:sp>
        <p:nvSpPr>
          <p:cNvPr id="34" name="Arrow: Right 33">
            <a:extLst>
              <a:ext uri="{FF2B5EF4-FFF2-40B4-BE49-F238E27FC236}">
                <a16:creationId xmlns:a16="http://schemas.microsoft.com/office/drawing/2014/main" id="{45C5F0BC-1C04-4387-BA8D-9ED50F67A4D8}"/>
              </a:ext>
            </a:extLst>
          </p:cNvPr>
          <p:cNvSpPr/>
          <p:nvPr/>
        </p:nvSpPr>
        <p:spPr>
          <a:xfrm rot="19833619">
            <a:off x="5708847" y="3951936"/>
            <a:ext cx="927299" cy="49174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+30%</a:t>
            </a:r>
          </a:p>
        </p:txBody>
      </p:sp>
      <p:sp>
        <p:nvSpPr>
          <p:cNvPr id="16" name="TextBox 15">
            <a:extLst>
              <a:ext uri="{FF2B5EF4-FFF2-40B4-BE49-F238E27FC236}">
                <a16:creationId xmlns:a16="http://schemas.microsoft.com/office/drawing/2014/main" id="{1773711E-672A-4CDE-8033-66D33F243A5A}"/>
              </a:ext>
            </a:extLst>
          </p:cNvPr>
          <p:cNvSpPr txBox="1"/>
          <p:nvPr/>
        </p:nvSpPr>
        <p:spPr>
          <a:xfrm>
            <a:off x="61217" y="6652010"/>
            <a:ext cx="7736773" cy="215444"/>
          </a:xfrm>
          <a:prstGeom prst="rect">
            <a:avLst/>
          </a:prstGeom>
          <a:noFill/>
        </p:spPr>
        <p:txBody>
          <a:bodyPr wrap="square" rtlCol="0">
            <a:spAutoFit/>
          </a:bodyPr>
          <a:lstStyle/>
          <a:p>
            <a:pPr>
              <a:defRPr/>
            </a:pPr>
            <a:r>
              <a:rPr kumimoji="0" lang="en-US" sz="800" b="0" i="0" u="none" strike="noStrike" kern="0" cap="none" spc="0" normalizeH="0" baseline="0" noProof="0" dirty="0">
                <a:ln>
                  <a:noFill/>
                </a:ln>
                <a:effectLst/>
                <a:uLnTx/>
                <a:uFillTx/>
                <a:latin typeface="Trebuchet MS" panose="020B0603020202020204" pitchFamily="34" charset="0"/>
                <a:ea typeface="+mn-ea"/>
                <a:cs typeface="+mn-cs"/>
              </a:rPr>
              <a:t>Source: 2018 Households - </a:t>
            </a:r>
            <a:r>
              <a:rPr lang="en-US" sz="800" kern="0" dirty="0" err="1">
                <a:latin typeface="Trebuchet MS" panose="020B0603020202020204" pitchFamily="34" charset="0"/>
              </a:rPr>
              <a:t>FreeWheel</a:t>
            </a:r>
            <a:r>
              <a:rPr lang="en-US" sz="800" kern="0" dirty="0">
                <a:latin typeface="Trebuchet MS" panose="020B0603020202020204" pitchFamily="34" charset="0"/>
              </a:rPr>
              <a:t>, </a:t>
            </a:r>
            <a:r>
              <a:rPr lang="en-US" sz="800" i="1" kern="0" dirty="0">
                <a:latin typeface="Trebuchet MS" panose="020B0603020202020204" pitchFamily="34" charset="0"/>
              </a:rPr>
              <a:t>A Buyer’s Guide to the New Living </a:t>
            </a:r>
            <a:r>
              <a:rPr lang="en-US" sz="800" kern="0" dirty="0">
                <a:latin typeface="Trebuchet MS" panose="020B0603020202020204" pitchFamily="34" charset="0"/>
              </a:rPr>
              <a:t>Room, October 2018; 2016 Households -  </a:t>
            </a:r>
            <a:r>
              <a:rPr lang="en-US" sz="800" kern="0" dirty="0">
                <a:solidFill>
                  <a:sysClr val="windowText" lastClr="000000"/>
                </a:solidFill>
                <a:latin typeface="Trebuchet MS" panose="020B0603020202020204" pitchFamily="34" charset="0"/>
              </a:rPr>
              <a:t>Starcom </a:t>
            </a:r>
            <a:r>
              <a:rPr lang="en-US" sz="800" kern="0" dirty="0" err="1">
                <a:solidFill>
                  <a:sysClr val="windowText" lastClr="000000"/>
                </a:solidFill>
                <a:latin typeface="Trebuchet MS" panose="020B0603020202020204" pitchFamily="34" charset="0"/>
              </a:rPr>
              <a:t>MediaVest</a:t>
            </a:r>
            <a:r>
              <a:rPr lang="en-US" sz="800" kern="0" dirty="0">
                <a:solidFill>
                  <a:sysClr val="windowText" lastClr="000000"/>
                </a:solidFill>
                <a:latin typeface="Trebuchet MS" panose="020B0603020202020204" pitchFamily="34" charset="0"/>
              </a:rPr>
              <a:t> Group, May 17</a:t>
            </a:r>
            <a:r>
              <a:rPr lang="en-US" sz="800" kern="0" baseline="30000" dirty="0">
                <a:solidFill>
                  <a:sysClr val="windowText" lastClr="000000"/>
                </a:solidFill>
                <a:latin typeface="Trebuchet MS" panose="020B0603020202020204" pitchFamily="34" charset="0"/>
              </a:rPr>
              <a:t>th</a:t>
            </a:r>
            <a:r>
              <a:rPr lang="en-US" sz="800" kern="0" dirty="0">
                <a:solidFill>
                  <a:sysClr val="windowText" lastClr="000000"/>
                </a:solidFill>
                <a:latin typeface="Trebuchet MS" panose="020B0603020202020204" pitchFamily="34" charset="0"/>
              </a:rPr>
              <a:t> 2016.</a:t>
            </a:r>
            <a:r>
              <a:rPr lang="en-US" sz="800" kern="0" dirty="0">
                <a:latin typeface="Trebuchet MS" panose="020B0603020202020204" pitchFamily="34" charset="0"/>
              </a:rPr>
              <a:t>  </a:t>
            </a:r>
            <a:endParaRPr lang="en-US" sz="800" b="1" i="1" u="sng" kern="0" dirty="0">
              <a:latin typeface="Trebuchet MS" panose="020B0603020202020204" pitchFamily="34" charset="0"/>
            </a:endParaRPr>
          </a:p>
        </p:txBody>
      </p:sp>
    </p:spTree>
    <p:extLst>
      <p:ext uri="{BB962C8B-B14F-4D97-AF65-F5344CB8AC3E}">
        <p14:creationId xmlns:p14="http://schemas.microsoft.com/office/powerpoint/2010/main" val="664388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872693-F6EC-46C7-A005-EA62E42C0B77}"/>
              </a:ext>
            </a:extLst>
          </p:cNvPr>
          <p:cNvSpPr/>
          <p:nvPr/>
        </p:nvSpPr>
        <p:spPr>
          <a:xfrm>
            <a:off x="-4407" y="0"/>
            <a:ext cx="5396578" cy="6858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781B2"/>
              </a:solidFill>
            </a:endParaRPr>
          </a:p>
        </p:txBody>
      </p:sp>
      <p:sp>
        <p:nvSpPr>
          <p:cNvPr id="16" name="TextBox 15"/>
          <p:cNvSpPr txBox="1"/>
          <p:nvPr/>
        </p:nvSpPr>
        <p:spPr>
          <a:xfrm>
            <a:off x="7084962" y="650993"/>
            <a:ext cx="3626034" cy="553998"/>
          </a:xfrm>
          <a:prstGeom prst="rect">
            <a:avLst/>
          </a:prstGeom>
          <a:noFill/>
        </p:spPr>
        <p:txBody>
          <a:bodyPr wrap="square" rtlCol="0">
            <a:spAutoFit/>
          </a:bodyPr>
          <a:lstStyle/>
          <a:p>
            <a:pPr algn="ctr" defTabSz="586082"/>
            <a:r>
              <a:rPr lang="en-US" sz="1500" b="1" u="sng" dirty="0">
                <a:solidFill>
                  <a:prstClr val="black"/>
                </a:solidFill>
                <a:latin typeface="Trebuchet MS"/>
                <a:cs typeface="Trebuchet MS"/>
              </a:rPr>
              <a:t>How Big is Addressable TV?</a:t>
            </a:r>
          </a:p>
          <a:p>
            <a:pPr algn="ctr" defTabSz="586082"/>
            <a:r>
              <a:rPr lang="en-US" sz="1500" dirty="0">
                <a:solidFill>
                  <a:prstClr val="black"/>
                </a:solidFill>
                <a:latin typeface="Trebuchet MS"/>
                <a:cs typeface="Trebuchet MS"/>
              </a:rPr>
              <a:t>U.S. Only (in millions)</a:t>
            </a:r>
          </a:p>
        </p:txBody>
      </p:sp>
      <p:sp>
        <p:nvSpPr>
          <p:cNvPr id="10" name="TextBox 9">
            <a:extLst>
              <a:ext uri="{FF2B5EF4-FFF2-40B4-BE49-F238E27FC236}">
                <a16:creationId xmlns:a16="http://schemas.microsoft.com/office/drawing/2014/main" id="{4A520295-1191-4118-931B-741FF73C4804}"/>
              </a:ext>
            </a:extLst>
          </p:cNvPr>
          <p:cNvSpPr txBox="1"/>
          <p:nvPr/>
        </p:nvSpPr>
        <p:spPr>
          <a:xfrm>
            <a:off x="-4407" y="6011614"/>
            <a:ext cx="5299638" cy="846386"/>
          </a:xfrm>
          <a:prstGeom prst="rect">
            <a:avLst/>
          </a:prstGeom>
          <a:noFill/>
        </p:spPr>
        <p:txBody>
          <a:bodyPr wrap="square" rtlCol="0">
            <a:spAutoFit/>
          </a:bodyPr>
          <a:lstStyle/>
          <a:p>
            <a:pPr lvl="0">
              <a:defRPr/>
            </a:pPr>
            <a:r>
              <a:rPr lang="en-US" sz="700" kern="0" dirty="0">
                <a:solidFill>
                  <a:schemeClr val="bg1"/>
                </a:solidFill>
                <a:latin typeface="Trebuchet MS" panose="020B0603020202020204" pitchFamily="34" charset="0"/>
              </a:rPr>
              <a:t>Source: Addressable TV HHs </a:t>
            </a:r>
            <a:r>
              <a:rPr lang="en-US" sz="700" kern="0" dirty="0" err="1">
                <a:solidFill>
                  <a:schemeClr val="bg1"/>
                </a:solidFill>
                <a:latin typeface="Trebuchet MS" panose="020B0603020202020204" pitchFamily="34" charset="0"/>
              </a:rPr>
              <a:t>FreeWheel</a:t>
            </a:r>
            <a:r>
              <a:rPr lang="en-US" sz="700" kern="0" dirty="0">
                <a:solidFill>
                  <a:schemeClr val="bg1"/>
                </a:solidFill>
                <a:latin typeface="Trebuchet MS" panose="020B0603020202020204" pitchFamily="34" charset="0"/>
              </a:rPr>
              <a:t>, A Buyer’s Guide to the New Living Room, October 2018.  Netflix – company financial reports for Q4 2018. Amazon Prime – Q4 ‘17 data from SNL Kagan published April ’18. HBO – AT&amp;T company financial reports for Q4 2018; includes HBO NOW. Roku – January ‘19 from Roku Blog (Roku defines active accounts as the number of distinct user accounts that have streamed content on the platform in the last 30 days).  Hulu  - company financial reports for FY 2018 published January ‘19.  Sling TV – Q3 ‘18 data from SNL Kagan published December ’18. YouTube TV – Estimated July 2018, Fast Company &amp; CNBC. </a:t>
            </a:r>
            <a:r>
              <a:rPr lang="en-US" sz="700" kern="0" dirty="0" err="1">
                <a:solidFill>
                  <a:schemeClr val="bg1"/>
                </a:solidFill>
                <a:latin typeface="Trebuchet MS" panose="020B0603020202020204" pitchFamily="34" charset="0"/>
              </a:rPr>
              <a:t>Playstation</a:t>
            </a:r>
            <a:r>
              <a:rPr lang="en-US" sz="700" kern="0" dirty="0">
                <a:solidFill>
                  <a:schemeClr val="bg1"/>
                </a:solidFill>
                <a:latin typeface="Trebuchet MS" panose="020B0603020202020204" pitchFamily="34" charset="0"/>
              </a:rPr>
              <a:t> Vue – Estimated December 2017, Fast Company &amp; Ben </a:t>
            </a:r>
            <a:r>
              <a:rPr lang="en-US" sz="700" kern="0" dirty="0" err="1">
                <a:solidFill>
                  <a:schemeClr val="bg1"/>
                </a:solidFill>
                <a:latin typeface="Trebuchet MS" panose="020B0603020202020204" pitchFamily="34" charset="0"/>
              </a:rPr>
              <a:t>Bajarin</a:t>
            </a:r>
            <a:r>
              <a:rPr lang="en-US" sz="700" kern="0" dirty="0">
                <a:solidFill>
                  <a:schemeClr val="bg1"/>
                </a:solidFill>
                <a:latin typeface="Trebuchet MS" panose="020B0603020202020204" pitchFamily="34" charset="0"/>
              </a:rPr>
              <a:t>. </a:t>
            </a:r>
            <a:r>
              <a:rPr lang="en-US" sz="700" kern="0" dirty="0" err="1">
                <a:solidFill>
                  <a:schemeClr val="bg1"/>
                </a:solidFill>
                <a:latin typeface="Trebuchet MS" panose="020B0603020202020204" pitchFamily="34" charset="0"/>
              </a:rPr>
              <a:t>fuboTV</a:t>
            </a:r>
            <a:r>
              <a:rPr lang="en-US" sz="700" kern="0" dirty="0">
                <a:solidFill>
                  <a:schemeClr val="bg1"/>
                </a:solidFill>
                <a:latin typeface="Trebuchet MS" panose="020B0603020202020204" pitchFamily="34" charset="0"/>
              </a:rPr>
              <a:t> – </a:t>
            </a:r>
            <a:r>
              <a:rPr lang="en-US" sz="700" kern="0" dirty="0" err="1">
                <a:solidFill>
                  <a:schemeClr val="bg1"/>
                </a:solidFill>
                <a:latin typeface="Trebuchet MS" panose="020B0603020202020204" pitchFamily="34" charset="0"/>
              </a:rPr>
              <a:t>MoffettNathanson</a:t>
            </a:r>
            <a:r>
              <a:rPr lang="en-US" sz="700" kern="0" dirty="0">
                <a:solidFill>
                  <a:schemeClr val="bg1"/>
                </a:solidFill>
                <a:latin typeface="Trebuchet MS" panose="020B0603020202020204" pitchFamily="34" charset="0"/>
              </a:rPr>
              <a:t>, MEDIA REDEF, 2018.</a:t>
            </a:r>
          </a:p>
        </p:txBody>
      </p:sp>
      <p:sp>
        <p:nvSpPr>
          <p:cNvPr id="9" name="TextBox 8"/>
          <p:cNvSpPr txBox="1"/>
          <p:nvPr/>
        </p:nvSpPr>
        <p:spPr>
          <a:xfrm>
            <a:off x="83168" y="1797785"/>
            <a:ext cx="5299638" cy="2554545"/>
          </a:xfrm>
          <a:prstGeom prst="rect">
            <a:avLst/>
          </a:prstGeom>
          <a:noFill/>
        </p:spPr>
        <p:txBody>
          <a:bodyPr wrap="square" rtlCol="0" anchor="ctr">
            <a:spAutoFit/>
          </a:bodyPr>
          <a:lstStyle/>
          <a:p>
            <a:pPr lvl="0" defTabSz="457200">
              <a:spcBef>
                <a:spcPct val="0"/>
              </a:spcBef>
              <a:defRPr/>
            </a:pPr>
            <a:r>
              <a:rPr lang="en-US" sz="3200" spc="-100" dirty="0">
                <a:solidFill>
                  <a:schemeClr val="bg1"/>
                </a:solidFill>
              </a:rPr>
              <a:t>At </a:t>
            </a:r>
            <a:r>
              <a:rPr lang="en-US" sz="3200" b="1" u="sng" spc="-100" dirty="0">
                <a:solidFill>
                  <a:schemeClr val="bg1"/>
                </a:solidFill>
              </a:rPr>
              <a:t>64MM</a:t>
            </a:r>
            <a:r>
              <a:rPr lang="en-US" sz="3200" b="1" spc="-100" dirty="0">
                <a:solidFill>
                  <a:schemeClr val="bg1"/>
                </a:solidFill>
              </a:rPr>
              <a:t> </a:t>
            </a:r>
            <a:r>
              <a:rPr lang="en-US" sz="3200" spc="-100" dirty="0">
                <a:solidFill>
                  <a:schemeClr val="bg1"/>
                </a:solidFill>
              </a:rPr>
              <a:t>HHs, Addressable TV Has A Larger Footprint Than Netflix, Amazon Prime Video, Hulu &amp; Other Popular Subscription Platforms</a:t>
            </a:r>
          </a:p>
        </p:txBody>
      </p:sp>
      <p:sp>
        <p:nvSpPr>
          <p:cNvPr id="12" name="Slide Number Placeholder 5">
            <a:extLst>
              <a:ext uri="{FF2B5EF4-FFF2-40B4-BE49-F238E27FC236}">
                <a16:creationId xmlns:a16="http://schemas.microsoft.com/office/drawing/2014/main" id="{8CD8F85E-35B1-4E49-A20F-0B99A4406462}"/>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CE1A2E97-423D-458B-A087-F76873662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graphicFrame>
        <p:nvGraphicFramePr>
          <p:cNvPr id="14" name="Chart 13">
            <a:extLst>
              <a:ext uri="{FF2B5EF4-FFF2-40B4-BE49-F238E27FC236}">
                <a16:creationId xmlns:a16="http://schemas.microsoft.com/office/drawing/2014/main" id="{33B3DAAF-498E-4DC5-B09F-E7E1D1792C5D}"/>
              </a:ext>
            </a:extLst>
          </p:cNvPr>
          <p:cNvGraphicFramePr/>
          <p:nvPr>
            <p:extLst>
              <p:ext uri="{D42A27DB-BD31-4B8C-83A1-F6EECF244321}">
                <p14:modId xmlns:p14="http://schemas.microsoft.com/office/powerpoint/2010/main" val="2624710434"/>
              </p:ext>
            </p:extLst>
          </p:nvPr>
        </p:nvGraphicFramePr>
        <p:xfrm>
          <a:off x="5687090" y="917794"/>
          <a:ext cx="6421742" cy="54392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1570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672B-E9E8-4128-9F70-C88E4F86E389}"/>
              </a:ext>
            </a:extLst>
          </p:cNvPr>
          <p:cNvSpPr>
            <a:spLocks noGrp="1"/>
          </p:cNvSpPr>
          <p:nvPr>
            <p:ph type="title"/>
          </p:nvPr>
        </p:nvSpPr>
        <p:spPr>
          <a:xfrm>
            <a:off x="-16103" y="105906"/>
            <a:ext cx="11827103" cy="858756"/>
          </a:xfrm>
        </p:spPr>
        <p:txBody>
          <a:bodyPr>
            <a:noAutofit/>
          </a:bodyPr>
          <a:lstStyle/>
          <a:p>
            <a:pPr lvl="0" defTabSz="914400">
              <a:spcBef>
                <a:spcPts val="0"/>
              </a:spcBef>
              <a:defRPr/>
            </a:pPr>
            <a:r>
              <a:rPr lang="en-US" sz="2600" spc="-100" dirty="0">
                <a:solidFill>
                  <a:schemeClr val="bg1"/>
                </a:solidFill>
                <a:latin typeface="Trebuchet MS"/>
              </a:rPr>
              <a:t>When Projected Out Across The 64 Million Household Footprint, Addressable TV’s Audience Universe Is Estimated To Be Approximately </a:t>
            </a:r>
            <a:r>
              <a:rPr lang="en-US" sz="2600" b="1" u="sng" dirty="0">
                <a:solidFill>
                  <a:srgbClr val="F79646"/>
                </a:solidFill>
                <a:latin typeface="Trebuchet MS"/>
                <a:ea typeface="+mn-ea"/>
                <a:cs typeface="+mn-cs"/>
              </a:rPr>
              <a:t>162.2MM</a:t>
            </a:r>
            <a:r>
              <a:rPr lang="en-US" sz="2600" spc="-100" dirty="0">
                <a:solidFill>
                  <a:schemeClr val="bg1"/>
                </a:solidFill>
                <a:latin typeface="Trebuchet MS"/>
              </a:rPr>
              <a:t> Persons 2+</a:t>
            </a:r>
          </a:p>
        </p:txBody>
      </p:sp>
      <p:sp>
        <p:nvSpPr>
          <p:cNvPr id="4" name="Slide Number Placeholder 5">
            <a:extLst>
              <a:ext uri="{FF2B5EF4-FFF2-40B4-BE49-F238E27FC236}">
                <a16:creationId xmlns:a16="http://schemas.microsoft.com/office/drawing/2014/main" id="{878A02C9-1ABC-456E-81E9-D64FEBF432D6}"/>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9344333C-CC90-435F-826C-03DC52CC1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6" name="Rectangle 5">
            <a:extLst>
              <a:ext uri="{FF2B5EF4-FFF2-40B4-BE49-F238E27FC236}">
                <a16:creationId xmlns:a16="http://schemas.microsoft.com/office/drawing/2014/main" id="{D502D92A-CF4B-4B0C-97E3-7B9893735C41}"/>
              </a:ext>
            </a:extLst>
          </p:cNvPr>
          <p:cNvSpPr/>
          <p:nvPr/>
        </p:nvSpPr>
        <p:spPr>
          <a:xfrm>
            <a:off x="165879" y="6482733"/>
            <a:ext cx="7411293"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Source: Addressable TV’s total P2+ audience is estimated based on 64.0MM Addressable HHs multiplied by 2.535 for 2018; 49.8MM Addressable HHs multiplied by 2.565 for 2016 (the ratio of P2+ / HHs in “cable and/or ADS” households from Nielsen 2016-2017 &amp; 2018-2019 universe estimates).  </a:t>
            </a:r>
          </a:p>
        </p:txBody>
      </p:sp>
      <p:sp>
        <p:nvSpPr>
          <p:cNvPr id="7" name="TextBox 6">
            <a:extLst>
              <a:ext uri="{FF2B5EF4-FFF2-40B4-BE49-F238E27FC236}">
                <a16:creationId xmlns:a16="http://schemas.microsoft.com/office/drawing/2014/main" id="{8CC3326C-91FB-4421-9CFC-35AF20EACC2B}"/>
              </a:ext>
            </a:extLst>
          </p:cNvPr>
          <p:cNvSpPr txBox="1"/>
          <p:nvPr/>
        </p:nvSpPr>
        <p:spPr>
          <a:xfrm>
            <a:off x="4134078" y="1311889"/>
            <a:ext cx="392384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dirty="0">
                <a:ln>
                  <a:noFill/>
                </a:ln>
                <a:solidFill>
                  <a:prstClr val="white"/>
                </a:solidFill>
                <a:effectLst/>
                <a:uLnTx/>
                <a:uFillTx/>
                <a:latin typeface="Trebuchet MS"/>
                <a:ea typeface="+mn-ea"/>
                <a:cs typeface="+mn-cs"/>
              </a:rPr>
              <a:t>Estimated</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Addressable TV P2+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solidFill>
                <a:effectLst/>
                <a:uLnTx/>
                <a:uFillTx/>
                <a:latin typeface="Trebuchet MS"/>
                <a:ea typeface="+mn-ea"/>
                <a:cs typeface="+mn-cs"/>
              </a:rPr>
              <a:t>(in millions)</a:t>
            </a:r>
          </a:p>
        </p:txBody>
      </p:sp>
      <p:grpSp>
        <p:nvGrpSpPr>
          <p:cNvPr id="30" name="Group 29">
            <a:extLst>
              <a:ext uri="{FF2B5EF4-FFF2-40B4-BE49-F238E27FC236}">
                <a16:creationId xmlns:a16="http://schemas.microsoft.com/office/drawing/2014/main" id="{4FDA6305-3794-4EC1-8BEB-0D684CFA1934}"/>
              </a:ext>
            </a:extLst>
          </p:cNvPr>
          <p:cNvGrpSpPr/>
          <p:nvPr/>
        </p:nvGrpSpPr>
        <p:grpSpPr>
          <a:xfrm>
            <a:off x="3566932" y="1989849"/>
            <a:ext cx="5058136" cy="4071903"/>
            <a:chOff x="7086600" y="1753451"/>
            <a:chExt cx="4180277" cy="4479093"/>
          </a:xfrm>
        </p:grpSpPr>
        <p:sp>
          <p:nvSpPr>
            <p:cNvPr id="11" name="Rectangle 10">
              <a:extLst>
                <a:ext uri="{FF2B5EF4-FFF2-40B4-BE49-F238E27FC236}">
                  <a16:creationId xmlns:a16="http://schemas.microsoft.com/office/drawing/2014/main" id="{80011A41-1693-4624-B389-45435F1CF2CF}"/>
                </a:ext>
              </a:extLst>
            </p:cNvPr>
            <p:cNvSpPr/>
            <p:nvPr/>
          </p:nvSpPr>
          <p:spPr>
            <a:xfrm>
              <a:off x="7360269" y="2908858"/>
              <a:ext cx="1374959" cy="2967705"/>
            </a:xfrm>
            <a:prstGeom prst="rect">
              <a:avLst/>
            </a:prstGeom>
            <a:solidFill>
              <a:srgbClr val="368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EC6CCC36-CEAF-48B5-86C0-23B847FC95D7}"/>
                </a:ext>
              </a:extLst>
            </p:cNvPr>
            <p:cNvSpPr/>
            <p:nvPr/>
          </p:nvSpPr>
          <p:spPr>
            <a:xfrm>
              <a:off x="9433544" y="2112133"/>
              <a:ext cx="1374959" cy="3764430"/>
            </a:xfrm>
            <a:prstGeom prst="rect">
              <a:avLst/>
            </a:prstGeom>
            <a:solidFill>
              <a:srgbClr val="50C8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99E94396-CC35-415C-8A60-04089B3F9D4E}"/>
                </a:ext>
              </a:extLst>
            </p:cNvPr>
            <p:cNvSpPr txBox="1"/>
            <p:nvPr/>
          </p:nvSpPr>
          <p:spPr>
            <a:xfrm>
              <a:off x="7601675" y="2539987"/>
              <a:ext cx="892149"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127.7</a:t>
              </a:r>
            </a:p>
          </p:txBody>
        </p:sp>
        <p:sp>
          <p:nvSpPr>
            <p:cNvPr id="14" name="TextBox 13">
              <a:extLst>
                <a:ext uri="{FF2B5EF4-FFF2-40B4-BE49-F238E27FC236}">
                  <a16:creationId xmlns:a16="http://schemas.microsoft.com/office/drawing/2014/main" id="{E382DBE1-9932-4350-9BD3-668FD77CDB52}"/>
                </a:ext>
              </a:extLst>
            </p:cNvPr>
            <p:cNvSpPr txBox="1"/>
            <p:nvPr/>
          </p:nvSpPr>
          <p:spPr>
            <a:xfrm>
              <a:off x="9674949" y="1753451"/>
              <a:ext cx="892149" cy="3693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162.2</a:t>
              </a:r>
            </a:p>
          </p:txBody>
        </p:sp>
        <p:sp>
          <p:nvSpPr>
            <p:cNvPr id="16" name="TextBox 15">
              <a:extLst>
                <a:ext uri="{FF2B5EF4-FFF2-40B4-BE49-F238E27FC236}">
                  <a16:creationId xmlns:a16="http://schemas.microsoft.com/office/drawing/2014/main" id="{ACBCC838-4987-4C97-86CB-E099EE156194}"/>
                </a:ext>
              </a:extLst>
            </p:cNvPr>
            <p:cNvSpPr txBox="1"/>
            <p:nvPr/>
          </p:nvSpPr>
          <p:spPr>
            <a:xfrm>
              <a:off x="7642226" y="5863212"/>
              <a:ext cx="811045"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2016</a:t>
              </a:r>
            </a:p>
          </p:txBody>
        </p:sp>
        <p:sp>
          <p:nvSpPr>
            <p:cNvPr id="17" name="TextBox 16">
              <a:extLst>
                <a:ext uri="{FF2B5EF4-FFF2-40B4-BE49-F238E27FC236}">
                  <a16:creationId xmlns:a16="http://schemas.microsoft.com/office/drawing/2014/main" id="{6CFA8D61-72BA-4822-A781-12BDE2074D95}"/>
                </a:ext>
              </a:extLst>
            </p:cNvPr>
            <p:cNvSpPr txBox="1"/>
            <p:nvPr/>
          </p:nvSpPr>
          <p:spPr>
            <a:xfrm>
              <a:off x="9715501" y="5863212"/>
              <a:ext cx="811045"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2018</a:t>
              </a:r>
            </a:p>
          </p:txBody>
        </p:sp>
        <p:cxnSp>
          <p:nvCxnSpPr>
            <p:cNvPr id="19" name="Straight Connector 18">
              <a:extLst>
                <a:ext uri="{FF2B5EF4-FFF2-40B4-BE49-F238E27FC236}">
                  <a16:creationId xmlns:a16="http://schemas.microsoft.com/office/drawing/2014/main" id="{2DACEA9E-9B3F-489A-B75E-3945FC1CE935}"/>
                </a:ext>
              </a:extLst>
            </p:cNvPr>
            <p:cNvCxnSpPr/>
            <p:nvPr/>
          </p:nvCxnSpPr>
          <p:spPr>
            <a:xfrm>
              <a:off x="7086600" y="5875912"/>
              <a:ext cx="4180277" cy="0"/>
            </a:xfrm>
            <a:prstGeom prst="line">
              <a:avLst/>
            </a:prstGeom>
            <a:ln w="6350">
              <a:solidFill>
                <a:schemeClr val="bg1"/>
              </a:solidFill>
            </a:ln>
          </p:spPr>
          <p:style>
            <a:lnRef idx="2">
              <a:schemeClr val="dk1"/>
            </a:lnRef>
            <a:fillRef idx="0">
              <a:schemeClr val="dk1"/>
            </a:fillRef>
            <a:effectRef idx="1">
              <a:schemeClr val="dk1"/>
            </a:effectRef>
            <a:fontRef idx="minor">
              <a:schemeClr val="tx1"/>
            </a:fontRef>
          </p:style>
        </p:cxnSp>
      </p:grpSp>
      <p:sp>
        <p:nvSpPr>
          <p:cNvPr id="35" name="Arrow: Right 34">
            <a:extLst>
              <a:ext uri="{FF2B5EF4-FFF2-40B4-BE49-F238E27FC236}">
                <a16:creationId xmlns:a16="http://schemas.microsoft.com/office/drawing/2014/main" id="{E4FE30E2-4385-49AE-AED2-95CD568A469F}"/>
              </a:ext>
            </a:extLst>
          </p:cNvPr>
          <p:cNvSpPr/>
          <p:nvPr/>
        </p:nvSpPr>
        <p:spPr>
          <a:xfrm rot="19833619">
            <a:off x="5551939" y="3779929"/>
            <a:ext cx="927299" cy="49174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+27%</a:t>
            </a:r>
          </a:p>
        </p:txBody>
      </p:sp>
    </p:spTree>
    <p:extLst>
      <p:ext uri="{BB962C8B-B14F-4D97-AF65-F5344CB8AC3E}">
        <p14:creationId xmlns:p14="http://schemas.microsoft.com/office/powerpoint/2010/main" val="1475495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618597C-D542-448E-BE7F-5EB23CEF981C}"/>
              </a:ext>
            </a:extLst>
          </p:cNvPr>
          <p:cNvGraphicFramePr/>
          <p:nvPr>
            <p:extLst>
              <p:ext uri="{D42A27DB-BD31-4B8C-83A1-F6EECF244321}">
                <p14:modId xmlns:p14="http://schemas.microsoft.com/office/powerpoint/2010/main" val="4148044923"/>
              </p:ext>
            </p:extLst>
          </p:nvPr>
        </p:nvGraphicFramePr>
        <p:xfrm>
          <a:off x="374568" y="1615043"/>
          <a:ext cx="11442865" cy="452328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49F672B-E9E8-4128-9F70-C88E4F86E389}"/>
              </a:ext>
            </a:extLst>
          </p:cNvPr>
          <p:cNvSpPr>
            <a:spLocks noGrp="1"/>
          </p:cNvSpPr>
          <p:nvPr>
            <p:ph type="title"/>
          </p:nvPr>
        </p:nvSpPr>
        <p:spPr>
          <a:xfrm>
            <a:off x="-16103" y="105906"/>
            <a:ext cx="11827103" cy="858756"/>
          </a:xfrm>
        </p:spPr>
        <p:txBody>
          <a:bodyPr>
            <a:noAutofit/>
          </a:bodyPr>
          <a:lstStyle/>
          <a:p>
            <a:pPr lvl="0" defTabSz="914400">
              <a:spcBef>
                <a:spcPts val="0"/>
              </a:spcBef>
              <a:defRPr/>
            </a:pPr>
            <a:r>
              <a:rPr lang="en-US" sz="2600" spc="-100" dirty="0">
                <a:solidFill>
                  <a:schemeClr val="bg1"/>
                </a:solidFill>
                <a:latin typeface="Trebuchet MS"/>
              </a:rPr>
              <a:t>The Addressable TV Audience Is Larger Than Many Other Popular Digital Platforms</a:t>
            </a:r>
          </a:p>
        </p:txBody>
      </p:sp>
      <p:sp>
        <p:nvSpPr>
          <p:cNvPr id="4" name="Slide Number Placeholder 5">
            <a:extLst>
              <a:ext uri="{FF2B5EF4-FFF2-40B4-BE49-F238E27FC236}">
                <a16:creationId xmlns:a16="http://schemas.microsoft.com/office/drawing/2014/main" id="{878A02C9-1ABC-456E-81E9-D64FEBF432D6}"/>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9344333C-CC90-435F-826C-03DC52CC1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6" name="Rectangle 5">
            <a:extLst>
              <a:ext uri="{FF2B5EF4-FFF2-40B4-BE49-F238E27FC236}">
                <a16:creationId xmlns:a16="http://schemas.microsoft.com/office/drawing/2014/main" id="{D502D92A-CF4B-4B0C-97E3-7B9893735C41}"/>
              </a:ext>
            </a:extLst>
          </p:cNvPr>
          <p:cNvSpPr/>
          <p:nvPr/>
        </p:nvSpPr>
        <p:spPr>
          <a:xfrm>
            <a:off x="215575" y="6454760"/>
            <a:ext cx="8014025" cy="338554"/>
          </a:xfrm>
          <a:prstGeom prst="rect">
            <a:avLst/>
          </a:prstGeom>
          <a:noFill/>
          <a:ln>
            <a:noFill/>
          </a:ln>
        </p:spPr>
        <p:txBody>
          <a:bodyPr wrap="square" rtlCol="0">
            <a:spAutoFit/>
          </a:bodyPr>
          <a:lstStyle/>
          <a:p>
            <a:pPr lvl="0">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a:t>
            </a:r>
            <a:r>
              <a:rPr lang="en-US" sz="800" kern="0" dirty="0">
                <a:solidFill>
                  <a:prstClr val="white"/>
                </a:solidFill>
                <a:latin typeface="Trebuchet MS" panose="020B0603020202020204" pitchFamily="34" charset="0"/>
              </a:rPr>
              <a:t>VAB analysis of comScore </a:t>
            </a:r>
            <a:r>
              <a:rPr lang="en-US" sz="800" kern="0" dirty="0" err="1">
                <a:solidFill>
                  <a:prstClr val="white"/>
                </a:solidFill>
                <a:latin typeface="Trebuchet MS" panose="020B0603020202020204" pitchFamily="34" charset="0"/>
              </a:rPr>
              <a:t>MediaMetrix</a:t>
            </a:r>
            <a:r>
              <a:rPr lang="en-US" sz="800" kern="0" dirty="0">
                <a:solidFill>
                  <a:prstClr val="white"/>
                </a:solidFill>
                <a:latin typeface="Trebuchet MS" panose="020B0603020202020204" pitchFamily="34" charset="0"/>
              </a:rPr>
              <a:t> Key Measures multiplatform (desktop, P2+; mobile, P18+) data, December 2018, P2+; </a:t>
            </a:r>
            <a:r>
              <a:rPr lang="en-US" sz="800" kern="0" dirty="0">
                <a:solidFill>
                  <a:schemeClr val="bg1"/>
                </a:solidFill>
                <a:latin typeface="Trebuchet MS" panose="020B0603020202020204" pitchFamily="34" charset="0"/>
              </a:rPr>
              <a:t>Addressable TV’s total P2+ audience is estimated based on 64.0MM Addressable HHs multiplied by 2.535 (the ratio of P2+ / HHs in “cable and/or ADS” households from 2018-2019 universe estimates). </a:t>
            </a:r>
            <a:endPar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7" name="TextBox 6">
            <a:extLst>
              <a:ext uri="{FF2B5EF4-FFF2-40B4-BE49-F238E27FC236}">
                <a16:creationId xmlns:a16="http://schemas.microsoft.com/office/drawing/2014/main" id="{8CC3326C-91FB-4421-9CFC-35AF20EACC2B}"/>
              </a:ext>
            </a:extLst>
          </p:cNvPr>
          <p:cNvSpPr txBox="1"/>
          <p:nvPr/>
        </p:nvSpPr>
        <p:spPr>
          <a:xfrm>
            <a:off x="1340665" y="1311889"/>
            <a:ext cx="951067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sng" strike="noStrike" kern="1200" cap="none" spc="0" normalizeH="0" baseline="0" noProof="0" dirty="0">
                <a:ln>
                  <a:noFill/>
                </a:ln>
                <a:solidFill>
                  <a:prstClr val="white"/>
                </a:solidFill>
                <a:effectLst/>
                <a:uLnTx/>
                <a:uFillTx/>
                <a:latin typeface="Trebuchet MS"/>
                <a:ea typeface="+mn-ea"/>
                <a:cs typeface="+mn-cs"/>
              </a:rPr>
              <a:t>Digital Platforms’ Monthly </a:t>
            </a:r>
            <a:r>
              <a:rPr lang="en-US" sz="1600" u="sng" dirty="0">
                <a:solidFill>
                  <a:prstClr val="white"/>
                </a:solidFill>
                <a:latin typeface="Trebuchet MS"/>
              </a:rPr>
              <a:t>Unique Visitors vs. Estimated Addressable TV Audience</a:t>
            </a:r>
            <a:endParaRPr kumimoji="0" lang="en-US" sz="1600" b="0" i="1" u="sng"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(in millions)</a:t>
            </a:r>
          </a:p>
        </p:txBody>
      </p:sp>
    </p:spTree>
    <p:extLst>
      <p:ext uri="{BB962C8B-B14F-4D97-AF65-F5344CB8AC3E}">
        <p14:creationId xmlns:p14="http://schemas.microsoft.com/office/powerpoint/2010/main" val="326501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1" y="2853342"/>
            <a:ext cx="8243522" cy="1851842"/>
          </a:xfrm>
          <a:prstGeom prst="rect">
            <a:avLst/>
          </a:prstGeom>
          <a:solidFill>
            <a:srgbClr val="3682B4">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A9AC"/>
              </a:solidFill>
              <a:effectLst/>
              <a:uLnTx/>
              <a:uFillTx/>
              <a:latin typeface="Calibri"/>
              <a:ea typeface="+mn-ea"/>
              <a:cs typeface="+mn-cs"/>
            </a:endParaRPr>
          </a:p>
        </p:txBody>
      </p:sp>
      <p:sp>
        <p:nvSpPr>
          <p:cNvPr id="9" name="TextBox 8"/>
          <p:cNvSpPr txBox="1"/>
          <p:nvPr/>
        </p:nvSpPr>
        <p:spPr>
          <a:xfrm>
            <a:off x="109482" y="3177797"/>
            <a:ext cx="8510643" cy="1323183"/>
          </a:xfrm>
          <a:prstGeom prst="rect">
            <a:avLst/>
          </a:prstGeom>
          <a:noFill/>
        </p:spPr>
        <p:txBody>
          <a:bodyPr wrap="square" rtlCol="0">
            <a:spAutoFit/>
          </a:bodyPr>
          <a:lstStyle/>
          <a:p>
            <a:pPr lvl="0" defTabSz="457109">
              <a:defRPr/>
            </a:pPr>
            <a:r>
              <a:rPr lang="en-US" sz="3999" spc="-100" dirty="0">
                <a:solidFill>
                  <a:prstClr val="white"/>
                </a:solidFill>
                <a:latin typeface="Trebuchet MS" panose="020B0603020202020204" pitchFamily="34" charset="0"/>
              </a:rPr>
              <a:t>Consumer Attention, Relevancy &amp; Addressable TV</a:t>
            </a:r>
          </a:p>
        </p:txBody>
      </p:sp>
    </p:spTree>
    <p:extLst>
      <p:ext uri="{BB962C8B-B14F-4D97-AF65-F5344CB8AC3E}">
        <p14:creationId xmlns:p14="http://schemas.microsoft.com/office/powerpoint/2010/main" val="1627646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2853342"/>
            <a:ext cx="8243522" cy="1851842"/>
          </a:xfrm>
          <a:prstGeom prst="rect">
            <a:avLst/>
          </a:prstGeom>
          <a:solidFill>
            <a:schemeClr val="accent6">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A9AC"/>
              </a:solidFill>
              <a:effectLst/>
              <a:uLnTx/>
              <a:uFillTx/>
              <a:latin typeface="Calibri"/>
              <a:ea typeface="+mn-ea"/>
              <a:cs typeface="+mn-cs"/>
            </a:endParaRPr>
          </a:p>
        </p:txBody>
      </p:sp>
      <p:sp>
        <p:nvSpPr>
          <p:cNvPr id="9" name="TextBox 8"/>
          <p:cNvSpPr txBox="1"/>
          <p:nvPr/>
        </p:nvSpPr>
        <p:spPr>
          <a:xfrm>
            <a:off x="261882" y="3139697"/>
            <a:ext cx="7243571" cy="1323183"/>
          </a:xfrm>
          <a:prstGeom prst="rect">
            <a:avLst/>
          </a:prstGeom>
          <a:noFill/>
        </p:spPr>
        <p:txBody>
          <a:bodyPr wrap="square" rtlCol="0">
            <a:spAutoFit/>
          </a:bodyPr>
          <a:lstStyle/>
          <a:p>
            <a:pPr marL="0" marR="0" lvl="0" indent="0" algn="l" defTabSz="457109" rtl="0" eaLnBrk="1" fontAlgn="auto" latinLnBrk="0" hangingPunct="1">
              <a:spcBef>
                <a:spcPts val="0"/>
              </a:spcBef>
              <a:spcAft>
                <a:spcPts val="0"/>
              </a:spcAft>
              <a:buClrTx/>
              <a:buSzTx/>
              <a:buFontTx/>
              <a:buNone/>
              <a:tabLst/>
              <a:defRPr/>
            </a:pPr>
            <a:r>
              <a:rPr lang="en-US" sz="3999" spc="-100" dirty="0">
                <a:solidFill>
                  <a:prstClr val="white"/>
                </a:solidFill>
                <a:latin typeface="Trebuchet MS" panose="020B0603020202020204" pitchFamily="34" charset="0"/>
              </a:rPr>
              <a:t>Growing Awareness &amp; Implementation</a:t>
            </a:r>
            <a:endParaRPr kumimoji="0" lang="en-US" sz="3999" b="0" i="0" u="none" strike="noStrike" kern="1200" cap="none" spc="-100" normalizeH="0" baseline="0" noProof="0" dirty="0">
              <a:ln>
                <a:noFill/>
              </a:ln>
              <a:solidFill>
                <a:prstClr val="white"/>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412202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C60AE94-749D-443A-A349-3357035F03DC}"/>
              </a:ext>
            </a:extLst>
          </p:cNvPr>
          <p:cNvSpPr txBox="1">
            <a:spLocks/>
          </p:cNvSpPr>
          <p:nvPr/>
        </p:nvSpPr>
        <p:spPr>
          <a:xfrm>
            <a:off x="224791" y="6594830"/>
            <a:ext cx="8513685"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900" b="0" i="0" u="none" strike="noStrike" kern="1200" cap="none" spc="0" normalizeH="0" baseline="0" noProof="0" dirty="0">
                <a:ln>
                  <a:noFill/>
                </a:ln>
                <a:solidFill>
                  <a:schemeClr val="bg1"/>
                </a:solidFill>
                <a:effectLst/>
                <a:uLnTx/>
                <a:uFillTx/>
                <a:latin typeface="Trebuchet MS"/>
                <a:ea typeface="+mn-ea"/>
                <a:cs typeface="+mn-cs"/>
              </a:rPr>
              <a:t>Source: ANA/Forrester Q1 2018 US State Of TV And Online Video Advertising Online Survey. Base =</a:t>
            </a:r>
            <a:r>
              <a:rPr lang="en-US" dirty="0">
                <a:solidFill>
                  <a:schemeClr val="bg1"/>
                </a:solidFill>
              </a:rPr>
              <a:t> 88 Association of National Advertisers members.</a:t>
            </a:r>
            <a:endParaRPr kumimoji="0" lang="en-US" sz="900" b="0" i="0" u="none" strike="noStrike" kern="1200" cap="none" spc="0" normalizeH="0" baseline="0" noProof="0" dirty="0">
              <a:ln>
                <a:noFill/>
              </a:ln>
              <a:solidFill>
                <a:schemeClr val="bg1"/>
              </a:solidFill>
              <a:effectLst/>
              <a:uLnTx/>
              <a:uFillTx/>
              <a:latin typeface="Trebuchet MS"/>
            </a:endParaRPr>
          </a:p>
        </p:txBody>
      </p:sp>
      <p:grpSp>
        <p:nvGrpSpPr>
          <p:cNvPr id="3" name="Group 2">
            <a:extLst>
              <a:ext uri="{FF2B5EF4-FFF2-40B4-BE49-F238E27FC236}">
                <a16:creationId xmlns:a16="http://schemas.microsoft.com/office/drawing/2014/main" id="{6A2C0888-DCB7-4810-8AF8-A1D164BEB122}"/>
              </a:ext>
            </a:extLst>
          </p:cNvPr>
          <p:cNvGrpSpPr/>
          <p:nvPr/>
        </p:nvGrpSpPr>
        <p:grpSpPr>
          <a:xfrm>
            <a:off x="4815462" y="1285778"/>
            <a:ext cx="7353659" cy="4796368"/>
            <a:chOff x="4481633" y="1285778"/>
            <a:chExt cx="7353659" cy="4796368"/>
          </a:xfrm>
        </p:grpSpPr>
        <p:graphicFrame>
          <p:nvGraphicFramePr>
            <p:cNvPr id="4" name="Chart 3">
              <a:extLst>
                <a:ext uri="{FF2B5EF4-FFF2-40B4-BE49-F238E27FC236}">
                  <a16:creationId xmlns:a16="http://schemas.microsoft.com/office/drawing/2014/main" id="{79204714-73E2-4055-BB51-EB0BCA479EA8}"/>
                </a:ext>
              </a:extLst>
            </p:cNvPr>
            <p:cNvGraphicFramePr/>
            <p:nvPr>
              <p:extLst>
                <p:ext uri="{D42A27DB-BD31-4B8C-83A1-F6EECF244321}">
                  <p14:modId xmlns:p14="http://schemas.microsoft.com/office/powerpoint/2010/main" val="1047987364"/>
                </p:ext>
              </p:extLst>
            </p:nvPr>
          </p:nvGraphicFramePr>
          <p:xfrm>
            <a:off x="5470960" y="1285778"/>
            <a:ext cx="5551533" cy="47963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D12B133-A10C-4D34-8FD0-CFF0FB0570A3}"/>
                </a:ext>
              </a:extLst>
            </p:cNvPr>
            <p:cNvSpPr txBox="1"/>
            <p:nvPr/>
          </p:nvSpPr>
          <p:spPr>
            <a:xfrm>
              <a:off x="9104233" y="2262379"/>
              <a:ext cx="2324660" cy="46166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Trebuchet MS"/>
                  <a:ea typeface="+mn-ea"/>
                  <a:cs typeface="+mn-cs"/>
                </a:rPr>
                <a:t>Regularly Include Addressable In TV Plans</a:t>
              </a:r>
            </a:p>
          </p:txBody>
        </p:sp>
        <p:sp>
          <p:nvSpPr>
            <p:cNvPr id="9" name="TextBox 8">
              <a:extLst>
                <a:ext uri="{FF2B5EF4-FFF2-40B4-BE49-F238E27FC236}">
                  <a16:creationId xmlns:a16="http://schemas.microsoft.com/office/drawing/2014/main" id="{0705AEB3-EA27-452C-B472-92FA710BB00A}"/>
                </a:ext>
              </a:extLst>
            </p:cNvPr>
            <p:cNvSpPr txBox="1"/>
            <p:nvPr/>
          </p:nvSpPr>
          <p:spPr>
            <a:xfrm>
              <a:off x="9510632" y="4377234"/>
              <a:ext cx="2324660" cy="46166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Trebuchet MS"/>
                  <a:ea typeface="+mn-ea"/>
                  <a:cs typeface="+mn-cs"/>
                </a:rPr>
                <a:t>Experimented But Need To Learn More</a:t>
              </a:r>
            </a:p>
          </p:txBody>
        </p:sp>
        <p:sp>
          <p:nvSpPr>
            <p:cNvPr id="10" name="TextBox 9">
              <a:extLst>
                <a:ext uri="{FF2B5EF4-FFF2-40B4-BE49-F238E27FC236}">
                  <a16:creationId xmlns:a16="http://schemas.microsoft.com/office/drawing/2014/main" id="{0113E538-4135-43F0-8B14-B9B6D6EAC6A0}"/>
                </a:ext>
              </a:extLst>
            </p:cNvPr>
            <p:cNvSpPr txBox="1"/>
            <p:nvPr/>
          </p:nvSpPr>
          <p:spPr>
            <a:xfrm>
              <a:off x="4481633" y="4609771"/>
              <a:ext cx="2557126" cy="46166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Trebuchet MS"/>
                  <a:ea typeface="+mn-ea"/>
                  <a:cs typeface="+mn-cs"/>
                </a:rPr>
                <a:t>Knowledgeable But Haven’t Bought Addressable Ads Yet</a:t>
              </a:r>
            </a:p>
          </p:txBody>
        </p:sp>
        <p:sp>
          <p:nvSpPr>
            <p:cNvPr id="11" name="TextBox 10">
              <a:extLst>
                <a:ext uri="{FF2B5EF4-FFF2-40B4-BE49-F238E27FC236}">
                  <a16:creationId xmlns:a16="http://schemas.microsoft.com/office/drawing/2014/main" id="{5D73C7C3-D3B6-4682-A1A3-E1469FCD6FF8}"/>
                </a:ext>
              </a:extLst>
            </p:cNvPr>
            <p:cNvSpPr txBox="1"/>
            <p:nvPr/>
          </p:nvSpPr>
          <p:spPr>
            <a:xfrm>
              <a:off x="4481633" y="2775417"/>
              <a:ext cx="2557126" cy="46166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Trebuchet MS"/>
                  <a:ea typeface="+mn-ea"/>
                  <a:cs typeface="+mn-cs"/>
                </a:rPr>
                <a:t>Aware Of, But Don’t know Enough To Use It</a:t>
              </a:r>
            </a:p>
          </p:txBody>
        </p:sp>
        <p:sp>
          <p:nvSpPr>
            <p:cNvPr id="12" name="TextBox 11">
              <a:extLst>
                <a:ext uri="{FF2B5EF4-FFF2-40B4-BE49-F238E27FC236}">
                  <a16:creationId xmlns:a16="http://schemas.microsoft.com/office/drawing/2014/main" id="{5BC80094-26BC-4000-9B47-7AD75327EA21}"/>
                </a:ext>
              </a:extLst>
            </p:cNvPr>
            <p:cNvSpPr txBox="1"/>
            <p:nvPr/>
          </p:nvSpPr>
          <p:spPr>
            <a:xfrm>
              <a:off x="6565881" y="1991258"/>
              <a:ext cx="1443431"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Trebuchet MS"/>
                  <a:ea typeface="+mn-ea"/>
                  <a:cs typeface="+mn-cs"/>
                </a:rPr>
                <a:t>Not At All Aware</a:t>
              </a:r>
            </a:p>
          </p:txBody>
        </p:sp>
      </p:grpSp>
      <p:sp>
        <p:nvSpPr>
          <p:cNvPr id="14" name="TextBox 13">
            <a:extLst>
              <a:ext uri="{FF2B5EF4-FFF2-40B4-BE49-F238E27FC236}">
                <a16:creationId xmlns:a16="http://schemas.microsoft.com/office/drawing/2014/main" id="{81D4455E-014A-441B-9AA7-4D7265F08E85}"/>
              </a:ext>
            </a:extLst>
          </p:cNvPr>
          <p:cNvSpPr txBox="1"/>
          <p:nvPr/>
        </p:nvSpPr>
        <p:spPr>
          <a:xfrm>
            <a:off x="0" y="163410"/>
            <a:ext cx="12191999" cy="892552"/>
          </a:xfrm>
          <a:prstGeom prst="rect">
            <a:avLst/>
          </a:prstGeom>
          <a:noFill/>
        </p:spPr>
        <p:txBody>
          <a:bodyPr wrap="square" rtlCol="0">
            <a:spAutoFit/>
          </a:bodyPr>
          <a:lstStyle/>
          <a:p>
            <a:pPr algn="ctr" defTabSz="1172398"/>
            <a:r>
              <a:rPr lang="en-US" sz="2600" dirty="0">
                <a:solidFill>
                  <a:schemeClr val="bg1"/>
                </a:solidFill>
                <a:cs typeface="Trebuchet MS"/>
              </a:rPr>
              <a:t>Addressable TV Has Been Gaining Traction In The Industry As Scale &amp; Knowledge Of Its Benefits Has Increased And Current Advertisers See Positive Results</a:t>
            </a:r>
          </a:p>
        </p:txBody>
      </p:sp>
      <p:sp>
        <p:nvSpPr>
          <p:cNvPr id="2" name="TextBox 1">
            <a:extLst>
              <a:ext uri="{FF2B5EF4-FFF2-40B4-BE49-F238E27FC236}">
                <a16:creationId xmlns:a16="http://schemas.microsoft.com/office/drawing/2014/main" id="{BF831A39-BE9B-435C-BC20-362E9031357B}"/>
              </a:ext>
            </a:extLst>
          </p:cNvPr>
          <p:cNvSpPr txBox="1"/>
          <p:nvPr/>
        </p:nvSpPr>
        <p:spPr>
          <a:xfrm>
            <a:off x="322069" y="2669074"/>
            <a:ext cx="4327753" cy="1938992"/>
          </a:xfrm>
          <a:prstGeom prst="rect">
            <a:avLst/>
          </a:prstGeom>
          <a:noFill/>
        </p:spPr>
        <p:txBody>
          <a:bodyPr wrap="square" rtlCol="0" anchor="ctr">
            <a:spAutoFit/>
          </a:bodyPr>
          <a:lstStyle/>
          <a:p>
            <a:r>
              <a:rPr lang="en-US" sz="2400" b="1" u="sng" dirty="0">
                <a:solidFill>
                  <a:schemeClr val="accent6"/>
                </a:solidFill>
              </a:rPr>
              <a:t>15%</a:t>
            </a:r>
            <a:r>
              <a:rPr lang="en-US" sz="2400" b="1" dirty="0">
                <a:solidFill>
                  <a:schemeClr val="accent6"/>
                </a:solidFill>
              </a:rPr>
              <a:t> </a:t>
            </a:r>
            <a:r>
              <a:rPr lang="en-US" sz="2400" dirty="0">
                <a:solidFill>
                  <a:schemeClr val="accent6"/>
                </a:solidFill>
              </a:rPr>
              <a:t>of surveyed advertisers are including Addressable in their buys on a regular basis, while </a:t>
            </a:r>
            <a:r>
              <a:rPr lang="en-US" sz="2400" b="1" u="sng" dirty="0">
                <a:solidFill>
                  <a:schemeClr val="accent6"/>
                </a:solidFill>
              </a:rPr>
              <a:t>35%</a:t>
            </a:r>
            <a:r>
              <a:rPr lang="en-US" sz="2400" dirty="0">
                <a:solidFill>
                  <a:schemeClr val="accent6"/>
                </a:solidFill>
              </a:rPr>
              <a:t> have experimented with it.</a:t>
            </a:r>
          </a:p>
        </p:txBody>
      </p:sp>
      <p:sp>
        <p:nvSpPr>
          <p:cNvPr id="15" name="Slide Number Placeholder 5">
            <a:extLst>
              <a:ext uri="{FF2B5EF4-FFF2-40B4-BE49-F238E27FC236}">
                <a16:creationId xmlns:a16="http://schemas.microsoft.com/office/drawing/2014/main" id="{0CBD398E-467B-4AD4-9041-CDFF9F05BC5B}"/>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6" name="Picture 15">
            <a:extLst>
              <a:ext uri="{FF2B5EF4-FFF2-40B4-BE49-F238E27FC236}">
                <a16:creationId xmlns:a16="http://schemas.microsoft.com/office/drawing/2014/main" id="{3925BB9E-1C6B-4C77-BD79-0CC3622C2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496142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285F885-A04C-4171-BBC7-7077BE01992D}"/>
              </a:ext>
            </a:extLst>
          </p:cNvPr>
          <p:cNvGraphicFramePr/>
          <p:nvPr>
            <p:extLst>
              <p:ext uri="{D42A27DB-BD31-4B8C-83A1-F6EECF244321}">
                <p14:modId xmlns:p14="http://schemas.microsoft.com/office/powerpoint/2010/main" val="3690241087"/>
              </p:ext>
            </p:extLst>
          </p:nvPr>
        </p:nvGraphicFramePr>
        <p:xfrm>
          <a:off x="722227" y="1953573"/>
          <a:ext cx="6863047" cy="4327129"/>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1091" t="4398" r="21112"/>
          <a:stretch/>
        </p:blipFill>
        <p:spPr>
          <a:xfrm>
            <a:off x="8254547" y="-10765"/>
            <a:ext cx="3943709" cy="6879530"/>
          </a:xfrm>
          <a:prstGeom prst="rect">
            <a:avLst/>
          </a:prstGeom>
        </p:spPr>
      </p:pic>
      <p:sp>
        <p:nvSpPr>
          <p:cNvPr id="6" name="Rectangle 5">
            <a:extLst>
              <a:ext uri="{FF2B5EF4-FFF2-40B4-BE49-F238E27FC236}">
                <a16:creationId xmlns:a16="http://schemas.microsoft.com/office/drawing/2014/main" id="{AE52DAAA-2E95-48BA-BABD-60B3DAE3C031}"/>
              </a:ext>
            </a:extLst>
          </p:cNvPr>
          <p:cNvSpPr/>
          <p:nvPr/>
        </p:nvSpPr>
        <p:spPr>
          <a:xfrm>
            <a:off x="54430" y="6530211"/>
            <a:ext cx="65933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Ahead of the Curve: Addressable TV Insights; Advertiser Perceptions Addressable TV State of the Industry</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March/April 2017. Q: Which of the following best describes your current approach to Addressable TV advertising?</a:t>
            </a:r>
          </a:p>
        </p:txBody>
      </p:sp>
      <p:sp>
        <p:nvSpPr>
          <p:cNvPr id="7" name="TextBox 6">
            <a:extLst>
              <a:ext uri="{FF2B5EF4-FFF2-40B4-BE49-F238E27FC236}">
                <a16:creationId xmlns:a16="http://schemas.microsoft.com/office/drawing/2014/main" id="{56B28E06-5E93-4008-B9BA-25F49EBB8301}"/>
              </a:ext>
            </a:extLst>
          </p:cNvPr>
          <p:cNvSpPr txBox="1"/>
          <p:nvPr/>
        </p:nvSpPr>
        <p:spPr>
          <a:xfrm>
            <a:off x="1228904" y="1307242"/>
            <a:ext cx="5849694" cy="646331"/>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A9AC"/>
                </a:solidFill>
                <a:effectLst/>
                <a:uLnTx/>
                <a:uFillTx/>
                <a:latin typeface="Trebuchet MS"/>
                <a:ea typeface="+mn-ea"/>
                <a:cs typeface="+mn-cs"/>
              </a:rPr>
              <a:t>71%</a:t>
            </a:r>
            <a:r>
              <a:rPr kumimoji="0" lang="en-US" sz="1800" i="0" u="none" strike="noStrike" kern="1200" cap="none" spc="0" normalizeH="0" baseline="0" noProof="0" dirty="0">
                <a:ln>
                  <a:noFill/>
                </a:ln>
                <a:solidFill>
                  <a:prstClr val="black"/>
                </a:solidFill>
                <a:effectLst/>
                <a:uLnTx/>
                <a:uFillTx/>
                <a:latin typeface="Trebuchet MS"/>
                <a:ea typeface="+mn-ea"/>
                <a:cs typeface="+mn-cs"/>
              </a:rPr>
              <a:t> Of Advertisers Surveyed At The Time Had Only Recently Begun </a:t>
            </a:r>
            <a:r>
              <a:rPr kumimoji="0" lang="en-US" sz="1800" i="0" u="none" strike="noStrike" kern="1200" cap="none" spc="0" normalizeH="0" baseline="0" noProof="0">
                <a:ln>
                  <a:noFill/>
                </a:ln>
                <a:solidFill>
                  <a:prstClr val="black"/>
                </a:solidFill>
                <a:effectLst/>
                <a:uLnTx/>
                <a:uFillTx/>
                <a:latin typeface="Trebuchet MS"/>
                <a:ea typeface="+mn-ea"/>
                <a:cs typeface="+mn-cs"/>
              </a:rPr>
              <a:t>Buying Addressable TV</a:t>
            </a:r>
            <a:endParaRPr kumimoji="0" lang="en-US" sz="18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1871F45A-3ACB-49EC-B459-BD1F015ED0EF}"/>
              </a:ext>
            </a:extLst>
          </p:cNvPr>
          <p:cNvSpPr txBox="1"/>
          <p:nvPr/>
        </p:nvSpPr>
        <p:spPr>
          <a:xfrm>
            <a:off x="52954" y="110653"/>
            <a:ext cx="8201593" cy="892552"/>
          </a:xfrm>
          <a:prstGeom prst="rect">
            <a:avLst/>
          </a:prstGeom>
          <a:noFill/>
        </p:spPr>
        <p:txBody>
          <a:bodyPr wrap="square" rtlCol="0">
            <a:spAutoFit/>
          </a:bodyPr>
          <a:lstStyle/>
          <a:p>
            <a:pPr algn="ctr" defTabSz="1172398"/>
            <a:r>
              <a:rPr lang="en-US" sz="2600" spc="-100" dirty="0">
                <a:latin typeface="Trebuchet MS"/>
                <a:ea typeface="+mj-ea"/>
                <a:cs typeface="+mj-cs"/>
              </a:rPr>
              <a:t>There’s Been A Recent Influx Of New Advertisers Who Have Integrated Addressable TV Into Their Media Plans </a:t>
            </a:r>
          </a:p>
        </p:txBody>
      </p:sp>
      <p:sp>
        <p:nvSpPr>
          <p:cNvPr id="15" name="Slide Number Placeholder 5">
            <a:extLst>
              <a:ext uri="{FF2B5EF4-FFF2-40B4-BE49-F238E27FC236}">
                <a16:creationId xmlns:a16="http://schemas.microsoft.com/office/drawing/2014/main" id="{1BEBFB29-F690-4555-8853-80F264E97FB4}"/>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6" name="Picture 15">
            <a:extLst>
              <a:ext uri="{FF2B5EF4-FFF2-40B4-BE49-F238E27FC236}">
                <a16:creationId xmlns:a16="http://schemas.microsoft.com/office/drawing/2014/main" id="{0499B088-3D67-4DE7-B31F-7FC3B6027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466913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BF1460-F5AC-4063-B558-5C70A1F44A79}"/>
              </a:ext>
            </a:extLst>
          </p:cNvPr>
          <p:cNvSpPr/>
          <p:nvPr/>
        </p:nvSpPr>
        <p:spPr>
          <a:xfrm>
            <a:off x="5738654" y="0"/>
            <a:ext cx="6444321" cy="6858000"/>
          </a:xfrm>
          <a:prstGeom prst="rect">
            <a:avLst/>
          </a:prstGeom>
          <a:solidFill>
            <a:schemeClr val="accent6"/>
          </a:solidFill>
          <a:ln>
            <a:solidFill>
              <a:schemeClr val="accent6"/>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70A7A1-8BD6-4410-939C-BF400A3E5617}"/>
              </a:ext>
            </a:extLst>
          </p:cNvPr>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rebuchet MS"/>
              <a:ea typeface="+mj-ea"/>
              <a:cs typeface="+mj-cs"/>
            </a:endParaRPr>
          </a:p>
        </p:txBody>
      </p:sp>
      <p:sp>
        <p:nvSpPr>
          <p:cNvPr id="6" name="Rectangle 5">
            <a:extLst>
              <a:ext uri="{FF2B5EF4-FFF2-40B4-BE49-F238E27FC236}">
                <a16:creationId xmlns:a16="http://schemas.microsoft.com/office/drawing/2014/main" id="{AE52DAAA-2E95-48BA-BABD-60B3DAE3C031}"/>
              </a:ext>
            </a:extLst>
          </p:cNvPr>
          <p:cNvSpPr/>
          <p:nvPr/>
        </p:nvSpPr>
        <p:spPr>
          <a:xfrm>
            <a:off x="0" y="6395126"/>
            <a:ext cx="57476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Ahead of the Curve: Addressable TV Insights; Advertiser Perceptions Addressable TV State of the Industry</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March/April 2017. Q: Which of the following best describes your current approach to Addressable TV advertising?</a:t>
            </a:r>
          </a:p>
        </p:txBody>
      </p:sp>
      <p:graphicFrame>
        <p:nvGraphicFramePr>
          <p:cNvPr id="8" name="Chart 7">
            <a:extLst>
              <a:ext uri="{FF2B5EF4-FFF2-40B4-BE49-F238E27FC236}">
                <a16:creationId xmlns:a16="http://schemas.microsoft.com/office/drawing/2014/main" id="{6AD109FF-FF07-4532-9927-5E125E2F8984}"/>
              </a:ext>
            </a:extLst>
          </p:cNvPr>
          <p:cNvGraphicFramePr/>
          <p:nvPr>
            <p:extLst>
              <p:ext uri="{D42A27DB-BD31-4B8C-83A1-F6EECF244321}">
                <p14:modId xmlns:p14="http://schemas.microsoft.com/office/powerpoint/2010/main" val="1157816434"/>
              </p:ext>
            </p:extLst>
          </p:nvPr>
        </p:nvGraphicFramePr>
        <p:xfrm>
          <a:off x="5664158" y="1033983"/>
          <a:ext cx="6593313" cy="479525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1871F45A-3ACB-49EC-B459-BD1F015ED0EF}"/>
              </a:ext>
            </a:extLst>
          </p:cNvPr>
          <p:cNvSpPr txBox="1"/>
          <p:nvPr/>
        </p:nvSpPr>
        <p:spPr>
          <a:xfrm>
            <a:off x="115864" y="2551837"/>
            <a:ext cx="5503616" cy="1569660"/>
          </a:xfrm>
          <a:prstGeom prst="rect">
            <a:avLst/>
          </a:prstGeom>
          <a:noFill/>
        </p:spPr>
        <p:txBody>
          <a:bodyPr wrap="square" rtlCol="0">
            <a:spAutoFit/>
          </a:bodyPr>
          <a:lstStyle/>
          <a:p>
            <a:pPr algn="ctr" defTabSz="1172398"/>
            <a:r>
              <a:rPr lang="en-US" sz="3200" dirty="0">
                <a:cs typeface="Trebuchet MS"/>
              </a:rPr>
              <a:t>The Value Of Addressable TV Is Already Clear Among Those Who Are Using It</a:t>
            </a:r>
          </a:p>
        </p:txBody>
      </p:sp>
      <p:sp>
        <p:nvSpPr>
          <p:cNvPr id="4" name="TextBox 3">
            <a:extLst>
              <a:ext uri="{FF2B5EF4-FFF2-40B4-BE49-F238E27FC236}">
                <a16:creationId xmlns:a16="http://schemas.microsoft.com/office/drawing/2014/main" id="{A383A3B4-8A0C-420B-BB63-1DB034F5CC5C}"/>
              </a:ext>
            </a:extLst>
          </p:cNvPr>
          <p:cNvSpPr txBox="1"/>
          <p:nvPr/>
        </p:nvSpPr>
        <p:spPr>
          <a:xfrm>
            <a:off x="5909551" y="5327955"/>
            <a:ext cx="2514413" cy="677108"/>
          </a:xfrm>
          <a:prstGeom prst="rect">
            <a:avLst/>
          </a:prstGeom>
          <a:noFill/>
        </p:spPr>
        <p:txBody>
          <a:bodyPr wrap="square" rtlCol="0">
            <a:spAutoFit/>
          </a:bodyPr>
          <a:lstStyle/>
          <a:p>
            <a:pPr algn="ctr"/>
            <a:r>
              <a:rPr lang="en-US" sz="2400" b="1" dirty="0">
                <a:solidFill>
                  <a:schemeClr val="bg1"/>
                </a:solidFill>
              </a:rPr>
              <a:t>62%</a:t>
            </a:r>
            <a:r>
              <a:rPr lang="en-US" sz="2400" dirty="0">
                <a:solidFill>
                  <a:schemeClr val="bg1"/>
                </a:solidFill>
              </a:rPr>
              <a:t> </a:t>
            </a:r>
          </a:p>
          <a:p>
            <a:pPr algn="ctr"/>
            <a:r>
              <a:rPr lang="en-US" sz="1400" b="1" dirty="0">
                <a:solidFill>
                  <a:schemeClr val="bg1"/>
                </a:solidFill>
              </a:rPr>
              <a:t>Addressable TV is Valuable</a:t>
            </a:r>
          </a:p>
        </p:txBody>
      </p:sp>
      <p:sp>
        <p:nvSpPr>
          <p:cNvPr id="13" name="TextBox 12">
            <a:extLst>
              <a:ext uri="{FF2B5EF4-FFF2-40B4-BE49-F238E27FC236}">
                <a16:creationId xmlns:a16="http://schemas.microsoft.com/office/drawing/2014/main" id="{D4C869E5-29BB-4D4B-85CA-50BCD5187796}"/>
              </a:ext>
            </a:extLst>
          </p:cNvPr>
          <p:cNvSpPr txBox="1"/>
          <p:nvPr/>
        </p:nvSpPr>
        <p:spPr>
          <a:xfrm>
            <a:off x="9157842" y="468092"/>
            <a:ext cx="3042439" cy="737646"/>
          </a:xfrm>
          <a:prstGeom prst="rect">
            <a:avLst/>
          </a:prstGeom>
          <a:noFill/>
        </p:spPr>
        <p:txBody>
          <a:bodyPr wrap="square" rtlCol="0">
            <a:spAutoFit/>
          </a:bodyPr>
          <a:lstStyle/>
          <a:p>
            <a:pPr algn="ctr"/>
            <a:r>
              <a:rPr lang="en-US" sz="2400" b="1" dirty="0">
                <a:solidFill>
                  <a:schemeClr val="bg1"/>
                </a:solidFill>
              </a:rPr>
              <a:t>38%</a:t>
            </a:r>
            <a:r>
              <a:rPr lang="en-US" sz="2400" dirty="0">
                <a:solidFill>
                  <a:schemeClr val="bg1"/>
                </a:solidFill>
              </a:rPr>
              <a:t> </a:t>
            </a:r>
          </a:p>
          <a:p>
            <a:pPr algn="ctr"/>
            <a:r>
              <a:rPr lang="en-US" sz="1400" b="1" dirty="0">
                <a:solidFill>
                  <a:schemeClr val="bg1"/>
                </a:solidFill>
              </a:rPr>
              <a:t>Currently Testing Addressable TV</a:t>
            </a:r>
          </a:p>
        </p:txBody>
      </p:sp>
      <p:sp>
        <p:nvSpPr>
          <p:cNvPr id="14" name="TextBox 13">
            <a:extLst>
              <a:ext uri="{FF2B5EF4-FFF2-40B4-BE49-F238E27FC236}">
                <a16:creationId xmlns:a16="http://schemas.microsoft.com/office/drawing/2014/main" id="{1BD5E0D2-66DE-4DE5-8ABC-D90DE42FB7A0}"/>
              </a:ext>
            </a:extLst>
          </p:cNvPr>
          <p:cNvSpPr txBox="1"/>
          <p:nvPr/>
        </p:nvSpPr>
        <p:spPr>
          <a:xfrm>
            <a:off x="7376696" y="2674947"/>
            <a:ext cx="3168237" cy="1508106"/>
          </a:xfrm>
          <a:prstGeom prst="rect">
            <a:avLst/>
          </a:prstGeom>
          <a:noFill/>
        </p:spPr>
        <p:txBody>
          <a:bodyPr wrap="square" rtlCol="0">
            <a:spAutoFit/>
          </a:bodyPr>
          <a:lstStyle/>
          <a:p>
            <a:pPr algn="ctr"/>
            <a:r>
              <a:rPr lang="en-US" sz="2400" b="1" u="sng" dirty="0">
                <a:solidFill>
                  <a:schemeClr val="bg1"/>
                </a:solidFill>
              </a:rPr>
              <a:t>62%</a:t>
            </a:r>
            <a:r>
              <a:rPr lang="en-US" b="1" dirty="0">
                <a:solidFill>
                  <a:schemeClr val="bg1"/>
                </a:solidFill>
              </a:rPr>
              <a:t> </a:t>
            </a:r>
          </a:p>
          <a:p>
            <a:pPr algn="ctr"/>
            <a:r>
              <a:rPr lang="en-US" sz="1700" b="1" dirty="0">
                <a:solidFill>
                  <a:schemeClr val="bg1"/>
                </a:solidFill>
              </a:rPr>
              <a:t>of Advertisers Using It Already Believe Addressable Is A Valuable Part Of Their Media Buy</a:t>
            </a:r>
          </a:p>
        </p:txBody>
      </p:sp>
      <p:sp>
        <p:nvSpPr>
          <p:cNvPr id="15" name="Slide Number Placeholder 5">
            <a:extLst>
              <a:ext uri="{FF2B5EF4-FFF2-40B4-BE49-F238E27FC236}">
                <a16:creationId xmlns:a16="http://schemas.microsoft.com/office/drawing/2014/main" id="{1BEBFB29-F690-4555-8853-80F264E97FB4}"/>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6" name="Picture 15">
            <a:extLst>
              <a:ext uri="{FF2B5EF4-FFF2-40B4-BE49-F238E27FC236}">
                <a16:creationId xmlns:a16="http://schemas.microsoft.com/office/drawing/2014/main" id="{0499B088-3D67-4DE7-B31F-7FC3B6027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2231744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F1B880-FAA4-417E-937E-B5367E8AFC73}"/>
              </a:ext>
            </a:extLst>
          </p:cNvPr>
          <p:cNvSpPr/>
          <p:nvPr/>
        </p:nvSpPr>
        <p:spPr>
          <a:xfrm>
            <a:off x="0" y="0"/>
            <a:ext cx="6328229" cy="6858000"/>
          </a:xfrm>
          <a:prstGeom prst="rect">
            <a:avLst/>
          </a:prstGeom>
          <a:solidFill>
            <a:srgbClr val="00A9AC"/>
          </a:solidFill>
          <a:ln>
            <a:solidFill>
              <a:srgbClr val="00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19598D-55E8-445E-9C62-E990AF5DC627}"/>
              </a:ext>
            </a:extLst>
          </p:cNvPr>
          <p:cNvSpPr/>
          <p:nvPr/>
        </p:nvSpPr>
        <p:spPr>
          <a:xfrm>
            <a:off x="58850" y="6525804"/>
            <a:ext cx="5403488" cy="338554"/>
          </a:xfrm>
          <a:prstGeom prst="rect">
            <a:avLst/>
          </a:prstGeom>
          <a:noFill/>
        </p:spPr>
        <p:txBody>
          <a:bodyPr wrap="square" rtlCol="0">
            <a:spAutoFit/>
          </a:bodyPr>
          <a:lstStyle/>
          <a:p>
            <a:pPr lvl="0">
              <a:defRPr/>
            </a:pP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schemeClr val="bg1"/>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Ahead of the Curve: Addressable TV Insights; Advertiser Perceptions Addressable TV State of the Industry</a:t>
            </a: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March/April 2017.</a:t>
            </a:r>
          </a:p>
        </p:txBody>
      </p:sp>
      <p:sp>
        <p:nvSpPr>
          <p:cNvPr id="6" name="Rectangle 5">
            <a:extLst>
              <a:ext uri="{FF2B5EF4-FFF2-40B4-BE49-F238E27FC236}">
                <a16:creationId xmlns:a16="http://schemas.microsoft.com/office/drawing/2014/main" id="{47BC2639-C713-4374-8464-047F60441A5E}"/>
              </a:ext>
            </a:extLst>
          </p:cNvPr>
          <p:cNvSpPr/>
          <p:nvPr/>
        </p:nvSpPr>
        <p:spPr>
          <a:xfrm>
            <a:off x="267254" y="489933"/>
            <a:ext cx="5591438" cy="5601533"/>
          </a:xfrm>
          <a:prstGeom prst="rect">
            <a:avLst/>
          </a:prstGeom>
        </p:spPr>
        <p:txBody>
          <a:bodyPr wrap="square">
            <a:spAutoFit/>
          </a:bodyPr>
          <a:lstStyle/>
          <a:p>
            <a:r>
              <a:rPr lang="en-US" sz="2800" dirty="0">
                <a:solidFill>
                  <a:schemeClr val="bg1"/>
                </a:solidFill>
                <a:latin typeface="Trebuchet MS" panose="020B0603020202020204" pitchFamily="34" charset="0"/>
              </a:rPr>
              <a:t>Addressable TV Advertisers Are Planning To Increase Their Investment Based On The Value They See</a:t>
            </a:r>
          </a:p>
          <a:p>
            <a:endParaRPr lang="en-US" sz="2800" dirty="0">
              <a:latin typeface="Trebuchet MS" panose="020B0603020202020204" pitchFamily="34" charset="0"/>
            </a:endParaRPr>
          </a:p>
          <a:p>
            <a:r>
              <a:rPr lang="en-US" sz="2400" b="1" u="sng" dirty="0">
                <a:solidFill>
                  <a:schemeClr val="bg1"/>
                </a:solidFill>
                <a:latin typeface="Trebuchet MS" panose="020B0603020202020204" pitchFamily="34" charset="0"/>
              </a:rPr>
              <a:t>40%</a:t>
            </a:r>
            <a:r>
              <a:rPr lang="en-US" sz="2400" b="1" dirty="0">
                <a:solidFill>
                  <a:schemeClr val="bg1"/>
                </a:solidFill>
                <a:latin typeface="Trebuchet MS" panose="020B0603020202020204" pitchFamily="34" charset="0"/>
              </a:rPr>
              <a:t> </a:t>
            </a:r>
            <a:r>
              <a:rPr lang="en-US" dirty="0">
                <a:solidFill>
                  <a:schemeClr val="bg1"/>
                </a:solidFill>
                <a:latin typeface="Trebuchet MS" panose="020B0603020202020204" pitchFamily="34" charset="0"/>
              </a:rPr>
              <a:t>of U.S. Addressable TV agency &amp; marketing professionals say they are now making a significant investment in the platform </a:t>
            </a:r>
          </a:p>
          <a:p>
            <a:endParaRPr lang="en-US" sz="2800" b="1" dirty="0">
              <a:solidFill>
                <a:schemeClr val="bg1"/>
              </a:solidFill>
              <a:latin typeface="Trebuchet MS" panose="020B0603020202020204" pitchFamily="34" charset="0"/>
            </a:endParaRPr>
          </a:p>
          <a:p>
            <a:r>
              <a:rPr lang="en-US" sz="2400" b="1" u="sng" dirty="0">
                <a:solidFill>
                  <a:schemeClr val="bg1"/>
                </a:solidFill>
                <a:latin typeface="Trebuchet MS" panose="020B0603020202020204" pitchFamily="34" charset="0"/>
              </a:rPr>
              <a:t>55%</a:t>
            </a:r>
            <a:r>
              <a:rPr lang="en-US" b="1" dirty="0">
                <a:solidFill>
                  <a:schemeClr val="bg1"/>
                </a:solidFill>
                <a:latin typeface="Trebuchet MS" panose="020B0603020202020204" pitchFamily="34" charset="0"/>
              </a:rPr>
              <a:t> </a:t>
            </a:r>
            <a:r>
              <a:rPr lang="en-US" dirty="0">
                <a:solidFill>
                  <a:schemeClr val="bg1"/>
                </a:solidFill>
                <a:latin typeface="Trebuchet MS" panose="020B0603020202020204" pitchFamily="34" charset="0"/>
              </a:rPr>
              <a:t>of Addressable TV advertisers are planning on increasing their spend on Addressable</a:t>
            </a:r>
          </a:p>
          <a:p>
            <a:endParaRPr lang="en-US" sz="2800" dirty="0">
              <a:solidFill>
                <a:schemeClr val="bg1"/>
              </a:solidFill>
              <a:latin typeface="Trebuchet MS" panose="020B0603020202020204" pitchFamily="34" charset="0"/>
            </a:endParaRPr>
          </a:p>
          <a:p>
            <a:r>
              <a:rPr lang="en-US" dirty="0">
                <a:solidFill>
                  <a:schemeClr val="bg1"/>
                </a:solidFill>
                <a:latin typeface="Trebuchet MS" panose="020B0603020202020204" pitchFamily="34" charset="0"/>
              </a:rPr>
              <a:t>Ultimately, these advertisers would like to be able to allocate </a:t>
            </a:r>
            <a:r>
              <a:rPr lang="en-US" sz="2400" b="1" u="sng" dirty="0">
                <a:solidFill>
                  <a:schemeClr val="bg1"/>
                </a:solidFill>
                <a:latin typeface="Trebuchet MS" panose="020B0603020202020204" pitchFamily="34" charset="0"/>
              </a:rPr>
              <a:t>10% more</a:t>
            </a:r>
            <a:r>
              <a:rPr lang="en-US" sz="2400" b="1" dirty="0">
                <a:solidFill>
                  <a:schemeClr val="bg1"/>
                </a:solidFill>
                <a:latin typeface="Trebuchet MS" panose="020B0603020202020204" pitchFamily="34" charset="0"/>
              </a:rPr>
              <a:t> </a:t>
            </a:r>
            <a:r>
              <a:rPr lang="en-US" dirty="0">
                <a:solidFill>
                  <a:schemeClr val="bg1"/>
                </a:solidFill>
                <a:latin typeface="Trebuchet MS" panose="020B0603020202020204" pitchFamily="34" charset="0"/>
              </a:rPr>
              <a:t>of their budgets to Addressable TV</a:t>
            </a:r>
          </a:p>
        </p:txBody>
      </p:sp>
      <p:sp>
        <p:nvSpPr>
          <p:cNvPr id="7" name="Slide Number Placeholder 5">
            <a:extLst>
              <a:ext uri="{FF2B5EF4-FFF2-40B4-BE49-F238E27FC236}">
                <a16:creationId xmlns:a16="http://schemas.microsoft.com/office/drawing/2014/main" id="{0111D7D9-CDCD-4A05-918F-17C3D46D5ADA}"/>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8" name="Picture 7">
            <a:extLst>
              <a:ext uri="{FF2B5EF4-FFF2-40B4-BE49-F238E27FC236}">
                <a16:creationId xmlns:a16="http://schemas.microsoft.com/office/drawing/2014/main" id="{A99EACF9-F518-4F7F-B7FB-779F2DF01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3667044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A7A1-8BD6-4410-939C-BF400A3E5617}"/>
              </a:ext>
            </a:extLst>
          </p:cNvPr>
          <p:cNvSpPr txBox="1">
            <a:spLocks/>
          </p:cNvSpPr>
          <p:nvPr/>
        </p:nvSpPr>
        <p:spPr>
          <a:xfrm>
            <a:off x="270419" y="132583"/>
            <a:ext cx="11427367" cy="892552"/>
          </a:xfrm>
          <a:prstGeom prst="rect">
            <a:avLst/>
          </a:prstGeom>
          <a:noFill/>
        </p:spPr>
        <p:txBody>
          <a:bodyPr wrap="square" rtlCol="0">
            <a:spAutoFit/>
          </a:bodyPr>
          <a:lstStyle>
            <a:defPPr>
              <a:defRPr lang="en-US"/>
            </a:defPPr>
            <a:lvl1pPr defTabSz="1172398">
              <a:defRPr sz="3600">
                <a:solidFill>
                  <a:schemeClr val="bg1"/>
                </a:solidFill>
                <a:cs typeface="Trebuchet MS"/>
              </a:defRPr>
            </a:lvl1pPr>
          </a:lstStyle>
          <a:p>
            <a:pPr algn="ctr"/>
            <a:r>
              <a:rPr lang="en-US" sz="2600" dirty="0">
                <a:solidFill>
                  <a:srgbClr val="00A9AC"/>
                </a:solidFill>
              </a:rPr>
              <a:t>Top Decision-Makers In The Industry Are Actively Voicing Their Support </a:t>
            </a:r>
          </a:p>
          <a:p>
            <a:pPr algn="ctr"/>
            <a:r>
              <a:rPr lang="en-US" sz="2600" dirty="0">
                <a:solidFill>
                  <a:srgbClr val="00A9AC"/>
                </a:solidFill>
              </a:rPr>
              <a:t>For Addressable TV</a:t>
            </a:r>
          </a:p>
        </p:txBody>
      </p:sp>
      <p:sp>
        <p:nvSpPr>
          <p:cNvPr id="3" name="Speech Bubble: Oval 2">
            <a:extLst>
              <a:ext uri="{FF2B5EF4-FFF2-40B4-BE49-F238E27FC236}">
                <a16:creationId xmlns:a16="http://schemas.microsoft.com/office/drawing/2014/main" id="{D12BB413-1FDA-49B9-A5CE-1CD3618BF62E}"/>
              </a:ext>
            </a:extLst>
          </p:cNvPr>
          <p:cNvSpPr/>
          <p:nvPr/>
        </p:nvSpPr>
        <p:spPr>
          <a:xfrm>
            <a:off x="4369542" y="1019483"/>
            <a:ext cx="2474087" cy="878039"/>
          </a:xfrm>
          <a:prstGeom prst="wedgeEllipseCallou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“Less waste, better segmentation &amp; targeting”</a:t>
            </a:r>
          </a:p>
        </p:txBody>
      </p:sp>
      <p:sp>
        <p:nvSpPr>
          <p:cNvPr id="4" name="TextBox 3">
            <a:extLst>
              <a:ext uri="{FF2B5EF4-FFF2-40B4-BE49-F238E27FC236}">
                <a16:creationId xmlns:a16="http://schemas.microsoft.com/office/drawing/2014/main" id="{76F8AA8A-FAD4-4718-8349-C63006689D97}"/>
              </a:ext>
            </a:extLst>
          </p:cNvPr>
          <p:cNvSpPr txBox="1"/>
          <p:nvPr/>
        </p:nvSpPr>
        <p:spPr>
          <a:xfrm>
            <a:off x="4304835" y="2046483"/>
            <a:ext cx="3644809" cy="646331"/>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Anna Papadopoulos, VP of Integrated Media Services, Prudential Financial</a:t>
            </a:r>
          </a:p>
          <a:p>
            <a:pPr lvl="0" defTabSz="454888">
              <a:defRPr/>
            </a:pPr>
            <a:r>
              <a:rPr lang="en-US" sz="1100" dirty="0">
                <a:solidFill>
                  <a:prstClr val="black"/>
                </a:solidFill>
                <a:latin typeface="Trebuchet MS"/>
              </a:rPr>
              <a:t>   </a:t>
            </a:r>
            <a:r>
              <a:rPr lang="en-US" sz="1100" dirty="0">
                <a:latin typeface="Trebuchet MS"/>
              </a:rPr>
              <a:t> </a:t>
            </a:r>
            <a:r>
              <a:rPr lang="en-US" sz="800" i="1" dirty="0" err="1"/>
              <a:t>Xandr</a:t>
            </a:r>
            <a:r>
              <a:rPr lang="en-US" sz="800" i="1" dirty="0"/>
              <a:t>, Ahead of the Curve: Addressable TV Insights, March/April 2017</a:t>
            </a:r>
            <a:endParaRPr kumimoji="0" lang="en-US" sz="1100" b="0" i="1" u="none" strike="noStrike" kern="1200" cap="none" spc="0" normalizeH="0" baseline="0" noProof="0" dirty="0">
              <a:ln>
                <a:noFill/>
              </a:ln>
              <a:effectLst/>
              <a:uLnTx/>
              <a:uFillTx/>
              <a:latin typeface="Trebuchet MS"/>
            </a:endParaRPr>
          </a:p>
        </p:txBody>
      </p:sp>
      <p:sp>
        <p:nvSpPr>
          <p:cNvPr id="6" name="TextBox 5">
            <a:extLst>
              <a:ext uri="{FF2B5EF4-FFF2-40B4-BE49-F238E27FC236}">
                <a16:creationId xmlns:a16="http://schemas.microsoft.com/office/drawing/2014/main" id="{9AA38F84-3D95-4352-BCC7-CCC4537F5277}"/>
              </a:ext>
            </a:extLst>
          </p:cNvPr>
          <p:cNvSpPr txBox="1"/>
          <p:nvPr/>
        </p:nvSpPr>
        <p:spPr>
          <a:xfrm>
            <a:off x="8417335" y="4203936"/>
            <a:ext cx="3686953" cy="600164"/>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Tracey Scheppach, CEO &amp; Co-Founder, </a:t>
            </a:r>
            <a:r>
              <a:rPr lang="en-US" sz="1200" dirty="0">
                <a:solidFill>
                  <a:prstClr val="black"/>
                </a:solidFill>
                <a:latin typeface="Trebuchet MS"/>
              </a:rPr>
              <a:t>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Matter More Media</a:t>
            </a:r>
          </a:p>
          <a:p>
            <a:pPr defTabSz="454888">
              <a:defRPr/>
            </a:pPr>
            <a:r>
              <a:rPr lang="en-US" sz="900" dirty="0">
                <a:solidFill>
                  <a:prstClr val="black"/>
                </a:solidFill>
              </a:rPr>
              <a:t>      </a:t>
            </a:r>
            <a:r>
              <a:rPr lang="en-US" sz="800" i="1" dirty="0" err="1"/>
              <a:t>Xandr</a:t>
            </a:r>
            <a:r>
              <a:rPr lang="en-US" sz="800" i="1" dirty="0"/>
              <a:t>, Ahead of the Curve: Addressable TV Insights, March/April 2017</a:t>
            </a:r>
          </a:p>
        </p:txBody>
      </p:sp>
      <p:sp>
        <p:nvSpPr>
          <p:cNvPr id="7" name="Speech Bubble: Rectangle with Corners Rounded 6">
            <a:extLst>
              <a:ext uri="{FF2B5EF4-FFF2-40B4-BE49-F238E27FC236}">
                <a16:creationId xmlns:a16="http://schemas.microsoft.com/office/drawing/2014/main" id="{7D2E0F74-C681-4CC2-81CC-6048724EA188}"/>
              </a:ext>
            </a:extLst>
          </p:cNvPr>
          <p:cNvSpPr/>
          <p:nvPr/>
        </p:nvSpPr>
        <p:spPr>
          <a:xfrm>
            <a:off x="8417335" y="3055431"/>
            <a:ext cx="2733328" cy="1040045"/>
          </a:xfrm>
          <a:prstGeom prst="wedgeRoundRectCallout">
            <a:avLst/>
          </a:prstGeom>
          <a:solidFill>
            <a:srgbClr val="00C3C8"/>
          </a:solidFill>
          <a:ln>
            <a:solidFill>
              <a:srgbClr val="00C3C8"/>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“It’s really the relevancy that we’re looking for – to matter more to the consumer. And with relevancy comes efficiency &amp; effectiveness”</a:t>
            </a:r>
          </a:p>
        </p:txBody>
      </p:sp>
      <p:sp>
        <p:nvSpPr>
          <p:cNvPr id="8" name="Speech Bubble: Rectangle 7">
            <a:extLst>
              <a:ext uri="{FF2B5EF4-FFF2-40B4-BE49-F238E27FC236}">
                <a16:creationId xmlns:a16="http://schemas.microsoft.com/office/drawing/2014/main" id="{6EA8928C-1405-4312-AC64-111D53014AD2}"/>
              </a:ext>
            </a:extLst>
          </p:cNvPr>
          <p:cNvSpPr/>
          <p:nvPr/>
        </p:nvSpPr>
        <p:spPr>
          <a:xfrm>
            <a:off x="216731" y="4098186"/>
            <a:ext cx="3217332" cy="1196529"/>
          </a:xfrm>
          <a:prstGeom prst="wedgeRectCallout">
            <a:avLst>
              <a:gd name="adj1" fmla="val 18398"/>
              <a:gd name="adj2" fmla="val 66886"/>
            </a:avLst>
          </a:prstGeom>
          <a:solidFill>
            <a:srgbClr val="50C8A0"/>
          </a:solidFill>
          <a:ln>
            <a:solidFill>
              <a:srgbClr val="50C8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Century" panose="02040604050505020304" pitchFamily="18" charset="0"/>
              </a:rPr>
              <a:t>“With Google &amp; Facebook, you have the ability to place the ads, but you don’t have the same kind of content where users will spend 30 [minutes] to an hour undisturbed”</a:t>
            </a:r>
          </a:p>
        </p:txBody>
      </p:sp>
      <p:sp>
        <p:nvSpPr>
          <p:cNvPr id="10" name="Speech Bubble: Oval 9">
            <a:extLst>
              <a:ext uri="{FF2B5EF4-FFF2-40B4-BE49-F238E27FC236}">
                <a16:creationId xmlns:a16="http://schemas.microsoft.com/office/drawing/2014/main" id="{D15804C4-F332-4DD9-B02B-B437F4473775}"/>
              </a:ext>
            </a:extLst>
          </p:cNvPr>
          <p:cNvSpPr/>
          <p:nvPr/>
        </p:nvSpPr>
        <p:spPr>
          <a:xfrm>
            <a:off x="4116298" y="4806508"/>
            <a:ext cx="2993646" cy="1263440"/>
          </a:xfrm>
          <a:prstGeom prst="wedgeEllipseCallout">
            <a:avLst>
              <a:gd name="adj1" fmla="val 9712"/>
              <a:gd name="adj2" fmla="val 61351"/>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“It’s becoming a key part of [the] media mix for a number of autos and a number of other players who have adopted it.”</a:t>
            </a:r>
          </a:p>
        </p:txBody>
      </p:sp>
      <p:sp>
        <p:nvSpPr>
          <p:cNvPr id="11" name="TextBox 10">
            <a:extLst>
              <a:ext uri="{FF2B5EF4-FFF2-40B4-BE49-F238E27FC236}">
                <a16:creationId xmlns:a16="http://schemas.microsoft.com/office/drawing/2014/main" id="{DE7B2E09-F458-4A2F-B3A4-309291CDB088}"/>
              </a:ext>
            </a:extLst>
          </p:cNvPr>
          <p:cNvSpPr txBox="1"/>
          <p:nvPr/>
        </p:nvSpPr>
        <p:spPr>
          <a:xfrm>
            <a:off x="3649261" y="6249442"/>
            <a:ext cx="4547449" cy="415498"/>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Jim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D’Antoni</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Director of National Media Sales, Dish Network</a:t>
            </a:r>
          </a:p>
          <a:p>
            <a:pPr lvl="0" defTabSz="454888">
              <a:defRPr/>
            </a:pPr>
            <a:r>
              <a:rPr kumimoji="0" lang="en-US" sz="900" b="0" i="0" u="none" strike="noStrike" kern="1200" cap="none" spc="0" normalizeH="0" baseline="0" noProof="0" dirty="0">
                <a:ln>
                  <a:noFill/>
                </a:ln>
                <a:effectLst/>
                <a:uLnTx/>
                <a:uFillTx/>
                <a:latin typeface="Trebuchet MS"/>
                <a:ea typeface="+mn-ea"/>
                <a:cs typeface="+mn-cs"/>
              </a:rPr>
              <a:t>     </a:t>
            </a:r>
            <a:r>
              <a:rPr kumimoji="0" lang="en-US" sz="800" b="0" i="1" u="none" strike="noStrike" kern="1200" cap="none" spc="0" normalizeH="0" baseline="0" noProof="0" dirty="0">
                <a:ln>
                  <a:noFill/>
                </a:ln>
                <a:effectLst/>
                <a:uLnTx/>
                <a:uFillTx/>
                <a:latin typeface="Trebuchet MS"/>
                <a:ea typeface="+mn-ea"/>
                <a:cs typeface="+mn-cs"/>
              </a:rPr>
              <a:t>Beet.</a:t>
            </a:r>
            <a:r>
              <a:rPr lang="en-US" sz="800" i="1" dirty="0"/>
              <a:t>TV, DISH Seeing Addressable TV Buys Becoming Part Of Overall Planning, 8/5/2018</a:t>
            </a:r>
          </a:p>
        </p:txBody>
      </p:sp>
      <p:sp>
        <p:nvSpPr>
          <p:cNvPr id="12" name="Speech Bubble: Rectangle 11">
            <a:extLst>
              <a:ext uri="{FF2B5EF4-FFF2-40B4-BE49-F238E27FC236}">
                <a16:creationId xmlns:a16="http://schemas.microsoft.com/office/drawing/2014/main" id="{19CFFD77-E42B-468E-ADE2-195B040FEC57}"/>
              </a:ext>
            </a:extLst>
          </p:cNvPr>
          <p:cNvSpPr/>
          <p:nvPr/>
        </p:nvSpPr>
        <p:spPr>
          <a:xfrm>
            <a:off x="216731" y="1398769"/>
            <a:ext cx="3217332" cy="1447800"/>
          </a:xfrm>
          <a:prstGeom prst="wedgeRectCallout">
            <a:avLst>
              <a:gd name="adj1" fmla="val -18324"/>
              <a:gd name="adj2" fmla="val 66886"/>
            </a:avLst>
          </a:prstGeom>
          <a:solidFill>
            <a:srgbClr val="3682B4"/>
          </a:solidFill>
          <a:ln>
            <a:solidFill>
              <a:srgbClr val="3682B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“With Addressable, we can be a lot more specific than we had been with broader audiences. We will identify the households that match what the advertisers are looking for and we will deliver the right message to them.”</a:t>
            </a:r>
          </a:p>
        </p:txBody>
      </p:sp>
      <p:sp>
        <p:nvSpPr>
          <p:cNvPr id="13" name="TextBox 12">
            <a:extLst>
              <a:ext uri="{FF2B5EF4-FFF2-40B4-BE49-F238E27FC236}">
                <a16:creationId xmlns:a16="http://schemas.microsoft.com/office/drawing/2014/main" id="{3DE2CB12-C23F-4E0C-83AA-164F1190BBB2}"/>
              </a:ext>
            </a:extLst>
          </p:cNvPr>
          <p:cNvSpPr txBox="1"/>
          <p:nvPr/>
        </p:nvSpPr>
        <p:spPr>
          <a:xfrm>
            <a:off x="84221" y="3071592"/>
            <a:ext cx="3911019" cy="584775"/>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Adam Gaynor, VP of Advertising &amp; Data Solutions, AMC</a:t>
            </a:r>
          </a:p>
          <a:p>
            <a:pPr marR="0" lvl="0" algn="l" defTabSz="454888" rtl="0" eaLnBrk="1" fontAlgn="auto" latinLnBrk="0" hangingPunct="1">
              <a:lnSpc>
                <a:spcPct val="100000"/>
              </a:lnSpc>
              <a:spcBef>
                <a:spcPts val="0"/>
              </a:spcBef>
              <a:spcAft>
                <a:spcPts val="0"/>
              </a:spcAft>
              <a:buClrTx/>
              <a:buSzTx/>
              <a:tabLst/>
              <a:defRPr/>
            </a:pPr>
            <a:r>
              <a:rPr lang="en-US" sz="800" i="1" dirty="0"/>
              <a:t>    AdExchanger, AMC Networks To Offer Addressable TV Inventory, 7/27/18</a:t>
            </a:r>
            <a:endParaRPr kumimoji="0" lang="en-US" sz="800" b="0" i="1" u="none" strike="noStrike" kern="1200" cap="none" spc="0" normalizeH="0" baseline="0" noProof="0" dirty="0">
              <a:ln>
                <a:noFill/>
              </a:ln>
              <a:effectLst/>
              <a:uLnTx/>
              <a:uFillTx/>
              <a:latin typeface="Trebuchet MS"/>
            </a:endParaRPr>
          </a:p>
        </p:txBody>
      </p:sp>
      <p:sp>
        <p:nvSpPr>
          <p:cNvPr id="14" name="Speech Bubble: Rectangle with Corners Rounded 13">
            <a:extLst>
              <a:ext uri="{FF2B5EF4-FFF2-40B4-BE49-F238E27FC236}">
                <a16:creationId xmlns:a16="http://schemas.microsoft.com/office/drawing/2014/main" id="{B1787F5F-4ACD-4F92-984A-15C0D9601CE7}"/>
              </a:ext>
            </a:extLst>
          </p:cNvPr>
          <p:cNvSpPr/>
          <p:nvPr/>
        </p:nvSpPr>
        <p:spPr>
          <a:xfrm>
            <a:off x="7980888" y="800958"/>
            <a:ext cx="3307327" cy="1384301"/>
          </a:xfrm>
          <a:prstGeom prst="wedgeRoundRectCallout">
            <a:avLst>
              <a:gd name="adj1" fmla="val 16154"/>
              <a:gd name="adj2" fmla="val 62825"/>
              <a:gd name="adj3" fmla="val 16667"/>
            </a:avLst>
          </a:prstGeom>
          <a:solidFill>
            <a:srgbClr val="FAB982"/>
          </a:solidFill>
          <a:ln>
            <a:solidFill>
              <a:srgbClr val="FAB98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latin typeface="Book Antiqua" panose="02040602050305030304" pitchFamily="18" charset="0"/>
                <a:cs typeface="Lucida Sans Unicode" panose="020B0602030504020204" pitchFamily="34" charset="0"/>
              </a:rPr>
              <a:t>“The actual functionality of what Addressable can do is more fully appreciated today…It’s in a brand-safe environment, with transparent delivery, third-party validation and without the concern of fraud.”</a:t>
            </a:r>
          </a:p>
        </p:txBody>
      </p:sp>
      <p:sp>
        <p:nvSpPr>
          <p:cNvPr id="15" name="TextBox 14">
            <a:extLst>
              <a:ext uri="{FF2B5EF4-FFF2-40B4-BE49-F238E27FC236}">
                <a16:creationId xmlns:a16="http://schemas.microsoft.com/office/drawing/2014/main" id="{BD3E79D1-955C-468F-9480-767C55375BF2}"/>
              </a:ext>
            </a:extLst>
          </p:cNvPr>
          <p:cNvSpPr txBox="1"/>
          <p:nvPr/>
        </p:nvSpPr>
        <p:spPr>
          <a:xfrm>
            <a:off x="7949644" y="2378508"/>
            <a:ext cx="4242356" cy="784830"/>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Rick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Welday</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President of Media Sales &amp; Operations,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Xandr</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Advertising &amp; Analytics</a:t>
            </a:r>
          </a:p>
          <a:p>
            <a:pPr lvl="0" defTabSz="454888">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      </a:t>
            </a:r>
            <a:r>
              <a:rPr kumimoji="0" lang="en-US" sz="800" b="0" i="1" u="none" strike="noStrike" kern="1200" cap="none" spc="0" normalizeH="0" baseline="0" noProof="0" dirty="0">
                <a:ln>
                  <a:noFill/>
                </a:ln>
                <a:effectLst/>
                <a:uLnTx/>
                <a:uFillTx/>
                <a:latin typeface="Trebuchet MS"/>
                <a:ea typeface="+mn-ea"/>
                <a:cs typeface="+mn-cs"/>
              </a:rPr>
              <a:t>Medi</a:t>
            </a:r>
            <a:r>
              <a:rPr lang="en-US" sz="800" i="1" dirty="0" err="1">
                <a:latin typeface="Trebuchet MS"/>
              </a:rPr>
              <a:t>aVillage</a:t>
            </a:r>
            <a:r>
              <a:rPr lang="en-US" sz="800" i="1" dirty="0"/>
              <a:t>, </a:t>
            </a:r>
            <a:r>
              <a:rPr lang="en-US" sz="800" i="1" dirty="0" err="1"/>
              <a:t>Xandr's</a:t>
            </a:r>
            <a:r>
              <a:rPr lang="en-US" sz="800" i="1" dirty="0"/>
              <a:t> Rick </a:t>
            </a:r>
            <a:r>
              <a:rPr lang="en-US" sz="800" i="1" dirty="0" err="1"/>
              <a:t>Welday</a:t>
            </a:r>
            <a:r>
              <a:rPr lang="en-US" sz="800" i="1" dirty="0"/>
              <a:t> on Addressable TV’s Powerful Present, 8/9/2018</a:t>
            </a:r>
          </a:p>
          <a:p>
            <a:pPr lvl="0" defTabSz="454888">
              <a:defRPr/>
            </a:pPr>
            <a:endParaRPr kumimoji="0" lang="en-US" sz="1200" b="0" i="1" u="none" strike="noStrike" kern="1200" cap="none" spc="0" normalizeH="0" baseline="0" noProof="0" dirty="0">
              <a:ln>
                <a:noFill/>
              </a:ln>
              <a:solidFill>
                <a:srgbClr val="FF0000"/>
              </a:solidFill>
              <a:effectLst/>
              <a:uLnTx/>
              <a:uFillTx/>
              <a:latin typeface="Trebuchet MS"/>
            </a:endParaRPr>
          </a:p>
        </p:txBody>
      </p:sp>
      <p:sp>
        <p:nvSpPr>
          <p:cNvPr id="5" name="Speech Bubble: Oval 4">
            <a:extLst>
              <a:ext uri="{FF2B5EF4-FFF2-40B4-BE49-F238E27FC236}">
                <a16:creationId xmlns:a16="http://schemas.microsoft.com/office/drawing/2014/main" id="{20E199E6-1F11-4463-8210-9F886969FDE9}"/>
              </a:ext>
            </a:extLst>
          </p:cNvPr>
          <p:cNvSpPr/>
          <p:nvPr/>
        </p:nvSpPr>
        <p:spPr>
          <a:xfrm>
            <a:off x="8417335" y="4922944"/>
            <a:ext cx="2528969" cy="1110485"/>
          </a:xfrm>
          <a:prstGeom prst="wedgeEllipseCallou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4888"/>
            <a:r>
              <a:rPr lang="en-US" sz="1400" dirty="0">
                <a:solidFill>
                  <a:schemeClr val="bg1"/>
                </a:solidFill>
                <a:latin typeface="Trebuchet MS"/>
              </a:rPr>
              <a:t>“In many ways it’s the best of both the traditional TV and digital worlds.” </a:t>
            </a:r>
          </a:p>
        </p:txBody>
      </p:sp>
      <p:sp>
        <p:nvSpPr>
          <p:cNvPr id="16" name="TextBox 15">
            <a:extLst>
              <a:ext uri="{FF2B5EF4-FFF2-40B4-BE49-F238E27FC236}">
                <a16:creationId xmlns:a16="http://schemas.microsoft.com/office/drawing/2014/main" id="{024F1709-4F23-4BD2-9648-ABE7A30A0577}"/>
              </a:ext>
            </a:extLst>
          </p:cNvPr>
          <p:cNvSpPr txBox="1"/>
          <p:nvPr/>
        </p:nvSpPr>
        <p:spPr>
          <a:xfrm>
            <a:off x="8417335" y="6158098"/>
            <a:ext cx="3342476" cy="415498"/>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Trebuchet MS"/>
              </a:rPr>
              <a:t>Andy Fisher</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Chief Analytics Officer, Merkle</a:t>
            </a:r>
          </a:p>
          <a:p>
            <a:pPr lvl="0" defTabSz="454888">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     </a:t>
            </a:r>
            <a:r>
              <a:rPr lang="en-US" sz="900" dirty="0">
                <a:solidFill>
                  <a:prstClr val="black"/>
                </a:solidFill>
              </a:rPr>
              <a:t> </a:t>
            </a:r>
            <a:r>
              <a:rPr lang="en-US" sz="800" i="1" dirty="0"/>
              <a:t>CNBC, 8/10/2018</a:t>
            </a:r>
          </a:p>
        </p:txBody>
      </p:sp>
      <p:sp>
        <p:nvSpPr>
          <p:cNvPr id="19" name="Speech Bubble: Rectangle with Corners Rounded 18">
            <a:extLst>
              <a:ext uri="{FF2B5EF4-FFF2-40B4-BE49-F238E27FC236}">
                <a16:creationId xmlns:a16="http://schemas.microsoft.com/office/drawing/2014/main" id="{5EA8B9B1-0A6A-4F8C-9A58-89821CA6E66C}"/>
              </a:ext>
            </a:extLst>
          </p:cNvPr>
          <p:cNvSpPr/>
          <p:nvPr/>
        </p:nvSpPr>
        <p:spPr>
          <a:xfrm>
            <a:off x="3995240" y="3009621"/>
            <a:ext cx="3846657" cy="1148582"/>
          </a:xfrm>
          <a:prstGeom prst="wedgeRoundRectCallou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latin typeface="Myanmar Text" panose="020B0502040204020203" pitchFamily="34" charset="0"/>
                <a:cs typeface="Myanmar Text" panose="020B0502040204020203" pitchFamily="34" charset="0"/>
              </a:rPr>
              <a:t>"As audiences shift to OTT platforms and as advanced technologies accelerate the reach potential of Addressable media, television will have a new communications and commerce application across the consumer journey,"</a:t>
            </a:r>
          </a:p>
        </p:txBody>
      </p:sp>
      <p:sp>
        <p:nvSpPr>
          <p:cNvPr id="20" name="TextBox 19">
            <a:extLst>
              <a:ext uri="{FF2B5EF4-FFF2-40B4-BE49-F238E27FC236}">
                <a16:creationId xmlns:a16="http://schemas.microsoft.com/office/drawing/2014/main" id="{8FAFDFA3-05D3-4544-ACF4-72E69E88B3C1}"/>
              </a:ext>
            </a:extLst>
          </p:cNvPr>
          <p:cNvSpPr txBox="1"/>
          <p:nvPr/>
        </p:nvSpPr>
        <p:spPr>
          <a:xfrm>
            <a:off x="4013065" y="4288418"/>
            <a:ext cx="4128763" cy="523220"/>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Jack Myers, Media Ecologist &amp; Founder,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MediaVillage</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a:p>
            <a:pPr lvl="0" defTabSz="454888">
              <a:defRPr/>
            </a:pPr>
            <a:r>
              <a:rPr lang="en-US" sz="800" i="1" dirty="0">
                <a:solidFill>
                  <a:prstClr val="black"/>
                </a:solidFill>
              </a:rPr>
              <a:t>     </a:t>
            </a:r>
            <a:r>
              <a:rPr lang="en-US" sz="800" i="1" dirty="0" err="1"/>
              <a:t>MediaVillage</a:t>
            </a:r>
            <a:r>
              <a:rPr lang="en-US" sz="800" i="1" dirty="0"/>
              <a:t>, Where Are We in Addressable TV? </a:t>
            </a:r>
          </a:p>
          <a:p>
            <a:pPr lvl="0" defTabSz="454888">
              <a:defRPr/>
            </a:pPr>
            <a:r>
              <a:rPr lang="en-US" sz="800" i="1" dirty="0"/>
              <a:t>    </a:t>
            </a:r>
            <a:r>
              <a:rPr lang="en-US" sz="800" i="1" dirty="0" err="1"/>
              <a:t>MediaVillage</a:t>
            </a:r>
            <a:r>
              <a:rPr lang="en-US" sz="800" i="1" dirty="0"/>
              <a:t> Polls Agencies and Marketers, 10/22/2018</a:t>
            </a:r>
            <a:endParaRPr kumimoji="0" lang="en-US" sz="1100" b="0" i="1" u="none" strike="noStrike" kern="1200" cap="none" spc="0" normalizeH="0" baseline="0" noProof="0" dirty="0">
              <a:ln>
                <a:noFill/>
              </a:ln>
              <a:effectLst/>
              <a:uLnTx/>
              <a:uFillTx/>
              <a:latin typeface="Trebuchet MS"/>
            </a:endParaRPr>
          </a:p>
        </p:txBody>
      </p:sp>
      <p:sp>
        <p:nvSpPr>
          <p:cNvPr id="21" name="Slide Number Placeholder 5">
            <a:extLst>
              <a:ext uri="{FF2B5EF4-FFF2-40B4-BE49-F238E27FC236}">
                <a16:creationId xmlns:a16="http://schemas.microsoft.com/office/drawing/2014/main" id="{C120C6F1-B4B7-40E5-94C6-BBA5A85BF262}"/>
              </a:ext>
            </a:extLst>
          </p:cNvPr>
          <p:cNvSpPr txBox="1">
            <a:spLocks/>
          </p:cNvSpPr>
          <p:nvPr/>
        </p:nvSpPr>
        <p:spPr>
          <a:xfrm>
            <a:off x="9347200" y="6367890"/>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22" name="Picture 21">
            <a:extLst>
              <a:ext uri="{FF2B5EF4-FFF2-40B4-BE49-F238E27FC236}">
                <a16:creationId xmlns:a16="http://schemas.microsoft.com/office/drawing/2014/main" id="{F684C933-6ADB-46BE-958A-B32AB69E1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57" y="6546372"/>
            <a:ext cx="2930461" cy="161904"/>
          </a:xfrm>
          <a:prstGeom prst="rect">
            <a:avLst/>
          </a:prstGeom>
          <a:noFill/>
        </p:spPr>
      </p:pic>
      <p:grpSp>
        <p:nvGrpSpPr>
          <p:cNvPr id="18" name="Group 17">
            <a:extLst>
              <a:ext uri="{FF2B5EF4-FFF2-40B4-BE49-F238E27FC236}">
                <a16:creationId xmlns:a16="http://schemas.microsoft.com/office/drawing/2014/main" id="{9AD097BD-3DFD-4246-A025-A471A04AD4D0}"/>
              </a:ext>
            </a:extLst>
          </p:cNvPr>
          <p:cNvGrpSpPr/>
          <p:nvPr/>
        </p:nvGrpSpPr>
        <p:grpSpPr>
          <a:xfrm>
            <a:off x="216731" y="5571764"/>
            <a:ext cx="4088104" cy="730379"/>
            <a:chOff x="216731" y="5571764"/>
            <a:chExt cx="4088104" cy="730379"/>
          </a:xfrm>
        </p:grpSpPr>
        <p:sp>
          <p:nvSpPr>
            <p:cNvPr id="9" name="TextBox 8">
              <a:extLst>
                <a:ext uri="{FF2B5EF4-FFF2-40B4-BE49-F238E27FC236}">
                  <a16:creationId xmlns:a16="http://schemas.microsoft.com/office/drawing/2014/main" id="{C1C27913-BA57-4B50-BB6A-846357F589E4}"/>
                </a:ext>
              </a:extLst>
            </p:cNvPr>
            <p:cNvSpPr txBox="1"/>
            <p:nvPr/>
          </p:nvSpPr>
          <p:spPr>
            <a:xfrm>
              <a:off x="216731" y="5571764"/>
              <a:ext cx="4088104" cy="461665"/>
            </a:xfrm>
            <a:prstGeom prst="rect">
              <a:avLst/>
            </a:prstGeom>
            <a:noFill/>
          </p:spPr>
          <p:txBody>
            <a:bodyPr wrap="square" rtlCol="0">
              <a:spAutoFit/>
            </a:bodyPr>
            <a:lstStyle/>
            <a:p>
              <a:pPr marL="171450" marR="0" lvl="0" indent="-171450" algn="l" defTabSz="454888"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Raghu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Kodige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Chief Product Officer &amp; Co-Founder, Alphonso</a:t>
              </a:r>
            </a:p>
          </p:txBody>
        </p:sp>
        <p:sp>
          <p:nvSpPr>
            <p:cNvPr id="17" name="Rectangle 16">
              <a:extLst>
                <a:ext uri="{FF2B5EF4-FFF2-40B4-BE49-F238E27FC236}">
                  <a16:creationId xmlns:a16="http://schemas.microsoft.com/office/drawing/2014/main" id="{59F2056F-F30B-4CF2-8C1F-A414B6BCD773}"/>
                </a:ext>
              </a:extLst>
            </p:cNvPr>
            <p:cNvSpPr/>
            <p:nvPr/>
          </p:nvSpPr>
          <p:spPr>
            <a:xfrm>
              <a:off x="330579" y="5963589"/>
              <a:ext cx="3785136" cy="338554"/>
            </a:xfrm>
            <a:prstGeom prst="rect">
              <a:avLst/>
            </a:prstGeom>
          </p:spPr>
          <p:txBody>
            <a:bodyPr>
              <a:spAutoFit/>
            </a:bodyPr>
            <a:lstStyle/>
            <a:p>
              <a:r>
                <a:rPr lang="en-US" sz="800" i="1" dirty="0"/>
                <a:t> CNBC, </a:t>
              </a:r>
              <a:r>
                <a:rPr lang="en-US" sz="800" i="1" dirty="0" err="1"/>
                <a:t>Xandr's</a:t>
              </a:r>
              <a:r>
                <a:rPr lang="en-US" sz="800" i="1" dirty="0"/>
                <a:t> Recent Acquisition Spree Is Part Of A Plan To Dominate Advertising On Connected TVs And Devices, 8/10/2018</a:t>
              </a:r>
            </a:p>
          </p:txBody>
        </p:sp>
      </p:grpSp>
    </p:spTree>
    <p:extLst>
      <p:ext uri="{BB962C8B-B14F-4D97-AF65-F5344CB8AC3E}">
        <p14:creationId xmlns:p14="http://schemas.microsoft.com/office/powerpoint/2010/main" val="1394082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7" name="Rectangle 6"/>
          <p:cNvSpPr/>
          <p:nvPr/>
        </p:nvSpPr>
        <p:spPr>
          <a:xfrm>
            <a:off x="1" y="2853342"/>
            <a:ext cx="8243522" cy="1851842"/>
          </a:xfrm>
          <a:prstGeom prst="rect">
            <a:avLst/>
          </a:prstGeom>
          <a:solidFill>
            <a:srgbClr val="00A9AC">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A9AC"/>
              </a:solidFill>
              <a:effectLst/>
              <a:uLnTx/>
              <a:uFillTx/>
              <a:latin typeface="Calibri"/>
              <a:ea typeface="+mn-ea"/>
              <a:cs typeface="+mn-cs"/>
            </a:endParaRPr>
          </a:p>
        </p:txBody>
      </p:sp>
      <p:sp>
        <p:nvSpPr>
          <p:cNvPr id="9" name="TextBox 8"/>
          <p:cNvSpPr txBox="1"/>
          <p:nvPr/>
        </p:nvSpPr>
        <p:spPr>
          <a:xfrm>
            <a:off x="261882" y="3432248"/>
            <a:ext cx="7243571" cy="579646"/>
          </a:xfrm>
          <a:prstGeom prst="rect">
            <a:avLst/>
          </a:prstGeom>
          <a:noFill/>
        </p:spPr>
        <p:txBody>
          <a:bodyPr wrap="square" rtlCol="0">
            <a:spAutoFit/>
          </a:bodyPr>
          <a:lstStyle/>
          <a:p>
            <a:pPr marL="0" marR="0" lvl="0" indent="0" algn="l" defTabSz="457109" rtl="0" eaLnBrk="1" fontAlgn="auto" latinLnBrk="0" hangingPunct="1">
              <a:lnSpc>
                <a:spcPts val="3799"/>
              </a:lnSpc>
              <a:spcBef>
                <a:spcPts val="0"/>
              </a:spcBef>
              <a:spcAft>
                <a:spcPts val="0"/>
              </a:spcAft>
              <a:buClrTx/>
              <a:buSzTx/>
              <a:buFontTx/>
              <a:buNone/>
              <a:tabLst/>
              <a:defRPr/>
            </a:pPr>
            <a:r>
              <a:rPr kumimoji="0" lang="en-US" sz="3999" b="0" i="0" u="none" strike="noStrike" kern="1200" cap="none" spc="-100" normalizeH="0" baseline="0" noProof="0" dirty="0">
                <a:ln>
                  <a:noFill/>
                </a:ln>
                <a:solidFill>
                  <a:prstClr val="white"/>
                </a:solidFill>
                <a:effectLst/>
                <a:uLnTx/>
                <a:uFillTx/>
                <a:latin typeface="Trebuchet MS" panose="020B0603020202020204" pitchFamily="34" charset="0"/>
                <a:ea typeface="+mn-ea"/>
                <a:cs typeface="+mn-cs"/>
              </a:rPr>
              <a:t>The Future Of Addressable TV</a:t>
            </a:r>
          </a:p>
        </p:txBody>
      </p:sp>
    </p:spTree>
    <p:extLst>
      <p:ext uri="{BB962C8B-B14F-4D97-AF65-F5344CB8AC3E}">
        <p14:creationId xmlns:p14="http://schemas.microsoft.com/office/powerpoint/2010/main" val="170050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3DDE3C0-8557-40D5-8ECE-BA2DB0942BBF}"/>
              </a:ext>
            </a:extLst>
          </p:cNvPr>
          <p:cNvGraphicFramePr/>
          <p:nvPr>
            <p:extLst>
              <p:ext uri="{D42A27DB-BD31-4B8C-83A1-F6EECF244321}">
                <p14:modId xmlns:p14="http://schemas.microsoft.com/office/powerpoint/2010/main" val="3339781397"/>
              </p:ext>
            </p:extLst>
          </p:nvPr>
        </p:nvGraphicFramePr>
        <p:xfrm>
          <a:off x="200948" y="1459985"/>
          <a:ext cx="11790104" cy="460171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2C1668D-DE84-4759-A238-17AD6BE3D0D2}"/>
              </a:ext>
            </a:extLst>
          </p:cNvPr>
          <p:cNvSpPr/>
          <p:nvPr/>
        </p:nvSpPr>
        <p:spPr>
          <a:xfrm>
            <a:off x="126124" y="6469448"/>
            <a:ext cx="67021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Ahead of the Curve: Addressable TV Insights; Advertiser Perceptions Addressable TV State of the Industry</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March/April 2017. Q: You indicated that Addressable TV is second-tier buy. What would persuade you to move it to a must buy? Base: Total Respondents.</a:t>
            </a:r>
          </a:p>
        </p:txBody>
      </p:sp>
      <p:sp>
        <p:nvSpPr>
          <p:cNvPr id="9" name="TextBox 8">
            <a:extLst>
              <a:ext uri="{FF2B5EF4-FFF2-40B4-BE49-F238E27FC236}">
                <a16:creationId xmlns:a16="http://schemas.microsoft.com/office/drawing/2014/main" id="{2C5891F5-6C2D-49F0-9BB1-F56C3B22BC64}"/>
              </a:ext>
            </a:extLst>
          </p:cNvPr>
          <p:cNvSpPr txBox="1"/>
          <p:nvPr/>
        </p:nvSpPr>
        <p:spPr>
          <a:xfrm>
            <a:off x="165036" y="142762"/>
            <a:ext cx="11735227" cy="892552"/>
          </a:xfrm>
          <a:prstGeom prst="rect">
            <a:avLst/>
          </a:prstGeom>
          <a:noFill/>
        </p:spPr>
        <p:txBody>
          <a:bodyPr wrap="square" rtlCol="0">
            <a:spAutoFit/>
          </a:bodyPr>
          <a:lstStyle/>
          <a:p>
            <a:pPr lvl="0" algn="ctr" defTabSz="457200">
              <a:spcBef>
                <a:spcPct val="0"/>
              </a:spcBef>
              <a:defRPr/>
            </a:pPr>
            <a:r>
              <a:rPr lang="en-US" sz="2600" spc="-100" dirty="0">
                <a:solidFill>
                  <a:prstClr val="black"/>
                </a:solidFill>
                <a:latin typeface="Trebuchet MS"/>
              </a:rPr>
              <a:t>Barriers Will Continue To Be Knocked Down By Advertisers As Addressable TV </a:t>
            </a:r>
          </a:p>
          <a:p>
            <a:pPr lvl="0" algn="ctr" defTabSz="457200">
              <a:spcBef>
                <a:spcPct val="0"/>
              </a:spcBef>
              <a:defRPr/>
            </a:pPr>
            <a:r>
              <a:rPr lang="en-US" sz="2600" spc="-100" dirty="0">
                <a:solidFill>
                  <a:prstClr val="black"/>
                </a:solidFill>
                <a:latin typeface="Trebuchet MS"/>
              </a:rPr>
              <a:t>Grows In Scale And Advanced Data Measurement Capabilities Increase</a:t>
            </a:r>
          </a:p>
        </p:txBody>
      </p:sp>
      <p:sp>
        <p:nvSpPr>
          <p:cNvPr id="11" name="TextBox 10">
            <a:extLst>
              <a:ext uri="{FF2B5EF4-FFF2-40B4-BE49-F238E27FC236}">
                <a16:creationId xmlns:a16="http://schemas.microsoft.com/office/drawing/2014/main" id="{F7DD1BF2-AFC1-4D62-ACB5-BA2D7C428C33}"/>
              </a:ext>
            </a:extLst>
          </p:cNvPr>
          <p:cNvSpPr txBox="1"/>
          <p:nvPr/>
        </p:nvSpPr>
        <p:spPr>
          <a:xfrm>
            <a:off x="1264381" y="1269208"/>
            <a:ext cx="9817748" cy="584775"/>
          </a:xfrm>
          <a:prstGeom prst="rect">
            <a:avLst/>
          </a:prstGeom>
          <a:noFill/>
        </p:spPr>
        <p:txBody>
          <a:bodyPr wrap="square" rtlCol="0">
            <a:spAutoFit/>
          </a:bodyPr>
          <a:lstStyle/>
          <a:p>
            <a:pPr algn="ctr"/>
            <a:r>
              <a:rPr lang="en-US" sz="1600" dirty="0">
                <a:latin typeface="Trebuchet MS"/>
                <a:cs typeface="Trebuchet MS"/>
              </a:rPr>
              <a:t>Providers and early adopters of Addressable TV can help educate the industry on the “full-funnel” value the platform offers to ignite further growth</a:t>
            </a:r>
          </a:p>
        </p:txBody>
      </p:sp>
      <p:sp>
        <p:nvSpPr>
          <p:cNvPr id="10" name="Slide Number Placeholder 5">
            <a:extLst>
              <a:ext uri="{FF2B5EF4-FFF2-40B4-BE49-F238E27FC236}">
                <a16:creationId xmlns:a16="http://schemas.microsoft.com/office/drawing/2014/main" id="{08F4E47C-2D42-473F-842B-7D595771AEAA}"/>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2" name="Picture 11">
            <a:extLst>
              <a:ext uri="{FF2B5EF4-FFF2-40B4-BE49-F238E27FC236}">
                <a16:creationId xmlns:a16="http://schemas.microsoft.com/office/drawing/2014/main" id="{B7AAD5B2-D1BF-4FD7-AE5D-202353EBB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3954053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3FE29F-E807-4830-B5D4-0F74AFC2298B}"/>
              </a:ext>
            </a:extLst>
          </p:cNvPr>
          <p:cNvSpPr/>
          <p:nvPr/>
        </p:nvSpPr>
        <p:spPr>
          <a:xfrm>
            <a:off x="0" y="0"/>
            <a:ext cx="5016500" cy="68428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61528" y="2542414"/>
            <a:ext cx="5155789" cy="1771062"/>
          </a:xfrm>
          <a:prstGeom prst="rect">
            <a:avLst/>
          </a:prstGeom>
          <a:noFill/>
        </p:spPr>
        <p:txBody>
          <a:bodyPr wrap="square" rtlCol="0" anchor="ctr">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accent6"/>
              </a:solidFill>
              <a:effectLst/>
              <a:uLnTx/>
              <a:uFillTx/>
              <a:latin typeface="Trebuchet MS"/>
              <a:ea typeface="+mn-ea"/>
              <a:cs typeface="+mn-cs"/>
            </a:endParaRP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6"/>
                </a:solidFill>
                <a:effectLst/>
                <a:uLnTx/>
                <a:uFillTx/>
                <a:latin typeface="Trebuchet MS"/>
                <a:ea typeface="+mn-ea"/>
                <a:cs typeface="+mn-cs"/>
              </a:rPr>
              <a:t>By The End of </a:t>
            </a:r>
            <a:r>
              <a:rPr kumimoji="0" lang="en-US" sz="2200" b="1" i="0" u="none" strike="noStrike" kern="1200" cap="none" spc="0" normalizeH="0" baseline="0" noProof="0" dirty="0">
                <a:ln>
                  <a:noFill/>
                </a:ln>
                <a:solidFill>
                  <a:schemeClr val="accent6"/>
                </a:solidFill>
                <a:effectLst/>
                <a:uLnTx/>
                <a:uFillTx/>
                <a:latin typeface="Trebuchet MS"/>
                <a:ea typeface="+mn-ea"/>
                <a:cs typeface="+mn-cs"/>
              </a:rPr>
              <a:t>2021</a:t>
            </a:r>
            <a:r>
              <a:rPr kumimoji="0" lang="en-US" sz="2200" b="0" i="0" u="none" strike="noStrike" kern="1200" cap="none" spc="0" normalizeH="0" baseline="0" noProof="0" dirty="0">
                <a:ln>
                  <a:noFill/>
                </a:ln>
                <a:solidFill>
                  <a:schemeClr val="accent6"/>
                </a:solidFill>
                <a:effectLst/>
                <a:uLnTx/>
                <a:uFillTx/>
                <a:latin typeface="Trebuchet MS"/>
                <a:ea typeface="+mn-ea"/>
                <a:cs typeface="+mn-cs"/>
              </a:rPr>
              <a:t>, Addressable Is Expected To Grow To Over A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6"/>
                </a:solidFill>
                <a:effectLst/>
                <a:uLnTx/>
                <a:uFillTx/>
                <a:latin typeface="Trebuchet MS"/>
                <a:ea typeface="+mn-ea"/>
                <a:cs typeface="+mn-cs"/>
              </a:rPr>
              <a:t>$3 Billion </a:t>
            </a:r>
            <a:r>
              <a:rPr kumimoji="0" lang="en-US" sz="2200" b="0" i="0" u="none" strike="noStrike" kern="1200" cap="none" spc="0" normalizeH="0" baseline="0" noProof="0" dirty="0">
                <a:ln>
                  <a:noFill/>
                </a:ln>
                <a:solidFill>
                  <a:schemeClr val="accent6"/>
                </a:solidFill>
                <a:effectLst/>
                <a:uLnTx/>
                <a:uFillTx/>
                <a:latin typeface="Trebuchet MS"/>
                <a:ea typeface="+mn-ea"/>
                <a:cs typeface="+mn-cs"/>
              </a:rPr>
              <a:t>Segment Of TV Advertising</a:t>
            </a:r>
          </a:p>
          <a:p>
            <a:pPr marL="0" marR="0" lvl="0" indent="0" algn="l" defTabSz="586082" rtl="0" eaLnBrk="1" fontAlgn="auto" latinLnBrk="0" hangingPunct="1">
              <a:lnSpc>
                <a:spcPts val="2749"/>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accent6"/>
              </a:solidFill>
              <a:effectLst/>
              <a:uLnTx/>
              <a:uFillTx/>
              <a:latin typeface="Trebuchet MS"/>
              <a:ea typeface="+mn-ea"/>
              <a:cs typeface="+mn-cs"/>
            </a:endParaRPr>
          </a:p>
        </p:txBody>
      </p:sp>
      <p:sp>
        <p:nvSpPr>
          <p:cNvPr id="26" name="TextBox 25"/>
          <p:cNvSpPr txBox="1"/>
          <p:nvPr/>
        </p:nvSpPr>
        <p:spPr>
          <a:xfrm>
            <a:off x="90819" y="6376720"/>
            <a:ext cx="4721168" cy="461467"/>
          </a:xfrm>
          <a:prstGeom prst="rect">
            <a:avLst/>
          </a:prstGeom>
          <a:noFill/>
        </p:spPr>
        <p:txBody>
          <a:bodyPr wrap="square" rtlCol="0">
            <a:spAutoFit/>
          </a:bodyPr>
          <a:lstStyle/>
          <a:p>
            <a:pPr lvl="0">
              <a:defRPr/>
            </a:pP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Source: </a:t>
            </a:r>
            <a:r>
              <a:rPr kumimoji="0" lang="en-US" sz="800" b="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eMarketer</a:t>
            </a:r>
            <a:r>
              <a:rPr kumimoji="0" lang="en-US" sz="8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July 2019. </a:t>
            </a:r>
            <a:r>
              <a:rPr lang="en-US" sz="800" kern="0" dirty="0">
                <a:solidFill>
                  <a:prstClr val="white"/>
                </a:solidFill>
                <a:latin typeface="Trebuchet MS" panose="020B0603020202020204" pitchFamily="34" charset="0"/>
              </a:rPr>
              <a:t>Note: includes targeted TV ads delivered on a home-by-home basis via cable and satellite boxes; includes video-on-demand (VOD); excludes connected TV, smart TV and over-the-top (OTT).</a:t>
            </a:r>
            <a:endParaRPr kumimoji="0" lang="en-US" sz="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37" name="TextBox 36">
            <a:extLst>
              <a:ext uri="{FF2B5EF4-FFF2-40B4-BE49-F238E27FC236}">
                <a16:creationId xmlns:a16="http://schemas.microsoft.com/office/drawing/2014/main" id="{253F217C-577F-48CB-9224-A1E9AA1989A6}"/>
              </a:ext>
            </a:extLst>
          </p:cNvPr>
          <p:cNvSpPr txBox="1"/>
          <p:nvPr/>
        </p:nvSpPr>
        <p:spPr>
          <a:xfrm>
            <a:off x="6030539" y="203453"/>
            <a:ext cx="5147421" cy="553998"/>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U.S. Addressable TV Ad Spending Projections</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2016 – 2021 </a:t>
            </a:r>
            <a:r>
              <a:rPr kumimoji="0" lang="en-US" sz="1100" b="1" i="1" u="none" strike="noStrike" kern="1200" cap="none" spc="0" normalizeH="0" baseline="0" noProof="0" dirty="0">
                <a:ln>
                  <a:noFill/>
                </a:ln>
                <a:solidFill>
                  <a:prstClr val="black"/>
                </a:solidFill>
                <a:effectLst/>
                <a:uLnTx/>
                <a:uFillTx/>
                <a:latin typeface="Trebuchet MS"/>
                <a:ea typeface="+mn-ea"/>
                <a:cs typeface="+mn-cs"/>
              </a:rPr>
              <a:t>(in millions)</a:t>
            </a:r>
            <a:endParaRPr kumimoji="0" lang="en-US" sz="12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3D51BDBA-4809-40C8-8458-D8E2FAD5C5F6}"/>
              </a:ext>
            </a:extLst>
          </p:cNvPr>
          <p:cNvSpPr/>
          <p:nvPr/>
        </p:nvSpPr>
        <p:spPr>
          <a:xfrm>
            <a:off x="434541" y="4887247"/>
            <a:ext cx="416365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That’s a </a:t>
            </a:r>
            <a:r>
              <a:rPr kumimoji="0" lang="en-US" sz="2400" b="1" i="1" u="sng" strike="noStrike" kern="0" cap="none" spc="0" normalizeH="0" baseline="0" noProof="0" dirty="0">
                <a:ln>
                  <a:noFill/>
                </a:ln>
                <a:solidFill>
                  <a:prstClr val="white"/>
                </a:solidFill>
                <a:effectLst/>
                <a:uLnTx/>
                <a:uFillTx/>
                <a:latin typeface="Trebuchet MS" panose="020B0603020202020204" pitchFamily="34" charset="0"/>
                <a:ea typeface="+mn-ea"/>
                <a:cs typeface="+mn-cs"/>
              </a:rPr>
              <a:t>359%</a:t>
            </a:r>
            <a:r>
              <a:rPr kumimoji="0" lang="en-US" sz="2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increase</a:t>
            </a:r>
            <a:r>
              <a:rPr kumimoji="0" lang="en-US" sz="2400" b="0" i="1"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2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over a five-year period</a:t>
            </a:r>
          </a:p>
        </p:txBody>
      </p:sp>
      <p:cxnSp>
        <p:nvCxnSpPr>
          <p:cNvPr id="5" name="Straight Connector 4">
            <a:extLst>
              <a:ext uri="{FF2B5EF4-FFF2-40B4-BE49-F238E27FC236}">
                <a16:creationId xmlns:a16="http://schemas.microsoft.com/office/drawing/2014/main" id="{784C3E60-255F-483B-90ED-3F410FD58756}"/>
              </a:ext>
            </a:extLst>
          </p:cNvPr>
          <p:cNvCxnSpPr/>
          <p:nvPr/>
        </p:nvCxnSpPr>
        <p:spPr>
          <a:xfrm>
            <a:off x="497018" y="4485072"/>
            <a:ext cx="4038697" cy="0"/>
          </a:xfrm>
          <a:prstGeom prst="line">
            <a:avLst/>
          </a:prstGeom>
          <a:ln>
            <a:solidFill>
              <a:srgbClr val="00A9AC"/>
            </a:solidFill>
            <a:prstDash val="sysDash"/>
          </a:ln>
        </p:spPr>
        <p:style>
          <a:lnRef idx="2">
            <a:schemeClr val="accent5"/>
          </a:lnRef>
          <a:fillRef idx="0">
            <a:schemeClr val="accent5"/>
          </a:fillRef>
          <a:effectRef idx="1">
            <a:schemeClr val="accent5"/>
          </a:effectRef>
          <a:fontRef idx="minor">
            <a:schemeClr val="tx1"/>
          </a:fontRef>
        </p:style>
      </p:cxnSp>
      <p:sp>
        <p:nvSpPr>
          <p:cNvPr id="28" name="Rectangle 27">
            <a:extLst>
              <a:ext uri="{FF2B5EF4-FFF2-40B4-BE49-F238E27FC236}">
                <a16:creationId xmlns:a16="http://schemas.microsoft.com/office/drawing/2014/main" id="{6C6A44FE-3A59-4AC0-A7A8-28C1103E8E4E}"/>
              </a:ext>
            </a:extLst>
          </p:cNvPr>
          <p:cNvSpPr/>
          <p:nvPr/>
        </p:nvSpPr>
        <p:spPr>
          <a:xfrm>
            <a:off x="87213" y="535192"/>
            <a:ext cx="4829897" cy="156966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Ad Spend Is Growing Significantly As The Number Of Addressable Households Increase &amp; Positive Outcomes Are Seen By Brands </a:t>
            </a:r>
          </a:p>
        </p:txBody>
      </p:sp>
      <p:cxnSp>
        <p:nvCxnSpPr>
          <p:cNvPr id="29" name="Straight Connector 28">
            <a:extLst>
              <a:ext uri="{FF2B5EF4-FFF2-40B4-BE49-F238E27FC236}">
                <a16:creationId xmlns:a16="http://schemas.microsoft.com/office/drawing/2014/main" id="{2420AAF3-AFFC-4121-B7E6-C13DDBA870E1}"/>
              </a:ext>
            </a:extLst>
          </p:cNvPr>
          <p:cNvCxnSpPr/>
          <p:nvPr/>
        </p:nvCxnSpPr>
        <p:spPr>
          <a:xfrm>
            <a:off x="497018" y="2500024"/>
            <a:ext cx="4038697" cy="0"/>
          </a:xfrm>
          <a:prstGeom prst="line">
            <a:avLst/>
          </a:prstGeom>
          <a:ln>
            <a:solidFill>
              <a:srgbClr val="00A9AC"/>
            </a:solidFill>
            <a:prstDash val="sysDash"/>
          </a:ln>
        </p:spPr>
        <p:style>
          <a:lnRef idx="2">
            <a:schemeClr val="accent5"/>
          </a:lnRef>
          <a:fillRef idx="0">
            <a:schemeClr val="accent5"/>
          </a:fillRef>
          <a:effectRef idx="1">
            <a:schemeClr val="accent5"/>
          </a:effectRef>
          <a:fontRef idx="minor">
            <a:schemeClr val="tx1"/>
          </a:fontRef>
        </p:style>
      </p:cxnSp>
      <p:sp>
        <p:nvSpPr>
          <p:cNvPr id="50" name="Slide Number Placeholder 5">
            <a:extLst>
              <a:ext uri="{FF2B5EF4-FFF2-40B4-BE49-F238E27FC236}">
                <a16:creationId xmlns:a16="http://schemas.microsoft.com/office/drawing/2014/main" id="{890AF948-41B7-426C-80AC-752CA163DA35}"/>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1" name="Picture 50">
            <a:extLst>
              <a:ext uri="{FF2B5EF4-FFF2-40B4-BE49-F238E27FC236}">
                <a16:creationId xmlns:a16="http://schemas.microsoft.com/office/drawing/2014/main" id="{F5A2FEEE-82DA-4C7B-AF0E-BBC886199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graphicFrame>
        <p:nvGraphicFramePr>
          <p:cNvPr id="52" name="Chart 51">
            <a:extLst>
              <a:ext uri="{FF2B5EF4-FFF2-40B4-BE49-F238E27FC236}">
                <a16:creationId xmlns:a16="http://schemas.microsoft.com/office/drawing/2014/main" id="{88CC79EC-8638-4DC9-BED9-AFCC08108D43}"/>
              </a:ext>
            </a:extLst>
          </p:cNvPr>
          <p:cNvGraphicFramePr/>
          <p:nvPr>
            <p:extLst>
              <p:ext uri="{D42A27DB-BD31-4B8C-83A1-F6EECF244321}">
                <p14:modId xmlns:p14="http://schemas.microsoft.com/office/powerpoint/2010/main" val="1763147692"/>
              </p:ext>
            </p:extLst>
          </p:nvPr>
        </p:nvGraphicFramePr>
        <p:xfrm>
          <a:off x="5491372" y="794895"/>
          <a:ext cx="6225756" cy="5701274"/>
        </p:xfrm>
        <a:graphic>
          <a:graphicData uri="http://schemas.openxmlformats.org/drawingml/2006/chart">
            <c:chart xmlns:c="http://schemas.openxmlformats.org/drawingml/2006/chart" xmlns:r="http://schemas.openxmlformats.org/officeDocument/2006/relationships" r:id="rId5"/>
          </a:graphicData>
        </a:graphic>
      </p:graphicFrame>
      <p:sp>
        <p:nvSpPr>
          <p:cNvPr id="53" name="Rectangle 52">
            <a:extLst>
              <a:ext uri="{FF2B5EF4-FFF2-40B4-BE49-F238E27FC236}">
                <a16:creationId xmlns:a16="http://schemas.microsoft.com/office/drawing/2014/main" id="{92D9A570-4A08-46FA-A6AB-74393EA03A1D}"/>
              </a:ext>
            </a:extLst>
          </p:cNvPr>
          <p:cNvSpPr/>
          <p:nvPr/>
        </p:nvSpPr>
        <p:spPr>
          <a:xfrm>
            <a:off x="11339665" y="757451"/>
            <a:ext cx="774574" cy="433395"/>
          </a:xfrm>
          <a:prstGeom prst="rect">
            <a:avLst/>
          </a:prstGeom>
          <a:solidFill>
            <a:sysClr val="windowText" lastClr="000000"/>
          </a:solidFill>
          <a:ln w="9525" cap="flat" cmpd="sng" algn="ctr">
            <a:solidFill>
              <a:srgbClr val="0099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ea typeface="Open Sans" panose="020B0606030504020204" pitchFamily="34" charset="0"/>
                <a:cs typeface="Open Sans" panose="020B0606030504020204" pitchFamily="34" charset="0"/>
              </a:rPr>
              <a:t>+</a:t>
            </a:r>
            <a:r>
              <a:rPr lang="en-US" sz="1200" b="1" kern="0" dirty="0">
                <a:solidFill>
                  <a:prstClr val="white"/>
                </a:solidFill>
                <a:latin typeface="+mj-lt"/>
                <a:ea typeface="Open Sans" panose="020B0606030504020204" pitchFamily="34" charset="0"/>
                <a:cs typeface="Open Sans" panose="020B0606030504020204" pitchFamily="34" charset="0"/>
              </a:rPr>
              <a:t>359</a:t>
            </a:r>
            <a:r>
              <a:rPr kumimoji="0" lang="en-US" sz="1200" b="1" i="0" u="none" strike="noStrike" kern="0" cap="none" spc="0" normalizeH="0" baseline="0" noProof="0" dirty="0">
                <a:ln>
                  <a:noFill/>
                </a:ln>
                <a:solidFill>
                  <a:prstClr val="white"/>
                </a:solidFill>
                <a:effectLst/>
                <a:uLnTx/>
                <a:uFillTx/>
                <a:latin typeface="+mj-lt"/>
                <a:ea typeface="Open Sans" panose="020B0606030504020204" pitchFamily="34" charset="0"/>
                <a:cs typeface="Open Sans" panose="020B0606030504020204" pitchFamily="34"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prstClr val="white"/>
                </a:solidFill>
                <a:latin typeface="+mj-lt"/>
                <a:ea typeface="Open Sans" panose="020B0606030504020204" pitchFamily="34" charset="0"/>
                <a:cs typeface="Open Sans" panose="020B0606030504020204" pitchFamily="34" charset="0"/>
              </a:rPr>
              <a:t>vs</a:t>
            </a:r>
            <a:r>
              <a:rPr kumimoji="0" lang="en-US" sz="1050" b="1" i="0" u="none" strike="noStrike" kern="0" cap="none" spc="0" normalizeH="0" baseline="0" noProof="0" dirty="0">
                <a:ln>
                  <a:noFill/>
                </a:ln>
                <a:solidFill>
                  <a:prstClr val="white"/>
                </a:solidFill>
                <a:effectLst/>
                <a:uLnTx/>
                <a:uFillTx/>
                <a:latin typeface="+mj-lt"/>
                <a:ea typeface="Open Sans" panose="020B0606030504020204" pitchFamily="34" charset="0"/>
                <a:cs typeface="Open Sans" panose="020B0606030504020204" pitchFamily="34" charset="0"/>
              </a:rPr>
              <a:t>. 2016</a:t>
            </a:r>
          </a:p>
        </p:txBody>
      </p:sp>
    </p:spTree>
    <p:extLst>
      <p:ext uri="{BB962C8B-B14F-4D97-AF65-F5344CB8AC3E}">
        <p14:creationId xmlns:p14="http://schemas.microsoft.com/office/powerpoint/2010/main" val="407291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3B63FC-3827-4125-8A65-01FB5EFF0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21"/>
          <a:stretch/>
        </p:blipFill>
        <p:spPr>
          <a:xfrm>
            <a:off x="8051800" y="0"/>
            <a:ext cx="4140200" cy="6858000"/>
          </a:xfrm>
          <a:prstGeom prst="rect">
            <a:avLst/>
          </a:prstGeom>
        </p:spPr>
      </p:pic>
      <p:sp>
        <p:nvSpPr>
          <p:cNvPr id="3" name="Rectangle 2">
            <a:extLst>
              <a:ext uri="{FF2B5EF4-FFF2-40B4-BE49-F238E27FC236}">
                <a16:creationId xmlns:a16="http://schemas.microsoft.com/office/drawing/2014/main" id="{DC96BB01-535B-4E91-8DDB-2BBA42A9EEAB}"/>
              </a:ext>
            </a:extLst>
          </p:cNvPr>
          <p:cNvSpPr/>
          <p:nvPr/>
        </p:nvSpPr>
        <p:spPr>
          <a:xfrm>
            <a:off x="248776" y="6649539"/>
            <a:ext cx="7372407" cy="215444"/>
          </a:xfrm>
          <a:prstGeom prst="rect">
            <a:avLst/>
          </a:prstGeom>
          <a:noFill/>
        </p:spPr>
        <p:txBody>
          <a:bodyPr wrap="square" rtlCol="0">
            <a:spAutoFit/>
          </a:bodyPr>
          <a:lstStyle/>
          <a:p>
            <a:pPr lvl="0">
              <a:defRPr/>
            </a:pPr>
            <a:r>
              <a:rPr lang="en-US" sz="800" kern="0" dirty="0">
                <a:solidFill>
                  <a:schemeClr val="bg1"/>
                </a:solidFill>
                <a:latin typeface="Trebuchet MS" panose="020B0603020202020204" pitchFamily="34" charset="0"/>
              </a:rPr>
              <a:t>Source: </a:t>
            </a:r>
            <a:r>
              <a:rPr lang="en-US" sz="800" kern="0" dirty="0" err="1">
                <a:solidFill>
                  <a:schemeClr val="bg1"/>
                </a:solidFill>
                <a:latin typeface="Trebuchet MS" panose="020B0603020202020204" pitchFamily="34" charset="0"/>
              </a:rPr>
              <a:t>FreeWheel</a:t>
            </a:r>
            <a:r>
              <a:rPr lang="en-US" sz="800" kern="0" dirty="0">
                <a:solidFill>
                  <a:schemeClr val="bg1"/>
                </a:solidFill>
                <a:latin typeface="Trebuchet MS" panose="020B0603020202020204" pitchFamily="34" charset="0"/>
              </a:rPr>
              <a:t>, </a:t>
            </a:r>
            <a:r>
              <a:rPr lang="en-US" sz="800" i="1" kern="0" dirty="0">
                <a:solidFill>
                  <a:schemeClr val="bg1"/>
                </a:solidFill>
                <a:latin typeface="Trebuchet MS" panose="020B0603020202020204" pitchFamily="34" charset="0"/>
              </a:rPr>
              <a:t>A Buyer’s Guide to the New Living </a:t>
            </a:r>
            <a:r>
              <a:rPr lang="en-US" sz="800" kern="0" dirty="0">
                <a:solidFill>
                  <a:schemeClr val="bg1"/>
                </a:solidFill>
                <a:latin typeface="Trebuchet MS" panose="020B0603020202020204" pitchFamily="34" charset="0"/>
              </a:rPr>
              <a:t>Room, October 2018; Mindshare, via comScore and Broadcasters Audience Research Board.</a:t>
            </a:r>
            <a:endParaRPr kumimoji="0" lang="en-US" sz="800" b="0" i="0" u="none" strike="noStrike" kern="0" cap="none" spc="0" normalizeH="0" baseline="0" noProof="0" dirty="0">
              <a:ln>
                <a:noFill/>
              </a:ln>
              <a:solidFill>
                <a:schemeClr val="bg1"/>
              </a:solidFill>
              <a:effectLst/>
              <a:uLnTx/>
              <a:uFillTx/>
              <a:latin typeface="Trebuchet MS" panose="020B0603020202020204" pitchFamily="34" charset="0"/>
            </a:endParaRPr>
          </a:p>
        </p:txBody>
      </p:sp>
      <p:graphicFrame>
        <p:nvGraphicFramePr>
          <p:cNvPr id="9" name="Chart 8">
            <a:extLst>
              <a:ext uri="{FF2B5EF4-FFF2-40B4-BE49-F238E27FC236}">
                <a16:creationId xmlns:a16="http://schemas.microsoft.com/office/drawing/2014/main" id="{AEA0AC46-146C-4314-AE5C-48920C32550A}"/>
              </a:ext>
            </a:extLst>
          </p:cNvPr>
          <p:cNvGraphicFramePr/>
          <p:nvPr>
            <p:extLst>
              <p:ext uri="{D42A27DB-BD31-4B8C-83A1-F6EECF244321}">
                <p14:modId xmlns:p14="http://schemas.microsoft.com/office/powerpoint/2010/main" val="1619116713"/>
              </p:ext>
            </p:extLst>
          </p:nvPr>
        </p:nvGraphicFramePr>
        <p:xfrm>
          <a:off x="0" y="1378857"/>
          <a:ext cx="7847844" cy="478850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FB5D414-DA15-4F85-A312-4923CC5D3FB9}"/>
              </a:ext>
            </a:extLst>
          </p:cNvPr>
          <p:cNvSpPr txBox="1"/>
          <p:nvPr/>
        </p:nvSpPr>
        <p:spPr>
          <a:xfrm>
            <a:off x="123799" y="86195"/>
            <a:ext cx="7928002" cy="1292662"/>
          </a:xfrm>
          <a:prstGeom prst="rect">
            <a:avLst/>
          </a:prstGeom>
          <a:noFill/>
        </p:spPr>
        <p:txBody>
          <a:bodyPr wrap="square" rtlCol="0">
            <a:spAutoFit/>
          </a:bodyPr>
          <a:lstStyle/>
          <a:p>
            <a:pPr lvl="0" algn="ctr" defTabSz="457200">
              <a:spcBef>
                <a:spcPct val="0"/>
              </a:spcBef>
              <a:defRPr/>
            </a:pPr>
            <a:r>
              <a:rPr lang="en-US" sz="2600" spc="-100" dirty="0">
                <a:solidFill>
                  <a:schemeClr val="bg1"/>
                </a:solidFill>
                <a:latin typeface="Trebuchet MS"/>
              </a:rPr>
              <a:t>Addressable Is Also Projected To Account For A Larger Part Of Overall Video Advertising Minutes Viewed Over The Next Few Years</a:t>
            </a:r>
          </a:p>
        </p:txBody>
      </p:sp>
      <p:sp>
        <p:nvSpPr>
          <p:cNvPr id="11" name="Left Brace 10">
            <a:extLst>
              <a:ext uri="{FF2B5EF4-FFF2-40B4-BE49-F238E27FC236}">
                <a16:creationId xmlns:a16="http://schemas.microsoft.com/office/drawing/2014/main" id="{AEB0AFC3-790F-4D38-B7C4-13044DC069FF}"/>
              </a:ext>
            </a:extLst>
          </p:cNvPr>
          <p:cNvSpPr/>
          <p:nvPr/>
        </p:nvSpPr>
        <p:spPr>
          <a:xfrm rot="5400000">
            <a:off x="5686438" y="3086105"/>
            <a:ext cx="234252" cy="170640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BED89289-853B-41F6-9CAD-4E8EB16500DD}"/>
              </a:ext>
            </a:extLst>
          </p:cNvPr>
          <p:cNvSpPr txBox="1"/>
          <p:nvPr/>
        </p:nvSpPr>
        <p:spPr>
          <a:xfrm>
            <a:off x="4824230" y="3429000"/>
            <a:ext cx="1909864" cy="369332"/>
          </a:xfrm>
          <a:prstGeom prst="rect">
            <a:avLst/>
          </a:prstGeom>
          <a:noFill/>
        </p:spPr>
        <p:txBody>
          <a:bodyPr wrap="square" rtlCol="0">
            <a:spAutoFit/>
          </a:bodyPr>
          <a:lstStyle/>
          <a:p>
            <a:pPr algn="ctr"/>
            <a:r>
              <a:rPr lang="en-US" b="1" i="1" u="sng" dirty="0">
                <a:solidFill>
                  <a:schemeClr val="bg1"/>
                </a:solidFill>
              </a:rPr>
              <a:t>+25%</a:t>
            </a:r>
            <a:r>
              <a:rPr lang="en-US" b="1" dirty="0">
                <a:solidFill>
                  <a:schemeClr val="bg1"/>
                </a:solidFill>
              </a:rPr>
              <a:t> pp vs. 2016</a:t>
            </a:r>
          </a:p>
        </p:txBody>
      </p:sp>
      <p:sp>
        <p:nvSpPr>
          <p:cNvPr id="14" name="Slide Number Placeholder 5">
            <a:extLst>
              <a:ext uri="{FF2B5EF4-FFF2-40B4-BE49-F238E27FC236}">
                <a16:creationId xmlns:a16="http://schemas.microsoft.com/office/drawing/2014/main" id="{0B2FFA25-C3DB-4648-BC37-5A0DC80F2339}"/>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5" name="Picture 14">
            <a:extLst>
              <a:ext uri="{FF2B5EF4-FFF2-40B4-BE49-F238E27FC236}">
                <a16:creationId xmlns:a16="http://schemas.microsoft.com/office/drawing/2014/main" id="{1053C4B5-5AEB-4A0C-B169-6E1DEF002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89945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97763F-5429-466B-AD95-B58F00197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273225"/>
          </a:xfrm>
          <a:prstGeom prst="rect">
            <a:avLst/>
          </a:prstGeom>
        </p:spPr>
      </p:pic>
      <p:sp>
        <p:nvSpPr>
          <p:cNvPr id="21" name="Rectangle 20">
            <a:extLst>
              <a:ext uri="{FF2B5EF4-FFF2-40B4-BE49-F238E27FC236}">
                <a16:creationId xmlns:a16="http://schemas.microsoft.com/office/drawing/2014/main" id="{DBDDA916-BCD5-4373-A1AB-A463D84E5396}"/>
              </a:ext>
            </a:extLst>
          </p:cNvPr>
          <p:cNvSpPr/>
          <p:nvPr/>
        </p:nvSpPr>
        <p:spPr>
          <a:xfrm>
            <a:off x="68696" y="6273225"/>
            <a:ext cx="7977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Source: </a:t>
            </a:r>
            <a:r>
              <a:rPr kumimoji="0" lang="en-US" sz="800" b="0" i="1"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2018 Relevance Report; </a:t>
            </a:r>
            <a:r>
              <a:rPr lang="en-US" sz="800" kern="0" dirty="0" err="1">
                <a:solidFill>
                  <a:schemeClr val="bg1"/>
                </a:solidFill>
                <a:latin typeface="Trebuchet MS" panose="020B0603020202020204" pitchFamily="34" charset="0"/>
              </a:rPr>
              <a:t>Xandr</a:t>
            </a: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partnered with Insight Strategy Group and Advertiser Perceptions to conduct the </a:t>
            </a:r>
            <a:r>
              <a:rPr kumimoji="0" lang="en-US" sz="800" b="0" i="0" u="none" strike="noStrike" kern="0" cap="none" spc="0" normalizeH="0" baseline="0" noProof="0" dirty="0" err="1">
                <a:ln>
                  <a:noFill/>
                </a:ln>
                <a:solidFill>
                  <a:schemeClr val="bg1"/>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Relevance Report. Insight Strategy Group conducted research among Consumers; Nationally Representative Consumer Online Survey fielded between June 18-June 25, 2018 (N=3,022); In-home Ethnographies from July 16-July 20, 2018 (N=8); and Virtual Attention Diaries from May 31-June 6, 2018 (N=16). Advertiser Perceptions conducted research among Advertising and Marketing Professionals; Online Survey fielded between June 4-June 19, 2018 (N=500); Phone Interviews fielded July 12-July 23, 2018 (N=6).</a:t>
            </a:r>
          </a:p>
        </p:txBody>
      </p:sp>
      <p:sp>
        <p:nvSpPr>
          <p:cNvPr id="3" name="TextBox 2">
            <a:extLst>
              <a:ext uri="{FF2B5EF4-FFF2-40B4-BE49-F238E27FC236}">
                <a16:creationId xmlns:a16="http://schemas.microsoft.com/office/drawing/2014/main" id="{B5EF04BB-1F7D-41BC-B399-2B310EE06FB9}"/>
              </a:ext>
            </a:extLst>
          </p:cNvPr>
          <p:cNvSpPr txBox="1"/>
          <p:nvPr/>
        </p:nvSpPr>
        <p:spPr>
          <a:xfrm>
            <a:off x="1522801" y="2301746"/>
            <a:ext cx="9002527" cy="1384995"/>
          </a:xfrm>
          <a:prstGeom prst="rect">
            <a:avLst/>
          </a:prstGeom>
          <a:solidFill>
            <a:schemeClr val="bg1"/>
          </a:solidFill>
          <a:ln>
            <a:solidFill>
              <a:schemeClr val="tx1"/>
            </a:solidFill>
          </a:ln>
        </p:spPr>
        <p:txBody>
          <a:bodyPr wrap="square" rtlCol="0">
            <a:spAutoFit/>
          </a:bodyPr>
          <a:lstStyle/>
          <a:p>
            <a:pPr algn="ctr"/>
            <a:r>
              <a:rPr lang="en-US" sz="2800" dirty="0"/>
              <a:t>And While </a:t>
            </a:r>
            <a:r>
              <a:rPr lang="en-US" sz="2800" b="1" u="sng" dirty="0"/>
              <a:t>82%</a:t>
            </a:r>
            <a:r>
              <a:rPr lang="en-US" sz="2800" dirty="0"/>
              <a:t> Of Consumers Understand That Ads Need To Exist As Part Of The “Contract” They Have With Professionally-Produced, Premium Content….</a:t>
            </a:r>
          </a:p>
        </p:txBody>
      </p:sp>
      <p:sp>
        <p:nvSpPr>
          <p:cNvPr id="16" name="Slide Number Placeholder 5">
            <a:extLst>
              <a:ext uri="{FF2B5EF4-FFF2-40B4-BE49-F238E27FC236}">
                <a16:creationId xmlns:a16="http://schemas.microsoft.com/office/drawing/2014/main" id="{FB0AAC54-0F44-4083-AF5A-C78204C25903}"/>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7" name="Picture 16">
            <a:extLst>
              <a:ext uri="{FF2B5EF4-FFF2-40B4-BE49-F238E27FC236}">
                <a16:creationId xmlns:a16="http://schemas.microsoft.com/office/drawing/2014/main" id="{EC39EE68-F551-494D-A403-FDFA67C05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5" name="Rectangle 4">
            <a:extLst>
              <a:ext uri="{FF2B5EF4-FFF2-40B4-BE49-F238E27FC236}">
                <a16:creationId xmlns:a16="http://schemas.microsoft.com/office/drawing/2014/main" id="{99A61B75-D3AE-47AF-9B5A-E6E9DBDC1BF2}"/>
              </a:ext>
            </a:extLst>
          </p:cNvPr>
          <p:cNvSpPr/>
          <p:nvPr/>
        </p:nvSpPr>
        <p:spPr>
          <a:xfrm>
            <a:off x="373486" y="335103"/>
            <a:ext cx="10917367" cy="1077218"/>
          </a:xfrm>
          <a:prstGeom prst="rect">
            <a:avLst/>
          </a:prstGeom>
          <a:solidFill>
            <a:schemeClr val="bg1"/>
          </a:solidFill>
          <a:ln>
            <a:solidFill>
              <a:schemeClr val="tx1"/>
            </a:solidFill>
          </a:ln>
        </p:spPr>
        <p:txBody>
          <a:bodyPr wrap="square" rtlCol="0">
            <a:spAutoFit/>
          </a:bodyPr>
          <a:lstStyle/>
          <a:p>
            <a:pPr algn="ctr"/>
            <a:r>
              <a:rPr lang="en-US" sz="3200" b="1" dirty="0"/>
              <a:t>The Key To Consumer Attention Beyond The TV Program Is </a:t>
            </a:r>
            <a:r>
              <a:rPr lang="en-US" sz="3200" b="1" dirty="0">
                <a:solidFill>
                  <a:srgbClr val="00A9AC"/>
                </a:solidFill>
              </a:rPr>
              <a:t>Relevant</a:t>
            </a:r>
            <a:r>
              <a:rPr lang="en-US" sz="3200" b="1" dirty="0"/>
              <a:t> Advertising</a:t>
            </a:r>
          </a:p>
        </p:txBody>
      </p:sp>
    </p:spTree>
    <p:extLst>
      <p:ext uri="{BB962C8B-B14F-4D97-AF65-F5344CB8AC3E}">
        <p14:creationId xmlns:p14="http://schemas.microsoft.com/office/powerpoint/2010/main" val="1954692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C06895-5629-4A4A-BDB4-0F3E49DB14AB}"/>
              </a:ext>
            </a:extLst>
          </p:cNvPr>
          <p:cNvPicPr>
            <a:picLocks noChangeAspect="1"/>
          </p:cNvPicPr>
          <p:nvPr/>
        </p:nvPicPr>
        <p:blipFill rotWithShape="1">
          <a:blip r:embed="rId3">
            <a:extLst>
              <a:ext uri="{28A0092B-C50C-407E-A947-70E740481C1C}">
                <a14:useLocalDpi xmlns:a14="http://schemas.microsoft.com/office/drawing/2010/main" val="0"/>
              </a:ext>
            </a:extLst>
          </a:blip>
          <a:srcRect l="19069" r="48922" b="737"/>
          <a:stretch/>
        </p:blipFill>
        <p:spPr>
          <a:xfrm>
            <a:off x="7294392" y="1035"/>
            <a:ext cx="4897607" cy="6856965"/>
          </a:xfrm>
          <a:prstGeom prst="rect">
            <a:avLst/>
          </a:prstGeom>
        </p:spPr>
      </p:pic>
      <p:sp>
        <p:nvSpPr>
          <p:cNvPr id="20" name="Rectangle 19">
            <a:extLst>
              <a:ext uri="{FF2B5EF4-FFF2-40B4-BE49-F238E27FC236}">
                <a16:creationId xmlns:a16="http://schemas.microsoft.com/office/drawing/2014/main" id="{C8DF9B45-B84E-4334-80D4-C6DA94BE4F80}"/>
              </a:ext>
            </a:extLst>
          </p:cNvPr>
          <p:cNvSpPr/>
          <p:nvPr/>
        </p:nvSpPr>
        <p:spPr>
          <a:xfrm>
            <a:off x="-1" y="6014712"/>
            <a:ext cx="7294391" cy="843288"/>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Slide Number Placeholder 5">
            <a:extLst>
              <a:ext uri="{FF2B5EF4-FFF2-40B4-BE49-F238E27FC236}">
                <a16:creationId xmlns:a16="http://schemas.microsoft.com/office/drawing/2014/main" id="{A1BE90C4-8C2D-4341-AB57-0E4D8C818DAE}"/>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B237D622-E0E4-4203-810D-7D8125D63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6" name="TextBox 5">
            <a:extLst>
              <a:ext uri="{FF2B5EF4-FFF2-40B4-BE49-F238E27FC236}">
                <a16:creationId xmlns:a16="http://schemas.microsoft.com/office/drawing/2014/main" id="{91804891-7DFF-4E35-BC31-F1BAADA87B60}"/>
              </a:ext>
            </a:extLst>
          </p:cNvPr>
          <p:cNvSpPr txBox="1"/>
          <p:nvPr/>
        </p:nvSpPr>
        <p:spPr>
          <a:xfrm>
            <a:off x="111832" y="142762"/>
            <a:ext cx="7182559"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The Future Of Addressable TV Is Not Tethered To The Set-Top-Box And Will Follow The Consumer</a:t>
            </a:r>
          </a:p>
        </p:txBody>
      </p:sp>
      <p:sp>
        <p:nvSpPr>
          <p:cNvPr id="7" name="TextBox 6">
            <a:extLst>
              <a:ext uri="{FF2B5EF4-FFF2-40B4-BE49-F238E27FC236}">
                <a16:creationId xmlns:a16="http://schemas.microsoft.com/office/drawing/2014/main" id="{ADF00753-EC01-4263-8E1A-AFC08D3A455D}"/>
              </a:ext>
            </a:extLst>
          </p:cNvPr>
          <p:cNvSpPr txBox="1"/>
          <p:nvPr/>
        </p:nvSpPr>
        <p:spPr>
          <a:xfrm>
            <a:off x="182139" y="1204693"/>
            <a:ext cx="67251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Trebuchet MS"/>
              </a:rPr>
              <a:t>As MVPDs move into internet-direct video services across devices beyond the set-top-box, addressable TV will move with them</a:t>
            </a:r>
          </a:p>
        </p:txBody>
      </p:sp>
      <p:pic>
        <p:nvPicPr>
          <p:cNvPr id="10" name="Picture 2" descr="Image result for iphone png">
            <a:extLst>
              <a:ext uri="{FF2B5EF4-FFF2-40B4-BE49-F238E27FC236}">
                <a16:creationId xmlns:a16="http://schemas.microsoft.com/office/drawing/2014/main" id="{BDE433C7-3C13-4744-BA44-AC884012EE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1558" y="6128598"/>
            <a:ext cx="669271" cy="6692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ps4 png">
            <a:extLst>
              <a:ext uri="{FF2B5EF4-FFF2-40B4-BE49-F238E27FC236}">
                <a16:creationId xmlns:a16="http://schemas.microsoft.com/office/drawing/2014/main" id="{4B6289F3-6B18-429F-86C9-7DA52B8D862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066" t="9368" r="26734" b="10893"/>
          <a:stretch/>
        </p:blipFill>
        <p:spPr bwMode="auto">
          <a:xfrm>
            <a:off x="6080884" y="6177654"/>
            <a:ext cx="611732" cy="5711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macbook png">
            <a:extLst>
              <a:ext uri="{FF2B5EF4-FFF2-40B4-BE49-F238E27FC236}">
                <a16:creationId xmlns:a16="http://schemas.microsoft.com/office/drawing/2014/main" id="{5E5C63D2-9616-4062-94BF-3CE1936A2A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5753" y="6193943"/>
            <a:ext cx="838804" cy="5385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v no background">
            <a:extLst>
              <a:ext uri="{FF2B5EF4-FFF2-40B4-BE49-F238E27FC236}">
                <a16:creationId xmlns:a16="http://schemas.microsoft.com/office/drawing/2014/main" id="{1D15D586-2D84-491E-9901-63D20F9226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316" y="6232935"/>
            <a:ext cx="819076" cy="4605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lated image">
            <a:extLst>
              <a:ext uri="{FF2B5EF4-FFF2-40B4-BE49-F238E27FC236}">
                <a16:creationId xmlns:a16="http://schemas.microsoft.com/office/drawing/2014/main" id="{C4D92807-73DC-4224-B11A-88B2FDAA9EBE}"/>
              </a:ext>
            </a:extLst>
          </p:cNvPr>
          <p:cNvPicPr>
            <a:picLocks noChangeAspect="1" noChangeArrowheads="1"/>
          </p:cNvPicPr>
          <p:nvPr/>
        </p:nvPicPr>
        <p:blipFill>
          <a:blip r:embed="rId9"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063721" y="6100909"/>
            <a:ext cx="1287119" cy="7246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tablet">
            <a:extLst>
              <a:ext uri="{FF2B5EF4-FFF2-40B4-BE49-F238E27FC236}">
                <a16:creationId xmlns:a16="http://schemas.microsoft.com/office/drawing/2014/main" id="{1DBB6E18-EB60-475A-AAE7-3E992A40CF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27158" y="6194640"/>
            <a:ext cx="822266" cy="5371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azon fire device">
            <a:extLst>
              <a:ext uri="{FF2B5EF4-FFF2-40B4-BE49-F238E27FC236}">
                <a16:creationId xmlns:a16="http://schemas.microsoft.com/office/drawing/2014/main" id="{B6B3C752-318E-4B25-9125-5B3060F4843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169" y="6159538"/>
            <a:ext cx="1168060" cy="60739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A08F7AD-B2F6-43F9-9A76-EC8F37B737B1}"/>
              </a:ext>
            </a:extLst>
          </p:cNvPr>
          <p:cNvGrpSpPr/>
          <p:nvPr/>
        </p:nvGrpSpPr>
        <p:grpSpPr>
          <a:xfrm>
            <a:off x="3271049" y="2949518"/>
            <a:ext cx="3542062" cy="1257807"/>
            <a:chOff x="916165" y="1494467"/>
            <a:chExt cx="3623838" cy="1053924"/>
          </a:xfrm>
        </p:grpSpPr>
        <p:pic>
          <p:nvPicPr>
            <p:cNvPr id="16" name="Picture 15">
              <a:extLst>
                <a:ext uri="{FF2B5EF4-FFF2-40B4-BE49-F238E27FC236}">
                  <a16:creationId xmlns:a16="http://schemas.microsoft.com/office/drawing/2014/main" id="{14B44E9B-AFA1-4B83-B0BA-7AF312DB358E}"/>
                </a:ext>
              </a:extLst>
            </p:cNvPr>
            <p:cNvPicPr>
              <a:picLocks noChangeAspect="1"/>
            </p:cNvPicPr>
            <p:nvPr/>
          </p:nvPicPr>
          <p:blipFill>
            <a:blip r:embed="rId12"/>
            <a:stretch>
              <a:fillRect/>
            </a:stretch>
          </p:blipFill>
          <p:spPr>
            <a:xfrm>
              <a:off x="916165" y="1736523"/>
              <a:ext cx="3623838" cy="811868"/>
            </a:xfrm>
            <a:prstGeom prst="rect">
              <a:avLst/>
            </a:prstGeom>
            <a:ln>
              <a:solidFill>
                <a:schemeClr val="tx1"/>
              </a:solidFill>
            </a:ln>
          </p:spPr>
        </p:pic>
        <p:pic>
          <p:nvPicPr>
            <p:cNvPr id="17" name="Picture 16">
              <a:extLst>
                <a:ext uri="{FF2B5EF4-FFF2-40B4-BE49-F238E27FC236}">
                  <a16:creationId xmlns:a16="http://schemas.microsoft.com/office/drawing/2014/main" id="{1A454D52-C444-4676-851E-A6C0B357CC54}"/>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073664" y="1494467"/>
              <a:ext cx="1308840" cy="278186"/>
            </a:xfrm>
            <a:prstGeom prst="rect">
              <a:avLst/>
            </a:prstGeom>
          </p:spPr>
        </p:pic>
      </p:grpSp>
      <p:grpSp>
        <p:nvGrpSpPr>
          <p:cNvPr id="21" name="Group 20">
            <a:extLst>
              <a:ext uri="{FF2B5EF4-FFF2-40B4-BE49-F238E27FC236}">
                <a16:creationId xmlns:a16="http://schemas.microsoft.com/office/drawing/2014/main" id="{54F463C9-6998-4400-92CE-F40D4BA41058}"/>
              </a:ext>
            </a:extLst>
          </p:cNvPr>
          <p:cNvGrpSpPr/>
          <p:nvPr/>
        </p:nvGrpSpPr>
        <p:grpSpPr>
          <a:xfrm>
            <a:off x="326034" y="4117753"/>
            <a:ext cx="3443866" cy="1469538"/>
            <a:chOff x="1856382" y="3288768"/>
            <a:chExt cx="3543189" cy="1505516"/>
          </a:xfrm>
        </p:grpSpPr>
        <p:pic>
          <p:nvPicPr>
            <p:cNvPr id="19" name="Picture 18">
              <a:extLst>
                <a:ext uri="{FF2B5EF4-FFF2-40B4-BE49-F238E27FC236}">
                  <a16:creationId xmlns:a16="http://schemas.microsoft.com/office/drawing/2014/main" id="{0219CBE3-EC27-4C6C-814F-E2A7856761B3}"/>
                </a:ext>
              </a:extLst>
            </p:cNvPr>
            <p:cNvPicPr>
              <a:picLocks noChangeAspect="1"/>
            </p:cNvPicPr>
            <p:nvPr/>
          </p:nvPicPr>
          <p:blipFill>
            <a:blip r:embed="rId14"/>
            <a:stretch>
              <a:fillRect/>
            </a:stretch>
          </p:blipFill>
          <p:spPr>
            <a:xfrm>
              <a:off x="1856382" y="3654442"/>
              <a:ext cx="3543189" cy="1139842"/>
            </a:xfrm>
            <a:prstGeom prst="rect">
              <a:avLst/>
            </a:prstGeom>
            <a:ln>
              <a:solidFill>
                <a:schemeClr val="tx1"/>
              </a:solidFill>
            </a:ln>
          </p:spPr>
        </p:pic>
        <p:pic>
          <p:nvPicPr>
            <p:cNvPr id="1028" name="Picture 4" descr="Image result for variety logo">
              <a:extLst>
                <a:ext uri="{FF2B5EF4-FFF2-40B4-BE49-F238E27FC236}">
                  <a16:creationId xmlns:a16="http://schemas.microsoft.com/office/drawing/2014/main" id="{F6E27493-BD25-4A55-8F55-CA33E26D134B}"/>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32607" b="27140"/>
            <a:stretch/>
          </p:blipFill>
          <p:spPr bwMode="auto">
            <a:xfrm>
              <a:off x="2984417" y="3288768"/>
              <a:ext cx="1287119" cy="36318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F4663AD5-B47F-4BF6-8119-6DBE346C9B7E}"/>
              </a:ext>
            </a:extLst>
          </p:cNvPr>
          <p:cNvPicPr>
            <a:picLocks noChangeAspect="1"/>
          </p:cNvPicPr>
          <p:nvPr/>
        </p:nvPicPr>
        <p:blipFill rotWithShape="1">
          <a:blip r:embed="rId16"/>
          <a:srcRect l="30323" t="5084" r="33040" b="84273"/>
          <a:stretch/>
        </p:blipFill>
        <p:spPr>
          <a:xfrm>
            <a:off x="1063721" y="2017531"/>
            <a:ext cx="4636572" cy="757612"/>
          </a:xfrm>
          <a:prstGeom prst="rect">
            <a:avLst/>
          </a:prstGeom>
          <a:ln>
            <a:solidFill>
              <a:schemeClr val="tx1"/>
            </a:solidFill>
          </a:ln>
        </p:spPr>
      </p:pic>
    </p:spTree>
    <p:extLst>
      <p:ext uri="{BB962C8B-B14F-4D97-AF65-F5344CB8AC3E}">
        <p14:creationId xmlns:p14="http://schemas.microsoft.com/office/powerpoint/2010/main" val="177412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90A3637-4489-43F9-9B8B-1DFD154CE71B}"/>
              </a:ext>
            </a:extLst>
          </p:cNvPr>
          <p:cNvSpPr txBox="1">
            <a:spLocks/>
          </p:cNvSpPr>
          <p:nvPr/>
        </p:nvSpPr>
        <p:spPr>
          <a:xfrm>
            <a:off x="6638997" y="296577"/>
            <a:ext cx="3394837" cy="589496"/>
          </a:xfrm>
          <a:prstGeom prst="rect">
            <a:avLst/>
          </a:prstGeom>
          <a:ln>
            <a:noFill/>
          </a:ln>
        </p:spPr>
        <p:txBody>
          <a:bodyPr vert="horz" lIns="234480" tIns="117240" rIns="234480" bIns="117240" rtlCol="0" anchor="ctr">
            <a:normAutofit lnSpcReduction="10000"/>
          </a:bodyPr>
          <a:lstStyle>
            <a:lvl1pPr algn="ctr" defTabSz="586199" rtl="0" eaLnBrk="1" latinLnBrk="0" hangingPunct="1">
              <a:spcBef>
                <a:spcPct val="0"/>
              </a:spcBef>
              <a:buNone/>
              <a:defRPr sz="5650" kern="1200">
                <a:solidFill>
                  <a:schemeClr val="tx1"/>
                </a:solidFill>
                <a:latin typeface="+mj-lt"/>
                <a:ea typeface="+mj-ea"/>
                <a:cs typeface="+mj-cs"/>
              </a:defRPr>
            </a:lvl1pPr>
          </a:lstStyle>
          <a:p>
            <a:pPr marL="0" marR="0" lvl="0" indent="0" algn="ctr" defTabSz="586199"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79646"/>
                </a:solidFill>
                <a:effectLst/>
                <a:uLnTx/>
                <a:uFillTx/>
                <a:latin typeface="Trebuchet MS"/>
                <a:ea typeface="+mj-ea"/>
                <a:cs typeface="+mj-cs"/>
              </a:rPr>
              <a:t>Parting Thoughts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553" r="4667"/>
          <a:stretch/>
        </p:blipFill>
        <p:spPr>
          <a:xfrm>
            <a:off x="0" y="0"/>
            <a:ext cx="4421393" cy="6858000"/>
          </a:xfrm>
          <a:prstGeom prst="rect">
            <a:avLst/>
          </a:prstGeom>
        </p:spPr>
      </p:pic>
      <p:sp>
        <p:nvSpPr>
          <p:cNvPr id="19" name="Text Placeholder 8">
            <a:extLst>
              <a:ext uri="{FF2B5EF4-FFF2-40B4-BE49-F238E27FC236}">
                <a16:creationId xmlns:a16="http://schemas.microsoft.com/office/drawing/2014/main" id="{10B81685-D2B7-4814-92EE-39FA6D0C857C}"/>
              </a:ext>
            </a:extLst>
          </p:cNvPr>
          <p:cNvSpPr txBox="1">
            <a:spLocks/>
          </p:cNvSpPr>
          <p:nvPr/>
        </p:nvSpPr>
        <p:spPr>
          <a:xfrm>
            <a:off x="4692717" y="869621"/>
            <a:ext cx="7287397" cy="4933531"/>
          </a:xfrm>
          <a:prstGeom prst="rect">
            <a:avLst/>
          </a:prstGeom>
        </p:spPr>
        <p:txBody>
          <a:bodyPr/>
          <a:lst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a:lstStyle>
          <a:p>
            <a:pPr marL="0" marR="0" lvl="0" indent="0" algn="ctr" defTabSz="586199"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Addressable TV enhances ad relevancy for advertisers who are striving to keep consumers’ attention in a world of media fragmentation</a:t>
            </a:r>
          </a:p>
          <a:p>
            <a:pPr marL="0" marR="0" lvl="0" indent="0" algn="ctr" defTabSz="586199"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586199"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Addressable TV delivers advanced targeting in a fully visible, brand-safe, trusted and transparent premium ‘one-to-one’ video environment</a:t>
            </a:r>
          </a:p>
          <a:p>
            <a:pPr marL="0" marR="0" lvl="0" indent="0" algn="ctr" defTabSz="586199"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586199"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TV’s ‘scale of attention’ &amp; emotional engagement enhanced  by Addressable TV’s precise targeting &amp; advanced data capabilities drives consumer awareness, interest &amp; action through the purchase funnel</a:t>
            </a:r>
          </a:p>
          <a:p>
            <a:pPr marL="0" marR="0" lvl="0" indent="0" algn="ctr" defTabSz="586199"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586199"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Ad spending is growing significantly as Addressable penetration increases and knowledge of the positive outcomes that the platform delivers becomes more prevalent</a:t>
            </a:r>
          </a:p>
        </p:txBody>
      </p:sp>
      <p:cxnSp>
        <p:nvCxnSpPr>
          <p:cNvPr id="20" name="Straight Connector 19">
            <a:extLst>
              <a:ext uri="{FF2B5EF4-FFF2-40B4-BE49-F238E27FC236}">
                <a16:creationId xmlns:a16="http://schemas.microsoft.com/office/drawing/2014/main" id="{5A1DE871-45A3-4660-AE79-2F0A05231DD9}"/>
              </a:ext>
            </a:extLst>
          </p:cNvPr>
          <p:cNvCxnSpPr>
            <a:cxnSpLocks/>
          </p:cNvCxnSpPr>
          <p:nvPr/>
        </p:nvCxnSpPr>
        <p:spPr>
          <a:xfrm>
            <a:off x="6082512" y="2049237"/>
            <a:ext cx="4507806" cy="0"/>
          </a:xfrm>
          <a:prstGeom prst="line">
            <a:avLst/>
          </a:prstGeom>
          <a:ln w="3175">
            <a:solidFill>
              <a:schemeClr val="accent6"/>
            </a:solidFill>
            <a:prstDash val="lgDash"/>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53DD6B38-2C8A-4FD5-B77C-78DFC623F114}"/>
              </a:ext>
            </a:extLst>
          </p:cNvPr>
          <p:cNvCxnSpPr>
            <a:cxnSpLocks/>
          </p:cNvCxnSpPr>
          <p:nvPr/>
        </p:nvCxnSpPr>
        <p:spPr>
          <a:xfrm>
            <a:off x="6082512" y="3375731"/>
            <a:ext cx="4507806" cy="0"/>
          </a:xfrm>
          <a:prstGeom prst="line">
            <a:avLst/>
          </a:prstGeom>
          <a:ln w="3175">
            <a:solidFill>
              <a:schemeClr val="accent6"/>
            </a:solidFill>
            <a:prstDash val="lgDash"/>
          </a:ln>
        </p:spPr>
        <p:style>
          <a:lnRef idx="2">
            <a:schemeClr val="dk1"/>
          </a:lnRef>
          <a:fillRef idx="0">
            <a:schemeClr val="dk1"/>
          </a:fillRef>
          <a:effectRef idx="1">
            <a:schemeClr val="dk1"/>
          </a:effectRef>
          <a:fontRef idx="minor">
            <a:schemeClr val="tx1"/>
          </a:fontRef>
        </p:style>
      </p:cxnSp>
      <p:sp>
        <p:nvSpPr>
          <p:cNvPr id="9" name="Slide Number Placeholder 5">
            <a:extLst>
              <a:ext uri="{FF2B5EF4-FFF2-40B4-BE49-F238E27FC236}">
                <a16:creationId xmlns:a16="http://schemas.microsoft.com/office/drawing/2014/main" id="{4A66A3CE-18B7-4A35-A308-A092E75A14EB}"/>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1" name="Picture 10">
            <a:extLst>
              <a:ext uri="{FF2B5EF4-FFF2-40B4-BE49-F238E27FC236}">
                <a16:creationId xmlns:a16="http://schemas.microsoft.com/office/drawing/2014/main" id="{37C97D80-6538-457C-BAD3-1763A81EE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cxnSp>
        <p:nvCxnSpPr>
          <p:cNvPr id="10" name="Straight Connector 9">
            <a:extLst>
              <a:ext uri="{FF2B5EF4-FFF2-40B4-BE49-F238E27FC236}">
                <a16:creationId xmlns:a16="http://schemas.microsoft.com/office/drawing/2014/main" id="{F60BC92F-2721-4495-8D0B-8E1F299CC479}"/>
              </a:ext>
            </a:extLst>
          </p:cNvPr>
          <p:cNvCxnSpPr>
            <a:cxnSpLocks/>
          </p:cNvCxnSpPr>
          <p:nvPr/>
        </p:nvCxnSpPr>
        <p:spPr>
          <a:xfrm>
            <a:off x="6082512" y="5048170"/>
            <a:ext cx="4507806" cy="0"/>
          </a:xfrm>
          <a:prstGeom prst="line">
            <a:avLst/>
          </a:prstGeom>
          <a:ln w="3175">
            <a:solidFill>
              <a:schemeClr val="accent6"/>
            </a:solidFill>
            <a:prstDash val="lg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3517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9000"/>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0" y="0"/>
            <a:ext cx="3395819" cy="6833036"/>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265868" y="416081"/>
            <a:ext cx="3087109" cy="591572"/>
          </a:xfrm>
          <a:prstGeom prst="rect">
            <a:avLst/>
          </a:prstGeom>
          <a:noFill/>
        </p:spPr>
        <p:txBody>
          <a:bodyPr wrap="square" rtlCol="0" anchor="ctr">
            <a:spAutoFit/>
          </a:bodyPr>
          <a:lstStyle/>
          <a:p>
            <a:pPr marL="0" marR="0" lvl="0" indent="0" algn="l" defTabSz="586082" rtl="0" eaLnBrk="1" fontAlgn="auto" latinLnBrk="0" hangingPunct="1">
              <a:lnSpc>
                <a:spcPts val="17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l" defTabSz="586082" rtl="0" eaLnBrk="1" fontAlgn="auto" latinLnBrk="0" hangingPunct="1">
              <a:lnSpc>
                <a:spcPts val="17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a:ea typeface="+mn-ea"/>
                <a:cs typeface="Trebuchet MS"/>
              </a:rPr>
              <a:t>Contact Us</a:t>
            </a:r>
          </a:p>
        </p:txBody>
      </p:sp>
      <p:sp>
        <p:nvSpPr>
          <p:cNvPr id="2" name="TextBox 1"/>
          <p:cNvSpPr txBox="1"/>
          <p:nvPr/>
        </p:nvSpPr>
        <p:spPr>
          <a:xfrm>
            <a:off x="10766792" y="3848311"/>
            <a:ext cx="184731" cy="446276"/>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1" name="TextBox 20"/>
          <p:cNvSpPr txBox="1"/>
          <p:nvPr/>
        </p:nvSpPr>
        <p:spPr>
          <a:xfrm>
            <a:off x="4706713" y="2269532"/>
            <a:ext cx="3395819" cy="80021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Jason Wiese</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SVP, Director of Strategic Insights</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jasonw@thevab.com</a:t>
            </a: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17" name="TextBox 16"/>
          <p:cNvSpPr txBox="1"/>
          <p:nvPr/>
        </p:nvSpPr>
        <p:spPr>
          <a:xfrm>
            <a:off x="6643694" y="3717233"/>
            <a:ext cx="3728215" cy="75405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Leah Montner-Dixon</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Senior Multi-Platform Video Analyst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leahm@thevab.com</a:t>
            </a:r>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11" name="Picture 10">
            <a:extLst>
              <a:ext uri="{FF2B5EF4-FFF2-40B4-BE49-F238E27FC236}">
                <a16:creationId xmlns:a16="http://schemas.microsoft.com/office/drawing/2014/main" id="{2A5F2433-A3AF-4463-AFFC-38540EB622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78419" y="119125"/>
            <a:ext cx="1132040" cy="649481"/>
          </a:xfrm>
          <a:prstGeom prst="rect">
            <a:avLst/>
          </a:prstGeom>
        </p:spPr>
      </p:pic>
      <p:sp>
        <p:nvSpPr>
          <p:cNvPr id="4" name="TextBox 3">
            <a:extLst>
              <a:ext uri="{FF2B5EF4-FFF2-40B4-BE49-F238E27FC236}">
                <a16:creationId xmlns:a16="http://schemas.microsoft.com/office/drawing/2014/main" id="{B561E390-5FBD-4B6D-9908-A2D4AE3CAF88}"/>
              </a:ext>
            </a:extLst>
          </p:cNvPr>
          <p:cNvSpPr txBox="1"/>
          <p:nvPr/>
        </p:nvSpPr>
        <p:spPr>
          <a:xfrm>
            <a:off x="632132" y="6019468"/>
            <a:ext cx="2354580" cy="369332"/>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hlinkClick r:id="rId5">
                  <a:extLst>
                    <a:ext uri="{A12FA001-AC4F-418D-AE19-62706E023703}">
                      <ahyp:hlinkClr xmlns:ahyp="http://schemas.microsoft.com/office/drawing/2018/hyperlinkcolor" val="tx"/>
                    </a:ext>
                  </a:extLst>
                </a:hlinkClick>
              </a:rPr>
              <a:t>@VideoAdBureau</a:t>
            </a: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5" name="TextBox 14">
            <a:extLst>
              <a:ext uri="{FF2B5EF4-FFF2-40B4-BE49-F238E27FC236}">
                <a16:creationId xmlns:a16="http://schemas.microsoft.com/office/drawing/2014/main" id="{FAC0FBCA-1D96-4A68-9595-C70E72E749A2}"/>
              </a:ext>
            </a:extLst>
          </p:cNvPr>
          <p:cNvSpPr txBox="1"/>
          <p:nvPr/>
        </p:nvSpPr>
        <p:spPr>
          <a:xfrm>
            <a:off x="669816" y="5534443"/>
            <a:ext cx="632240" cy="369332"/>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hlinkClick r:id="rId6">
                  <a:extLst>
                    <a:ext uri="{A12FA001-AC4F-418D-AE19-62706E023703}">
                      <ahyp:hlinkClr xmlns:ahyp="http://schemas.microsoft.com/office/drawing/2018/hyperlinkcolor" val="tx"/>
                    </a:ext>
                  </a:extLst>
                </a:hlinkClick>
              </a:rPr>
              <a:t>VAB</a:t>
            </a: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pic>
        <p:nvPicPr>
          <p:cNvPr id="4102" name="Picture 6" descr="https://gallery.mailchimp.com/94a4a13244e906a0d653e9882/images/d50b6c84-ccad-4805-92e0-21dd9f6487e9.jpg">
            <a:extLst>
              <a:ext uri="{FF2B5EF4-FFF2-40B4-BE49-F238E27FC236}">
                <a16:creationId xmlns:a16="http://schemas.microsoft.com/office/drawing/2014/main" id="{57C1E594-43A3-45D3-A5A9-F534D30BBC07}"/>
              </a:ext>
            </a:extLst>
          </p:cNvPr>
          <p:cNvPicPr>
            <a:picLocks noChangeAspect="1" noChangeArrowheads="1"/>
          </p:cNvPicPr>
          <p:nvPr/>
        </p:nvPicPr>
        <p:blipFill rotWithShape="1">
          <a:blip r:embed="rId7">
            <a:clrChange>
              <a:clrFrom>
                <a:srgbClr val="0664A2"/>
              </a:clrFrom>
              <a:clrTo>
                <a:srgbClr val="0664A2">
                  <a:alpha val="0"/>
                </a:srgbClr>
              </a:clrTo>
            </a:clrChange>
            <a:extLst>
              <a:ext uri="{28A0092B-C50C-407E-A947-70E740481C1C}">
                <a14:useLocalDpi xmlns:a14="http://schemas.microsoft.com/office/drawing/2010/main" val="0"/>
              </a:ext>
            </a:extLst>
          </a:blip>
          <a:srcRect l="81025" t="41888" r="11429"/>
          <a:stretch/>
        </p:blipFill>
        <p:spPr bwMode="auto">
          <a:xfrm>
            <a:off x="158593" y="5417442"/>
            <a:ext cx="488015" cy="6033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gallery.mailchimp.com/94a4a13244e906a0d653e9882/images/d50b6c84-ccad-4805-92e0-21dd9f6487e9.jpg">
            <a:extLst>
              <a:ext uri="{FF2B5EF4-FFF2-40B4-BE49-F238E27FC236}">
                <a16:creationId xmlns:a16="http://schemas.microsoft.com/office/drawing/2014/main" id="{1CDBA18F-9B47-48ED-A864-A4AA48168AA8}"/>
              </a:ext>
            </a:extLst>
          </p:cNvPr>
          <p:cNvPicPr>
            <a:picLocks noChangeAspect="1" noChangeArrowheads="1"/>
          </p:cNvPicPr>
          <p:nvPr/>
        </p:nvPicPr>
        <p:blipFill rotWithShape="1">
          <a:blip r:embed="rId7">
            <a:clrChange>
              <a:clrFrom>
                <a:srgbClr val="0664A2"/>
              </a:clrFrom>
              <a:clrTo>
                <a:srgbClr val="0664A2">
                  <a:alpha val="0"/>
                </a:srgbClr>
              </a:clrTo>
            </a:clrChange>
            <a:extLst>
              <a:ext uri="{28A0092B-C50C-407E-A947-70E740481C1C}">
                <a14:useLocalDpi xmlns:a14="http://schemas.microsoft.com/office/drawing/2010/main" val="0"/>
              </a:ext>
            </a:extLst>
          </a:blip>
          <a:srcRect l="88013" t="50000" r="3057" b="2075"/>
          <a:stretch/>
        </p:blipFill>
        <p:spPr bwMode="auto">
          <a:xfrm>
            <a:off x="137051" y="5955351"/>
            <a:ext cx="577515" cy="4975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2F0CC9B-7F75-40BC-BE2B-F8F1CD941534}"/>
              </a:ext>
            </a:extLst>
          </p:cNvPr>
          <p:cNvSpPr/>
          <p:nvPr/>
        </p:nvSpPr>
        <p:spPr>
          <a:xfrm>
            <a:off x="619216" y="6466640"/>
            <a:ext cx="2776603" cy="369332"/>
          </a:xfrm>
          <a:prstGeom prst="rect">
            <a:avLst/>
          </a:prstGeom>
        </p:spPr>
        <p:txBody>
          <a:bodyPr wrap="square">
            <a:spAutoFit/>
          </a:bodyPr>
          <a:lstStyle/>
          <a:p>
            <a:pPr>
              <a:spcAft>
                <a:spcPts val="300"/>
              </a:spcAft>
            </a:pPr>
            <a:r>
              <a:rPr lang="en-US" b="1" u="sng" dirty="0">
                <a:solidFill>
                  <a:schemeClr val="bg1"/>
                </a:solidFill>
                <a:latin typeface="Trebuchet MS" panose="020B060302020202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Join Our Mailing List</a:t>
            </a:r>
            <a:endParaRPr lang="en-US" sz="2800" dirty="0">
              <a:solidFill>
                <a:schemeClr val="bg1"/>
              </a:solidFill>
              <a:effectLst/>
              <a:latin typeface="Trebuchet MS" panose="020B0603020202020204" pitchFamily="34" charset="0"/>
              <a:ea typeface="Calibri" panose="020F0502020204030204" pitchFamily="34" charset="0"/>
            </a:endParaRPr>
          </a:p>
        </p:txBody>
      </p:sp>
      <p:grpSp>
        <p:nvGrpSpPr>
          <p:cNvPr id="12" name="Group 11">
            <a:extLst>
              <a:ext uri="{FF2B5EF4-FFF2-40B4-BE49-F238E27FC236}">
                <a16:creationId xmlns:a16="http://schemas.microsoft.com/office/drawing/2014/main" id="{ED7A05E6-9096-449C-8ABA-DEF1B1225E85}"/>
              </a:ext>
            </a:extLst>
          </p:cNvPr>
          <p:cNvGrpSpPr/>
          <p:nvPr/>
        </p:nvGrpSpPr>
        <p:grpSpPr>
          <a:xfrm>
            <a:off x="265267" y="6483428"/>
            <a:ext cx="321081" cy="335756"/>
            <a:chOff x="265267" y="6443166"/>
            <a:chExt cx="321081" cy="335756"/>
          </a:xfrm>
        </p:grpSpPr>
        <p:sp>
          <p:nvSpPr>
            <p:cNvPr id="8" name="Oval 7">
              <a:extLst>
                <a:ext uri="{FF2B5EF4-FFF2-40B4-BE49-F238E27FC236}">
                  <a16:creationId xmlns:a16="http://schemas.microsoft.com/office/drawing/2014/main" id="{4E0D68A9-7747-4D12-9B1C-9099697AE819}"/>
                </a:ext>
              </a:extLst>
            </p:cNvPr>
            <p:cNvSpPr/>
            <p:nvPr/>
          </p:nvSpPr>
          <p:spPr>
            <a:xfrm>
              <a:off x="265267" y="6443166"/>
              <a:ext cx="321081" cy="3357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79DC7F4-4FA4-485C-A6A0-A77255D9A0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156" y="6501393"/>
              <a:ext cx="219303" cy="219303"/>
            </a:xfrm>
            <a:prstGeom prst="rect">
              <a:avLst/>
            </a:prstGeom>
          </p:spPr>
        </p:pic>
      </p:grpSp>
    </p:spTree>
    <p:extLst>
      <p:ext uri="{BB962C8B-B14F-4D97-AF65-F5344CB8AC3E}">
        <p14:creationId xmlns:p14="http://schemas.microsoft.com/office/powerpoint/2010/main" val="174350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9A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B2305-EFD1-4A01-86F4-2779FACDF2D3}"/>
              </a:ext>
            </a:extLst>
          </p:cNvPr>
          <p:cNvPicPr>
            <a:picLocks noChangeAspect="1"/>
          </p:cNvPicPr>
          <p:nvPr/>
        </p:nvPicPr>
        <p:blipFill rotWithShape="1">
          <a:blip r:embed="rId3">
            <a:extLst>
              <a:ext uri="{28A0092B-C50C-407E-A947-70E740481C1C}">
                <a14:useLocalDpi xmlns:a14="http://schemas.microsoft.com/office/drawing/2010/main" val="0"/>
              </a:ext>
            </a:extLst>
          </a:blip>
          <a:srcRect l="29599" r="1" b="2399"/>
          <a:stretch/>
        </p:blipFill>
        <p:spPr>
          <a:xfrm>
            <a:off x="7251824" y="0"/>
            <a:ext cx="4946731" cy="6858000"/>
          </a:xfrm>
          <a:prstGeom prst="rect">
            <a:avLst/>
          </a:prstGeom>
        </p:spPr>
      </p:pic>
      <p:sp>
        <p:nvSpPr>
          <p:cNvPr id="21" name="Rectangle 20">
            <a:extLst>
              <a:ext uri="{FF2B5EF4-FFF2-40B4-BE49-F238E27FC236}">
                <a16:creationId xmlns:a16="http://schemas.microsoft.com/office/drawing/2014/main" id="{DBDDA916-BCD5-4373-A1AB-A463D84E5396}"/>
              </a:ext>
            </a:extLst>
          </p:cNvPr>
          <p:cNvSpPr/>
          <p:nvPr/>
        </p:nvSpPr>
        <p:spPr>
          <a:xfrm>
            <a:off x="68696" y="6150114"/>
            <a:ext cx="6898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Source: </a:t>
            </a:r>
            <a:r>
              <a:rPr kumimoji="0" lang="en-US" sz="800" b="0" i="1"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2018 Relevance Report; </a:t>
            </a:r>
            <a:r>
              <a:rPr kumimoji="0" lang="en-US" sz="800" b="0" i="0" u="none" strike="noStrike" kern="0" cap="none" spc="0" normalizeH="0" baseline="0" noProof="0" dirty="0" err="1">
                <a:ln>
                  <a:noFill/>
                </a:ln>
                <a:solidFill>
                  <a:schemeClr val="bg1"/>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partnered with Insight Strategy Group and Advertiser Perceptions to conduct the </a:t>
            </a:r>
            <a:r>
              <a:rPr kumimoji="0" lang="en-US" sz="800" b="0" i="0" u="none" strike="noStrike" kern="0" cap="none" spc="0" normalizeH="0" baseline="0" noProof="0" dirty="0" err="1">
                <a:ln>
                  <a:noFill/>
                </a:ln>
                <a:solidFill>
                  <a:schemeClr val="bg1"/>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 Relevance Report. Insight Strategy Group conducted research among Consumers; Nationally Representative Consumer Online Survey fielded between June 18-June 25, 2018 (N=3,022); In-home Ethnographies from July 16-July 20, 2018 (N=8); and Virtual Attention Diaries from May 31-June 6, 2018 (N=16). Advertiser Perceptions conducted research among Advertising and Marketing Professionals; Online Survey fielded between June 4-June 19, 2018 (N=500); Phone Interviews fielded July 12-July 23, 2018 (N=6).</a:t>
            </a:r>
          </a:p>
        </p:txBody>
      </p:sp>
      <p:sp>
        <p:nvSpPr>
          <p:cNvPr id="16" name="Slide Number Placeholder 5">
            <a:extLst>
              <a:ext uri="{FF2B5EF4-FFF2-40B4-BE49-F238E27FC236}">
                <a16:creationId xmlns:a16="http://schemas.microsoft.com/office/drawing/2014/main" id="{FB0AAC54-0F44-4083-AF5A-C78204C25903}"/>
              </a:ext>
            </a:extLst>
          </p:cNvPr>
          <p:cNvSpPr txBox="1">
            <a:spLocks/>
          </p:cNvSpPr>
          <p:nvPr/>
        </p:nvSpPr>
        <p:spPr>
          <a:xfrm>
            <a:off x="9221076" y="6395126"/>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7" name="Picture 16">
            <a:extLst>
              <a:ext uri="{FF2B5EF4-FFF2-40B4-BE49-F238E27FC236}">
                <a16:creationId xmlns:a16="http://schemas.microsoft.com/office/drawing/2014/main" id="{EC39EE68-F551-494D-A403-FDFA67C05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
        <p:nvSpPr>
          <p:cNvPr id="3" name="TextBox 2">
            <a:extLst>
              <a:ext uri="{FF2B5EF4-FFF2-40B4-BE49-F238E27FC236}">
                <a16:creationId xmlns:a16="http://schemas.microsoft.com/office/drawing/2014/main" id="{325E47DC-29BF-4686-A213-048DD9527414}"/>
              </a:ext>
            </a:extLst>
          </p:cNvPr>
          <p:cNvSpPr txBox="1"/>
          <p:nvPr/>
        </p:nvSpPr>
        <p:spPr>
          <a:xfrm>
            <a:off x="370260" y="2096338"/>
            <a:ext cx="5936053" cy="2000548"/>
          </a:xfrm>
          <a:prstGeom prst="rect">
            <a:avLst/>
          </a:prstGeom>
          <a:noFill/>
        </p:spPr>
        <p:txBody>
          <a:bodyPr wrap="square" rtlCol="0">
            <a:spAutoFit/>
          </a:bodyPr>
          <a:lstStyle/>
          <a:p>
            <a:pPr algn="ctr"/>
            <a:r>
              <a:rPr lang="en-US" sz="4000" b="1" u="sng" dirty="0">
                <a:solidFill>
                  <a:schemeClr val="bg1"/>
                </a:solidFill>
              </a:rPr>
              <a:t>66%</a:t>
            </a:r>
            <a:r>
              <a:rPr lang="en-US" sz="4000" dirty="0">
                <a:solidFill>
                  <a:schemeClr val="bg1"/>
                </a:solidFill>
              </a:rPr>
              <a:t> </a:t>
            </a:r>
          </a:p>
          <a:p>
            <a:pPr algn="ctr"/>
            <a:r>
              <a:rPr lang="en-US" sz="2800" dirty="0">
                <a:solidFill>
                  <a:schemeClr val="bg1"/>
                </a:solidFill>
              </a:rPr>
              <a:t>of consumers wish advertisements were more relevant to their interests &amp; lifestyle</a:t>
            </a:r>
            <a:endParaRPr lang="en-US" sz="2800" b="1" u="sng" dirty="0">
              <a:solidFill>
                <a:schemeClr val="bg1"/>
              </a:solidFill>
            </a:endParaRPr>
          </a:p>
        </p:txBody>
      </p:sp>
    </p:spTree>
    <p:extLst>
      <p:ext uri="{BB962C8B-B14F-4D97-AF65-F5344CB8AC3E}">
        <p14:creationId xmlns:p14="http://schemas.microsoft.com/office/powerpoint/2010/main" val="42403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9F4D-F428-48A6-BB20-0DDA5D869FA0}"/>
              </a:ext>
            </a:extLst>
          </p:cNvPr>
          <p:cNvSpPr>
            <a:spLocks noGrp="1"/>
          </p:cNvSpPr>
          <p:nvPr>
            <p:ph type="ctrTitle"/>
          </p:nvPr>
        </p:nvSpPr>
        <p:spPr>
          <a:xfrm>
            <a:off x="225777" y="255149"/>
            <a:ext cx="11740445" cy="855519"/>
          </a:xfrm>
        </p:spPr>
        <p:txBody>
          <a:bodyPr/>
          <a:lstStyle/>
          <a:p>
            <a:pPr>
              <a:lnSpc>
                <a:spcPct val="100000"/>
              </a:lnSpc>
            </a:pPr>
            <a:r>
              <a:rPr lang="en-US" dirty="0">
                <a:solidFill>
                  <a:schemeClr val="bg1"/>
                </a:solidFill>
              </a:rPr>
              <a:t>Relevant Ads Are More Likely To Engage Viewers And Elicit An Emotional Response Which Help Increase Sales Volume</a:t>
            </a:r>
          </a:p>
        </p:txBody>
      </p:sp>
      <p:sp>
        <p:nvSpPr>
          <p:cNvPr id="3" name="Text Placeholder 2">
            <a:extLst>
              <a:ext uri="{FF2B5EF4-FFF2-40B4-BE49-F238E27FC236}">
                <a16:creationId xmlns:a16="http://schemas.microsoft.com/office/drawing/2014/main" id="{35A5EF23-D118-4A50-886B-823F5CB8D111}"/>
              </a:ext>
            </a:extLst>
          </p:cNvPr>
          <p:cNvSpPr>
            <a:spLocks noGrp="1"/>
          </p:cNvSpPr>
          <p:nvPr>
            <p:ph type="body" sz="quarter" idx="13"/>
          </p:nvPr>
        </p:nvSpPr>
        <p:spPr>
          <a:xfrm>
            <a:off x="759432" y="1395739"/>
            <a:ext cx="10673132" cy="653150"/>
          </a:xfrm>
        </p:spPr>
        <p:txBody>
          <a:bodyPr/>
          <a:lstStyle/>
          <a:p>
            <a:r>
              <a:rPr lang="en-US" dirty="0">
                <a:solidFill>
                  <a:schemeClr val="bg1"/>
                </a:solidFill>
              </a:rPr>
              <a:t>Brands with ads that generated above-average scores for emotional response are associated with a </a:t>
            </a:r>
            <a:r>
              <a:rPr lang="en-US" b="1" u="sng" dirty="0">
                <a:solidFill>
                  <a:schemeClr val="bg1"/>
                </a:solidFill>
              </a:rPr>
              <a:t>23%</a:t>
            </a:r>
            <a:r>
              <a:rPr lang="en-US" b="1" dirty="0">
                <a:solidFill>
                  <a:schemeClr val="bg1"/>
                </a:solidFill>
              </a:rPr>
              <a:t> </a:t>
            </a:r>
            <a:r>
              <a:rPr lang="en-US" dirty="0">
                <a:solidFill>
                  <a:schemeClr val="bg1"/>
                </a:solidFill>
              </a:rPr>
              <a:t>lift in sales volume</a:t>
            </a:r>
          </a:p>
        </p:txBody>
      </p:sp>
      <p:sp>
        <p:nvSpPr>
          <p:cNvPr id="4" name="Text Placeholder 3">
            <a:extLst>
              <a:ext uri="{FF2B5EF4-FFF2-40B4-BE49-F238E27FC236}">
                <a16:creationId xmlns:a16="http://schemas.microsoft.com/office/drawing/2014/main" id="{98AECF5C-E6BE-442D-9710-2D8D07F4ECE1}"/>
              </a:ext>
            </a:extLst>
          </p:cNvPr>
          <p:cNvSpPr>
            <a:spLocks noGrp="1"/>
          </p:cNvSpPr>
          <p:nvPr>
            <p:ph type="body" sz="quarter" idx="14"/>
          </p:nvPr>
        </p:nvSpPr>
        <p:spPr>
          <a:xfrm>
            <a:off x="150784" y="6172418"/>
            <a:ext cx="8259791" cy="606261"/>
          </a:xfrm>
        </p:spPr>
        <p:txBody>
          <a:bodyPr/>
          <a:lstStyle/>
          <a:p>
            <a:r>
              <a:rPr lang="en-US" sz="800" dirty="0">
                <a:solidFill>
                  <a:schemeClr val="bg1"/>
                </a:solidFill>
              </a:rPr>
              <a:t>Source: Nielsen 2016, </a:t>
            </a:r>
            <a:r>
              <a:rPr lang="en-US" sz="800" i="1" dirty="0">
                <a:solidFill>
                  <a:schemeClr val="bg1"/>
                </a:solidFill>
              </a:rPr>
              <a:t>Emotions Give A Lift To Advertising; </a:t>
            </a:r>
            <a:r>
              <a:rPr lang="en-US" sz="800" dirty="0">
                <a:solidFill>
                  <a:schemeClr val="bg1"/>
                </a:solidFill>
              </a:rPr>
              <a:t>Nielsen Consumer Neuroscience Internal Study – FMCG Brands – 2015 </a:t>
            </a:r>
            <a:r>
              <a:rPr lang="en-US" sz="800" i="1" dirty="0">
                <a:solidFill>
                  <a:schemeClr val="bg1"/>
                </a:solidFill>
              </a:rPr>
              <a:t>(most recent landmark neuroscience study to be completed on this topic).</a:t>
            </a:r>
            <a:r>
              <a:rPr lang="en-US" sz="800" dirty="0">
                <a:solidFill>
                  <a:schemeClr val="bg1"/>
                </a:solidFill>
              </a:rPr>
              <a:t> Based on 100 ads across 25 fast-moving consumer goods (FMCG) industry. “Below Average”, “Average” and “Above Average” ads quantified based on people’s electroencephalogram activity (EEG) while viewing the ad. Each ad’s contribution to sales volume computed against the average ad for that brand. Electroencephalography (EEG) is a very precise technology that uses electrodes placed in contact with participants’ scalps to track and record patterns of brain wave activity.</a:t>
            </a:r>
          </a:p>
        </p:txBody>
      </p:sp>
      <p:sp>
        <p:nvSpPr>
          <p:cNvPr id="6" name="Slide Number Placeholder 5">
            <a:extLst>
              <a:ext uri="{FF2B5EF4-FFF2-40B4-BE49-F238E27FC236}">
                <a16:creationId xmlns:a16="http://schemas.microsoft.com/office/drawing/2014/main" id="{728E36A0-B1AD-487B-ABB0-64805E528460}"/>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8</a:t>
            </a:fld>
            <a:endParaRPr lang="en-US" dirty="0"/>
          </a:p>
        </p:txBody>
      </p:sp>
      <p:pic>
        <p:nvPicPr>
          <p:cNvPr id="7" name="Picture 6">
            <a:extLst>
              <a:ext uri="{FF2B5EF4-FFF2-40B4-BE49-F238E27FC236}">
                <a16:creationId xmlns:a16="http://schemas.microsoft.com/office/drawing/2014/main" id="{16C5591D-08B7-483B-86F2-114CB79F6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graphicFrame>
        <p:nvGraphicFramePr>
          <p:cNvPr id="10" name="Chart 9">
            <a:extLst>
              <a:ext uri="{FF2B5EF4-FFF2-40B4-BE49-F238E27FC236}">
                <a16:creationId xmlns:a16="http://schemas.microsoft.com/office/drawing/2014/main" id="{41BF427B-223A-49F6-9A22-DBF1136B5B4F}"/>
              </a:ext>
            </a:extLst>
          </p:cNvPr>
          <p:cNvGraphicFramePr/>
          <p:nvPr>
            <p:extLst>
              <p:ext uri="{D42A27DB-BD31-4B8C-83A1-F6EECF244321}">
                <p14:modId xmlns:p14="http://schemas.microsoft.com/office/powerpoint/2010/main" val="2061722187"/>
              </p:ext>
            </p:extLst>
          </p:nvPr>
        </p:nvGraphicFramePr>
        <p:xfrm>
          <a:off x="1633960" y="2224821"/>
          <a:ext cx="8924080" cy="339725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DF9E034-26CF-45AF-8868-DEF16C16BC78}"/>
              </a:ext>
            </a:extLst>
          </p:cNvPr>
          <p:cNvSpPr txBox="1"/>
          <p:nvPr/>
        </p:nvSpPr>
        <p:spPr>
          <a:xfrm>
            <a:off x="2291217" y="5582086"/>
            <a:ext cx="1846162" cy="307777"/>
          </a:xfrm>
          <a:prstGeom prst="rect">
            <a:avLst/>
          </a:prstGeom>
          <a:noFill/>
        </p:spPr>
        <p:txBody>
          <a:bodyPr wrap="square" rtlCol="0">
            <a:spAutoFit/>
          </a:bodyPr>
          <a:lstStyle/>
          <a:p>
            <a:pPr algn="ctr"/>
            <a:r>
              <a:rPr lang="en-US" sz="1400" b="1" dirty="0">
                <a:solidFill>
                  <a:schemeClr val="bg1"/>
                </a:solidFill>
              </a:rPr>
              <a:t>Below Average Ads</a:t>
            </a:r>
          </a:p>
        </p:txBody>
      </p:sp>
      <p:sp>
        <p:nvSpPr>
          <p:cNvPr id="12" name="TextBox 11">
            <a:extLst>
              <a:ext uri="{FF2B5EF4-FFF2-40B4-BE49-F238E27FC236}">
                <a16:creationId xmlns:a16="http://schemas.microsoft.com/office/drawing/2014/main" id="{7B872AD6-2FA4-4C5D-9AE8-C35F9CB76523}"/>
              </a:ext>
            </a:extLst>
          </p:cNvPr>
          <p:cNvSpPr txBox="1"/>
          <p:nvPr/>
        </p:nvSpPr>
        <p:spPr>
          <a:xfrm>
            <a:off x="5142206" y="5590637"/>
            <a:ext cx="1846162" cy="307777"/>
          </a:xfrm>
          <a:prstGeom prst="rect">
            <a:avLst/>
          </a:prstGeom>
          <a:noFill/>
        </p:spPr>
        <p:txBody>
          <a:bodyPr wrap="square" rtlCol="0">
            <a:spAutoFit/>
          </a:bodyPr>
          <a:lstStyle/>
          <a:p>
            <a:pPr algn="ctr"/>
            <a:r>
              <a:rPr lang="en-US" sz="1400" b="1" dirty="0">
                <a:solidFill>
                  <a:schemeClr val="bg1"/>
                </a:solidFill>
              </a:rPr>
              <a:t>Average Ads</a:t>
            </a:r>
          </a:p>
        </p:txBody>
      </p:sp>
      <p:sp>
        <p:nvSpPr>
          <p:cNvPr id="13" name="TextBox 12">
            <a:extLst>
              <a:ext uri="{FF2B5EF4-FFF2-40B4-BE49-F238E27FC236}">
                <a16:creationId xmlns:a16="http://schemas.microsoft.com/office/drawing/2014/main" id="{927EAB80-D016-4C5A-88E2-A510346877B9}"/>
              </a:ext>
            </a:extLst>
          </p:cNvPr>
          <p:cNvSpPr txBox="1"/>
          <p:nvPr/>
        </p:nvSpPr>
        <p:spPr>
          <a:xfrm>
            <a:off x="7983670" y="5582086"/>
            <a:ext cx="1846162" cy="307777"/>
          </a:xfrm>
          <a:prstGeom prst="rect">
            <a:avLst/>
          </a:prstGeom>
          <a:noFill/>
        </p:spPr>
        <p:txBody>
          <a:bodyPr wrap="square" rtlCol="0">
            <a:spAutoFit/>
          </a:bodyPr>
          <a:lstStyle/>
          <a:p>
            <a:pPr algn="ctr"/>
            <a:r>
              <a:rPr lang="en-US" sz="1400" b="1" dirty="0">
                <a:solidFill>
                  <a:schemeClr val="bg1"/>
                </a:solidFill>
              </a:rPr>
              <a:t>Above Average Ads</a:t>
            </a:r>
          </a:p>
        </p:txBody>
      </p:sp>
    </p:spTree>
    <p:extLst>
      <p:ext uri="{BB962C8B-B14F-4D97-AF65-F5344CB8AC3E}">
        <p14:creationId xmlns:p14="http://schemas.microsoft.com/office/powerpoint/2010/main" val="3207845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6" name="Rectangle 5"/>
          <p:cNvSpPr/>
          <p:nvPr/>
        </p:nvSpPr>
        <p:spPr>
          <a:xfrm>
            <a:off x="288597" y="1859538"/>
            <a:ext cx="11601578" cy="3672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prstClr val="white"/>
              </a:solidFill>
              <a:latin typeface="Trebuchet MS"/>
            </a:endParaRPr>
          </a:p>
        </p:txBody>
      </p:sp>
      <p:sp>
        <p:nvSpPr>
          <p:cNvPr id="14" name="TextBox 13"/>
          <p:cNvSpPr txBox="1"/>
          <p:nvPr/>
        </p:nvSpPr>
        <p:spPr>
          <a:xfrm>
            <a:off x="527257" y="3433615"/>
            <a:ext cx="3983829" cy="1477328"/>
          </a:xfrm>
          <a:prstGeom prst="rect">
            <a:avLst/>
          </a:prstGeom>
          <a:noFill/>
        </p:spPr>
        <p:txBody>
          <a:bodyPr wrap="square" rtlCol="0">
            <a:spAutoFit/>
          </a:bodyPr>
          <a:lstStyle/>
          <a:p>
            <a:pPr defTabSz="586082">
              <a:lnSpc>
                <a:spcPts val="1800"/>
              </a:lnSpc>
            </a:pPr>
            <a:r>
              <a:rPr lang="en-US" dirty="0">
                <a:solidFill>
                  <a:schemeClr val="accent6"/>
                </a:solidFill>
                <a:latin typeface="Trebuchet MS"/>
                <a:cs typeface="Trebuchet MS"/>
              </a:rPr>
              <a:t>It’s simple: ads need to be </a:t>
            </a:r>
            <a:r>
              <a:rPr lang="en-US" b="1" i="1" dirty="0">
                <a:solidFill>
                  <a:schemeClr val="accent6"/>
                </a:solidFill>
                <a:latin typeface="Trebuchet MS"/>
                <a:cs typeface="Trebuchet MS"/>
              </a:rPr>
              <a:t>helpful</a:t>
            </a:r>
            <a:r>
              <a:rPr lang="en-US" dirty="0">
                <a:solidFill>
                  <a:schemeClr val="accent6"/>
                </a:solidFill>
                <a:latin typeface="Trebuchet MS"/>
                <a:cs typeface="Trebuchet MS"/>
              </a:rPr>
              <a:t>, </a:t>
            </a:r>
            <a:r>
              <a:rPr lang="en-US" b="1" i="1" dirty="0">
                <a:solidFill>
                  <a:schemeClr val="accent6"/>
                </a:solidFill>
                <a:latin typeface="Trebuchet MS"/>
                <a:cs typeface="Trebuchet MS"/>
              </a:rPr>
              <a:t>relatable</a:t>
            </a:r>
            <a:r>
              <a:rPr lang="en-US" dirty="0">
                <a:solidFill>
                  <a:schemeClr val="accent6"/>
                </a:solidFill>
                <a:latin typeface="Trebuchet MS"/>
                <a:cs typeface="Trebuchet MS"/>
              </a:rPr>
              <a:t>, and </a:t>
            </a:r>
            <a:r>
              <a:rPr lang="en-US" b="1" i="1" dirty="0">
                <a:solidFill>
                  <a:schemeClr val="accent6"/>
                </a:solidFill>
                <a:latin typeface="Trebuchet MS"/>
                <a:cs typeface="Trebuchet MS"/>
              </a:rPr>
              <a:t>emotionally engaging.</a:t>
            </a:r>
          </a:p>
          <a:p>
            <a:pPr defTabSz="586082">
              <a:lnSpc>
                <a:spcPts val="1800"/>
              </a:lnSpc>
            </a:pPr>
            <a:endParaRPr lang="en-US" b="1" i="1" dirty="0">
              <a:solidFill>
                <a:schemeClr val="accent6"/>
              </a:solidFill>
              <a:latin typeface="Trebuchet MS"/>
              <a:cs typeface="Trebuchet MS"/>
            </a:endParaRPr>
          </a:p>
          <a:p>
            <a:pPr defTabSz="586082">
              <a:lnSpc>
                <a:spcPts val="1800"/>
              </a:lnSpc>
            </a:pPr>
            <a:r>
              <a:rPr lang="en-US" dirty="0">
                <a:solidFill>
                  <a:schemeClr val="accent6"/>
                </a:solidFill>
                <a:latin typeface="Trebuchet MS"/>
                <a:cs typeface="Trebuchet MS"/>
              </a:rPr>
              <a:t>They should also fit </a:t>
            </a:r>
            <a:r>
              <a:rPr lang="en-US" b="1" i="1" dirty="0">
                <a:solidFill>
                  <a:schemeClr val="accent6"/>
                </a:solidFill>
                <a:latin typeface="Trebuchet MS"/>
              </a:rPr>
              <a:t>seamlessly</a:t>
            </a:r>
            <a:r>
              <a:rPr lang="en-US" dirty="0">
                <a:solidFill>
                  <a:schemeClr val="accent6"/>
                </a:solidFill>
                <a:latin typeface="Trebuchet MS"/>
                <a:cs typeface="Trebuchet MS"/>
              </a:rPr>
              <a:t> into the programming.</a:t>
            </a:r>
          </a:p>
        </p:txBody>
      </p:sp>
      <p:sp>
        <p:nvSpPr>
          <p:cNvPr id="2" name="TextBox 1"/>
          <p:cNvSpPr txBox="1"/>
          <p:nvPr/>
        </p:nvSpPr>
        <p:spPr>
          <a:xfrm>
            <a:off x="9648744" y="3560078"/>
            <a:ext cx="184731" cy="446276"/>
          </a:xfrm>
          <a:prstGeom prst="rect">
            <a:avLst/>
          </a:prstGeom>
          <a:noFill/>
        </p:spPr>
        <p:txBody>
          <a:bodyPr wrap="none" rtlCol="0">
            <a:spAutoFit/>
          </a:bodyPr>
          <a:lstStyle/>
          <a:p>
            <a:pPr defTabSz="586082"/>
            <a:endParaRPr lang="en-US" sz="2300" dirty="0">
              <a:solidFill>
                <a:prstClr val="black"/>
              </a:solidFill>
              <a:latin typeface="Trebuchet MS"/>
            </a:endParaRPr>
          </a:p>
        </p:txBody>
      </p:sp>
      <p:sp>
        <p:nvSpPr>
          <p:cNvPr id="9" name="TextBox 8"/>
          <p:cNvSpPr txBox="1"/>
          <p:nvPr/>
        </p:nvSpPr>
        <p:spPr>
          <a:xfrm>
            <a:off x="4641051" y="2110559"/>
            <a:ext cx="7017816" cy="923330"/>
          </a:xfrm>
          <a:prstGeom prst="rect">
            <a:avLst/>
          </a:prstGeom>
          <a:noFill/>
        </p:spPr>
        <p:txBody>
          <a:bodyPr wrap="square" rtlCol="0">
            <a:spAutoFit/>
          </a:bodyPr>
          <a:lstStyle/>
          <a:p>
            <a:pPr defTabSz="586082"/>
            <a:r>
              <a:rPr lang="en-US" sz="1400" b="1" u="sng" dirty="0">
                <a:solidFill>
                  <a:prstClr val="black"/>
                </a:solidFill>
                <a:latin typeface="Trebuchet MS"/>
                <a:cs typeface="Trebuchet MS"/>
              </a:rPr>
              <a:t>Meet Consumer Needs</a:t>
            </a:r>
            <a:r>
              <a:rPr lang="en-US" sz="1400" b="1" dirty="0">
                <a:solidFill>
                  <a:prstClr val="black"/>
                </a:solidFill>
                <a:latin typeface="Trebuchet MS"/>
                <a:cs typeface="Trebuchet MS"/>
              </a:rPr>
              <a:t>:</a:t>
            </a:r>
          </a:p>
          <a:p>
            <a:pPr defTabSz="586082"/>
            <a:endParaRPr lang="en-US" sz="600" b="1" dirty="0">
              <a:solidFill>
                <a:prstClr val="black"/>
              </a:solidFill>
              <a:latin typeface="Trebuchet MS"/>
              <a:cs typeface="Trebuchet MS"/>
            </a:endParaRPr>
          </a:p>
          <a:p>
            <a:pPr defTabSz="586082"/>
            <a:endParaRPr lang="en-US" sz="200" b="1" dirty="0">
              <a:solidFill>
                <a:prstClr val="black"/>
              </a:solidFill>
              <a:latin typeface="Trebuchet MS"/>
              <a:cs typeface="Trebuchet MS"/>
            </a:endParaRPr>
          </a:p>
          <a:p>
            <a:pPr defTabSz="586082"/>
            <a:r>
              <a:rPr lang="en-US" sz="1600" b="1" u="sng" dirty="0">
                <a:solidFill>
                  <a:prstClr val="black"/>
                </a:solidFill>
                <a:latin typeface="Trebuchet MS"/>
                <a:cs typeface="Trebuchet MS"/>
              </a:rPr>
              <a:t>79%</a:t>
            </a:r>
            <a:r>
              <a:rPr lang="en-US" sz="1400" b="1" dirty="0">
                <a:solidFill>
                  <a:prstClr val="black"/>
                </a:solidFill>
                <a:latin typeface="Trebuchet MS"/>
                <a:cs typeface="Trebuchet MS"/>
              </a:rPr>
              <a:t> </a:t>
            </a:r>
            <a:r>
              <a:rPr lang="en-US" sz="1600" dirty="0">
                <a:solidFill>
                  <a:prstClr val="black"/>
                </a:solidFill>
                <a:latin typeface="Trebuchet MS"/>
                <a:cs typeface="Trebuchet MS"/>
              </a:rPr>
              <a:t>say it’s a great feeling when a brand helps them find a product they didn’t know they wanted</a:t>
            </a:r>
            <a:endParaRPr lang="en-US" sz="1400" u="sng" dirty="0">
              <a:solidFill>
                <a:prstClr val="black"/>
              </a:solidFill>
              <a:latin typeface="Trebuchet MS"/>
              <a:cs typeface="Trebuchet MS"/>
            </a:endParaRPr>
          </a:p>
        </p:txBody>
      </p:sp>
      <p:cxnSp>
        <p:nvCxnSpPr>
          <p:cNvPr id="4" name="Straight Connector 3"/>
          <p:cNvCxnSpPr/>
          <p:nvPr/>
        </p:nvCxnSpPr>
        <p:spPr>
          <a:xfrm>
            <a:off x="4623420" y="3117032"/>
            <a:ext cx="7041323" cy="0"/>
          </a:xfrm>
          <a:prstGeom prst="line">
            <a:avLst/>
          </a:prstGeom>
          <a:ln w="41275">
            <a:solidFill>
              <a:schemeClr val="accent6"/>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605790" y="4318838"/>
            <a:ext cx="7041323" cy="0"/>
          </a:xfrm>
          <a:prstGeom prst="line">
            <a:avLst/>
          </a:prstGeom>
          <a:ln w="41275">
            <a:solidFill>
              <a:schemeClr val="accent6"/>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27257" y="2404721"/>
            <a:ext cx="3371546" cy="712311"/>
          </a:xfrm>
          <a:prstGeom prst="rect">
            <a:avLst/>
          </a:prstGeom>
          <a:noFill/>
        </p:spPr>
        <p:txBody>
          <a:bodyPr wrap="square" rtlCol="0">
            <a:spAutoFit/>
          </a:bodyPr>
          <a:lstStyle/>
          <a:p>
            <a:pPr defTabSz="586082">
              <a:lnSpc>
                <a:spcPts val="2500"/>
              </a:lnSpc>
            </a:pPr>
            <a:r>
              <a:rPr lang="en-US" sz="2000" dirty="0">
                <a:solidFill>
                  <a:prstClr val="black"/>
                </a:solidFill>
                <a:latin typeface="Trebuchet MS"/>
              </a:rPr>
              <a:t>So What Does It Take For An Ad To Be </a:t>
            </a:r>
            <a:r>
              <a:rPr lang="en-US" sz="2000" i="1" dirty="0">
                <a:solidFill>
                  <a:prstClr val="black"/>
                </a:solidFill>
                <a:latin typeface="Trebuchet MS"/>
              </a:rPr>
              <a:t>Relevant</a:t>
            </a:r>
            <a:r>
              <a:rPr lang="en-US" sz="2000" dirty="0">
                <a:solidFill>
                  <a:prstClr val="black"/>
                </a:solidFill>
                <a:latin typeface="Trebuchet MS"/>
              </a:rPr>
              <a:t>? </a:t>
            </a:r>
            <a:endParaRPr lang="en-US" sz="2000" dirty="0">
              <a:solidFill>
                <a:prstClr val="black"/>
              </a:solidFill>
              <a:latin typeface="Trebuchet MS"/>
              <a:cs typeface="Trebuchet MS"/>
            </a:endParaRPr>
          </a:p>
        </p:txBody>
      </p:sp>
      <p:sp>
        <p:nvSpPr>
          <p:cNvPr id="22" name="TextBox 21">
            <a:extLst>
              <a:ext uri="{FF2B5EF4-FFF2-40B4-BE49-F238E27FC236}">
                <a16:creationId xmlns:a16="http://schemas.microsoft.com/office/drawing/2014/main" id="{EF6AA5C5-25EE-4767-912C-8EACD07C39B9}"/>
              </a:ext>
            </a:extLst>
          </p:cNvPr>
          <p:cNvSpPr txBox="1"/>
          <p:nvPr/>
        </p:nvSpPr>
        <p:spPr>
          <a:xfrm>
            <a:off x="4617544" y="3254034"/>
            <a:ext cx="7017816" cy="892552"/>
          </a:xfrm>
          <a:prstGeom prst="rect">
            <a:avLst/>
          </a:prstGeom>
          <a:noFill/>
        </p:spPr>
        <p:txBody>
          <a:bodyPr wrap="square" rtlCol="0">
            <a:spAutoFit/>
          </a:bodyPr>
          <a:lstStyle/>
          <a:p>
            <a:pPr defTabSz="586082"/>
            <a:r>
              <a:rPr lang="en-US" sz="1400" b="1" u="sng" dirty="0">
                <a:solidFill>
                  <a:prstClr val="black"/>
                </a:solidFill>
                <a:latin typeface="Trebuchet MS"/>
                <a:cs typeface="Trebuchet MS"/>
              </a:rPr>
              <a:t>Meet A Moment In Time</a:t>
            </a:r>
            <a:r>
              <a:rPr lang="en-US" sz="1400" b="1" dirty="0">
                <a:solidFill>
                  <a:prstClr val="black"/>
                </a:solidFill>
                <a:latin typeface="Trebuchet MS"/>
                <a:cs typeface="Trebuchet MS"/>
              </a:rPr>
              <a:t>:</a:t>
            </a:r>
          </a:p>
          <a:p>
            <a:pPr defTabSz="586082"/>
            <a:endParaRPr lang="en-US" sz="600" b="1" dirty="0">
              <a:solidFill>
                <a:prstClr val="black"/>
              </a:solidFill>
              <a:latin typeface="Trebuchet MS"/>
              <a:cs typeface="Trebuchet MS"/>
            </a:endParaRPr>
          </a:p>
          <a:p>
            <a:pPr defTabSz="586082"/>
            <a:r>
              <a:rPr lang="en-US" sz="1600" b="1" u="sng" dirty="0">
                <a:solidFill>
                  <a:prstClr val="black"/>
                </a:solidFill>
                <a:latin typeface="Trebuchet MS"/>
                <a:cs typeface="Trebuchet MS"/>
              </a:rPr>
              <a:t>70%</a:t>
            </a:r>
            <a:r>
              <a:rPr lang="en-US" sz="1600" dirty="0">
                <a:solidFill>
                  <a:prstClr val="black"/>
                </a:solidFill>
                <a:latin typeface="Trebuchet MS"/>
                <a:cs typeface="Trebuchet MS"/>
              </a:rPr>
              <a:t> like when an ad fits in with what they are watching / listening to/ reading</a:t>
            </a:r>
            <a:endParaRPr lang="en-US" sz="1600" b="1" u="sng" dirty="0">
              <a:solidFill>
                <a:prstClr val="black"/>
              </a:solidFill>
              <a:latin typeface="Trebuchet MS"/>
              <a:cs typeface="Trebuchet MS"/>
            </a:endParaRPr>
          </a:p>
        </p:txBody>
      </p:sp>
      <p:sp>
        <p:nvSpPr>
          <p:cNvPr id="23" name="TextBox 22">
            <a:extLst>
              <a:ext uri="{FF2B5EF4-FFF2-40B4-BE49-F238E27FC236}">
                <a16:creationId xmlns:a16="http://schemas.microsoft.com/office/drawing/2014/main" id="{DF6B6D02-FAF4-42FE-A63F-5EC630E2953D}"/>
              </a:ext>
            </a:extLst>
          </p:cNvPr>
          <p:cNvSpPr txBox="1"/>
          <p:nvPr/>
        </p:nvSpPr>
        <p:spPr>
          <a:xfrm>
            <a:off x="4611667" y="4515473"/>
            <a:ext cx="7017816" cy="646331"/>
          </a:xfrm>
          <a:prstGeom prst="rect">
            <a:avLst/>
          </a:prstGeom>
          <a:noFill/>
        </p:spPr>
        <p:txBody>
          <a:bodyPr wrap="square" rtlCol="0">
            <a:spAutoFit/>
          </a:bodyPr>
          <a:lstStyle/>
          <a:p>
            <a:pPr defTabSz="586082"/>
            <a:r>
              <a:rPr lang="en-US" sz="1400" b="1" u="sng" dirty="0">
                <a:solidFill>
                  <a:prstClr val="black"/>
                </a:solidFill>
                <a:latin typeface="Trebuchet MS"/>
                <a:cs typeface="Trebuchet MS"/>
              </a:rPr>
              <a:t>Evoke An Emotion</a:t>
            </a:r>
            <a:r>
              <a:rPr lang="en-US" sz="1400" b="1" dirty="0">
                <a:solidFill>
                  <a:prstClr val="black"/>
                </a:solidFill>
                <a:latin typeface="Trebuchet MS"/>
                <a:cs typeface="Trebuchet MS"/>
              </a:rPr>
              <a:t>:</a:t>
            </a:r>
          </a:p>
          <a:p>
            <a:pPr defTabSz="586082"/>
            <a:endParaRPr lang="en-US" sz="600" b="1" dirty="0">
              <a:solidFill>
                <a:prstClr val="black"/>
              </a:solidFill>
              <a:latin typeface="Trebuchet MS"/>
              <a:cs typeface="Trebuchet MS"/>
            </a:endParaRPr>
          </a:p>
          <a:p>
            <a:pPr defTabSz="586082"/>
            <a:r>
              <a:rPr lang="en-US" sz="1600" b="1" u="sng" dirty="0">
                <a:solidFill>
                  <a:prstClr val="black"/>
                </a:solidFill>
                <a:latin typeface="Trebuchet MS"/>
                <a:cs typeface="Trebuchet MS"/>
              </a:rPr>
              <a:t>71%</a:t>
            </a:r>
            <a:r>
              <a:rPr lang="en-US" sz="1600" dirty="0">
                <a:solidFill>
                  <a:prstClr val="black"/>
                </a:solidFill>
                <a:latin typeface="Trebuchet MS"/>
                <a:cs typeface="Trebuchet MS"/>
              </a:rPr>
              <a:t> like when ads make them feel something</a:t>
            </a:r>
            <a:endParaRPr lang="en-US" sz="1600" b="1" u="sng" dirty="0">
              <a:solidFill>
                <a:prstClr val="black"/>
              </a:solidFill>
              <a:latin typeface="Trebuchet MS"/>
              <a:cs typeface="Trebuchet MS"/>
            </a:endParaRPr>
          </a:p>
        </p:txBody>
      </p:sp>
      <p:sp>
        <p:nvSpPr>
          <p:cNvPr id="24" name="Rectangle 23">
            <a:extLst>
              <a:ext uri="{FF2B5EF4-FFF2-40B4-BE49-F238E27FC236}">
                <a16:creationId xmlns:a16="http://schemas.microsoft.com/office/drawing/2014/main" id="{CC2826FC-12CB-4CC2-861D-AFC5F867E19D}"/>
              </a:ext>
            </a:extLst>
          </p:cNvPr>
          <p:cNvSpPr/>
          <p:nvPr/>
        </p:nvSpPr>
        <p:spPr>
          <a:xfrm>
            <a:off x="68696" y="6273225"/>
            <a:ext cx="7977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Source: </a:t>
            </a:r>
            <a:r>
              <a:rPr kumimoji="0" lang="en-US" sz="800" b="0" i="1"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2018 Relevance Report;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partnered with Insight Strategy Group and Advertiser Perceptions to conduct the </a:t>
            </a:r>
            <a:r>
              <a:rPr kumimoji="0" lang="en-US" sz="800" b="0" i="0" u="none" strike="noStrike" kern="0" cap="none" spc="0" normalizeH="0" baseline="0" noProof="0" dirty="0" err="1">
                <a:ln>
                  <a:noFill/>
                </a:ln>
                <a:solidFill>
                  <a:sysClr val="windowText" lastClr="000000"/>
                </a:solidFill>
                <a:effectLst/>
                <a:uLnTx/>
                <a:uFillTx/>
                <a:latin typeface="Trebuchet MS" panose="020B0603020202020204" pitchFamily="34" charset="0"/>
                <a:ea typeface="+mn-ea"/>
                <a:cs typeface="+mn-cs"/>
              </a:rPr>
              <a:t>Xandr</a:t>
            </a: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 Relevance Report. Insight Strategy Group conducted research among Consumers; Nationally Representative Consumer Online Survey fielded between June 18-June 25, 2018 (N=3,022); In-home Ethnographies from July 16-July 20, 2018 (N=8); and Virtual Attention Diaries from May 31-June 6, 2018 (N=16). Advertiser Perceptions conducted research among Advertising and Marketing Professionals; Online Survey fielded between June 4-June 19, 2018 (N=500); Phone Interviews fielded July 12-July 23, 2018 (N=6).</a:t>
            </a:r>
          </a:p>
        </p:txBody>
      </p:sp>
      <p:sp>
        <p:nvSpPr>
          <p:cNvPr id="18" name="Slide Number Placeholder 5">
            <a:extLst>
              <a:ext uri="{FF2B5EF4-FFF2-40B4-BE49-F238E27FC236}">
                <a16:creationId xmlns:a16="http://schemas.microsoft.com/office/drawing/2014/main" id="{C0802871-EB9F-4401-9670-6A96EE4F1BB2}"/>
              </a:ext>
            </a:extLst>
          </p:cNvPr>
          <p:cNvSpPr>
            <a:spLocks noGrp="1"/>
          </p:cNvSpPr>
          <p:nvPr>
            <p:ph type="sldNum" sz="quarter" idx="4"/>
          </p:nvPr>
        </p:nvSpPr>
        <p:spPr>
          <a:xfrm>
            <a:off x="9221076" y="6395126"/>
            <a:ext cx="2844800" cy="513769"/>
          </a:xfrm>
          <a:prstGeom prst="rect">
            <a:avLst/>
          </a:prstGeom>
          <a:noFill/>
        </p:spPr>
        <p:txBody>
          <a:bodyPr wrap="square" rtlCol="0">
            <a:spAutoFit/>
          </a:bodyPr>
          <a:lstStyle>
            <a:lvl1pPr algn="r">
              <a:defRPr kumimoji="0" lang="en-US" sz="1800" b="0" i="0" u="none" strike="noStrike" cap="none" spc="0" normalizeH="0" baseline="0" smtClean="0">
                <a:ln>
                  <a:noFill/>
                </a:ln>
                <a:solidFill>
                  <a:prstClr val="white">
                    <a:lumMod val="85000"/>
                  </a:prstClr>
                </a:solidFill>
                <a:effectLst/>
                <a:uLnTx/>
                <a:uFillTx/>
                <a:latin typeface="Trebuchet MS"/>
                <a:cs typeface="Trebuchet MS"/>
              </a:defRPr>
            </a:lvl1pPr>
          </a:lstStyle>
          <a:p>
            <a:pPr defTabSz="586082"/>
            <a:fld id="{FC623D9C-B141-0E44-9A0E-426DA6A043B9}" type="slidenum">
              <a:rPr lang="en-US" smtClean="0"/>
              <a:pPr defTabSz="586082"/>
              <a:t>9</a:t>
            </a:fld>
            <a:endParaRPr lang="en-US" dirty="0"/>
          </a:p>
        </p:txBody>
      </p:sp>
      <p:pic>
        <p:nvPicPr>
          <p:cNvPr id="19" name="Picture 18">
            <a:extLst>
              <a:ext uri="{FF2B5EF4-FFF2-40B4-BE49-F238E27FC236}">
                <a16:creationId xmlns:a16="http://schemas.microsoft.com/office/drawing/2014/main" id="{E67DDAC4-BD1F-44AE-9410-A8C4DDBD7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416" y="6571058"/>
            <a:ext cx="2930461" cy="161904"/>
          </a:xfrm>
          <a:prstGeom prst="rect">
            <a:avLst/>
          </a:prstGeom>
          <a:noFill/>
        </p:spPr>
      </p:pic>
    </p:spTree>
    <p:extLst>
      <p:ext uri="{BB962C8B-B14F-4D97-AF65-F5344CB8AC3E}">
        <p14:creationId xmlns:p14="http://schemas.microsoft.com/office/powerpoint/2010/main" val="15648328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8372</Words>
  <Application>Microsoft Office PowerPoint</Application>
  <PresentationFormat>Widescreen</PresentationFormat>
  <Paragraphs>988</Paragraphs>
  <Slides>62</Slides>
  <Notes>39</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62</vt:i4>
      </vt:variant>
    </vt:vector>
  </HeadingPairs>
  <TitlesOfParts>
    <vt:vector size="82" baseType="lpstr">
      <vt:lpstr>Arial</vt:lpstr>
      <vt:lpstr>Book Antiqua</vt:lpstr>
      <vt:lpstr>Calibri</vt:lpstr>
      <vt:lpstr>Century</vt:lpstr>
      <vt:lpstr>Myanmar Text</vt:lpstr>
      <vt:lpstr>Tahoma</vt:lpstr>
      <vt:lpstr>Times New Roman</vt:lpstr>
      <vt:lpstr>Trebuchet MS</vt:lpstr>
      <vt:lpstr>Verdana</vt:lpstr>
      <vt:lpstr>1_Office Theme</vt:lpstr>
      <vt:lpstr>2_Office Theme</vt:lpstr>
      <vt:lpstr>6_Custom Design</vt:lpstr>
      <vt:lpstr>2_Custom Design</vt:lpstr>
      <vt:lpstr>8_Office Theme</vt:lpstr>
      <vt:lpstr>1_Custom Design</vt:lpstr>
      <vt:lpstr>3_Custom Design</vt:lpstr>
      <vt:lpstr>4_Custom Design</vt:lpstr>
      <vt:lpstr>Custom Design</vt:lpstr>
      <vt:lpstr>3_Office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Relevant Ads Are More Likely To Engage Viewers And Elicit An Emotional Response Which Help Increase Sales Volume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Number Of Addressable TV Households Has Grown Rapidly,  Increasing 30% In Just Two Years</vt:lpstr>
      <vt:lpstr>PowerPoint Presentation</vt:lpstr>
      <vt:lpstr>When Projected Out Across The 64 Million Household Footprint, Addressable TV’s Audience Universe Is Estimated To Be Approximately 162.2MM Persons 2+</vt:lpstr>
      <vt:lpstr>The Addressable TV Audience Is Larger Than Many Other Popular Digital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2416</cp:revision>
  <cp:lastPrinted>2019-12-16T22:05:17Z</cp:lastPrinted>
  <dcterms:created xsi:type="dcterms:W3CDTF">2018-10-04T18:25:34Z</dcterms:created>
  <dcterms:modified xsi:type="dcterms:W3CDTF">2019-12-16T22:08:31Z</dcterms:modified>
</cp:coreProperties>
</file>