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0"/>
  </p:notesMasterIdLst>
  <p:sldIdLst>
    <p:sldId id="2144327582" r:id="rId6"/>
    <p:sldId id="274" r:id="rId7"/>
    <p:sldId id="2144327572" r:id="rId8"/>
    <p:sldId id="2144327573" r:id="rId9"/>
    <p:sldId id="2144327575" r:id="rId10"/>
    <p:sldId id="2144327577" r:id="rId11"/>
    <p:sldId id="2144327576" r:id="rId12"/>
    <p:sldId id="2144327363" r:id="rId13"/>
    <p:sldId id="2144327579" r:id="rId14"/>
    <p:sldId id="2144327578" r:id="rId15"/>
    <p:sldId id="2144327580" r:id="rId16"/>
    <p:sldId id="2144327581" r:id="rId17"/>
    <p:sldId id="275" r:id="rId18"/>
    <p:sldId id="21443275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9FC"/>
    <a:srgbClr val="E2E8F1"/>
    <a:srgbClr val="002060"/>
    <a:srgbClr val="ED3C8D"/>
    <a:srgbClr val="1F1A62"/>
    <a:srgbClr val="00BFF2"/>
    <a:srgbClr val="1B1464"/>
    <a:srgbClr val="4EB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DE266-EA84-7F67-E25A-7849FF79B8A6}" v="1" dt="2021-07-06T18:41:51.322"/>
    <p1510:client id="{8C99F6AF-4F8C-CC49-8C2B-726D2156DE4B}" v="56" dt="2021-07-06T19:38:35.414"/>
    <p1510:client id="{994A0975-9747-0E93-E858-086FD6AEE24D}" v="32" dt="2021-07-06T14:55:52.138"/>
    <p1510:client id="{DFBAE10A-9035-4976-AAF2-21540A3176F8}" v="3" dt="2021-07-06T19:17:51.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27"/>
  </p:normalViewPr>
  <p:slideViewPr>
    <p:cSldViewPr snapToGrid="0">
      <p:cViewPr varScale="1">
        <p:scale>
          <a:sx n="123" d="100"/>
          <a:sy n="123" d="100"/>
        </p:scale>
        <p:origin x="6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AE09E-9A8A-45F8-98CB-BE9C5D2679E8}" type="datetimeFigureOut">
              <a:rPr lang="en-US" smtClean="0"/>
              <a:t>7/7/2021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8B830F-4847-49A9-AB54-2B869B94C498}" type="slidenum">
              <a:rPr lang="en-US" smtClean="0"/>
              <a:t>‹#›</a:t>
            </a:fld>
            <a:endParaRPr lang="en-US"/>
          </a:p>
        </p:txBody>
      </p:sp>
    </p:spTree>
    <p:extLst>
      <p:ext uri="{BB962C8B-B14F-4D97-AF65-F5344CB8AC3E}">
        <p14:creationId xmlns:p14="http://schemas.microsoft.com/office/powerpoint/2010/main" val="1232104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18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367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909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4088-B936-4B19-AC67-50CD2179CE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63D7CE-053B-4977-9C01-2AA381F4AD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22AC8-FEE7-468D-BF76-605DB29C5026}"/>
              </a:ext>
            </a:extLst>
          </p:cNvPr>
          <p:cNvSpPr>
            <a:spLocks noGrp="1"/>
          </p:cNvSpPr>
          <p:nvPr>
            <p:ph type="dt" sz="half" idx="10"/>
          </p:nvPr>
        </p:nvSpPr>
        <p:spPr/>
        <p:txBody>
          <a:bodyPr/>
          <a:lstStyle/>
          <a:p>
            <a:fld id="{428BEED6-9388-4CD2-9524-FA11B43C5EFB}" type="datetimeFigureOut">
              <a:rPr lang="en-US" smtClean="0"/>
              <a:t>7/7/2021</a:t>
            </a:fld>
            <a:endParaRPr lang="en-US"/>
          </a:p>
        </p:txBody>
      </p:sp>
      <p:sp>
        <p:nvSpPr>
          <p:cNvPr id="5" name="Footer Placeholder 4">
            <a:extLst>
              <a:ext uri="{FF2B5EF4-FFF2-40B4-BE49-F238E27FC236}">
                <a16:creationId xmlns:a16="http://schemas.microsoft.com/office/drawing/2014/main" id="{B50D0F86-1C35-4F8C-9CA5-340A86DEE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693791-A36D-430F-A453-3B7A9961CC8D}"/>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2582457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99B7-EF1A-4380-8881-C8E59F18CA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9C089F-29CF-444B-AF84-784D708FE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8E4FD-6C17-4E3E-BB3A-51BF24A0E4FF}"/>
              </a:ext>
            </a:extLst>
          </p:cNvPr>
          <p:cNvSpPr>
            <a:spLocks noGrp="1"/>
          </p:cNvSpPr>
          <p:nvPr>
            <p:ph type="dt" sz="half" idx="10"/>
          </p:nvPr>
        </p:nvSpPr>
        <p:spPr/>
        <p:txBody>
          <a:bodyPr/>
          <a:lstStyle/>
          <a:p>
            <a:fld id="{428BEED6-9388-4CD2-9524-FA11B43C5EFB}" type="datetimeFigureOut">
              <a:rPr lang="en-US" smtClean="0"/>
              <a:t>7/7/2021</a:t>
            </a:fld>
            <a:endParaRPr lang="en-US"/>
          </a:p>
        </p:txBody>
      </p:sp>
      <p:sp>
        <p:nvSpPr>
          <p:cNvPr id="5" name="Footer Placeholder 4">
            <a:extLst>
              <a:ext uri="{FF2B5EF4-FFF2-40B4-BE49-F238E27FC236}">
                <a16:creationId xmlns:a16="http://schemas.microsoft.com/office/drawing/2014/main" id="{F93713AC-72BF-4D42-8960-9E403B37B5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8293D-C45D-46A3-8424-A09AD510B81F}"/>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3988062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B6031F-19E3-4222-851B-99DC4B09F1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36A05F-CCA0-424B-BA46-34C3E618CC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9ABF1-1EE3-4879-A7AB-714C0E5AB687}"/>
              </a:ext>
            </a:extLst>
          </p:cNvPr>
          <p:cNvSpPr>
            <a:spLocks noGrp="1"/>
          </p:cNvSpPr>
          <p:nvPr>
            <p:ph type="dt" sz="half" idx="10"/>
          </p:nvPr>
        </p:nvSpPr>
        <p:spPr/>
        <p:txBody>
          <a:bodyPr/>
          <a:lstStyle/>
          <a:p>
            <a:fld id="{428BEED6-9388-4CD2-9524-FA11B43C5EFB}" type="datetimeFigureOut">
              <a:rPr lang="en-US" smtClean="0"/>
              <a:t>7/7/2021</a:t>
            </a:fld>
            <a:endParaRPr lang="en-US"/>
          </a:p>
        </p:txBody>
      </p:sp>
      <p:sp>
        <p:nvSpPr>
          <p:cNvPr id="5" name="Footer Placeholder 4">
            <a:extLst>
              <a:ext uri="{FF2B5EF4-FFF2-40B4-BE49-F238E27FC236}">
                <a16:creationId xmlns:a16="http://schemas.microsoft.com/office/drawing/2014/main" id="{4320ADB1-939B-47DC-873B-ACBFE676D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E599C-CC87-48B0-88B1-B5004D9DA547}"/>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1285686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3761466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70610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E2B77-68B6-41B4-B23C-DBFB3F0F4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297F44-78D9-47DB-A21B-1C214EF134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A1787-FA62-43B3-8F25-0D0DD6B2B557}"/>
              </a:ext>
            </a:extLst>
          </p:cNvPr>
          <p:cNvSpPr>
            <a:spLocks noGrp="1"/>
          </p:cNvSpPr>
          <p:nvPr>
            <p:ph type="dt" sz="half" idx="10"/>
          </p:nvPr>
        </p:nvSpPr>
        <p:spPr/>
        <p:txBody>
          <a:bodyPr/>
          <a:lstStyle/>
          <a:p>
            <a:fld id="{428BEED6-9388-4CD2-9524-FA11B43C5EFB}" type="datetimeFigureOut">
              <a:rPr lang="en-US" smtClean="0"/>
              <a:t>7/7/2021</a:t>
            </a:fld>
            <a:endParaRPr lang="en-US"/>
          </a:p>
        </p:txBody>
      </p:sp>
      <p:sp>
        <p:nvSpPr>
          <p:cNvPr id="5" name="Footer Placeholder 4">
            <a:extLst>
              <a:ext uri="{FF2B5EF4-FFF2-40B4-BE49-F238E27FC236}">
                <a16:creationId xmlns:a16="http://schemas.microsoft.com/office/drawing/2014/main" id="{F4189AF0-7372-4807-84F7-2F25DD36E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91FA8-8D79-4581-8269-F6AB8A32AB84}"/>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3660743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0A96-4804-41BB-9672-75DB8400AB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072B1C-FDD4-437C-9074-282114B51C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490DB2-44F6-43C1-8F99-F253FF648EB6}"/>
              </a:ext>
            </a:extLst>
          </p:cNvPr>
          <p:cNvSpPr>
            <a:spLocks noGrp="1"/>
          </p:cNvSpPr>
          <p:nvPr>
            <p:ph type="dt" sz="half" idx="10"/>
          </p:nvPr>
        </p:nvSpPr>
        <p:spPr/>
        <p:txBody>
          <a:bodyPr/>
          <a:lstStyle/>
          <a:p>
            <a:fld id="{428BEED6-9388-4CD2-9524-FA11B43C5EFB}" type="datetimeFigureOut">
              <a:rPr lang="en-US" smtClean="0"/>
              <a:t>7/7/2021</a:t>
            </a:fld>
            <a:endParaRPr lang="en-US"/>
          </a:p>
        </p:txBody>
      </p:sp>
      <p:sp>
        <p:nvSpPr>
          <p:cNvPr id="5" name="Footer Placeholder 4">
            <a:extLst>
              <a:ext uri="{FF2B5EF4-FFF2-40B4-BE49-F238E27FC236}">
                <a16:creationId xmlns:a16="http://schemas.microsoft.com/office/drawing/2014/main" id="{514F24B4-E811-42F4-AB57-3AE219C56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5B8DD-AC6C-49F7-B7B9-1C9D09BA2AB5}"/>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1767958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0DF99-5055-4D12-8320-9B3D2EE43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4DBF30-DF0D-4B39-B35A-3E4BEE208A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41FF7B-B567-49D5-94BD-621C060364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971D5B-2A86-49E0-8896-3B24161DCECC}"/>
              </a:ext>
            </a:extLst>
          </p:cNvPr>
          <p:cNvSpPr>
            <a:spLocks noGrp="1"/>
          </p:cNvSpPr>
          <p:nvPr>
            <p:ph type="dt" sz="half" idx="10"/>
          </p:nvPr>
        </p:nvSpPr>
        <p:spPr/>
        <p:txBody>
          <a:bodyPr/>
          <a:lstStyle/>
          <a:p>
            <a:fld id="{428BEED6-9388-4CD2-9524-FA11B43C5EFB}" type="datetimeFigureOut">
              <a:rPr lang="en-US" smtClean="0"/>
              <a:t>7/7/2021</a:t>
            </a:fld>
            <a:endParaRPr lang="en-US"/>
          </a:p>
        </p:txBody>
      </p:sp>
      <p:sp>
        <p:nvSpPr>
          <p:cNvPr id="6" name="Footer Placeholder 5">
            <a:extLst>
              <a:ext uri="{FF2B5EF4-FFF2-40B4-BE49-F238E27FC236}">
                <a16:creationId xmlns:a16="http://schemas.microsoft.com/office/drawing/2014/main" id="{020C1960-A358-4171-B0A6-397891FF8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C8A1F-B077-46C1-A12F-090EACF733B8}"/>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41922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C6CE8-AFA5-4917-B054-AAE2919D85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419A16-392E-48E3-9186-8EC922499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7EB8D6-41AB-4DD8-B9DB-5EB9C8A864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2B3EEB-8BCD-4566-9D9B-DCEE0A430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6F53E7-5AAD-4918-B67E-154A01743F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51F79-D3AF-4450-90FF-753AA5D09A5C}"/>
              </a:ext>
            </a:extLst>
          </p:cNvPr>
          <p:cNvSpPr>
            <a:spLocks noGrp="1"/>
          </p:cNvSpPr>
          <p:nvPr>
            <p:ph type="dt" sz="half" idx="10"/>
          </p:nvPr>
        </p:nvSpPr>
        <p:spPr/>
        <p:txBody>
          <a:bodyPr/>
          <a:lstStyle/>
          <a:p>
            <a:fld id="{428BEED6-9388-4CD2-9524-FA11B43C5EFB}" type="datetimeFigureOut">
              <a:rPr lang="en-US" smtClean="0"/>
              <a:t>7/7/2021</a:t>
            </a:fld>
            <a:endParaRPr lang="en-US"/>
          </a:p>
        </p:txBody>
      </p:sp>
      <p:sp>
        <p:nvSpPr>
          <p:cNvPr id="8" name="Footer Placeholder 7">
            <a:extLst>
              <a:ext uri="{FF2B5EF4-FFF2-40B4-BE49-F238E27FC236}">
                <a16:creationId xmlns:a16="http://schemas.microsoft.com/office/drawing/2014/main" id="{DF7F8F95-024B-4CDB-B160-25903293DD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231EB1-8C10-481E-8677-AE1285FCC8C7}"/>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2305640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6DAB-3425-4C0D-B3EF-5729C7AFE9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EB1193-45B2-4A63-92BF-D5772FC41D9B}"/>
              </a:ext>
            </a:extLst>
          </p:cNvPr>
          <p:cNvSpPr>
            <a:spLocks noGrp="1"/>
          </p:cNvSpPr>
          <p:nvPr>
            <p:ph type="dt" sz="half" idx="10"/>
          </p:nvPr>
        </p:nvSpPr>
        <p:spPr/>
        <p:txBody>
          <a:bodyPr/>
          <a:lstStyle/>
          <a:p>
            <a:fld id="{428BEED6-9388-4CD2-9524-FA11B43C5EFB}" type="datetimeFigureOut">
              <a:rPr lang="en-US" smtClean="0"/>
              <a:t>7/7/2021</a:t>
            </a:fld>
            <a:endParaRPr lang="en-US"/>
          </a:p>
        </p:txBody>
      </p:sp>
      <p:sp>
        <p:nvSpPr>
          <p:cNvPr id="4" name="Footer Placeholder 3">
            <a:extLst>
              <a:ext uri="{FF2B5EF4-FFF2-40B4-BE49-F238E27FC236}">
                <a16:creationId xmlns:a16="http://schemas.microsoft.com/office/drawing/2014/main" id="{B036FFC6-4CBA-4DDC-A17F-BF6343DE32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E811C7-0721-4234-B433-45CA05552E93}"/>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174535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89ECDC-A511-42F7-B027-65E6B165A5C7}"/>
              </a:ext>
            </a:extLst>
          </p:cNvPr>
          <p:cNvSpPr>
            <a:spLocks noGrp="1"/>
          </p:cNvSpPr>
          <p:nvPr>
            <p:ph type="dt" sz="half" idx="10"/>
          </p:nvPr>
        </p:nvSpPr>
        <p:spPr/>
        <p:txBody>
          <a:bodyPr/>
          <a:lstStyle/>
          <a:p>
            <a:fld id="{428BEED6-9388-4CD2-9524-FA11B43C5EFB}" type="datetimeFigureOut">
              <a:rPr lang="en-US" smtClean="0"/>
              <a:t>7/7/2021</a:t>
            </a:fld>
            <a:endParaRPr lang="en-US"/>
          </a:p>
        </p:txBody>
      </p:sp>
      <p:sp>
        <p:nvSpPr>
          <p:cNvPr id="3" name="Footer Placeholder 2">
            <a:extLst>
              <a:ext uri="{FF2B5EF4-FFF2-40B4-BE49-F238E27FC236}">
                <a16:creationId xmlns:a16="http://schemas.microsoft.com/office/drawing/2014/main" id="{5DBDA9A0-8973-4CED-826D-9BA2627A66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34538F-15C0-4C0F-9C37-D541903AC9E3}"/>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388255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BFD2-7987-4681-BC70-C4D96FC7F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E5815A-3F1E-42A9-B2F2-99C030C2DC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7D0E03-5442-4F66-8678-F602D302FF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7E30F2-E549-4C14-A594-733249590B94}"/>
              </a:ext>
            </a:extLst>
          </p:cNvPr>
          <p:cNvSpPr>
            <a:spLocks noGrp="1"/>
          </p:cNvSpPr>
          <p:nvPr>
            <p:ph type="dt" sz="half" idx="10"/>
          </p:nvPr>
        </p:nvSpPr>
        <p:spPr/>
        <p:txBody>
          <a:bodyPr/>
          <a:lstStyle/>
          <a:p>
            <a:fld id="{428BEED6-9388-4CD2-9524-FA11B43C5EFB}" type="datetimeFigureOut">
              <a:rPr lang="en-US" smtClean="0"/>
              <a:t>7/7/2021</a:t>
            </a:fld>
            <a:endParaRPr lang="en-US"/>
          </a:p>
        </p:txBody>
      </p:sp>
      <p:sp>
        <p:nvSpPr>
          <p:cNvPr id="6" name="Footer Placeholder 5">
            <a:extLst>
              <a:ext uri="{FF2B5EF4-FFF2-40B4-BE49-F238E27FC236}">
                <a16:creationId xmlns:a16="http://schemas.microsoft.com/office/drawing/2014/main" id="{76E20721-7FEB-4D8E-A688-EC8DCADC4F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DEBC7A-43C8-4E55-9CAC-55F7197B9C9F}"/>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233495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2448-E770-4071-911C-1E77803AC2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E585D8-CC70-411F-AEBD-0389C43845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A1CAE3-AB42-4F68-951D-7A8F9D49A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4D0FF-64C0-41FB-9202-C4B1A92D017E}"/>
              </a:ext>
            </a:extLst>
          </p:cNvPr>
          <p:cNvSpPr>
            <a:spLocks noGrp="1"/>
          </p:cNvSpPr>
          <p:nvPr>
            <p:ph type="dt" sz="half" idx="10"/>
          </p:nvPr>
        </p:nvSpPr>
        <p:spPr/>
        <p:txBody>
          <a:bodyPr/>
          <a:lstStyle/>
          <a:p>
            <a:fld id="{428BEED6-9388-4CD2-9524-FA11B43C5EFB}" type="datetimeFigureOut">
              <a:rPr lang="en-US" smtClean="0"/>
              <a:t>7/7/2021</a:t>
            </a:fld>
            <a:endParaRPr lang="en-US"/>
          </a:p>
        </p:txBody>
      </p:sp>
      <p:sp>
        <p:nvSpPr>
          <p:cNvPr id="6" name="Footer Placeholder 5">
            <a:extLst>
              <a:ext uri="{FF2B5EF4-FFF2-40B4-BE49-F238E27FC236}">
                <a16:creationId xmlns:a16="http://schemas.microsoft.com/office/drawing/2014/main" id="{6F177044-80D5-41FD-87A4-646CB4560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B579A1-6A52-47FE-962A-0A7C1844A064}"/>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2514011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932D22-C266-47D6-97F8-013BF6470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D92A80-21E9-464E-865C-F2E6F1BE91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CD559-A8BD-416E-9C83-AE583CB592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BEED6-9388-4CD2-9524-FA11B43C5EFB}" type="datetimeFigureOut">
              <a:rPr lang="en-US" smtClean="0"/>
              <a:t>7/7/2021</a:t>
            </a:fld>
            <a:endParaRPr lang="en-US"/>
          </a:p>
        </p:txBody>
      </p:sp>
      <p:sp>
        <p:nvSpPr>
          <p:cNvPr id="5" name="Footer Placeholder 4">
            <a:extLst>
              <a:ext uri="{FF2B5EF4-FFF2-40B4-BE49-F238E27FC236}">
                <a16:creationId xmlns:a16="http://schemas.microsoft.com/office/drawing/2014/main" id="{8B1F28E3-D0BD-4BB9-8ADF-0C0929917B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6ECF60-46F4-47E3-AC8B-6C80A87D01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0F725-F428-447D-ACA2-2CB5D2E257A6}" type="slidenum">
              <a:rPr lang="en-US" smtClean="0"/>
              <a:t>‹#›</a:t>
            </a:fld>
            <a:endParaRPr lang="en-US"/>
          </a:p>
        </p:txBody>
      </p:sp>
    </p:spTree>
    <p:extLst>
      <p:ext uri="{BB962C8B-B14F-4D97-AF65-F5344CB8AC3E}">
        <p14:creationId xmlns:p14="http://schemas.microsoft.com/office/powerpoint/2010/main" val="4169031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10758"/>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thevab.wistia.com/medias/n139dmaig2" TargetMode="External"/><Relationship Id="rId5" Type="http://schemas.openxmlformats.org/officeDocument/2006/relationships/image" Target="../media/image23.png"/><Relationship Id="rId4" Type="http://schemas.openxmlformats.org/officeDocument/2006/relationships/hyperlink" Target="https://thevab.wistia.com/medias/ydfnv1cee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thevab.com/vab-happenings/multicultural-marketing-resource-center" TargetMode="External"/><Relationship Id="rId3" Type="http://schemas.openxmlformats.org/officeDocument/2006/relationships/image" Target="../media/image26.png"/><Relationship Id="rId7" Type="http://schemas.openxmlformats.org/officeDocument/2006/relationships/image" Target="../media/image7.png"/><Relationship Id="rId2" Type="http://schemas.openxmlformats.org/officeDocument/2006/relationships/hyperlink" Target="https://thevab.com/insight/Do-The-Right-Thing" TargetMode="External"/><Relationship Id="rId1" Type="http://schemas.openxmlformats.org/officeDocument/2006/relationships/slideLayout" Target="../slideLayouts/slideLayout7.xml"/><Relationship Id="rId6" Type="http://schemas.openxmlformats.org/officeDocument/2006/relationships/hyperlink" Target="https://thevab.com/signin" TargetMode="External"/><Relationship Id="rId5" Type="http://schemas.openxmlformats.org/officeDocument/2006/relationships/image" Target="../media/image27.png"/><Relationship Id="rId4" Type="http://schemas.openxmlformats.org/officeDocument/2006/relationships/hyperlink" Target="https://thevab.com/insight/discover-difference-guide" TargetMode="Externa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thevab.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thevab.wistia.com/medias/c8pof47l4g" TargetMode="External"/><Relationship Id="rId4" Type="http://schemas.openxmlformats.org/officeDocument/2006/relationships/hyperlink" Target="https://thevab.wistia.com/medias/4xufxsflk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thevab.wistia.com/medias/iwifoz3le5" TargetMode="External"/><Relationship Id="rId5" Type="http://schemas.openxmlformats.org/officeDocument/2006/relationships/image" Target="../media/image11.png"/><Relationship Id="rId4" Type="http://schemas.openxmlformats.org/officeDocument/2006/relationships/hyperlink" Target="https://thevab.wistia.com/medias/o4g476508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thevab.wistia.com/medias/5g91l08fd7" TargetMode="External"/><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thevab.wistia.com/medias/v82tvygmpp" TargetMode="External"/><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hyperlink" Target="https://thevab.wistia.com/medias/xd3f9g0u9h" TargetMode="Externa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thevab.wistia.com/medias/eud9mr6apd" TargetMode="External"/><Relationship Id="rId5" Type="http://schemas.openxmlformats.org/officeDocument/2006/relationships/image" Target="../media/image19.png"/><Relationship Id="rId4" Type="http://schemas.openxmlformats.org/officeDocument/2006/relationships/hyperlink" Target="https://thevab.wistia.com/medias/4zciriplrx" TargetMode="Externa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E248F0-D5AC-4461-B149-E687F7E97EB9}"/>
              </a:ext>
            </a:extLst>
          </p:cNvPr>
          <p:cNvSpPr/>
          <p:nvPr/>
        </p:nvSpPr>
        <p:spPr>
          <a:xfrm>
            <a:off x="0" y="-1861"/>
            <a:ext cx="12191999" cy="6859861"/>
          </a:xfrm>
          <a:prstGeom prst="rect">
            <a:avLst/>
          </a:prstGeom>
          <a:solidFill>
            <a:srgbClr val="F5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B473BB6-5640-46EF-A2C8-C9B52CD11E66}"/>
              </a:ext>
            </a:extLst>
          </p:cNvPr>
          <p:cNvSpPr txBox="1"/>
          <p:nvPr/>
        </p:nvSpPr>
        <p:spPr>
          <a:xfrm>
            <a:off x="350101" y="4386157"/>
            <a:ext cx="672230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Diversity, Inclusion and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ED3C8D"/>
                </a:solidFill>
                <a:latin typeface="Helvetica" pitchFamily="2" charset="0"/>
              </a:rPr>
              <a:t>Actionable Takeaways from the Summit</a:t>
            </a:r>
            <a:endParaRPr kumimoji="0" lang="en-US" sz="2400" i="1"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5" name="Picture 4">
            <a:extLst>
              <a:ext uri="{FF2B5EF4-FFF2-40B4-BE49-F238E27FC236}">
                <a16:creationId xmlns:a16="http://schemas.microsoft.com/office/drawing/2014/main" id="{0683EFE1-3FC3-45A6-9234-033ECFFB3F2F}"/>
              </a:ext>
            </a:extLst>
          </p:cNvPr>
          <p:cNvPicPr>
            <a:picLocks noChangeAspect="1"/>
          </p:cNvPicPr>
          <p:nvPr/>
        </p:nvPicPr>
        <p:blipFill rotWithShape="1">
          <a:blip r:embed="rId2"/>
          <a:srcRect r="-1682"/>
          <a:stretch/>
        </p:blipFill>
        <p:spPr>
          <a:xfrm>
            <a:off x="460137" y="2978137"/>
            <a:ext cx="3868131" cy="1142458"/>
          </a:xfrm>
          <a:prstGeom prst="rect">
            <a:avLst/>
          </a:prstGeom>
          <a:ln>
            <a:solidFill>
              <a:srgbClr val="3399FF"/>
            </a:solidFill>
          </a:ln>
          <a:effectLst/>
        </p:spPr>
      </p:pic>
      <p:pic>
        <p:nvPicPr>
          <p:cNvPr id="2" name="Picture 1">
            <a:extLst>
              <a:ext uri="{FF2B5EF4-FFF2-40B4-BE49-F238E27FC236}">
                <a16:creationId xmlns:a16="http://schemas.microsoft.com/office/drawing/2014/main" id="{CC342083-7916-4F28-AC73-CEF3712E1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0288" y="228164"/>
            <a:ext cx="1826273" cy="636987"/>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40F2E897-303C-5945-914A-619CABD01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5162" y="338546"/>
            <a:ext cx="7076838" cy="4770886"/>
          </a:xfrm>
          <a:prstGeom prst="rect">
            <a:avLst/>
          </a:prstGeom>
        </p:spPr>
      </p:pic>
    </p:spTree>
    <p:extLst>
      <p:ext uri="{BB962C8B-B14F-4D97-AF65-F5344CB8AC3E}">
        <p14:creationId xmlns:p14="http://schemas.microsoft.com/office/powerpoint/2010/main" val="3875331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05D15F6-AD1D-4C11-9715-2577B06185D9}"/>
              </a:ext>
            </a:extLst>
          </p:cNvPr>
          <p:cNvSpPr/>
          <p:nvPr/>
        </p:nvSpPr>
        <p:spPr>
          <a:xfrm>
            <a:off x="-25655" y="-77996"/>
            <a:ext cx="12243310" cy="716935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2A1EB0DF-F672-4861-994C-4CFBC89B91A6}"/>
              </a:ext>
            </a:extLst>
          </p:cNvPr>
          <p:cNvSpPr txBox="1"/>
          <p:nvPr/>
        </p:nvSpPr>
        <p:spPr>
          <a:xfrm>
            <a:off x="6677025" y="3110219"/>
            <a:ext cx="5137547" cy="3004027"/>
          </a:xfrm>
          <a:prstGeom prst="rect">
            <a:avLst/>
          </a:prstGeom>
          <a:noFill/>
        </p:spPr>
        <p:txBody>
          <a:bodyPr wrap="square">
            <a:spAutoFit/>
          </a:bodyPr>
          <a:lstStyle/>
          <a:p>
            <a:pPr marR="0" lvl="0">
              <a:lnSpc>
                <a:spcPct val="107000"/>
              </a:lnSpc>
              <a:spcBef>
                <a:spcPts val="0"/>
              </a:spcBef>
              <a:spcAft>
                <a:spcPts val="0"/>
              </a:spcAft>
            </a:pPr>
            <a:endParaRPr lang="en-US"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4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rPr>
              <a:t>Seek out the feedback loop.</a:t>
            </a:r>
            <a:endParaRPr lang="en-US" sz="2400" b="1" dirty="0">
              <a:solidFill>
                <a:srgbClr val="ED3C8D"/>
              </a:solidFill>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600" dirty="0">
                <a:solidFill>
                  <a:srgbClr val="002060"/>
                </a:solidFill>
                <a:effectLst/>
                <a:latin typeface="Helvetica" panose="020B0604020202020204" pitchFamily="2" charset="0"/>
                <a:ea typeface="Calibri" panose="020F0502020204030204" pitchFamily="34" charset="0"/>
                <a:cs typeface="Times New Roman" panose="02020603050405020304" pitchFamily="18" charset="0"/>
              </a:rPr>
              <a:t>As we target and message multicultural audiences, we can also learn from them.  That feedback loop makes for more informed campaigns in the future—a better brand interaction for both marketers and consumers. </a:t>
            </a:r>
          </a:p>
        </p:txBody>
      </p:sp>
      <p:sp>
        <p:nvSpPr>
          <p:cNvPr id="9" name="TextBox 8">
            <a:extLst>
              <a:ext uri="{FF2B5EF4-FFF2-40B4-BE49-F238E27FC236}">
                <a16:creationId xmlns:a16="http://schemas.microsoft.com/office/drawing/2014/main" id="{59B0A186-EF62-4AD5-90EE-BE0580552222}"/>
              </a:ext>
            </a:extLst>
          </p:cNvPr>
          <p:cNvSpPr txBox="1"/>
          <p:nvPr/>
        </p:nvSpPr>
        <p:spPr>
          <a:xfrm>
            <a:off x="655326" y="605726"/>
            <a:ext cx="5069682" cy="3046988"/>
          </a:xfrm>
          <a:prstGeom prst="rect">
            <a:avLst/>
          </a:prstGeom>
          <a:noFill/>
        </p:spPr>
        <p:txBody>
          <a:bodyPr wrap="square">
            <a:spAutoFit/>
          </a:bodyPr>
          <a:lstStyle/>
          <a:p>
            <a:r>
              <a:rPr lang="en-US" sz="2400" b="1" dirty="0">
                <a:solidFill>
                  <a:srgbClr val="ED3C8D"/>
                </a:solidFill>
                <a:latin typeface="Helvetica" panose="020B0604020202020204" pitchFamily="2" charset="0"/>
                <a:ea typeface="Times New Roman" panose="02020603050405020304" pitchFamily="18" charset="0"/>
                <a:cs typeface="Calibri" panose="020F0502020204030204" pitchFamily="34" charset="0"/>
              </a:rPr>
              <a:t>Know that e</a:t>
            </a:r>
            <a:r>
              <a:rPr lang="en-US" sz="2400" b="1" dirty="0">
                <a:solidFill>
                  <a:srgbClr val="ED3C8D"/>
                </a:solidFill>
                <a:effectLst/>
                <a:latin typeface="Helvetica" panose="020B0604020202020204" pitchFamily="2" charset="0"/>
                <a:ea typeface="Times New Roman" panose="02020603050405020304" pitchFamily="18" charset="0"/>
                <a:cs typeface="Calibri" panose="020F0502020204030204" pitchFamily="34" charset="0"/>
              </a:rPr>
              <a:t>veryone can make a difference.</a:t>
            </a:r>
          </a:p>
          <a:p>
            <a:endParaRPr lang="en-US" sz="1600" b="1" dirty="0">
              <a:solidFill>
                <a:srgbClr val="002060"/>
              </a:solidFill>
              <a:latin typeface="Helvetica" panose="020B0604020202020204" pitchFamily="2" charset="0"/>
              <a:ea typeface="Times New Roman" panose="02020603050405020304" pitchFamily="18" charset="0"/>
              <a:cs typeface="Calibri" panose="020F0502020204030204" pitchFamily="34" charset="0"/>
            </a:endParaRPr>
          </a:p>
          <a:p>
            <a:endParaRPr lang="en-US" sz="1600" b="1" dirty="0">
              <a:solidFill>
                <a:srgbClr val="002060"/>
              </a:solidFill>
              <a:latin typeface="Helvetica" panose="020B0604020202020204" pitchFamily="2" charset="0"/>
              <a:ea typeface="Times New Roman" panose="02020603050405020304" pitchFamily="18" charset="0"/>
              <a:cs typeface="Calibri" panose="020F0502020204030204" pitchFamily="34" charset="0"/>
            </a:endParaRPr>
          </a:p>
          <a:p>
            <a:endParaRPr lang="en-US" sz="1600" b="1" dirty="0">
              <a:solidFill>
                <a:srgbClr val="002060"/>
              </a:solidFill>
              <a:latin typeface="Helvetica" panose="020B0604020202020204" pitchFamily="2" charset="0"/>
              <a:ea typeface="Times New Roman" panose="02020603050405020304" pitchFamily="18" charset="0"/>
              <a:cs typeface="Calibri" panose="020F0502020204030204" pitchFamily="34" charset="0"/>
            </a:endParaRPr>
          </a:p>
          <a:p>
            <a:r>
              <a:rPr lang="en-US" sz="1600" dirty="0">
                <a:solidFill>
                  <a:srgbClr val="002060"/>
                </a:solidFill>
                <a:effectLst/>
                <a:latin typeface="Helvetica" panose="020B0604020202020204" pitchFamily="2" charset="0"/>
                <a:ea typeface="Times New Roman" panose="02020603050405020304" pitchFamily="18" charset="0"/>
                <a:cs typeface="Calibri" panose="020F0502020204030204" pitchFamily="34" charset="0"/>
              </a:rPr>
              <a:t>Take a step back and analyze what are you doing well, where there are areas of opportunity, and</a:t>
            </a:r>
            <a:r>
              <a:rPr lang="en-US" sz="1600" dirty="0">
                <a:solidFill>
                  <a:srgbClr val="002060"/>
                </a:solidFill>
                <a:latin typeface="Helvetica" panose="020B0604020202020204" pitchFamily="2" charset="0"/>
                <a:ea typeface="Times New Roman" panose="02020603050405020304" pitchFamily="18" charset="0"/>
                <a:cs typeface="Calibri" panose="020F0502020204030204" pitchFamily="34" charset="0"/>
              </a:rPr>
              <a:t> w</a:t>
            </a:r>
            <a:r>
              <a:rPr lang="en-US" sz="1600" dirty="0">
                <a:solidFill>
                  <a:srgbClr val="002060"/>
                </a:solidFill>
                <a:effectLst/>
                <a:latin typeface="Helvetica" panose="020B0604020202020204" pitchFamily="2" charset="0"/>
                <a:ea typeface="Times New Roman" panose="02020603050405020304" pitchFamily="18" charset="0"/>
                <a:cs typeface="Calibri" panose="020F0502020204030204" pitchFamily="34" charset="0"/>
              </a:rPr>
              <a:t>here there’s white space in your industry to position your company as a diversity market leader. Take personal accountability, every single person can make a difference. </a:t>
            </a:r>
            <a:endParaRPr lang="en-US" sz="1600" dirty="0">
              <a:solidFill>
                <a:srgbClr val="002060"/>
              </a:solidFill>
              <a:latin typeface="Helvetica" panose="020B0604020202020204" pitchFamily="2" charset="0"/>
            </a:endParaRPr>
          </a:p>
        </p:txBody>
      </p:sp>
      <p:sp>
        <p:nvSpPr>
          <p:cNvPr id="12" name="TextBox 11">
            <a:extLst>
              <a:ext uri="{FF2B5EF4-FFF2-40B4-BE49-F238E27FC236}">
                <a16:creationId xmlns:a16="http://schemas.microsoft.com/office/drawing/2014/main" id="{C7378205-0E78-4967-A501-9989D9EB5A31}"/>
              </a:ext>
            </a:extLst>
          </p:cNvPr>
          <p:cNvSpPr txBox="1"/>
          <p:nvPr/>
        </p:nvSpPr>
        <p:spPr>
          <a:xfrm>
            <a:off x="655326" y="3763807"/>
            <a:ext cx="5069682" cy="2345450"/>
          </a:xfrm>
          <a:prstGeom prst="rect">
            <a:avLst/>
          </a:prstGeom>
          <a:noFill/>
        </p:spPr>
        <p:txBody>
          <a:bodyPr wrap="square">
            <a:spAutoFit/>
          </a:bodyPr>
          <a:lstStyle/>
          <a:p>
            <a:pPr marR="0" lvl="0">
              <a:lnSpc>
                <a:spcPct val="107000"/>
              </a:lnSpc>
              <a:spcBef>
                <a:spcPts val="0"/>
              </a:spcBef>
              <a:spcAft>
                <a:spcPts val="0"/>
              </a:spcAft>
            </a:pPr>
            <a:r>
              <a:rPr lang="en-US" sz="24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rPr>
              <a:t>Ensure DE&amp;I is a key consideration at the outset of everything you do</a:t>
            </a:r>
            <a:r>
              <a:rPr lang="en-US" sz="2400"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rPr>
              <a:t>. </a:t>
            </a:r>
          </a:p>
          <a:p>
            <a:pPr marR="0" lvl="0">
              <a:lnSpc>
                <a:spcPct val="107000"/>
              </a:lnSpc>
              <a:spcBef>
                <a:spcPts val="0"/>
              </a:spcBef>
              <a:spcAft>
                <a:spcPts val="0"/>
              </a:spcAft>
            </a:pPr>
            <a:endParaRPr lang="en-US"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600" dirty="0">
                <a:solidFill>
                  <a:srgbClr val="002060"/>
                </a:solidFill>
                <a:effectLst/>
                <a:latin typeface="Helvetica" panose="020B0604020202020204" pitchFamily="2" charset="0"/>
                <a:ea typeface="Calibri" panose="020F0502020204030204" pitchFamily="34" charset="0"/>
                <a:cs typeface="Times New Roman" panose="02020603050405020304" pitchFamily="18" charset="0"/>
              </a:rPr>
              <a:t>It’s more efficient, inclusive, budget-effective and accessible to think about it right at the start of a project, than to wait and try to force-fit it.</a:t>
            </a:r>
            <a:endParaRPr lang="en-US" sz="1800" dirty="0">
              <a:solidFill>
                <a:srgbClr val="002060"/>
              </a:solidFill>
              <a:effectLst/>
              <a:latin typeface="Helvetica" panose="020B0604020202020204" pitchFamily="2"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E75C4DD-172E-4D81-9D49-05C51713D859}"/>
              </a:ext>
            </a:extLst>
          </p:cNvPr>
          <p:cNvSpPr txBox="1"/>
          <p:nvPr/>
        </p:nvSpPr>
        <p:spPr>
          <a:xfrm>
            <a:off x="6466994" y="605726"/>
            <a:ext cx="5725006" cy="2378408"/>
          </a:xfrm>
          <a:prstGeom prst="rect">
            <a:avLst/>
          </a:prstGeom>
          <a:noFill/>
        </p:spPr>
        <p:txBody>
          <a:bodyPr wrap="square">
            <a:spAutoFit/>
          </a:bodyPr>
          <a:lstStyle/>
          <a:p>
            <a:pPr marR="0" lvl="0">
              <a:lnSpc>
                <a:spcPct val="107000"/>
              </a:lnSpc>
              <a:spcBef>
                <a:spcPts val="0"/>
              </a:spcBef>
              <a:spcAft>
                <a:spcPts val="0"/>
              </a:spcAft>
            </a:pPr>
            <a:r>
              <a:rPr lang="en-US" sz="24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rPr>
              <a:t>Empower diverse voices to speak up.</a:t>
            </a:r>
            <a:endParaRPr lang="en-US" sz="2400" b="1" dirty="0">
              <a:solidFill>
                <a:srgbClr val="ED3C8D"/>
              </a:solidFill>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b="1" dirty="0">
              <a:effectLst/>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b="1" dirty="0">
              <a:effectLst/>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600" dirty="0">
                <a:solidFill>
                  <a:srgbClr val="002060"/>
                </a:solidFill>
                <a:effectLst/>
                <a:latin typeface="Helvetica" panose="020B0604020202020204" pitchFamily="2" charset="0"/>
                <a:ea typeface="Calibri" panose="020F0502020204030204" pitchFamily="34" charset="0"/>
                <a:cs typeface="Times New Roman" panose="02020603050405020304" pitchFamily="18" charset="0"/>
              </a:rPr>
              <a:t> Make sure that you’re not only putting a diverse mix of people in the decision-making room, but that you’re also empowering them to share their voice – good or bad. This starts with the culture in the organization and helps ensure that what you’re producing is truly inclusive. </a:t>
            </a:r>
          </a:p>
        </p:txBody>
      </p:sp>
    </p:spTree>
    <p:extLst>
      <p:ext uri="{BB962C8B-B14F-4D97-AF65-F5344CB8AC3E}">
        <p14:creationId xmlns:p14="http://schemas.microsoft.com/office/powerpoint/2010/main" val="3925841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1" name="Picture 10">
            <a:extLst>
              <a:ext uri="{FF2B5EF4-FFF2-40B4-BE49-F238E27FC236}">
                <a16:creationId xmlns:a16="http://schemas.microsoft.com/office/drawing/2014/main" id="{024AC157-020A-4545-B134-A0041C990629}"/>
              </a:ext>
            </a:extLst>
          </p:cNvPr>
          <p:cNvPicPr>
            <a:picLocks noChangeAspect="1"/>
          </p:cNvPicPr>
          <p:nvPr/>
        </p:nvPicPr>
        <p:blipFill>
          <a:blip r:embed="rId3"/>
          <a:stretch>
            <a:fillRect/>
          </a:stretch>
        </p:blipFill>
        <p:spPr>
          <a:xfrm>
            <a:off x="9805446" y="0"/>
            <a:ext cx="2386554" cy="1389686"/>
          </a:xfrm>
          <a:prstGeom prst="rect">
            <a:avLst/>
          </a:prstGeom>
        </p:spPr>
      </p:pic>
      <p:pic>
        <p:nvPicPr>
          <p:cNvPr id="4" name="Picture 3">
            <a:hlinkClick r:id="rId4"/>
            <a:extLst>
              <a:ext uri="{FF2B5EF4-FFF2-40B4-BE49-F238E27FC236}">
                <a16:creationId xmlns:a16="http://schemas.microsoft.com/office/drawing/2014/main" id="{0F9A5BBA-693A-46E6-8218-FEAF2A49102D}"/>
              </a:ext>
            </a:extLst>
          </p:cNvPr>
          <p:cNvPicPr>
            <a:picLocks noChangeAspect="1"/>
          </p:cNvPicPr>
          <p:nvPr/>
        </p:nvPicPr>
        <p:blipFill rotWithShape="1">
          <a:blip r:embed="rId5"/>
          <a:srcRect l="8242" t="19305" r="12226" b="26667"/>
          <a:stretch/>
        </p:blipFill>
        <p:spPr>
          <a:xfrm>
            <a:off x="123827" y="2325639"/>
            <a:ext cx="5719814" cy="2313036"/>
          </a:xfrm>
          <a:prstGeom prst="rect">
            <a:avLst/>
          </a:prstGeom>
          <a:ln>
            <a:solidFill>
              <a:srgbClr val="002060"/>
            </a:solidFill>
          </a:ln>
        </p:spPr>
      </p:pic>
      <p:pic>
        <p:nvPicPr>
          <p:cNvPr id="6" name="Picture 5">
            <a:hlinkClick r:id="rId6"/>
            <a:extLst>
              <a:ext uri="{FF2B5EF4-FFF2-40B4-BE49-F238E27FC236}">
                <a16:creationId xmlns:a16="http://schemas.microsoft.com/office/drawing/2014/main" id="{1EAD6A2E-D481-404A-B582-97EF3654589B}"/>
              </a:ext>
            </a:extLst>
          </p:cNvPr>
          <p:cNvPicPr>
            <a:picLocks noChangeAspect="1"/>
          </p:cNvPicPr>
          <p:nvPr/>
        </p:nvPicPr>
        <p:blipFill rotWithShape="1">
          <a:blip r:embed="rId7"/>
          <a:srcRect l="9180" t="18403" r="9336" b="25278"/>
          <a:stretch/>
        </p:blipFill>
        <p:spPr>
          <a:xfrm>
            <a:off x="6096000" y="2325639"/>
            <a:ext cx="5972173" cy="2313036"/>
          </a:xfrm>
          <a:prstGeom prst="rect">
            <a:avLst/>
          </a:prstGeom>
          <a:ln>
            <a:solidFill>
              <a:srgbClr val="002060"/>
            </a:solidFill>
          </a:ln>
        </p:spPr>
      </p:pic>
      <p:pic>
        <p:nvPicPr>
          <p:cNvPr id="8" name="Picture 7">
            <a:extLst>
              <a:ext uri="{FF2B5EF4-FFF2-40B4-BE49-F238E27FC236}">
                <a16:creationId xmlns:a16="http://schemas.microsoft.com/office/drawing/2014/main" id="{44E44ECD-3220-4E92-9B6B-E574DEFBEF71}"/>
              </a:ext>
            </a:extLst>
          </p:cNvPr>
          <p:cNvPicPr>
            <a:picLocks noChangeAspect="1"/>
          </p:cNvPicPr>
          <p:nvPr/>
        </p:nvPicPr>
        <p:blipFill rotWithShape="1">
          <a:blip r:embed="rId8"/>
          <a:srcRect l="9297" t="14792" r="36679" b="73194"/>
          <a:stretch/>
        </p:blipFill>
        <p:spPr>
          <a:xfrm>
            <a:off x="242887" y="188678"/>
            <a:ext cx="8615364" cy="1012330"/>
          </a:xfrm>
          <a:prstGeom prst="rect">
            <a:avLst/>
          </a:prstGeom>
        </p:spPr>
      </p:pic>
      <p:sp>
        <p:nvSpPr>
          <p:cNvPr id="15" name="TextBox 14">
            <a:hlinkClick r:id="rId4"/>
            <a:extLst>
              <a:ext uri="{FF2B5EF4-FFF2-40B4-BE49-F238E27FC236}">
                <a16:creationId xmlns:a16="http://schemas.microsoft.com/office/drawing/2014/main" id="{3339AA24-0C1F-42FA-B53B-FDC9252FF069}"/>
              </a:ext>
            </a:extLst>
          </p:cNvPr>
          <p:cNvSpPr txBox="1"/>
          <p:nvPr/>
        </p:nvSpPr>
        <p:spPr>
          <a:xfrm>
            <a:off x="1016055" y="4760502"/>
            <a:ext cx="3534514" cy="307777"/>
          </a:xfrm>
          <a:prstGeom prst="rect">
            <a:avLst/>
          </a:prstGeom>
          <a:noFill/>
        </p:spPr>
        <p:txBody>
          <a:bodyPr wrap="square">
            <a:spAutoFit/>
          </a:bodyPr>
          <a:lstStyle/>
          <a:p>
            <a:pPr algn="ctr"/>
            <a:r>
              <a:rPr lang="en-US" sz="1400" i="1" dirty="0">
                <a:solidFill>
                  <a:srgbClr val="002060"/>
                </a:solidFill>
                <a:latin typeface="Poppins"/>
              </a:rPr>
              <a:t>Click to view session</a:t>
            </a:r>
            <a:endParaRPr lang="en-US" sz="1400" i="1" dirty="0">
              <a:solidFill>
                <a:srgbClr val="002060"/>
              </a:solidFill>
              <a:effectLst/>
              <a:latin typeface="Poppins"/>
            </a:endParaRPr>
          </a:p>
        </p:txBody>
      </p:sp>
      <p:sp>
        <p:nvSpPr>
          <p:cNvPr id="16" name="TextBox 15">
            <a:hlinkClick r:id="rId6"/>
            <a:extLst>
              <a:ext uri="{FF2B5EF4-FFF2-40B4-BE49-F238E27FC236}">
                <a16:creationId xmlns:a16="http://schemas.microsoft.com/office/drawing/2014/main" id="{28E79D2F-348D-40C3-B247-E76BAD8754D1}"/>
              </a:ext>
            </a:extLst>
          </p:cNvPr>
          <p:cNvSpPr txBox="1"/>
          <p:nvPr/>
        </p:nvSpPr>
        <p:spPr>
          <a:xfrm>
            <a:off x="6173028" y="4409149"/>
            <a:ext cx="5151834" cy="615553"/>
          </a:xfrm>
          <a:prstGeom prst="rect">
            <a:avLst/>
          </a:prstGeom>
          <a:noFill/>
        </p:spPr>
        <p:txBody>
          <a:bodyPr wrap="square">
            <a:spAutoFit/>
          </a:bodyPr>
          <a:lstStyle/>
          <a:p>
            <a:pPr algn="ctr"/>
            <a:endParaRPr lang="en-US" b="1" i="0" dirty="0">
              <a:solidFill>
                <a:srgbClr val="1B1464"/>
              </a:solidFill>
              <a:effectLst/>
              <a:latin typeface="Poppins"/>
            </a:endParaRPr>
          </a:p>
          <a:p>
            <a:pPr algn="ctr"/>
            <a:r>
              <a:rPr lang="en-US" sz="1600" i="1" dirty="0">
                <a:solidFill>
                  <a:srgbClr val="002060"/>
                </a:solidFill>
                <a:latin typeface="Poppins"/>
              </a:rPr>
              <a:t>Click to view session</a:t>
            </a:r>
            <a:endParaRPr lang="en-US" sz="1600" i="1" dirty="0">
              <a:solidFill>
                <a:srgbClr val="002060"/>
              </a:solidFill>
              <a:effectLst/>
              <a:latin typeface="Poppins"/>
            </a:endParaRPr>
          </a:p>
        </p:txBody>
      </p:sp>
    </p:spTree>
    <p:extLst>
      <p:ext uri="{BB962C8B-B14F-4D97-AF65-F5344CB8AC3E}">
        <p14:creationId xmlns:p14="http://schemas.microsoft.com/office/powerpoint/2010/main" val="2641689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05D15F6-AD1D-4C11-9715-2577B06185D9}"/>
              </a:ext>
            </a:extLst>
          </p:cNvPr>
          <p:cNvSpPr/>
          <p:nvPr/>
        </p:nvSpPr>
        <p:spPr>
          <a:xfrm>
            <a:off x="-29792" y="-111905"/>
            <a:ext cx="12243310" cy="716935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FCDA3102-949D-40D8-981D-FA2BCF633340}"/>
              </a:ext>
            </a:extLst>
          </p:cNvPr>
          <p:cNvSpPr txBox="1"/>
          <p:nvPr/>
        </p:nvSpPr>
        <p:spPr>
          <a:xfrm>
            <a:off x="628741" y="394018"/>
            <a:ext cx="5005297" cy="5619102"/>
          </a:xfrm>
          <a:prstGeom prst="rect">
            <a:avLst/>
          </a:prstGeom>
          <a:noFill/>
        </p:spPr>
        <p:txBody>
          <a:bodyPr wrap="square">
            <a:spAutoFit/>
          </a:bodyPr>
          <a:lstStyle/>
          <a:p>
            <a:pPr marR="0" lvl="0">
              <a:lnSpc>
                <a:spcPct val="107000"/>
              </a:lnSpc>
              <a:spcBef>
                <a:spcPts val="0"/>
              </a:spcBef>
              <a:spcAft>
                <a:spcPts val="0"/>
              </a:spcAft>
            </a:pPr>
            <a:r>
              <a:rPr lang="en-US" sz="2400" b="1" dirty="0">
                <a:solidFill>
                  <a:srgbClr val="ED3C8D"/>
                </a:solidFill>
                <a:effectLst/>
                <a:latin typeface="Helvetica" panose="020B0604020202020204" pitchFamily="2" charset="0"/>
                <a:ea typeface="Calibri" panose="020F0502020204030204" pitchFamily="34" charset="0"/>
                <a:cs typeface="Calibri" panose="020F0502020204030204" pitchFamily="34" charset="0"/>
              </a:rPr>
              <a:t>Approach unconscious bias with openness.</a:t>
            </a:r>
          </a:p>
          <a:p>
            <a:pPr marR="0" lvl="0">
              <a:lnSpc>
                <a:spcPct val="107000"/>
              </a:lnSpc>
              <a:spcBef>
                <a:spcPts val="0"/>
              </a:spcBef>
              <a:spcAft>
                <a:spcPts val="0"/>
              </a:spcAft>
            </a:pPr>
            <a:endParaRPr lang="en-US" b="1" dirty="0">
              <a:solidFill>
                <a:srgbClr val="000000"/>
              </a:solidFill>
              <a:latin typeface="Helvetica" panose="020B0604020202020204" pitchFamily="2"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endParaRPr lang="en-US" b="1" dirty="0">
              <a:solidFill>
                <a:srgbClr val="000000"/>
              </a:solidFill>
              <a:latin typeface="Helvetica" panose="020B0604020202020204" pitchFamily="2"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1600"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Start by admitting it, unraveling it and figuring out why and how those biases formed. The more you know, the more empowered you’ll feel and become open to diverse and multi-cultures.</a:t>
            </a:r>
          </a:p>
          <a:p>
            <a:pPr marR="0" lvl="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2400" b="1" dirty="0">
                <a:solidFill>
                  <a:srgbClr val="ED3C8D"/>
                </a:solidFill>
                <a:effectLst/>
                <a:latin typeface="Helvetica" panose="020B0604020202020204" pitchFamily="2" charset="0"/>
                <a:ea typeface="Calibri" panose="020F0502020204030204" pitchFamily="34" charset="0"/>
                <a:cs typeface="Calibri" panose="020F0502020204030204" pitchFamily="34" charset="0"/>
              </a:rPr>
              <a:t>Bring people together.</a:t>
            </a:r>
          </a:p>
          <a:p>
            <a:pPr marR="0" lvl="0">
              <a:lnSpc>
                <a:spcPct val="107000"/>
              </a:lnSpc>
              <a:spcBef>
                <a:spcPts val="0"/>
              </a:spcBef>
              <a:spcAft>
                <a:spcPts val="800"/>
              </a:spcAft>
            </a:pPr>
            <a:endParaRPr lang="en-US" b="1" dirty="0">
              <a:solidFill>
                <a:srgbClr val="000000"/>
              </a:solidFill>
              <a:latin typeface="Helvetica" panose="020B0604020202020204" pitchFamily="2" charset="0"/>
              <a:ea typeface="Calibri" panose="020F0502020204030204" pitchFamily="34" charset="0"/>
              <a:cs typeface="Calibri" panose="020F0502020204030204" pitchFamily="34" charset="0"/>
            </a:endParaRPr>
          </a:p>
          <a:p>
            <a:pPr marR="0" lvl="0">
              <a:lnSpc>
                <a:spcPct val="107000"/>
              </a:lnSpc>
              <a:spcBef>
                <a:spcPts val="0"/>
              </a:spcBef>
              <a:spcAft>
                <a:spcPts val="800"/>
              </a:spcAft>
            </a:pPr>
            <a:r>
              <a:rPr lang="en-US" sz="1600"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Have a potluck lunch! Every food and dish has a story which will lead to a lot of sharing of cultural backgrounds. It can break down barriers and be more accepting around something we are very familiar with.</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7A0D229-26ED-46B0-891A-6B87570B993D}"/>
              </a:ext>
            </a:extLst>
          </p:cNvPr>
          <p:cNvSpPr txBox="1"/>
          <p:nvPr/>
        </p:nvSpPr>
        <p:spPr>
          <a:xfrm>
            <a:off x="6709380" y="309053"/>
            <a:ext cx="5242126" cy="6336030"/>
          </a:xfrm>
          <a:prstGeom prst="rect">
            <a:avLst/>
          </a:prstGeom>
          <a:noFill/>
        </p:spPr>
        <p:txBody>
          <a:bodyPr wrap="square">
            <a:spAutoFit/>
          </a:bodyPr>
          <a:lstStyle/>
          <a:p>
            <a:pPr marR="0" lvl="0">
              <a:lnSpc>
                <a:spcPct val="107000"/>
              </a:lnSpc>
              <a:spcBef>
                <a:spcPts val="0"/>
              </a:spcBef>
              <a:spcAft>
                <a:spcPts val="0"/>
              </a:spcAft>
            </a:pPr>
            <a:r>
              <a:rPr lang="en-US" sz="24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rPr>
              <a:t>Get comfortable with being uncomfortable.</a:t>
            </a:r>
          </a:p>
          <a:p>
            <a:pPr marR="0" lvl="0">
              <a:lnSpc>
                <a:spcPct val="107000"/>
              </a:lnSpc>
              <a:spcBef>
                <a:spcPts val="0"/>
              </a:spcBef>
              <a:spcAft>
                <a:spcPts val="0"/>
              </a:spcAft>
            </a:pPr>
            <a:endParaRPr lang="en-US"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600" b="1" dirty="0">
              <a:solidFill>
                <a:srgbClr val="002060"/>
              </a:solidFill>
              <a:effectLst/>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600" dirty="0">
                <a:solidFill>
                  <a:srgbClr val="002060"/>
                </a:solidFill>
                <a:effectLst/>
                <a:latin typeface="Helvetica" panose="020B0604020202020204" pitchFamily="2" charset="0"/>
                <a:ea typeface="Calibri" panose="020F0502020204030204" pitchFamily="34" charset="0"/>
                <a:cs typeface="Times New Roman" panose="02020603050405020304" pitchFamily="18" charset="0"/>
              </a:rPr>
              <a:t>In the spirit of deepening understanding, ask the awkward questions and learn from others’ experiences. Companies need to not be afraid of talking about D&amp;I. </a:t>
            </a:r>
          </a:p>
          <a:p>
            <a:pPr marR="0" lvl="0">
              <a:lnSpc>
                <a:spcPct val="107000"/>
              </a:lnSpc>
              <a:spcBef>
                <a:spcPts val="0"/>
              </a:spcBef>
              <a:spcAft>
                <a:spcPts val="0"/>
              </a:spcAft>
            </a:pPr>
            <a:endParaRPr lang="en-US"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400" b="1" dirty="0" err="1">
                <a:solidFill>
                  <a:srgbClr val="ED3C8D"/>
                </a:solidFill>
                <a:latin typeface="Helvetica" panose="020B0604020202020204" pitchFamily="2" charset="0"/>
                <a:ea typeface="Calibri" panose="020F0502020204030204" pitchFamily="34" charset="0"/>
                <a:cs typeface="Times New Roman" panose="02020603050405020304" pitchFamily="18" charset="0"/>
              </a:rPr>
              <a:t>Reognize</a:t>
            </a:r>
            <a:r>
              <a:rPr lang="en-US" sz="2400" b="1" dirty="0">
                <a:solidFill>
                  <a:srgbClr val="ED3C8D"/>
                </a:solidFill>
                <a:latin typeface="Helvetica" panose="020B0604020202020204" pitchFamily="2" charset="0"/>
                <a:ea typeface="Calibri" panose="020F0502020204030204" pitchFamily="34" charset="0"/>
                <a:cs typeface="Times New Roman" panose="02020603050405020304" pitchFamily="18" charset="0"/>
              </a:rPr>
              <a:t> t</a:t>
            </a:r>
            <a:r>
              <a:rPr lang="en-US" sz="24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rPr>
              <a:t>here’s a lot of unlearning </a:t>
            </a:r>
            <a:r>
              <a:rPr lang="en-US" sz="2400" b="1" dirty="0">
                <a:solidFill>
                  <a:srgbClr val="ED3C8D"/>
                </a:solidFill>
                <a:latin typeface="Helvetica" panose="020B0604020202020204" pitchFamily="2" charset="0"/>
                <a:ea typeface="Calibri" panose="020F0502020204030204" pitchFamily="34" charset="0"/>
                <a:cs typeface="Times New Roman" panose="02020603050405020304" pitchFamily="18" charset="0"/>
              </a:rPr>
              <a:t>to do</a:t>
            </a:r>
            <a:r>
              <a:rPr lang="en-US" sz="24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rPr>
              <a:t>.</a:t>
            </a:r>
          </a:p>
          <a:p>
            <a:pPr marR="0" lvl="0">
              <a:lnSpc>
                <a:spcPct val="107000"/>
              </a:lnSpc>
              <a:spcBef>
                <a:spcPts val="0"/>
              </a:spcBef>
              <a:spcAft>
                <a:spcPts val="0"/>
              </a:spcAft>
            </a:pPr>
            <a:endParaRPr lang="en-US"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600" dirty="0">
                <a:solidFill>
                  <a:srgbClr val="002060"/>
                </a:solidFill>
                <a:effectLst/>
                <a:latin typeface="Helvetica" panose="020B0604020202020204" pitchFamily="2" charset="0"/>
                <a:ea typeface="Calibri" panose="020F0502020204030204" pitchFamily="34" charset="0"/>
                <a:cs typeface="Times New Roman" panose="02020603050405020304" pitchFamily="18" charset="0"/>
              </a:rPr>
              <a:t>Always ask questions, be curious. Do not assume. Communicate, have conversations. Seek out other experiences in order to have empathy. </a:t>
            </a:r>
            <a:r>
              <a:rPr lang="en-US" sz="1600" dirty="0">
                <a:solidFill>
                  <a:srgbClr val="002060"/>
                </a:solidFill>
                <a:latin typeface="Helvetica" panose="020B0604020202020204" pitchFamily="2" charset="0"/>
                <a:ea typeface="Calibri" panose="020F0502020204030204" pitchFamily="34" charset="0"/>
                <a:cs typeface="Calibri" panose="020F0502020204030204" pitchFamily="34" charset="0"/>
              </a:rPr>
              <a:t>C</a:t>
            </a:r>
            <a:r>
              <a:rPr lang="en-US" sz="1600"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orporations should have mandatory learning sessions like African American 101, Latin X 101, Asian American 101 and LGBTQ 101 so that employees can be better educated, starting with data, insights and culture.</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6824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289383" y="1933188"/>
            <a:ext cx="5637951" cy="1200329"/>
          </a:xfrm>
          <a:prstGeom prst="rect">
            <a:avLst/>
          </a:prstGeom>
        </p:spPr>
        <p:txBody>
          <a:bodyPr wrap="square">
            <a:spAutoFit/>
          </a:bodyPr>
          <a:lstStyle/>
          <a:p>
            <a:r>
              <a:rPr lang="en-US" sz="3200" b="1" dirty="0">
                <a:solidFill>
                  <a:srgbClr val="002060"/>
                </a:solidFill>
                <a:latin typeface="Helvetica" pitchFamily="2" charset="0"/>
              </a:rPr>
              <a:t>Discover more</a:t>
            </a:r>
          </a:p>
          <a:p>
            <a:r>
              <a:rPr lang="en-US" sz="2000" dirty="0">
                <a:solidFill>
                  <a:srgbClr val="002060"/>
                </a:solidFill>
                <a:latin typeface="Helvetica" pitchFamily="2" charset="0"/>
              </a:rPr>
              <a:t>Looking for more data, insights and takeaways? Check out this related VAB content</a:t>
            </a:r>
          </a:p>
        </p:txBody>
      </p:sp>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endParaRPr lang="en-US"/>
          </a:p>
        </p:txBody>
      </p:sp>
      <p:grpSp>
        <p:nvGrpSpPr>
          <p:cNvPr id="3" name="Group 2">
            <a:extLst>
              <a:ext uri="{FF2B5EF4-FFF2-40B4-BE49-F238E27FC236}">
                <a16:creationId xmlns:a16="http://schemas.microsoft.com/office/drawing/2014/main" id="{D09AAB53-2186-4711-B720-5048D03FF6D5}"/>
              </a:ext>
            </a:extLst>
          </p:cNvPr>
          <p:cNvGrpSpPr/>
          <p:nvPr/>
        </p:nvGrpSpPr>
        <p:grpSpPr>
          <a:xfrm>
            <a:off x="7064285" y="1858330"/>
            <a:ext cx="1905072" cy="1663354"/>
            <a:chOff x="6467403" y="1264760"/>
            <a:chExt cx="2350612" cy="1961660"/>
          </a:xfrm>
        </p:grpSpPr>
        <p:pic>
          <p:nvPicPr>
            <p:cNvPr id="19" name="Picture 18">
              <a:hlinkClick r:id="rId2"/>
              <a:extLst>
                <a:ext uri="{FF2B5EF4-FFF2-40B4-BE49-F238E27FC236}">
                  <a16:creationId xmlns:a16="http://schemas.microsoft.com/office/drawing/2014/main" id="{E9C25C94-43F3-4888-87DD-8FD92A55105C}"/>
                </a:ext>
              </a:extLst>
            </p:cNvPr>
            <p:cNvPicPr>
              <a:picLocks noChangeAspect="1"/>
            </p:cNvPicPr>
            <p:nvPr/>
          </p:nvPicPr>
          <p:blipFill>
            <a:blip r:embed="rId3"/>
            <a:stretch>
              <a:fillRect/>
            </a:stretch>
          </p:blipFill>
          <p:spPr>
            <a:xfrm>
              <a:off x="6596671" y="1264760"/>
              <a:ext cx="2167823" cy="1229704"/>
            </a:xfrm>
            <a:prstGeom prst="rect">
              <a:avLst/>
            </a:prstGeom>
            <a:ln>
              <a:solidFill>
                <a:srgbClr val="1B1464"/>
              </a:solidFill>
            </a:ln>
          </p:spPr>
        </p:pic>
        <p:sp>
          <p:nvSpPr>
            <p:cNvPr id="11" name="TextBox 10">
              <a:extLst>
                <a:ext uri="{FF2B5EF4-FFF2-40B4-BE49-F238E27FC236}">
                  <a16:creationId xmlns:a16="http://schemas.microsoft.com/office/drawing/2014/main" id="{DDEBE0C7-A407-4C47-B33A-126A00FCFB15}"/>
                </a:ext>
              </a:extLst>
            </p:cNvPr>
            <p:cNvSpPr txBox="1"/>
            <p:nvPr/>
          </p:nvSpPr>
          <p:spPr>
            <a:xfrm>
              <a:off x="6467403" y="2573068"/>
              <a:ext cx="2350612" cy="6533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Do The Right Thing</a:t>
              </a:r>
              <a:endParaRPr kumimoji="0" lang="en-US" sz="10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Diversity &amp; Inclusion Drives Brand Outcomes</a:t>
              </a:r>
            </a:p>
          </p:txBody>
        </p:sp>
      </p:grpSp>
      <p:grpSp>
        <p:nvGrpSpPr>
          <p:cNvPr id="5" name="Group 4">
            <a:extLst>
              <a:ext uri="{FF2B5EF4-FFF2-40B4-BE49-F238E27FC236}">
                <a16:creationId xmlns:a16="http://schemas.microsoft.com/office/drawing/2014/main" id="{37A29A6A-F684-4CB5-9C28-C4D63FF12976}"/>
              </a:ext>
            </a:extLst>
          </p:cNvPr>
          <p:cNvGrpSpPr/>
          <p:nvPr/>
        </p:nvGrpSpPr>
        <p:grpSpPr>
          <a:xfrm>
            <a:off x="8912880" y="1854622"/>
            <a:ext cx="2167822" cy="1818659"/>
            <a:chOff x="9157774" y="1264760"/>
            <a:chExt cx="2742517" cy="2135438"/>
          </a:xfrm>
        </p:grpSpPr>
        <p:pic>
          <p:nvPicPr>
            <p:cNvPr id="20" name="Picture 19">
              <a:hlinkClick r:id="rId4"/>
              <a:extLst>
                <a:ext uri="{FF2B5EF4-FFF2-40B4-BE49-F238E27FC236}">
                  <a16:creationId xmlns:a16="http://schemas.microsoft.com/office/drawing/2014/main" id="{7CF5BC77-96C2-4516-900D-617CE75D55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40108" y="1264760"/>
              <a:ext cx="2167823" cy="1229704"/>
            </a:xfrm>
            <a:prstGeom prst="rect">
              <a:avLst/>
            </a:prstGeom>
            <a:ln>
              <a:solidFill>
                <a:srgbClr val="1B1464"/>
              </a:solidFill>
            </a:ln>
          </p:spPr>
        </p:pic>
        <p:sp>
          <p:nvSpPr>
            <p:cNvPr id="15" name="TextBox 14">
              <a:extLst>
                <a:ext uri="{FF2B5EF4-FFF2-40B4-BE49-F238E27FC236}">
                  <a16:creationId xmlns:a16="http://schemas.microsoft.com/office/drawing/2014/main" id="{42C30E46-42BC-4A9C-B82D-6CFBEDE64B6A}"/>
                </a:ext>
              </a:extLst>
            </p:cNvPr>
            <p:cNvSpPr txBox="1"/>
            <p:nvPr/>
          </p:nvSpPr>
          <p:spPr>
            <a:xfrm>
              <a:off x="9157774" y="2569010"/>
              <a:ext cx="2742517" cy="8311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Discover The Difference</a:t>
              </a:r>
              <a:endParaRPr kumimoji="0" lang="en-US" sz="10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Culturally Relevant Video Content Drives Action By Multicultural Audiences</a:t>
              </a:r>
            </a:p>
          </p:txBody>
        </p:sp>
      </p:grpSp>
      <p:sp>
        <p:nvSpPr>
          <p:cNvPr id="17" name="Rectangle 16">
            <a:extLst>
              <a:ext uri="{FF2B5EF4-FFF2-40B4-BE49-F238E27FC236}">
                <a16:creationId xmlns:a16="http://schemas.microsoft.com/office/drawing/2014/main" id="{233B3C66-BB54-4899-9837-0457B0BFA117}"/>
              </a:ext>
            </a:extLst>
          </p:cNvPr>
          <p:cNvSpPr/>
          <p:nvPr/>
        </p:nvSpPr>
        <p:spPr>
          <a:xfrm>
            <a:off x="289383" y="4697373"/>
            <a:ext cx="565180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Helvetica" pitchFamily="2" charset="0"/>
                <a:ea typeface="+mn-ea"/>
                <a:cs typeface="+mn-cs"/>
              </a:rPr>
              <a:t>VAB Members, brand marketers and agencies get free and immediate access to VAB’s content library.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002060"/>
              </a:solidFill>
              <a:latin typeface="Helvetica"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Helvetica" pitchFamily="2" charset="0"/>
                <a:ea typeface="+mn-ea"/>
                <a:cs typeface="+mn-cs"/>
              </a:rPr>
              <a:t>Get access at</a:t>
            </a:r>
            <a:r>
              <a:rPr kumimoji="0" lang="en-US" sz="1400" b="0" i="0" u="none" strike="noStrike" kern="1200" cap="none" spc="0" normalizeH="0" baseline="0" noProof="0" dirty="0">
                <a:ln>
                  <a:noFill/>
                </a:ln>
                <a:solidFill>
                  <a:srgbClr val="002060"/>
                </a:solidFill>
                <a:effectLst/>
                <a:uLnTx/>
                <a:uFillTx/>
                <a:latin typeface="Helvetica" pitchFamily="2" charset="0"/>
                <a:ea typeface="+mn-ea"/>
                <a:cs typeface="+mn-cs"/>
              </a:rPr>
              <a:t> </a:t>
            </a:r>
            <a:r>
              <a:rPr kumimoji="0" lang="en-US" sz="1400" b="1" i="0" u="none" strike="noStrike" kern="1200" cap="none" spc="0" normalizeH="0" baseline="0" noProof="0" dirty="0">
                <a:ln>
                  <a:noFill/>
                </a:ln>
                <a:solidFill>
                  <a:srgbClr val="002060"/>
                </a:solidFill>
                <a:effectLst/>
                <a:uLnTx/>
                <a:uFillTx/>
                <a:latin typeface="Helvetica" pitchFamily="2" charset="0"/>
                <a:ea typeface="+mn-ea"/>
                <a:cs typeface="+mn-cs"/>
                <a:hlinkClick r:id="rId6"/>
              </a:rPr>
              <a:t>theVAB.com</a:t>
            </a:r>
            <a:endParaRPr kumimoji="0" lang="en-US" sz="1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69E4FB1F-CFCC-42D2-9A77-4D418120F0F2}"/>
              </a:ext>
            </a:extLst>
          </p:cNvPr>
          <p:cNvPicPr>
            <a:picLocks noChangeAspect="1"/>
          </p:cNvPicPr>
          <p:nvPr/>
        </p:nvPicPr>
        <p:blipFill>
          <a:blip r:embed="rId7"/>
          <a:stretch>
            <a:fillRect/>
          </a:stretch>
        </p:blipFill>
        <p:spPr>
          <a:xfrm>
            <a:off x="9805446" y="2379"/>
            <a:ext cx="2386554" cy="1389686"/>
          </a:xfrm>
          <a:prstGeom prst="rect">
            <a:avLst/>
          </a:prstGeom>
        </p:spPr>
      </p:pic>
      <p:sp>
        <p:nvSpPr>
          <p:cNvPr id="28" name="TextBox 27">
            <a:extLst>
              <a:ext uri="{FF2B5EF4-FFF2-40B4-BE49-F238E27FC236}">
                <a16:creationId xmlns:a16="http://schemas.microsoft.com/office/drawing/2014/main" id="{8BA2DC0E-81AA-4218-ADBC-6E0B0A2D6BDA}"/>
              </a:ext>
            </a:extLst>
          </p:cNvPr>
          <p:cNvSpPr txBox="1"/>
          <p:nvPr/>
        </p:nvSpPr>
        <p:spPr>
          <a:xfrm>
            <a:off x="6588164" y="4081820"/>
            <a:ext cx="549790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1F1A62"/>
                </a:solidFill>
                <a:effectLst/>
                <a:uLnTx/>
                <a:uFillTx/>
                <a:latin typeface="Helvetica" pitchFamily="2" charset="0"/>
                <a:ea typeface="+mn-ea"/>
                <a:cs typeface="+mn-cs"/>
              </a:rPr>
              <a:t>We are committed to providing marketers with the data and insights they need to develop thoughtful, inclusive campaigns &amp; strategies. To find out more on the unique media consumption behaviors and cultural trends of multicultural consumers</a:t>
            </a:r>
            <a:r>
              <a:rPr lang="en-US" sz="1600" dirty="0">
                <a:solidFill>
                  <a:srgbClr val="1F1A62"/>
                </a:solidFill>
                <a:latin typeface="Helvetica" pitchFamily="2" charset="0"/>
              </a:rPr>
              <a:t>, visit our </a:t>
            </a:r>
            <a:r>
              <a:rPr kumimoji="0" lang="en-US" sz="1600" b="1" i="0" u="none" strike="noStrike" kern="1200" cap="none" spc="0" normalizeH="0" baseline="0" noProof="0" dirty="0">
                <a:ln>
                  <a:noFill/>
                </a:ln>
                <a:solidFill>
                  <a:srgbClr val="002060"/>
                </a:solidFill>
                <a:effectLst/>
                <a:uLnTx/>
                <a:uFillTx/>
                <a:latin typeface="Helvetica" pitchFamily="2" charset="0"/>
                <a:ea typeface="+mn-ea"/>
                <a:cs typeface="+mn-cs"/>
                <a:hlinkClick r:id="rId8">
                  <a:extLst>
                    <a:ext uri="{A12FA001-AC4F-418D-AE19-62706E023703}">
                      <ahyp:hlinkClr xmlns:ahyp="http://schemas.microsoft.com/office/drawing/2018/hyperlinkcolor" val="tx"/>
                    </a:ext>
                  </a:extLst>
                </a:hlinkClick>
              </a:rPr>
              <a:t>Multicultural Marketing Resource Center</a:t>
            </a:r>
            <a:r>
              <a:rPr kumimoji="0" lang="en-US" sz="1600" b="1" i="0" u="none" strike="noStrike" kern="1200" cap="none" spc="0" normalizeH="0" baseline="0" noProof="0" dirty="0">
                <a:ln>
                  <a:noFill/>
                </a:ln>
                <a:solidFill>
                  <a:srgbClr val="002060"/>
                </a:solidFill>
                <a:effectLst/>
                <a:uLnTx/>
                <a:uFillTx/>
                <a:latin typeface="Helvetica" pitchFamily="2" charset="0"/>
                <a:ea typeface="+mn-ea"/>
                <a:cs typeface="+mn-cs"/>
              </a:rPr>
              <a:t>. </a:t>
            </a:r>
          </a:p>
        </p:txBody>
      </p:sp>
      <p:pic>
        <p:nvPicPr>
          <p:cNvPr id="31" name="Picture 30">
            <a:extLst>
              <a:ext uri="{FF2B5EF4-FFF2-40B4-BE49-F238E27FC236}">
                <a16:creationId xmlns:a16="http://schemas.microsoft.com/office/drawing/2014/main" id="{FA9E9509-C150-4A49-A9CE-B73CED574DB8}"/>
              </a:ext>
            </a:extLst>
          </p:cNvPr>
          <p:cNvPicPr>
            <a:picLocks noChangeAspect="1"/>
          </p:cNvPicPr>
          <p:nvPr/>
        </p:nvPicPr>
        <p:blipFill rotWithShape="1">
          <a:blip r:embed="rId9"/>
          <a:srcRect l="4181" t="95080" r="-1"/>
          <a:stretch/>
        </p:blipFill>
        <p:spPr>
          <a:xfrm>
            <a:off x="526244" y="6519043"/>
            <a:ext cx="11708793" cy="350107"/>
          </a:xfrm>
          <a:prstGeom prst="rect">
            <a:avLst/>
          </a:prstGeom>
        </p:spPr>
      </p:pic>
      <p:pic>
        <p:nvPicPr>
          <p:cNvPr id="32" name="Picture 31">
            <a:extLst>
              <a:ext uri="{FF2B5EF4-FFF2-40B4-BE49-F238E27FC236}">
                <a16:creationId xmlns:a16="http://schemas.microsoft.com/office/drawing/2014/main" id="{5E73ED4B-22CA-490F-840A-9BF0A56FA657}"/>
              </a:ext>
            </a:extLst>
          </p:cNvPr>
          <p:cNvPicPr>
            <a:picLocks noChangeAspect="1"/>
          </p:cNvPicPr>
          <p:nvPr/>
        </p:nvPicPr>
        <p:blipFill rotWithShape="1">
          <a:blip r:embed="rId9"/>
          <a:srcRect l="4181" t="95080" r="-1"/>
          <a:stretch/>
        </p:blipFill>
        <p:spPr>
          <a:xfrm>
            <a:off x="526244" y="6519043"/>
            <a:ext cx="11708793" cy="350107"/>
          </a:xfrm>
          <a:prstGeom prst="rect">
            <a:avLst/>
          </a:prstGeom>
        </p:spPr>
      </p:pic>
      <p:sp>
        <p:nvSpPr>
          <p:cNvPr id="33" name="Slide Number Placeholder 5">
            <a:extLst>
              <a:ext uri="{FF2B5EF4-FFF2-40B4-BE49-F238E27FC236}">
                <a16:creationId xmlns:a16="http://schemas.microsoft.com/office/drawing/2014/main" id="{0B596846-53AC-4177-8CD1-B63ED1E32B3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4" name="Rectangle 33">
            <a:extLst>
              <a:ext uri="{FF2B5EF4-FFF2-40B4-BE49-F238E27FC236}">
                <a16:creationId xmlns:a16="http://schemas.microsoft.com/office/drawing/2014/main" id="{5974FD45-5850-4900-B516-72563D292F9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46968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0"/>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079775"/>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0" y="3697154"/>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579468" y="3507832"/>
            <a:ext cx="3183572" cy="1950790"/>
          </a:xfrm>
          <a:prstGeom prst="rect">
            <a:avLst/>
          </a:prstGeom>
          <a:solidFill>
            <a:srgbClr val="FFFFFF"/>
          </a:solidFill>
          <a:ln w="9525">
            <a:solidFill>
              <a:srgbClr val="000000"/>
            </a:solidFill>
            <a:prstDash val="solid"/>
            <a:miter lim="800000"/>
            <a:headEnd/>
            <a:tailEnd/>
          </a:ln>
          <a:effectLst>
            <a:outerShdw blurRad="63500" sx="102000" sy="102000" algn="ctr" rotWithShape="0">
              <a:prstClr val="black">
                <a:alpha val="40000"/>
              </a:prstClr>
            </a:outerShdw>
          </a:effectLst>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3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7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79" y="3679872"/>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471551"/>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a:ln>
                  <a:noFill/>
                </a:ln>
                <a:solidFill>
                  <a:srgbClr val="4EBEA4"/>
                </a:solidFill>
                <a:effectLst/>
                <a:uLnTx/>
                <a:uFillTx/>
                <a:latin typeface="Helvetica"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a:clrChange>
              <a:clrFrom>
                <a:srgbClr val="00BFF2"/>
              </a:clrFrom>
              <a:clrTo>
                <a:srgbClr val="00BFF2">
                  <a:alpha val="0"/>
                </a:srgbClr>
              </a:clrTo>
            </a:clrChange>
          </a:blip>
          <a:stretch>
            <a:fillRect/>
          </a:stretch>
        </p:blipFill>
        <p:spPr>
          <a:xfrm>
            <a:off x="6935201" y="-90616"/>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TextBox 13">
            <a:extLst>
              <a:ext uri="{FF2B5EF4-FFF2-40B4-BE49-F238E27FC236}">
                <a16:creationId xmlns:a16="http://schemas.microsoft.com/office/drawing/2014/main" id="{05E24592-D711-4D6C-B85F-C4216232DCD9}"/>
              </a:ext>
            </a:extLst>
          </p:cNvPr>
          <p:cNvSpPr txBox="1"/>
          <p:nvPr/>
        </p:nvSpPr>
        <p:spPr>
          <a:xfrm>
            <a:off x="518961" y="5528376"/>
            <a:ext cx="114357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We are committed to your business growth and proud to offer VAB members, brand marketers and agencies </a:t>
            </a:r>
            <a:r>
              <a:rPr kumimoji="0" lang="en-US" sz="1600" b="1" i="1" u="none" strike="noStrike" kern="1200" cap="none" spc="0" normalizeH="0" baseline="0" noProof="0">
                <a:ln>
                  <a:noFill/>
                </a:ln>
                <a:solidFill>
                  <a:srgbClr val="ED3C8D"/>
                </a:solidFill>
                <a:effectLst/>
                <a:uLnTx/>
                <a:uFillTx/>
                <a:latin typeface="Helvetica" pitchFamily="2" charset="0"/>
                <a:ea typeface="+mn-ea"/>
                <a:cs typeface="+mn-cs"/>
              </a:rPr>
              <a:t>complimentary access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to our continuously-growing Insights library.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Get </a:t>
            </a:r>
            <a:r>
              <a:rPr kumimoji="0" lang="en-US" sz="1600" b="1" i="0" u="none" strike="noStrike" kern="1200" cap="none" spc="0" normalizeH="0" baseline="0" noProof="0" err="1">
                <a:ln>
                  <a:noFill/>
                </a:ln>
                <a:solidFill>
                  <a:srgbClr val="ED3C8D"/>
                </a:solidFill>
                <a:effectLst/>
                <a:uLnTx/>
                <a:uFillTx/>
                <a:latin typeface="Helvetica" pitchFamily="2" charset="0"/>
                <a:ea typeface="+mn-ea"/>
                <a:cs typeface="+mn-cs"/>
              </a:rPr>
              <a:t>i</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mmediate access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at </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theVAB.com</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a:t>
            </a:r>
            <a:endParaRPr kumimoji="0" lang="en-US" sz="1600" b="0" i="0" u="none" strike="no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16884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a cave&#10;&#10;Description automatically generated with medium confidence">
            <a:extLst>
              <a:ext uri="{FF2B5EF4-FFF2-40B4-BE49-F238E27FC236}">
                <a16:creationId xmlns:a16="http://schemas.microsoft.com/office/drawing/2014/main" id="{F9905757-3CCC-2447-AB70-78EE7F1CA108}"/>
              </a:ext>
            </a:extLst>
          </p:cNvPr>
          <p:cNvPicPr>
            <a:picLocks noChangeAspect="1"/>
          </p:cNvPicPr>
          <p:nvPr/>
        </p:nvPicPr>
        <p:blipFill rotWithShape="1">
          <a:blip r:embed="rId2">
            <a:extLst>
              <a:ext uri="{28A0092B-C50C-407E-A947-70E740481C1C}">
                <a14:useLocalDpi xmlns:a14="http://schemas.microsoft.com/office/drawing/2010/main" val="0"/>
              </a:ext>
            </a:extLst>
          </a:blip>
          <a:srcRect l="40720" r="25617"/>
          <a:stretch/>
        </p:blipFill>
        <p:spPr>
          <a:xfrm>
            <a:off x="0" y="0"/>
            <a:ext cx="4796427" cy="6869150"/>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4"/>
          <a:stretch>
            <a:fillRect/>
          </a:stretch>
        </p:blipFill>
        <p:spPr>
          <a:xfrm>
            <a:off x="9805446" y="0"/>
            <a:ext cx="2386554" cy="1389686"/>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E837B1F3-B5CE-4956-AB45-054D85435B15}"/>
              </a:ext>
            </a:extLst>
          </p:cNvPr>
          <p:cNvSpPr txBox="1"/>
          <p:nvPr/>
        </p:nvSpPr>
        <p:spPr>
          <a:xfrm>
            <a:off x="5335796" y="1323727"/>
            <a:ext cx="6117430" cy="4444871"/>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00B0F0"/>
                </a:solidFill>
                <a:effectLst/>
                <a:latin typeface="Helvetica" panose="020B0604020202020204" pitchFamily="2" charset="0"/>
                <a:ea typeface="Times New Roman" panose="02020603050405020304" pitchFamily="18" charset="0"/>
                <a:cs typeface="Tahoma" panose="020B0604030504040204" pitchFamily="34" charset="0"/>
              </a:rPr>
              <a:t>The </a:t>
            </a:r>
            <a:r>
              <a:rPr lang="en-US" sz="1800" b="1" dirty="0">
                <a:solidFill>
                  <a:srgbClr val="00B0F0"/>
                </a:solidFill>
                <a:effectLst/>
                <a:latin typeface="Helvetica" panose="020B0604020202020204" pitchFamily="2" charset="0"/>
                <a:ea typeface="Times New Roman" panose="02020603050405020304" pitchFamily="18" charset="0"/>
                <a:cs typeface="Tahoma" panose="020B0604030504040204" pitchFamily="34" charset="0"/>
              </a:rPr>
              <a:t>VAB IMPACT Diversity Leadership Summit</a:t>
            </a:r>
            <a:r>
              <a:rPr lang="en-US" sz="1800" dirty="0">
                <a:solidFill>
                  <a:srgbClr val="00B0F0"/>
                </a:solidFill>
                <a:effectLst/>
                <a:latin typeface="Helvetica" panose="020B0604020202020204" pitchFamily="2" charset="0"/>
                <a:ea typeface="Times New Roman" panose="02020603050405020304" pitchFamily="18" charset="0"/>
                <a:cs typeface="Tahoma" panose="020B0604030504040204" pitchFamily="34" charset="0"/>
              </a:rPr>
              <a:t>  </a:t>
            </a:r>
            <a:r>
              <a:rPr lang="en-US" dirty="0">
                <a:solidFill>
                  <a:srgbClr val="002060"/>
                </a:solidFill>
                <a:latin typeface="Helvetica" panose="020B0604020202020204" pitchFamily="2" charset="0"/>
                <a:ea typeface="Times New Roman" panose="02020603050405020304" pitchFamily="18" charset="0"/>
                <a:cs typeface="Tahoma" panose="020B0604030504040204" pitchFamily="34" charset="0"/>
              </a:rPr>
              <a:t>offered </a:t>
            </a:r>
            <a:r>
              <a:rPr lang="en-US" dirty="0">
                <a:solidFill>
                  <a:srgbClr val="002060"/>
                </a:solidFill>
                <a:latin typeface="Helvetica" panose="020B0604020202020204" pitchFamily="2" charset="0"/>
                <a:ea typeface="Calibri" panose="020F0502020204030204" pitchFamily="34" charset="0"/>
                <a:cs typeface="Times New Roman" panose="02020603050405020304" pitchFamily="18" charset="0"/>
              </a:rPr>
              <a:t>candid conversations, fresh insights and the unique personal experiences that prompt us to think differently about what inclusivity really means.</a:t>
            </a:r>
            <a:endParaRPr lang="en-US" dirty="0">
              <a:solidFill>
                <a:srgbClr val="002060"/>
              </a:solidFill>
              <a:latin typeface="Helvetica" panose="020B0604020202020204" pitchFamily="2" charset="0"/>
              <a:ea typeface="Times New Roman" panose="02020603050405020304" pitchFamily="18" charset="0"/>
              <a:cs typeface="Tahoma" panose="020B0604030504040204" pitchFamily="34" charset="0"/>
            </a:endParaRPr>
          </a:p>
          <a:p>
            <a:pPr marL="0" marR="0">
              <a:lnSpc>
                <a:spcPct val="107000"/>
              </a:lnSpc>
              <a:spcBef>
                <a:spcPts val="0"/>
              </a:spcBef>
              <a:spcAft>
                <a:spcPts val="800"/>
              </a:spcAft>
            </a:pPr>
            <a:endParaRPr lang="en-US" dirty="0">
              <a:solidFill>
                <a:srgbClr val="002060"/>
              </a:solidFill>
              <a:latin typeface="Helvetica" panose="020B0604020202020204" pitchFamily="2" charset="0"/>
              <a:ea typeface="Times New Roman" panose="02020603050405020304" pitchFamily="18" charset="0"/>
              <a:cs typeface="Tahoma" panose="020B0604030504040204" pitchFamily="34" charset="0"/>
            </a:endParaRPr>
          </a:p>
          <a:p>
            <a:pPr>
              <a:lnSpc>
                <a:spcPct val="107000"/>
              </a:lnSpc>
              <a:spcAft>
                <a:spcPts val="800"/>
              </a:spcAft>
            </a:pPr>
            <a:r>
              <a:rPr lang="en-US" dirty="0">
                <a:solidFill>
                  <a:srgbClr val="002060"/>
                </a:solidFill>
                <a:latin typeface="Helvetica" panose="020B0604020202020204" pitchFamily="2" charset="0"/>
                <a:ea typeface="Calibri" panose="020F0502020204030204" pitchFamily="34" charset="0"/>
                <a:cs typeface="Times New Roman" panose="02020603050405020304" pitchFamily="18" charset="0"/>
              </a:rPr>
              <a:t>Our goal in this summit wa</a:t>
            </a:r>
            <a:r>
              <a:rPr lang="en-US" dirty="0">
                <a:solidFill>
                  <a:srgbClr val="002060"/>
                </a:solidFill>
                <a:latin typeface="Helvetica" panose="020B0604020202020204" pitchFamily="2" charset="0"/>
                <a:ea typeface="Times New Roman" panose="02020603050405020304" pitchFamily="18" charset="0"/>
                <a:cs typeface="Times New Roman" panose="02020603050405020304" pitchFamily="18" charset="0"/>
              </a:rPr>
              <a:t>s to help bring about real, lasting change in how diversity and inclusion are embraced across the industry and within society. </a:t>
            </a:r>
            <a:endParaRPr lang="en-US" dirty="0">
              <a:solidFill>
                <a:srgbClr val="002060"/>
              </a:solidFill>
              <a:latin typeface="Helvetica" panose="020B0604020202020204" pitchFamily="2" charset="0"/>
              <a:ea typeface="Times New Roman" panose="02020603050405020304" pitchFamily="18" charset="0"/>
              <a:cs typeface="Tahoma" panose="020B0604030504040204" pitchFamily="34" charset="0"/>
            </a:endParaRPr>
          </a:p>
          <a:p>
            <a:pPr>
              <a:lnSpc>
                <a:spcPct val="107000"/>
              </a:lnSpc>
              <a:spcAft>
                <a:spcPts val="800"/>
              </a:spcAft>
            </a:pPr>
            <a:endParaRPr lang="en-US" dirty="0">
              <a:solidFill>
                <a:srgbClr val="002060"/>
              </a:solidFill>
              <a:latin typeface="Helvetica" panose="020B0604020202020204" pitchFamily="2" charset="0"/>
              <a:ea typeface="Times New Roman" panose="02020603050405020304" pitchFamily="18" charset="0"/>
              <a:cs typeface="Times New Roman" panose="02020603050405020304" pitchFamily="18" charset="0"/>
            </a:endParaRPr>
          </a:p>
          <a:p>
            <a:pPr>
              <a:lnSpc>
                <a:spcPct val="107000"/>
              </a:lnSpc>
              <a:spcAft>
                <a:spcPts val="800"/>
              </a:spcAft>
            </a:pPr>
            <a:r>
              <a:rPr lang="en-US" dirty="0">
                <a:solidFill>
                  <a:srgbClr val="002060"/>
                </a:solidFill>
                <a:latin typeface="Helvetica" panose="020B0604020202020204" pitchFamily="2" charset="0"/>
                <a:ea typeface="Times New Roman" panose="02020603050405020304" pitchFamily="18" charset="0"/>
                <a:cs typeface="Times New Roman" panose="02020603050405020304" pitchFamily="18" charset="0"/>
              </a:rPr>
              <a:t>It’s our hope that these takeaways, and the conversations they were drawn from, inspire you to become an agent of change in your own communities.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2885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1" name="Picture 10">
            <a:extLst>
              <a:ext uri="{FF2B5EF4-FFF2-40B4-BE49-F238E27FC236}">
                <a16:creationId xmlns:a16="http://schemas.microsoft.com/office/drawing/2014/main" id="{024AC157-020A-4545-B134-A0041C990629}"/>
              </a:ext>
            </a:extLst>
          </p:cNvPr>
          <p:cNvPicPr>
            <a:picLocks noChangeAspect="1"/>
          </p:cNvPicPr>
          <p:nvPr/>
        </p:nvPicPr>
        <p:blipFill>
          <a:blip r:embed="rId3"/>
          <a:stretch>
            <a:fillRect/>
          </a:stretch>
        </p:blipFill>
        <p:spPr>
          <a:xfrm>
            <a:off x="9805446" y="0"/>
            <a:ext cx="2386554" cy="1389686"/>
          </a:xfrm>
          <a:prstGeom prst="rect">
            <a:avLst/>
          </a:prstGeom>
        </p:spPr>
      </p:pic>
      <p:sp>
        <p:nvSpPr>
          <p:cNvPr id="12" name="TextBox 11">
            <a:hlinkClick r:id="rId4"/>
            <a:extLst>
              <a:ext uri="{FF2B5EF4-FFF2-40B4-BE49-F238E27FC236}">
                <a16:creationId xmlns:a16="http://schemas.microsoft.com/office/drawing/2014/main" id="{60727D0B-ABB9-4072-811A-FB018FAF64F0}"/>
              </a:ext>
            </a:extLst>
          </p:cNvPr>
          <p:cNvSpPr txBox="1"/>
          <p:nvPr/>
        </p:nvSpPr>
        <p:spPr>
          <a:xfrm>
            <a:off x="1766762" y="4840246"/>
            <a:ext cx="3534514" cy="307777"/>
          </a:xfrm>
          <a:prstGeom prst="rect">
            <a:avLst/>
          </a:prstGeom>
          <a:noFill/>
        </p:spPr>
        <p:txBody>
          <a:bodyPr wrap="square">
            <a:spAutoFit/>
          </a:bodyPr>
          <a:lstStyle/>
          <a:p>
            <a:pPr algn="ctr"/>
            <a:r>
              <a:rPr lang="en-US" sz="1400" i="1" dirty="0">
                <a:solidFill>
                  <a:srgbClr val="002060"/>
                </a:solidFill>
                <a:latin typeface="Poppins"/>
              </a:rPr>
              <a:t>Click to view session</a:t>
            </a:r>
            <a:endParaRPr lang="en-US" sz="1400" i="1" dirty="0">
              <a:solidFill>
                <a:srgbClr val="002060"/>
              </a:solidFill>
              <a:effectLst/>
              <a:latin typeface="Poppins"/>
            </a:endParaRPr>
          </a:p>
        </p:txBody>
      </p:sp>
      <p:sp>
        <p:nvSpPr>
          <p:cNvPr id="16" name="TextBox 15">
            <a:hlinkClick r:id="rId5"/>
            <a:extLst>
              <a:ext uri="{FF2B5EF4-FFF2-40B4-BE49-F238E27FC236}">
                <a16:creationId xmlns:a16="http://schemas.microsoft.com/office/drawing/2014/main" id="{CB8805A3-43AD-4189-9B2B-8FD2325C125F}"/>
              </a:ext>
            </a:extLst>
          </p:cNvPr>
          <p:cNvSpPr txBox="1"/>
          <p:nvPr/>
        </p:nvSpPr>
        <p:spPr>
          <a:xfrm>
            <a:off x="6890725" y="4596561"/>
            <a:ext cx="5151834" cy="553998"/>
          </a:xfrm>
          <a:prstGeom prst="rect">
            <a:avLst/>
          </a:prstGeom>
          <a:noFill/>
        </p:spPr>
        <p:txBody>
          <a:bodyPr wrap="square">
            <a:spAutoFit/>
          </a:bodyPr>
          <a:lstStyle/>
          <a:p>
            <a:pPr algn="ctr"/>
            <a:endParaRPr lang="en-US" sz="1600" b="1" i="0" dirty="0">
              <a:solidFill>
                <a:srgbClr val="1B1464"/>
              </a:solidFill>
              <a:effectLst/>
              <a:latin typeface="Poppins"/>
            </a:endParaRPr>
          </a:p>
          <a:p>
            <a:pPr algn="ctr"/>
            <a:r>
              <a:rPr lang="en-US" sz="1400" i="1" dirty="0">
                <a:solidFill>
                  <a:srgbClr val="002060"/>
                </a:solidFill>
                <a:latin typeface="Poppins"/>
              </a:rPr>
              <a:t>Click to view session</a:t>
            </a:r>
            <a:endParaRPr lang="en-US" sz="1400" i="1" dirty="0">
              <a:solidFill>
                <a:srgbClr val="002060"/>
              </a:solidFill>
              <a:effectLst/>
              <a:latin typeface="Poppins"/>
            </a:endParaRPr>
          </a:p>
        </p:txBody>
      </p:sp>
      <p:pic>
        <p:nvPicPr>
          <p:cNvPr id="7" name="Picture 6">
            <a:hlinkClick r:id="rId4"/>
            <a:extLst>
              <a:ext uri="{FF2B5EF4-FFF2-40B4-BE49-F238E27FC236}">
                <a16:creationId xmlns:a16="http://schemas.microsoft.com/office/drawing/2014/main" id="{71D75F09-0EBB-4519-88B1-6EF09717AD4B}"/>
              </a:ext>
            </a:extLst>
          </p:cNvPr>
          <p:cNvPicPr>
            <a:picLocks noChangeAspect="1"/>
          </p:cNvPicPr>
          <p:nvPr/>
        </p:nvPicPr>
        <p:blipFill rotWithShape="1">
          <a:blip r:embed="rId6"/>
          <a:srcRect l="7867" t="20264" r="9257" b="15278"/>
          <a:stretch/>
        </p:blipFill>
        <p:spPr>
          <a:xfrm>
            <a:off x="149441" y="1811374"/>
            <a:ext cx="6594259" cy="3005137"/>
          </a:xfrm>
          <a:prstGeom prst="rect">
            <a:avLst/>
          </a:prstGeom>
          <a:ln>
            <a:solidFill>
              <a:srgbClr val="002060"/>
            </a:solidFill>
          </a:ln>
        </p:spPr>
      </p:pic>
      <p:pic>
        <p:nvPicPr>
          <p:cNvPr id="9" name="Picture 8">
            <a:hlinkClick r:id="rId5"/>
            <a:extLst>
              <a:ext uri="{FF2B5EF4-FFF2-40B4-BE49-F238E27FC236}">
                <a16:creationId xmlns:a16="http://schemas.microsoft.com/office/drawing/2014/main" id="{1834FDF2-70A7-4046-A486-080CFD559BCD}"/>
              </a:ext>
            </a:extLst>
          </p:cNvPr>
          <p:cNvPicPr>
            <a:picLocks noChangeAspect="1"/>
          </p:cNvPicPr>
          <p:nvPr/>
        </p:nvPicPr>
        <p:blipFill rotWithShape="1">
          <a:blip r:embed="rId7"/>
          <a:srcRect l="8193" t="15959" r="41389" b="36333"/>
          <a:stretch/>
        </p:blipFill>
        <p:spPr>
          <a:xfrm>
            <a:off x="6890726" y="1802638"/>
            <a:ext cx="5151834" cy="3005137"/>
          </a:xfrm>
          <a:prstGeom prst="rect">
            <a:avLst/>
          </a:prstGeom>
          <a:ln>
            <a:solidFill>
              <a:srgbClr val="002060"/>
            </a:solidFill>
          </a:ln>
        </p:spPr>
      </p:pic>
      <p:pic>
        <p:nvPicPr>
          <p:cNvPr id="19" name="Picture 18">
            <a:extLst>
              <a:ext uri="{FF2B5EF4-FFF2-40B4-BE49-F238E27FC236}">
                <a16:creationId xmlns:a16="http://schemas.microsoft.com/office/drawing/2014/main" id="{6EF383B8-98CE-4084-B93A-7D5F64CF5DF2}"/>
              </a:ext>
            </a:extLst>
          </p:cNvPr>
          <p:cNvPicPr>
            <a:picLocks noChangeAspect="1"/>
          </p:cNvPicPr>
          <p:nvPr/>
        </p:nvPicPr>
        <p:blipFill rotWithShape="1">
          <a:blip r:embed="rId8"/>
          <a:srcRect l="8750" t="15347" r="15625" b="70555"/>
          <a:stretch/>
        </p:blipFill>
        <p:spPr>
          <a:xfrm>
            <a:off x="0" y="145934"/>
            <a:ext cx="10558464" cy="1168516"/>
          </a:xfrm>
          <a:prstGeom prst="rect">
            <a:avLst/>
          </a:prstGeom>
        </p:spPr>
      </p:pic>
    </p:spTree>
    <p:extLst>
      <p:ext uri="{BB962C8B-B14F-4D97-AF65-F5344CB8AC3E}">
        <p14:creationId xmlns:p14="http://schemas.microsoft.com/office/powerpoint/2010/main" val="72959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E7B53D5-59BA-435A-890A-94E1E8FEE245}"/>
              </a:ext>
            </a:extLst>
          </p:cNvPr>
          <p:cNvSpPr/>
          <p:nvPr/>
        </p:nvSpPr>
        <p:spPr>
          <a:xfrm>
            <a:off x="-51310" y="-120859"/>
            <a:ext cx="12243310" cy="709315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7" name="Picture 6">
            <a:extLst>
              <a:ext uri="{FF2B5EF4-FFF2-40B4-BE49-F238E27FC236}">
                <a16:creationId xmlns:a16="http://schemas.microsoft.com/office/drawing/2014/main" id="{A9B3F228-C6E3-4F79-A413-C5F3E49373E1}"/>
              </a:ext>
            </a:extLst>
          </p:cNvPr>
          <p:cNvPicPr>
            <a:picLocks noChangeAspect="1"/>
          </p:cNvPicPr>
          <p:nvPr/>
        </p:nvPicPr>
        <p:blipFill>
          <a:blip r:embed="rId3"/>
          <a:stretch>
            <a:fillRect/>
          </a:stretch>
        </p:blipFill>
        <p:spPr>
          <a:xfrm>
            <a:off x="9805446" y="0"/>
            <a:ext cx="2386554" cy="1389686"/>
          </a:xfrm>
          <a:prstGeom prst="rect">
            <a:avLst/>
          </a:prstGeom>
        </p:spPr>
      </p:pic>
      <p:sp>
        <p:nvSpPr>
          <p:cNvPr id="9" name="TextBox 8">
            <a:extLst>
              <a:ext uri="{FF2B5EF4-FFF2-40B4-BE49-F238E27FC236}">
                <a16:creationId xmlns:a16="http://schemas.microsoft.com/office/drawing/2014/main" id="{29704EBF-5B00-48E6-97A5-EA049334CBCF}"/>
              </a:ext>
            </a:extLst>
          </p:cNvPr>
          <p:cNvSpPr txBox="1"/>
          <p:nvPr/>
        </p:nvSpPr>
        <p:spPr>
          <a:xfrm>
            <a:off x="427433" y="2034878"/>
            <a:ext cx="3411141" cy="4420313"/>
          </a:xfrm>
          <a:prstGeom prst="rect">
            <a:avLst/>
          </a:prstGeom>
          <a:noFill/>
        </p:spPr>
        <p:txBody>
          <a:bodyPr wrap="square">
            <a:spAutoFit/>
          </a:bodyPr>
          <a:lstStyle/>
          <a:p>
            <a:pPr marR="0" lvl="0">
              <a:lnSpc>
                <a:spcPct val="107000"/>
              </a:lnSpc>
              <a:spcBef>
                <a:spcPts val="0"/>
              </a:spcBef>
              <a:spcAft>
                <a:spcPts val="0"/>
              </a:spcAft>
            </a:pPr>
            <a:r>
              <a:rPr lang="en-US" sz="24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rPr>
              <a:t>Understand that marketers hold the narrative.</a:t>
            </a:r>
            <a:endParaRPr lang="en-US" sz="16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600"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600"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600"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600" b="1" dirty="0">
              <a:solidFill>
                <a:srgbClr val="002060"/>
              </a:solidFill>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600" b="1" dirty="0">
              <a:solidFill>
                <a:srgbClr val="002060"/>
              </a:solidFill>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600" dirty="0">
                <a:solidFill>
                  <a:srgbClr val="002060"/>
                </a:solidFill>
                <a:effectLst/>
                <a:latin typeface="Helvetica" panose="020B0604020202020204" pitchFamily="2" charset="0"/>
                <a:ea typeface="Calibri" panose="020F0502020204030204" pitchFamily="34" charset="0"/>
                <a:cs typeface="Times New Roman" panose="02020603050405020304" pitchFamily="18" charset="0"/>
              </a:rPr>
              <a:t>Marketers hold the pen and the pad and the script to change what the narrative looks like. You are more powerful beyond your own realization. Go deeper. The deeper you go, the more authentic that voice is to the consumer.</a:t>
            </a:r>
          </a:p>
        </p:txBody>
      </p:sp>
      <p:sp>
        <p:nvSpPr>
          <p:cNvPr id="11" name="TextBox 10">
            <a:extLst>
              <a:ext uri="{FF2B5EF4-FFF2-40B4-BE49-F238E27FC236}">
                <a16:creationId xmlns:a16="http://schemas.microsoft.com/office/drawing/2014/main" id="{79E81381-40A7-4A18-89E8-C41E38E43865}"/>
              </a:ext>
            </a:extLst>
          </p:cNvPr>
          <p:cNvSpPr txBox="1"/>
          <p:nvPr/>
        </p:nvSpPr>
        <p:spPr>
          <a:xfrm>
            <a:off x="4549623" y="1962664"/>
            <a:ext cx="4081684" cy="3531031"/>
          </a:xfrm>
          <a:prstGeom prst="rect">
            <a:avLst/>
          </a:prstGeom>
          <a:noFill/>
        </p:spPr>
        <p:txBody>
          <a:bodyPr wrap="square">
            <a:spAutoFit/>
          </a:bodyPr>
          <a:lstStyle/>
          <a:p>
            <a:pPr marR="0" lvl="0">
              <a:lnSpc>
                <a:spcPct val="107000"/>
              </a:lnSpc>
              <a:spcBef>
                <a:spcPts val="0"/>
              </a:spcBef>
              <a:spcAft>
                <a:spcPts val="0"/>
              </a:spcAft>
            </a:pPr>
            <a:r>
              <a:rPr lang="en-US" sz="24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rPr>
              <a:t>Have the tough conversations, sometimes it means troughing through the mud</a:t>
            </a:r>
          </a:p>
          <a:p>
            <a:pPr marR="0" lvl="0">
              <a:lnSpc>
                <a:spcPct val="107000"/>
              </a:lnSpc>
              <a:spcBef>
                <a:spcPts val="0"/>
              </a:spcBef>
              <a:spcAft>
                <a:spcPts val="0"/>
              </a:spcAft>
            </a:pPr>
            <a:endParaRPr lang="en-US"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600" dirty="0">
              <a:effectLst/>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600" dirty="0">
                <a:solidFill>
                  <a:srgbClr val="002060"/>
                </a:solidFill>
                <a:effectLst/>
                <a:latin typeface="Helvetica" panose="020B0604020202020204" pitchFamily="2" charset="0"/>
                <a:ea typeface="Calibri" panose="020F0502020204030204" pitchFamily="34" charset="0"/>
                <a:cs typeface="Times New Roman" panose="02020603050405020304" pitchFamily="18" charset="0"/>
              </a:rPr>
              <a:t>Sometimes we need to look at our own self insecurities, traumas, limiting beliefs and self- doubts. Begin having deeper conversations and in that process, you as an organization will become better.</a:t>
            </a:r>
          </a:p>
        </p:txBody>
      </p:sp>
      <p:sp>
        <p:nvSpPr>
          <p:cNvPr id="14" name="TextBox 13">
            <a:extLst>
              <a:ext uri="{FF2B5EF4-FFF2-40B4-BE49-F238E27FC236}">
                <a16:creationId xmlns:a16="http://schemas.microsoft.com/office/drawing/2014/main" id="{6F73BC4A-BA29-4719-AE2B-A2EE7B28D0CF}"/>
              </a:ext>
            </a:extLst>
          </p:cNvPr>
          <p:cNvSpPr txBox="1"/>
          <p:nvPr/>
        </p:nvSpPr>
        <p:spPr>
          <a:xfrm>
            <a:off x="9002316" y="1881025"/>
            <a:ext cx="3065859" cy="3539430"/>
          </a:xfrm>
          <a:prstGeom prst="rect">
            <a:avLst/>
          </a:prstGeom>
          <a:noFill/>
        </p:spPr>
        <p:txBody>
          <a:bodyPr wrap="square">
            <a:spAutoFit/>
          </a:bodyPr>
          <a:lstStyle/>
          <a:p>
            <a:r>
              <a:rPr lang="en-US" sz="2400" b="1" dirty="0">
                <a:solidFill>
                  <a:srgbClr val="ED3C8D"/>
                </a:solidFill>
                <a:effectLst/>
                <a:latin typeface="Helvetica" panose="020B0604020202020204" pitchFamily="2" charset="0"/>
                <a:ea typeface="Calibri" panose="020F0502020204030204" pitchFamily="34" charset="0"/>
                <a:cs typeface="Times New Roman" panose="02020603050405020304" pitchFamily="18" charset="0"/>
              </a:rPr>
              <a:t>Accept that you don’t have to have all the answers. </a:t>
            </a:r>
          </a:p>
          <a:p>
            <a:endParaRPr lang="en-US" b="1" dirty="0">
              <a:latin typeface="Helvetica" panose="020B0604020202020204" pitchFamily="2" charset="0"/>
              <a:ea typeface="Calibri" panose="020F0502020204030204" pitchFamily="34" charset="0"/>
              <a:cs typeface="Times New Roman" panose="02020603050405020304" pitchFamily="18" charset="0"/>
            </a:endParaRPr>
          </a:p>
          <a:p>
            <a:endParaRPr lang="en-US" sz="1800" b="1" dirty="0">
              <a:effectLst/>
              <a:latin typeface="Helvetica" panose="020B0604020202020204" pitchFamily="2" charset="0"/>
              <a:ea typeface="Calibri" panose="020F0502020204030204" pitchFamily="34" charset="0"/>
              <a:cs typeface="Times New Roman" panose="02020603050405020304" pitchFamily="18" charset="0"/>
            </a:endParaRPr>
          </a:p>
          <a:p>
            <a:endParaRPr lang="en-US" sz="1800" b="1" dirty="0">
              <a:effectLst/>
              <a:latin typeface="Helvetica" panose="020B0604020202020204" pitchFamily="2" charset="0"/>
              <a:ea typeface="Calibri" panose="020F0502020204030204" pitchFamily="34" charset="0"/>
              <a:cs typeface="Times New Roman" panose="02020603050405020304" pitchFamily="18" charset="0"/>
            </a:endParaRPr>
          </a:p>
          <a:p>
            <a:endParaRPr lang="en-US" sz="1800" b="1" dirty="0">
              <a:effectLst/>
              <a:latin typeface="Helvetica" panose="020B0604020202020204" pitchFamily="2" charset="0"/>
              <a:ea typeface="Calibri" panose="020F0502020204030204" pitchFamily="34" charset="0"/>
              <a:cs typeface="Times New Roman" panose="02020603050405020304" pitchFamily="18" charset="0"/>
            </a:endParaRPr>
          </a:p>
          <a:p>
            <a:r>
              <a:rPr lang="en-US" sz="1600" dirty="0">
                <a:solidFill>
                  <a:srgbClr val="002060"/>
                </a:solidFill>
                <a:effectLst/>
                <a:latin typeface="Helvetica" panose="020B0604020202020204" pitchFamily="2" charset="0"/>
                <a:ea typeface="Calibri" panose="020F0502020204030204" pitchFamily="34" charset="0"/>
                <a:cs typeface="Times New Roman" panose="02020603050405020304" pitchFamily="18" charset="0"/>
              </a:rPr>
              <a:t>Allow yourself to start with a beginner’s mindset to allow ourselves to listen, have openness, empathy and gratitude of understanding.</a:t>
            </a:r>
            <a:endParaRPr lang="en-US" sz="1600" dirty="0">
              <a:solidFill>
                <a:srgbClr val="002060"/>
              </a:solidFill>
              <a:latin typeface="Helvetica" panose="020B0604020202020204" pitchFamily="2" charset="0"/>
            </a:endParaRPr>
          </a:p>
        </p:txBody>
      </p:sp>
    </p:spTree>
    <p:extLst>
      <p:ext uri="{BB962C8B-B14F-4D97-AF65-F5344CB8AC3E}">
        <p14:creationId xmlns:p14="http://schemas.microsoft.com/office/powerpoint/2010/main" val="2204746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F3CF2C2E-9A00-4F0D-9562-773CEF38431A}"/>
              </a:ext>
            </a:extLst>
          </p:cNvPr>
          <p:cNvSpPr txBox="1"/>
          <p:nvPr/>
        </p:nvSpPr>
        <p:spPr>
          <a:xfrm>
            <a:off x="1232750" y="2124283"/>
            <a:ext cx="9344764" cy="646331"/>
          </a:xfrm>
          <a:prstGeom prst="rect">
            <a:avLst/>
          </a:prstGeom>
          <a:noFill/>
        </p:spPr>
        <p:txBody>
          <a:bodyPr wrap="square" rtlCol="0">
            <a:spAutoFit/>
          </a:bodyPr>
          <a:lstStyle/>
          <a:p>
            <a:r>
              <a:rPr lang="en-US" dirty="0"/>
              <a:t>Day 2:</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dirty="0"/>
              <a:t> </a:t>
            </a:r>
          </a:p>
        </p:txBody>
      </p:sp>
      <p:pic>
        <p:nvPicPr>
          <p:cNvPr id="11" name="Picture 10">
            <a:extLst>
              <a:ext uri="{FF2B5EF4-FFF2-40B4-BE49-F238E27FC236}">
                <a16:creationId xmlns:a16="http://schemas.microsoft.com/office/drawing/2014/main" id="{024AC157-020A-4545-B134-A0041C990629}"/>
              </a:ext>
            </a:extLst>
          </p:cNvPr>
          <p:cNvPicPr>
            <a:picLocks noChangeAspect="1"/>
          </p:cNvPicPr>
          <p:nvPr/>
        </p:nvPicPr>
        <p:blipFill>
          <a:blip r:embed="rId3"/>
          <a:stretch>
            <a:fillRect/>
          </a:stretch>
        </p:blipFill>
        <p:spPr>
          <a:xfrm>
            <a:off x="9805446" y="0"/>
            <a:ext cx="2386554" cy="1389686"/>
          </a:xfrm>
          <a:prstGeom prst="rect">
            <a:avLst/>
          </a:prstGeom>
        </p:spPr>
      </p:pic>
      <p:sp>
        <p:nvSpPr>
          <p:cNvPr id="16" name="TextBox 15">
            <a:hlinkClick r:id="rId4"/>
            <a:extLst>
              <a:ext uri="{FF2B5EF4-FFF2-40B4-BE49-F238E27FC236}">
                <a16:creationId xmlns:a16="http://schemas.microsoft.com/office/drawing/2014/main" id="{B6CC51C5-AB8E-43CD-A600-1891ECFC227C}"/>
              </a:ext>
            </a:extLst>
          </p:cNvPr>
          <p:cNvSpPr txBox="1"/>
          <p:nvPr/>
        </p:nvSpPr>
        <p:spPr>
          <a:xfrm>
            <a:off x="6685827" y="4571858"/>
            <a:ext cx="5081588" cy="338554"/>
          </a:xfrm>
          <a:prstGeom prst="rect">
            <a:avLst/>
          </a:prstGeom>
          <a:noFill/>
        </p:spPr>
        <p:txBody>
          <a:bodyPr wrap="square">
            <a:spAutoFit/>
          </a:bodyPr>
          <a:lstStyle/>
          <a:p>
            <a:pPr algn="ctr"/>
            <a:r>
              <a:rPr lang="en-US" sz="1600" i="1" dirty="0">
                <a:solidFill>
                  <a:srgbClr val="002060"/>
                </a:solidFill>
                <a:latin typeface="Poppins"/>
              </a:rPr>
              <a:t>Click to view session</a:t>
            </a:r>
            <a:endParaRPr lang="en-US" sz="1600" i="1" dirty="0">
              <a:solidFill>
                <a:srgbClr val="002060"/>
              </a:solidFill>
              <a:effectLst/>
              <a:latin typeface="Poppins"/>
            </a:endParaRPr>
          </a:p>
        </p:txBody>
      </p:sp>
      <p:pic>
        <p:nvPicPr>
          <p:cNvPr id="5" name="Picture 4">
            <a:hlinkClick r:id="rId4"/>
            <a:extLst>
              <a:ext uri="{FF2B5EF4-FFF2-40B4-BE49-F238E27FC236}">
                <a16:creationId xmlns:a16="http://schemas.microsoft.com/office/drawing/2014/main" id="{24483B27-6BDD-4A59-8552-76260EF04828}"/>
              </a:ext>
            </a:extLst>
          </p:cNvPr>
          <p:cNvPicPr>
            <a:picLocks noChangeAspect="1"/>
          </p:cNvPicPr>
          <p:nvPr/>
        </p:nvPicPr>
        <p:blipFill rotWithShape="1">
          <a:blip r:embed="rId5"/>
          <a:srcRect l="6367" t="20834" r="30313" b="28055"/>
          <a:stretch/>
        </p:blipFill>
        <p:spPr>
          <a:xfrm>
            <a:off x="6685827" y="2208389"/>
            <a:ext cx="5205412" cy="2363469"/>
          </a:xfrm>
          <a:prstGeom prst="rect">
            <a:avLst/>
          </a:prstGeom>
          <a:ln>
            <a:solidFill>
              <a:srgbClr val="002060"/>
            </a:solidFill>
          </a:ln>
        </p:spPr>
      </p:pic>
      <p:pic>
        <p:nvPicPr>
          <p:cNvPr id="7" name="Picture 6">
            <a:hlinkClick r:id="rId6"/>
            <a:extLst>
              <a:ext uri="{FF2B5EF4-FFF2-40B4-BE49-F238E27FC236}">
                <a16:creationId xmlns:a16="http://schemas.microsoft.com/office/drawing/2014/main" id="{51474D61-B18D-41DF-8F26-8DADC5A09F6E}"/>
              </a:ext>
            </a:extLst>
          </p:cNvPr>
          <p:cNvPicPr>
            <a:picLocks noChangeAspect="1"/>
          </p:cNvPicPr>
          <p:nvPr/>
        </p:nvPicPr>
        <p:blipFill rotWithShape="1">
          <a:blip r:embed="rId7"/>
          <a:srcRect l="8495" t="36612" r="10137" b="9360"/>
          <a:stretch/>
        </p:blipFill>
        <p:spPr>
          <a:xfrm>
            <a:off x="138113" y="2201380"/>
            <a:ext cx="6238876" cy="2363469"/>
          </a:xfrm>
          <a:prstGeom prst="rect">
            <a:avLst/>
          </a:prstGeom>
          <a:ln>
            <a:solidFill>
              <a:srgbClr val="002060"/>
            </a:solidFill>
          </a:ln>
        </p:spPr>
      </p:pic>
      <p:sp>
        <p:nvSpPr>
          <p:cNvPr id="18" name="TextBox 17">
            <a:hlinkClick r:id="rId6"/>
            <a:extLst>
              <a:ext uri="{FF2B5EF4-FFF2-40B4-BE49-F238E27FC236}">
                <a16:creationId xmlns:a16="http://schemas.microsoft.com/office/drawing/2014/main" id="{F210AEB2-5336-4832-BAD5-51F0F2A8EB47}"/>
              </a:ext>
            </a:extLst>
          </p:cNvPr>
          <p:cNvSpPr txBox="1"/>
          <p:nvPr/>
        </p:nvSpPr>
        <p:spPr>
          <a:xfrm>
            <a:off x="716757" y="4552209"/>
            <a:ext cx="5081588" cy="338554"/>
          </a:xfrm>
          <a:prstGeom prst="rect">
            <a:avLst/>
          </a:prstGeom>
          <a:noFill/>
        </p:spPr>
        <p:txBody>
          <a:bodyPr wrap="square">
            <a:spAutoFit/>
          </a:bodyPr>
          <a:lstStyle/>
          <a:p>
            <a:pPr algn="ctr"/>
            <a:r>
              <a:rPr lang="en-US" sz="1600" i="1" dirty="0">
                <a:solidFill>
                  <a:srgbClr val="002060"/>
                </a:solidFill>
                <a:latin typeface="Poppins"/>
              </a:rPr>
              <a:t>Click to view session</a:t>
            </a:r>
            <a:endParaRPr lang="en-US" sz="1600" i="1" dirty="0">
              <a:solidFill>
                <a:srgbClr val="002060"/>
              </a:solidFill>
              <a:effectLst/>
              <a:latin typeface="Poppins"/>
            </a:endParaRPr>
          </a:p>
        </p:txBody>
      </p:sp>
      <p:pic>
        <p:nvPicPr>
          <p:cNvPr id="17" name="Picture 16">
            <a:extLst>
              <a:ext uri="{FF2B5EF4-FFF2-40B4-BE49-F238E27FC236}">
                <a16:creationId xmlns:a16="http://schemas.microsoft.com/office/drawing/2014/main" id="{28EE81EA-32A6-4350-9DB2-EFB576E7028F}"/>
              </a:ext>
            </a:extLst>
          </p:cNvPr>
          <p:cNvPicPr>
            <a:picLocks noChangeAspect="1"/>
          </p:cNvPicPr>
          <p:nvPr/>
        </p:nvPicPr>
        <p:blipFill rotWithShape="1">
          <a:blip r:embed="rId8"/>
          <a:srcRect l="7867" t="17023" r="41289" b="69024"/>
          <a:stretch/>
        </p:blipFill>
        <p:spPr>
          <a:xfrm>
            <a:off x="138112" y="183584"/>
            <a:ext cx="7981951" cy="1240404"/>
          </a:xfrm>
          <a:prstGeom prst="rect">
            <a:avLst/>
          </a:prstGeom>
        </p:spPr>
      </p:pic>
    </p:spTree>
    <p:extLst>
      <p:ext uri="{BB962C8B-B14F-4D97-AF65-F5344CB8AC3E}">
        <p14:creationId xmlns:p14="http://schemas.microsoft.com/office/powerpoint/2010/main" val="378885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E7B53D5-59BA-435A-890A-94E1E8FEE245}"/>
              </a:ext>
            </a:extLst>
          </p:cNvPr>
          <p:cNvSpPr/>
          <p:nvPr/>
        </p:nvSpPr>
        <p:spPr>
          <a:xfrm>
            <a:off x="-51310" y="-120859"/>
            <a:ext cx="12243310" cy="709315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7" name="Picture 6">
            <a:extLst>
              <a:ext uri="{FF2B5EF4-FFF2-40B4-BE49-F238E27FC236}">
                <a16:creationId xmlns:a16="http://schemas.microsoft.com/office/drawing/2014/main" id="{A9B3F228-C6E3-4F79-A413-C5F3E49373E1}"/>
              </a:ext>
            </a:extLst>
          </p:cNvPr>
          <p:cNvPicPr>
            <a:picLocks noChangeAspect="1"/>
          </p:cNvPicPr>
          <p:nvPr/>
        </p:nvPicPr>
        <p:blipFill>
          <a:blip r:embed="rId3"/>
          <a:stretch>
            <a:fillRect/>
          </a:stretch>
        </p:blipFill>
        <p:spPr>
          <a:xfrm>
            <a:off x="9805446" y="0"/>
            <a:ext cx="2386554" cy="1389686"/>
          </a:xfrm>
          <a:prstGeom prst="rect">
            <a:avLst/>
          </a:prstGeom>
        </p:spPr>
      </p:pic>
      <p:sp>
        <p:nvSpPr>
          <p:cNvPr id="9" name="TextBox 8">
            <a:extLst>
              <a:ext uri="{FF2B5EF4-FFF2-40B4-BE49-F238E27FC236}">
                <a16:creationId xmlns:a16="http://schemas.microsoft.com/office/drawing/2014/main" id="{29704EBF-5B00-48E6-97A5-EA049334CBCF}"/>
              </a:ext>
            </a:extLst>
          </p:cNvPr>
          <p:cNvSpPr txBox="1"/>
          <p:nvPr/>
        </p:nvSpPr>
        <p:spPr>
          <a:xfrm>
            <a:off x="461686" y="1992261"/>
            <a:ext cx="3220642" cy="3960058"/>
          </a:xfrm>
          <a:prstGeom prst="rect">
            <a:avLst/>
          </a:prstGeom>
          <a:noFill/>
        </p:spPr>
        <p:txBody>
          <a:bodyPr wrap="square">
            <a:spAutoFit/>
          </a:bodyPr>
          <a:lstStyle/>
          <a:p>
            <a:pPr>
              <a:lnSpc>
                <a:spcPct val="107000"/>
              </a:lnSpc>
            </a:pPr>
            <a:r>
              <a:rPr lang="en-US" sz="2400" b="1" dirty="0">
                <a:solidFill>
                  <a:srgbClr val="ED3C8D"/>
                </a:solidFill>
                <a:latin typeface="Helvetica" panose="020B0604020202020204" pitchFamily="2" charset="0"/>
                <a:cs typeface="Times New Roman" panose="02020603050405020304" pitchFamily="18" charset="0"/>
              </a:rPr>
              <a:t>Senior leaders play an important role in setting the tone and influencing the company culture.</a:t>
            </a:r>
          </a:p>
          <a:p>
            <a:pPr marR="0" lvl="0">
              <a:lnSpc>
                <a:spcPct val="107000"/>
              </a:lnSpc>
              <a:spcBef>
                <a:spcPts val="0"/>
              </a:spcBef>
              <a:spcAft>
                <a:spcPts val="0"/>
              </a:spcAft>
            </a:pPr>
            <a:endParaRPr lang="en-US" dirty="0">
              <a:solidFill>
                <a:srgbClr val="000000"/>
              </a:solidFill>
              <a:latin typeface="Helvetica" panose="020B0604020202020204" pitchFamily="2"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endParaRPr lang="en-US" sz="1800" dirty="0">
              <a:solidFill>
                <a:srgbClr val="000000"/>
              </a:solidFill>
              <a:effectLst/>
              <a:latin typeface="Helvetica" panose="020B0604020202020204" pitchFamily="2"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1600"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Ongoing formal and informal conversations between leadership and employees are important</a:t>
            </a:r>
            <a:r>
              <a:rPr lang="en-US" sz="1600" dirty="0">
                <a:solidFill>
                  <a:srgbClr val="002060"/>
                </a:solidFill>
                <a:latin typeface="Helvetica" panose="020B0604020202020204" pitchFamily="2" charset="0"/>
                <a:ea typeface="Calibri" panose="020F0502020204030204" pitchFamily="34" charset="0"/>
                <a:cs typeface="Calibri" panose="020F0502020204030204" pitchFamily="34" charset="0"/>
              </a:rPr>
              <a:t> to fostering an inclusive and open working environment.</a:t>
            </a:r>
            <a:endParaRPr lang="en-US" sz="1600" b="1" dirty="0">
              <a:solidFill>
                <a:srgbClr val="002060"/>
              </a:solidFill>
              <a:latin typeface="Helvetica" panose="020B0604020202020204"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9E81381-40A7-4A18-89E8-C41E38E43865}"/>
              </a:ext>
            </a:extLst>
          </p:cNvPr>
          <p:cNvSpPr txBox="1"/>
          <p:nvPr/>
        </p:nvSpPr>
        <p:spPr>
          <a:xfrm>
            <a:off x="4687513" y="1985627"/>
            <a:ext cx="3851428" cy="4189608"/>
          </a:xfrm>
          <a:prstGeom prst="rect">
            <a:avLst/>
          </a:prstGeom>
          <a:noFill/>
        </p:spPr>
        <p:txBody>
          <a:bodyPr wrap="square">
            <a:spAutoFit/>
          </a:bodyPr>
          <a:lstStyle/>
          <a:p>
            <a:pPr marR="0" lvl="0">
              <a:lnSpc>
                <a:spcPct val="107000"/>
              </a:lnSpc>
              <a:spcBef>
                <a:spcPts val="0"/>
              </a:spcBef>
              <a:spcAft>
                <a:spcPts val="0"/>
              </a:spcAft>
            </a:pPr>
            <a:r>
              <a:rPr lang="en-US" sz="2400" b="1" dirty="0">
                <a:solidFill>
                  <a:srgbClr val="ED3C8D"/>
                </a:solidFill>
                <a:latin typeface="Helvetica" panose="020B0604020202020204" pitchFamily="2" charset="0"/>
                <a:cs typeface="Times New Roman" panose="02020603050405020304" pitchFamily="18" charset="0"/>
              </a:rPr>
              <a:t>Invest in your employees.</a:t>
            </a:r>
          </a:p>
          <a:p>
            <a:pPr marR="0" lvl="0">
              <a:lnSpc>
                <a:spcPct val="107000"/>
              </a:lnSpc>
              <a:spcBef>
                <a:spcPts val="0"/>
              </a:spcBef>
              <a:spcAft>
                <a:spcPts val="0"/>
              </a:spcAft>
            </a:pPr>
            <a:endParaRPr lang="en-US"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b="1" dirty="0">
              <a:effectLst/>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b="1" dirty="0">
              <a:effectLst/>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b="1" dirty="0">
              <a:latin typeface="Helvetica" panose="020B06040202020202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600" dirty="0">
                <a:solidFill>
                  <a:srgbClr val="002060"/>
                </a:solidFill>
                <a:effectLst/>
                <a:latin typeface="Helvetica" panose="020B0604020202020204" pitchFamily="2" charset="0"/>
                <a:ea typeface="Calibri" panose="020F0502020204030204" pitchFamily="34" charset="0"/>
                <a:cs typeface="Times New Roman" panose="02020603050405020304" pitchFamily="18" charset="0"/>
              </a:rPr>
              <a:t> </a:t>
            </a:r>
            <a:r>
              <a:rPr lang="en-US" sz="1600"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Consider talent the valuable resource that it is. Invest in </a:t>
            </a:r>
            <a:r>
              <a:rPr lang="en-US" sz="1600" dirty="0">
                <a:solidFill>
                  <a:srgbClr val="002060"/>
                </a:solidFill>
                <a:effectLst/>
                <a:latin typeface="Helvetica" panose="020B0604020202020204" pitchFamily="2" charset="0"/>
                <a:ea typeface="Times New Roman" panose="02020603050405020304" pitchFamily="18" charset="0"/>
                <a:cs typeface="Calibri" panose="020F0502020204030204" pitchFamily="34" charset="0"/>
              </a:rPr>
              <a:t>external </a:t>
            </a:r>
            <a:r>
              <a:rPr lang="en-US" sz="1600"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and internal </a:t>
            </a:r>
            <a:r>
              <a:rPr lang="en-US" sz="1600" dirty="0">
                <a:solidFill>
                  <a:srgbClr val="002060"/>
                </a:solidFill>
                <a:effectLst/>
                <a:latin typeface="Helvetica" panose="020B0604020202020204" pitchFamily="2" charset="0"/>
                <a:ea typeface="Times New Roman" panose="02020603050405020304" pitchFamily="18" charset="0"/>
                <a:cs typeface="Calibri" panose="020F0502020204030204" pitchFamily="34" charset="0"/>
              </a:rPr>
              <a:t>res</a:t>
            </a:r>
            <a:r>
              <a:rPr lang="en-US" sz="1600"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ourc</a:t>
            </a:r>
            <a:r>
              <a:rPr lang="en-US" sz="1600" dirty="0">
                <a:solidFill>
                  <a:srgbClr val="002060"/>
                </a:solidFill>
                <a:effectLst/>
                <a:latin typeface="Helvetica" panose="020B0604020202020204" pitchFamily="2" charset="0"/>
                <a:ea typeface="Times New Roman" panose="02020603050405020304" pitchFamily="18" charset="0"/>
                <a:cs typeface="Calibri" panose="020F0502020204030204" pitchFamily="34" charset="0"/>
              </a:rPr>
              <a:t>es to provide coaching and mentorship</a:t>
            </a:r>
            <a:r>
              <a:rPr lang="en-US" sz="1600"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 as needed. Empower employees to be part the change by establishing ambassadorship programs or other support networks. </a:t>
            </a:r>
            <a:endParaRPr lang="en-US" sz="1400" dirty="0">
              <a:solidFill>
                <a:srgbClr val="002060"/>
              </a:solidFill>
              <a:effectLst/>
              <a:latin typeface="Helvetica" panose="020B0604020202020204" pitchFamily="2"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F73BC4A-BA29-4719-AE2B-A2EE7B28D0CF}"/>
              </a:ext>
            </a:extLst>
          </p:cNvPr>
          <p:cNvSpPr txBox="1"/>
          <p:nvPr/>
        </p:nvSpPr>
        <p:spPr>
          <a:xfrm>
            <a:off x="8930808" y="1992261"/>
            <a:ext cx="3391814" cy="3765903"/>
          </a:xfrm>
          <a:prstGeom prst="rect">
            <a:avLst/>
          </a:prstGeom>
          <a:noFill/>
        </p:spPr>
        <p:txBody>
          <a:bodyPr wrap="square">
            <a:spAutoFit/>
          </a:bodyPr>
          <a:lstStyle/>
          <a:p>
            <a:pPr>
              <a:lnSpc>
                <a:spcPct val="107000"/>
              </a:lnSpc>
            </a:pPr>
            <a:r>
              <a:rPr lang="en-US" sz="2400" b="1" dirty="0">
                <a:solidFill>
                  <a:srgbClr val="ED3C8D"/>
                </a:solidFill>
                <a:latin typeface="Helvetica" panose="020B0604020202020204" pitchFamily="2" charset="0"/>
                <a:cs typeface="Times New Roman" panose="02020603050405020304" pitchFamily="18" charset="0"/>
              </a:rPr>
              <a:t>Understand that great leaders don't allow people to be treated "less than."  </a:t>
            </a:r>
          </a:p>
          <a:p>
            <a:endParaRPr lang="en-US" dirty="0">
              <a:latin typeface="Helvetica" panose="020B0604020202020204" pitchFamily="2" charset="0"/>
              <a:ea typeface="Times New Roman" panose="02020603050405020304" pitchFamily="18" charset="0"/>
              <a:cs typeface="Times New Roman" panose="02020603050405020304" pitchFamily="18" charset="0"/>
            </a:endParaRPr>
          </a:p>
          <a:p>
            <a:endParaRPr lang="en-US" sz="1800" dirty="0">
              <a:effectLst/>
              <a:latin typeface="Helvetica" panose="020B0604020202020204" pitchFamily="2" charset="0"/>
              <a:ea typeface="Times New Roman" panose="02020603050405020304" pitchFamily="18" charset="0"/>
              <a:cs typeface="Times New Roman" panose="02020603050405020304" pitchFamily="18" charset="0"/>
            </a:endParaRPr>
          </a:p>
          <a:p>
            <a:endParaRPr lang="en-US" dirty="0">
              <a:latin typeface="Helvetica" panose="020B0604020202020204" pitchFamily="2" charset="0"/>
              <a:ea typeface="Times New Roman" panose="02020603050405020304" pitchFamily="18" charset="0"/>
              <a:cs typeface="Times New Roman" panose="02020603050405020304" pitchFamily="18" charset="0"/>
            </a:endParaRPr>
          </a:p>
          <a:p>
            <a:endParaRPr lang="en-US" sz="1800" dirty="0">
              <a:solidFill>
                <a:srgbClr val="002060"/>
              </a:solidFill>
              <a:effectLst/>
              <a:latin typeface="Helvetica" panose="020B0604020202020204" pitchFamily="2" charset="0"/>
              <a:ea typeface="Times New Roman" panose="02020603050405020304" pitchFamily="18" charset="0"/>
              <a:cs typeface="Times New Roman" panose="02020603050405020304" pitchFamily="18" charset="0"/>
            </a:endParaRPr>
          </a:p>
          <a:p>
            <a:r>
              <a:rPr lang="en-US" sz="1600" dirty="0">
                <a:solidFill>
                  <a:srgbClr val="002060"/>
                </a:solidFill>
                <a:effectLst/>
                <a:latin typeface="Helvetica" panose="020B0604020202020204" pitchFamily="2" charset="0"/>
                <a:ea typeface="Times New Roman" panose="02020603050405020304" pitchFamily="18" charset="0"/>
                <a:cs typeface="Times New Roman" panose="02020603050405020304" pitchFamily="18" charset="0"/>
              </a:rPr>
              <a:t>They understand the need and power of "level setting." </a:t>
            </a:r>
            <a:r>
              <a:rPr lang="en-US" sz="1600" dirty="0">
                <a:solidFill>
                  <a:srgbClr val="002060"/>
                </a:solidFill>
                <a:latin typeface="Helvetica" panose="020B0604020202020204" pitchFamily="2" charset="0"/>
                <a:ea typeface="Times New Roman" panose="02020603050405020304" pitchFamily="18" charset="0"/>
                <a:cs typeface="Times New Roman" panose="02020603050405020304" pitchFamily="18" charset="0"/>
              </a:rPr>
              <a:t>They work hard to set a company culture of acceptance.</a:t>
            </a:r>
            <a:endParaRPr lang="en-US" sz="1600" dirty="0">
              <a:latin typeface="Helvetica" panose="020B0604020202020204" pitchFamily="2" charset="0"/>
            </a:endParaRPr>
          </a:p>
        </p:txBody>
      </p:sp>
    </p:spTree>
    <p:extLst>
      <p:ext uri="{BB962C8B-B14F-4D97-AF65-F5344CB8AC3E}">
        <p14:creationId xmlns:p14="http://schemas.microsoft.com/office/powerpoint/2010/main" val="300601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1" name="Picture 10">
            <a:extLst>
              <a:ext uri="{FF2B5EF4-FFF2-40B4-BE49-F238E27FC236}">
                <a16:creationId xmlns:a16="http://schemas.microsoft.com/office/drawing/2014/main" id="{024AC157-020A-4545-B134-A0041C990629}"/>
              </a:ext>
            </a:extLst>
          </p:cNvPr>
          <p:cNvPicPr>
            <a:picLocks noChangeAspect="1"/>
          </p:cNvPicPr>
          <p:nvPr/>
        </p:nvPicPr>
        <p:blipFill>
          <a:blip r:embed="rId3"/>
          <a:stretch>
            <a:fillRect/>
          </a:stretch>
        </p:blipFill>
        <p:spPr>
          <a:xfrm>
            <a:off x="9805446" y="0"/>
            <a:ext cx="2386554" cy="1389686"/>
          </a:xfrm>
          <a:prstGeom prst="rect">
            <a:avLst/>
          </a:prstGeom>
        </p:spPr>
      </p:pic>
      <p:pic>
        <p:nvPicPr>
          <p:cNvPr id="4" name="Picture 3">
            <a:hlinkClick r:id="rId4"/>
            <a:extLst>
              <a:ext uri="{FF2B5EF4-FFF2-40B4-BE49-F238E27FC236}">
                <a16:creationId xmlns:a16="http://schemas.microsoft.com/office/drawing/2014/main" id="{FD6D28B5-8BE8-4EAD-A1CD-72D2DE97C15D}"/>
              </a:ext>
            </a:extLst>
          </p:cNvPr>
          <p:cNvPicPr>
            <a:picLocks noChangeAspect="1"/>
          </p:cNvPicPr>
          <p:nvPr/>
        </p:nvPicPr>
        <p:blipFill rotWithShape="1">
          <a:blip r:embed="rId5"/>
          <a:srcRect l="7773" t="15833" r="8945" b="25833"/>
          <a:stretch/>
        </p:blipFill>
        <p:spPr>
          <a:xfrm>
            <a:off x="234142" y="1774155"/>
            <a:ext cx="5733530" cy="2258990"/>
          </a:xfrm>
          <a:prstGeom prst="rect">
            <a:avLst/>
          </a:prstGeom>
          <a:ln>
            <a:solidFill>
              <a:srgbClr val="002060"/>
            </a:solidFill>
          </a:ln>
        </p:spPr>
      </p:pic>
      <p:pic>
        <p:nvPicPr>
          <p:cNvPr id="6" name="Picture 5">
            <a:hlinkClick r:id="rId6"/>
            <a:extLst>
              <a:ext uri="{FF2B5EF4-FFF2-40B4-BE49-F238E27FC236}">
                <a16:creationId xmlns:a16="http://schemas.microsoft.com/office/drawing/2014/main" id="{44B88F40-209B-4245-A04D-701CD80B6C5E}"/>
              </a:ext>
            </a:extLst>
          </p:cNvPr>
          <p:cNvPicPr>
            <a:picLocks noChangeAspect="1"/>
          </p:cNvPicPr>
          <p:nvPr/>
        </p:nvPicPr>
        <p:blipFill rotWithShape="1">
          <a:blip r:embed="rId7"/>
          <a:srcRect l="7772" t="17430" r="9805" b="27500"/>
          <a:stretch/>
        </p:blipFill>
        <p:spPr>
          <a:xfrm>
            <a:off x="3100907" y="4328243"/>
            <a:ext cx="5733530" cy="2154829"/>
          </a:xfrm>
          <a:prstGeom prst="rect">
            <a:avLst/>
          </a:prstGeom>
          <a:ln>
            <a:solidFill>
              <a:srgbClr val="002060"/>
            </a:solidFill>
          </a:ln>
        </p:spPr>
      </p:pic>
      <p:pic>
        <p:nvPicPr>
          <p:cNvPr id="8" name="Picture 7">
            <a:hlinkClick r:id="rId8"/>
            <a:extLst>
              <a:ext uri="{FF2B5EF4-FFF2-40B4-BE49-F238E27FC236}">
                <a16:creationId xmlns:a16="http://schemas.microsoft.com/office/drawing/2014/main" id="{03E14E70-91B7-4376-A8C7-58EEBCA51140}"/>
              </a:ext>
            </a:extLst>
          </p:cNvPr>
          <p:cNvPicPr>
            <a:picLocks noChangeAspect="1"/>
          </p:cNvPicPr>
          <p:nvPr/>
        </p:nvPicPr>
        <p:blipFill rotWithShape="1">
          <a:blip r:embed="rId9"/>
          <a:srcRect l="8867" t="17569" r="10039" b="25486"/>
          <a:stretch/>
        </p:blipFill>
        <p:spPr>
          <a:xfrm>
            <a:off x="6176962" y="1774155"/>
            <a:ext cx="5561118" cy="2258990"/>
          </a:xfrm>
          <a:prstGeom prst="rect">
            <a:avLst/>
          </a:prstGeom>
          <a:ln>
            <a:solidFill>
              <a:srgbClr val="002060"/>
            </a:solidFill>
          </a:ln>
        </p:spPr>
      </p:pic>
      <p:pic>
        <p:nvPicPr>
          <p:cNvPr id="12" name="Picture 11">
            <a:extLst>
              <a:ext uri="{FF2B5EF4-FFF2-40B4-BE49-F238E27FC236}">
                <a16:creationId xmlns:a16="http://schemas.microsoft.com/office/drawing/2014/main" id="{AD4AD03B-F0DF-49E6-95B0-E4541AD29F58}"/>
              </a:ext>
            </a:extLst>
          </p:cNvPr>
          <p:cNvPicPr>
            <a:picLocks noChangeAspect="1"/>
          </p:cNvPicPr>
          <p:nvPr/>
        </p:nvPicPr>
        <p:blipFill rotWithShape="1">
          <a:blip r:embed="rId10"/>
          <a:srcRect l="7810" t="24861" r="40008" b="61528"/>
          <a:stretch/>
        </p:blipFill>
        <p:spPr>
          <a:xfrm>
            <a:off x="234142" y="114300"/>
            <a:ext cx="7890683" cy="1275386"/>
          </a:xfrm>
          <a:prstGeom prst="rect">
            <a:avLst/>
          </a:prstGeom>
        </p:spPr>
      </p:pic>
      <p:sp>
        <p:nvSpPr>
          <p:cNvPr id="17" name="TextBox 16">
            <a:hlinkClick r:id="rId4"/>
            <a:extLst>
              <a:ext uri="{FF2B5EF4-FFF2-40B4-BE49-F238E27FC236}">
                <a16:creationId xmlns:a16="http://schemas.microsoft.com/office/drawing/2014/main" id="{6599E19B-427B-46E4-AD8E-D3EE93CEBB25}"/>
              </a:ext>
            </a:extLst>
          </p:cNvPr>
          <p:cNvSpPr txBox="1"/>
          <p:nvPr/>
        </p:nvSpPr>
        <p:spPr>
          <a:xfrm>
            <a:off x="1027800" y="4033145"/>
            <a:ext cx="3534514" cy="307777"/>
          </a:xfrm>
          <a:prstGeom prst="rect">
            <a:avLst/>
          </a:prstGeom>
          <a:noFill/>
        </p:spPr>
        <p:txBody>
          <a:bodyPr wrap="square">
            <a:spAutoFit/>
          </a:bodyPr>
          <a:lstStyle/>
          <a:p>
            <a:pPr algn="ctr"/>
            <a:r>
              <a:rPr lang="en-US" sz="1400" i="1" dirty="0">
                <a:solidFill>
                  <a:srgbClr val="002060"/>
                </a:solidFill>
                <a:latin typeface="Poppins"/>
              </a:rPr>
              <a:t>Click to view session</a:t>
            </a:r>
            <a:endParaRPr lang="en-US" sz="1400" i="1" dirty="0">
              <a:solidFill>
                <a:srgbClr val="002060"/>
              </a:solidFill>
              <a:effectLst/>
              <a:latin typeface="Poppins"/>
            </a:endParaRPr>
          </a:p>
        </p:txBody>
      </p:sp>
      <p:sp>
        <p:nvSpPr>
          <p:cNvPr id="18" name="TextBox 17">
            <a:hlinkClick r:id="rId8"/>
            <a:extLst>
              <a:ext uri="{FF2B5EF4-FFF2-40B4-BE49-F238E27FC236}">
                <a16:creationId xmlns:a16="http://schemas.microsoft.com/office/drawing/2014/main" id="{A63BAE69-0607-4E90-894E-444271DDDB65}"/>
              </a:ext>
            </a:extLst>
          </p:cNvPr>
          <p:cNvSpPr txBox="1"/>
          <p:nvPr/>
        </p:nvSpPr>
        <p:spPr>
          <a:xfrm>
            <a:off x="6151763" y="3747896"/>
            <a:ext cx="5151834" cy="892552"/>
          </a:xfrm>
          <a:prstGeom prst="rect">
            <a:avLst/>
          </a:prstGeom>
          <a:noFill/>
        </p:spPr>
        <p:txBody>
          <a:bodyPr wrap="square">
            <a:spAutoFit/>
          </a:bodyPr>
          <a:lstStyle/>
          <a:p>
            <a:pPr algn="ctr"/>
            <a:endParaRPr lang="en-US" b="1" i="0" dirty="0">
              <a:solidFill>
                <a:srgbClr val="1B1464"/>
              </a:solidFill>
              <a:effectLst/>
              <a:latin typeface="Poppins"/>
            </a:endParaRPr>
          </a:p>
          <a:p>
            <a:pPr algn="ctr"/>
            <a:r>
              <a:rPr lang="en-US" sz="1600" i="1" dirty="0">
                <a:solidFill>
                  <a:srgbClr val="002060"/>
                </a:solidFill>
                <a:latin typeface="Poppins"/>
              </a:rPr>
              <a:t>Click to view session</a:t>
            </a:r>
            <a:endParaRPr lang="en-US" sz="1600" i="1" dirty="0">
              <a:solidFill>
                <a:srgbClr val="002060"/>
              </a:solidFill>
              <a:effectLst/>
              <a:latin typeface="Poppins"/>
            </a:endParaRPr>
          </a:p>
          <a:p>
            <a:pPr algn="ctr"/>
            <a:endParaRPr lang="en-US" b="1" i="0" dirty="0">
              <a:solidFill>
                <a:srgbClr val="1B1464"/>
              </a:solidFill>
              <a:effectLst/>
              <a:latin typeface="Poppins"/>
            </a:endParaRPr>
          </a:p>
        </p:txBody>
      </p:sp>
      <p:sp>
        <p:nvSpPr>
          <p:cNvPr id="19" name="TextBox 18">
            <a:hlinkClick r:id="rId6"/>
            <a:extLst>
              <a:ext uri="{FF2B5EF4-FFF2-40B4-BE49-F238E27FC236}">
                <a16:creationId xmlns:a16="http://schemas.microsoft.com/office/drawing/2014/main" id="{3DD1C2B5-38B7-4B9F-87E3-50F62E5CC5F4}"/>
              </a:ext>
            </a:extLst>
          </p:cNvPr>
          <p:cNvSpPr txBox="1"/>
          <p:nvPr/>
        </p:nvSpPr>
        <p:spPr>
          <a:xfrm>
            <a:off x="5865686" y="6175295"/>
            <a:ext cx="3534514" cy="307777"/>
          </a:xfrm>
          <a:prstGeom prst="rect">
            <a:avLst/>
          </a:prstGeom>
          <a:noFill/>
        </p:spPr>
        <p:txBody>
          <a:bodyPr wrap="square">
            <a:spAutoFit/>
          </a:bodyPr>
          <a:lstStyle/>
          <a:p>
            <a:pPr algn="ctr"/>
            <a:r>
              <a:rPr lang="en-US" sz="1400" i="1" dirty="0">
                <a:solidFill>
                  <a:srgbClr val="002060"/>
                </a:solidFill>
                <a:latin typeface="Poppins"/>
              </a:rPr>
              <a:t>Click to view session</a:t>
            </a:r>
            <a:endParaRPr lang="en-US" sz="1400" i="1" dirty="0">
              <a:solidFill>
                <a:srgbClr val="002060"/>
              </a:solidFill>
              <a:effectLst/>
              <a:latin typeface="Poppins"/>
            </a:endParaRPr>
          </a:p>
        </p:txBody>
      </p:sp>
    </p:spTree>
    <p:extLst>
      <p:ext uri="{BB962C8B-B14F-4D97-AF65-F5344CB8AC3E}">
        <p14:creationId xmlns:p14="http://schemas.microsoft.com/office/powerpoint/2010/main" val="3648131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05D15F6-AD1D-4C11-9715-2577B06185D9}"/>
              </a:ext>
            </a:extLst>
          </p:cNvPr>
          <p:cNvSpPr/>
          <p:nvPr/>
        </p:nvSpPr>
        <p:spPr>
          <a:xfrm>
            <a:off x="-51310" y="-120859"/>
            <a:ext cx="12243310" cy="716935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Calibri" panose="020F0502020204030204" pitchFamily="34" charset="0"/>
              <a:ea typeface="Calibri" panose="020F0502020204030204" pitchFamily="34" charset="0"/>
            </a:endParaRPr>
          </a:p>
          <a:p>
            <a:pPr marL="0" marR="0" lvl="0" indent="0" algn="ctr" defTabSz="914217"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Calibri" panose="020F0502020204030204" pitchFamily="34" charset="0"/>
              <a:ea typeface="Calibri" panose="020F0502020204030204" pitchFamily="34" charset="0"/>
            </a:endParaRPr>
          </a:p>
          <a:p>
            <a:pPr marL="0" marR="0" lvl="0" indent="0" algn="ctr" defTabSz="914217"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Calibri" panose="020F0502020204030204" pitchFamily="34" charset="0"/>
              <a:ea typeface="Calibri" panose="020F0502020204030204" pitchFamily="34" charset="0"/>
            </a:endParaRPr>
          </a:p>
          <a:p>
            <a:pPr marL="0" marR="0" lvl="0" indent="0" algn="ctr" defTabSz="914217"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Calibri" panose="020F0502020204030204" pitchFamily="34" charset="0"/>
              <a:ea typeface="Calibri" panose="020F0502020204030204" pitchFamily="34" charset="0"/>
            </a:endParaRPr>
          </a:p>
          <a:p>
            <a:pPr marL="0" marR="0" lvl="0" indent="0" algn="ctr" defTabSz="914217"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Calibri" panose="020F0502020204030204" pitchFamily="34" charset="0"/>
              <a:ea typeface="Calibri" panose="020F0502020204030204" pitchFamily="34" charset="0"/>
            </a:endParaRPr>
          </a:p>
          <a:p>
            <a:pPr marL="0" marR="0" lvl="0" indent="0" algn="ctr" defTabSz="914217"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Calibri" panose="020F0502020204030204" pitchFamily="34" charset="0"/>
              <a:ea typeface="Calibri" panose="020F0502020204030204" pitchFamily="34" charset="0"/>
            </a:endParaRPr>
          </a:p>
          <a:p>
            <a:pPr marL="0" marR="0" lvl="0" indent="0" algn="ctr" defTabSz="914217"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Calibri" panose="020F0502020204030204" pitchFamily="34" charset="0"/>
              <a:ea typeface="Calibri" panose="020F0502020204030204" pitchFamily="34" charset="0"/>
            </a:endParaRPr>
          </a:p>
          <a:p>
            <a:pPr marL="0" marR="0" lvl="0" indent="0" algn="ctr" defTabSz="914217"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Calibri" panose="020F0502020204030204" pitchFamily="34" charset="0"/>
              <a:ea typeface="Calibri" panose="020F0502020204030204" pitchFamily="34" charset="0"/>
            </a:endParaRPr>
          </a:p>
          <a:p>
            <a:pPr marL="0" marR="0" lvl="0" indent="0" algn="ctr" defTabSz="914217"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Calibri" panose="020F0502020204030204" pitchFamily="34" charset="0"/>
              <a:ea typeface="Calibri" panose="020F0502020204030204" pitchFamily="34" charset="0"/>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0" name="TextBox 29">
            <a:extLst>
              <a:ext uri="{FF2B5EF4-FFF2-40B4-BE49-F238E27FC236}">
                <a16:creationId xmlns:a16="http://schemas.microsoft.com/office/drawing/2014/main" id="{BBFF7AC8-AE5D-4218-8359-88D9DD102107}"/>
              </a:ext>
            </a:extLst>
          </p:cNvPr>
          <p:cNvSpPr txBox="1"/>
          <p:nvPr/>
        </p:nvSpPr>
        <p:spPr>
          <a:xfrm>
            <a:off x="756056" y="1256869"/>
            <a:ext cx="3351610" cy="2092881"/>
          </a:xfrm>
          <a:prstGeom prst="rect">
            <a:avLst/>
          </a:prstGeom>
          <a:noFill/>
        </p:spPr>
        <p:txBody>
          <a:bodyPr wrap="square">
            <a:spAutoFit/>
          </a:bodyPr>
          <a:lstStyle/>
          <a:p>
            <a:r>
              <a:rPr lang="en-US" sz="2400" b="1" dirty="0">
                <a:solidFill>
                  <a:srgbClr val="ED3C8D"/>
                </a:solidFill>
                <a:effectLst/>
                <a:latin typeface="Helvetica" panose="020B0604020202020204" pitchFamily="2" charset="0"/>
                <a:ea typeface="Calibri" panose="020F0502020204030204" pitchFamily="34" charset="0"/>
              </a:rPr>
              <a:t>Prioritize representation.</a:t>
            </a:r>
            <a:r>
              <a:rPr lang="en-US" sz="2400" dirty="0">
                <a:solidFill>
                  <a:srgbClr val="ED3C8D"/>
                </a:solidFill>
                <a:effectLst/>
                <a:latin typeface="Helvetica" panose="020B0604020202020204" pitchFamily="2" charset="0"/>
                <a:ea typeface="Calibri" panose="020F0502020204030204" pitchFamily="34" charset="0"/>
              </a:rPr>
              <a:t> </a:t>
            </a:r>
          </a:p>
          <a:p>
            <a:endParaRPr lang="en-US" dirty="0">
              <a:solidFill>
                <a:srgbClr val="000000"/>
              </a:solidFill>
              <a:latin typeface="Helvetica" panose="020B0604020202020204" pitchFamily="2" charset="0"/>
              <a:ea typeface="Calibri" panose="020F0502020204030204" pitchFamily="34" charset="0"/>
            </a:endParaRPr>
          </a:p>
          <a:p>
            <a:r>
              <a:rPr lang="en-US" sz="1600" dirty="0">
                <a:solidFill>
                  <a:srgbClr val="002060"/>
                </a:solidFill>
                <a:effectLst/>
                <a:latin typeface="Helvetica" panose="020B0604020202020204" pitchFamily="2" charset="0"/>
                <a:ea typeface="Calibri" panose="020F0502020204030204" pitchFamily="34" charset="0"/>
              </a:rPr>
              <a:t>Have </a:t>
            </a:r>
            <a:r>
              <a:rPr lang="en-US" sz="1600" dirty="0">
                <a:solidFill>
                  <a:srgbClr val="002060"/>
                </a:solidFill>
                <a:latin typeface="Helvetica" panose="020B0604020202020204" pitchFamily="2" charset="0"/>
                <a:ea typeface="Calibri" panose="020F0502020204030204" pitchFamily="34" charset="0"/>
              </a:rPr>
              <a:t>diverse </a:t>
            </a:r>
            <a:r>
              <a:rPr lang="en-US" sz="1600" dirty="0">
                <a:solidFill>
                  <a:srgbClr val="002060"/>
                </a:solidFill>
                <a:effectLst/>
                <a:latin typeface="Helvetica" panose="020B0604020202020204" pitchFamily="2" charset="0"/>
                <a:ea typeface="Calibri" panose="020F0502020204030204" pitchFamily="34" charset="0"/>
              </a:rPr>
              <a:t>voices at the tabl</a:t>
            </a:r>
            <a:r>
              <a:rPr lang="en-US" sz="1600" dirty="0">
                <a:solidFill>
                  <a:srgbClr val="002060"/>
                </a:solidFill>
                <a:latin typeface="Helvetica" panose="020B0604020202020204" pitchFamily="2" charset="0"/>
                <a:ea typeface="Calibri" panose="020F0502020204030204" pitchFamily="34" charset="0"/>
              </a:rPr>
              <a:t>e. It</a:t>
            </a:r>
            <a:r>
              <a:rPr lang="en-US" sz="1600" dirty="0">
                <a:solidFill>
                  <a:srgbClr val="002060"/>
                </a:solidFill>
                <a:effectLst/>
                <a:latin typeface="Helvetica" panose="020B0604020202020204" pitchFamily="2" charset="0"/>
                <a:ea typeface="Calibri" panose="020F0502020204030204" pitchFamily="34" charset="0"/>
              </a:rPr>
              <a:t> makes a big difference to developing marketing that is culturally authentic .</a:t>
            </a:r>
            <a:endParaRPr lang="en-US" sz="1600" dirty="0">
              <a:solidFill>
                <a:srgbClr val="002060"/>
              </a:solidFill>
              <a:latin typeface="Helvetica" panose="020B0604020202020204" pitchFamily="2" charset="0"/>
            </a:endParaRPr>
          </a:p>
        </p:txBody>
      </p:sp>
      <p:sp>
        <p:nvSpPr>
          <p:cNvPr id="31" name="TextBox 30">
            <a:extLst>
              <a:ext uri="{FF2B5EF4-FFF2-40B4-BE49-F238E27FC236}">
                <a16:creationId xmlns:a16="http://schemas.microsoft.com/office/drawing/2014/main" id="{059D11D0-3E6C-4CA1-BCB5-F0A92A5775E4}"/>
              </a:ext>
            </a:extLst>
          </p:cNvPr>
          <p:cNvSpPr txBox="1"/>
          <p:nvPr/>
        </p:nvSpPr>
        <p:spPr>
          <a:xfrm>
            <a:off x="7465822" y="1227699"/>
            <a:ext cx="3651648" cy="2215991"/>
          </a:xfrm>
          <a:prstGeom prst="rect">
            <a:avLst/>
          </a:prstGeom>
          <a:noFill/>
        </p:spPr>
        <p:txBody>
          <a:bodyPr wrap="square">
            <a:spAutoFit/>
          </a:bodyPr>
          <a:lstStyle/>
          <a:p>
            <a:r>
              <a:rPr lang="en-US" sz="2400" b="1" dirty="0">
                <a:solidFill>
                  <a:srgbClr val="ED3C8D"/>
                </a:solidFill>
                <a:latin typeface="Helvetica" panose="020B0604020202020204" pitchFamily="2" charset="0"/>
              </a:rPr>
              <a:t>Acknowledge that representation requires authenticity.  </a:t>
            </a:r>
          </a:p>
          <a:p>
            <a:endParaRPr lang="en-US" dirty="0">
              <a:solidFill>
                <a:srgbClr val="000000"/>
              </a:solidFill>
              <a:latin typeface="Helvetica" panose="020B0604020202020204" pitchFamily="2" charset="0"/>
              <a:ea typeface="Calibri" panose="020F0502020204030204" pitchFamily="34" charset="0"/>
            </a:endParaRPr>
          </a:p>
          <a:p>
            <a:r>
              <a:rPr lang="en-US" sz="1600" dirty="0">
                <a:solidFill>
                  <a:srgbClr val="002060"/>
                </a:solidFill>
                <a:effectLst/>
                <a:latin typeface="Helvetica" panose="020B0604020202020204" pitchFamily="2" charset="0"/>
                <a:ea typeface="Calibri" panose="020F0502020204030204" pitchFamily="34" charset="0"/>
              </a:rPr>
              <a:t>How people, cultures and communities needs to be done in an authentic way. </a:t>
            </a:r>
            <a:endParaRPr lang="en-US" sz="1600" dirty="0">
              <a:solidFill>
                <a:srgbClr val="002060"/>
              </a:solidFill>
              <a:latin typeface="Helvetica" panose="020B0604020202020204" pitchFamily="2" charset="0"/>
            </a:endParaRPr>
          </a:p>
        </p:txBody>
      </p:sp>
      <p:sp>
        <p:nvSpPr>
          <p:cNvPr id="34" name="TextBox 33">
            <a:extLst>
              <a:ext uri="{FF2B5EF4-FFF2-40B4-BE49-F238E27FC236}">
                <a16:creationId xmlns:a16="http://schemas.microsoft.com/office/drawing/2014/main" id="{953F99EC-2FD1-41BC-8689-2EE58CACEB3B}"/>
              </a:ext>
            </a:extLst>
          </p:cNvPr>
          <p:cNvSpPr txBox="1"/>
          <p:nvPr/>
        </p:nvSpPr>
        <p:spPr>
          <a:xfrm>
            <a:off x="7377716" y="3873371"/>
            <a:ext cx="4494610" cy="1846659"/>
          </a:xfrm>
          <a:prstGeom prst="rect">
            <a:avLst/>
          </a:prstGeom>
          <a:noFill/>
        </p:spPr>
        <p:txBody>
          <a:bodyPr wrap="square">
            <a:spAutoFit/>
          </a:bodyPr>
          <a:lstStyle/>
          <a:p>
            <a:r>
              <a:rPr lang="en-US" sz="2400" b="1" dirty="0">
                <a:solidFill>
                  <a:srgbClr val="ED3C8D"/>
                </a:solidFill>
                <a:latin typeface="Helvetica" panose="020B0604020202020204" pitchFamily="2" charset="0"/>
              </a:rPr>
              <a:t>Know that inclusive marketing grows brands. </a:t>
            </a:r>
          </a:p>
          <a:p>
            <a:endParaRPr lang="en-US" dirty="0">
              <a:solidFill>
                <a:srgbClr val="000000"/>
              </a:solidFill>
              <a:latin typeface="Helvetica" panose="020B0604020202020204" pitchFamily="2" charset="0"/>
              <a:ea typeface="Calibri" panose="020F0502020204030204" pitchFamily="34" charset="0"/>
            </a:endParaRPr>
          </a:p>
          <a:p>
            <a:r>
              <a:rPr lang="en-US" sz="1600" dirty="0">
                <a:solidFill>
                  <a:srgbClr val="002060"/>
                </a:solidFill>
                <a:effectLst/>
                <a:latin typeface="Helvetica" panose="020B0604020202020204" pitchFamily="2" charset="0"/>
                <a:ea typeface="Calibri" panose="020F0502020204030204" pitchFamily="34" charset="0"/>
              </a:rPr>
              <a:t>In engaging diverse consumers through media, brands are winning and they're also doing the right thing from a societal perspective.</a:t>
            </a:r>
            <a:endParaRPr lang="en-US" sz="1600" dirty="0">
              <a:solidFill>
                <a:srgbClr val="002060"/>
              </a:solidFill>
              <a:latin typeface="Helvetica" panose="020B0604020202020204" pitchFamily="2" charset="0"/>
            </a:endParaRPr>
          </a:p>
        </p:txBody>
      </p:sp>
      <p:sp>
        <p:nvSpPr>
          <p:cNvPr id="35" name="TextBox 34">
            <a:extLst>
              <a:ext uri="{FF2B5EF4-FFF2-40B4-BE49-F238E27FC236}">
                <a16:creationId xmlns:a16="http://schemas.microsoft.com/office/drawing/2014/main" id="{B5DC1192-17F1-4B59-9504-75A0A97D95F0}"/>
              </a:ext>
            </a:extLst>
          </p:cNvPr>
          <p:cNvSpPr txBox="1"/>
          <p:nvPr/>
        </p:nvSpPr>
        <p:spPr>
          <a:xfrm>
            <a:off x="756056" y="4072622"/>
            <a:ext cx="4494610" cy="1723549"/>
          </a:xfrm>
          <a:prstGeom prst="rect">
            <a:avLst/>
          </a:prstGeom>
          <a:noFill/>
        </p:spPr>
        <p:txBody>
          <a:bodyPr wrap="square">
            <a:spAutoFit/>
          </a:bodyPr>
          <a:lstStyle/>
          <a:p>
            <a:r>
              <a:rPr lang="en-US" sz="2400" b="1" dirty="0">
                <a:solidFill>
                  <a:srgbClr val="ED3C8D"/>
                </a:solidFill>
                <a:latin typeface="Helvetica" panose="020B0604020202020204" pitchFamily="2" charset="0"/>
              </a:rPr>
              <a:t>Be consistent.</a:t>
            </a:r>
          </a:p>
          <a:p>
            <a:endParaRPr lang="en-US" b="1" dirty="0">
              <a:solidFill>
                <a:srgbClr val="000000"/>
              </a:solidFill>
              <a:latin typeface="Helvetica" panose="020B0604020202020204" pitchFamily="2" charset="0"/>
              <a:ea typeface="Calibri" panose="020F0502020204030204" pitchFamily="34" charset="0"/>
            </a:endParaRPr>
          </a:p>
          <a:p>
            <a:r>
              <a:rPr lang="en-US" sz="1600" dirty="0">
                <a:solidFill>
                  <a:srgbClr val="002060"/>
                </a:solidFill>
                <a:latin typeface="Helvetica" panose="020B0604020202020204" pitchFamily="2" charset="0"/>
              </a:rPr>
              <a:t>An on-going commitment to engaging multicultural groups is needed. Consistency in spending, creative development, and other elements of outreach.</a:t>
            </a:r>
          </a:p>
        </p:txBody>
      </p:sp>
    </p:spTree>
    <p:extLst>
      <p:ext uri="{BB962C8B-B14F-4D97-AF65-F5344CB8AC3E}">
        <p14:creationId xmlns:p14="http://schemas.microsoft.com/office/powerpoint/2010/main" val="3398866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1" name="Picture 10">
            <a:extLst>
              <a:ext uri="{FF2B5EF4-FFF2-40B4-BE49-F238E27FC236}">
                <a16:creationId xmlns:a16="http://schemas.microsoft.com/office/drawing/2014/main" id="{024AC157-020A-4545-B134-A0041C990629}"/>
              </a:ext>
            </a:extLst>
          </p:cNvPr>
          <p:cNvPicPr>
            <a:picLocks noChangeAspect="1"/>
          </p:cNvPicPr>
          <p:nvPr/>
        </p:nvPicPr>
        <p:blipFill>
          <a:blip r:embed="rId3"/>
          <a:stretch>
            <a:fillRect/>
          </a:stretch>
        </p:blipFill>
        <p:spPr>
          <a:xfrm>
            <a:off x="9805446" y="0"/>
            <a:ext cx="2386554" cy="1389686"/>
          </a:xfrm>
          <a:prstGeom prst="rect">
            <a:avLst/>
          </a:prstGeom>
        </p:spPr>
      </p:pic>
      <p:pic>
        <p:nvPicPr>
          <p:cNvPr id="4" name="Picture 3">
            <a:hlinkClick r:id="rId4"/>
            <a:extLst>
              <a:ext uri="{FF2B5EF4-FFF2-40B4-BE49-F238E27FC236}">
                <a16:creationId xmlns:a16="http://schemas.microsoft.com/office/drawing/2014/main" id="{C8BFE658-A0EB-4BF5-B5C3-33E39DDF49BA}"/>
              </a:ext>
            </a:extLst>
          </p:cNvPr>
          <p:cNvPicPr>
            <a:picLocks noChangeAspect="1"/>
          </p:cNvPicPr>
          <p:nvPr/>
        </p:nvPicPr>
        <p:blipFill rotWithShape="1">
          <a:blip r:embed="rId5"/>
          <a:srcRect l="7970" t="25417" r="8398" b="16181"/>
          <a:stretch/>
        </p:blipFill>
        <p:spPr>
          <a:xfrm>
            <a:off x="222072" y="2410773"/>
            <a:ext cx="6158568" cy="2419130"/>
          </a:xfrm>
          <a:prstGeom prst="rect">
            <a:avLst/>
          </a:prstGeom>
          <a:ln>
            <a:solidFill>
              <a:srgbClr val="002060"/>
            </a:solidFill>
          </a:ln>
        </p:spPr>
      </p:pic>
      <p:pic>
        <p:nvPicPr>
          <p:cNvPr id="6" name="Picture 5">
            <a:hlinkClick r:id="rId6"/>
            <a:extLst>
              <a:ext uri="{FF2B5EF4-FFF2-40B4-BE49-F238E27FC236}">
                <a16:creationId xmlns:a16="http://schemas.microsoft.com/office/drawing/2014/main" id="{7D7BC9AD-3EAB-4B9C-8DE7-6E2B98F48F25}"/>
              </a:ext>
            </a:extLst>
          </p:cNvPr>
          <p:cNvPicPr>
            <a:picLocks noChangeAspect="1"/>
          </p:cNvPicPr>
          <p:nvPr/>
        </p:nvPicPr>
        <p:blipFill rotWithShape="1">
          <a:blip r:embed="rId7"/>
          <a:srcRect l="7381" t="14844" r="11797" b="28542"/>
          <a:stretch/>
        </p:blipFill>
        <p:spPr>
          <a:xfrm>
            <a:off x="6550807" y="2410773"/>
            <a:ext cx="5484031" cy="2419130"/>
          </a:xfrm>
          <a:prstGeom prst="rect">
            <a:avLst/>
          </a:prstGeom>
          <a:ln>
            <a:solidFill>
              <a:srgbClr val="002060"/>
            </a:solidFill>
          </a:ln>
        </p:spPr>
      </p:pic>
      <p:pic>
        <p:nvPicPr>
          <p:cNvPr id="8" name="Picture 7">
            <a:extLst>
              <a:ext uri="{FF2B5EF4-FFF2-40B4-BE49-F238E27FC236}">
                <a16:creationId xmlns:a16="http://schemas.microsoft.com/office/drawing/2014/main" id="{D7300805-0B0F-417E-B05D-988F44983E0A}"/>
              </a:ext>
            </a:extLst>
          </p:cNvPr>
          <p:cNvPicPr>
            <a:picLocks noChangeAspect="1"/>
          </p:cNvPicPr>
          <p:nvPr/>
        </p:nvPicPr>
        <p:blipFill rotWithShape="1">
          <a:blip r:embed="rId8"/>
          <a:srcRect l="8712" t="16945" r="44179" b="68888"/>
          <a:stretch/>
        </p:blipFill>
        <p:spPr>
          <a:xfrm>
            <a:off x="222072" y="108877"/>
            <a:ext cx="6807378" cy="1151497"/>
          </a:xfrm>
          <a:prstGeom prst="rect">
            <a:avLst/>
          </a:prstGeom>
        </p:spPr>
      </p:pic>
      <p:sp>
        <p:nvSpPr>
          <p:cNvPr id="15" name="TextBox 14">
            <a:hlinkClick r:id="rId4"/>
            <a:extLst>
              <a:ext uri="{FF2B5EF4-FFF2-40B4-BE49-F238E27FC236}">
                <a16:creationId xmlns:a16="http://schemas.microsoft.com/office/drawing/2014/main" id="{6A7EFD9C-3183-489B-AF9D-5DAFAAF13768}"/>
              </a:ext>
            </a:extLst>
          </p:cNvPr>
          <p:cNvSpPr txBox="1"/>
          <p:nvPr/>
        </p:nvSpPr>
        <p:spPr>
          <a:xfrm>
            <a:off x="1766762" y="4840246"/>
            <a:ext cx="3534514" cy="307777"/>
          </a:xfrm>
          <a:prstGeom prst="rect">
            <a:avLst/>
          </a:prstGeom>
          <a:noFill/>
        </p:spPr>
        <p:txBody>
          <a:bodyPr wrap="square">
            <a:spAutoFit/>
          </a:bodyPr>
          <a:lstStyle/>
          <a:p>
            <a:pPr algn="ctr"/>
            <a:r>
              <a:rPr lang="en-US" sz="1400" i="1" dirty="0">
                <a:solidFill>
                  <a:srgbClr val="002060"/>
                </a:solidFill>
                <a:latin typeface="Poppins"/>
              </a:rPr>
              <a:t>Click to view session</a:t>
            </a:r>
            <a:endParaRPr lang="en-US" sz="1400" i="1" dirty="0">
              <a:solidFill>
                <a:srgbClr val="002060"/>
              </a:solidFill>
              <a:effectLst/>
              <a:latin typeface="Poppins"/>
            </a:endParaRPr>
          </a:p>
        </p:txBody>
      </p:sp>
      <p:sp>
        <p:nvSpPr>
          <p:cNvPr id="16" name="TextBox 15">
            <a:hlinkClick r:id="rId6"/>
            <a:extLst>
              <a:ext uri="{FF2B5EF4-FFF2-40B4-BE49-F238E27FC236}">
                <a16:creationId xmlns:a16="http://schemas.microsoft.com/office/drawing/2014/main" id="{8C6B8618-EFA0-4916-8C4B-646DDE25BC77}"/>
              </a:ext>
            </a:extLst>
          </p:cNvPr>
          <p:cNvSpPr txBox="1"/>
          <p:nvPr/>
        </p:nvSpPr>
        <p:spPr>
          <a:xfrm>
            <a:off x="6890725" y="4554997"/>
            <a:ext cx="5151834" cy="892552"/>
          </a:xfrm>
          <a:prstGeom prst="rect">
            <a:avLst/>
          </a:prstGeom>
          <a:noFill/>
        </p:spPr>
        <p:txBody>
          <a:bodyPr wrap="square">
            <a:spAutoFit/>
          </a:bodyPr>
          <a:lstStyle/>
          <a:p>
            <a:pPr algn="ctr"/>
            <a:endParaRPr lang="en-US" b="1" i="0" dirty="0">
              <a:solidFill>
                <a:srgbClr val="1B1464"/>
              </a:solidFill>
              <a:effectLst/>
              <a:latin typeface="Poppins"/>
            </a:endParaRPr>
          </a:p>
          <a:p>
            <a:pPr algn="ctr"/>
            <a:r>
              <a:rPr lang="en-US" sz="1600" i="1" dirty="0">
                <a:solidFill>
                  <a:srgbClr val="002060"/>
                </a:solidFill>
                <a:latin typeface="Poppins"/>
              </a:rPr>
              <a:t>Click to view session</a:t>
            </a:r>
            <a:endParaRPr lang="en-US" sz="1600" i="1" dirty="0">
              <a:solidFill>
                <a:srgbClr val="002060"/>
              </a:solidFill>
              <a:effectLst/>
              <a:latin typeface="Poppins"/>
            </a:endParaRPr>
          </a:p>
          <a:p>
            <a:pPr algn="ctr"/>
            <a:endParaRPr lang="en-US" b="1" i="0" dirty="0">
              <a:solidFill>
                <a:srgbClr val="1B1464"/>
              </a:solidFill>
              <a:effectLst/>
              <a:latin typeface="Poppins"/>
            </a:endParaRPr>
          </a:p>
        </p:txBody>
      </p:sp>
      <p:sp>
        <p:nvSpPr>
          <p:cNvPr id="2" name="TextBox 1">
            <a:extLst>
              <a:ext uri="{FF2B5EF4-FFF2-40B4-BE49-F238E27FC236}">
                <a16:creationId xmlns:a16="http://schemas.microsoft.com/office/drawing/2014/main" id="{91CB4F71-4937-D043-B9D5-13137BC9B667}"/>
              </a:ext>
            </a:extLst>
          </p:cNvPr>
          <p:cNvSpPr txBox="1"/>
          <p:nvPr/>
        </p:nvSpPr>
        <p:spPr>
          <a:xfrm>
            <a:off x="339917" y="1222555"/>
            <a:ext cx="1672253" cy="369332"/>
          </a:xfrm>
          <a:prstGeom prst="rect">
            <a:avLst/>
          </a:prstGeom>
          <a:noFill/>
        </p:spPr>
        <p:txBody>
          <a:bodyPr wrap="none" rtlCol="0">
            <a:spAutoFit/>
          </a:bodyPr>
          <a:lstStyle/>
          <a:p>
            <a:r>
              <a:rPr lang="en-US" dirty="0">
                <a:latin typeface="Helvetica" pitchFamily="2" charset="0"/>
              </a:rPr>
              <a:t>Day 4 sponsor</a:t>
            </a:r>
          </a:p>
        </p:txBody>
      </p:sp>
      <p:pic>
        <p:nvPicPr>
          <p:cNvPr id="1026" name="Picture 2" descr="A&amp;amp;E Networks - Wikipedia">
            <a:extLst>
              <a:ext uri="{FF2B5EF4-FFF2-40B4-BE49-F238E27FC236}">
                <a16:creationId xmlns:a16="http://schemas.microsoft.com/office/drawing/2014/main" id="{E81A9390-9AF3-4D47-9F38-A96AB95C35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0015" y="1242469"/>
            <a:ext cx="731030" cy="395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732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4291D3CFFFB3468A8BEBC160241642" ma:contentTypeVersion="12" ma:contentTypeDescription="Create a new document." ma:contentTypeScope="" ma:versionID="e8463a9063427716c52fedd3edf7232c">
  <xsd:schema xmlns:xsd="http://www.w3.org/2001/XMLSchema" xmlns:xs="http://www.w3.org/2001/XMLSchema" xmlns:p="http://schemas.microsoft.com/office/2006/metadata/properties" xmlns:ns2="97cdb7a3-d8d8-4d5a-8559-ae518cf29f49" xmlns:ns3="8ffbcc2d-a520-42b9-8ca7-e090664160a6" targetNamespace="http://schemas.microsoft.com/office/2006/metadata/properties" ma:root="true" ma:fieldsID="1c0ba4a0fb19bc4dcf098bfe2a470306" ns2:_="" ns3:_="">
    <xsd:import namespace="97cdb7a3-d8d8-4d5a-8559-ae518cf29f49"/>
    <xsd:import namespace="8ffbcc2d-a520-42b9-8ca7-e090664160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db7a3-d8d8-4d5a-8559-ae518cf29f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fbcc2d-a520-42b9-8ca7-e090664160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ffbcc2d-a520-42b9-8ca7-e090664160a6">
      <UserInfo>
        <DisplayName>Marjory Duran</DisplayName>
        <AccountId>35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753253-F779-4AC9-9DF6-7340C1D6F9F7}">
  <ds:schemaRefs>
    <ds:schemaRef ds:uri="8ffbcc2d-a520-42b9-8ca7-e090664160a6"/>
    <ds:schemaRef ds:uri="97cdb7a3-d8d8-4d5a-8559-ae518cf29f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E3AFB5-981A-422C-A8BB-A257F1BAA43F}">
  <ds:schemaRefs>
    <ds:schemaRef ds:uri="8ffbcc2d-a520-42b9-8ca7-e090664160a6"/>
    <ds:schemaRef ds:uri="97cdb7a3-d8d8-4d5a-8559-ae518cf29f4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26A3943-5BEF-42A2-A467-054438AD2E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422</TotalTime>
  <Words>1404</Words>
  <Application>Microsoft Office PowerPoint</Application>
  <PresentationFormat>Widescreen</PresentationFormat>
  <Paragraphs>167</Paragraphs>
  <Slides>14</Slides>
  <Notes>3</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Marianne Vita</dc:creator>
  <cp:lastModifiedBy>Marjory Duran</cp:lastModifiedBy>
  <cp:revision>25</cp:revision>
  <dcterms:created xsi:type="dcterms:W3CDTF">2021-01-20T14:07:02Z</dcterms:created>
  <dcterms:modified xsi:type="dcterms:W3CDTF">2021-07-07T10:55:07Z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0x010100C24291D3CFFFB3468A8BEBC160241642</vt:lpwstr>
  </property>
</Properties>
</file>