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50" r:id="rId2"/>
    <p:sldMasterId id="2147483652" r:id="rId3"/>
    <p:sldMasterId id="2147483655" r:id="rId4"/>
    <p:sldMasterId id="2147483660" r:id="rId5"/>
  </p:sldMasterIdLst>
  <p:notesMasterIdLst>
    <p:notesMasterId r:id="rId33"/>
  </p:notesMasterIdLst>
  <p:handoutMasterIdLst>
    <p:handoutMasterId r:id="rId34"/>
  </p:handoutMasterIdLst>
  <p:sldIdLst>
    <p:sldId id="269" r:id="rId6"/>
    <p:sldId id="334" r:id="rId7"/>
    <p:sldId id="406" r:id="rId8"/>
    <p:sldId id="368" r:id="rId9"/>
    <p:sldId id="367" r:id="rId10"/>
    <p:sldId id="402" r:id="rId11"/>
    <p:sldId id="370" r:id="rId12"/>
    <p:sldId id="371" r:id="rId13"/>
    <p:sldId id="397" r:id="rId14"/>
    <p:sldId id="381" r:id="rId15"/>
    <p:sldId id="384" r:id="rId16"/>
    <p:sldId id="380" r:id="rId17"/>
    <p:sldId id="398" r:id="rId18"/>
    <p:sldId id="382" r:id="rId19"/>
    <p:sldId id="377" r:id="rId20"/>
    <p:sldId id="399" r:id="rId21"/>
    <p:sldId id="383" r:id="rId22"/>
    <p:sldId id="378" r:id="rId23"/>
    <p:sldId id="317" r:id="rId24"/>
    <p:sldId id="394" r:id="rId25"/>
    <p:sldId id="403" r:id="rId26"/>
    <p:sldId id="401" r:id="rId27"/>
    <p:sldId id="404" r:id="rId28"/>
    <p:sldId id="396" r:id="rId29"/>
    <p:sldId id="405" r:id="rId30"/>
    <p:sldId id="408" r:id="rId31"/>
    <p:sldId id="284" r:id="rId3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9B"/>
    <a:srgbClr val="50C8A0"/>
    <a:srgbClr val="FAB982"/>
    <a:srgbClr val="3682B4"/>
    <a:srgbClr val="FFFFCC"/>
    <a:srgbClr val="EFEF96"/>
    <a:srgbClr val="508ABA"/>
    <a:srgbClr val="FFFC18"/>
    <a:srgbClr val="8395A2"/>
    <a:srgbClr val="F7994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70" autoAdjust="0"/>
    <p:restoredTop sz="96318" autoAdjust="0"/>
  </p:normalViewPr>
  <p:slideViewPr>
    <p:cSldViewPr snapToGrid="0" snapToObjects="1">
      <p:cViewPr varScale="1">
        <p:scale>
          <a:sx n="114" d="100"/>
          <a:sy n="114" d="100"/>
        </p:scale>
        <p:origin x="1542" y="114"/>
      </p:cViewPr>
      <p:guideLst>
        <p:guide orient="horz" pos="2160"/>
        <p:guide pos="2880"/>
      </p:guideLst>
    </p:cSldViewPr>
  </p:slideViewPr>
  <p:outlineViewPr>
    <p:cViewPr>
      <p:scale>
        <a:sx n="33" d="100"/>
        <a:sy n="33" d="100"/>
      </p:scale>
      <p:origin x="0" y="-3043"/>
    </p:cViewPr>
  </p:outlineViewPr>
  <p:notesTextViewPr>
    <p:cViewPr>
      <p:scale>
        <a:sx n="100" d="100"/>
        <a:sy n="100" d="100"/>
      </p:scale>
      <p:origin x="0" y="0"/>
    </p:cViewPr>
  </p:notesTextViewPr>
  <p:sorterViewPr>
    <p:cViewPr>
      <p:scale>
        <a:sx n="80" d="100"/>
        <a:sy n="80" d="100"/>
      </p:scale>
      <p:origin x="0" y="0"/>
    </p:cViewPr>
  </p:sorterViewPr>
  <p:notesViewPr>
    <p:cSldViewPr snapToGrid="0" snapToObjects="1">
      <p:cViewPr varScale="1">
        <p:scale>
          <a:sx n="87" d="100"/>
          <a:sy n="87" d="100"/>
        </p:scale>
        <p:origin x="29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solidFill>
                  <a:srgbClr val="FF0000"/>
                </a:solidFill>
              </a:defRPr>
            </a:pPr>
            <a:r>
              <a:rPr lang="en-US" sz="1800" u="sng" dirty="0">
                <a:solidFill>
                  <a:schemeClr val="tx1"/>
                </a:solidFill>
              </a:rPr>
              <a:t>Automotive</a:t>
            </a:r>
            <a:r>
              <a:rPr lang="en-US" sz="1800" u="sng" baseline="0" dirty="0">
                <a:solidFill>
                  <a:schemeClr val="tx1"/>
                </a:solidFill>
              </a:rPr>
              <a:t> Category</a:t>
            </a:r>
          </a:p>
          <a:p>
            <a:pPr>
              <a:defRPr sz="1800">
                <a:solidFill>
                  <a:srgbClr val="FF0000"/>
                </a:solidFill>
              </a:defRPr>
            </a:pPr>
            <a:r>
              <a:rPr lang="en-US" sz="1600" baseline="0" dirty="0">
                <a:solidFill>
                  <a:schemeClr val="tx1"/>
                </a:solidFill>
              </a:rPr>
              <a:t>4Q TV Spending Trend</a:t>
            </a:r>
          </a:p>
          <a:p>
            <a:pPr>
              <a:defRPr sz="1800">
                <a:solidFill>
                  <a:srgbClr val="FF0000"/>
                </a:solidFill>
              </a:defRPr>
            </a:pPr>
            <a:r>
              <a:rPr lang="en-US" sz="1400" b="0" i="1" baseline="0" dirty="0">
                <a:solidFill>
                  <a:schemeClr val="tx1"/>
                </a:solidFill>
              </a:rPr>
              <a:t>(in millions)</a:t>
            </a:r>
            <a:endParaRPr lang="en-US" sz="1400" b="0" i="1" dirty="0">
              <a:solidFill>
                <a:schemeClr val="tx1"/>
              </a:solidFill>
            </a:endParaRPr>
          </a:p>
        </c:rich>
      </c:tx>
      <c:layout>
        <c:manualLayout>
          <c:xMode val="edge"/>
          <c:yMode val="edge"/>
          <c:x val="0.33270121285836229"/>
          <c:y val="0.13332436233114356"/>
        </c:manualLayout>
      </c:layout>
      <c:overlay val="0"/>
    </c:title>
    <c:autoTitleDeleted val="0"/>
    <c:plotArea>
      <c:layout>
        <c:manualLayout>
          <c:layoutTarget val="inner"/>
          <c:xMode val="edge"/>
          <c:yMode val="edge"/>
          <c:x val="1.9854732148719762E-2"/>
          <c:y val="0.37976652233358738"/>
          <c:w val="0.96029053570256051"/>
          <c:h val="0.50944745484508347"/>
        </c:manualLayout>
      </c:layout>
      <c:barChart>
        <c:barDir val="col"/>
        <c:grouping val="clustered"/>
        <c:varyColors val="0"/>
        <c:ser>
          <c:idx val="0"/>
          <c:order val="0"/>
          <c:tx>
            <c:strRef>
              <c:f>Sheet1!$B$1</c:f>
              <c:strCache>
                <c:ptCount val="1"/>
                <c:pt idx="0">
                  <c:v>Series 1</c:v>
                </c:pt>
              </c:strCache>
            </c:strRef>
          </c:tx>
          <c:spPr>
            <a:solidFill>
              <a:srgbClr val="3682B4"/>
            </a:solidFill>
          </c:spPr>
          <c:invertIfNegative val="0"/>
          <c:dLbls>
            <c:spPr>
              <a:noFill/>
              <a:ln>
                <a:noFill/>
              </a:ln>
              <a:effectLst/>
            </c:spPr>
            <c:txPr>
              <a:bodyPr/>
              <a:lstStyle/>
              <a:p>
                <a:pPr>
                  <a:defRPr sz="16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Sheet1!$A$2:$A$5</c:f>
              <c:numCache>
                <c:formatCode>General</c:formatCode>
                <c:ptCount val="4"/>
                <c:pt idx="0">
                  <c:v>2014</c:v>
                </c:pt>
                <c:pt idx="1">
                  <c:v>2015</c:v>
                </c:pt>
                <c:pt idx="2">
                  <c:v>2016</c:v>
                </c:pt>
                <c:pt idx="3">
                  <c:v>2017</c:v>
                </c:pt>
              </c:numCache>
            </c:numRef>
          </c:cat>
          <c:val>
            <c:numRef>
              <c:f>Sheet1!$B$2:$B$5</c:f>
              <c:numCache>
                <c:formatCode>"$"#,##0.0</c:formatCode>
                <c:ptCount val="4"/>
                <c:pt idx="0">
                  <c:v>3359.0912370000015</c:v>
                </c:pt>
                <c:pt idx="1">
                  <c:v>3573.4303460000001</c:v>
                </c:pt>
                <c:pt idx="2">
                  <c:v>3661.5422749999975</c:v>
                </c:pt>
                <c:pt idx="3">
                  <c:v>4120.1760809999996</c:v>
                </c:pt>
              </c:numCache>
            </c:numRef>
          </c:val>
          <c:extLst>
            <c:ext xmlns:c16="http://schemas.microsoft.com/office/drawing/2014/chart" uri="{C3380CC4-5D6E-409C-BE32-E72D297353CC}">
              <c16:uniqueId val="{00000000-E980-473C-8CFD-9D98633BCFF3}"/>
            </c:ext>
          </c:extLst>
        </c:ser>
        <c:dLbls>
          <c:showLegendKey val="0"/>
          <c:showVal val="1"/>
          <c:showCatName val="0"/>
          <c:showSerName val="0"/>
          <c:showPercent val="0"/>
          <c:showBubbleSize val="0"/>
        </c:dLbls>
        <c:gapWidth val="150"/>
        <c:overlap val="-25"/>
        <c:axId val="185092592"/>
        <c:axId val="185054576"/>
      </c:barChart>
      <c:catAx>
        <c:axId val="185092592"/>
        <c:scaling>
          <c:orientation val="minMax"/>
        </c:scaling>
        <c:delete val="0"/>
        <c:axPos val="b"/>
        <c:numFmt formatCode="General" sourceLinked="1"/>
        <c:majorTickMark val="none"/>
        <c:minorTickMark val="none"/>
        <c:tickLblPos val="nextTo"/>
        <c:txPr>
          <a:bodyPr/>
          <a:lstStyle/>
          <a:p>
            <a:pPr>
              <a:defRPr b="1"/>
            </a:pPr>
            <a:endParaRPr lang="en-US"/>
          </a:p>
        </c:txPr>
        <c:crossAx val="185054576"/>
        <c:crosses val="autoZero"/>
        <c:auto val="1"/>
        <c:lblAlgn val="ctr"/>
        <c:lblOffset val="100"/>
        <c:noMultiLvlLbl val="0"/>
      </c:catAx>
      <c:valAx>
        <c:axId val="185054576"/>
        <c:scaling>
          <c:orientation val="minMax"/>
        </c:scaling>
        <c:delete val="1"/>
        <c:axPos val="l"/>
        <c:numFmt formatCode="&quot;$&quot;#,##0.0" sourceLinked="1"/>
        <c:majorTickMark val="out"/>
        <c:minorTickMark val="none"/>
        <c:tickLblPos val="nextTo"/>
        <c:crossAx val="18509259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465DC99B-5259-40E8-9809-96A27AA649E4}" type="datetimeFigureOut">
              <a:rPr lang="en-US" smtClean="0"/>
              <a:t>8/8/2018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8D141968-DFDD-4F85-9B3B-2C270757FEF0}" type="slidenum">
              <a:rPr lang="en-US" smtClean="0"/>
              <a:t>‹#›</a:t>
            </a:fld>
            <a:endParaRPr lang="en-US"/>
          </a:p>
        </p:txBody>
      </p:sp>
    </p:spTree>
    <p:extLst>
      <p:ext uri="{BB962C8B-B14F-4D97-AF65-F5344CB8AC3E}">
        <p14:creationId xmlns:p14="http://schemas.microsoft.com/office/powerpoint/2010/main" val="28544697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931EDFB-0926-4A7B-94B6-5D08570070C6}" type="datetimeFigureOut">
              <a:rPr lang="en-US" smtClean="0"/>
              <a:t>8/8/2018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59E3908-32C9-4D33-9120-6192E840A5CB}" type="slidenum">
              <a:rPr lang="en-US" smtClean="0"/>
              <a:t>‹#›</a:t>
            </a:fld>
            <a:endParaRPr lang="en-US"/>
          </a:p>
        </p:txBody>
      </p:sp>
    </p:spTree>
    <p:extLst>
      <p:ext uri="{BB962C8B-B14F-4D97-AF65-F5344CB8AC3E}">
        <p14:creationId xmlns:p14="http://schemas.microsoft.com/office/powerpoint/2010/main" val="160040565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9E3908-32C9-4D33-9120-6192E840A5CB}" type="slidenum">
              <a:rPr lang="en-US" smtClean="0"/>
              <a:t>1</a:t>
            </a:fld>
            <a:endParaRPr lang="en-US" dirty="0"/>
          </a:p>
        </p:txBody>
      </p:sp>
    </p:spTree>
    <p:extLst>
      <p:ext uri="{BB962C8B-B14F-4D97-AF65-F5344CB8AC3E}">
        <p14:creationId xmlns:p14="http://schemas.microsoft.com/office/powerpoint/2010/main" val="666372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3882BC3-AE5F-3043-9FCD-C1F199F164CC}"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712796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3882BC3-AE5F-3043-9FCD-C1F199F164CC}"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3578216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3882BC3-AE5F-3043-9FCD-C1F199F164CC}"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2155034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3882BC3-AE5F-3043-9FCD-C1F199F164CC}"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3199231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3882BC3-AE5F-3043-9FCD-C1F199F164CC}" type="slidenum">
              <a:rPr lang="en-US" smtClean="0">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3670571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DD90F4-894D-4692-97D2-641C265C9D19}" type="slidenum">
              <a:rPr lang="en-US" smtClean="0"/>
              <a:t>3</a:t>
            </a:fld>
            <a:endParaRPr lang="en-US"/>
          </a:p>
        </p:txBody>
      </p:sp>
    </p:spTree>
    <p:extLst>
      <p:ext uri="{BB962C8B-B14F-4D97-AF65-F5344CB8AC3E}">
        <p14:creationId xmlns:p14="http://schemas.microsoft.com/office/powerpoint/2010/main" val="1543156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9E3908-32C9-4D33-9120-6192E840A5CB}" type="slidenum">
              <a:rPr lang="en-US" smtClean="0"/>
              <a:t>5</a:t>
            </a:fld>
            <a:endParaRPr lang="en-US"/>
          </a:p>
        </p:txBody>
      </p:sp>
    </p:spTree>
    <p:extLst>
      <p:ext uri="{BB962C8B-B14F-4D97-AF65-F5344CB8AC3E}">
        <p14:creationId xmlns:p14="http://schemas.microsoft.com/office/powerpoint/2010/main" val="1631629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5887">
              <a:defRPr/>
            </a:pPr>
            <a:fld id="{23882BC3-AE5F-3043-9FCD-C1F199F164CC}" type="slidenum">
              <a:rPr lang="en-US">
                <a:solidFill>
                  <a:prstClr val="black"/>
                </a:solidFill>
                <a:latin typeface="Calibri"/>
              </a:rPr>
              <a:pPr defTabSz="465887">
                <a:defRPr/>
              </a:pPr>
              <a:t>11</a:t>
            </a:fld>
            <a:endParaRPr lang="en-US">
              <a:solidFill>
                <a:prstClr val="black"/>
              </a:solidFill>
              <a:latin typeface="Calibri"/>
            </a:endParaRPr>
          </a:p>
        </p:txBody>
      </p:sp>
    </p:spTree>
    <p:extLst>
      <p:ext uri="{BB962C8B-B14F-4D97-AF65-F5344CB8AC3E}">
        <p14:creationId xmlns:p14="http://schemas.microsoft.com/office/powerpoint/2010/main" val="2709870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5887">
              <a:defRPr/>
            </a:pPr>
            <a:fld id="{23882BC3-AE5F-3043-9FCD-C1F199F164CC}" type="slidenum">
              <a:rPr lang="en-US">
                <a:solidFill>
                  <a:prstClr val="black"/>
                </a:solidFill>
                <a:latin typeface="Calibri"/>
              </a:rPr>
              <a:pPr defTabSz="465887">
                <a:defRPr/>
              </a:pPr>
              <a:t>12</a:t>
            </a:fld>
            <a:endParaRPr lang="en-US">
              <a:solidFill>
                <a:prstClr val="black"/>
              </a:solidFill>
              <a:latin typeface="Calibri"/>
            </a:endParaRPr>
          </a:p>
        </p:txBody>
      </p:sp>
    </p:spTree>
    <p:extLst>
      <p:ext uri="{BB962C8B-B14F-4D97-AF65-F5344CB8AC3E}">
        <p14:creationId xmlns:p14="http://schemas.microsoft.com/office/powerpoint/2010/main" val="3850032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5887">
              <a:defRPr/>
            </a:pPr>
            <a:fld id="{23882BC3-AE5F-3043-9FCD-C1F199F164CC}" type="slidenum">
              <a:rPr lang="en-US">
                <a:solidFill>
                  <a:prstClr val="black"/>
                </a:solidFill>
                <a:latin typeface="Calibri"/>
              </a:rPr>
              <a:pPr defTabSz="465887">
                <a:defRPr/>
              </a:pPr>
              <a:t>15</a:t>
            </a:fld>
            <a:endParaRPr lang="en-US">
              <a:solidFill>
                <a:prstClr val="black"/>
              </a:solidFill>
              <a:latin typeface="Calibri"/>
            </a:endParaRPr>
          </a:p>
        </p:txBody>
      </p:sp>
    </p:spTree>
    <p:extLst>
      <p:ext uri="{BB962C8B-B14F-4D97-AF65-F5344CB8AC3E}">
        <p14:creationId xmlns:p14="http://schemas.microsoft.com/office/powerpoint/2010/main" val="2431793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5887">
              <a:defRPr/>
            </a:pPr>
            <a:fld id="{23882BC3-AE5F-3043-9FCD-C1F199F164CC}" type="slidenum">
              <a:rPr lang="en-US">
                <a:solidFill>
                  <a:prstClr val="black"/>
                </a:solidFill>
                <a:latin typeface="Calibri"/>
              </a:rPr>
              <a:pPr defTabSz="465887">
                <a:defRPr/>
              </a:pPr>
              <a:t>18</a:t>
            </a:fld>
            <a:endParaRPr lang="en-US">
              <a:solidFill>
                <a:prstClr val="black"/>
              </a:solidFill>
              <a:latin typeface="Calibri"/>
            </a:endParaRPr>
          </a:p>
        </p:txBody>
      </p:sp>
    </p:spTree>
    <p:extLst>
      <p:ext uri="{BB962C8B-B14F-4D97-AF65-F5344CB8AC3E}">
        <p14:creationId xmlns:p14="http://schemas.microsoft.com/office/powerpoint/2010/main" val="4146216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3882BC3-AE5F-3043-9FCD-C1F199F164CC}"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207857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3882BC3-AE5F-3043-9FCD-C1F199F164CC}"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29487548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565836" y="2788254"/>
            <a:ext cx="5155767" cy="1286933"/>
          </a:xfrm>
          <a:prstGeom prst="rect">
            <a:avLst/>
          </a:prstGeom>
        </p:spPr>
        <p:txBody>
          <a:bodyPr vert="horz" lIns="0" tIns="0" rIns="0" bIns="0"/>
          <a:lstStyle>
            <a:lvl1pPr marL="0" indent="0">
              <a:lnSpc>
                <a:spcPts val="4500"/>
              </a:lnSpc>
              <a:spcBef>
                <a:spcPts val="0"/>
              </a:spcBef>
              <a:buFontTx/>
              <a:buNone/>
              <a:defRPr sz="5500" b="1" cap="none"/>
            </a:lvl1pPr>
            <a:lvl2pPr marL="457200" indent="0">
              <a:lnSpc>
                <a:spcPts val="4500"/>
              </a:lnSpc>
              <a:spcBef>
                <a:spcPts val="0"/>
              </a:spcBef>
              <a:buFontTx/>
              <a:buNone/>
              <a:defRPr sz="5500" cap="all"/>
            </a:lvl2pPr>
            <a:lvl3pPr marL="914400" indent="0">
              <a:lnSpc>
                <a:spcPts val="4500"/>
              </a:lnSpc>
              <a:spcBef>
                <a:spcPts val="0"/>
              </a:spcBef>
              <a:buFontTx/>
              <a:buNone/>
              <a:defRPr sz="5500" cap="all"/>
            </a:lvl3pPr>
            <a:lvl4pPr marL="1371600" indent="0">
              <a:lnSpc>
                <a:spcPts val="4500"/>
              </a:lnSpc>
              <a:spcBef>
                <a:spcPts val="0"/>
              </a:spcBef>
              <a:buFontTx/>
              <a:buNone/>
              <a:defRPr sz="5500" cap="all"/>
            </a:lvl4pPr>
            <a:lvl5pPr marL="1828800" indent="0">
              <a:lnSpc>
                <a:spcPts val="4500"/>
              </a:lnSpc>
              <a:spcBef>
                <a:spcPts val="0"/>
              </a:spcBef>
              <a:buFontTx/>
              <a:buNone/>
              <a:defRPr sz="5500" cap="all"/>
            </a:lvl5pPr>
          </a:lstStyle>
          <a:p>
            <a:pPr lvl="0"/>
            <a:r>
              <a:rPr lang="en-US" dirty="0"/>
              <a:t>Insert Report Title Here</a:t>
            </a:r>
          </a:p>
        </p:txBody>
      </p:sp>
      <p:sp>
        <p:nvSpPr>
          <p:cNvPr id="7" name="Text Placeholder 6"/>
          <p:cNvSpPr>
            <a:spLocks noGrp="1"/>
          </p:cNvSpPr>
          <p:nvPr>
            <p:ph type="body" sz="quarter" idx="11" hasCustomPrompt="1"/>
          </p:nvPr>
        </p:nvSpPr>
        <p:spPr>
          <a:xfrm>
            <a:off x="2610577" y="3960348"/>
            <a:ext cx="6211690" cy="1585314"/>
          </a:xfrm>
          <a:prstGeom prst="rect">
            <a:avLst/>
          </a:prstGeom>
        </p:spPr>
        <p:txBody>
          <a:bodyPr vert="horz" lIns="0" tIns="0" rIns="0" bIns="0"/>
          <a:lstStyle>
            <a:lvl1pPr marL="0" indent="0">
              <a:spcBef>
                <a:spcPts val="0"/>
              </a:spcBef>
              <a:buFontTx/>
              <a:buNone/>
              <a:defRPr sz="3200" b="1" cap="none" baseline="0">
                <a:solidFill>
                  <a:srgbClr val="508ABA"/>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US" sz="2600" dirty="0">
                <a:latin typeface="+mn-lt"/>
                <a:cs typeface="Trebuchet MS"/>
              </a:rPr>
              <a:t>Insert Subhead Text Here</a:t>
            </a:r>
          </a:p>
        </p:txBody>
      </p:sp>
    </p:spTree>
    <p:extLst>
      <p:ext uri="{BB962C8B-B14F-4D97-AF65-F5344CB8AC3E}">
        <p14:creationId xmlns:p14="http://schemas.microsoft.com/office/powerpoint/2010/main" val="2568517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Slide">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10462" y="5002207"/>
            <a:ext cx="5435605" cy="1517126"/>
          </a:xfrm>
          <a:prstGeom prst="rect">
            <a:avLst/>
          </a:prstGeom>
        </p:spPr>
        <p:txBody>
          <a:bodyPr anchor="t" anchorCtr="0">
            <a:noAutofit/>
          </a:bodyPr>
          <a:lstStyle>
            <a:lvl1pPr algn="l">
              <a:lnSpc>
                <a:spcPts val="3800"/>
              </a:lnSpc>
              <a:defRPr sz="3600"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2377907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1231630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169863" y="5335064"/>
            <a:ext cx="8796337"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2386319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4100797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169863" y="5335064"/>
            <a:ext cx="8796337"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886111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565836" y="2788254"/>
            <a:ext cx="5155767" cy="1286933"/>
          </a:xfrm>
          <a:prstGeom prst="rect">
            <a:avLst/>
          </a:prstGeom>
        </p:spPr>
        <p:txBody>
          <a:bodyPr vert="horz" lIns="0" tIns="0" rIns="0" bIns="0"/>
          <a:lstStyle>
            <a:lvl1pPr marL="0" indent="0">
              <a:lnSpc>
                <a:spcPts val="4500"/>
              </a:lnSpc>
              <a:spcBef>
                <a:spcPts val="0"/>
              </a:spcBef>
              <a:buFontTx/>
              <a:buNone/>
              <a:defRPr sz="5500" b="1" cap="none"/>
            </a:lvl1pPr>
            <a:lvl2pPr marL="457200" indent="0">
              <a:lnSpc>
                <a:spcPts val="4500"/>
              </a:lnSpc>
              <a:spcBef>
                <a:spcPts val="0"/>
              </a:spcBef>
              <a:buFontTx/>
              <a:buNone/>
              <a:defRPr sz="5500" cap="all"/>
            </a:lvl2pPr>
            <a:lvl3pPr marL="914400" indent="0">
              <a:lnSpc>
                <a:spcPts val="4500"/>
              </a:lnSpc>
              <a:spcBef>
                <a:spcPts val="0"/>
              </a:spcBef>
              <a:buFontTx/>
              <a:buNone/>
              <a:defRPr sz="5500" cap="all"/>
            </a:lvl3pPr>
            <a:lvl4pPr marL="1371600" indent="0">
              <a:lnSpc>
                <a:spcPts val="4500"/>
              </a:lnSpc>
              <a:spcBef>
                <a:spcPts val="0"/>
              </a:spcBef>
              <a:buFontTx/>
              <a:buNone/>
              <a:defRPr sz="5500" cap="all"/>
            </a:lvl4pPr>
            <a:lvl5pPr marL="1828800" indent="0">
              <a:lnSpc>
                <a:spcPts val="4500"/>
              </a:lnSpc>
              <a:spcBef>
                <a:spcPts val="0"/>
              </a:spcBef>
              <a:buFontTx/>
              <a:buNone/>
              <a:defRPr sz="5500" cap="all"/>
            </a:lvl5pPr>
          </a:lstStyle>
          <a:p>
            <a:pPr lvl="0"/>
            <a:r>
              <a:rPr lang="en-US" dirty="0"/>
              <a:t>Insert Report Title Here</a:t>
            </a:r>
          </a:p>
        </p:txBody>
      </p:sp>
      <p:sp>
        <p:nvSpPr>
          <p:cNvPr id="7" name="Text Placeholder 6"/>
          <p:cNvSpPr>
            <a:spLocks noGrp="1"/>
          </p:cNvSpPr>
          <p:nvPr>
            <p:ph type="body" sz="quarter" idx="11" hasCustomPrompt="1"/>
          </p:nvPr>
        </p:nvSpPr>
        <p:spPr>
          <a:xfrm>
            <a:off x="2610577" y="3960348"/>
            <a:ext cx="6211690" cy="1585314"/>
          </a:xfrm>
          <a:prstGeom prst="rect">
            <a:avLst/>
          </a:prstGeom>
        </p:spPr>
        <p:txBody>
          <a:bodyPr vert="horz" lIns="0" tIns="0" rIns="0" bIns="0"/>
          <a:lstStyle>
            <a:lvl1pPr marL="0" indent="0">
              <a:spcBef>
                <a:spcPts val="0"/>
              </a:spcBef>
              <a:buFontTx/>
              <a:buNone/>
              <a:defRPr sz="3200" b="1" cap="none" baseline="0">
                <a:solidFill>
                  <a:srgbClr val="508ABA"/>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US" sz="2600" dirty="0">
                <a:latin typeface="+mn-lt"/>
                <a:cs typeface="Trebuchet MS"/>
              </a:rPr>
              <a:t>Insert Subhead Text Here</a:t>
            </a:r>
          </a:p>
        </p:txBody>
      </p:sp>
    </p:spTree>
    <p:extLst>
      <p:ext uri="{BB962C8B-B14F-4D97-AF65-F5344CB8AC3E}">
        <p14:creationId xmlns:p14="http://schemas.microsoft.com/office/powerpoint/2010/main" val="4174440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10462" y="5002207"/>
            <a:ext cx="5435605" cy="1517126"/>
          </a:xfrm>
          <a:prstGeom prst="rect">
            <a:avLst/>
          </a:prstGeom>
        </p:spPr>
        <p:txBody>
          <a:bodyPr anchor="t" anchorCtr="0">
            <a:noAutofit/>
          </a:bodyPr>
          <a:lstStyle>
            <a:lvl1pPr algn="l">
              <a:lnSpc>
                <a:spcPts val="3800"/>
              </a:lnSpc>
              <a:defRPr sz="3600"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2953465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2455576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169863" y="5335064"/>
            <a:ext cx="8796337"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1027777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D20005-FFC6-49B5-98B7-6BE570A157ED}" type="slidenum">
              <a:rPr lang="en-US" smtClean="0"/>
              <a:t>‹#›</a:t>
            </a:fld>
            <a:endParaRPr lang="en-US"/>
          </a:p>
        </p:txBody>
      </p:sp>
    </p:spTree>
    <p:extLst>
      <p:ext uri="{BB962C8B-B14F-4D97-AF65-F5344CB8AC3E}">
        <p14:creationId xmlns:p14="http://schemas.microsoft.com/office/powerpoint/2010/main" val="3215550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33099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jp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4.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3">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0485150"/>
      </p:ext>
    </p:extLst>
  </p:cSld>
  <p:clrMap bg1="lt1" tx1="dk1" bg2="lt2" tx2="dk2" accent1="accent1" accent2="accent2" accent3="accent3" accent4="accent4" accent5="accent5" accent6="accent6" hlink="hlink" folHlink="folHlink"/>
  <p:sldLayoutIdLst>
    <p:sldLayoutId id="2147483649" r:id="rId1"/>
  </p:sldLayoutIdLst>
  <p:hf hdr="0" ftr="0" dt="0"/>
  <p:txStyles>
    <p:titleStyle>
      <a:lvl1pPr algn="l" defTabSz="457200" rtl="0" eaLnBrk="1" latinLnBrk="0" hangingPunct="1">
        <a:spcBef>
          <a:spcPct val="0"/>
        </a:spcBef>
        <a:buNone/>
        <a:defRPr sz="6000" kern="1200" spc="-100">
          <a:solidFill>
            <a:srgbClr val="3775A2"/>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5255103"/>
      </p:ext>
    </p:extLst>
  </p:cSld>
  <p:clrMap bg1="lt1" tx1="dk1" bg2="lt2" tx2="dk2" accent1="accent1" accent2="accent2" accent3="accent3" accent4="accent4" accent5="accent5" accent6="accent6" hlink="hlink" folHlink="folHlink"/>
  <p:sldLayoutIdLst>
    <p:sldLayoutId id="2147483651" r:id="rId1"/>
    <p:sldLayoutId id="2147483654" r:id="rId2"/>
    <p:sldLayoutId id="2147483658"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958960"/>
      </p:ext>
    </p:extLst>
  </p:cSld>
  <p:clrMap bg1="lt1" tx1="dk1" bg2="lt2" tx2="dk2" accent1="accent1" accent2="accent2" accent3="accent3" accent4="accent4" accent5="accent5" accent6="accent6" hlink="hlink" folHlink="folHlink"/>
  <p:sldLayoutIdLst>
    <p:sldLayoutId id="2147483653"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7">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2519817865"/>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64" r:id="rId3"/>
    <p:sldLayoutId id="2147483665" r:id="rId4"/>
    <p:sldLayoutId id="2147483667" r:id="rId5"/>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887952589"/>
      </p:ext>
    </p:extLst>
  </p:cSld>
  <p:clrMap bg1="lt1" tx1="dk1" bg2="lt2" tx2="dk2" accent1="accent1" accent2="accent2" accent3="accent3" accent4="accent4" accent5="accent5" accent6="accent6" hlink="hlink" folHlink="folHlink"/>
  <p:sldLayoutIdLst>
    <p:sldLayoutId id="2147483661" r:id="rId1"/>
    <p:sldLayoutId id="2147483662"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image" Target="../media/image12.png"/><Relationship Id="rId11" Type="http://schemas.openxmlformats.org/officeDocument/2006/relationships/image" Target="../media/image39.png"/><Relationship Id="rId5" Type="http://schemas.openxmlformats.org/officeDocument/2006/relationships/image" Target="../media/image11.png"/><Relationship Id="rId10" Type="http://schemas.openxmlformats.org/officeDocument/2006/relationships/image" Target="../media/image23.png"/><Relationship Id="rId4" Type="http://schemas.openxmlformats.org/officeDocument/2006/relationships/image" Target="../media/image38.jpe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2.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image" Target="../media/image43.jpeg"/><Relationship Id="rId9"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44.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2.png"/><Relationship Id="rId7"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24.png"/><Relationship Id="rId4" Type="http://schemas.openxmlformats.org/officeDocument/2006/relationships/image" Target="../media/image43.jpeg"/><Relationship Id="rId9"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23.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2.png"/><Relationship Id="rId7"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35.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15.png"/><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www.thevab.com/wp-content/uploads/2016/12/VAB-Automotive-Attribution.pdf"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18" Type="http://schemas.openxmlformats.org/officeDocument/2006/relationships/image" Target="../media/image20.jpeg"/><Relationship Id="rId26" Type="http://schemas.openxmlformats.org/officeDocument/2006/relationships/image" Target="../media/image28.png"/><Relationship Id="rId3" Type="http://schemas.openxmlformats.org/officeDocument/2006/relationships/image" Target="../media/image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notesSlide" Target="../notesSlides/notesSlide3.xml"/><Relationship Id="rId16" Type="http://schemas.openxmlformats.org/officeDocument/2006/relationships/image" Target="../media/image18.png"/><Relationship Id="rId20" Type="http://schemas.openxmlformats.org/officeDocument/2006/relationships/image" Target="../media/image22.jpeg"/><Relationship Id="rId1" Type="http://schemas.openxmlformats.org/officeDocument/2006/relationships/slideLayout" Target="../slideLayouts/slideLayout8.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jpeg"/><Relationship Id="rId15" Type="http://schemas.openxmlformats.org/officeDocument/2006/relationships/image" Target="../media/image17.jpeg"/><Relationship Id="rId23" Type="http://schemas.openxmlformats.org/officeDocument/2006/relationships/image" Target="../media/image25.png"/><Relationship Id="rId10" Type="http://schemas.openxmlformats.org/officeDocument/2006/relationships/image" Target="../media/image12.pn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jpeg"/><Relationship Id="rId26" Type="http://schemas.openxmlformats.org/officeDocument/2006/relationships/image" Target="../media/image32.png"/><Relationship Id="rId3" Type="http://schemas.openxmlformats.org/officeDocument/2006/relationships/image" Target="../media/image6.png"/><Relationship Id="rId21" Type="http://schemas.openxmlformats.org/officeDocument/2006/relationships/image" Target="../media/image24.png"/><Relationship Id="rId7" Type="http://schemas.openxmlformats.org/officeDocument/2006/relationships/image" Target="../media/image30.jpeg"/><Relationship Id="rId12" Type="http://schemas.openxmlformats.org/officeDocument/2006/relationships/image" Target="../media/image15.png"/><Relationship Id="rId17" Type="http://schemas.openxmlformats.org/officeDocument/2006/relationships/image" Target="../media/image20.jpeg"/><Relationship Id="rId25" Type="http://schemas.openxmlformats.org/officeDocument/2006/relationships/image" Target="../media/image31.png"/><Relationship Id="rId2" Type="http://schemas.openxmlformats.org/officeDocument/2006/relationships/image" Target="../media/image5.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9.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10" Type="http://schemas.openxmlformats.org/officeDocument/2006/relationships/image" Target="../media/image13.png"/><Relationship Id="rId19" Type="http://schemas.openxmlformats.org/officeDocument/2006/relationships/image" Target="../media/image22.jpeg"/><Relationship Id="rId4" Type="http://schemas.openxmlformats.org/officeDocument/2006/relationships/image" Target="../media/image7.jpeg"/><Relationship Id="rId9" Type="http://schemas.openxmlformats.org/officeDocument/2006/relationships/image" Target="../media/image12.png"/><Relationship Id="rId14" Type="http://schemas.openxmlformats.org/officeDocument/2006/relationships/image" Target="../media/image17.jpeg"/><Relationship Id="rId22"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8.png"/><Relationship Id="rId7" Type="http://schemas.openxmlformats.org/officeDocument/2006/relationships/image" Target="../media/image21.jpeg"/><Relationship Id="rId2" Type="http://schemas.openxmlformats.org/officeDocument/2006/relationships/image" Target="../media/image7.jpeg"/><Relationship Id="rId1" Type="http://schemas.openxmlformats.org/officeDocument/2006/relationships/slideLayout" Target="../slideLayouts/slideLayout9.xml"/><Relationship Id="rId6" Type="http://schemas.openxmlformats.org/officeDocument/2006/relationships/image" Target="../media/image19.png"/><Relationship Id="rId11" Type="http://schemas.openxmlformats.org/officeDocument/2006/relationships/image" Target="../media/image27.png"/><Relationship Id="rId5" Type="http://schemas.openxmlformats.org/officeDocument/2006/relationships/image" Target="../media/image33.jpeg"/><Relationship Id="rId10" Type="http://schemas.openxmlformats.org/officeDocument/2006/relationships/image" Target="../media/image17.jpeg"/><Relationship Id="rId4" Type="http://schemas.openxmlformats.org/officeDocument/2006/relationships/image" Target="../media/image14.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488223" y="3153963"/>
            <a:ext cx="6567857" cy="1286933"/>
          </a:xfrm>
        </p:spPr>
        <p:txBody>
          <a:bodyPr/>
          <a:lstStyle/>
          <a:p>
            <a:r>
              <a:rPr lang="en-US" sz="3200" dirty="0"/>
              <a:t>A Look Under The Hood</a:t>
            </a:r>
          </a:p>
        </p:txBody>
      </p:sp>
      <p:sp>
        <p:nvSpPr>
          <p:cNvPr id="6" name="Text Placeholder 2">
            <a:extLst>
              <a:ext uri="{FF2B5EF4-FFF2-40B4-BE49-F238E27FC236}">
                <a16:creationId xmlns:a16="http://schemas.microsoft.com/office/drawing/2014/main" id="{A8F9A14A-C283-4F9B-BA9E-841196CF99D0}"/>
              </a:ext>
            </a:extLst>
          </p:cNvPr>
          <p:cNvSpPr txBox="1">
            <a:spLocks/>
          </p:cNvSpPr>
          <p:nvPr/>
        </p:nvSpPr>
        <p:spPr>
          <a:xfrm>
            <a:off x="2652404" y="3661919"/>
            <a:ext cx="6251335" cy="473692"/>
          </a:xfrm>
          <a:prstGeom prst="rect">
            <a:avLst/>
          </a:prstGeom>
        </p:spPr>
        <p:txBody>
          <a:bodyPr vert="horz" lIns="0" tIns="0" rIns="0" bIns="0"/>
          <a:lstStyle>
            <a:lvl1pPr marL="0" indent="0" algn="l" defTabSz="457200" rtl="0" eaLnBrk="1" latinLnBrk="0" hangingPunct="1">
              <a:spcBef>
                <a:spcPts val="0"/>
              </a:spcBef>
              <a:buFontTx/>
              <a:buNone/>
              <a:defRPr sz="3200" b="1" kern="1200" cap="none" baseline="0">
                <a:solidFill>
                  <a:srgbClr val="508ABA"/>
                </a:solidFill>
                <a:latin typeface="+mn-lt"/>
                <a:ea typeface="+mn-ea"/>
                <a:cs typeface="+mn-cs"/>
              </a:defRPr>
            </a:lvl1pPr>
            <a:lvl2pPr marL="457200" indent="0" algn="l" defTabSz="457200" rtl="0" eaLnBrk="1" latinLnBrk="0" hangingPunct="1">
              <a:spcBef>
                <a:spcPct val="20000"/>
              </a:spcBef>
              <a:buFontTx/>
              <a:buNone/>
              <a:defRPr sz="2800" kern="1200">
                <a:solidFill>
                  <a:schemeClr val="tx1"/>
                </a:solidFill>
                <a:latin typeface="+mn-lt"/>
                <a:ea typeface="+mn-ea"/>
                <a:cs typeface="+mn-cs"/>
              </a:defRPr>
            </a:lvl2pPr>
            <a:lvl3pPr marL="914400" indent="0" algn="l" defTabSz="457200" rtl="0" eaLnBrk="1" latinLnBrk="0" hangingPunct="1">
              <a:spcBef>
                <a:spcPct val="20000"/>
              </a:spcBef>
              <a:buFontTx/>
              <a:buNone/>
              <a:defRPr sz="2400" kern="1200">
                <a:solidFill>
                  <a:schemeClr val="tx1"/>
                </a:solidFill>
                <a:latin typeface="+mn-lt"/>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latin typeface="Trebuchet MS" panose="020B0603020202020204" pitchFamily="34" charset="0"/>
              </a:rPr>
              <a:t>How TV Drives Digital Interactions For Automotive</a:t>
            </a:r>
          </a:p>
        </p:txBody>
      </p:sp>
      <p:pic>
        <p:nvPicPr>
          <p:cNvPr id="4" name="Picture 3">
            <a:extLst>
              <a:ext uri="{FF2B5EF4-FFF2-40B4-BE49-F238E27FC236}">
                <a16:creationId xmlns:a16="http://schemas.microsoft.com/office/drawing/2014/main" id="{CAA7B33D-3137-495F-859F-533783505E56}"/>
              </a:ext>
            </a:extLst>
          </p:cNvPr>
          <p:cNvPicPr>
            <a:picLocks noChangeAspect="1"/>
          </p:cNvPicPr>
          <p:nvPr/>
        </p:nvPicPr>
        <p:blipFill>
          <a:blip r:embed="rId3"/>
          <a:stretch>
            <a:fillRect/>
          </a:stretch>
        </p:blipFill>
        <p:spPr>
          <a:xfrm>
            <a:off x="0" y="0"/>
            <a:ext cx="9143999" cy="6858000"/>
          </a:xfrm>
          <a:prstGeom prst="rect">
            <a:avLst/>
          </a:prstGeom>
        </p:spPr>
      </p:pic>
    </p:spTree>
    <p:extLst>
      <p:ext uri="{BB962C8B-B14F-4D97-AF65-F5344CB8AC3E}">
        <p14:creationId xmlns:p14="http://schemas.microsoft.com/office/powerpoint/2010/main" val="936600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6"/>
          <p:cNvSpPr>
            <a:spLocks noChangeArrowheads="1"/>
          </p:cNvSpPr>
          <p:nvPr/>
        </p:nvSpPr>
        <p:spPr bwMode="auto">
          <a:xfrm>
            <a:off x="790695" y="2379848"/>
            <a:ext cx="7581780" cy="587426"/>
          </a:xfrm>
          <a:prstGeom prst="rect">
            <a:avLst/>
          </a:prstGeom>
          <a:solidFill>
            <a:srgbClr val="FFFD9B"/>
          </a:solidFill>
          <a:ln>
            <a:solidFill>
              <a:schemeClr val="tx1"/>
            </a:solidFill>
          </a:ln>
          <a:extLst/>
        </p:spPr>
        <p:txBody>
          <a:bodyPr/>
          <a:lstStyle>
            <a:lvl1pPr>
              <a:defRPr sz="3200">
                <a:solidFill>
                  <a:schemeClr val="tx1"/>
                </a:solidFill>
                <a:latin typeface="Trebuchet MS" pitchFamily="34" charset="0"/>
                <a:ea typeface="ＭＳ Ｐゴシック" pitchFamily="34" charset="-128"/>
              </a:defRPr>
            </a:lvl1pPr>
            <a:lvl2pPr marL="742950" indent="-285750">
              <a:defRPr sz="3200">
                <a:solidFill>
                  <a:schemeClr val="tx1"/>
                </a:solidFill>
                <a:latin typeface="Trebuchet MS" pitchFamily="34" charset="0"/>
                <a:ea typeface="ＭＳ Ｐゴシック" pitchFamily="34" charset="-128"/>
              </a:defRPr>
            </a:lvl2pPr>
            <a:lvl3pPr marL="1143000" indent="-228600">
              <a:defRPr sz="3200">
                <a:solidFill>
                  <a:schemeClr val="tx1"/>
                </a:solidFill>
                <a:latin typeface="Trebuchet MS" pitchFamily="34" charset="0"/>
                <a:ea typeface="ＭＳ Ｐゴシック" pitchFamily="34" charset="-128"/>
              </a:defRPr>
            </a:lvl3pPr>
            <a:lvl4pPr marL="1600200" indent="-228600">
              <a:defRPr sz="3200">
                <a:solidFill>
                  <a:schemeClr val="tx1"/>
                </a:solidFill>
                <a:latin typeface="Trebuchet MS" pitchFamily="34" charset="0"/>
                <a:ea typeface="ＭＳ Ｐゴシック" pitchFamily="34" charset="-128"/>
              </a:defRPr>
            </a:lvl4pPr>
            <a:lvl5pPr marL="2057400" indent="-228600">
              <a:defRPr sz="3200">
                <a:solidFill>
                  <a:schemeClr val="tx1"/>
                </a:solidFill>
                <a:latin typeface="Trebuchet MS"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Trebuchet MS"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Trebuchet MS"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Trebuchet MS"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Trebuchet MS" pitchFamily="34" charset="0"/>
                <a:ea typeface="ＭＳ Ｐゴシック"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en-US" sz="1800" kern="0" dirty="0"/>
              <a:t>8 U.S.</a:t>
            </a:r>
            <a:r>
              <a:rPr kumimoji="0" lang="en-US" altLang="en-US" sz="1800" b="0" i="0" u="none" strike="noStrike" kern="0" cap="none" spc="0" normalizeH="0" baseline="0" noProof="0" dirty="0">
                <a:ln>
                  <a:noFill/>
                </a:ln>
                <a:effectLst/>
                <a:uLnTx/>
                <a:uFillTx/>
                <a:latin typeface="Trebuchet MS" pitchFamily="34" charset="0"/>
                <a:ea typeface="ＭＳ Ｐゴシック" pitchFamily="34" charset="-128"/>
              </a:rPr>
              <a:t> Automotive Manufacturers: TV Spend vs. Unique Website Visitors</a:t>
            </a:r>
          </a:p>
          <a:p>
            <a:pPr lvl="0" algn="ctr" defTabSz="914400">
              <a:defRPr/>
            </a:pPr>
            <a:r>
              <a:rPr lang="en-US" altLang="en-US" sz="1400" kern="0" dirty="0"/>
              <a:t>4Q “Year Over Year” Comparison (4Q ‘16 vs 4Q ’17)</a:t>
            </a:r>
          </a:p>
        </p:txBody>
      </p:sp>
      <p:sp>
        <p:nvSpPr>
          <p:cNvPr id="13" name="Rectangle 30"/>
          <p:cNvSpPr>
            <a:spLocks noChangeArrowheads="1"/>
          </p:cNvSpPr>
          <p:nvPr/>
        </p:nvSpPr>
        <p:spPr bwMode="auto">
          <a:xfrm>
            <a:off x="402458" y="3629956"/>
            <a:ext cx="2286000" cy="690562"/>
          </a:xfrm>
          <a:prstGeom prst="rect">
            <a:avLst/>
          </a:prstGeom>
          <a:solidFill>
            <a:srgbClr val="00B050"/>
          </a:solidFill>
          <a:ln w="9525">
            <a:solidFill>
              <a:schemeClr val="tx1"/>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0"/>
              </a:spcBef>
              <a:spcAft>
                <a:spcPct val="0"/>
              </a:spcAft>
              <a:buFont typeface="Arial" charset="0"/>
              <a:buNone/>
            </a:pPr>
            <a:r>
              <a:rPr lang="en-US" altLang="en-US" sz="1600" dirty="0">
                <a:solidFill>
                  <a:schemeClr val="bg1"/>
                </a:solidFill>
                <a:latin typeface="Trebuchet MS" pitchFamily="34" charset="0"/>
                <a:ea typeface="ＭＳ Ｐゴシック" pitchFamily="34" charset="-128"/>
                <a:cs typeface="Arial" charset="0"/>
              </a:rPr>
              <a:t>TV Spend Up / </a:t>
            </a:r>
          </a:p>
          <a:p>
            <a:pPr algn="ctr" fontAlgn="base">
              <a:spcBef>
                <a:spcPct val="0"/>
              </a:spcBef>
              <a:spcAft>
                <a:spcPct val="0"/>
              </a:spcAft>
              <a:buFont typeface="Arial" charset="0"/>
              <a:buNone/>
            </a:pPr>
            <a:r>
              <a:rPr lang="en-US" altLang="en-US" sz="1600" dirty="0" err="1">
                <a:solidFill>
                  <a:schemeClr val="bg1"/>
                </a:solidFill>
                <a:latin typeface="Trebuchet MS" pitchFamily="34" charset="0"/>
                <a:ea typeface="ＭＳ Ｐゴシック" pitchFamily="34" charset="-128"/>
                <a:cs typeface="Arial" charset="0"/>
              </a:rPr>
              <a:t>Uniques</a:t>
            </a:r>
            <a:r>
              <a:rPr lang="en-US" altLang="en-US" sz="1600" dirty="0">
                <a:solidFill>
                  <a:schemeClr val="bg1"/>
                </a:solidFill>
                <a:latin typeface="Trebuchet MS" pitchFamily="34" charset="0"/>
                <a:ea typeface="ＭＳ Ｐゴシック" pitchFamily="34" charset="-128"/>
                <a:cs typeface="Arial" charset="0"/>
              </a:rPr>
              <a:t> Up</a:t>
            </a:r>
            <a:endParaRPr lang="en-US" altLang="en-US" sz="1600" b="1" i="1" u="sng" dirty="0">
              <a:solidFill>
                <a:schemeClr val="bg1"/>
              </a:solidFill>
              <a:latin typeface="Trebuchet MS" pitchFamily="34" charset="0"/>
              <a:ea typeface="ＭＳ Ｐゴシック" pitchFamily="34" charset="-128"/>
              <a:cs typeface="Arial" charset="0"/>
            </a:endParaRPr>
          </a:p>
        </p:txBody>
      </p:sp>
      <p:sp>
        <p:nvSpPr>
          <p:cNvPr id="15" name="Rectangle 30"/>
          <p:cNvSpPr>
            <a:spLocks noChangeArrowheads="1"/>
          </p:cNvSpPr>
          <p:nvPr/>
        </p:nvSpPr>
        <p:spPr bwMode="auto">
          <a:xfrm>
            <a:off x="6548761" y="3617443"/>
            <a:ext cx="2286000" cy="690562"/>
          </a:xfrm>
          <a:prstGeom prst="rect">
            <a:avLst/>
          </a:prstGeom>
          <a:solidFill>
            <a:srgbClr val="FF0000"/>
          </a:solidFill>
          <a:ln w="9525">
            <a:solidFill>
              <a:schemeClr val="tx1"/>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0"/>
              </a:spcBef>
              <a:spcAft>
                <a:spcPct val="0"/>
              </a:spcAft>
              <a:buFont typeface="Arial" charset="0"/>
              <a:buNone/>
            </a:pPr>
            <a:r>
              <a:rPr lang="en-US" altLang="en-US" sz="1600" dirty="0">
                <a:solidFill>
                  <a:schemeClr val="bg1"/>
                </a:solidFill>
                <a:latin typeface="Trebuchet MS" pitchFamily="34" charset="0"/>
                <a:ea typeface="ＭＳ Ｐゴシック" pitchFamily="34" charset="-128"/>
                <a:cs typeface="Arial" charset="0"/>
              </a:rPr>
              <a:t>TV Spend Down / </a:t>
            </a:r>
            <a:r>
              <a:rPr lang="en-US" altLang="en-US" sz="1600" dirty="0" err="1">
                <a:solidFill>
                  <a:schemeClr val="bg1"/>
                </a:solidFill>
                <a:latin typeface="Trebuchet MS" pitchFamily="34" charset="0"/>
                <a:ea typeface="ＭＳ Ｐゴシック" pitchFamily="34" charset="-128"/>
                <a:cs typeface="Arial" charset="0"/>
              </a:rPr>
              <a:t>Uniques</a:t>
            </a:r>
            <a:r>
              <a:rPr lang="en-US" altLang="en-US" sz="1600" dirty="0">
                <a:solidFill>
                  <a:schemeClr val="bg1"/>
                </a:solidFill>
                <a:latin typeface="Trebuchet MS" pitchFamily="34" charset="0"/>
                <a:ea typeface="ＭＳ Ｐゴシック" pitchFamily="34" charset="-128"/>
                <a:cs typeface="Arial" charset="0"/>
              </a:rPr>
              <a:t> Down</a:t>
            </a:r>
            <a:endParaRPr lang="en-US" altLang="en-US" sz="1600" b="1" i="1" u="sng" dirty="0">
              <a:solidFill>
                <a:schemeClr val="bg1"/>
              </a:solidFill>
              <a:latin typeface="Trebuchet MS" pitchFamily="34" charset="0"/>
              <a:ea typeface="ＭＳ Ｐゴシック" pitchFamily="34" charset="-128"/>
              <a:cs typeface="Arial" charset="0"/>
            </a:endParaRPr>
          </a:p>
        </p:txBody>
      </p:sp>
      <p:sp>
        <p:nvSpPr>
          <p:cNvPr id="16" name="Rectangle 30"/>
          <p:cNvSpPr>
            <a:spLocks noChangeArrowheads="1"/>
          </p:cNvSpPr>
          <p:nvPr/>
        </p:nvSpPr>
        <p:spPr bwMode="auto">
          <a:xfrm>
            <a:off x="6282061" y="4492155"/>
            <a:ext cx="2819400" cy="1069975"/>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0"/>
              </a:spcBef>
              <a:spcAft>
                <a:spcPct val="0"/>
              </a:spcAft>
              <a:buFont typeface="Arial" charset="0"/>
              <a:buNone/>
            </a:pPr>
            <a:r>
              <a:rPr lang="en-US" altLang="en-US" sz="1600" b="1" u="sng" dirty="0">
                <a:solidFill>
                  <a:srgbClr val="000000"/>
                </a:solidFill>
                <a:latin typeface="Trebuchet MS" pitchFamily="34" charset="0"/>
                <a:ea typeface="ＭＳ Ｐゴシック" pitchFamily="34" charset="-128"/>
                <a:cs typeface="Arial" charset="0"/>
              </a:rPr>
              <a:t>3 Advertisers </a:t>
            </a:r>
          </a:p>
          <a:p>
            <a:pPr algn="ctr" fontAlgn="base">
              <a:spcBef>
                <a:spcPct val="0"/>
              </a:spcBef>
              <a:spcAft>
                <a:spcPct val="0"/>
              </a:spcAft>
              <a:buFont typeface="Arial" charset="0"/>
              <a:buNone/>
            </a:pPr>
            <a:r>
              <a:rPr lang="en-US" altLang="en-US" sz="1600" b="1" i="1" dirty="0">
                <a:solidFill>
                  <a:srgbClr val="000000"/>
                </a:solidFill>
                <a:latin typeface="Trebuchet MS" pitchFamily="34" charset="0"/>
                <a:ea typeface="ＭＳ Ｐゴシック" pitchFamily="34" charset="-128"/>
                <a:cs typeface="Arial" charset="0"/>
              </a:rPr>
              <a:t>On average:</a:t>
            </a:r>
          </a:p>
          <a:p>
            <a:pPr algn="ctr" fontAlgn="base">
              <a:spcBef>
                <a:spcPct val="0"/>
              </a:spcBef>
              <a:spcAft>
                <a:spcPct val="0"/>
              </a:spcAft>
              <a:buFont typeface="Arial" charset="0"/>
              <a:buNone/>
            </a:pPr>
            <a:r>
              <a:rPr lang="en-US" altLang="en-US" sz="1600" b="1" i="1" u="sng" dirty="0">
                <a:solidFill>
                  <a:srgbClr val="FF0000"/>
                </a:solidFill>
                <a:latin typeface="Trebuchet MS" pitchFamily="34" charset="0"/>
                <a:ea typeface="ＭＳ Ｐゴシック" pitchFamily="34" charset="-128"/>
                <a:cs typeface="Arial" charset="0"/>
              </a:rPr>
              <a:t>-26% less</a:t>
            </a:r>
            <a:r>
              <a:rPr lang="en-US" altLang="en-US" sz="1600" b="1" i="1" dirty="0">
                <a:solidFill>
                  <a:srgbClr val="000000"/>
                </a:solidFill>
                <a:latin typeface="Trebuchet MS" pitchFamily="34" charset="0"/>
                <a:ea typeface="ＭＳ Ｐゴシック" pitchFamily="34" charset="-128"/>
                <a:cs typeface="Arial" charset="0"/>
              </a:rPr>
              <a:t> TV Spend</a:t>
            </a:r>
          </a:p>
          <a:p>
            <a:pPr algn="ctr" fontAlgn="base">
              <a:spcBef>
                <a:spcPct val="0"/>
              </a:spcBef>
              <a:spcAft>
                <a:spcPct val="0"/>
              </a:spcAft>
              <a:buFont typeface="Arial" charset="0"/>
              <a:buNone/>
            </a:pPr>
            <a:r>
              <a:rPr lang="en-US" altLang="en-US" sz="1600" b="1" i="1" u="sng" dirty="0">
                <a:solidFill>
                  <a:srgbClr val="FF0000"/>
                </a:solidFill>
                <a:latin typeface="Trebuchet MS" pitchFamily="34" charset="0"/>
                <a:ea typeface="ＭＳ Ｐゴシック" pitchFamily="34" charset="-128"/>
                <a:cs typeface="Arial" charset="0"/>
              </a:rPr>
              <a:t>-32% less</a:t>
            </a:r>
            <a:r>
              <a:rPr lang="en-US" altLang="en-US" sz="1600" dirty="0">
                <a:solidFill>
                  <a:srgbClr val="FF0000"/>
                </a:solidFill>
                <a:latin typeface="Trebuchet MS" pitchFamily="34" charset="0"/>
                <a:ea typeface="ＭＳ Ｐゴシック" pitchFamily="34" charset="-128"/>
                <a:cs typeface="Arial" charset="0"/>
              </a:rPr>
              <a:t> </a:t>
            </a:r>
            <a:r>
              <a:rPr lang="en-US" altLang="en-US" sz="1600" b="1" i="1" dirty="0">
                <a:solidFill>
                  <a:srgbClr val="000000"/>
                </a:solidFill>
                <a:latin typeface="Trebuchet MS" pitchFamily="34" charset="0"/>
                <a:ea typeface="ＭＳ Ｐゴシック" pitchFamily="34" charset="-128"/>
                <a:cs typeface="Arial" charset="0"/>
              </a:rPr>
              <a:t>Unique Visitors </a:t>
            </a:r>
          </a:p>
        </p:txBody>
      </p:sp>
      <p:sp>
        <p:nvSpPr>
          <p:cNvPr id="17" name="Rectangle 30"/>
          <p:cNvSpPr>
            <a:spLocks noChangeArrowheads="1"/>
          </p:cNvSpPr>
          <p:nvPr/>
        </p:nvSpPr>
        <p:spPr bwMode="auto">
          <a:xfrm>
            <a:off x="8878" y="4472918"/>
            <a:ext cx="3000652" cy="1069975"/>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0"/>
              </a:spcBef>
              <a:spcAft>
                <a:spcPct val="0"/>
              </a:spcAft>
              <a:buFont typeface="Arial" charset="0"/>
              <a:buNone/>
            </a:pPr>
            <a:r>
              <a:rPr lang="en-US" altLang="en-US" sz="1600" b="1" u="sng" dirty="0">
                <a:solidFill>
                  <a:srgbClr val="000000"/>
                </a:solidFill>
                <a:latin typeface="Trebuchet MS" pitchFamily="34" charset="0"/>
                <a:ea typeface="ＭＳ Ｐゴシック" pitchFamily="34" charset="-128"/>
                <a:cs typeface="Arial" charset="0"/>
              </a:rPr>
              <a:t>5 Advertisers </a:t>
            </a:r>
          </a:p>
          <a:p>
            <a:pPr algn="ctr" fontAlgn="base">
              <a:spcBef>
                <a:spcPct val="0"/>
              </a:spcBef>
              <a:spcAft>
                <a:spcPct val="0"/>
              </a:spcAft>
              <a:buFont typeface="Arial" charset="0"/>
              <a:buNone/>
            </a:pPr>
            <a:r>
              <a:rPr lang="en-US" altLang="en-US" sz="1600" b="1" i="1" dirty="0">
                <a:solidFill>
                  <a:srgbClr val="000000"/>
                </a:solidFill>
                <a:latin typeface="Trebuchet MS" pitchFamily="34" charset="0"/>
                <a:ea typeface="ＭＳ Ｐゴシック" pitchFamily="34" charset="-128"/>
                <a:cs typeface="Arial" charset="0"/>
              </a:rPr>
              <a:t>On average:</a:t>
            </a:r>
          </a:p>
          <a:p>
            <a:pPr algn="ctr" fontAlgn="base">
              <a:spcBef>
                <a:spcPct val="0"/>
              </a:spcBef>
              <a:spcAft>
                <a:spcPct val="0"/>
              </a:spcAft>
              <a:buFont typeface="Arial" charset="0"/>
              <a:buNone/>
            </a:pPr>
            <a:r>
              <a:rPr lang="en-US" altLang="en-US" sz="1600" b="1" i="1" u="sng" dirty="0">
                <a:solidFill>
                  <a:srgbClr val="00B050"/>
                </a:solidFill>
                <a:latin typeface="Trebuchet MS" pitchFamily="34" charset="0"/>
                <a:ea typeface="ＭＳ Ｐゴシック" pitchFamily="34" charset="-128"/>
                <a:cs typeface="Arial" charset="0"/>
              </a:rPr>
              <a:t>+14% more</a:t>
            </a:r>
            <a:r>
              <a:rPr lang="en-US" altLang="en-US" sz="1600" b="1" i="1" dirty="0">
                <a:solidFill>
                  <a:srgbClr val="00B050"/>
                </a:solidFill>
                <a:latin typeface="Trebuchet MS" pitchFamily="34" charset="0"/>
                <a:ea typeface="ＭＳ Ｐゴシック" pitchFamily="34" charset="-128"/>
                <a:cs typeface="Arial" charset="0"/>
              </a:rPr>
              <a:t> </a:t>
            </a:r>
            <a:r>
              <a:rPr lang="en-US" altLang="en-US" sz="1600" b="1" i="1" dirty="0">
                <a:solidFill>
                  <a:srgbClr val="000000"/>
                </a:solidFill>
                <a:latin typeface="Trebuchet MS" pitchFamily="34" charset="0"/>
                <a:ea typeface="ＭＳ Ｐゴシック" pitchFamily="34" charset="-128"/>
                <a:cs typeface="Arial" charset="0"/>
              </a:rPr>
              <a:t>TV Spend</a:t>
            </a:r>
          </a:p>
          <a:p>
            <a:pPr algn="ctr" fontAlgn="base">
              <a:spcBef>
                <a:spcPct val="0"/>
              </a:spcBef>
              <a:spcAft>
                <a:spcPct val="0"/>
              </a:spcAft>
              <a:buFont typeface="Arial" charset="0"/>
              <a:buNone/>
            </a:pPr>
            <a:r>
              <a:rPr lang="en-US" altLang="en-US" sz="1600" b="1" i="1" u="sng" dirty="0">
                <a:solidFill>
                  <a:srgbClr val="00B050"/>
                </a:solidFill>
                <a:latin typeface="Trebuchet MS" pitchFamily="34" charset="0"/>
                <a:ea typeface="ＭＳ Ｐゴシック" pitchFamily="34" charset="-128"/>
                <a:cs typeface="Arial" charset="0"/>
              </a:rPr>
              <a:t>+44% more</a:t>
            </a:r>
            <a:r>
              <a:rPr lang="en-US" altLang="en-US" sz="1600" dirty="0">
                <a:solidFill>
                  <a:srgbClr val="00B050"/>
                </a:solidFill>
                <a:latin typeface="Trebuchet MS" pitchFamily="34" charset="0"/>
                <a:ea typeface="ＭＳ Ｐゴシック" pitchFamily="34" charset="-128"/>
                <a:cs typeface="Arial" charset="0"/>
              </a:rPr>
              <a:t> </a:t>
            </a:r>
            <a:r>
              <a:rPr lang="en-US" altLang="en-US" sz="1600" b="1" i="1" dirty="0">
                <a:solidFill>
                  <a:srgbClr val="000000"/>
                </a:solidFill>
                <a:latin typeface="Trebuchet MS" pitchFamily="34" charset="0"/>
                <a:ea typeface="ＭＳ Ｐゴシック" pitchFamily="34" charset="-128"/>
                <a:cs typeface="Arial" charset="0"/>
              </a:rPr>
              <a:t>Unique Visitors </a:t>
            </a:r>
          </a:p>
        </p:txBody>
      </p:sp>
      <p:sp>
        <p:nvSpPr>
          <p:cNvPr id="12" name="TextBox 11"/>
          <p:cNvSpPr txBox="1"/>
          <p:nvPr/>
        </p:nvSpPr>
        <p:spPr>
          <a:xfrm>
            <a:off x="178211" y="1673044"/>
            <a:ext cx="8805334" cy="323165"/>
          </a:xfrm>
          <a:prstGeom prst="rect">
            <a:avLst/>
          </a:prstGeom>
          <a:noFill/>
        </p:spPr>
        <p:txBody>
          <a:bodyPr wrap="square" rtlCol="0">
            <a:spAutoFit/>
          </a:bodyPr>
          <a:lstStyle/>
          <a:p>
            <a:pPr algn="ctr"/>
            <a:r>
              <a:rPr lang="en-US" sz="1500" dirty="0">
                <a:latin typeface="Trebuchet MS" panose="020B0603020202020204" pitchFamily="34" charset="0"/>
              </a:rPr>
              <a:t>Shifts in automotive brands’ TV spending aid in accelerating, or decelerating, their website traffic</a:t>
            </a:r>
          </a:p>
        </p:txBody>
      </p:sp>
      <p:grpSp>
        <p:nvGrpSpPr>
          <p:cNvPr id="25" name="Group 24"/>
          <p:cNvGrpSpPr/>
          <p:nvPr/>
        </p:nvGrpSpPr>
        <p:grpSpPr>
          <a:xfrm>
            <a:off x="2743202" y="2967274"/>
            <a:ext cx="3724273" cy="980617"/>
            <a:chOff x="2743202" y="2950496"/>
            <a:chExt cx="3724273" cy="980617"/>
          </a:xfrm>
        </p:grpSpPr>
        <p:cxnSp>
          <p:nvCxnSpPr>
            <p:cNvPr id="26" name="Straight Arrow Connector 25"/>
            <p:cNvCxnSpPr>
              <a:stCxn id="28" idx="2"/>
            </p:cNvCxnSpPr>
            <p:nvPr/>
          </p:nvCxnSpPr>
          <p:spPr>
            <a:xfrm flipH="1">
              <a:off x="2743202" y="3931113"/>
              <a:ext cx="1832728"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8" idx="2"/>
            </p:cNvCxnSpPr>
            <p:nvPr/>
          </p:nvCxnSpPr>
          <p:spPr>
            <a:xfrm>
              <a:off x="4575930" y="3931113"/>
              <a:ext cx="1891545"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4553070" y="2950496"/>
              <a:ext cx="45719" cy="980617"/>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3FD3711A-F8E1-496D-A077-09B5559680D3}"/>
              </a:ext>
            </a:extLst>
          </p:cNvPr>
          <p:cNvSpPr txBox="1"/>
          <p:nvPr/>
        </p:nvSpPr>
        <p:spPr>
          <a:xfrm>
            <a:off x="199522" y="213002"/>
            <a:ext cx="8792078" cy="121058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600" b="1" u="sng" spc="-100" dirty="0">
                <a:latin typeface="Trebuchet MS"/>
                <a:ea typeface="+mj-ea"/>
              </a:rPr>
              <a:t>Domestic</a:t>
            </a:r>
            <a:r>
              <a:rPr lang="en-US" sz="2600" b="1" spc="-100" dirty="0">
                <a:latin typeface="Trebuchet MS"/>
                <a:ea typeface="+mj-ea"/>
              </a:rPr>
              <a:t> Auto Segment</a:t>
            </a:r>
            <a:r>
              <a:rPr lang="en-US" sz="2600" spc="-100" dirty="0">
                <a:latin typeface="Trebuchet MS"/>
                <a:ea typeface="+mj-ea"/>
              </a:rPr>
              <a:t>:</a:t>
            </a:r>
          </a:p>
          <a:p>
            <a:pPr marR="0" lvl="0" indent="0" algn="ctr" defTabSz="914400" fontAlgn="auto">
              <a:lnSpc>
                <a:spcPts val="2800"/>
              </a:lnSpc>
              <a:spcBef>
                <a:spcPct val="0"/>
              </a:spcBef>
              <a:spcAft>
                <a:spcPts val="0"/>
              </a:spcAft>
              <a:buClrTx/>
              <a:buSzTx/>
              <a:buFontTx/>
              <a:buNone/>
              <a:tabLst/>
              <a:defRPr/>
            </a:pPr>
            <a:r>
              <a:rPr lang="en-US" sz="2600" spc="-100" dirty="0">
                <a:latin typeface="Trebuchet MS"/>
                <a:ea typeface="+mj-ea"/>
              </a:rPr>
              <a:t>TV Spend Impact On Domestic Auto Manufacturers With </a:t>
            </a:r>
          </a:p>
          <a:p>
            <a:pPr marR="0" lvl="0" indent="0" algn="ctr" defTabSz="914400" fontAlgn="auto">
              <a:lnSpc>
                <a:spcPts val="2800"/>
              </a:lnSpc>
              <a:spcBef>
                <a:spcPct val="0"/>
              </a:spcBef>
              <a:spcAft>
                <a:spcPts val="0"/>
              </a:spcAft>
              <a:buClrTx/>
              <a:buSzTx/>
              <a:buFontTx/>
              <a:buNone/>
              <a:tabLst/>
              <a:defRPr/>
            </a:pPr>
            <a:r>
              <a:rPr lang="en-US" sz="2600" spc="-100" dirty="0">
                <a:latin typeface="Trebuchet MS"/>
                <a:ea typeface="+mj-ea"/>
              </a:rPr>
              <a:t>A Definitive Correlation</a:t>
            </a:r>
          </a:p>
        </p:txBody>
      </p:sp>
      <p:sp>
        <p:nvSpPr>
          <p:cNvPr id="18" name="Text Placeholder 3">
            <a:extLst>
              <a:ext uri="{FF2B5EF4-FFF2-40B4-BE49-F238E27FC236}">
                <a16:creationId xmlns:a16="http://schemas.microsoft.com/office/drawing/2014/main" id="{E649153E-E7E3-4A8A-802F-9C4A19BC977A}"/>
              </a:ext>
            </a:extLst>
          </p:cNvPr>
          <p:cNvSpPr txBox="1">
            <a:spLocks/>
          </p:cNvSpPr>
          <p:nvPr/>
        </p:nvSpPr>
        <p:spPr>
          <a:xfrm>
            <a:off x="332256" y="6183445"/>
            <a:ext cx="2863007"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A LOOK UNDER THE HOOD</a:t>
            </a:r>
          </a:p>
        </p:txBody>
      </p:sp>
      <p:sp>
        <p:nvSpPr>
          <p:cNvPr id="21" name="TextBox 20">
            <a:extLst>
              <a:ext uri="{FF2B5EF4-FFF2-40B4-BE49-F238E27FC236}">
                <a16:creationId xmlns:a16="http://schemas.microsoft.com/office/drawing/2014/main" id="{9E3106BB-9328-4F50-AF3F-917F8105CB2A}"/>
              </a:ext>
            </a:extLst>
          </p:cNvPr>
          <p:cNvSpPr txBox="1"/>
          <p:nvPr/>
        </p:nvSpPr>
        <p:spPr>
          <a:xfrm>
            <a:off x="303681" y="6397118"/>
            <a:ext cx="7259169" cy="461665"/>
          </a:xfrm>
          <a:prstGeom prst="rect">
            <a:avLst/>
          </a:prstGeom>
          <a:noFill/>
        </p:spPr>
        <p:txBody>
          <a:bodyPr wrap="square" rtlCol="0">
            <a:spAutoFit/>
          </a:bodyPr>
          <a:lstStyle>
            <a:defPPr>
              <a:defRPr lang="en-US"/>
            </a:defPPr>
            <a:lvl1pPr>
              <a:defRPr sz="800">
                <a:latin typeface="Trebuchet MS" panose="020B0603020202020204" pitchFamily="34" charset="0"/>
              </a:defRPr>
            </a:lvl1pPr>
          </a:lstStyle>
          <a:p>
            <a:r>
              <a:rPr lang="en-US" dirty="0"/>
              <a:t>Source: VAB analysis of comScore </a:t>
            </a:r>
            <a:r>
              <a:rPr lang="en-US" dirty="0" err="1"/>
              <a:t>mediametrix</a:t>
            </a:r>
            <a:r>
              <a:rPr lang="en-US" dirty="0"/>
              <a:t> multiplatform media trend data; total audience (Desktop P2+, Mobile 18+), </a:t>
            </a:r>
            <a:r>
              <a:rPr lang="en-US" altLang="en-US" kern="0" dirty="0">
                <a:ea typeface="ＭＳ Ｐゴシック" pitchFamily="34" charset="-128"/>
              </a:rPr>
              <a:t>Oct ’16 - Dec ‘16 vs Oct ’17 - Dec ‘17 </a:t>
            </a:r>
            <a:r>
              <a:rPr lang="en-US" dirty="0"/>
              <a:t>(calendar months).  VAB analysis of Nielsen Ad Intel data, TV spend (</a:t>
            </a:r>
            <a:r>
              <a:rPr lang="en-US" dirty="0" err="1"/>
              <a:t>natl</a:t>
            </a:r>
            <a:r>
              <a:rPr lang="en-US" dirty="0"/>
              <a:t> cable TV, </a:t>
            </a:r>
            <a:r>
              <a:rPr lang="en-US" dirty="0" err="1"/>
              <a:t>natl</a:t>
            </a:r>
            <a:r>
              <a:rPr lang="en-US" dirty="0"/>
              <a:t> broadcast TV, Spanish </a:t>
            </a:r>
            <a:r>
              <a:rPr lang="en-US" dirty="0" err="1"/>
              <a:t>lang</a:t>
            </a:r>
            <a:r>
              <a:rPr lang="en-US" dirty="0"/>
              <a:t> broadcast TV, Spanish </a:t>
            </a:r>
            <a:r>
              <a:rPr lang="en-US" dirty="0" err="1"/>
              <a:t>lang</a:t>
            </a:r>
            <a:r>
              <a:rPr lang="en-US" dirty="0"/>
              <a:t> cable TV, spot TV, syndication TV), </a:t>
            </a:r>
            <a:r>
              <a:rPr lang="en-US" altLang="en-US" kern="0" dirty="0">
                <a:ea typeface="ＭＳ Ｐゴシック" pitchFamily="34" charset="-128"/>
              </a:rPr>
              <a:t>Oct ’16 - Dec ‘16 vs Oct ’17 - Dec ‘17 </a:t>
            </a:r>
            <a:r>
              <a:rPr lang="en-US" dirty="0"/>
              <a:t>(calendar months). Figures are based on a monthly average within each quarter.</a:t>
            </a:r>
          </a:p>
        </p:txBody>
      </p:sp>
    </p:spTree>
    <p:extLst>
      <p:ext uri="{BB962C8B-B14F-4D97-AF65-F5344CB8AC3E}">
        <p14:creationId xmlns:p14="http://schemas.microsoft.com/office/powerpoint/2010/main" val="38697493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91642" y="5493969"/>
            <a:ext cx="7998018" cy="344532"/>
          </a:xfrm>
          <a:prstGeom prst="rect">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pPr>
            <a:endParaRPr lang="en-US" sz="3200">
              <a:solidFill>
                <a:srgbClr val="9BBB59">
                  <a:lumMod val="50000"/>
                </a:srgbClr>
              </a:solidFill>
              <a:latin typeface="Trebuchet MS"/>
            </a:endParaRPr>
          </a:p>
        </p:txBody>
      </p:sp>
      <p:sp>
        <p:nvSpPr>
          <p:cNvPr id="53" name="Rectangle 52"/>
          <p:cNvSpPr/>
          <p:nvPr/>
        </p:nvSpPr>
        <p:spPr>
          <a:xfrm>
            <a:off x="491780" y="4050832"/>
            <a:ext cx="7998019" cy="344532"/>
          </a:xfrm>
          <a:prstGeom prst="rect">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9BBB59">
                  <a:lumMod val="50000"/>
                </a:srgbClr>
              </a:solidFill>
              <a:effectLst/>
              <a:uLnTx/>
              <a:uFillTx/>
              <a:latin typeface="Trebuchet MS"/>
              <a:ea typeface="+mn-ea"/>
              <a:cs typeface="+mn-cs"/>
            </a:endParaRPr>
          </a:p>
        </p:txBody>
      </p:sp>
      <p:sp>
        <p:nvSpPr>
          <p:cNvPr id="9" name="Text Placeholder 2"/>
          <p:cNvSpPr>
            <a:spLocks noGrp="1"/>
          </p:cNvSpPr>
          <p:nvPr>
            <p:ph type="body" sz="quarter" idx="13"/>
          </p:nvPr>
        </p:nvSpPr>
        <p:spPr>
          <a:xfrm>
            <a:off x="186996" y="1569518"/>
            <a:ext cx="8805334" cy="368686"/>
          </a:xfrm>
        </p:spPr>
        <p:txBody>
          <a:bodyPr/>
          <a:lstStyle/>
          <a:p>
            <a:r>
              <a:rPr lang="en-US" sz="1400" dirty="0"/>
              <a:t>The below chart reflects the changes in average TV spend and website traffic between 4Q ‘16 &amp; 4Q ‘17</a:t>
            </a:r>
          </a:p>
        </p:txBody>
      </p:sp>
      <p:sp>
        <p:nvSpPr>
          <p:cNvPr id="6" name="Rectangle 30"/>
          <p:cNvSpPr>
            <a:spLocks noChangeArrowheads="1"/>
          </p:cNvSpPr>
          <p:nvPr/>
        </p:nvSpPr>
        <p:spPr bwMode="auto">
          <a:xfrm>
            <a:off x="488259" y="2843340"/>
            <a:ext cx="2342980" cy="649288"/>
          </a:xfrm>
          <a:prstGeom prst="rect">
            <a:avLst/>
          </a:prstGeom>
          <a:noFill/>
          <a:ln>
            <a:noFill/>
          </a:ln>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100" b="1" i="0" u="sng" strike="noStrike" kern="1200" cap="none" spc="0" normalizeH="0" baseline="0" noProof="0" dirty="0" err="1">
                <a:ln>
                  <a:noFill/>
                </a:ln>
                <a:solidFill>
                  <a:srgbClr val="000000"/>
                </a:solidFill>
                <a:effectLst/>
                <a:uLnTx/>
                <a:uFillTx/>
                <a:latin typeface="Trebuchet MS" pitchFamily="34" charset="0"/>
                <a:ea typeface="ＭＳ Ｐゴシック" pitchFamily="34" charset="-128"/>
                <a:cs typeface="Arial" charset="0"/>
              </a:rPr>
              <a:t>Avg</a:t>
            </a:r>
            <a:r>
              <a:rPr kumimoji="0" lang="en-US" altLang="en-US" sz="1100" b="1" i="0" u="sng"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 Monthly TV Spend (000):</a:t>
            </a:r>
            <a:endParaRPr kumimoji="0" lang="en-US" altLang="en-US" sz="1100" b="0" i="0" u="sng"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8" name="Rectangle 30"/>
          <p:cNvSpPr>
            <a:spLocks noChangeArrowheads="1"/>
          </p:cNvSpPr>
          <p:nvPr/>
        </p:nvSpPr>
        <p:spPr bwMode="auto">
          <a:xfrm>
            <a:off x="295673" y="4419408"/>
            <a:ext cx="2574320" cy="649287"/>
          </a:xfrm>
          <a:prstGeom prst="rect">
            <a:avLst/>
          </a:prstGeom>
          <a:noFill/>
          <a:ln>
            <a:noFill/>
          </a:ln>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457200" rtl="0" eaLnBrk="0" fontAlgn="base" latinLnBrk="0" hangingPunct="0">
              <a:lnSpc>
                <a:spcPct val="100000"/>
              </a:lnSpc>
              <a:spcBef>
                <a:spcPct val="0"/>
              </a:spcBef>
              <a:spcAft>
                <a:spcPct val="0"/>
              </a:spcAft>
              <a:buClrTx/>
              <a:buSzTx/>
              <a:buFont typeface="Arial" charset="0"/>
              <a:buNone/>
              <a:tabLst/>
              <a:defRPr/>
            </a:pPr>
            <a:r>
              <a:rPr kumimoji="0" lang="en-US" altLang="en-US" sz="1100" b="1" i="0" u="sng" strike="noStrike" kern="1200" cap="none" spc="0" normalizeH="0" baseline="0" noProof="0" dirty="0" err="1">
                <a:ln>
                  <a:noFill/>
                </a:ln>
                <a:solidFill>
                  <a:srgbClr val="000000"/>
                </a:solidFill>
                <a:effectLst/>
                <a:uLnTx/>
                <a:uFillTx/>
                <a:latin typeface="Trebuchet MS" pitchFamily="34" charset="0"/>
                <a:ea typeface="ＭＳ Ｐゴシック" pitchFamily="34" charset="-128"/>
                <a:cs typeface="Arial" charset="0"/>
              </a:rPr>
              <a:t>Avg</a:t>
            </a:r>
            <a:r>
              <a:rPr kumimoji="0" lang="en-US" altLang="en-US" sz="1100" b="1" i="0" u="sng"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 Monthly Unique Visitors (000): </a:t>
            </a:r>
            <a:endParaRPr kumimoji="0" lang="en-US" altLang="en-US" sz="1100" b="0" i="0" u="sng"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0" name="Rectangle 30"/>
          <p:cNvSpPr>
            <a:spLocks noChangeArrowheads="1"/>
          </p:cNvSpPr>
          <p:nvPr/>
        </p:nvSpPr>
        <p:spPr bwMode="auto">
          <a:xfrm>
            <a:off x="-46554" y="3954060"/>
            <a:ext cx="1990725" cy="533400"/>
          </a:xfrm>
          <a:prstGeom prst="rect">
            <a:avLst/>
          </a:prstGeom>
          <a:noFill/>
          <a:ln>
            <a:noFill/>
          </a:ln>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600"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 Difference:</a:t>
            </a:r>
            <a:endParaRPr kumimoji="0" lang="en-US" altLang="en-US" sz="1600"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11" name="Rectangle 30"/>
          <p:cNvSpPr>
            <a:spLocks noChangeArrowheads="1"/>
          </p:cNvSpPr>
          <p:nvPr/>
        </p:nvSpPr>
        <p:spPr bwMode="auto">
          <a:xfrm>
            <a:off x="-37029" y="5410800"/>
            <a:ext cx="1990725" cy="533400"/>
          </a:xfrm>
          <a:prstGeom prst="rect">
            <a:avLst/>
          </a:prstGeom>
          <a:noFill/>
          <a:ln>
            <a:noFill/>
          </a:ln>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600"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 Difference:</a:t>
            </a:r>
            <a:endParaRPr kumimoji="0" lang="en-US" altLang="en-US" sz="1600"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20" name="Rectangle 30"/>
          <p:cNvSpPr>
            <a:spLocks noChangeArrowheads="1"/>
          </p:cNvSpPr>
          <p:nvPr/>
        </p:nvSpPr>
        <p:spPr bwMode="auto">
          <a:xfrm>
            <a:off x="7005669" y="3272918"/>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effectLst/>
                <a:uLnTx/>
                <a:uFillTx/>
                <a:latin typeface="Trebuchet MS" pitchFamily="34" charset="0"/>
                <a:ea typeface="ＭＳ Ｐゴシック" pitchFamily="34" charset="-128"/>
                <a:cs typeface="Arial" charset="0"/>
              </a:rPr>
              <a:t>$19,603</a:t>
            </a:r>
            <a:endParaRPr kumimoji="0" lang="en-US" altLang="en-US" sz="1200" b="0" i="0" u="none" strike="noStrike" kern="1200" cap="none" spc="0" normalizeH="0" baseline="0" noProof="0" dirty="0">
              <a:ln>
                <a:noFill/>
              </a:ln>
              <a:effectLst/>
              <a:uLnTx/>
              <a:uFillTx/>
              <a:latin typeface="Trebuchet MS" pitchFamily="34" charset="0"/>
              <a:ea typeface="ＭＳ Ｐゴシック" pitchFamily="34" charset="-128"/>
              <a:cs typeface="Arial" charset="0"/>
            </a:endParaRPr>
          </a:p>
        </p:txBody>
      </p:sp>
      <p:sp>
        <p:nvSpPr>
          <p:cNvPr id="21" name="Rectangle 30"/>
          <p:cNvSpPr>
            <a:spLocks noChangeArrowheads="1"/>
          </p:cNvSpPr>
          <p:nvPr/>
        </p:nvSpPr>
        <p:spPr bwMode="auto">
          <a:xfrm>
            <a:off x="7005669" y="3617370"/>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effectLst/>
                <a:uLnTx/>
                <a:uFillTx/>
                <a:latin typeface="Trebuchet MS" pitchFamily="34" charset="0"/>
                <a:ea typeface="ＭＳ Ｐゴシック" pitchFamily="34" charset="-128"/>
                <a:cs typeface="Arial" charset="0"/>
              </a:rPr>
              <a:t>$23,378</a:t>
            </a:r>
            <a:endParaRPr kumimoji="0" lang="en-US" altLang="en-US" sz="1200" b="0" i="0" u="none" strike="noStrike" kern="1200" cap="none" spc="0" normalizeH="0" baseline="0" noProof="0" dirty="0">
              <a:ln>
                <a:noFill/>
              </a:ln>
              <a:effectLst/>
              <a:uLnTx/>
              <a:uFillTx/>
              <a:latin typeface="Trebuchet MS" pitchFamily="34" charset="0"/>
              <a:ea typeface="ＭＳ Ｐゴシック" pitchFamily="34" charset="-128"/>
              <a:cs typeface="Arial" charset="0"/>
            </a:endParaRPr>
          </a:p>
        </p:txBody>
      </p:sp>
      <p:sp>
        <p:nvSpPr>
          <p:cNvPr id="22" name="Rectangle 54"/>
          <p:cNvSpPr>
            <a:spLocks noChangeArrowheads="1"/>
          </p:cNvSpPr>
          <p:nvPr/>
        </p:nvSpPr>
        <p:spPr bwMode="auto">
          <a:xfrm>
            <a:off x="6996144" y="4030260"/>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600"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a:t>
            </a:r>
            <a:r>
              <a:rPr lang="en-US" altLang="en-US" sz="1600" b="1" dirty="0">
                <a:solidFill>
                  <a:schemeClr val="bg1"/>
                </a:solidFill>
                <a:latin typeface="Trebuchet MS" pitchFamily="34" charset="0"/>
                <a:ea typeface="ＭＳ Ｐゴシック" pitchFamily="34" charset="-128"/>
                <a:cs typeface="Arial" charset="0"/>
              </a:rPr>
              <a:t>19</a:t>
            </a:r>
            <a:r>
              <a:rPr kumimoji="0" lang="en-US" altLang="en-US" sz="1600"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a:t>
            </a:r>
            <a:endParaRPr kumimoji="0" lang="en-US" altLang="en-US" sz="1600"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23" name="Rectangle 30"/>
          <p:cNvSpPr>
            <a:spLocks noChangeArrowheads="1"/>
          </p:cNvSpPr>
          <p:nvPr/>
        </p:nvSpPr>
        <p:spPr bwMode="auto">
          <a:xfrm>
            <a:off x="6525902" y="4814071"/>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lang="en-US" altLang="en-US" sz="1200" b="1" dirty="0">
                <a:latin typeface="Trebuchet MS" pitchFamily="34" charset="0"/>
                <a:ea typeface="ＭＳ Ｐゴシック" pitchFamily="34" charset="-128"/>
                <a:cs typeface="Arial" charset="0"/>
              </a:rPr>
              <a:t>826</a:t>
            </a:r>
            <a:endParaRPr kumimoji="0" lang="en-US" altLang="en-US" sz="1200" b="0" i="0" u="none" strike="noStrike" kern="1200" cap="none" spc="0" normalizeH="0" baseline="0" noProof="0" dirty="0">
              <a:ln>
                <a:noFill/>
              </a:ln>
              <a:effectLst/>
              <a:uLnTx/>
              <a:uFillTx/>
              <a:latin typeface="Trebuchet MS" pitchFamily="34" charset="0"/>
              <a:ea typeface="ＭＳ Ｐゴシック" pitchFamily="34" charset="-128"/>
              <a:cs typeface="Arial" charset="0"/>
            </a:endParaRPr>
          </a:p>
        </p:txBody>
      </p:sp>
      <p:sp>
        <p:nvSpPr>
          <p:cNvPr id="24" name="Rectangle 30"/>
          <p:cNvSpPr>
            <a:spLocks noChangeArrowheads="1"/>
          </p:cNvSpPr>
          <p:nvPr/>
        </p:nvSpPr>
        <p:spPr bwMode="auto">
          <a:xfrm>
            <a:off x="6525902" y="512119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effectLst/>
                <a:uLnTx/>
                <a:uFillTx/>
                <a:latin typeface="Trebuchet MS" pitchFamily="34" charset="0"/>
                <a:ea typeface="ＭＳ Ｐゴシック" pitchFamily="34" charset="-128"/>
                <a:cs typeface="Arial" charset="0"/>
              </a:rPr>
              <a:t>1,116</a:t>
            </a:r>
          </a:p>
        </p:txBody>
      </p:sp>
      <p:sp>
        <p:nvSpPr>
          <p:cNvPr id="25" name="Rectangle 57"/>
          <p:cNvSpPr>
            <a:spLocks noChangeArrowheads="1"/>
          </p:cNvSpPr>
          <p:nvPr/>
        </p:nvSpPr>
        <p:spPr bwMode="auto">
          <a:xfrm>
            <a:off x="7005669" y="5487000"/>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600"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a:t>
            </a:r>
            <a:r>
              <a:rPr lang="en-US" altLang="en-US" sz="1600" b="1" dirty="0">
                <a:solidFill>
                  <a:schemeClr val="bg1"/>
                </a:solidFill>
                <a:latin typeface="Trebuchet MS" pitchFamily="34" charset="0"/>
                <a:ea typeface="ＭＳ Ｐゴシック" pitchFamily="34" charset="-128"/>
                <a:cs typeface="Arial" charset="0"/>
              </a:rPr>
              <a:t>35</a:t>
            </a:r>
            <a:r>
              <a:rPr kumimoji="0" lang="en-US" altLang="en-US" sz="1600"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a:t>
            </a:r>
            <a:endParaRPr kumimoji="0" lang="en-US" altLang="en-US" sz="1600"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26" name="Rectangle 30"/>
          <p:cNvSpPr>
            <a:spLocks noChangeArrowheads="1"/>
          </p:cNvSpPr>
          <p:nvPr/>
        </p:nvSpPr>
        <p:spPr bwMode="auto">
          <a:xfrm>
            <a:off x="2215302" y="3272918"/>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a:t>
            </a:r>
            <a:r>
              <a:rPr lang="en-US" altLang="en-US" sz="1200" b="1" dirty="0">
                <a:solidFill>
                  <a:srgbClr val="000000"/>
                </a:solidFill>
                <a:latin typeface="Trebuchet MS" pitchFamily="34" charset="0"/>
                <a:ea typeface="ＭＳ Ｐゴシック" pitchFamily="34" charset="-128"/>
                <a:cs typeface="Arial" charset="0"/>
              </a:rPr>
              <a:t>93,818</a:t>
            </a:r>
            <a:endParaRPr kumimoji="0" lang="en-US" altLang="en-US" sz="12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27" name="Rectangle 30"/>
          <p:cNvSpPr>
            <a:spLocks noChangeArrowheads="1"/>
          </p:cNvSpPr>
          <p:nvPr/>
        </p:nvSpPr>
        <p:spPr bwMode="auto">
          <a:xfrm>
            <a:off x="2215302" y="3617370"/>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a:t>
            </a:r>
            <a:r>
              <a:rPr lang="en-US" altLang="en-US" sz="1200" b="1" dirty="0">
                <a:solidFill>
                  <a:srgbClr val="000000"/>
                </a:solidFill>
                <a:latin typeface="Trebuchet MS" pitchFamily="34" charset="0"/>
                <a:ea typeface="ＭＳ Ｐゴシック" pitchFamily="34" charset="-128"/>
                <a:cs typeface="Arial" charset="0"/>
              </a:rPr>
              <a:t>109,973</a:t>
            </a:r>
            <a:endParaRPr kumimoji="0" lang="en-US" altLang="en-US" sz="12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28" name="Rectangle 54"/>
          <p:cNvSpPr>
            <a:spLocks noChangeArrowheads="1"/>
          </p:cNvSpPr>
          <p:nvPr/>
        </p:nvSpPr>
        <p:spPr bwMode="auto">
          <a:xfrm>
            <a:off x="2592807" y="4030260"/>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600"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+17%</a:t>
            </a:r>
            <a:endParaRPr kumimoji="0" lang="en-US" altLang="en-US" sz="1600"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29" name="Rectangle 30"/>
          <p:cNvSpPr>
            <a:spLocks noChangeArrowheads="1"/>
          </p:cNvSpPr>
          <p:nvPr/>
        </p:nvSpPr>
        <p:spPr bwMode="auto">
          <a:xfrm>
            <a:off x="2587845" y="4814071"/>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5,342</a:t>
            </a:r>
            <a:endParaRPr kumimoji="0" lang="en-US" altLang="en-US" sz="12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30" name="Rectangle 30"/>
          <p:cNvSpPr>
            <a:spLocks noChangeArrowheads="1"/>
          </p:cNvSpPr>
          <p:nvPr/>
        </p:nvSpPr>
        <p:spPr bwMode="auto">
          <a:xfrm>
            <a:off x="2597370" y="512119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7,097</a:t>
            </a:r>
            <a:endParaRPr kumimoji="0" lang="en-US" altLang="en-US" sz="12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31" name="Rectangle 57"/>
          <p:cNvSpPr>
            <a:spLocks noChangeArrowheads="1"/>
          </p:cNvSpPr>
          <p:nvPr/>
        </p:nvSpPr>
        <p:spPr bwMode="auto">
          <a:xfrm>
            <a:off x="2602332" y="5487000"/>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600"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a:t>
            </a:r>
            <a:r>
              <a:rPr lang="en-US" altLang="en-US" sz="1600" b="1" dirty="0">
                <a:solidFill>
                  <a:schemeClr val="bg1"/>
                </a:solidFill>
                <a:latin typeface="Trebuchet MS" pitchFamily="34" charset="0"/>
                <a:ea typeface="ＭＳ Ｐゴシック" pitchFamily="34" charset="-128"/>
                <a:cs typeface="Arial" charset="0"/>
              </a:rPr>
              <a:t>33</a:t>
            </a:r>
            <a:r>
              <a:rPr kumimoji="0" lang="en-US" altLang="en-US" sz="1600"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a:t>
            </a:r>
            <a:endParaRPr kumimoji="0" lang="en-US" altLang="en-US" sz="1600"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32" name="Rectangle 30"/>
          <p:cNvSpPr>
            <a:spLocks noChangeArrowheads="1"/>
          </p:cNvSpPr>
          <p:nvPr/>
        </p:nvSpPr>
        <p:spPr bwMode="auto">
          <a:xfrm>
            <a:off x="-26147" y="3216562"/>
            <a:ext cx="1990725" cy="4937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lang="en-US" altLang="en-US" sz="1200" b="1" noProof="0" dirty="0">
                <a:solidFill>
                  <a:srgbClr val="000000"/>
                </a:solidFill>
                <a:latin typeface="Trebuchet MS" pitchFamily="34" charset="0"/>
                <a:ea typeface="ＭＳ Ｐゴシック" pitchFamily="34" charset="-128"/>
                <a:cs typeface="Arial" charset="0"/>
              </a:rPr>
              <a:t>Oct</a:t>
            </a:r>
            <a:r>
              <a:rPr kumimoji="0" lang="en-US" altLang="en-US" sz="12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 ‘16 - </a:t>
            </a:r>
            <a:r>
              <a:rPr lang="en-US" altLang="en-US" sz="1200" b="1" dirty="0">
                <a:solidFill>
                  <a:srgbClr val="000000"/>
                </a:solidFill>
                <a:latin typeface="Trebuchet MS" pitchFamily="34" charset="0"/>
                <a:ea typeface="ＭＳ Ｐゴシック" pitchFamily="34" charset="-128"/>
                <a:cs typeface="Arial" charset="0"/>
              </a:rPr>
              <a:t>Dec</a:t>
            </a:r>
            <a:r>
              <a:rPr kumimoji="0" lang="en-US" altLang="en-US" sz="12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 ’16:</a:t>
            </a:r>
            <a:endParaRPr kumimoji="0" lang="en-US" altLang="en-US" sz="12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33" name="Rectangle 30"/>
          <p:cNvSpPr>
            <a:spLocks noChangeArrowheads="1"/>
          </p:cNvSpPr>
          <p:nvPr/>
        </p:nvSpPr>
        <p:spPr bwMode="auto">
          <a:xfrm>
            <a:off x="-35672" y="3522914"/>
            <a:ext cx="1990725" cy="5699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algn="r" fontAlgn="base">
              <a:spcBef>
                <a:spcPct val="0"/>
              </a:spcBef>
              <a:spcAft>
                <a:spcPct val="0"/>
              </a:spcAft>
              <a:buNone/>
              <a:defRPr/>
            </a:pPr>
            <a:r>
              <a:rPr lang="en-US" altLang="en-US" sz="1200" b="1" dirty="0">
                <a:solidFill>
                  <a:srgbClr val="000000"/>
                </a:solidFill>
                <a:latin typeface="Trebuchet MS" pitchFamily="34" charset="0"/>
                <a:ea typeface="ＭＳ Ｐゴシック" pitchFamily="34" charset="-128"/>
                <a:cs typeface="Arial" charset="0"/>
              </a:rPr>
              <a:t>Oct ‘17 - Dec ’17:</a:t>
            </a:r>
            <a:endParaRPr lang="en-US" altLang="en-US" sz="1200" dirty="0">
              <a:solidFill>
                <a:srgbClr val="000000"/>
              </a:solidFill>
              <a:latin typeface="Trebuchet MS" pitchFamily="34" charset="0"/>
              <a:ea typeface="ＭＳ Ｐゴシック" pitchFamily="34" charset="-128"/>
              <a:cs typeface="Arial" charset="0"/>
            </a:endParaRPr>
          </a:p>
        </p:txBody>
      </p:sp>
      <p:sp>
        <p:nvSpPr>
          <p:cNvPr id="34" name="Rectangle 30"/>
          <p:cNvSpPr>
            <a:spLocks noChangeArrowheads="1"/>
          </p:cNvSpPr>
          <p:nvPr/>
        </p:nvSpPr>
        <p:spPr bwMode="auto">
          <a:xfrm>
            <a:off x="-26151" y="4757715"/>
            <a:ext cx="1990725" cy="4937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algn="r" fontAlgn="base">
              <a:spcBef>
                <a:spcPct val="0"/>
              </a:spcBef>
              <a:spcAft>
                <a:spcPct val="0"/>
              </a:spcAft>
              <a:buNone/>
              <a:defRPr/>
            </a:pPr>
            <a:r>
              <a:rPr lang="en-US" altLang="en-US" sz="1200" b="1" dirty="0">
                <a:solidFill>
                  <a:srgbClr val="000000"/>
                </a:solidFill>
                <a:latin typeface="Trebuchet MS" pitchFamily="34" charset="0"/>
                <a:ea typeface="ＭＳ Ｐゴシック" pitchFamily="34" charset="-128"/>
                <a:cs typeface="Arial" charset="0"/>
              </a:rPr>
              <a:t>Oct ‘16 - Dec ’16:</a:t>
            </a:r>
            <a:endParaRPr lang="en-US" altLang="en-US" sz="1200" dirty="0">
              <a:solidFill>
                <a:srgbClr val="000000"/>
              </a:solidFill>
              <a:latin typeface="Trebuchet MS" pitchFamily="34" charset="0"/>
              <a:ea typeface="ＭＳ Ｐゴシック" pitchFamily="34" charset="-128"/>
              <a:cs typeface="Arial" charset="0"/>
            </a:endParaRPr>
          </a:p>
        </p:txBody>
      </p:sp>
      <p:sp>
        <p:nvSpPr>
          <p:cNvPr id="35" name="Rectangle 30"/>
          <p:cNvSpPr>
            <a:spLocks noChangeArrowheads="1"/>
          </p:cNvSpPr>
          <p:nvPr/>
        </p:nvSpPr>
        <p:spPr bwMode="auto">
          <a:xfrm>
            <a:off x="-35676" y="5026743"/>
            <a:ext cx="1990725" cy="5699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algn="r" fontAlgn="base">
              <a:spcBef>
                <a:spcPct val="0"/>
              </a:spcBef>
              <a:spcAft>
                <a:spcPct val="0"/>
              </a:spcAft>
              <a:buNone/>
              <a:defRPr/>
            </a:pPr>
            <a:r>
              <a:rPr lang="en-US" altLang="en-US" sz="1200" b="1" dirty="0">
                <a:solidFill>
                  <a:srgbClr val="000000"/>
                </a:solidFill>
                <a:latin typeface="Trebuchet MS" pitchFamily="34" charset="0"/>
                <a:ea typeface="ＭＳ Ｐゴシック" pitchFamily="34" charset="-128"/>
                <a:cs typeface="Arial" charset="0"/>
              </a:rPr>
              <a:t>Oct ‘17 - Dec ’17:</a:t>
            </a:r>
            <a:endParaRPr lang="en-US" altLang="en-US" sz="1200" dirty="0">
              <a:solidFill>
                <a:srgbClr val="000000"/>
              </a:solidFill>
              <a:latin typeface="Trebuchet MS" pitchFamily="34" charset="0"/>
              <a:ea typeface="ＭＳ Ｐゴシック" pitchFamily="34" charset="-128"/>
              <a:cs typeface="Arial" charset="0"/>
            </a:endParaRPr>
          </a:p>
        </p:txBody>
      </p:sp>
      <p:sp>
        <p:nvSpPr>
          <p:cNvPr id="36" name="Rectangle 30"/>
          <p:cNvSpPr>
            <a:spLocks noChangeArrowheads="1"/>
          </p:cNvSpPr>
          <p:nvPr/>
        </p:nvSpPr>
        <p:spPr bwMode="auto">
          <a:xfrm>
            <a:off x="5475900" y="3272918"/>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effectLst/>
                <a:uLnTx/>
                <a:uFillTx/>
                <a:latin typeface="Trebuchet MS" pitchFamily="34" charset="0"/>
                <a:ea typeface="ＭＳ Ｐゴシック" pitchFamily="34" charset="-128"/>
                <a:cs typeface="Arial" charset="0"/>
              </a:rPr>
              <a:t>$</a:t>
            </a:r>
            <a:r>
              <a:rPr lang="en-US" altLang="en-US" sz="1200" b="1" dirty="0">
                <a:latin typeface="Trebuchet MS" pitchFamily="34" charset="0"/>
                <a:ea typeface="ＭＳ Ｐゴシック" pitchFamily="34" charset="-128"/>
                <a:cs typeface="Arial" charset="0"/>
              </a:rPr>
              <a:t>113,885</a:t>
            </a:r>
            <a:endParaRPr kumimoji="0" lang="en-US" altLang="en-US" sz="1200" b="0" i="0" u="none" strike="noStrike" kern="1200" cap="none" spc="0" normalizeH="0" baseline="0" noProof="0" dirty="0">
              <a:ln>
                <a:noFill/>
              </a:ln>
              <a:effectLst/>
              <a:uLnTx/>
              <a:uFillTx/>
              <a:latin typeface="Trebuchet MS" pitchFamily="34" charset="0"/>
              <a:ea typeface="ＭＳ Ｐゴシック" pitchFamily="34" charset="-128"/>
              <a:cs typeface="Arial" charset="0"/>
            </a:endParaRPr>
          </a:p>
        </p:txBody>
      </p:sp>
      <p:sp>
        <p:nvSpPr>
          <p:cNvPr id="37" name="Rectangle 30"/>
          <p:cNvSpPr>
            <a:spLocks noChangeArrowheads="1"/>
          </p:cNvSpPr>
          <p:nvPr/>
        </p:nvSpPr>
        <p:spPr bwMode="auto">
          <a:xfrm>
            <a:off x="5475900" y="3617370"/>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effectLst/>
                <a:uLnTx/>
                <a:uFillTx/>
                <a:latin typeface="Trebuchet MS" pitchFamily="34" charset="0"/>
                <a:ea typeface="ＭＳ Ｐゴシック" pitchFamily="34" charset="-128"/>
                <a:cs typeface="Arial" charset="0"/>
              </a:rPr>
              <a:t>$120,732</a:t>
            </a:r>
            <a:endParaRPr kumimoji="0" lang="en-US" altLang="en-US" sz="1200" b="0" i="0" u="none" strike="noStrike" kern="1200" cap="none" spc="0" normalizeH="0" baseline="0" noProof="0" dirty="0">
              <a:ln>
                <a:noFill/>
              </a:ln>
              <a:effectLst/>
              <a:uLnTx/>
              <a:uFillTx/>
              <a:latin typeface="Trebuchet MS" pitchFamily="34" charset="0"/>
              <a:ea typeface="ＭＳ Ｐゴシック" pitchFamily="34" charset="-128"/>
              <a:cs typeface="Arial" charset="0"/>
            </a:endParaRPr>
          </a:p>
        </p:txBody>
      </p:sp>
      <p:sp>
        <p:nvSpPr>
          <p:cNvPr id="38" name="Rectangle 54"/>
          <p:cNvSpPr>
            <a:spLocks noChangeArrowheads="1"/>
          </p:cNvSpPr>
          <p:nvPr/>
        </p:nvSpPr>
        <p:spPr bwMode="auto">
          <a:xfrm>
            <a:off x="5475900" y="4030260"/>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600"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+6%</a:t>
            </a:r>
            <a:endParaRPr kumimoji="0" lang="en-US" altLang="en-US" sz="1600"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39" name="Rectangle 30"/>
          <p:cNvSpPr>
            <a:spLocks noChangeArrowheads="1"/>
          </p:cNvSpPr>
          <p:nvPr/>
        </p:nvSpPr>
        <p:spPr bwMode="auto">
          <a:xfrm>
            <a:off x="4989338" y="4814071"/>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effectLst/>
                <a:uLnTx/>
                <a:uFillTx/>
                <a:latin typeface="Trebuchet MS" pitchFamily="34" charset="0"/>
                <a:ea typeface="ＭＳ Ｐゴシック" pitchFamily="34" charset="-128"/>
                <a:cs typeface="Arial" charset="0"/>
              </a:rPr>
              <a:t>3,285</a:t>
            </a:r>
            <a:endParaRPr kumimoji="0" lang="en-US" altLang="en-US" sz="1200" b="0" i="0" u="none" strike="noStrike" kern="1200" cap="none" spc="0" normalizeH="0" baseline="0" noProof="0" dirty="0">
              <a:ln>
                <a:noFill/>
              </a:ln>
              <a:effectLst/>
              <a:uLnTx/>
              <a:uFillTx/>
              <a:latin typeface="Trebuchet MS" pitchFamily="34" charset="0"/>
              <a:ea typeface="ＭＳ Ｐゴシック" pitchFamily="34" charset="-128"/>
              <a:cs typeface="Arial" charset="0"/>
            </a:endParaRPr>
          </a:p>
        </p:txBody>
      </p:sp>
      <p:sp>
        <p:nvSpPr>
          <p:cNvPr id="40" name="Rectangle 30"/>
          <p:cNvSpPr>
            <a:spLocks noChangeArrowheads="1"/>
          </p:cNvSpPr>
          <p:nvPr/>
        </p:nvSpPr>
        <p:spPr bwMode="auto">
          <a:xfrm>
            <a:off x="4998863" y="512119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effectLst/>
                <a:uLnTx/>
                <a:uFillTx/>
                <a:latin typeface="Trebuchet MS" pitchFamily="34" charset="0"/>
                <a:ea typeface="ＭＳ Ｐゴシック" pitchFamily="34" charset="-128"/>
                <a:cs typeface="Arial" charset="0"/>
              </a:rPr>
              <a:t>4,917</a:t>
            </a:r>
            <a:endParaRPr kumimoji="0" lang="en-US" altLang="en-US" sz="1200" b="0" i="0" u="none" strike="noStrike" kern="1200" cap="none" spc="0" normalizeH="0" baseline="0" noProof="0" dirty="0">
              <a:ln>
                <a:noFill/>
              </a:ln>
              <a:effectLst/>
              <a:uLnTx/>
              <a:uFillTx/>
              <a:latin typeface="Trebuchet MS" pitchFamily="34" charset="0"/>
              <a:ea typeface="ＭＳ Ｐゴシック" pitchFamily="34" charset="-128"/>
              <a:cs typeface="Arial" charset="0"/>
            </a:endParaRPr>
          </a:p>
        </p:txBody>
      </p:sp>
      <p:sp>
        <p:nvSpPr>
          <p:cNvPr id="41" name="Rectangle 57"/>
          <p:cNvSpPr>
            <a:spLocks noChangeArrowheads="1"/>
          </p:cNvSpPr>
          <p:nvPr/>
        </p:nvSpPr>
        <p:spPr bwMode="auto">
          <a:xfrm>
            <a:off x="5485425" y="5487000"/>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600"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a:t>
            </a:r>
            <a:r>
              <a:rPr lang="en-US" altLang="en-US" sz="1600" b="1" dirty="0">
                <a:solidFill>
                  <a:schemeClr val="bg1"/>
                </a:solidFill>
                <a:latin typeface="Trebuchet MS" pitchFamily="34" charset="0"/>
                <a:ea typeface="ＭＳ Ｐゴシック" pitchFamily="34" charset="-128"/>
                <a:cs typeface="Arial" charset="0"/>
              </a:rPr>
              <a:t>50</a:t>
            </a:r>
            <a:r>
              <a:rPr kumimoji="0" lang="en-US" altLang="en-US" sz="1600"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a:t>
            </a:r>
            <a:endParaRPr kumimoji="0" lang="en-US" altLang="en-US" sz="1600"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63" name="Rectangle 30"/>
          <p:cNvSpPr>
            <a:spLocks noChangeArrowheads="1"/>
          </p:cNvSpPr>
          <p:nvPr/>
        </p:nvSpPr>
        <p:spPr bwMode="auto">
          <a:xfrm>
            <a:off x="491780" y="2087994"/>
            <a:ext cx="7997879" cy="370560"/>
          </a:xfrm>
          <a:prstGeom prst="rect">
            <a:avLst/>
          </a:prstGeom>
          <a:solidFill>
            <a:srgbClr val="00B050"/>
          </a:solidFill>
          <a:ln w="9525">
            <a:solidFill>
              <a:schemeClr val="tx1"/>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solidFill>
                  <a:srgbClr val="FFFFFF"/>
                </a:solidFill>
                <a:effectLst/>
                <a:uLnTx/>
                <a:uFillTx/>
                <a:latin typeface="Trebuchet MS" pitchFamily="34" charset="0"/>
                <a:ea typeface="ＭＳ Ｐゴシック" pitchFamily="34" charset="-128"/>
                <a:cs typeface="Arial" charset="0"/>
              </a:rPr>
              <a:t>TV Spend Up, Website Traffic Up </a:t>
            </a:r>
          </a:p>
          <a:p>
            <a:pPr algn="ctr" fontAlgn="base">
              <a:spcBef>
                <a:spcPct val="0"/>
              </a:spcBef>
              <a:spcAft>
                <a:spcPct val="0"/>
              </a:spcAft>
              <a:buNone/>
              <a:defRPr/>
            </a:pPr>
            <a:r>
              <a:rPr lang="en-US" altLang="en-US" sz="1000" kern="0" dirty="0">
                <a:solidFill>
                  <a:srgbClr val="FFFFFF"/>
                </a:solidFill>
                <a:latin typeface="Trebuchet MS" pitchFamily="34" charset="0"/>
                <a:ea typeface="ＭＳ Ｐゴシック" pitchFamily="34" charset="-128"/>
              </a:rPr>
              <a:t>4Q “Year Over Year” Comparison (4Q ‘16 vs 4Q ’17)</a:t>
            </a:r>
          </a:p>
        </p:txBody>
      </p:sp>
      <p:sp>
        <p:nvSpPr>
          <p:cNvPr id="43" name="Rectangle 30"/>
          <p:cNvSpPr>
            <a:spLocks noChangeArrowheads="1"/>
          </p:cNvSpPr>
          <p:nvPr/>
        </p:nvSpPr>
        <p:spPr bwMode="auto">
          <a:xfrm>
            <a:off x="4043172" y="3272918"/>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effectLst/>
                <a:uLnTx/>
                <a:uFillTx/>
                <a:latin typeface="Trebuchet MS" pitchFamily="34" charset="0"/>
                <a:ea typeface="ＭＳ Ｐゴシック" pitchFamily="34" charset="-128"/>
                <a:cs typeface="Arial" charset="0"/>
              </a:rPr>
              <a:t>$27,862</a:t>
            </a:r>
            <a:endParaRPr kumimoji="0" lang="en-US" altLang="en-US" sz="1200" b="0" i="0" u="none" strike="noStrike" kern="1200" cap="none" spc="0" normalizeH="0" baseline="0" noProof="0" dirty="0">
              <a:ln>
                <a:noFill/>
              </a:ln>
              <a:effectLst/>
              <a:uLnTx/>
              <a:uFillTx/>
              <a:latin typeface="Trebuchet MS" pitchFamily="34" charset="0"/>
              <a:ea typeface="ＭＳ Ｐゴシック" pitchFamily="34" charset="-128"/>
              <a:cs typeface="Arial" charset="0"/>
            </a:endParaRPr>
          </a:p>
        </p:txBody>
      </p:sp>
      <p:sp>
        <p:nvSpPr>
          <p:cNvPr id="44" name="Rectangle 30"/>
          <p:cNvSpPr>
            <a:spLocks noChangeArrowheads="1"/>
          </p:cNvSpPr>
          <p:nvPr/>
        </p:nvSpPr>
        <p:spPr bwMode="auto">
          <a:xfrm>
            <a:off x="4043172" y="3617370"/>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effectLst/>
                <a:uLnTx/>
                <a:uFillTx/>
                <a:latin typeface="Trebuchet MS" pitchFamily="34" charset="0"/>
                <a:ea typeface="ＭＳ Ｐゴシック" pitchFamily="34" charset="-128"/>
                <a:cs typeface="Arial" charset="0"/>
              </a:rPr>
              <a:t>$38,813</a:t>
            </a:r>
          </a:p>
        </p:txBody>
      </p:sp>
      <p:sp>
        <p:nvSpPr>
          <p:cNvPr id="45" name="Rectangle 54"/>
          <p:cNvSpPr>
            <a:spLocks noChangeArrowheads="1"/>
          </p:cNvSpPr>
          <p:nvPr/>
        </p:nvSpPr>
        <p:spPr bwMode="auto">
          <a:xfrm>
            <a:off x="4043172" y="4030260"/>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600"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a:t>
            </a:r>
            <a:r>
              <a:rPr lang="en-US" altLang="en-US" sz="1600" b="1" dirty="0">
                <a:solidFill>
                  <a:schemeClr val="bg1"/>
                </a:solidFill>
                <a:latin typeface="Trebuchet MS" pitchFamily="34" charset="0"/>
                <a:ea typeface="ＭＳ Ｐゴシック" pitchFamily="34" charset="-128"/>
                <a:cs typeface="Arial" charset="0"/>
              </a:rPr>
              <a:t>38</a:t>
            </a:r>
            <a:r>
              <a:rPr kumimoji="0" lang="en-US" altLang="en-US" sz="1600"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a:t>
            </a:r>
            <a:endParaRPr kumimoji="0" lang="en-US" altLang="en-US" sz="1600"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46" name="Rectangle 30"/>
          <p:cNvSpPr>
            <a:spLocks noChangeArrowheads="1"/>
          </p:cNvSpPr>
          <p:nvPr/>
        </p:nvSpPr>
        <p:spPr bwMode="auto">
          <a:xfrm>
            <a:off x="3539832" y="4814071"/>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effectLst/>
                <a:uLnTx/>
                <a:uFillTx/>
                <a:latin typeface="Trebuchet MS" pitchFamily="34" charset="0"/>
                <a:ea typeface="ＭＳ Ｐゴシック" pitchFamily="34" charset="-128"/>
                <a:cs typeface="Arial" charset="0"/>
              </a:rPr>
              <a:t>813</a:t>
            </a:r>
            <a:endParaRPr kumimoji="0" lang="en-US" altLang="en-US" sz="1200" b="0" i="0" u="none" strike="noStrike" kern="1200" cap="none" spc="0" normalizeH="0" baseline="0" noProof="0" dirty="0">
              <a:ln>
                <a:noFill/>
              </a:ln>
              <a:effectLst/>
              <a:uLnTx/>
              <a:uFillTx/>
              <a:latin typeface="Trebuchet MS" pitchFamily="34" charset="0"/>
              <a:ea typeface="ＭＳ Ｐゴシック" pitchFamily="34" charset="-128"/>
              <a:cs typeface="Arial" charset="0"/>
            </a:endParaRPr>
          </a:p>
        </p:txBody>
      </p:sp>
      <p:sp>
        <p:nvSpPr>
          <p:cNvPr id="47" name="Rectangle 30"/>
          <p:cNvSpPr>
            <a:spLocks noChangeArrowheads="1"/>
          </p:cNvSpPr>
          <p:nvPr/>
        </p:nvSpPr>
        <p:spPr bwMode="auto">
          <a:xfrm>
            <a:off x="3549357" y="512119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effectLst/>
                <a:uLnTx/>
                <a:uFillTx/>
                <a:latin typeface="Trebuchet MS" pitchFamily="34" charset="0"/>
                <a:ea typeface="ＭＳ Ｐゴシック" pitchFamily="34" charset="-128"/>
                <a:cs typeface="Arial" charset="0"/>
              </a:rPr>
              <a:t>1,098</a:t>
            </a:r>
            <a:endParaRPr kumimoji="0" lang="en-US" altLang="en-US" sz="1200" b="0" i="0" u="none" strike="noStrike" kern="1200" cap="none" spc="0" normalizeH="0" baseline="0" noProof="0" dirty="0">
              <a:ln>
                <a:noFill/>
              </a:ln>
              <a:effectLst/>
              <a:uLnTx/>
              <a:uFillTx/>
              <a:latin typeface="Trebuchet MS" pitchFamily="34" charset="0"/>
              <a:ea typeface="ＭＳ Ｐゴシック" pitchFamily="34" charset="-128"/>
              <a:cs typeface="Arial" charset="0"/>
            </a:endParaRPr>
          </a:p>
        </p:txBody>
      </p:sp>
      <p:sp>
        <p:nvSpPr>
          <p:cNvPr id="48" name="Rectangle 57"/>
          <p:cNvSpPr>
            <a:spLocks noChangeArrowheads="1"/>
          </p:cNvSpPr>
          <p:nvPr/>
        </p:nvSpPr>
        <p:spPr bwMode="auto">
          <a:xfrm>
            <a:off x="4052697" y="5487000"/>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600"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a:t>
            </a:r>
            <a:r>
              <a:rPr lang="en-US" altLang="en-US" sz="1600" b="1" dirty="0">
                <a:solidFill>
                  <a:schemeClr val="bg1"/>
                </a:solidFill>
                <a:latin typeface="Trebuchet MS" pitchFamily="34" charset="0"/>
                <a:ea typeface="ＭＳ Ｐゴシック" pitchFamily="34" charset="-128"/>
                <a:cs typeface="Arial" charset="0"/>
              </a:rPr>
              <a:t>35</a:t>
            </a:r>
            <a:r>
              <a:rPr kumimoji="0" lang="en-US" altLang="en-US" sz="1600"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a:t>
            </a:r>
            <a:endParaRPr kumimoji="0" lang="en-US" altLang="en-US" sz="1600"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pic>
        <p:nvPicPr>
          <p:cNvPr id="50" name="Picture 10" descr="Image result for chevrolet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0642" y="2524580"/>
            <a:ext cx="1515181" cy="85187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34" descr="Image result for lincoln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2603" y="2625804"/>
            <a:ext cx="1184366" cy="66620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ford logo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1071" y="2759182"/>
            <a:ext cx="1288900" cy="4833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buick logo 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3891" y="2591610"/>
            <a:ext cx="1455078" cy="818482"/>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B91E9303-ACE4-49EF-82E4-3AA93658F514}"/>
              </a:ext>
            </a:extLst>
          </p:cNvPr>
          <p:cNvSpPr txBox="1"/>
          <p:nvPr/>
        </p:nvSpPr>
        <p:spPr>
          <a:xfrm>
            <a:off x="199522" y="213002"/>
            <a:ext cx="8792078" cy="121058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600" b="1" u="sng" spc="-100" dirty="0">
                <a:latin typeface="Trebuchet MS"/>
                <a:ea typeface="+mj-ea"/>
              </a:rPr>
              <a:t>Domestic</a:t>
            </a:r>
            <a:r>
              <a:rPr lang="en-US" sz="2600" b="1" spc="-100" dirty="0">
                <a:latin typeface="Trebuchet MS"/>
                <a:ea typeface="+mj-ea"/>
              </a:rPr>
              <a:t> Auto Segment</a:t>
            </a:r>
            <a:r>
              <a:rPr lang="en-US" sz="2600" spc="-100" dirty="0">
                <a:latin typeface="Trebuchet MS"/>
                <a:ea typeface="+mj-ea"/>
              </a:rPr>
              <a:t>:</a:t>
            </a:r>
          </a:p>
          <a:p>
            <a:pPr algn="ctr" defTabSz="914400">
              <a:lnSpc>
                <a:spcPts val="2800"/>
              </a:lnSpc>
              <a:spcBef>
                <a:spcPct val="0"/>
              </a:spcBef>
              <a:defRPr/>
            </a:pPr>
            <a:r>
              <a:rPr lang="en-US" sz="2600" spc="-100" dirty="0">
                <a:latin typeface="Trebuchet MS"/>
                <a:ea typeface="+mj-ea"/>
              </a:rPr>
              <a:t>Examples Of Brands Who Saw A Spike In Web Traffic With Increased TV Spend</a:t>
            </a:r>
          </a:p>
        </p:txBody>
      </p:sp>
      <p:sp>
        <p:nvSpPr>
          <p:cNvPr id="54" name="Text Placeholder 3">
            <a:extLst>
              <a:ext uri="{FF2B5EF4-FFF2-40B4-BE49-F238E27FC236}">
                <a16:creationId xmlns:a16="http://schemas.microsoft.com/office/drawing/2014/main" id="{C0EBF837-7A6D-4F8D-A6B2-E9E8BF4D63CD}"/>
              </a:ext>
            </a:extLst>
          </p:cNvPr>
          <p:cNvSpPr txBox="1">
            <a:spLocks/>
          </p:cNvSpPr>
          <p:nvPr/>
        </p:nvSpPr>
        <p:spPr>
          <a:xfrm>
            <a:off x="332256" y="6183445"/>
            <a:ext cx="2863007"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A LOOK UNDER THE HOOD</a:t>
            </a:r>
          </a:p>
        </p:txBody>
      </p:sp>
      <p:sp>
        <p:nvSpPr>
          <p:cNvPr id="55" name="TextBox 54">
            <a:extLst>
              <a:ext uri="{FF2B5EF4-FFF2-40B4-BE49-F238E27FC236}">
                <a16:creationId xmlns:a16="http://schemas.microsoft.com/office/drawing/2014/main" id="{C5832D69-82D7-410B-91C7-9CBF91BC5BF1}"/>
              </a:ext>
            </a:extLst>
          </p:cNvPr>
          <p:cNvSpPr txBox="1"/>
          <p:nvPr/>
        </p:nvSpPr>
        <p:spPr>
          <a:xfrm>
            <a:off x="303681" y="6397118"/>
            <a:ext cx="7259169" cy="461665"/>
          </a:xfrm>
          <a:prstGeom prst="rect">
            <a:avLst/>
          </a:prstGeom>
          <a:noFill/>
        </p:spPr>
        <p:txBody>
          <a:bodyPr wrap="square" rtlCol="0">
            <a:spAutoFit/>
          </a:bodyPr>
          <a:lstStyle>
            <a:defPPr>
              <a:defRPr lang="en-US"/>
            </a:defPPr>
            <a:lvl1pPr>
              <a:defRPr sz="800">
                <a:latin typeface="Trebuchet MS" panose="020B0603020202020204" pitchFamily="34" charset="0"/>
              </a:defRPr>
            </a:lvl1pPr>
          </a:lstStyle>
          <a:p>
            <a:r>
              <a:rPr lang="en-US" dirty="0"/>
              <a:t>Source: VAB analysis of comScore </a:t>
            </a:r>
            <a:r>
              <a:rPr lang="en-US" dirty="0" err="1"/>
              <a:t>mediametrix</a:t>
            </a:r>
            <a:r>
              <a:rPr lang="en-US" dirty="0"/>
              <a:t> multiplatform media trend data; total audience (Desktop P2+, Mobile 18+), </a:t>
            </a:r>
            <a:r>
              <a:rPr lang="en-US" altLang="en-US" kern="0" dirty="0">
                <a:ea typeface="ＭＳ Ｐゴシック" pitchFamily="34" charset="-128"/>
              </a:rPr>
              <a:t>Oct ’16 - Dec ‘16 vs Oct ’17 - Dec ‘17 </a:t>
            </a:r>
            <a:r>
              <a:rPr lang="en-US" dirty="0"/>
              <a:t>(calendar months).  VAB analysis of Nielsen Ad Intel data, TV spend (</a:t>
            </a:r>
            <a:r>
              <a:rPr lang="en-US" dirty="0" err="1"/>
              <a:t>natl</a:t>
            </a:r>
            <a:r>
              <a:rPr lang="en-US" dirty="0"/>
              <a:t> cable TV, </a:t>
            </a:r>
            <a:r>
              <a:rPr lang="en-US" dirty="0" err="1"/>
              <a:t>natl</a:t>
            </a:r>
            <a:r>
              <a:rPr lang="en-US" dirty="0"/>
              <a:t> broadcast TV, Spanish </a:t>
            </a:r>
            <a:r>
              <a:rPr lang="en-US" dirty="0" err="1"/>
              <a:t>lang</a:t>
            </a:r>
            <a:r>
              <a:rPr lang="en-US" dirty="0"/>
              <a:t> broadcast TV, Spanish </a:t>
            </a:r>
            <a:r>
              <a:rPr lang="en-US" dirty="0" err="1"/>
              <a:t>lang</a:t>
            </a:r>
            <a:r>
              <a:rPr lang="en-US" dirty="0"/>
              <a:t> cable TV, spot TV, syndication TV), </a:t>
            </a:r>
            <a:r>
              <a:rPr lang="en-US" altLang="en-US" kern="0" dirty="0">
                <a:ea typeface="ＭＳ Ｐゴシック" pitchFamily="34" charset="-128"/>
              </a:rPr>
              <a:t>Oct ’16 - Dec ‘16 vs Oct ’17 - Dec ‘17 </a:t>
            </a:r>
            <a:r>
              <a:rPr lang="en-US" dirty="0"/>
              <a:t>(calendar months). Figures are based on a monthly average within each quarter.</a:t>
            </a:r>
          </a:p>
        </p:txBody>
      </p:sp>
    </p:spTree>
    <p:extLst>
      <p:ext uri="{BB962C8B-B14F-4D97-AF65-F5344CB8AC3E}">
        <p14:creationId xmlns:p14="http://schemas.microsoft.com/office/powerpoint/2010/main" val="1323226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91642" y="5502763"/>
            <a:ext cx="7998018" cy="344532"/>
          </a:xfrm>
          <a:prstGeom prst="rect">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pPr>
            <a:endParaRPr lang="en-US" sz="3200">
              <a:solidFill>
                <a:srgbClr val="9BBB59">
                  <a:lumMod val="50000"/>
                </a:srgbClr>
              </a:solidFill>
              <a:latin typeface="Trebuchet MS"/>
            </a:endParaRPr>
          </a:p>
        </p:txBody>
      </p:sp>
      <p:sp>
        <p:nvSpPr>
          <p:cNvPr id="53" name="Rectangle 52"/>
          <p:cNvSpPr/>
          <p:nvPr/>
        </p:nvSpPr>
        <p:spPr>
          <a:xfrm>
            <a:off x="491780" y="4059626"/>
            <a:ext cx="7998019" cy="344532"/>
          </a:xfrm>
          <a:prstGeom prst="rect">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9BBB59">
                  <a:lumMod val="50000"/>
                </a:srgbClr>
              </a:solidFill>
              <a:effectLst/>
              <a:uLnTx/>
              <a:uFillTx/>
              <a:latin typeface="Trebuchet MS"/>
              <a:ea typeface="+mn-ea"/>
              <a:cs typeface="+mn-cs"/>
            </a:endParaRPr>
          </a:p>
        </p:txBody>
      </p:sp>
      <p:sp>
        <p:nvSpPr>
          <p:cNvPr id="6" name="Rectangle 30"/>
          <p:cNvSpPr>
            <a:spLocks noChangeArrowheads="1"/>
          </p:cNvSpPr>
          <p:nvPr/>
        </p:nvSpPr>
        <p:spPr bwMode="auto">
          <a:xfrm>
            <a:off x="572998" y="2852134"/>
            <a:ext cx="2342980" cy="649288"/>
          </a:xfrm>
          <a:prstGeom prst="rect">
            <a:avLst/>
          </a:prstGeom>
          <a:noFill/>
          <a:ln>
            <a:noFill/>
          </a:ln>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100" b="1" i="0" u="sng" strike="noStrike" kern="1200" cap="none" spc="0" normalizeH="0" baseline="0" noProof="0" dirty="0" err="1">
                <a:ln>
                  <a:noFill/>
                </a:ln>
                <a:solidFill>
                  <a:srgbClr val="000000"/>
                </a:solidFill>
                <a:effectLst/>
                <a:uLnTx/>
                <a:uFillTx/>
                <a:latin typeface="Trebuchet MS" pitchFamily="34" charset="0"/>
                <a:ea typeface="ＭＳ Ｐゴシック" pitchFamily="34" charset="-128"/>
                <a:cs typeface="Arial" charset="0"/>
              </a:rPr>
              <a:t>Avg</a:t>
            </a:r>
            <a:r>
              <a:rPr kumimoji="0" lang="en-US" altLang="en-US" sz="1100" b="1" i="0" u="sng"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 Monthly TV Spend (000):</a:t>
            </a:r>
            <a:endParaRPr kumimoji="0" lang="en-US" altLang="en-US" sz="1100" b="0" i="0" u="sng"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8" name="Rectangle 30"/>
          <p:cNvSpPr>
            <a:spLocks noChangeArrowheads="1"/>
          </p:cNvSpPr>
          <p:nvPr/>
        </p:nvSpPr>
        <p:spPr bwMode="auto">
          <a:xfrm>
            <a:off x="354234" y="4428202"/>
            <a:ext cx="2574320" cy="649287"/>
          </a:xfrm>
          <a:prstGeom prst="rect">
            <a:avLst/>
          </a:prstGeom>
          <a:noFill/>
          <a:ln>
            <a:noFill/>
          </a:ln>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457200" rtl="0" eaLnBrk="0" fontAlgn="base" latinLnBrk="0" hangingPunct="0">
              <a:lnSpc>
                <a:spcPct val="100000"/>
              </a:lnSpc>
              <a:spcBef>
                <a:spcPct val="0"/>
              </a:spcBef>
              <a:spcAft>
                <a:spcPct val="0"/>
              </a:spcAft>
              <a:buClrTx/>
              <a:buSzTx/>
              <a:buFont typeface="Arial" charset="0"/>
              <a:buNone/>
              <a:tabLst/>
              <a:defRPr/>
            </a:pPr>
            <a:r>
              <a:rPr kumimoji="0" lang="en-US" altLang="en-US" sz="1100" b="1" i="0" u="sng" strike="noStrike" kern="1200" cap="none" spc="0" normalizeH="0" baseline="0" noProof="0" dirty="0" err="1">
                <a:ln>
                  <a:noFill/>
                </a:ln>
                <a:solidFill>
                  <a:srgbClr val="000000"/>
                </a:solidFill>
                <a:effectLst/>
                <a:uLnTx/>
                <a:uFillTx/>
                <a:latin typeface="Trebuchet MS" pitchFamily="34" charset="0"/>
                <a:ea typeface="ＭＳ Ｐゴシック" pitchFamily="34" charset="-128"/>
                <a:cs typeface="Arial" charset="0"/>
              </a:rPr>
              <a:t>Avg</a:t>
            </a:r>
            <a:r>
              <a:rPr kumimoji="0" lang="en-US" altLang="en-US" sz="1100" b="1" i="0" u="sng"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 Monthly Unique Visitors (000): </a:t>
            </a:r>
            <a:endParaRPr kumimoji="0" lang="en-US" altLang="en-US" sz="1100" b="0" i="0" u="sng"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0" name="Rectangle 30"/>
          <p:cNvSpPr>
            <a:spLocks noChangeArrowheads="1"/>
          </p:cNvSpPr>
          <p:nvPr/>
        </p:nvSpPr>
        <p:spPr bwMode="auto">
          <a:xfrm>
            <a:off x="354907" y="3943804"/>
            <a:ext cx="1990725" cy="533400"/>
          </a:xfrm>
          <a:prstGeom prst="rect">
            <a:avLst/>
          </a:prstGeom>
          <a:noFill/>
          <a:ln>
            <a:noFill/>
          </a:ln>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600"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 Difference:</a:t>
            </a:r>
            <a:endParaRPr kumimoji="0" lang="en-US" altLang="en-US" sz="1600"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11" name="Rectangle 30"/>
          <p:cNvSpPr>
            <a:spLocks noChangeArrowheads="1"/>
          </p:cNvSpPr>
          <p:nvPr/>
        </p:nvSpPr>
        <p:spPr bwMode="auto">
          <a:xfrm>
            <a:off x="364432" y="5419594"/>
            <a:ext cx="1990725" cy="533400"/>
          </a:xfrm>
          <a:prstGeom prst="rect">
            <a:avLst/>
          </a:prstGeom>
          <a:noFill/>
          <a:ln>
            <a:noFill/>
          </a:ln>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600"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 Difference:</a:t>
            </a:r>
            <a:endParaRPr kumimoji="0" lang="en-US" altLang="en-US" sz="1600"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20" name="Rectangle 30"/>
          <p:cNvSpPr>
            <a:spLocks noChangeArrowheads="1"/>
          </p:cNvSpPr>
          <p:nvPr/>
        </p:nvSpPr>
        <p:spPr bwMode="auto">
          <a:xfrm>
            <a:off x="6409668" y="3281712"/>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lang="en-US" altLang="en-US" sz="1200" b="1" dirty="0">
                <a:solidFill>
                  <a:srgbClr val="000000"/>
                </a:solidFill>
                <a:latin typeface="Trebuchet MS" pitchFamily="34" charset="0"/>
                <a:ea typeface="ＭＳ Ｐゴシック" pitchFamily="34" charset="-128"/>
                <a:cs typeface="Arial" charset="0"/>
              </a:rPr>
              <a:t>$19,592</a:t>
            </a:r>
            <a:endParaRPr kumimoji="0" lang="en-US" altLang="en-US" sz="12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21" name="Rectangle 30"/>
          <p:cNvSpPr>
            <a:spLocks noChangeArrowheads="1"/>
          </p:cNvSpPr>
          <p:nvPr/>
        </p:nvSpPr>
        <p:spPr bwMode="auto">
          <a:xfrm>
            <a:off x="6409668" y="362616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$9,827</a:t>
            </a:r>
          </a:p>
        </p:txBody>
      </p:sp>
      <p:sp>
        <p:nvSpPr>
          <p:cNvPr id="22" name="Rectangle 54"/>
          <p:cNvSpPr>
            <a:spLocks noChangeArrowheads="1"/>
          </p:cNvSpPr>
          <p:nvPr/>
        </p:nvSpPr>
        <p:spPr bwMode="auto">
          <a:xfrm>
            <a:off x="6829118" y="402000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lang="en-US" altLang="en-US" sz="1600" b="1" dirty="0">
                <a:solidFill>
                  <a:schemeClr val="bg1"/>
                </a:solidFill>
                <a:latin typeface="Trebuchet MS" pitchFamily="34" charset="0"/>
                <a:ea typeface="ＭＳ Ｐゴシック" pitchFamily="34" charset="-128"/>
                <a:cs typeface="Arial" charset="0"/>
              </a:rPr>
              <a:t>-50</a:t>
            </a:r>
            <a:r>
              <a:rPr kumimoji="0" lang="en-US" altLang="en-US" sz="1600"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a:t>
            </a:r>
            <a:endParaRPr kumimoji="0" lang="en-US" altLang="en-US" sz="1600"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23" name="Rectangle 30"/>
          <p:cNvSpPr>
            <a:spLocks noChangeArrowheads="1"/>
          </p:cNvSpPr>
          <p:nvPr/>
        </p:nvSpPr>
        <p:spPr bwMode="auto">
          <a:xfrm>
            <a:off x="6350945" y="4822865"/>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1,234</a:t>
            </a:r>
            <a:endParaRPr kumimoji="0" lang="en-US" altLang="en-US" sz="12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24" name="Rectangle 30"/>
          <p:cNvSpPr>
            <a:spLocks noChangeArrowheads="1"/>
          </p:cNvSpPr>
          <p:nvPr/>
        </p:nvSpPr>
        <p:spPr bwMode="auto">
          <a:xfrm>
            <a:off x="6350945" y="512999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759</a:t>
            </a:r>
            <a:endParaRPr kumimoji="0" lang="en-US" altLang="en-US" sz="12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25" name="Rectangle 57"/>
          <p:cNvSpPr>
            <a:spLocks noChangeArrowheads="1"/>
          </p:cNvSpPr>
          <p:nvPr/>
        </p:nvSpPr>
        <p:spPr bwMode="auto">
          <a:xfrm>
            <a:off x="6829118" y="549579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algn="ctr" fontAlgn="base">
              <a:spcBef>
                <a:spcPct val="0"/>
              </a:spcBef>
              <a:spcAft>
                <a:spcPct val="0"/>
              </a:spcAft>
              <a:buNone/>
              <a:defRPr/>
            </a:pPr>
            <a:r>
              <a:rPr lang="en-US" altLang="en-US" sz="1600" b="1" dirty="0">
                <a:solidFill>
                  <a:schemeClr val="bg1"/>
                </a:solidFill>
                <a:latin typeface="Trebuchet MS" pitchFamily="34" charset="0"/>
                <a:ea typeface="ＭＳ Ｐゴシック" pitchFamily="34" charset="-128"/>
                <a:cs typeface="Arial" charset="0"/>
              </a:rPr>
              <a:t>-39%</a:t>
            </a:r>
            <a:endParaRPr lang="en-US" altLang="en-US" sz="1600" dirty="0">
              <a:solidFill>
                <a:schemeClr val="bg1"/>
              </a:solidFill>
              <a:latin typeface="Trebuchet MS" pitchFamily="34" charset="0"/>
              <a:ea typeface="ＭＳ Ｐゴシック" pitchFamily="34" charset="-128"/>
              <a:cs typeface="Arial" charset="0"/>
            </a:endParaRPr>
          </a:p>
        </p:txBody>
      </p:sp>
      <p:sp>
        <p:nvSpPr>
          <p:cNvPr id="26" name="Rectangle 30"/>
          <p:cNvSpPr>
            <a:spLocks noChangeArrowheads="1"/>
          </p:cNvSpPr>
          <p:nvPr/>
        </p:nvSpPr>
        <p:spPr bwMode="auto">
          <a:xfrm>
            <a:off x="2896615" y="3281712"/>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$23,151</a:t>
            </a:r>
            <a:endParaRPr kumimoji="0" lang="en-US" altLang="en-US" sz="12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27" name="Rectangle 30"/>
          <p:cNvSpPr>
            <a:spLocks noChangeArrowheads="1"/>
          </p:cNvSpPr>
          <p:nvPr/>
        </p:nvSpPr>
        <p:spPr bwMode="auto">
          <a:xfrm>
            <a:off x="2896615" y="362616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lang="en-US" altLang="en-US" sz="1200" b="1" dirty="0">
                <a:solidFill>
                  <a:srgbClr val="000000"/>
                </a:solidFill>
                <a:latin typeface="Trebuchet MS" pitchFamily="34" charset="0"/>
                <a:ea typeface="ＭＳ Ｐゴシック" pitchFamily="34" charset="-128"/>
                <a:cs typeface="Arial" charset="0"/>
              </a:rPr>
              <a:t>$20,628</a:t>
            </a:r>
            <a:endParaRPr kumimoji="0" lang="en-US" altLang="en-US" sz="12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28" name="Rectangle 54"/>
          <p:cNvSpPr>
            <a:spLocks noChangeArrowheads="1"/>
          </p:cNvSpPr>
          <p:nvPr/>
        </p:nvSpPr>
        <p:spPr bwMode="auto">
          <a:xfrm>
            <a:off x="2896615" y="402000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lang="en-US" altLang="en-US" sz="1600" b="1" noProof="0" dirty="0">
                <a:solidFill>
                  <a:schemeClr val="bg1"/>
                </a:solidFill>
                <a:latin typeface="Trebuchet MS" pitchFamily="34" charset="0"/>
                <a:ea typeface="ＭＳ Ｐゴシック" pitchFamily="34" charset="-128"/>
                <a:cs typeface="Arial" charset="0"/>
              </a:rPr>
              <a:t>-11</a:t>
            </a:r>
            <a:r>
              <a:rPr kumimoji="0" lang="en-US" altLang="en-US" sz="1600"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a:t>
            </a:r>
            <a:endParaRPr kumimoji="0" lang="en-US" altLang="en-US" sz="1600"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29" name="Rectangle 30"/>
          <p:cNvSpPr>
            <a:spLocks noChangeArrowheads="1"/>
          </p:cNvSpPr>
          <p:nvPr/>
        </p:nvSpPr>
        <p:spPr bwMode="auto">
          <a:xfrm>
            <a:off x="2376497" y="4822865"/>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lang="en-US" altLang="en-US" sz="1200" b="1" dirty="0">
                <a:solidFill>
                  <a:srgbClr val="000000"/>
                </a:solidFill>
                <a:latin typeface="Trebuchet MS" pitchFamily="34" charset="0"/>
                <a:ea typeface="ＭＳ Ｐゴシック" pitchFamily="34" charset="-128"/>
                <a:cs typeface="Arial" charset="0"/>
              </a:rPr>
              <a:t>1,044</a:t>
            </a:r>
            <a:endParaRPr kumimoji="0" lang="en-US" altLang="en-US" sz="12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30" name="Rectangle 30"/>
          <p:cNvSpPr>
            <a:spLocks noChangeArrowheads="1"/>
          </p:cNvSpPr>
          <p:nvPr/>
        </p:nvSpPr>
        <p:spPr bwMode="auto">
          <a:xfrm>
            <a:off x="2376497" y="512999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750</a:t>
            </a:r>
            <a:endParaRPr kumimoji="0" lang="en-US" altLang="en-US" sz="12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31" name="Rectangle 57"/>
          <p:cNvSpPr>
            <a:spLocks noChangeArrowheads="1"/>
          </p:cNvSpPr>
          <p:nvPr/>
        </p:nvSpPr>
        <p:spPr bwMode="auto">
          <a:xfrm>
            <a:off x="2896615" y="549579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algn="ctr" fontAlgn="base">
              <a:spcBef>
                <a:spcPct val="0"/>
              </a:spcBef>
              <a:spcAft>
                <a:spcPct val="0"/>
              </a:spcAft>
              <a:buNone/>
              <a:defRPr/>
            </a:pPr>
            <a:r>
              <a:rPr lang="en-US" altLang="en-US" sz="1600" b="1" dirty="0">
                <a:solidFill>
                  <a:schemeClr val="bg1"/>
                </a:solidFill>
                <a:latin typeface="Trebuchet MS" pitchFamily="34" charset="0"/>
                <a:ea typeface="ＭＳ Ｐゴシック" pitchFamily="34" charset="-128"/>
                <a:cs typeface="Arial" charset="0"/>
              </a:rPr>
              <a:t>-28%</a:t>
            </a:r>
            <a:endParaRPr lang="en-US" altLang="en-US" sz="1600" dirty="0">
              <a:solidFill>
                <a:schemeClr val="bg1"/>
              </a:solidFill>
              <a:latin typeface="Trebuchet MS" pitchFamily="34" charset="0"/>
              <a:ea typeface="ＭＳ Ｐゴシック" pitchFamily="34" charset="-128"/>
              <a:cs typeface="Arial" charset="0"/>
            </a:endParaRPr>
          </a:p>
        </p:txBody>
      </p:sp>
      <p:sp>
        <p:nvSpPr>
          <p:cNvPr id="32" name="Rectangle 30"/>
          <p:cNvSpPr>
            <a:spLocks noChangeArrowheads="1"/>
          </p:cNvSpPr>
          <p:nvPr/>
        </p:nvSpPr>
        <p:spPr bwMode="auto">
          <a:xfrm>
            <a:off x="375314" y="3225356"/>
            <a:ext cx="1990725" cy="4937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algn="r" fontAlgn="base">
              <a:spcBef>
                <a:spcPct val="0"/>
              </a:spcBef>
              <a:spcAft>
                <a:spcPct val="0"/>
              </a:spcAft>
              <a:buNone/>
              <a:defRPr/>
            </a:pPr>
            <a:r>
              <a:rPr lang="en-US" altLang="en-US" sz="1200" b="1" dirty="0">
                <a:solidFill>
                  <a:srgbClr val="000000"/>
                </a:solidFill>
                <a:latin typeface="Trebuchet MS" pitchFamily="34" charset="0"/>
                <a:ea typeface="ＭＳ Ｐゴシック" pitchFamily="34" charset="-128"/>
                <a:cs typeface="Arial" charset="0"/>
              </a:rPr>
              <a:t>Oct ‘16 - Dec ’16:</a:t>
            </a:r>
            <a:endParaRPr lang="en-US" altLang="en-US" sz="1200" dirty="0">
              <a:solidFill>
                <a:srgbClr val="000000"/>
              </a:solidFill>
              <a:latin typeface="Trebuchet MS" pitchFamily="34" charset="0"/>
              <a:ea typeface="ＭＳ Ｐゴシック" pitchFamily="34" charset="-128"/>
              <a:cs typeface="Arial" charset="0"/>
            </a:endParaRPr>
          </a:p>
        </p:txBody>
      </p:sp>
      <p:sp>
        <p:nvSpPr>
          <p:cNvPr id="33" name="Rectangle 30"/>
          <p:cNvSpPr>
            <a:spLocks noChangeArrowheads="1"/>
          </p:cNvSpPr>
          <p:nvPr/>
        </p:nvSpPr>
        <p:spPr bwMode="auto">
          <a:xfrm>
            <a:off x="365789" y="3531708"/>
            <a:ext cx="1990725" cy="5699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algn="r" fontAlgn="base">
              <a:spcBef>
                <a:spcPct val="0"/>
              </a:spcBef>
              <a:spcAft>
                <a:spcPct val="0"/>
              </a:spcAft>
              <a:buNone/>
              <a:defRPr/>
            </a:pPr>
            <a:r>
              <a:rPr lang="en-US" altLang="en-US" sz="1200" b="1" dirty="0">
                <a:solidFill>
                  <a:srgbClr val="000000"/>
                </a:solidFill>
                <a:latin typeface="Trebuchet MS" pitchFamily="34" charset="0"/>
                <a:ea typeface="ＭＳ Ｐゴシック" pitchFamily="34" charset="-128"/>
                <a:cs typeface="Arial" charset="0"/>
              </a:rPr>
              <a:t>Oct ‘17 - Dec ’17:</a:t>
            </a:r>
            <a:endParaRPr lang="en-US" altLang="en-US" sz="1200" dirty="0">
              <a:solidFill>
                <a:srgbClr val="000000"/>
              </a:solidFill>
              <a:latin typeface="Trebuchet MS" pitchFamily="34" charset="0"/>
              <a:ea typeface="ＭＳ Ｐゴシック" pitchFamily="34" charset="-128"/>
              <a:cs typeface="Arial" charset="0"/>
            </a:endParaRPr>
          </a:p>
        </p:txBody>
      </p:sp>
      <p:sp>
        <p:nvSpPr>
          <p:cNvPr id="34" name="Rectangle 30"/>
          <p:cNvSpPr>
            <a:spLocks noChangeArrowheads="1"/>
          </p:cNvSpPr>
          <p:nvPr/>
        </p:nvSpPr>
        <p:spPr bwMode="auto">
          <a:xfrm>
            <a:off x="375310" y="4766509"/>
            <a:ext cx="1990725" cy="4937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algn="r" fontAlgn="base">
              <a:spcBef>
                <a:spcPct val="0"/>
              </a:spcBef>
              <a:spcAft>
                <a:spcPct val="0"/>
              </a:spcAft>
              <a:buNone/>
              <a:defRPr/>
            </a:pPr>
            <a:r>
              <a:rPr lang="en-US" altLang="en-US" sz="1200" b="1" dirty="0">
                <a:solidFill>
                  <a:srgbClr val="000000"/>
                </a:solidFill>
                <a:latin typeface="Trebuchet MS" pitchFamily="34" charset="0"/>
                <a:ea typeface="ＭＳ Ｐゴシック" pitchFamily="34" charset="-128"/>
                <a:cs typeface="Arial" charset="0"/>
              </a:rPr>
              <a:t>Oct ‘16 - Dec ’16:</a:t>
            </a:r>
            <a:endParaRPr lang="en-US" altLang="en-US" sz="1200" dirty="0">
              <a:solidFill>
                <a:srgbClr val="000000"/>
              </a:solidFill>
              <a:latin typeface="Trebuchet MS" pitchFamily="34" charset="0"/>
              <a:ea typeface="ＭＳ Ｐゴシック" pitchFamily="34" charset="-128"/>
              <a:cs typeface="Arial" charset="0"/>
            </a:endParaRPr>
          </a:p>
        </p:txBody>
      </p:sp>
      <p:sp>
        <p:nvSpPr>
          <p:cNvPr id="35" name="Rectangle 30"/>
          <p:cNvSpPr>
            <a:spLocks noChangeArrowheads="1"/>
          </p:cNvSpPr>
          <p:nvPr/>
        </p:nvSpPr>
        <p:spPr bwMode="auto">
          <a:xfrm>
            <a:off x="365785" y="5035537"/>
            <a:ext cx="1990725" cy="5699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algn="r" fontAlgn="base">
              <a:spcBef>
                <a:spcPct val="0"/>
              </a:spcBef>
              <a:spcAft>
                <a:spcPct val="0"/>
              </a:spcAft>
              <a:buNone/>
              <a:defRPr/>
            </a:pPr>
            <a:r>
              <a:rPr lang="en-US" altLang="en-US" sz="1200" b="1" dirty="0">
                <a:solidFill>
                  <a:srgbClr val="000000"/>
                </a:solidFill>
                <a:latin typeface="Trebuchet MS" pitchFamily="34" charset="0"/>
                <a:ea typeface="ＭＳ Ｐゴシック" pitchFamily="34" charset="-128"/>
                <a:cs typeface="Arial" charset="0"/>
              </a:rPr>
              <a:t>Oct ‘17 - Dec ’17:</a:t>
            </a:r>
            <a:endParaRPr lang="en-US" altLang="en-US" sz="1200" dirty="0">
              <a:solidFill>
                <a:srgbClr val="000000"/>
              </a:solidFill>
              <a:latin typeface="Trebuchet MS" pitchFamily="34" charset="0"/>
              <a:ea typeface="ＭＳ Ｐゴシック" pitchFamily="34" charset="-128"/>
              <a:cs typeface="Arial" charset="0"/>
            </a:endParaRPr>
          </a:p>
        </p:txBody>
      </p:sp>
      <p:sp>
        <p:nvSpPr>
          <p:cNvPr id="36" name="Rectangle 30"/>
          <p:cNvSpPr>
            <a:spLocks noChangeArrowheads="1"/>
          </p:cNvSpPr>
          <p:nvPr/>
        </p:nvSpPr>
        <p:spPr bwMode="auto">
          <a:xfrm>
            <a:off x="4798537" y="3281712"/>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a:t>
            </a:r>
            <a:r>
              <a:rPr lang="en-US" altLang="en-US" sz="1200" b="1" dirty="0">
                <a:solidFill>
                  <a:srgbClr val="000000"/>
                </a:solidFill>
                <a:latin typeface="Trebuchet MS" pitchFamily="34" charset="0"/>
                <a:ea typeface="ＭＳ Ｐゴシック" pitchFamily="34" charset="-128"/>
                <a:cs typeface="Arial" charset="0"/>
              </a:rPr>
              <a:t>20,613</a:t>
            </a:r>
            <a:endParaRPr kumimoji="0" lang="en-US" altLang="en-US" sz="12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37" name="Rectangle 30"/>
          <p:cNvSpPr>
            <a:spLocks noChangeArrowheads="1"/>
          </p:cNvSpPr>
          <p:nvPr/>
        </p:nvSpPr>
        <p:spPr bwMode="auto">
          <a:xfrm>
            <a:off x="4798537" y="362616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$16,627</a:t>
            </a:r>
            <a:endParaRPr kumimoji="0" lang="en-US" altLang="en-US" sz="12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38" name="Rectangle 54"/>
          <p:cNvSpPr>
            <a:spLocks noChangeArrowheads="1"/>
          </p:cNvSpPr>
          <p:nvPr/>
        </p:nvSpPr>
        <p:spPr bwMode="auto">
          <a:xfrm>
            <a:off x="4798537" y="402000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lang="en-US" altLang="en-US" sz="1600" b="1" noProof="0" dirty="0">
                <a:solidFill>
                  <a:schemeClr val="bg1"/>
                </a:solidFill>
                <a:latin typeface="Trebuchet MS" pitchFamily="34" charset="0"/>
                <a:ea typeface="ＭＳ Ｐゴシック" pitchFamily="34" charset="-128"/>
                <a:cs typeface="Arial" charset="0"/>
              </a:rPr>
              <a:t>-19</a:t>
            </a:r>
            <a:r>
              <a:rPr kumimoji="0" lang="en-US" altLang="en-US" sz="1600"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a:t>
            </a:r>
            <a:endParaRPr kumimoji="0" lang="en-US" altLang="en-US" sz="1600"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39" name="Rectangle 30"/>
          <p:cNvSpPr>
            <a:spLocks noChangeArrowheads="1"/>
          </p:cNvSpPr>
          <p:nvPr/>
        </p:nvSpPr>
        <p:spPr bwMode="auto">
          <a:xfrm>
            <a:off x="4798537" y="4822865"/>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1,471</a:t>
            </a:r>
            <a:endParaRPr kumimoji="0" lang="en-US" altLang="en-US" sz="12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40" name="Rectangle 30"/>
          <p:cNvSpPr>
            <a:spLocks noChangeArrowheads="1"/>
          </p:cNvSpPr>
          <p:nvPr/>
        </p:nvSpPr>
        <p:spPr bwMode="auto">
          <a:xfrm>
            <a:off x="4798537" y="512999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1,030</a:t>
            </a:r>
            <a:endParaRPr kumimoji="0" lang="en-US" altLang="en-US" sz="12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41" name="Rectangle 57"/>
          <p:cNvSpPr>
            <a:spLocks noChangeArrowheads="1"/>
          </p:cNvSpPr>
          <p:nvPr/>
        </p:nvSpPr>
        <p:spPr bwMode="auto">
          <a:xfrm>
            <a:off x="4798537" y="549579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algn="ctr" fontAlgn="base">
              <a:spcBef>
                <a:spcPct val="0"/>
              </a:spcBef>
              <a:spcAft>
                <a:spcPct val="0"/>
              </a:spcAft>
              <a:buNone/>
              <a:defRPr/>
            </a:pPr>
            <a:r>
              <a:rPr lang="en-US" altLang="en-US" sz="1600" b="1" dirty="0">
                <a:solidFill>
                  <a:schemeClr val="bg1"/>
                </a:solidFill>
                <a:latin typeface="Trebuchet MS" pitchFamily="34" charset="0"/>
                <a:ea typeface="ＭＳ Ｐゴシック" pitchFamily="34" charset="-128"/>
                <a:cs typeface="Arial" charset="0"/>
              </a:rPr>
              <a:t>-30%</a:t>
            </a:r>
            <a:endParaRPr lang="en-US" altLang="en-US" sz="1600" dirty="0">
              <a:solidFill>
                <a:schemeClr val="bg1"/>
              </a:solidFill>
              <a:latin typeface="Trebuchet MS" pitchFamily="34" charset="0"/>
              <a:ea typeface="ＭＳ Ｐゴシック" pitchFamily="34" charset="-128"/>
              <a:cs typeface="Arial" charset="0"/>
            </a:endParaRPr>
          </a:p>
        </p:txBody>
      </p:sp>
      <p:sp>
        <p:nvSpPr>
          <p:cNvPr id="63" name="Rectangle 30"/>
          <p:cNvSpPr>
            <a:spLocks noChangeArrowheads="1"/>
          </p:cNvSpPr>
          <p:nvPr/>
        </p:nvSpPr>
        <p:spPr bwMode="auto">
          <a:xfrm>
            <a:off x="491780" y="2096788"/>
            <a:ext cx="7997879" cy="370560"/>
          </a:xfrm>
          <a:prstGeom prst="rect">
            <a:avLst/>
          </a:prstGeom>
          <a:solidFill>
            <a:srgbClr val="FF0000"/>
          </a:solidFill>
          <a:ln w="9525">
            <a:solidFill>
              <a:schemeClr val="tx1"/>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solidFill>
                  <a:srgbClr val="FFFFFF"/>
                </a:solidFill>
                <a:effectLst/>
                <a:uLnTx/>
                <a:uFillTx/>
                <a:latin typeface="Trebuchet MS" pitchFamily="34" charset="0"/>
                <a:ea typeface="ＭＳ Ｐゴシック" pitchFamily="34" charset="-128"/>
                <a:cs typeface="Arial" charset="0"/>
              </a:rPr>
              <a:t>TV Spend </a:t>
            </a:r>
            <a:r>
              <a:rPr lang="en-US" altLang="en-US" sz="1200" b="1" dirty="0">
                <a:solidFill>
                  <a:srgbClr val="FFFFFF"/>
                </a:solidFill>
                <a:latin typeface="Trebuchet MS" pitchFamily="34" charset="0"/>
                <a:ea typeface="ＭＳ Ｐゴシック" pitchFamily="34" charset="-128"/>
                <a:cs typeface="Arial" charset="0"/>
              </a:rPr>
              <a:t>Down</a:t>
            </a:r>
            <a:r>
              <a:rPr kumimoji="0" lang="en-US" altLang="en-US" sz="1200" b="1" i="0" u="none" strike="noStrike" kern="1200" cap="none" spc="0" normalizeH="0" baseline="0" noProof="0" dirty="0">
                <a:ln>
                  <a:noFill/>
                </a:ln>
                <a:solidFill>
                  <a:srgbClr val="FFFFFF"/>
                </a:solidFill>
                <a:effectLst/>
                <a:uLnTx/>
                <a:uFillTx/>
                <a:latin typeface="Trebuchet MS" pitchFamily="34" charset="0"/>
                <a:ea typeface="ＭＳ Ｐゴシック" pitchFamily="34" charset="-128"/>
                <a:cs typeface="Arial" charset="0"/>
              </a:rPr>
              <a:t>, Website Traffic </a:t>
            </a:r>
            <a:r>
              <a:rPr lang="en-US" altLang="en-US" sz="1200" b="1" dirty="0">
                <a:solidFill>
                  <a:srgbClr val="FFFFFF"/>
                </a:solidFill>
                <a:latin typeface="Trebuchet MS" pitchFamily="34" charset="0"/>
                <a:ea typeface="ＭＳ Ｐゴシック" pitchFamily="34" charset="-128"/>
                <a:cs typeface="Arial" charset="0"/>
              </a:rPr>
              <a:t>Down</a:t>
            </a:r>
            <a:r>
              <a:rPr kumimoji="0" lang="en-US" altLang="en-US" sz="1200" b="1" i="0" u="none" strike="noStrike" kern="1200" cap="none" spc="0" normalizeH="0" baseline="0" noProof="0" dirty="0">
                <a:ln>
                  <a:noFill/>
                </a:ln>
                <a:solidFill>
                  <a:srgbClr val="FFFFFF"/>
                </a:solidFill>
                <a:effectLst/>
                <a:uLnTx/>
                <a:uFillTx/>
                <a:latin typeface="Trebuchet MS" pitchFamily="34" charset="0"/>
                <a:ea typeface="ＭＳ Ｐゴシック" pitchFamily="34" charset="-128"/>
                <a:cs typeface="Arial" charset="0"/>
              </a:rPr>
              <a:t> </a:t>
            </a:r>
          </a:p>
          <a:p>
            <a:pPr algn="ctr" fontAlgn="base">
              <a:spcBef>
                <a:spcPct val="0"/>
              </a:spcBef>
              <a:spcAft>
                <a:spcPct val="0"/>
              </a:spcAft>
              <a:buNone/>
              <a:defRPr/>
            </a:pPr>
            <a:r>
              <a:rPr lang="en-US" altLang="en-US" sz="1000" kern="0" dirty="0">
                <a:solidFill>
                  <a:srgbClr val="FFFFFF"/>
                </a:solidFill>
                <a:latin typeface="Trebuchet MS" pitchFamily="34" charset="0"/>
                <a:ea typeface="ＭＳ Ｐゴシック" pitchFamily="34" charset="-128"/>
              </a:rPr>
              <a:t>4Q “Year Over Year” Comparison (4Q ‘16 vs 4Q ’17)</a:t>
            </a:r>
          </a:p>
        </p:txBody>
      </p:sp>
      <p:pic>
        <p:nvPicPr>
          <p:cNvPr id="45" name="Picture 8" descr="Image result for chrysler logo png"/>
          <p:cNvPicPr>
            <a:picLocks noChangeAspect="1" noChangeArrowheads="1"/>
          </p:cNvPicPr>
          <p:nvPr/>
        </p:nvPicPr>
        <p:blipFill rotWithShape="1">
          <a:blip r:embed="rId3">
            <a:extLst>
              <a:ext uri="{28A0092B-C50C-407E-A947-70E740481C1C}">
                <a14:useLocalDpi xmlns:a14="http://schemas.microsoft.com/office/drawing/2010/main" val="0"/>
              </a:ext>
            </a:extLst>
          </a:blip>
          <a:srcRect l="7806" t="35278" r="7528" b="36843"/>
          <a:stretch/>
        </p:blipFill>
        <p:spPr bwMode="auto">
          <a:xfrm>
            <a:off x="6703229" y="2697026"/>
            <a:ext cx="1785303" cy="55237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result for dodge logo png"/>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4621824" y="2683415"/>
            <a:ext cx="1942926" cy="56598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cadillac logo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7357" y="2606900"/>
            <a:ext cx="972040" cy="706226"/>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78034F81-750F-4794-9AF4-3B549394C584}"/>
              </a:ext>
            </a:extLst>
          </p:cNvPr>
          <p:cNvSpPr txBox="1"/>
          <p:nvPr/>
        </p:nvSpPr>
        <p:spPr>
          <a:xfrm>
            <a:off x="199522" y="213002"/>
            <a:ext cx="8792078" cy="121058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600" b="1" u="sng" spc="-100" dirty="0">
                <a:latin typeface="Trebuchet MS"/>
                <a:ea typeface="+mj-ea"/>
              </a:rPr>
              <a:t>Domestic</a:t>
            </a:r>
            <a:r>
              <a:rPr lang="en-US" sz="2600" b="1" spc="-100" dirty="0">
                <a:latin typeface="Trebuchet MS"/>
                <a:ea typeface="+mj-ea"/>
              </a:rPr>
              <a:t> Auto Segment</a:t>
            </a:r>
            <a:r>
              <a:rPr lang="en-US" sz="2600" spc="-100" dirty="0">
                <a:latin typeface="Trebuchet MS"/>
                <a:ea typeface="+mj-ea"/>
              </a:rPr>
              <a:t>:</a:t>
            </a:r>
          </a:p>
          <a:p>
            <a:pPr marR="0" lvl="0" indent="0" algn="ctr" defTabSz="914400" fontAlgn="auto">
              <a:lnSpc>
                <a:spcPts val="2800"/>
              </a:lnSpc>
              <a:spcBef>
                <a:spcPct val="0"/>
              </a:spcBef>
              <a:spcAft>
                <a:spcPts val="0"/>
              </a:spcAft>
              <a:buClrTx/>
              <a:buSzTx/>
              <a:buFontTx/>
              <a:buNone/>
              <a:tabLst/>
              <a:defRPr/>
            </a:pPr>
            <a:r>
              <a:rPr lang="en-US" sz="2600" spc="-100" dirty="0">
                <a:latin typeface="Trebuchet MS"/>
                <a:ea typeface="+mj-ea"/>
              </a:rPr>
              <a:t>Examples Of Brands Who Decreased Their TV Spend And Saw </a:t>
            </a:r>
          </a:p>
          <a:p>
            <a:pPr marR="0" lvl="0" indent="0" algn="ctr" defTabSz="914400" fontAlgn="auto">
              <a:lnSpc>
                <a:spcPts val="2800"/>
              </a:lnSpc>
              <a:spcBef>
                <a:spcPct val="0"/>
              </a:spcBef>
              <a:spcAft>
                <a:spcPts val="0"/>
              </a:spcAft>
              <a:buClrTx/>
              <a:buSzTx/>
              <a:buFontTx/>
              <a:buNone/>
              <a:tabLst/>
              <a:defRPr/>
            </a:pPr>
            <a:r>
              <a:rPr lang="en-US" sz="2600" spc="-100" dirty="0">
                <a:latin typeface="Trebuchet MS"/>
                <a:ea typeface="+mj-ea"/>
              </a:rPr>
              <a:t>A Decline In Their Website Traffic</a:t>
            </a:r>
          </a:p>
        </p:txBody>
      </p:sp>
      <p:sp>
        <p:nvSpPr>
          <p:cNvPr id="47" name="Text Placeholder 2">
            <a:extLst>
              <a:ext uri="{FF2B5EF4-FFF2-40B4-BE49-F238E27FC236}">
                <a16:creationId xmlns:a16="http://schemas.microsoft.com/office/drawing/2014/main" id="{78D5F7F9-CA4F-4736-BA44-FC647647F37A}"/>
              </a:ext>
            </a:extLst>
          </p:cNvPr>
          <p:cNvSpPr>
            <a:spLocks noGrp="1"/>
          </p:cNvSpPr>
          <p:nvPr>
            <p:ph type="body" sz="quarter" idx="13"/>
          </p:nvPr>
        </p:nvSpPr>
        <p:spPr>
          <a:xfrm>
            <a:off x="186996" y="1561051"/>
            <a:ext cx="8805334" cy="368686"/>
          </a:xfrm>
        </p:spPr>
        <p:txBody>
          <a:bodyPr/>
          <a:lstStyle/>
          <a:p>
            <a:r>
              <a:rPr lang="en-US" sz="1400" dirty="0"/>
              <a:t>The below chart reflects the changes in average TV spend and website traffic between 4Q ‘16 &amp; 4Q ‘17</a:t>
            </a:r>
          </a:p>
        </p:txBody>
      </p:sp>
      <p:sp>
        <p:nvSpPr>
          <p:cNvPr id="43" name="Text Placeholder 3">
            <a:extLst>
              <a:ext uri="{FF2B5EF4-FFF2-40B4-BE49-F238E27FC236}">
                <a16:creationId xmlns:a16="http://schemas.microsoft.com/office/drawing/2014/main" id="{6CF222BF-253E-4BD2-9BC4-1836E285A15C}"/>
              </a:ext>
            </a:extLst>
          </p:cNvPr>
          <p:cNvSpPr txBox="1">
            <a:spLocks/>
          </p:cNvSpPr>
          <p:nvPr/>
        </p:nvSpPr>
        <p:spPr>
          <a:xfrm>
            <a:off x="332256" y="6183445"/>
            <a:ext cx="2863007"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A LOOK UNDER THE HOOD</a:t>
            </a:r>
          </a:p>
        </p:txBody>
      </p:sp>
      <p:sp>
        <p:nvSpPr>
          <p:cNvPr id="44" name="TextBox 43">
            <a:extLst>
              <a:ext uri="{FF2B5EF4-FFF2-40B4-BE49-F238E27FC236}">
                <a16:creationId xmlns:a16="http://schemas.microsoft.com/office/drawing/2014/main" id="{ABF99639-639D-4DB1-8566-799E6E688F95}"/>
              </a:ext>
            </a:extLst>
          </p:cNvPr>
          <p:cNvSpPr txBox="1"/>
          <p:nvPr/>
        </p:nvSpPr>
        <p:spPr>
          <a:xfrm>
            <a:off x="303681" y="6397118"/>
            <a:ext cx="7259169" cy="461665"/>
          </a:xfrm>
          <a:prstGeom prst="rect">
            <a:avLst/>
          </a:prstGeom>
          <a:noFill/>
        </p:spPr>
        <p:txBody>
          <a:bodyPr wrap="square" rtlCol="0">
            <a:spAutoFit/>
          </a:bodyPr>
          <a:lstStyle>
            <a:defPPr>
              <a:defRPr lang="en-US"/>
            </a:defPPr>
            <a:lvl1pPr>
              <a:defRPr sz="800">
                <a:latin typeface="Trebuchet MS" panose="020B0603020202020204" pitchFamily="34" charset="0"/>
              </a:defRPr>
            </a:lvl1pPr>
          </a:lstStyle>
          <a:p>
            <a:r>
              <a:rPr lang="en-US" dirty="0"/>
              <a:t>Source: VAB analysis of comScore </a:t>
            </a:r>
            <a:r>
              <a:rPr lang="en-US" dirty="0" err="1"/>
              <a:t>mediametrix</a:t>
            </a:r>
            <a:r>
              <a:rPr lang="en-US" dirty="0"/>
              <a:t> multiplatform media trend data; total audience (Desktop P2+, Mobile 18+), </a:t>
            </a:r>
            <a:r>
              <a:rPr lang="en-US" altLang="en-US" kern="0" dirty="0">
                <a:ea typeface="ＭＳ Ｐゴシック" pitchFamily="34" charset="-128"/>
              </a:rPr>
              <a:t>Oct ’16 - Dec ‘16 vs Oct ’17 - Dec ‘17 </a:t>
            </a:r>
            <a:r>
              <a:rPr lang="en-US" dirty="0"/>
              <a:t>(calendar months).  VAB analysis of Nielsen Ad Intel data, TV spend (</a:t>
            </a:r>
            <a:r>
              <a:rPr lang="en-US" dirty="0" err="1"/>
              <a:t>natl</a:t>
            </a:r>
            <a:r>
              <a:rPr lang="en-US" dirty="0"/>
              <a:t> cable TV, </a:t>
            </a:r>
            <a:r>
              <a:rPr lang="en-US" dirty="0" err="1"/>
              <a:t>natl</a:t>
            </a:r>
            <a:r>
              <a:rPr lang="en-US" dirty="0"/>
              <a:t> broadcast TV, Spanish </a:t>
            </a:r>
            <a:r>
              <a:rPr lang="en-US" dirty="0" err="1"/>
              <a:t>lang</a:t>
            </a:r>
            <a:r>
              <a:rPr lang="en-US" dirty="0"/>
              <a:t> broadcast TV, Spanish </a:t>
            </a:r>
            <a:r>
              <a:rPr lang="en-US" dirty="0" err="1"/>
              <a:t>lang</a:t>
            </a:r>
            <a:r>
              <a:rPr lang="en-US" dirty="0"/>
              <a:t> cable TV, spot TV, syndication TV), </a:t>
            </a:r>
            <a:r>
              <a:rPr lang="en-US" altLang="en-US" kern="0" dirty="0">
                <a:ea typeface="ＭＳ Ｐゴシック" pitchFamily="34" charset="-128"/>
              </a:rPr>
              <a:t>Oct ’16 - Dec ‘16 vs Oct ’17 - Dec ‘17 </a:t>
            </a:r>
            <a:r>
              <a:rPr lang="en-US" dirty="0"/>
              <a:t>(calendar months). Figures are based on a monthly average within each quarter.</a:t>
            </a:r>
          </a:p>
        </p:txBody>
      </p:sp>
    </p:spTree>
    <p:extLst>
      <p:ext uri="{BB962C8B-B14F-4D97-AF65-F5344CB8AC3E}">
        <p14:creationId xmlns:p14="http://schemas.microsoft.com/office/powerpoint/2010/main" val="1960025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xtBox 112"/>
          <p:cNvSpPr txBox="1"/>
          <p:nvPr/>
        </p:nvSpPr>
        <p:spPr>
          <a:xfrm>
            <a:off x="412593" y="1172156"/>
            <a:ext cx="8374567" cy="584775"/>
          </a:xfrm>
          <a:prstGeom prst="rect">
            <a:avLst/>
          </a:prstGeom>
          <a:noFill/>
        </p:spPr>
        <p:txBody>
          <a:bodyPr wrap="square" rtlCol="0">
            <a:spAutoFit/>
          </a:bodyPr>
          <a:lstStyle/>
          <a:p>
            <a:pPr lvl="0" algn="ctr" defTabSz="914400">
              <a:defRPr/>
            </a:pPr>
            <a:r>
              <a:rPr lang="en-US" altLang="en-US" sz="1600" b="1" i="1" u="sng" kern="0" dirty="0">
                <a:solidFill>
                  <a:srgbClr val="000000"/>
                </a:solidFill>
                <a:latin typeface="Trebuchet MS" panose="020B0603020202020204" pitchFamily="34" charset="0"/>
              </a:rPr>
              <a:t>7 </a:t>
            </a:r>
            <a:r>
              <a:rPr kumimoji="0" lang="en-US" altLang="en-US" sz="1600" b="1" i="1" u="sng" strike="noStrike" kern="0" cap="none" spc="0" normalizeH="0" baseline="0" noProof="0" dirty="0">
                <a:ln>
                  <a:noFill/>
                </a:ln>
                <a:solidFill>
                  <a:srgbClr val="000000"/>
                </a:solidFill>
                <a:effectLst/>
                <a:uLnTx/>
                <a:uFillTx/>
                <a:latin typeface="Trebuchet MS" panose="020B0603020202020204" pitchFamily="34" charset="0"/>
              </a:rPr>
              <a:t>of the </a:t>
            </a:r>
            <a:r>
              <a:rPr lang="en-US" altLang="en-US" sz="1600" b="1" i="1" u="sng" kern="0" dirty="0">
                <a:solidFill>
                  <a:srgbClr val="000000"/>
                </a:solidFill>
                <a:latin typeface="Trebuchet MS" panose="020B0603020202020204" pitchFamily="34" charset="0"/>
              </a:rPr>
              <a:t>10 Asian</a:t>
            </a:r>
            <a:r>
              <a:rPr kumimoji="0" lang="en-US" altLang="en-US" sz="1600" b="1" i="1" u="sng" strike="noStrike" kern="0" cap="none" spc="0" normalizeH="0" baseline="0" noProof="0" dirty="0">
                <a:ln>
                  <a:noFill/>
                </a:ln>
                <a:solidFill>
                  <a:srgbClr val="000000"/>
                </a:solidFill>
                <a:effectLst/>
                <a:uLnTx/>
                <a:uFillTx/>
                <a:latin typeface="Trebuchet MS" panose="020B0603020202020204" pitchFamily="34" charset="0"/>
              </a:rPr>
              <a:t> Automotive Manufacturers (70%)</a:t>
            </a:r>
            <a:r>
              <a:rPr kumimoji="0" lang="en-US" altLang="en-US" sz="1600" b="1" i="1" u="none" strike="noStrike" kern="0" cap="none" spc="0" normalizeH="0" baseline="0" noProof="0" dirty="0">
                <a:ln>
                  <a:noFill/>
                </a:ln>
                <a:solidFill>
                  <a:srgbClr val="000000"/>
                </a:solidFill>
                <a:effectLst/>
                <a:uLnTx/>
                <a:uFillTx/>
                <a:latin typeface="Trebuchet MS" panose="020B0603020202020204" pitchFamily="34" charset="0"/>
              </a:rPr>
              <a:t> </a:t>
            </a:r>
            <a:r>
              <a:rPr kumimoji="0" lang="en-US" altLang="en-US" sz="1600" b="1" i="0" u="none" strike="noStrike" kern="0" cap="none" spc="0" normalizeH="0" baseline="0" noProof="0" dirty="0">
                <a:ln>
                  <a:noFill/>
                </a:ln>
                <a:solidFill>
                  <a:srgbClr val="000000"/>
                </a:solidFill>
                <a:effectLst/>
                <a:uLnTx/>
                <a:uFillTx/>
                <a:latin typeface="Trebuchet MS" panose="020B0603020202020204" pitchFamily="34" charset="0"/>
              </a:rPr>
              <a:t>Analyzed Exhibited a Direct Correlation Between TV Spend &amp; Website </a:t>
            </a:r>
            <a:r>
              <a:rPr lang="en-US" altLang="en-US" sz="1600" b="1" kern="0" dirty="0">
                <a:solidFill>
                  <a:srgbClr val="000000"/>
                </a:solidFill>
                <a:latin typeface="Trebuchet MS" panose="020B0603020202020204" pitchFamily="34" charset="0"/>
              </a:rPr>
              <a:t>Traffic (4Q’16 vs. 4Q’17)</a:t>
            </a:r>
            <a:endParaRPr kumimoji="0" lang="en-US" altLang="en-US" sz="1600" b="1" i="0" u="none" strike="noStrike" kern="0" cap="none" spc="0" normalizeH="0" baseline="0" noProof="0" dirty="0">
              <a:ln>
                <a:noFill/>
              </a:ln>
              <a:solidFill>
                <a:srgbClr val="000000"/>
              </a:solidFill>
              <a:effectLst/>
              <a:uLnTx/>
              <a:uFillTx/>
              <a:latin typeface="Trebuchet MS" panose="020B0603020202020204" pitchFamily="34" charset="0"/>
            </a:endParaRPr>
          </a:p>
        </p:txBody>
      </p:sp>
      <p:sp>
        <p:nvSpPr>
          <p:cNvPr id="114" name="Rounded Rectangle 113"/>
          <p:cNvSpPr/>
          <p:nvPr/>
        </p:nvSpPr>
        <p:spPr>
          <a:xfrm>
            <a:off x="1" y="1843554"/>
            <a:ext cx="4683511" cy="8638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u="sng" kern="0" noProof="0" dirty="0">
                <a:solidFill>
                  <a:schemeClr val="tx1"/>
                </a:solidFill>
              </a:rPr>
              <a:t>7</a:t>
            </a:r>
            <a:r>
              <a:rPr kumimoji="0" lang="en-US" b="1" i="0" u="sng" strike="noStrike" kern="0" cap="none" spc="0" normalizeH="0" baseline="0" noProof="0" dirty="0">
                <a:ln>
                  <a:noFill/>
                </a:ln>
                <a:solidFill>
                  <a:schemeClr val="tx1"/>
                </a:solidFill>
                <a:effectLst/>
                <a:uLnTx/>
                <a:uFillTx/>
              </a:rPr>
              <a:t> Brands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 b="1" i="0" u="sng" strike="noStrike" kern="0" cap="none" spc="0" normalizeH="0" baseline="0" noProof="0" dirty="0">
              <a:ln>
                <a:noFill/>
              </a:ln>
              <a:solidFill>
                <a:schemeClr val="tx1"/>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schemeClr val="tx1"/>
                </a:solidFill>
                <a:effectLst/>
                <a:uLnTx/>
                <a:uFillTx/>
              </a:rPr>
              <a:t>3 Brands Were     In Both TV Spend &amp; Monthly Unique Visitors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sng" strike="noStrike" kern="0" cap="none" spc="0" normalizeH="0" baseline="0" noProof="0" dirty="0">
              <a:ln>
                <a:noFill/>
              </a:ln>
              <a:solidFill>
                <a:schemeClr val="tx1"/>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1200" kern="0" dirty="0">
                <a:solidFill>
                  <a:schemeClr val="tx1"/>
                </a:solidFill>
              </a:rPr>
              <a:t> </a:t>
            </a:r>
            <a:r>
              <a:rPr lang="en-US" sz="1200" u="sng" kern="0" dirty="0">
                <a:solidFill>
                  <a:schemeClr val="tx1"/>
                </a:solidFill>
              </a:rPr>
              <a:t>4</a:t>
            </a:r>
            <a:r>
              <a:rPr kumimoji="0" lang="en-US" sz="1200" b="0" i="0" u="sng" strike="noStrike" kern="0" cap="none" spc="0" normalizeH="0" baseline="0" noProof="0" dirty="0">
                <a:ln>
                  <a:noFill/>
                </a:ln>
                <a:solidFill>
                  <a:schemeClr val="tx1"/>
                </a:solidFill>
                <a:effectLst/>
                <a:uLnTx/>
                <a:uFillTx/>
              </a:rPr>
              <a:t> Brands Were      In Both</a:t>
            </a:r>
            <a:r>
              <a:rPr kumimoji="0" lang="en-US" sz="1200" b="0" i="0" u="sng" strike="noStrike" kern="0" cap="none" spc="0" normalizeH="0" noProof="0" dirty="0">
                <a:ln>
                  <a:noFill/>
                </a:ln>
                <a:solidFill>
                  <a:schemeClr val="tx1"/>
                </a:solidFill>
                <a:effectLst/>
                <a:uLnTx/>
                <a:uFillTx/>
              </a:rPr>
              <a:t> </a:t>
            </a:r>
            <a:r>
              <a:rPr kumimoji="0" lang="en-US" sz="1100" b="0" i="0" u="sng" strike="noStrike" kern="0" cap="none" spc="0" normalizeH="0" noProof="0" dirty="0">
                <a:ln>
                  <a:noFill/>
                </a:ln>
                <a:solidFill>
                  <a:schemeClr val="tx1"/>
                </a:solidFill>
                <a:effectLst/>
                <a:uLnTx/>
                <a:uFillTx/>
              </a:rPr>
              <a:t>TV</a:t>
            </a:r>
            <a:r>
              <a:rPr kumimoji="0" lang="en-US" sz="1200" b="0" i="0" u="sng" strike="noStrike" kern="0" cap="none" spc="0" normalizeH="0" noProof="0" dirty="0">
                <a:ln>
                  <a:noFill/>
                </a:ln>
                <a:solidFill>
                  <a:schemeClr val="tx1"/>
                </a:solidFill>
                <a:effectLst/>
                <a:uLnTx/>
                <a:uFillTx/>
              </a:rPr>
              <a:t> Spend &amp; Monthly Unique Visitors</a:t>
            </a:r>
            <a:endParaRPr kumimoji="0" lang="en-US" sz="1200" b="0" i="0" u="sng" strike="noStrike" kern="0" cap="none" spc="0" normalizeH="0" baseline="0" noProof="0" dirty="0">
              <a:ln>
                <a:noFill/>
              </a:ln>
              <a:solidFill>
                <a:schemeClr val="tx1"/>
              </a:solidFill>
              <a:effectLst/>
              <a:uLnTx/>
              <a:uFillTx/>
            </a:endParaRPr>
          </a:p>
        </p:txBody>
      </p:sp>
      <p:sp>
        <p:nvSpPr>
          <p:cNvPr id="115" name="Down Arrow 114"/>
          <p:cNvSpPr/>
          <p:nvPr/>
        </p:nvSpPr>
        <p:spPr>
          <a:xfrm>
            <a:off x="1306264" y="2449680"/>
            <a:ext cx="145971" cy="21605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6" name="Down Arrow 115"/>
          <p:cNvSpPr/>
          <p:nvPr/>
        </p:nvSpPr>
        <p:spPr>
          <a:xfrm rot="10800000">
            <a:off x="1292881" y="2076339"/>
            <a:ext cx="136471" cy="216051"/>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8" name="Rounded Rectangle 187"/>
          <p:cNvSpPr/>
          <p:nvPr/>
        </p:nvSpPr>
        <p:spPr>
          <a:xfrm>
            <a:off x="5314950" y="1753541"/>
            <a:ext cx="3086100" cy="8638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sng" strike="noStrike" kern="0" cap="none" spc="0" normalizeH="0" baseline="0" noProof="0" dirty="0">
                <a:ln>
                  <a:noFill/>
                </a:ln>
                <a:solidFill>
                  <a:schemeClr val="tx1"/>
                </a:solidFill>
                <a:effectLst/>
                <a:uLnTx/>
                <a:uFillTx/>
              </a:rPr>
              <a:t>3 Brands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 b="1" i="0" u="sng" strike="noStrike" kern="0" cap="none" spc="0" normalizeH="0" baseline="0" noProof="0" dirty="0">
              <a:ln>
                <a:noFill/>
              </a:ln>
              <a:solidFill>
                <a:schemeClr val="tx1"/>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1" u="sng" strike="noStrike" kern="0" cap="none" spc="0" normalizeH="0" baseline="0" noProof="0" dirty="0">
                <a:ln>
                  <a:noFill/>
                </a:ln>
                <a:solidFill>
                  <a:schemeClr val="tx1"/>
                </a:solidFill>
                <a:effectLst/>
                <a:uLnTx/>
                <a:uFillTx/>
              </a:rPr>
              <a:t>Lack of correlation</a:t>
            </a:r>
            <a:r>
              <a:rPr kumimoji="0" lang="en-US" sz="1200" b="0" i="0" u="sng" strike="noStrike" kern="0" cap="none" spc="0" normalizeH="0" baseline="0" noProof="0" dirty="0">
                <a:ln>
                  <a:noFill/>
                </a:ln>
                <a:solidFill>
                  <a:schemeClr val="tx1"/>
                </a:solidFill>
                <a:effectLst/>
                <a:uLnTx/>
                <a:uFillTx/>
              </a:rPr>
              <a:t> between </a:t>
            </a:r>
            <a:r>
              <a:rPr lang="en-US" sz="1200" u="sng" kern="0" dirty="0">
                <a:solidFill>
                  <a:schemeClr val="tx1"/>
                </a:solidFill>
              </a:rPr>
              <a:t>TV Spend &amp;</a:t>
            </a:r>
            <a:r>
              <a:rPr kumimoji="0" lang="en-US" sz="1200" b="0" i="0" u="sng" strike="noStrike" kern="0" cap="none" spc="0" normalizeH="0" baseline="0" noProof="0" dirty="0">
                <a:ln>
                  <a:noFill/>
                </a:ln>
                <a:solidFill>
                  <a:schemeClr val="tx1"/>
                </a:solidFill>
                <a:effectLst/>
                <a:uLnTx/>
                <a:uFillTx/>
              </a:rPr>
              <a:t> Monthly Unique Visitors</a:t>
            </a:r>
          </a:p>
        </p:txBody>
      </p:sp>
      <p:sp>
        <p:nvSpPr>
          <p:cNvPr id="190" name="Rectangle 189"/>
          <p:cNvSpPr/>
          <p:nvPr/>
        </p:nvSpPr>
        <p:spPr>
          <a:xfrm>
            <a:off x="199522" y="2831974"/>
            <a:ext cx="4270918" cy="3179501"/>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1" name="Rectangle 190"/>
          <p:cNvSpPr/>
          <p:nvPr/>
        </p:nvSpPr>
        <p:spPr>
          <a:xfrm>
            <a:off x="5442624" y="2831974"/>
            <a:ext cx="2819400" cy="1306522"/>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59" name="Picture 4" descr="Image result for toyot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4285" y="3235042"/>
            <a:ext cx="1065067" cy="723797"/>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Image result for nissan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9299" y="2912599"/>
            <a:ext cx="798354" cy="682592"/>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4" descr="Image result for honda log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208951" y="4527262"/>
            <a:ext cx="1205736" cy="871904"/>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8" descr="Image result for lexus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9766" y="2889736"/>
            <a:ext cx="972303" cy="648202"/>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0" descr="Image result for kia logo"/>
          <p:cNvPicPr>
            <a:picLocks noChangeAspect="1" noChangeArrowheads="1"/>
          </p:cNvPicPr>
          <p:nvPr/>
        </p:nvPicPr>
        <p:blipFill rotWithShape="1">
          <a:blip r:embed="rId6">
            <a:extLst>
              <a:ext uri="{28A0092B-C50C-407E-A947-70E740481C1C}">
                <a14:useLocalDpi xmlns:a14="http://schemas.microsoft.com/office/drawing/2010/main" val="0"/>
              </a:ext>
            </a:extLst>
          </a:blip>
          <a:srcRect t="12755" b="17156"/>
          <a:stretch/>
        </p:blipFill>
        <p:spPr bwMode="auto">
          <a:xfrm>
            <a:off x="1995295" y="4076876"/>
            <a:ext cx="945104" cy="662414"/>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2" descr="Image result for hyundai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93527" y="5136543"/>
            <a:ext cx="1220174" cy="686349"/>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6" descr="Image result for subaru 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87582" y="3346836"/>
            <a:ext cx="1260221" cy="708875"/>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32" descr="Image result for mazda 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06719" y="3235042"/>
            <a:ext cx="1010200" cy="841834"/>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Image result for infiniti 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2255" y="4649110"/>
            <a:ext cx="1182691" cy="628208"/>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0" descr="Image result for acura logo png"/>
          <p:cNvPicPr>
            <a:picLocks noChangeAspect="1" noChangeArrowheads="1"/>
          </p:cNvPicPr>
          <p:nvPr/>
        </p:nvPicPr>
        <p:blipFill rotWithShape="1">
          <a:blip r:embed="rId11">
            <a:extLst>
              <a:ext uri="{28A0092B-C50C-407E-A947-70E740481C1C}">
                <a14:useLocalDpi xmlns:a14="http://schemas.microsoft.com/office/drawing/2010/main" val="0"/>
              </a:ext>
            </a:extLst>
          </a:blip>
          <a:srcRect/>
          <a:stretch/>
        </p:blipFill>
        <p:spPr bwMode="auto">
          <a:xfrm>
            <a:off x="1846597" y="3003850"/>
            <a:ext cx="1181769" cy="67577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3B4C3734-735B-483F-AF4A-7178BF710CFB}"/>
              </a:ext>
            </a:extLst>
          </p:cNvPr>
          <p:cNvSpPr txBox="1"/>
          <p:nvPr/>
        </p:nvSpPr>
        <p:spPr>
          <a:xfrm>
            <a:off x="199522" y="213002"/>
            <a:ext cx="8792078" cy="85151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600" b="1" u="sng" spc="-100" dirty="0">
                <a:latin typeface="Trebuchet MS"/>
                <a:ea typeface="+mj-ea"/>
              </a:rPr>
              <a:t>Asian</a:t>
            </a:r>
            <a:r>
              <a:rPr lang="en-US" sz="2600" b="1" spc="-100" dirty="0">
                <a:latin typeface="Trebuchet MS"/>
                <a:ea typeface="+mj-ea"/>
              </a:rPr>
              <a:t> Auto Segment</a:t>
            </a:r>
            <a:r>
              <a:rPr lang="en-US" sz="2600" spc="-100" dirty="0">
                <a:latin typeface="Trebuchet MS"/>
                <a:ea typeface="+mj-ea"/>
              </a:rPr>
              <a:t>:</a:t>
            </a:r>
          </a:p>
          <a:p>
            <a:pPr algn="ctr" defTabSz="914400">
              <a:lnSpc>
                <a:spcPts val="2800"/>
              </a:lnSpc>
              <a:spcBef>
                <a:spcPct val="0"/>
              </a:spcBef>
              <a:defRPr/>
            </a:pPr>
            <a:r>
              <a:rPr lang="en-US" sz="2600" spc="-100" dirty="0">
                <a:latin typeface="Trebuchet MS"/>
                <a:ea typeface="+mj-ea"/>
              </a:rPr>
              <a:t>A </a:t>
            </a:r>
            <a:r>
              <a:rPr lang="en-US" sz="2600" i="1" spc="-100" dirty="0">
                <a:latin typeface="Trebuchet MS"/>
                <a:ea typeface="+mj-ea"/>
              </a:rPr>
              <a:t>70%</a:t>
            </a:r>
            <a:r>
              <a:rPr lang="en-US" sz="2600" spc="-100" dirty="0">
                <a:latin typeface="Trebuchet MS"/>
                <a:ea typeface="+mj-ea"/>
              </a:rPr>
              <a:t> Correlation Between TV Spend &amp; Website Traffic</a:t>
            </a:r>
          </a:p>
        </p:txBody>
      </p:sp>
      <p:sp>
        <p:nvSpPr>
          <p:cNvPr id="23" name="Text Placeholder 3">
            <a:extLst>
              <a:ext uri="{FF2B5EF4-FFF2-40B4-BE49-F238E27FC236}">
                <a16:creationId xmlns:a16="http://schemas.microsoft.com/office/drawing/2014/main" id="{C773487F-9DDE-4B0E-AAFB-EE7B375FBDC8}"/>
              </a:ext>
            </a:extLst>
          </p:cNvPr>
          <p:cNvSpPr txBox="1">
            <a:spLocks/>
          </p:cNvSpPr>
          <p:nvPr/>
        </p:nvSpPr>
        <p:spPr>
          <a:xfrm>
            <a:off x="332256" y="6183445"/>
            <a:ext cx="2863007"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A LOOK UNDER THE HOOD</a:t>
            </a:r>
          </a:p>
        </p:txBody>
      </p:sp>
      <p:sp>
        <p:nvSpPr>
          <p:cNvPr id="24" name="TextBox 23">
            <a:extLst>
              <a:ext uri="{FF2B5EF4-FFF2-40B4-BE49-F238E27FC236}">
                <a16:creationId xmlns:a16="http://schemas.microsoft.com/office/drawing/2014/main" id="{1A6BB3FD-A15F-40A3-9EDF-AE81FC9898AB}"/>
              </a:ext>
            </a:extLst>
          </p:cNvPr>
          <p:cNvSpPr txBox="1"/>
          <p:nvPr/>
        </p:nvSpPr>
        <p:spPr>
          <a:xfrm>
            <a:off x="303681" y="6397118"/>
            <a:ext cx="7259169" cy="461665"/>
          </a:xfrm>
          <a:prstGeom prst="rect">
            <a:avLst/>
          </a:prstGeom>
          <a:noFill/>
        </p:spPr>
        <p:txBody>
          <a:bodyPr wrap="square" rtlCol="0">
            <a:spAutoFit/>
          </a:bodyPr>
          <a:lstStyle>
            <a:defPPr>
              <a:defRPr lang="en-US"/>
            </a:defPPr>
            <a:lvl1pPr>
              <a:defRPr sz="800">
                <a:latin typeface="Trebuchet MS" panose="020B0603020202020204" pitchFamily="34" charset="0"/>
              </a:defRPr>
            </a:lvl1pPr>
          </a:lstStyle>
          <a:p>
            <a:r>
              <a:rPr lang="en-US" dirty="0"/>
              <a:t>Source: VAB analysis of comScore </a:t>
            </a:r>
            <a:r>
              <a:rPr lang="en-US" dirty="0" err="1"/>
              <a:t>mediametrix</a:t>
            </a:r>
            <a:r>
              <a:rPr lang="en-US" dirty="0"/>
              <a:t> multiplatform media trend data; total audience (Desktop P2+, Mobile 18+), </a:t>
            </a:r>
            <a:r>
              <a:rPr lang="en-US" altLang="en-US" kern="0" dirty="0">
                <a:ea typeface="ＭＳ Ｐゴシック" pitchFamily="34" charset="-128"/>
              </a:rPr>
              <a:t>Oct ’16 - Dec ‘16 vs Oct ’17 - Dec ‘17 </a:t>
            </a:r>
            <a:r>
              <a:rPr lang="en-US" dirty="0"/>
              <a:t>(calendar months).  VAB analysis of Nielsen Ad Intel data, TV spend (</a:t>
            </a:r>
            <a:r>
              <a:rPr lang="en-US" dirty="0" err="1"/>
              <a:t>natl</a:t>
            </a:r>
            <a:r>
              <a:rPr lang="en-US" dirty="0"/>
              <a:t> cable TV, </a:t>
            </a:r>
            <a:r>
              <a:rPr lang="en-US" dirty="0" err="1"/>
              <a:t>natl</a:t>
            </a:r>
            <a:r>
              <a:rPr lang="en-US" dirty="0"/>
              <a:t> broadcast TV, Spanish </a:t>
            </a:r>
            <a:r>
              <a:rPr lang="en-US" dirty="0" err="1"/>
              <a:t>lang</a:t>
            </a:r>
            <a:r>
              <a:rPr lang="en-US" dirty="0"/>
              <a:t> broadcast TV, Spanish </a:t>
            </a:r>
            <a:r>
              <a:rPr lang="en-US" dirty="0" err="1"/>
              <a:t>lang</a:t>
            </a:r>
            <a:r>
              <a:rPr lang="en-US" dirty="0"/>
              <a:t> cable TV, spot TV, syndication TV), </a:t>
            </a:r>
            <a:r>
              <a:rPr lang="en-US" altLang="en-US" kern="0" dirty="0">
                <a:ea typeface="ＭＳ Ｐゴシック" pitchFamily="34" charset="-128"/>
              </a:rPr>
              <a:t>Oct ’16 - Dec ‘16 vs Oct ’17 - Dec ‘17 </a:t>
            </a:r>
            <a:r>
              <a:rPr lang="en-US" dirty="0"/>
              <a:t>(calendar months). Figures are based on a monthly average within each quarter.</a:t>
            </a:r>
          </a:p>
        </p:txBody>
      </p:sp>
    </p:spTree>
    <p:extLst>
      <p:ext uri="{BB962C8B-B14F-4D97-AF65-F5344CB8AC3E}">
        <p14:creationId xmlns:p14="http://schemas.microsoft.com/office/powerpoint/2010/main" val="4566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6"/>
          <p:cNvSpPr>
            <a:spLocks noChangeArrowheads="1"/>
          </p:cNvSpPr>
          <p:nvPr/>
        </p:nvSpPr>
        <p:spPr bwMode="auto">
          <a:xfrm>
            <a:off x="742303" y="2396626"/>
            <a:ext cx="7668272" cy="553870"/>
          </a:xfrm>
          <a:prstGeom prst="rect">
            <a:avLst/>
          </a:prstGeom>
          <a:solidFill>
            <a:srgbClr val="FFFD9B"/>
          </a:solidFill>
          <a:ln>
            <a:solidFill>
              <a:schemeClr val="tx1"/>
            </a:solidFill>
          </a:ln>
          <a:extLst/>
        </p:spPr>
        <p:txBody>
          <a:bodyPr/>
          <a:lstStyle>
            <a:lvl1pPr>
              <a:defRPr sz="3200">
                <a:solidFill>
                  <a:schemeClr val="tx1"/>
                </a:solidFill>
                <a:latin typeface="Trebuchet MS" pitchFamily="34" charset="0"/>
                <a:ea typeface="ＭＳ Ｐゴシック" pitchFamily="34" charset="-128"/>
              </a:defRPr>
            </a:lvl1pPr>
            <a:lvl2pPr marL="742950" indent="-285750">
              <a:defRPr sz="3200">
                <a:solidFill>
                  <a:schemeClr val="tx1"/>
                </a:solidFill>
                <a:latin typeface="Trebuchet MS" pitchFamily="34" charset="0"/>
                <a:ea typeface="ＭＳ Ｐゴシック" pitchFamily="34" charset="-128"/>
              </a:defRPr>
            </a:lvl2pPr>
            <a:lvl3pPr marL="1143000" indent="-228600">
              <a:defRPr sz="3200">
                <a:solidFill>
                  <a:schemeClr val="tx1"/>
                </a:solidFill>
                <a:latin typeface="Trebuchet MS" pitchFamily="34" charset="0"/>
                <a:ea typeface="ＭＳ Ｐゴシック" pitchFamily="34" charset="-128"/>
              </a:defRPr>
            </a:lvl3pPr>
            <a:lvl4pPr marL="1600200" indent="-228600">
              <a:defRPr sz="3200">
                <a:solidFill>
                  <a:schemeClr val="tx1"/>
                </a:solidFill>
                <a:latin typeface="Trebuchet MS" pitchFamily="34" charset="0"/>
                <a:ea typeface="ＭＳ Ｐゴシック" pitchFamily="34" charset="-128"/>
              </a:defRPr>
            </a:lvl4pPr>
            <a:lvl5pPr marL="2057400" indent="-228600">
              <a:defRPr sz="3200">
                <a:solidFill>
                  <a:schemeClr val="tx1"/>
                </a:solidFill>
                <a:latin typeface="Trebuchet MS"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Trebuchet MS"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Trebuchet MS"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Trebuchet MS"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Trebuchet MS" pitchFamily="34" charset="0"/>
                <a:ea typeface="ＭＳ Ｐゴシック"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en-US" sz="1800" kern="0" dirty="0"/>
              <a:t>7 Asian</a:t>
            </a:r>
            <a:r>
              <a:rPr kumimoji="0" lang="en-US" altLang="en-US" sz="1800" b="0" i="0" u="none" strike="noStrike" kern="0" cap="none" spc="0" normalizeH="0" baseline="0" noProof="0" dirty="0">
                <a:ln>
                  <a:noFill/>
                </a:ln>
                <a:effectLst/>
                <a:uLnTx/>
                <a:uFillTx/>
                <a:latin typeface="Trebuchet MS" pitchFamily="34" charset="0"/>
                <a:ea typeface="ＭＳ Ｐゴシック" pitchFamily="34" charset="-128"/>
              </a:rPr>
              <a:t> Automotive Manufacturers: TV Spend vs. Unique Website Visitors</a:t>
            </a:r>
          </a:p>
          <a:p>
            <a:pPr lvl="0" algn="ctr" defTabSz="914400">
              <a:defRPr/>
            </a:pPr>
            <a:r>
              <a:rPr lang="en-US" altLang="en-US" sz="1400" kern="0" dirty="0"/>
              <a:t>4Q “Year Over Year” Comparison (4Q ‘16 vs 4Q ’17)</a:t>
            </a:r>
          </a:p>
        </p:txBody>
      </p:sp>
      <p:sp>
        <p:nvSpPr>
          <p:cNvPr id="13" name="Rectangle 30"/>
          <p:cNvSpPr>
            <a:spLocks noChangeArrowheads="1"/>
          </p:cNvSpPr>
          <p:nvPr/>
        </p:nvSpPr>
        <p:spPr bwMode="auto">
          <a:xfrm>
            <a:off x="402458" y="3613178"/>
            <a:ext cx="2286000" cy="690562"/>
          </a:xfrm>
          <a:prstGeom prst="rect">
            <a:avLst/>
          </a:prstGeom>
          <a:solidFill>
            <a:srgbClr val="00B050"/>
          </a:solidFill>
          <a:ln w="9525">
            <a:solidFill>
              <a:schemeClr val="tx1"/>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0"/>
              </a:spcBef>
              <a:spcAft>
                <a:spcPct val="0"/>
              </a:spcAft>
              <a:buFont typeface="Arial" charset="0"/>
              <a:buNone/>
            </a:pPr>
            <a:r>
              <a:rPr lang="en-US" altLang="en-US" sz="1600" dirty="0">
                <a:solidFill>
                  <a:schemeClr val="bg1"/>
                </a:solidFill>
                <a:latin typeface="Trebuchet MS" pitchFamily="34" charset="0"/>
                <a:ea typeface="ＭＳ Ｐゴシック" pitchFamily="34" charset="-128"/>
                <a:cs typeface="Arial" charset="0"/>
              </a:rPr>
              <a:t>TV Spend Up / </a:t>
            </a:r>
          </a:p>
          <a:p>
            <a:pPr algn="ctr" fontAlgn="base">
              <a:spcBef>
                <a:spcPct val="0"/>
              </a:spcBef>
              <a:spcAft>
                <a:spcPct val="0"/>
              </a:spcAft>
              <a:buFont typeface="Arial" charset="0"/>
              <a:buNone/>
            </a:pPr>
            <a:r>
              <a:rPr lang="en-US" altLang="en-US" sz="1600" dirty="0" err="1">
                <a:solidFill>
                  <a:schemeClr val="bg1"/>
                </a:solidFill>
                <a:latin typeface="Trebuchet MS" pitchFamily="34" charset="0"/>
                <a:ea typeface="ＭＳ Ｐゴシック" pitchFamily="34" charset="-128"/>
                <a:cs typeface="Arial" charset="0"/>
              </a:rPr>
              <a:t>Uniques</a:t>
            </a:r>
            <a:r>
              <a:rPr lang="en-US" altLang="en-US" sz="1600" dirty="0">
                <a:solidFill>
                  <a:schemeClr val="bg1"/>
                </a:solidFill>
                <a:latin typeface="Trebuchet MS" pitchFamily="34" charset="0"/>
                <a:ea typeface="ＭＳ Ｐゴシック" pitchFamily="34" charset="-128"/>
                <a:cs typeface="Arial" charset="0"/>
              </a:rPr>
              <a:t> Up</a:t>
            </a:r>
            <a:endParaRPr lang="en-US" altLang="en-US" sz="1600" b="1" i="1" u="sng" dirty="0">
              <a:solidFill>
                <a:schemeClr val="bg1"/>
              </a:solidFill>
              <a:latin typeface="Trebuchet MS" pitchFamily="34" charset="0"/>
              <a:ea typeface="ＭＳ Ｐゴシック" pitchFamily="34" charset="-128"/>
              <a:cs typeface="Arial" charset="0"/>
            </a:endParaRPr>
          </a:p>
        </p:txBody>
      </p:sp>
      <p:sp>
        <p:nvSpPr>
          <p:cNvPr id="15" name="Rectangle 30"/>
          <p:cNvSpPr>
            <a:spLocks noChangeArrowheads="1"/>
          </p:cNvSpPr>
          <p:nvPr/>
        </p:nvSpPr>
        <p:spPr bwMode="auto">
          <a:xfrm>
            <a:off x="6548761" y="3600665"/>
            <a:ext cx="2286000" cy="690562"/>
          </a:xfrm>
          <a:prstGeom prst="rect">
            <a:avLst/>
          </a:prstGeom>
          <a:solidFill>
            <a:srgbClr val="FF0000"/>
          </a:solidFill>
          <a:ln w="9525">
            <a:solidFill>
              <a:schemeClr val="tx1"/>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0"/>
              </a:spcBef>
              <a:spcAft>
                <a:spcPct val="0"/>
              </a:spcAft>
              <a:buFont typeface="Arial" charset="0"/>
              <a:buNone/>
            </a:pPr>
            <a:r>
              <a:rPr lang="en-US" altLang="en-US" sz="1600" dirty="0">
                <a:solidFill>
                  <a:schemeClr val="bg1"/>
                </a:solidFill>
                <a:latin typeface="Trebuchet MS" pitchFamily="34" charset="0"/>
                <a:ea typeface="ＭＳ Ｐゴシック" pitchFamily="34" charset="-128"/>
                <a:cs typeface="Arial" charset="0"/>
              </a:rPr>
              <a:t>TV Spend Down / </a:t>
            </a:r>
            <a:r>
              <a:rPr lang="en-US" altLang="en-US" sz="1600" dirty="0" err="1">
                <a:solidFill>
                  <a:schemeClr val="bg1"/>
                </a:solidFill>
                <a:latin typeface="Trebuchet MS" pitchFamily="34" charset="0"/>
                <a:ea typeface="ＭＳ Ｐゴシック" pitchFamily="34" charset="-128"/>
                <a:cs typeface="Arial" charset="0"/>
              </a:rPr>
              <a:t>Uniques</a:t>
            </a:r>
            <a:r>
              <a:rPr lang="en-US" altLang="en-US" sz="1600" dirty="0">
                <a:solidFill>
                  <a:schemeClr val="bg1"/>
                </a:solidFill>
                <a:latin typeface="Trebuchet MS" pitchFamily="34" charset="0"/>
                <a:ea typeface="ＭＳ Ｐゴシック" pitchFamily="34" charset="-128"/>
                <a:cs typeface="Arial" charset="0"/>
              </a:rPr>
              <a:t> Down</a:t>
            </a:r>
            <a:endParaRPr lang="en-US" altLang="en-US" sz="1600" b="1" i="1" u="sng" dirty="0">
              <a:solidFill>
                <a:schemeClr val="bg1"/>
              </a:solidFill>
              <a:latin typeface="Trebuchet MS" pitchFamily="34" charset="0"/>
              <a:ea typeface="ＭＳ Ｐゴシック" pitchFamily="34" charset="-128"/>
              <a:cs typeface="Arial" charset="0"/>
            </a:endParaRPr>
          </a:p>
        </p:txBody>
      </p:sp>
      <p:sp>
        <p:nvSpPr>
          <p:cNvPr id="16" name="Rectangle 30"/>
          <p:cNvSpPr>
            <a:spLocks noChangeArrowheads="1"/>
          </p:cNvSpPr>
          <p:nvPr/>
        </p:nvSpPr>
        <p:spPr bwMode="auto">
          <a:xfrm>
            <a:off x="6282061" y="4475377"/>
            <a:ext cx="2819400" cy="1069975"/>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0"/>
              </a:spcBef>
              <a:spcAft>
                <a:spcPct val="0"/>
              </a:spcAft>
              <a:buFont typeface="Arial" charset="0"/>
              <a:buNone/>
            </a:pPr>
            <a:r>
              <a:rPr lang="en-US" altLang="en-US" sz="1600" b="1" u="sng" dirty="0">
                <a:solidFill>
                  <a:srgbClr val="000000"/>
                </a:solidFill>
                <a:latin typeface="Trebuchet MS" pitchFamily="34" charset="0"/>
                <a:ea typeface="ＭＳ Ｐゴシック" pitchFamily="34" charset="-128"/>
                <a:cs typeface="Arial" charset="0"/>
              </a:rPr>
              <a:t>4 Advertisers </a:t>
            </a:r>
          </a:p>
          <a:p>
            <a:pPr algn="ctr" fontAlgn="base">
              <a:spcBef>
                <a:spcPct val="0"/>
              </a:spcBef>
              <a:spcAft>
                <a:spcPct val="0"/>
              </a:spcAft>
              <a:buFont typeface="Arial" charset="0"/>
              <a:buNone/>
            </a:pPr>
            <a:r>
              <a:rPr lang="en-US" altLang="en-US" sz="1600" b="1" i="1" dirty="0">
                <a:solidFill>
                  <a:srgbClr val="000000"/>
                </a:solidFill>
                <a:latin typeface="Trebuchet MS" pitchFamily="34" charset="0"/>
                <a:ea typeface="ＭＳ Ｐゴシック" pitchFamily="34" charset="-128"/>
                <a:cs typeface="Arial" charset="0"/>
              </a:rPr>
              <a:t>On average:</a:t>
            </a:r>
          </a:p>
          <a:p>
            <a:pPr algn="ctr" fontAlgn="base">
              <a:spcBef>
                <a:spcPct val="0"/>
              </a:spcBef>
              <a:spcAft>
                <a:spcPct val="0"/>
              </a:spcAft>
              <a:buFont typeface="Arial" charset="0"/>
              <a:buNone/>
            </a:pPr>
            <a:r>
              <a:rPr lang="en-US" altLang="en-US" sz="1600" b="1" i="1" u="sng" dirty="0">
                <a:solidFill>
                  <a:srgbClr val="FF0000"/>
                </a:solidFill>
                <a:latin typeface="Trebuchet MS" pitchFamily="34" charset="0"/>
                <a:ea typeface="ＭＳ Ｐゴシック" pitchFamily="34" charset="-128"/>
                <a:cs typeface="Arial" charset="0"/>
              </a:rPr>
              <a:t>-5% less</a:t>
            </a:r>
            <a:r>
              <a:rPr lang="en-US" altLang="en-US" sz="1600" b="1" i="1" dirty="0">
                <a:solidFill>
                  <a:srgbClr val="000000"/>
                </a:solidFill>
                <a:latin typeface="Trebuchet MS" pitchFamily="34" charset="0"/>
                <a:ea typeface="ＭＳ Ｐゴシック" pitchFamily="34" charset="-128"/>
                <a:cs typeface="Arial" charset="0"/>
              </a:rPr>
              <a:t> TV Spend</a:t>
            </a:r>
          </a:p>
          <a:p>
            <a:pPr algn="ctr" fontAlgn="base">
              <a:spcBef>
                <a:spcPct val="0"/>
              </a:spcBef>
              <a:spcAft>
                <a:spcPct val="0"/>
              </a:spcAft>
              <a:buFont typeface="Arial" charset="0"/>
              <a:buNone/>
            </a:pPr>
            <a:r>
              <a:rPr lang="en-US" altLang="en-US" sz="1600" b="1" i="1" u="sng" dirty="0">
                <a:solidFill>
                  <a:srgbClr val="FF0000"/>
                </a:solidFill>
                <a:latin typeface="Trebuchet MS" pitchFamily="34" charset="0"/>
                <a:ea typeface="ＭＳ Ｐゴシック" pitchFamily="34" charset="-128"/>
                <a:cs typeface="Arial" charset="0"/>
              </a:rPr>
              <a:t>-33% less</a:t>
            </a:r>
            <a:r>
              <a:rPr lang="en-US" altLang="en-US" sz="1600" dirty="0">
                <a:solidFill>
                  <a:srgbClr val="FF0000"/>
                </a:solidFill>
                <a:latin typeface="Trebuchet MS" pitchFamily="34" charset="0"/>
                <a:ea typeface="ＭＳ Ｐゴシック" pitchFamily="34" charset="-128"/>
                <a:cs typeface="Arial" charset="0"/>
              </a:rPr>
              <a:t> </a:t>
            </a:r>
            <a:r>
              <a:rPr lang="en-US" altLang="en-US" sz="1600" b="1" i="1" dirty="0">
                <a:solidFill>
                  <a:srgbClr val="000000"/>
                </a:solidFill>
                <a:latin typeface="Trebuchet MS" pitchFamily="34" charset="0"/>
                <a:ea typeface="ＭＳ Ｐゴシック" pitchFamily="34" charset="-128"/>
                <a:cs typeface="Arial" charset="0"/>
              </a:rPr>
              <a:t>Unique Visitors </a:t>
            </a:r>
          </a:p>
        </p:txBody>
      </p:sp>
      <p:sp>
        <p:nvSpPr>
          <p:cNvPr id="17" name="Rectangle 30"/>
          <p:cNvSpPr>
            <a:spLocks noChangeArrowheads="1"/>
          </p:cNvSpPr>
          <p:nvPr/>
        </p:nvSpPr>
        <p:spPr bwMode="auto">
          <a:xfrm>
            <a:off x="8878" y="4456140"/>
            <a:ext cx="3000652" cy="1069975"/>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0"/>
              </a:spcBef>
              <a:spcAft>
                <a:spcPct val="0"/>
              </a:spcAft>
              <a:buFont typeface="Arial" charset="0"/>
              <a:buNone/>
            </a:pPr>
            <a:r>
              <a:rPr lang="en-US" altLang="en-US" sz="1600" b="1" u="sng" dirty="0">
                <a:solidFill>
                  <a:srgbClr val="000000"/>
                </a:solidFill>
                <a:latin typeface="Trebuchet MS" pitchFamily="34" charset="0"/>
                <a:ea typeface="ＭＳ Ｐゴシック" pitchFamily="34" charset="-128"/>
                <a:cs typeface="Arial" charset="0"/>
              </a:rPr>
              <a:t>3 Advertisers </a:t>
            </a:r>
          </a:p>
          <a:p>
            <a:pPr algn="ctr" fontAlgn="base">
              <a:spcBef>
                <a:spcPct val="0"/>
              </a:spcBef>
              <a:spcAft>
                <a:spcPct val="0"/>
              </a:spcAft>
              <a:buFont typeface="Arial" charset="0"/>
              <a:buNone/>
            </a:pPr>
            <a:r>
              <a:rPr lang="en-US" altLang="en-US" sz="1600" b="1" i="1" dirty="0">
                <a:solidFill>
                  <a:srgbClr val="000000"/>
                </a:solidFill>
                <a:latin typeface="Trebuchet MS" pitchFamily="34" charset="0"/>
                <a:ea typeface="ＭＳ Ｐゴシック" pitchFamily="34" charset="-128"/>
                <a:cs typeface="Arial" charset="0"/>
              </a:rPr>
              <a:t>On average:</a:t>
            </a:r>
          </a:p>
          <a:p>
            <a:pPr algn="ctr" fontAlgn="base">
              <a:spcBef>
                <a:spcPct val="0"/>
              </a:spcBef>
              <a:spcAft>
                <a:spcPct val="0"/>
              </a:spcAft>
              <a:buFont typeface="Arial" charset="0"/>
              <a:buNone/>
            </a:pPr>
            <a:r>
              <a:rPr lang="en-US" altLang="en-US" sz="1600" b="1" i="1" u="sng" dirty="0">
                <a:solidFill>
                  <a:srgbClr val="00B050"/>
                </a:solidFill>
                <a:latin typeface="Trebuchet MS" pitchFamily="34" charset="0"/>
                <a:ea typeface="ＭＳ Ｐゴシック" pitchFamily="34" charset="-128"/>
                <a:cs typeface="Arial" charset="0"/>
              </a:rPr>
              <a:t>+13% more</a:t>
            </a:r>
            <a:r>
              <a:rPr lang="en-US" altLang="en-US" sz="1600" b="1" i="1" dirty="0">
                <a:solidFill>
                  <a:srgbClr val="00B050"/>
                </a:solidFill>
                <a:latin typeface="Trebuchet MS" pitchFamily="34" charset="0"/>
                <a:ea typeface="ＭＳ Ｐゴシック" pitchFamily="34" charset="-128"/>
                <a:cs typeface="Arial" charset="0"/>
              </a:rPr>
              <a:t> </a:t>
            </a:r>
            <a:r>
              <a:rPr lang="en-US" altLang="en-US" sz="1600" b="1" i="1" dirty="0">
                <a:solidFill>
                  <a:srgbClr val="000000"/>
                </a:solidFill>
                <a:latin typeface="Trebuchet MS" pitchFamily="34" charset="0"/>
                <a:ea typeface="ＭＳ Ｐゴシック" pitchFamily="34" charset="-128"/>
                <a:cs typeface="Arial" charset="0"/>
              </a:rPr>
              <a:t>TV Spend</a:t>
            </a:r>
          </a:p>
          <a:p>
            <a:pPr algn="ctr" fontAlgn="base">
              <a:spcBef>
                <a:spcPct val="0"/>
              </a:spcBef>
              <a:spcAft>
                <a:spcPct val="0"/>
              </a:spcAft>
              <a:buFont typeface="Arial" charset="0"/>
              <a:buNone/>
            </a:pPr>
            <a:r>
              <a:rPr lang="en-US" altLang="en-US" sz="1600" b="1" i="1" u="sng" dirty="0">
                <a:solidFill>
                  <a:srgbClr val="00B050"/>
                </a:solidFill>
                <a:latin typeface="Trebuchet MS" pitchFamily="34" charset="0"/>
                <a:ea typeface="ＭＳ Ｐゴシック" pitchFamily="34" charset="-128"/>
                <a:cs typeface="Arial" charset="0"/>
              </a:rPr>
              <a:t>+59% more</a:t>
            </a:r>
            <a:r>
              <a:rPr lang="en-US" altLang="en-US" sz="1600" dirty="0">
                <a:solidFill>
                  <a:srgbClr val="00B050"/>
                </a:solidFill>
                <a:latin typeface="Trebuchet MS" pitchFamily="34" charset="0"/>
                <a:ea typeface="ＭＳ Ｐゴシック" pitchFamily="34" charset="-128"/>
                <a:cs typeface="Arial" charset="0"/>
              </a:rPr>
              <a:t> </a:t>
            </a:r>
            <a:r>
              <a:rPr lang="en-US" altLang="en-US" sz="1600" b="1" i="1" dirty="0">
                <a:solidFill>
                  <a:srgbClr val="000000"/>
                </a:solidFill>
                <a:latin typeface="Trebuchet MS" pitchFamily="34" charset="0"/>
                <a:ea typeface="ＭＳ Ｐゴシック" pitchFamily="34" charset="-128"/>
                <a:cs typeface="Arial" charset="0"/>
              </a:rPr>
              <a:t>Unique Visitors </a:t>
            </a:r>
          </a:p>
        </p:txBody>
      </p:sp>
      <p:sp>
        <p:nvSpPr>
          <p:cNvPr id="12" name="TextBox 11"/>
          <p:cNvSpPr txBox="1"/>
          <p:nvPr/>
        </p:nvSpPr>
        <p:spPr>
          <a:xfrm>
            <a:off x="199521" y="1688692"/>
            <a:ext cx="8792079" cy="323165"/>
          </a:xfrm>
          <a:prstGeom prst="rect">
            <a:avLst/>
          </a:prstGeom>
          <a:noFill/>
        </p:spPr>
        <p:txBody>
          <a:bodyPr wrap="square" rtlCol="0">
            <a:spAutoFit/>
          </a:bodyPr>
          <a:lstStyle/>
          <a:p>
            <a:pPr algn="ctr"/>
            <a:r>
              <a:rPr lang="en-US" sz="1500" dirty="0">
                <a:latin typeface="Trebuchet MS" panose="020B0603020202020204" pitchFamily="34" charset="0"/>
              </a:rPr>
              <a:t>Shifts in automotive brands’ TV spending aid in accelerating, or decelerating, their website traffic</a:t>
            </a:r>
          </a:p>
        </p:txBody>
      </p:sp>
      <p:grpSp>
        <p:nvGrpSpPr>
          <p:cNvPr id="20" name="Group 19"/>
          <p:cNvGrpSpPr/>
          <p:nvPr/>
        </p:nvGrpSpPr>
        <p:grpSpPr>
          <a:xfrm>
            <a:off x="2743202" y="2950496"/>
            <a:ext cx="3724273" cy="980617"/>
            <a:chOff x="2743202" y="2950496"/>
            <a:chExt cx="3724273" cy="980617"/>
          </a:xfrm>
        </p:grpSpPr>
        <p:cxnSp>
          <p:nvCxnSpPr>
            <p:cNvPr id="21" name="Straight Arrow Connector 20"/>
            <p:cNvCxnSpPr>
              <a:stCxn id="23" idx="2"/>
            </p:cNvCxnSpPr>
            <p:nvPr/>
          </p:nvCxnSpPr>
          <p:spPr>
            <a:xfrm flipH="1">
              <a:off x="2743202" y="3931113"/>
              <a:ext cx="1832728"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23" idx="2"/>
            </p:cNvCxnSpPr>
            <p:nvPr/>
          </p:nvCxnSpPr>
          <p:spPr>
            <a:xfrm>
              <a:off x="4575930" y="3931113"/>
              <a:ext cx="1891545"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4553070" y="2950496"/>
              <a:ext cx="45719" cy="980617"/>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AF889308-9FD4-4622-99C6-3F1A8029E6D4}"/>
              </a:ext>
            </a:extLst>
          </p:cNvPr>
          <p:cNvSpPr txBox="1"/>
          <p:nvPr/>
        </p:nvSpPr>
        <p:spPr>
          <a:xfrm>
            <a:off x="199522" y="213002"/>
            <a:ext cx="8792078" cy="121058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600" b="1" u="sng" spc="-100" dirty="0">
                <a:latin typeface="Trebuchet MS"/>
                <a:ea typeface="+mj-ea"/>
              </a:rPr>
              <a:t>Asian</a:t>
            </a:r>
            <a:r>
              <a:rPr lang="en-US" sz="2600" b="1" spc="-100" dirty="0">
                <a:latin typeface="Trebuchet MS"/>
                <a:ea typeface="+mj-ea"/>
              </a:rPr>
              <a:t> Auto Segment</a:t>
            </a:r>
            <a:r>
              <a:rPr lang="en-US" sz="2600" spc="-100" dirty="0">
                <a:latin typeface="Trebuchet MS"/>
                <a:ea typeface="+mj-ea"/>
              </a:rPr>
              <a:t>:</a:t>
            </a:r>
          </a:p>
          <a:p>
            <a:pPr marR="0" lvl="0" indent="0" algn="ctr" defTabSz="914400" fontAlgn="auto">
              <a:lnSpc>
                <a:spcPts val="2800"/>
              </a:lnSpc>
              <a:spcBef>
                <a:spcPct val="0"/>
              </a:spcBef>
              <a:spcAft>
                <a:spcPts val="0"/>
              </a:spcAft>
              <a:buClrTx/>
              <a:buSzTx/>
              <a:buFontTx/>
              <a:buNone/>
              <a:tabLst/>
              <a:defRPr/>
            </a:pPr>
            <a:r>
              <a:rPr lang="en-US" sz="2600" spc="-100" dirty="0">
                <a:latin typeface="Trebuchet MS"/>
                <a:ea typeface="+mj-ea"/>
              </a:rPr>
              <a:t>TV Spend Impact On Asian Auto Manufacturers With </a:t>
            </a:r>
          </a:p>
          <a:p>
            <a:pPr marR="0" lvl="0" indent="0" algn="ctr" defTabSz="914400" fontAlgn="auto">
              <a:lnSpc>
                <a:spcPts val="2800"/>
              </a:lnSpc>
              <a:spcBef>
                <a:spcPct val="0"/>
              </a:spcBef>
              <a:spcAft>
                <a:spcPts val="0"/>
              </a:spcAft>
              <a:buClrTx/>
              <a:buSzTx/>
              <a:buFontTx/>
              <a:buNone/>
              <a:tabLst/>
              <a:defRPr/>
            </a:pPr>
            <a:r>
              <a:rPr lang="en-US" sz="2600" spc="-100" dirty="0">
                <a:latin typeface="Trebuchet MS"/>
                <a:ea typeface="+mj-ea"/>
              </a:rPr>
              <a:t>A Definitive Correlation</a:t>
            </a:r>
          </a:p>
        </p:txBody>
      </p:sp>
      <p:sp>
        <p:nvSpPr>
          <p:cNvPr id="18" name="Text Placeholder 3">
            <a:extLst>
              <a:ext uri="{FF2B5EF4-FFF2-40B4-BE49-F238E27FC236}">
                <a16:creationId xmlns:a16="http://schemas.microsoft.com/office/drawing/2014/main" id="{AAED2226-8325-40CD-927F-7EA45B175EB2}"/>
              </a:ext>
            </a:extLst>
          </p:cNvPr>
          <p:cNvSpPr txBox="1">
            <a:spLocks/>
          </p:cNvSpPr>
          <p:nvPr/>
        </p:nvSpPr>
        <p:spPr>
          <a:xfrm>
            <a:off x="332256" y="6183445"/>
            <a:ext cx="2863007"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A LOOK UNDER THE HOOD</a:t>
            </a:r>
          </a:p>
        </p:txBody>
      </p:sp>
      <p:sp>
        <p:nvSpPr>
          <p:cNvPr id="25" name="TextBox 24">
            <a:extLst>
              <a:ext uri="{FF2B5EF4-FFF2-40B4-BE49-F238E27FC236}">
                <a16:creationId xmlns:a16="http://schemas.microsoft.com/office/drawing/2014/main" id="{EB1C5A9A-F392-4C70-A108-D7C467BA1B4F}"/>
              </a:ext>
            </a:extLst>
          </p:cNvPr>
          <p:cNvSpPr txBox="1"/>
          <p:nvPr/>
        </p:nvSpPr>
        <p:spPr>
          <a:xfrm>
            <a:off x="303681" y="6397118"/>
            <a:ext cx="7259169" cy="461665"/>
          </a:xfrm>
          <a:prstGeom prst="rect">
            <a:avLst/>
          </a:prstGeom>
          <a:noFill/>
        </p:spPr>
        <p:txBody>
          <a:bodyPr wrap="square" rtlCol="0">
            <a:spAutoFit/>
          </a:bodyPr>
          <a:lstStyle>
            <a:defPPr>
              <a:defRPr lang="en-US"/>
            </a:defPPr>
            <a:lvl1pPr>
              <a:defRPr sz="800">
                <a:latin typeface="Trebuchet MS" panose="020B0603020202020204" pitchFamily="34" charset="0"/>
              </a:defRPr>
            </a:lvl1pPr>
          </a:lstStyle>
          <a:p>
            <a:r>
              <a:rPr lang="en-US" dirty="0"/>
              <a:t>Source: VAB analysis of comScore </a:t>
            </a:r>
            <a:r>
              <a:rPr lang="en-US" dirty="0" err="1"/>
              <a:t>mediametrix</a:t>
            </a:r>
            <a:r>
              <a:rPr lang="en-US" dirty="0"/>
              <a:t> multiplatform media trend data; total audience (Desktop P2+, Mobile 18+), </a:t>
            </a:r>
            <a:r>
              <a:rPr lang="en-US" altLang="en-US" kern="0" dirty="0">
                <a:ea typeface="ＭＳ Ｐゴシック" pitchFamily="34" charset="-128"/>
              </a:rPr>
              <a:t>Oct ’16 - Dec ‘16 vs Oct ’17 - Dec ‘17 </a:t>
            </a:r>
            <a:r>
              <a:rPr lang="en-US" dirty="0"/>
              <a:t>(calendar months).  VAB analysis of Nielsen Ad Intel data, TV spend (</a:t>
            </a:r>
            <a:r>
              <a:rPr lang="en-US" dirty="0" err="1"/>
              <a:t>natl</a:t>
            </a:r>
            <a:r>
              <a:rPr lang="en-US" dirty="0"/>
              <a:t> cable TV, </a:t>
            </a:r>
            <a:r>
              <a:rPr lang="en-US" dirty="0" err="1"/>
              <a:t>natl</a:t>
            </a:r>
            <a:r>
              <a:rPr lang="en-US" dirty="0"/>
              <a:t> broadcast TV, Spanish </a:t>
            </a:r>
            <a:r>
              <a:rPr lang="en-US" dirty="0" err="1"/>
              <a:t>lang</a:t>
            </a:r>
            <a:r>
              <a:rPr lang="en-US" dirty="0"/>
              <a:t> broadcast TV, Spanish </a:t>
            </a:r>
            <a:r>
              <a:rPr lang="en-US" dirty="0" err="1"/>
              <a:t>lang</a:t>
            </a:r>
            <a:r>
              <a:rPr lang="en-US" dirty="0"/>
              <a:t> cable TV, spot TV, syndication TV), </a:t>
            </a:r>
            <a:r>
              <a:rPr lang="en-US" altLang="en-US" kern="0" dirty="0">
                <a:ea typeface="ＭＳ Ｐゴシック" pitchFamily="34" charset="-128"/>
              </a:rPr>
              <a:t>Oct ’16 - Dec ‘16 vs Oct ’17 - Dec ‘17 </a:t>
            </a:r>
            <a:r>
              <a:rPr lang="en-US" dirty="0"/>
              <a:t>(calendar months). Figures are based on a monthly average within each quarter.</a:t>
            </a:r>
          </a:p>
        </p:txBody>
      </p:sp>
    </p:spTree>
    <p:extLst>
      <p:ext uri="{BB962C8B-B14F-4D97-AF65-F5344CB8AC3E}">
        <p14:creationId xmlns:p14="http://schemas.microsoft.com/office/powerpoint/2010/main" val="3933324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6463708" y="5606361"/>
            <a:ext cx="2236351" cy="344532"/>
          </a:xfrm>
          <a:prstGeom prst="rect">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pPr>
            <a:endParaRPr lang="en-US" sz="3200">
              <a:solidFill>
                <a:srgbClr val="9BBB59">
                  <a:lumMod val="50000"/>
                </a:srgbClr>
              </a:solidFill>
              <a:latin typeface="Trebuchet MS"/>
            </a:endParaRPr>
          </a:p>
        </p:txBody>
      </p:sp>
      <p:sp>
        <p:nvSpPr>
          <p:cNvPr id="51" name="Rectangle 45"/>
          <p:cNvSpPr>
            <a:spLocks noChangeArrowheads="1"/>
          </p:cNvSpPr>
          <p:nvPr/>
        </p:nvSpPr>
        <p:spPr bwMode="auto">
          <a:xfrm>
            <a:off x="6270420" y="5596463"/>
            <a:ext cx="1533525" cy="381000"/>
          </a:xfrm>
          <a:prstGeom prst="rect">
            <a:avLst/>
          </a:prstGeom>
          <a:noFill/>
          <a:ln>
            <a:noFill/>
          </a:ln>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600"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a:t>
            </a:r>
            <a:r>
              <a:rPr lang="en-US" altLang="en-US" sz="1600" b="1" dirty="0">
                <a:solidFill>
                  <a:schemeClr val="bg1"/>
                </a:solidFill>
                <a:latin typeface="Trebuchet MS" pitchFamily="34" charset="0"/>
                <a:ea typeface="ＭＳ Ｐゴシック" pitchFamily="34" charset="-128"/>
                <a:cs typeface="Arial" charset="0"/>
              </a:rPr>
              <a:t>10</a:t>
            </a:r>
            <a:r>
              <a:rPr kumimoji="0" lang="en-US" altLang="en-US" sz="1600"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a:t>
            </a:r>
            <a:endParaRPr kumimoji="0" lang="en-US" altLang="en-US" sz="1600"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61" name="Rectangle 45"/>
          <p:cNvSpPr>
            <a:spLocks noChangeArrowheads="1"/>
          </p:cNvSpPr>
          <p:nvPr/>
        </p:nvSpPr>
        <p:spPr bwMode="auto">
          <a:xfrm>
            <a:off x="7407620" y="5596463"/>
            <a:ext cx="1533525" cy="381000"/>
          </a:xfrm>
          <a:prstGeom prst="rect">
            <a:avLst/>
          </a:prstGeom>
          <a:noFill/>
          <a:ln>
            <a:noFill/>
          </a:ln>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600"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a:t>
            </a:r>
            <a:r>
              <a:rPr lang="en-US" altLang="en-US" sz="1600" b="1" dirty="0">
                <a:solidFill>
                  <a:schemeClr val="bg1"/>
                </a:solidFill>
                <a:latin typeface="Trebuchet MS" pitchFamily="34" charset="0"/>
                <a:ea typeface="ＭＳ Ｐゴシック" pitchFamily="34" charset="-128"/>
                <a:cs typeface="Arial" charset="0"/>
              </a:rPr>
              <a:t>6</a:t>
            </a:r>
            <a:r>
              <a:rPr kumimoji="0" lang="en-US" altLang="en-US" sz="1600"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a:t>
            </a:r>
            <a:endParaRPr kumimoji="0" lang="en-US" altLang="en-US" sz="1600"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13" name="Rectangle 12"/>
          <p:cNvSpPr/>
          <p:nvPr/>
        </p:nvSpPr>
        <p:spPr>
          <a:xfrm>
            <a:off x="2466364" y="5603432"/>
            <a:ext cx="3605580" cy="344532"/>
          </a:xfrm>
          <a:prstGeom prst="rect">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pPr>
            <a:endParaRPr lang="en-US" sz="3200">
              <a:solidFill>
                <a:srgbClr val="9BBB59">
                  <a:lumMod val="50000"/>
                </a:srgbClr>
              </a:solidFill>
              <a:latin typeface="Trebuchet MS"/>
            </a:endParaRPr>
          </a:p>
        </p:txBody>
      </p:sp>
      <p:sp>
        <p:nvSpPr>
          <p:cNvPr id="53" name="Rectangle 52"/>
          <p:cNvSpPr/>
          <p:nvPr/>
        </p:nvSpPr>
        <p:spPr>
          <a:xfrm>
            <a:off x="2466364" y="4160295"/>
            <a:ext cx="3602400" cy="344532"/>
          </a:xfrm>
          <a:prstGeom prst="rect">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pPr>
            <a:endParaRPr lang="en-US" sz="3200">
              <a:solidFill>
                <a:srgbClr val="9BBB59">
                  <a:lumMod val="50000"/>
                </a:srgbClr>
              </a:solidFill>
              <a:latin typeface="Trebuchet MS"/>
            </a:endParaRPr>
          </a:p>
        </p:txBody>
      </p:sp>
      <p:sp>
        <p:nvSpPr>
          <p:cNvPr id="45" name="Rectangle 44"/>
          <p:cNvSpPr/>
          <p:nvPr/>
        </p:nvSpPr>
        <p:spPr>
          <a:xfrm>
            <a:off x="6463708" y="4164172"/>
            <a:ext cx="2236351" cy="344532"/>
          </a:xfrm>
          <a:prstGeom prst="rect">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pPr>
            <a:endParaRPr lang="en-US" sz="3200">
              <a:solidFill>
                <a:srgbClr val="9BBB59">
                  <a:lumMod val="50000"/>
                </a:srgbClr>
              </a:solidFill>
              <a:latin typeface="Trebuchet MS"/>
            </a:endParaRPr>
          </a:p>
        </p:txBody>
      </p:sp>
      <p:sp>
        <p:nvSpPr>
          <p:cNvPr id="6" name="Rectangle 30"/>
          <p:cNvSpPr>
            <a:spLocks noChangeArrowheads="1"/>
          </p:cNvSpPr>
          <p:nvPr/>
        </p:nvSpPr>
        <p:spPr bwMode="auto">
          <a:xfrm>
            <a:off x="289531" y="2952803"/>
            <a:ext cx="2342980" cy="649288"/>
          </a:xfrm>
          <a:prstGeom prst="rect">
            <a:avLst/>
          </a:prstGeom>
          <a:noFill/>
          <a:ln>
            <a:noFill/>
          </a:ln>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100" b="1" i="0" u="sng" strike="noStrike" kern="1200" cap="none" spc="0" normalizeH="0" baseline="0" noProof="0" dirty="0" err="1">
                <a:ln>
                  <a:noFill/>
                </a:ln>
                <a:solidFill>
                  <a:srgbClr val="000000"/>
                </a:solidFill>
                <a:effectLst/>
                <a:uLnTx/>
                <a:uFillTx/>
                <a:latin typeface="Trebuchet MS" pitchFamily="34" charset="0"/>
                <a:ea typeface="ＭＳ Ｐゴシック" pitchFamily="34" charset="-128"/>
                <a:cs typeface="Arial" charset="0"/>
              </a:rPr>
              <a:t>Avg</a:t>
            </a:r>
            <a:r>
              <a:rPr kumimoji="0" lang="en-US" altLang="en-US" sz="1100" b="1" i="0" u="sng"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 Monthly TV Spend (000):</a:t>
            </a:r>
            <a:endParaRPr kumimoji="0" lang="en-US" altLang="en-US" sz="1100" b="0" i="0" u="sng"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8" name="Rectangle 30"/>
          <p:cNvSpPr>
            <a:spLocks noChangeArrowheads="1"/>
          </p:cNvSpPr>
          <p:nvPr/>
        </p:nvSpPr>
        <p:spPr bwMode="auto">
          <a:xfrm>
            <a:off x="104797" y="4528871"/>
            <a:ext cx="2574320" cy="649287"/>
          </a:xfrm>
          <a:prstGeom prst="rect">
            <a:avLst/>
          </a:prstGeom>
          <a:noFill/>
          <a:ln>
            <a:noFill/>
          </a:ln>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457200" rtl="0" eaLnBrk="0" fontAlgn="base" latinLnBrk="0" hangingPunct="0">
              <a:lnSpc>
                <a:spcPct val="100000"/>
              </a:lnSpc>
              <a:spcBef>
                <a:spcPct val="0"/>
              </a:spcBef>
              <a:spcAft>
                <a:spcPct val="0"/>
              </a:spcAft>
              <a:buClrTx/>
              <a:buSzTx/>
              <a:buFont typeface="Arial" charset="0"/>
              <a:buNone/>
              <a:tabLst/>
              <a:defRPr/>
            </a:pPr>
            <a:r>
              <a:rPr kumimoji="0" lang="en-US" altLang="en-US" sz="1100" b="1" i="0" u="sng" strike="noStrike" kern="1200" cap="none" spc="0" normalizeH="0" baseline="0" noProof="0" dirty="0" err="1">
                <a:ln>
                  <a:noFill/>
                </a:ln>
                <a:solidFill>
                  <a:srgbClr val="000000"/>
                </a:solidFill>
                <a:effectLst/>
                <a:uLnTx/>
                <a:uFillTx/>
                <a:latin typeface="Trebuchet MS" pitchFamily="34" charset="0"/>
                <a:ea typeface="ＭＳ Ｐゴシック" pitchFamily="34" charset="-128"/>
                <a:cs typeface="Arial" charset="0"/>
              </a:rPr>
              <a:t>Avg</a:t>
            </a:r>
            <a:r>
              <a:rPr kumimoji="0" lang="en-US" altLang="en-US" sz="1100" b="1" i="0" u="sng"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 Monthly Unique Visitors (000): </a:t>
            </a:r>
            <a:endParaRPr kumimoji="0" lang="en-US" altLang="en-US" sz="1100" b="0" i="0" u="sng"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0" name="Rectangle 30"/>
          <p:cNvSpPr>
            <a:spLocks noChangeArrowheads="1"/>
          </p:cNvSpPr>
          <p:nvPr/>
        </p:nvSpPr>
        <p:spPr bwMode="auto">
          <a:xfrm>
            <a:off x="40153" y="4044473"/>
            <a:ext cx="1990725" cy="533400"/>
          </a:xfrm>
          <a:prstGeom prst="rect">
            <a:avLst/>
          </a:prstGeom>
          <a:noFill/>
          <a:ln>
            <a:noFill/>
          </a:ln>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600" b="1" i="0" u="none" strike="noStrike" kern="1200" cap="none" spc="0" normalizeH="0" baseline="0" noProof="0" dirty="0">
                <a:ln>
                  <a:noFill/>
                </a:ln>
                <a:effectLst/>
                <a:uLnTx/>
                <a:uFillTx/>
                <a:latin typeface="Trebuchet MS" pitchFamily="34" charset="0"/>
                <a:ea typeface="ＭＳ Ｐゴシック" pitchFamily="34" charset="-128"/>
                <a:cs typeface="Arial" charset="0"/>
              </a:rPr>
              <a:t>% Difference:</a:t>
            </a:r>
            <a:endParaRPr kumimoji="0" lang="en-US" altLang="en-US" sz="1600" b="0" i="0" u="none" strike="noStrike" kern="1200" cap="none" spc="0" normalizeH="0" baseline="0" noProof="0" dirty="0">
              <a:ln>
                <a:noFill/>
              </a:ln>
              <a:effectLst/>
              <a:uLnTx/>
              <a:uFillTx/>
              <a:latin typeface="Trebuchet MS" pitchFamily="34" charset="0"/>
              <a:ea typeface="ＭＳ Ｐゴシック" pitchFamily="34" charset="-128"/>
              <a:cs typeface="Arial" charset="0"/>
            </a:endParaRPr>
          </a:p>
        </p:txBody>
      </p:sp>
      <p:sp>
        <p:nvSpPr>
          <p:cNvPr id="11" name="Rectangle 30"/>
          <p:cNvSpPr>
            <a:spLocks noChangeArrowheads="1"/>
          </p:cNvSpPr>
          <p:nvPr/>
        </p:nvSpPr>
        <p:spPr bwMode="auto">
          <a:xfrm>
            <a:off x="87778" y="5520263"/>
            <a:ext cx="1990725" cy="533400"/>
          </a:xfrm>
          <a:prstGeom prst="rect">
            <a:avLst/>
          </a:prstGeom>
          <a:noFill/>
          <a:ln>
            <a:noFill/>
          </a:ln>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600" b="1" i="0" u="none" strike="noStrike" kern="1200" cap="none" spc="0" normalizeH="0" baseline="0" noProof="0" dirty="0">
                <a:ln>
                  <a:noFill/>
                </a:ln>
                <a:effectLst/>
                <a:uLnTx/>
                <a:uFillTx/>
                <a:latin typeface="Trebuchet MS" pitchFamily="34" charset="0"/>
                <a:ea typeface="ＭＳ Ｐゴシック" pitchFamily="34" charset="-128"/>
                <a:cs typeface="Arial" charset="0"/>
              </a:rPr>
              <a:t>% Difference:</a:t>
            </a:r>
            <a:endParaRPr kumimoji="0" lang="en-US" altLang="en-US" sz="1600" b="0" i="0" u="none" strike="noStrike" kern="1200" cap="none" spc="0" normalizeH="0" baseline="0" noProof="0" dirty="0">
              <a:ln>
                <a:noFill/>
              </a:ln>
              <a:effectLst/>
              <a:uLnTx/>
              <a:uFillTx/>
              <a:latin typeface="Trebuchet MS" pitchFamily="34" charset="0"/>
              <a:ea typeface="ＭＳ Ｐゴシック" pitchFamily="34" charset="-128"/>
              <a:cs typeface="Arial" charset="0"/>
            </a:endParaRPr>
          </a:p>
        </p:txBody>
      </p:sp>
      <p:sp>
        <p:nvSpPr>
          <p:cNvPr id="20" name="Rectangle 30"/>
          <p:cNvSpPr>
            <a:spLocks noChangeArrowheads="1"/>
          </p:cNvSpPr>
          <p:nvPr/>
        </p:nvSpPr>
        <p:spPr bwMode="auto">
          <a:xfrm>
            <a:off x="4703355" y="3382381"/>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$41,003</a:t>
            </a:r>
          </a:p>
        </p:txBody>
      </p:sp>
      <p:sp>
        <p:nvSpPr>
          <p:cNvPr id="21" name="Rectangle 30"/>
          <p:cNvSpPr>
            <a:spLocks noChangeArrowheads="1"/>
          </p:cNvSpPr>
          <p:nvPr/>
        </p:nvSpPr>
        <p:spPr bwMode="auto">
          <a:xfrm>
            <a:off x="4703355" y="372683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lang="en-US" altLang="en-US" sz="1200" b="1" dirty="0">
                <a:solidFill>
                  <a:srgbClr val="000000"/>
                </a:solidFill>
                <a:latin typeface="Trebuchet MS" pitchFamily="34" charset="0"/>
                <a:ea typeface="ＭＳ Ｐゴシック" pitchFamily="34" charset="-128"/>
                <a:cs typeface="Arial" charset="0"/>
              </a:rPr>
              <a:t>$49,248</a:t>
            </a:r>
            <a:endParaRPr kumimoji="0" lang="en-US" altLang="en-US" sz="12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22" name="Rectangle 54"/>
          <p:cNvSpPr>
            <a:spLocks noChangeArrowheads="1"/>
          </p:cNvSpPr>
          <p:nvPr/>
        </p:nvSpPr>
        <p:spPr bwMode="auto">
          <a:xfrm>
            <a:off x="4703355" y="412067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600"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a:t>
            </a:r>
            <a:r>
              <a:rPr lang="en-US" altLang="en-US" sz="1600" b="1" dirty="0">
                <a:solidFill>
                  <a:schemeClr val="bg1"/>
                </a:solidFill>
                <a:latin typeface="Trebuchet MS" pitchFamily="34" charset="0"/>
                <a:ea typeface="ＭＳ Ｐゴシック" pitchFamily="34" charset="-128"/>
                <a:cs typeface="Arial" charset="0"/>
              </a:rPr>
              <a:t>20</a:t>
            </a:r>
            <a:r>
              <a:rPr kumimoji="0" lang="en-US" altLang="en-US" sz="1600"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a:t>
            </a:r>
            <a:endParaRPr kumimoji="0" lang="en-US" altLang="en-US" sz="1600"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23" name="Rectangle 30"/>
          <p:cNvSpPr>
            <a:spLocks noChangeArrowheads="1"/>
          </p:cNvSpPr>
          <p:nvPr/>
        </p:nvSpPr>
        <p:spPr bwMode="auto">
          <a:xfrm>
            <a:off x="4703355" y="492353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1,390</a:t>
            </a:r>
            <a:endParaRPr kumimoji="0" lang="en-US" altLang="en-US" sz="12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24" name="Rectangle 30"/>
          <p:cNvSpPr>
            <a:spLocks noChangeArrowheads="1"/>
          </p:cNvSpPr>
          <p:nvPr/>
        </p:nvSpPr>
        <p:spPr bwMode="auto">
          <a:xfrm>
            <a:off x="4703355" y="5230662"/>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1,506</a:t>
            </a:r>
            <a:endParaRPr kumimoji="0" lang="en-US" altLang="en-US" sz="12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25" name="Rectangle 57"/>
          <p:cNvSpPr>
            <a:spLocks noChangeArrowheads="1"/>
          </p:cNvSpPr>
          <p:nvPr/>
        </p:nvSpPr>
        <p:spPr bwMode="auto">
          <a:xfrm>
            <a:off x="4703355" y="559646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600"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a:t>
            </a:r>
            <a:r>
              <a:rPr lang="en-US" altLang="en-US" sz="1600" b="1" dirty="0">
                <a:solidFill>
                  <a:schemeClr val="bg1"/>
                </a:solidFill>
                <a:latin typeface="Trebuchet MS" pitchFamily="34" charset="0"/>
                <a:ea typeface="ＭＳ Ｐゴシック" pitchFamily="34" charset="-128"/>
                <a:cs typeface="Arial" charset="0"/>
              </a:rPr>
              <a:t>8</a:t>
            </a:r>
            <a:r>
              <a:rPr kumimoji="0" lang="en-US" altLang="en-US" sz="1600"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a:t>
            </a:r>
            <a:endParaRPr kumimoji="0" lang="en-US" altLang="en-US" sz="1600"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26" name="Rectangle 30"/>
          <p:cNvSpPr>
            <a:spLocks noChangeArrowheads="1"/>
          </p:cNvSpPr>
          <p:nvPr/>
        </p:nvSpPr>
        <p:spPr bwMode="auto">
          <a:xfrm>
            <a:off x="2156734" y="3382381"/>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$83,034</a:t>
            </a:r>
            <a:endParaRPr kumimoji="0" lang="en-US" altLang="en-US" sz="12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27" name="Rectangle 30"/>
          <p:cNvSpPr>
            <a:spLocks noChangeArrowheads="1"/>
          </p:cNvSpPr>
          <p:nvPr/>
        </p:nvSpPr>
        <p:spPr bwMode="auto">
          <a:xfrm>
            <a:off x="2156734" y="372683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$91,357</a:t>
            </a:r>
            <a:endParaRPr kumimoji="0" lang="en-US" altLang="en-US" sz="12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28" name="Rectangle 54"/>
          <p:cNvSpPr>
            <a:spLocks noChangeArrowheads="1"/>
          </p:cNvSpPr>
          <p:nvPr/>
        </p:nvSpPr>
        <p:spPr bwMode="auto">
          <a:xfrm>
            <a:off x="2156734" y="412067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600"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a:t>
            </a:r>
            <a:r>
              <a:rPr lang="en-US" altLang="en-US" sz="1600" b="1" dirty="0">
                <a:solidFill>
                  <a:schemeClr val="bg1"/>
                </a:solidFill>
                <a:latin typeface="Trebuchet MS" pitchFamily="34" charset="0"/>
                <a:ea typeface="ＭＳ Ｐゴシック" pitchFamily="34" charset="-128"/>
                <a:cs typeface="Arial" charset="0"/>
              </a:rPr>
              <a:t>10</a:t>
            </a:r>
            <a:r>
              <a:rPr kumimoji="0" lang="en-US" altLang="en-US" sz="1600"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a:t>
            </a:r>
            <a:endParaRPr kumimoji="0" lang="en-US" altLang="en-US" sz="1600"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29" name="Rectangle 30"/>
          <p:cNvSpPr>
            <a:spLocks noChangeArrowheads="1"/>
          </p:cNvSpPr>
          <p:nvPr/>
        </p:nvSpPr>
        <p:spPr bwMode="auto">
          <a:xfrm>
            <a:off x="2156734" y="492353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3,817</a:t>
            </a:r>
            <a:endParaRPr kumimoji="0" lang="en-US" altLang="en-US" sz="12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30" name="Rectangle 30"/>
          <p:cNvSpPr>
            <a:spLocks noChangeArrowheads="1"/>
          </p:cNvSpPr>
          <p:nvPr/>
        </p:nvSpPr>
        <p:spPr bwMode="auto">
          <a:xfrm>
            <a:off x="2156734" y="5230662"/>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5,457</a:t>
            </a:r>
            <a:endParaRPr kumimoji="0" lang="en-US" altLang="en-US" sz="12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31" name="Rectangle 57"/>
          <p:cNvSpPr>
            <a:spLocks noChangeArrowheads="1"/>
          </p:cNvSpPr>
          <p:nvPr/>
        </p:nvSpPr>
        <p:spPr bwMode="auto">
          <a:xfrm>
            <a:off x="2156734" y="559646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600"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a:t>
            </a:r>
            <a:r>
              <a:rPr lang="en-US" altLang="en-US" sz="1600" b="1" dirty="0">
                <a:solidFill>
                  <a:schemeClr val="bg1"/>
                </a:solidFill>
                <a:latin typeface="Trebuchet MS" pitchFamily="34" charset="0"/>
                <a:ea typeface="ＭＳ Ｐゴシック" pitchFamily="34" charset="-128"/>
                <a:cs typeface="Arial" charset="0"/>
              </a:rPr>
              <a:t>43</a:t>
            </a:r>
            <a:r>
              <a:rPr kumimoji="0" lang="en-US" altLang="en-US" sz="1600"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a:t>
            </a:r>
            <a:endParaRPr kumimoji="0" lang="en-US" altLang="en-US" sz="1600"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32" name="Rectangle 30"/>
          <p:cNvSpPr>
            <a:spLocks noChangeArrowheads="1"/>
          </p:cNvSpPr>
          <p:nvPr/>
        </p:nvSpPr>
        <p:spPr bwMode="auto">
          <a:xfrm>
            <a:off x="60560" y="3326025"/>
            <a:ext cx="1990725" cy="4937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algn="r" fontAlgn="base">
              <a:spcBef>
                <a:spcPct val="0"/>
              </a:spcBef>
              <a:spcAft>
                <a:spcPct val="0"/>
              </a:spcAft>
              <a:buNone/>
              <a:defRPr/>
            </a:pPr>
            <a:r>
              <a:rPr lang="en-US" altLang="en-US" sz="1200" b="1" dirty="0">
                <a:solidFill>
                  <a:srgbClr val="000000"/>
                </a:solidFill>
                <a:latin typeface="Trebuchet MS" pitchFamily="34" charset="0"/>
                <a:ea typeface="ＭＳ Ｐゴシック" pitchFamily="34" charset="-128"/>
                <a:cs typeface="Arial" charset="0"/>
              </a:rPr>
              <a:t>Oct ‘16 - Dec ’16:</a:t>
            </a:r>
            <a:endParaRPr lang="en-US" altLang="en-US" sz="1200" dirty="0">
              <a:solidFill>
                <a:srgbClr val="000000"/>
              </a:solidFill>
              <a:latin typeface="Trebuchet MS" pitchFamily="34" charset="0"/>
              <a:ea typeface="ＭＳ Ｐゴシック" pitchFamily="34" charset="-128"/>
              <a:cs typeface="Arial" charset="0"/>
            </a:endParaRPr>
          </a:p>
        </p:txBody>
      </p:sp>
      <p:sp>
        <p:nvSpPr>
          <p:cNvPr id="33" name="Rectangle 30"/>
          <p:cNvSpPr>
            <a:spLocks noChangeArrowheads="1"/>
          </p:cNvSpPr>
          <p:nvPr/>
        </p:nvSpPr>
        <p:spPr bwMode="auto">
          <a:xfrm>
            <a:off x="51035" y="3632377"/>
            <a:ext cx="1990725" cy="5699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algn="r" fontAlgn="base">
              <a:spcBef>
                <a:spcPct val="0"/>
              </a:spcBef>
              <a:spcAft>
                <a:spcPct val="0"/>
              </a:spcAft>
              <a:buNone/>
              <a:defRPr/>
            </a:pPr>
            <a:r>
              <a:rPr lang="en-US" altLang="en-US" sz="1200" b="1" dirty="0">
                <a:solidFill>
                  <a:srgbClr val="000000"/>
                </a:solidFill>
                <a:latin typeface="Trebuchet MS" pitchFamily="34" charset="0"/>
                <a:ea typeface="ＭＳ Ｐゴシック" pitchFamily="34" charset="-128"/>
                <a:cs typeface="Arial" charset="0"/>
              </a:rPr>
              <a:t>Oct ‘17 - Dec ’17:</a:t>
            </a:r>
            <a:endParaRPr lang="en-US" altLang="en-US" sz="1200" dirty="0">
              <a:solidFill>
                <a:srgbClr val="000000"/>
              </a:solidFill>
              <a:latin typeface="Trebuchet MS" pitchFamily="34" charset="0"/>
              <a:ea typeface="ＭＳ Ｐゴシック" pitchFamily="34" charset="-128"/>
              <a:cs typeface="Arial" charset="0"/>
            </a:endParaRPr>
          </a:p>
        </p:txBody>
      </p:sp>
      <p:sp>
        <p:nvSpPr>
          <p:cNvPr id="34" name="Rectangle 30"/>
          <p:cNvSpPr>
            <a:spLocks noChangeArrowheads="1"/>
          </p:cNvSpPr>
          <p:nvPr/>
        </p:nvSpPr>
        <p:spPr bwMode="auto">
          <a:xfrm>
            <a:off x="60556" y="4867178"/>
            <a:ext cx="1990725" cy="4937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algn="r" fontAlgn="base">
              <a:spcBef>
                <a:spcPct val="0"/>
              </a:spcBef>
              <a:spcAft>
                <a:spcPct val="0"/>
              </a:spcAft>
              <a:buNone/>
              <a:defRPr/>
            </a:pPr>
            <a:r>
              <a:rPr lang="en-US" altLang="en-US" sz="1200" b="1" dirty="0">
                <a:solidFill>
                  <a:srgbClr val="000000"/>
                </a:solidFill>
                <a:latin typeface="Trebuchet MS" pitchFamily="34" charset="0"/>
                <a:ea typeface="ＭＳ Ｐゴシック" pitchFamily="34" charset="-128"/>
                <a:cs typeface="Arial" charset="0"/>
              </a:rPr>
              <a:t>Oct ‘16 - Dec ’16:</a:t>
            </a:r>
            <a:endParaRPr lang="en-US" altLang="en-US" sz="1200" dirty="0">
              <a:solidFill>
                <a:srgbClr val="000000"/>
              </a:solidFill>
              <a:latin typeface="Trebuchet MS" pitchFamily="34" charset="0"/>
              <a:ea typeface="ＭＳ Ｐゴシック" pitchFamily="34" charset="-128"/>
              <a:cs typeface="Arial" charset="0"/>
            </a:endParaRPr>
          </a:p>
        </p:txBody>
      </p:sp>
      <p:sp>
        <p:nvSpPr>
          <p:cNvPr id="35" name="Rectangle 30"/>
          <p:cNvSpPr>
            <a:spLocks noChangeArrowheads="1"/>
          </p:cNvSpPr>
          <p:nvPr/>
        </p:nvSpPr>
        <p:spPr bwMode="auto">
          <a:xfrm>
            <a:off x="51031" y="5136206"/>
            <a:ext cx="1990725" cy="5699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algn="r" fontAlgn="base">
              <a:spcBef>
                <a:spcPct val="0"/>
              </a:spcBef>
              <a:spcAft>
                <a:spcPct val="0"/>
              </a:spcAft>
              <a:buNone/>
              <a:defRPr/>
            </a:pPr>
            <a:r>
              <a:rPr lang="en-US" altLang="en-US" sz="1200" b="1" dirty="0">
                <a:solidFill>
                  <a:srgbClr val="000000"/>
                </a:solidFill>
                <a:latin typeface="Trebuchet MS" pitchFamily="34" charset="0"/>
                <a:ea typeface="ＭＳ Ｐゴシック" pitchFamily="34" charset="-128"/>
                <a:cs typeface="Arial" charset="0"/>
              </a:rPr>
              <a:t>Oct ‘17 - Dec ’17:</a:t>
            </a:r>
            <a:endParaRPr lang="en-US" altLang="en-US" sz="1200" dirty="0">
              <a:solidFill>
                <a:srgbClr val="000000"/>
              </a:solidFill>
              <a:latin typeface="Trebuchet MS" pitchFamily="34" charset="0"/>
              <a:ea typeface="ＭＳ Ｐゴシック" pitchFamily="34" charset="-128"/>
              <a:cs typeface="Arial" charset="0"/>
            </a:endParaRPr>
          </a:p>
        </p:txBody>
      </p:sp>
      <p:sp>
        <p:nvSpPr>
          <p:cNvPr id="36" name="Rectangle 30"/>
          <p:cNvSpPr>
            <a:spLocks noChangeArrowheads="1"/>
          </p:cNvSpPr>
          <p:nvPr/>
        </p:nvSpPr>
        <p:spPr bwMode="auto">
          <a:xfrm>
            <a:off x="3443183" y="3382381"/>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lang="en-US" altLang="en-US" sz="1200" b="1" dirty="0">
                <a:solidFill>
                  <a:srgbClr val="000000"/>
                </a:solidFill>
                <a:latin typeface="Trebuchet MS" pitchFamily="34" charset="0"/>
                <a:ea typeface="ＭＳ Ｐゴシック" pitchFamily="34" charset="-128"/>
                <a:cs typeface="Arial" charset="0"/>
              </a:rPr>
              <a:t>$</a:t>
            </a:r>
            <a:r>
              <a:rPr kumimoji="0" lang="en-US" altLang="en-US" sz="12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49,882</a:t>
            </a:r>
          </a:p>
        </p:txBody>
      </p:sp>
      <p:sp>
        <p:nvSpPr>
          <p:cNvPr id="37" name="Rectangle 30"/>
          <p:cNvSpPr>
            <a:spLocks noChangeArrowheads="1"/>
          </p:cNvSpPr>
          <p:nvPr/>
        </p:nvSpPr>
        <p:spPr bwMode="auto">
          <a:xfrm>
            <a:off x="3443183" y="372683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$56,063</a:t>
            </a:r>
            <a:endParaRPr kumimoji="0" lang="en-US" altLang="en-US" sz="12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38" name="Rectangle 54"/>
          <p:cNvSpPr>
            <a:spLocks noChangeArrowheads="1"/>
          </p:cNvSpPr>
          <p:nvPr/>
        </p:nvSpPr>
        <p:spPr bwMode="auto">
          <a:xfrm>
            <a:off x="3443183" y="412067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600"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a:t>
            </a:r>
            <a:r>
              <a:rPr lang="en-US" altLang="en-US" sz="1600" b="1" dirty="0">
                <a:solidFill>
                  <a:schemeClr val="bg1"/>
                </a:solidFill>
                <a:latin typeface="Trebuchet MS" pitchFamily="34" charset="0"/>
                <a:ea typeface="ＭＳ Ｐゴシック" pitchFamily="34" charset="-128"/>
                <a:cs typeface="Arial" charset="0"/>
              </a:rPr>
              <a:t>12</a:t>
            </a:r>
            <a:r>
              <a:rPr kumimoji="0" lang="en-US" altLang="en-US" sz="1600"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a:t>
            </a:r>
            <a:endParaRPr kumimoji="0" lang="en-US" altLang="en-US" sz="1600"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39" name="Rectangle 30"/>
          <p:cNvSpPr>
            <a:spLocks noChangeArrowheads="1"/>
          </p:cNvSpPr>
          <p:nvPr/>
        </p:nvSpPr>
        <p:spPr bwMode="auto">
          <a:xfrm>
            <a:off x="3443183" y="492353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3,125</a:t>
            </a:r>
          </a:p>
        </p:txBody>
      </p:sp>
      <p:sp>
        <p:nvSpPr>
          <p:cNvPr id="40" name="Rectangle 30"/>
          <p:cNvSpPr>
            <a:spLocks noChangeArrowheads="1"/>
          </p:cNvSpPr>
          <p:nvPr/>
        </p:nvSpPr>
        <p:spPr bwMode="auto">
          <a:xfrm>
            <a:off x="3443183" y="5230662"/>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6,289</a:t>
            </a:r>
            <a:endParaRPr kumimoji="0" lang="en-US" altLang="en-US" sz="12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41" name="Rectangle 57"/>
          <p:cNvSpPr>
            <a:spLocks noChangeArrowheads="1"/>
          </p:cNvSpPr>
          <p:nvPr/>
        </p:nvSpPr>
        <p:spPr bwMode="auto">
          <a:xfrm>
            <a:off x="3443183" y="559646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600"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a:t>
            </a:r>
            <a:r>
              <a:rPr lang="en-US" altLang="en-US" sz="1600" b="1" dirty="0">
                <a:solidFill>
                  <a:schemeClr val="bg1"/>
                </a:solidFill>
                <a:latin typeface="Trebuchet MS" pitchFamily="34" charset="0"/>
                <a:ea typeface="ＭＳ Ｐゴシック" pitchFamily="34" charset="-128"/>
                <a:cs typeface="Arial" charset="0"/>
              </a:rPr>
              <a:t>101</a:t>
            </a:r>
            <a:r>
              <a:rPr kumimoji="0" lang="en-US" altLang="en-US" sz="1600"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a:t>
            </a:r>
            <a:endParaRPr kumimoji="0" lang="en-US" altLang="en-US" sz="1600"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46" name="Rectangle 30"/>
          <p:cNvSpPr>
            <a:spLocks noChangeArrowheads="1"/>
          </p:cNvSpPr>
          <p:nvPr/>
        </p:nvSpPr>
        <p:spPr bwMode="auto">
          <a:xfrm>
            <a:off x="6270420" y="3382381"/>
            <a:ext cx="1533525" cy="381000"/>
          </a:xfrm>
          <a:prstGeom prst="rect">
            <a:avLst/>
          </a:prstGeom>
          <a:noFill/>
          <a:ln>
            <a:noFill/>
          </a:ln>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$24,189</a:t>
            </a:r>
            <a:endParaRPr kumimoji="0" lang="en-US" altLang="en-US" sz="12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47" name="Rectangle 30"/>
          <p:cNvSpPr>
            <a:spLocks noChangeArrowheads="1"/>
          </p:cNvSpPr>
          <p:nvPr/>
        </p:nvSpPr>
        <p:spPr bwMode="auto">
          <a:xfrm>
            <a:off x="6270420" y="3726833"/>
            <a:ext cx="1533525" cy="381000"/>
          </a:xfrm>
          <a:prstGeom prst="rect">
            <a:avLst/>
          </a:prstGeom>
          <a:noFill/>
          <a:ln>
            <a:noFill/>
          </a:ln>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$21,490</a:t>
            </a:r>
          </a:p>
        </p:txBody>
      </p:sp>
      <p:sp>
        <p:nvSpPr>
          <p:cNvPr id="48" name="Rectangle 42"/>
          <p:cNvSpPr>
            <a:spLocks noChangeArrowheads="1"/>
          </p:cNvSpPr>
          <p:nvPr/>
        </p:nvSpPr>
        <p:spPr bwMode="auto">
          <a:xfrm>
            <a:off x="6270420" y="4120673"/>
            <a:ext cx="1533525" cy="381000"/>
          </a:xfrm>
          <a:prstGeom prst="rect">
            <a:avLst/>
          </a:prstGeom>
          <a:noFill/>
          <a:ln>
            <a:noFill/>
          </a:ln>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600"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a:t>
            </a:r>
            <a:r>
              <a:rPr lang="en-US" altLang="en-US" sz="1600" b="1" dirty="0">
                <a:solidFill>
                  <a:schemeClr val="bg1"/>
                </a:solidFill>
                <a:latin typeface="Trebuchet MS" pitchFamily="34" charset="0"/>
                <a:ea typeface="ＭＳ Ｐゴシック" pitchFamily="34" charset="-128"/>
                <a:cs typeface="Arial" charset="0"/>
              </a:rPr>
              <a:t>11</a:t>
            </a:r>
            <a:r>
              <a:rPr kumimoji="0" lang="en-US" altLang="en-US" sz="1600"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a:t>
            </a:r>
            <a:endParaRPr kumimoji="0" lang="en-US" altLang="en-US" sz="1600"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49" name="Rectangle 30"/>
          <p:cNvSpPr>
            <a:spLocks noChangeArrowheads="1"/>
          </p:cNvSpPr>
          <p:nvPr/>
        </p:nvSpPr>
        <p:spPr bwMode="auto">
          <a:xfrm>
            <a:off x="6270420" y="4923534"/>
            <a:ext cx="1533525" cy="381000"/>
          </a:xfrm>
          <a:prstGeom prst="rect">
            <a:avLst/>
          </a:prstGeom>
          <a:noFill/>
          <a:ln>
            <a:noFill/>
          </a:ln>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lang="en-US" altLang="en-US" sz="1200" b="1" dirty="0">
                <a:solidFill>
                  <a:srgbClr val="000000"/>
                </a:solidFill>
                <a:latin typeface="Trebuchet MS" pitchFamily="34" charset="0"/>
                <a:ea typeface="ＭＳ Ｐゴシック" pitchFamily="34" charset="-128"/>
                <a:cs typeface="Arial" charset="0"/>
              </a:rPr>
              <a:t>648</a:t>
            </a:r>
            <a:endParaRPr kumimoji="0" lang="en-US" altLang="en-US" sz="12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50" name="Rectangle 30"/>
          <p:cNvSpPr>
            <a:spLocks noChangeArrowheads="1"/>
          </p:cNvSpPr>
          <p:nvPr/>
        </p:nvSpPr>
        <p:spPr bwMode="auto">
          <a:xfrm>
            <a:off x="6248245" y="5230662"/>
            <a:ext cx="1577874" cy="381000"/>
          </a:xfrm>
          <a:prstGeom prst="rect">
            <a:avLst/>
          </a:prstGeom>
          <a:noFill/>
          <a:ln>
            <a:noFill/>
          </a:ln>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581</a:t>
            </a:r>
            <a:endParaRPr kumimoji="0" lang="en-US" altLang="en-US" sz="12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56" name="Rectangle 30"/>
          <p:cNvSpPr>
            <a:spLocks noChangeArrowheads="1"/>
          </p:cNvSpPr>
          <p:nvPr/>
        </p:nvSpPr>
        <p:spPr bwMode="auto">
          <a:xfrm>
            <a:off x="7407620" y="3382381"/>
            <a:ext cx="1533525" cy="381000"/>
          </a:xfrm>
          <a:prstGeom prst="rect">
            <a:avLst/>
          </a:prstGeom>
          <a:noFill/>
          <a:ln>
            <a:noFill/>
          </a:ln>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$16,551</a:t>
            </a:r>
            <a:endParaRPr kumimoji="0" lang="en-US" altLang="en-US" sz="12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57" name="Rectangle 30"/>
          <p:cNvSpPr>
            <a:spLocks noChangeArrowheads="1"/>
          </p:cNvSpPr>
          <p:nvPr/>
        </p:nvSpPr>
        <p:spPr bwMode="auto">
          <a:xfrm>
            <a:off x="7407620" y="3726833"/>
            <a:ext cx="1533525" cy="381000"/>
          </a:xfrm>
          <a:prstGeom prst="rect">
            <a:avLst/>
          </a:prstGeom>
          <a:noFill/>
          <a:ln>
            <a:noFill/>
          </a:ln>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$15,683</a:t>
            </a:r>
            <a:endParaRPr kumimoji="0" lang="en-US" altLang="en-US" sz="12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58" name="Rectangle 42"/>
          <p:cNvSpPr>
            <a:spLocks noChangeArrowheads="1"/>
          </p:cNvSpPr>
          <p:nvPr/>
        </p:nvSpPr>
        <p:spPr bwMode="auto">
          <a:xfrm>
            <a:off x="7407620" y="4136053"/>
            <a:ext cx="1533525" cy="381000"/>
          </a:xfrm>
          <a:prstGeom prst="rect">
            <a:avLst/>
          </a:prstGeom>
          <a:noFill/>
          <a:ln>
            <a:noFill/>
          </a:ln>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600"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a:t>
            </a:r>
            <a:r>
              <a:rPr lang="en-US" altLang="en-US" sz="1600" b="1" dirty="0">
                <a:solidFill>
                  <a:schemeClr val="bg1"/>
                </a:solidFill>
                <a:latin typeface="Trebuchet MS" pitchFamily="34" charset="0"/>
                <a:ea typeface="ＭＳ Ｐゴシック" pitchFamily="34" charset="-128"/>
                <a:cs typeface="Arial" charset="0"/>
              </a:rPr>
              <a:t>5</a:t>
            </a:r>
            <a:r>
              <a:rPr kumimoji="0" lang="en-US" altLang="en-US" sz="1600"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a:t>
            </a:r>
            <a:endParaRPr kumimoji="0" lang="en-US" altLang="en-US" sz="1600"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59" name="Rectangle 30"/>
          <p:cNvSpPr>
            <a:spLocks noChangeArrowheads="1"/>
          </p:cNvSpPr>
          <p:nvPr/>
        </p:nvSpPr>
        <p:spPr bwMode="auto">
          <a:xfrm>
            <a:off x="7407620" y="4923534"/>
            <a:ext cx="1533525" cy="381000"/>
          </a:xfrm>
          <a:prstGeom prst="rect">
            <a:avLst/>
          </a:prstGeom>
          <a:noFill/>
          <a:ln>
            <a:noFill/>
          </a:ln>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1,441</a:t>
            </a:r>
            <a:endParaRPr kumimoji="0" lang="en-US" altLang="en-US" sz="12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60" name="Rectangle 30"/>
          <p:cNvSpPr>
            <a:spLocks noChangeArrowheads="1"/>
          </p:cNvSpPr>
          <p:nvPr/>
        </p:nvSpPr>
        <p:spPr bwMode="auto">
          <a:xfrm>
            <a:off x="7385445" y="5230662"/>
            <a:ext cx="1577874" cy="381000"/>
          </a:xfrm>
          <a:prstGeom prst="rect">
            <a:avLst/>
          </a:prstGeom>
          <a:noFill/>
          <a:ln>
            <a:noFill/>
          </a:ln>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1,354</a:t>
            </a:r>
            <a:endParaRPr kumimoji="0" lang="en-US" altLang="en-US" sz="12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pic>
        <p:nvPicPr>
          <p:cNvPr id="66" name="Picture 22" descr="Image result for hyundai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0312" y="2730553"/>
            <a:ext cx="1139611" cy="64103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toyota logo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2613" y="2731355"/>
            <a:ext cx="761767" cy="63942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honda logo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3577" y="2738112"/>
            <a:ext cx="1112736" cy="625914"/>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32" descr="Image result for mazda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72862" y="2716468"/>
            <a:ext cx="803041" cy="669202"/>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Image result for infiniti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69251" y="2749402"/>
            <a:ext cx="1135862" cy="603334"/>
          </a:xfrm>
          <a:prstGeom prst="rect">
            <a:avLst/>
          </a:prstGeom>
          <a:noFill/>
          <a:extLst>
            <a:ext uri="{909E8E84-426E-40DD-AFC4-6F175D3DCCD1}">
              <a14:hiddenFill xmlns:a14="http://schemas.microsoft.com/office/drawing/2010/main">
                <a:solidFill>
                  <a:srgbClr val="FFFFFF"/>
                </a:solidFill>
              </a14:hiddenFill>
            </a:ext>
          </a:extLst>
        </p:spPr>
      </p:pic>
      <p:sp>
        <p:nvSpPr>
          <p:cNvPr id="54" name="Rectangle 30">
            <a:extLst>
              <a:ext uri="{FF2B5EF4-FFF2-40B4-BE49-F238E27FC236}">
                <a16:creationId xmlns:a16="http://schemas.microsoft.com/office/drawing/2014/main" id="{9046E28E-9CF2-404B-888E-0E624057B4E4}"/>
              </a:ext>
            </a:extLst>
          </p:cNvPr>
          <p:cNvSpPr>
            <a:spLocks noChangeArrowheads="1"/>
          </p:cNvSpPr>
          <p:nvPr/>
        </p:nvSpPr>
        <p:spPr bwMode="auto">
          <a:xfrm>
            <a:off x="6469251" y="2303685"/>
            <a:ext cx="2244071" cy="365000"/>
          </a:xfrm>
          <a:prstGeom prst="rect">
            <a:avLst/>
          </a:prstGeom>
          <a:solidFill>
            <a:srgbClr val="FF0000"/>
          </a:solidFill>
          <a:ln w="9525">
            <a:solidFill>
              <a:schemeClr val="tx1"/>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solidFill>
                  <a:srgbClr val="FFFFFF"/>
                </a:solidFill>
                <a:effectLst/>
                <a:uLnTx/>
                <a:uFillTx/>
                <a:latin typeface="Trebuchet MS" pitchFamily="34" charset="0"/>
                <a:ea typeface="ＭＳ Ｐゴシック" pitchFamily="34" charset="-128"/>
                <a:cs typeface="Arial" charset="0"/>
              </a:rPr>
              <a:t>TV Spend </a:t>
            </a:r>
            <a:r>
              <a:rPr lang="en-US" altLang="en-US" sz="1200" b="1" dirty="0">
                <a:solidFill>
                  <a:srgbClr val="FFFFFF"/>
                </a:solidFill>
                <a:latin typeface="Trebuchet MS" pitchFamily="34" charset="0"/>
                <a:ea typeface="ＭＳ Ｐゴシック" pitchFamily="34" charset="-128"/>
                <a:cs typeface="Arial" charset="0"/>
              </a:rPr>
              <a:t>Down</a:t>
            </a:r>
            <a:r>
              <a:rPr kumimoji="0" lang="en-US" altLang="en-US" sz="1200" b="1" i="0" u="none" strike="noStrike" kern="1200" cap="none" spc="0" normalizeH="0" baseline="0" noProof="0" dirty="0">
                <a:ln>
                  <a:noFill/>
                </a:ln>
                <a:solidFill>
                  <a:srgbClr val="FFFFFF"/>
                </a:solidFill>
                <a:effectLst/>
                <a:uLnTx/>
                <a:uFillTx/>
                <a:latin typeface="Trebuchet MS" pitchFamily="34" charset="0"/>
                <a:ea typeface="ＭＳ Ｐゴシック" pitchFamily="34" charset="-128"/>
                <a:cs typeface="Arial" charset="0"/>
              </a:rPr>
              <a:t>, </a:t>
            </a:r>
          </a:p>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solidFill>
                  <a:srgbClr val="FFFFFF"/>
                </a:solidFill>
                <a:effectLst/>
                <a:uLnTx/>
                <a:uFillTx/>
                <a:latin typeface="Trebuchet MS" pitchFamily="34" charset="0"/>
                <a:ea typeface="ＭＳ Ｐゴシック" pitchFamily="34" charset="-128"/>
                <a:cs typeface="Arial" charset="0"/>
              </a:rPr>
              <a:t>Website Traffic </a:t>
            </a:r>
            <a:r>
              <a:rPr lang="en-US" altLang="en-US" sz="1200" b="1" dirty="0">
                <a:solidFill>
                  <a:srgbClr val="FFFFFF"/>
                </a:solidFill>
                <a:latin typeface="Trebuchet MS" pitchFamily="34" charset="0"/>
                <a:ea typeface="ＭＳ Ｐゴシック" pitchFamily="34" charset="-128"/>
                <a:cs typeface="Arial" charset="0"/>
              </a:rPr>
              <a:t>Down</a:t>
            </a:r>
            <a:r>
              <a:rPr kumimoji="0" lang="en-US" altLang="en-US" sz="1200" b="1" i="0" u="none" strike="noStrike" kern="1200" cap="none" spc="0" normalizeH="0" baseline="0" noProof="0" dirty="0">
                <a:ln>
                  <a:noFill/>
                </a:ln>
                <a:solidFill>
                  <a:srgbClr val="FFFFFF"/>
                </a:solidFill>
                <a:effectLst/>
                <a:uLnTx/>
                <a:uFillTx/>
                <a:latin typeface="Trebuchet MS" pitchFamily="34" charset="0"/>
                <a:ea typeface="ＭＳ Ｐゴシック" pitchFamily="34" charset="-128"/>
                <a:cs typeface="Arial" charset="0"/>
              </a:rPr>
              <a:t> </a:t>
            </a:r>
          </a:p>
        </p:txBody>
      </p:sp>
      <p:sp>
        <p:nvSpPr>
          <p:cNvPr id="62" name="Rectangle 30">
            <a:extLst>
              <a:ext uri="{FF2B5EF4-FFF2-40B4-BE49-F238E27FC236}">
                <a16:creationId xmlns:a16="http://schemas.microsoft.com/office/drawing/2014/main" id="{1E2E2AAB-1C23-4FCE-9BED-5338AF3329B6}"/>
              </a:ext>
            </a:extLst>
          </p:cNvPr>
          <p:cNvSpPr>
            <a:spLocks noChangeArrowheads="1"/>
          </p:cNvSpPr>
          <p:nvPr/>
        </p:nvSpPr>
        <p:spPr bwMode="auto">
          <a:xfrm>
            <a:off x="2466364" y="1998211"/>
            <a:ext cx="6233695" cy="203407"/>
          </a:xfrm>
          <a:prstGeom prst="rect">
            <a:avLst/>
          </a:prstGeom>
          <a:solidFill>
            <a:srgbClr val="FFFD9B"/>
          </a:solidFill>
          <a:ln w="9525">
            <a:solidFill>
              <a:schemeClr val="tx1"/>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0"/>
              </a:spcBef>
              <a:spcAft>
                <a:spcPct val="0"/>
              </a:spcAft>
              <a:buNone/>
              <a:defRPr/>
            </a:pPr>
            <a:r>
              <a:rPr lang="en-US" altLang="en-US" sz="1200" b="1" dirty="0">
                <a:latin typeface="Trebuchet MS" pitchFamily="34" charset="0"/>
                <a:ea typeface="ＭＳ Ｐゴシック" pitchFamily="34" charset="-128"/>
                <a:cs typeface="Arial" charset="0"/>
              </a:rPr>
              <a:t>4Q “Year Over Year” Comparison (4Q ‘16 vs 4Q ’17)</a:t>
            </a:r>
          </a:p>
        </p:txBody>
      </p:sp>
      <p:sp>
        <p:nvSpPr>
          <p:cNvPr id="64" name="Rectangle 30">
            <a:extLst>
              <a:ext uri="{FF2B5EF4-FFF2-40B4-BE49-F238E27FC236}">
                <a16:creationId xmlns:a16="http://schemas.microsoft.com/office/drawing/2014/main" id="{59562B40-09FB-4998-8483-14CCCF3F698A}"/>
              </a:ext>
            </a:extLst>
          </p:cNvPr>
          <p:cNvSpPr>
            <a:spLocks noChangeArrowheads="1"/>
          </p:cNvSpPr>
          <p:nvPr/>
        </p:nvSpPr>
        <p:spPr bwMode="auto">
          <a:xfrm>
            <a:off x="2466364" y="2298125"/>
            <a:ext cx="3605580" cy="370560"/>
          </a:xfrm>
          <a:prstGeom prst="rect">
            <a:avLst/>
          </a:prstGeom>
          <a:solidFill>
            <a:srgbClr val="00B050"/>
          </a:solidFill>
          <a:ln w="9525">
            <a:solidFill>
              <a:schemeClr val="tx1"/>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solidFill>
                  <a:srgbClr val="FFFFFF"/>
                </a:solidFill>
                <a:effectLst/>
                <a:uLnTx/>
                <a:uFillTx/>
                <a:latin typeface="Trebuchet MS" pitchFamily="34" charset="0"/>
                <a:ea typeface="ＭＳ Ｐゴシック" pitchFamily="34" charset="-128"/>
                <a:cs typeface="Arial" charset="0"/>
              </a:rPr>
              <a:t>TV Spend Up, Website Traffic Up </a:t>
            </a:r>
          </a:p>
        </p:txBody>
      </p:sp>
      <p:sp>
        <p:nvSpPr>
          <p:cNvPr id="65" name="TextBox 64">
            <a:extLst>
              <a:ext uri="{FF2B5EF4-FFF2-40B4-BE49-F238E27FC236}">
                <a16:creationId xmlns:a16="http://schemas.microsoft.com/office/drawing/2014/main" id="{708E2EB9-C7F5-4523-A8E2-EBD79C290CE6}"/>
              </a:ext>
            </a:extLst>
          </p:cNvPr>
          <p:cNvSpPr txBox="1"/>
          <p:nvPr/>
        </p:nvSpPr>
        <p:spPr>
          <a:xfrm>
            <a:off x="199522" y="213002"/>
            <a:ext cx="8792078" cy="121058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600" b="1" u="sng" spc="-100" dirty="0">
                <a:latin typeface="Trebuchet MS"/>
                <a:ea typeface="+mj-ea"/>
              </a:rPr>
              <a:t>Asian</a:t>
            </a:r>
            <a:r>
              <a:rPr lang="en-US" sz="2600" b="1" spc="-100" dirty="0">
                <a:latin typeface="Trebuchet MS"/>
                <a:ea typeface="+mj-ea"/>
              </a:rPr>
              <a:t> Auto Segment</a:t>
            </a:r>
            <a:r>
              <a:rPr lang="en-US" sz="2600" spc="-100" dirty="0">
                <a:latin typeface="Trebuchet MS"/>
                <a:ea typeface="+mj-ea"/>
              </a:rPr>
              <a:t>:</a:t>
            </a:r>
          </a:p>
          <a:p>
            <a:pPr algn="ctr" defTabSz="914400">
              <a:lnSpc>
                <a:spcPts val="2800"/>
              </a:lnSpc>
              <a:spcBef>
                <a:spcPct val="0"/>
              </a:spcBef>
              <a:defRPr/>
            </a:pPr>
            <a:r>
              <a:rPr lang="en-US" sz="2600" spc="-100" dirty="0">
                <a:latin typeface="Trebuchet MS"/>
                <a:ea typeface="+mj-ea"/>
              </a:rPr>
              <a:t>Examples Of Brands’ Demonstrated TV Spend / Website Traffic Correlation</a:t>
            </a:r>
          </a:p>
        </p:txBody>
      </p:sp>
      <p:sp>
        <p:nvSpPr>
          <p:cNvPr id="69" name="Text Placeholder 2">
            <a:extLst>
              <a:ext uri="{FF2B5EF4-FFF2-40B4-BE49-F238E27FC236}">
                <a16:creationId xmlns:a16="http://schemas.microsoft.com/office/drawing/2014/main" id="{40E32C86-C21A-4BC7-8DE0-DFF7347E1953}"/>
              </a:ext>
            </a:extLst>
          </p:cNvPr>
          <p:cNvSpPr>
            <a:spLocks noGrp="1"/>
          </p:cNvSpPr>
          <p:nvPr>
            <p:ph type="body" sz="quarter" idx="13"/>
          </p:nvPr>
        </p:nvSpPr>
        <p:spPr>
          <a:xfrm>
            <a:off x="186996" y="1535650"/>
            <a:ext cx="8805334" cy="368686"/>
          </a:xfrm>
        </p:spPr>
        <p:txBody>
          <a:bodyPr/>
          <a:lstStyle/>
          <a:p>
            <a:r>
              <a:rPr lang="en-US" sz="1400" dirty="0"/>
              <a:t>The below chart reflects the changes in average TV spend and website traffic between 4Q ‘16 &amp; 4Q ‘17</a:t>
            </a:r>
          </a:p>
        </p:txBody>
      </p:sp>
      <p:sp>
        <p:nvSpPr>
          <p:cNvPr id="63" name="Text Placeholder 3">
            <a:extLst>
              <a:ext uri="{FF2B5EF4-FFF2-40B4-BE49-F238E27FC236}">
                <a16:creationId xmlns:a16="http://schemas.microsoft.com/office/drawing/2014/main" id="{21B20169-E9AB-4BA2-AB70-FFDC6361C836}"/>
              </a:ext>
            </a:extLst>
          </p:cNvPr>
          <p:cNvSpPr txBox="1">
            <a:spLocks/>
          </p:cNvSpPr>
          <p:nvPr/>
        </p:nvSpPr>
        <p:spPr>
          <a:xfrm>
            <a:off x="332256" y="6183445"/>
            <a:ext cx="2863007"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A LOOK UNDER THE HOOD</a:t>
            </a:r>
          </a:p>
        </p:txBody>
      </p:sp>
      <p:sp>
        <p:nvSpPr>
          <p:cNvPr id="70" name="TextBox 69">
            <a:extLst>
              <a:ext uri="{FF2B5EF4-FFF2-40B4-BE49-F238E27FC236}">
                <a16:creationId xmlns:a16="http://schemas.microsoft.com/office/drawing/2014/main" id="{41C855A3-972C-4066-8B3C-4ADA3E0F84C4}"/>
              </a:ext>
            </a:extLst>
          </p:cNvPr>
          <p:cNvSpPr txBox="1"/>
          <p:nvPr/>
        </p:nvSpPr>
        <p:spPr>
          <a:xfrm>
            <a:off x="303681" y="6397118"/>
            <a:ext cx="7259169" cy="461665"/>
          </a:xfrm>
          <a:prstGeom prst="rect">
            <a:avLst/>
          </a:prstGeom>
          <a:noFill/>
        </p:spPr>
        <p:txBody>
          <a:bodyPr wrap="square" rtlCol="0">
            <a:spAutoFit/>
          </a:bodyPr>
          <a:lstStyle>
            <a:defPPr>
              <a:defRPr lang="en-US"/>
            </a:defPPr>
            <a:lvl1pPr>
              <a:defRPr sz="800">
                <a:latin typeface="Trebuchet MS" panose="020B0603020202020204" pitchFamily="34" charset="0"/>
              </a:defRPr>
            </a:lvl1pPr>
          </a:lstStyle>
          <a:p>
            <a:r>
              <a:rPr lang="en-US" dirty="0"/>
              <a:t>Source: VAB analysis of comScore </a:t>
            </a:r>
            <a:r>
              <a:rPr lang="en-US" dirty="0" err="1"/>
              <a:t>mediametrix</a:t>
            </a:r>
            <a:r>
              <a:rPr lang="en-US" dirty="0"/>
              <a:t> multiplatform media trend data; total audience (Desktop P2+, Mobile 18+), </a:t>
            </a:r>
            <a:r>
              <a:rPr lang="en-US" altLang="en-US" kern="0" dirty="0">
                <a:ea typeface="ＭＳ Ｐゴシック" pitchFamily="34" charset="-128"/>
              </a:rPr>
              <a:t>Oct ’16 - Dec ‘16 vs Oct ’17 - Dec ‘17 </a:t>
            </a:r>
            <a:r>
              <a:rPr lang="en-US" dirty="0"/>
              <a:t>(calendar months).  VAB analysis of Nielsen Ad Intel data, TV spend (</a:t>
            </a:r>
            <a:r>
              <a:rPr lang="en-US" dirty="0" err="1"/>
              <a:t>natl</a:t>
            </a:r>
            <a:r>
              <a:rPr lang="en-US" dirty="0"/>
              <a:t> cable TV, </a:t>
            </a:r>
            <a:r>
              <a:rPr lang="en-US" dirty="0" err="1"/>
              <a:t>natl</a:t>
            </a:r>
            <a:r>
              <a:rPr lang="en-US" dirty="0"/>
              <a:t> broadcast TV, Spanish </a:t>
            </a:r>
            <a:r>
              <a:rPr lang="en-US" dirty="0" err="1"/>
              <a:t>lang</a:t>
            </a:r>
            <a:r>
              <a:rPr lang="en-US" dirty="0"/>
              <a:t> broadcast TV, Spanish </a:t>
            </a:r>
            <a:r>
              <a:rPr lang="en-US" dirty="0" err="1"/>
              <a:t>lang</a:t>
            </a:r>
            <a:r>
              <a:rPr lang="en-US" dirty="0"/>
              <a:t> cable TV, spot TV, syndication TV), </a:t>
            </a:r>
            <a:r>
              <a:rPr lang="en-US" altLang="en-US" kern="0" dirty="0">
                <a:ea typeface="ＭＳ Ｐゴシック" pitchFamily="34" charset="-128"/>
              </a:rPr>
              <a:t>Oct ’16 - Dec ‘16 vs Oct ’17 - Dec ‘17 </a:t>
            </a:r>
            <a:r>
              <a:rPr lang="en-US" dirty="0"/>
              <a:t>(calendar months). Figures are based on a monthly average within each quarter.</a:t>
            </a:r>
          </a:p>
        </p:txBody>
      </p:sp>
    </p:spTree>
    <p:extLst>
      <p:ext uri="{BB962C8B-B14F-4D97-AF65-F5344CB8AC3E}">
        <p14:creationId xmlns:p14="http://schemas.microsoft.com/office/powerpoint/2010/main" val="30427512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xtBox 112"/>
          <p:cNvSpPr txBox="1"/>
          <p:nvPr/>
        </p:nvSpPr>
        <p:spPr>
          <a:xfrm>
            <a:off x="412593" y="1172156"/>
            <a:ext cx="8374567" cy="584775"/>
          </a:xfrm>
          <a:prstGeom prst="rect">
            <a:avLst/>
          </a:prstGeom>
          <a:noFill/>
        </p:spPr>
        <p:txBody>
          <a:bodyPr wrap="square" rtlCol="0">
            <a:spAutoFit/>
          </a:bodyPr>
          <a:lstStyle/>
          <a:p>
            <a:pPr lvl="0" algn="ctr" defTabSz="914400">
              <a:defRPr/>
            </a:pPr>
            <a:r>
              <a:rPr lang="en-US" altLang="en-US" sz="1600" b="1" i="1" u="sng" kern="0" dirty="0">
                <a:solidFill>
                  <a:srgbClr val="000000"/>
                </a:solidFill>
                <a:latin typeface="Trebuchet MS" panose="020B0603020202020204" pitchFamily="34" charset="0"/>
              </a:rPr>
              <a:t>4</a:t>
            </a:r>
            <a:r>
              <a:rPr kumimoji="0" lang="en-US" altLang="en-US" sz="1600" b="1" i="1" u="sng" strike="noStrike" kern="0" cap="none" spc="0" normalizeH="0" baseline="0" noProof="0" dirty="0">
                <a:ln>
                  <a:noFill/>
                </a:ln>
                <a:solidFill>
                  <a:srgbClr val="000000"/>
                </a:solidFill>
                <a:effectLst/>
                <a:uLnTx/>
                <a:uFillTx/>
                <a:latin typeface="Trebuchet MS" panose="020B0603020202020204" pitchFamily="34" charset="0"/>
              </a:rPr>
              <a:t> of the </a:t>
            </a:r>
            <a:r>
              <a:rPr lang="en-US" altLang="en-US" sz="1600" b="1" i="1" u="sng" kern="0" dirty="0">
                <a:solidFill>
                  <a:srgbClr val="000000"/>
                </a:solidFill>
                <a:latin typeface="Trebuchet MS" panose="020B0603020202020204" pitchFamily="34" charset="0"/>
              </a:rPr>
              <a:t>5</a:t>
            </a:r>
            <a:r>
              <a:rPr kumimoji="0" lang="en-US" altLang="en-US" sz="1600" b="1" i="1" u="sng" strike="noStrike" kern="0" cap="none" spc="0" normalizeH="0" baseline="0" noProof="0" dirty="0">
                <a:ln>
                  <a:noFill/>
                </a:ln>
                <a:solidFill>
                  <a:srgbClr val="000000"/>
                </a:solidFill>
                <a:effectLst/>
                <a:uLnTx/>
                <a:uFillTx/>
                <a:latin typeface="Trebuchet MS" panose="020B0603020202020204" pitchFamily="34" charset="0"/>
              </a:rPr>
              <a:t> European Automotive Manufacturers (80%)</a:t>
            </a:r>
            <a:r>
              <a:rPr kumimoji="0" lang="en-US" altLang="en-US" sz="1600" b="1" i="1" u="none" strike="noStrike" kern="0" cap="none" spc="0" normalizeH="0" baseline="0" noProof="0" dirty="0">
                <a:ln>
                  <a:noFill/>
                </a:ln>
                <a:solidFill>
                  <a:srgbClr val="000000"/>
                </a:solidFill>
                <a:effectLst/>
                <a:uLnTx/>
                <a:uFillTx/>
                <a:latin typeface="Trebuchet MS" panose="020B0603020202020204" pitchFamily="34" charset="0"/>
              </a:rPr>
              <a:t> </a:t>
            </a:r>
            <a:r>
              <a:rPr kumimoji="0" lang="en-US" altLang="en-US" sz="1600" b="1" i="0" u="none" strike="noStrike" kern="0" cap="none" spc="0" normalizeH="0" baseline="0" noProof="0" dirty="0">
                <a:ln>
                  <a:noFill/>
                </a:ln>
                <a:solidFill>
                  <a:srgbClr val="000000"/>
                </a:solidFill>
                <a:effectLst/>
                <a:uLnTx/>
                <a:uFillTx/>
                <a:latin typeface="Trebuchet MS" panose="020B0603020202020204" pitchFamily="34" charset="0"/>
              </a:rPr>
              <a:t>Analyzed Exhibited a Direct Correlation Between TV Spend &amp; Website </a:t>
            </a:r>
            <a:r>
              <a:rPr lang="en-US" altLang="en-US" sz="1600" b="1" kern="0" dirty="0">
                <a:solidFill>
                  <a:srgbClr val="000000"/>
                </a:solidFill>
                <a:latin typeface="Trebuchet MS" panose="020B0603020202020204" pitchFamily="34" charset="0"/>
              </a:rPr>
              <a:t>Traffic (4Q’16 vs. 4Q’17)</a:t>
            </a:r>
            <a:endParaRPr kumimoji="0" lang="en-US" altLang="en-US" sz="1600" b="1" i="0" u="none" strike="noStrike" kern="0" cap="none" spc="0" normalizeH="0" baseline="0" noProof="0" dirty="0">
              <a:ln>
                <a:noFill/>
              </a:ln>
              <a:solidFill>
                <a:srgbClr val="000000"/>
              </a:solidFill>
              <a:effectLst/>
              <a:uLnTx/>
              <a:uFillTx/>
              <a:latin typeface="Trebuchet MS" panose="020B0603020202020204" pitchFamily="34" charset="0"/>
            </a:endParaRPr>
          </a:p>
        </p:txBody>
      </p:sp>
      <p:sp>
        <p:nvSpPr>
          <p:cNvPr id="114" name="Rounded Rectangle 113"/>
          <p:cNvSpPr/>
          <p:nvPr/>
        </p:nvSpPr>
        <p:spPr>
          <a:xfrm>
            <a:off x="1" y="1843554"/>
            <a:ext cx="4683511" cy="8638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u="sng" kern="0" noProof="0" dirty="0">
                <a:solidFill>
                  <a:schemeClr val="tx1"/>
                </a:solidFill>
              </a:rPr>
              <a:t>4</a:t>
            </a:r>
            <a:r>
              <a:rPr kumimoji="0" lang="en-US" b="1" i="0" u="sng" strike="noStrike" kern="0" cap="none" spc="0" normalizeH="0" baseline="0" noProof="0" dirty="0">
                <a:ln>
                  <a:noFill/>
                </a:ln>
                <a:solidFill>
                  <a:schemeClr val="tx1"/>
                </a:solidFill>
                <a:effectLst/>
                <a:uLnTx/>
                <a:uFillTx/>
              </a:rPr>
              <a:t> Brands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 b="1" i="0" u="sng" strike="noStrike" kern="0" cap="none" spc="0" normalizeH="0" baseline="0" noProof="0" dirty="0">
              <a:ln>
                <a:noFill/>
              </a:ln>
              <a:solidFill>
                <a:schemeClr val="tx1"/>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schemeClr val="tx1"/>
                </a:solidFill>
                <a:effectLst/>
                <a:uLnTx/>
                <a:uFillTx/>
              </a:rPr>
              <a:t>3 Brands Were    In Both TV Spend &amp; Monthly Unique Visitors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sng" strike="noStrike" kern="0" cap="none" spc="0" normalizeH="0" baseline="0" noProof="0" dirty="0">
              <a:ln>
                <a:noFill/>
              </a:ln>
              <a:solidFill>
                <a:schemeClr val="tx1"/>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1200" kern="0" dirty="0">
                <a:solidFill>
                  <a:schemeClr val="tx1"/>
                </a:solidFill>
              </a:rPr>
              <a:t> </a:t>
            </a:r>
            <a:r>
              <a:rPr lang="en-US" sz="1200" u="sng" kern="0" dirty="0">
                <a:solidFill>
                  <a:schemeClr val="tx1"/>
                </a:solidFill>
              </a:rPr>
              <a:t>1</a:t>
            </a:r>
            <a:r>
              <a:rPr kumimoji="0" lang="en-US" sz="1200" b="0" i="0" u="sng" strike="noStrike" kern="0" cap="none" spc="0" normalizeH="0" baseline="0" noProof="0" dirty="0">
                <a:ln>
                  <a:noFill/>
                </a:ln>
                <a:solidFill>
                  <a:schemeClr val="tx1"/>
                </a:solidFill>
                <a:effectLst/>
                <a:uLnTx/>
                <a:uFillTx/>
              </a:rPr>
              <a:t> Brand Was      In Both</a:t>
            </a:r>
            <a:r>
              <a:rPr kumimoji="0" lang="en-US" sz="1200" b="0" i="0" u="sng" strike="noStrike" kern="0" cap="none" spc="0" normalizeH="0" noProof="0" dirty="0">
                <a:ln>
                  <a:noFill/>
                </a:ln>
                <a:solidFill>
                  <a:schemeClr val="tx1"/>
                </a:solidFill>
                <a:effectLst/>
                <a:uLnTx/>
                <a:uFillTx/>
              </a:rPr>
              <a:t> </a:t>
            </a:r>
            <a:r>
              <a:rPr kumimoji="0" lang="en-US" sz="1100" b="0" i="0" u="sng" strike="noStrike" kern="0" cap="none" spc="0" normalizeH="0" noProof="0" dirty="0">
                <a:ln>
                  <a:noFill/>
                </a:ln>
                <a:solidFill>
                  <a:schemeClr val="tx1"/>
                </a:solidFill>
                <a:effectLst/>
                <a:uLnTx/>
                <a:uFillTx/>
              </a:rPr>
              <a:t>TV</a:t>
            </a:r>
            <a:r>
              <a:rPr kumimoji="0" lang="en-US" sz="1200" b="0" i="0" u="sng" strike="noStrike" kern="0" cap="none" spc="0" normalizeH="0" noProof="0" dirty="0">
                <a:ln>
                  <a:noFill/>
                </a:ln>
                <a:solidFill>
                  <a:schemeClr val="tx1"/>
                </a:solidFill>
                <a:effectLst/>
                <a:uLnTx/>
                <a:uFillTx/>
              </a:rPr>
              <a:t> Spend &amp; Monthly Unique Visitors</a:t>
            </a:r>
            <a:endParaRPr kumimoji="0" lang="en-US" sz="1200" b="0" i="0" u="sng" strike="noStrike" kern="0" cap="none" spc="0" normalizeH="0" baseline="0" noProof="0" dirty="0">
              <a:ln>
                <a:noFill/>
              </a:ln>
              <a:solidFill>
                <a:schemeClr val="tx1"/>
              </a:solidFill>
              <a:effectLst/>
              <a:uLnTx/>
              <a:uFillTx/>
            </a:endParaRPr>
          </a:p>
        </p:txBody>
      </p:sp>
      <p:sp>
        <p:nvSpPr>
          <p:cNvPr id="115" name="Down Arrow 114"/>
          <p:cNvSpPr/>
          <p:nvPr/>
        </p:nvSpPr>
        <p:spPr>
          <a:xfrm>
            <a:off x="1241410" y="2449680"/>
            <a:ext cx="145971" cy="21605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6" name="Down Arrow 115"/>
          <p:cNvSpPr/>
          <p:nvPr/>
        </p:nvSpPr>
        <p:spPr>
          <a:xfrm rot="10800000">
            <a:off x="1292881" y="2076339"/>
            <a:ext cx="136471" cy="216051"/>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8" name="Rounded Rectangle 187"/>
          <p:cNvSpPr/>
          <p:nvPr/>
        </p:nvSpPr>
        <p:spPr>
          <a:xfrm>
            <a:off x="5218997" y="1757829"/>
            <a:ext cx="3163003" cy="8638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sng" strike="noStrike" kern="0" cap="none" spc="0" normalizeH="0" baseline="0" noProof="0" dirty="0">
                <a:ln>
                  <a:noFill/>
                </a:ln>
                <a:solidFill>
                  <a:schemeClr val="tx1"/>
                </a:solidFill>
                <a:effectLst/>
                <a:uLnTx/>
                <a:uFillTx/>
              </a:rPr>
              <a:t>1 Brand</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 b="1" i="0" u="sng" strike="noStrike" kern="0" cap="none" spc="0" normalizeH="0" baseline="0" noProof="0" dirty="0">
              <a:ln>
                <a:noFill/>
              </a:ln>
              <a:solidFill>
                <a:schemeClr val="tx1"/>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1" u="sng" strike="noStrike" kern="0" cap="none" spc="0" normalizeH="0" baseline="0" noProof="0" dirty="0">
                <a:ln>
                  <a:noFill/>
                </a:ln>
                <a:solidFill>
                  <a:schemeClr val="tx1"/>
                </a:solidFill>
                <a:effectLst/>
                <a:uLnTx/>
                <a:uFillTx/>
              </a:rPr>
              <a:t>Lack of correlation</a:t>
            </a:r>
            <a:r>
              <a:rPr kumimoji="0" lang="en-US" sz="1200" b="0" i="0" u="sng" strike="noStrike" kern="0" cap="none" spc="0" normalizeH="0" baseline="0" noProof="0" dirty="0">
                <a:ln>
                  <a:noFill/>
                </a:ln>
                <a:solidFill>
                  <a:schemeClr val="tx1"/>
                </a:solidFill>
                <a:effectLst/>
                <a:uLnTx/>
                <a:uFillTx/>
              </a:rPr>
              <a:t> between </a:t>
            </a:r>
            <a:r>
              <a:rPr lang="en-US" sz="1200" u="sng" kern="0" dirty="0">
                <a:solidFill>
                  <a:schemeClr val="tx1"/>
                </a:solidFill>
              </a:rPr>
              <a:t>TV Spend &amp;</a:t>
            </a:r>
            <a:r>
              <a:rPr kumimoji="0" lang="en-US" sz="1200" b="0" i="0" u="sng" strike="noStrike" kern="0" cap="none" spc="0" normalizeH="0" baseline="0" noProof="0" dirty="0">
                <a:ln>
                  <a:noFill/>
                </a:ln>
                <a:solidFill>
                  <a:schemeClr val="tx1"/>
                </a:solidFill>
                <a:effectLst/>
                <a:uLnTx/>
                <a:uFillTx/>
              </a:rPr>
              <a:t> Monthly Unique Visitors</a:t>
            </a:r>
          </a:p>
        </p:txBody>
      </p:sp>
      <p:sp>
        <p:nvSpPr>
          <p:cNvPr id="190" name="Rectangle 189"/>
          <p:cNvSpPr/>
          <p:nvPr/>
        </p:nvSpPr>
        <p:spPr>
          <a:xfrm>
            <a:off x="199522" y="2831974"/>
            <a:ext cx="4270918" cy="3179501"/>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1" name="Rectangle 190"/>
          <p:cNvSpPr/>
          <p:nvPr/>
        </p:nvSpPr>
        <p:spPr>
          <a:xfrm>
            <a:off x="5442624" y="2831974"/>
            <a:ext cx="2819400" cy="1306522"/>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63" name="Picture 12" descr="Image result for volkswagen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132" y="4462562"/>
            <a:ext cx="2574119" cy="144794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8" descr="Image result for mercedes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132" y="2876256"/>
            <a:ext cx="2951574" cy="152051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Image result for land rover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4981" y="4685719"/>
            <a:ext cx="1979161" cy="1053905"/>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4" descr="Image result for bmw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0125" y="2951157"/>
            <a:ext cx="1330938" cy="1330938"/>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6" descr="Image result for audi logo"/>
          <p:cNvPicPr>
            <a:picLocks noChangeAspect="1" noChangeArrowheads="1"/>
          </p:cNvPicPr>
          <p:nvPr/>
        </p:nvPicPr>
        <p:blipFill rotWithShape="1">
          <a:blip r:embed="rId6">
            <a:extLst>
              <a:ext uri="{28A0092B-C50C-407E-A947-70E740481C1C}">
                <a14:useLocalDpi xmlns:a14="http://schemas.microsoft.com/office/drawing/2010/main" val="0"/>
              </a:ext>
            </a:extLst>
          </a:blip>
          <a:srcRect t="30666" b="19238"/>
          <a:stretch/>
        </p:blipFill>
        <p:spPr bwMode="auto">
          <a:xfrm>
            <a:off x="5870642" y="3013450"/>
            <a:ext cx="1939997" cy="97184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3B89D8F9-0BBD-43D6-A761-B28AD40A9FEE}"/>
              </a:ext>
            </a:extLst>
          </p:cNvPr>
          <p:cNvSpPr txBox="1"/>
          <p:nvPr/>
        </p:nvSpPr>
        <p:spPr>
          <a:xfrm>
            <a:off x="199522" y="213002"/>
            <a:ext cx="8792078" cy="85151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600" b="1" u="sng" spc="-100" dirty="0">
                <a:latin typeface="Trebuchet MS"/>
                <a:ea typeface="+mj-ea"/>
              </a:rPr>
              <a:t>European</a:t>
            </a:r>
            <a:r>
              <a:rPr lang="en-US" sz="2600" b="1" spc="-100" dirty="0">
                <a:latin typeface="Trebuchet MS"/>
                <a:ea typeface="+mj-ea"/>
              </a:rPr>
              <a:t> Auto Segment</a:t>
            </a:r>
            <a:r>
              <a:rPr lang="en-US" sz="2600" spc="-100" dirty="0">
                <a:latin typeface="Trebuchet MS"/>
                <a:ea typeface="+mj-ea"/>
              </a:rPr>
              <a:t>:</a:t>
            </a:r>
          </a:p>
          <a:p>
            <a:pPr algn="ctr" defTabSz="914400">
              <a:lnSpc>
                <a:spcPts val="2800"/>
              </a:lnSpc>
              <a:spcBef>
                <a:spcPct val="0"/>
              </a:spcBef>
              <a:defRPr/>
            </a:pPr>
            <a:r>
              <a:rPr lang="en-US" sz="2600" spc="-100" dirty="0">
                <a:latin typeface="Trebuchet MS"/>
                <a:ea typeface="+mj-ea"/>
              </a:rPr>
              <a:t>An </a:t>
            </a:r>
            <a:r>
              <a:rPr lang="en-US" sz="2600" i="1" spc="-100" dirty="0">
                <a:latin typeface="Trebuchet MS"/>
                <a:ea typeface="+mj-ea"/>
              </a:rPr>
              <a:t>80%</a:t>
            </a:r>
            <a:r>
              <a:rPr lang="en-US" sz="2600" spc="-100" dirty="0">
                <a:latin typeface="Trebuchet MS"/>
                <a:ea typeface="+mj-ea"/>
              </a:rPr>
              <a:t> Correlation Between TV Spend &amp; Website Traffic</a:t>
            </a:r>
          </a:p>
        </p:txBody>
      </p:sp>
      <p:sp>
        <p:nvSpPr>
          <p:cNvPr id="18" name="Text Placeholder 3">
            <a:extLst>
              <a:ext uri="{FF2B5EF4-FFF2-40B4-BE49-F238E27FC236}">
                <a16:creationId xmlns:a16="http://schemas.microsoft.com/office/drawing/2014/main" id="{246AB706-B187-4C3A-A15F-D29967A3F576}"/>
              </a:ext>
            </a:extLst>
          </p:cNvPr>
          <p:cNvSpPr txBox="1">
            <a:spLocks/>
          </p:cNvSpPr>
          <p:nvPr/>
        </p:nvSpPr>
        <p:spPr>
          <a:xfrm>
            <a:off x="332256" y="6183445"/>
            <a:ext cx="2863007"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A LOOK UNDER THE HOOD</a:t>
            </a:r>
          </a:p>
        </p:txBody>
      </p:sp>
      <p:sp>
        <p:nvSpPr>
          <p:cNvPr id="19" name="TextBox 18">
            <a:extLst>
              <a:ext uri="{FF2B5EF4-FFF2-40B4-BE49-F238E27FC236}">
                <a16:creationId xmlns:a16="http://schemas.microsoft.com/office/drawing/2014/main" id="{714A0EBE-2BAF-477A-A627-BA678C5B74E1}"/>
              </a:ext>
            </a:extLst>
          </p:cNvPr>
          <p:cNvSpPr txBox="1"/>
          <p:nvPr/>
        </p:nvSpPr>
        <p:spPr>
          <a:xfrm>
            <a:off x="303681" y="6397118"/>
            <a:ext cx="7259169" cy="461665"/>
          </a:xfrm>
          <a:prstGeom prst="rect">
            <a:avLst/>
          </a:prstGeom>
          <a:noFill/>
        </p:spPr>
        <p:txBody>
          <a:bodyPr wrap="square" rtlCol="0">
            <a:spAutoFit/>
          </a:bodyPr>
          <a:lstStyle>
            <a:defPPr>
              <a:defRPr lang="en-US"/>
            </a:defPPr>
            <a:lvl1pPr>
              <a:defRPr sz="800">
                <a:latin typeface="Trebuchet MS" panose="020B0603020202020204" pitchFamily="34" charset="0"/>
              </a:defRPr>
            </a:lvl1pPr>
          </a:lstStyle>
          <a:p>
            <a:r>
              <a:rPr lang="en-US" dirty="0"/>
              <a:t>Source: VAB analysis of comScore </a:t>
            </a:r>
            <a:r>
              <a:rPr lang="en-US" dirty="0" err="1"/>
              <a:t>mediametrix</a:t>
            </a:r>
            <a:r>
              <a:rPr lang="en-US" dirty="0"/>
              <a:t> multiplatform media trend data; total audience (Desktop P2+, Mobile 18+), </a:t>
            </a:r>
            <a:r>
              <a:rPr lang="en-US" altLang="en-US" kern="0" dirty="0">
                <a:ea typeface="ＭＳ Ｐゴシック" pitchFamily="34" charset="-128"/>
              </a:rPr>
              <a:t>Oct ’16 - Dec ‘16 vs Oct ’17 - Dec ‘17 </a:t>
            </a:r>
            <a:r>
              <a:rPr lang="en-US" dirty="0"/>
              <a:t>(calendar months).  VAB analysis of Nielsen Ad Intel data, TV spend (</a:t>
            </a:r>
            <a:r>
              <a:rPr lang="en-US" dirty="0" err="1"/>
              <a:t>natl</a:t>
            </a:r>
            <a:r>
              <a:rPr lang="en-US" dirty="0"/>
              <a:t> cable TV, </a:t>
            </a:r>
            <a:r>
              <a:rPr lang="en-US" dirty="0" err="1"/>
              <a:t>natl</a:t>
            </a:r>
            <a:r>
              <a:rPr lang="en-US" dirty="0"/>
              <a:t> broadcast TV, Spanish </a:t>
            </a:r>
            <a:r>
              <a:rPr lang="en-US" dirty="0" err="1"/>
              <a:t>lang</a:t>
            </a:r>
            <a:r>
              <a:rPr lang="en-US" dirty="0"/>
              <a:t> broadcast TV, Spanish </a:t>
            </a:r>
            <a:r>
              <a:rPr lang="en-US" dirty="0" err="1"/>
              <a:t>lang</a:t>
            </a:r>
            <a:r>
              <a:rPr lang="en-US" dirty="0"/>
              <a:t> cable TV, spot TV, syndication TV), </a:t>
            </a:r>
            <a:r>
              <a:rPr lang="en-US" altLang="en-US" kern="0" dirty="0">
                <a:ea typeface="ＭＳ Ｐゴシック" pitchFamily="34" charset="-128"/>
              </a:rPr>
              <a:t>Oct ’16 - Dec ‘16 vs Oct ’17 - Dec ‘17 </a:t>
            </a:r>
            <a:r>
              <a:rPr lang="en-US" dirty="0"/>
              <a:t>(calendar months). Figures are based on a monthly average within each quarter.</a:t>
            </a:r>
          </a:p>
        </p:txBody>
      </p:sp>
    </p:spTree>
    <p:extLst>
      <p:ext uri="{BB962C8B-B14F-4D97-AF65-F5344CB8AC3E}">
        <p14:creationId xmlns:p14="http://schemas.microsoft.com/office/powerpoint/2010/main" val="9422713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6"/>
          <p:cNvSpPr>
            <a:spLocks noChangeArrowheads="1"/>
          </p:cNvSpPr>
          <p:nvPr/>
        </p:nvSpPr>
        <p:spPr bwMode="auto">
          <a:xfrm>
            <a:off x="508754" y="2396626"/>
            <a:ext cx="8145031" cy="553870"/>
          </a:xfrm>
          <a:prstGeom prst="rect">
            <a:avLst/>
          </a:prstGeom>
          <a:solidFill>
            <a:srgbClr val="FFFD9B"/>
          </a:solidFill>
          <a:ln>
            <a:solidFill>
              <a:schemeClr val="tx1"/>
            </a:solidFill>
          </a:ln>
          <a:extLst/>
        </p:spPr>
        <p:txBody>
          <a:bodyPr/>
          <a:lstStyle>
            <a:lvl1pPr>
              <a:defRPr sz="3200">
                <a:solidFill>
                  <a:schemeClr val="tx1"/>
                </a:solidFill>
                <a:latin typeface="Trebuchet MS" pitchFamily="34" charset="0"/>
                <a:ea typeface="ＭＳ Ｐゴシック" pitchFamily="34" charset="-128"/>
              </a:defRPr>
            </a:lvl1pPr>
            <a:lvl2pPr marL="742950" indent="-285750">
              <a:defRPr sz="3200">
                <a:solidFill>
                  <a:schemeClr val="tx1"/>
                </a:solidFill>
                <a:latin typeface="Trebuchet MS" pitchFamily="34" charset="0"/>
                <a:ea typeface="ＭＳ Ｐゴシック" pitchFamily="34" charset="-128"/>
              </a:defRPr>
            </a:lvl2pPr>
            <a:lvl3pPr marL="1143000" indent="-228600">
              <a:defRPr sz="3200">
                <a:solidFill>
                  <a:schemeClr val="tx1"/>
                </a:solidFill>
                <a:latin typeface="Trebuchet MS" pitchFamily="34" charset="0"/>
                <a:ea typeface="ＭＳ Ｐゴシック" pitchFamily="34" charset="-128"/>
              </a:defRPr>
            </a:lvl3pPr>
            <a:lvl4pPr marL="1600200" indent="-228600">
              <a:defRPr sz="3200">
                <a:solidFill>
                  <a:schemeClr val="tx1"/>
                </a:solidFill>
                <a:latin typeface="Trebuchet MS" pitchFamily="34" charset="0"/>
                <a:ea typeface="ＭＳ Ｐゴシック" pitchFamily="34" charset="-128"/>
              </a:defRPr>
            </a:lvl4pPr>
            <a:lvl5pPr marL="2057400" indent="-228600">
              <a:defRPr sz="3200">
                <a:solidFill>
                  <a:schemeClr val="tx1"/>
                </a:solidFill>
                <a:latin typeface="Trebuchet MS"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Trebuchet MS"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Trebuchet MS"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Trebuchet MS"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Trebuchet MS" pitchFamily="34" charset="0"/>
                <a:ea typeface="ＭＳ Ｐゴシック"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en-US" sz="1800" kern="0" dirty="0"/>
              <a:t>4 European</a:t>
            </a:r>
            <a:r>
              <a:rPr kumimoji="0" lang="en-US" altLang="en-US" sz="1800" b="0" i="0" u="none" strike="noStrike" kern="0" cap="none" spc="0" normalizeH="0" baseline="0" noProof="0" dirty="0">
                <a:ln>
                  <a:noFill/>
                </a:ln>
                <a:effectLst/>
                <a:uLnTx/>
                <a:uFillTx/>
                <a:latin typeface="Trebuchet MS" pitchFamily="34" charset="0"/>
                <a:ea typeface="ＭＳ Ｐゴシック" pitchFamily="34" charset="-128"/>
              </a:rPr>
              <a:t> Automotive Manufacturers: TV Spend vs. Unique Website Visitors</a:t>
            </a:r>
          </a:p>
          <a:p>
            <a:pPr lvl="0" algn="ctr" defTabSz="914400">
              <a:defRPr/>
            </a:pPr>
            <a:r>
              <a:rPr lang="en-US" altLang="en-US" sz="1400" kern="0" dirty="0"/>
              <a:t>4Q “Year Over Year” Comparison (4Q ‘16 vs 4Q ’17)</a:t>
            </a:r>
          </a:p>
        </p:txBody>
      </p:sp>
      <p:sp>
        <p:nvSpPr>
          <p:cNvPr id="13" name="Rectangle 30"/>
          <p:cNvSpPr>
            <a:spLocks noChangeArrowheads="1"/>
          </p:cNvSpPr>
          <p:nvPr/>
        </p:nvSpPr>
        <p:spPr bwMode="auto">
          <a:xfrm>
            <a:off x="402458" y="3613178"/>
            <a:ext cx="2286000" cy="690562"/>
          </a:xfrm>
          <a:prstGeom prst="rect">
            <a:avLst/>
          </a:prstGeom>
          <a:solidFill>
            <a:srgbClr val="00B050"/>
          </a:solidFill>
          <a:ln w="9525">
            <a:solidFill>
              <a:schemeClr val="tx1"/>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0"/>
              </a:spcBef>
              <a:spcAft>
                <a:spcPct val="0"/>
              </a:spcAft>
              <a:buFont typeface="Arial" charset="0"/>
              <a:buNone/>
            </a:pPr>
            <a:r>
              <a:rPr lang="en-US" altLang="en-US" sz="1600" dirty="0">
                <a:solidFill>
                  <a:schemeClr val="bg1"/>
                </a:solidFill>
                <a:latin typeface="Trebuchet MS" pitchFamily="34" charset="0"/>
                <a:ea typeface="ＭＳ Ｐゴシック" pitchFamily="34" charset="-128"/>
                <a:cs typeface="Arial" charset="0"/>
              </a:rPr>
              <a:t>TV Spend Up / </a:t>
            </a:r>
          </a:p>
          <a:p>
            <a:pPr algn="ctr" fontAlgn="base">
              <a:spcBef>
                <a:spcPct val="0"/>
              </a:spcBef>
              <a:spcAft>
                <a:spcPct val="0"/>
              </a:spcAft>
              <a:buFont typeface="Arial" charset="0"/>
              <a:buNone/>
            </a:pPr>
            <a:r>
              <a:rPr lang="en-US" altLang="en-US" sz="1600" dirty="0" err="1">
                <a:solidFill>
                  <a:schemeClr val="bg1"/>
                </a:solidFill>
                <a:latin typeface="Trebuchet MS" pitchFamily="34" charset="0"/>
                <a:ea typeface="ＭＳ Ｐゴシック" pitchFamily="34" charset="-128"/>
                <a:cs typeface="Arial" charset="0"/>
              </a:rPr>
              <a:t>Uniques</a:t>
            </a:r>
            <a:r>
              <a:rPr lang="en-US" altLang="en-US" sz="1600" dirty="0">
                <a:solidFill>
                  <a:schemeClr val="bg1"/>
                </a:solidFill>
                <a:latin typeface="Trebuchet MS" pitchFamily="34" charset="0"/>
                <a:ea typeface="ＭＳ Ｐゴシック" pitchFamily="34" charset="-128"/>
                <a:cs typeface="Arial" charset="0"/>
              </a:rPr>
              <a:t> Up</a:t>
            </a:r>
            <a:endParaRPr lang="en-US" altLang="en-US" sz="1600" b="1" i="1" u="sng" dirty="0">
              <a:solidFill>
                <a:schemeClr val="bg1"/>
              </a:solidFill>
              <a:latin typeface="Trebuchet MS" pitchFamily="34" charset="0"/>
              <a:ea typeface="ＭＳ Ｐゴシック" pitchFamily="34" charset="-128"/>
              <a:cs typeface="Arial" charset="0"/>
            </a:endParaRPr>
          </a:p>
        </p:txBody>
      </p:sp>
      <p:sp>
        <p:nvSpPr>
          <p:cNvPr id="15" name="Rectangle 30"/>
          <p:cNvSpPr>
            <a:spLocks noChangeArrowheads="1"/>
          </p:cNvSpPr>
          <p:nvPr/>
        </p:nvSpPr>
        <p:spPr bwMode="auto">
          <a:xfrm>
            <a:off x="6548761" y="3600665"/>
            <a:ext cx="2286000" cy="690562"/>
          </a:xfrm>
          <a:prstGeom prst="rect">
            <a:avLst/>
          </a:prstGeom>
          <a:solidFill>
            <a:srgbClr val="FF0000"/>
          </a:solidFill>
          <a:ln w="9525">
            <a:solidFill>
              <a:schemeClr val="tx1"/>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0"/>
              </a:spcBef>
              <a:spcAft>
                <a:spcPct val="0"/>
              </a:spcAft>
              <a:buFont typeface="Arial" charset="0"/>
              <a:buNone/>
            </a:pPr>
            <a:r>
              <a:rPr lang="en-US" altLang="en-US" sz="1600" dirty="0">
                <a:solidFill>
                  <a:schemeClr val="bg1"/>
                </a:solidFill>
                <a:latin typeface="Trebuchet MS" pitchFamily="34" charset="0"/>
                <a:ea typeface="ＭＳ Ｐゴシック" pitchFamily="34" charset="-128"/>
                <a:cs typeface="Arial" charset="0"/>
              </a:rPr>
              <a:t>TV Spend Down / </a:t>
            </a:r>
            <a:r>
              <a:rPr lang="en-US" altLang="en-US" sz="1600" dirty="0" err="1">
                <a:solidFill>
                  <a:schemeClr val="bg1"/>
                </a:solidFill>
                <a:latin typeface="Trebuchet MS" pitchFamily="34" charset="0"/>
                <a:ea typeface="ＭＳ Ｐゴシック" pitchFamily="34" charset="-128"/>
                <a:cs typeface="Arial" charset="0"/>
              </a:rPr>
              <a:t>Uniques</a:t>
            </a:r>
            <a:r>
              <a:rPr lang="en-US" altLang="en-US" sz="1600" dirty="0">
                <a:solidFill>
                  <a:schemeClr val="bg1"/>
                </a:solidFill>
                <a:latin typeface="Trebuchet MS" pitchFamily="34" charset="0"/>
                <a:ea typeface="ＭＳ Ｐゴシック" pitchFamily="34" charset="-128"/>
                <a:cs typeface="Arial" charset="0"/>
              </a:rPr>
              <a:t> Down</a:t>
            </a:r>
            <a:endParaRPr lang="en-US" altLang="en-US" sz="1600" b="1" i="1" u="sng" dirty="0">
              <a:solidFill>
                <a:schemeClr val="bg1"/>
              </a:solidFill>
              <a:latin typeface="Trebuchet MS" pitchFamily="34" charset="0"/>
              <a:ea typeface="ＭＳ Ｐゴシック" pitchFamily="34" charset="-128"/>
              <a:cs typeface="Arial" charset="0"/>
            </a:endParaRPr>
          </a:p>
        </p:txBody>
      </p:sp>
      <p:sp>
        <p:nvSpPr>
          <p:cNvPr id="16" name="Rectangle 30"/>
          <p:cNvSpPr>
            <a:spLocks noChangeArrowheads="1"/>
          </p:cNvSpPr>
          <p:nvPr/>
        </p:nvSpPr>
        <p:spPr bwMode="auto">
          <a:xfrm>
            <a:off x="6282061" y="4475377"/>
            <a:ext cx="2819400" cy="1069975"/>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0"/>
              </a:spcBef>
              <a:spcAft>
                <a:spcPct val="0"/>
              </a:spcAft>
              <a:buFont typeface="Arial" charset="0"/>
              <a:buNone/>
            </a:pPr>
            <a:r>
              <a:rPr lang="en-US" altLang="en-US" sz="1600" b="1" u="sng" dirty="0">
                <a:solidFill>
                  <a:srgbClr val="000000"/>
                </a:solidFill>
                <a:latin typeface="Trebuchet MS" pitchFamily="34" charset="0"/>
                <a:ea typeface="ＭＳ Ｐゴシック" pitchFamily="34" charset="-128"/>
                <a:cs typeface="Arial" charset="0"/>
              </a:rPr>
              <a:t>1 Advertiser </a:t>
            </a:r>
          </a:p>
          <a:p>
            <a:pPr algn="ctr" fontAlgn="base">
              <a:spcBef>
                <a:spcPct val="0"/>
              </a:spcBef>
              <a:spcAft>
                <a:spcPct val="0"/>
              </a:spcAft>
              <a:buFont typeface="Arial" charset="0"/>
              <a:buNone/>
            </a:pPr>
            <a:r>
              <a:rPr lang="en-US" altLang="en-US" sz="1600" b="1" i="1" dirty="0">
                <a:solidFill>
                  <a:srgbClr val="000000"/>
                </a:solidFill>
                <a:latin typeface="Trebuchet MS" pitchFamily="34" charset="0"/>
                <a:ea typeface="ＭＳ Ｐゴシック" pitchFamily="34" charset="-128"/>
                <a:cs typeface="Arial" charset="0"/>
              </a:rPr>
              <a:t>On average:</a:t>
            </a:r>
          </a:p>
          <a:p>
            <a:pPr algn="ctr" fontAlgn="base">
              <a:spcBef>
                <a:spcPct val="0"/>
              </a:spcBef>
              <a:spcAft>
                <a:spcPct val="0"/>
              </a:spcAft>
              <a:buFont typeface="Arial" charset="0"/>
              <a:buNone/>
            </a:pPr>
            <a:r>
              <a:rPr lang="en-US" altLang="en-US" sz="1600" b="1" i="1" u="sng" dirty="0">
                <a:solidFill>
                  <a:srgbClr val="FF0000"/>
                </a:solidFill>
                <a:latin typeface="Trebuchet MS" pitchFamily="34" charset="0"/>
                <a:ea typeface="ＭＳ Ｐゴシック" pitchFamily="34" charset="-128"/>
                <a:cs typeface="Arial" charset="0"/>
              </a:rPr>
              <a:t>-22% less</a:t>
            </a:r>
            <a:r>
              <a:rPr lang="en-US" altLang="en-US" sz="1600" b="1" i="1" dirty="0">
                <a:solidFill>
                  <a:srgbClr val="000000"/>
                </a:solidFill>
                <a:latin typeface="Trebuchet MS" pitchFamily="34" charset="0"/>
                <a:ea typeface="ＭＳ Ｐゴシック" pitchFamily="34" charset="-128"/>
                <a:cs typeface="Arial" charset="0"/>
              </a:rPr>
              <a:t> TV Spend</a:t>
            </a:r>
          </a:p>
          <a:p>
            <a:pPr algn="ctr" fontAlgn="base">
              <a:spcBef>
                <a:spcPct val="0"/>
              </a:spcBef>
              <a:spcAft>
                <a:spcPct val="0"/>
              </a:spcAft>
              <a:buFont typeface="Arial" charset="0"/>
              <a:buNone/>
            </a:pPr>
            <a:r>
              <a:rPr lang="en-US" altLang="en-US" sz="1600" b="1" i="1" u="sng" dirty="0">
                <a:solidFill>
                  <a:srgbClr val="FF0000"/>
                </a:solidFill>
                <a:latin typeface="Trebuchet MS" pitchFamily="34" charset="0"/>
                <a:ea typeface="ＭＳ Ｐゴシック" pitchFamily="34" charset="-128"/>
                <a:cs typeface="Arial" charset="0"/>
              </a:rPr>
              <a:t>-2% less</a:t>
            </a:r>
            <a:r>
              <a:rPr lang="en-US" altLang="en-US" sz="1600" dirty="0">
                <a:solidFill>
                  <a:srgbClr val="FF0000"/>
                </a:solidFill>
                <a:latin typeface="Trebuchet MS" pitchFamily="34" charset="0"/>
                <a:ea typeface="ＭＳ Ｐゴシック" pitchFamily="34" charset="-128"/>
                <a:cs typeface="Arial" charset="0"/>
              </a:rPr>
              <a:t> </a:t>
            </a:r>
            <a:r>
              <a:rPr lang="en-US" altLang="en-US" sz="1600" b="1" i="1" dirty="0">
                <a:solidFill>
                  <a:srgbClr val="000000"/>
                </a:solidFill>
                <a:latin typeface="Trebuchet MS" pitchFamily="34" charset="0"/>
                <a:ea typeface="ＭＳ Ｐゴシック" pitchFamily="34" charset="-128"/>
                <a:cs typeface="Arial" charset="0"/>
              </a:rPr>
              <a:t>Unique Visitors </a:t>
            </a:r>
          </a:p>
        </p:txBody>
      </p:sp>
      <p:sp>
        <p:nvSpPr>
          <p:cNvPr id="17" name="Rectangle 30"/>
          <p:cNvSpPr>
            <a:spLocks noChangeArrowheads="1"/>
          </p:cNvSpPr>
          <p:nvPr/>
        </p:nvSpPr>
        <p:spPr bwMode="auto">
          <a:xfrm>
            <a:off x="8878" y="4456140"/>
            <a:ext cx="3000652" cy="1069975"/>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0"/>
              </a:spcBef>
              <a:spcAft>
                <a:spcPct val="0"/>
              </a:spcAft>
              <a:buFont typeface="Arial" charset="0"/>
              <a:buNone/>
            </a:pPr>
            <a:r>
              <a:rPr lang="en-US" altLang="en-US" sz="1600" b="1" u="sng" dirty="0">
                <a:solidFill>
                  <a:srgbClr val="000000"/>
                </a:solidFill>
                <a:latin typeface="Trebuchet MS" pitchFamily="34" charset="0"/>
                <a:ea typeface="ＭＳ Ｐゴシック" pitchFamily="34" charset="-128"/>
                <a:cs typeface="Arial" charset="0"/>
              </a:rPr>
              <a:t>3 Advertisers </a:t>
            </a:r>
          </a:p>
          <a:p>
            <a:pPr algn="ctr" fontAlgn="base">
              <a:spcBef>
                <a:spcPct val="0"/>
              </a:spcBef>
              <a:spcAft>
                <a:spcPct val="0"/>
              </a:spcAft>
              <a:buFont typeface="Arial" charset="0"/>
              <a:buNone/>
            </a:pPr>
            <a:r>
              <a:rPr lang="en-US" altLang="en-US" sz="1600" b="1" i="1" dirty="0">
                <a:solidFill>
                  <a:srgbClr val="000000"/>
                </a:solidFill>
                <a:latin typeface="Trebuchet MS" pitchFamily="34" charset="0"/>
                <a:ea typeface="ＭＳ Ｐゴシック" pitchFamily="34" charset="-128"/>
                <a:cs typeface="Arial" charset="0"/>
              </a:rPr>
              <a:t>On average:</a:t>
            </a:r>
          </a:p>
          <a:p>
            <a:pPr algn="ctr" fontAlgn="base">
              <a:spcBef>
                <a:spcPct val="0"/>
              </a:spcBef>
              <a:spcAft>
                <a:spcPct val="0"/>
              </a:spcAft>
              <a:buFont typeface="Arial" charset="0"/>
              <a:buNone/>
            </a:pPr>
            <a:r>
              <a:rPr lang="en-US" altLang="en-US" sz="1600" b="1" i="1" u="sng" dirty="0">
                <a:solidFill>
                  <a:srgbClr val="00B050"/>
                </a:solidFill>
                <a:latin typeface="Trebuchet MS" pitchFamily="34" charset="0"/>
                <a:ea typeface="ＭＳ Ｐゴシック" pitchFamily="34" charset="-128"/>
                <a:cs typeface="Arial" charset="0"/>
              </a:rPr>
              <a:t>+27% more</a:t>
            </a:r>
            <a:r>
              <a:rPr lang="en-US" altLang="en-US" sz="1600" b="1" i="1" dirty="0">
                <a:solidFill>
                  <a:srgbClr val="00B050"/>
                </a:solidFill>
                <a:latin typeface="Trebuchet MS" pitchFamily="34" charset="0"/>
                <a:ea typeface="ＭＳ Ｐゴシック" pitchFamily="34" charset="-128"/>
                <a:cs typeface="Arial" charset="0"/>
              </a:rPr>
              <a:t> </a:t>
            </a:r>
            <a:r>
              <a:rPr lang="en-US" altLang="en-US" sz="1600" b="1" i="1" dirty="0">
                <a:solidFill>
                  <a:srgbClr val="000000"/>
                </a:solidFill>
                <a:latin typeface="Trebuchet MS" pitchFamily="34" charset="0"/>
                <a:ea typeface="ＭＳ Ｐゴシック" pitchFamily="34" charset="-128"/>
                <a:cs typeface="Arial" charset="0"/>
              </a:rPr>
              <a:t>TV Spend</a:t>
            </a:r>
          </a:p>
          <a:p>
            <a:pPr algn="ctr" fontAlgn="base">
              <a:spcBef>
                <a:spcPct val="0"/>
              </a:spcBef>
              <a:spcAft>
                <a:spcPct val="0"/>
              </a:spcAft>
              <a:buFont typeface="Arial" charset="0"/>
              <a:buNone/>
            </a:pPr>
            <a:r>
              <a:rPr lang="en-US" altLang="en-US" sz="1600" b="1" i="1" u="sng" dirty="0">
                <a:solidFill>
                  <a:srgbClr val="00B050"/>
                </a:solidFill>
                <a:latin typeface="Trebuchet MS" pitchFamily="34" charset="0"/>
                <a:ea typeface="ＭＳ Ｐゴシック" pitchFamily="34" charset="-128"/>
                <a:cs typeface="Arial" charset="0"/>
              </a:rPr>
              <a:t>+36% more</a:t>
            </a:r>
            <a:r>
              <a:rPr lang="en-US" altLang="en-US" sz="1600" dirty="0">
                <a:solidFill>
                  <a:srgbClr val="00B050"/>
                </a:solidFill>
                <a:latin typeface="Trebuchet MS" pitchFamily="34" charset="0"/>
                <a:ea typeface="ＭＳ Ｐゴシック" pitchFamily="34" charset="-128"/>
                <a:cs typeface="Arial" charset="0"/>
              </a:rPr>
              <a:t> </a:t>
            </a:r>
            <a:r>
              <a:rPr lang="en-US" altLang="en-US" sz="1600" b="1" i="1" dirty="0">
                <a:solidFill>
                  <a:srgbClr val="000000"/>
                </a:solidFill>
                <a:latin typeface="Trebuchet MS" pitchFamily="34" charset="0"/>
                <a:ea typeface="ＭＳ Ｐゴシック" pitchFamily="34" charset="-128"/>
                <a:cs typeface="Arial" charset="0"/>
              </a:rPr>
              <a:t>Unique Visitors </a:t>
            </a:r>
          </a:p>
        </p:txBody>
      </p:sp>
      <p:sp>
        <p:nvSpPr>
          <p:cNvPr id="12" name="TextBox 11"/>
          <p:cNvSpPr txBox="1"/>
          <p:nvPr/>
        </p:nvSpPr>
        <p:spPr>
          <a:xfrm>
            <a:off x="178211" y="1677589"/>
            <a:ext cx="8805334" cy="323165"/>
          </a:xfrm>
          <a:prstGeom prst="rect">
            <a:avLst/>
          </a:prstGeom>
          <a:noFill/>
        </p:spPr>
        <p:txBody>
          <a:bodyPr wrap="square" rtlCol="0">
            <a:spAutoFit/>
          </a:bodyPr>
          <a:lstStyle/>
          <a:p>
            <a:pPr algn="ctr"/>
            <a:r>
              <a:rPr lang="en-US" sz="1500" dirty="0">
                <a:latin typeface="Trebuchet MS" panose="020B0603020202020204" pitchFamily="34" charset="0"/>
              </a:rPr>
              <a:t>Shifts in automotive brands’ TV spending aid in accelerating, or decelerating, their website traffic</a:t>
            </a:r>
          </a:p>
        </p:txBody>
      </p:sp>
      <p:grpSp>
        <p:nvGrpSpPr>
          <p:cNvPr id="25" name="Group 24"/>
          <p:cNvGrpSpPr/>
          <p:nvPr/>
        </p:nvGrpSpPr>
        <p:grpSpPr>
          <a:xfrm>
            <a:off x="2743202" y="2950496"/>
            <a:ext cx="3724273" cy="980617"/>
            <a:chOff x="2743202" y="2950496"/>
            <a:chExt cx="3724273" cy="980617"/>
          </a:xfrm>
        </p:grpSpPr>
        <p:cxnSp>
          <p:nvCxnSpPr>
            <p:cNvPr id="26" name="Straight Arrow Connector 25"/>
            <p:cNvCxnSpPr>
              <a:stCxn id="28" idx="2"/>
            </p:cNvCxnSpPr>
            <p:nvPr/>
          </p:nvCxnSpPr>
          <p:spPr>
            <a:xfrm flipH="1">
              <a:off x="2743202" y="3931113"/>
              <a:ext cx="1832728"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8" idx="2"/>
            </p:cNvCxnSpPr>
            <p:nvPr/>
          </p:nvCxnSpPr>
          <p:spPr>
            <a:xfrm>
              <a:off x="4575930" y="3931113"/>
              <a:ext cx="1891545"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4553070" y="2950496"/>
              <a:ext cx="45719" cy="980617"/>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29FDE012-F223-4BE6-9A45-FD04AB5069FD}"/>
              </a:ext>
            </a:extLst>
          </p:cNvPr>
          <p:cNvSpPr txBox="1"/>
          <p:nvPr/>
        </p:nvSpPr>
        <p:spPr>
          <a:xfrm>
            <a:off x="199522" y="213002"/>
            <a:ext cx="8792078" cy="121058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600" b="1" u="sng" spc="-100" dirty="0">
                <a:latin typeface="Trebuchet MS"/>
                <a:ea typeface="+mj-ea"/>
              </a:rPr>
              <a:t>European</a:t>
            </a:r>
            <a:r>
              <a:rPr lang="en-US" sz="2600" b="1" spc="-100" dirty="0">
                <a:latin typeface="Trebuchet MS"/>
                <a:ea typeface="+mj-ea"/>
              </a:rPr>
              <a:t> Auto Segment</a:t>
            </a:r>
            <a:r>
              <a:rPr lang="en-US" sz="2600" spc="-100" dirty="0">
                <a:latin typeface="Trebuchet MS"/>
                <a:ea typeface="+mj-ea"/>
              </a:rPr>
              <a:t>:</a:t>
            </a:r>
          </a:p>
          <a:p>
            <a:pPr marR="0" lvl="0" indent="0" algn="ctr" defTabSz="914400" fontAlgn="auto">
              <a:lnSpc>
                <a:spcPts val="2800"/>
              </a:lnSpc>
              <a:spcBef>
                <a:spcPct val="0"/>
              </a:spcBef>
              <a:spcAft>
                <a:spcPts val="0"/>
              </a:spcAft>
              <a:buClrTx/>
              <a:buSzTx/>
              <a:buFontTx/>
              <a:buNone/>
              <a:tabLst/>
              <a:defRPr/>
            </a:pPr>
            <a:r>
              <a:rPr lang="en-US" sz="2600" spc="-100" dirty="0">
                <a:latin typeface="Trebuchet MS"/>
                <a:ea typeface="+mj-ea"/>
              </a:rPr>
              <a:t>TV Spend Impact On European Auto Manufacturers With </a:t>
            </a:r>
          </a:p>
          <a:p>
            <a:pPr marR="0" lvl="0" indent="0" algn="ctr" defTabSz="914400" fontAlgn="auto">
              <a:lnSpc>
                <a:spcPts val="2800"/>
              </a:lnSpc>
              <a:spcBef>
                <a:spcPct val="0"/>
              </a:spcBef>
              <a:spcAft>
                <a:spcPts val="0"/>
              </a:spcAft>
              <a:buClrTx/>
              <a:buSzTx/>
              <a:buFontTx/>
              <a:buNone/>
              <a:tabLst/>
              <a:defRPr/>
            </a:pPr>
            <a:r>
              <a:rPr lang="en-US" sz="2600" spc="-100" dirty="0">
                <a:latin typeface="Trebuchet MS"/>
                <a:ea typeface="+mj-ea"/>
              </a:rPr>
              <a:t>A Definitive Correlation</a:t>
            </a:r>
          </a:p>
        </p:txBody>
      </p:sp>
      <p:sp>
        <p:nvSpPr>
          <p:cNvPr id="18" name="Text Placeholder 3">
            <a:extLst>
              <a:ext uri="{FF2B5EF4-FFF2-40B4-BE49-F238E27FC236}">
                <a16:creationId xmlns:a16="http://schemas.microsoft.com/office/drawing/2014/main" id="{846197CD-F594-4732-91EF-C872117FEB47}"/>
              </a:ext>
            </a:extLst>
          </p:cNvPr>
          <p:cNvSpPr txBox="1">
            <a:spLocks/>
          </p:cNvSpPr>
          <p:nvPr/>
        </p:nvSpPr>
        <p:spPr>
          <a:xfrm>
            <a:off x="332256" y="6183445"/>
            <a:ext cx="2863007"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A LOOK UNDER THE HOOD</a:t>
            </a:r>
          </a:p>
        </p:txBody>
      </p:sp>
      <p:sp>
        <p:nvSpPr>
          <p:cNvPr id="20" name="TextBox 19">
            <a:extLst>
              <a:ext uri="{FF2B5EF4-FFF2-40B4-BE49-F238E27FC236}">
                <a16:creationId xmlns:a16="http://schemas.microsoft.com/office/drawing/2014/main" id="{9F20E344-A72D-427F-B9C0-DFAFCBE2A1CA}"/>
              </a:ext>
            </a:extLst>
          </p:cNvPr>
          <p:cNvSpPr txBox="1"/>
          <p:nvPr/>
        </p:nvSpPr>
        <p:spPr>
          <a:xfrm>
            <a:off x="303681" y="6397118"/>
            <a:ext cx="7259169" cy="461665"/>
          </a:xfrm>
          <a:prstGeom prst="rect">
            <a:avLst/>
          </a:prstGeom>
          <a:noFill/>
        </p:spPr>
        <p:txBody>
          <a:bodyPr wrap="square" rtlCol="0">
            <a:spAutoFit/>
          </a:bodyPr>
          <a:lstStyle>
            <a:defPPr>
              <a:defRPr lang="en-US"/>
            </a:defPPr>
            <a:lvl1pPr>
              <a:defRPr sz="800">
                <a:latin typeface="Trebuchet MS" panose="020B0603020202020204" pitchFamily="34" charset="0"/>
              </a:defRPr>
            </a:lvl1pPr>
          </a:lstStyle>
          <a:p>
            <a:r>
              <a:rPr lang="en-US" dirty="0"/>
              <a:t>Source: VAB analysis of comScore </a:t>
            </a:r>
            <a:r>
              <a:rPr lang="en-US" dirty="0" err="1"/>
              <a:t>mediametrix</a:t>
            </a:r>
            <a:r>
              <a:rPr lang="en-US" dirty="0"/>
              <a:t> multiplatform media trend data; total audience (Desktop P2+, Mobile 18+), </a:t>
            </a:r>
            <a:r>
              <a:rPr lang="en-US" altLang="en-US" kern="0" dirty="0">
                <a:ea typeface="ＭＳ Ｐゴシック" pitchFamily="34" charset="-128"/>
              </a:rPr>
              <a:t>Oct ’16 - Dec ‘16 vs Oct ’17 - Dec ‘17 </a:t>
            </a:r>
            <a:r>
              <a:rPr lang="en-US" dirty="0"/>
              <a:t>(calendar months).  VAB analysis of Nielsen Ad Intel data, TV spend (</a:t>
            </a:r>
            <a:r>
              <a:rPr lang="en-US" dirty="0" err="1"/>
              <a:t>natl</a:t>
            </a:r>
            <a:r>
              <a:rPr lang="en-US" dirty="0"/>
              <a:t> cable TV, </a:t>
            </a:r>
            <a:r>
              <a:rPr lang="en-US" dirty="0" err="1"/>
              <a:t>natl</a:t>
            </a:r>
            <a:r>
              <a:rPr lang="en-US" dirty="0"/>
              <a:t> broadcast TV, Spanish </a:t>
            </a:r>
            <a:r>
              <a:rPr lang="en-US" dirty="0" err="1"/>
              <a:t>lang</a:t>
            </a:r>
            <a:r>
              <a:rPr lang="en-US" dirty="0"/>
              <a:t> broadcast TV, Spanish </a:t>
            </a:r>
            <a:r>
              <a:rPr lang="en-US" dirty="0" err="1"/>
              <a:t>lang</a:t>
            </a:r>
            <a:r>
              <a:rPr lang="en-US" dirty="0"/>
              <a:t> cable TV, spot TV, syndication TV), </a:t>
            </a:r>
            <a:r>
              <a:rPr lang="en-US" altLang="en-US" kern="0" dirty="0">
                <a:ea typeface="ＭＳ Ｐゴシック" pitchFamily="34" charset="-128"/>
              </a:rPr>
              <a:t>Oct ’16 - Dec ‘16 vs Oct ’17 - Dec ‘17 </a:t>
            </a:r>
            <a:r>
              <a:rPr lang="en-US" dirty="0"/>
              <a:t>(calendar months). Figures are based on a monthly average within each quarter.</a:t>
            </a:r>
          </a:p>
        </p:txBody>
      </p:sp>
    </p:spTree>
    <p:extLst>
      <p:ext uri="{BB962C8B-B14F-4D97-AF65-F5344CB8AC3E}">
        <p14:creationId xmlns:p14="http://schemas.microsoft.com/office/powerpoint/2010/main" val="3941337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759978" y="5514552"/>
            <a:ext cx="3733119" cy="344532"/>
          </a:xfrm>
          <a:prstGeom prst="rect">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pPr>
            <a:endParaRPr lang="en-US" sz="3200">
              <a:solidFill>
                <a:srgbClr val="9BBB59">
                  <a:lumMod val="50000"/>
                </a:srgbClr>
              </a:solidFill>
              <a:latin typeface="Trebuchet MS"/>
            </a:endParaRPr>
          </a:p>
        </p:txBody>
      </p:sp>
      <p:sp>
        <p:nvSpPr>
          <p:cNvPr id="44" name="Rectangle 43"/>
          <p:cNvSpPr/>
          <p:nvPr/>
        </p:nvSpPr>
        <p:spPr>
          <a:xfrm>
            <a:off x="7360974" y="5517481"/>
            <a:ext cx="794345" cy="344532"/>
          </a:xfrm>
          <a:prstGeom prst="rect">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0000"/>
              </a:solidFill>
              <a:effectLst/>
              <a:uLnTx/>
              <a:uFillTx/>
              <a:latin typeface="Trebuchet MS"/>
              <a:ea typeface="+mn-ea"/>
              <a:cs typeface="+mn-cs"/>
            </a:endParaRPr>
          </a:p>
        </p:txBody>
      </p:sp>
      <p:sp>
        <p:nvSpPr>
          <p:cNvPr id="45" name="Rectangle 44"/>
          <p:cNvSpPr/>
          <p:nvPr/>
        </p:nvSpPr>
        <p:spPr>
          <a:xfrm>
            <a:off x="7370189" y="4061445"/>
            <a:ext cx="794345" cy="344532"/>
          </a:xfrm>
          <a:prstGeom prst="rect">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0000"/>
              </a:solidFill>
              <a:effectLst/>
              <a:uLnTx/>
              <a:uFillTx/>
              <a:latin typeface="Trebuchet MS"/>
              <a:ea typeface="+mn-ea"/>
              <a:cs typeface="+mn-cs"/>
            </a:endParaRPr>
          </a:p>
        </p:txBody>
      </p:sp>
      <p:sp>
        <p:nvSpPr>
          <p:cNvPr id="53" name="Rectangle 52"/>
          <p:cNvSpPr/>
          <p:nvPr/>
        </p:nvSpPr>
        <p:spPr>
          <a:xfrm>
            <a:off x="2759978" y="4063177"/>
            <a:ext cx="3733119" cy="344532"/>
          </a:xfrm>
          <a:prstGeom prst="rect">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9BBB59">
                  <a:lumMod val="50000"/>
                </a:srgbClr>
              </a:solidFill>
              <a:effectLst/>
              <a:uLnTx/>
              <a:uFillTx/>
              <a:latin typeface="Trebuchet MS"/>
              <a:ea typeface="+mn-ea"/>
              <a:cs typeface="+mn-cs"/>
            </a:endParaRPr>
          </a:p>
        </p:txBody>
      </p:sp>
      <p:sp>
        <p:nvSpPr>
          <p:cNvPr id="6" name="Rectangle 30"/>
          <p:cNvSpPr>
            <a:spLocks noChangeArrowheads="1"/>
          </p:cNvSpPr>
          <p:nvPr/>
        </p:nvSpPr>
        <p:spPr bwMode="auto">
          <a:xfrm>
            <a:off x="564501" y="2855685"/>
            <a:ext cx="2342980" cy="649288"/>
          </a:xfrm>
          <a:prstGeom prst="rect">
            <a:avLst/>
          </a:prstGeom>
          <a:noFill/>
          <a:ln>
            <a:noFill/>
          </a:ln>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100" b="1" i="0" u="sng" strike="noStrike" kern="1200" cap="none" spc="0" normalizeH="0" baseline="0" noProof="0" dirty="0" err="1">
                <a:ln>
                  <a:noFill/>
                </a:ln>
                <a:solidFill>
                  <a:srgbClr val="000000"/>
                </a:solidFill>
                <a:effectLst/>
                <a:uLnTx/>
                <a:uFillTx/>
                <a:latin typeface="Trebuchet MS" pitchFamily="34" charset="0"/>
                <a:ea typeface="ＭＳ Ｐゴシック" pitchFamily="34" charset="-128"/>
                <a:cs typeface="Arial" charset="0"/>
              </a:rPr>
              <a:t>Avg</a:t>
            </a:r>
            <a:r>
              <a:rPr kumimoji="0" lang="en-US" altLang="en-US" sz="1100" b="1" i="0" u="sng"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 Monthly TV Spend (000):</a:t>
            </a:r>
            <a:endParaRPr kumimoji="0" lang="en-US" altLang="en-US" sz="1100" b="0" i="0" u="sng"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8" name="Rectangle 30"/>
          <p:cNvSpPr>
            <a:spLocks noChangeArrowheads="1"/>
          </p:cNvSpPr>
          <p:nvPr/>
        </p:nvSpPr>
        <p:spPr bwMode="auto">
          <a:xfrm>
            <a:off x="318883" y="4431753"/>
            <a:ext cx="2574320" cy="649287"/>
          </a:xfrm>
          <a:prstGeom prst="rect">
            <a:avLst/>
          </a:prstGeom>
          <a:noFill/>
          <a:ln>
            <a:noFill/>
          </a:ln>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457200" rtl="0" eaLnBrk="0" fontAlgn="base" latinLnBrk="0" hangingPunct="0">
              <a:lnSpc>
                <a:spcPct val="100000"/>
              </a:lnSpc>
              <a:spcBef>
                <a:spcPct val="0"/>
              </a:spcBef>
              <a:spcAft>
                <a:spcPct val="0"/>
              </a:spcAft>
              <a:buClrTx/>
              <a:buSzTx/>
              <a:buFont typeface="Arial" charset="0"/>
              <a:buNone/>
              <a:tabLst/>
              <a:defRPr/>
            </a:pPr>
            <a:r>
              <a:rPr kumimoji="0" lang="en-US" altLang="en-US" sz="1100" b="1" i="0" u="sng" strike="noStrike" kern="1200" cap="none" spc="0" normalizeH="0" baseline="0" noProof="0" dirty="0" err="1">
                <a:ln>
                  <a:noFill/>
                </a:ln>
                <a:solidFill>
                  <a:srgbClr val="000000"/>
                </a:solidFill>
                <a:effectLst/>
                <a:uLnTx/>
                <a:uFillTx/>
                <a:latin typeface="Trebuchet MS" pitchFamily="34" charset="0"/>
                <a:ea typeface="ＭＳ Ｐゴシック" pitchFamily="34" charset="-128"/>
                <a:cs typeface="Arial" charset="0"/>
              </a:rPr>
              <a:t>Avg</a:t>
            </a:r>
            <a:r>
              <a:rPr kumimoji="0" lang="en-US" altLang="en-US" sz="1100" b="1" i="0" u="sng"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 Monthly Unique Visitors (000): </a:t>
            </a:r>
            <a:endParaRPr kumimoji="0" lang="en-US" altLang="en-US" sz="1100" b="0" i="0" u="sng"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0" name="Rectangle 30"/>
          <p:cNvSpPr>
            <a:spLocks noChangeArrowheads="1"/>
          </p:cNvSpPr>
          <p:nvPr/>
        </p:nvSpPr>
        <p:spPr bwMode="auto">
          <a:xfrm>
            <a:off x="254239" y="3947355"/>
            <a:ext cx="1990725" cy="533400"/>
          </a:xfrm>
          <a:prstGeom prst="rect">
            <a:avLst/>
          </a:prstGeom>
          <a:noFill/>
          <a:ln>
            <a:noFill/>
          </a:ln>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600" b="1" i="0" u="none" strike="noStrike" kern="1200" cap="none" spc="0" normalizeH="0" baseline="0" noProof="0" dirty="0">
                <a:ln>
                  <a:noFill/>
                </a:ln>
                <a:effectLst/>
                <a:uLnTx/>
                <a:uFillTx/>
                <a:latin typeface="Trebuchet MS" pitchFamily="34" charset="0"/>
                <a:ea typeface="ＭＳ Ｐゴシック" pitchFamily="34" charset="-128"/>
                <a:cs typeface="Arial" charset="0"/>
              </a:rPr>
              <a:t>% Difference:</a:t>
            </a:r>
            <a:endParaRPr kumimoji="0" lang="en-US" altLang="en-US" sz="1600" b="0" i="0" u="none" strike="noStrike" kern="1200" cap="none" spc="0" normalizeH="0" baseline="0" noProof="0" dirty="0">
              <a:ln>
                <a:noFill/>
              </a:ln>
              <a:effectLst/>
              <a:uLnTx/>
              <a:uFillTx/>
              <a:latin typeface="Trebuchet MS" pitchFamily="34" charset="0"/>
              <a:ea typeface="ＭＳ Ｐゴシック" pitchFamily="34" charset="-128"/>
              <a:cs typeface="Arial" charset="0"/>
            </a:endParaRPr>
          </a:p>
        </p:txBody>
      </p:sp>
      <p:sp>
        <p:nvSpPr>
          <p:cNvPr id="11" name="Rectangle 30"/>
          <p:cNvSpPr>
            <a:spLocks noChangeArrowheads="1"/>
          </p:cNvSpPr>
          <p:nvPr/>
        </p:nvSpPr>
        <p:spPr bwMode="auto">
          <a:xfrm>
            <a:off x="263764" y="5423145"/>
            <a:ext cx="1990725" cy="533400"/>
          </a:xfrm>
          <a:prstGeom prst="rect">
            <a:avLst/>
          </a:prstGeom>
          <a:noFill/>
          <a:ln>
            <a:noFill/>
          </a:ln>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1600" b="1" i="0" u="none" strike="noStrike" kern="1200" cap="none" spc="0" normalizeH="0" baseline="0" noProof="0" dirty="0">
                <a:ln>
                  <a:noFill/>
                </a:ln>
                <a:effectLst/>
                <a:uLnTx/>
                <a:uFillTx/>
                <a:latin typeface="Trebuchet MS" pitchFamily="34" charset="0"/>
                <a:ea typeface="ＭＳ Ｐゴシック" pitchFamily="34" charset="-128"/>
                <a:cs typeface="Arial" charset="0"/>
              </a:rPr>
              <a:t>% Difference:</a:t>
            </a:r>
            <a:endParaRPr kumimoji="0" lang="en-US" altLang="en-US" sz="1600" b="0" i="0" u="none" strike="noStrike" kern="1200" cap="none" spc="0" normalizeH="0" baseline="0" noProof="0" dirty="0">
              <a:ln>
                <a:noFill/>
              </a:ln>
              <a:effectLst/>
              <a:uLnTx/>
              <a:uFillTx/>
              <a:latin typeface="Trebuchet MS" pitchFamily="34" charset="0"/>
              <a:ea typeface="ＭＳ Ｐゴシック" pitchFamily="34" charset="-128"/>
              <a:cs typeface="Arial" charset="0"/>
            </a:endParaRPr>
          </a:p>
        </p:txBody>
      </p:sp>
      <p:sp>
        <p:nvSpPr>
          <p:cNvPr id="20" name="Rectangle 30"/>
          <p:cNvSpPr>
            <a:spLocks noChangeArrowheads="1"/>
          </p:cNvSpPr>
          <p:nvPr/>
        </p:nvSpPr>
        <p:spPr bwMode="auto">
          <a:xfrm>
            <a:off x="4959572" y="328526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$6,620</a:t>
            </a:r>
            <a:endParaRPr kumimoji="0" lang="en-US" altLang="en-US" sz="12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21" name="Rectangle 30"/>
          <p:cNvSpPr>
            <a:spLocks noChangeArrowheads="1"/>
          </p:cNvSpPr>
          <p:nvPr/>
        </p:nvSpPr>
        <p:spPr bwMode="auto">
          <a:xfrm>
            <a:off x="4959572" y="3629715"/>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$9,570</a:t>
            </a:r>
            <a:endParaRPr kumimoji="0" lang="en-US" altLang="en-US" sz="12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22" name="Rectangle 54"/>
          <p:cNvSpPr>
            <a:spLocks noChangeArrowheads="1"/>
          </p:cNvSpPr>
          <p:nvPr/>
        </p:nvSpPr>
        <p:spPr bwMode="auto">
          <a:xfrm>
            <a:off x="4959572" y="4023555"/>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600"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a:t>
            </a:r>
            <a:r>
              <a:rPr lang="en-US" altLang="en-US" sz="1600" b="1" dirty="0">
                <a:solidFill>
                  <a:schemeClr val="bg1"/>
                </a:solidFill>
                <a:latin typeface="Trebuchet MS" pitchFamily="34" charset="0"/>
                <a:ea typeface="ＭＳ Ｐゴシック" pitchFamily="34" charset="-128"/>
                <a:cs typeface="Arial" charset="0"/>
              </a:rPr>
              <a:t>45</a:t>
            </a:r>
            <a:r>
              <a:rPr kumimoji="0" lang="en-US" altLang="en-US" sz="1600"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a:t>
            </a:r>
            <a:endParaRPr kumimoji="0" lang="en-US" altLang="en-US" sz="1600"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23" name="Rectangle 30"/>
          <p:cNvSpPr>
            <a:spLocks noChangeArrowheads="1"/>
          </p:cNvSpPr>
          <p:nvPr/>
        </p:nvSpPr>
        <p:spPr bwMode="auto">
          <a:xfrm>
            <a:off x="4959572" y="4846211"/>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effectLst/>
                <a:uLnTx/>
                <a:uFillTx/>
                <a:latin typeface="Trebuchet MS" pitchFamily="34" charset="0"/>
                <a:ea typeface="ＭＳ Ｐゴシック" pitchFamily="34" charset="-128"/>
                <a:cs typeface="Arial" charset="0"/>
              </a:rPr>
              <a:t>487</a:t>
            </a:r>
            <a:endParaRPr kumimoji="0" lang="en-US" altLang="en-US" sz="1200" b="0" i="0" u="none" strike="noStrike" kern="1200" cap="none" spc="0" normalizeH="0" baseline="0" noProof="0" dirty="0">
              <a:ln>
                <a:noFill/>
              </a:ln>
              <a:effectLst/>
              <a:uLnTx/>
              <a:uFillTx/>
              <a:latin typeface="Trebuchet MS" pitchFamily="34" charset="0"/>
              <a:ea typeface="ＭＳ Ｐゴシック" pitchFamily="34" charset="-128"/>
              <a:cs typeface="Arial" charset="0"/>
            </a:endParaRPr>
          </a:p>
        </p:txBody>
      </p:sp>
      <p:sp>
        <p:nvSpPr>
          <p:cNvPr id="24" name="Rectangle 30"/>
          <p:cNvSpPr>
            <a:spLocks noChangeArrowheads="1"/>
          </p:cNvSpPr>
          <p:nvPr/>
        </p:nvSpPr>
        <p:spPr bwMode="auto">
          <a:xfrm>
            <a:off x="4959572" y="511523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718</a:t>
            </a:r>
          </a:p>
        </p:txBody>
      </p:sp>
      <p:sp>
        <p:nvSpPr>
          <p:cNvPr id="25" name="Rectangle 57"/>
          <p:cNvSpPr>
            <a:spLocks noChangeArrowheads="1"/>
          </p:cNvSpPr>
          <p:nvPr/>
        </p:nvSpPr>
        <p:spPr bwMode="auto">
          <a:xfrm>
            <a:off x="4959572" y="549934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600"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a:t>
            </a:r>
            <a:r>
              <a:rPr lang="en-US" altLang="en-US" sz="1600" b="1" dirty="0">
                <a:solidFill>
                  <a:schemeClr val="bg1"/>
                </a:solidFill>
                <a:latin typeface="Trebuchet MS" pitchFamily="34" charset="0"/>
                <a:ea typeface="ＭＳ Ｐゴシック" pitchFamily="34" charset="-128"/>
                <a:cs typeface="Arial" charset="0"/>
              </a:rPr>
              <a:t>48</a:t>
            </a:r>
            <a:r>
              <a:rPr kumimoji="0" lang="en-US" altLang="en-US" sz="1600"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a:t>
            </a:r>
            <a:endParaRPr kumimoji="0" lang="en-US" altLang="en-US" sz="1600"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26" name="Rectangle 30"/>
          <p:cNvSpPr>
            <a:spLocks noChangeArrowheads="1"/>
          </p:cNvSpPr>
          <p:nvPr/>
        </p:nvSpPr>
        <p:spPr bwMode="auto">
          <a:xfrm>
            <a:off x="2529447" y="328526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$51,375</a:t>
            </a:r>
            <a:endParaRPr kumimoji="0" lang="en-US" altLang="en-US" sz="12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27" name="Rectangle 30"/>
          <p:cNvSpPr>
            <a:spLocks noChangeArrowheads="1"/>
          </p:cNvSpPr>
          <p:nvPr/>
        </p:nvSpPr>
        <p:spPr bwMode="auto">
          <a:xfrm>
            <a:off x="2529447" y="3629715"/>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$59,499</a:t>
            </a:r>
            <a:endParaRPr kumimoji="0" lang="en-US" altLang="en-US" sz="12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28" name="Rectangle 54"/>
          <p:cNvSpPr>
            <a:spLocks noChangeArrowheads="1"/>
          </p:cNvSpPr>
          <p:nvPr/>
        </p:nvSpPr>
        <p:spPr bwMode="auto">
          <a:xfrm>
            <a:off x="2529447" y="4023555"/>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600"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a:t>
            </a:r>
            <a:r>
              <a:rPr lang="en-US" altLang="en-US" sz="1600" b="1" dirty="0">
                <a:solidFill>
                  <a:schemeClr val="bg1"/>
                </a:solidFill>
                <a:latin typeface="Trebuchet MS" pitchFamily="34" charset="0"/>
                <a:ea typeface="ＭＳ Ｐゴシック" pitchFamily="34" charset="-128"/>
                <a:cs typeface="Arial" charset="0"/>
              </a:rPr>
              <a:t>16</a:t>
            </a:r>
            <a:r>
              <a:rPr kumimoji="0" lang="en-US" altLang="en-US" sz="1600"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a:t>
            </a:r>
            <a:endParaRPr kumimoji="0" lang="en-US" altLang="en-US" sz="1600"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29" name="Rectangle 30"/>
          <p:cNvSpPr>
            <a:spLocks noChangeArrowheads="1"/>
          </p:cNvSpPr>
          <p:nvPr/>
        </p:nvSpPr>
        <p:spPr bwMode="auto">
          <a:xfrm>
            <a:off x="2529447" y="4846211"/>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effectLst/>
                <a:uLnTx/>
                <a:uFillTx/>
                <a:latin typeface="Trebuchet MS" pitchFamily="34" charset="0"/>
                <a:ea typeface="ＭＳ Ｐゴシック" pitchFamily="34" charset="-128"/>
                <a:cs typeface="Arial" charset="0"/>
              </a:rPr>
              <a:t>1,170</a:t>
            </a:r>
            <a:endParaRPr kumimoji="0" lang="en-US" altLang="en-US" sz="1200" b="0" i="0" u="none" strike="noStrike" kern="1200" cap="none" spc="0" normalizeH="0" baseline="0" noProof="0" dirty="0">
              <a:ln>
                <a:noFill/>
              </a:ln>
              <a:effectLst/>
              <a:uLnTx/>
              <a:uFillTx/>
              <a:latin typeface="Trebuchet MS" pitchFamily="34" charset="0"/>
              <a:ea typeface="ＭＳ Ｐゴシック" pitchFamily="34" charset="-128"/>
              <a:cs typeface="Arial" charset="0"/>
            </a:endParaRPr>
          </a:p>
        </p:txBody>
      </p:sp>
      <p:sp>
        <p:nvSpPr>
          <p:cNvPr id="30" name="Rectangle 30"/>
          <p:cNvSpPr>
            <a:spLocks noChangeArrowheads="1"/>
          </p:cNvSpPr>
          <p:nvPr/>
        </p:nvSpPr>
        <p:spPr bwMode="auto">
          <a:xfrm>
            <a:off x="2529447" y="511523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1,293</a:t>
            </a:r>
            <a:endParaRPr kumimoji="0" lang="en-US" altLang="en-US" sz="12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31" name="Rectangle 57"/>
          <p:cNvSpPr>
            <a:spLocks noChangeArrowheads="1"/>
          </p:cNvSpPr>
          <p:nvPr/>
        </p:nvSpPr>
        <p:spPr bwMode="auto">
          <a:xfrm>
            <a:off x="2529447" y="549934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600"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+10%</a:t>
            </a:r>
            <a:endParaRPr kumimoji="0" lang="en-US" altLang="en-US" sz="1600"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32" name="Rectangle 30"/>
          <p:cNvSpPr>
            <a:spLocks noChangeArrowheads="1"/>
          </p:cNvSpPr>
          <p:nvPr/>
        </p:nvSpPr>
        <p:spPr bwMode="auto">
          <a:xfrm>
            <a:off x="274646" y="3228907"/>
            <a:ext cx="1990725" cy="4937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algn="r" fontAlgn="base">
              <a:spcBef>
                <a:spcPct val="0"/>
              </a:spcBef>
              <a:spcAft>
                <a:spcPct val="0"/>
              </a:spcAft>
              <a:buNone/>
              <a:defRPr/>
            </a:pPr>
            <a:r>
              <a:rPr lang="en-US" altLang="en-US" sz="1200" b="1" dirty="0">
                <a:solidFill>
                  <a:srgbClr val="000000"/>
                </a:solidFill>
                <a:latin typeface="Trebuchet MS" pitchFamily="34" charset="0"/>
                <a:ea typeface="ＭＳ Ｐゴシック" pitchFamily="34" charset="-128"/>
                <a:cs typeface="Arial" charset="0"/>
              </a:rPr>
              <a:t>Oct ‘16 - Dec ’16:</a:t>
            </a:r>
            <a:endParaRPr lang="en-US" altLang="en-US" sz="1200" dirty="0">
              <a:solidFill>
                <a:srgbClr val="000000"/>
              </a:solidFill>
              <a:latin typeface="Trebuchet MS" pitchFamily="34" charset="0"/>
              <a:ea typeface="ＭＳ Ｐゴシック" pitchFamily="34" charset="-128"/>
              <a:cs typeface="Arial" charset="0"/>
            </a:endParaRPr>
          </a:p>
        </p:txBody>
      </p:sp>
      <p:sp>
        <p:nvSpPr>
          <p:cNvPr id="33" name="Rectangle 30"/>
          <p:cNvSpPr>
            <a:spLocks noChangeArrowheads="1"/>
          </p:cNvSpPr>
          <p:nvPr/>
        </p:nvSpPr>
        <p:spPr bwMode="auto">
          <a:xfrm>
            <a:off x="265121" y="3535259"/>
            <a:ext cx="1990725" cy="5699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algn="r" fontAlgn="base">
              <a:spcBef>
                <a:spcPct val="0"/>
              </a:spcBef>
              <a:spcAft>
                <a:spcPct val="0"/>
              </a:spcAft>
              <a:buNone/>
              <a:defRPr/>
            </a:pPr>
            <a:r>
              <a:rPr lang="en-US" altLang="en-US" sz="1200" b="1" dirty="0">
                <a:solidFill>
                  <a:srgbClr val="000000"/>
                </a:solidFill>
                <a:latin typeface="Trebuchet MS" pitchFamily="34" charset="0"/>
                <a:ea typeface="ＭＳ Ｐゴシック" pitchFamily="34" charset="-128"/>
                <a:cs typeface="Arial" charset="0"/>
              </a:rPr>
              <a:t>Oct ‘17 - Dec ’17:</a:t>
            </a:r>
            <a:endParaRPr lang="en-US" altLang="en-US" sz="1200" dirty="0">
              <a:solidFill>
                <a:srgbClr val="000000"/>
              </a:solidFill>
              <a:latin typeface="Trebuchet MS" pitchFamily="34" charset="0"/>
              <a:ea typeface="ＭＳ Ｐゴシック" pitchFamily="34" charset="-128"/>
              <a:cs typeface="Arial" charset="0"/>
            </a:endParaRPr>
          </a:p>
        </p:txBody>
      </p:sp>
      <p:sp>
        <p:nvSpPr>
          <p:cNvPr id="34" name="Rectangle 30"/>
          <p:cNvSpPr>
            <a:spLocks noChangeArrowheads="1"/>
          </p:cNvSpPr>
          <p:nvPr/>
        </p:nvSpPr>
        <p:spPr bwMode="auto">
          <a:xfrm>
            <a:off x="274642" y="4770060"/>
            <a:ext cx="1990725" cy="4937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algn="r" fontAlgn="base">
              <a:spcBef>
                <a:spcPct val="0"/>
              </a:spcBef>
              <a:spcAft>
                <a:spcPct val="0"/>
              </a:spcAft>
              <a:buNone/>
              <a:defRPr/>
            </a:pPr>
            <a:r>
              <a:rPr lang="en-US" altLang="en-US" sz="1200" b="1" dirty="0">
                <a:solidFill>
                  <a:srgbClr val="000000"/>
                </a:solidFill>
                <a:latin typeface="Trebuchet MS" pitchFamily="34" charset="0"/>
                <a:ea typeface="ＭＳ Ｐゴシック" pitchFamily="34" charset="-128"/>
                <a:cs typeface="Arial" charset="0"/>
              </a:rPr>
              <a:t>Oct ‘16 - Dec ’16:</a:t>
            </a:r>
            <a:endParaRPr lang="en-US" altLang="en-US" sz="1200" dirty="0">
              <a:solidFill>
                <a:srgbClr val="000000"/>
              </a:solidFill>
              <a:latin typeface="Trebuchet MS" pitchFamily="34" charset="0"/>
              <a:ea typeface="ＭＳ Ｐゴシック" pitchFamily="34" charset="-128"/>
              <a:cs typeface="Arial" charset="0"/>
            </a:endParaRPr>
          </a:p>
        </p:txBody>
      </p:sp>
      <p:sp>
        <p:nvSpPr>
          <p:cNvPr id="35" name="Rectangle 30"/>
          <p:cNvSpPr>
            <a:spLocks noChangeArrowheads="1"/>
          </p:cNvSpPr>
          <p:nvPr/>
        </p:nvSpPr>
        <p:spPr bwMode="auto">
          <a:xfrm>
            <a:off x="265117" y="5039088"/>
            <a:ext cx="1990725" cy="5699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algn="r" fontAlgn="base">
              <a:spcBef>
                <a:spcPct val="0"/>
              </a:spcBef>
              <a:spcAft>
                <a:spcPct val="0"/>
              </a:spcAft>
              <a:buNone/>
              <a:defRPr/>
            </a:pPr>
            <a:r>
              <a:rPr lang="en-US" altLang="en-US" sz="1200" b="1" dirty="0">
                <a:solidFill>
                  <a:srgbClr val="000000"/>
                </a:solidFill>
                <a:latin typeface="Trebuchet MS" pitchFamily="34" charset="0"/>
                <a:ea typeface="ＭＳ Ｐゴシック" pitchFamily="34" charset="-128"/>
                <a:cs typeface="Arial" charset="0"/>
              </a:rPr>
              <a:t>Oct ‘17 - Dec ’17:</a:t>
            </a:r>
            <a:endParaRPr lang="en-US" altLang="en-US" sz="1200" dirty="0">
              <a:solidFill>
                <a:srgbClr val="000000"/>
              </a:solidFill>
              <a:latin typeface="Trebuchet MS" pitchFamily="34" charset="0"/>
              <a:ea typeface="ＭＳ Ｐゴシック" pitchFamily="34" charset="-128"/>
              <a:cs typeface="Arial" charset="0"/>
            </a:endParaRPr>
          </a:p>
        </p:txBody>
      </p:sp>
      <p:sp>
        <p:nvSpPr>
          <p:cNvPr id="36" name="Rectangle 30"/>
          <p:cNvSpPr>
            <a:spLocks noChangeArrowheads="1"/>
          </p:cNvSpPr>
          <p:nvPr/>
        </p:nvSpPr>
        <p:spPr bwMode="auto">
          <a:xfrm>
            <a:off x="3760066" y="328526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$17,687</a:t>
            </a:r>
            <a:endParaRPr kumimoji="0" lang="en-US" altLang="en-US" sz="12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37" name="Rectangle 30"/>
          <p:cNvSpPr>
            <a:spLocks noChangeArrowheads="1"/>
          </p:cNvSpPr>
          <p:nvPr/>
        </p:nvSpPr>
        <p:spPr bwMode="auto">
          <a:xfrm>
            <a:off x="3760066" y="3629715"/>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$26,818</a:t>
            </a:r>
            <a:endParaRPr kumimoji="0" lang="en-US" altLang="en-US" sz="12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38" name="Rectangle 54"/>
          <p:cNvSpPr>
            <a:spLocks noChangeArrowheads="1"/>
          </p:cNvSpPr>
          <p:nvPr/>
        </p:nvSpPr>
        <p:spPr bwMode="auto">
          <a:xfrm>
            <a:off x="3760066" y="4023555"/>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600"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a:t>
            </a:r>
            <a:r>
              <a:rPr lang="en-US" altLang="en-US" sz="1600" b="1" dirty="0">
                <a:solidFill>
                  <a:schemeClr val="bg1"/>
                </a:solidFill>
                <a:latin typeface="Trebuchet MS" pitchFamily="34" charset="0"/>
                <a:ea typeface="ＭＳ Ｐゴシック" pitchFamily="34" charset="-128"/>
                <a:cs typeface="Arial" charset="0"/>
              </a:rPr>
              <a:t>52</a:t>
            </a:r>
            <a:r>
              <a:rPr kumimoji="0" lang="en-US" altLang="en-US" sz="1600"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a:t>
            </a:r>
            <a:endParaRPr kumimoji="0" lang="en-US" altLang="en-US" sz="1600"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39" name="Rectangle 30"/>
          <p:cNvSpPr>
            <a:spLocks noChangeArrowheads="1"/>
          </p:cNvSpPr>
          <p:nvPr/>
        </p:nvSpPr>
        <p:spPr bwMode="auto">
          <a:xfrm>
            <a:off x="3760066" y="4846211"/>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effectLst/>
                <a:uLnTx/>
                <a:uFillTx/>
                <a:latin typeface="Trebuchet MS" pitchFamily="34" charset="0"/>
                <a:ea typeface="ＭＳ Ｐゴシック" pitchFamily="34" charset="-128"/>
                <a:cs typeface="Arial" charset="0"/>
              </a:rPr>
              <a:t>1,698</a:t>
            </a:r>
          </a:p>
        </p:txBody>
      </p:sp>
      <p:sp>
        <p:nvSpPr>
          <p:cNvPr id="40" name="Rectangle 30"/>
          <p:cNvSpPr>
            <a:spLocks noChangeArrowheads="1"/>
          </p:cNvSpPr>
          <p:nvPr/>
        </p:nvSpPr>
        <p:spPr bwMode="auto">
          <a:xfrm>
            <a:off x="3760066" y="511523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2,555</a:t>
            </a:r>
            <a:endParaRPr kumimoji="0" lang="en-US" altLang="en-US" sz="12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41" name="Rectangle 57"/>
          <p:cNvSpPr>
            <a:spLocks noChangeArrowheads="1"/>
          </p:cNvSpPr>
          <p:nvPr/>
        </p:nvSpPr>
        <p:spPr bwMode="auto">
          <a:xfrm>
            <a:off x="3760066" y="549934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600"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a:t>
            </a:r>
            <a:r>
              <a:rPr lang="en-US" altLang="en-US" sz="1600" b="1" dirty="0">
                <a:solidFill>
                  <a:schemeClr val="bg1"/>
                </a:solidFill>
                <a:latin typeface="Trebuchet MS" pitchFamily="34" charset="0"/>
                <a:ea typeface="ＭＳ Ｐゴシック" pitchFamily="34" charset="-128"/>
                <a:cs typeface="Arial" charset="0"/>
              </a:rPr>
              <a:t>50</a:t>
            </a:r>
            <a:r>
              <a:rPr kumimoji="0" lang="en-US" altLang="en-US" sz="1600"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a:t>
            </a:r>
            <a:endParaRPr kumimoji="0" lang="en-US" altLang="en-US" sz="1600"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46" name="Rectangle 30"/>
          <p:cNvSpPr>
            <a:spLocks noChangeArrowheads="1"/>
          </p:cNvSpPr>
          <p:nvPr/>
        </p:nvSpPr>
        <p:spPr bwMode="auto">
          <a:xfrm>
            <a:off x="6991384" y="3285263"/>
            <a:ext cx="1533525" cy="381000"/>
          </a:xfrm>
          <a:prstGeom prst="rect">
            <a:avLst/>
          </a:prstGeom>
          <a:noFill/>
          <a:ln>
            <a:noFill/>
          </a:ln>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$44,377</a:t>
            </a:r>
            <a:endParaRPr kumimoji="0" lang="en-US" altLang="en-US" sz="12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47" name="Rectangle 30"/>
          <p:cNvSpPr>
            <a:spLocks noChangeArrowheads="1"/>
          </p:cNvSpPr>
          <p:nvPr/>
        </p:nvSpPr>
        <p:spPr bwMode="auto">
          <a:xfrm>
            <a:off x="6991384" y="3629715"/>
            <a:ext cx="1533525" cy="381000"/>
          </a:xfrm>
          <a:prstGeom prst="rect">
            <a:avLst/>
          </a:prstGeom>
          <a:noFill/>
          <a:ln>
            <a:noFill/>
          </a:ln>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$34,469</a:t>
            </a:r>
            <a:endParaRPr kumimoji="0" lang="en-US" altLang="en-US" sz="12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48" name="Rectangle 42"/>
          <p:cNvSpPr>
            <a:spLocks noChangeArrowheads="1"/>
          </p:cNvSpPr>
          <p:nvPr/>
        </p:nvSpPr>
        <p:spPr bwMode="auto">
          <a:xfrm>
            <a:off x="6991384" y="4023555"/>
            <a:ext cx="1533525" cy="381000"/>
          </a:xfrm>
          <a:prstGeom prst="rect">
            <a:avLst/>
          </a:prstGeom>
          <a:noFill/>
          <a:ln>
            <a:noFill/>
          </a:ln>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600"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a:t>
            </a:r>
            <a:r>
              <a:rPr lang="en-US" altLang="en-US" sz="1600" b="1" dirty="0">
                <a:solidFill>
                  <a:schemeClr val="bg1"/>
                </a:solidFill>
                <a:latin typeface="Trebuchet MS" pitchFamily="34" charset="0"/>
                <a:ea typeface="ＭＳ Ｐゴシック" pitchFamily="34" charset="-128"/>
                <a:cs typeface="Arial" charset="0"/>
              </a:rPr>
              <a:t>22</a:t>
            </a:r>
            <a:r>
              <a:rPr kumimoji="0" lang="en-US" altLang="en-US" sz="1600"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a:t>
            </a:r>
            <a:endParaRPr kumimoji="0" lang="en-US" altLang="en-US" sz="1600"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49" name="Rectangle 30"/>
          <p:cNvSpPr>
            <a:spLocks noChangeArrowheads="1"/>
          </p:cNvSpPr>
          <p:nvPr/>
        </p:nvSpPr>
        <p:spPr bwMode="auto">
          <a:xfrm>
            <a:off x="6991384" y="4846211"/>
            <a:ext cx="1533525" cy="381000"/>
          </a:xfrm>
          <a:prstGeom prst="rect">
            <a:avLst/>
          </a:prstGeom>
          <a:noFill/>
          <a:ln>
            <a:noFill/>
          </a:ln>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1,501</a:t>
            </a:r>
            <a:endParaRPr kumimoji="0" lang="en-US" altLang="en-US" sz="12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50" name="Rectangle 30"/>
          <p:cNvSpPr>
            <a:spLocks noChangeArrowheads="1"/>
          </p:cNvSpPr>
          <p:nvPr/>
        </p:nvSpPr>
        <p:spPr bwMode="auto">
          <a:xfrm>
            <a:off x="6969209" y="5115239"/>
            <a:ext cx="1577874" cy="381000"/>
          </a:xfrm>
          <a:prstGeom prst="rect">
            <a:avLst/>
          </a:prstGeom>
          <a:noFill/>
          <a:ln>
            <a:noFill/>
          </a:ln>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1,472</a:t>
            </a:r>
            <a:endParaRPr kumimoji="0" lang="en-US" altLang="en-US" sz="12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51" name="Rectangle 45"/>
          <p:cNvSpPr>
            <a:spLocks noChangeArrowheads="1"/>
          </p:cNvSpPr>
          <p:nvPr/>
        </p:nvSpPr>
        <p:spPr bwMode="auto">
          <a:xfrm>
            <a:off x="6999078" y="5486643"/>
            <a:ext cx="1533525" cy="381000"/>
          </a:xfrm>
          <a:prstGeom prst="rect">
            <a:avLst/>
          </a:prstGeom>
          <a:noFill/>
          <a:ln>
            <a:noFill/>
          </a:ln>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600"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a:t>
            </a:r>
            <a:r>
              <a:rPr lang="en-US" altLang="en-US" sz="1600" b="1" dirty="0">
                <a:solidFill>
                  <a:schemeClr val="bg1"/>
                </a:solidFill>
                <a:latin typeface="Trebuchet MS" pitchFamily="34" charset="0"/>
                <a:ea typeface="ＭＳ Ｐゴシック" pitchFamily="34" charset="-128"/>
                <a:cs typeface="Arial" charset="0"/>
              </a:rPr>
              <a:t>2</a:t>
            </a:r>
            <a:r>
              <a:rPr kumimoji="0" lang="en-US" altLang="en-US" sz="1600"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a:t>
            </a:r>
            <a:endParaRPr kumimoji="0" lang="en-US" altLang="en-US" sz="1600"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pic>
        <p:nvPicPr>
          <p:cNvPr id="56" name="Picture 12" descr="Image result for volkswage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1030" y="2587408"/>
            <a:ext cx="1290358" cy="72582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8" descr="Image result for mercedes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32723" y="2576618"/>
            <a:ext cx="1450846" cy="747407"/>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Image result for land rover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5405" y="2678251"/>
            <a:ext cx="1021859" cy="54414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Image result for bmw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7900" y="2611393"/>
            <a:ext cx="677856" cy="677856"/>
          </a:xfrm>
          <a:prstGeom prst="rect">
            <a:avLst/>
          </a:prstGeom>
          <a:noFill/>
          <a:extLst>
            <a:ext uri="{909E8E84-426E-40DD-AFC4-6F175D3DCCD1}">
              <a14:hiddenFill xmlns:a14="http://schemas.microsoft.com/office/drawing/2010/main">
                <a:solidFill>
                  <a:srgbClr val="FFFFFF"/>
                </a:solidFill>
              </a14:hiddenFill>
            </a:ext>
          </a:extLst>
        </p:spPr>
      </p:pic>
      <p:sp>
        <p:nvSpPr>
          <p:cNvPr id="54" name="Rectangle 30">
            <a:extLst>
              <a:ext uri="{FF2B5EF4-FFF2-40B4-BE49-F238E27FC236}">
                <a16:creationId xmlns:a16="http://schemas.microsoft.com/office/drawing/2014/main" id="{AA08B01B-5B3B-40DD-8702-63D6EAE00210}"/>
              </a:ext>
            </a:extLst>
          </p:cNvPr>
          <p:cNvSpPr>
            <a:spLocks noChangeArrowheads="1"/>
          </p:cNvSpPr>
          <p:nvPr/>
        </p:nvSpPr>
        <p:spPr bwMode="auto">
          <a:xfrm>
            <a:off x="6603475" y="2156233"/>
            <a:ext cx="2244071" cy="365000"/>
          </a:xfrm>
          <a:prstGeom prst="rect">
            <a:avLst/>
          </a:prstGeom>
          <a:solidFill>
            <a:srgbClr val="FF0000"/>
          </a:solidFill>
          <a:ln w="9525">
            <a:solidFill>
              <a:schemeClr val="tx1"/>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solidFill>
                  <a:srgbClr val="FFFFFF"/>
                </a:solidFill>
                <a:effectLst/>
                <a:uLnTx/>
                <a:uFillTx/>
                <a:latin typeface="Trebuchet MS" pitchFamily="34" charset="0"/>
                <a:ea typeface="ＭＳ Ｐゴシック" pitchFamily="34" charset="-128"/>
                <a:cs typeface="Arial" charset="0"/>
              </a:rPr>
              <a:t>TV Spend </a:t>
            </a:r>
            <a:r>
              <a:rPr lang="en-US" altLang="en-US" sz="1200" b="1" dirty="0">
                <a:solidFill>
                  <a:srgbClr val="FFFFFF"/>
                </a:solidFill>
                <a:latin typeface="Trebuchet MS" pitchFamily="34" charset="0"/>
                <a:ea typeface="ＭＳ Ｐゴシック" pitchFamily="34" charset="-128"/>
                <a:cs typeface="Arial" charset="0"/>
              </a:rPr>
              <a:t>Down</a:t>
            </a:r>
            <a:r>
              <a:rPr kumimoji="0" lang="en-US" altLang="en-US" sz="1200" b="1" i="0" u="none" strike="noStrike" kern="1200" cap="none" spc="0" normalizeH="0" baseline="0" noProof="0" dirty="0">
                <a:ln>
                  <a:noFill/>
                </a:ln>
                <a:solidFill>
                  <a:srgbClr val="FFFFFF"/>
                </a:solidFill>
                <a:effectLst/>
                <a:uLnTx/>
                <a:uFillTx/>
                <a:latin typeface="Trebuchet MS" pitchFamily="34" charset="0"/>
                <a:ea typeface="ＭＳ Ｐゴシック" pitchFamily="34" charset="-128"/>
                <a:cs typeface="Arial" charset="0"/>
              </a:rPr>
              <a:t>, </a:t>
            </a:r>
          </a:p>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solidFill>
                  <a:srgbClr val="FFFFFF"/>
                </a:solidFill>
                <a:effectLst/>
                <a:uLnTx/>
                <a:uFillTx/>
                <a:latin typeface="Trebuchet MS" pitchFamily="34" charset="0"/>
                <a:ea typeface="ＭＳ Ｐゴシック" pitchFamily="34" charset="-128"/>
                <a:cs typeface="Arial" charset="0"/>
              </a:rPr>
              <a:t>Website Traffic </a:t>
            </a:r>
            <a:r>
              <a:rPr lang="en-US" altLang="en-US" sz="1200" b="1" dirty="0">
                <a:solidFill>
                  <a:srgbClr val="FFFFFF"/>
                </a:solidFill>
                <a:latin typeface="Trebuchet MS" pitchFamily="34" charset="0"/>
                <a:ea typeface="ＭＳ Ｐゴシック" pitchFamily="34" charset="-128"/>
                <a:cs typeface="Arial" charset="0"/>
              </a:rPr>
              <a:t>Down</a:t>
            </a:r>
            <a:r>
              <a:rPr kumimoji="0" lang="en-US" altLang="en-US" sz="1200" b="1" i="0" u="none" strike="noStrike" kern="1200" cap="none" spc="0" normalizeH="0" baseline="0" noProof="0" dirty="0">
                <a:ln>
                  <a:noFill/>
                </a:ln>
                <a:solidFill>
                  <a:srgbClr val="FFFFFF"/>
                </a:solidFill>
                <a:effectLst/>
                <a:uLnTx/>
                <a:uFillTx/>
                <a:latin typeface="Trebuchet MS" pitchFamily="34" charset="0"/>
                <a:ea typeface="ＭＳ Ｐゴシック" pitchFamily="34" charset="-128"/>
                <a:cs typeface="Arial" charset="0"/>
              </a:rPr>
              <a:t> </a:t>
            </a:r>
          </a:p>
        </p:txBody>
      </p:sp>
      <p:sp>
        <p:nvSpPr>
          <p:cNvPr id="60" name="Rectangle 30">
            <a:extLst>
              <a:ext uri="{FF2B5EF4-FFF2-40B4-BE49-F238E27FC236}">
                <a16:creationId xmlns:a16="http://schemas.microsoft.com/office/drawing/2014/main" id="{D3112697-BED1-46B7-84C3-91F63DC469FA}"/>
              </a:ext>
            </a:extLst>
          </p:cNvPr>
          <p:cNvSpPr>
            <a:spLocks noChangeArrowheads="1"/>
          </p:cNvSpPr>
          <p:nvPr/>
        </p:nvSpPr>
        <p:spPr bwMode="auto">
          <a:xfrm>
            <a:off x="2759978" y="1875926"/>
            <a:ext cx="6099472" cy="203407"/>
          </a:xfrm>
          <a:prstGeom prst="rect">
            <a:avLst/>
          </a:prstGeom>
          <a:solidFill>
            <a:srgbClr val="FFFD9B"/>
          </a:solidFill>
          <a:ln w="9525">
            <a:solidFill>
              <a:schemeClr val="tx1"/>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0"/>
              </a:spcBef>
              <a:spcAft>
                <a:spcPct val="0"/>
              </a:spcAft>
              <a:buNone/>
              <a:defRPr/>
            </a:pPr>
            <a:r>
              <a:rPr lang="en-US" altLang="en-US" sz="1200" b="1" dirty="0">
                <a:latin typeface="Trebuchet MS" pitchFamily="34" charset="0"/>
                <a:ea typeface="ＭＳ Ｐゴシック" pitchFamily="34" charset="-128"/>
                <a:cs typeface="Arial" charset="0"/>
              </a:rPr>
              <a:t>4Q “Year Over Year” Comparison (4Q ‘16 vs 4Q ’17)</a:t>
            </a:r>
          </a:p>
        </p:txBody>
      </p:sp>
      <p:sp>
        <p:nvSpPr>
          <p:cNvPr id="61" name="Rectangle 30">
            <a:extLst>
              <a:ext uri="{FF2B5EF4-FFF2-40B4-BE49-F238E27FC236}">
                <a16:creationId xmlns:a16="http://schemas.microsoft.com/office/drawing/2014/main" id="{A1163A5A-6153-4588-9BBC-C4CCF9E7E1C7}"/>
              </a:ext>
            </a:extLst>
          </p:cNvPr>
          <p:cNvSpPr>
            <a:spLocks noChangeArrowheads="1"/>
          </p:cNvSpPr>
          <p:nvPr/>
        </p:nvSpPr>
        <p:spPr bwMode="auto">
          <a:xfrm>
            <a:off x="2759978" y="2156283"/>
            <a:ext cx="3733120" cy="370560"/>
          </a:xfrm>
          <a:prstGeom prst="rect">
            <a:avLst/>
          </a:prstGeom>
          <a:solidFill>
            <a:srgbClr val="00B050"/>
          </a:solidFill>
          <a:ln w="9525">
            <a:solidFill>
              <a:schemeClr val="tx1"/>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solidFill>
                  <a:srgbClr val="FFFFFF"/>
                </a:solidFill>
                <a:effectLst/>
                <a:uLnTx/>
                <a:uFillTx/>
                <a:latin typeface="Trebuchet MS" pitchFamily="34" charset="0"/>
                <a:ea typeface="ＭＳ Ｐゴシック" pitchFamily="34" charset="-128"/>
                <a:cs typeface="Arial" charset="0"/>
              </a:rPr>
              <a:t>TV Spend Up, Website Traffic Up </a:t>
            </a:r>
          </a:p>
        </p:txBody>
      </p:sp>
      <p:sp>
        <p:nvSpPr>
          <p:cNvPr id="63" name="TextBox 62">
            <a:extLst>
              <a:ext uri="{FF2B5EF4-FFF2-40B4-BE49-F238E27FC236}">
                <a16:creationId xmlns:a16="http://schemas.microsoft.com/office/drawing/2014/main" id="{79D630DC-2D89-4CFB-8479-2E53B81DE6B3}"/>
              </a:ext>
            </a:extLst>
          </p:cNvPr>
          <p:cNvSpPr txBox="1"/>
          <p:nvPr/>
        </p:nvSpPr>
        <p:spPr>
          <a:xfrm>
            <a:off x="199522" y="213002"/>
            <a:ext cx="8792078" cy="121058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600" b="1" u="sng" spc="-100" dirty="0">
                <a:latin typeface="Trebuchet MS"/>
                <a:ea typeface="+mj-ea"/>
              </a:rPr>
              <a:t>European</a:t>
            </a:r>
            <a:r>
              <a:rPr lang="en-US" sz="2600" b="1" spc="-100" dirty="0">
                <a:latin typeface="Trebuchet MS"/>
                <a:ea typeface="+mj-ea"/>
              </a:rPr>
              <a:t> Auto Segment</a:t>
            </a:r>
            <a:r>
              <a:rPr lang="en-US" sz="2600" spc="-100" dirty="0">
                <a:latin typeface="Trebuchet MS"/>
                <a:ea typeface="+mj-ea"/>
              </a:rPr>
              <a:t>:</a:t>
            </a:r>
          </a:p>
          <a:p>
            <a:pPr algn="ctr" defTabSz="914400">
              <a:lnSpc>
                <a:spcPts val="2800"/>
              </a:lnSpc>
              <a:spcBef>
                <a:spcPct val="0"/>
              </a:spcBef>
              <a:defRPr/>
            </a:pPr>
            <a:r>
              <a:rPr lang="en-US" sz="2600" spc="-100" dirty="0">
                <a:latin typeface="Trebuchet MS"/>
                <a:ea typeface="+mj-ea"/>
              </a:rPr>
              <a:t>Examples Of Brands’ Demonstrated TV Spend / Website Traffic Correlation</a:t>
            </a:r>
          </a:p>
        </p:txBody>
      </p:sp>
      <p:sp>
        <p:nvSpPr>
          <p:cNvPr id="64" name="Text Placeholder 2">
            <a:extLst>
              <a:ext uri="{FF2B5EF4-FFF2-40B4-BE49-F238E27FC236}">
                <a16:creationId xmlns:a16="http://schemas.microsoft.com/office/drawing/2014/main" id="{B5849E1C-EF74-4556-A9FC-9F945B60B2BF}"/>
              </a:ext>
            </a:extLst>
          </p:cNvPr>
          <p:cNvSpPr>
            <a:spLocks noGrp="1"/>
          </p:cNvSpPr>
          <p:nvPr>
            <p:ph type="body" sz="quarter" idx="13"/>
          </p:nvPr>
        </p:nvSpPr>
        <p:spPr>
          <a:xfrm>
            <a:off x="186996" y="1459450"/>
            <a:ext cx="8805334" cy="368686"/>
          </a:xfrm>
        </p:spPr>
        <p:txBody>
          <a:bodyPr/>
          <a:lstStyle/>
          <a:p>
            <a:r>
              <a:rPr lang="en-US" sz="1400" dirty="0"/>
              <a:t>The below chart reflects the changes in average TV spend and website traffic between 4Q ‘16 &amp; 4Q ‘17</a:t>
            </a:r>
          </a:p>
        </p:txBody>
      </p:sp>
      <p:sp>
        <p:nvSpPr>
          <p:cNvPr id="52" name="Text Placeholder 3">
            <a:extLst>
              <a:ext uri="{FF2B5EF4-FFF2-40B4-BE49-F238E27FC236}">
                <a16:creationId xmlns:a16="http://schemas.microsoft.com/office/drawing/2014/main" id="{53FD716E-5850-430E-9411-2662D1BD56CA}"/>
              </a:ext>
            </a:extLst>
          </p:cNvPr>
          <p:cNvSpPr txBox="1">
            <a:spLocks/>
          </p:cNvSpPr>
          <p:nvPr/>
        </p:nvSpPr>
        <p:spPr>
          <a:xfrm>
            <a:off x="332256" y="6183445"/>
            <a:ext cx="2863007"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A LOOK UNDER THE HOOD</a:t>
            </a:r>
          </a:p>
        </p:txBody>
      </p:sp>
      <p:sp>
        <p:nvSpPr>
          <p:cNvPr id="65" name="TextBox 64">
            <a:extLst>
              <a:ext uri="{FF2B5EF4-FFF2-40B4-BE49-F238E27FC236}">
                <a16:creationId xmlns:a16="http://schemas.microsoft.com/office/drawing/2014/main" id="{001DD8BD-0A7B-4789-8710-515978D24162}"/>
              </a:ext>
            </a:extLst>
          </p:cNvPr>
          <p:cNvSpPr txBox="1"/>
          <p:nvPr/>
        </p:nvSpPr>
        <p:spPr>
          <a:xfrm>
            <a:off x="303681" y="6397118"/>
            <a:ext cx="7259169" cy="461665"/>
          </a:xfrm>
          <a:prstGeom prst="rect">
            <a:avLst/>
          </a:prstGeom>
          <a:noFill/>
        </p:spPr>
        <p:txBody>
          <a:bodyPr wrap="square" rtlCol="0">
            <a:spAutoFit/>
          </a:bodyPr>
          <a:lstStyle>
            <a:defPPr>
              <a:defRPr lang="en-US"/>
            </a:defPPr>
            <a:lvl1pPr>
              <a:defRPr sz="800">
                <a:latin typeface="Trebuchet MS" panose="020B0603020202020204" pitchFamily="34" charset="0"/>
              </a:defRPr>
            </a:lvl1pPr>
          </a:lstStyle>
          <a:p>
            <a:r>
              <a:rPr lang="en-US" dirty="0"/>
              <a:t>Source: VAB analysis of comScore </a:t>
            </a:r>
            <a:r>
              <a:rPr lang="en-US" dirty="0" err="1"/>
              <a:t>mediametrix</a:t>
            </a:r>
            <a:r>
              <a:rPr lang="en-US" dirty="0"/>
              <a:t> multiplatform media trend data; total audience (Desktop P2+, Mobile 18+), </a:t>
            </a:r>
            <a:r>
              <a:rPr lang="en-US" altLang="en-US" kern="0" dirty="0">
                <a:ea typeface="ＭＳ Ｐゴシック" pitchFamily="34" charset="-128"/>
              </a:rPr>
              <a:t>Oct ’16 - Dec ‘16 vs Oct ’17 - Dec ‘17 </a:t>
            </a:r>
            <a:r>
              <a:rPr lang="en-US" dirty="0"/>
              <a:t>(calendar months).  VAB analysis of Nielsen Ad Intel data, TV spend (</a:t>
            </a:r>
            <a:r>
              <a:rPr lang="en-US" dirty="0" err="1"/>
              <a:t>natl</a:t>
            </a:r>
            <a:r>
              <a:rPr lang="en-US" dirty="0"/>
              <a:t> cable TV, </a:t>
            </a:r>
            <a:r>
              <a:rPr lang="en-US" dirty="0" err="1"/>
              <a:t>natl</a:t>
            </a:r>
            <a:r>
              <a:rPr lang="en-US" dirty="0"/>
              <a:t> broadcast TV, Spanish </a:t>
            </a:r>
            <a:r>
              <a:rPr lang="en-US" dirty="0" err="1"/>
              <a:t>lang</a:t>
            </a:r>
            <a:r>
              <a:rPr lang="en-US" dirty="0"/>
              <a:t> broadcast TV, Spanish </a:t>
            </a:r>
            <a:r>
              <a:rPr lang="en-US" dirty="0" err="1"/>
              <a:t>lang</a:t>
            </a:r>
            <a:r>
              <a:rPr lang="en-US" dirty="0"/>
              <a:t> cable TV, spot TV, syndication TV), </a:t>
            </a:r>
            <a:r>
              <a:rPr lang="en-US" altLang="en-US" kern="0" dirty="0">
                <a:ea typeface="ＭＳ Ｐゴシック" pitchFamily="34" charset="-128"/>
              </a:rPr>
              <a:t>Oct ’16 - Dec ‘16 vs Oct ’17 - Dec ‘17 </a:t>
            </a:r>
            <a:r>
              <a:rPr lang="en-US" dirty="0"/>
              <a:t>(calendar months). Figures are based on a monthly average within each quarter.</a:t>
            </a:r>
          </a:p>
        </p:txBody>
      </p:sp>
    </p:spTree>
    <p:extLst>
      <p:ext uri="{BB962C8B-B14F-4D97-AF65-F5344CB8AC3E}">
        <p14:creationId xmlns:p14="http://schemas.microsoft.com/office/powerpoint/2010/main" val="2971067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21270" y="5002207"/>
            <a:ext cx="5624798" cy="1517126"/>
          </a:xfrm>
        </p:spPr>
        <p:txBody>
          <a:bodyPr/>
          <a:lstStyle/>
          <a:p>
            <a:r>
              <a:rPr lang="en-US" dirty="0"/>
              <a:t>TV Spend vs. Other Digital Interactions</a:t>
            </a:r>
          </a:p>
        </p:txBody>
      </p:sp>
    </p:spTree>
    <p:extLst>
      <p:ext uri="{BB962C8B-B14F-4D97-AF65-F5344CB8AC3E}">
        <p14:creationId xmlns:p14="http://schemas.microsoft.com/office/powerpoint/2010/main" val="817745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756752D8-5E75-4778-8519-AC8E05209784}"/>
              </a:ext>
            </a:extLst>
          </p:cNvPr>
          <p:cNvSpPr txBox="1">
            <a:spLocks/>
          </p:cNvSpPr>
          <p:nvPr/>
        </p:nvSpPr>
        <p:spPr>
          <a:xfrm>
            <a:off x="332256" y="6183445"/>
            <a:ext cx="2863007"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A LOOK UNDER THE HOOD</a:t>
            </a:r>
          </a:p>
        </p:txBody>
      </p:sp>
      <p:sp>
        <p:nvSpPr>
          <p:cNvPr id="2" name="Title 1"/>
          <p:cNvSpPr>
            <a:spLocks noGrp="1"/>
          </p:cNvSpPr>
          <p:nvPr>
            <p:ph type="ctrTitle"/>
          </p:nvPr>
        </p:nvSpPr>
        <p:spPr/>
        <p:txBody>
          <a:bodyPr/>
          <a:lstStyle/>
          <a:p>
            <a:r>
              <a:rPr lang="en-US" dirty="0">
                <a:solidFill>
                  <a:schemeClr val="tx1"/>
                </a:solidFill>
              </a:rPr>
              <a:t>Contents</a:t>
            </a:r>
          </a:p>
        </p:txBody>
      </p:sp>
      <p:sp>
        <p:nvSpPr>
          <p:cNvPr id="17" name="TextBox 16"/>
          <p:cNvSpPr txBox="1"/>
          <p:nvPr/>
        </p:nvSpPr>
        <p:spPr>
          <a:xfrm>
            <a:off x="1191913" y="1148514"/>
            <a:ext cx="7039992" cy="47705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effectLst/>
                <a:uLnTx/>
                <a:uFillTx/>
                <a:latin typeface="Trebuchet MS" panose="020B0603020202020204" pitchFamily="34" charset="0"/>
                <a:ea typeface="+mn-ea"/>
                <a:cs typeface="+mn-cs"/>
              </a:rPr>
              <a:t>Overview						3-4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effectLst/>
                <a:uLnTx/>
                <a:uFillTx/>
                <a:latin typeface="Trebuchet MS" panose="020B0603020202020204" pitchFamily="34" charset="0"/>
              </a:rPr>
              <a:t>Automotive Brands					5</a:t>
            </a:r>
            <a:endParaRPr lang="en-US" sz="1400" b="1" kern="0" dirty="0">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effectLst/>
              <a:uLnTx/>
              <a:uFillTx/>
              <a:latin typeface="Trebuchet MS" panose="020B0603020202020204" pitchFamily="34" charset="0"/>
              <a:ea typeface="+mn-ea"/>
              <a:cs typeface="+mn-cs"/>
            </a:endParaRPr>
          </a:p>
          <a:p>
            <a:pPr lvl="0" defTabSz="914400">
              <a:defRPr/>
            </a:pPr>
            <a:r>
              <a:rPr lang="en-US" sz="1600" b="1" kern="0" dirty="0">
                <a:latin typeface="Trebuchet MS" panose="020B0603020202020204" pitchFamily="34" charset="0"/>
              </a:rPr>
              <a:t>TV Spend vs. Website Traffic				6-18</a:t>
            </a:r>
          </a:p>
          <a:p>
            <a:pPr lvl="0" defTabSz="914400">
              <a:defRPr/>
            </a:pPr>
            <a:r>
              <a:rPr lang="en-US" sz="900" b="1" kern="0" dirty="0">
                <a:latin typeface="Trebuchet MS" panose="020B0603020202020204" pitchFamily="34" charset="0"/>
              </a:rPr>
              <a:t>		</a:t>
            </a:r>
            <a:r>
              <a:rPr lang="en-US" sz="1200" kern="0" dirty="0">
                <a:latin typeface="Trebuchet MS" panose="020B0603020202020204" pitchFamily="34" charset="0"/>
              </a:rPr>
              <a:t>Total Universe			7-9</a:t>
            </a:r>
          </a:p>
          <a:p>
            <a:pPr lvl="0" defTabSz="914400">
              <a:defRPr/>
            </a:pPr>
            <a:r>
              <a:rPr lang="en-US" sz="1200" kern="0" dirty="0">
                <a:latin typeface="Trebuchet MS" panose="020B0603020202020204" pitchFamily="34" charset="0"/>
              </a:rPr>
              <a:t>		Domestic Auto Segment			10-12</a:t>
            </a:r>
          </a:p>
          <a:p>
            <a:pPr lvl="0" defTabSz="914400">
              <a:defRPr/>
            </a:pPr>
            <a:r>
              <a:rPr lang="en-US" sz="1200" kern="0" dirty="0">
                <a:latin typeface="Trebuchet MS" panose="020B0603020202020204" pitchFamily="34" charset="0"/>
              </a:rPr>
              <a:t>		Asian Auto Segment			13-15</a:t>
            </a:r>
          </a:p>
          <a:p>
            <a:pPr lvl="0" defTabSz="914400">
              <a:defRPr/>
            </a:pPr>
            <a:r>
              <a:rPr lang="en-US" sz="1200" kern="0" dirty="0">
                <a:latin typeface="Trebuchet MS" panose="020B0603020202020204" pitchFamily="34" charset="0"/>
              </a:rPr>
              <a:t>		European Auto Segment			16-18</a:t>
            </a:r>
          </a:p>
          <a:p>
            <a:pPr lvl="0" defTabSz="914400">
              <a:defRPr/>
            </a:pPr>
            <a:endParaRPr lang="en-US" sz="2400" kern="0" dirty="0">
              <a:latin typeface="Trebuchet MS" panose="020B0603020202020204" pitchFamily="34" charset="0"/>
            </a:endParaRPr>
          </a:p>
          <a:p>
            <a:pPr lvl="0" defTabSz="914400">
              <a:defRPr/>
            </a:pPr>
            <a:r>
              <a:rPr lang="en-US" sz="1600" b="1" kern="0" dirty="0">
                <a:latin typeface="Trebuchet MS" panose="020B0603020202020204" pitchFamily="34" charset="0"/>
              </a:rPr>
              <a:t>TV Spend vs. Other Digital Interactions		19-25</a:t>
            </a:r>
          </a:p>
          <a:p>
            <a:pPr lvl="0" defTabSz="914400">
              <a:defRPr/>
            </a:pPr>
            <a:r>
              <a:rPr lang="en-US" sz="1200" b="1" kern="0" dirty="0">
                <a:latin typeface="Trebuchet MS" panose="020B0603020202020204" pitchFamily="34" charset="0"/>
              </a:rPr>
              <a:t>		</a:t>
            </a:r>
            <a:r>
              <a:rPr lang="en-US" sz="1200" kern="0" dirty="0">
                <a:latin typeface="Trebuchet MS" panose="020B0603020202020204" pitchFamily="34" charset="0"/>
              </a:rPr>
              <a:t>Search Queries			20-21</a:t>
            </a:r>
          </a:p>
          <a:p>
            <a:pPr lvl="0" defTabSz="914400">
              <a:defRPr/>
            </a:pPr>
            <a:r>
              <a:rPr lang="en-US" sz="1200" kern="0" dirty="0">
                <a:latin typeface="Trebuchet MS" panose="020B0603020202020204" pitchFamily="34" charset="0"/>
              </a:rPr>
              <a:t>		Social Actions			22-23</a:t>
            </a:r>
          </a:p>
          <a:p>
            <a:pPr lvl="0" defTabSz="914400">
              <a:defRPr/>
            </a:pPr>
            <a:r>
              <a:rPr lang="en-US" sz="1200" kern="0" dirty="0">
                <a:latin typeface="Trebuchet MS" panose="020B0603020202020204" pitchFamily="34" charset="0"/>
              </a:rPr>
              <a:t>		Online Video Views			24-25</a:t>
            </a:r>
          </a:p>
          <a:p>
            <a:pPr lvl="0" defTabSz="914400">
              <a:defRPr/>
            </a:pPr>
            <a:endParaRPr lang="en-US" sz="2400" b="1" kern="0" dirty="0">
              <a:latin typeface="Trebuchet MS" panose="020B0603020202020204" pitchFamily="34" charset="0"/>
            </a:endParaRPr>
          </a:p>
          <a:p>
            <a:pPr defTabSz="914400">
              <a:defRPr/>
            </a:pPr>
            <a:r>
              <a:rPr lang="en-US" sz="1600" b="1" kern="0" dirty="0">
                <a:latin typeface="Trebuchet MS" panose="020B0603020202020204" pitchFamily="34" charset="0"/>
              </a:rPr>
              <a:t>Summary						26</a:t>
            </a:r>
          </a:p>
          <a:p>
            <a:pPr defTabSz="914400">
              <a:defRPr/>
            </a:pPr>
            <a:endParaRPr lang="en-US" sz="2400" b="1" kern="0" dirty="0">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effectLst/>
                <a:uLnTx/>
                <a:uFillTx/>
                <a:latin typeface="Trebuchet MS" panose="020B0603020202020204" pitchFamily="34" charset="0"/>
                <a:ea typeface="+mn-ea"/>
                <a:cs typeface="+mn-cs"/>
              </a:rPr>
              <a:t>Contact Information				</a:t>
            </a:r>
            <a:r>
              <a:rPr lang="en-US" sz="1600" b="1" kern="0" dirty="0">
                <a:latin typeface="Trebuchet MS" panose="020B0603020202020204" pitchFamily="34" charset="0"/>
              </a:rPr>
              <a:t>27</a:t>
            </a:r>
            <a:endParaRPr kumimoji="0" lang="en-US" sz="1000" b="1" i="0" u="none" strike="noStrike" kern="0" cap="none" spc="0" normalizeH="0" baseline="0" noProof="0" dirty="0">
              <a:ln>
                <a:noFill/>
              </a:ln>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33547846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p:cNvSpPr/>
          <p:nvPr/>
        </p:nvSpPr>
        <p:spPr>
          <a:xfrm>
            <a:off x="1459738" y="1736800"/>
            <a:ext cx="6224525" cy="4249663"/>
          </a:xfrm>
          <a:prstGeom prst="rect">
            <a:avLst/>
          </a:prstGeom>
          <a:solidFill>
            <a:schemeClr val="bg1"/>
          </a:solidFill>
          <a:ln w="571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dirty="0"/>
          </a:p>
        </p:txBody>
      </p:sp>
      <p:sp>
        <p:nvSpPr>
          <p:cNvPr id="6" name="Text Placeholder 2"/>
          <p:cNvSpPr>
            <a:spLocks noGrp="1"/>
          </p:cNvSpPr>
          <p:nvPr>
            <p:ph type="body" sz="quarter" idx="13"/>
          </p:nvPr>
        </p:nvSpPr>
        <p:spPr>
          <a:xfrm>
            <a:off x="169333" y="1204045"/>
            <a:ext cx="8805334" cy="517515"/>
          </a:xfrm>
        </p:spPr>
        <p:txBody>
          <a:bodyPr/>
          <a:lstStyle/>
          <a:p>
            <a:r>
              <a:rPr lang="en-US" sz="1600" b="1" i="1" u="sng" dirty="0"/>
              <a:t>Sampling</a:t>
            </a:r>
            <a:r>
              <a:rPr lang="en-US" sz="1600" b="1" u="sng" dirty="0"/>
              <a:t> of Brands: TV Spend vs. “Search Queries” Q4 YOY % Increase</a:t>
            </a:r>
          </a:p>
          <a:p>
            <a:pPr fontAlgn="base">
              <a:spcBef>
                <a:spcPct val="0"/>
              </a:spcBef>
              <a:spcAft>
                <a:spcPct val="0"/>
              </a:spcAft>
              <a:defRPr/>
            </a:pPr>
            <a:r>
              <a:rPr lang="en-US" altLang="en-US" sz="1400" kern="0" dirty="0">
                <a:latin typeface="Trebuchet MS" pitchFamily="34" charset="0"/>
                <a:ea typeface="ＭＳ Ｐゴシック" pitchFamily="34" charset="-128"/>
              </a:rPr>
              <a:t>4Q “Year </a:t>
            </a:r>
            <a:r>
              <a:rPr lang="en-US" altLang="en-US" sz="1400" kern="0" dirty="0"/>
              <a:t>Over Year” Comparison (4Q</a:t>
            </a:r>
            <a:r>
              <a:rPr lang="en-US" altLang="en-US" sz="1400" kern="0" dirty="0">
                <a:latin typeface="Trebuchet MS" pitchFamily="34" charset="0"/>
                <a:ea typeface="ＭＳ Ｐゴシック" pitchFamily="34" charset="-128"/>
              </a:rPr>
              <a:t> ‘16 vs 4Q ’17)</a:t>
            </a:r>
          </a:p>
          <a:p>
            <a:pPr fontAlgn="base">
              <a:spcBef>
                <a:spcPct val="0"/>
              </a:spcBef>
              <a:spcAft>
                <a:spcPct val="0"/>
              </a:spcAft>
              <a:defRPr/>
            </a:pPr>
            <a:endParaRPr lang="en-US" altLang="en-US" sz="1400" b="1" kern="0" dirty="0">
              <a:latin typeface="Trebuchet MS" pitchFamily="34" charset="0"/>
              <a:ea typeface="ＭＳ Ｐゴシック" pitchFamily="34" charset="-128"/>
            </a:endParaRPr>
          </a:p>
        </p:txBody>
      </p:sp>
      <p:sp>
        <p:nvSpPr>
          <p:cNvPr id="48" name="Text Placeholder 3"/>
          <p:cNvSpPr>
            <a:spLocks noGrp="1"/>
          </p:cNvSpPr>
          <p:nvPr>
            <p:ph type="body" sz="quarter" idx="14"/>
          </p:nvPr>
        </p:nvSpPr>
        <p:spPr>
          <a:xfrm>
            <a:off x="332256" y="6373306"/>
            <a:ext cx="7229130" cy="471174"/>
          </a:xfrm>
        </p:spPr>
        <p:txBody>
          <a:bodyPr/>
          <a:lstStyle/>
          <a:p>
            <a:r>
              <a:rPr lang="en-US" sz="800" dirty="0"/>
              <a:t>Source: VAB analysis of Nielsen Ad Intel data, TV spend (national cable TV, national broadcast TV, Spanish language broadcast TV, Spanish language cable TV, spot TV, syndication TV), </a:t>
            </a:r>
            <a:r>
              <a:rPr lang="en-US" altLang="en-US" sz="800" kern="0" dirty="0">
                <a:latin typeface="Trebuchet MS" pitchFamily="34" charset="0"/>
                <a:ea typeface="ＭＳ Ｐゴシック" pitchFamily="34" charset="-128"/>
              </a:rPr>
              <a:t>Oct ’16 - Dec ‘16 vs Oct ’17 - Dec ‘17 </a:t>
            </a:r>
            <a:r>
              <a:rPr lang="en-US" sz="800" dirty="0"/>
              <a:t>(calendar months). Search queries based on VAB analysis of iSpot.tv data and reflects TV commercial-related searches (Google, Bing, Yahoo!). Search queries are correlated to TV ad airing data.</a:t>
            </a:r>
          </a:p>
        </p:txBody>
      </p:sp>
      <p:sp>
        <p:nvSpPr>
          <p:cNvPr id="52" name="AutoShape 14" descr="Image result for casper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 name="Text Placeholder 2">
            <a:extLst>
              <a:ext uri="{FF2B5EF4-FFF2-40B4-BE49-F238E27FC236}">
                <a16:creationId xmlns:a16="http://schemas.microsoft.com/office/drawing/2014/main" id="{497BFE67-9262-485C-A7EF-5FD94BFF96C2}"/>
              </a:ext>
            </a:extLst>
          </p:cNvPr>
          <p:cNvSpPr txBox="1">
            <a:spLocks/>
          </p:cNvSpPr>
          <p:nvPr/>
        </p:nvSpPr>
        <p:spPr>
          <a:xfrm>
            <a:off x="3795912" y="3799460"/>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solidFill>
                  <a:prstClr val="black"/>
                </a:solidFill>
              </a:rPr>
              <a:t>+12%</a:t>
            </a:r>
          </a:p>
        </p:txBody>
      </p:sp>
      <p:sp>
        <p:nvSpPr>
          <p:cNvPr id="130" name="Text Placeholder 2">
            <a:extLst>
              <a:ext uri="{FF2B5EF4-FFF2-40B4-BE49-F238E27FC236}">
                <a16:creationId xmlns:a16="http://schemas.microsoft.com/office/drawing/2014/main" id="{497BFE67-9262-485C-A7EF-5FD94BFF96C2}"/>
              </a:ext>
            </a:extLst>
          </p:cNvPr>
          <p:cNvSpPr txBox="1">
            <a:spLocks/>
          </p:cNvSpPr>
          <p:nvPr/>
        </p:nvSpPr>
        <p:spPr>
          <a:xfrm>
            <a:off x="5782059" y="3799460"/>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solidFill>
                  <a:prstClr val="black"/>
                </a:solidFill>
              </a:rPr>
              <a:t>+83%</a:t>
            </a:r>
          </a:p>
        </p:txBody>
      </p:sp>
      <p:sp>
        <p:nvSpPr>
          <p:cNvPr id="131" name="Text Placeholder 2">
            <a:extLst>
              <a:ext uri="{FF2B5EF4-FFF2-40B4-BE49-F238E27FC236}">
                <a16:creationId xmlns:a16="http://schemas.microsoft.com/office/drawing/2014/main" id="{497BFE67-9262-485C-A7EF-5FD94BFF96C2}"/>
              </a:ext>
            </a:extLst>
          </p:cNvPr>
          <p:cNvSpPr txBox="1">
            <a:spLocks/>
          </p:cNvSpPr>
          <p:nvPr/>
        </p:nvSpPr>
        <p:spPr>
          <a:xfrm>
            <a:off x="3795912" y="2712515"/>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solidFill>
                  <a:prstClr val="black"/>
                </a:solidFill>
              </a:rPr>
              <a:t>+38%</a:t>
            </a:r>
          </a:p>
        </p:txBody>
      </p:sp>
      <p:sp>
        <p:nvSpPr>
          <p:cNvPr id="132" name="Text Placeholder 2">
            <a:extLst>
              <a:ext uri="{FF2B5EF4-FFF2-40B4-BE49-F238E27FC236}">
                <a16:creationId xmlns:a16="http://schemas.microsoft.com/office/drawing/2014/main" id="{497BFE67-9262-485C-A7EF-5FD94BFF96C2}"/>
              </a:ext>
            </a:extLst>
          </p:cNvPr>
          <p:cNvSpPr txBox="1">
            <a:spLocks/>
          </p:cNvSpPr>
          <p:nvPr/>
        </p:nvSpPr>
        <p:spPr>
          <a:xfrm>
            <a:off x="5782059" y="2712515"/>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solidFill>
                  <a:prstClr val="black"/>
                </a:solidFill>
              </a:rPr>
              <a:t>+135%</a:t>
            </a:r>
          </a:p>
        </p:txBody>
      </p:sp>
      <p:sp>
        <p:nvSpPr>
          <p:cNvPr id="133" name="Text Placeholder 2">
            <a:extLst>
              <a:ext uri="{FF2B5EF4-FFF2-40B4-BE49-F238E27FC236}">
                <a16:creationId xmlns:a16="http://schemas.microsoft.com/office/drawing/2014/main" id="{497BFE67-9262-485C-A7EF-5FD94BFF96C2}"/>
              </a:ext>
            </a:extLst>
          </p:cNvPr>
          <p:cNvSpPr txBox="1">
            <a:spLocks/>
          </p:cNvSpPr>
          <p:nvPr/>
        </p:nvSpPr>
        <p:spPr>
          <a:xfrm>
            <a:off x="3795912" y="4945452"/>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solidFill>
                  <a:prstClr val="black"/>
                </a:solidFill>
              </a:rPr>
              <a:t>+52%</a:t>
            </a:r>
          </a:p>
        </p:txBody>
      </p:sp>
      <p:sp>
        <p:nvSpPr>
          <p:cNvPr id="134" name="Text Placeholder 2">
            <a:extLst>
              <a:ext uri="{FF2B5EF4-FFF2-40B4-BE49-F238E27FC236}">
                <a16:creationId xmlns:a16="http://schemas.microsoft.com/office/drawing/2014/main" id="{497BFE67-9262-485C-A7EF-5FD94BFF96C2}"/>
              </a:ext>
            </a:extLst>
          </p:cNvPr>
          <p:cNvSpPr txBox="1">
            <a:spLocks/>
          </p:cNvSpPr>
          <p:nvPr/>
        </p:nvSpPr>
        <p:spPr>
          <a:xfrm>
            <a:off x="5782059" y="4945452"/>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solidFill>
                  <a:prstClr val="black"/>
                </a:solidFill>
              </a:rPr>
              <a:t>+143%</a:t>
            </a:r>
          </a:p>
        </p:txBody>
      </p:sp>
      <p:sp>
        <p:nvSpPr>
          <p:cNvPr id="137" name="Text Placeholder 2">
            <a:extLst>
              <a:ext uri="{FF2B5EF4-FFF2-40B4-BE49-F238E27FC236}">
                <a16:creationId xmlns:a16="http://schemas.microsoft.com/office/drawing/2014/main" id="{497BFE67-9262-485C-A7EF-5FD94BFF96C2}"/>
              </a:ext>
            </a:extLst>
          </p:cNvPr>
          <p:cNvSpPr txBox="1">
            <a:spLocks/>
          </p:cNvSpPr>
          <p:nvPr/>
        </p:nvSpPr>
        <p:spPr>
          <a:xfrm>
            <a:off x="3795912" y="4291805"/>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solidFill>
                  <a:prstClr val="black"/>
                </a:solidFill>
              </a:rPr>
              <a:t>+10%</a:t>
            </a:r>
          </a:p>
        </p:txBody>
      </p:sp>
      <p:sp>
        <p:nvSpPr>
          <p:cNvPr id="138" name="Text Placeholder 2">
            <a:extLst>
              <a:ext uri="{FF2B5EF4-FFF2-40B4-BE49-F238E27FC236}">
                <a16:creationId xmlns:a16="http://schemas.microsoft.com/office/drawing/2014/main" id="{497BFE67-9262-485C-A7EF-5FD94BFF96C2}"/>
              </a:ext>
            </a:extLst>
          </p:cNvPr>
          <p:cNvSpPr txBox="1">
            <a:spLocks/>
          </p:cNvSpPr>
          <p:nvPr/>
        </p:nvSpPr>
        <p:spPr>
          <a:xfrm>
            <a:off x="5782059" y="4291805"/>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solidFill>
                  <a:prstClr val="black"/>
                </a:solidFill>
              </a:rPr>
              <a:t>+31%</a:t>
            </a:r>
          </a:p>
        </p:txBody>
      </p:sp>
      <p:sp>
        <p:nvSpPr>
          <p:cNvPr id="39" name="Title 1">
            <a:extLst>
              <a:ext uri="{FF2B5EF4-FFF2-40B4-BE49-F238E27FC236}">
                <a16:creationId xmlns:a16="http://schemas.microsoft.com/office/drawing/2014/main" id="{DD641C3B-1434-4872-BB45-822CB32A1E4E}"/>
              </a:ext>
            </a:extLst>
          </p:cNvPr>
          <p:cNvSpPr>
            <a:spLocks noGrp="1"/>
          </p:cNvSpPr>
          <p:nvPr>
            <p:ph type="ctrTitle"/>
          </p:nvPr>
        </p:nvSpPr>
        <p:spPr>
          <a:xfrm>
            <a:off x="204587" y="364933"/>
            <a:ext cx="8770080" cy="794268"/>
          </a:xfrm>
        </p:spPr>
        <p:txBody>
          <a:bodyPr/>
          <a:lstStyle/>
          <a:p>
            <a:pPr defTabSz="914400">
              <a:defRPr/>
            </a:pPr>
            <a:r>
              <a:rPr lang="en-US" b="1" dirty="0">
                <a:solidFill>
                  <a:schemeClr val="tx1"/>
                </a:solidFill>
                <a:cs typeface="+mn-cs"/>
              </a:rPr>
              <a:t>Investigation</a:t>
            </a:r>
            <a:r>
              <a:rPr lang="en-US" dirty="0">
                <a:solidFill>
                  <a:schemeClr val="tx1"/>
                </a:solidFill>
                <a:cs typeface="+mn-cs"/>
              </a:rPr>
              <a:t>: Increased TV Spend Has A Propensity To Drive </a:t>
            </a:r>
            <a:br>
              <a:rPr lang="en-US" dirty="0">
                <a:solidFill>
                  <a:schemeClr val="tx1"/>
                </a:solidFill>
                <a:cs typeface="+mn-cs"/>
              </a:rPr>
            </a:br>
            <a:r>
              <a:rPr lang="en-US" dirty="0">
                <a:solidFill>
                  <a:schemeClr val="tx1"/>
                </a:solidFill>
                <a:cs typeface="+mn-cs"/>
              </a:rPr>
              <a:t>An Even Greater Amount Of Search Queries</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503685" y="2013069"/>
            <a:ext cx="1968261" cy="775954"/>
          </a:xfrm>
          <a:prstGeom prst="rect">
            <a:avLst/>
          </a:prstGeom>
        </p:spPr>
      </p:pic>
      <p:sp>
        <p:nvSpPr>
          <p:cNvPr id="99" name="Text Placeholder 2"/>
          <p:cNvSpPr>
            <a:spLocks noGrp="1"/>
          </p:cNvSpPr>
          <p:nvPr>
            <p:ph type="body" sz="quarter" idx="13"/>
          </p:nvPr>
        </p:nvSpPr>
        <p:spPr>
          <a:xfrm>
            <a:off x="1503686" y="2175852"/>
            <a:ext cx="2012206" cy="368686"/>
          </a:xfrm>
        </p:spPr>
        <p:txBody>
          <a:bodyPr/>
          <a:lstStyle/>
          <a:p>
            <a:r>
              <a:rPr lang="en-US" sz="1600" b="1" u="sng" dirty="0"/>
              <a:t>Brand</a:t>
            </a:r>
          </a:p>
        </p:txBody>
      </p:sp>
      <p:pic>
        <p:nvPicPr>
          <p:cNvPr id="42" name="Picture 4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545757" y="2025863"/>
            <a:ext cx="1968261" cy="775954"/>
          </a:xfrm>
          <a:prstGeom prst="rect">
            <a:avLst/>
          </a:prstGeom>
        </p:spPr>
      </p:pic>
      <p:sp>
        <p:nvSpPr>
          <p:cNvPr id="80" name="Text Placeholder 2"/>
          <p:cNvSpPr>
            <a:spLocks noGrp="1"/>
          </p:cNvSpPr>
          <p:nvPr>
            <p:ph type="body" sz="quarter" idx="13"/>
          </p:nvPr>
        </p:nvSpPr>
        <p:spPr>
          <a:xfrm>
            <a:off x="3573386" y="2182335"/>
            <a:ext cx="1926115" cy="368686"/>
          </a:xfrm>
        </p:spPr>
        <p:txBody>
          <a:bodyPr/>
          <a:lstStyle/>
          <a:p>
            <a:r>
              <a:rPr lang="en-US" sz="1450" b="1" u="sng" dirty="0"/>
              <a:t>TV Spend</a:t>
            </a:r>
          </a:p>
        </p:txBody>
      </p:sp>
      <p:sp>
        <p:nvSpPr>
          <p:cNvPr id="104" name="Rectangle: Rounded Corners 84"/>
          <p:cNvSpPr/>
          <p:nvPr/>
        </p:nvSpPr>
        <p:spPr>
          <a:xfrm>
            <a:off x="5529498" y="1823532"/>
            <a:ext cx="45719" cy="4162931"/>
          </a:xfrm>
          <a:prstGeom prst="round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pic>
        <p:nvPicPr>
          <p:cNvPr id="43" name="Picture 4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593125" y="1970632"/>
            <a:ext cx="1968261" cy="775954"/>
          </a:xfrm>
          <a:prstGeom prst="rect">
            <a:avLst/>
          </a:prstGeom>
        </p:spPr>
      </p:pic>
      <p:sp>
        <p:nvSpPr>
          <p:cNvPr id="18" name="Text Placeholder 2"/>
          <p:cNvSpPr>
            <a:spLocks noGrp="1"/>
          </p:cNvSpPr>
          <p:nvPr>
            <p:ph type="body" sz="quarter" idx="13"/>
          </p:nvPr>
        </p:nvSpPr>
        <p:spPr>
          <a:xfrm>
            <a:off x="5572045" y="2066992"/>
            <a:ext cx="2112217" cy="368686"/>
          </a:xfrm>
        </p:spPr>
        <p:txBody>
          <a:bodyPr/>
          <a:lstStyle/>
          <a:p>
            <a:r>
              <a:rPr lang="en-US" sz="1200" b="1" u="sng" dirty="0"/>
              <a:t>Search </a:t>
            </a:r>
          </a:p>
          <a:p>
            <a:r>
              <a:rPr lang="en-US" sz="1200" b="1" u="sng" dirty="0"/>
              <a:t>Queries</a:t>
            </a:r>
          </a:p>
        </p:txBody>
      </p:sp>
      <p:sp>
        <p:nvSpPr>
          <p:cNvPr id="103" name="Rectangle: Rounded Corners 84"/>
          <p:cNvSpPr/>
          <p:nvPr/>
        </p:nvSpPr>
        <p:spPr>
          <a:xfrm>
            <a:off x="3515892" y="1823532"/>
            <a:ext cx="45719" cy="4162931"/>
          </a:xfrm>
          <a:prstGeom prst="round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pic>
        <p:nvPicPr>
          <p:cNvPr id="45" name="Picture 14" descr="Image result for honda log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186401" y="3687426"/>
            <a:ext cx="819706" cy="59275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Image result for toyot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7676" y="4229182"/>
            <a:ext cx="726823" cy="49393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34" descr="Image result for lincoln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60025" y="2651479"/>
            <a:ext cx="872459" cy="49075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Image result for bmw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01590" y="4815366"/>
            <a:ext cx="538994" cy="538994"/>
          </a:xfrm>
          <a:prstGeom prst="rect">
            <a:avLst/>
          </a:prstGeom>
          <a:noFill/>
          <a:extLst>
            <a:ext uri="{909E8E84-426E-40DD-AFC4-6F175D3DCCD1}">
              <a14:hiddenFill xmlns:a14="http://schemas.microsoft.com/office/drawing/2010/main">
                <a:solidFill>
                  <a:srgbClr val="FFFFFF"/>
                </a:solidFill>
              </a14:hiddenFill>
            </a:ext>
          </a:extLst>
        </p:spPr>
      </p:pic>
      <p:sp>
        <p:nvSpPr>
          <p:cNvPr id="34" name="Text Placeholder 2">
            <a:extLst>
              <a:ext uri="{FF2B5EF4-FFF2-40B4-BE49-F238E27FC236}">
                <a16:creationId xmlns:a16="http://schemas.microsoft.com/office/drawing/2014/main" id="{497BFE67-9262-485C-A7EF-5FD94BFF96C2}"/>
              </a:ext>
            </a:extLst>
          </p:cNvPr>
          <p:cNvSpPr txBox="1">
            <a:spLocks/>
          </p:cNvSpPr>
          <p:nvPr/>
        </p:nvSpPr>
        <p:spPr>
          <a:xfrm>
            <a:off x="3795912" y="5459728"/>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solidFill>
                  <a:prstClr val="black"/>
                </a:solidFill>
              </a:rPr>
              <a:t>+</a:t>
            </a:r>
            <a:r>
              <a:rPr lang="en-US" sz="1400" b="1" dirty="0">
                <a:solidFill>
                  <a:prstClr val="black"/>
                </a:solidFill>
              </a:rPr>
              <a:t>45</a:t>
            </a:r>
            <a:r>
              <a:rPr lang="en-US" sz="1500" b="1" dirty="0">
                <a:solidFill>
                  <a:prstClr val="black"/>
                </a:solidFill>
              </a:rPr>
              <a:t>%</a:t>
            </a:r>
          </a:p>
        </p:txBody>
      </p:sp>
      <p:sp>
        <p:nvSpPr>
          <p:cNvPr id="35" name="Text Placeholder 2">
            <a:extLst>
              <a:ext uri="{FF2B5EF4-FFF2-40B4-BE49-F238E27FC236}">
                <a16:creationId xmlns:a16="http://schemas.microsoft.com/office/drawing/2014/main" id="{497BFE67-9262-485C-A7EF-5FD94BFF96C2}"/>
              </a:ext>
            </a:extLst>
          </p:cNvPr>
          <p:cNvSpPr txBox="1">
            <a:spLocks/>
          </p:cNvSpPr>
          <p:nvPr/>
        </p:nvSpPr>
        <p:spPr>
          <a:xfrm>
            <a:off x="5782059" y="5459728"/>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solidFill>
                  <a:prstClr val="black"/>
                </a:solidFill>
              </a:rPr>
              <a:t>+170%</a:t>
            </a:r>
          </a:p>
        </p:txBody>
      </p:sp>
      <p:pic>
        <p:nvPicPr>
          <p:cNvPr id="37" name="Picture 2" descr="Image result for land rover 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25718" y="5406912"/>
            <a:ext cx="890739" cy="474319"/>
          </a:xfrm>
          <a:prstGeom prst="rect">
            <a:avLst/>
          </a:prstGeom>
          <a:noFill/>
          <a:extLst>
            <a:ext uri="{909E8E84-426E-40DD-AFC4-6F175D3DCCD1}">
              <a14:hiddenFill xmlns:a14="http://schemas.microsoft.com/office/drawing/2010/main">
                <a:solidFill>
                  <a:srgbClr val="FFFFFF"/>
                </a:solidFill>
              </a14:hiddenFill>
            </a:ext>
          </a:extLst>
        </p:spPr>
      </p:pic>
      <p:sp>
        <p:nvSpPr>
          <p:cNvPr id="38" name="Text Placeholder 2">
            <a:extLst>
              <a:ext uri="{FF2B5EF4-FFF2-40B4-BE49-F238E27FC236}">
                <a16:creationId xmlns:a16="http://schemas.microsoft.com/office/drawing/2014/main" id="{497BFE67-9262-485C-A7EF-5FD94BFF96C2}"/>
              </a:ext>
            </a:extLst>
          </p:cNvPr>
          <p:cNvSpPr txBox="1">
            <a:spLocks/>
          </p:cNvSpPr>
          <p:nvPr/>
        </p:nvSpPr>
        <p:spPr>
          <a:xfrm>
            <a:off x="3787542" y="3233712"/>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t>+6%</a:t>
            </a:r>
          </a:p>
        </p:txBody>
      </p:sp>
      <p:sp>
        <p:nvSpPr>
          <p:cNvPr id="40" name="Text Placeholder 2">
            <a:extLst>
              <a:ext uri="{FF2B5EF4-FFF2-40B4-BE49-F238E27FC236}">
                <a16:creationId xmlns:a16="http://schemas.microsoft.com/office/drawing/2014/main" id="{497BFE67-9262-485C-A7EF-5FD94BFF96C2}"/>
              </a:ext>
            </a:extLst>
          </p:cNvPr>
          <p:cNvSpPr txBox="1">
            <a:spLocks/>
          </p:cNvSpPr>
          <p:nvPr/>
        </p:nvSpPr>
        <p:spPr>
          <a:xfrm>
            <a:off x="5773689" y="3233712"/>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t>+92%</a:t>
            </a:r>
          </a:p>
        </p:txBody>
      </p:sp>
      <p:sp>
        <p:nvSpPr>
          <p:cNvPr id="3" name="TextBox 2"/>
          <p:cNvSpPr txBox="1"/>
          <p:nvPr/>
        </p:nvSpPr>
        <p:spPr>
          <a:xfrm>
            <a:off x="477218" y="2800303"/>
            <a:ext cx="876486" cy="276999"/>
          </a:xfrm>
          <a:prstGeom prst="rect">
            <a:avLst/>
          </a:prstGeom>
          <a:noFill/>
        </p:spPr>
        <p:txBody>
          <a:bodyPr wrap="square" rtlCol="0">
            <a:spAutoFit/>
          </a:bodyPr>
          <a:lstStyle/>
          <a:p>
            <a:pPr algn="ctr"/>
            <a:r>
              <a:rPr lang="en-US" sz="1200" dirty="0"/>
              <a:t>Domestic</a:t>
            </a:r>
          </a:p>
        </p:txBody>
      </p:sp>
      <p:sp>
        <p:nvSpPr>
          <p:cNvPr id="51" name="TextBox 50"/>
          <p:cNvSpPr txBox="1"/>
          <p:nvPr/>
        </p:nvSpPr>
        <p:spPr>
          <a:xfrm>
            <a:off x="477218" y="3283100"/>
            <a:ext cx="876486" cy="276999"/>
          </a:xfrm>
          <a:prstGeom prst="rect">
            <a:avLst/>
          </a:prstGeom>
          <a:noFill/>
        </p:spPr>
        <p:txBody>
          <a:bodyPr wrap="square" rtlCol="0">
            <a:spAutoFit/>
          </a:bodyPr>
          <a:lstStyle/>
          <a:p>
            <a:pPr algn="ctr"/>
            <a:r>
              <a:rPr lang="en-US" sz="1200" dirty="0"/>
              <a:t>Domestic</a:t>
            </a:r>
          </a:p>
        </p:txBody>
      </p:sp>
      <p:sp>
        <p:nvSpPr>
          <p:cNvPr id="53" name="TextBox 52"/>
          <p:cNvSpPr txBox="1"/>
          <p:nvPr/>
        </p:nvSpPr>
        <p:spPr>
          <a:xfrm>
            <a:off x="479831" y="3811641"/>
            <a:ext cx="876486" cy="276999"/>
          </a:xfrm>
          <a:prstGeom prst="rect">
            <a:avLst/>
          </a:prstGeom>
          <a:noFill/>
        </p:spPr>
        <p:txBody>
          <a:bodyPr wrap="square" rtlCol="0">
            <a:spAutoFit/>
          </a:bodyPr>
          <a:lstStyle/>
          <a:p>
            <a:pPr algn="ctr"/>
            <a:r>
              <a:rPr lang="en-US" sz="1200" dirty="0"/>
              <a:t>Asian</a:t>
            </a:r>
          </a:p>
        </p:txBody>
      </p:sp>
      <p:sp>
        <p:nvSpPr>
          <p:cNvPr id="54" name="TextBox 53"/>
          <p:cNvSpPr txBox="1"/>
          <p:nvPr/>
        </p:nvSpPr>
        <p:spPr>
          <a:xfrm>
            <a:off x="479831" y="4325361"/>
            <a:ext cx="876486" cy="276999"/>
          </a:xfrm>
          <a:prstGeom prst="rect">
            <a:avLst/>
          </a:prstGeom>
          <a:noFill/>
        </p:spPr>
        <p:txBody>
          <a:bodyPr wrap="square" rtlCol="0">
            <a:spAutoFit/>
          </a:bodyPr>
          <a:lstStyle/>
          <a:p>
            <a:pPr algn="ctr"/>
            <a:r>
              <a:rPr lang="en-US" sz="1200" dirty="0"/>
              <a:t>Asian</a:t>
            </a:r>
          </a:p>
        </p:txBody>
      </p:sp>
      <p:sp>
        <p:nvSpPr>
          <p:cNvPr id="55" name="TextBox 54"/>
          <p:cNvSpPr txBox="1"/>
          <p:nvPr/>
        </p:nvSpPr>
        <p:spPr>
          <a:xfrm>
            <a:off x="490583" y="4932376"/>
            <a:ext cx="876486" cy="276999"/>
          </a:xfrm>
          <a:prstGeom prst="rect">
            <a:avLst/>
          </a:prstGeom>
          <a:noFill/>
        </p:spPr>
        <p:txBody>
          <a:bodyPr wrap="square" rtlCol="0">
            <a:spAutoFit/>
          </a:bodyPr>
          <a:lstStyle/>
          <a:p>
            <a:pPr algn="ctr"/>
            <a:r>
              <a:rPr lang="en-US" sz="1200" dirty="0"/>
              <a:t>European</a:t>
            </a:r>
          </a:p>
        </p:txBody>
      </p:sp>
      <p:sp>
        <p:nvSpPr>
          <p:cNvPr id="56" name="TextBox 55"/>
          <p:cNvSpPr txBox="1"/>
          <p:nvPr/>
        </p:nvSpPr>
        <p:spPr>
          <a:xfrm>
            <a:off x="490583" y="5505571"/>
            <a:ext cx="876486" cy="276999"/>
          </a:xfrm>
          <a:prstGeom prst="rect">
            <a:avLst/>
          </a:prstGeom>
          <a:noFill/>
        </p:spPr>
        <p:txBody>
          <a:bodyPr wrap="square" rtlCol="0">
            <a:spAutoFit/>
          </a:bodyPr>
          <a:lstStyle/>
          <a:p>
            <a:pPr algn="ctr"/>
            <a:r>
              <a:rPr lang="en-US" sz="1200" dirty="0"/>
              <a:t>European</a:t>
            </a:r>
          </a:p>
        </p:txBody>
      </p:sp>
      <p:pic>
        <p:nvPicPr>
          <p:cNvPr id="57" name="Picture 30" descr="Image result for GMC 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41928" y="3241236"/>
            <a:ext cx="1308539" cy="347293"/>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6025CC5A-1403-4994-A8B2-B2EB03C6C3E0}"/>
              </a:ext>
            </a:extLst>
          </p:cNvPr>
          <p:cNvSpPr txBox="1"/>
          <p:nvPr/>
        </p:nvSpPr>
        <p:spPr>
          <a:xfrm>
            <a:off x="478616" y="2273194"/>
            <a:ext cx="876486" cy="276999"/>
          </a:xfrm>
          <a:prstGeom prst="rect">
            <a:avLst/>
          </a:prstGeom>
          <a:noFill/>
        </p:spPr>
        <p:txBody>
          <a:bodyPr wrap="square" rtlCol="0">
            <a:spAutoFit/>
          </a:bodyPr>
          <a:lstStyle/>
          <a:p>
            <a:pPr algn="ctr"/>
            <a:r>
              <a:rPr lang="en-US" sz="1200" u="sng" dirty="0"/>
              <a:t>Category</a:t>
            </a:r>
          </a:p>
        </p:txBody>
      </p:sp>
      <p:sp>
        <p:nvSpPr>
          <p:cNvPr id="44" name="Text Placeholder 3">
            <a:extLst>
              <a:ext uri="{FF2B5EF4-FFF2-40B4-BE49-F238E27FC236}">
                <a16:creationId xmlns:a16="http://schemas.microsoft.com/office/drawing/2014/main" id="{02E48DB9-0176-4ED9-A9E9-43E5A1C49081}"/>
              </a:ext>
            </a:extLst>
          </p:cNvPr>
          <p:cNvSpPr txBox="1">
            <a:spLocks/>
          </p:cNvSpPr>
          <p:nvPr/>
        </p:nvSpPr>
        <p:spPr>
          <a:xfrm>
            <a:off x="332256" y="6183445"/>
            <a:ext cx="2863007"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A LOOK UNDER THE HOOD</a:t>
            </a:r>
          </a:p>
        </p:txBody>
      </p:sp>
    </p:spTree>
    <p:extLst>
      <p:ext uri="{BB962C8B-B14F-4D97-AF65-F5344CB8AC3E}">
        <p14:creationId xmlns:p14="http://schemas.microsoft.com/office/powerpoint/2010/main" val="34804040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p:cNvSpPr/>
          <p:nvPr/>
        </p:nvSpPr>
        <p:spPr>
          <a:xfrm>
            <a:off x="1459738" y="1736800"/>
            <a:ext cx="6224525" cy="4249663"/>
          </a:xfrm>
          <a:prstGeom prst="rect">
            <a:avLst/>
          </a:prstGeom>
          <a:solidFill>
            <a:schemeClr val="bg1"/>
          </a:solidFill>
          <a:ln w="571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dirty="0"/>
          </a:p>
        </p:txBody>
      </p:sp>
      <p:sp>
        <p:nvSpPr>
          <p:cNvPr id="6" name="Text Placeholder 2"/>
          <p:cNvSpPr>
            <a:spLocks noGrp="1"/>
          </p:cNvSpPr>
          <p:nvPr>
            <p:ph type="body" sz="quarter" idx="13"/>
          </p:nvPr>
        </p:nvSpPr>
        <p:spPr>
          <a:xfrm>
            <a:off x="169333" y="1204045"/>
            <a:ext cx="8805334" cy="517515"/>
          </a:xfrm>
        </p:spPr>
        <p:txBody>
          <a:bodyPr/>
          <a:lstStyle/>
          <a:p>
            <a:r>
              <a:rPr lang="en-US" sz="1600" b="1" i="1" u="sng" dirty="0"/>
              <a:t>Sampling</a:t>
            </a:r>
            <a:r>
              <a:rPr lang="en-US" sz="1600" b="1" u="sng" dirty="0"/>
              <a:t> of Brands: TV Spend vs. “Search Queries” Q4 YOY % Increase</a:t>
            </a:r>
          </a:p>
          <a:p>
            <a:pPr fontAlgn="base">
              <a:spcBef>
                <a:spcPct val="0"/>
              </a:spcBef>
              <a:spcAft>
                <a:spcPct val="0"/>
              </a:spcAft>
              <a:defRPr/>
            </a:pPr>
            <a:r>
              <a:rPr lang="en-US" altLang="en-US" sz="1400" kern="0" dirty="0">
                <a:latin typeface="Trebuchet MS" pitchFamily="34" charset="0"/>
                <a:ea typeface="ＭＳ Ｐゴシック" pitchFamily="34" charset="-128"/>
              </a:rPr>
              <a:t>4Q “Year </a:t>
            </a:r>
            <a:r>
              <a:rPr lang="en-US" altLang="en-US" sz="1400" kern="0" dirty="0"/>
              <a:t>Over Year” Comparison (4Q</a:t>
            </a:r>
            <a:r>
              <a:rPr lang="en-US" altLang="en-US" sz="1400" kern="0" dirty="0">
                <a:latin typeface="Trebuchet MS" pitchFamily="34" charset="0"/>
                <a:ea typeface="ＭＳ Ｐゴシック" pitchFamily="34" charset="-128"/>
              </a:rPr>
              <a:t> ‘16 vs 4Q ’17)</a:t>
            </a:r>
          </a:p>
          <a:p>
            <a:pPr fontAlgn="base">
              <a:spcBef>
                <a:spcPct val="0"/>
              </a:spcBef>
              <a:spcAft>
                <a:spcPct val="0"/>
              </a:spcAft>
              <a:defRPr/>
            </a:pPr>
            <a:endParaRPr lang="en-US" altLang="en-US" sz="1400" b="1" kern="0" dirty="0">
              <a:latin typeface="Trebuchet MS" pitchFamily="34" charset="0"/>
              <a:ea typeface="ＭＳ Ｐゴシック" pitchFamily="34" charset="-128"/>
            </a:endParaRPr>
          </a:p>
        </p:txBody>
      </p:sp>
      <p:sp>
        <p:nvSpPr>
          <p:cNvPr id="48" name="Text Placeholder 3"/>
          <p:cNvSpPr>
            <a:spLocks noGrp="1"/>
          </p:cNvSpPr>
          <p:nvPr>
            <p:ph type="body" sz="quarter" idx="14"/>
          </p:nvPr>
        </p:nvSpPr>
        <p:spPr>
          <a:xfrm>
            <a:off x="332256" y="6373306"/>
            <a:ext cx="7229130" cy="471174"/>
          </a:xfrm>
        </p:spPr>
        <p:txBody>
          <a:bodyPr/>
          <a:lstStyle/>
          <a:p>
            <a:r>
              <a:rPr lang="en-US" sz="800" dirty="0"/>
              <a:t>Source: VAB analysis of Nielsen Ad Intel data, TV spend (national cable TV, national broadcast TV, Spanish language broadcast TV, Spanish language cable TV, spot TV, syndication TV), </a:t>
            </a:r>
            <a:r>
              <a:rPr lang="en-US" altLang="en-US" sz="800" kern="0" dirty="0">
                <a:latin typeface="Trebuchet MS" pitchFamily="34" charset="0"/>
                <a:ea typeface="ＭＳ Ｐゴシック" pitchFamily="34" charset="-128"/>
              </a:rPr>
              <a:t>Oct ’16 - Dec ‘16 vs Oct ’17 - Dec ‘17 </a:t>
            </a:r>
            <a:r>
              <a:rPr lang="en-US" sz="800" dirty="0"/>
              <a:t>(calendar months). Search queries based on VAB analysis of iSpot.tv data and reflects TV commercial-related searches (Google, Bing, Yahoo!). Search queries are correlated to TV ad airing data.</a:t>
            </a:r>
          </a:p>
        </p:txBody>
      </p:sp>
      <p:sp>
        <p:nvSpPr>
          <p:cNvPr id="52" name="AutoShape 14" descr="Image result for casper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 name="Text Placeholder 2">
            <a:extLst>
              <a:ext uri="{FF2B5EF4-FFF2-40B4-BE49-F238E27FC236}">
                <a16:creationId xmlns:a16="http://schemas.microsoft.com/office/drawing/2014/main" id="{497BFE67-9262-485C-A7EF-5FD94BFF96C2}"/>
              </a:ext>
            </a:extLst>
          </p:cNvPr>
          <p:cNvSpPr txBox="1">
            <a:spLocks/>
          </p:cNvSpPr>
          <p:nvPr/>
        </p:nvSpPr>
        <p:spPr>
          <a:xfrm>
            <a:off x="3795912" y="2989352"/>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solidFill>
                  <a:srgbClr val="FF0000"/>
                </a:solidFill>
              </a:rPr>
              <a:t>-50%</a:t>
            </a:r>
          </a:p>
        </p:txBody>
      </p:sp>
      <p:sp>
        <p:nvSpPr>
          <p:cNvPr id="132" name="Text Placeholder 2">
            <a:extLst>
              <a:ext uri="{FF2B5EF4-FFF2-40B4-BE49-F238E27FC236}">
                <a16:creationId xmlns:a16="http://schemas.microsoft.com/office/drawing/2014/main" id="{497BFE67-9262-485C-A7EF-5FD94BFF96C2}"/>
              </a:ext>
            </a:extLst>
          </p:cNvPr>
          <p:cNvSpPr txBox="1">
            <a:spLocks/>
          </p:cNvSpPr>
          <p:nvPr/>
        </p:nvSpPr>
        <p:spPr>
          <a:xfrm>
            <a:off x="5782059" y="2989352"/>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solidFill>
                  <a:srgbClr val="FF0000"/>
                </a:solidFill>
              </a:rPr>
              <a:t>-51%</a:t>
            </a:r>
          </a:p>
        </p:txBody>
      </p:sp>
      <p:sp>
        <p:nvSpPr>
          <p:cNvPr id="39" name="Title 1">
            <a:extLst>
              <a:ext uri="{FF2B5EF4-FFF2-40B4-BE49-F238E27FC236}">
                <a16:creationId xmlns:a16="http://schemas.microsoft.com/office/drawing/2014/main" id="{DD641C3B-1434-4872-BB45-822CB32A1E4E}"/>
              </a:ext>
            </a:extLst>
          </p:cNvPr>
          <p:cNvSpPr>
            <a:spLocks noGrp="1"/>
          </p:cNvSpPr>
          <p:nvPr>
            <p:ph type="ctrTitle"/>
          </p:nvPr>
        </p:nvSpPr>
        <p:spPr>
          <a:xfrm>
            <a:off x="169333" y="364933"/>
            <a:ext cx="8805334" cy="794268"/>
          </a:xfrm>
        </p:spPr>
        <p:txBody>
          <a:bodyPr/>
          <a:lstStyle/>
          <a:p>
            <a:pPr defTabSz="914400">
              <a:defRPr/>
            </a:pPr>
            <a:r>
              <a:rPr lang="en-US" b="1" dirty="0">
                <a:solidFill>
                  <a:schemeClr val="tx1"/>
                </a:solidFill>
                <a:cs typeface="+mn-cs"/>
              </a:rPr>
              <a:t>Investigation</a:t>
            </a:r>
            <a:r>
              <a:rPr lang="en-US" dirty="0">
                <a:solidFill>
                  <a:schemeClr val="tx1"/>
                </a:solidFill>
                <a:cs typeface="+mn-cs"/>
              </a:rPr>
              <a:t>: Conversely, Search Queries Declined Proportionally With Decreases In TV Spend</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503685" y="2013069"/>
            <a:ext cx="1968261" cy="775954"/>
          </a:xfrm>
          <a:prstGeom prst="rect">
            <a:avLst/>
          </a:prstGeom>
        </p:spPr>
      </p:pic>
      <p:sp>
        <p:nvSpPr>
          <p:cNvPr id="99" name="Text Placeholder 2"/>
          <p:cNvSpPr>
            <a:spLocks noGrp="1"/>
          </p:cNvSpPr>
          <p:nvPr>
            <p:ph type="body" sz="quarter" idx="13"/>
          </p:nvPr>
        </p:nvSpPr>
        <p:spPr>
          <a:xfrm>
            <a:off x="1503686" y="2175852"/>
            <a:ext cx="2012206" cy="368686"/>
          </a:xfrm>
        </p:spPr>
        <p:txBody>
          <a:bodyPr/>
          <a:lstStyle/>
          <a:p>
            <a:r>
              <a:rPr lang="en-US" sz="1600" b="1" u="sng" dirty="0"/>
              <a:t>Brand</a:t>
            </a:r>
          </a:p>
        </p:txBody>
      </p:sp>
      <p:pic>
        <p:nvPicPr>
          <p:cNvPr id="42" name="Picture 4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545757" y="2025863"/>
            <a:ext cx="1968261" cy="775954"/>
          </a:xfrm>
          <a:prstGeom prst="rect">
            <a:avLst/>
          </a:prstGeom>
        </p:spPr>
      </p:pic>
      <p:sp>
        <p:nvSpPr>
          <p:cNvPr id="80" name="Text Placeholder 2"/>
          <p:cNvSpPr>
            <a:spLocks noGrp="1"/>
          </p:cNvSpPr>
          <p:nvPr>
            <p:ph type="body" sz="quarter" idx="13"/>
          </p:nvPr>
        </p:nvSpPr>
        <p:spPr>
          <a:xfrm>
            <a:off x="3573386" y="2182335"/>
            <a:ext cx="1926115" cy="368686"/>
          </a:xfrm>
        </p:spPr>
        <p:txBody>
          <a:bodyPr/>
          <a:lstStyle/>
          <a:p>
            <a:r>
              <a:rPr lang="en-US" sz="1450" b="1" u="sng" dirty="0"/>
              <a:t>TV Spend</a:t>
            </a:r>
          </a:p>
        </p:txBody>
      </p:sp>
      <p:sp>
        <p:nvSpPr>
          <p:cNvPr id="104" name="Rectangle: Rounded Corners 84"/>
          <p:cNvSpPr/>
          <p:nvPr/>
        </p:nvSpPr>
        <p:spPr>
          <a:xfrm>
            <a:off x="5529498" y="1823532"/>
            <a:ext cx="45719" cy="4162931"/>
          </a:xfrm>
          <a:prstGeom prst="round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pic>
        <p:nvPicPr>
          <p:cNvPr id="43" name="Picture 4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593125" y="1970632"/>
            <a:ext cx="1968261" cy="775954"/>
          </a:xfrm>
          <a:prstGeom prst="rect">
            <a:avLst/>
          </a:prstGeom>
        </p:spPr>
      </p:pic>
      <p:sp>
        <p:nvSpPr>
          <p:cNvPr id="18" name="Text Placeholder 2"/>
          <p:cNvSpPr>
            <a:spLocks noGrp="1"/>
          </p:cNvSpPr>
          <p:nvPr>
            <p:ph type="body" sz="quarter" idx="13"/>
          </p:nvPr>
        </p:nvSpPr>
        <p:spPr>
          <a:xfrm>
            <a:off x="5572045" y="2066992"/>
            <a:ext cx="2112217" cy="368686"/>
          </a:xfrm>
        </p:spPr>
        <p:txBody>
          <a:bodyPr/>
          <a:lstStyle/>
          <a:p>
            <a:r>
              <a:rPr lang="en-US" sz="1200" b="1" u="sng" dirty="0"/>
              <a:t>Search </a:t>
            </a:r>
          </a:p>
          <a:p>
            <a:r>
              <a:rPr lang="en-US" sz="1200" b="1" u="sng" dirty="0"/>
              <a:t>Queries</a:t>
            </a:r>
          </a:p>
        </p:txBody>
      </p:sp>
      <p:sp>
        <p:nvSpPr>
          <p:cNvPr id="103" name="Rectangle: Rounded Corners 84"/>
          <p:cNvSpPr/>
          <p:nvPr/>
        </p:nvSpPr>
        <p:spPr>
          <a:xfrm>
            <a:off x="3515892" y="1823532"/>
            <a:ext cx="45719" cy="4162931"/>
          </a:xfrm>
          <a:prstGeom prst="round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3" name="TextBox 2"/>
          <p:cNvSpPr txBox="1"/>
          <p:nvPr/>
        </p:nvSpPr>
        <p:spPr>
          <a:xfrm>
            <a:off x="477218" y="2993250"/>
            <a:ext cx="876486" cy="276999"/>
          </a:xfrm>
          <a:prstGeom prst="rect">
            <a:avLst/>
          </a:prstGeom>
          <a:noFill/>
        </p:spPr>
        <p:txBody>
          <a:bodyPr wrap="square" rtlCol="0">
            <a:spAutoFit/>
          </a:bodyPr>
          <a:lstStyle/>
          <a:p>
            <a:pPr algn="ctr"/>
            <a:r>
              <a:rPr lang="en-US" sz="1200" dirty="0"/>
              <a:t>Domestic</a:t>
            </a:r>
          </a:p>
        </p:txBody>
      </p:sp>
      <p:sp>
        <p:nvSpPr>
          <p:cNvPr id="41" name="TextBox 40">
            <a:extLst>
              <a:ext uri="{FF2B5EF4-FFF2-40B4-BE49-F238E27FC236}">
                <a16:creationId xmlns:a16="http://schemas.microsoft.com/office/drawing/2014/main" id="{6025CC5A-1403-4994-A8B2-B2EB03C6C3E0}"/>
              </a:ext>
            </a:extLst>
          </p:cNvPr>
          <p:cNvSpPr txBox="1"/>
          <p:nvPr/>
        </p:nvSpPr>
        <p:spPr>
          <a:xfrm>
            <a:off x="478616" y="2273194"/>
            <a:ext cx="876486" cy="276999"/>
          </a:xfrm>
          <a:prstGeom prst="rect">
            <a:avLst/>
          </a:prstGeom>
          <a:noFill/>
        </p:spPr>
        <p:txBody>
          <a:bodyPr wrap="square" rtlCol="0">
            <a:spAutoFit/>
          </a:bodyPr>
          <a:lstStyle/>
          <a:p>
            <a:pPr algn="ctr"/>
            <a:r>
              <a:rPr lang="en-US" sz="1200" u="sng" dirty="0"/>
              <a:t>Category</a:t>
            </a:r>
          </a:p>
        </p:txBody>
      </p:sp>
      <p:pic>
        <p:nvPicPr>
          <p:cNvPr id="46" name="Picture 8" descr="Image result for chrysler logo png">
            <a:extLst>
              <a:ext uri="{FF2B5EF4-FFF2-40B4-BE49-F238E27FC236}">
                <a16:creationId xmlns:a16="http://schemas.microsoft.com/office/drawing/2014/main" id="{5908767C-43B5-441A-A60B-3579D078F3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806" t="35278" r="7528" b="36843"/>
          <a:stretch/>
        </p:blipFill>
        <p:spPr bwMode="auto">
          <a:xfrm>
            <a:off x="1746029" y="2930769"/>
            <a:ext cx="1406463" cy="529168"/>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5DE9182D-1666-46A2-8EDD-4E0BE791F54A}"/>
              </a:ext>
            </a:extLst>
          </p:cNvPr>
          <p:cNvSpPr txBox="1"/>
          <p:nvPr/>
        </p:nvSpPr>
        <p:spPr>
          <a:xfrm>
            <a:off x="478616" y="3716102"/>
            <a:ext cx="876486" cy="276999"/>
          </a:xfrm>
          <a:prstGeom prst="rect">
            <a:avLst/>
          </a:prstGeom>
          <a:noFill/>
        </p:spPr>
        <p:txBody>
          <a:bodyPr wrap="square" rtlCol="0">
            <a:spAutoFit/>
          </a:bodyPr>
          <a:lstStyle/>
          <a:p>
            <a:pPr algn="ctr"/>
            <a:r>
              <a:rPr lang="en-US" sz="1200" dirty="0"/>
              <a:t>Domestic</a:t>
            </a:r>
          </a:p>
        </p:txBody>
      </p:sp>
      <p:pic>
        <p:nvPicPr>
          <p:cNvPr id="59" name="Picture 2" descr="Image result for dodge logo png">
            <a:extLst>
              <a:ext uri="{FF2B5EF4-FFF2-40B4-BE49-F238E27FC236}">
                <a16:creationId xmlns:a16="http://schemas.microsoft.com/office/drawing/2014/main" id="{519933BD-9605-498B-B37C-B1F4E670EEA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1660846" y="3573543"/>
            <a:ext cx="1759606" cy="670242"/>
          </a:xfrm>
          <a:prstGeom prst="rect">
            <a:avLst/>
          </a:prstGeom>
          <a:noFill/>
          <a:extLst>
            <a:ext uri="{909E8E84-426E-40DD-AFC4-6F175D3DCCD1}">
              <a14:hiddenFill xmlns:a14="http://schemas.microsoft.com/office/drawing/2010/main">
                <a:solidFill>
                  <a:srgbClr val="FFFFFF"/>
                </a:solidFill>
              </a14:hiddenFill>
            </a:ext>
          </a:extLst>
        </p:spPr>
      </p:pic>
      <p:sp>
        <p:nvSpPr>
          <p:cNvPr id="60" name="Text Placeholder 2">
            <a:extLst>
              <a:ext uri="{FF2B5EF4-FFF2-40B4-BE49-F238E27FC236}">
                <a16:creationId xmlns:a16="http://schemas.microsoft.com/office/drawing/2014/main" id="{D0FB2C0B-CED8-41E2-A8F7-B62E31DAD7CB}"/>
              </a:ext>
            </a:extLst>
          </p:cNvPr>
          <p:cNvSpPr txBox="1">
            <a:spLocks/>
          </p:cNvSpPr>
          <p:nvPr/>
        </p:nvSpPr>
        <p:spPr>
          <a:xfrm>
            <a:off x="3797310" y="3728982"/>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solidFill>
                  <a:srgbClr val="FF0000"/>
                </a:solidFill>
              </a:rPr>
              <a:t>-19%</a:t>
            </a:r>
          </a:p>
        </p:txBody>
      </p:sp>
      <p:sp>
        <p:nvSpPr>
          <p:cNvPr id="61" name="Text Placeholder 2">
            <a:extLst>
              <a:ext uri="{FF2B5EF4-FFF2-40B4-BE49-F238E27FC236}">
                <a16:creationId xmlns:a16="http://schemas.microsoft.com/office/drawing/2014/main" id="{BCC3AF0C-9A6D-495E-A607-FB2F7EAEF9DF}"/>
              </a:ext>
            </a:extLst>
          </p:cNvPr>
          <p:cNvSpPr txBox="1">
            <a:spLocks/>
          </p:cNvSpPr>
          <p:nvPr/>
        </p:nvSpPr>
        <p:spPr>
          <a:xfrm>
            <a:off x="5783457" y="3728982"/>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solidFill>
                  <a:srgbClr val="FF0000"/>
                </a:solidFill>
              </a:rPr>
              <a:t>-27%</a:t>
            </a:r>
          </a:p>
        </p:txBody>
      </p:sp>
      <p:sp>
        <p:nvSpPr>
          <p:cNvPr id="62" name="TextBox 61">
            <a:extLst>
              <a:ext uri="{FF2B5EF4-FFF2-40B4-BE49-F238E27FC236}">
                <a16:creationId xmlns:a16="http://schemas.microsoft.com/office/drawing/2014/main" id="{3C5764CA-B9AB-48F6-9927-05A3E4386464}"/>
              </a:ext>
            </a:extLst>
          </p:cNvPr>
          <p:cNvSpPr txBox="1"/>
          <p:nvPr/>
        </p:nvSpPr>
        <p:spPr>
          <a:xfrm>
            <a:off x="479831" y="4533095"/>
            <a:ext cx="876486" cy="276999"/>
          </a:xfrm>
          <a:prstGeom prst="rect">
            <a:avLst/>
          </a:prstGeom>
          <a:noFill/>
        </p:spPr>
        <p:txBody>
          <a:bodyPr wrap="square" rtlCol="0">
            <a:spAutoFit/>
          </a:bodyPr>
          <a:lstStyle/>
          <a:p>
            <a:pPr algn="ctr"/>
            <a:r>
              <a:rPr lang="en-US" sz="1200" dirty="0"/>
              <a:t>Asian</a:t>
            </a:r>
          </a:p>
        </p:txBody>
      </p:sp>
      <p:pic>
        <p:nvPicPr>
          <p:cNvPr id="63" name="Picture 32" descr="Image result for mazda logo">
            <a:extLst>
              <a:ext uri="{FF2B5EF4-FFF2-40B4-BE49-F238E27FC236}">
                <a16:creationId xmlns:a16="http://schemas.microsoft.com/office/drawing/2014/main" id="{761DE052-B530-4DE7-A7DE-A1F956C08FC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85669" y="4293970"/>
            <a:ext cx="804291" cy="670243"/>
          </a:xfrm>
          <a:prstGeom prst="rect">
            <a:avLst/>
          </a:prstGeom>
          <a:noFill/>
          <a:extLst>
            <a:ext uri="{909E8E84-426E-40DD-AFC4-6F175D3DCCD1}">
              <a14:hiddenFill xmlns:a14="http://schemas.microsoft.com/office/drawing/2010/main">
                <a:solidFill>
                  <a:srgbClr val="FFFFFF"/>
                </a:solidFill>
              </a14:hiddenFill>
            </a:ext>
          </a:extLst>
        </p:spPr>
      </p:pic>
      <p:sp>
        <p:nvSpPr>
          <p:cNvPr id="64" name="Text Placeholder 2">
            <a:extLst>
              <a:ext uri="{FF2B5EF4-FFF2-40B4-BE49-F238E27FC236}">
                <a16:creationId xmlns:a16="http://schemas.microsoft.com/office/drawing/2014/main" id="{3F93D278-C6A6-405A-836D-922283E4613A}"/>
              </a:ext>
            </a:extLst>
          </p:cNvPr>
          <p:cNvSpPr txBox="1">
            <a:spLocks/>
          </p:cNvSpPr>
          <p:nvPr/>
        </p:nvSpPr>
        <p:spPr>
          <a:xfrm>
            <a:off x="3798708" y="4443445"/>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solidFill>
                  <a:srgbClr val="FF0000"/>
                </a:solidFill>
              </a:rPr>
              <a:t>-5%</a:t>
            </a:r>
          </a:p>
        </p:txBody>
      </p:sp>
      <p:sp>
        <p:nvSpPr>
          <p:cNvPr id="65" name="Text Placeholder 2">
            <a:extLst>
              <a:ext uri="{FF2B5EF4-FFF2-40B4-BE49-F238E27FC236}">
                <a16:creationId xmlns:a16="http://schemas.microsoft.com/office/drawing/2014/main" id="{2B58E4E7-F946-4969-87FE-173C1D665830}"/>
              </a:ext>
            </a:extLst>
          </p:cNvPr>
          <p:cNvSpPr txBox="1">
            <a:spLocks/>
          </p:cNvSpPr>
          <p:nvPr/>
        </p:nvSpPr>
        <p:spPr>
          <a:xfrm>
            <a:off x="5784855" y="4443445"/>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solidFill>
                  <a:srgbClr val="FF0000"/>
                </a:solidFill>
              </a:rPr>
              <a:t>-15%</a:t>
            </a:r>
          </a:p>
        </p:txBody>
      </p:sp>
      <p:sp>
        <p:nvSpPr>
          <p:cNvPr id="66" name="TextBox 65">
            <a:extLst>
              <a:ext uri="{FF2B5EF4-FFF2-40B4-BE49-F238E27FC236}">
                <a16:creationId xmlns:a16="http://schemas.microsoft.com/office/drawing/2014/main" id="{D9D390F3-2367-45E8-B5ED-F8B80BBDEDDC}"/>
              </a:ext>
            </a:extLst>
          </p:cNvPr>
          <p:cNvSpPr txBox="1"/>
          <p:nvPr/>
        </p:nvSpPr>
        <p:spPr>
          <a:xfrm>
            <a:off x="490583" y="5427327"/>
            <a:ext cx="876486" cy="276999"/>
          </a:xfrm>
          <a:prstGeom prst="rect">
            <a:avLst/>
          </a:prstGeom>
          <a:noFill/>
        </p:spPr>
        <p:txBody>
          <a:bodyPr wrap="square" rtlCol="0">
            <a:spAutoFit/>
          </a:bodyPr>
          <a:lstStyle/>
          <a:p>
            <a:pPr algn="ctr"/>
            <a:r>
              <a:rPr lang="en-US" sz="1200" dirty="0"/>
              <a:t>European</a:t>
            </a:r>
          </a:p>
        </p:txBody>
      </p:sp>
      <p:pic>
        <p:nvPicPr>
          <p:cNvPr id="67" name="Picture 28" descr="Image result for mercedes logo">
            <a:extLst>
              <a:ext uri="{FF2B5EF4-FFF2-40B4-BE49-F238E27FC236}">
                <a16:creationId xmlns:a16="http://schemas.microsoft.com/office/drawing/2014/main" id="{C359A940-D4E9-44DA-81FF-C74178537E8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64527" y="5148789"/>
            <a:ext cx="1430378" cy="736862"/>
          </a:xfrm>
          <a:prstGeom prst="rect">
            <a:avLst/>
          </a:prstGeom>
          <a:noFill/>
          <a:extLst>
            <a:ext uri="{909E8E84-426E-40DD-AFC4-6F175D3DCCD1}">
              <a14:hiddenFill xmlns:a14="http://schemas.microsoft.com/office/drawing/2010/main">
                <a:solidFill>
                  <a:srgbClr val="FFFFFF"/>
                </a:solidFill>
              </a14:hiddenFill>
            </a:ext>
          </a:extLst>
        </p:spPr>
      </p:pic>
      <p:sp>
        <p:nvSpPr>
          <p:cNvPr id="68" name="Text Placeholder 2">
            <a:extLst>
              <a:ext uri="{FF2B5EF4-FFF2-40B4-BE49-F238E27FC236}">
                <a16:creationId xmlns:a16="http://schemas.microsoft.com/office/drawing/2014/main" id="{9A7E82DF-CD63-48BF-B77C-40137777E8F5}"/>
              </a:ext>
            </a:extLst>
          </p:cNvPr>
          <p:cNvSpPr txBox="1">
            <a:spLocks/>
          </p:cNvSpPr>
          <p:nvPr/>
        </p:nvSpPr>
        <p:spPr>
          <a:xfrm>
            <a:off x="3800106" y="5292132"/>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solidFill>
                  <a:srgbClr val="FF0000"/>
                </a:solidFill>
              </a:rPr>
              <a:t>-22%</a:t>
            </a:r>
          </a:p>
        </p:txBody>
      </p:sp>
      <p:sp>
        <p:nvSpPr>
          <p:cNvPr id="69" name="Text Placeholder 2">
            <a:extLst>
              <a:ext uri="{FF2B5EF4-FFF2-40B4-BE49-F238E27FC236}">
                <a16:creationId xmlns:a16="http://schemas.microsoft.com/office/drawing/2014/main" id="{C9ECB66E-B08B-47D9-9C07-7E8A0A0F9287}"/>
              </a:ext>
            </a:extLst>
          </p:cNvPr>
          <p:cNvSpPr txBox="1">
            <a:spLocks/>
          </p:cNvSpPr>
          <p:nvPr/>
        </p:nvSpPr>
        <p:spPr>
          <a:xfrm>
            <a:off x="5786253" y="5292132"/>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solidFill>
                  <a:srgbClr val="FF0000"/>
                </a:solidFill>
              </a:rPr>
              <a:t>-24%</a:t>
            </a:r>
          </a:p>
        </p:txBody>
      </p:sp>
      <p:sp>
        <p:nvSpPr>
          <p:cNvPr id="70" name="Text Placeholder 3">
            <a:extLst>
              <a:ext uri="{FF2B5EF4-FFF2-40B4-BE49-F238E27FC236}">
                <a16:creationId xmlns:a16="http://schemas.microsoft.com/office/drawing/2014/main" id="{626A38EB-BE2D-49A7-BD7C-ED4CE3C732DD}"/>
              </a:ext>
            </a:extLst>
          </p:cNvPr>
          <p:cNvSpPr txBox="1">
            <a:spLocks/>
          </p:cNvSpPr>
          <p:nvPr/>
        </p:nvSpPr>
        <p:spPr>
          <a:xfrm>
            <a:off x="332256" y="6183445"/>
            <a:ext cx="2863007"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A LOOK UNDER THE HOOD</a:t>
            </a:r>
          </a:p>
        </p:txBody>
      </p:sp>
    </p:spTree>
    <p:extLst>
      <p:ext uri="{BB962C8B-B14F-4D97-AF65-F5344CB8AC3E}">
        <p14:creationId xmlns:p14="http://schemas.microsoft.com/office/powerpoint/2010/main" val="38380330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p:cNvSpPr/>
          <p:nvPr/>
        </p:nvSpPr>
        <p:spPr>
          <a:xfrm>
            <a:off x="1459738" y="1736800"/>
            <a:ext cx="6224525" cy="4249663"/>
          </a:xfrm>
          <a:prstGeom prst="rect">
            <a:avLst/>
          </a:prstGeom>
          <a:solidFill>
            <a:schemeClr val="bg1"/>
          </a:solidFill>
          <a:ln w="571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dirty="0"/>
          </a:p>
        </p:txBody>
      </p:sp>
      <p:sp>
        <p:nvSpPr>
          <p:cNvPr id="6" name="Text Placeholder 2"/>
          <p:cNvSpPr>
            <a:spLocks noGrp="1"/>
          </p:cNvSpPr>
          <p:nvPr>
            <p:ph type="body" sz="quarter" idx="13"/>
          </p:nvPr>
        </p:nvSpPr>
        <p:spPr>
          <a:xfrm>
            <a:off x="169333" y="1204045"/>
            <a:ext cx="8805334" cy="517515"/>
          </a:xfrm>
        </p:spPr>
        <p:txBody>
          <a:bodyPr/>
          <a:lstStyle/>
          <a:p>
            <a:r>
              <a:rPr lang="en-US" sz="1600" b="1" i="1" u="sng" dirty="0"/>
              <a:t>Sampling</a:t>
            </a:r>
            <a:r>
              <a:rPr lang="en-US" sz="1600" b="1" u="sng" dirty="0"/>
              <a:t> of Brands: TV Spend vs. “Social Actions” Q4 YOY % Increase</a:t>
            </a:r>
          </a:p>
          <a:p>
            <a:pPr fontAlgn="base">
              <a:spcBef>
                <a:spcPct val="0"/>
              </a:spcBef>
              <a:spcAft>
                <a:spcPct val="0"/>
              </a:spcAft>
              <a:defRPr/>
            </a:pPr>
            <a:r>
              <a:rPr lang="en-US" altLang="en-US" sz="1400" kern="0" dirty="0">
                <a:latin typeface="Trebuchet MS" pitchFamily="34" charset="0"/>
                <a:ea typeface="ＭＳ Ｐゴシック" pitchFamily="34" charset="-128"/>
              </a:rPr>
              <a:t>4Q “Year </a:t>
            </a:r>
            <a:r>
              <a:rPr lang="en-US" altLang="en-US" sz="1400" kern="0" dirty="0"/>
              <a:t>Over Year” Comparison (4Q</a:t>
            </a:r>
            <a:r>
              <a:rPr lang="en-US" altLang="en-US" sz="1400" kern="0" dirty="0">
                <a:latin typeface="Trebuchet MS" pitchFamily="34" charset="0"/>
                <a:ea typeface="ＭＳ Ｐゴシック" pitchFamily="34" charset="-128"/>
              </a:rPr>
              <a:t> ‘16 vs 4Q ’17)</a:t>
            </a:r>
          </a:p>
          <a:p>
            <a:pPr fontAlgn="base">
              <a:spcBef>
                <a:spcPct val="0"/>
              </a:spcBef>
              <a:spcAft>
                <a:spcPct val="0"/>
              </a:spcAft>
              <a:defRPr/>
            </a:pPr>
            <a:endParaRPr lang="en-US" altLang="en-US" sz="1400" b="1" kern="0" dirty="0">
              <a:latin typeface="Trebuchet MS" pitchFamily="34" charset="0"/>
              <a:ea typeface="ＭＳ Ｐゴシック" pitchFamily="34" charset="-128"/>
            </a:endParaRPr>
          </a:p>
        </p:txBody>
      </p:sp>
      <p:sp>
        <p:nvSpPr>
          <p:cNvPr id="48" name="Text Placeholder 3"/>
          <p:cNvSpPr>
            <a:spLocks noGrp="1"/>
          </p:cNvSpPr>
          <p:nvPr>
            <p:ph type="body" sz="quarter" idx="14"/>
          </p:nvPr>
        </p:nvSpPr>
        <p:spPr>
          <a:xfrm>
            <a:off x="332256" y="6373306"/>
            <a:ext cx="7229130" cy="471174"/>
          </a:xfrm>
        </p:spPr>
        <p:txBody>
          <a:bodyPr/>
          <a:lstStyle/>
          <a:p>
            <a:r>
              <a:rPr lang="en-US" sz="800" dirty="0"/>
              <a:t>Source: VAB analysis of Nielsen Ad Intel data, TV spend (national cable TV, national broadcast TV, Spanish language broadcast TV, Spanish language cable TV, spot TV, syndication TV), </a:t>
            </a:r>
            <a:r>
              <a:rPr lang="en-US" altLang="en-US" sz="800" kern="0" dirty="0">
                <a:latin typeface="Trebuchet MS" pitchFamily="34" charset="0"/>
                <a:ea typeface="ＭＳ Ｐゴシック" pitchFamily="34" charset="-128"/>
              </a:rPr>
              <a:t>Oct ’16 - Dec ‘16 vs Oct ’17 - Dec ‘17 </a:t>
            </a:r>
            <a:r>
              <a:rPr lang="en-US" sz="800" dirty="0"/>
              <a:t>(calendar months). Social actions (posts, likes, shares and comments related to TV ads on Facebook, Twitter, YouTube, iSpot.tv). Social actions are correlated to TV ad airing data.</a:t>
            </a:r>
          </a:p>
        </p:txBody>
      </p:sp>
      <p:sp>
        <p:nvSpPr>
          <p:cNvPr id="52" name="AutoShape 14" descr="Image result for casper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 name="Text Placeholder 2">
            <a:extLst>
              <a:ext uri="{FF2B5EF4-FFF2-40B4-BE49-F238E27FC236}">
                <a16:creationId xmlns:a16="http://schemas.microsoft.com/office/drawing/2014/main" id="{497BFE67-9262-485C-A7EF-5FD94BFF96C2}"/>
              </a:ext>
            </a:extLst>
          </p:cNvPr>
          <p:cNvSpPr txBox="1">
            <a:spLocks/>
          </p:cNvSpPr>
          <p:nvPr/>
        </p:nvSpPr>
        <p:spPr>
          <a:xfrm>
            <a:off x="3795912" y="3799460"/>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t>+12%</a:t>
            </a:r>
          </a:p>
        </p:txBody>
      </p:sp>
      <p:sp>
        <p:nvSpPr>
          <p:cNvPr id="130" name="Text Placeholder 2">
            <a:extLst>
              <a:ext uri="{FF2B5EF4-FFF2-40B4-BE49-F238E27FC236}">
                <a16:creationId xmlns:a16="http://schemas.microsoft.com/office/drawing/2014/main" id="{497BFE67-9262-485C-A7EF-5FD94BFF96C2}"/>
              </a:ext>
            </a:extLst>
          </p:cNvPr>
          <p:cNvSpPr txBox="1">
            <a:spLocks/>
          </p:cNvSpPr>
          <p:nvPr/>
        </p:nvSpPr>
        <p:spPr>
          <a:xfrm>
            <a:off x="5782059" y="3799460"/>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t>+29%</a:t>
            </a:r>
          </a:p>
        </p:txBody>
      </p:sp>
      <p:sp>
        <p:nvSpPr>
          <p:cNvPr id="131" name="Text Placeholder 2">
            <a:extLst>
              <a:ext uri="{FF2B5EF4-FFF2-40B4-BE49-F238E27FC236}">
                <a16:creationId xmlns:a16="http://schemas.microsoft.com/office/drawing/2014/main" id="{497BFE67-9262-485C-A7EF-5FD94BFF96C2}"/>
              </a:ext>
            </a:extLst>
          </p:cNvPr>
          <p:cNvSpPr txBox="1">
            <a:spLocks/>
          </p:cNvSpPr>
          <p:nvPr/>
        </p:nvSpPr>
        <p:spPr>
          <a:xfrm>
            <a:off x="3795912" y="2747440"/>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t>+19%</a:t>
            </a:r>
          </a:p>
        </p:txBody>
      </p:sp>
      <p:sp>
        <p:nvSpPr>
          <p:cNvPr id="132" name="Text Placeholder 2">
            <a:extLst>
              <a:ext uri="{FF2B5EF4-FFF2-40B4-BE49-F238E27FC236}">
                <a16:creationId xmlns:a16="http://schemas.microsoft.com/office/drawing/2014/main" id="{497BFE67-9262-485C-A7EF-5FD94BFF96C2}"/>
              </a:ext>
            </a:extLst>
          </p:cNvPr>
          <p:cNvSpPr txBox="1">
            <a:spLocks/>
          </p:cNvSpPr>
          <p:nvPr/>
        </p:nvSpPr>
        <p:spPr>
          <a:xfrm>
            <a:off x="5782059" y="2747440"/>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t>+74%</a:t>
            </a:r>
          </a:p>
        </p:txBody>
      </p:sp>
      <p:sp>
        <p:nvSpPr>
          <p:cNvPr id="133" name="Text Placeholder 2">
            <a:extLst>
              <a:ext uri="{FF2B5EF4-FFF2-40B4-BE49-F238E27FC236}">
                <a16:creationId xmlns:a16="http://schemas.microsoft.com/office/drawing/2014/main" id="{497BFE67-9262-485C-A7EF-5FD94BFF96C2}"/>
              </a:ext>
            </a:extLst>
          </p:cNvPr>
          <p:cNvSpPr txBox="1">
            <a:spLocks/>
          </p:cNvSpPr>
          <p:nvPr/>
        </p:nvSpPr>
        <p:spPr>
          <a:xfrm>
            <a:off x="3795912" y="4931959"/>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t>+16%</a:t>
            </a:r>
          </a:p>
        </p:txBody>
      </p:sp>
      <p:sp>
        <p:nvSpPr>
          <p:cNvPr id="134" name="Text Placeholder 2">
            <a:extLst>
              <a:ext uri="{FF2B5EF4-FFF2-40B4-BE49-F238E27FC236}">
                <a16:creationId xmlns:a16="http://schemas.microsoft.com/office/drawing/2014/main" id="{497BFE67-9262-485C-A7EF-5FD94BFF96C2}"/>
              </a:ext>
            </a:extLst>
          </p:cNvPr>
          <p:cNvSpPr txBox="1">
            <a:spLocks/>
          </p:cNvSpPr>
          <p:nvPr/>
        </p:nvSpPr>
        <p:spPr>
          <a:xfrm>
            <a:off x="5782059" y="4931959"/>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t>+305%</a:t>
            </a:r>
          </a:p>
        </p:txBody>
      </p:sp>
      <p:sp>
        <p:nvSpPr>
          <p:cNvPr id="137" name="Text Placeholder 2">
            <a:extLst>
              <a:ext uri="{FF2B5EF4-FFF2-40B4-BE49-F238E27FC236}">
                <a16:creationId xmlns:a16="http://schemas.microsoft.com/office/drawing/2014/main" id="{497BFE67-9262-485C-A7EF-5FD94BFF96C2}"/>
              </a:ext>
            </a:extLst>
          </p:cNvPr>
          <p:cNvSpPr txBox="1">
            <a:spLocks/>
          </p:cNvSpPr>
          <p:nvPr/>
        </p:nvSpPr>
        <p:spPr>
          <a:xfrm>
            <a:off x="3795912" y="4345830"/>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t>+20%</a:t>
            </a:r>
          </a:p>
        </p:txBody>
      </p:sp>
      <p:sp>
        <p:nvSpPr>
          <p:cNvPr id="138" name="Text Placeholder 2">
            <a:extLst>
              <a:ext uri="{FF2B5EF4-FFF2-40B4-BE49-F238E27FC236}">
                <a16:creationId xmlns:a16="http://schemas.microsoft.com/office/drawing/2014/main" id="{497BFE67-9262-485C-A7EF-5FD94BFF96C2}"/>
              </a:ext>
            </a:extLst>
          </p:cNvPr>
          <p:cNvSpPr txBox="1">
            <a:spLocks/>
          </p:cNvSpPr>
          <p:nvPr/>
        </p:nvSpPr>
        <p:spPr>
          <a:xfrm>
            <a:off x="5782059" y="4345830"/>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t>+60%</a:t>
            </a:r>
          </a:p>
        </p:txBody>
      </p:sp>
      <p:pic>
        <p:nvPicPr>
          <p:cNvPr id="42" name="Picture 4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545757" y="2025863"/>
            <a:ext cx="1968261" cy="775954"/>
          </a:xfrm>
          <a:prstGeom prst="rect">
            <a:avLst/>
          </a:prstGeom>
        </p:spPr>
      </p:pic>
      <p:sp>
        <p:nvSpPr>
          <p:cNvPr id="80" name="Text Placeholder 2"/>
          <p:cNvSpPr>
            <a:spLocks noGrp="1"/>
          </p:cNvSpPr>
          <p:nvPr>
            <p:ph type="body" sz="quarter" idx="13"/>
          </p:nvPr>
        </p:nvSpPr>
        <p:spPr>
          <a:xfrm>
            <a:off x="3573386" y="2182335"/>
            <a:ext cx="1926115" cy="368686"/>
          </a:xfrm>
        </p:spPr>
        <p:txBody>
          <a:bodyPr/>
          <a:lstStyle/>
          <a:p>
            <a:r>
              <a:rPr lang="en-US" sz="1450" b="1" u="sng" dirty="0"/>
              <a:t>TV Spend</a:t>
            </a:r>
          </a:p>
        </p:txBody>
      </p:sp>
      <p:sp>
        <p:nvSpPr>
          <p:cNvPr id="104" name="Rectangle: Rounded Corners 84"/>
          <p:cNvSpPr/>
          <p:nvPr/>
        </p:nvSpPr>
        <p:spPr>
          <a:xfrm>
            <a:off x="5529498" y="1823532"/>
            <a:ext cx="45719" cy="4162931"/>
          </a:xfrm>
          <a:prstGeom prst="round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pic>
        <p:nvPicPr>
          <p:cNvPr id="43" name="Picture 4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593125" y="1970632"/>
            <a:ext cx="1968261" cy="775954"/>
          </a:xfrm>
          <a:prstGeom prst="rect">
            <a:avLst/>
          </a:prstGeom>
        </p:spPr>
      </p:pic>
      <p:sp>
        <p:nvSpPr>
          <p:cNvPr id="18" name="Text Placeholder 2"/>
          <p:cNvSpPr>
            <a:spLocks noGrp="1"/>
          </p:cNvSpPr>
          <p:nvPr>
            <p:ph type="body" sz="quarter" idx="13"/>
          </p:nvPr>
        </p:nvSpPr>
        <p:spPr>
          <a:xfrm>
            <a:off x="5572045" y="2066992"/>
            <a:ext cx="2112217" cy="368686"/>
          </a:xfrm>
        </p:spPr>
        <p:txBody>
          <a:bodyPr/>
          <a:lstStyle/>
          <a:p>
            <a:r>
              <a:rPr lang="en-US" sz="1200" b="1" u="sng" dirty="0"/>
              <a:t>Social</a:t>
            </a:r>
          </a:p>
          <a:p>
            <a:r>
              <a:rPr lang="en-US" sz="1200" b="1" u="sng" dirty="0"/>
              <a:t>Actions</a:t>
            </a:r>
          </a:p>
        </p:txBody>
      </p:sp>
      <p:sp>
        <p:nvSpPr>
          <p:cNvPr id="103" name="Rectangle: Rounded Corners 84"/>
          <p:cNvSpPr/>
          <p:nvPr/>
        </p:nvSpPr>
        <p:spPr>
          <a:xfrm>
            <a:off x="3515892" y="1823532"/>
            <a:ext cx="45719" cy="4162931"/>
          </a:xfrm>
          <a:prstGeom prst="round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pic>
        <p:nvPicPr>
          <p:cNvPr id="45" name="Picture 14" descr="Image result for honda log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177270" y="3687426"/>
            <a:ext cx="819706" cy="592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 Placeholder 2">
            <a:extLst>
              <a:ext uri="{FF2B5EF4-FFF2-40B4-BE49-F238E27FC236}">
                <a16:creationId xmlns:a16="http://schemas.microsoft.com/office/drawing/2014/main" id="{497BFE67-9262-485C-A7EF-5FD94BFF96C2}"/>
              </a:ext>
            </a:extLst>
          </p:cNvPr>
          <p:cNvSpPr txBox="1">
            <a:spLocks/>
          </p:cNvSpPr>
          <p:nvPr/>
        </p:nvSpPr>
        <p:spPr>
          <a:xfrm>
            <a:off x="3795912" y="5486826"/>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t>+</a:t>
            </a:r>
            <a:r>
              <a:rPr lang="en-US" sz="1400" b="1" dirty="0"/>
              <a:t>45</a:t>
            </a:r>
            <a:r>
              <a:rPr lang="en-US" sz="1500" b="1" dirty="0"/>
              <a:t>%</a:t>
            </a:r>
          </a:p>
        </p:txBody>
      </p:sp>
      <p:sp>
        <p:nvSpPr>
          <p:cNvPr id="35" name="Text Placeholder 2">
            <a:extLst>
              <a:ext uri="{FF2B5EF4-FFF2-40B4-BE49-F238E27FC236}">
                <a16:creationId xmlns:a16="http://schemas.microsoft.com/office/drawing/2014/main" id="{497BFE67-9262-485C-A7EF-5FD94BFF96C2}"/>
              </a:ext>
            </a:extLst>
          </p:cNvPr>
          <p:cNvSpPr txBox="1">
            <a:spLocks/>
          </p:cNvSpPr>
          <p:nvPr/>
        </p:nvSpPr>
        <p:spPr>
          <a:xfrm>
            <a:off x="5782059" y="5486826"/>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t>+779%</a:t>
            </a:r>
          </a:p>
        </p:txBody>
      </p:sp>
      <p:pic>
        <p:nvPicPr>
          <p:cNvPr id="37" name="Picture 2" descr="Image result for land rover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1754" y="5434010"/>
            <a:ext cx="890739" cy="474319"/>
          </a:xfrm>
          <a:prstGeom prst="rect">
            <a:avLst/>
          </a:prstGeom>
          <a:noFill/>
          <a:extLst>
            <a:ext uri="{909E8E84-426E-40DD-AFC4-6F175D3DCCD1}">
              <a14:hiddenFill xmlns:a14="http://schemas.microsoft.com/office/drawing/2010/main">
                <a:solidFill>
                  <a:srgbClr val="FFFFFF"/>
                </a:solidFill>
              </a14:hiddenFill>
            </a:ext>
          </a:extLst>
        </p:spPr>
      </p:pic>
      <p:sp>
        <p:nvSpPr>
          <p:cNvPr id="38" name="Text Placeholder 2">
            <a:extLst>
              <a:ext uri="{FF2B5EF4-FFF2-40B4-BE49-F238E27FC236}">
                <a16:creationId xmlns:a16="http://schemas.microsoft.com/office/drawing/2014/main" id="{497BFE67-9262-485C-A7EF-5FD94BFF96C2}"/>
              </a:ext>
            </a:extLst>
          </p:cNvPr>
          <p:cNvSpPr txBox="1">
            <a:spLocks/>
          </p:cNvSpPr>
          <p:nvPr/>
        </p:nvSpPr>
        <p:spPr>
          <a:xfrm>
            <a:off x="3787542" y="3265081"/>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t>+17%</a:t>
            </a:r>
          </a:p>
        </p:txBody>
      </p:sp>
      <p:sp>
        <p:nvSpPr>
          <p:cNvPr id="40" name="Text Placeholder 2">
            <a:extLst>
              <a:ext uri="{FF2B5EF4-FFF2-40B4-BE49-F238E27FC236}">
                <a16:creationId xmlns:a16="http://schemas.microsoft.com/office/drawing/2014/main" id="{497BFE67-9262-485C-A7EF-5FD94BFF96C2}"/>
              </a:ext>
            </a:extLst>
          </p:cNvPr>
          <p:cNvSpPr txBox="1">
            <a:spLocks/>
          </p:cNvSpPr>
          <p:nvPr/>
        </p:nvSpPr>
        <p:spPr>
          <a:xfrm>
            <a:off x="5773689" y="3265081"/>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t>+184%</a:t>
            </a:r>
          </a:p>
        </p:txBody>
      </p:sp>
      <p:sp>
        <p:nvSpPr>
          <p:cNvPr id="3" name="TextBox 2"/>
          <p:cNvSpPr txBox="1"/>
          <p:nvPr/>
        </p:nvSpPr>
        <p:spPr>
          <a:xfrm>
            <a:off x="477218" y="2817081"/>
            <a:ext cx="876486" cy="276999"/>
          </a:xfrm>
          <a:prstGeom prst="rect">
            <a:avLst/>
          </a:prstGeom>
          <a:noFill/>
        </p:spPr>
        <p:txBody>
          <a:bodyPr wrap="square" rtlCol="0">
            <a:spAutoFit/>
          </a:bodyPr>
          <a:lstStyle/>
          <a:p>
            <a:pPr algn="ctr"/>
            <a:r>
              <a:rPr lang="en-US" sz="1200" dirty="0"/>
              <a:t>Domestic</a:t>
            </a:r>
          </a:p>
        </p:txBody>
      </p:sp>
      <p:sp>
        <p:nvSpPr>
          <p:cNvPr id="51" name="TextBox 50"/>
          <p:cNvSpPr txBox="1"/>
          <p:nvPr/>
        </p:nvSpPr>
        <p:spPr>
          <a:xfrm>
            <a:off x="477218" y="3283100"/>
            <a:ext cx="876486" cy="276999"/>
          </a:xfrm>
          <a:prstGeom prst="rect">
            <a:avLst/>
          </a:prstGeom>
          <a:noFill/>
        </p:spPr>
        <p:txBody>
          <a:bodyPr wrap="square" rtlCol="0">
            <a:spAutoFit/>
          </a:bodyPr>
          <a:lstStyle/>
          <a:p>
            <a:pPr algn="ctr"/>
            <a:r>
              <a:rPr lang="en-US" sz="1200" dirty="0"/>
              <a:t>Domestic</a:t>
            </a:r>
          </a:p>
        </p:txBody>
      </p:sp>
      <p:sp>
        <p:nvSpPr>
          <p:cNvPr id="53" name="TextBox 52"/>
          <p:cNvSpPr txBox="1"/>
          <p:nvPr/>
        </p:nvSpPr>
        <p:spPr>
          <a:xfrm>
            <a:off x="479831" y="3845197"/>
            <a:ext cx="876486" cy="276999"/>
          </a:xfrm>
          <a:prstGeom prst="rect">
            <a:avLst/>
          </a:prstGeom>
          <a:noFill/>
        </p:spPr>
        <p:txBody>
          <a:bodyPr wrap="square" rtlCol="0">
            <a:spAutoFit/>
          </a:bodyPr>
          <a:lstStyle/>
          <a:p>
            <a:pPr algn="ctr"/>
            <a:r>
              <a:rPr lang="en-US" sz="1200" dirty="0"/>
              <a:t>Asian</a:t>
            </a:r>
          </a:p>
        </p:txBody>
      </p:sp>
      <p:sp>
        <p:nvSpPr>
          <p:cNvPr id="54" name="TextBox 53"/>
          <p:cNvSpPr txBox="1"/>
          <p:nvPr/>
        </p:nvSpPr>
        <p:spPr>
          <a:xfrm>
            <a:off x="479831" y="4400862"/>
            <a:ext cx="876486" cy="276999"/>
          </a:xfrm>
          <a:prstGeom prst="rect">
            <a:avLst/>
          </a:prstGeom>
          <a:noFill/>
        </p:spPr>
        <p:txBody>
          <a:bodyPr wrap="square" rtlCol="0">
            <a:spAutoFit/>
          </a:bodyPr>
          <a:lstStyle/>
          <a:p>
            <a:pPr algn="ctr"/>
            <a:r>
              <a:rPr lang="en-US" sz="1200" dirty="0"/>
              <a:t>Asian</a:t>
            </a:r>
          </a:p>
        </p:txBody>
      </p:sp>
      <p:sp>
        <p:nvSpPr>
          <p:cNvPr id="55" name="TextBox 54"/>
          <p:cNvSpPr txBox="1"/>
          <p:nvPr/>
        </p:nvSpPr>
        <p:spPr>
          <a:xfrm>
            <a:off x="490583" y="4991099"/>
            <a:ext cx="876486" cy="276999"/>
          </a:xfrm>
          <a:prstGeom prst="rect">
            <a:avLst/>
          </a:prstGeom>
          <a:noFill/>
        </p:spPr>
        <p:txBody>
          <a:bodyPr wrap="square" rtlCol="0">
            <a:spAutoFit/>
          </a:bodyPr>
          <a:lstStyle/>
          <a:p>
            <a:pPr algn="ctr"/>
            <a:r>
              <a:rPr lang="en-US" sz="1200" dirty="0"/>
              <a:t>European</a:t>
            </a:r>
          </a:p>
        </p:txBody>
      </p:sp>
      <p:sp>
        <p:nvSpPr>
          <p:cNvPr id="56" name="TextBox 55"/>
          <p:cNvSpPr txBox="1"/>
          <p:nvPr/>
        </p:nvSpPr>
        <p:spPr>
          <a:xfrm>
            <a:off x="490583" y="5505571"/>
            <a:ext cx="876486" cy="276999"/>
          </a:xfrm>
          <a:prstGeom prst="rect">
            <a:avLst/>
          </a:prstGeom>
          <a:noFill/>
        </p:spPr>
        <p:txBody>
          <a:bodyPr wrap="square" rtlCol="0">
            <a:spAutoFit/>
          </a:bodyPr>
          <a:lstStyle/>
          <a:p>
            <a:pPr algn="ctr"/>
            <a:r>
              <a:rPr lang="en-US" sz="1200" dirty="0"/>
              <a:t>European</a:t>
            </a:r>
          </a:p>
        </p:txBody>
      </p:sp>
      <p:pic>
        <p:nvPicPr>
          <p:cNvPr id="41" name="Picture 2" descr="Image result for ford logo 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0821" y="3255811"/>
            <a:ext cx="1032605" cy="38722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Image result for volkswagen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65339" y="4822799"/>
            <a:ext cx="1043569" cy="58700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2" descr="Image result for hyundai 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67998" y="4238165"/>
            <a:ext cx="1038251" cy="58401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503685" y="2013069"/>
            <a:ext cx="1968261" cy="775954"/>
          </a:xfrm>
          <a:prstGeom prst="rect">
            <a:avLst/>
          </a:prstGeom>
        </p:spPr>
      </p:pic>
      <p:sp>
        <p:nvSpPr>
          <p:cNvPr id="99" name="Text Placeholder 2"/>
          <p:cNvSpPr>
            <a:spLocks noGrp="1"/>
          </p:cNvSpPr>
          <p:nvPr>
            <p:ph type="body" sz="quarter" idx="13"/>
          </p:nvPr>
        </p:nvSpPr>
        <p:spPr>
          <a:xfrm>
            <a:off x="1503686" y="2175852"/>
            <a:ext cx="2012206" cy="368686"/>
          </a:xfrm>
        </p:spPr>
        <p:txBody>
          <a:bodyPr/>
          <a:lstStyle/>
          <a:p>
            <a:r>
              <a:rPr lang="en-US" sz="1600" b="1" u="sng" dirty="0"/>
              <a:t>Brand</a:t>
            </a:r>
          </a:p>
        </p:txBody>
      </p:sp>
      <p:pic>
        <p:nvPicPr>
          <p:cNvPr id="58" name="Picture 36" descr="Image result for buick logo"/>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2291329" y="2668335"/>
            <a:ext cx="591588" cy="526897"/>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6C450CE3-51DD-4F49-8D3C-B572A805E849}"/>
              </a:ext>
            </a:extLst>
          </p:cNvPr>
          <p:cNvSpPr txBox="1"/>
          <p:nvPr/>
        </p:nvSpPr>
        <p:spPr>
          <a:xfrm>
            <a:off x="478616" y="2273194"/>
            <a:ext cx="876486" cy="276999"/>
          </a:xfrm>
          <a:prstGeom prst="rect">
            <a:avLst/>
          </a:prstGeom>
          <a:noFill/>
        </p:spPr>
        <p:txBody>
          <a:bodyPr wrap="square" rtlCol="0">
            <a:spAutoFit/>
          </a:bodyPr>
          <a:lstStyle/>
          <a:p>
            <a:pPr algn="ctr"/>
            <a:r>
              <a:rPr lang="en-US" sz="1200" u="sng" dirty="0"/>
              <a:t>Category</a:t>
            </a:r>
          </a:p>
        </p:txBody>
      </p:sp>
      <p:sp>
        <p:nvSpPr>
          <p:cNvPr id="49" name="Title 1">
            <a:extLst>
              <a:ext uri="{FF2B5EF4-FFF2-40B4-BE49-F238E27FC236}">
                <a16:creationId xmlns:a16="http://schemas.microsoft.com/office/drawing/2014/main" id="{F1072C05-74DB-4E51-AEAE-17EA6E57C324}"/>
              </a:ext>
            </a:extLst>
          </p:cNvPr>
          <p:cNvSpPr>
            <a:spLocks noGrp="1"/>
          </p:cNvSpPr>
          <p:nvPr>
            <p:ph type="ctrTitle"/>
          </p:nvPr>
        </p:nvSpPr>
        <p:spPr>
          <a:xfrm>
            <a:off x="204587" y="364933"/>
            <a:ext cx="8770080" cy="794268"/>
          </a:xfrm>
        </p:spPr>
        <p:txBody>
          <a:bodyPr/>
          <a:lstStyle/>
          <a:p>
            <a:pPr defTabSz="914400">
              <a:defRPr/>
            </a:pPr>
            <a:r>
              <a:rPr lang="en-US" b="1" dirty="0">
                <a:solidFill>
                  <a:schemeClr val="tx1"/>
                </a:solidFill>
                <a:cs typeface="+mn-cs"/>
              </a:rPr>
              <a:t>Conversation</a:t>
            </a:r>
            <a:r>
              <a:rPr lang="en-US" dirty="0">
                <a:solidFill>
                  <a:schemeClr val="tx1"/>
                </a:solidFill>
                <a:cs typeface="+mn-cs"/>
              </a:rPr>
              <a:t>: Increased TV Spend Also Drives Greater Brand Engagement On Social Media Platforms</a:t>
            </a:r>
          </a:p>
        </p:txBody>
      </p:sp>
      <p:sp>
        <p:nvSpPr>
          <p:cNvPr id="50" name="Text Placeholder 3">
            <a:extLst>
              <a:ext uri="{FF2B5EF4-FFF2-40B4-BE49-F238E27FC236}">
                <a16:creationId xmlns:a16="http://schemas.microsoft.com/office/drawing/2014/main" id="{B99E1F55-17C9-4B4C-A700-A76655741DA1}"/>
              </a:ext>
            </a:extLst>
          </p:cNvPr>
          <p:cNvSpPr txBox="1">
            <a:spLocks/>
          </p:cNvSpPr>
          <p:nvPr/>
        </p:nvSpPr>
        <p:spPr>
          <a:xfrm>
            <a:off x="332256" y="6183445"/>
            <a:ext cx="2863007"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A LOOK UNDER THE HOOD</a:t>
            </a:r>
          </a:p>
        </p:txBody>
      </p:sp>
    </p:spTree>
    <p:extLst>
      <p:ext uri="{BB962C8B-B14F-4D97-AF65-F5344CB8AC3E}">
        <p14:creationId xmlns:p14="http://schemas.microsoft.com/office/powerpoint/2010/main" val="3344362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p:cNvSpPr/>
          <p:nvPr/>
        </p:nvSpPr>
        <p:spPr>
          <a:xfrm>
            <a:off x="1459738" y="1736800"/>
            <a:ext cx="6224525" cy="4249663"/>
          </a:xfrm>
          <a:prstGeom prst="rect">
            <a:avLst/>
          </a:prstGeom>
          <a:solidFill>
            <a:schemeClr val="bg1"/>
          </a:solidFill>
          <a:ln w="571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dirty="0"/>
          </a:p>
        </p:txBody>
      </p:sp>
      <p:sp>
        <p:nvSpPr>
          <p:cNvPr id="6" name="Text Placeholder 2"/>
          <p:cNvSpPr>
            <a:spLocks noGrp="1"/>
          </p:cNvSpPr>
          <p:nvPr>
            <p:ph type="body" sz="quarter" idx="13"/>
          </p:nvPr>
        </p:nvSpPr>
        <p:spPr>
          <a:xfrm>
            <a:off x="169333" y="1204045"/>
            <a:ext cx="8805334" cy="517515"/>
          </a:xfrm>
        </p:spPr>
        <p:txBody>
          <a:bodyPr/>
          <a:lstStyle/>
          <a:p>
            <a:r>
              <a:rPr lang="en-US" sz="1600" b="1" i="1" u="sng" dirty="0"/>
              <a:t>Sampling</a:t>
            </a:r>
            <a:r>
              <a:rPr lang="en-US" sz="1600" b="1" u="sng" dirty="0"/>
              <a:t> of Brands: TV Spend vs. “Social Actions” Q4 YOY % Increase</a:t>
            </a:r>
          </a:p>
          <a:p>
            <a:pPr fontAlgn="base">
              <a:spcBef>
                <a:spcPct val="0"/>
              </a:spcBef>
              <a:spcAft>
                <a:spcPct val="0"/>
              </a:spcAft>
              <a:defRPr/>
            </a:pPr>
            <a:r>
              <a:rPr lang="en-US" altLang="en-US" sz="1400" kern="0" dirty="0">
                <a:latin typeface="Trebuchet MS" pitchFamily="34" charset="0"/>
                <a:ea typeface="ＭＳ Ｐゴシック" pitchFamily="34" charset="-128"/>
              </a:rPr>
              <a:t>4Q “Year </a:t>
            </a:r>
            <a:r>
              <a:rPr lang="en-US" altLang="en-US" sz="1400" kern="0" dirty="0"/>
              <a:t>Over Year” Comparison (4Q</a:t>
            </a:r>
            <a:r>
              <a:rPr lang="en-US" altLang="en-US" sz="1400" kern="0" dirty="0">
                <a:latin typeface="Trebuchet MS" pitchFamily="34" charset="0"/>
                <a:ea typeface="ＭＳ Ｐゴシック" pitchFamily="34" charset="-128"/>
              </a:rPr>
              <a:t> ‘16 vs 4Q ’17)</a:t>
            </a:r>
          </a:p>
          <a:p>
            <a:pPr fontAlgn="base">
              <a:spcBef>
                <a:spcPct val="0"/>
              </a:spcBef>
              <a:spcAft>
                <a:spcPct val="0"/>
              </a:spcAft>
              <a:defRPr/>
            </a:pPr>
            <a:endParaRPr lang="en-US" altLang="en-US" sz="1400" b="1" kern="0" dirty="0">
              <a:latin typeface="Trebuchet MS" pitchFamily="34" charset="0"/>
              <a:ea typeface="ＭＳ Ｐゴシック" pitchFamily="34" charset="-128"/>
            </a:endParaRPr>
          </a:p>
        </p:txBody>
      </p:sp>
      <p:sp>
        <p:nvSpPr>
          <p:cNvPr id="48" name="Text Placeholder 3"/>
          <p:cNvSpPr>
            <a:spLocks noGrp="1"/>
          </p:cNvSpPr>
          <p:nvPr>
            <p:ph type="body" sz="quarter" idx="14"/>
          </p:nvPr>
        </p:nvSpPr>
        <p:spPr>
          <a:xfrm>
            <a:off x="332256" y="6373306"/>
            <a:ext cx="7229130" cy="471174"/>
          </a:xfrm>
        </p:spPr>
        <p:txBody>
          <a:bodyPr/>
          <a:lstStyle/>
          <a:p>
            <a:r>
              <a:rPr lang="en-US" sz="800" dirty="0"/>
              <a:t>Source: VAB analysis of Nielsen Ad Intel data, TV spend (national cable TV, national broadcast TV, Spanish language broadcast TV, Spanish language cable TV, spot TV, syndication TV), </a:t>
            </a:r>
            <a:r>
              <a:rPr lang="en-US" altLang="en-US" sz="800" kern="0" dirty="0">
                <a:latin typeface="Trebuchet MS" pitchFamily="34" charset="0"/>
                <a:ea typeface="ＭＳ Ｐゴシック" pitchFamily="34" charset="-128"/>
              </a:rPr>
              <a:t>Oct ’16 - Dec ‘16 vs Oct ’17 - Dec ‘17 </a:t>
            </a:r>
            <a:r>
              <a:rPr lang="en-US" sz="800" dirty="0"/>
              <a:t>(calendar months). Social actions (posts, likes, shares and comments related to TV ads on Facebook, Twitter, YouTube, iSpot.tv). Social actions are correlated to TV ad airing data.</a:t>
            </a:r>
          </a:p>
        </p:txBody>
      </p:sp>
      <p:sp>
        <p:nvSpPr>
          <p:cNvPr id="52" name="AutoShape 14" descr="Image result for casper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 name="Text Placeholder 2">
            <a:extLst>
              <a:ext uri="{FF2B5EF4-FFF2-40B4-BE49-F238E27FC236}">
                <a16:creationId xmlns:a16="http://schemas.microsoft.com/office/drawing/2014/main" id="{497BFE67-9262-485C-A7EF-5FD94BFF96C2}"/>
              </a:ext>
            </a:extLst>
          </p:cNvPr>
          <p:cNvSpPr txBox="1">
            <a:spLocks/>
          </p:cNvSpPr>
          <p:nvPr/>
        </p:nvSpPr>
        <p:spPr>
          <a:xfrm>
            <a:off x="3795912" y="2990721"/>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solidFill>
                  <a:srgbClr val="FF0000"/>
                </a:solidFill>
              </a:rPr>
              <a:t>-50%</a:t>
            </a:r>
          </a:p>
        </p:txBody>
      </p:sp>
      <p:sp>
        <p:nvSpPr>
          <p:cNvPr id="132" name="Text Placeholder 2">
            <a:extLst>
              <a:ext uri="{FF2B5EF4-FFF2-40B4-BE49-F238E27FC236}">
                <a16:creationId xmlns:a16="http://schemas.microsoft.com/office/drawing/2014/main" id="{497BFE67-9262-485C-A7EF-5FD94BFF96C2}"/>
              </a:ext>
            </a:extLst>
          </p:cNvPr>
          <p:cNvSpPr txBox="1">
            <a:spLocks/>
          </p:cNvSpPr>
          <p:nvPr/>
        </p:nvSpPr>
        <p:spPr>
          <a:xfrm>
            <a:off x="5782059" y="2990721"/>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solidFill>
                  <a:srgbClr val="FF0000"/>
                </a:solidFill>
              </a:rPr>
              <a:t>-25%</a:t>
            </a:r>
          </a:p>
        </p:txBody>
      </p:sp>
      <p:pic>
        <p:nvPicPr>
          <p:cNvPr id="42" name="Picture 4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545757" y="2025863"/>
            <a:ext cx="1968261" cy="775954"/>
          </a:xfrm>
          <a:prstGeom prst="rect">
            <a:avLst/>
          </a:prstGeom>
        </p:spPr>
      </p:pic>
      <p:sp>
        <p:nvSpPr>
          <p:cNvPr id="80" name="Text Placeholder 2"/>
          <p:cNvSpPr>
            <a:spLocks noGrp="1"/>
          </p:cNvSpPr>
          <p:nvPr>
            <p:ph type="body" sz="quarter" idx="13"/>
          </p:nvPr>
        </p:nvSpPr>
        <p:spPr>
          <a:xfrm>
            <a:off x="3573386" y="2182335"/>
            <a:ext cx="1926115" cy="368686"/>
          </a:xfrm>
        </p:spPr>
        <p:txBody>
          <a:bodyPr/>
          <a:lstStyle/>
          <a:p>
            <a:r>
              <a:rPr lang="en-US" sz="1450" b="1" u="sng" dirty="0"/>
              <a:t>TV Spend</a:t>
            </a:r>
          </a:p>
        </p:txBody>
      </p:sp>
      <p:sp>
        <p:nvSpPr>
          <p:cNvPr id="104" name="Rectangle: Rounded Corners 84"/>
          <p:cNvSpPr/>
          <p:nvPr/>
        </p:nvSpPr>
        <p:spPr>
          <a:xfrm>
            <a:off x="5529498" y="1823532"/>
            <a:ext cx="45719" cy="4162931"/>
          </a:xfrm>
          <a:prstGeom prst="round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pic>
        <p:nvPicPr>
          <p:cNvPr id="43" name="Picture 4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593125" y="1970632"/>
            <a:ext cx="1968261" cy="775954"/>
          </a:xfrm>
          <a:prstGeom prst="rect">
            <a:avLst/>
          </a:prstGeom>
        </p:spPr>
      </p:pic>
      <p:sp>
        <p:nvSpPr>
          <p:cNvPr id="18" name="Text Placeholder 2"/>
          <p:cNvSpPr>
            <a:spLocks noGrp="1"/>
          </p:cNvSpPr>
          <p:nvPr>
            <p:ph type="body" sz="quarter" idx="13"/>
          </p:nvPr>
        </p:nvSpPr>
        <p:spPr>
          <a:xfrm>
            <a:off x="5572045" y="2066992"/>
            <a:ext cx="2112217" cy="368686"/>
          </a:xfrm>
        </p:spPr>
        <p:txBody>
          <a:bodyPr/>
          <a:lstStyle/>
          <a:p>
            <a:r>
              <a:rPr lang="en-US" sz="1200" b="1" u="sng" dirty="0"/>
              <a:t>Social</a:t>
            </a:r>
          </a:p>
          <a:p>
            <a:r>
              <a:rPr lang="en-US" sz="1200" b="1" u="sng" dirty="0"/>
              <a:t>Actions</a:t>
            </a:r>
          </a:p>
        </p:txBody>
      </p:sp>
      <p:sp>
        <p:nvSpPr>
          <p:cNvPr id="103" name="Rectangle: Rounded Corners 84"/>
          <p:cNvSpPr/>
          <p:nvPr/>
        </p:nvSpPr>
        <p:spPr>
          <a:xfrm>
            <a:off x="3515892" y="1823532"/>
            <a:ext cx="45719" cy="4162931"/>
          </a:xfrm>
          <a:prstGeom prst="round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3" name="TextBox 2"/>
          <p:cNvSpPr txBox="1"/>
          <p:nvPr/>
        </p:nvSpPr>
        <p:spPr>
          <a:xfrm>
            <a:off x="477218" y="3060362"/>
            <a:ext cx="876486" cy="276999"/>
          </a:xfrm>
          <a:prstGeom prst="rect">
            <a:avLst/>
          </a:prstGeom>
          <a:noFill/>
        </p:spPr>
        <p:txBody>
          <a:bodyPr wrap="square" rtlCol="0">
            <a:spAutoFit/>
          </a:bodyPr>
          <a:lstStyle/>
          <a:p>
            <a:pPr algn="ctr"/>
            <a:r>
              <a:rPr lang="en-US" sz="1200" dirty="0"/>
              <a:t>Domestic</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503685" y="2013069"/>
            <a:ext cx="1968261" cy="775954"/>
          </a:xfrm>
          <a:prstGeom prst="rect">
            <a:avLst/>
          </a:prstGeom>
        </p:spPr>
      </p:pic>
      <p:sp>
        <p:nvSpPr>
          <p:cNvPr id="99" name="Text Placeholder 2"/>
          <p:cNvSpPr>
            <a:spLocks noGrp="1"/>
          </p:cNvSpPr>
          <p:nvPr>
            <p:ph type="body" sz="quarter" idx="13"/>
          </p:nvPr>
        </p:nvSpPr>
        <p:spPr>
          <a:xfrm>
            <a:off x="1503686" y="2175852"/>
            <a:ext cx="2012206" cy="368686"/>
          </a:xfrm>
        </p:spPr>
        <p:txBody>
          <a:bodyPr/>
          <a:lstStyle/>
          <a:p>
            <a:r>
              <a:rPr lang="en-US" sz="1600" b="1" u="sng" dirty="0"/>
              <a:t>Brand</a:t>
            </a:r>
          </a:p>
        </p:txBody>
      </p:sp>
      <p:sp>
        <p:nvSpPr>
          <p:cNvPr id="47" name="TextBox 46">
            <a:extLst>
              <a:ext uri="{FF2B5EF4-FFF2-40B4-BE49-F238E27FC236}">
                <a16:creationId xmlns:a16="http://schemas.microsoft.com/office/drawing/2014/main" id="{6C450CE3-51DD-4F49-8D3C-B572A805E849}"/>
              </a:ext>
            </a:extLst>
          </p:cNvPr>
          <p:cNvSpPr txBox="1"/>
          <p:nvPr/>
        </p:nvSpPr>
        <p:spPr>
          <a:xfrm>
            <a:off x="478616" y="2273194"/>
            <a:ext cx="876486" cy="276999"/>
          </a:xfrm>
          <a:prstGeom prst="rect">
            <a:avLst/>
          </a:prstGeom>
          <a:noFill/>
        </p:spPr>
        <p:txBody>
          <a:bodyPr wrap="square" rtlCol="0">
            <a:spAutoFit/>
          </a:bodyPr>
          <a:lstStyle/>
          <a:p>
            <a:pPr algn="ctr"/>
            <a:r>
              <a:rPr lang="en-US" sz="1200" u="sng" dirty="0"/>
              <a:t>Category</a:t>
            </a:r>
          </a:p>
        </p:txBody>
      </p:sp>
      <p:sp>
        <p:nvSpPr>
          <p:cNvPr id="49" name="Title 1">
            <a:extLst>
              <a:ext uri="{FF2B5EF4-FFF2-40B4-BE49-F238E27FC236}">
                <a16:creationId xmlns:a16="http://schemas.microsoft.com/office/drawing/2014/main" id="{F1072C05-74DB-4E51-AEAE-17EA6E57C324}"/>
              </a:ext>
            </a:extLst>
          </p:cNvPr>
          <p:cNvSpPr>
            <a:spLocks noGrp="1"/>
          </p:cNvSpPr>
          <p:nvPr>
            <p:ph type="ctrTitle"/>
          </p:nvPr>
        </p:nvSpPr>
        <p:spPr>
          <a:xfrm>
            <a:off x="204587" y="364933"/>
            <a:ext cx="8770080" cy="794268"/>
          </a:xfrm>
        </p:spPr>
        <p:txBody>
          <a:bodyPr/>
          <a:lstStyle/>
          <a:p>
            <a:pPr defTabSz="914400">
              <a:defRPr/>
            </a:pPr>
            <a:r>
              <a:rPr lang="en-US" b="1" dirty="0">
                <a:solidFill>
                  <a:schemeClr val="tx1"/>
                </a:solidFill>
                <a:cs typeface="+mn-cs"/>
              </a:rPr>
              <a:t>Conversation</a:t>
            </a:r>
            <a:r>
              <a:rPr lang="en-US" dirty="0">
                <a:solidFill>
                  <a:schemeClr val="tx1"/>
                </a:solidFill>
                <a:cs typeface="+mn-cs"/>
              </a:rPr>
              <a:t>: However, Social Chatter Decreased For Brands Who Spent Less On TV</a:t>
            </a:r>
          </a:p>
        </p:txBody>
      </p:sp>
      <p:pic>
        <p:nvPicPr>
          <p:cNvPr id="57" name="Picture 8" descr="Image result for chrysler logo png">
            <a:extLst>
              <a:ext uri="{FF2B5EF4-FFF2-40B4-BE49-F238E27FC236}">
                <a16:creationId xmlns:a16="http://schemas.microsoft.com/office/drawing/2014/main" id="{4F52DB9D-11AC-48FB-B459-60B777E55E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806" t="35278" r="7528" b="36843"/>
          <a:stretch/>
        </p:blipFill>
        <p:spPr bwMode="auto">
          <a:xfrm>
            <a:off x="1813141" y="2930769"/>
            <a:ext cx="1406463" cy="529168"/>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18C4F2E5-AEB2-4A13-8424-B29E73046716}"/>
              </a:ext>
            </a:extLst>
          </p:cNvPr>
          <p:cNvSpPr txBox="1"/>
          <p:nvPr/>
        </p:nvSpPr>
        <p:spPr>
          <a:xfrm>
            <a:off x="479831" y="3861975"/>
            <a:ext cx="876486" cy="276999"/>
          </a:xfrm>
          <a:prstGeom prst="rect">
            <a:avLst/>
          </a:prstGeom>
          <a:noFill/>
        </p:spPr>
        <p:txBody>
          <a:bodyPr wrap="square" rtlCol="0">
            <a:spAutoFit/>
          </a:bodyPr>
          <a:lstStyle/>
          <a:p>
            <a:pPr algn="ctr"/>
            <a:r>
              <a:rPr lang="en-US" sz="1200" dirty="0"/>
              <a:t>Asian</a:t>
            </a:r>
          </a:p>
        </p:txBody>
      </p:sp>
      <p:pic>
        <p:nvPicPr>
          <p:cNvPr id="60" name="Picture 2" descr="Image result for infiniti logo">
            <a:extLst>
              <a:ext uri="{FF2B5EF4-FFF2-40B4-BE49-F238E27FC236}">
                <a16:creationId xmlns:a16="http://schemas.microsoft.com/office/drawing/2014/main" id="{1F9D4A58-D660-4993-A10A-7F1252AA35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1618" y="3643691"/>
            <a:ext cx="1051756" cy="558660"/>
          </a:xfrm>
          <a:prstGeom prst="rect">
            <a:avLst/>
          </a:prstGeom>
          <a:noFill/>
          <a:extLst>
            <a:ext uri="{909E8E84-426E-40DD-AFC4-6F175D3DCCD1}">
              <a14:hiddenFill xmlns:a14="http://schemas.microsoft.com/office/drawing/2010/main">
                <a:solidFill>
                  <a:srgbClr val="FFFFFF"/>
                </a:solidFill>
              </a14:hiddenFill>
            </a:ext>
          </a:extLst>
        </p:spPr>
      </p:pic>
      <p:sp>
        <p:nvSpPr>
          <p:cNvPr id="61" name="Text Placeholder 2">
            <a:extLst>
              <a:ext uri="{FF2B5EF4-FFF2-40B4-BE49-F238E27FC236}">
                <a16:creationId xmlns:a16="http://schemas.microsoft.com/office/drawing/2014/main" id="{838E9785-F2E1-4EC5-B6DC-FA805A1C2B5C}"/>
              </a:ext>
            </a:extLst>
          </p:cNvPr>
          <p:cNvSpPr txBox="1">
            <a:spLocks/>
          </p:cNvSpPr>
          <p:nvPr/>
        </p:nvSpPr>
        <p:spPr>
          <a:xfrm>
            <a:off x="3797310" y="3797463"/>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solidFill>
                  <a:srgbClr val="FF0000"/>
                </a:solidFill>
              </a:rPr>
              <a:t>-11%</a:t>
            </a:r>
          </a:p>
        </p:txBody>
      </p:sp>
      <p:sp>
        <p:nvSpPr>
          <p:cNvPr id="62" name="Text Placeholder 2">
            <a:extLst>
              <a:ext uri="{FF2B5EF4-FFF2-40B4-BE49-F238E27FC236}">
                <a16:creationId xmlns:a16="http://schemas.microsoft.com/office/drawing/2014/main" id="{D4E5A5C5-96B5-4795-80CA-68D9D445BF23}"/>
              </a:ext>
            </a:extLst>
          </p:cNvPr>
          <p:cNvSpPr txBox="1">
            <a:spLocks/>
          </p:cNvSpPr>
          <p:nvPr/>
        </p:nvSpPr>
        <p:spPr>
          <a:xfrm>
            <a:off x="5783457" y="3797463"/>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solidFill>
                  <a:srgbClr val="FF0000"/>
                </a:solidFill>
              </a:rPr>
              <a:t>-64%</a:t>
            </a:r>
          </a:p>
        </p:txBody>
      </p:sp>
      <p:sp>
        <p:nvSpPr>
          <p:cNvPr id="63" name="TextBox 62">
            <a:extLst>
              <a:ext uri="{FF2B5EF4-FFF2-40B4-BE49-F238E27FC236}">
                <a16:creationId xmlns:a16="http://schemas.microsoft.com/office/drawing/2014/main" id="{EE51FAB4-57D9-464A-BB5A-51E090DBDF86}"/>
              </a:ext>
            </a:extLst>
          </p:cNvPr>
          <p:cNvSpPr txBox="1"/>
          <p:nvPr/>
        </p:nvSpPr>
        <p:spPr>
          <a:xfrm>
            <a:off x="481229" y="4618383"/>
            <a:ext cx="876486" cy="276999"/>
          </a:xfrm>
          <a:prstGeom prst="rect">
            <a:avLst/>
          </a:prstGeom>
          <a:noFill/>
        </p:spPr>
        <p:txBody>
          <a:bodyPr wrap="square" rtlCol="0">
            <a:spAutoFit/>
          </a:bodyPr>
          <a:lstStyle/>
          <a:p>
            <a:pPr algn="ctr"/>
            <a:r>
              <a:rPr lang="en-US" sz="1200" dirty="0"/>
              <a:t>Asian</a:t>
            </a:r>
          </a:p>
        </p:txBody>
      </p:sp>
      <p:pic>
        <p:nvPicPr>
          <p:cNvPr id="64" name="Picture 10" descr="Image result for acura logo png">
            <a:extLst>
              <a:ext uri="{FF2B5EF4-FFF2-40B4-BE49-F238E27FC236}">
                <a16:creationId xmlns:a16="http://schemas.microsoft.com/office/drawing/2014/main" id="{C5FBAE54-EC7A-4A61-AB9E-C15894BB4AF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2031618" y="4403414"/>
            <a:ext cx="1051756" cy="601427"/>
          </a:xfrm>
          <a:prstGeom prst="rect">
            <a:avLst/>
          </a:prstGeom>
          <a:noFill/>
          <a:extLst>
            <a:ext uri="{909E8E84-426E-40DD-AFC4-6F175D3DCCD1}">
              <a14:hiddenFill xmlns:a14="http://schemas.microsoft.com/office/drawing/2010/main">
                <a:solidFill>
                  <a:srgbClr val="FFFFFF"/>
                </a:solidFill>
              </a14:hiddenFill>
            </a:ext>
          </a:extLst>
        </p:spPr>
      </p:pic>
      <p:sp>
        <p:nvSpPr>
          <p:cNvPr id="65" name="Text Placeholder 2">
            <a:extLst>
              <a:ext uri="{FF2B5EF4-FFF2-40B4-BE49-F238E27FC236}">
                <a16:creationId xmlns:a16="http://schemas.microsoft.com/office/drawing/2014/main" id="{847DB24B-D357-47A6-8430-E90BB8D400E6}"/>
              </a:ext>
            </a:extLst>
          </p:cNvPr>
          <p:cNvSpPr txBox="1">
            <a:spLocks/>
          </p:cNvSpPr>
          <p:nvPr/>
        </p:nvSpPr>
        <p:spPr>
          <a:xfrm>
            <a:off x="3798708" y="4503537"/>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solidFill>
                  <a:srgbClr val="FF0000"/>
                </a:solidFill>
              </a:rPr>
              <a:t>-2%</a:t>
            </a:r>
          </a:p>
        </p:txBody>
      </p:sp>
      <p:sp>
        <p:nvSpPr>
          <p:cNvPr id="66" name="Text Placeholder 2">
            <a:extLst>
              <a:ext uri="{FF2B5EF4-FFF2-40B4-BE49-F238E27FC236}">
                <a16:creationId xmlns:a16="http://schemas.microsoft.com/office/drawing/2014/main" id="{0BE586EC-506C-46C7-9C44-7F0065F82425}"/>
              </a:ext>
            </a:extLst>
          </p:cNvPr>
          <p:cNvSpPr txBox="1">
            <a:spLocks/>
          </p:cNvSpPr>
          <p:nvPr/>
        </p:nvSpPr>
        <p:spPr>
          <a:xfrm>
            <a:off x="5784855" y="4503537"/>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solidFill>
                  <a:srgbClr val="FF0000"/>
                </a:solidFill>
              </a:rPr>
              <a:t>-4%</a:t>
            </a:r>
          </a:p>
        </p:txBody>
      </p:sp>
      <p:sp>
        <p:nvSpPr>
          <p:cNvPr id="67" name="TextBox 66">
            <a:extLst>
              <a:ext uri="{FF2B5EF4-FFF2-40B4-BE49-F238E27FC236}">
                <a16:creationId xmlns:a16="http://schemas.microsoft.com/office/drawing/2014/main" id="{D5C0BAC6-5A23-46D7-9E38-32586022FCCC}"/>
              </a:ext>
            </a:extLst>
          </p:cNvPr>
          <p:cNvSpPr txBox="1"/>
          <p:nvPr/>
        </p:nvSpPr>
        <p:spPr>
          <a:xfrm>
            <a:off x="490583" y="5452494"/>
            <a:ext cx="876486" cy="276999"/>
          </a:xfrm>
          <a:prstGeom prst="rect">
            <a:avLst/>
          </a:prstGeom>
          <a:noFill/>
        </p:spPr>
        <p:txBody>
          <a:bodyPr wrap="square" rtlCol="0">
            <a:spAutoFit/>
          </a:bodyPr>
          <a:lstStyle/>
          <a:p>
            <a:pPr algn="ctr"/>
            <a:r>
              <a:rPr lang="en-US" sz="1200" dirty="0"/>
              <a:t>European</a:t>
            </a:r>
          </a:p>
        </p:txBody>
      </p:sp>
      <p:pic>
        <p:nvPicPr>
          <p:cNvPr id="68" name="Picture 6" descr="Image result for audi logo">
            <a:extLst>
              <a:ext uri="{FF2B5EF4-FFF2-40B4-BE49-F238E27FC236}">
                <a16:creationId xmlns:a16="http://schemas.microsoft.com/office/drawing/2014/main" id="{0E5119F7-CD6A-4F7A-8709-40834B70822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0666" b="19238"/>
          <a:stretch/>
        </p:blipFill>
        <p:spPr bwMode="auto">
          <a:xfrm>
            <a:off x="1969511" y="5231411"/>
            <a:ext cx="1205204" cy="603750"/>
          </a:xfrm>
          <a:prstGeom prst="rect">
            <a:avLst/>
          </a:prstGeom>
          <a:noFill/>
          <a:extLst>
            <a:ext uri="{909E8E84-426E-40DD-AFC4-6F175D3DCCD1}">
              <a14:hiddenFill xmlns:a14="http://schemas.microsoft.com/office/drawing/2010/main">
                <a:solidFill>
                  <a:srgbClr val="FFFFFF"/>
                </a:solidFill>
              </a14:hiddenFill>
            </a:ext>
          </a:extLst>
        </p:spPr>
      </p:pic>
      <p:sp>
        <p:nvSpPr>
          <p:cNvPr id="69" name="Text Placeholder 2">
            <a:extLst>
              <a:ext uri="{FF2B5EF4-FFF2-40B4-BE49-F238E27FC236}">
                <a16:creationId xmlns:a16="http://schemas.microsoft.com/office/drawing/2014/main" id="{745000B6-88F1-438B-BC8A-F8DFAC270328}"/>
              </a:ext>
            </a:extLst>
          </p:cNvPr>
          <p:cNvSpPr txBox="1">
            <a:spLocks/>
          </p:cNvSpPr>
          <p:nvPr/>
        </p:nvSpPr>
        <p:spPr>
          <a:xfrm>
            <a:off x="3800106" y="5352224"/>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solidFill>
                  <a:srgbClr val="FF0000"/>
                </a:solidFill>
              </a:rPr>
              <a:t>-9%</a:t>
            </a:r>
          </a:p>
        </p:txBody>
      </p:sp>
      <p:sp>
        <p:nvSpPr>
          <p:cNvPr id="70" name="Text Placeholder 2">
            <a:extLst>
              <a:ext uri="{FF2B5EF4-FFF2-40B4-BE49-F238E27FC236}">
                <a16:creationId xmlns:a16="http://schemas.microsoft.com/office/drawing/2014/main" id="{5AE59D7A-2F59-486A-B0A5-88ABF087FE42}"/>
              </a:ext>
            </a:extLst>
          </p:cNvPr>
          <p:cNvSpPr txBox="1">
            <a:spLocks/>
          </p:cNvSpPr>
          <p:nvPr/>
        </p:nvSpPr>
        <p:spPr>
          <a:xfrm>
            <a:off x="5786253" y="5352224"/>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solidFill>
                  <a:srgbClr val="FF0000"/>
                </a:solidFill>
              </a:rPr>
              <a:t>-95%</a:t>
            </a:r>
          </a:p>
        </p:txBody>
      </p:sp>
      <p:sp>
        <p:nvSpPr>
          <p:cNvPr id="71" name="Text Placeholder 3">
            <a:extLst>
              <a:ext uri="{FF2B5EF4-FFF2-40B4-BE49-F238E27FC236}">
                <a16:creationId xmlns:a16="http://schemas.microsoft.com/office/drawing/2014/main" id="{2B17C67B-FCEB-4F11-B767-B8C3AFDBE3B3}"/>
              </a:ext>
            </a:extLst>
          </p:cNvPr>
          <p:cNvSpPr txBox="1">
            <a:spLocks/>
          </p:cNvSpPr>
          <p:nvPr/>
        </p:nvSpPr>
        <p:spPr>
          <a:xfrm>
            <a:off x="332256" y="6183445"/>
            <a:ext cx="2863007"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A LOOK UNDER THE HOOD</a:t>
            </a:r>
          </a:p>
        </p:txBody>
      </p:sp>
    </p:spTree>
    <p:extLst>
      <p:ext uri="{BB962C8B-B14F-4D97-AF65-F5344CB8AC3E}">
        <p14:creationId xmlns:p14="http://schemas.microsoft.com/office/powerpoint/2010/main" val="145021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p:cNvSpPr/>
          <p:nvPr/>
        </p:nvSpPr>
        <p:spPr>
          <a:xfrm>
            <a:off x="1459738" y="1818157"/>
            <a:ext cx="6224525" cy="3954015"/>
          </a:xfrm>
          <a:prstGeom prst="rect">
            <a:avLst/>
          </a:prstGeom>
          <a:solidFill>
            <a:schemeClr val="bg1"/>
          </a:solidFill>
          <a:ln w="571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dirty="0"/>
          </a:p>
        </p:txBody>
      </p:sp>
      <p:sp>
        <p:nvSpPr>
          <p:cNvPr id="6" name="Text Placeholder 2"/>
          <p:cNvSpPr>
            <a:spLocks noGrp="1"/>
          </p:cNvSpPr>
          <p:nvPr>
            <p:ph type="body" sz="quarter" idx="13"/>
          </p:nvPr>
        </p:nvSpPr>
        <p:spPr>
          <a:xfrm>
            <a:off x="169333" y="1219285"/>
            <a:ext cx="8805334" cy="517515"/>
          </a:xfrm>
        </p:spPr>
        <p:txBody>
          <a:bodyPr/>
          <a:lstStyle/>
          <a:p>
            <a:r>
              <a:rPr lang="en-US" sz="1600" b="1" i="1" u="sng" dirty="0"/>
              <a:t>Sampling</a:t>
            </a:r>
            <a:r>
              <a:rPr lang="en-US" sz="1600" b="1" u="sng" dirty="0"/>
              <a:t> of Brands: TV Spend vs. “Online Video Views” Q4 YOY % Increase</a:t>
            </a:r>
          </a:p>
          <a:p>
            <a:pPr lvl="0" defTabSz="914400">
              <a:spcBef>
                <a:spcPts val="0"/>
              </a:spcBef>
              <a:defRPr/>
            </a:pPr>
            <a:r>
              <a:rPr lang="en-US" altLang="en-US" sz="1400" kern="0" dirty="0">
                <a:latin typeface="Trebuchet MS" pitchFamily="34" charset="0"/>
                <a:ea typeface="ＭＳ Ｐゴシック" pitchFamily="34" charset="-128"/>
              </a:rPr>
              <a:t>4Q “Year </a:t>
            </a:r>
            <a:r>
              <a:rPr lang="en-US" altLang="en-US" sz="1400" kern="0" dirty="0"/>
              <a:t>Over Year” Comparison (4Q</a:t>
            </a:r>
            <a:r>
              <a:rPr lang="en-US" altLang="en-US" sz="1400" kern="0" dirty="0">
                <a:latin typeface="Trebuchet MS" pitchFamily="34" charset="0"/>
                <a:ea typeface="ＭＳ Ｐゴシック" pitchFamily="34" charset="-128"/>
              </a:rPr>
              <a:t> ‘16 vs 4Q ’17)</a:t>
            </a:r>
          </a:p>
        </p:txBody>
      </p:sp>
      <p:sp>
        <p:nvSpPr>
          <p:cNvPr id="48" name="Text Placeholder 3"/>
          <p:cNvSpPr>
            <a:spLocks noGrp="1"/>
          </p:cNvSpPr>
          <p:nvPr>
            <p:ph type="body" sz="quarter" idx="14"/>
          </p:nvPr>
        </p:nvSpPr>
        <p:spPr>
          <a:xfrm>
            <a:off x="346964" y="6373306"/>
            <a:ext cx="7214422" cy="471174"/>
          </a:xfrm>
        </p:spPr>
        <p:txBody>
          <a:bodyPr/>
          <a:lstStyle/>
          <a:p>
            <a:r>
              <a:rPr lang="en-US" sz="800" dirty="0"/>
              <a:t>Source: VAB analysis of Nielsen Ad Intel data, TV spend (national cable TV, national broadcast TV, Spanish language broadcast TV, Spanish language cable TV, spot TV, syndication TV), </a:t>
            </a:r>
            <a:r>
              <a:rPr lang="en-US" altLang="en-US" sz="800" kern="0" dirty="0">
                <a:latin typeface="Trebuchet MS" pitchFamily="34" charset="0"/>
                <a:ea typeface="ＭＳ Ｐゴシック" pitchFamily="34" charset="-128"/>
              </a:rPr>
              <a:t>Oct ’16 - Dec ‘16 vs Oct ’17 - Dec ‘17 </a:t>
            </a:r>
            <a:r>
              <a:rPr lang="en-US" sz="800" dirty="0"/>
              <a:t>(calendar months). Online Video Views are based on VAB analysis of iSpot.tv data and reflects earned, not promoted, online video views of TV ads (YouTube, iSpot.tv).  Online Video Views are correlated to TV ad airing data.</a:t>
            </a:r>
          </a:p>
        </p:txBody>
      </p:sp>
      <p:sp>
        <p:nvSpPr>
          <p:cNvPr id="52" name="AutoShape 14" descr="Image result for casper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 name="Text Placeholder 2">
            <a:extLst>
              <a:ext uri="{FF2B5EF4-FFF2-40B4-BE49-F238E27FC236}">
                <a16:creationId xmlns:a16="http://schemas.microsoft.com/office/drawing/2014/main" id="{497BFE67-9262-485C-A7EF-5FD94BFF96C2}"/>
              </a:ext>
            </a:extLst>
          </p:cNvPr>
          <p:cNvSpPr txBox="1">
            <a:spLocks/>
          </p:cNvSpPr>
          <p:nvPr/>
        </p:nvSpPr>
        <p:spPr>
          <a:xfrm>
            <a:off x="3795912" y="2895582"/>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solidFill>
                  <a:prstClr val="black"/>
                </a:solidFill>
              </a:rPr>
              <a:t>+</a:t>
            </a:r>
            <a:r>
              <a:rPr lang="en-US" sz="1400" b="1" dirty="0">
                <a:solidFill>
                  <a:prstClr val="black"/>
                </a:solidFill>
              </a:rPr>
              <a:t>17</a:t>
            </a:r>
            <a:r>
              <a:rPr lang="en-US" sz="1500" b="1" dirty="0">
                <a:solidFill>
                  <a:prstClr val="black"/>
                </a:solidFill>
              </a:rPr>
              <a:t>%</a:t>
            </a:r>
          </a:p>
        </p:txBody>
      </p:sp>
      <p:sp>
        <p:nvSpPr>
          <p:cNvPr id="128" name="Text Placeholder 2">
            <a:extLst>
              <a:ext uri="{FF2B5EF4-FFF2-40B4-BE49-F238E27FC236}">
                <a16:creationId xmlns:a16="http://schemas.microsoft.com/office/drawing/2014/main" id="{497BFE67-9262-485C-A7EF-5FD94BFF96C2}"/>
              </a:ext>
            </a:extLst>
          </p:cNvPr>
          <p:cNvSpPr txBox="1">
            <a:spLocks/>
          </p:cNvSpPr>
          <p:nvPr/>
        </p:nvSpPr>
        <p:spPr>
          <a:xfrm>
            <a:off x="5782059" y="2895582"/>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t>+170%</a:t>
            </a:r>
          </a:p>
        </p:txBody>
      </p:sp>
      <p:sp>
        <p:nvSpPr>
          <p:cNvPr id="129" name="Text Placeholder 2">
            <a:extLst>
              <a:ext uri="{FF2B5EF4-FFF2-40B4-BE49-F238E27FC236}">
                <a16:creationId xmlns:a16="http://schemas.microsoft.com/office/drawing/2014/main" id="{497BFE67-9262-485C-A7EF-5FD94BFF96C2}"/>
              </a:ext>
            </a:extLst>
          </p:cNvPr>
          <p:cNvSpPr txBox="1">
            <a:spLocks/>
          </p:cNvSpPr>
          <p:nvPr/>
        </p:nvSpPr>
        <p:spPr>
          <a:xfrm>
            <a:off x="3795912" y="3402166"/>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solidFill>
                  <a:prstClr val="black"/>
                </a:solidFill>
              </a:rPr>
              <a:t>+6%</a:t>
            </a:r>
          </a:p>
        </p:txBody>
      </p:sp>
      <p:sp>
        <p:nvSpPr>
          <p:cNvPr id="130" name="Text Placeholder 2">
            <a:extLst>
              <a:ext uri="{FF2B5EF4-FFF2-40B4-BE49-F238E27FC236}">
                <a16:creationId xmlns:a16="http://schemas.microsoft.com/office/drawing/2014/main" id="{497BFE67-9262-485C-A7EF-5FD94BFF96C2}"/>
              </a:ext>
            </a:extLst>
          </p:cNvPr>
          <p:cNvSpPr txBox="1">
            <a:spLocks/>
          </p:cNvSpPr>
          <p:nvPr/>
        </p:nvSpPr>
        <p:spPr>
          <a:xfrm>
            <a:off x="5782059" y="3402166"/>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solidFill>
                  <a:prstClr val="black"/>
                </a:solidFill>
              </a:rPr>
              <a:t>+598%</a:t>
            </a:r>
          </a:p>
        </p:txBody>
      </p:sp>
      <p:sp>
        <p:nvSpPr>
          <p:cNvPr id="131" name="Text Placeholder 2">
            <a:extLst>
              <a:ext uri="{FF2B5EF4-FFF2-40B4-BE49-F238E27FC236}">
                <a16:creationId xmlns:a16="http://schemas.microsoft.com/office/drawing/2014/main" id="{497BFE67-9262-485C-A7EF-5FD94BFF96C2}"/>
              </a:ext>
            </a:extLst>
          </p:cNvPr>
          <p:cNvSpPr txBox="1">
            <a:spLocks/>
          </p:cNvSpPr>
          <p:nvPr/>
        </p:nvSpPr>
        <p:spPr>
          <a:xfrm>
            <a:off x="3795912" y="4601485"/>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solidFill>
                  <a:prstClr val="black"/>
                </a:solidFill>
              </a:rPr>
              <a:t>+12%</a:t>
            </a:r>
          </a:p>
        </p:txBody>
      </p:sp>
      <p:sp>
        <p:nvSpPr>
          <p:cNvPr id="132" name="Text Placeholder 2">
            <a:extLst>
              <a:ext uri="{FF2B5EF4-FFF2-40B4-BE49-F238E27FC236}">
                <a16:creationId xmlns:a16="http://schemas.microsoft.com/office/drawing/2014/main" id="{497BFE67-9262-485C-A7EF-5FD94BFF96C2}"/>
              </a:ext>
            </a:extLst>
          </p:cNvPr>
          <p:cNvSpPr txBox="1">
            <a:spLocks/>
          </p:cNvSpPr>
          <p:nvPr/>
        </p:nvSpPr>
        <p:spPr>
          <a:xfrm>
            <a:off x="5782059" y="4601485"/>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solidFill>
                  <a:prstClr val="black"/>
                </a:solidFill>
              </a:rPr>
              <a:t>+173%</a:t>
            </a:r>
          </a:p>
        </p:txBody>
      </p:sp>
      <p:sp>
        <p:nvSpPr>
          <p:cNvPr id="137" name="Text Placeholder 2">
            <a:extLst>
              <a:ext uri="{FF2B5EF4-FFF2-40B4-BE49-F238E27FC236}">
                <a16:creationId xmlns:a16="http://schemas.microsoft.com/office/drawing/2014/main" id="{497BFE67-9262-485C-A7EF-5FD94BFF96C2}"/>
              </a:ext>
            </a:extLst>
          </p:cNvPr>
          <p:cNvSpPr txBox="1">
            <a:spLocks/>
          </p:cNvSpPr>
          <p:nvPr/>
        </p:nvSpPr>
        <p:spPr>
          <a:xfrm>
            <a:off x="3795912" y="5219870"/>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solidFill>
                  <a:prstClr val="black"/>
                </a:solidFill>
              </a:rPr>
              <a:t>+16%</a:t>
            </a:r>
          </a:p>
        </p:txBody>
      </p:sp>
      <p:sp>
        <p:nvSpPr>
          <p:cNvPr id="138" name="Text Placeholder 2">
            <a:extLst>
              <a:ext uri="{FF2B5EF4-FFF2-40B4-BE49-F238E27FC236}">
                <a16:creationId xmlns:a16="http://schemas.microsoft.com/office/drawing/2014/main" id="{497BFE67-9262-485C-A7EF-5FD94BFF96C2}"/>
              </a:ext>
            </a:extLst>
          </p:cNvPr>
          <p:cNvSpPr txBox="1">
            <a:spLocks/>
          </p:cNvSpPr>
          <p:nvPr/>
        </p:nvSpPr>
        <p:spPr>
          <a:xfrm>
            <a:off x="5782059" y="5219870"/>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solidFill>
                  <a:prstClr val="black"/>
                </a:solidFill>
              </a:rPr>
              <a:t>+193%</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503685" y="2013069"/>
            <a:ext cx="1968261" cy="775954"/>
          </a:xfrm>
          <a:prstGeom prst="rect">
            <a:avLst/>
          </a:prstGeom>
        </p:spPr>
      </p:pic>
      <p:sp>
        <p:nvSpPr>
          <p:cNvPr id="99" name="Text Placeholder 2"/>
          <p:cNvSpPr>
            <a:spLocks noGrp="1"/>
          </p:cNvSpPr>
          <p:nvPr>
            <p:ph type="body" sz="quarter" idx="13"/>
          </p:nvPr>
        </p:nvSpPr>
        <p:spPr>
          <a:xfrm>
            <a:off x="1503686" y="2175852"/>
            <a:ext cx="2012206" cy="368686"/>
          </a:xfrm>
        </p:spPr>
        <p:txBody>
          <a:bodyPr/>
          <a:lstStyle/>
          <a:p>
            <a:r>
              <a:rPr lang="en-US" sz="1600" b="1" u="sng" dirty="0"/>
              <a:t>Brand</a:t>
            </a:r>
          </a:p>
        </p:txBody>
      </p:sp>
      <p:pic>
        <p:nvPicPr>
          <p:cNvPr id="42" name="Picture 4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545757" y="2025863"/>
            <a:ext cx="1968261" cy="775954"/>
          </a:xfrm>
          <a:prstGeom prst="rect">
            <a:avLst/>
          </a:prstGeom>
        </p:spPr>
      </p:pic>
      <p:sp>
        <p:nvSpPr>
          <p:cNvPr id="80" name="Text Placeholder 2"/>
          <p:cNvSpPr>
            <a:spLocks noGrp="1"/>
          </p:cNvSpPr>
          <p:nvPr>
            <p:ph type="body" sz="quarter" idx="13"/>
          </p:nvPr>
        </p:nvSpPr>
        <p:spPr>
          <a:xfrm>
            <a:off x="3573386" y="2182335"/>
            <a:ext cx="1926115" cy="368686"/>
          </a:xfrm>
        </p:spPr>
        <p:txBody>
          <a:bodyPr/>
          <a:lstStyle/>
          <a:p>
            <a:r>
              <a:rPr lang="en-US" sz="1450" b="1" u="sng" dirty="0"/>
              <a:t>TV Spend</a:t>
            </a:r>
          </a:p>
        </p:txBody>
      </p:sp>
      <p:sp>
        <p:nvSpPr>
          <p:cNvPr id="104" name="Rectangle: Rounded Corners 84"/>
          <p:cNvSpPr/>
          <p:nvPr/>
        </p:nvSpPr>
        <p:spPr>
          <a:xfrm>
            <a:off x="5529498" y="1823532"/>
            <a:ext cx="35331" cy="3954015"/>
          </a:xfrm>
          <a:prstGeom prst="round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pic>
        <p:nvPicPr>
          <p:cNvPr id="43" name="Picture 4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593125" y="1970632"/>
            <a:ext cx="1968261" cy="775954"/>
          </a:xfrm>
          <a:prstGeom prst="rect">
            <a:avLst/>
          </a:prstGeom>
        </p:spPr>
      </p:pic>
      <p:sp>
        <p:nvSpPr>
          <p:cNvPr id="18" name="Text Placeholder 2"/>
          <p:cNvSpPr>
            <a:spLocks noGrp="1"/>
          </p:cNvSpPr>
          <p:nvPr>
            <p:ph type="body" sz="quarter" idx="13"/>
          </p:nvPr>
        </p:nvSpPr>
        <p:spPr>
          <a:xfrm>
            <a:off x="5545209" y="2010479"/>
            <a:ext cx="2112217" cy="368686"/>
          </a:xfrm>
        </p:spPr>
        <p:txBody>
          <a:bodyPr/>
          <a:lstStyle/>
          <a:p>
            <a:r>
              <a:rPr lang="en-US" sz="1100" b="1" u="sng" dirty="0"/>
              <a:t>Online </a:t>
            </a:r>
          </a:p>
          <a:p>
            <a:r>
              <a:rPr lang="en-US" sz="1100" b="1" u="sng" dirty="0"/>
              <a:t>Video Views</a:t>
            </a:r>
          </a:p>
        </p:txBody>
      </p:sp>
      <p:sp>
        <p:nvSpPr>
          <p:cNvPr id="103" name="Rectangle: Rounded Corners 84"/>
          <p:cNvSpPr/>
          <p:nvPr/>
        </p:nvSpPr>
        <p:spPr>
          <a:xfrm>
            <a:off x="3515892" y="1823532"/>
            <a:ext cx="35331" cy="3954015"/>
          </a:xfrm>
          <a:prstGeom prst="round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pic>
        <p:nvPicPr>
          <p:cNvPr id="40" name="Picture 10" descr="Image result for chevrolet log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697" t="21084" r="14256" b="10885"/>
          <a:stretch/>
        </p:blipFill>
        <p:spPr bwMode="auto">
          <a:xfrm>
            <a:off x="2116687" y="3345163"/>
            <a:ext cx="883965" cy="48269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Image result for ford logo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3703" y="2886312"/>
            <a:ext cx="1032605" cy="38722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Image result for volkswagen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85519" y="5081857"/>
            <a:ext cx="1146157" cy="64471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4" descr="Image result for honda logo"/>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2116544" y="4534111"/>
            <a:ext cx="884108" cy="50343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477218" y="2941425"/>
            <a:ext cx="876486" cy="276999"/>
          </a:xfrm>
          <a:prstGeom prst="rect">
            <a:avLst/>
          </a:prstGeom>
          <a:noFill/>
        </p:spPr>
        <p:txBody>
          <a:bodyPr wrap="square" rtlCol="0">
            <a:spAutoFit/>
          </a:bodyPr>
          <a:lstStyle/>
          <a:p>
            <a:pPr algn="ctr"/>
            <a:r>
              <a:rPr lang="en-US" sz="1200" dirty="0"/>
              <a:t>Domestic</a:t>
            </a:r>
          </a:p>
        </p:txBody>
      </p:sp>
      <p:sp>
        <p:nvSpPr>
          <p:cNvPr id="33" name="TextBox 32"/>
          <p:cNvSpPr txBox="1"/>
          <p:nvPr/>
        </p:nvSpPr>
        <p:spPr>
          <a:xfrm>
            <a:off x="477218" y="3461827"/>
            <a:ext cx="876486" cy="276999"/>
          </a:xfrm>
          <a:prstGeom prst="rect">
            <a:avLst/>
          </a:prstGeom>
          <a:noFill/>
        </p:spPr>
        <p:txBody>
          <a:bodyPr wrap="square" rtlCol="0">
            <a:spAutoFit/>
          </a:bodyPr>
          <a:lstStyle/>
          <a:p>
            <a:pPr algn="ctr"/>
            <a:r>
              <a:rPr lang="en-US" sz="1200" dirty="0"/>
              <a:t>Domestic</a:t>
            </a:r>
          </a:p>
        </p:txBody>
      </p:sp>
      <p:sp>
        <p:nvSpPr>
          <p:cNvPr id="37" name="TextBox 36"/>
          <p:cNvSpPr txBox="1"/>
          <p:nvPr/>
        </p:nvSpPr>
        <p:spPr>
          <a:xfrm>
            <a:off x="479831" y="4648515"/>
            <a:ext cx="876486" cy="276999"/>
          </a:xfrm>
          <a:prstGeom prst="rect">
            <a:avLst/>
          </a:prstGeom>
          <a:noFill/>
        </p:spPr>
        <p:txBody>
          <a:bodyPr wrap="square" rtlCol="0">
            <a:spAutoFit/>
          </a:bodyPr>
          <a:lstStyle/>
          <a:p>
            <a:pPr algn="ctr"/>
            <a:r>
              <a:rPr lang="en-US" sz="1200" dirty="0"/>
              <a:t>Asian</a:t>
            </a:r>
          </a:p>
        </p:txBody>
      </p:sp>
      <p:sp>
        <p:nvSpPr>
          <p:cNvPr id="38" name="TextBox 37"/>
          <p:cNvSpPr txBox="1"/>
          <p:nvPr/>
        </p:nvSpPr>
        <p:spPr>
          <a:xfrm>
            <a:off x="490583" y="5265713"/>
            <a:ext cx="876486" cy="276999"/>
          </a:xfrm>
          <a:prstGeom prst="rect">
            <a:avLst/>
          </a:prstGeom>
          <a:noFill/>
        </p:spPr>
        <p:txBody>
          <a:bodyPr wrap="square" rtlCol="0">
            <a:spAutoFit/>
          </a:bodyPr>
          <a:lstStyle/>
          <a:p>
            <a:pPr algn="ctr"/>
            <a:r>
              <a:rPr lang="en-US" sz="1200" dirty="0"/>
              <a:t>European</a:t>
            </a:r>
          </a:p>
        </p:txBody>
      </p:sp>
      <p:sp>
        <p:nvSpPr>
          <p:cNvPr id="45" name="TextBox 44"/>
          <p:cNvSpPr txBox="1"/>
          <p:nvPr/>
        </p:nvSpPr>
        <p:spPr>
          <a:xfrm>
            <a:off x="490583" y="4030870"/>
            <a:ext cx="876486" cy="276999"/>
          </a:xfrm>
          <a:prstGeom prst="rect">
            <a:avLst/>
          </a:prstGeom>
          <a:noFill/>
        </p:spPr>
        <p:txBody>
          <a:bodyPr wrap="square" rtlCol="0">
            <a:spAutoFit/>
          </a:bodyPr>
          <a:lstStyle/>
          <a:p>
            <a:pPr algn="ctr"/>
            <a:r>
              <a:rPr lang="en-US" sz="1200" dirty="0"/>
              <a:t>Domestic</a:t>
            </a:r>
          </a:p>
        </p:txBody>
      </p:sp>
      <p:sp>
        <p:nvSpPr>
          <p:cNvPr id="46" name="Text Placeholder 2">
            <a:extLst>
              <a:ext uri="{FF2B5EF4-FFF2-40B4-BE49-F238E27FC236}">
                <a16:creationId xmlns:a16="http://schemas.microsoft.com/office/drawing/2014/main" id="{497BFE67-9262-485C-A7EF-5FD94BFF96C2}"/>
              </a:ext>
            </a:extLst>
          </p:cNvPr>
          <p:cNvSpPr txBox="1">
            <a:spLocks/>
          </p:cNvSpPr>
          <p:nvPr/>
        </p:nvSpPr>
        <p:spPr>
          <a:xfrm>
            <a:off x="3795912" y="3988261"/>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solidFill>
                  <a:prstClr val="black"/>
                </a:solidFill>
              </a:rPr>
              <a:t>+9%</a:t>
            </a:r>
          </a:p>
        </p:txBody>
      </p:sp>
      <p:sp>
        <p:nvSpPr>
          <p:cNvPr id="47" name="Text Placeholder 2">
            <a:extLst>
              <a:ext uri="{FF2B5EF4-FFF2-40B4-BE49-F238E27FC236}">
                <a16:creationId xmlns:a16="http://schemas.microsoft.com/office/drawing/2014/main" id="{497BFE67-9262-485C-A7EF-5FD94BFF96C2}"/>
              </a:ext>
            </a:extLst>
          </p:cNvPr>
          <p:cNvSpPr txBox="1">
            <a:spLocks/>
          </p:cNvSpPr>
          <p:nvPr/>
        </p:nvSpPr>
        <p:spPr>
          <a:xfrm>
            <a:off x="5782059" y="3988261"/>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solidFill>
                  <a:prstClr val="black"/>
                </a:solidFill>
              </a:rPr>
              <a:t>+32%</a:t>
            </a:r>
          </a:p>
        </p:txBody>
      </p:sp>
      <p:pic>
        <p:nvPicPr>
          <p:cNvPr id="49" name="Picture 4" descr="Image result for ram logo 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15088" y="3804285"/>
            <a:ext cx="687020" cy="736639"/>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52B60CD9-3D6C-492D-A1EF-0F79508BF015}"/>
              </a:ext>
            </a:extLst>
          </p:cNvPr>
          <p:cNvSpPr txBox="1"/>
          <p:nvPr/>
        </p:nvSpPr>
        <p:spPr>
          <a:xfrm>
            <a:off x="478616" y="2273194"/>
            <a:ext cx="876486" cy="276999"/>
          </a:xfrm>
          <a:prstGeom prst="rect">
            <a:avLst/>
          </a:prstGeom>
          <a:noFill/>
        </p:spPr>
        <p:txBody>
          <a:bodyPr wrap="square" rtlCol="0">
            <a:spAutoFit/>
          </a:bodyPr>
          <a:lstStyle/>
          <a:p>
            <a:pPr algn="ctr"/>
            <a:r>
              <a:rPr lang="en-US" sz="1200" u="sng" dirty="0"/>
              <a:t>Category</a:t>
            </a:r>
          </a:p>
        </p:txBody>
      </p:sp>
      <p:sp>
        <p:nvSpPr>
          <p:cNvPr id="51" name="Title 1">
            <a:extLst>
              <a:ext uri="{FF2B5EF4-FFF2-40B4-BE49-F238E27FC236}">
                <a16:creationId xmlns:a16="http://schemas.microsoft.com/office/drawing/2014/main" id="{B6DFA953-BF26-4B84-A39E-A65C69D70A1F}"/>
              </a:ext>
            </a:extLst>
          </p:cNvPr>
          <p:cNvSpPr>
            <a:spLocks noGrp="1"/>
          </p:cNvSpPr>
          <p:nvPr>
            <p:ph type="ctrTitle"/>
          </p:nvPr>
        </p:nvSpPr>
        <p:spPr>
          <a:xfrm>
            <a:off x="204587" y="364933"/>
            <a:ext cx="8770080" cy="794268"/>
          </a:xfrm>
        </p:spPr>
        <p:txBody>
          <a:bodyPr/>
          <a:lstStyle/>
          <a:p>
            <a:pPr defTabSz="914400">
              <a:defRPr/>
            </a:pPr>
            <a:r>
              <a:rPr lang="en-US" b="1" dirty="0">
                <a:solidFill>
                  <a:schemeClr val="tx1"/>
                </a:solidFill>
                <a:cs typeface="+mn-cs"/>
              </a:rPr>
              <a:t>Exploration</a:t>
            </a:r>
            <a:r>
              <a:rPr lang="en-US" dirty="0">
                <a:solidFill>
                  <a:schemeClr val="tx1"/>
                </a:solidFill>
                <a:cs typeface="+mn-cs"/>
              </a:rPr>
              <a:t>: Increased TV Spend Also Drives Consumers Online For Repeat Viewings Of A Brand’s Television Ad</a:t>
            </a:r>
          </a:p>
        </p:txBody>
      </p:sp>
      <p:sp>
        <p:nvSpPr>
          <p:cNvPr id="39" name="Text Placeholder 3">
            <a:extLst>
              <a:ext uri="{FF2B5EF4-FFF2-40B4-BE49-F238E27FC236}">
                <a16:creationId xmlns:a16="http://schemas.microsoft.com/office/drawing/2014/main" id="{7DF4574D-0E43-445A-9E1C-9D2F49FEAD77}"/>
              </a:ext>
            </a:extLst>
          </p:cNvPr>
          <p:cNvSpPr txBox="1">
            <a:spLocks/>
          </p:cNvSpPr>
          <p:nvPr/>
        </p:nvSpPr>
        <p:spPr>
          <a:xfrm>
            <a:off x="332256" y="6183445"/>
            <a:ext cx="2863007"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A LOOK UNDER THE HOOD</a:t>
            </a:r>
          </a:p>
        </p:txBody>
      </p:sp>
    </p:spTree>
    <p:extLst>
      <p:ext uri="{BB962C8B-B14F-4D97-AF65-F5344CB8AC3E}">
        <p14:creationId xmlns:p14="http://schemas.microsoft.com/office/powerpoint/2010/main" val="15898851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p:cNvSpPr/>
          <p:nvPr/>
        </p:nvSpPr>
        <p:spPr>
          <a:xfrm>
            <a:off x="1459738" y="1818157"/>
            <a:ext cx="6224525" cy="3954015"/>
          </a:xfrm>
          <a:prstGeom prst="rect">
            <a:avLst/>
          </a:prstGeom>
          <a:solidFill>
            <a:schemeClr val="bg1"/>
          </a:solidFill>
          <a:ln w="571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dirty="0"/>
          </a:p>
        </p:txBody>
      </p:sp>
      <p:sp>
        <p:nvSpPr>
          <p:cNvPr id="6" name="Text Placeholder 2"/>
          <p:cNvSpPr>
            <a:spLocks noGrp="1"/>
          </p:cNvSpPr>
          <p:nvPr>
            <p:ph type="body" sz="quarter" idx="13"/>
          </p:nvPr>
        </p:nvSpPr>
        <p:spPr>
          <a:xfrm>
            <a:off x="169333" y="1219285"/>
            <a:ext cx="8805334" cy="517515"/>
          </a:xfrm>
        </p:spPr>
        <p:txBody>
          <a:bodyPr/>
          <a:lstStyle/>
          <a:p>
            <a:r>
              <a:rPr lang="en-US" sz="1600" b="1" i="1" u="sng" dirty="0"/>
              <a:t>Sampling</a:t>
            </a:r>
            <a:r>
              <a:rPr lang="en-US" sz="1600" b="1" u="sng" dirty="0"/>
              <a:t> of Brands: TV Spend vs. “Online Video Views” Q4 YOY % Increase</a:t>
            </a:r>
          </a:p>
          <a:p>
            <a:pPr lvl="0" defTabSz="914400">
              <a:spcBef>
                <a:spcPts val="0"/>
              </a:spcBef>
              <a:defRPr/>
            </a:pPr>
            <a:r>
              <a:rPr lang="en-US" altLang="en-US" sz="1400" kern="0" dirty="0">
                <a:latin typeface="Trebuchet MS" pitchFamily="34" charset="0"/>
                <a:ea typeface="ＭＳ Ｐゴシック" pitchFamily="34" charset="-128"/>
              </a:rPr>
              <a:t>4Q “Year </a:t>
            </a:r>
            <a:r>
              <a:rPr lang="en-US" altLang="en-US" sz="1400" kern="0" dirty="0"/>
              <a:t>Over Year” Comparison (4Q</a:t>
            </a:r>
            <a:r>
              <a:rPr lang="en-US" altLang="en-US" sz="1400" kern="0" dirty="0">
                <a:latin typeface="Trebuchet MS" pitchFamily="34" charset="0"/>
                <a:ea typeface="ＭＳ Ｐゴシック" pitchFamily="34" charset="-128"/>
              </a:rPr>
              <a:t> ‘16 vs 4Q ’17)</a:t>
            </a:r>
          </a:p>
        </p:txBody>
      </p:sp>
      <p:sp>
        <p:nvSpPr>
          <p:cNvPr id="48" name="Text Placeholder 3"/>
          <p:cNvSpPr>
            <a:spLocks noGrp="1"/>
          </p:cNvSpPr>
          <p:nvPr>
            <p:ph type="body" sz="quarter" idx="14"/>
          </p:nvPr>
        </p:nvSpPr>
        <p:spPr>
          <a:xfrm>
            <a:off x="346964" y="6373306"/>
            <a:ext cx="7214422" cy="471174"/>
          </a:xfrm>
        </p:spPr>
        <p:txBody>
          <a:bodyPr/>
          <a:lstStyle/>
          <a:p>
            <a:r>
              <a:rPr lang="en-US" sz="800" dirty="0"/>
              <a:t>Source: VAB analysis of Nielsen Ad Intel data, TV spend (national cable TV, national broadcast TV, Spanish language broadcast TV, Spanish language cable TV, spot TV, syndication TV), </a:t>
            </a:r>
            <a:r>
              <a:rPr lang="en-US" altLang="en-US" sz="800" kern="0" dirty="0">
                <a:latin typeface="Trebuchet MS" pitchFamily="34" charset="0"/>
                <a:ea typeface="ＭＳ Ｐゴシック" pitchFamily="34" charset="-128"/>
              </a:rPr>
              <a:t>Oct ’16 - Dec ‘16 vs Oct ’17 - Dec ‘17 </a:t>
            </a:r>
            <a:r>
              <a:rPr lang="en-US" sz="800" dirty="0"/>
              <a:t>(calendar months). Online Video Views are based on VAB analysis of iSpot.tv data and reflects earned, not promoted, online video views of TV ads (YouTube, iSpot.tv).  Online Video Views are correlated to TV ad airing data.</a:t>
            </a:r>
          </a:p>
        </p:txBody>
      </p:sp>
      <p:sp>
        <p:nvSpPr>
          <p:cNvPr id="52" name="AutoShape 14" descr="Image result for casper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 name="Text Placeholder 2">
            <a:extLst>
              <a:ext uri="{FF2B5EF4-FFF2-40B4-BE49-F238E27FC236}">
                <a16:creationId xmlns:a16="http://schemas.microsoft.com/office/drawing/2014/main" id="{497BFE67-9262-485C-A7EF-5FD94BFF96C2}"/>
              </a:ext>
            </a:extLst>
          </p:cNvPr>
          <p:cNvSpPr txBox="1">
            <a:spLocks/>
          </p:cNvSpPr>
          <p:nvPr/>
        </p:nvSpPr>
        <p:spPr>
          <a:xfrm>
            <a:off x="3795912" y="2954305"/>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solidFill>
                  <a:srgbClr val="FF0000"/>
                </a:solidFill>
              </a:rPr>
              <a:t>-11%</a:t>
            </a:r>
          </a:p>
        </p:txBody>
      </p:sp>
      <p:sp>
        <p:nvSpPr>
          <p:cNvPr id="128" name="Text Placeholder 2">
            <a:extLst>
              <a:ext uri="{FF2B5EF4-FFF2-40B4-BE49-F238E27FC236}">
                <a16:creationId xmlns:a16="http://schemas.microsoft.com/office/drawing/2014/main" id="{497BFE67-9262-485C-A7EF-5FD94BFF96C2}"/>
              </a:ext>
            </a:extLst>
          </p:cNvPr>
          <p:cNvSpPr txBox="1">
            <a:spLocks/>
          </p:cNvSpPr>
          <p:nvPr/>
        </p:nvSpPr>
        <p:spPr>
          <a:xfrm>
            <a:off x="5782059" y="2954305"/>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solidFill>
                  <a:srgbClr val="FF0000"/>
                </a:solidFill>
              </a:rPr>
              <a:t>-44%</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503685" y="2013069"/>
            <a:ext cx="1968261" cy="775954"/>
          </a:xfrm>
          <a:prstGeom prst="rect">
            <a:avLst/>
          </a:prstGeom>
        </p:spPr>
      </p:pic>
      <p:sp>
        <p:nvSpPr>
          <p:cNvPr id="99" name="Text Placeholder 2"/>
          <p:cNvSpPr>
            <a:spLocks noGrp="1"/>
          </p:cNvSpPr>
          <p:nvPr>
            <p:ph type="body" sz="quarter" idx="13"/>
          </p:nvPr>
        </p:nvSpPr>
        <p:spPr>
          <a:xfrm>
            <a:off x="1503686" y="2175852"/>
            <a:ext cx="2012206" cy="368686"/>
          </a:xfrm>
        </p:spPr>
        <p:txBody>
          <a:bodyPr/>
          <a:lstStyle/>
          <a:p>
            <a:r>
              <a:rPr lang="en-US" sz="1600" b="1" u="sng" dirty="0"/>
              <a:t>Brand</a:t>
            </a:r>
          </a:p>
        </p:txBody>
      </p:sp>
      <p:pic>
        <p:nvPicPr>
          <p:cNvPr id="42" name="Picture 4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545757" y="2025863"/>
            <a:ext cx="1968261" cy="775954"/>
          </a:xfrm>
          <a:prstGeom prst="rect">
            <a:avLst/>
          </a:prstGeom>
        </p:spPr>
      </p:pic>
      <p:sp>
        <p:nvSpPr>
          <p:cNvPr id="80" name="Text Placeholder 2"/>
          <p:cNvSpPr>
            <a:spLocks noGrp="1"/>
          </p:cNvSpPr>
          <p:nvPr>
            <p:ph type="body" sz="quarter" idx="13"/>
          </p:nvPr>
        </p:nvSpPr>
        <p:spPr>
          <a:xfrm>
            <a:off x="3573386" y="2182335"/>
            <a:ext cx="1926115" cy="368686"/>
          </a:xfrm>
        </p:spPr>
        <p:txBody>
          <a:bodyPr/>
          <a:lstStyle/>
          <a:p>
            <a:r>
              <a:rPr lang="en-US" sz="1450" b="1" u="sng" dirty="0"/>
              <a:t>TV Spend</a:t>
            </a:r>
          </a:p>
        </p:txBody>
      </p:sp>
      <p:sp>
        <p:nvSpPr>
          <p:cNvPr id="104" name="Rectangle: Rounded Corners 84"/>
          <p:cNvSpPr/>
          <p:nvPr/>
        </p:nvSpPr>
        <p:spPr>
          <a:xfrm>
            <a:off x="5529498" y="1823532"/>
            <a:ext cx="35331" cy="3954015"/>
          </a:xfrm>
          <a:prstGeom prst="round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pic>
        <p:nvPicPr>
          <p:cNvPr id="43" name="Picture 4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593125" y="1970632"/>
            <a:ext cx="1968261" cy="775954"/>
          </a:xfrm>
          <a:prstGeom prst="rect">
            <a:avLst/>
          </a:prstGeom>
        </p:spPr>
      </p:pic>
      <p:sp>
        <p:nvSpPr>
          <p:cNvPr id="18" name="Text Placeholder 2"/>
          <p:cNvSpPr>
            <a:spLocks noGrp="1"/>
          </p:cNvSpPr>
          <p:nvPr>
            <p:ph type="body" sz="quarter" idx="13"/>
          </p:nvPr>
        </p:nvSpPr>
        <p:spPr>
          <a:xfrm>
            <a:off x="5545209" y="2010479"/>
            <a:ext cx="2112217" cy="368686"/>
          </a:xfrm>
        </p:spPr>
        <p:txBody>
          <a:bodyPr/>
          <a:lstStyle/>
          <a:p>
            <a:r>
              <a:rPr lang="en-US" sz="1100" b="1" u="sng" dirty="0"/>
              <a:t>Online </a:t>
            </a:r>
          </a:p>
          <a:p>
            <a:r>
              <a:rPr lang="en-US" sz="1100" b="1" u="sng" dirty="0"/>
              <a:t>Video Views</a:t>
            </a:r>
          </a:p>
        </p:txBody>
      </p:sp>
      <p:sp>
        <p:nvSpPr>
          <p:cNvPr id="103" name="Rectangle: Rounded Corners 84"/>
          <p:cNvSpPr/>
          <p:nvPr/>
        </p:nvSpPr>
        <p:spPr>
          <a:xfrm>
            <a:off x="3515892" y="1823532"/>
            <a:ext cx="35331" cy="3954015"/>
          </a:xfrm>
          <a:prstGeom prst="round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31" name="TextBox 30"/>
          <p:cNvSpPr txBox="1"/>
          <p:nvPr/>
        </p:nvSpPr>
        <p:spPr>
          <a:xfrm>
            <a:off x="477218" y="3016926"/>
            <a:ext cx="876486" cy="276999"/>
          </a:xfrm>
          <a:prstGeom prst="rect">
            <a:avLst/>
          </a:prstGeom>
          <a:noFill/>
        </p:spPr>
        <p:txBody>
          <a:bodyPr wrap="square" rtlCol="0">
            <a:spAutoFit/>
          </a:bodyPr>
          <a:lstStyle/>
          <a:p>
            <a:pPr algn="ctr"/>
            <a:r>
              <a:rPr lang="en-US" sz="1200" dirty="0"/>
              <a:t>Domestic</a:t>
            </a:r>
          </a:p>
        </p:txBody>
      </p:sp>
      <p:sp>
        <p:nvSpPr>
          <p:cNvPr id="50" name="TextBox 49">
            <a:extLst>
              <a:ext uri="{FF2B5EF4-FFF2-40B4-BE49-F238E27FC236}">
                <a16:creationId xmlns:a16="http://schemas.microsoft.com/office/drawing/2014/main" id="{52B60CD9-3D6C-492D-A1EF-0F79508BF015}"/>
              </a:ext>
            </a:extLst>
          </p:cNvPr>
          <p:cNvSpPr txBox="1"/>
          <p:nvPr/>
        </p:nvSpPr>
        <p:spPr>
          <a:xfrm>
            <a:off x="478616" y="2273194"/>
            <a:ext cx="876486" cy="276999"/>
          </a:xfrm>
          <a:prstGeom prst="rect">
            <a:avLst/>
          </a:prstGeom>
          <a:noFill/>
        </p:spPr>
        <p:txBody>
          <a:bodyPr wrap="square" rtlCol="0">
            <a:spAutoFit/>
          </a:bodyPr>
          <a:lstStyle/>
          <a:p>
            <a:pPr algn="ctr"/>
            <a:r>
              <a:rPr lang="en-US" sz="1200" u="sng" dirty="0"/>
              <a:t>Category</a:t>
            </a:r>
          </a:p>
        </p:txBody>
      </p:sp>
      <p:sp>
        <p:nvSpPr>
          <p:cNvPr id="51" name="Title 1">
            <a:extLst>
              <a:ext uri="{FF2B5EF4-FFF2-40B4-BE49-F238E27FC236}">
                <a16:creationId xmlns:a16="http://schemas.microsoft.com/office/drawing/2014/main" id="{B6DFA953-BF26-4B84-A39E-A65C69D70A1F}"/>
              </a:ext>
            </a:extLst>
          </p:cNvPr>
          <p:cNvSpPr>
            <a:spLocks noGrp="1"/>
          </p:cNvSpPr>
          <p:nvPr>
            <p:ph type="ctrTitle"/>
          </p:nvPr>
        </p:nvSpPr>
        <p:spPr>
          <a:xfrm>
            <a:off x="204587" y="364933"/>
            <a:ext cx="8770080" cy="794268"/>
          </a:xfrm>
        </p:spPr>
        <p:txBody>
          <a:bodyPr/>
          <a:lstStyle/>
          <a:p>
            <a:pPr defTabSz="914400">
              <a:defRPr/>
            </a:pPr>
            <a:r>
              <a:rPr lang="en-US" b="1" dirty="0">
                <a:solidFill>
                  <a:schemeClr val="tx1"/>
                </a:solidFill>
                <a:cs typeface="+mn-cs"/>
              </a:rPr>
              <a:t>Exploration</a:t>
            </a:r>
            <a:r>
              <a:rPr lang="en-US" dirty="0">
                <a:solidFill>
                  <a:schemeClr val="tx1"/>
                </a:solidFill>
                <a:cs typeface="+mn-cs"/>
              </a:rPr>
              <a:t>: But Online Viewing Of A Brand’s TV Ads Declines As Their Television Spend Decreases </a:t>
            </a:r>
          </a:p>
        </p:txBody>
      </p:sp>
      <p:pic>
        <p:nvPicPr>
          <p:cNvPr id="53" name="Picture 44" descr="Image result for cadillac logo">
            <a:extLst>
              <a:ext uri="{FF2B5EF4-FFF2-40B4-BE49-F238E27FC236}">
                <a16:creationId xmlns:a16="http://schemas.microsoft.com/office/drawing/2014/main" id="{9A437582-66BE-45B7-A4DB-C8120A2596D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7104" y="2850304"/>
            <a:ext cx="1011210" cy="63200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6" descr="Image result for subaru logo">
            <a:extLst>
              <a:ext uri="{FF2B5EF4-FFF2-40B4-BE49-F238E27FC236}">
                <a16:creationId xmlns:a16="http://schemas.microsoft.com/office/drawing/2014/main" id="{685E42DC-A3F4-4BD9-ADCC-7F8FD2533E1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66579" y="3548172"/>
            <a:ext cx="1260221" cy="708875"/>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495D7AC8-0659-4E13-95EE-4ECB91EF8B8A}"/>
              </a:ext>
            </a:extLst>
          </p:cNvPr>
          <p:cNvSpPr txBox="1"/>
          <p:nvPr/>
        </p:nvSpPr>
        <p:spPr>
          <a:xfrm>
            <a:off x="479831" y="3792837"/>
            <a:ext cx="876486" cy="276999"/>
          </a:xfrm>
          <a:prstGeom prst="rect">
            <a:avLst/>
          </a:prstGeom>
          <a:noFill/>
        </p:spPr>
        <p:txBody>
          <a:bodyPr wrap="square" rtlCol="0">
            <a:spAutoFit/>
          </a:bodyPr>
          <a:lstStyle/>
          <a:p>
            <a:pPr algn="ctr"/>
            <a:r>
              <a:rPr lang="en-US" sz="1200" dirty="0"/>
              <a:t>Asian</a:t>
            </a:r>
          </a:p>
        </p:txBody>
      </p:sp>
      <p:sp>
        <p:nvSpPr>
          <p:cNvPr id="56" name="Text Placeholder 2">
            <a:extLst>
              <a:ext uri="{FF2B5EF4-FFF2-40B4-BE49-F238E27FC236}">
                <a16:creationId xmlns:a16="http://schemas.microsoft.com/office/drawing/2014/main" id="{B8E68E52-B47D-4356-89D0-1D9C6BC8A3E8}"/>
              </a:ext>
            </a:extLst>
          </p:cNvPr>
          <p:cNvSpPr txBox="1">
            <a:spLocks/>
          </p:cNvSpPr>
          <p:nvPr/>
        </p:nvSpPr>
        <p:spPr>
          <a:xfrm>
            <a:off x="3797310" y="3702324"/>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solidFill>
                  <a:srgbClr val="FF0000"/>
                </a:solidFill>
              </a:rPr>
              <a:t>-6%</a:t>
            </a:r>
          </a:p>
        </p:txBody>
      </p:sp>
      <p:sp>
        <p:nvSpPr>
          <p:cNvPr id="57" name="Text Placeholder 2">
            <a:extLst>
              <a:ext uri="{FF2B5EF4-FFF2-40B4-BE49-F238E27FC236}">
                <a16:creationId xmlns:a16="http://schemas.microsoft.com/office/drawing/2014/main" id="{160C8F77-B68B-418A-BD82-41BEA25FBC2F}"/>
              </a:ext>
            </a:extLst>
          </p:cNvPr>
          <p:cNvSpPr txBox="1">
            <a:spLocks/>
          </p:cNvSpPr>
          <p:nvPr/>
        </p:nvSpPr>
        <p:spPr>
          <a:xfrm>
            <a:off x="5783457" y="3702324"/>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solidFill>
                  <a:srgbClr val="FF0000"/>
                </a:solidFill>
              </a:rPr>
              <a:t>-38%</a:t>
            </a:r>
          </a:p>
        </p:txBody>
      </p:sp>
      <p:pic>
        <p:nvPicPr>
          <p:cNvPr id="58" name="Picture 2" descr="Image result for infiniti logo">
            <a:extLst>
              <a:ext uri="{FF2B5EF4-FFF2-40B4-BE49-F238E27FC236}">
                <a16:creationId xmlns:a16="http://schemas.microsoft.com/office/drawing/2014/main" id="{A9F53AA6-C79F-4287-9DE5-46CC8DA4C4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4506" y="4314811"/>
            <a:ext cx="1051756" cy="558660"/>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BF949BBA-CE59-4825-970E-0A0959BC7BA0}"/>
              </a:ext>
            </a:extLst>
          </p:cNvPr>
          <p:cNvSpPr txBox="1"/>
          <p:nvPr/>
        </p:nvSpPr>
        <p:spPr>
          <a:xfrm>
            <a:off x="481229" y="4507300"/>
            <a:ext cx="876486" cy="276999"/>
          </a:xfrm>
          <a:prstGeom prst="rect">
            <a:avLst/>
          </a:prstGeom>
          <a:noFill/>
        </p:spPr>
        <p:txBody>
          <a:bodyPr wrap="square" rtlCol="0">
            <a:spAutoFit/>
          </a:bodyPr>
          <a:lstStyle/>
          <a:p>
            <a:pPr algn="ctr"/>
            <a:r>
              <a:rPr lang="en-US" sz="1200" dirty="0"/>
              <a:t>Asian</a:t>
            </a:r>
          </a:p>
        </p:txBody>
      </p:sp>
      <p:sp>
        <p:nvSpPr>
          <p:cNvPr id="60" name="Text Placeholder 2">
            <a:extLst>
              <a:ext uri="{FF2B5EF4-FFF2-40B4-BE49-F238E27FC236}">
                <a16:creationId xmlns:a16="http://schemas.microsoft.com/office/drawing/2014/main" id="{2C09B341-203F-4B6D-9D12-4EFB22294A3B}"/>
              </a:ext>
            </a:extLst>
          </p:cNvPr>
          <p:cNvSpPr txBox="1">
            <a:spLocks/>
          </p:cNvSpPr>
          <p:nvPr/>
        </p:nvSpPr>
        <p:spPr>
          <a:xfrm>
            <a:off x="3798708" y="4483899"/>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solidFill>
                  <a:srgbClr val="FF0000"/>
                </a:solidFill>
              </a:rPr>
              <a:t>-11%</a:t>
            </a:r>
          </a:p>
        </p:txBody>
      </p:sp>
      <p:sp>
        <p:nvSpPr>
          <p:cNvPr id="61" name="Text Placeholder 2">
            <a:extLst>
              <a:ext uri="{FF2B5EF4-FFF2-40B4-BE49-F238E27FC236}">
                <a16:creationId xmlns:a16="http://schemas.microsoft.com/office/drawing/2014/main" id="{40FC57BE-B2FD-40D1-9EF9-11788E60D975}"/>
              </a:ext>
            </a:extLst>
          </p:cNvPr>
          <p:cNvSpPr txBox="1">
            <a:spLocks/>
          </p:cNvSpPr>
          <p:nvPr/>
        </p:nvSpPr>
        <p:spPr>
          <a:xfrm>
            <a:off x="5784855" y="4483899"/>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solidFill>
                  <a:srgbClr val="FF0000"/>
                </a:solidFill>
              </a:rPr>
              <a:t>-87%</a:t>
            </a:r>
          </a:p>
        </p:txBody>
      </p:sp>
      <p:sp>
        <p:nvSpPr>
          <p:cNvPr id="62" name="TextBox 61">
            <a:extLst>
              <a:ext uri="{FF2B5EF4-FFF2-40B4-BE49-F238E27FC236}">
                <a16:creationId xmlns:a16="http://schemas.microsoft.com/office/drawing/2014/main" id="{0CCCE6A8-C02F-4A9A-B701-6228C781D7DF}"/>
              </a:ext>
            </a:extLst>
          </p:cNvPr>
          <p:cNvSpPr txBox="1"/>
          <p:nvPr/>
        </p:nvSpPr>
        <p:spPr>
          <a:xfrm>
            <a:off x="490583" y="5209213"/>
            <a:ext cx="876486" cy="276999"/>
          </a:xfrm>
          <a:prstGeom prst="rect">
            <a:avLst/>
          </a:prstGeom>
          <a:noFill/>
        </p:spPr>
        <p:txBody>
          <a:bodyPr wrap="square" rtlCol="0">
            <a:spAutoFit/>
          </a:bodyPr>
          <a:lstStyle/>
          <a:p>
            <a:pPr algn="ctr"/>
            <a:r>
              <a:rPr lang="en-US" sz="1200" dirty="0"/>
              <a:t>European</a:t>
            </a:r>
          </a:p>
        </p:txBody>
      </p:sp>
      <p:pic>
        <p:nvPicPr>
          <p:cNvPr id="63" name="Picture 6" descr="Image result for audi logo">
            <a:extLst>
              <a:ext uri="{FF2B5EF4-FFF2-40B4-BE49-F238E27FC236}">
                <a16:creationId xmlns:a16="http://schemas.microsoft.com/office/drawing/2014/main" id="{9BECBDE6-CA4E-4566-A2AD-5447775AED4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0666" b="19238"/>
          <a:stretch/>
        </p:blipFill>
        <p:spPr bwMode="auto">
          <a:xfrm>
            <a:off x="1969511" y="5038464"/>
            <a:ext cx="1205204" cy="603750"/>
          </a:xfrm>
          <a:prstGeom prst="rect">
            <a:avLst/>
          </a:prstGeom>
          <a:noFill/>
          <a:extLst>
            <a:ext uri="{909E8E84-426E-40DD-AFC4-6F175D3DCCD1}">
              <a14:hiddenFill xmlns:a14="http://schemas.microsoft.com/office/drawing/2010/main">
                <a:solidFill>
                  <a:srgbClr val="FFFFFF"/>
                </a:solidFill>
              </a14:hiddenFill>
            </a:ext>
          </a:extLst>
        </p:spPr>
      </p:pic>
      <p:sp>
        <p:nvSpPr>
          <p:cNvPr id="64" name="Text Placeholder 2">
            <a:extLst>
              <a:ext uri="{FF2B5EF4-FFF2-40B4-BE49-F238E27FC236}">
                <a16:creationId xmlns:a16="http://schemas.microsoft.com/office/drawing/2014/main" id="{583715C7-7339-43A4-9A5D-8BC489963848}"/>
              </a:ext>
            </a:extLst>
          </p:cNvPr>
          <p:cNvSpPr txBox="1">
            <a:spLocks/>
          </p:cNvSpPr>
          <p:nvPr/>
        </p:nvSpPr>
        <p:spPr>
          <a:xfrm>
            <a:off x="3800106" y="5156417"/>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solidFill>
                  <a:srgbClr val="FF0000"/>
                </a:solidFill>
              </a:rPr>
              <a:t>-9%</a:t>
            </a:r>
          </a:p>
        </p:txBody>
      </p:sp>
      <p:sp>
        <p:nvSpPr>
          <p:cNvPr id="65" name="Text Placeholder 2">
            <a:extLst>
              <a:ext uri="{FF2B5EF4-FFF2-40B4-BE49-F238E27FC236}">
                <a16:creationId xmlns:a16="http://schemas.microsoft.com/office/drawing/2014/main" id="{C80D5917-029B-4578-B926-50ADDCD343CD}"/>
              </a:ext>
            </a:extLst>
          </p:cNvPr>
          <p:cNvSpPr txBox="1">
            <a:spLocks/>
          </p:cNvSpPr>
          <p:nvPr/>
        </p:nvSpPr>
        <p:spPr>
          <a:xfrm>
            <a:off x="5786253" y="5156417"/>
            <a:ext cx="1145362" cy="368686"/>
          </a:xfrm>
          <a:prstGeom prst="rect">
            <a:avLst/>
          </a:prstGeom>
        </p:spPr>
        <p:txBody>
          <a:bodyPr vert="horz" anchor="ctr"/>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500" b="1" dirty="0">
                <a:solidFill>
                  <a:srgbClr val="FF0000"/>
                </a:solidFill>
              </a:rPr>
              <a:t>-99%</a:t>
            </a:r>
          </a:p>
        </p:txBody>
      </p:sp>
      <p:sp>
        <p:nvSpPr>
          <p:cNvPr id="66" name="Text Placeholder 3">
            <a:extLst>
              <a:ext uri="{FF2B5EF4-FFF2-40B4-BE49-F238E27FC236}">
                <a16:creationId xmlns:a16="http://schemas.microsoft.com/office/drawing/2014/main" id="{E714032B-AD8B-4B1E-ADF2-B692DEC47372}"/>
              </a:ext>
            </a:extLst>
          </p:cNvPr>
          <p:cNvSpPr txBox="1">
            <a:spLocks/>
          </p:cNvSpPr>
          <p:nvPr/>
        </p:nvSpPr>
        <p:spPr>
          <a:xfrm>
            <a:off x="332256" y="6183445"/>
            <a:ext cx="2863007"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A LOOK UNDER THE HOOD</a:t>
            </a:r>
          </a:p>
        </p:txBody>
      </p:sp>
    </p:spTree>
    <p:extLst>
      <p:ext uri="{BB962C8B-B14F-4D97-AF65-F5344CB8AC3E}">
        <p14:creationId xmlns:p14="http://schemas.microsoft.com/office/powerpoint/2010/main" val="32727650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ACCAC3A-83C1-408F-89F3-CD221B4FF478}"/>
              </a:ext>
            </a:extLst>
          </p:cNvPr>
          <p:cNvSpPr/>
          <p:nvPr/>
        </p:nvSpPr>
        <p:spPr>
          <a:xfrm>
            <a:off x="242687" y="2476500"/>
            <a:ext cx="8631438" cy="3448667"/>
          </a:xfrm>
          <a:prstGeom prst="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AutoShape 14" descr="Image result for casper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Title 1">
            <a:extLst>
              <a:ext uri="{FF2B5EF4-FFF2-40B4-BE49-F238E27FC236}">
                <a16:creationId xmlns:a16="http://schemas.microsoft.com/office/drawing/2014/main" id="{B6DFA953-BF26-4B84-A39E-A65C69D70A1F}"/>
              </a:ext>
            </a:extLst>
          </p:cNvPr>
          <p:cNvSpPr>
            <a:spLocks noGrp="1"/>
          </p:cNvSpPr>
          <p:nvPr>
            <p:ph type="ctrTitle"/>
          </p:nvPr>
        </p:nvSpPr>
        <p:spPr>
          <a:xfrm>
            <a:off x="204587" y="364933"/>
            <a:ext cx="8770080" cy="794268"/>
          </a:xfrm>
        </p:spPr>
        <p:txBody>
          <a:bodyPr/>
          <a:lstStyle/>
          <a:p>
            <a:pPr defTabSz="914400">
              <a:defRPr/>
            </a:pPr>
            <a:r>
              <a:rPr lang="en-US" dirty="0">
                <a:solidFill>
                  <a:schemeClr val="tx1"/>
                </a:solidFill>
                <a:cs typeface="+mn-cs"/>
              </a:rPr>
              <a:t>By And Large, Brands With Increased TV Spend Saw Much Greater Online Consumer Engagement And Vice Versa </a:t>
            </a:r>
          </a:p>
        </p:txBody>
      </p:sp>
      <p:sp>
        <p:nvSpPr>
          <p:cNvPr id="8" name="Text Placeholder 2">
            <a:extLst>
              <a:ext uri="{FF2B5EF4-FFF2-40B4-BE49-F238E27FC236}">
                <a16:creationId xmlns:a16="http://schemas.microsoft.com/office/drawing/2014/main" id="{F8225D48-50C6-4B38-B1E1-5673FE437796}"/>
              </a:ext>
            </a:extLst>
          </p:cNvPr>
          <p:cNvSpPr>
            <a:spLocks noGrp="1"/>
          </p:cNvSpPr>
          <p:nvPr>
            <p:ph type="body" sz="quarter" idx="13"/>
          </p:nvPr>
        </p:nvSpPr>
        <p:spPr>
          <a:xfrm>
            <a:off x="2846711" y="2735038"/>
            <a:ext cx="2012206" cy="368686"/>
          </a:xfrm>
        </p:spPr>
        <p:txBody>
          <a:bodyPr/>
          <a:lstStyle/>
          <a:p>
            <a:r>
              <a:rPr lang="en-US" sz="1600" b="1" u="sng" dirty="0"/>
              <a:t>TV Spend </a:t>
            </a:r>
          </a:p>
        </p:txBody>
      </p:sp>
      <p:sp>
        <p:nvSpPr>
          <p:cNvPr id="9" name="TextBox 8">
            <a:extLst>
              <a:ext uri="{FF2B5EF4-FFF2-40B4-BE49-F238E27FC236}">
                <a16:creationId xmlns:a16="http://schemas.microsoft.com/office/drawing/2014/main" id="{C98A2C4F-CE12-4AD5-B95C-5A4254063722}"/>
              </a:ext>
            </a:extLst>
          </p:cNvPr>
          <p:cNvSpPr txBox="1"/>
          <p:nvPr/>
        </p:nvSpPr>
        <p:spPr>
          <a:xfrm>
            <a:off x="412593" y="1286456"/>
            <a:ext cx="8374567"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en-US" sz="1600" b="1" i="1" u="sng" kern="0" dirty="0">
                <a:solidFill>
                  <a:srgbClr val="000000"/>
                </a:solidFill>
                <a:latin typeface="Trebuchet MS" panose="020B0603020202020204" pitchFamily="34" charset="0"/>
              </a:rPr>
              <a:t>19</a:t>
            </a:r>
            <a:r>
              <a:rPr kumimoji="0" lang="en-US" altLang="en-US" sz="1600" b="1" i="1" u="sng" strike="noStrike" kern="0" cap="none" spc="0" normalizeH="0" baseline="0" noProof="0" dirty="0">
                <a:ln>
                  <a:noFill/>
                </a:ln>
                <a:solidFill>
                  <a:srgbClr val="000000"/>
                </a:solidFill>
                <a:effectLst/>
                <a:uLnTx/>
                <a:uFillTx/>
                <a:latin typeface="Trebuchet MS" panose="020B0603020202020204" pitchFamily="34" charset="0"/>
              </a:rPr>
              <a:t> of the </a:t>
            </a:r>
            <a:r>
              <a:rPr lang="en-US" altLang="en-US" sz="1600" b="1" i="1" u="sng" kern="0" dirty="0">
                <a:solidFill>
                  <a:srgbClr val="000000"/>
                </a:solidFill>
                <a:latin typeface="Trebuchet MS" panose="020B0603020202020204" pitchFamily="34" charset="0"/>
              </a:rPr>
              <a:t>25</a:t>
            </a:r>
            <a:r>
              <a:rPr kumimoji="0" lang="en-US" altLang="en-US" sz="1600" b="1" i="1" u="sng" strike="noStrike" kern="0" cap="none" spc="0" normalizeH="0" baseline="0" noProof="0" dirty="0">
                <a:ln>
                  <a:noFill/>
                </a:ln>
                <a:solidFill>
                  <a:srgbClr val="000000"/>
                </a:solidFill>
                <a:effectLst/>
                <a:uLnTx/>
                <a:uFillTx/>
                <a:latin typeface="Trebuchet MS" panose="020B0603020202020204" pitchFamily="34" charset="0"/>
              </a:rPr>
              <a:t> Automotive Manufacturers (76%)</a:t>
            </a:r>
            <a:r>
              <a:rPr kumimoji="0" lang="en-US" altLang="en-US" sz="1600" b="1" i="1" u="none" strike="noStrike" kern="0" cap="none" spc="0" normalizeH="0" baseline="0" noProof="0" dirty="0">
                <a:ln>
                  <a:noFill/>
                </a:ln>
                <a:solidFill>
                  <a:srgbClr val="000000"/>
                </a:solidFill>
                <a:effectLst/>
                <a:uLnTx/>
                <a:uFillTx/>
                <a:latin typeface="Trebuchet MS" panose="020B0603020202020204" pitchFamily="34" charset="0"/>
              </a:rPr>
              <a:t> </a:t>
            </a:r>
            <a:r>
              <a:rPr kumimoji="0" lang="en-US" altLang="en-US" sz="1600" b="1" i="0" u="none" strike="noStrike" kern="0" cap="none" spc="0" normalizeH="0" baseline="0" noProof="0" dirty="0">
                <a:ln>
                  <a:noFill/>
                </a:ln>
                <a:solidFill>
                  <a:srgbClr val="000000"/>
                </a:solidFill>
                <a:effectLst/>
                <a:uLnTx/>
                <a:uFillTx/>
                <a:latin typeface="Trebuchet MS" panose="020B0603020202020204" pitchFamily="34" charset="0"/>
              </a:rPr>
              <a:t>Analyzed Exhibited a Direct Correlation Between TV Spend &amp; Website Traffic (4Q’16 vs. 4Q’17)</a:t>
            </a:r>
          </a:p>
        </p:txBody>
      </p:sp>
      <p:sp>
        <p:nvSpPr>
          <p:cNvPr id="10" name="TextBox 9">
            <a:extLst>
              <a:ext uri="{FF2B5EF4-FFF2-40B4-BE49-F238E27FC236}">
                <a16:creationId xmlns:a16="http://schemas.microsoft.com/office/drawing/2014/main" id="{047B91CD-96BB-448D-9919-C3E05CE3E363}"/>
              </a:ext>
            </a:extLst>
          </p:cNvPr>
          <p:cNvSpPr txBox="1"/>
          <p:nvPr/>
        </p:nvSpPr>
        <p:spPr>
          <a:xfrm>
            <a:off x="913897" y="1898265"/>
            <a:ext cx="5801228" cy="402867"/>
          </a:xfrm>
          <a:prstGeom prst="rect">
            <a:avLst/>
          </a:prstGeom>
          <a:noFill/>
        </p:spPr>
        <p:txBody>
          <a:bodyPr wrap="square" rtlCol="0">
            <a:spAutoFit/>
          </a:bodyPr>
          <a:lstStyle/>
          <a:p>
            <a:pPr marR="0" lvl="0" indent="0" defTabSz="914400" fontAlgn="auto">
              <a:lnSpc>
                <a:spcPts val="2800"/>
              </a:lnSpc>
              <a:spcBef>
                <a:spcPct val="0"/>
              </a:spcBef>
              <a:spcAft>
                <a:spcPts val="0"/>
              </a:spcAft>
              <a:buClrTx/>
              <a:buSzTx/>
              <a:buFontTx/>
              <a:buNone/>
              <a:tabLst/>
              <a:defRPr/>
            </a:pPr>
            <a:r>
              <a:rPr lang="en-US" sz="1400" i="1" dirty="0">
                <a:latin typeface="+mj-lt"/>
                <a:ea typeface="ＭＳ Ｐゴシック" pitchFamily="34" charset="-128"/>
                <a:cs typeface="Arial" charset="0"/>
              </a:rPr>
              <a:t>Of The Automotive Manufacturers With A Definitive Correlation…</a:t>
            </a:r>
          </a:p>
        </p:txBody>
      </p:sp>
      <p:sp>
        <p:nvSpPr>
          <p:cNvPr id="11" name="Text Placeholder 2">
            <a:extLst>
              <a:ext uri="{FF2B5EF4-FFF2-40B4-BE49-F238E27FC236}">
                <a16:creationId xmlns:a16="http://schemas.microsoft.com/office/drawing/2014/main" id="{56E478A6-AB76-4F79-B08A-E33164FEFBFA}"/>
              </a:ext>
            </a:extLst>
          </p:cNvPr>
          <p:cNvSpPr txBox="1">
            <a:spLocks/>
          </p:cNvSpPr>
          <p:nvPr/>
        </p:nvSpPr>
        <p:spPr>
          <a:xfrm>
            <a:off x="6123311" y="2735038"/>
            <a:ext cx="2012206" cy="36868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b="1" u="sng"/>
              <a:t>TV Spend </a:t>
            </a:r>
            <a:endParaRPr lang="en-US" sz="1600" b="1" u="sng" dirty="0"/>
          </a:p>
        </p:txBody>
      </p:sp>
      <p:sp>
        <p:nvSpPr>
          <p:cNvPr id="2" name="Arrow: Down 1">
            <a:extLst>
              <a:ext uri="{FF2B5EF4-FFF2-40B4-BE49-F238E27FC236}">
                <a16:creationId xmlns:a16="http://schemas.microsoft.com/office/drawing/2014/main" id="{8D7795DA-E6B3-4359-B551-CB3701CC3EBC}"/>
              </a:ext>
            </a:extLst>
          </p:cNvPr>
          <p:cNvSpPr/>
          <p:nvPr/>
        </p:nvSpPr>
        <p:spPr>
          <a:xfrm rot="10800000">
            <a:off x="4299837" y="2506320"/>
            <a:ext cx="447675" cy="512955"/>
          </a:xfrm>
          <a:prstGeom prst="downArrow">
            <a:avLst/>
          </a:prstGeom>
          <a:solidFill>
            <a:srgbClr val="00B05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18F518DD-47AB-4AE9-B6CA-C682C09E8001}"/>
              </a:ext>
            </a:extLst>
          </p:cNvPr>
          <p:cNvSpPr/>
          <p:nvPr/>
        </p:nvSpPr>
        <p:spPr>
          <a:xfrm>
            <a:off x="7671687" y="2505772"/>
            <a:ext cx="447675" cy="512955"/>
          </a:xfrm>
          <a:prstGeom prst="downArrow">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30">
            <a:extLst>
              <a:ext uri="{FF2B5EF4-FFF2-40B4-BE49-F238E27FC236}">
                <a16:creationId xmlns:a16="http://schemas.microsoft.com/office/drawing/2014/main" id="{670251F4-05F0-4835-9D99-98027908572C}"/>
              </a:ext>
            </a:extLst>
          </p:cNvPr>
          <p:cNvSpPr>
            <a:spLocks noChangeArrowheads="1"/>
          </p:cNvSpPr>
          <p:nvPr/>
        </p:nvSpPr>
        <p:spPr bwMode="auto">
          <a:xfrm>
            <a:off x="6048374" y="2942618"/>
            <a:ext cx="2585529" cy="794268"/>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 typeface="Arial" charset="0"/>
              <a:buNone/>
            </a:pPr>
            <a:r>
              <a:rPr lang="en-US" altLang="en-US" sz="1200" b="1" i="1" u="sng" dirty="0">
                <a:solidFill>
                  <a:srgbClr val="FF0000"/>
                </a:solidFill>
                <a:latin typeface="Trebuchet MS" pitchFamily="34" charset="0"/>
                <a:ea typeface="ＭＳ Ｐゴシック" pitchFamily="34" charset="-128"/>
                <a:cs typeface="Arial" charset="0"/>
              </a:rPr>
              <a:t>-15% less</a:t>
            </a:r>
            <a:r>
              <a:rPr lang="en-US" altLang="en-US" sz="1200" i="1" dirty="0">
                <a:solidFill>
                  <a:srgbClr val="000000"/>
                </a:solidFill>
                <a:latin typeface="Trebuchet MS" pitchFamily="34" charset="0"/>
                <a:ea typeface="ＭＳ Ｐゴシック" pitchFamily="34" charset="-128"/>
                <a:cs typeface="Arial" charset="0"/>
              </a:rPr>
              <a:t> TV Spend</a:t>
            </a:r>
          </a:p>
          <a:p>
            <a:pPr fontAlgn="base">
              <a:spcBef>
                <a:spcPct val="0"/>
              </a:spcBef>
              <a:spcAft>
                <a:spcPct val="0"/>
              </a:spcAft>
              <a:buFont typeface="Arial" charset="0"/>
              <a:buNone/>
            </a:pPr>
            <a:r>
              <a:rPr lang="en-US" altLang="en-US" sz="1200" b="1" i="1" u="sng" dirty="0">
                <a:solidFill>
                  <a:srgbClr val="FF0000"/>
                </a:solidFill>
                <a:latin typeface="Trebuchet MS" pitchFamily="34" charset="0"/>
                <a:ea typeface="ＭＳ Ｐゴシック" pitchFamily="34" charset="-128"/>
                <a:cs typeface="Arial" charset="0"/>
              </a:rPr>
              <a:t>-28% less</a:t>
            </a:r>
            <a:r>
              <a:rPr lang="en-US" altLang="en-US" sz="1200" dirty="0">
                <a:solidFill>
                  <a:srgbClr val="FF0000"/>
                </a:solidFill>
                <a:latin typeface="Trebuchet MS" pitchFamily="34" charset="0"/>
                <a:ea typeface="ＭＳ Ｐゴシック" pitchFamily="34" charset="-128"/>
                <a:cs typeface="Arial" charset="0"/>
              </a:rPr>
              <a:t> </a:t>
            </a:r>
            <a:r>
              <a:rPr lang="en-US" altLang="en-US" sz="1200" i="1" dirty="0">
                <a:solidFill>
                  <a:srgbClr val="000000"/>
                </a:solidFill>
                <a:latin typeface="Trebuchet MS" pitchFamily="34" charset="0"/>
                <a:ea typeface="ＭＳ Ｐゴシック" pitchFamily="34" charset="-128"/>
                <a:cs typeface="Arial" charset="0"/>
              </a:rPr>
              <a:t>Unique Website Visitors </a:t>
            </a:r>
          </a:p>
        </p:txBody>
      </p:sp>
      <p:sp>
        <p:nvSpPr>
          <p:cNvPr id="16" name="Rectangle 30">
            <a:extLst>
              <a:ext uri="{FF2B5EF4-FFF2-40B4-BE49-F238E27FC236}">
                <a16:creationId xmlns:a16="http://schemas.microsoft.com/office/drawing/2014/main" id="{B02A8E6E-0FE1-40C3-82ED-886EE9E7FFBE}"/>
              </a:ext>
            </a:extLst>
          </p:cNvPr>
          <p:cNvSpPr>
            <a:spLocks noChangeArrowheads="1"/>
          </p:cNvSpPr>
          <p:nvPr/>
        </p:nvSpPr>
        <p:spPr bwMode="auto">
          <a:xfrm>
            <a:off x="2722180" y="2925538"/>
            <a:ext cx="2687649" cy="803714"/>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 typeface="Arial" charset="0"/>
              <a:buNone/>
            </a:pPr>
            <a:r>
              <a:rPr lang="en-US" altLang="en-US" sz="1200" b="1" i="1" u="sng" dirty="0">
                <a:solidFill>
                  <a:srgbClr val="00B050"/>
                </a:solidFill>
                <a:latin typeface="Trebuchet MS" pitchFamily="34" charset="0"/>
                <a:ea typeface="ＭＳ Ｐゴシック" pitchFamily="34" charset="-128"/>
                <a:cs typeface="Arial" charset="0"/>
              </a:rPr>
              <a:t>+15% more</a:t>
            </a:r>
            <a:r>
              <a:rPr lang="en-US" altLang="en-US" sz="1200" b="1" i="1" dirty="0">
                <a:solidFill>
                  <a:srgbClr val="00B050"/>
                </a:solidFill>
                <a:latin typeface="Trebuchet MS" pitchFamily="34" charset="0"/>
                <a:ea typeface="ＭＳ Ｐゴシック" pitchFamily="34" charset="-128"/>
                <a:cs typeface="Arial" charset="0"/>
              </a:rPr>
              <a:t> </a:t>
            </a:r>
            <a:r>
              <a:rPr lang="en-US" altLang="en-US" sz="1200" i="1" dirty="0">
                <a:solidFill>
                  <a:srgbClr val="000000"/>
                </a:solidFill>
                <a:latin typeface="Trebuchet MS" pitchFamily="34" charset="0"/>
                <a:ea typeface="ＭＳ Ｐゴシック" pitchFamily="34" charset="-128"/>
                <a:cs typeface="Arial" charset="0"/>
              </a:rPr>
              <a:t>TV Spend</a:t>
            </a:r>
          </a:p>
          <a:p>
            <a:pPr fontAlgn="base">
              <a:spcBef>
                <a:spcPct val="0"/>
              </a:spcBef>
              <a:spcAft>
                <a:spcPct val="0"/>
              </a:spcAft>
              <a:buFont typeface="Arial" charset="0"/>
              <a:buNone/>
            </a:pPr>
            <a:r>
              <a:rPr lang="en-US" altLang="en-US" sz="1200" b="1" i="1" u="sng" dirty="0">
                <a:solidFill>
                  <a:srgbClr val="00B050"/>
                </a:solidFill>
                <a:latin typeface="Trebuchet MS" pitchFamily="34" charset="0"/>
                <a:ea typeface="ＭＳ Ｐゴシック" pitchFamily="34" charset="-128"/>
                <a:cs typeface="Arial" charset="0"/>
              </a:rPr>
              <a:t>+48% more</a:t>
            </a:r>
            <a:r>
              <a:rPr lang="en-US" altLang="en-US" sz="1200" dirty="0">
                <a:solidFill>
                  <a:srgbClr val="00B050"/>
                </a:solidFill>
                <a:latin typeface="Trebuchet MS" pitchFamily="34" charset="0"/>
                <a:ea typeface="ＭＳ Ｐゴシック" pitchFamily="34" charset="-128"/>
                <a:cs typeface="Arial" charset="0"/>
              </a:rPr>
              <a:t> </a:t>
            </a:r>
            <a:r>
              <a:rPr lang="en-US" altLang="en-US" sz="1200" i="1" dirty="0">
                <a:solidFill>
                  <a:srgbClr val="000000"/>
                </a:solidFill>
                <a:latin typeface="Trebuchet MS" pitchFamily="34" charset="0"/>
                <a:ea typeface="ＭＳ Ｐゴシック" pitchFamily="34" charset="-128"/>
                <a:cs typeface="Arial" charset="0"/>
              </a:rPr>
              <a:t>Unique Website Visitors </a:t>
            </a:r>
          </a:p>
        </p:txBody>
      </p:sp>
      <p:cxnSp>
        <p:nvCxnSpPr>
          <p:cNvPr id="4" name="Straight Connector 3">
            <a:extLst>
              <a:ext uri="{FF2B5EF4-FFF2-40B4-BE49-F238E27FC236}">
                <a16:creationId xmlns:a16="http://schemas.microsoft.com/office/drawing/2014/main" id="{B1DAF857-D705-473D-B63B-F08DDBD6A292}"/>
              </a:ext>
            </a:extLst>
          </p:cNvPr>
          <p:cNvCxnSpPr>
            <a:cxnSpLocks/>
          </p:cNvCxnSpPr>
          <p:nvPr/>
        </p:nvCxnSpPr>
        <p:spPr>
          <a:xfrm>
            <a:off x="5638800" y="2564087"/>
            <a:ext cx="0" cy="336108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pic>
        <p:nvPicPr>
          <p:cNvPr id="22" name="Picture 21">
            <a:extLst>
              <a:ext uri="{FF2B5EF4-FFF2-40B4-BE49-F238E27FC236}">
                <a16:creationId xmlns:a16="http://schemas.microsoft.com/office/drawing/2014/main" id="{26302C87-61BF-476E-94C8-0DA7E2A49F4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flipH="1">
            <a:off x="346074" y="2993692"/>
            <a:ext cx="2214181" cy="695569"/>
          </a:xfrm>
          <a:prstGeom prst="rect">
            <a:avLst/>
          </a:prstGeom>
        </p:spPr>
      </p:pic>
      <p:sp>
        <p:nvSpPr>
          <p:cNvPr id="23" name="Text Placeholder 2">
            <a:extLst>
              <a:ext uri="{FF2B5EF4-FFF2-40B4-BE49-F238E27FC236}">
                <a16:creationId xmlns:a16="http://schemas.microsoft.com/office/drawing/2014/main" id="{BFC45A42-03B8-42F2-BAF9-44327FBAC671}"/>
              </a:ext>
            </a:extLst>
          </p:cNvPr>
          <p:cNvSpPr txBox="1">
            <a:spLocks/>
          </p:cNvSpPr>
          <p:nvPr/>
        </p:nvSpPr>
        <p:spPr>
          <a:xfrm>
            <a:off x="498474" y="3118827"/>
            <a:ext cx="1874417" cy="36868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b="1" u="sng" dirty="0"/>
              <a:t>Total</a:t>
            </a:r>
          </a:p>
        </p:txBody>
      </p:sp>
      <p:pic>
        <p:nvPicPr>
          <p:cNvPr id="25" name="Picture 24">
            <a:extLst>
              <a:ext uri="{FF2B5EF4-FFF2-40B4-BE49-F238E27FC236}">
                <a16:creationId xmlns:a16="http://schemas.microsoft.com/office/drawing/2014/main" id="{71CEFBE6-0D95-4CED-9760-AE313B9798E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flipH="1">
            <a:off x="355599" y="3717592"/>
            <a:ext cx="2214181" cy="695569"/>
          </a:xfrm>
          <a:prstGeom prst="rect">
            <a:avLst/>
          </a:prstGeom>
        </p:spPr>
      </p:pic>
      <p:sp>
        <p:nvSpPr>
          <p:cNvPr id="26" name="Text Placeholder 2">
            <a:extLst>
              <a:ext uri="{FF2B5EF4-FFF2-40B4-BE49-F238E27FC236}">
                <a16:creationId xmlns:a16="http://schemas.microsoft.com/office/drawing/2014/main" id="{58A4D5E6-DC15-4F85-9573-B03170E216E2}"/>
              </a:ext>
            </a:extLst>
          </p:cNvPr>
          <p:cNvSpPr txBox="1">
            <a:spLocks/>
          </p:cNvSpPr>
          <p:nvPr/>
        </p:nvSpPr>
        <p:spPr>
          <a:xfrm>
            <a:off x="571499" y="3842727"/>
            <a:ext cx="1810917" cy="36868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b="1" u="sng" dirty="0"/>
              <a:t>Domestic</a:t>
            </a:r>
          </a:p>
        </p:txBody>
      </p:sp>
      <p:pic>
        <p:nvPicPr>
          <p:cNvPr id="27" name="Picture 26">
            <a:extLst>
              <a:ext uri="{FF2B5EF4-FFF2-40B4-BE49-F238E27FC236}">
                <a16:creationId xmlns:a16="http://schemas.microsoft.com/office/drawing/2014/main" id="{98802A0B-23E0-4502-8AAC-F6B52F5C854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flipH="1">
            <a:off x="384174" y="4441492"/>
            <a:ext cx="2214181" cy="695569"/>
          </a:xfrm>
          <a:prstGeom prst="rect">
            <a:avLst/>
          </a:prstGeom>
        </p:spPr>
      </p:pic>
      <p:sp>
        <p:nvSpPr>
          <p:cNvPr id="28" name="Text Placeholder 2">
            <a:extLst>
              <a:ext uri="{FF2B5EF4-FFF2-40B4-BE49-F238E27FC236}">
                <a16:creationId xmlns:a16="http://schemas.microsoft.com/office/drawing/2014/main" id="{EA9FAA08-9315-40F3-AA7C-12C215C45F0E}"/>
              </a:ext>
            </a:extLst>
          </p:cNvPr>
          <p:cNvSpPr txBox="1">
            <a:spLocks/>
          </p:cNvSpPr>
          <p:nvPr/>
        </p:nvSpPr>
        <p:spPr>
          <a:xfrm>
            <a:off x="498474" y="4566627"/>
            <a:ext cx="1912517" cy="36868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b="1" u="sng" dirty="0"/>
              <a:t>Asian</a:t>
            </a:r>
          </a:p>
        </p:txBody>
      </p:sp>
      <p:pic>
        <p:nvPicPr>
          <p:cNvPr id="29" name="Picture 28">
            <a:extLst>
              <a:ext uri="{FF2B5EF4-FFF2-40B4-BE49-F238E27FC236}">
                <a16:creationId xmlns:a16="http://schemas.microsoft.com/office/drawing/2014/main" id="{E3A9B504-F652-49E7-AF2A-CDD3BFC7ED3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flipH="1">
            <a:off x="355599" y="5174917"/>
            <a:ext cx="2214181" cy="695569"/>
          </a:xfrm>
          <a:prstGeom prst="rect">
            <a:avLst/>
          </a:prstGeom>
        </p:spPr>
      </p:pic>
      <p:sp>
        <p:nvSpPr>
          <p:cNvPr id="30" name="Text Placeholder 2">
            <a:extLst>
              <a:ext uri="{FF2B5EF4-FFF2-40B4-BE49-F238E27FC236}">
                <a16:creationId xmlns:a16="http://schemas.microsoft.com/office/drawing/2014/main" id="{C83177E5-DB04-42BC-BCA6-5E576854C706}"/>
              </a:ext>
            </a:extLst>
          </p:cNvPr>
          <p:cNvSpPr txBox="1">
            <a:spLocks/>
          </p:cNvSpPr>
          <p:nvPr/>
        </p:nvSpPr>
        <p:spPr>
          <a:xfrm>
            <a:off x="498475" y="5300052"/>
            <a:ext cx="1883942" cy="36868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b="1" u="sng" dirty="0"/>
              <a:t>European</a:t>
            </a:r>
          </a:p>
        </p:txBody>
      </p:sp>
      <p:sp>
        <p:nvSpPr>
          <p:cNvPr id="31" name="Rectangle 30">
            <a:extLst>
              <a:ext uri="{FF2B5EF4-FFF2-40B4-BE49-F238E27FC236}">
                <a16:creationId xmlns:a16="http://schemas.microsoft.com/office/drawing/2014/main" id="{F0C64D49-2CA6-452F-AB78-31E11181AA76}"/>
              </a:ext>
            </a:extLst>
          </p:cNvPr>
          <p:cNvSpPr>
            <a:spLocks noChangeArrowheads="1"/>
          </p:cNvSpPr>
          <p:nvPr/>
        </p:nvSpPr>
        <p:spPr bwMode="auto">
          <a:xfrm>
            <a:off x="6010274" y="3804010"/>
            <a:ext cx="2585529" cy="425069"/>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 typeface="Arial" charset="0"/>
              <a:buNone/>
            </a:pPr>
            <a:r>
              <a:rPr lang="en-US" altLang="en-US" sz="1200" b="1" i="1" u="sng" dirty="0">
                <a:solidFill>
                  <a:srgbClr val="FF0000"/>
                </a:solidFill>
                <a:latin typeface="Trebuchet MS" pitchFamily="34" charset="0"/>
                <a:ea typeface="ＭＳ Ｐゴシック" pitchFamily="34" charset="-128"/>
                <a:cs typeface="Arial" charset="0"/>
              </a:rPr>
              <a:t>-26% less</a:t>
            </a:r>
            <a:r>
              <a:rPr lang="en-US" altLang="en-US" sz="1200" i="1" dirty="0">
                <a:solidFill>
                  <a:srgbClr val="000000"/>
                </a:solidFill>
                <a:latin typeface="Trebuchet MS" pitchFamily="34" charset="0"/>
                <a:ea typeface="ＭＳ Ｐゴシック" pitchFamily="34" charset="-128"/>
                <a:cs typeface="Arial" charset="0"/>
              </a:rPr>
              <a:t> TV Spend</a:t>
            </a:r>
          </a:p>
          <a:p>
            <a:pPr fontAlgn="base">
              <a:spcBef>
                <a:spcPct val="0"/>
              </a:spcBef>
              <a:spcAft>
                <a:spcPct val="0"/>
              </a:spcAft>
              <a:buFont typeface="Arial" charset="0"/>
              <a:buNone/>
            </a:pPr>
            <a:r>
              <a:rPr lang="en-US" altLang="en-US" sz="1200" b="1" i="1" u="sng" dirty="0">
                <a:solidFill>
                  <a:srgbClr val="FF0000"/>
                </a:solidFill>
                <a:latin typeface="Trebuchet MS" pitchFamily="34" charset="0"/>
                <a:ea typeface="ＭＳ Ｐゴシック" pitchFamily="34" charset="-128"/>
                <a:cs typeface="Arial" charset="0"/>
              </a:rPr>
              <a:t>-32% less</a:t>
            </a:r>
            <a:r>
              <a:rPr lang="en-US" altLang="en-US" sz="1200" dirty="0">
                <a:solidFill>
                  <a:srgbClr val="FF0000"/>
                </a:solidFill>
                <a:latin typeface="Trebuchet MS" pitchFamily="34" charset="0"/>
                <a:ea typeface="ＭＳ Ｐゴシック" pitchFamily="34" charset="-128"/>
                <a:cs typeface="Arial" charset="0"/>
              </a:rPr>
              <a:t> </a:t>
            </a:r>
            <a:r>
              <a:rPr lang="en-US" altLang="en-US" sz="1200" i="1" dirty="0">
                <a:solidFill>
                  <a:srgbClr val="000000"/>
                </a:solidFill>
                <a:latin typeface="Trebuchet MS" pitchFamily="34" charset="0"/>
                <a:ea typeface="ＭＳ Ｐゴシック" pitchFamily="34" charset="-128"/>
                <a:cs typeface="Arial" charset="0"/>
              </a:rPr>
              <a:t>Unique Website Visitors </a:t>
            </a:r>
          </a:p>
        </p:txBody>
      </p:sp>
      <p:sp>
        <p:nvSpPr>
          <p:cNvPr id="32" name="Rectangle 30">
            <a:extLst>
              <a:ext uri="{FF2B5EF4-FFF2-40B4-BE49-F238E27FC236}">
                <a16:creationId xmlns:a16="http://schemas.microsoft.com/office/drawing/2014/main" id="{BAF9B3CE-E643-42B4-A750-5E8918F8F43D}"/>
              </a:ext>
            </a:extLst>
          </p:cNvPr>
          <p:cNvSpPr>
            <a:spLocks noChangeArrowheads="1"/>
          </p:cNvSpPr>
          <p:nvPr/>
        </p:nvSpPr>
        <p:spPr bwMode="auto">
          <a:xfrm>
            <a:off x="2665287" y="3767108"/>
            <a:ext cx="2687649" cy="49107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 typeface="Arial" charset="0"/>
              <a:buNone/>
            </a:pPr>
            <a:r>
              <a:rPr lang="en-US" altLang="en-US" sz="1200" b="1" i="1" u="sng" dirty="0">
                <a:solidFill>
                  <a:srgbClr val="00B050"/>
                </a:solidFill>
                <a:latin typeface="Trebuchet MS" pitchFamily="34" charset="0"/>
                <a:ea typeface="ＭＳ Ｐゴシック" pitchFamily="34" charset="-128"/>
                <a:cs typeface="Arial" charset="0"/>
              </a:rPr>
              <a:t>+14% more</a:t>
            </a:r>
            <a:r>
              <a:rPr lang="en-US" altLang="en-US" sz="1200" i="1" dirty="0">
                <a:solidFill>
                  <a:srgbClr val="00B050"/>
                </a:solidFill>
                <a:latin typeface="Trebuchet MS" pitchFamily="34" charset="0"/>
                <a:ea typeface="ＭＳ Ｐゴシック" pitchFamily="34" charset="-128"/>
                <a:cs typeface="Arial" charset="0"/>
              </a:rPr>
              <a:t> </a:t>
            </a:r>
            <a:r>
              <a:rPr lang="en-US" altLang="en-US" sz="1200" i="1" dirty="0">
                <a:solidFill>
                  <a:srgbClr val="000000"/>
                </a:solidFill>
                <a:latin typeface="Trebuchet MS" pitchFamily="34" charset="0"/>
                <a:ea typeface="ＭＳ Ｐゴシック" pitchFamily="34" charset="-128"/>
                <a:cs typeface="Arial" charset="0"/>
              </a:rPr>
              <a:t>TV Spend</a:t>
            </a:r>
          </a:p>
          <a:p>
            <a:pPr fontAlgn="base">
              <a:spcBef>
                <a:spcPct val="0"/>
              </a:spcBef>
              <a:spcAft>
                <a:spcPct val="0"/>
              </a:spcAft>
              <a:buFont typeface="Arial" charset="0"/>
              <a:buNone/>
            </a:pPr>
            <a:r>
              <a:rPr lang="en-US" altLang="en-US" sz="1200" b="1" i="1" u="sng" dirty="0">
                <a:solidFill>
                  <a:srgbClr val="00B050"/>
                </a:solidFill>
                <a:latin typeface="Trebuchet MS" pitchFamily="34" charset="0"/>
                <a:ea typeface="ＭＳ Ｐゴシック" pitchFamily="34" charset="-128"/>
                <a:cs typeface="Arial" charset="0"/>
              </a:rPr>
              <a:t>+44% more</a:t>
            </a:r>
            <a:r>
              <a:rPr lang="en-US" altLang="en-US" sz="1200" dirty="0">
                <a:solidFill>
                  <a:srgbClr val="00B050"/>
                </a:solidFill>
                <a:latin typeface="Trebuchet MS" pitchFamily="34" charset="0"/>
                <a:ea typeface="ＭＳ Ｐゴシック" pitchFamily="34" charset="-128"/>
                <a:cs typeface="Arial" charset="0"/>
              </a:rPr>
              <a:t> </a:t>
            </a:r>
            <a:r>
              <a:rPr lang="en-US" altLang="en-US" sz="1200" i="1" dirty="0">
                <a:solidFill>
                  <a:srgbClr val="000000"/>
                </a:solidFill>
                <a:latin typeface="Trebuchet MS" pitchFamily="34" charset="0"/>
                <a:ea typeface="ＭＳ Ｐゴシック" pitchFamily="34" charset="-128"/>
                <a:cs typeface="Arial" charset="0"/>
              </a:rPr>
              <a:t>Unique Website Visitors </a:t>
            </a:r>
          </a:p>
        </p:txBody>
      </p:sp>
      <p:sp>
        <p:nvSpPr>
          <p:cNvPr id="33" name="Rectangle 30">
            <a:extLst>
              <a:ext uri="{FF2B5EF4-FFF2-40B4-BE49-F238E27FC236}">
                <a16:creationId xmlns:a16="http://schemas.microsoft.com/office/drawing/2014/main" id="{1AB56FFD-710A-4A73-9954-AA8E1DCE3DE3}"/>
              </a:ext>
            </a:extLst>
          </p:cNvPr>
          <p:cNvSpPr>
            <a:spLocks noChangeArrowheads="1"/>
          </p:cNvSpPr>
          <p:nvPr/>
        </p:nvSpPr>
        <p:spPr bwMode="auto">
          <a:xfrm>
            <a:off x="256350" y="2496795"/>
            <a:ext cx="1257944" cy="258744"/>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0"/>
              </a:spcBef>
              <a:spcAft>
                <a:spcPct val="0"/>
              </a:spcAft>
              <a:buFont typeface="Arial" charset="0"/>
              <a:buNone/>
            </a:pPr>
            <a:r>
              <a:rPr lang="en-US" altLang="en-US" sz="1200" i="1" dirty="0">
                <a:latin typeface="Trebuchet MS" pitchFamily="34" charset="0"/>
                <a:ea typeface="ＭＳ Ｐゴシック" pitchFamily="34" charset="-128"/>
                <a:cs typeface="Arial" charset="0"/>
              </a:rPr>
              <a:t>On average:</a:t>
            </a:r>
          </a:p>
        </p:txBody>
      </p:sp>
      <p:sp>
        <p:nvSpPr>
          <p:cNvPr id="34" name="Rectangle 33">
            <a:extLst>
              <a:ext uri="{FF2B5EF4-FFF2-40B4-BE49-F238E27FC236}">
                <a16:creationId xmlns:a16="http://schemas.microsoft.com/office/drawing/2014/main" id="{DBF9E13E-C22F-4BC1-A055-36B15B039820}"/>
              </a:ext>
            </a:extLst>
          </p:cNvPr>
          <p:cNvSpPr>
            <a:spLocks noChangeArrowheads="1"/>
          </p:cNvSpPr>
          <p:nvPr/>
        </p:nvSpPr>
        <p:spPr bwMode="auto">
          <a:xfrm>
            <a:off x="6010274" y="4575535"/>
            <a:ext cx="2585529" cy="425069"/>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 typeface="Arial" charset="0"/>
              <a:buNone/>
            </a:pPr>
            <a:r>
              <a:rPr lang="en-US" altLang="en-US" sz="1200" b="1" i="1" u="sng" dirty="0">
                <a:solidFill>
                  <a:srgbClr val="FF0000"/>
                </a:solidFill>
                <a:latin typeface="Trebuchet MS" pitchFamily="34" charset="0"/>
                <a:ea typeface="ＭＳ Ｐゴシック" pitchFamily="34" charset="-128"/>
                <a:cs typeface="Arial" charset="0"/>
              </a:rPr>
              <a:t>-5% less</a:t>
            </a:r>
            <a:r>
              <a:rPr lang="en-US" altLang="en-US" sz="1200" i="1" dirty="0">
                <a:solidFill>
                  <a:srgbClr val="000000"/>
                </a:solidFill>
                <a:latin typeface="Trebuchet MS" pitchFamily="34" charset="0"/>
                <a:ea typeface="ＭＳ Ｐゴシック" pitchFamily="34" charset="-128"/>
                <a:cs typeface="Arial" charset="0"/>
              </a:rPr>
              <a:t> TV Spend</a:t>
            </a:r>
          </a:p>
          <a:p>
            <a:pPr fontAlgn="base">
              <a:spcBef>
                <a:spcPct val="0"/>
              </a:spcBef>
              <a:spcAft>
                <a:spcPct val="0"/>
              </a:spcAft>
              <a:buFont typeface="Arial" charset="0"/>
              <a:buNone/>
            </a:pPr>
            <a:r>
              <a:rPr lang="en-US" altLang="en-US" sz="1200" b="1" i="1" u="sng" dirty="0">
                <a:solidFill>
                  <a:srgbClr val="FF0000"/>
                </a:solidFill>
                <a:latin typeface="Trebuchet MS" pitchFamily="34" charset="0"/>
                <a:ea typeface="ＭＳ Ｐゴシック" pitchFamily="34" charset="-128"/>
                <a:cs typeface="Arial" charset="0"/>
              </a:rPr>
              <a:t>-33% less</a:t>
            </a:r>
            <a:r>
              <a:rPr lang="en-US" altLang="en-US" sz="1200" dirty="0">
                <a:solidFill>
                  <a:srgbClr val="FF0000"/>
                </a:solidFill>
                <a:latin typeface="Trebuchet MS" pitchFamily="34" charset="0"/>
                <a:ea typeface="ＭＳ Ｐゴシック" pitchFamily="34" charset="-128"/>
                <a:cs typeface="Arial" charset="0"/>
              </a:rPr>
              <a:t> </a:t>
            </a:r>
            <a:r>
              <a:rPr lang="en-US" altLang="en-US" sz="1200" i="1" dirty="0">
                <a:solidFill>
                  <a:srgbClr val="000000"/>
                </a:solidFill>
                <a:latin typeface="Trebuchet MS" pitchFamily="34" charset="0"/>
                <a:ea typeface="ＭＳ Ｐゴシック" pitchFamily="34" charset="-128"/>
                <a:cs typeface="Arial" charset="0"/>
              </a:rPr>
              <a:t>Unique Website Visitors </a:t>
            </a:r>
          </a:p>
        </p:txBody>
      </p:sp>
      <p:sp>
        <p:nvSpPr>
          <p:cNvPr id="35" name="Rectangle 30">
            <a:extLst>
              <a:ext uri="{FF2B5EF4-FFF2-40B4-BE49-F238E27FC236}">
                <a16:creationId xmlns:a16="http://schemas.microsoft.com/office/drawing/2014/main" id="{A0EB45DC-96A2-4DFA-A5B2-114F5B775CA9}"/>
              </a:ext>
            </a:extLst>
          </p:cNvPr>
          <p:cNvSpPr>
            <a:spLocks noChangeArrowheads="1"/>
          </p:cNvSpPr>
          <p:nvPr/>
        </p:nvSpPr>
        <p:spPr bwMode="auto">
          <a:xfrm>
            <a:off x="2665287" y="4538633"/>
            <a:ext cx="2687649" cy="49107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 typeface="Arial" charset="0"/>
              <a:buNone/>
            </a:pPr>
            <a:r>
              <a:rPr lang="en-US" altLang="en-US" sz="1200" b="1" i="1" u="sng" dirty="0">
                <a:solidFill>
                  <a:srgbClr val="00B050"/>
                </a:solidFill>
                <a:latin typeface="Trebuchet MS" pitchFamily="34" charset="0"/>
                <a:ea typeface="ＭＳ Ｐゴシック" pitchFamily="34" charset="-128"/>
                <a:cs typeface="Arial" charset="0"/>
              </a:rPr>
              <a:t>+13% more</a:t>
            </a:r>
            <a:r>
              <a:rPr lang="en-US" altLang="en-US" sz="1200" i="1" dirty="0">
                <a:solidFill>
                  <a:srgbClr val="00B050"/>
                </a:solidFill>
                <a:latin typeface="Trebuchet MS" pitchFamily="34" charset="0"/>
                <a:ea typeface="ＭＳ Ｐゴシック" pitchFamily="34" charset="-128"/>
                <a:cs typeface="Arial" charset="0"/>
              </a:rPr>
              <a:t> </a:t>
            </a:r>
            <a:r>
              <a:rPr lang="en-US" altLang="en-US" sz="1200" i="1" dirty="0">
                <a:solidFill>
                  <a:srgbClr val="000000"/>
                </a:solidFill>
                <a:latin typeface="Trebuchet MS" pitchFamily="34" charset="0"/>
                <a:ea typeface="ＭＳ Ｐゴシック" pitchFamily="34" charset="-128"/>
                <a:cs typeface="Arial" charset="0"/>
              </a:rPr>
              <a:t>TV Spend</a:t>
            </a:r>
          </a:p>
          <a:p>
            <a:pPr fontAlgn="base">
              <a:spcBef>
                <a:spcPct val="0"/>
              </a:spcBef>
              <a:spcAft>
                <a:spcPct val="0"/>
              </a:spcAft>
              <a:buFont typeface="Arial" charset="0"/>
              <a:buNone/>
            </a:pPr>
            <a:r>
              <a:rPr lang="en-US" altLang="en-US" sz="1200" b="1" i="1" u="sng" dirty="0">
                <a:solidFill>
                  <a:srgbClr val="00B050"/>
                </a:solidFill>
                <a:latin typeface="Trebuchet MS" pitchFamily="34" charset="0"/>
                <a:ea typeface="ＭＳ Ｐゴシック" pitchFamily="34" charset="-128"/>
                <a:cs typeface="Arial" charset="0"/>
              </a:rPr>
              <a:t>+59% more</a:t>
            </a:r>
            <a:r>
              <a:rPr lang="en-US" altLang="en-US" sz="1200" dirty="0">
                <a:solidFill>
                  <a:srgbClr val="00B050"/>
                </a:solidFill>
                <a:latin typeface="Trebuchet MS" pitchFamily="34" charset="0"/>
                <a:ea typeface="ＭＳ Ｐゴシック" pitchFamily="34" charset="-128"/>
                <a:cs typeface="Arial" charset="0"/>
              </a:rPr>
              <a:t> </a:t>
            </a:r>
            <a:r>
              <a:rPr lang="en-US" altLang="en-US" sz="1200" i="1" dirty="0">
                <a:solidFill>
                  <a:srgbClr val="000000"/>
                </a:solidFill>
                <a:latin typeface="Trebuchet MS" pitchFamily="34" charset="0"/>
                <a:ea typeface="ＭＳ Ｐゴシック" pitchFamily="34" charset="-128"/>
                <a:cs typeface="Arial" charset="0"/>
              </a:rPr>
              <a:t>Unique Website Visitors </a:t>
            </a:r>
          </a:p>
        </p:txBody>
      </p:sp>
      <p:sp>
        <p:nvSpPr>
          <p:cNvPr id="36" name="Rectangle 35">
            <a:extLst>
              <a:ext uri="{FF2B5EF4-FFF2-40B4-BE49-F238E27FC236}">
                <a16:creationId xmlns:a16="http://schemas.microsoft.com/office/drawing/2014/main" id="{9785DFBB-8703-41E1-8D36-D916F3B496B6}"/>
              </a:ext>
            </a:extLst>
          </p:cNvPr>
          <p:cNvSpPr>
            <a:spLocks noChangeArrowheads="1"/>
          </p:cNvSpPr>
          <p:nvPr/>
        </p:nvSpPr>
        <p:spPr bwMode="auto">
          <a:xfrm>
            <a:off x="6010274" y="5289910"/>
            <a:ext cx="2585529" cy="425069"/>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 typeface="Arial" charset="0"/>
              <a:buNone/>
            </a:pPr>
            <a:r>
              <a:rPr lang="en-US" altLang="en-US" sz="1200" b="1" i="1" u="sng" dirty="0">
                <a:solidFill>
                  <a:srgbClr val="FF0000"/>
                </a:solidFill>
                <a:latin typeface="Trebuchet MS" pitchFamily="34" charset="0"/>
                <a:ea typeface="ＭＳ Ｐゴシック" pitchFamily="34" charset="-128"/>
                <a:cs typeface="Arial" charset="0"/>
              </a:rPr>
              <a:t>-22% less</a:t>
            </a:r>
            <a:r>
              <a:rPr lang="en-US" altLang="en-US" sz="1200" i="1" dirty="0">
                <a:solidFill>
                  <a:srgbClr val="000000"/>
                </a:solidFill>
                <a:latin typeface="Trebuchet MS" pitchFamily="34" charset="0"/>
                <a:ea typeface="ＭＳ Ｐゴシック" pitchFamily="34" charset="-128"/>
                <a:cs typeface="Arial" charset="0"/>
              </a:rPr>
              <a:t> TV Spend</a:t>
            </a:r>
          </a:p>
          <a:p>
            <a:pPr fontAlgn="base">
              <a:spcBef>
                <a:spcPct val="0"/>
              </a:spcBef>
              <a:spcAft>
                <a:spcPct val="0"/>
              </a:spcAft>
              <a:buFont typeface="Arial" charset="0"/>
              <a:buNone/>
            </a:pPr>
            <a:r>
              <a:rPr lang="en-US" altLang="en-US" sz="1200" b="1" i="1" u="sng" dirty="0">
                <a:solidFill>
                  <a:srgbClr val="FF0000"/>
                </a:solidFill>
                <a:latin typeface="Trebuchet MS" pitchFamily="34" charset="0"/>
                <a:ea typeface="ＭＳ Ｐゴシック" pitchFamily="34" charset="-128"/>
                <a:cs typeface="Arial" charset="0"/>
              </a:rPr>
              <a:t>-2% less</a:t>
            </a:r>
            <a:r>
              <a:rPr lang="en-US" altLang="en-US" sz="1200" dirty="0">
                <a:solidFill>
                  <a:srgbClr val="FF0000"/>
                </a:solidFill>
                <a:latin typeface="Trebuchet MS" pitchFamily="34" charset="0"/>
                <a:ea typeface="ＭＳ Ｐゴシック" pitchFamily="34" charset="-128"/>
                <a:cs typeface="Arial" charset="0"/>
              </a:rPr>
              <a:t> </a:t>
            </a:r>
            <a:r>
              <a:rPr lang="en-US" altLang="en-US" sz="1200" i="1" dirty="0">
                <a:solidFill>
                  <a:srgbClr val="000000"/>
                </a:solidFill>
                <a:latin typeface="Trebuchet MS" pitchFamily="34" charset="0"/>
                <a:ea typeface="ＭＳ Ｐゴシック" pitchFamily="34" charset="-128"/>
                <a:cs typeface="Arial" charset="0"/>
              </a:rPr>
              <a:t>Unique Website Visitors </a:t>
            </a:r>
          </a:p>
        </p:txBody>
      </p:sp>
      <p:sp>
        <p:nvSpPr>
          <p:cNvPr id="37" name="Rectangle 30">
            <a:extLst>
              <a:ext uri="{FF2B5EF4-FFF2-40B4-BE49-F238E27FC236}">
                <a16:creationId xmlns:a16="http://schemas.microsoft.com/office/drawing/2014/main" id="{7A6D8F8E-7BAC-431B-87EA-0B1793BF1FB4}"/>
              </a:ext>
            </a:extLst>
          </p:cNvPr>
          <p:cNvSpPr>
            <a:spLocks noChangeArrowheads="1"/>
          </p:cNvSpPr>
          <p:nvPr/>
        </p:nvSpPr>
        <p:spPr bwMode="auto">
          <a:xfrm>
            <a:off x="2665287" y="5253008"/>
            <a:ext cx="2687649" cy="49107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 typeface="Arial" charset="0"/>
              <a:buNone/>
            </a:pPr>
            <a:r>
              <a:rPr lang="en-US" altLang="en-US" sz="1200" b="1" i="1" u="sng" dirty="0">
                <a:solidFill>
                  <a:srgbClr val="00B050"/>
                </a:solidFill>
                <a:latin typeface="Trebuchet MS" pitchFamily="34" charset="0"/>
                <a:ea typeface="ＭＳ Ｐゴシック" pitchFamily="34" charset="-128"/>
                <a:cs typeface="Arial" charset="0"/>
              </a:rPr>
              <a:t>+27% more</a:t>
            </a:r>
            <a:r>
              <a:rPr lang="en-US" altLang="en-US" sz="1200" i="1" dirty="0">
                <a:solidFill>
                  <a:srgbClr val="00B050"/>
                </a:solidFill>
                <a:latin typeface="Trebuchet MS" pitchFamily="34" charset="0"/>
                <a:ea typeface="ＭＳ Ｐゴシック" pitchFamily="34" charset="-128"/>
                <a:cs typeface="Arial" charset="0"/>
              </a:rPr>
              <a:t> </a:t>
            </a:r>
            <a:r>
              <a:rPr lang="en-US" altLang="en-US" sz="1200" i="1" dirty="0">
                <a:solidFill>
                  <a:srgbClr val="000000"/>
                </a:solidFill>
                <a:latin typeface="Trebuchet MS" pitchFamily="34" charset="0"/>
                <a:ea typeface="ＭＳ Ｐゴシック" pitchFamily="34" charset="-128"/>
                <a:cs typeface="Arial" charset="0"/>
              </a:rPr>
              <a:t>TV Spend</a:t>
            </a:r>
          </a:p>
          <a:p>
            <a:pPr fontAlgn="base">
              <a:spcBef>
                <a:spcPct val="0"/>
              </a:spcBef>
              <a:spcAft>
                <a:spcPct val="0"/>
              </a:spcAft>
              <a:buFont typeface="Arial" charset="0"/>
              <a:buNone/>
            </a:pPr>
            <a:r>
              <a:rPr lang="en-US" altLang="en-US" sz="1200" b="1" i="1" u="sng" dirty="0">
                <a:solidFill>
                  <a:srgbClr val="00B050"/>
                </a:solidFill>
                <a:latin typeface="Trebuchet MS" pitchFamily="34" charset="0"/>
                <a:ea typeface="ＭＳ Ｐゴシック" pitchFamily="34" charset="-128"/>
                <a:cs typeface="Arial" charset="0"/>
              </a:rPr>
              <a:t>+36% more</a:t>
            </a:r>
            <a:r>
              <a:rPr lang="en-US" altLang="en-US" sz="1200" dirty="0">
                <a:solidFill>
                  <a:srgbClr val="00B050"/>
                </a:solidFill>
                <a:latin typeface="Trebuchet MS" pitchFamily="34" charset="0"/>
                <a:ea typeface="ＭＳ Ｐゴシック" pitchFamily="34" charset="-128"/>
                <a:cs typeface="Arial" charset="0"/>
              </a:rPr>
              <a:t> </a:t>
            </a:r>
            <a:r>
              <a:rPr lang="en-US" altLang="en-US" sz="1200" i="1" dirty="0">
                <a:solidFill>
                  <a:srgbClr val="000000"/>
                </a:solidFill>
                <a:latin typeface="Trebuchet MS" pitchFamily="34" charset="0"/>
                <a:ea typeface="ＭＳ Ｐゴシック" pitchFamily="34" charset="-128"/>
                <a:cs typeface="Arial" charset="0"/>
              </a:rPr>
              <a:t>Unique Website Visitors </a:t>
            </a:r>
          </a:p>
        </p:txBody>
      </p:sp>
      <p:sp>
        <p:nvSpPr>
          <p:cNvPr id="39" name="TextBox 38">
            <a:extLst>
              <a:ext uri="{FF2B5EF4-FFF2-40B4-BE49-F238E27FC236}">
                <a16:creationId xmlns:a16="http://schemas.microsoft.com/office/drawing/2014/main" id="{ADBBE470-0AF6-4E9A-8E7B-FF9D6455A3BD}"/>
              </a:ext>
            </a:extLst>
          </p:cNvPr>
          <p:cNvSpPr txBox="1"/>
          <p:nvPr/>
        </p:nvSpPr>
        <p:spPr>
          <a:xfrm>
            <a:off x="303681" y="6397118"/>
            <a:ext cx="7259169" cy="461665"/>
          </a:xfrm>
          <a:prstGeom prst="rect">
            <a:avLst/>
          </a:prstGeom>
          <a:noFill/>
        </p:spPr>
        <p:txBody>
          <a:bodyPr wrap="square" rtlCol="0">
            <a:spAutoFit/>
          </a:bodyPr>
          <a:lstStyle>
            <a:defPPr>
              <a:defRPr lang="en-US"/>
            </a:defPPr>
            <a:lvl1pPr>
              <a:defRPr sz="800">
                <a:latin typeface="Trebuchet MS" panose="020B0603020202020204" pitchFamily="34" charset="0"/>
              </a:defRPr>
            </a:lvl1pPr>
          </a:lstStyle>
          <a:p>
            <a:r>
              <a:rPr lang="en-US" dirty="0"/>
              <a:t>Source: VAB analysis of comScore </a:t>
            </a:r>
            <a:r>
              <a:rPr lang="en-US" dirty="0" err="1"/>
              <a:t>mediametrix</a:t>
            </a:r>
            <a:r>
              <a:rPr lang="en-US" dirty="0"/>
              <a:t> multiplatform media trend data; total audience (Desktop P2+, Mobile 18+), </a:t>
            </a:r>
            <a:r>
              <a:rPr lang="en-US" altLang="en-US" kern="0" dirty="0">
                <a:ea typeface="ＭＳ Ｐゴシック" pitchFamily="34" charset="-128"/>
              </a:rPr>
              <a:t>Oct ’16 - Dec ‘16 vs Oct ’17 - Dec ‘17 </a:t>
            </a:r>
            <a:r>
              <a:rPr lang="en-US" dirty="0"/>
              <a:t>(calendar months).  VAB analysis of Nielsen Ad Intel data, TV spend (</a:t>
            </a:r>
            <a:r>
              <a:rPr lang="en-US" dirty="0" err="1"/>
              <a:t>natl</a:t>
            </a:r>
            <a:r>
              <a:rPr lang="en-US" dirty="0"/>
              <a:t> cable TV, </a:t>
            </a:r>
            <a:r>
              <a:rPr lang="en-US" dirty="0" err="1"/>
              <a:t>natl</a:t>
            </a:r>
            <a:r>
              <a:rPr lang="en-US" dirty="0"/>
              <a:t> broadcast TV, Spanish </a:t>
            </a:r>
            <a:r>
              <a:rPr lang="en-US" dirty="0" err="1"/>
              <a:t>lang</a:t>
            </a:r>
            <a:r>
              <a:rPr lang="en-US" dirty="0"/>
              <a:t> broadcast TV, Spanish </a:t>
            </a:r>
            <a:r>
              <a:rPr lang="en-US" dirty="0" err="1"/>
              <a:t>lang</a:t>
            </a:r>
            <a:r>
              <a:rPr lang="en-US" dirty="0"/>
              <a:t> cable TV, spot TV, syndication TV), </a:t>
            </a:r>
            <a:r>
              <a:rPr lang="en-US" altLang="en-US" kern="0" dirty="0">
                <a:ea typeface="ＭＳ Ｐゴシック" pitchFamily="34" charset="-128"/>
              </a:rPr>
              <a:t>Oct ’16 - Dec ‘16 vs Oct ’17 - Dec ‘17 </a:t>
            </a:r>
            <a:r>
              <a:rPr lang="en-US" dirty="0"/>
              <a:t>(calendar months). </a:t>
            </a:r>
            <a:r>
              <a:rPr lang="en-US" u="sng" dirty="0"/>
              <a:t>Figures are based on a monthly average within each quarter</a:t>
            </a:r>
            <a:r>
              <a:rPr lang="en-US" dirty="0"/>
              <a:t>.</a:t>
            </a:r>
          </a:p>
        </p:txBody>
      </p:sp>
      <p:sp>
        <p:nvSpPr>
          <p:cNvPr id="40" name="Text Placeholder 3">
            <a:extLst>
              <a:ext uri="{FF2B5EF4-FFF2-40B4-BE49-F238E27FC236}">
                <a16:creationId xmlns:a16="http://schemas.microsoft.com/office/drawing/2014/main" id="{E5616726-1935-433D-A291-83A1E9D4DD3C}"/>
              </a:ext>
            </a:extLst>
          </p:cNvPr>
          <p:cNvSpPr txBox="1">
            <a:spLocks/>
          </p:cNvSpPr>
          <p:nvPr/>
        </p:nvSpPr>
        <p:spPr>
          <a:xfrm>
            <a:off x="332256" y="6183445"/>
            <a:ext cx="2863007"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A LOOK UNDER THE HOOD</a:t>
            </a:r>
          </a:p>
        </p:txBody>
      </p:sp>
    </p:spTree>
    <p:extLst>
      <p:ext uri="{BB962C8B-B14F-4D97-AF65-F5344CB8AC3E}">
        <p14:creationId xmlns:p14="http://schemas.microsoft.com/office/powerpoint/2010/main" val="38695028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422478" y="2268299"/>
            <a:ext cx="6135490" cy="964043"/>
          </a:xfrm>
        </p:spPr>
        <p:txBody>
          <a:bodyPr/>
          <a:lstStyle/>
          <a:p>
            <a:pPr>
              <a:lnSpc>
                <a:spcPts val="2000"/>
              </a:lnSpc>
            </a:pPr>
            <a:r>
              <a:rPr lang="en-US" sz="1500" b="0" dirty="0">
                <a:solidFill>
                  <a:schemeClr val="tx1"/>
                </a:solidFill>
                <a:cs typeface="Trebuchet MS"/>
              </a:rPr>
              <a:t>For More Information Visit Us Online</a:t>
            </a:r>
          </a:p>
          <a:p>
            <a:pPr>
              <a:lnSpc>
                <a:spcPts val="2000"/>
              </a:lnSpc>
            </a:pPr>
            <a:r>
              <a:rPr lang="en-US" sz="1800" dirty="0" err="1">
                <a:solidFill>
                  <a:srgbClr val="3682B4"/>
                </a:solidFill>
                <a:cs typeface="Trebuchet MS"/>
              </a:rPr>
              <a:t>TheVAB.com</a:t>
            </a:r>
            <a:endParaRPr lang="en-US" sz="1800" dirty="0">
              <a:solidFill>
                <a:srgbClr val="3682B4"/>
              </a:solidFill>
              <a:cs typeface="Trebuchet MS"/>
            </a:endParaRPr>
          </a:p>
          <a:p>
            <a:pPr>
              <a:lnSpc>
                <a:spcPts val="2000"/>
              </a:lnSpc>
            </a:pPr>
            <a:endParaRPr lang="en-US" sz="2500" dirty="0">
              <a:solidFill>
                <a:srgbClr val="3682B4"/>
              </a:solidFill>
            </a:endParaRPr>
          </a:p>
          <a:p>
            <a:pPr>
              <a:lnSpc>
                <a:spcPts val="2000"/>
              </a:lnSpc>
            </a:pPr>
            <a:endParaRPr lang="en-US" sz="2500" dirty="0">
              <a:solidFill>
                <a:srgbClr val="3682B4"/>
              </a:solidFill>
            </a:endParaRPr>
          </a:p>
        </p:txBody>
      </p:sp>
      <p:sp>
        <p:nvSpPr>
          <p:cNvPr id="4" name="Text Placeholder 2"/>
          <p:cNvSpPr>
            <a:spLocks noGrp="1"/>
          </p:cNvSpPr>
          <p:nvPr>
            <p:ph type="body" sz="quarter" idx="11"/>
          </p:nvPr>
        </p:nvSpPr>
        <p:spPr>
          <a:xfrm>
            <a:off x="4422478" y="3530596"/>
            <a:ext cx="6135490" cy="964043"/>
          </a:xfrm>
        </p:spPr>
        <p:txBody>
          <a:bodyPr/>
          <a:lstStyle/>
          <a:p>
            <a:pPr>
              <a:lnSpc>
                <a:spcPts val="2000"/>
              </a:lnSpc>
            </a:pPr>
            <a:r>
              <a:rPr lang="en-US" sz="1500" b="0" dirty="0">
                <a:solidFill>
                  <a:srgbClr val="000000"/>
                </a:solidFill>
                <a:cs typeface="Trebuchet MS"/>
              </a:rPr>
              <a:t>Follow us: </a:t>
            </a:r>
            <a:r>
              <a:rPr lang="en-US" sz="1500" b="0" dirty="0">
                <a:solidFill>
                  <a:schemeClr val="tx1"/>
                </a:solidFill>
                <a:cs typeface="Trebuchet MS"/>
              </a:rPr>
              <a:t> </a:t>
            </a:r>
          </a:p>
          <a:p>
            <a:pPr>
              <a:lnSpc>
                <a:spcPts val="2000"/>
              </a:lnSpc>
            </a:pPr>
            <a:r>
              <a:rPr lang="en-US" sz="1800" dirty="0">
                <a:solidFill>
                  <a:srgbClr val="3682B4"/>
                </a:solidFill>
                <a:cs typeface="Trebuchet MS"/>
              </a:rPr>
              <a:t>@</a:t>
            </a:r>
            <a:r>
              <a:rPr lang="en-US" sz="1800" dirty="0" err="1">
                <a:solidFill>
                  <a:srgbClr val="3682B4"/>
                </a:solidFill>
                <a:cs typeface="Trebuchet MS"/>
              </a:rPr>
              <a:t>VideoAdBureau</a:t>
            </a:r>
            <a:endParaRPr lang="en-US" sz="1800" dirty="0">
              <a:solidFill>
                <a:srgbClr val="3682B4"/>
              </a:solidFill>
            </a:endParaRPr>
          </a:p>
          <a:p>
            <a:pPr>
              <a:lnSpc>
                <a:spcPts val="2000"/>
              </a:lnSpc>
            </a:pPr>
            <a:endParaRPr lang="en-US" sz="2500" dirty="0">
              <a:solidFill>
                <a:srgbClr val="3682B4"/>
              </a:solidFill>
            </a:endParaRPr>
          </a:p>
        </p:txBody>
      </p:sp>
      <p:sp>
        <p:nvSpPr>
          <p:cNvPr id="5" name="Text Placeholder 2"/>
          <p:cNvSpPr>
            <a:spLocks noGrp="1"/>
          </p:cNvSpPr>
          <p:nvPr>
            <p:ph type="body" sz="quarter" idx="11"/>
          </p:nvPr>
        </p:nvSpPr>
        <p:spPr>
          <a:xfrm>
            <a:off x="4422476" y="4800605"/>
            <a:ext cx="6135490" cy="964043"/>
          </a:xfrm>
        </p:spPr>
        <p:txBody>
          <a:bodyPr/>
          <a:lstStyle/>
          <a:p>
            <a:pPr>
              <a:lnSpc>
                <a:spcPts val="2000"/>
              </a:lnSpc>
            </a:pPr>
            <a:r>
              <a:rPr lang="en-US" sz="1500" b="0" dirty="0">
                <a:solidFill>
                  <a:schemeClr val="tx1"/>
                </a:solidFill>
                <a:cs typeface="Trebuchet MS"/>
              </a:rPr>
              <a:t>Like us: </a:t>
            </a:r>
            <a:br>
              <a:rPr lang="en-US" sz="2200" dirty="0">
                <a:cs typeface="Trebuchet MS"/>
              </a:rPr>
            </a:br>
            <a:r>
              <a:rPr lang="en-US" sz="1800" dirty="0" err="1">
                <a:solidFill>
                  <a:srgbClr val="3682B4"/>
                </a:solidFill>
                <a:cs typeface="Trebuchet MS"/>
              </a:rPr>
              <a:t>facebook.com</a:t>
            </a:r>
            <a:r>
              <a:rPr lang="en-US" sz="1800" dirty="0">
                <a:solidFill>
                  <a:srgbClr val="3682B4"/>
                </a:solidFill>
                <a:cs typeface="Trebuchet MS"/>
              </a:rPr>
              <a:t>/</a:t>
            </a:r>
            <a:r>
              <a:rPr lang="en-US" sz="1800" dirty="0" err="1">
                <a:solidFill>
                  <a:srgbClr val="3682B4"/>
                </a:solidFill>
                <a:cs typeface="Trebuchet MS"/>
              </a:rPr>
              <a:t>VideoAdvertisingBureau</a:t>
            </a:r>
            <a:endParaRPr lang="en-US" sz="1800" dirty="0">
              <a:solidFill>
                <a:srgbClr val="3682B4"/>
              </a:solidFill>
            </a:endParaRPr>
          </a:p>
        </p:txBody>
      </p:sp>
      <p:pic>
        <p:nvPicPr>
          <p:cNvPr id="6" name="Picture 5" descr="face-ic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0719" y="4470173"/>
            <a:ext cx="330432" cy="330432"/>
          </a:xfrm>
          <a:prstGeom prst="rect">
            <a:avLst/>
          </a:prstGeom>
        </p:spPr>
      </p:pic>
      <p:pic>
        <p:nvPicPr>
          <p:cNvPr id="7" name="Picture 6" descr="Twitter-ic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2091" y="3163448"/>
            <a:ext cx="341752" cy="341752"/>
          </a:xfrm>
          <a:prstGeom prst="rect">
            <a:avLst/>
          </a:prstGeom>
        </p:spPr>
      </p:pic>
    </p:spTree>
    <p:extLst>
      <p:ext uri="{BB962C8B-B14F-4D97-AF65-F5344CB8AC3E}">
        <p14:creationId xmlns:p14="http://schemas.microsoft.com/office/powerpoint/2010/main" val="3268501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42203" y="1440751"/>
            <a:ext cx="8659593" cy="4431983"/>
          </a:xfrm>
          <a:prstGeom prst="rect">
            <a:avLst/>
          </a:prstGeom>
          <a:noFill/>
        </p:spPr>
        <p:txBody>
          <a:bodyPr wrap="square" rtlCol="0">
            <a:spAutoFit/>
          </a:bodyPr>
          <a:lstStyle/>
          <a:p>
            <a:pPr algn="ctr" defTabSz="914400" eaLnBrk="0" fontAlgn="base" hangingPunct="0">
              <a:spcBef>
                <a:spcPct val="0"/>
              </a:spcBef>
              <a:spcAft>
                <a:spcPct val="0"/>
              </a:spcAft>
            </a:pPr>
            <a:r>
              <a:rPr lang="en-US" sz="1400" dirty="0">
                <a:latin typeface="+mj-lt"/>
                <a:ea typeface="ＭＳ Ｐゴシック" pitchFamily="34" charset="-128"/>
                <a:cs typeface="Arial" charset="0"/>
              </a:rPr>
              <a:t>Automotive continues to be one of the largest category spenders in media and has even recently seen double-digit growth in TV advertising expenditures during the all-important fourth quarter time period when new model year vehicles are released.</a:t>
            </a:r>
          </a:p>
          <a:p>
            <a:pPr algn="ctr" defTabSz="914400" eaLnBrk="0" fontAlgn="base" hangingPunct="0">
              <a:spcBef>
                <a:spcPct val="0"/>
              </a:spcBef>
              <a:spcAft>
                <a:spcPct val="0"/>
              </a:spcAft>
            </a:pPr>
            <a:endParaRPr lang="en-US" dirty="0">
              <a:latin typeface="+mj-lt"/>
              <a:ea typeface="ＭＳ Ｐゴシック" pitchFamily="34" charset="-128"/>
              <a:cs typeface="Arial" charset="0"/>
            </a:endParaRPr>
          </a:p>
          <a:p>
            <a:pPr algn="ctr" defTabSz="914400" eaLnBrk="0" fontAlgn="base" hangingPunct="0">
              <a:spcBef>
                <a:spcPct val="0"/>
              </a:spcBef>
              <a:spcAft>
                <a:spcPct val="0"/>
              </a:spcAft>
            </a:pPr>
            <a:r>
              <a:rPr lang="en-US" sz="1400" dirty="0">
                <a:latin typeface="+mj-lt"/>
                <a:ea typeface="ＭＳ Ｐゴシック" pitchFamily="34" charset="-128"/>
                <a:cs typeface="Arial" charset="0"/>
              </a:rPr>
              <a:t>While many automotive brands have increased their TV investment because savvy marketers know that it works, some brands have recently decreased their investment in TV and re-allocated their dollars to other platforms.</a:t>
            </a:r>
          </a:p>
          <a:p>
            <a:pPr algn="ctr" defTabSz="914400" eaLnBrk="0" fontAlgn="base" hangingPunct="0">
              <a:spcBef>
                <a:spcPct val="0"/>
              </a:spcBef>
              <a:spcAft>
                <a:spcPct val="0"/>
              </a:spcAft>
            </a:pPr>
            <a:endParaRPr lang="en-US" dirty="0">
              <a:latin typeface="+mj-lt"/>
              <a:ea typeface="ＭＳ Ｐゴシック" pitchFamily="34" charset="-128"/>
              <a:cs typeface="Arial" charset="0"/>
            </a:endParaRPr>
          </a:p>
          <a:p>
            <a:pPr algn="ctr" defTabSz="914400" eaLnBrk="0" fontAlgn="base" hangingPunct="0">
              <a:spcBef>
                <a:spcPct val="0"/>
              </a:spcBef>
              <a:spcAft>
                <a:spcPct val="0"/>
              </a:spcAft>
            </a:pPr>
            <a:r>
              <a:rPr lang="en-US" sz="1400" dirty="0">
                <a:latin typeface="+mj-lt"/>
                <a:ea typeface="ＭＳ Ｐゴシック" pitchFamily="34" charset="-128"/>
                <a:cs typeface="Arial" charset="0"/>
              </a:rPr>
              <a:t>In this analysis we take a look under the hood of several top automotive manufacturers to examine the relationship between their TV spend and key digital metrics like website traffic, search queries, social actions and online video views.</a:t>
            </a:r>
          </a:p>
          <a:p>
            <a:pPr algn="ctr" defTabSz="914400" eaLnBrk="0" fontAlgn="base" hangingPunct="0">
              <a:spcBef>
                <a:spcPct val="0"/>
              </a:spcBef>
              <a:spcAft>
                <a:spcPct val="0"/>
              </a:spcAft>
            </a:pPr>
            <a:endParaRPr lang="en-US" dirty="0">
              <a:latin typeface="+mj-lt"/>
              <a:ea typeface="ＭＳ Ｐゴシック" pitchFamily="34" charset="-128"/>
              <a:cs typeface="Arial" charset="0"/>
            </a:endParaRPr>
          </a:p>
          <a:p>
            <a:pPr algn="ctr" defTabSz="914400" eaLnBrk="0" fontAlgn="base" hangingPunct="0">
              <a:spcBef>
                <a:spcPct val="0"/>
              </a:spcBef>
              <a:spcAft>
                <a:spcPct val="0"/>
              </a:spcAft>
            </a:pPr>
            <a:r>
              <a:rPr lang="en-US" sz="1400" dirty="0">
                <a:latin typeface="+mj-lt"/>
                <a:ea typeface="ＭＳ Ｐゴシック" pitchFamily="34" charset="-128"/>
                <a:cs typeface="Arial" charset="0"/>
              </a:rPr>
              <a:t>Throughout the analysis, which focuses on a year-over-year comparison of the crucial 4Q time period, we provide numerous examples of how TV spend, both increases and decreases, has an effect on the desire of a consumer to further engage with a brand through online </a:t>
            </a:r>
            <a:r>
              <a:rPr lang="en-US" sz="1400" i="1" dirty="0">
                <a:latin typeface="+mj-lt"/>
                <a:ea typeface="ＭＳ Ｐゴシック" pitchFamily="34" charset="-128"/>
                <a:cs typeface="Arial" charset="0"/>
              </a:rPr>
              <a:t>investigation</a:t>
            </a:r>
            <a:r>
              <a:rPr lang="en-US" sz="1400" dirty="0">
                <a:latin typeface="+mj-lt"/>
                <a:ea typeface="ＭＳ Ｐゴシック" pitchFamily="34" charset="-128"/>
                <a:cs typeface="Arial" charset="0"/>
              </a:rPr>
              <a:t>, </a:t>
            </a:r>
            <a:r>
              <a:rPr lang="en-US" sz="1400" i="1" dirty="0">
                <a:latin typeface="+mj-lt"/>
                <a:ea typeface="ＭＳ Ｐゴシック" pitchFamily="34" charset="-128"/>
                <a:cs typeface="Arial" charset="0"/>
              </a:rPr>
              <a:t>conversation</a:t>
            </a:r>
            <a:r>
              <a:rPr lang="en-US" sz="1400" dirty="0">
                <a:latin typeface="+mj-lt"/>
                <a:ea typeface="ＭＳ Ｐゴシック" pitchFamily="34" charset="-128"/>
                <a:cs typeface="Arial" charset="0"/>
              </a:rPr>
              <a:t> and </a:t>
            </a:r>
            <a:r>
              <a:rPr lang="en-US" sz="1400" i="1" dirty="0">
                <a:latin typeface="+mj-lt"/>
                <a:ea typeface="ＭＳ Ｐゴシック" pitchFamily="34" charset="-128"/>
                <a:cs typeface="Arial" charset="0"/>
              </a:rPr>
              <a:t>exploration</a:t>
            </a:r>
            <a:r>
              <a:rPr lang="en-US" sz="1400" dirty="0">
                <a:latin typeface="+mj-lt"/>
                <a:ea typeface="ＭＳ Ｐゴシック" pitchFamily="34" charset="-128"/>
                <a:cs typeface="Arial" charset="0"/>
              </a:rPr>
              <a:t>. </a:t>
            </a:r>
          </a:p>
          <a:p>
            <a:pPr algn="ctr" defTabSz="914400" eaLnBrk="0" fontAlgn="base" hangingPunct="0">
              <a:spcBef>
                <a:spcPct val="0"/>
              </a:spcBef>
              <a:spcAft>
                <a:spcPct val="0"/>
              </a:spcAft>
            </a:pPr>
            <a:endParaRPr lang="en-US" dirty="0">
              <a:latin typeface="+mj-lt"/>
              <a:ea typeface="ＭＳ Ｐゴシック" pitchFamily="34" charset="-128"/>
              <a:cs typeface="Arial" charset="0"/>
            </a:endParaRPr>
          </a:p>
          <a:p>
            <a:pPr algn="ctr" defTabSz="914400" eaLnBrk="0" fontAlgn="base" hangingPunct="0">
              <a:spcBef>
                <a:spcPct val="0"/>
              </a:spcBef>
              <a:spcAft>
                <a:spcPct val="0"/>
              </a:spcAft>
            </a:pPr>
            <a:r>
              <a:rPr lang="en-US" sz="1400" dirty="0">
                <a:latin typeface="+mj-lt"/>
                <a:ea typeface="ＭＳ Ｐゴシック" pitchFamily="34" charset="-128"/>
                <a:cs typeface="Arial" charset="0"/>
              </a:rPr>
              <a:t>This report, a follow-up to our 2016 automotive analysis entitled </a:t>
            </a:r>
            <a:r>
              <a:rPr lang="en-US" sz="1400" i="1" dirty="0">
                <a:latin typeface="+mj-lt"/>
                <a:ea typeface="ＭＳ Ｐゴシック" pitchFamily="34" charset="-128"/>
                <a:cs typeface="Arial" charset="0"/>
                <a:hlinkClick r:id="rId3"/>
              </a:rPr>
              <a:t>Shifting Gears</a:t>
            </a:r>
            <a:r>
              <a:rPr lang="en-US" sz="1400" dirty="0">
                <a:latin typeface="+mj-lt"/>
                <a:ea typeface="ＭＳ Ｐゴシック" pitchFamily="34" charset="-128"/>
                <a:cs typeface="Arial" charset="0"/>
              </a:rPr>
              <a:t>, serves as another proof point in our series of analyses that showcases the strong correlation between TV investment and digital interactions across categories. </a:t>
            </a:r>
          </a:p>
        </p:txBody>
      </p:sp>
      <p:sp>
        <p:nvSpPr>
          <p:cNvPr id="4" name="Title 1"/>
          <p:cNvSpPr txBox="1">
            <a:spLocks/>
          </p:cNvSpPr>
          <p:nvPr/>
        </p:nvSpPr>
        <p:spPr>
          <a:xfrm>
            <a:off x="161636" y="460183"/>
            <a:ext cx="8805334" cy="77953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600" i="1" spc="-100" dirty="0">
                <a:latin typeface="Trebuchet MS"/>
                <a:cs typeface="+mn-cs"/>
              </a:rPr>
              <a:t>A Look Under The Hood</a:t>
            </a:r>
            <a:r>
              <a:rPr lang="en-US" sz="2600" spc="-100" dirty="0">
                <a:latin typeface="Trebuchet MS"/>
                <a:cs typeface="+mn-cs"/>
              </a:rPr>
              <a:t>: </a:t>
            </a:r>
          </a:p>
          <a:p>
            <a:r>
              <a:rPr lang="en-US" sz="2600" spc="-100" dirty="0">
                <a:latin typeface="Trebuchet MS"/>
                <a:cs typeface="+mn-cs"/>
              </a:rPr>
              <a:t>The Effects Of TV Spend On Digital Interactions</a:t>
            </a:r>
          </a:p>
        </p:txBody>
      </p:sp>
      <p:sp>
        <p:nvSpPr>
          <p:cNvPr id="6" name="Text Placeholder 3">
            <a:extLst>
              <a:ext uri="{FF2B5EF4-FFF2-40B4-BE49-F238E27FC236}">
                <a16:creationId xmlns:a16="http://schemas.microsoft.com/office/drawing/2014/main" id="{1F5BB4B1-D154-4AD1-BFE1-F848B6FF99F9}"/>
              </a:ext>
            </a:extLst>
          </p:cNvPr>
          <p:cNvSpPr txBox="1">
            <a:spLocks/>
          </p:cNvSpPr>
          <p:nvPr/>
        </p:nvSpPr>
        <p:spPr>
          <a:xfrm>
            <a:off x="332256" y="6183445"/>
            <a:ext cx="2863007"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A LOOK UNDER THE HOOD</a:t>
            </a:r>
          </a:p>
        </p:txBody>
      </p:sp>
    </p:spTree>
    <p:extLst>
      <p:ext uri="{BB962C8B-B14F-4D97-AF65-F5344CB8AC3E}">
        <p14:creationId xmlns:p14="http://schemas.microsoft.com/office/powerpoint/2010/main" val="786044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78211" y="442880"/>
            <a:ext cx="8805334" cy="700120"/>
          </a:xfrm>
          <a:prstGeom prst="rect">
            <a:avLst/>
          </a:prstGeom>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defTabSz="914400">
              <a:defRPr/>
            </a:pPr>
            <a:r>
              <a:rPr lang="en-US" dirty="0">
                <a:solidFill>
                  <a:schemeClr val="tx1"/>
                </a:solidFill>
                <a:cs typeface="+mn-cs"/>
              </a:rPr>
              <a:t>4Q Is Critical For The Automotive Category As New Model Year Vehicles Are Typically Released During The Fall Months</a:t>
            </a:r>
          </a:p>
        </p:txBody>
      </p:sp>
      <p:sp>
        <p:nvSpPr>
          <p:cNvPr id="2" name="Text Placeholder 1"/>
          <p:cNvSpPr>
            <a:spLocks noGrp="1"/>
          </p:cNvSpPr>
          <p:nvPr>
            <p:ph type="body" sz="quarter" idx="14"/>
          </p:nvPr>
        </p:nvSpPr>
        <p:spPr>
          <a:xfrm>
            <a:off x="321733" y="6399344"/>
            <a:ext cx="7261443" cy="431798"/>
          </a:xfrm>
        </p:spPr>
        <p:txBody>
          <a:bodyPr/>
          <a:lstStyle/>
          <a:p>
            <a:r>
              <a:rPr lang="en-US" sz="800" dirty="0">
                <a:latin typeface="+mj-lt"/>
              </a:rPr>
              <a:t>Source: VAB analysis of Nielsen Ad Intel data, TV spend (national cable TV, national broadcast TV, Spanish language broadcast TV, Spanish language cable TV, spot TV, syndication TV), </a:t>
            </a:r>
            <a:r>
              <a:rPr lang="en-US" altLang="en-US" sz="800" kern="0" dirty="0">
                <a:latin typeface="+mj-lt"/>
                <a:ea typeface="ＭＳ Ｐゴシック" pitchFamily="34" charset="-128"/>
              </a:rPr>
              <a:t>Oct – Dec of 2014-2017 </a:t>
            </a:r>
            <a:r>
              <a:rPr lang="en-US" sz="800" dirty="0">
                <a:latin typeface="+mj-lt"/>
              </a:rPr>
              <a:t>(calendar months). </a:t>
            </a:r>
            <a:r>
              <a:rPr lang="en-US" sz="800" dirty="0" err="1">
                <a:latin typeface="+mj-lt"/>
              </a:rPr>
              <a:t>AdIntel</a:t>
            </a:r>
            <a:r>
              <a:rPr lang="en-US" sz="800" dirty="0">
                <a:latin typeface="+mj-lt"/>
              </a:rPr>
              <a:t> Categories: Autos, Trucks &amp; </a:t>
            </a:r>
            <a:r>
              <a:rPr lang="en-US" sz="800" dirty="0" err="1">
                <a:latin typeface="+mj-lt"/>
              </a:rPr>
              <a:t>Misc</a:t>
            </a:r>
            <a:r>
              <a:rPr lang="en-US" sz="800" dirty="0">
                <a:latin typeface="+mj-lt"/>
              </a:rPr>
              <a:t> Vehicles: Dealer Assn, Dealerships, Factory.</a:t>
            </a:r>
          </a:p>
        </p:txBody>
      </p:sp>
      <p:graphicFrame>
        <p:nvGraphicFramePr>
          <p:cNvPr id="9" name="Chart 8"/>
          <p:cNvGraphicFramePr/>
          <p:nvPr>
            <p:extLst>
              <p:ext uri="{D42A27DB-BD31-4B8C-83A1-F6EECF244321}">
                <p14:modId xmlns:p14="http://schemas.microsoft.com/office/powerpoint/2010/main" val="1569585826"/>
              </p:ext>
            </p:extLst>
          </p:nvPr>
        </p:nvGraphicFramePr>
        <p:xfrm>
          <a:off x="1257300" y="1352968"/>
          <a:ext cx="7036106" cy="4191282"/>
        </p:xfrm>
        <a:graphic>
          <a:graphicData uri="http://schemas.openxmlformats.org/drawingml/2006/chart">
            <c:chart xmlns:c="http://schemas.openxmlformats.org/drawingml/2006/chart" xmlns:r="http://schemas.openxmlformats.org/officeDocument/2006/relationships" r:id="rId2"/>
          </a:graphicData>
        </a:graphic>
      </p:graphicFrame>
      <p:sp>
        <p:nvSpPr>
          <p:cNvPr id="19" name="TextBox 18"/>
          <p:cNvSpPr txBox="1"/>
          <p:nvPr/>
        </p:nvSpPr>
        <p:spPr>
          <a:xfrm>
            <a:off x="241478" y="5254774"/>
            <a:ext cx="1139647" cy="646331"/>
          </a:xfrm>
          <a:prstGeom prst="rect">
            <a:avLst/>
          </a:prstGeom>
          <a:solidFill>
            <a:srgbClr val="FFFD9B"/>
          </a:solidFill>
          <a:ln>
            <a:solidFill>
              <a:schemeClr val="tx1"/>
            </a:solidFill>
          </a:ln>
        </p:spPr>
        <p:txBody>
          <a:bodyPr wrap="square" rtlCol="0">
            <a:spAutoFit/>
          </a:bodyPr>
          <a:lstStyle/>
          <a:p>
            <a:pPr algn="ctr"/>
            <a:r>
              <a:rPr lang="en-US" sz="1200" b="1" dirty="0"/>
              <a:t>4Q % of </a:t>
            </a:r>
          </a:p>
          <a:p>
            <a:pPr algn="ctr"/>
            <a:r>
              <a:rPr lang="en-US" sz="1200" b="1" dirty="0"/>
              <a:t>Total Annual Spend</a:t>
            </a:r>
          </a:p>
        </p:txBody>
      </p:sp>
      <p:sp>
        <p:nvSpPr>
          <p:cNvPr id="20" name="TextBox 19"/>
          <p:cNvSpPr txBox="1"/>
          <p:nvPr/>
        </p:nvSpPr>
        <p:spPr>
          <a:xfrm>
            <a:off x="1916217" y="5631970"/>
            <a:ext cx="608131" cy="276999"/>
          </a:xfrm>
          <a:prstGeom prst="rect">
            <a:avLst/>
          </a:prstGeom>
          <a:solidFill>
            <a:srgbClr val="FFFD9B"/>
          </a:solidFill>
          <a:ln>
            <a:solidFill>
              <a:schemeClr val="tx1"/>
            </a:solidFill>
          </a:ln>
        </p:spPr>
        <p:txBody>
          <a:bodyPr wrap="square" rtlCol="0">
            <a:spAutoFit/>
          </a:bodyPr>
          <a:lstStyle/>
          <a:p>
            <a:pPr algn="ctr"/>
            <a:r>
              <a:rPr lang="en-US" sz="1200" b="1" dirty="0"/>
              <a:t>27%</a:t>
            </a:r>
          </a:p>
        </p:txBody>
      </p:sp>
      <p:sp>
        <p:nvSpPr>
          <p:cNvPr id="21" name="TextBox 20"/>
          <p:cNvSpPr txBox="1"/>
          <p:nvPr/>
        </p:nvSpPr>
        <p:spPr>
          <a:xfrm>
            <a:off x="3593190" y="5616725"/>
            <a:ext cx="608131" cy="276999"/>
          </a:xfrm>
          <a:prstGeom prst="rect">
            <a:avLst/>
          </a:prstGeom>
          <a:solidFill>
            <a:srgbClr val="FFFD9B"/>
          </a:solidFill>
          <a:ln>
            <a:solidFill>
              <a:schemeClr val="tx1"/>
            </a:solidFill>
          </a:ln>
        </p:spPr>
        <p:txBody>
          <a:bodyPr wrap="square" rtlCol="0">
            <a:spAutoFit/>
          </a:bodyPr>
          <a:lstStyle/>
          <a:p>
            <a:pPr algn="ctr"/>
            <a:r>
              <a:rPr lang="en-US" sz="1200" b="1" dirty="0"/>
              <a:t>29%</a:t>
            </a:r>
          </a:p>
        </p:txBody>
      </p:sp>
      <p:sp>
        <p:nvSpPr>
          <p:cNvPr id="22" name="TextBox 21"/>
          <p:cNvSpPr txBox="1"/>
          <p:nvPr/>
        </p:nvSpPr>
        <p:spPr>
          <a:xfrm>
            <a:off x="5276865" y="5611311"/>
            <a:ext cx="608131" cy="276999"/>
          </a:xfrm>
          <a:prstGeom prst="rect">
            <a:avLst/>
          </a:prstGeom>
          <a:solidFill>
            <a:srgbClr val="FFFD9B"/>
          </a:solidFill>
          <a:ln>
            <a:solidFill>
              <a:schemeClr val="tx1"/>
            </a:solidFill>
          </a:ln>
        </p:spPr>
        <p:txBody>
          <a:bodyPr wrap="square" rtlCol="0">
            <a:spAutoFit/>
          </a:bodyPr>
          <a:lstStyle/>
          <a:p>
            <a:pPr algn="ctr"/>
            <a:r>
              <a:rPr lang="en-US" sz="1200" b="1" dirty="0"/>
              <a:t>27%</a:t>
            </a:r>
          </a:p>
        </p:txBody>
      </p:sp>
      <p:sp>
        <p:nvSpPr>
          <p:cNvPr id="23" name="TextBox 22"/>
          <p:cNvSpPr txBox="1"/>
          <p:nvPr/>
        </p:nvSpPr>
        <p:spPr>
          <a:xfrm>
            <a:off x="7003621" y="5611310"/>
            <a:ext cx="608131" cy="276999"/>
          </a:xfrm>
          <a:prstGeom prst="rect">
            <a:avLst/>
          </a:prstGeom>
          <a:solidFill>
            <a:srgbClr val="FFFD9B"/>
          </a:solidFill>
          <a:ln>
            <a:solidFill>
              <a:schemeClr val="tx1"/>
            </a:solidFill>
          </a:ln>
        </p:spPr>
        <p:txBody>
          <a:bodyPr wrap="square" rtlCol="0">
            <a:spAutoFit/>
          </a:bodyPr>
          <a:lstStyle/>
          <a:p>
            <a:pPr algn="ctr"/>
            <a:r>
              <a:rPr lang="en-US" sz="1200" b="1" dirty="0"/>
              <a:t>31%</a:t>
            </a:r>
          </a:p>
        </p:txBody>
      </p:sp>
      <p:sp>
        <p:nvSpPr>
          <p:cNvPr id="3" name="Oval 2">
            <a:extLst>
              <a:ext uri="{FF2B5EF4-FFF2-40B4-BE49-F238E27FC236}">
                <a16:creationId xmlns:a16="http://schemas.microsoft.com/office/drawing/2014/main" id="{726A80B9-928F-493A-AC2C-49F8019F57D1}"/>
              </a:ext>
            </a:extLst>
          </p:cNvPr>
          <p:cNvSpPr/>
          <p:nvPr/>
        </p:nvSpPr>
        <p:spPr>
          <a:xfrm>
            <a:off x="7786396" y="2391779"/>
            <a:ext cx="1014019" cy="592364"/>
          </a:xfrm>
          <a:prstGeom prst="ellipse">
            <a:avLst/>
          </a:prstGeom>
          <a:solidFill>
            <a:srgbClr val="50C8A0"/>
          </a:solidFill>
          <a:ln>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u="sng" dirty="0"/>
              <a:t>+13%</a:t>
            </a:r>
          </a:p>
          <a:p>
            <a:pPr algn="ctr"/>
            <a:r>
              <a:rPr lang="en-US" sz="1050" dirty="0"/>
              <a:t>YOY increase</a:t>
            </a:r>
          </a:p>
        </p:txBody>
      </p:sp>
      <p:sp>
        <p:nvSpPr>
          <p:cNvPr id="13" name="TextBox 12">
            <a:extLst>
              <a:ext uri="{FF2B5EF4-FFF2-40B4-BE49-F238E27FC236}">
                <a16:creationId xmlns:a16="http://schemas.microsoft.com/office/drawing/2014/main" id="{EFAE30C5-B64F-41E0-9E91-3645AE353AAE}"/>
              </a:ext>
            </a:extLst>
          </p:cNvPr>
          <p:cNvSpPr txBox="1"/>
          <p:nvPr/>
        </p:nvSpPr>
        <p:spPr>
          <a:xfrm>
            <a:off x="200024" y="1317721"/>
            <a:ext cx="8765765" cy="523220"/>
          </a:xfrm>
          <a:prstGeom prst="rect">
            <a:avLst/>
          </a:prstGeom>
          <a:noFill/>
        </p:spPr>
        <p:txBody>
          <a:bodyPr wrap="square" rtlCol="0">
            <a:spAutoFit/>
          </a:bodyPr>
          <a:lstStyle/>
          <a:p>
            <a:pPr algn="ctr"/>
            <a:r>
              <a:rPr lang="en-US" sz="1400" kern="0" dirty="0">
                <a:latin typeface="Trebuchet MS" panose="020B0603020202020204" pitchFamily="34" charset="0"/>
                <a:ea typeface="ＭＳ Ｐゴシック" pitchFamily="34" charset="-128"/>
              </a:rPr>
              <a:t>Category spend is skewed towards 4Q in support of the new model year vehicle launches and overall TV spending has increased by double-digits vs. the prior year</a:t>
            </a:r>
            <a:endParaRPr lang="en-US" sz="1400" dirty="0">
              <a:latin typeface="Trebuchet MS" panose="020B0603020202020204" pitchFamily="34" charset="0"/>
            </a:endParaRPr>
          </a:p>
        </p:txBody>
      </p:sp>
      <p:sp>
        <p:nvSpPr>
          <p:cNvPr id="14" name="Text Placeholder 3">
            <a:extLst>
              <a:ext uri="{FF2B5EF4-FFF2-40B4-BE49-F238E27FC236}">
                <a16:creationId xmlns:a16="http://schemas.microsoft.com/office/drawing/2014/main" id="{7108952B-B6DA-4AFB-A8A3-9BBFF6FDDDEE}"/>
              </a:ext>
            </a:extLst>
          </p:cNvPr>
          <p:cNvSpPr txBox="1">
            <a:spLocks/>
          </p:cNvSpPr>
          <p:nvPr/>
        </p:nvSpPr>
        <p:spPr>
          <a:xfrm>
            <a:off x="332256" y="6183445"/>
            <a:ext cx="2863007"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A LOOK UNDER THE HOOD</a:t>
            </a:r>
          </a:p>
        </p:txBody>
      </p:sp>
    </p:spTree>
    <p:extLst>
      <p:ext uri="{BB962C8B-B14F-4D97-AF65-F5344CB8AC3E}">
        <p14:creationId xmlns:p14="http://schemas.microsoft.com/office/powerpoint/2010/main" val="2454123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4068" y="2425905"/>
            <a:ext cx="8718203" cy="3574306"/>
          </a:xfrm>
          <a:prstGeom prst="rect">
            <a:avLst/>
          </a:prstGeom>
          <a:solidFill>
            <a:schemeClr val="bg1"/>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17361" y="293237"/>
            <a:ext cx="8833732" cy="790899"/>
          </a:xfrm>
          <a:prstGeom prst="rect">
            <a:avLst/>
          </a:prstGeom>
        </p:spPr>
        <p:txBody>
          <a:bodyPr vert="horz" lIns="91440" tIns="45720" rIns="91440" bIns="45720" rtlCol="0" anchor="ctr">
            <a:noAutofit/>
          </a:bodyPr>
          <a:lstStyle>
            <a:defPPr>
              <a:defRPr lang="en-US"/>
            </a:defPPr>
            <a:lvl1pPr>
              <a:spcBef>
                <a:spcPct val="0"/>
              </a:spcBef>
              <a:buNone/>
              <a:defRPr sz="2200" spc="-100">
                <a:solidFill>
                  <a:srgbClr val="3775A2"/>
                </a:solidFill>
                <a:latin typeface="Trebuchet MS"/>
                <a:ea typeface="+mj-ea"/>
                <a:cs typeface="Trebuchet MS"/>
              </a:defRPr>
            </a:lvl1pPr>
          </a:lstStyle>
          <a:p>
            <a:pPr algn="ctr">
              <a:lnSpc>
                <a:spcPts val="2800"/>
              </a:lnSpc>
            </a:pPr>
            <a:r>
              <a:rPr lang="en-US" sz="2600" b="1" dirty="0">
                <a:solidFill>
                  <a:schemeClr val="tx1"/>
                </a:solidFill>
                <a:cs typeface="+mn-cs"/>
              </a:rPr>
              <a:t>4Q Analysis</a:t>
            </a:r>
            <a:r>
              <a:rPr lang="en-US" sz="2600" dirty="0">
                <a:solidFill>
                  <a:schemeClr val="tx1"/>
                </a:solidFill>
                <a:cs typeface="+mn-cs"/>
              </a:rPr>
              <a:t>: Top 25 TV Spending Automotive Manufacturers Analyzed Across Both Foreign &amp; Domestic Categories </a:t>
            </a:r>
          </a:p>
        </p:txBody>
      </p:sp>
      <p:sp>
        <p:nvSpPr>
          <p:cNvPr id="119" name="TextBox 118"/>
          <p:cNvSpPr txBox="1"/>
          <p:nvPr/>
        </p:nvSpPr>
        <p:spPr>
          <a:xfrm>
            <a:off x="175415" y="1136746"/>
            <a:ext cx="8895453" cy="861774"/>
          </a:xfrm>
          <a:prstGeom prst="rect">
            <a:avLst/>
          </a:prstGeom>
          <a:noFill/>
        </p:spPr>
        <p:txBody>
          <a:bodyPr wrap="square" rtlCol="0">
            <a:spAutoFit/>
          </a:bodyPr>
          <a:lstStyle/>
          <a:p>
            <a:pPr marL="285750" indent="-285750">
              <a:buFont typeface="Arial" panose="020B0604020202020204" pitchFamily="34" charset="0"/>
              <a:buChar char="•"/>
            </a:pPr>
            <a:r>
              <a:rPr lang="en-US" altLang="en-US" sz="1200" kern="0" dirty="0">
                <a:latin typeface="Trebuchet MS" panose="020B0603020202020204" pitchFamily="34" charset="0"/>
                <a:ea typeface="ＭＳ Ｐゴシック" pitchFamily="34" charset="-128"/>
              </a:rPr>
              <a:t>We analyzed the TV spend and key digital metrics – brand website traffic, search queries, social actions and online video views – for 25 automotive manufacturers based on a year-over-year 4Q comparison (4Q’16 vs. 4Q’17)</a:t>
            </a:r>
            <a:endParaRPr lang="en-US" sz="1200" dirty="0">
              <a:latin typeface="Trebuchet MS" panose="020B0603020202020204" pitchFamily="34" charset="0"/>
            </a:endParaRPr>
          </a:p>
          <a:p>
            <a:pPr marL="285750" indent="-285750">
              <a:buFont typeface="Arial" panose="020B0604020202020204" pitchFamily="34" charset="0"/>
              <a:buChar char="•"/>
            </a:pPr>
            <a:endParaRPr lang="en-US" sz="1400" dirty="0">
              <a:latin typeface="Trebuchet MS" panose="020B0603020202020204" pitchFamily="34" charset="0"/>
            </a:endParaRPr>
          </a:p>
          <a:p>
            <a:pPr marL="285750" indent="-285750">
              <a:buFont typeface="Arial" panose="020B0604020202020204" pitchFamily="34" charset="0"/>
              <a:buChar char="•"/>
            </a:pPr>
            <a:r>
              <a:rPr lang="en-US" sz="1200" dirty="0">
                <a:latin typeface="Trebuchet MS" panose="020B0603020202020204" pitchFamily="34" charset="0"/>
              </a:rPr>
              <a:t>The brands analyzed represent a cross-section of the category: domestic and foreign, luxury and economy, trucks and cars</a:t>
            </a:r>
          </a:p>
        </p:txBody>
      </p:sp>
      <p:sp>
        <p:nvSpPr>
          <p:cNvPr id="120" name="Rectangle 2"/>
          <p:cNvSpPr>
            <a:spLocks/>
          </p:cNvSpPr>
          <p:nvPr/>
        </p:nvSpPr>
        <p:spPr bwMode="auto">
          <a:xfrm>
            <a:off x="0" y="2154856"/>
            <a:ext cx="91128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eaLnBrk="0" fontAlgn="base" hangingPunct="0">
              <a:spcBef>
                <a:spcPct val="0"/>
              </a:spcBef>
              <a:spcAft>
                <a:spcPct val="0"/>
              </a:spcAft>
            </a:pPr>
            <a:r>
              <a:rPr lang="en-US" altLang="en-US" sz="1400" b="1" u="sng" dirty="0">
                <a:ea typeface="Gill Sans"/>
                <a:cs typeface="Gill Sans"/>
              </a:rPr>
              <a:t>Top 25 Automotive Manufacturer TV Advertisers</a:t>
            </a:r>
            <a:endParaRPr lang="en-US" altLang="en-US" sz="1200" b="1" dirty="0">
              <a:ea typeface="Gill Sans"/>
              <a:cs typeface="Gill Sans"/>
            </a:endParaRPr>
          </a:p>
        </p:txBody>
      </p:sp>
      <p:pic>
        <p:nvPicPr>
          <p:cNvPr id="6" name="Picture 4" descr="Image result for toyot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169" y="3563325"/>
            <a:ext cx="1037392" cy="7049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result for nissan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3368" y="5027243"/>
            <a:ext cx="1047153" cy="89531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for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16402" y="3068533"/>
            <a:ext cx="1490964" cy="8384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Image result for chevrolet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89076" y="5204414"/>
            <a:ext cx="1388553" cy="7806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Image result for volkswagen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79461" y="3447300"/>
            <a:ext cx="1394966" cy="7846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Image result for honda logo"/>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4928077" y="2493943"/>
            <a:ext cx="1310550" cy="9476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8" descr="Image result for lexus 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07543" y="3455762"/>
            <a:ext cx="1151618" cy="76774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0" descr="Image result for kia logo"/>
          <p:cNvPicPr>
            <a:picLocks noChangeAspect="1" noChangeArrowheads="1"/>
          </p:cNvPicPr>
          <p:nvPr/>
        </p:nvPicPr>
        <p:blipFill rotWithShape="1">
          <a:blip r:embed="rId10">
            <a:extLst>
              <a:ext uri="{28A0092B-C50C-407E-A947-70E740481C1C}">
                <a14:useLocalDpi xmlns:a14="http://schemas.microsoft.com/office/drawing/2010/main" val="0"/>
              </a:ext>
            </a:extLst>
          </a:blip>
          <a:srcRect t="12755" b="17156"/>
          <a:stretch/>
        </p:blipFill>
        <p:spPr bwMode="auto">
          <a:xfrm>
            <a:off x="6281632" y="2480001"/>
            <a:ext cx="1190625" cy="83449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hyundai logo"/>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477787" y="2480001"/>
            <a:ext cx="1537153" cy="864649"/>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jeep logo"/>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46967" y="4038677"/>
            <a:ext cx="1859955" cy="1046225"/>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Image result for subaru 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61753" y="5231515"/>
            <a:ext cx="1330224" cy="748251"/>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Image result for mercedes log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04533" y="4967843"/>
            <a:ext cx="1914702" cy="986363"/>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Image result for GMC logo"/>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369883" y="5552608"/>
            <a:ext cx="1460195" cy="387544"/>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Image result for mazda logo"/>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034344" y="4262906"/>
            <a:ext cx="1098017" cy="915015"/>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Image result for lincoln logo"/>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00819" y="4409801"/>
            <a:ext cx="1252093" cy="704303"/>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Image result for buick logo"/>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763320" y="4128359"/>
            <a:ext cx="966087" cy="966087"/>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http://www.1milioncars.com/image/1946549689-ramlogo2.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31854" y="2537623"/>
            <a:ext cx="825780" cy="934327"/>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Image result for cadillac logo"/>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635779" y="3458019"/>
            <a:ext cx="1221168" cy="76323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infiniti logo"/>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425204" y="3362141"/>
            <a:ext cx="1349552" cy="7168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land rover logo"/>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604417" y="5153247"/>
            <a:ext cx="1283892" cy="6836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bmw logo"/>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004377" y="3917876"/>
            <a:ext cx="915014" cy="91501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audi logo"/>
          <p:cNvPicPr>
            <a:picLocks noChangeAspect="1" noChangeArrowheads="1"/>
          </p:cNvPicPr>
          <p:nvPr/>
        </p:nvPicPr>
        <p:blipFill rotWithShape="1">
          <a:blip r:embed="rId24">
            <a:extLst>
              <a:ext uri="{28A0092B-C50C-407E-A947-70E740481C1C}">
                <a14:useLocalDpi xmlns:a14="http://schemas.microsoft.com/office/drawing/2010/main" val="0"/>
              </a:ext>
            </a:extLst>
          </a:blip>
          <a:srcRect t="30666" b="19238"/>
          <a:stretch/>
        </p:blipFill>
        <p:spPr bwMode="auto">
          <a:xfrm>
            <a:off x="3413755" y="4787369"/>
            <a:ext cx="1372450" cy="68753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chrysler logo png"/>
          <p:cNvPicPr>
            <a:picLocks noChangeAspect="1" noChangeArrowheads="1"/>
          </p:cNvPicPr>
          <p:nvPr/>
        </p:nvPicPr>
        <p:blipFill rotWithShape="1">
          <a:blip r:embed="rId25">
            <a:extLst>
              <a:ext uri="{28A0092B-C50C-407E-A947-70E740481C1C}">
                <a14:useLocalDpi xmlns:a14="http://schemas.microsoft.com/office/drawing/2010/main" val="0"/>
              </a:ext>
            </a:extLst>
          </a:blip>
          <a:srcRect l="7806" t="35278" r="7528" b="36843"/>
          <a:stretch/>
        </p:blipFill>
        <p:spPr bwMode="auto">
          <a:xfrm>
            <a:off x="3295611" y="4247729"/>
            <a:ext cx="1608739" cy="46193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acura logo png"/>
          <p:cNvPicPr>
            <a:picLocks noChangeAspect="1" noChangeArrowheads="1"/>
          </p:cNvPicPr>
          <p:nvPr/>
        </p:nvPicPr>
        <p:blipFill rotWithShape="1">
          <a:blip r:embed="rId26">
            <a:extLst>
              <a:ext uri="{28A0092B-C50C-407E-A947-70E740481C1C}">
                <a14:useLocalDpi xmlns:a14="http://schemas.microsoft.com/office/drawing/2010/main" val="0"/>
              </a:ext>
            </a:extLst>
          </a:blip>
          <a:srcRect/>
          <a:stretch/>
        </p:blipFill>
        <p:spPr bwMode="auto">
          <a:xfrm>
            <a:off x="3355595" y="2536871"/>
            <a:ext cx="1488771" cy="77762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Image result for dodge logo png"/>
          <p:cNvPicPr>
            <a:picLocks noChangeAspect="1" noChangeArrowheads="1"/>
          </p:cNvPicPr>
          <p:nvPr/>
        </p:nvPicPr>
        <p:blipFill rotWithShape="1">
          <a:blip r:embed="rId27">
            <a:extLst>
              <a:ext uri="{28A0092B-C50C-407E-A947-70E740481C1C}">
                <a14:useLocalDpi xmlns:a14="http://schemas.microsoft.com/office/drawing/2010/main" val="0"/>
              </a:ext>
            </a:extLst>
          </a:blip>
          <a:srcRect/>
          <a:stretch/>
        </p:blipFill>
        <p:spPr bwMode="auto">
          <a:xfrm>
            <a:off x="1490421" y="2610272"/>
            <a:ext cx="1942926" cy="467378"/>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F5A4D124-EADE-4F30-A2ED-CC23B2011436}"/>
              </a:ext>
            </a:extLst>
          </p:cNvPr>
          <p:cNvSpPr txBox="1"/>
          <p:nvPr/>
        </p:nvSpPr>
        <p:spPr>
          <a:xfrm>
            <a:off x="356390" y="6379803"/>
            <a:ext cx="7203925" cy="461665"/>
          </a:xfrm>
          <a:prstGeom prst="rect">
            <a:avLst/>
          </a:prstGeom>
          <a:noFill/>
        </p:spPr>
        <p:txBody>
          <a:bodyPr wrap="square" rtlCol="0">
            <a:spAutoFit/>
          </a:bodyPr>
          <a:lstStyle/>
          <a:p>
            <a:r>
              <a:rPr lang="en-US" sz="800" dirty="0"/>
              <a:t>*The automotive manufacturers group reflects the top 25 TV spending brands in CY 2017 as measured by Nielsen </a:t>
            </a:r>
            <a:r>
              <a:rPr lang="en-US" sz="800" dirty="0" err="1"/>
              <a:t>AdIntel</a:t>
            </a:r>
            <a:r>
              <a:rPr lang="en-US" sz="800" dirty="0"/>
              <a:t>; all brands had $100MM+ in TV spending (national cable TV, national broadcast TV, Spanish language broadcast TV, Spanish language cable TV, spot TV, syndication TV) between their factory and dealer association categories.</a:t>
            </a:r>
          </a:p>
        </p:txBody>
      </p:sp>
      <p:sp>
        <p:nvSpPr>
          <p:cNvPr id="35" name="Text Placeholder 3">
            <a:extLst>
              <a:ext uri="{FF2B5EF4-FFF2-40B4-BE49-F238E27FC236}">
                <a16:creationId xmlns:a16="http://schemas.microsoft.com/office/drawing/2014/main" id="{A53789C4-C4D5-48BC-A34A-5F246C4A5212}"/>
              </a:ext>
            </a:extLst>
          </p:cNvPr>
          <p:cNvSpPr txBox="1">
            <a:spLocks/>
          </p:cNvSpPr>
          <p:nvPr/>
        </p:nvSpPr>
        <p:spPr>
          <a:xfrm>
            <a:off x="332256" y="6183445"/>
            <a:ext cx="2863007"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A LOOK UNDER THE HOOD</a:t>
            </a:r>
          </a:p>
        </p:txBody>
      </p:sp>
    </p:spTree>
    <p:extLst>
      <p:ext uri="{BB962C8B-B14F-4D97-AF65-F5344CB8AC3E}">
        <p14:creationId xmlns:p14="http://schemas.microsoft.com/office/powerpoint/2010/main" val="2852733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77423" y="5002207"/>
            <a:ext cx="6056851" cy="1517126"/>
          </a:xfrm>
        </p:spPr>
        <p:txBody>
          <a:bodyPr/>
          <a:lstStyle/>
          <a:p>
            <a:r>
              <a:rPr lang="en-US" dirty="0"/>
              <a:t>TV Spend vs. Website Traffic Correlation</a:t>
            </a:r>
          </a:p>
        </p:txBody>
      </p:sp>
    </p:spTree>
    <p:extLst>
      <p:ext uri="{BB962C8B-B14F-4D97-AF65-F5344CB8AC3E}">
        <p14:creationId xmlns:p14="http://schemas.microsoft.com/office/powerpoint/2010/main" val="3858225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extBox 111"/>
          <p:cNvSpPr txBox="1"/>
          <p:nvPr/>
        </p:nvSpPr>
        <p:spPr>
          <a:xfrm>
            <a:off x="199522" y="213002"/>
            <a:ext cx="8792078" cy="85151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600" b="1" spc="-100" dirty="0">
                <a:latin typeface="Trebuchet MS"/>
                <a:ea typeface="+mj-ea"/>
              </a:rPr>
              <a:t>“Total Universe” Findings</a:t>
            </a:r>
            <a:r>
              <a:rPr lang="en-US" sz="2600" spc="-100" dirty="0">
                <a:latin typeface="Trebuchet MS"/>
                <a:ea typeface="+mj-ea"/>
              </a:rPr>
              <a:t>:</a:t>
            </a:r>
          </a:p>
          <a:p>
            <a:pPr algn="ctr" defTabSz="914400">
              <a:lnSpc>
                <a:spcPts val="2800"/>
              </a:lnSpc>
              <a:spcBef>
                <a:spcPct val="0"/>
              </a:spcBef>
              <a:defRPr/>
            </a:pPr>
            <a:r>
              <a:rPr lang="en-US" sz="2600" spc="-100" dirty="0">
                <a:latin typeface="Trebuchet MS"/>
                <a:ea typeface="+mj-ea"/>
              </a:rPr>
              <a:t>A </a:t>
            </a:r>
            <a:r>
              <a:rPr lang="en-US" sz="2600" i="1" spc="-100" dirty="0">
                <a:latin typeface="Trebuchet MS"/>
                <a:ea typeface="+mj-ea"/>
              </a:rPr>
              <a:t>Definitive</a:t>
            </a:r>
            <a:r>
              <a:rPr lang="en-US" sz="2600" spc="-100" dirty="0">
                <a:latin typeface="Trebuchet MS"/>
                <a:ea typeface="+mj-ea"/>
              </a:rPr>
              <a:t> Correlation Between TV Spend &amp; Website Traffic</a:t>
            </a:r>
          </a:p>
        </p:txBody>
      </p:sp>
      <p:sp>
        <p:nvSpPr>
          <p:cNvPr id="113" name="TextBox 112"/>
          <p:cNvSpPr txBox="1"/>
          <p:nvPr/>
        </p:nvSpPr>
        <p:spPr>
          <a:xfrm>
            <a:off x="412593" y="1172156"/>
            <a:ext cx="8374567"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en-US" sz="1600" b="1" i="1" u="sng" kern="0" dirty="0">
                <a:solidFill>
                  <a:srgbClr val="000000"/>
                </a:solidFill>
                <a:latin typeface="Trebuchet MS" panose="020B0603020202020204" pitchFamily="34" charset="0"/>
              </a:rPr>
              <a:t>19</a:t>
            </a:r>
            <a:r>
              <a:rPr kumimoji="0" lang="en-US" altLang="en-US" sz="1600" b="1" i="1" u="sng" strike="noStrike" kern="0" cap="none" spc="0" normalizeH="0" baseline="0" noProof="0" dirty="0">
                <a:ln>
                  <a:noFill/>
                </a:ln>
                <a:solidFill>
                  <a:srgbClr val="000000"/>
                </a:solidFill>
                <a:effectLst/>
                <a:uLnTx/>
                <a:uFillTx/>
                <a:latin typeface="Trebuchet MS" panose="020B0603020202020204" pitchFamily="34" charset="0"/>
              </a:rPr>
              <a:t> of the </a:t>
            </a:r>
            <a:r>
              <a:rPr lang="en-US" altLang="en-US" sz="1600" b="1" i="1" u="sng" kern="0" dirty="0">
                <a:solidFill>
                  <a:srgbClr val="000000"/>
                </a:solidFill>
                <a:latin typeface="Trebuchet MS" panose="020B0603020202020204" pitchFamily="34" charset="0"/>
              </a:rPr>
              <a:t>25</a:t>
            </a:r>
            <a:r>
              <a:rPr kumimoji="0" lang="en-US" altLang="en-US" sz="1600" b="1" i="1" u="sng" strike="noStrike" kern="0" cap="none" spc="0" normalizeH="0" baseline="0" noProof="0" dirty="0">
                <a:ln>
                  <a:noFill/>
                </a:ln>
                <a:solidFill>
                  <a:srgbClr val="000000"/>
                </a:solidFill>
                <a:effectLst/>
                <a:uLnTx/>
                <a:uFillTx/>
                <a:latin typeface="Trebuchet MS" panose="020B0603020202020204" pitchFamily="34" charset="0"/>
              </a:rPr>
              <a:t> Automotive Manufacturers (76%)</a:t>
            </a:r>
            <a:r>
              <a:rPr kumimoji="0" lang="en-US" altLang="en-US" sz="1600" b="1" i="1" u="none" strike="noStrike" kern="0" cap="none" spc="0" normalizeH="0" baseline="0" noProof="0" dirty="0">
                <a:ln>
                  <a:noFill/>
                </a:ln>
                <a:solidFill>
                  <a:srgbClr val="000000"/>
                </a:solidFill>
                <a:effectLst/>
                <a:uLnTx/>
                <a:uFillTx/>
                <a:latin typeface="Trebuchet MS" panose="020B0603020202020204" pitchFamily="34" charset="0"/>
              </a:rPr>
              <a:t> </a:t>
            </a:r>
            <a:r>
              <a:rPr kumimoji="0" lang="en-US" altLang="en-US" sz="1600" b="1" i="0" u="none" strike="noStrike" kern="0" cap="none" spc="0" normalizeH="0" baseline="0" noProof="0" dirty="0">
                <a:ln>
                  <a:noFill/>
                </a:ln>
                <a:solidFill>
                  <a:srgbClr val="000000"/>
                </a:solidFill>
                <a:effectLst/>
                <a:uLnTx/>
                <a:uFillTx/>
                <a:latin typeface="Trebuchet MS" panose="020B0603020202020204" pitchFamily="34" charset="0"/>
              </a:rPr>
              <a:t>Analyzed Exhibited a Direct Correlation Between TV Spend &amp; Website Traffic (4Q’16 vs. 4Q’17)</a:t>
            </a:r>
          </a:p>
        </p:txBody>
      </p:sp>
      <p:sp>
        <p:nvSpPr>
          <p:cNvPr id="114" name="Rounded Rectangle 113"/>
          <p:cNvSpPr/>
          <p:nvPr/>
        </p:nvSpPr>
        <p:spPr>
          <a:xfrm>
            <a:off x="1" y="1843554"/>
            <a:ext cx="4683511" cy="8638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u="sng" kern="0" noProof="0" dirty="0">
                <a:solidFill>
                  <a:schemeClr val="tx1"/>
                </a:solidFill>
              </a:rPr>
              <a:t>19</a:t>
            </a:r>
            <a:r>
              <a:rPr kumimoji="0" lang="en-US" b="1" i="0" u="sng" strike="noStrike" kern="0" cap="none" spc="0" normalizeH="0" baseline="0" noProof="0" dirty="0">
                <a:ln>
                  <a:noFill/>
                </a:ln>
                <a:solidFill>
                  <a:schemeClr val="tx1"/>
                </a:solidFill>
                <a:effectLst/>
                <a:uLnTx/>
                <a:uFillTx/>
              </a:rPr>
              <a:t> Brands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 b="1" i="0" u="sng" strike="noStrike" kern="0" cap="none" spc="0" normalizeH="0" baseline="0" noProof="0" dirty="0">
              <a:ln>
                <a:noFill/>
              </a:ln>
              <a:solidFill>
                <a:schemeClr val="tx1"/>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schemeClr val="tx1"/>
                </a:solidFill>
                <a:effectLst/>
                <a:uLnTx/>
                <a:uFillTx/>
              </a:rPr>
              <a:t>11 Brands Were    In Both TV Spend &amp; Monthly Unique Visitors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sng" strike="noStrike" kern="0" cap="none" spc="0" normalizeH="0" baseline="0" noProof="0" dirty="0">
              <a:ln>
                <a:noFill/>
              </a:ln>
              <a:solidFill>
                <a:schemeClr val="tx1"/>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1200" kern="0" dirty="0">
                <a:solidFill>
                  <a:schemeClr val="tx1"/>
                </a:solidFill>
              </a:rPr>
              <a:t> </a:t>
            </a:r>
            <a:r>
              <a:rPr lang="en-US" sz="1200" u="sng" kern="0" dirty="0">
                <a:solidFill>
                  <a:schemeClr val="tx1"/>
                </a:solidFill>
              </a:rPr>
              <a:t>8</a:t>
            </a:r>
            <a:r>
              <a:rPr kumimoji="0" lang="en-US" sz="1200" b="0" i="0" u="sng" strike="noStrike" kern="0" cap="none" spc="0" normalizeH="0" baseline="0" noProof="0" dirty="0">
                <a:ln>
                  <a:noFill/>
                </a:ln>
                <a:solidFill>
                  <a:schemeClr val="tx1"/>
                </a:solidFill>
                <a:effectLst/>
                <a:uLnTx/>
                <a:uFillTx/>
              </a:rPr>
              <a:t> Brands Were      In Both</a:t>
            </a:r>
            <a:r>
              <a:rPr kumimoji="0" lang="en-US" sz="1200" b="0" i="0" u="sng" strike="noStrike" kern="0" cap="none" spc="0" normalizeH="0" noProof="0" dirty="0">
                <a:ln>
                  <a:noFill/>
                </a:ln>
                <a:solidFill>
                  <a:schemeClr val="tx1"/>
                </a:solidFill>
                <a:effectLst/>
                <a:uLnTx/>
                <a:uFillTx/>
              </a:rPr>
              <a:t> </a:t>
            </a:r>
            <a:r>
              <a:rPr kumimoji="0" lang="en-US" sz="1100" b="0" i="0" u="sng" strike="noStrike" kern="0" cap="none" spc="0" normalizeH="0" noProof="0" dirty="0">
                <a:ln>
                  <a:noFill/>
                </a:ln>
                <a:solidFill>
                  <a:schemeClr val="tx1"/>
                </a:solidFill>
                <a:effectLst/>
                <a:uLnTx/>
                <a:uFillTx/>
              </a:rPr>
              <a:t>TV</a:t>
            </a:r>
            <a:r>
              <a:rPr kumimoji="0" lang="en-US" sz="1200" b="0" i="0" u="sng" strike="noStrike" kern="0" cap="none" spc="0" normalizeH="0" noProof="0" dirty="0">
                <a:ln>
                  <a:noFill/>
                </a:ln>
                <a:solidFill>
                  <a:schemeClr val="tx1"/>
                </a:solidFill>
                <a:effectLst/>
                <a:uLnTx/>
                <a:uFillTx/>
              </a:rPr>
              <a:t> Spend &amp; Monthly Unique Visitors</a:t>
            </a:r>
            <a:endParaRPr kumimoji="0" lang="en-US" sz="1200" b="0" i="0" u="sng" strike="noStrike" kern="0" cap="none" spc="0" normalizeH="0" baseline="0" noProof="0" dirty="0">
              <a:ln>
                <a:noFill/>
              </a:ln>
              <a:solidFill>
                <a:schemeClr val="tx1"/>
              </a:solidFill>
              <a:effectLst/>
              <a:uLnTx/>
              <a:uFillTx/>
            </a:endParaRPr>
          </a:p>
        </p:txBody>
      </p:sp>
      <p:sp>
        <p:nvSpPr>
          <p:cNvPr id="115" name="Down Arrow 114"/>
          <p:cNvSpPr/>
          <p:nvPr/>
        </p:nvSpPr>
        <p:spPr>
          <a:xfrm>
            <a:off x="1306264" y="2449680"/>
            <a:ext cx="145971" cy="21605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6" name="Down Arrow 115"/>
          <p:cNvSpPr/>
          <p:nvPr/>
        </p:nvSpPr>
        <p:spPr>
          <a:xfrm rot="10800000">
            <a:off x="1314397" y="2076339"/>
            <a:ext cx="136471" cy="216051"/>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8" name="Rounded Rectangle 187"/>
          <p:cNvSpPr/>
          <p:nvPr/>
        </p:nvSpPr>
        <p:spPr>
          <a:xfrm>
            <a:off x="5238749" y="1759939"/>
            <a:ext cx="3095625" cy="8638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sng" strike="noStrike" kern="0" cap="none" spc="0" normalizeH="0" baseline="0" noProof="0" dirty="0">
                <a:ln>
                  <a:noFill/>
                </a:ln>
                <a:solidFill>
                  <a:schemeClr val="tx1"/>
                </a:solidFill>
                <a:effectLst/>
                <a:uLnTx/>
                <a:uFillTx/>
              </a:rPr>
              <a:t>6 Brands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 b="1" i="0" u="sng" strike="noStrike" kern="0" cap="none" spc="0" normalizeH="0" baseline="0" noProof="0" dirty="0">
              <a:ln>
                <a:noFill/>
              </a:ln>
              <a:solidFill>
                <a:schemeClr val="tx1"/>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1" u="sng" strike="noStrike" kern="0" cap="none" spc="0" normalizeH="0" baseline="0" noProof="0" dirty="0">
                <a:ln>
                  <a:noFill/>
                </a:ln>
                <a:solidFill>
                  <a:schemeClr val="tx1"/>
                </a:solidFill>
                <a:effectLst/>
                <a:uLnTx/>
                <a:uFillTx/>
              </a:rPr>
              <a:t>Lack of correlation</a:t>
            </a:r>
            <a:r>
              <a:rPr kumimoji="0" lang="en-US" sz="1200" b="0" i="0" u="sng" strike="noStrike" kern="0" cap="none" spc="0" normalizeH="0" baseline="0" noProof="0" dirty="0">
                <a:ln>
                  <a:noFill/>
                </a:ln>
                <a:solidFill>
                  <a:schemeClr val="tx1"/>
                </a:solidFill>
                <a:effectLst/>
                <a:uLnTx/>
                <a:uFillTx/>
              </a:rPr>
              <a:t> between </a:t>
            </a:r>
            <a:r>
              <a:rPr lang="en-US" sz="1200" u="sng" kern="0" dirty="0">
                <a:solidFill>
                  <a:schemeClr val="tx1"/>
                </a:solidFill>
              </a:rPr>
              <a:t>TV Spend &amp;</a:t>
            </a:r>
            <a:r>
              <a:rPr kumimoji="0" lang="en-US" sz="1200" b="0" i="0" u="sng" strike="noStrike" kern="0" cap="none" spc="0" normalizeH="0" baseline="0" noProof="0" dirty="0">
                <a:ln>
                  <a:noFill/>
                </a:ln>
                <a:solidFill>
                  <a:schemeClr val="tx1"/>
                </a:solidFill>
                <a:effectLst/>
                <a:uLnTx/>
                <a:uFillTx/>
              </a:rPr>
              <a:t> Monthly Unique Visitors</a:t>
            </a:r>
          </a:p>
        </p:txBody>
      </p:sp>
      <p:sp>
        <p:nvSpPr>
          <p:cNvPr id="190" name="Rectangle 189"/>
          <p:cNvSpPr/>
          <p:nvPr/>
        </p:nvSpPr>
        <p:spPr>
          <a:xfrm>
            <a:off x="199522" y="2831974"/>
            <a:ext cx="4270918" cy="3179501"/>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1" name="Rectangle 190"/>
          <p:cNvSpPr/>
          <p:nvPr/>
        </p:nvSpPr>
        <p:spPr>
          <a:xfrm>
            <a:off x="5442624" y="2821593"/>
            <a:ext cx="2819400" cy="1306522"/>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59" name="Picture 4" descr="Image result for toyot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396" y="2955206"/>
            <a:ext cx="633943" cy="43081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Image result for nissan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3618" y="2890256"/>
            <a:ext cx="639908" cy="54712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descr="Image result for for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8820" y="3562289"/>
            <a:ext cx="812159" cy="456707"/>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0" descr="Image result for chevrolet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6611" y="4625667"/>
            <a:ext cx="1036576" cy="58279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2" descr="Image result for volkswagen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96039" y="5263877"/>
            <a:ext cx="936893" cy="527002"/>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4" descr="Image result for honda logo"/>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3552875" y="4736553"/>
            <a:ext cx="800868" cy="579132"/>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8" descr="Image result for lexus 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54062" y="2888965"/>
            <a:ext cx="836294" cy="557529"/>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0" descr="Image result for kia logo"/>
          <p:cNvPicPr>
            <a:picLocks noChangeAspect="1" noChangeArrowheads="1"/>
          </p:cNvPicPr>
          <p:nvPr/>
        </p:nvPicPr>
        <p:blipFill rotWithShape="1">
          <a:blip r:embed="rId9">
            <a:extLst>
              <a:ext uri="{28A0092B-C50C-407E-A947-70E740481C1C}">
                <a14:useLocalDpi xmlns:a14="http://schemas.microsoft.com/office/drawing/2010/main" val="0"/>
              </a:ext>
            </a:extLst>
          </a:blip>
          <a:srcRect t="12755" b="17156"/>
          <a:stretch/>
        </p:blipFill>
        <p:spPr bwMode="auto">
          <a:xfrm>
            <a:off x="365576" y="4114901"/>
            <a:ext cx="727582" cy="50995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2" descr="Image result for hyundai log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05880" y="2906423"/>
            <a:ext cx="939343" cy="52838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4" descr="Image result for jeep logo"/>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22402" y="3501045"/>
            <a:ext cx="1136605" cy="63934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6" descr="Image result for subaru logo"/>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540193" y="3570022"/>
            <a:ext cx="812890" cy="45725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8" descr="Image result for mercedes 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4337" y="4615683"/>
            <a:ext cx="1170060" cy="602759"/>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30" descr="Image result for GMC log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29394" y="4251466"/>
            <a:ext cx="892314" cy="236825"/>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32" descr="Image result for mazda logo"/>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617814" y="4090299"/>
            <a:ext cx="670990" cy="559159"/>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34" descr="Image result for lincoln logo"/>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93138" y="3545263"/>
            <a:ext cx="872459" cy="49075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36" descr="Image result for buick logo"/>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941508" y="5165700"/>
            <a:ext cx="723357" cy="723357"/>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2" descr="http://www.1milioncars.com/image/1946549689-ramlogo2.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561942" y="2852422"/>
            <a:ext cx="557350" cy="630613"/>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44" descr="Image result for cadillac logo"/>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502428" y="3557440"/>
            <a:ext cx="746247" cy="466404"/>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Image result for infiniti logo"/>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540959" y="3571615"/>
            <a:ext cx="824701" cy="438055"/>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Image result for land rover logo"/>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65986" y="5318484"/>
            <a:ext cx="784577" cy="417788"/>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4" descr="Image result for bmw logo"/>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521095" y="4106074"/>
            <a:ext cx="527609" cy="527609"/>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6" descr="Image result for audi logo"/>
          <p:cNvPicPr>
            <a:picLocks noChangeAspect="1" noChangeArrowheads="1"/>
          </p:cNvPicPr>
          <p:nvPr/>
        </p:nvPicPr>
        <p:blipFill rotWithShape="1">
          <a:blip r:embed="rId23">
            <a:extLst>
              <a:ext uri="{28A0092B-C50C-407E-A947-70E740481C1C}">
                <a14:useLocalDpi xmlns:a14="http://schemas.microsoft.com/office/drawing/2010/main" val="0"/>
              </a:ext>
            </a:extLst>
          </a:blip>
          <a:srcRect t="30666" b="19238"/>
          <a:stretch/>
        </p:blipFill>
        <p:spPr bwMode="auto">
          <a:xfrm>
            <a:off x="6516476" y="3614064"/>
            <a:ext cx="838694" cy="420146"/>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8" descr="Image result for chrysler logo png"/>
          <p:cNvPicPr>
            <a:picLocks noChangeAspect="1" noChangeArrowheads="1"/>
          </p:cNvPicPr>
          <p:nvPr/>
        </p:nvPicPr>
        <p:blipFill rotWithShape="1">
          <a:blip r:embed="rId24">
            <a:extLst>
              <a:ext uri="{28A0092B-C50C-407E-A947-70E740481C1C}">
                <a14:useLocalDpi xmlns:a14="http://schemas.microsoft.com/office/drawing/2010/main" val="0"/>
              </a:ext>
            </a:extLst>
          </a:blip>
          <a:srcRect l="7806" t="35278" r="7528" b="36843"/>
          <a:stretch/>
        </p:blipFill>
        <p:spPr bwMode="auto">
          <a:xfrm>
            <a:off x="2245402" y="4701253"/>
            <a:ext cx="1277287" cy="480567"/>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0" descr="Image result for acura logo png"/>
          <p:cNvPicPr>
            <a:picLocks noChangeAspect="1" noChangeArrowheads="1"/>
          </p:cNvPicPr>
          <p:nvPr/>
        </p:nvPicPr>
        <p:blipFill rotWithShape="1">
          <a:blip r:embed="rId25">
            <a:extLst>
              <a:ext uri="{28A0092B-C50C-407E-A947-70E740481C1C}">
                <a14:useLocalDpi xmlns:a14="http://schemas.microsoft.com/office/drawing/2010/main" val="0"/>
              </a:ext>
            </a:extLst>
          </a:blip>
          <a:srcRect/>
          <a:stretch/>
        </p:blipFill>
        <p:spPr bwMode="auto">
          <a:xfrm>
            <a:off x="3498421" y="2910494"/>
            <a:ext cx="909777" cy="520239"/>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Image result for dodge logo png"/>
          <p:cNvPicPr>
            <a:picLocks noChangeAspect="1" noChangeArrowheads="1"/>
          </p:cNvPicPr>
          <p:nvPr/>
        </p:nvPicPr>
        <p:blipFill rotWithShape="1">
          <a:blip r:embed="rId26">
            <a:extLst>
              <a:ext uri="{28A0092B-C50C-407E-A947-70E740481C1C}">
                <a14:useLocalDpi xmlns:a14="http://schemas.microsoft.com/office/drawing/2010/main" val="0"/>
              </a:ext>
            </a:extLst>
          </a:blip>
          <a:srcRect/>
          <a:stretch/>
        </p:blipFill>
        <p:spPr bwMode="auto">
          <a:xfrm>
            <a:off x="1199097" y="3071544"/>
            <a:ext cx="1171604" cy="198139"/>
          </a:xfrm>
          <a:prstGeom prst="rect">
            <a:avLst/>
          </a:prstGeom>
          <a:noFill/>
          <a:extLst>
            <a:ext uri="{909E8E84-426E-40DD-AFC4-6F175D3DCCD1}">
              <a14:hiddenFill xmlns:a14="http://schemas.microsoft.com/office/drawing/2010/main">
                <a:solidFill>
                  <a:srgbClr val="FFFFFF"/>
                </a:solidFill>
              </a14:hiddenFill>
            </a:ext>
          </a:extLst>
        </p:spPr>
      </p:pic>
      <p:sp>
        <p:nvSpPr>
          <p:cNvPr id="37" name="Text Placeholder 3">
            <a:extLst>
              <a:ext uri="{FF2B5EF4-FFF2-40B4-BE49-F238E27FC236}">
                <a16:creationId xmlns:a16="http://schemas.microsoft.com/office/drawing/2014/main" id="{8695C2A9-CED9-44E3-AE3F-18E187402AEB}"/>
              </a:ext>
            </a:extLst>
          </p:cNvPr>
          <p:cNvSpPr txBox="1">
            <a:spLocks/>
          </p:cNvSpPr>
          <p:nvPr/>
        </p:nvSpPr>
        <p:spPr>
          <a:xfrm>
            <a:off x="332256" y="6183445"/>
            <a:ext cx="2863007"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A LOOK UNDER THE HOOD</a:t>
            </a:r>
          </a:p>
        </p:txBody>
      </p:sp>
      <p:sp>
        <p:nvSpPr>
          <p:cNvPr id="38" name="TextBox 37">
            <a:extLst>
              <a:ext uri="{FF2B5EF4-FFF2-40B4-BE49-F238E27FC236}">
                <a16:creationId xmlns:a16="http://schemas.microsoft.com/office/drawing/2014/main" id="{C36E949E-2384-42E8-B9A2-BDF1B24F8BF3}"/>
              </a:ext>
            </a:extLst>
          </p:cNvPr>
          <p:cNvSpPr txBox="1"/>
          <p:nvPr/>
        </p:nvSpPr>
        <p:spPr>
          <a:xfrm>
            <a:off x="303681" y="6397118"/>
            <a:ext cx="7259169" cy="461665"/>
          </a:xfrm>
          <a:prstGeom prst="rect">
            <a:avLst/>
          </a:prstGeom>
          <a:noFill/>
        </p:spPr>
        <p:txBody>
          <a:bodyPr wrap="square" rtlCol="0">
            <a:spAutoFit/>
          </a:bodyPr>
          <a:lstStyle>
            <a:defPPr>
              <a:defRPr lang="en-US"/>
            </a:defPPr>
            <a:lvl1pPr>
              <a:defRPr sz="800">
                <a:latin typeface="Trebuchet MS" panose="020B0603020202020204" pitchFamily="34" charset="0"/>
              </a:defRPr>
            </a:lvl1pPr>
          </a:lstStyle>
          <a:p>
            <a:r>
              <a:rPr lang="en-US" dirty="0"/>
              <a:t>Source: VAB analysis of comScore </a:t>
            </a:r>
            <a:r>
              <a:rPr lang="en-US" dirty="0" err="1"/>
              <a:t>mediametrix</a:t>
            </a:r>
            <a:r>
              <a:rPr lang="en-US" dirty="0"/>
              <a:t> multiplatform media trend data; total audience (Desktop P2+, Mobile 18+), </a:t>
            </a:r>
            <a:r>
              <a:rPr lang="en-US" altLang="en-US" kern="0" dirty="0">
                <a:ea typeface="ＭＳ Ｐゴシック" pitchFamily="34" charset="-128"/>
              </a:rPr>
              <a:t>Oct ’16 - Dec ‘16 vs Oct ’17 - Dec ‘17 </a:t>
            </a:r>
            <a:r>
              <a:rPr lang="en-US" dirty="0"/>
              <a:t>(calendar months).  VAB analysis of Nielsen Ad Intel data, TV spend (</a:t>
            </a:r>
            <a:r>
              <a:rPr lang="en-US" dirty="0" err="1"/>
              <a:t>natl</a:t>
            </a:r>
            <a:r>
              <a:rPr lang="en-US" dirty="0"/>
              <a:t> cable TV, </a:t>
            </a:r>
            <a:r>
              <a:rPr lang="en-US" dirty="0" err="1"/>
              <a:t>natl</a:t>
            </a:r>
            <a:r>
              <a:rPr lang="en-US" dirty="0"/>
              <a:t> broadcast TV, Spanish </a:t>
            </a:r>
            <a:r>
              <a:rPr lang="en-US" dirty="0" err="1"/>
              <a:t>lang</a:t>
            </a:r>
            <a:r>
              <a:rPr lang="en-US" dirty="0"/>
              <a:t> broadcast TV, Spanish </a:t>
            </a:r>
            <a:r>
              <a:rPr lang="en-US" dirty="0" err="1"/>
              <a:t>lang</a:t>
            </a:r>
            <a:r>
              <a:rPr lang="en-US" dirty="0"/>
              <a:t> cable TV, spot TV, syndication TV), </a:t>
            </a:r>
            <a:r>
              <a:rPr lang="en-US" altLang="en-US" kern="0" dirty="0">
                <a:ea typeface="ＭＳ Ｐゴシック" pitchFamily="34" charset="-128"/>
              </a:rPr>
              <a:t>Oct ’16 - Dec ‘16 vs Oct ’17 - Dec ‘17 </a:t>
            </a:r>
            <a:r>
              <a:rPr lang="en-US" dirty="0"/>
              <a:t>(calendar months). Figures are based on a monthly average within each quarter.</a:t>
            </a:r>
          </a:p>
        </p:txBody>
      </p:sp>
    </p:spTree>
    <p:extLst>
      <p:ext uri="{BB962C8B-B14F-4D97-AF65-F5344CB8AC3E}">
        <p14:creationId xmlns:p14="http://schemas.microsoft.com/office/powerpoint/2010/main" val="2018698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6"/>
          <p:cNvSpPr>
            <a:spLocks noChangeArrowheads="1"/>
          </p:cNvSpPr>
          <p:nvPr/>
        </p:nvSpPr>
        <p:spPr bwMode="auto">
          <a:xfrm>
            <a:off x="956430" y="2365485"/>
            <a:ext cx="7239000" cy="577850"/>
          </a:xfrm>
          <a:prstGeom prst="rect">
            <a:avLst/>
          </a:prstGeom>
          <a:solidFill>
            <a:srgbClr val="FFFD9B"/>
          </a:solidFill>
          <a:ln>
            <a:solidFill>
              <a:schemeClr val="tx1"/>
            </a:solidFill>
          </a:ln>
          <a:extLst/>
        </p:spPr>
        <p:txBody>
          <a:bodyPr/>
          <a:lstStyle>
            <a:lvl1pPr>
              <a:defRPr sz="3200">
                <a:solidFill>
                  <a:schemeClr val="tx1"/>
                </a:solidFill>
                <a:latin typeface="Trebuchet MS" pitchFamily="34" charset="0"/>
                <a:ea typeface="ＭＳ Ｐゴシック" pitchFamily="34" charset="-128"/>
              </a:defRPr>
            </a:lvl1pPr>
            <a:lvl2pPr marL="742950" indent="-285750">
              <a:defRPr sz="3200">
                <a:solidFill>
                  <a:schemeClr val="tx1"/>
                </a:solidFill>
                <a:latin typeface="Trebuchet MS" pitchFamily="34" charset="0"/>
                <a:ea typeface="ＭＳ Ｐゴシック" pitchFamily="34" charset="-128"/>
              </a:defRPr>
            </a:lvl2pPr>
            <a:lvl3pPr marL="1143000" indent="-228600">
              <a:defRPr sz="3200">
                <a:solidFill>
                  <a:schemeClr val="tx1"/>
                </a:solidFill>
                <a:latin typeface="Trebuchet MS" pitchFamily="34" charset="0"/>
                <a:ea typeface="ＭＳ Ｐゴシック" pitchFamily="34" charset="-128"/>
              </a:defRPr>
            </a:lvl3pPr>
            <a:lvl4pPr marL="1600200" indent="-228600">
              <a:defRPr sz="3200">
                <a:solidFill>
                  <a:schemeClr val="tx1"/>
                </a:solidFill>
                <a:latin typeface="Trebuchet MS" pitchFamily="34" charset="0"/>
                <a:ea typeface="ＭＳ Ｐゴシック" pitchFamily="34" charset="-128"/>
              </a:defRPr>
            </a:lvl4pPr>
            <a:lvl5pPr marL="2057400" indent="-228600">
              <a:defRPr sz="3200">
                <a:solidFill>
                  <a:schemeClr val="tx1"/>
                </a:solidFill>
                <a:latin typeface="Trebuchet MS"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Trebuchet MS"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Trebuchet MS"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Trebuchet MS"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Trebuchet MS" pitchFamily="34" charset="0"/>
                <a:ea typeface="ＭＳ Ｐゴシック"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en-US" sz="1800" kern="0" dirty="0"/>
              <a:t>19</a:t>
            </a:r>
            <a:r>
              <a:rPr kumimoji="0" lang="en-US" altLang="en-US" sz="1800" b="0" i="0" u="none" strike="noStrike" kern="0" cap="none" spc="0" normalizeH="0" baseline="0" noProof="0" dirty="0">
                <a:ln>
                  <a:noFill/>
                </a:ln>
                <a:effectLst/>
                <a:uLnTx/>
                <a:uFillTx/>
                <a:latin typeface="Trebuchet MS" pitchFamily="34" charset="0"/>
                <a:ea typeface="ＭＳ Ｐゴシック" pitchFamily="34" charset="-128"/>
              </a:rPr>
              <a:t> Automotive Manufacturers: TV Spend vs. Unique </a:t>
            </a:r>
            <a:r>
              <a:rPr lang="en-US" altLang="en-US" sz="1800" kern="0" dirty="0"/>
              <a:t>Website </a:t>
            </a:r>
            <a:r>
              <a:rPr kumimoji="0" lang="en-US" altLang="en-US" sz="1800" b="0" i="0" u="none" strike="noStrike" kern="0" cap="none" spc="0" normalizeH="0" baseline="0" noProof="0" dirty="0">
                <a:ln>
                  <a:noFill/>
                </a:ln>
                <a:effectLst/>
                <a:uLnTx/>
                <a:uFillTx/>
                <a:latin typeface="Trebuchet MS" pitchFamily="34" charset="0"/>
                <a:ea typeface="ＭＳ Ｐゴシック" pitchFamily="34" charset="-128"/>
              </a:rPr>
              <a:t>Visitors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400" b="0" i="0" u="none" strike="noStrike" kern="0" cap="none" spc="0" normalizeH="0" baseline="0" noProof="0" dirty="0">
                <a:ln>
                  <a:noFill/>
                </a:ln>
                <a:effectLst/>
                <a:uLnTx/>
                <a:uFillTx/>
                <a:latin typeface="Trebuchet MS" pitchFamily="34" charset="0"/>
                <a:ea typeface="ＭＳ Ｐゴシック" pitchFamily="34" charset="-128"/>
              </a:rPr>
              <a:t>4Q </a:t>
            </a:r>
            <a:r>
              <a:rPr kumimoji="0" lang="en-US" altLang="en-US" sz="1400" b="0" i="0" u="none" strike="noStrike" kern="0" cap="none" spc="0" normalizeH="0" noProof="0" dirty="0">
                <a:ln>
                  <a:noFill/>
                </a:ln>
                <a:effectLst/>
                <a:uLnTx/>
                <a:uFillTx/>
                <a:latin typeface="Trebuchet MS" pitchFamily="34" charset="0"/>
                <a:ea typeface="ＭＳ Ｐゴシック" pitchFamily="34" charset="-128"/>
              </a:rPr>
              <a:t>“</a:t>
            </a:r>
            <a:r>
              <a:rPr kumimoji="0" lang="en-US" altLang="en-US" sz="1400" b="0" i="0" u="none" strike="noStrike" kern="0" cap="none" spc="0" normalizeH="0" baseline="0" noProof="0" dirty="0">
                <a:ln>
                  <a:noFill/>
                </a:ln>
                <a:effectLst/>
                <a:uLnTx/>
                <a:uFillTx/>
                <a:latin typeface="Trebuchet MS" pitchFamily="34" charset="0"/>
                <a:ea typeface="ＭＳ Ｐゴシック" pitchFamily="34" charset="-128"/>
              </a:rPr>
              <a:t>Year </a:t>
            </a:r>
            <a:r>
              <a:rPr lang="en-US" altLang="en-US" sz="1400" kern="0" noProof="0" dirty="0"/>
              <a:t>Over </a:t>
            </a:r>
            <a:r>
              <a:rPr lang="en-US" altLang="en-US" sz="1400" kern="0" dirty="0"/>
              <a:t>Year” Comparison (4Q</a:t>
            </a:r>
            <a:r>
              <a:rPr kumimoji="0" lang="en-US" altLang="en-US" sz="1400" b="0" i="0" u="none" strike="noStrike" kern="0" cap="none" spc="0" normalizeH="0" baseline="0" noProof="0" dirty="0">
                <a:ln>
                  <a:noFill/>
                </a:ln>
                <a:effectLst/>
                <a:uLnTx/>
                <a:uFillTx/>
                <a:latin typeface="Trebuchet MS" pitchFamily="34" charset="0"/>
                <a:ea typeface="ＭＳ Ｐゴシック" pitchFamily="34" charset="-128"/>
              </a:rPr>
              <a:t> ‘16 vs 4Q ’17)</a:t>
            </a:r>
          </a:p>
        </p:txBody>
      </p:sp>
      <p:sp>
        <p:nvSpPr>
          <p:cNvPr id="13" name="Rectangle 30"/>
          <p:cNvSpPr>
            <a:spLocks noChangeArrowheads="1"/>
          </p:cNvSpPr>
          <p:nvPr/>
        </p:nvSpPr>
        <p:spPr bwMode="auto">
          <a:xfrm>
            <a:off x="402458" y="3613178"/>
            <a:ext cx="2286000" cy="690562"/>
          </a:xfrm>
          <a:prstGeom prst="rect">
            <a:avLst/>
          </a:prstGeom>
          <a:solidFill>
            <a:srgbClr val="00B050"/>
          </a:solidFill>
          <a:ln w="9525">
            <a:solidFill>
              <a:schemeClr val="tx1"/>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0"/>
              </a:spcBef>
              <a:spcAft>
                <a:spcPct val="0"/>
              </a:spcAft>
              <a:buFont typeface="Arial" charset="0"/>
              <a:buNone/>
            </a:pPr>
            <a:r>
              <a:rPr lang="en-US" altLang="en-US" sz="1600" dirty="0">
                <a:solidFill>
                  <a:schemeClr val="bg1"/>
                </a:solidFill>
                <a:latin typeface="Trebuchet MS" pitchFamily="34" charset="0"/>
                <a:ea typeface="ＭＳ Ｐゴシック" pitchFamily="34" charset="-128"/>
                <a:cs typeface="Arial" charset="0"/>
              </a:rPr>
              <a:t>TV Spend Up / </a:t>
            </a:r>
          </a:p>
          <a:p>
            <a:pPr algn="ctr" fontAlgn="base">
              <a:spcBef>
                <a:spcPct val="0"/>
              </a:spcBef>
              <a:spcAft>
                <a:spcPct val="0"/>
              </a:spcAft>
              <a:buFont typeface="Arial" charset="0"/>
              <a:buNone/>
            </a:pPr>
            <a:r>
              <a:rPr lang="en-US" altLang="en-US" sz="1600" dirty="0" err="1">
                <a:solidFill>
                  <a:schemeClr val="bg1"/>
                </a:solidFill>
                <a:latin typeface="Trebuchet MS" pitchFamily="34" charset="0"/>
                <a:ea typeface="ＭＳ Ｐゴシック" pitchFamily="34" charset="-128"/>
                <a:cs typeface="Arial" charset="0"/>
              </a:rPr>
              <a:t>Uniques</a:t>
            </a:r>
            <a:r>
              <a:rPr lang="en-US" altLang="en-US" sz="1600" dirty="0">
                <a:solidFill>
                  <a:schemeClr val="bg1"/>
                </a:solidFill>
                <a:latin typeface="Trebuchet MS" pitchFamily="34" charset="0"/>
                <a:ea typeface="ＭＳ Ｐゴシック" pitchFamily="34" charset="-128"/>
                <a:cs typeface="Arial" charset="0"/>
              </a:rPr>
              <a:t> Up</a:t>
            </a:r>
            <a:endParaRPr lang="en-US" altLang="en-US" sz="1600" b="1" i="1" u="sng" dirty="0">
              <a:solidFill>
                <a:schemeClr val="bg1"/>
              </a:solidFill>
              <a:latin typeface="Trebuchet MS" pitchFamily="34" charset="0"/>
              <a:ea typeface="ＭＳ Ｐゴシック" pitchFamily="34" charset="-128"/>
              <a:cs typeface="Arial" charset="0"/>
            </a:endParaRPr>
          </a:p>
        </p:txBody>
      </p:sp>
      <p:sp>
        <p:nvSpPr>
          <p:cNvPr id="15" name="Rectangle 30"/>
          <p:cNvSpPr>
            <a:spLocks noChangeArrowheads="1"/>
          </p:cNvSpPr>
          <p:nvPr/>
        </p:nvSpPr>
        <p:spPr bwMode="auto">
          <a:xfrm>
            <a:off x="6548761" y="3600665"/>
            <a:ext cx="2286000" cy="690562"/>
          </a:xfrm>
          <a:prstGeom prst="rect">
            <a:avLst/>
          </a:prstGeom>
          <a:solidFill>
            <a:srgbClr val="FF0000"/>
          </a:solidFill>
          <a:ln w="9525">
            <a:solidFill>
              <a:schemeClr val="tx1"/>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0"/>
              </a:spcBef>
              <a:spcAft>
                <a:spcPct val="0"/>
              </a:spcAft>
              <a:buFont typeface="Arial" charset="0"/>
              <a:buNone/>
            </a:pPr>
            <a:r>
              <a:rPr lang="en-US" altLang="en-US" sz="1600" dirty="0">
                <a:solidFill>
                  <a:schemeClr val="bg1"/>
                </a:solidFill>
                <a:latin typeface="Trebuchet MS" pitchFamily="34" charset="0"/>
                <a:ea typeface="ＭＳ Ｐゴシック" pitchFamily="34" charset="-128"/>
                <a:cs typeface="Arial" charset="0"/>
              </a:rPr>
              <a:t>TV Spend Down / </a:t>
            </a:r>
            <a:r>
              <a:rPr lang="en-US" altLang="en-US" sz="1600" dirty="0" err="1">
                <a:solidFill>
                  <a:schemeClr val="bg1"/>
                </a:solidFill>
                <a:latin typeface="Trebuchet MS" pitchFamily="34" charset="0"/>
                <a:ea typeface="ＭＳ Ｐゴシック" pitchFamily="34" charset="-128"/>
                <a:cs typeface="Arial" charset="0"/>
              </a:rPr>
              <a:t>Uniques</a:t>
            </a:r>
            <a:r>
              <a:rPr lang="en-US" altLang="en-US" sz="1600" dirty="0">
                <a:solidFill>
                  <a:schemeClr val="bg1"/>
                </a:solidFill>
                <a:latin typeface="Trebuchet MS" pitchFamily="34" charset="0"/>
                <a:ea typeface="ＭＳ Ｐゴシック" pitchFamily="34" charset="-128"/>
                <a:cs typeface="Arial" charset="0"/>
              </a:rPr>
              <a:t> Down</a:t>
            </a:r>
            <a:endParaRPr lang="en-US" altLang="en-US" sz="1600" b="1" i="1" u="sng" dirty="0">
              <a:solidFill>
                <a:schemeClr val="bg1"/>
              </a:solidFill>
              <a:latin typeface="Trebuchet MS" pitchFamily="34" charset="0"/>
              <a:ea typeface="ＭＳ Ｐゴシック" pitchFamily="34" charset="-128"/>
              <a:cs typeface="Arial" charset="0"/>
            </a:endParaRPr>
          </a:p>
        </p:txBody>
      </p:sp>
      <p:sp>
        <p:nvSpPr>
          <p:cNvPr id="16" name="Rectangle 30"/>
          <p:cNvSpPr>
            <a:spLocks noChangeArrowheads="1"/>
          </p:cNvSpPr>
          <p:nvPr/>
        </p:nvSpPr>
        <p:spPr bwMode="auto">
          <a:xfrm>
            <a:off x="6282061" y="4475377"/>
            <a:ext cx="2819400" cy="1069975"/>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0"/>
              </a:spcBef>
              <a:spcAft>
                <a:spcPct val="0"/>
              </a:spcAft>
              <a:buFont typeface="Arial" charset="0"/>
              <a:buNone/>
            </a:pPr>
            <a:r>
              <a:rPr lang="en-US" altLang="en-US" sz="1600" b="1" u="sng" dirty="0">
                <a:solidFill>
                  <a:srgbClr val="000000"/>
                </a:solidFill>
                <a:latin typeface="Trebuchet MS" pitchFamily="34" charset="0"/>
                <a:ea typeface="ＭＳ Ｐゴシック" pitchFamily="34" charset="-128"/>
                <a:cs typeface="Arial" charset="0"/>
              </a:rPr>
              <a:t>8 Advertisers </a:t>
            </a:r>
          </a:p>
          <a:p>
            <a:pPr algn="ctr" fontAlgn="base">
              <a:spcBef>
                <a:spcPct val="0"/>
              </a:spcBef>
              <a:spcAft>
                <a:spcPct val="0"/>
              </a:spcAft>
              <a:buFont typeface="Arial" charset="0"/>
              <a:buNone/>
            </a:pPr>
            <a:r>
              <a:rPr lang="en-US" altLang="en-US" sz="1600" b="1" i="1" dirty="0">
                <a:solidFill>
                  <a:srgbClr val="000000"/>
                </a:solidFill>
                <a:latin typeface="Trebuchet MS" pitchFamily="34" charset="0"/>
                <a:ea typeface="ＭＳ Ｐゴシック" pitchFamily="34" charset="-128"/>
                <a:cs typeface="Arial" charset="0"/>
              </a:rPr>
              <a:t>On average:</a:t>
            </a:r>
          </a:p>
          <a:p>
            <a:pPr algn="ctr" fontAlgn="base">
              <a:spcBef>
                <a:spcPct val="0"/>
              </a:spcBef>
              <a:spcAft>
                <a:spcPct val="0"/>
              </a:spcAft>
              <a:buFont typeface="Arial" charset="0"/>
              <a:buNone/>
            </a:pPr>
            <a:r>
              <a:rPr lang="en-US" altLang="en-US" sz="1600" b="1" i="1" u="sng" dirty="0">
                <a:solidFill>
                  <a:srgbClr val="FF0000"/>
                </a:solidFill>
                <a:latin typeface="Trebuchet MS" pitchFamily="34" charset="0"/>
                <a:ea typeface="ＭＳ Ｐゴシック" pitchFamily="34" charset="-128"/>
                <a:cs typeface="Arial" charset="0"/>
              </a:rPr>
              <a:t>-15% less</a:t>
            </a:r>
            <a:r>
              <a:rPr lang="en-US" altLang="en-US" sz="1600" b="1" i="1" dirty="0">
                <a:solidFill>
                  <a:srgbClr val="000000"/>
                </a:solidFill>
                <a:latin typeface="Trebuchet MS" pitchFamily="34" charset="0"/>
                <a:ea typeface="ＭＳ Ｐゴシック" pitchFamily="34" charset="-128"/>
                <a:cs typeface="Arial" charset="0"/>
              </a:rPr>
              <a:t> TV Spend</a:t>
            </a:r>
          </a:p>
          <a:p>
            <a:pPr algn="ctr" fontAlgn="base">
              <a:spcBef>
                <a:spcPct val="0"/>
              </a:spcBef>
              <a:spcAft>
                <a:spcPct val="0"/>
              </a:spcAft>
              <a:buFont typeface="Arial" charset="0"/>
              <a:buNone/>
            </a:pPr>
            <a:r>
              <a:rPr lang="en-US" altLang="en-US" sz="1600" b="1" i="1" u="sng" dirty="0">
                <a:solidFill>
                  <a:srgbClr val="FF0000"/>
                </a:solidFill>
                <a:latin typeface="Trebuchet MS" pitchFamily="34" charset="0"/>
                <a:ea typeface="ＭＳ Ｐゴシック" pitchFamily="34" charset="-128"/>
                <a:cs typeface="Arial" charset="0"/>
              </a:rPr>
              <a:t>-28% less</a:t>
            </a:r>
            <a:r>
              <a:rPr lang="en-US" altLang="en-US" sz="1600" dirty="0">
                <a:solidFill>
                  <a:srgbClr val="FF0000"/>
                </a:solidFill>
                <a:latin typeface="Trebuchet MS" pitchFamily="34" charset="0"/>
                <a:ea typeface="ＭＳ Ｐゴシック" pitchFamily="34" charset="-128"/>
                <a:cs typeface="Arial" charset="0"/>
              </a:rPr>
              <a:t> </a:t>
            </a:r>
            <a:r>
              <a:rPr lang="en-US" altLang="en-US" sz="1600" b="1" i="1" dirty="0">
                <a:solidFill>
                  <a:srgbClr val="000000"/>
                </a:solidFill>
                <a:latin typeface="Trebuchet MS" pitchFamily="34" charset="0"/>
                <a:ea typeface="ＭＳ Ｐゴシック" pitchFamily="34" charset="-128"/>
                <a:cs typeface="Arial" charset="0"/>
              </a:rPr>
              <a:t>Unique Visitors </a:t>
            </a:r>
          </a:p>
        </p:txBody>
      </p:sp>
      <p:sp>
        <p:nvSpPr>
          <p:cNvPr id="17" name="Rectangle 30"/>
          <p:cNvSpPr>
            <a:spLocks noChangeArrowheads="1"/>
          </p:cNvSpPr>
          <p:nvPr/>
        </p:nvSpPr>
        <p:spPr bwMode="auto">
          <a:xfrm>
            <a:off x="8878" y="4456140"/>
            <a:ext cx="3000652" cy="1069975"/>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0"/>
              </a:spcBef>
              <a:spcAft>
                <a:spcPct val="0"/>
              </a:spcAft>
              <a:buFont typeface="Arial" charset="0"/>
              <a:buNone/>
            </a:pPr>
            <a:r>
              <a:rPr lang="en-US" altLang="en-US" sz="1600" b="1" u="sng" dirty="0">
                <a:solidFill>
                  <a:srgbClr val="000000"/>
                </a:solidFill>
                <a:latin typeface="Trebuchet MS" pitchFamily="34" charset="0"/>
                <a:ea typeface="ＭＳ Ｐゴシック" pitchFamily="34" charset="-128"/>
                <a:cs typeface="Arial" charset="0"/>
              </a:rPr>
              <a:t>11 Advertisers </a:t>
            </a:r>
          </a:p>
          <a:p>
            <a:pPr algn="ctr" fontAlgn="base">
              <a:spcBef>
                <a:spcPct val="0"/>
              </a:spcBef>
              <a:spcAft>
                <a:spcPct val="0"/>
              </a:spcAft>
              <a:buFont typeface="Arial" charset="0"/>
              <a:buNone/>
            </a:pPr>
            <a:r>
              <a:rPr lang="en-US" altLang="en-US" sz="1600" b="1" i="1" dirty="0">
                <a:solidFill>
                  <a:srgbClr val="000000"/>
                </a:solidFill>
                <a:latin typeface="Trebuchet MS" pitchFamily="34" charset="0"/>
                <a:ea typeface="ＭＳ Ｐゴシック" pitchFamily="34" charset="-128"/>
                <a:cs typeface="Arial" charset="0"/>
              </a:rPr>
              <a:t>On average:</a:t>
            </a:r>
          </a:p>
          <a:p>
            <a:pPr algn="ctr" fontAlgn="base">
              <a:spcBef>
                <a:spcPct val="0"/>
              </a:spcBef>
              <a:spcAft>
                <a:spcPct val="0"/>
              </a:spcAft>
              <a:buFont typeface="Arial" charset="0"/>
              <a:buNone/>
            </a:pPr>
            <a:r>
              <a:rPr lang="en-US" altLang="en-US" sz="1600" b="1" i="1" u="sng" dirty="0">
                <a:solidFill>
                  <a:srgbClr val="00B050"/>
                </a:solidFill>
                <a:latin typeface="Trebuchet MS" pitchFamily="34" charset="0"/>
                <a:ea typeface="ＭＳ Ｐゴシック" pitchFamily="34" charset="-128"/>
                <a:cs typeface="Arial" charset="0"/>
              </a:rPr>
              <a:t>+15% more</a:t>
            </a:r>
            <a:r>
              <a:rPr lang="en-US" altLang="en-US" sz="1600" b="1" i="1" dirty="0">
                <a:solidFill>
                  <a:srgbClr val="00B050"/>
                </a:solidFill>
                <a:latin typeface="Trebuchet MS" pitchFamily="34" charset="0"/>
                <a:ea typeface="ＭＳ Ｐゴシック" pitchFamily="34" charset="-128"/>
                <a:cs typeface="Arial" charset="0"/>
              </a:rPr>
              <a:t> </a:t>
            </a:r>
            <a:r>
              <a:rPr lang="en-US" altLang="en-US" sz="1600" b="1" i="1" dirty="0">
                <a:solidFill>
                  <a:srgbClr val="000000"/>
                </a:solidFill>
                <a:latin typeface="Trebuchet MS" pitchFamily="34" charset="0"/>
                <a:ea typeface="ＭＳ Ｐゴシック" pitchFamily="34" charset="-128"/>
                <a:cs typeface="Arial" charset="0"/>
              </a:rPr>
              <a:t>TV Spend</a:t>
            </a:r>
          </a:p>
          <a:p>
            <a:pPr algn="ctr" fontAlgn="base">
              <a:spcBef>
                <a:spcPct val="0"/>
              </a:spcBef>
              <a:spcAft>
                <a:spcPct val="0"/>
              </a:spcAft>
              <a:buFont typeface="Arial" charset="0"/>
              <a:buNone/>
            </a:pPr>
            <a:r>
              <a:rPr lang="en-US" altLang="en-US" sz="1600" b="1" i="1" u="sng" dirty="0">
                <a:solidFill>
                  <a:srgbClr val="00B050"/>
                </a:solidFill>
                <a:latin typeface="Trebuchet MS" pitchFamily="34" charset="0"/>
                <a:ea typeface="ＭＳ Ｐゴシック" pitchFamily="34" charset="-128"/>
                <a:cs typeface="Arial" charset="0"/>
              </a:rPr>
              <a:t>+48% more</a:t>
            </a:r>
            <a:r>
              <a:rPr lang="en-US" altLang="en-US" sz="1600" dirty="0">
                <a:solidFill>
                  <a:srgbClr val="00B050"/>
                </a:solidFill>
                <a:latin typeface="Trebuchet MS" pitchFamily="34" charset="0"/>
                <a:ea typeface="ＭＳ Ｐゴシック" pitchFamily="34" charset="-128"/>
                <a:cs typeface="Arial" charset="0"/>
              </a:rPr>
              <a:t> </a:t>
            </a:r>
            <a:r>
              <a:rPr lang="en-US" altLang="en-US" sz="1600" b="1" i="1" dirty="0">
                <a:solidFill>
                  <a:srgbClr val="000000"/>
                </a:solidFill>
                <a:latin typeface="Trebuchet MS" pitchFamily="34" charset="0"/>
                <a:ea typeface="ＭＳ Ｐゴシック" pitchFamily="34" charset="-128"/>
                <a:cs typeface="Arial" charset="0"/>
              </a:rPr>
              <a:t>Unique Visitors </a:t>
            </a:r>
          </a:p>
        </p:txBody>
      </p:sp>
      <p:sp>
        <p:nvSpPr>
          <p:cNvPr id="11" name="TextBox 10"/>
          <p:cNvSpPr txBox="1"/>
          <p:nvPr/>
        </p:nvSpPr>
        <p:spPr>
          <a:xfrm>
            <a:off x="303681" y="6397118"/>
            <a:ext cx="7259169" cy="461665"/>
          </a:xfrm>
          <a:prstGeom prst="rect">
            <a:avLst/>
          </a:prstGeom>
          <a:noFill/>
        </p:spPr>
        <p:txBody>
          <a:bodyPr wrap="square" rtlCol="0">
            <a:spAutoFit/>
          </a:bodyPr>
          <a:lstStyle>
            <a:defPPr>
              <a:defRPr lang="en-US"/>
            </a:defPPr>
            <a:lvl1pPr>
              <a:defRPr sz="800">
                <a:latin typeface="Trebuchet MS" panose="020B0603020202020204" pitchFamily="34" charset="0"/>
              </a:defRPr>
            </a:lvl1pPr>
          </a:lstStyle>
          <a:p>
            <a:r>
              <a:rPr lang="en-US" dirty="0"/>
              <a:t>Source: VAB analysis of comScore </a:t>
            </a:r>
            <a:r>
              <a:rPr lang="en-US" dirty="0" err="1"/>
              <a:t>mediametrix</a:t>
            </a:r>
            <a:r>
              <a:rPr lang="en-US" dirty="0"/>
              <a:t> multiplatform media trend data; total audience (Desktop P2+, Mobile 18+), </a:t>
            </a:r>
            <a:r>
              <a:rPr lang="en-US" altLang="en-US" kern="0" dirty="0">
                <a:ea typeface="ＭＳ Ｐゴシック" pitchFamily="34" charset="-128"/>
              </a:rPr>
              <a:t>Oct ’16 - Dec ‘16 vs Oct ’17 - Dec ‘17 </a:t>
            </a:r>
            <a:r>
              <a:rPr lang="en-US" dirty="0"/>
              <a:t>(calendar months).  VAB analysis of Nielsen Ad Intel data, TV spend (</a:t>
            </a:r>
            <a:r>
              <a:rPr lang="en-US" dirty="0" err="1"/>
              <a:t>natl</a:t>
            </a:r>
            <a:r>
              <a:rPr lang="en-US" dirty="0"/>
              <a:t> cable TV, </a:t>
            </a:r>
            <a:r>
              <a:rPr lang="en-US" dirty="0" err="1"/>
              <a:t>natl</a:t>
            </a:r>
            <a:r>
              <a:rPr lang="en-US" dirty="0"/>
              <a:t> broadcast TV, Spanish </a:t>
            </a:r>
            <a:r>
              <a:rPr lang="en-US" dirty="0" err="1"/>
              <a:t>lang</a:t>
            </a:r>
            <a:r>
              <a:rPr lang="en-US" dirty="0"/>
              <a:t> broadcast TV, Spanish </a:t>
            </a:r>
            <a:r>
              <a:rPr lang="en-US" dirty="0" err="1"/>
              <a:t>lang</a:t>
            </a:r>
            <a:r>
              <a:rPr lang="en-US" dirty="0"/>
              <a:t> cable TV, spot TV, syndication TV), </a:t>
            </a:r>
            <a:r>
              <a:rPr lang="en-US" altLang="en-US" kern="0" dirty="0">
                <a:ea typeface="ＭＳ Ｐゴシック" pitchFamily="34" charset="-128"/>
              </a:rPr>
              <a:t>Oct ’16 - Dec ‘16 vs Oct ’17 - Dec ‘17 </a:t>
            </a:r>
            <a:r>
              <a:rPr lang="en-US" dirty="0"/>
              <a:t>(calendar months). Figures are based on a monthly average within each quarter.</a:t>
            </a:r>
          </a:p>
        </p:txBody>
      </p:sp>
      <p:sp>
        <p:nvSpPr>
          <p:cNvPr id="12" name="TextBox 11"/>
          <p:cNvSpPr txBox="1"/>
          <p:nvPr/>
        </p:nvSpPr>
        <p:spPr>
          <a:xfrm>
            <a:off x="178211" y="1693047"/>
            <a:ext cx="8805334" cy="323165"/>
          </a:xfrm>
          <a:prstGeom prst="rect">
            <a:avLst/>
          </a:prstGeom>
          <a:noFill/>
        </p:spPr>
        <p:txBody>
          <a:bodyPr wrap="square" rtlCol="0">
            <a:spAutoFit/>
          </a:bodyPr>
          <a:lstStyle/>
          <a:p>
            <a:pPr algn="ctr"/>
            <a:r>
              <a:rPr lang="en-US" sz="1500" dirty="0">
                <a:latin typeface="Trebuchet MS" panose="020B0603020202020204" pitchFamily="34" charset="0"/>
              </a:rPr>
              <a:t>Shifts in automotive brands’ TV spending aid in accelerating, or decelerating, their website traffic</a:t>
            </a:r>
          </a:p>
        </p:txBody>
      </p:sp>
      <p:grpSp>
        <p:nvGrpSpPr>
          <p:cNvPr id="19" name="Group 18"/>
          <p:cNvGrpSpPr/>
          <p:nvPr/>
        </p:nvGrpSpPr>
        <p:grpSpPr>
          <a:xfrm>
            <a:off x="2743202" y="2950496"/>
            <a:ext cx="3724273" cy="980617"/>
            <a:chOff x="2743202" y="2950496"/>
            <a:chExt cx="3724273" cy="980617"/>
          </a:xfrm>
        </p:grpSpPr>
        <p:cxnSp>
          <p:nvCxnSpPr>
            <p:cNvPr id="22" name="Straight Arrow Connector 21"/>
            <p:cNvCxnSpPr>
              <a:stCxn id="24" idx="2"/>
            </p:cNvCxnSpPr>
            <p:nvPr/>
          </p:nvCxnSpPr>
          <p:spPr>
            <a:xfrm flipH="1">
              <a:off x="2743202" y="3931113"/>
              <a:ext cx="1832728"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24" idx="2"/>
            </p:cNvCxnSpPr>
            <p:nvPr/>
          </p:nvCxnSpPr>
          <p:spPr>
            <a:xfrm>
              <a:off x="4575930" y="3931113"/>
              <a:ext cx="1891545"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4553070" y="2950496"/>
              <a:ext cx="45719" cy="980617"/>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BF86A181-3A6E-4A4A-B2E5-1A1B41A33D2A}"/>
              </a:ext>
            </a:extLst>
          </p:cNvPr>
          <p:cNvSpPr txBox="1"/>
          <p:nvPr/>
        </p:nvSpPr>
        <p:spPr>
          <a:xfrm>
            <a:off x="199522" y="213002"/>
            <a:ext cx="8792078" cy="121058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600" b="1" spc="-100" dirty="0">
                <a:latin typeface="Trebuchet MS"/>
                <a:ea typeface="+mj-ea"/>
              </a:rPr>
              <a:t>“Total Universe” Findings</a:t>
            </a:r>
            <a:r>
              <a:rPr lang="en-US" sz="2600" spc="-100" dirty="0">
                <a:latin typeface="Trebuchet MS"/>
                <a:ea typeface="+mj-ea"/>
              </a:rPr>
              <a:t>:</a:t>
            </a:r>
          </a:p>
          <a:p>
            <a:pPr marR="0" lvl="0" indent="0" algn="ctr" defTabSz="914400" fontAlgn="auto">
              <a:lnSpc>
                <a:spcPts val="2800"/>
              </a:lnSpc>
              <a:spcBef>
                <a:spcPct val="0"/>
              </a:spcBef>
              <a:spcAft>
                <a:spcPts val="0"/>
              </a:spcAft>
              <a:buClrTx/>
              <a:buSzTx/>
              <a:buFontTx/>
              <a:buNone/>
              <a:tabLst/>
              <a:defRPr/>
            </a:pPr>
            <a:r>
              <a:rPr lang="en-US" sz="2600" spc="-100" dirty="0">
                <a:latin typeface="Trebuchet MS"/>
                <a:ea typeface="+mj-ea"/>
              </a:rPr>
              <a:t>TV Spend Impact On Automotive Manufacturers With </a:t>
            </a:r>
          </a:p>
          <a:p>
            <a:pPr marR="0" lvl="0" indent="0" algn="ctr" defTabSz="914400" fontAlgn="auto">
              <a:lnSpc>
                <a:spcPts val="2800"/>
              </a:lnSpc>
              <a:spcBef>
                <a:spcPct val="0"/>
              </a:spcBef>
              <a:spcAft>
                <a:spcPts val="0"/>
              </a:spcAft>
              <a:buClrTx/>
              <a:buSzTx/>
              <a:buFontTx/>
              <a:buNone/>
              <a:tabLst/>
              <a:defRPr/>
            </a:pPr>
            <a:r>
              <a:rPr lang="en-US" sz="2600" spc="-100" dirty="0">
                <a:latin typeface="Trebuchet MS"/>
                <a:ea typeface="+mj-ea"/>
              </a:rPr>
              <a:t>A Definitive Correlation</a:t>
            </a:r>
          </a:p>
        </p:txBody>
      </p:sp>
      <p:sp>
        <p:nvSpPr>
          <p:cNvPr id="18" name="Text Placeholder 3">
            <a:extLst>
              <a:ext uri="{FF2B5EF4-FFF2-40B4-BE49-F238E27FC236}">
                <a16:creationId xmlns:a16="http://schemas.microsoft.com/office/drawing/2014/main" id="{B25AD284-3617-4A76-BB76-9D13F6EA12C1}"/>
              </a:ext>
            </a:extLst>
          </p:cNvPr>
          <p:cNvSpPr txBox="1">
            <a:spLocks/>
          </p:cNvSpPr>
          <p:nvPr/>
        </p:nvSpPr>
        <p:spPr>
          <a:xfrm>
            <a:off x="332256" y="6183445"/>
            <a:ext cx="2863007"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A LOOK UNDER THE HOOD</a:t>
            </a:r>
          </a:p>
        </p:txBody>
      </p:sp>
    </p:spTree>
    <p:extLst>
      <p:ext uri="{BB962C8B-B14F-4D97-AF65-F5344CB8AC3E}">
        <p14:creationId xmlns:p14="http://schemas.microsoft.com/office/powerpoint/2010/main" val="1817263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xtBox 112"/>
          <p:cNvSpPr txBox="1"/>
          <p:nvPr/>
        </p:nvSpPr>
        <p:spPr>
          <a:xfrm>
            <a:off x="412593" y="1172156"/>
            <a:ext cx="8374567" cy="584775"/>
          </a:xfrm>
          <a:prstGeom prst="rect">
            <a:avLst/>
          </a:prstGeom>
          <a:noFill/>
        </p:spPr>
        <p:txBody>
          <a:bodyPr wrap="square" rtlCol="0">
            <a:spAutoFit/>
          </a:bodyPr>
          <a:lstStyle/>
          <a:p>
            <a:pPr lvl="0" algn="ctr" defTabSz="914400">
              <a:defRPr/>
            </a:pPr>
            <a:r>
              <a:rPr lang="en-US" altLang="en-US" sz="1600" b="1" i="1" u="sng" kern="0" dirty="0">
                <a:solidFill>
                  <a:srgbClr val="000000"/>
                </a:solidFill>
                <a:latin typeface="Trebuchet MS" panose="020B0603020202020204" pitchFamily="34" charset="0"/>
              </a:rPr>
              <a:t>8</a:t>
            </a:r>
            <a:r>
              <a:rPr kumimoji="0" lang="en-US" altLang="en-US" sz="1600" b="1" i="1" u="sng" strike="noStrike" kern="0" cap="none" spc="0" normalizeH="0" baseline="0" noProof="0" dirty="0">
                <a:ln>
                  <a:noFill/>
                </a:ln>
                <a:solidFill>
                  <a:srgbClr val="000000"/>
                </a:solidFill>
                <a:effectLst/>
                <a:uLnTx/>
                <a:uFillTx/>
                <a:latin typeface="Trebuchet MS" panose="020B0603020202020204" pitchFamily="34" charset="0"/>
              </a:rPr>
              <a:t> of the </a:t>
            </a:r>
            <a:r>
              <a:rPr lang="en-US" altLang="en-US" sz="1600" b="1" i="1" u="sng" kern="0" noProof="0" dirty="0">
                <a:solidFill>
                  <a:srgbClr val="000000"/>
                </a:solidFill>
                <a:latin typeface="Trebuchet MS" panose="020B0603020202020204" pitchFamily="34" charset="0"/>
              </a:rPr>
              <a:t>10 Domestic</a:t>
            </a:r>
            <a:r>
              <a:rPr kumimoji="0" lang="en-US" altLang="en-US" sz="1600" b="1" i="1" u="sng" strike="noStrike" kern="0" cap="none" spc="0" normalizeH="0" baseline="0" noProof="0" dirty="0">
                <a:ln>
                  <a:noFill/>
                </a:ln>
                <a:solidFill>
                  <a:srgbClr val="000000"/>
                </a:solidFill>
                <a:effectLst/>
                <a:uLnTx/>
                <a:uFillTx/>
                <a:latin typeface="Trebuchet MS" panose="020B0603020202020204" pitchFamily="34" charset="0"/>
              </a:rPr>
              <a:t> Automotive Manufacturers (</a:t>
            </a:r>
            <a:r>
              <a:rPr lang="en-US" altLang="en-US" sz="1600" b="1" i="1" u="sng" kern="0" dirty="0">
                <a:solidFill>
                  <a:srgbClr val="000000"/>
                </a:solidFill>
                <a:latin typeface="Trebuchet MS" panose="020B0603020202020204" pitchFamily="34" charset="0"/>
              </a:rPr>
              <a:t>80</a:t>
            </a:r>
            <a:r>
              <a:rPr kumimoji="0" lang="en-US" altLang="en-US" sz="1600" b="1" i="1" u="sng" strike="noStrike" kern="0" cap="none" spc="0" normalizeH="0" baseline="0" noProof="0" dirty="0">
                <a:ln>
                  <a:noFill/>
                </a:ln>
                <a:solidFill>
                  <a:srgbClr val="000000"/>
                </a:solidFill>
                <a:effectLst/>
                <a:uLnTx/>
                <a:uFillTx/>
                <a:latin typeface="Trebuchet MS" panose="020B0603020202020204" pitchFamily="34" charset="0"/>
              </a:rPr>
              <a:t>%)</a:t>
            </a:r>
            <a:r>
              <a:rPr kumimoji="0" lang="en-US" altLang="en-US" sz="1600" b="1" i="1" u="none" strike="noStrike" kern="0" cap="none" spc="0" normalizeH="0" baseline="0" noProof="0" dirty="0">
                <a:ln>
                  <a:noFill/>
                </a:ln>
                <a:solidFill>
                  <a:srgbClr val="000000"/>
                </a:solidFill>
                <a:effectLst/>
                <a:uLnTx/>
                <a:uFillTx/>
                <a:latin typeface="Trebuchet MS" panose="020B0603020202020204" pitchFamily="34" charset="0"/>
              </a:rPr>
              <a:t> </a:t>
            </a:r>
            <a:r>
              <a:rPr kumimoji="0" lang="en-US" altLang="en-US" sz="1600" b="1" i="0" u="none" strike="noStrike" kern="0" cap="none" spc="0" normalizeH="0" baseline="0" noProof="0" dirty="0">
                <a:ln>
                  <a:noFill/>
                </a:ln>
                <a:solidFill>
                  <a:srgbClr val="000000"/>
                </a:solidFill>
                <a:effectLst/>
                <a:uLnTx/>
                <a:uFillTx/>
                <a:latin typeface="Trebuchet MS" panose="020B0603020202020204" pitchFamily="34" charset="0"/>
              </a:rPr>
              <a:t>Analyzed Exhibited a Direct Correlation Between TV Spend &amp; Website </a:t>
            </a:r>
            <a:r>
              <a:rPr lang="en-US" altLang="en-US" sz="1600" b="1" kern="0" dirty="0">
                <a:solidFill>
                  <a:srgbClr val="000000"/>
                </a:solidFill>
                <a:latin typeface="Trebuchet MS" panose="020B0603020202020204" pitchFamily="34" charset="0"/>
              </a:rPr>
              <a:t>Traffic (4Q’16 vs. 4Q’17)</a:t>
            </a:r>
            <a:endParaRPr kumimoji="0" lang="en-US" altLang="en-US" sz="1600" b="1" i="0" u="none" strike="noStrike" kern="0" cap="none" spc="0" normalizeH="0" baseline="0" noProof="0" dirty="0">
              <a:ln>
                <a:noFill/>
              </a:ln>
              <a:solidFill>
                <a:srgbClr val="000000"/>
              </a:solidFill>
              <a:effectLst/>
              <a:uLnTx/>
              <a:uFillTx/>
              <a:latin typeface="Trebuchet MS" panose="020B0603020202020204" pitchFamily="34" charset="0"/>
            </a:endParaRPr>
          </a:p>
        </p:txBody>
      </p:sp>
      <p:sp>
        <p:nvSpPr>
          <p:cNvPr id="114" name="Rounded Rectangle 113"/>
          <p:cNvSpPr/>
          <p:nvPr/>
        </p:nvSpPr>
        <p:spPr>
          <a:xfrm>
            <a:off x="1" y="1843554"/>
            <a:ext cx="4683511" cy="8638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u="sng" kern="0" dirty="0">
                <a:solidFill>
                  <a:schemeClr val="tx1"/>
                </a:solidFill>
              </a:rPr>
              <a:t>8</a:t>
            </a:r>
            <a:r>
              <a:rPr kumimoji="0" lang="en-US" b="1" i="0" u="sng" strike="noStrike" kern="0" cap="none" spc="0" normalizeH="0" baseline="0" noProof="0" dirty="0">
                <a:ln>
                  <a:noFill/>
                </a:ln>
                <a:solidFill>
                  <a:schemeClr val="tx1"/>
                </a:solidFill>
                <a:effectLst/>
                <a:uLnTx/>
                <a:uFillTx/>
              </a:rPr>
              <a:t> Brands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 b="1" i="0" u="sng" strike="noStrike" kern="0" cap="none" spc="0" normalizeH="0" baseline="0" noProof="0" dirty="0">
              <a:ln>
                <a:noFill/>
              </a:ln>
              <a:solidFill>
                <a:schemeClr val="tx1"/>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1200" u="sng" kern="0" dirty="0">
                <a:solidFill>
                  <a:schemeClr val="tx1"/>
                </a:solidFill>
              </a:rPr>
              <a:t>5</a:t>
            </a:r>
            <a:r>
              <a:rPr kumimoji="0" lang="en-US" sz="1200" b="0" i="0" u="sng" strike="noStrike" kern="0" cap="none" spc="0" normalizeH="0" baseline="0" noProof="0" dirty="0">
                <a:ln>
                  <a:noFill/>
                </a:ln>
                <a:solidFill>
                  <a:schemeClr val="tx1"/>
                </a:solidFill>
                <a:effectLst/>
                <a:uLnTx/>
                <a:uFillTx/>
              </a:rPr>
              <a:t> Brands Were    In Both TV Spend &amp; Monthly Unique Visitors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sng" strike="noStrike" kern="0" cap="none" spc="0" normalizeH="0" baseline="0" noProof="0" dirty="0">
              <a:ln>
                <a:noFill/>
              </a:ln>
              <a:solidFill>
                <a:schemeClr val="tx1"/>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1200" kern="0" dirty="0">
                <a:solidFill>
                  <a:schemeClr val="tx1"/>
                </a:solidFill>
              </a:rPr>
              <a:t> </a:t>
            </a:r>
            <a:r>
              <a:rPr lang="en-US" sz="1200" u="sng" kern="0" dirty="0">
                <a:solidFill>
                  <a:schemeClr val="tx1"/>
                </a:solidFill>
              </a:rPr>
              <a:t>3</a:t>
            </a:r>
            <a:r>
              <a:rPr kumimoji="0" lang="en-US" sz="1200" b="0" i="0" u="sng" strike="noStrike" kern="0" cap="none" spc="0" normalizeH="0" baseline="0" noProof="0" dirty="0">
                <a:ln>
                  <a:noFill/>
                </a:ln>
                <a:solidFill>
                  <a:schemeClr val="tx1"/>
                </a:solidFill>
                <a:effectLst/>
                <a:uLnTx/>
                <a:uFillTx/>
              </a:rPr>
              <a:t> Brands Were      In Both</a:t>
            </a:r>
            <a:r>
              <a:rPr kumimoji="0" lang="en-US" sz="1200" b="0" i="0" u="sng" strike="noStrike" kern="0" cap="none" spc="0" normalizeH="0" noProof="0" dirty="0">
                <a:ln>
                  <a:noFill/>
                </a:ln>
                <a:solidFill>
                  <a:schemeClr val="tx1"/>
                </a:solidFill>
                <a:effectLst/>
                <a:uLnTx/>
                <a:uFillTx/>
              </a:rPr>
              <a:t> </a:t>
            </a:r>
            <a:r>
              <a:rPr kumimoji="0" lang="en-US" sz="1100" b="0" i="0" u="sng" strike="noStrike" kern="0" cap="none" spc="0" normalizeH="0" noProof="0" dirty="0">
                <a:ln>
                  <a:noFill/>
                </a:ln>
                <a:solidFill>
                  <a:schemeClr val="tx1"/>
                </a:solidFill>
                <a:effectLst/>
                <a:uLnTx/>
                <a:uFillTx/>
              </a:rPr>
              <a:t>TV</a:t>
            </a:r>
            <a:r>
              <a:rPr kumimoji="0" lang="en-US" sz="1200" b="0" i="0" u="sng" strike="noStrike" kern="0" cap="none" spc="0" normalizeH="0" noProof="0" dirty="0">
                <a:ln>
                  <a:noFill/>
                </a:ln>
                <a:solidFill>
                  <a:schemeClr val="tx1"/>
                </a:solidFill>
                <a:effectLst/>
                <a:uLnTx/>
                <a:uFillTx/>
              </a:rPr>
              <a:t> Spend &amp; Monthly Unique Visitors</a:t>
            </a:r>
            <a:endParaRPr kumimoji="0" lang="en-US" sz="1200" b="0" i="0" u="sng" strike="noStrike" kern="0" cap="none" spc="0" normalizeH="0" baseline="0" noProof="0" dirty="0">
              <a:ln>
                <a:noFill/>
              </a:ln>
              <a:solidFill>
                <a:schemeClr val="tx1"/>
              </a:solidFill>
              <a:effectLst/>
              <a:uLnTx/>
              <a:uFillTx/>
            </a:endParaRPr>
          </a:p>
        </p:txBody>
      </p:sp>
      <p:sp>
        <p:nvSpPr>
          <p:cNvPr id="115" name="Down Arrow 114"/>
          <p:cNvSpPr/>
          <p:nvPr/>
        </p:nvSpPr>
        <p:spPr>
          <a:xfrm>
            <a:off x="1306264" y="2449680"/>
            <a:ext cx="145971" cy="21605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6" name="Down Arrow 115"/>
          <p:cNvSpPr/>
          <p:nvPr/>
        </p:nvSpPr>
        <p:spPr>
          <a:xfrm rot="10800000">
            <a:off x="1314397" y="2076339"/>
            <a:ext cx="136471" cy="216051"/>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8" name="Rounded Rectangle 187"/>
          <p:cNvSpPr/>
          <p:nvPr/>
        </p:nvSpPr>
        <p:spPr>
          <a:xfrm>
            <a:off x="5324474" y="1757829"/>
            <a:ext cx="3061119" cy="8638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u="sng" kern="0" dirty="0">
                <a:solidFill>
                  <a:schemeClr val="tx1"/>
                </a:solidFill>
              </a:rPr>
              <a:t>2</a:t>
            </a:r>
            <a:r>
              <a:rPr kumimoji="0" lang="en-US" b="1" i="0" u="sng" strike="noStrike" kern="0" cap="none" spc="0" normalizeH="0" baseline="0" noProof="0" dirty="0">
                <a:ln>
                  <a:noFill/>
                </a:ln>
                <a:solidFill>
                  <a:schemeClr val="tx1"/>
                </a:solidFill>
                <a:effectLst/>
                <a:uLnTx/>
                <a:uFillTx/>
              </a:rPr>
              <a:t> Brands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 b="1" i="0" u="sng" strike="noStrike" kern="0" cap="none" spc="0" normalizeH="0" baseline="0" noProof="0" dirty="0">
              <a:ln>
                <a:noFill/>
              </a:ln>
              <a:solidFill>
                <a:schemeClr val="tx1"/>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1" u="sng" strike="noStrike" kern="0" cap="none" spc="0" normalizeH="0" baseline="0" noProof="0" dirty="0">
                <a:ln>
                  <a:noFill/>
                </a:ln>
                <a:solidFill>
                  <a:schemeClr val="tx1"/>
                </a:solidFill>
                <a:effectLst/>
                <a:uLnTx/>
                <a:uFillTx/>
              </a:rPr>
              <a:t>Lack of correlation</a:t>
            </a:r>
            <a:r>
              <a:rPr kumimoji="0" lang="en-US" sz="1200" b="0" i="0" u="sng" strike="noStrike" kern="0" cap="none" spc="0" normalizeH="0" baseline="0" noProof="0" dirty="0">
                <a:ln>
                  <a:noFill/>
                </a:ln>
                <a:solidFill>
                  <a:schemeClr val="tx1"/>
                </a:solidFill>
                <a:effectLst/>
                <a:uLnTx/>
                <a:uFillTx/>
              </a:rPr>
              <a:t> between </a:t>
            </a:r>
            <a:r>
              <a:rPr lang="en-US" sz="1200" u="sng" kern="0" dirty="0">
                <a:solidFill>
                  <a:schemeClr val="tx1"/>
                </a:solidFill>
              </a:rPr>
              <a:t>TV Spend &amp;</a:t>
            </a:r>
            <a:r>
              <a:rPr kumimoji="0" lang="en-US" sz="1200" b="0" i="0" u="sng" strike="noStrike" kern="0" cap="none" spc="0" normalizeH="0" baseline="0" noProof="0" dirty="0">
                <a:ln>
                  <a:noFill/>
                </a:ln>
                <a:solidFill>
                  <a:schemeClr val="tx1"/>
                </a:solidFill>
                <a:effectLst/>
                <a:uLnTx/>
                <a:uFillTx/>
              </a:rPr>
              <a:t> Monthly Unique Visitors</a:t>
            </a:r>
          </a:p>
        </p:txBody>
      </p:sp>
      <p:sp>
        <p:nvSpPr>
          <p:cNvPr id="190" name="Rectangle 189"/>
          <p:cNvSpPr/>
          <p:nvPr/>
        </p:nvSpPr>
        <p:spPr>
          <a:xfrm>
            <a:off x="238870" y="2855689"/>
            <a:ext cx="4270918" cy="3179501"/>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1" name="Rectangle 190"/>
          <p:cNvSpPr/>
          <p:nvPr/>
        </p:nvSpPr>
        <p:spPr>
          <a:xfrm>
            <a:off x="5442624" y="2855689"/>
            <a:ext cx="2819400" cy="1306522"/>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61" name="Picture 60" descr="Image result for for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0799" y="4624910"/>
            <a:ext cx="1333940" cy="75012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0" descr="Image result for chevrolet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6057" y="2812211"/>
            <a:ext cx="1768519" cy="99430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4" descr="Image result for jeep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21482" y="3004053"/>
            <a:ext cx="1816487" cy="1021775"/>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36" descr="Image result for buick logo"/>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284576" y="4508146"/>
            <a:ext cx="1173113" cy="807656"/>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34" descr="Image result for lincoln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1094" y="3234920"/>
            <a:ext cx="1448311" cy="814674"/>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2" descr="http://www.1milioncars.com/image/1946549689-ramlogo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28698" y="3012252"/>
            <a:ext cx="854253" cy="966543"/>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44" descr="Image result for cadillac 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57663" y="3237132"/>
            <a:ext cx="1186662" cy="741663"/>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Image result for dodge logo png"/>
          <p:cNvPicPr>
            <a:picLocks noChangeAspect="1" noChangeArrowheads="1"/>
          </p:cNvPicPr>
          <p:nvPr/>
        </p:nvPicPr>
        <p:blipFill rotWithShape="1">
          <a:blip r:embed="rId9">
            <a:extLst>
              <a:ext uri="{28A0092B-C50C-407E-A947-70E740481C1C}">
                <a14:useLocalDpi xmlns:a14="http://schemas.microsoft.com/office/drawing/2010/main" val="0"/>
              </a:ext>
            </a:extLst>
          </a:blip>
          <a:srcRect/>
          <a:stretch/>
        </p:blipFill>
        <p:spPr bwMode="auto">
          <a:xfrm>
            <a:off x="1160289" y="4010670"/>
            <a:ext cx="2542643" cy="51995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30" descr="Image result for GMC log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86362" y="5385971"/>
            <a:ext cx="1764485" cy="46830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Image result for chrysler logo png">
            <a:extLst>
              <a:ext uri="{FF2B5EF4-FFF2-40B4-BE49-F238E27FC236}">
                <a16:creationId xmlns:a16="http://schemas.microsoft.com/office/drawing/2014/main" id="{18D3207C-D664-4AEE-8FD4-2F45B6070E1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7806" t="35278" r="7528" b="36843"/>
          <a:stretch/>
        </p:blipFill>
        <p:spPr bwMode="auto">
          <a:xfrm>
            <a:off x="1728378" y="4664184"/>
            <a:ext cx="1406463" cy="52916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BEC6CD76-915C-49F1-926A-AEF45450DBAC}"/>
              </a:ext>
            </a:extLst>
          </p:cNvPr>
          <p:cNvSpPr txBox="1"/>
          <p:nvPr/>
        </p:nvSpPr>
        <p:spPr>
          <a:xfrm>
            <a:off x="199522" y="213002"/>
            <a:ext cx="8792078" cy="85151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600" b="1" u="sng" spc="-100" dirty="0">
                <a:latin typeface="Trebuchet MS"/>
                <a:ea typeface="+mj-ea"/>
              </a:rPr>
              <a:t>Domestic</a:t>
            </a:r>
            <a:r>
              <a:rPr lang="en-US" sz="2600" b="1" spc="-100" dirty="0">
                <a:latin typeface="Trebuchet MS"/>
                <a:ea typeface="+mj-ea"/>
              </a:rPr>
              <a:t> Auto Segment</a:t>
            </a:r>
            <a:r>
              <a:rPr lang="en-US" sz="2600" spc="-100" dirty="0">
                <a:latin typeface="Trebuchet MS"/>
                <a:ea typeface="+mj-ea"/>
              </a:rPr>
              <a:t>:</a:t>
            </a:r>
          </a:p>
          <a:p>
            <a:pPr algn="ctr" defTabSz="914400">
              <a:lnSpc>
                <a:spcPts val="2800"/>
              </a:lnSpc>
              <a:spcBef>
                <a:spcPct val="0"/>
              </a:spcBef>
              <a:defRPr/>
            </a:pPr>
            <a:r>
              <a:rPr lang="en-US" sz="2600" spc="-100" dirty="0">
                <a:latin typeface="Trebuchet MS"/>
                <a:ea typeface="+mj-ea"/>
              </a:rPr>
              <a:t>An </a:t>
            </a:r>
            <a:r>
              <a:rPr lang="en-US" sz="2600" i="1" spc="-100" dirty="0">
                <a:latin typeface="Trebuchet MS"/>
                <a:ea typeface="+mj-ea"/>
              </a:rPr>
              <a:t>80%</a:t>
            </a:r>
            <a:r>
              <a:rPr lang="en-US" sz="2600" spc="-100" dirty="0">
                <a:latin typeface="Trebuchet MS"/>
                <a:ea typeface="+mj-ea"/>
              </a:rPr>
              <a:t> Correlation Between TV Spend &amp; Website Traffic</a:t>
            </a:r>
          </a:p>
        </p:txBody>
      </p:sp>
      <p:sp>
        <p:nvSpPr>
          <p:cNvPr id="23" name="Text Placeholder 3">
            <a:extLst>
              <a:ext uri="{FF2B5EF4-FFF2-40B4-BE49-F238E27FC236}">
                <a16:creationId xmlns:a16="http://schemas.microsoft.com/office/drawing/2014/main" id="{A9EFF161-3C60-46A1-A5C8-FB82AEBB2248}"/>
              </a:ext>
            </a:extLst>
          </p:cNvPr>
          <p:cNvSpPr txBox="1">
            <a:spLocks/>
          </p:cNvSpPr>
          <p:nvPr/>
        </p:nvSpPr>
        <p:spPr>
          <a:xfrm>
            <a:off x="332256" y="6183445"/>
            <a:ext cx="2863007"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A LOOK UNDER THE HOOD</a:t>
            </a:r>
          </a:p>
        </p:txBody>
      </p:sp>
      <p:sp>
        <p:nvSpPr>
          <p:cNvPr id="24" name="TextBox 23">
            <a:extLst>
              <a:ext uri="{FF2B5EF4-FFF2-40B4-BE49-F238E27FC236}">
                <a16:creationId xmlns:a16="http://schemas.microsoft.com/office/drawing/2014/main" id="{E48BE448-2B66-4D23-8057-5E78D8D0EAC3}"/>
              </a:ext>
            </a:extLst>
          </p:cNvPr>
          <p:cNvSpPr txBox="1"/>
          <p:nvPr/>
        </p:nvSpPr>
        <p:spPr>
          <a:xfrm>
            <a:off x="303681" y="6397118"/>
            <a:ext cx="7259169" cy="461665"/>
          </a:xfrm>
          <a:prstGeom prst="rect">
            <a:avLst/>
          </a:prstGeom>
          <a:noFill/>
        </p:spPr>
        <p:txBody>
          <a:bodyPr wrap="square" rtlCol="0">
            <a:spAutoFit/>
          </a:bodyPr>
          <a:lstStyle>
            <a:defPPr>
              <a:defRPr lang="en-US"/>
            </a:defPPr>
            <a:lvl1pPr>
              <a:defRPr sz="800">
                <a:latin typeface="Trebuchet MS" panose="020B0603020202020204" pitchFamily="34" charset="0"/>
              </a:defRPr>
            </a:lvl1pPr>
          </a:lstStyle>
          <a:p>
            <a:r>
              <a:rPr lang="en-US" dirty="0"/>
              <a:t>Source: VAB analysis of comScore </a:t>
            </a:r>
            <a:r>
              <a:rPr lang="en-US" dirty="0" err="1"/>
              <a:t>mediametrix</a:t>
            </a:r>
            <a:r>
              <a:rPr lang="en-US" dirty="0"/>
              <a:t> multiplatform media trend data; total audience (Desktop P2+, Mobile 18+), </a:t>
            </a:r>
            <a:r>
              <a:rPr lang="en-US" altLang="en-US" kern="0" dirty="0">
                <a:ea typeface="ＭＳ Ｐゴシック" pitchFamily="34" charset="-128"/>
              </a:rPr>
              <a:t>Oct ’16 - Dec ‘16 vs Oct ’17 - Dec ‘17 </a:t>
            </a:r>
            <a:r>
              <a:rPr lang="en-US" dirty="0"/>
              <a:t>(calendar months).  VAB analysis of Nielsen Ad Intel data, TV spend (</a:t>
            </a:r>
            <a:r>
              <a:rPr lang="en-US" dirty="0" err="1"/>
              <a:t>natl</a:t>
            </a:r>
            <a:r>
              <a:rPr lang="en-US" dirty="0"/>
              <a:t> cable TV, </a:t>
            </a:r>
            <a:r>
              <a:rPr lang="en-US" dirty="0" err="1"/>
              <a:t>natl</a:t>
            </a:r>
            <a:r>
              <a:rPr lang="en-US" dirty="0"/>
              <a:t> broadcast TV, Spanish </a:t>
            </a:r>
            <a:r>
              <a:rPr lang="en-US" dirty="0" err="1"/>
              <a:t>lang</a:t>
            </a:r>
            <a:r>
              <a:rPr lang="en-US" dirty="0"/>
              <a:t> broadcast TV, Spanish </a:t>
            </a:r>
            <a:r>
              <a:rPr lang="en-US" dirty="0" err="1"/>
              <a:t>lang</a:t>
            </a:r>
            <a:r>
              <a:rPr lang="en-US" dirty="0"/>
              <a:t> cable TV, spot TV, syndication TV), </a:t>
            </a:r>
            <a:r>
              <a:rPr lang="en-US" altLang="en-US" kern="0" dirty="0">
                <a:ea typeface="ＭＳ Ｐゴシック" pitchFamily="34" charset="-128"/>
              </a:rPr>
              <a:t>Oct ’16 - Dec ‘16 vs Oct ’17 - Dec ‘17 </a:t>
            </a:r>
            <a:r>
              <a:rPr lang="en-US" dirty="0"/>
              <a:t>(calendar months). Figures are based on a monthly average within each quarter.</a:t>
            </a:r>
          </a:p>
        </p:txBody>
      </p:sp>
    </p:spTree>
    <p:extLst>
      <p:ext uri="{BB962C8B-B14F-4D97-AF65-F5344CB8AC3E}">
        <p14:creationId xmlns:p14="http://schemas.microsoft.com/office/powerpoint/2010/main" val="32519728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defRPr sz="1300" dirty="0" smtClean="0">
            <a:solidFill>
              <a:srgbClr val="3775A2"/>
            </a:solidFill>
          </a:defRPr>
        </a:defPPr>
      </a:lstStyle>
    </a:tx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9974</TotalTime>
  <Words>4639</Words>
  <Application>Microsoft Office PowerPoint</Application>
  <PresentationFormat>On-screen Show (4:3)</PresentationFormat>
  <Paragraphs>541</Paragraphs>
  <Slides>27</Slides>
  <Notes>14</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27</vt:i4>
      </vt:variant>
    </vt:vector>
  </HeadingPairs>
  <TitlesOfParts>
    <vt:vector size="37" baseType="lpstr">
      <vt:lpstr>ＭＳ Ｐゴシック</vt:lpstr>
      <vt:lpstr>Arial</vt:lpstr>
      <vt:lpstr>Calibri</vt:lpstr>
      <vt:lpstr>Gill Sans</vt:lpstr>
      <vt:lpstr>Trebuchet MS</vt:lpstr>
      <vt:lpstr>Office Theme</vt:lpstr>
      <vt:lpstr>Custom Design</vt:lpstr>
      <vt:lpstr>1_Custom Design</vt:lpstr>
      <vt:lpstr>2_Custom Design</vt:lpstr>
      <vt:lpstr>3_Custom Design</vt:lpstr>
      <vt:lpstr>PowerPoint Presentation</vt:lpstr>
      <vt:lpstr>Contents</vt:lpstr>
      <vt:lpstr>PowerPoint Presentation</vt:lpstr>
      <vt:lpstr>PowerPoint Presentation</vt:lpstr>
      <vt:lpstr>PowerPoint Presentation</vt:lpstr>
      <vt:lpstr>TV Spend vs. Website Traffic Correlation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TV Spend vs. Other Digital Interactions</vt:lpstr>
      <vt:lpstr>Investigation: Increased TV Spend Has A Propensity To Drive  An Even Greater Amount Of Search Queries</vt:lpstr>
      <vt:lpstr>Investigation: Conversely, Search Queries Declined Proportionally With Decreases In TV Spend</vt:lpstr>
      <vt:lpstr>Conversation: Increased TV Spend Also Drives Greater Brand Engagement On Social Media Platforms</vt:lpstr>
      <vt:lpstr>Conversation: However, Social Chatter Decreased For Brands Who Spent Less On TV</vt:lpstr>
      <vt:lpstr>Exploration: Increased TV Spend Also Drives Consumers Online For Repeat Viewings Of A Brand’s Television Ad</vt:lpstr>
      <vt:lpstr>Exploration: But Online Viewing Of A Brand’s TV Ads Declines As Their Television Spend Decreases </vt:lpstr>
      <vt:lpstr>By And Large, Brands With Increased TV Spend Saw Much Greater Online Consumer Engagement And Vice Versa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dc:creator>
  <cp:lastModifiedBy>Jason Wiese</cp:lastModifiedBy>
  <cp:revision>1304</cp:revision>
  <cp:lastPrinted>2018-08-08T16:49:26Z</cp:lastPrinted>
  <dcterms:created xsi:type="dcterms:W3CDTF">2015-07-02T18:13:14Z</dcterms:created>
  <dcterms:modified xsi:type="dcterms:W3CDTF">2018-08-08T16:49:28Z</dcterms:modified>
</cp:coreProperties>
</file>