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7.xml" ContentType="application/vnd.openxmlformats-officedocument.presentationml.tags+xml"/>
  <Override PartName="/ppt/notesSlides/notesSlide1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147474359" r:id="rId5"/>
    <p:sldId id="2147474268" r:id="rId6"/>
    <p:sldId id="2147474270" r:id="rId7"/>
    <p:sldId id="2147474273" r:id="rId8"/>
    <p:sldId id="2147474243" r:id="rId9"/>
    <p:sldId id="2147474246" r:id="rId10"/>
    <p:sldId id="2147474230" r:id="rId11"/>
    <p:sldId id="2147376554" r:id="rId12"/>
    <p:sldId id="2147474350" r:id="rId13"/>
    <p:sldId id="2147474341" r:id="rId14"/>
    <p:sldId id="2147474338" r:id="rId15"/>
    <p:sldId id="2147376326" r:id="rId16"/>
    <p:sldId id="2147474248" r:id="rId17"/>
    <p:sldId id="2147474272" r:id="rId18"/>
    <p:sldId id="2147474321" r:id="rId19"/>
    <p:sldId id="2147474337" r:id="rId20"/>
    <p:sldId id="2147474349" r:id="rId21"/>
    <p:sldId id="2147474334" r:id="rId22"/>
    <p:sldId id="2147474333" r:id="rId23"/>
    <p:sldId id="2147474360" r:id="rId24"/>
    <p:sldId id="2147474335" r:id="rId25"/>
    <p:sldId id="2147474351" r:id="rId26"/>
    <p:sldId id="2147474361" r:id="rId27"/>
    <p:sldId id="2147474362" r:id="rId28"/>
    <p:sldId id="2147474363" r:id="rId29"/>
    <p:sldId id="2147474342" r:id="rId30"/>
    <p:sldId id="2147474352" r:id="rId31"/>
    <p:sldId id="2147474364" r:id="rId32"/>
    <p:sldId id="2147474365" r:id="rId33"/>
    <p:sldId id="2147474366" r:id="rId34"/>
    <p:sldId id="2147474367" r:id="rId35"/>
    <p:sldId id="2147474255" r:id="rId36"/>
    <p:sldId id="2147474368" r:id="rId37"/>
    <p:sldId id="2147474227" r:id="rId38"/>
    <p:sldId id="2147474353" r:id="rId39"/>
    <p:sldId id="2147474369" r:id="rId40"/>
    <p:sldId id="2147474345" r:id="rId41"/>
    <p:sldId id="2147474339" r:id="rId42"/>
    <p:sldId id="2147474357" r:id="rId43"/>
    <p:sldId id="2147474301" r:id="rId44"/>
    <p:sldId id="2147474299" r:id="rId45"/>
    <p:sldId id="2147474346" r:id="rId46"/>
    <p:sldId id="2147474356" r:id="rId47"/>
    <p:sldId id="2147474264" r:id="rId48"/>
    <p:sldId id="2144328304" r:id="rId49"/>
    <p:sldId id="2146846416" r:id="rId50"/>
    <p:sldId id="2147376762" r:id="rId51"/>
    <p:sldId id="2147474265" r:id="rId52"/>
    <p:sldId id="2147474275" r:id="rId53"/>
    <p:sldId id="2147474370" r:id="rId54"/>
    <p:sldId id="2147474371" r:id="rId5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 id="{FCE3F7EB-DC72-F237-D662-44918D558BC7}" name="Benjamin Vandegrift" initials="BV" userId="S::benjaminv@thevab.com::2e5c2a8a-c606-4888-a2a6-2a14dfaa97ab" providerId="AD"/>
  <p188:author id="{90B40FF4-CD06-C055-5167-69F272FD5355}" name="Rohan Gosalia" initials="RG" userId="S::rohang@thevab.com::8cba11d4-cbf3-412e-87af-79dae11444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00C4F6"/>
    <a:srgbClr val="ED3C8D"/>
    <a:srgbClr val="FFFFFF"/>
    <a:srgbClr val="FFE600"/>
    <a:srgbClr val="4EBEA4"/>
    <a:srgbClr val="E2E8F0"/>
    <a:srgbClr val="CFD5EA"/>
    <a:srgbClr val="E9EBF5"/>
    <a:srgbClr val="FF6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6ED30-DC55-E8D9-C11C-2ABA8FFFC058}" v="11" dt="2026-03-16T16:04:47.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an Gosalia" userId="S::rohang@thevab.com::8cba11d4-cbf3-412e-87af-79dae11444b1" providerId="AD" clId="Web-{8C56ED30-DC55-E8D9-C11C-2ABA8FFFC058}"/>
    <pc:docChg chg="modSld">
      <pc:chgData name="Rohan Gosalia" userId="S::rohang@thevab.com::8cba11d4-cbf3-412e-87af-79dae11444b1" providerId="AD" clId="Web-{8C56ED30-DC55-E8D9-C11C-2ABA8FFFC058}" dt="2026-03-16T16:04:46.575" v="4" actId="20577"/>
      <pc:docMkLst>
        <pc:docMk/>
      </pc:docMkLst>
      <pc:sldChg chg="modSp">
        <pc:chgData name="Rohan Gosalia" userId="S::rohang@thevab.com::8cba11d4-cbf3-412e-87af-79dae11444b1" providerId="AD" clId="Web-{8C56ED30-DC55-E8D9-C11C-2ABA8FFFC058}" dt="2026-03-16T16:04:46.575" v="4" actId="20577"/>
        <pc:sldMkLst>
          <pc:docMk/>
          <pc:sldMk cId="127457799" sldId="2147474334"/>
        </pc:sldMkLst>
        <pc:spChg chg="mod">
          <ac:chgData name="Rohan Gosalia" userId="S::rohang@thevab.com::8cba11d4-cbf3-412e-87af-79dae11444b1" providerId="AD" clId="Web-{8C56ED30-DC55-E8D9-C11C-2ABA8FFFC058}" dt="2026-03-16T16:04:46.575" v="4" actId="20577"/>
          <ac:spMkLst>
            <pc:docMk/>
            <pc:sldMk cId="127457799" sldId="2147474334"/>
            <ac:spMk id="15" creationId="{36F0047E-4F56-FA61-449E-CF8011B79493}"/>
          </ac:spMkLst>
        </pc:spChg>
      </pc:sldChg>
    </pc:docChg>
  </pc:docChgLst>
  <pc:docChgLst>
    <pc:chgData name="Jason Wiese" userId="4bff8d5b-7de6-4655-b397-69b0afc81113" providerId="ADAL" clId="{FD3BD4DC-71D8-46F6-AA22-5552A9B6A2A7}"/>
    <pc:docChg chg="custSel modSld">
      <pc:chgData name="Jason Wiese" userId="4bff8d5b-7de6-4655-b397-69b0afc81113" providerId="ADAL" clId="{FD3BD4DC-71D8-46F6-AA22-5552A9B6A2A7}" dt="2026-02-26T02:09:34.459" v="14" actId="207"/>
      <pc:docMkLst>
        <pc:docMk/>
      </pc:docMkLst>
      <pc:sldChg chg="delSp modSp mod">
        <pc:chgData name="Jason Wiese" userId="4bff8d5b-7de6-4655-b397-69b0afc81113" providerId="ADAL" clId="{FD3BD4DC-71D8-46F6-AA22-5552A9B6A2A7}" dt="2026-02-20T05:43:33.914" v="6" actId="478"/>
        <pc:sldMkLst>
          <pc:docMk/>
          <pc:sldMk cId="3053826503" sldId="2147474255"/>
        </pc:sldMkLst>
      </pc:sldChg>
      <pc:sldChg chg="modSp mod">
        <pc:chgData name="Jason Wiese" userId="4bff8d5b-7de6-4655-b397-69b0afc81113" providerId="ADAL" clId="{FD3BD4DC-71D8-46F6-AA22-5552A9B6A2A7}" dt="2026-02-26T02:09:34.459" v="14" actId="207"/>
        <pc:sldMkLst>
          <pc:docMk/>
          <pc:sldMk cId="3506236613" sldId="2147474268"/>
        </pc:sldMkLst>
        <pc:spChg chg="mod">
          <ac:chgData name="Jason Wiese" userId="4bff8d5b-7de6-4655-b397-69b0afc81113" providerId="ADAL" clId="{FD3BD4DC-71D8-46F6-AA22-5552A9B6A2A7}" dt="2026-02-26T02:09:34.459" v="14" actId="207"/>
          <ac:spMkLst>
            <pc:docMk/>
            <pc:sldMk cId="3506236613" sldId="2147474268"/>
            <ac:spMk id="4" creationId="{409CDD5B-2626-7891-5999-7B9266A7C253}"/>
          </ac:spMkLst>
        </pc:spChg>
      </pc:sldChg>
    </pc:docChg>
  </pc:docChgLst>
  <pc:docChgLst>
    <pc:chgData name="Benjamin Vandegrift" userId="2e5c2a8a-c606-4888-a2a6-2a14dfaa97ab" providerId="ADAL" clId="{0D0AD560-BA97-586B-8295-9616DB52B1E8}"/>
    <pc:docChg chg="undo redo custSel modSld">
      <pc:chgData name="Benjamin Vandegrift" userId="2e5c2a8a-c606-4888-a2a6-2a14dfaa97ab" providerId="ADAL" clId="{0D0AD560-BA97-586B-8295-9616DB52B1E8}" dt="2026-02-20T14:37:23.626" v="176" actId="20577"/>
      <pc:docMkLst>
        <pc:docMk/>
      </pc:docMkLst>
      <pc:sldChg chg="modSp mod">
        <pc:chgData name="Benjamin Vandegrift" userId="2e5c2a8a-c606-4888-a2a6-2a14dfaa97ab" providerId="ADAL" clId="{0D0AD560-BA97-586B-8295-9616DB52B1E8}" dt="2026-02-20T14:37:23.626" v="176" actId="20577"/>
        <pc:sldMkLst>
          <pc:docMk/>
          <pc:sldMk cId="3649490929" sldId="2147474270"/>
        </pc:sldMkLst>
        <pc:spChg chg="mod">
          <ac:chgData name="Benjamin Vandegrift" userId="2e5c2a8a-c606-4888-a2a6-2a14dfaa97ab" providerId="ADAL" clId="{0D0AD560-BA97-586B-8295-9616DB52B1E8}" dt="2026-02-20T14:37:23.626" v="176" actId="20577"/>
          <ac:spMkLst>
            <pc:docMk/>
            <pc:sldMk cId="3649490929" sldId="2147474270"/>
            <ac:spMk id="3" creationId="{1A5DBB54-5177-210F-0A74-6331C056A88B}"/>
          </ac:spMkLst>
        </pc:spChg>
      </pc:sldChg>
    </pc:docChg>
  </pc:docChgLst>
  <pc:docChgLst>
    <pc:chgData name="Reed Kiely" userId="768be38e-2fb5-40ce-925d-bd8e9d9e3c31" providerId="ADAL" clId="{7229EA02-EDFD-48CA-88A7-C4F572612F10}"/>
    <pc:docChg chg="modSld">
      <pc:chgData name="Reed Kiely" userId="768be38e-2fb5-40ce-925d-bd8e9d9e3c31" providerId="ADAL" clId="{7229EA02-EDFD-48CA-88A7-C4F572612F10}" dt="2026-03-05T14:58:16.093" v="0" actId="1076"/>
      <pc:docMkLst>
        <pc:docMk/>
      </pc:docMkLst>
      <pc:sldChg chg="modSp mod">
        <pc:chgData name="Reed Kiely" userId="768be38e-2fb5-40ce-925d-bd8e9d9e3c31" providerId="ADAL" clId="{7229EA02-EDFD-48CA-88A7-C4F572612F10}" dt="2026-03-05T14:58:16.093" v="0" actId="1076"/>
        <pc:sldMkLst>
          <pc:docMk/>
          <pc:sldMk cId="1614451325" sldId="2147474359"/>
        </pc:sldMkLst>
        <pc:picChg chg="mod">
          <ac:chgData name="Reed Kiely" userId="768be38e-2fb5-40ce-925d-bd8e9d9e3c31" providerId="ADAL" clId="{7229EA02-EDFD-48CA-88A7-C4F572612F10}" dt="2026-03-05T14:58:16.093" v="0" actId="1076"/>
          <ac:picMkLst>
            <pc:docMk/>
            <pc:sldMk cId="1614451325" sldId="2147474359"/>
            <ac:picMk id="6" creationId="{6B35B15B-C73A-DD23-2AF4-3BF2958E8785}"/>
          </ac:picMkLst>
        </pc:picChg>
      </pc:sldChg>
    </pc:docChg>
  </pc:docChgLst>
  <pc:docChgLst>
    <pc:chgData name="Amanda Cashman" userId="fc6d6d2e-beac-4fb5-b960-43c972d01ff9" providerId="ADAL" clId="{D87922DB-3B28-408C-955B-48B3225DEEAE}"/>
    <pc:docChg chg="modSld modNotesMaster">
      <pc:chgData name="Amanda Cashman" userId="fc6d6d2e-beac-4fb5-b960-43c972d01ff9" providerId="ADAL" clId="{D87922DB-3B28-408C-955B-48B3225DEEAE}" dt="2026-03-11T18:49:30.488" v="18"/>
      <pc:docMkLst>
        <pc:docMk/>
      </pc:docMkLst>
      <pc:sldChg chg="modNotes">
        <pc:chgData name="Amanda Cashman" userId="fc6d6d2e-beac-4fb5-b960-43c972d01ff9" providerId="ADAL" clId="{D87922DB-3B28-408C-955B-48B3225DEEAE}" dt="2026-03-11T18:49:30.488" v="18"/>
        <pc:sldMkLst>
          <pc:docMk/>
          <pc:sldMk cId="210183858" sldId="2147474265"/>
        </pc:sldMkLst>
      </pc:sldChg>
      <pc:sldChg chg="modSp">
        <pc:chgData name="Amanda Cashman" userId="fc6d6d2e-beac-4fb5-b960-43c972d01ff9" providerId="ADAL" clId="{D87922DB-3B28-408C-955B-48B3225DEEAE}" dt="2026-03-02T22:18:54.499" v="2" actId="1036"/>
        <pc:sldMkLst>
          <pc:docMk/>
          <pc:sldMk cId="2808969418" sldId="2147474273"/>
        </pc:sldMkLst>
        <pc:picChg chg="mod">
          <ac:chgData name="Amanda Cashman" userId="fc6d6d2e-beac-4fb5-b960-43c972d01ff9" providerId="ADAL" clId="{D87922DB-3B28-408C-955B-48B3225DEEAE}" dt="2026-03-02T22:18:54.499" v="2" actId="1036"/>
          <ac:picMkLst>
            <pc:docMk/>
            <pc:sldMk cId="2808969418" sldId="2147474273"/>
            <ac:picMk id="1030" creationId="{118D23F6-CC14-B1AA-85AD-A0BAF0796C37}"/>
          </ac:picMkLst>
        </pc:picChg>
      </pc:sldChg>
      <pc:sldChg chg="modSp mod">
        <pc:chgData name="Amanda Cashman" userId="fc6d6d2e-beac-4fb5-b960-43c972d01ff9" providerId="ADAL" clId="{D87922DB-3B28-408C-955B-48B3225DEEAE}" dt="2026-03-11T18:49:12.032" v="17" actId="1037"/>
        <pc:sldMkLst>
          <pc:docMk/>
          <pc:sldMk cId="1614451325" sldId="2147474359"/>
        </pc:sldMkLst>
        <pc:picChg chg="mod">
          <ac:chgData name="Amanda Cashman" userId="fc6d6d2e-beac-4fb5-b960-43c972d01ff9" providerId="ADAL" clId="{D87922DB-3B28-408C-955B-48B3225DEEAE}" dt="2026-03-11T18:49:12.032" v="17" actId="1037"/>
          <ac:picMkLst>
            <pc:docMk/>
            <pc:sldMk cId="1614451325" sldId="2147474359"/>
            <ac:picMk id="6" creationId="{6B35B15B-C73A-DD23-2AF4-3BF2958E878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35048507340467E-2"/>
          <c:y val="0"/>
          <c:w val="0.94555759497790748"/>
          <c:h val="0.71582193946889217"/>
        </c:manualLayout>
      </c:layout>
      <c:barChart>
        <c:barDir val="col"/>
        <c:grouping val="clustered"/>
        <c:varyColors val="0"/>
        <c:ser>
          <c:idx val="0"/>
          <c:order val="0"/>
          <c:tx>
            <c:strRef>
              <c:f>Sheet1!$B$1</c:f>
              <c:strCache>
                <c:ptCount val="1"/>
                <c:pt idx="0">
                  <c:v>Series 1</c:v>
                </c:pt>
              </c:strCache>
            </c:strRef>
          </c:tx>
          <c:spPr>
            <a:solidFill>
              <a:srgbClr val="00C4F6"/>
            </a:solidFill>
            <a:ln>
              <a:noFill/>
            </a:ln>
            <a:effectLst/>
          </c:spPr>
          <c:invertIfNegative val="0"/>
          <c:dPt>
            <c:idx val="17"/>
            <c:invertIfNegative val="0"/>
            <c:bubble3D val="0"/>
            <c:spPr>
              <a:solidFill>
                <a:srgbClr val="ED3C8D"/>
              </a:solidFill>
              <a:ln>
                <a:noFill/>
              </a:ln>
              <a:effectLst/>
            </c:spPr>
            <c:extLst>
              <c:ext xmlns:c16="http://schemas.microsoft.com/office/drawing/2014/chart" uri="{C3380CC4-5D6E-409C-BE32-E72D297353CC}">
                <c16:uniqueId val="{00000003-108D-584C-B2C9-A7673980107A}"/>
              </c:ext>
            </c:extLst>
          </c:dPt>
          <c:dLbls>
            <c:dLbl>
              <c:idx val="0"/>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108D-584C-B2C9-A7673980107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Spanish Language</c:v>
                </c:pt>
                <c:pt idx="1">
                  <c:v>FAST A</c:v>
                </c:pt>
                <c:pt idx="2">
                  <c:v>Hybrid A</c:v>
                </c:pt>
                <c:pt idx="3">
                  <c:v>Hybrid B</c:v>
                </c:pt>
                <c:pt idx="4">
                  <c:v>FAST B</c:v>
                </c:pt>
                <c:pt idx="5">
                  <c:v>Hybrid C</c:v>
                </c:pt>
                <c:pt idx="6">
                  <c:v>FAST C</c:v>
                </c:pt>
                <c:pt idx="7">
                  <c:v>Hybrid D</c:v>
                </c:pt>
                <c:pt idx="8">
                  <c:v>Hybrid E</c:v>
                </c:pt>
                <c:pt idx="9">
                  <c:v>Hybrid F</c:v>
                </c:pt>
                <c:pt idx="10">
                  <c:v>FAST D</c:v>
                </c:pt>
                <c:pt idx="11">
                  <c:v>Hybrid G</c:v>
                </c:pt>
                <c:pt idx="12">
                  <c:v>vMVPD A</c:v>
                </c:pt>
                <c:pt idx="13">
                  <c:v>vMVPD B</c:v>
                </c:pt>
                <c:pt idx="14">
                  <c:v>vMVPD C</c:v>
                </c:pt>
                <c:pt idx="15">
                  <c:v>FAST E</c:v>
                </c:pt>
                <c:pt idx="16">
                  <c:v>Hybrid H</c:v>
                </c:pt>
                <c:pt idx="17">
                  <c:v>YouTube</c:v>
                </c:pt>
                <c:pt idx="18">
                  <c:v>SVOD A</c:v>
                </c:pt>
              </c:strCache>
            </c:strRef>
          </c:cat>
          <c:val>
            <c:numRef>
              <c:f>Sheet1!$B$2:$B$20</c:f>
              <c:numCache>
                <c:formatCode>0%</c:formatCode>
                <c:ptCount val="19"/>
                <c:pt idx="0">
                  <c:v>0.746</c:v>
                </c:pt>
                <c:pt idx="1">
                  <c:v>0.73399999999999999</c:v>
                </c:pt>
                <c:pt idx="2">
                  <c:v>0.72899999999999998</c:v>
                </c:pt>
                <c:pt idx="3">
                  <c:v>0.63100000000000001</c:v>
                </c:pt>
                <c:pt idx="4">
                  <c:v>0.63100000000000001</c:v>
                </c:pt>
                <c:pt idx="5">
                  <c:v>0.624</c:v>
                </c:pt>
                <c:pt idx="6">
                  <c:v>0.60699999999999998</c:v>
                </c:pt>
                <c:pt idx="7">
                  <c:v>0.60599999999999998</c:v>
                </c:pt>
                <c:pt idx="8">
                  <c:v>0.59599999999999997</c:v>
                </c:pt>
                <c:pt idx="9">
                  <c:v>0.59</c:v>
                </c:pt>
                <c:pt idx="10">
                  <c:v>0.58399999999999996</c:v>
                </c:pt>
                <c:pt idx="11">
                  <c:v>0.57699999999999996</c:v>
                </c:pt>
                <c:pt idx="12">
                  <c:v>0.57299999999999995</c:v>
                </c:pt>
                <c:pt idx="13">
                  <c:v>0.54300000000000004</c:v>
                </c:pt>
                <c:pt idx="14">
                  <c:v>0.53300000000000003</c:v>
                </c:pt>
                <c:pt idx="15">
                  <c:v>0.52400000000000002</c:v>
                </c:pt>
                <c:pt idx="16">
                  <c:v>0.51800000000000002</c:v>
                </c:pt>
                <c:pt idx="17">
                  <c:v>0.44600000000000001</c:v>
                </c:pt>
                <c:pt idx="18">
                  <c:v>0.41499999999999998</c:v>
                </c:pt>
              </c:numCache>
            </c:numRef>
          </c:val>
          <c:extLst>
            <c:ext xmlns:c16="http://schemas.microsoft.com/office/drawing/2014/chart" uri="{C3380CC4-5D6E-409C-BE32-E72D297353CC}">
              <c16:uniqueId val="{00000000-108D-584C-B2C9-A7673980107A}"/>
            </c:ext>
          </c:extLst>
        </c:ser>
        <c:dLbls>
          <c:showLegendKey val="0"/>
          <c:showVal val="0"/>
          <c:showCatName val="0"/>
          <c:showSerName val="0"/>
          <c:showPercent val="0"/>
          <c:showBubbleSize val="0"/>
        </c:dLbls>
        <c:gapWidth val="135"/>
        <c:overlap val="-27"/>
        <c:axId val="879573439"/>
        <c:axId val="879566271"/>
      </c:barChart>
      <c:catAx>
        <c:axId val="8795734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879566271"/>
        <c:crosses val="autoZero"/>
        <c:auto val="1"/>
        <c:lblAlgn val="ctr"/>
        <c:lblOffset val="100"/>
        <c:noMultiLvlLbl val="0"/>
      </c:catAx>
      <c:valAx>
        <c:axId val="879566271"/>
        <c:scaling>
          <c:orientation val="minMax"/>
          <c:min val="0.4"/>
        </c:scaling>
        <c:delete val="1"/>
        <c:axPos val="l"/>
        <c:numFmt formatCode="0%" sourceLinked="1"/>
        <c:majorTickMark val="none"/>
        <c:minorTickMark val="none"/>
        <c:tickLblPos val="nextTo"/>
        <c:crossAx val="879573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69324761319287E-2"/>
          <c:y val="3.4036627016554424E-2"/>
          <c:w val="0.93512671645390633"/>
          <c:h val="0.69416757894818915"/>
        </c:manualLayout>
      </c:layout>
      <c:barChart>
        <c:barDir val="col"/>
        <c:grouping val="clustered"/>
        <c:varyColors val="0"/>
        <c:ser>
          <c:idx val="0"/>
          <c:order val="0"/>
          <c:tx>
            <c:strRef>
              <c:f>Sheet1!$B$1</c:f>
              <c:strCache>
                <c:ptCount val="1"/>
                <c:pt idx="0">
                  <c:v>Series 1</c:v>
                </c:pt>
              </c:strCache>
            </c:strRef>
          </c:tx>
          <c:spPr>
            <a:solidFill>
              <a:srgbClr val="00C4F6"/>
            </a:solidFill>
            <a:ln>
              <a:noFill/>
            </a:ln>
            <a:effectLst/>
          </c:spPr>
          <c:invertIfNegative val="0"/>
          <c:dPt>
            <c:idx val="8"/>
            <c:invertIfNegative val="0"/>
            <c:bubble3D val="0"/>
            <c:spPr>
              <a:solidFill>
                <a:srgbClr val="00C4F6"/>
              </a:solidFill>
              <a:ln>
                <a:noFill/>
              </a:ln>
              <a:effectLst/>
            </c:spPr>
            <c:extLst>
              <c:ext xmlns:c16="http://schemas.microsoft.com/office/drawing/2014/chart" uri="{C3380CC4-5D6E-409C-BE32-E72D297353CC}">
                <c16:uniqueId val="{00000001-9EE0-1743-BD59-7D42EF4EE9C6}"/>
              </c:ext>
            </c:extLst>
          </c:dPt>
          <c:dPt>
            <c:idx val="12"/>
            <c:invertIfNegative val="0"/>
            <c:bubble3D val="0"/>
            <c:spPr>
              <a:solidFill>
                <a:srgbClr val="00C4F6"/>
              </a:solidFill>
              <a:ln>
                <a:noFill/>
              </a:ln>
              <a:effectLst/>
            </c:spPr>
            <c:extLst>
              <c:ext xmlns:c16="http://schemas.microsoft.com/office/drawing/2014/chart" uri="{C3380CC4-5D6E-409C-BE32-E72D297353CC}">
                <c16:uniqueId val="{00000001-3661-9F47-A6EB-83E0E01DC49D}"/>
              </c:ext>
            </c:extLst>
          </c:dPt>
          <c:dPt>
            <c:idx val="14"/>
            <c:invertIfNegative val="0"/>
            <c:bubble3D val="0"/>
            <c:spPr>
              <a:solidFill>
                <a:srgbClr val="ED3C8D"/>
              </a:solidFill>
              <a:ln>
                <a:noFill/>
              </a:ln>
              <a:effectLst/>
            </c:spPr>
            <c:extLst>
              <c:ext xmlns:c16="http://schemas.microsoft.com/office/drawing/2014/chart" uri="{C3380CC4-5D6E-409C-BE32-E72D297353CC}">
                <c16:uniqueId val="{00000006-ECCB-1044-B3CF-0C05B02B9299}"/>
              </c:ext>
            </c:extLst>
          </c:dPt>
          <c:dPt>
            <c:idx val="18"/>
            <c:invertIfNegative val="0"/>
            <c:bubble3D val="0"/>
            <c:spPr>
              <a:solidFill>
                <a:srgbClr val="00C4F6"/>
              </a:solidFill>
              <a:ln>
                <a:noFill/>
              </a:ln>
              <a:effectLst/>
            </c:spPr>
            <c:extLst>
              <c:ext xmlns:c16="http://schemas.microsoft.com/office/drawing/2014/chart" uri="{C3380CC4-5D6E-409C-BE32-E72D297353CC}">
                <c16:uniqueId val="{00000007-9EE0-1743-BD59-7D42EF4EE9C6}"/>
              </c:ext>
            </c:extLst>
          </c:dPt>
          <c:dLbls>
            <c:dLbl>
              <c:idx val="14"/>
              <c:tx>
                <c:rich>
                  <a:bodyPr/>
                  <a:lstStyle/>
                  <a:p>
                    <a:fld id="{234A1A1C-CECA-4A65-99CE-0E3A0F7C5E44}" type="VALUE">
                      <a:rPr lang="en-US">
                        <a:latin typeface="Arial" panose="020B0604020202020204" pitchFamily="34" charset="0"/>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ECCB-1044-B3CF-0C05B02B929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SVOD A</c:v>
                </c:pt>
                <c:pt idx="1">
                  <c:v>Hybrid G</c:v>
                </c:pt>
                <c:pt idx="2">
                  <c:v>FAST C</c:v>
                </c:pt>
                <c:pt idx="3">
                  <c:v>Hybrid E</c:v>
                </c:pt>
                <c:pt idx="4">
                  <c:v>vMVPD B</c:v>
                </c:pt>
                <c:pt idx="5">
                  <c:v>Hybrid C</c:v>
                </c:pt>
                <c:pt idx="6">
                  <c:v>Hybrid F</c:v>
                </c:pt>
                <c:pt idx="7">
                  <c:v>Hybrid B</c:v>
                </c:pt>
                <c:pt idx="8">
                  <c:v>FAST A</c:v>
                </c:pt>
                <c:pt idx="9">
                  <c:v>Hybrid D</c:v>
                </c:pt>
                <c:pt idx="10">
                  <c:v>Hybrid A</c:v>
                </c:pt>
                <c:pt idx="11">
                  <c:v>vMVPD C</c:v>
                </c:pt>
                <c:pt idx="12">
                  <c:v>FAST D</c:v>
                </c:pt>
                <c:pt idx="13">
                  <c:v>FAST B</c:v>
                </c:pt>
                <c:pt idx="14">
                  <c:v>x</c:v>
                </c:pt>
                <c:pt idx="15">
                  <c:v>vMVPD A</c:v>
                </c:pt>
                <c:pt idx="16">
                  <c:v>Hybrid H</c:v>
                </c:pt>
                <c:pt idx="17">
                  <c:v>FAST E</c:v>
                </c:pt>
                <c:pt idx="18">
                  <c:v>Spanish Language</c:v>
                </c:pt>
              </c:strCache>
            </c:strRef>
          </c:cat>
          <c:val>
            <c:numRef>
              <c:f>Sheet1!$B$2:$B$20</c:f>
              <c:numCache>
                <c:formatCode>0.0</c:formatCode>
                <c:ptCount val="19"/>
                <c:pt idx="0">
                  <c:v>174.01960784313727</c:v>
                </c:pt>
                <c:pt idx="1">
                  <c:v>141.1764705882353</c:v>
                </c:pt>
                <c:pt idx="2">
                  <c:v>133.82352941176472</c:v>
                </c:pt>
                <c:pt idx="3">
                  <c:v>128.43137254901961</c:v>
                </c:pt>
                <c:pt idx="4">
                  <c:v>127.45098039215688</c:v>
                </c:pt>
                <c:pt idx="5">
                  <c:v>122.05882352941177</c:v>
                </c:pt>
                <c:pt idx="6">
                  <c:v>117.64705882352942</c:v>
                </c:pt>
                <c:pt idx="7">
                  <c:v>115.19607843137254</c:v>
                </c:pt>
                <c:pt idx="8">
                  <c:v>108.33333333333334</c:v>
                </c:pt>
                <c:pt idx="9">
                  <c:v>105.88235294117648</c:v>
                </c:pt>
                <c:pt idx="10">
                  <c:v>100.98039215686273</c:v>
                </c:pt>
                <c:pt idx="11">
                  <c:v>97.058823529411768</c:v>
                </c:pt>
                <c:pt idx="12">
                  <c:v>96.568627450980401</c:v>
                </c:pt>
                <c:pt idx="13">
                  <c:v>93.137254901960787</c:v>
                </c:pt>
                <c:pt idx="14">
                  <c:v>92.6</c:v>
                </c:pt>
                <c:pt idx="15">
                  <c:v>88.725490196078439</c:v>
                </c:pt>
                <c:pt idx="16">
                  <c:v>82.843137254901961</c:v>
                </c:pt>
                <c:pt idx="17">
                  <c:v>78.921568627450995</c:v>
                </c:pt>
                <c:pt idx="18">
                  <c:v>65.196078431372555</c:v>
                </c:pt>
              </c:numCache>
            </c:numRef>
          </c:val>
          <c:extLst>
            <c:ext xmlns:c16="http://schemas.microsoft.com/office/drawing/2014/chart" uri="{C3380CC4-5D6E-409C-BE32-E72D297353CC}">
              <c16:uniqueId val="{00000005-3661-9F47-A6EB-83E0E01DC49D}"/>
            </c:ext>
          </c:extLst>
        </c:ser>
        <c:dLbls>
          <c:showLegendKey val="0"/>
          <c:showVal val="0"/>
          <c:showCatName val="0"/>
          <c:showSerName val="0"/>
          <c:showPercent val="0"/>
          <c:showBubbleSize val="0"/>
        </c:dLbls>
        <c:gapWidth val="135"/>
        <c:overlap val="-27"/>
        <c:axId val="879573439"/>
        <c:axId val="879566271"/>
      </c:barChart>
      <c:catAx>
        <c:axId val="8795734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itchFamily="2" charset="0"/>
                <a:ea typeface="+mn-ea"/>
                <a:cs typeface="+mn-cs"/>
              </a:defRPr>
            </a:pPr>
            <a:endParaRPr lang="en-US"/>
          </a:p>
        </c:txPr>
        <c:crossAx val="879566271"/>
        <c:crosses val="autoZero"/>
        <c:auto val="1"/>
        <c:lblAlgn val="ctr"/>
        <c:lblOffset val="100"/>
        <c:noMultiLvlLbl val="0"/>
      </c:catAx>
      <c:valAx>
        <c:axId val="879566271"/>
        <c:scaling>
          <c:orientation val="minMax"/>
          <c:min val="0.15"/>
        </c:scaling>
        <c:delete val="1"/>
        <c:axPos val="l"/>
        <c:numFmt formatCode="0%" sourceLinked="0"/>
        <c:majorTickMark val="out"/>
        <c:minorTickMark val="none"/>
        <c:tickLblPos val="nextTo"/>
        <c:crossAx val="879573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33710980726092E-2"/>
          <c:y val="7.0482493980092473E-2"/>
          <c:w val="0.93006631397637796"/>
          <c:h val="0.8256619113660582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C4F6"/>
              </a:solidFill>
              <a:ln>
                <a:noFill/>
              </a:ln>
              <a:effectLst/>
            </c:spPr>
            <c:extLst>
              <c:ext xmlns:c16="http://schemas.microsoft.com/office/drawing/2014/chart" uri="{C3380CC4-5D6E-409C-BE32-E72D297353CC}">
                <c16:uniqueId val="{00000001-DDF2-9943-B050-1461EB0FB0F0}"/>
              </c:ext>
            </c:extLst>
          </c:dPt>
          <c:dPt>
            <c:idx val="1"/>
            <c:invertIfNegative val="0"/>
            <c:bubble3D val="0"/>
            <c:spPr>
              <a:solidFill>
                <a:srgbClr val="ED3C8D"/>
              </a:solidFill>
              <a:ln>
                <a:noFill/>
              </a:ln>
              <a:effectLst/>
            </c:spPr>
            <c:extLst>
              <c:ext xmlns:c16="http://schemas.microsoft.com/office/drawing/2014/chart" uri="{C3380CC4-5D6E-409C-BE32-E72D297353CC}">
                <c16:uniqueId val="{00000003-DDF2-9943-B050-1461EB0FB0F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Premium Video Platforms</c:v>
                </c:pt>
                <c:pt idx="1">
                  <c:v>YouTube</c:v>
                </c:pt>
              </c:strCache>
            </c:strRef>
          </c:cat>
          <c:val>
            <c:numRef>
              <c:f>Sheet1!$B$2:$B$3</c:f>
              <c:numCache>
                <c:formatCode>0</c:formatCode>
                <c:ptCount val="2"/>
                <c:pt idx="0">
                  <c:v>110</c:v>
                </c:pt>
                <c:pt idx="1">
                  <c:v>93</c:v>
                </c:pt>
              </c:numCache>
            </c:numRef>
          </c:val>
          <c:extLst>
            <c:ext xmlns:c16="http://schemas.microsoft.com/office/drawing/2014/chart" uri="{C3380CC4-5D6E-409C-BE32-E72D297353CC}">
              <c16:uniqueId val="{00000004-DDF2-9943-B050-1461EB0FB0F0}"/>
            </c:ext>
          </c:extLst>
        </c:ser>
        <c:dLbls>
          <c:showLegendKey val="0"/>
          <c:showVal val="0"/>
          <c:showCatName val="0"/>
          <c:showSerName val="0"/>
          <c:showPercent val="0"/>
          <c:showBubbleSize val="0"/>
        </c:dLbls>
        <c:gapWidth val="219"/>
        <c:overlap val="-27"/>
        <c:axId val="2033972352"/>
        <c:axId val="2033970560"/>
      </c:barChart>
      <c:catAx>
        <c:axId val="2033972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itchFamily="2" charset="0"/>
                <a:ea typeface="+mn-ea"/>
                <a:cs typeface="+mn-cs"/>
              </a:defRPr>
            </a:pPr>
            <a:endParaRPr lang="en-US"/>
          </a:p>
        </c:txPr>
        <c:crossAx val="2033970560"/>
        <c:crosses val="autoZero"/>
        <c:auto val="1"/>
        <c:lblAlgn val="ctr"/>
        <c:lblOffset val="100"/>
        <c:noMultiLvlLbl val="0"/>
      </c:catAx>
      <c:valAx>
        <c:axId val="2033970560"/>
        <c:scaling>
          <c:orientation val="minMax"/>
          <c:min val="60"/>
        </c:scaling>
        <c:delete val="1"/>
        <c:axPos val="l"/>
        <c:numFmt formatCode="0" sourceLinked="1"/>
        <c:majorTickMark val="none"/>
        <c:minorTickMark val="none"/>
        <c:tickLblPos val="nextTo"/>
        <c:crossAx val="2033972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59419379692467E-2"/>
          <c:y val="7.0886078304464542E-2"/>
          <c:w val="0.90774058062030749"/>
          <c:h val="0.92911392169553531"/>
        </c:manualLayout>
      </c:layout>
      <c:barChart>
        <c:barDir val="bar"/>
        <c:grouping val="clustered"/>
        <c:varyColors val="0"/>
        <c:ser>
          <c:idx val="1"/>
          <c:order val="0"/>
          <c:tx>
            <c:strRef>
              <c:f>Sheet1!$C$1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Sheet1!$C$2:$C$5</c:f>
              <c:numCache>
                <c:formatCode>General</c:formatCode>
                <c:ptCount val="4"/>
                <c:pt idx="0">
                  <c:v>122.5</c:v>
                </c:pt>
                <c:pt idx="1">
                  <c:v>89.7</c:v>
                </c:pt>
                <c:pt idx="2">
                  <c:v>73.5</c:v>
                </c:pt>
                <c:pt idx="3">
                  <c:v>55.4</c:v>
                </c:pt>
              </c:numCache>
            </c:numRef>
          </c:val>
          <c:extLst>
            <c:ext xmlns:c16="http://schemas.microsoft.com/office/drawing/2014/chart" uri="{C3380CC4-5D6E-409C-BE32-E72D297353CC}">
              <c16:uniqueId val="{00000000-C37E-CB44-ADAE-9C23B29BF0B1}"/>
            </c:ext>
          </c:extLst>
        </c:ser>
        <c:ser>
          <c:idx val="0"/>
          <c:order val="1"/>
          <c:tx>
            <c:strRef>
              <c:f>Sheet1!$B$1</c:f>
              <c:strCache>
                <c:ptCount val="1"/>
                <c:pt idx="0">
                  <c:v>Premium Video Platforms</c:v>
                </c:pt>
              </c:strCache>
            </c:strRef>
          </c:tx>
          <c:spPr>
            <a:solidFill>
              <a:srgbClr val="00C4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Sheet1!$B$2:$B$5</c:f>
              <c:numCache>
                <c:formatCode>0.0</c:formatCode>
                <c:ptCount val="4"/>
                <c:pt idx="0">
                  <c:v>138</c:v>
                </c:pt>
                <c:pt idx="1">
                  <c:v>101</c:v>
                </c:pt>
                <c:pt idx="2" formatCode="General">
                  <c:v>79.099999999999994</c:v>
                </c:pt>
                <c:pt idx="3" formatCode="General">
                  <c:v>62.9</c:v>
                </c:pt>
              </c:numCache>
            </c:numRef>
          </c:val>
          <c:extLst>
            <c:ext xmlns:c16="http://schemas.microsoft.com/office/drawing/2014/chart" uri="{C3380CC4-5D6E-409C-BE32-E72D297353CC}">
              <c16:uniqueId val="{00000001-C37E-CB44-ADAE-9C23B29BF0B1}"/>
            </c:ext>
          </c:extLst>
        </c:ser>
        <c:dLbls>
          <c:dLblPos val="outEnd"/>
          <c:showLegendKey val="0"/>
          <c:showVal val="1"/>
          <c:showCatName val="0"/>
          <c:showSerName val="0"/>
          <c:showPercent val="0"/>
          <c:showBubbleSize val="0"/>
        </c:dLbls>
        <c:gapWidth val="182"/>
        <c:axId val="2135177664"/>
        <c:axId val="897616511"/>
      </c:barChart>
      <c:catAx>
        <c:axId val="2135177664"/>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Helvetica" pitchFamily="2" charset="0"/>
                <a:ea typeface="+mn-ea"/>
                <a:cs typeface="+mn-cs"/>
              </a:defRPr>
            </a:pPr>
            <a:endParaRPr lang="en-US"/>
          </a:p>
        </c:txPr>
        <c:crossAx val="897616511"/>
        <c:crosses val="autoZero"/>
        <c:auto val="1"/>
        <c:lblAlgn val="ctr"/>
        <c:lblOffset val="100"/>
        <c:noMultiLvlLbl val="0"/>
      </c:catAx>
      <c:valAx>
        <c:axId val="897616511"/>
        <c:scaling>
          <c:orientation val="minMax"/>
        </c:scaling>
        <c:delete val="1"/>
        <c:axPos val="b"/>
        <c:numFmt formatCode="General" sourceLinked="1"/>
        <c:majorTickMark val="none"/>
        <c:minorTickMark val="none"/>
        <c:tickLblPos val="nextTo"/>
        <c:crossAx val="2135177664"/>
        <c:crosses val="autoZero"/>
        <c:crossBetween val="between"/>
      </c:valAx>
      <c:spPr>
        <a:noFill/>
        <a:ln>
          <a:noFill/>
        </a:ln>
        <a:effectLst/>
      </c:spPr>
    </c:plotArea>
    <c:legend>
      <c:legendPos val="t"/>
      <c:layout>
        <c:manualLayout>
          <c:xMode val="edge"/>
          <c:yMode val="edge"/>
          <c:x val="0.30286307870217477"/>
          <c:y val="1.9066516369805345E-2"/>
          <c:w val="0.39200671498207185"/>
          <c:h val="6.3094405528789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7103342546098235"/>
          <c:w val="0.99815956955823248"/>
          <c:h val="0.73120165146585947"/>
        </c:manualLayout>
      </c:layout>
      <c:barChart>
        <c:barDir val="col"/>
        <c:grouping val="clustered"/>
        <c:varyColors val="0"/>
        <c:ser>
          <c:idx val="0"/>
          <c:order val="0"/>
          <c:tx>
            <c:strRef>
              <c:f>Sheet1!$B$1</c:f>
              <c:strCache>
                <c:ptCount val="1"/>
                <c:pt idx="0">
                  <c:v>Premium Video Platforms</c:v>
                </c:pt>
              </c:strCache>
            </c:strRef>
          </c:tx>
          <c:spPr>
            <a:solidFill>
              <a:srgbClr val="00C4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‘Presence to Active’ Index</c:v>
                </c:pt>
                <c:pt idx="1">
                  <c:v>‘Attention to Presence’ Index</c:v>
                </c:pt>
                <c:pt idx="2">
                  <c:v>‘Attention to Duration’ Index</c:v>
                </c:pt>
              </c:strCache>
            </c:strRef>
          </c:cat>
          <c:val>
            <c:numRef>
              <c:f>Sheet1!$B$2:$B$4</c:f>
              <c:numCache>
                <c:formatCode>#,##0</c:formatCode>
                <c:ptCount val="3"/>
                <c:pt idx="0">
                  <c:v>102</c:v>
                </c:pt>
                <c:pt idx="1">
                  <c:v>108</c:v>
                </c:pt>
                <c:pt idx="2">
                  <c:v>110</c:v>
                </c:pt>
              </c:numCache>
            </c:numRef>
          </c:val>
          <c:extLst>
            <c:ext xmlns:c16="http://schemas.microsoft.com/office/drawing/2014/chart" uri="{C3380CC4-5D6E-409C-BE32-E72D297353CC}">
              <c16:uniqueId val="{00000000-0005-41CF-A3B7-496D8E536358}"/>
            </c:ext>
          </c:extLst>
        </c:ser>
        <c:ser>
          <c:idx val="1"/>
          <c:order val="1"/>
          <c:tx>
            <c:strRef>
              <c:f>Sheet1!$C$1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‘Presence to Active’ Index</c:v>
                </c:pt>
                <c:pt idx="1">
                  <c:v>‘Attention to Presence’ Index</c:v>
                </c:pt>
                <c:pt idx="2">
                  <c:v>‘Attention to Duration’ Index</c:v>
                </c:pt>
              </c:strCache>
            </c:strRef>
          </c:cat>
          <c:val>
            <c:numRef>
              <c:f>Sheet1!$C$2:$C$4</c:f>
              <c:numCache>
                <c:formatCode>#,##0</c:formatCode>
                <c:ptCount val="3"/>
                <c:pt idx="0">
                  <c:v>97</c:v>
                </c:pt>
                <c:pt idx="1">
                  <c:v>95</c:v>
                </c:pt>
                <c:pt idx="2">
                  <c:v>93</c:v>
                </c:pt>
              </c:numCache>
            </c:numRef>
          </c:val>
          <c:extLst>
            <c:ext xmlns:c16="http://schemas.microsoft.com/office/drawing/2014/chart" uri="{C3380CC4-5D6E-409C-BE32-E72D297353CC}">
              <c16:uniqueId val="{00000001-0005-41CF-A3B7-496D8E536358}"/>
            </c:ext>
          </c:extLst>
        </c:ser>
        <c:dLbls>
          <c:showLegendKey val="0"/>
          <c:showVal val="0"/>
          <c:showCatName val="0"/>
          <c:showSerName val="0"/>
          <c:showPercent val="0"/>
          <c:showBubbleSize val="0"/>
        </c:dLbls>
        <c:gapWidth val="175"/>
        <c:overlap val="-10"/>
        <c:axId val="2136900431"/>
        <c:axId val="2136911951"/>
      </c:barChart>
      <c:catAx>
        <c:axId val="2136900431"/>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136911951"/>
        <c:crosses val="autoZero"/>
        <c:auto val="1"/>
        <c:lblAlgn val="ctr"/>
        <c:lblOffset val="100"/>
        <c:noMultiLvlLbl val="0"/>
      </c:catAx>
      <c:valAx>
        <c:axId val="2136911951"/>
        <c:scaling>
          <c:orientation val="minMax"/>
          <c:min val="70"/>
        </c:scaling>
        <c:delete val="1"/>
        <c:axPos val="l"/>
        <c:numFmt formatCode="#,##0" sourceLinked="1"/>
        <c:majorTickMark val="none"/>
        <c:minorTickMark val="none"/>
        <c:tickLblPos val="nextTo"/>
        <c:crossAx val="2136900431"/>
        <c:crosses val="autoZero"/>
        <c:crossBetween val="between"/>
      </c:valAx>
      <c:spPr>
        <a:noFill/>
        <a:ln>
          <a:noFill/>
        </a:ln>
        <a:effectLst/>
      </c:spPr>
    </c:plotArea>
    <c:legend>
      <c:legendPos val="b"/>
      <c:layout>
        <c:manualLayout>
          <c:xMode val="edge"/>
          <c:yMode val="edge"/>
          <c:x val="0.33562680650021748"/>
          <c:y val="4.3586908684430033E-4"/>
          <c:w val="0.32002495295245315"/>
          <c:h val="6.0847822659563573E-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23546096173863E-2"/>
          <c:y val="1.7935651744843389E-2"/>
          <c:w val="0.93643500588539419"/>
          <c:h val="0.71429509605025177"/>
        </c:manualLayout>
      </c:layout>
      <c:barChart>
        <c:barDir val="col"/>
        <c:grouping val="clustered"/>
        <c:varyColors val="0"/>
        <c:ser>
          <c:idx val="0"/>
          <c:order val="0"/>
          <c:tx>
            <c:strRef>
              <c:f>Sheet1!$B$1</c:f>
              <c:strCache>
                <c:ptCount val="1"/>
                <c:pt idx="0">
                  <c:v>Series 1</c:v>
                </c:pt>
              </c:strCache>
            </c:strRef>
          </c:tx>
          <c:spPr>
            <a:solidFill>
              <a:srgbClr val="00C4F6"/>
            </a:solidFill>
            <a:ln>
              <a:noFill/>
            </a:ln>
            <a:effectLst/>
          </c:spPr>
          <c:invertIfNegative val="0"/>
          <c:dPt>
            <c:idx val="9"/>
            <c:invertIfNegative val="0"/>
            <c:bubble3D val="0"/>
            <c:spPr>
              <a:solidFill>
                <a:srgbClr val="00C4F6"/>
              </a:solidFill>
              <a:ln>
                <a:noFill/>
              </a:ln>
              <a:effectLst/>
            </c:spPr>
            <c:extLst>
              <c:ext xmlns:c16="http://schemas.microsoft.com/office/drawing/2014/chart" uri="{C3380CC4-5D6E-409C-BE32-E72D297353CC}">
                <c16:uniqueId val="{00000001-145E-BD4B-8571-E43355F7B11F}"/>
              </c:ext>
            </c:extLst>
          </c:dPt>
          <c:dPt>
            <c:idx val="14"/>
            <c:invertIfNegative val="0"/>
            <c:bubble3D val="0"/>
            <c:spPr>
              <a:solidFill>
                <a:srgbClr val="00C4F6"/>
              </a:solidFill>
              <a:ln>
                <a:noFill/>
              </a:ln>
              <a:effectLst/>
            </c:spPr>
            <c:extLst>
              <c:ext xmlns:c16="http://schemas.microsoft.com/office/drawing/2014/chart" uri="{C3380CC4-5D6E-409C-BE32-E72D297353CC}">
                <c16:uniqueId val="{00000003-145E-BD4B-8571-E43355F7B11F}"/>
              </c:ext>
            </c:extLst>
          </c:dPt>
          <c:dPt>
            <c:idx val="17"/>
            <c:invertIfNegative val="0"/>
            <c:bubble3D val="0"/>
            <c:spPr>
              <a:solidFill>
                <a:srgbClr val="00C4F6"/>
              </a:solidFill>
              <a:ln>
                <a:noFill/>
              </a:ln>
              <a:effectLst/>
            </c:spPr>
            <c:extLst>
              <c:ext xmlns:c16="http://schemas.microsoft.com/office/drawing/2014/chart" uri="{C3380CC4-5D6E-409C-BE32-E72D297353CC}">
                <c16:uniqueId val="{00000003-3661-9F47-A6EB-83E0E01DC49D}"/>
              </c:ext>
            </c:extLst>
          </c:dPt>
          <c:dPt>
            <c:idx val="18"/>
            <c:invertIfNegative val="0"/>
            <c:bubble3D val="0"/>
            <c:spPr>
              <a:solidFill>
                <a:srgbClr val="ED3C8D"/>
              </a:solidFill>
              <a:ln>
                <a:noFill/>
              </a:ln>
              <a:effectLst/>
            </c:spPr>
            <c:extLst>
              <c:ext xmlns:c16="http://schemas.microsoft.com/office/drawing/2014/chart" uri="{C3380CC4-5D6E-409C-BE32-E72D297353CC}">
                <c16:uniqueId val="{00000007-145E-BD4B-8571-E43355F7B11F}"/>
              </c:ext>
            </c:extLst>
          </c:dPt>
          <c:dLbls>
            <c:dLbl>
              <c:idx val="0"/>
              <c:tx>
                <c:rich>
                  <a:bodyPr/>
                  <a:lstStyle/>
                  <a:p>
                    <a:r>
                      <a:rPr lang="en-US"/>
                      <a:t>1:49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180-FA40-999C-559FA1C373B2}"/>
                </c:ext>
              </c:extLst>
            </c:dLbl>
            <c:dLbl>
              <c:idx val="1"/>
              <c:tx>
                <c:rich>
                  <a:bodyPr/>
                  <a:lstStyle/>
                  <a:p>
                    <a:r>
                      <a:rPr lang="en-US"/>
                      <a:t>1:43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180-FA40-999C-559FA1C373B2}"/>
                </c:ext>
              </c:extLst>
            </c:dLbl>
            <c:dLbl>
              <c:idx val="2"/>
              <c:tx>
                <c:rich>
                  <a:bodyPr/>
                  <a:lstStyle/>
                  <a:p>
                    <a:r>
                      <a:rPr lang="en-US"/>
                      <a:t>1:35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180-FA40-999C-559FA1C373B2}"/>
                </c:ext>
              </c:extLst>
            </c:dLbl>
            <c:dLbl>
              <c:idx val="3"/>
              <c:tx>
                <c:rich>
                  <a:bodyPr/>
                  <a:lstStyle/>
                  <a:p>
                    <a:r>
                      <a:rPr lang="en-US"/>
                      <a:t>1:26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180-FA40-999C-559FA1C373B2}"/>
                </c:ext>
              </c:extLst>
            </c:dLbl>
            <c:dLbl>
              <c:idx val="4"/>
              <c:tx>
                <c:rich>
                  <a:bodyPr/>
                  <a:lstStyle/>
                  <a:p>
                    <a:r>
                      <a:rPr lang="en-US"/>
                      <a:t>1:26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180-FA40-999C-559FA1C373B2}"/>
                </c:ext>
              </c:extLst>
            </c:dLbl>
            <c:dLbl>
              <c:idx val="5"/>
              <c:tx>
                <c:rich>
                  <a:bodyPr/>
                  <a:lstStyle/>
                  <a:p>
                    <a:r>
                      <a:rPr lang="en-US"/>
                      <a:t>1:24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180-FA40-999C-559FA1C373B2}"/>
                </c:ext>
              </c:extLst>
            </c:dLbl>
            <c:dLbl>
              <c:idx val="6"/>
              <c:tx>
                <c:rich>
                  <a:bodyPr/>
                  <a:lstStyle/>
                  <a:p>
                    <a:r>
                      <a:rPr lang="en-US"/>
                      <a:t>1:23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180-FA40-999C-559FA1C373B2}"/>
                </c:ext>
              </c:extLst>
            </c:dLbl>
            <c:dLbl>
              <c:idx val="7"/>
              <c:tx>
                <c:rich>
                  <a:bodyPr/>
                  <a:lstStyle/>
                  <a:p>
                    <a:r>
                      <a:rPr lang="en-US"/>
                      <a:t>1:16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180-FA40-999C-559FA1C373B2}"/>
                </c:ext>
              </c:extLst>
            </c:dLbl>
            <c:dLbl>
              <c:idx val="8"/>
              <c:tx>
                <c:rich>
                  <a:bodyPr/>
                  <a:lstStyle/>
                  <a:p>
                    <a:r>
                      <a:rPr lang="en-US"/>
                      <a:t>1:16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180-FA40-999C-559FA1C373B2}"/>
                </c:ext>
              </c:extLst>
            </c:dLbl>
            <c:dLbl>
              <c:idx val="9"/>
              <c:tx>
                <c:rich>
                  <a:bodyPr/>
                  <a:lstStyle/>
                  <a:p>
                    <a:r>
                      <a:rPr lang="en-US"/>
                      <a:t>1:16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45E-BD4B-8571-E43355F7B11F}"/>
                </c:ext>
              </c:extLst>
            </c:dLbl>
            <c:dLbl>
              <c:idx val="10"/>
              <c:tx>
                <c:rich>
                  <a:bodyPr/>
                  <a:lstStyle/>
                  <a:p>
                    <a:r>
                      <a:rPr lang="en-US"/>
                      <a:t>1:13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180-FA40-999C-559FA1C373B2}"/>
                </c:ext>
              </c:extLst>
            </c:dLbl>
            <c:dLbl>
              <c:idx val="11"/>
              <c:tx>
                <c:rich>
                  <a:bodyPr/>
                  <a:lstStyle/>
                  <a:p>
                    <a:r>
                      <a:rPr lang="en-US"/>
                      <a:t>1:11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180-FA40-999C-559FA1C373B2}"/>
                </c:ext>
              </c:extLst>
            </c:dLbl>
            <c:dLbl>
              <c:idx val="12"/>
              <c:tx>
                <c:rich>
                  <a:bodyPr/>
                  <a:lstStyle/>
                  <a:p>
                    <a:r>
                      <a:rPr lang="en-US"/>
                      <a:t>1:11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0180-FA40-999C-559FA1C373B2}"/>
                </c:ext>
              </c:extLst>
            </c:dLbl>
            <c:dLbl>
              <c:idx val="13"/>
              <c:layout>
                <c:manualLayout>
                  <c:x val="3.1593310344568697E-3"/>
                  <c:y val="0"/>
                </c:manualLayout>
              </c:layout>
              <c:tx>
                <c:rich>
                  <a:bodyPr/>
                  <a:lstStyle/>
                  <a:p>
                    <a:r>
                      <a:rPr lang="en-US"/>
                      <a:t>1:11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180-FA40-999C-559FA1C373B2}"/>
                </c:ext>
              </c:extLst>
            </c:dLbl>
            <c:dLbl>
              <c:idx val="14"/>
              <c:tx>
                <c:rich>
                  <a:bodyPr/>
                  <a:lstStyle/>
                  <a:p>
                    <a:r>
                      <a:rPr lang="en-US">
                        <a:latin typeface="Arial" panose="020B0604020202020204" pitchFamily="34" charset="0"/>
                      </a:rPr>
                      <a:t>1:09</a:t>
                    </a:r>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145E-BD4B-8571-E43355F7B11F}"/>
                </c:ext>
              </c:extLst>
            </c:dLbl>
            <c:dLbl>
              <c:idx val="15"/>
              <c:tx>
                <c:rich>
                  <a:bodyPr/>
                  <a:lstStyle/>
                  <a:p>
                    <a:r>
                      <a:rPr lang="en-US"/>
                      <a:t>1:04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180-FA40-999C-559FA1C373B2}"/>
                </c:ext>
              </c:extLst>
            </c:dLbl>
            <c:dLbl>
              <c:idx val="16"/>
              <c:tx>
                <c:rich>
                  <a:bodyPr/>
                  <a:lstStyle/>
                  <a:p>
                    <a:r>
                      <a:rPr lang="en-US"/>
                      <a:t>1:00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180-FA40-999C-559FA1C373B2}"/>
                </c:ext>
              </c:extLst>
            </c:dLbl>
            <c:dLbl>
              <c:idx val="17"/>
              <c:tx>
                <c:rich>
                  <a:bodyPr/>
                  <a:lstStyle/>
                  <a:p>
                    <a:r>
                      <a:rPr lang="en-US"/>
                      <a:t>0:55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661-9F47-A6EB-83E0E01DC49D}"/>
                </c:ext>
              </c:extLst>
            </c:dLbl>
            <c:dLbl>
              <c:idx val="18"/>
              <c:tx>
                <c:rich>
                  <a:bodyPr/>
                  <a:lstStyle/>
                  <a:p>
                    <a:r>
                      <a:rPr lang="en-US"/>
                      <a:t>0:52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45E-BD4B-8571-E43355F7B11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vMVPD C</c:v>
                </c:pt>
                <c:pt idx="1">
                  <c:v>vMVPD A</c:v>
                </c:pt>
                <c:pt idx="2">
                  <c:v>Spanish Language</c:v>
                </c:pt>
                <c:pt idx="3">
                  <c:v>FAST E</c:v>
                </c:pt>
                <c:pt idx="4">
                  <c:v>FAST B</c:v>
                </c:pt>
                <c:pt idx="5">
                  <c:v>FAST D</c:v>
                </c:pt>
                <c:pt idx="6">
                  <c:v>vMVPD B</c:v>
                </c:pt>
                <c:pt idx="7">
                  <c:v>Hybrid D</c:v>
                </c:pt>
                <c:pt idx="8">
                  <c:v>Hybrid F</c:v>
                </c:pt>
                <c:pt idx="9">
                  <c:v>Hybrid H</c:v>
                </c:pt>
                <c:pt idx="10">
                  <c:v>Hybrid C</c:v>
                </c:pt>
                <c:pt idx="11">
                  <c:v>FAST C</c:v>
                </c:pt>
                <c:pt idx="12">
                  <c:v>Hybrid B</c:v>
                </c:pt>
                <c:pt idx="13">
                  <c:v>Hybrid E</c:v>
                </c:pt>
                <c:pt idx="14">
                  <c:v>FAST A</c:v>
                </c:pt>
                <c:pt idx="15">
                  <c:v>Hybrid A</c:v>
                </c:pt>
                <c:pt idx="16">
                  <c:v>SVOD A</c:v>
                </c:pt>
                <c:pt idx="17">
                  <c:v>Hybrid G</c:v>
                </c:pt>
                <c:pt idx="18">
                  <c:v>x</c:v>
                </c:pt>
              </c:strCache>
            </c:strRef>
          </c:cat>
          <c:val>
            <c:numRef>
              <c:f>Sheet1!$B$2:$B$20</c:f>
              <c:numCache>
                <c:formatCode>0.00</c:formatCode>
                <c:ptCount val="19"/>
                <c:pt idx="0">
                  <c:v>1.81</c:v>
                </c:pt>
                <c:pt idx="1">
                  <c:v>1.72</c:v>
                </c:pt>
                <c:pt idx="2">
                  <c:v>1.59</c:v>
                </c:pt>
                <c:pt idx="3">
                  <c:v>1.44</c:v>
                </c:pt>
                <c:pt idx="4">
                  <c:v>1.43</c:v>
                </c:pt>
                <c:pt idx="5">
                  <c:v>1.4</c:v>
                </c:pt>
                <c:pt idx="6">
                  <c:v>1.38</c:v>
                </c:pt>
                <c:pt idx="7">
                  <c:v>1.27</c:v>
                </c:pt>
                <c:pt idx="8">
                  <c:v>1.26</c:v>
                </c:pt>
                <c:pt idx="9">
                  <c:v>1.26</c:v>
                </c:pt>
                <c:pt idx="10">
                  <c:v>1.21</c:v>
                </c:pt>
                <c:pt idx="11">
                  <c:v>1.19</c:v>
                </c:pt>
                <c:pt idx="12">
                  <c:v>1.18</c:v>
                </c:pt>
                <c:pt idx="13">
                  <c:v>1.18</c:v>
                </c:pt>
                <c:pt idx="14">
                  <c:v>1.1499999999999999</c:v>
                </c:pt>
                <c:pt idx="15">
                  <c:v>1.07</c:v>
                </c:pt>
                <c:pt idx="16">
                  <c:v>1</c:v>
                </c:pt>
                <c:pt idx="17">
                  <c:v>0.92</c:v>
                </c:pt>
                <c:pt idx="18">
                  <c:v>0.87</c:v>
                </c:pt>
              </c:numCache>
            </c:numRef>
          </c:val>
          <c:extLst>
            <c:ext xmlns:c16="http://schemas.microsoft.com/office/drawing/2014/chart" uri="{C3380CC4-5D6E-409C-BE32-E72D297353CC}">
              <c16:uniqueId val="{00000005-3661-9F47-A6EB-83E0E01DC49D}"/>
            </c:ext>
          </c:extLst>
        </c:ser>
        <c:dLbls>
          <c:showLegendKey val="0"/>
          <c:showVal val="0"/>
          <c:showCatName val="0"/>
          <c:showSerName val="0"/>
          <c:showPercent val="0"/>
          <c:showBubbleSize val="0"/>
        </c:dLbls>
        <c:gapWidth val="135"/>
        <c:overlap val="-27"/>
        <c:axId val="879573439"/>
        <c:axId val="879566271"/>
      </c:barChart>
      <c:catAx>
        <c:axId val="8795734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itchFamily="2" charset="0"/>
                <a:ea typeface="+mn-ea"/>
                <a:cs typeface="+mn-cs"/>
              </a:defRPr>
            </a:pPr>
            <a:endParaRPr lang="en-US"/>
          </a:p>
        </c:txPr>
        <c:crossAx val="879566271"/>
        <c:crosses val="autoZero"/>
        <c:auto val="1"/>
        <c:lblAlgn val="ctr"/>
        <c:lblOffset val="100"/>
        <c:noMultiLvlLbl val="0"/>
      </c:catAx>
      <c:valAx>
        <c:axId val="879566271"/>
        <c:scaling>
          <c:orientation val="minMax"/>
          <c:min val="0.15"/>
        </c:scaling>
        <c:delete val="1"/>
        <c:axPos val="l"/>
        <c:numFmt formatCode="0%" sourceLinked="0"/>
        <c:majorTickMark val="out"/>
        <c:minorTickMark val="none"/>
        <c:tickLblPos val="nextTo"/>
        <c:crossAx val="879573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9263547367167125E-2"/>
          <c:w val="0.99627820143168333"/>
          <c:h val="0.80293731404976454"/>
        </c:manualLayout>
      </c:layout>
      <c:barChart>
        <c:barDir val="col"/>
        <c:grouping val="clustered"/>
        <c:varyColors val="0"/>
        <c:ser>
          <c:idx val="0"/>
          <c:order val="0"/>
          <c:tx>
            <c:strRef>
              <c:f>Sheet1!$B$1</c:f>
              <c:strCache>
                <c:ptCount val="1"/>
                <c:pt idx="0">
                  <c:v>Series 1</c:v>
                </c:pt>
              </c:strCache>
            </c:strRef>
          </c:tx>
          <c:spPr>
            <a:solidFill>
              <a:srgbClr val="00C4F6"/>
            </a:solidFill>
            <a:ln>
              <a:noFill/>
            </a:ln>
            <a:effectLst/>
          </c:spPr>
          <c:invertIfNegative val="0"/>
          <c:dPt>
            <c:idx val="3"/>
            <c:invertIfNegative val="0"/>
            <c:bubble3D val="0"/>
            <c:spPr>
              <a:solidFill>
                <a:srgbClr val="00C4F6"/>
              </a:solidFill>
              <a:ln>
                <a:noFill/>
              </a:ln>
              <a:effectLst/>
            </c:spPr>
            <c:extLst>
              <c:ext xmlns:c16="http://schemas.microsoft.com/office/drawing/2014/chart" uri="{C3380CC4-5D6E-409C-BE32-E72D297353CC}">
                <c16:uniqueId val="{00000005-F935-7148-A995-C3669F74E2AE}"/>
              </c:ext>
            </c:extLst>
          </c:dPt>
          <c:dPt>
            <c:idx val="4"/>
            <c:invertIfNegative val="0"/>
            <c:bubble3D val="0"/>
            <c:spPr>
              <a:solidFill>
                <a:srgbClr val="ED3C8D"/>
              </a:solidFill>
              <a:ln>
                <a:noFill/>
              </a:ln>
              <a:effectLst/>
            </c:spPr>
            <c:extLst>
              <c:ext xmlns:c16="http://schemas.microsoft.com/office/drawing/2014/chart" uri="{C3380CC4-5D6E-409C-BE32-E72D297353CC}">
                <c16:uniqueId val="{00000006-F935-7148-A995-C3669F74E2AE}"/>
              </c:ext>
            </c:extLst>
          </c:dPt>
          <c:dLbls>
            <c:dLbl>
              <c:idx val="0"/>
              <c:tx>
                <c:rich>
                  <a:bodyPr/>
                  <a:lstStyle/>
                  <a:p>
                    <a:r>
                      <a:rPr lang="en-US"/>
                      <a:t>1:26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935-7148-A995-C3669F74E2AE}"/>
                </c:ext>
              </c:extLst>
            </c:dLbl>
            <c:dLbl>
              <c:idx val="1"/>
              <c:tx>
                <c:rich>
                  <a:bodyPr/>
                  <a:lstStyle/>
                  <a:p>
                    <a:r>
                      <a:rPr lang="en-US"/>
                      <a:t>1:24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935-7148-A995-C3669F74E2AE}"/>
                </c:ext>
              </c:extLst>
            </c:dLbl>
            <c:dLbl>
              <c:idx val="2"/>
              <c:tx>
                <c:rich>
                  <a:bodyPr/>
                  <a:lstStyle/>
                  <a:p>
                    <a:r>
                      <a:rPr lang="en-US"/>
                      <a:t>1:11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935-7148-A995-C3669F74E2AE}"/>
                </c:ext>
              </c:extLst>
            </c:dLbl>
            <c:dLbl>
              <c:idx val="3"/>
              <c:tx>
                <c:rich>
                  <a:bodyPr/>
                  <a:lstStyle/>
                  <a:p>
                    <a:r>
                      <a:rPr lang="en-US">
                        <a:latin typeface="Arial" panose="020B0604020202020204" pitchFamily="34" charset="0"/>
                      </a:rPr>
                      <a:t>1:00</a:t>
                    </a:r>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F935-7148-A995-C3669F74E2AE}"/>
                </c:ext>
              </c:extLst>
            </c:dLbl>
            <c:dLbl>
              <c:idx val="4"/>
              <c:tx>
                <c:rich>
                  <a:bodyPr/>
                  <a:lstStyle/>
                  <a:p>
                    <a:r>
                      <a:rPr lang="en-US"/>
                      <a:t>0:52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935-7148-A995-C3669F74E2A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vMVPD</c:v>
                </c:pt>
                <c:pt idx="1">
                  <c:v>FAST</c:v>
                </c:pt>
                <c:pt idx="2">
                  <c:v>Hybrid SVOD/AVOD</c:v>
                </c:pt>
                <c:pt idx="3">
                  <c:v>SVOD</c:v>
                </c:pt>
                <c:pt idx="4">
                  <c:v>YouTube</c:v>
                </c:pt>
              </c:strCache>
            </c:strRef>
          </c:cat>
          <c:val>
            <c:numRef>
              <c:f>Sheet1!$B$2:$B$6</c:f>
              <c:numCache>
                <c:formatCode>0.00</c:formatCode>
                <c:ptCount val="5"/>
                <c:pt idx="0">
                  <c:v>1.43</c:v>
                </c:pt>
                <c:pt idx="1">
                  <c:v>1.401</c:v>
                </c:pt>
                <c:pt idx="2">
                  <c:v>1.18</c:v>
                </c:pt>
                <c:pt idx="3">
                  <c:v>1</c:v>
                </c:pt>
                <c:pt idx="4">
                  <c:v>0.86699999999999999</c:v>
                </c:pt>
              </c:numCache>
            </c:numRef>
          </c:val>
          <c:extLst>
            <c:ext xmlns:c16="http://schemas.microsoft.com/office/drawing/2014/chart" uri="{C3380CC4-5D6E-409C-BE32-E72D297353CC}">
              <c16:uniqueId val="{00000005-3661-9F47-A6EB-83E0E01DC49D}"/>
            </c:ext>
          </c:extLst>
        </c:ser>
        <c:dLbls>
          <c:showLegendKey val="0"/>
          <c:showVal val="0"/>
          <c:showCatName val="0"/>
          <c:showSerName val="0"/>
          <c:showPercent val="0"/>
          <c:showBubbleSize val="0"/>
        </c:dLbls>
        <c:gapWidth val="135"/>
        <c:overlap val="-27"/>
        <c:axId val="879573439"/>
        <c:axId val="879566271"/>
      </c:barChart>
      <c:catAx>
        <c:axId val="8795734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itchFamily="2" charset="0"/>
                <a:ea typeface="+mn-ea"/>
                <a:cs typeface="+mn-cs"/>
              </a:defRPr>
            </a:pPr>
            <a:endParaRPr lang="en-US"/>
          </a:p>
        </c:txPr>
        <c:crossAx val="879566271"/>
        <c:crosses val="autoZero"/>
        <c:auto val="1"/>
        <c:lblAlgn val="ctr"/>
        <c:lblOffset val="100"/>
        <c:noMultiLvlLbl val="0"/>
      </c:catAx>
      <c:valAx>
        <c:axId val="879566271"/>
        <c:scaling>
          <c:orientation val="minMax"/>
          <c:min val="0.15"/>
        </c:scaling>
        <c:delete val="1"/>
        <c:axPos val="l"/>
        <c:numFmt formatCode="0%" sourceLinked="0"/>
        <c:majorTickMark val="out"/>
        <c:minorTickMark val="none"/>
        <c:tickLblPos val="nextTo"/>
        <c:crossAx val="879573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33710980726092E-2"/>
          <c:y val="7.0482493980092473E-2"/>
          <c:w val="0.93006631397637796"/>
          <c:h val="0.8256619113660582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C4F6"/>
              </a:solidFill>
              <a:ln>
                <a:noFill/>
              </a:ln>
              <a:effectLst/>
            </c:spPr>
            <c:extLst>
              <c:ext xmlns:c16="http://schemas.microsoft.com/office/drawing/2014/chart" uri="{C3380CC4-5D6E-409C-BE32-E72D297353CC}">
                <c16:uniqueId val="{00000001-DDF2-9943-B050-1461EB0FB0F0}"/>
              </c:ext>
            </c:extLst>
          </c:dPt>
          <c:dPt>
            <c:idx val="1"/>
            <c:invertIfNegative val="0"/>
            <c:bubble3D val="0"/>
            <c:spPr>
              <a:solidFill>
                <a:srgbClr val="ED3C8D"/>
              </a:solidFill>
              <a:ln>
                <a:noFill/>
              </a:ln>
              <a:effectLst/>
            </c:spPr>
            <c:extLst>
              <c:ext xmlns:c16="http://schemas.microsoft.com/office/drawing/2014/chart" uri="{C3380CC4-5D6E-409C-BE32-E72D297353CC}">
                <c16:uniqueId val="{00000003-DDF2-9943-B050-1461EB0FB0F0}"/>
              </c:ext>
            </c:extLst>
          </c:dPt>
          <c:dLbls>
            <c:dLbl>
              <c:idx val="0"/>
              <c:tx>
                <c:rich>
                  <a:bodyPr/>
                  <a:lstStyle/>
                  <a:p>
                    <a:r>
                      <a:rPr lang="en-US"/>
                      <a:t>1:18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DF2-9943-B050-1461EB0FB0F0}"/>
                </c:ext>
              </c:extLst>
            </c:dLbl>
            <c:dLbl>
              <c:idx val="1"/>
              <c:tx>
                <c:rich>
                  <a:bodyPr/>
                  <a:lstStyle/>
                  <a:p>
                    <a:r>
                      <a:rPr lang="en-US"/>
                      <a:t>0:52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DF2-9943-B050-1461EB0FB0F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Premium Video Platforms</c:v>
                </c:pt>
                <c:pt idx="1">
                  <c:v>YouTube</c:v>
                </c:pt>
              </c:strCache>
            </c:strRef>
          </c:cat>
          <c:val>
            <c:numRef>
              <c:f>Sheet1!$B$2:$B$3</c:f>
              <c:numCache>
                <c:formatCode>0.00</c:formatCode>
                <c:ptCount val="2"/>
                <c:pt idx="0">
                  <c:v>1.3</c:v>
                </c:pt>
                <c:pt idx="1">
                  <c:v>0.87</c:v>
                </c:pt>
              </c:numCache>
            </c:numRef>
          </c:val>
          <c:extLst>
            <c:ext xmlns:c16="http://schemas.microsoft.com/office/drawing/2014/chart" uri="{C3380CC4-5D6E-409C-BE32-E72D297353CC}">
              <c16:uniqueId val="{00000004-DDF2-9943-B050-1461EB0FB0F0}"/>
            </c:ext>
          </c:extLst>
        </c:ser>
        <c:dLbls>
          <c:showLegendKey val="0"/>
          <c:showVal val="0"/>
          <c:showCatName val="0"/>
          <c:showSerName val="0"/>
          <c:showPercent val="0"/>
          <c:showBubbleSize val="0"/>
        </c:dLbls>
        <c:gapWidth val="219"/>
        <c:overlap val="-27"/>
        <c:axId val="2033972352"/>
        <c:axId val="2033970560"/>
      </c:barChart>
      <c:catAx>
        <c:axId val="2033972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itchFamily="2" charset="0"/>
                <a:ea typeface="+mn-ea"/>
                <a:cs typeface="+mn-cs"/>
              </a:defRPr>
            </a:pPr>
            <a:endParaRPr lang="en-US"/>
          </a:p>
        </c:txPr>
        <c:crossAx val="2033970560"/>
        <c:crosses val="autoZero"/>
        <c:auto val="1"/>
        <c:lblAlgn val="ctr"/>
        <c:lblOffset val="100"/>
        <c:noMultiLvlLbl val="0"/>
      </c:catAx>
      <c:valAx>
        <c:axId val="2033970560"/>
        <c:scaling>
          <c:orientation val="minMax"/>
          <c:min val="0"/>
        </c:scaling>
        <c:delete val="1"/>
        <c:axPos val="l"/>
        <c:numFmt formatCode="0.00" sourceLinked="1"/>
        <c:majorTickMark val="out"/>
        <c:minorTickMark val="none"/>
        <c:tickLblPos val="nextTo"/>
        <c:crossAx val="2033972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4EBEA4"/>
            </a:solidFill>
            <a:ln>
              <a:solidFill>
                <a:srgbClr val="1B1464"/>
              </a:solidFill>
            </a:ln>
          </c:spPr>
          <c:dPt>
            <c:idx val="0"/>
            <c:bubble3D val="0"/>
            <c:spPr>
              <a:solidFill>
                <a:srgbClr val="FFE600"/>
              </a:solidFill>
              <a:ln w="19050">
                <a:solidFill>
                  <a:srgbClr val="1B1464"/>
                </a:solidFill>
              </a:ln>
              <a:effectLst/>
            </c:spPr>
            <c:extLst>
              <c:ext xmlns:c16="http://schemas.microsoft.com/office/drawing/2014/chart" uri="{C3380CC4-5D6E-409C-BE32-E72D297353CC}">
                <c16:uniqueId val="{00000001-F66F-3145-A964-6C6118EB103E}"/>
              </c:ext>
            </c:extLst>
          </c:dPt>
          <c:dPt>
            <c:idx val="1"/>
            <c:bubble3D val="0"/>
            <c:spPr>
              <a:solidFill>
                <a:srgbClr val="FFE600"/>
              </a:solidFill>
              <a:ln w="19050">
                <a:solidFill>
                  <a:srgbClr val="1B1464"/>
                </a:solidFill>
              </a:ln>
              <a:effectLst/>
            </c:spPr>
            <c:extLst>
              <c:ext xmlns:c16="http://schemas.microsoft.com/office/drawing/2014/chart" uri="{C3380CC4-5D6E-409C-BE32-E72D297353CC}">
                <c16:uniqueId val="{00000003-F66F-3145-A964-6C6118EB103E}"/>
              </c:ext>
            </c:extLst>
          </c:dPt>
          <c:dPt>
            <c:idx val="2"/>
            <c:bubble3D val="0"/>
            <c:spPr>
              <a:solidFill>
                <a:srgbClr val="00C4F6"/>
              </a:solidFill>
              <a:ln w="19050">
                <a:solidFill>
                  <a:srgbClr val="1B1464"/>
                </a:solidFill>
              </a:ln>
              <a:effectLst/>
            </c:spPr>
            <c:extLst>
              <c:ext xmlns:c16="http://schemas.microsoft.com/office/drawing/2014/chart" uri="{C3380CC4-5D6E-409C-BE32-E72D297353CC}">
                <c16:uniqueId val="{00000005-F66F-3145-A964-6C6118EB103E}"/>
              </c:ext>
            </c:extLst>
          </c:dPt>
          <c:dPt>
            <c:idx val="3"/>
            <c:bubble3D val="0"/>
            <c:spPr>
              <a:solidFill>
                <a:srgbClr val="00C4F6"/>
              </a:solidFill>
              <a:ln w="19050">
                <a:solidFill>
                  <a:srgbClr val="1B1464"/>
                </a:solidFill>
              </a:ln>
              <a:effectLst/>
            </c:spPr>
            <c:extLst>
              <c:ext xmlns:c16="http://schemas.microsoft.com/office/drawing/2014/chart" uri="{C3380CC4-5D6E-409C-BE32-E72D297353CC}">
                <c16:uniqueId val="{00000007-F66F-3145-A964-6C6118EB103E}"/>
              </c:ext>
            </c:extLst>
          </c:dPt>
          <c:dLbls>
            <c:dLbl>
              <c:idx val="0"/>
              <c:layout>
                <c:manualLayout>
                  <c:x val="-0.2136822090470622"/>
                  <c:y val="0.26910032494157532"/>
                </c:manualLayout>
              </c:layout>
              <c:tx>
                <c:rich>
                  <a:bodyPr rot="0" spcFirstLastPara="1" vertOverflow="ellipsis" vert="horz" wrap="square" lIns="38100" tIns="19050" rIns="38100" bIns="19050" anchor="ctr" anchorCtr="1">
                    <a:noAutofit/>
                  </a:bodyPr>
                  <a:lstStyle/>
                  <a:p>
                    <a:pPr>
                      <a:defRPr sz="1197" b="1" i="0" u="none" strike="noStrike" kern="1200" baseline="0">
                        <a:solidFill>
                          <a:srgbClr val="1B1464"/>
                        </a:solidFill>
                        <a:latin typeface="Helvetica" pitchFamily="2" charset="0"/>
                        <a:ea typeface="+mn-ea"/>
                        <a:cs typeface="+mn-cs"/>
                      </a:defRPr>
                    </a:pPr>
                    <a:fld id="{3E23FA71-1197-491C-93F8-AFA0EA9DE307}" type="CATEGORYNAME">
                      <a:rPr lang="en-US" b="1" u="sng">
                        <a:latin typeface="Arial" panose="020B0604020202020204" pitchFamily="34" charset="0"/>
                      </a:rPr>
                      <a:pPr>
                        <a:defRPr b="1">
                          <a:solidFill>
                            <a:srgbClr val="1B1464"/>
                          </a:solidFill>
                          <a:latin typeface="Helvetica" pitchFamily="2" charset="0"/>
                        </a:defRPr>
                      </a:pPr>
                      <a:t>[CATEGORY NAME]</a:t>
                    </a:fld>
                    <a:r>
                      <a:rPr lang="en-US" baseline="0">
                        <a:latin typeface="Arial" panose="020B0604020202020204" pitchFamily="34" charset="0"/>
                      </a:rPr>
                      <a:t>
</a:t>
                    </a:r>
                    <a:fld id="{A9948EF0-4818-4B04-A532-5DB9E7560E55}" type="VALUE">
                      <a:rPr lang="en-US" sz="1600" baseline="0">
                        <a:latin typeface="Arial" panose="020B0604020202020204" pitchFamily="34" charset="0"/>
                      </a:rPr>
                      <a:pPr>
                        <a:defRPr b="1">
                          <a:solidFill>
                            <a:srgbClr val="1B1464"/>
                          </a:solidFill>
                          <a:latin typeface="Helvetica" pitchFamily="2" charset="0"/>
                        </a:defRPr>
                      </a:pPr>
                      <a:t>[VALUE]</a:t>
                    </a:fld>
                    <a:endParaRPr lang="en-US" baseline="0">
                      <a:latin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1B1464"/>
                      </a:solidFill>
                      <a:latin typeface="Helvetica"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545636219615004"/>
                      <c:h val="0.21076246108202018"/>
                    </c:manualLayout>
                  </c15:layout>
                  <c15:dlblFieldTable/>
                  <c15:showDataLabelsRange val="0"/>
                </c:ext>
                <c:ext xmlns:c16="http://schemas.microsoft.com/office/drawing/2014/chart" uri="{C3380CC4-5D6E-409C-BE32-E72D297353CC}">
                  <c16:uniqueId val="{00000001-F66F-3145-A964-6C6118EB103E}"/>
                </c:ext>
              </c:extLst>
            </c:dLbl>
            <c:dLbl>
              <c:idx val="1"/>
              <c:layout>
                <c:manualLayout>
                  <c:x val="4.9035895484994513E-2"/>
                  <c:y val="-0.12422296445940743"/>
                </c:manualLayout>
              </c:layout>
              <c:tx>
                <c:rich>
                  <a:bodyPr rot="0" spcFirstLastPara="1" vertOverflow="ellipsis" vert="horz" wrap="square" lIns="38100" tIns="19050" rIns="38100" bIns="19050" anchor="ctr" anchorCtr="1">
                    <a:noAutofit/>
                  </a:bodyPr>
                  <a:lstStyle/>
                  <a:p>
                    <a:pPr>
                      <a:defRPr sz="1197" b="1" i="0" u="none" strike="noStrike" kern="1200" baseline="0">
                        <a:solidFill>
                          <a:srgbClr val="1B1464"/>
                        </a:solidFill>
                        <a:latin typeface="Helvetica" pitchFamily="2" charset="0"/>
                        <a:ea typeface="+mn-ea"/>
                        <a:cs typeface="+mn-cs"/>
                      </a:defRPr>
                    </a:pPr>
                    <a:fld id="{C1A086C5-FF80-44DC-933F-6FB527FD7C36}" type="CATEGORYNAME">
                      <a:rPr lang="en-US" u="sng">
                        <a:latin typeface="Arial" panose="020B0604020202020204" pitchFamily="34" charset="0"/>
                      </a:rPr>
                      <a:pPr>
                        <a:defRPr b="1">
                          <a:solidFill>
                            <a:srgbClr val="1B1464"/>
                          </a:solidFill>
                          <a:latin typeface="Helvetica" pitchFamily="2" charset="0"/>
                        </a:defRPr>
                      </a:pPr>
                      <a:t>[CATEGORY NAME]</a:t>
                    </a:fld>
                    <a:r>
                      <a:rPr lang="en-US" baseline="0">
                        <a:latin typeface="Arial" panose="020B0604020202020204" pitchFamily="34" charset="0"/>
                      </a:rPr>
                      <a:t>
</a:t>
                    </a:r>
                    <a:fld id="{ACB331D6-C1AD-4979-B6D8-10C4312A3013}" type="VALUE">
                      <a:rPr lang="en-US" sz="1600" baseline="0">
                        <a:latin typeface="Arial" panose="020B0604020202020204" pitchFamily="34" charset="0"/>
                      </a:rPr>
                      <a:pPr>
                        <a:defRPr b="1">
                          <a:solidFill>
                            <a:srgbClr val="1B1464"/>
                          </a:solidFill>
                          <a:latin typeface="Helvetica" pitchFamily="2" charset="0"/>
                        </a:defRPr>
                      </a:pPr>
                      <a:t>[VALUE]</a:t>
                    </a:fld>
                    <a:endParaRPr lang="en-US" baseline="0">
                      <a:latin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1B1464"/>
                      </a:solidFill>
                      <a:latin typeface="Helvetica"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227990365628412"/>
                      <c:h val="0.3029366554398924"/>
                    </c:manualLayout>
                  </c15:layout>
                  <c15:dlblFieldTable/>
                  <c15:showDataLabelsRange val="0"/>
                </c:ext>
                <c:ext xmlns:c16="http://schemas.microsoft.com/office/drawing/2014/chart" uri="{C3380CC4-5D6E-409C-BE32-E72D297353CC}">
                  <c16:uniqueId val="{00000003-F66F-3145-A964-6C6118EB103E}"/>
                </c:ext>
              </c:extLst>
            </c:dLbl>
            <c:dLbl>
              <c:idx val="2"/>
              <c:layout>
                <c:manualLayout>
                  <c:x val="-1.8822726697646234E-2"/>
                  <c:y val="6.0332568132175919E-2"/>
                </c:manualLayout>
              </c:layout>
              <c:tx>
                <c:rich>
                  <a:bodyPr/>
                  <a:lstStyle/>
                  <a:p>
                    <a:fld id="{902451F7-1A3D-4D04-AC26-627E2FC944D1}" type="CATEGORYNAME">
                      <a:rPr lang="en-US" u="sng">
                        <a:latin typeface="Arial" panose="020B0604020202020204" pitchFamily="34" charset="0"/>
                      </a:rPr>
                      <a:pPr/>
                      <a:t>[CATEGORY NAME]</a:t>
                    </a:fld>
                    <a:r>
                      <a:rPr lang="en-US" baseline="0">
                        <a:latin typeface="Arial" panose="020B0604020202020204" pitchFamily="34" charset="0"/>
                      </a:rPr>
                      <a:t>
</a:t>
                    </a:r>
                    <a:fld id="{0E7A800C-9009-496F-8221-67ADAB1D4FF7}" type="VALUE">
                      <a:rPr lang="en-US" sz="1600" baseline="0">
                        <a:latin typeface="Arial" panose="020B0604020202020204" pitchFamily="34" charset="0"/>
                      </a:rPr>
                      <a:pPr/>
                      <a:t>[VALUE]</a:t>
                    </a:fld>
                    <a:endParaRPr lang="en-US" baseline="0">
                      <a:latin typeface="Arial" panose="020B0604020202020204" pitchFamily="34" charset="0"/>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9092375394425051"/>
                      <c:h val="0.11378005019831265"/>
                    </c:manualLayout>
                  </c15:layout>
                  <c15:dlblFieldTable/>
                  <c15:showDataLabelsRange val="0"/>
                </c:ext>
                <c:ext xmlns:c16="http://schemas.microsoft.com/office/drawing/2014/chart" uri="{C3380CC4-5D6E-409C-BE32-E72D297353CC}">
                  <c16:uniqueId val="{00000005-F66F-3145-A964-6C6118EB103E}"/>
                </c:ext>
              </c:extLst>
            </c:dLbl>
            <c:dLbl>
              <c:idx val="3"/>
              <c:layout>
                <c:manualLayout>
                  <c:x val="-4.0964895816814076E-2"/>
                  <c:y val="6.2569297344327469E-3"/>
                </c:manualLayout>
              </c:layout>
              <c:tx>
                <c:rich>
                  <a:bodyPr rot="0" spcFirstLastPara="1" vertOverflow="ellipsis" vert="horz" wrap="square" lIns="38100" tIns="19050" rIns="38100" bIns="19050" anchor="ctr" anchorCtr="1">
                    <a:noAutofit/>
                  </a:bodyPr>
                  <a:lstStyle/>
                  <a:p>
                    <a:pPr>
                      <a:defRPr sz="1197" b="1" i="0" u="none" strike="noStrike" kern="1200" baseline="0">
                        <a:solidFill>
                          <a:srgbClr val="1B1464"/>
                        </a:solidFill>
                        <a:latin typeface="Helvetica" pitchFamily="2" charset="0"/>
                        <a:ea typeface="+mn-ea"/>
                        <a:cs typeface="+mn-cs"/>
                      </a:defRPr>
                    </a:pPr>
                    <a:fld id="{DF8BE790-2D9C-434A-8049-8F69C3B000C5}" type="CATEGORYNAME">
                      <a:rPr lang="en-US" u="sng">
                        <a:latin typeface="Arial" panose="020B0604020202020204" pitchFamily="34" charset="0"/>
                      </a:rPr>
                      <a:pPr>
                        <a:defRPr b="1">
                          <a:solidFill>
                            <a:srgbClr val="1B1464"/>
                          </a:solidFill>
                          <a:latin typeface="Helvetica" pitchFamily="2" charset="0"/>
                        </a:defRPr>
                      </a:pPr>
                      <a:t>[CATEGORY NAME]</a:t>
                    </a:fld>
                    <a:r>
                      <a:rPr lang="en-US" baseline="0">
                        <a:latin typeface="Arial" panose="020B0604020202020204" pitchFamily="34" charset="0"/>
                      </a:rPr>
                      <a:t>
</a:t>
                    </a:r>
                    <a:fld id="{5AFE0B04-A848-45EF-B3A9-4A7630846F72}" type="VALUE">
                      <a:rPr lang="en-US" sz="1600" baseline="0">
                        <a:latin typeface="Arial" panose="020B0604020202020204" pitchFamily="34" charset="0"/>
                      </a:rPr>
                      <a:pPr>
                        <a:defRPr b="1">
                          <a:solidFill>
                            <a:srgbClr val="1B1464"/>
                          </a:solidFill>
                          <a:latin typeface="Helvetica" pitchFamily="2" charset="0"/>
                        </a:defRPr>
                      </a:pPr>
                      <a:t>[VALUE]</a:t>
                    </a:fld>
                    <a:endParaRPr lang="en-US" baseline="0">
                      <a:latin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1B1464"/>
                      </a:solidFill>
                      <a:latin typeface="Helvetica" pitchFamily="2"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8782480824599804"/>
                      <c:h val="0.17236856075096951"/>
                    </c:manualLayout>
                  </c15:layout>
                  <c15:dlblFieldTable/>
                  <c15:showDataLabelsRange val="0"/>
                </c:ext>
                <c:ext xmlns:c16="http://schemas.microsoft.com/office/drawing/2014/chart" uri="{C3380CC4-5D6E-409C-BE32-E72D297353CC}">
                  <c16:uniqueId val="{00000007-F66F-3145-A964-6C6118EB103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itchFamily="2"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Super Short Session</c:v>
                </c:pt>
                <c:pt idx="1">
                  <c:v>Short Session</c:v>
                </c:pt>
                <c:pt idx="2">
                  <c:v>Medium Session</c:v>
                </c:pt>
                <c:pt idx="3">
                  <c:v>Long Session</c:v>
                </c:pt>
              </c:strCache>
            </c:strRef>
          </c:cat>
          <c:val>
            <c:numRef>
              <c:f>Sheet1!$B$2:$B$5</c:f>
              <c:numCache>
                <c:formatCode>0%</c:formatCode>
                <c:ptCount val="4"/>
                <c:pt idx="0">
                  <c:v>0.35199999999999998</c:v>
                </c:pt>
                <c:pt idx="1">
                  <c:v>0.40200000000000002</c:v>
                </c:pt>
                <c:pt idx="2">
                  <c:v>0.158</c:v>
                </c:pt>
                <c:pt idx="3">
                  <c:v>8.6999999999999994E-2</c:v>
                </c:pt>
              </c:numCache>
            </c:numRef>
          </c:val>
          <c:extLst>
            <c:ext xmlns:c16="http://schemas.microsoft.com/office/drawing/2014/chart" uri="{C3380CC4-5D6E-409C-BE32-E72D297353CC}">
              <c16:uniqueId val="{00000008-F66F-3145-A964-6C6118EB103E}"/>
            </c:ext>
          </c:extLst>
        </c:ser>
        <c:dLbls>
          <c:dLblPos val="ctr"/>
          <c:showLegendKey val="0"/>
          <c:showVal val="1"/>
          <c:showCatName val="0"/>
          <c:showSerName val="0"/>
          <c:showPercent val="0"/>
          <c:showBubbleSize val="0"/>
          <c:showLeaderLines val="1"/>
        </c:dLbls>
        <c:firstSliceAng val="34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83102354984125E-3"/>
          <c:y val="0.19081258526497466"/>
          <c:w val="0.99771689764501592"/>
          <c:h val="0.70981502436000676"/>
        </c:manualLayout>
      </c:layout>
      <c:barChart>
        <c:barDir val="col"/>
        <c:grouping val="clustered"/>
        <c:varyColors val="0"/>
        <c:ser>
          <c:idx val="0"/>
          <c:order val="0"/>
          <c:tx>
            <c:strRef>
              <c:f>Sheet1!$B$1</c:f>
              <c:strCache>
                <c:ptCount val="1"/>
                <c:pt idx="0">
                  <c:v>Premium Video Platforms</c:v>
                </c:pt>
              </c:strCache>
            </c:strRef>
          </c:tx>
          <c:spPr>
            <a:solidFill>
              <a:srgbClr val="00C4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Super Short Session</c:v>
                </c:pt>
                <c:pt idx="1">
                  <c:v>Short Session</c:v>
                </c:pt>
                <c:pt idx="2">
                  <c:v>Medium Session</c:v>
                </c:pt>
                <c:pt idx="3">
                  <c:v>Long Session</c:v>
                </c:pt>
              </c:strCache>
            </c:strRef>
          </c:cat>
          <c:val>
            <c:numRef>
              <c:f>Sheet1!$B$2:$B$5</c:f>
              <c:numCache>
                <c:formatCode>General</c:formatCode>
                <c:ptCount val="4"/>
                <c:pt idx="0">
                  <c:v>114.3</c:v>
                </c:pt>
                <c:pt idx="1">
                  <c:v>113.3</c:v>
                </c:pt>
                <c:pt idx="2">
                  <c:v>108.2</c:v>
                </c:pt>
                <c:pt idx="3">
                  <c:v>101.6</c:v>
                </c:pt>
              </c:numCache>
            </c:numRef>
          </c:val>
          <c:extLst>
            <c:ext xmlns:c16="http://schemas.microsoft.com/office/drawing/2014/chart" uri="{C3380CC4-5D6E-409C-BE32-E72D297353CC}">
              <c16:uniqueId val="{00000000-973E-6446-8204-E9EBADE39886}"/>
            </c:ext>
          </c:extLst>
        </c:ser>
        <c:ser>
          <c:idx val="1"/>
          <c:order val="1"/>
          <c:tx>
            <c:strRef>
              <c:f>Sheet1!$C$1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Super Short Session</c:v>
                </c:pt>
                <c:pt idx="1">
                  <c:v>Short Session</c:v>
                </c:pt>
                <c:pt idx="2">
                  <c:v>Medium Session</c:v>
                </c:pt>
                <c:pt idx="3">
                  <c:v>Long Session</c:v>
                </c:pt>
              </c:strCache>
            </c:strRef>
          </c:cat>
          <c:val>
            <c:numRef>
              <c:f>Sheet1!$C$2:$C$5</c:f>
              <c:numCache>
                <c:formatCode>0.0</c:formatCode>
                <c:ptCount val="4"/>
                <c:pt idx="0">
                  <c:v>96.1</c:v>
                </c:pt>
                <c:pt idx="1">
                  <c:v>100</c:v>
                </c:pt>
                <c:pt idx="2">
                  <c:v>93.9</c:v>
                </c:pt>
                <c:pt idx="3">
                  <c:v>89.8</c:v>
                </c:pt>
              </c:numCache>
            </c:numRef>
          </c:val>
          <c:extLst>
            <c:ext xmlns:c16="http://schemas.microsoft.com/office/drawing/2014/chart" uri="{C3380CC4-5D6E-409C-BE32-E72D297353CC}">
              <c16:uniqueId val="{00000001-973E-6446-8204-E9EBADE39886}"/>
            </c:ext>
          </c:extLst>
        </c:ser>
        <c:dLbls>
          <c:dLblPos val="outEnd"/>
          <c:showLegendKey val="0"/>
          <c:showVal val="1"/>
          <c:showCatName val="0"/>
          <c:showSerName val="0"/>
          <c:showPercent val="0"/>
          <c:showBubbleSize val="0"/>
        </c:dLbls>
        <c:gapWidth val="219"/>
        <c:overlap val="-27"/>
        <c:axId val="32679551"/>
        <c:axId val="37729855"/>
      </c:barChart>
      <c:catAx>
        <c:axId val="32679551"/>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0" i="0" u="none" strike="noStrike" kern="1200" baseline="0">
                <a:solidFill>
                  <a:srgbClr val="1B1464"/>
                </a:solidFill>
                <a:latin typeface="Helvetica" pitchFamily="2" charset="0"/>
                <a:ea typeface="+mn-ea"/>
                <a:cs typeface="+mn-cs"/>
              </a:defRPr>
            </a:pPr>
            <a:endParaRPr lang="en-US"/>
          </a:p>
        </c:txPr>
        <c:crossAx val="37729855"/>
        <c:crosses val="autoZero"/>
        <c:auto val="1"/>
        <c:lblAlgn val="ctr"/>
        <c:lblOffset val="100"/>
        <c:noMultiLvlLbl val="0"/>
      </c:catAx>
      <c:valAx>
        <c:axId val="37729855"/>
        <c:scaling>
          <c:orientation val="minMax"/>
          <c:min val="50"/>
        </c:scaling>
        <c:delete val="1"/>
        <c:axPos val="l"/>
        <c:numFmt formatCode="General" sourceLinked="1"/>
        <c:majorTickMark val="out"/>
        <c:minorTickMark val="none"/>
        <c:tickLblPos val="nextTo"/>
        <c:crossAx val="32679551"/>
        <c:crosses val="autoZero"/>
        <c:crossBetween val="between"/>
      </c:valAx>
      <c:spPr>
        <a:noFill/>
        <a:ln>
          <a:noFill/>
        </a:ln>
        <a:effectLst/>
      </c:spPr>
    </c:plotArea>
    <c:legend>
      <c:legendPos val="b"/>
      <c:layout>
        <c:manualLayout>
          <c:xMode val="edge"/>
          <c:yMode val="edge"/>
          <c:x val="0.32895173955950591"/>
          <c:y val="2.9211427384177933E-3"/>
          <c:w val="0.30852675742717067"/>
          <c:h val="6.1204190425981977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03303257918099E-2"/>
          <c:y val="0.10565074966778273"/>
          <c:w val="0.95249772041450653"/>
          <c:h val="0.55304199933905263"/>
        </c:manualLayout>
      </c:layout>
      <c:lineChart>
        <c:grouping val="standard"/>
        <c:varyColors val="0"/>
        <c:ser>
          <c:idx val="0"/>
          <c:order val="0"/>
          <c:tx>
            <c:strRef>
              <c:f>Sheet1!$B$1</c:f>
              <c:strCache>
                <c:ptCount val="1"/>
                <c:pt idx="0">
                  <c:v>Super Short Session</c:v>
                </c:pt>
              </c:strCache>
            </c:strRef>
          </c:tx>
          <c:spPr>
            <a:ln w="28575" cap="rnd">
              <a:noFill/>
              <a:round/>
            </a:ln>
            <a:effectLst/>
          </c:spPr>
          <c:marker>
            <c:symbol val="circle"/>
            <c:size val="5"/>
            <c:spPr>
              <a:solidFill>
                <a:srgbClr val="1B1464"/>
              </a:solidFill>
              <a:ln w="9525">
                <a:noFill/>
              </a:ln>
              <a:effectLst/>
            </c:spPr>
          </c:marker>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Sheet1!$B$2:$B$20</c:f>
              <c:numCache>
                <c:formatCode>0</c:formatCode>
                <c:ptCount val="19"/>
                <c:pt idx="0">
                  <c:v>115.90909090909092</c:v>
                </c:pt>
                <c:pt idx="1">
                  <c:v>125.45454545454547</c:v>
                </c:pt>
                <c:pt idx="2">
                  <c:v>110.22727272727273</c:v>
                </c:pt>
                <c:pt idx="3">
                  <c:v>110.90909090909091</c:v>
                </c:pt>
                <c:pt idx="4">
                  <c:v>123.40909090909091</c:v>
                </c:pt>
                <c:pt idx="5">
                  <c:v>113.40909090909091</c:v>
                </c:pt>
                <c:pt idx="6">
                  <c:v>107.27272727272728</c:v>
                </c:pt>
                <c:pt idx="7">
                  <c:v>120.90909090909092</c:v>
                </c:pt>
                <c:pt idx="8">
                  <c:v>122.04545454545455</c:v>
                </c:pt>
                <c:pt idx="9">
                  <c:v>114.77272727272727</c:v>
                </c:pt>
                <c:pt idx="10">
                  <c:v>98.86363636363636</c:v>
                </c:pt>
                <c:pt idx="12">
                  <c:v>115.22727272727273</c:v>
                </c:pt>
                <c:pt idx="13">
                  <c:v>114.31818181818181</c:v>
                </c:pt>
                <c:pt idx="14">
                  <c:v>105.22727272727272</c:v>
                </c:pt>
                <c:pt idx="15">
                  <c:v>112.04545454545453</c:v>
                </c:pt>
                <c:pt idx="16">
                  <c:v>118.86363636363637</c:v>
                </c:pt>
                <c:pt idx="17">
                  <c:v>114.77272727272727</c:v>
                </c:pt>
                <c:pt idx="18">
                  <c:v>96.136363636363626</c:v>
                </c:pt>
              </c:numCache>
            </c:numRef>
          </c:val>
          <c:smooth val="0"/>
          <c:extLst>
            <c:ext xmlns:c16="http://schemas.microsoft.com/office/drawing/2014/chart" uri="{C3380CC4-5D6E-409C-BE32-E72D297353CC}">
              <c16:uniqueId val="{00000000-D5E6-A943-9E48-F45E7316D796}"/>
            </c:ext>
          </c:extLst>
        </c:ser>
        <c:ser>
          <c:idx val="1"/>
          <c:order val="1"/>
          <c:tx>
            <c:strRef>
              <c:f>Sheet1!$C$1</c:f>
              <c:strCache>
                <c:ptCount val="1"/>
                <c:pt idx="0">
                  <c:v>Short Session</c:v>
                </c:pt>
              </c:strCache>
            </c:strRef>
          </c:tx>
          <c:spPr>
            <a:ln w="28575" cap="rnd">
              <a:noFill/>
              <a:round/>
            </a:ln>
            <a:effectLst/>
          </c:spPr>
          <c:marker>
            <c:symbol val="circle"/>
            <c:size val="5"/>
            <c:spPr>
              <a:solidFill>
                <a:srgbClr val="4EBEA4"/>
              </a:solidFill>
              <a:ln w="9525">
                <a:noFill/>
              </a:ln>
              <a:effectLst/>
            </c:spPr>
          </c:marker>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Sheet1!$C$2:$C$20</c:f>
              <c:numCache>
                <c:formatCode>0</c:formatCode>
                <c:ptCount val="19"/>
                <c:pt idx="0">
                  <c:v>119.09090909090909</c:v>
                </c:pt>
                <c:pt idx="1">
                  <c:v>124.31818181818181</c:v>
                </c:pt>
                <c:pt idx="2">
                  <c:v>93.409090909090907</c:v>
                </c:pt>
                <c:pt idx="3">
                  <c:v>111.81818181818181</c:v>
                </c:pt>
                <c:pt idx="4">
                  <c:v>124.31818181818181</c:v>
                </c:pt>
                <c:pt idx="5">
                  <c:v>110.90909090909091</c:v>
                </c:pt>
                <c:pt idx="6">
                  <c:v>112.27272727272728</c:v>
                </c:pt>
                <c:pt idx="7">
                  <c:v>122.72727272727273</c:v>
                </c:pt>
                <c:pt idx="8">
                  <c:v>121.59090909090911</c:v>
                </c:pt>
                <c:pt idx="9">
                  <c:v>115.68181818181817</c:v>
                </c:pt>
                <c:pt idx="10">
                  <c:v>95.227272727272734</c:v>
                </c:pt>
                <c:pt idx="11">
                  <c:v>133.63636363636363</c:v>
                </c:pt>
                <c:pt idx="12">
                  <c:v>103.86363636363636</c:v>
                </c:pt>
                <c:pt idx="13">
                  <c:v>111.59090909090909</c:v>
                </c:pt>
                <c:pt idx="14">
                  <c:v>102.27272727272727</c:v>
                </c:pt>
                <c:pt idx="15">
                  <c:v>105.45454545454547</c:v>
                </c:pt>
                <c:pt idx="16">
                  <c:v>110.22727272727273</c:v>
                </c:pt>
                <c:pt idx="17">
                  <c:v>120.68181818181817</c:v>
                </c:pt>
                <c:pt idx="18">
                  <c:v>100</c:v>
                </c:pt>
              </c:numCache>
            </c:numRef>
          </c:val>
          <c:smooth val="0"/>
          <c:extLst>
            <c:ext xmlns:c16="http://schemas.microsoft.com/office/drawing/2014/chart" uri="{C3380CC4-5D6E-409C-BE32-E72D297353CC}">
              <c16:uniqueId val="{00000001-D5E6-A943-9E48-F45E7316D796}"/>
            </c:ext>
          </c:extLst>
        </c:ser>
        <c:ser>
          <c:idx val="2"/>
          <c:order val="2"/>
          <c:tx>
            <c:strRef>
              <c:f>Sheet1!$D$1</c:f>
              <c:strCache>
                <c:ptCount val="1"/>
                <c:pt idx="0">
                  <c:v>Medium Session</c:v>
                </c:pt>
              </c:strCache>
            </c:strRef>
          </c:tx>
          <c:spPr>
            <a:ln w="28575" cap="rnd">
              <a:noFill/>
              <a:round/>
            </a:ln>
            <a:effectLst/>
          </c:spPr>
          <c:marker>
            <c:symbol val="circle"/>
            <c:size val="5"/>
            <c:spPr>
              <a:solidFill>
                <a:srgbClr val="A343FF"/>
              </a:solidFill>
              <a:ln w="9525">
                <a:noFill/>
              </a:ln>
              <a:effectLst/>
            </c:spPr>
          </c:marker>
          <c:dPt>
            <c:idx val="0"/>
            <c:marker>
              <c:symbol val="circle"/>
              <c:size val="5"/>
              <c:spPr>
                <a:solidFill>
                  <a:srgbClr val="A343FF"/>
                </a:solidFill>
                <a:ln w="9525">
                  <a:noFill/>
                </a:ln>
                <a:effectLst/>
              </c:spPr>
            </c:marker>
            <c:bubble3D val="0"/>
            <c:extLst>
              <c:ext xmlns:c16="http://schemas.microsoft.com/office/drawing/2014/chart" uri="{C3380CC4-5D6E-409C-BE32-E72D297353CC}">
                <c16:uniqueId val="{0000000F-D5E6-A943-9E48-F45E7316D796}"/>
              </c:ext>
            </c:extLst>
          </c:dPt>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Sheet1!$D$2:$D$20</c:f>
              <c:numCache>
                <c:formatCode>0</c:formatCode>
                <c:ptCount val="19"/>
                <c:pt idx="0">
                  <c:v>111.13636363636363</c:v>
                </c:pt>
                <c:pt idx="1">
                  <c:v>123.86363636363637</c:v>
                </c:pt>
                <c:pt idx="2">
                  <c:v>89.545454545454547</c:v>
                </c:pt>
                <c:pt idx="3">
                  <c:v>105.68181818181819</c:v>
                </c:pt>
                <c:pt idx="4">
                  <c:v>118.86363636363637</c:v>
                </c:pt>
                <c:pt idx="5">
                  <c:v>102.27272727272727</c:v>
                </c:pt>
                <c:pt idx="6">
                  <c:v>110.68181818181817</c:v>
                </c:pt>
                <c:pt idx="7">
                  <c:v>112.5</c:v>
                </c:pt>
                <c:pt idx="8">
                  <c:v>114.54545454545455</c:v>
                </c:pt>
                <c:pt idx="9">
                  <c:v>107.04545454545453</c:v>
                </c:pt>
                <c:pt idx="10">
                  <c:v>90</c:v>
                </c:pt>
                <c:pt idx="11">
                  <c:v>135.45454545454544</c:v>
                </c:pt>
                <c:pt idx="12">
                  <c:v>95.454545454545453</c:v>
                </c:pt>
                <c:pt idx="13">
                  <c:v>100.68181818181819</c:v>
                </c:pt>
                <c:pt idx="14">
                  <c:v>101.13636363636364</c:v>
                </c:pt>
                <c:pt idx="15">
                  <c:v>109.09090909090908</c:v>
                </c:pt>
                <c:pt idx="16">
                  <c:v>103.63636363636364</c:v>
                </c:pt>
                <c:pt idx="17">
                  <c:v>116.59090909090909</c:v>
                </c:pt>
                <c:pt idx="18">
                  <c:v>93.86363636363636</c:v>
                </c:pt>
              </c:numCache>
            </c:numRef>
          </c:val>
          <c:smooth val="0"/>
          <c:extLst>
            <c:ext xmlns:c16="http://schemas.microsoft.com/office/drawing/2014/chart" uri="{C3380CC4-5D6E-409C-BE32-E72D297353CC}">
              <c16:uniqueId val="{00000002-D5E6-A943-9E48-F45E7316D796}"/>
            </c:ext>
          </c:extLst>
        </c:ser>
        <c:ser>
          <c:idx val="3"/>
          <c:order val="3"/>
          <c:tx>
            <c:strRef>
              <c:f>Sheet1!$E$1</c:f>
              <c:strCache>
                <c:ptCount val="1"/>
                <c:pt idx="0">
                  <c:v>Long Session</c:v>
                </c:pt>
              </c:strCache>
            </c:strRef>
          </c:tx>
          <c:spPr>
            <a:ln w="28575" cap="rnd">
              <a:noFill/>
              <a:round/>
            </a:ln>
            <a:effectLst/>
          </c:spPr>
          <c:marker>
            <c:symbol val="circle"/>
            <c:size val="5"/>
            <c:spPr>
              <a:solidFill>
                <a:srgbClr val="FF6E30"/>
              </a:solidFill>
              <a:ln w="9525">
                <a:noFill/>
              </a:ln>
              <a:effectLst/>
            </c:spPr>
          </c:marker>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Sheet1!$E$2:$E$20</c:f>
              <c:numCache>
                <c:formatCode>General</c:formatCode>
                <c:ptCount val="19"/>
                <c:pt idx="0" formatCode="0">
                  <c:v>103.86363636363636</c:v>
                </c:pt>
                <c:pt idx="2" formatCode="0">
                  <c:v>85</c:v>
                </c:pt>
                <c:pt idx="3" formatCode="0">
                  <c:v>102.04545454545455</c:v>
                </c:pt>
                <c:pt idx="4" formatCode="0">
                  <c:v>110.90909090909091</c:v>
                </c:pt>
                <c:pt idx="5" formatCode="0">
                  <c:v>95.909090909090907</c:v>
                </c:pt>
                <c:pt idx="6" formatCode="0">
                  <c:v>109.77272727272727</c:v>
                </c:pt>
                <c:pt idx="7" formatCode="0">
                  <c:v>97.272727272727266</c:v>
                </c:pt>
                <c:pt idx="8" formatCode="0">
                  <c:v>109.77272727272727</c:v>
                </c:pt>
                <c:pt idx="9" formatCode="0">
                  <c:v>119.31818181818181</c:v>
                </c:pt>
                <c:pt idx="10" formatCode="0">
                  <c:v>90</c:v>
                </c:pt>
                <c:pt idx="12" formatCode="0">
                  <c:v>94.545454545454547</c:v>
                </c:pt>
                <c:pt idx="13" formatCode="0">
                  <c:v>87.954545454545453</c:v>
                </c:pt>
                <c:pt idx="14" formatCode="0">
                  <c:v>95.227272727272734</c:v>
                </c:pt>
                <c:pt idx="15" formatCode="0">
                  <c:v>115.22727272727273</c:v>
                </c:pt>
                <c:pt idx="16" formatCode="0">
                  <c:v>90.227272727272734</c:v>
                </c:pt>
                <c:pt idx="17" formatCode="0">
                  <c:v>119.31818181818181</c:v>
                </c:pt>
                <c:pt idx="18" formatCode="0">
                  <c:v>89.77272727272728</c:v>
                </c:pt>
              </c:numCache>
            </c:numRef>
          </c:val>
          <c:smooth val="0"/>
          <c:extLst>
            <c:ext xmlns:c16="http://schemas.microsoft.com/office/drawing/2014/chart" uri="{C3380CC4-5D6E-409C-BE32-E72D297353CC}">
              <c16:uniqueId val="{00000003-D5E6-A943-9E48-F45E7316D796}"/>
            </c:ext>
          </c:extLst>
        </c:ser>
        <c:dLbls>
          <c:showLegendKey val="0"/>
          <c:showVal val="0"/>
          <c:showCatName val="0"/>
          <c:showSerName val="0"/>
          <c:showPercent val="0"/>
          <c:showBubbleSize val="0"/>
        </c:dLbls>
        <c:marker val="1"/>
        <c:smooth val="0"/>
        <c:axId val="487619007"/>
        <c:axId val="487615871"/>
      </c:lineChart>
      <c:catAx>
        <c:axId val="487619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900" b="1" i="0" u="none" strike="noStrike" kern="1200" baseline="0">
                <a:solidFill>
                  <a:srgbClr val="1B1464"/>
                </a:solidFill>
                <a:latin typeface="Helvetica" pitchFamily="2" charset="0"/>
                <a:ea typeface="+mn-ea"/>
                <a:cs typeface="+mn-cs"/>
              </a:defRPr>
            </a:pPr>
            <a:endParaRPr lang="en-US"/>
          </a:p>
        </c:txPr>
        <c:crossAx val="487615871"/>
        <c:crosses val="autoZero"/>
        <c:auto val="1"/>
        <c:lblAlgn val="ctr"/>
        <c:lblOffset val="100"/>
        <c:noMultiLvlLbl val="0"/>
      </c:catAx>
      <c:valAx>
        <c:axId val="487615871"/>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1B1464"/>
                </a:solidFill>
                <a:latin typeface="Helvetica" pitchFamily="2" charset="0"/>
                <a:ea typeface="+mn-ea"/>
                <a:cs typeface="+mn-cs"/>
              </a:defRPr>
            </a:pPr>
            <a:endParaRPr lang="en-US"/>
          </a:p>
        </c:txPr>
        <c:crossAx val="487619007"/>
        <c:crosses val="autoZero"/>
        <c:crossBetween val="between"/>
      </c:valAx>
      <c:spPr>
        <a:noFill/>
        <a:ln>
          <a:noFill/>
        </a:ln>
        <a:effectLst/>
      </c:spPr>
    </c:plotArea>
    <c:legend>
      <c:legendPos val="b"/>
      <c:layout>
        <c:manualLayout>
          <c:xMode val="edge"/>
          <c:yMode val="edge"/>
          <c:x val="0.22407094417766307"/>
          <c:y val="1.0327599048285262E-3"/>
          <c:w val="0.69713960247354867"/>
          <c:h val="5.811963357109189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itchFamily="2"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33710980726092E-2"/>
          <c:y val="7.0482493980092473E-2"/>
          <c:w val="0.93006631397637796"/>
          <c:h val="0.8256619113660582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C4F6"/>
              </a:solidFill>
              <a:ln>
                <a:noFill/>
              </a:ln>
              <a:effectLst/>
            </c:spPr>
            <c:extLst>
              <c:ext xmlns:c16="http://schemas.microsoft.com/office/drawing/2014/chart" uri="{C3380CC4-5D6E-409C-BE32-E72D297353CC}">
                <c16:uniqueId val="{00000001-DDF2-9943-B050-1461EB0FB0F0}"/>
              </c:ext>
            </c:extLst>
          </c:dPt>
          <c:dPt>
            <c:idx val="1"/>
            <c:invertIfNegative val="0"/>
            <c:bubble3D val="0"/>
            <c:spPr>
              <a:solidFill>
                <a:srgbClr val="ED3C8D"/>
              </a:solidFill>
              <a:ln>
                <a:noFill/>
              </a:ln>
              <a:effectLst/>
            </c:spPr>
            <c:extLst>
              <c:ext xmlns:c16="http://schemas.microsoft.com/office/drawing/2014/chart" uri="{C3380CC4-5D6E-409C-BE32-E72D297353CC}">
                <c16:uniqueId val="{00000003-DDF2-9943-B050-1461EB0FB0F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Premium Video Platforms</c:v>
                </c:pt>
                <c:pt idx="1">
                  <c:v>YouTube</c:v>
                </c:pt>
              </c:strCache>
            </c:strRef>
          </c:cat>
          <c:val>
            <c:numRef>
              <c:f>Sheet1!$B$2:$B$3</c:f>
              <c:numCache>
                <c:formatCode>0%</c:formatCode>
                <c:ptCount val="2"/>
                <c:pt idx="0">
                  <c:v>0.6</c:v>
                </c:pt>
                <c:pt idx="1">
                  <c:v>0.45</c:v>
                </c:pt>
              </c:numCache>
            </c:numRef>
          </c:val>
          <c:extLst>
            <c:ext xmlns:c16="http://schemas.microsoft.com/office/drawing/2014/chart" uri="{C3380CC4-5D6E-409C-BE32-E72D297353CC}">
              <c16:uniqueId val="{00000004-DDF2-9943-B050-1461EB0FB0F0}"/>
            </c:ext>
          </c:extLst>
        </c:ser>
        <c:dLbls>
          <c:showLegendKey val="0"/>
          <c:showVal val="0"/>
          <c:showCatName val="0"/>
          <c:showSerName val="0"/>
          <c:showPercent val="0"/>
          <c:showBubbleSize val="0"/>
        </c:dLbls>
        <c:gapWidth val="219"/>
        <c:overlap val="-27"/>
        <c:axId val="2033972352"/>
        <c:axId val="2033970560"/>
      </c:barChart>
      <c:catAx>
        <c:axId val="2033972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itchFamily="2" charset="0"/>
                <a:ea typeface="+mn-ea"/>
                <a:cs typeface="+mn-cs"/>
              </a:defRPr>
            </a:pPr>
            <a:endParaRPr lang="en-US"/>
          </a:p>
        </c:txPr>
        <c:crossAx val="2033970560"/>
        <c:crosses val="autoZero"/>
        <c:auto val="1"/>
        <c:lblAlgn val="ctr"/>
        <c:lblOffset val="100"/>
        <c:noMultiLvlLbl val="0"/>
      </c:catAx>
      <c:valAx>
        <c:axId val="2033970560"/>
        <c:scaling>
          <c:orientation val="minMax"/>
          <c:max val="0.65"/>
          <c:min val="0.2"/>
        </c:scaling>
        <c:delete val="1"/>
        <c:axPos val="l"/>
        <c:numFmt formatCode="0%" sourceLinked="1"/>
        <c:majorTickMark val="out"/>
        <c:minorTickMark val="none"/>
        <c:tickLblPos val="nextTo"/>
        <c:crossAx val="2033972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03303257918099E-2"/>
          <c:y val="0.10565074966778273"/>
          <c:w val="0.95249772041450653"/>
          <c:h val="0.55304199933905263"/>
        </c:manualLayout>
      </c:layout>
      <c:lineChart>
        <c:grouping val="standard"/>
        <c:varyColors val="0"/>
        <c:ser>
          <c:idx val="0"/>
          <c:order val="0"/>
          <c:tx>
            <c:strRef>
              <c:f>Sheet1!$B$1</c:f>
              <c:strCache>
                <c:ptCount val="1"/>
                <c:pt idx="0">
                  <c:v>Super Short Session</c:v>
                </c:pt>
              </c:strCache>
            </c:strRef>
          </c:tx>
          <c:spPr>
            <a:ln w="28575" cap="rnd">
              <a:noFill/>
              <a:round/>
            </a:ln>
            <a:effectLst/>
          </c:spPr>
          <c:marker>
            <c:symbol val="circle"/>
            <c:size val="5"/>
            <c:spPr>
              <a:solidFill>
                <a:srgbClr val="1B1464"/>
              </a:solidFill>
              <a:ln w="9525">
                <a:noFill/>
              </a:ln>
              <a:effectLst/>
            </c:spPr>
          </c:marker>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Sheet1!$B$2:$B$20</c:f>
              <c:numCache>
                <c:formatCode>0</c:formatCode>
                <c:ptCount val="19"/>
                <c:pt idx="0">
                  <c:v>183.33333333333334</c:v>
                </c:pt>
                <c:pt idx="1">
                  <c:v>201.47058823529412</c:v>
                </c:pt>
                <c:pt idx="2">
                  <c:v>163.23529411764707</c:v>
                </c:pt>
                <c:pt idx="3">
                  <c:v>159.80392156862746</c:v>
                </c:pt>
                <c:pt idx="4">
                  <c:v>186.76470588235296</c:v>
                </c:pt>
                <c:pt idx="5">
                  <c:v>171.56862745098039</c:v>
                </c:pt>
                <c:pt idx="6">
                  <c:v>153.43137254901961</c:v>
                </c:pt>
                <c:pt idx="7">
                  <c:v>189.70588235294119</c:v>
                </c:pt>
                <c:pt idx="8">
                  <c:v>185.78431372549019</c:v>
                </c:pt>
                <c:pt idx="9">
                  <c:v>172.05882352941177</c:v>
                </c:pt>
                <c:pt idx="10">
                  <c:v>144.11764705882354</c:v>
                </c:pt>
                <c:pt idx="12">
                  <c:v>169.11764705882354</c:v>
                </c:pt>
                <c:pt idx="13">
                  <c:v>170.09803921568627</c:v>
                </c:pt>
                <c:pt idx="14">
                  <c:v>156.37254901960787</c:v>
                </c:pt>
                <c:pt idx="15">
                  <c:v>140.19607843137254</c:v>
                </c:pt>
                <c:pt idx="16">
                  <c:v>194.11764705882354</c:v>
                </c:pt>
                <c:pt idx="17">
                  <c:v>176.9607843137255</c:v>
                </c:pt>
                <c:pt idx="18">
                  <c:v>125.98039215686276</c:v>
                </c:pt>
              </c:numCache>
            </c:numRef>
          </c:val>
          <c:smooth val="0"/>
          <c:extLst>
            <c:ext xmlns:c16="http://schemas.microsoft.com/office/drawing/2014/chart" uri="{C3380CC4-5D6E-409C-BE32-E72D297353CC}">
              <c16:uniqueId val="{00000000-D5E6-A943-9E48-F45E7316D796}"/>
            </c:ext>
          </c:extLst>
        </c:ser>
        <c:ser>
          <c:idx val="1"/>
          <c:order val="1"/>
          <c:tx>
            <c:strRef>
              <c:f>Sheet1!$C$1</c:f>
              <c:strCache>
                <c:ptCount val="1"/>
                <c:pt idx="0">
                  <c:v>Short Session</c:v>
                </c:pt>
              </c:strCache>
            </c:strRef>
          </c:tx>
          <c:spPr>
            <a:ln w="28575" cap="rnd">
              <a:noFill/>
              <a:round/>
            </a:ln>
            <a:effectLst/>
          </c:spPr>
          <c:marker>
            <c:symbol val="circle"/>
            <c:size val="5"/>
            <c:spPr>
              <a:solidFill>
                <a:srgbClr val="4EBEA4"/>
              </a:solidFill>
              <a:ln w="9525">
                <a:noFill/>
              </a:ln>
              <a:effectLst/>
            </c:spPr>
          </c:marker>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Sheet1!$C$2:$C$20</c:f>
              <c:numCache>
                <c:formatCode>0</c:formatCode>
                <c:ptCount val="19"/>
                <c:pt idx="0">
                  <c:v>145.09803921568627</c:v>
                </c:pt>
                <c:pt idx="1">
                  <c:v>184.80392156862746</c:v>
                </c:pt>
                <c:pt idx="2">
                  <c:v>96.078431372549034</c:v>
                </c:pt>
                <c:pt idx="3">
                  <c:v>118.62745098039215</c:v>
                </c:pt>
                <c:pt idx="4">
                  <c:v>158.82352941176472</c:v>
                </c:pt>
                <c:pt idx="5">
                  <c:v>129.90196078431373</c:v>
                </c:pt>
                <c:pt idx="6">
                  <c:v>128.43137254901961</c:v>
                </c:pt>
                <c:pt idx="7">
                  <c:v>155.39215686274511</c:v>
                </c:pt>
                <c:pt idx="8">
                  <c:v>150.49019607843138</c:v>
                </c:pt>
                <c:pt idx="9">
                  <c:v>136.76470588235296</c:v>
                </c:pt>
                <c:pt idx="10">
                  <c:v>96.568627450980401</c:v>
                </c:pt>
                <c:pt idx="11">
                  <c:v>119.11764705882352</c:v>
                </c:pt>
                <c:pt idx="12">
                  <c:v>113.23529411764707</c:v>
                </c:pt>
                <c:pt idx="13">
                  <c:v>125.98039215686276</c:v>
                </c:pt>
                <c:pt idx="14">
                  <c:v>108.33333333333334</c:v>
                </c:pt>
                <c:pt idx="15">
                  <c:v>107.35294117647058</c:v>
                </c:pt>
                <c:pt idx="16">
                  <c:v>128.92156862745099</c:v>
                </c:pt>
                <c:pt idx="17">
                  <c:v>145.09803921568627</c:v>
                </c:pt>
                <c:pt idx="18">
                  <c:v>108.82352941176472</c:v>
                </c:pt>
              </c:numCache>
            </c:numRef>
          </c:val>
          <c:smooth val="0"/>
          <c:extLst>
            <c:ext xmlns:c16="http://schemas.microsoft.com/office/drawing/2014/chart" uri="{C3380CC4-5D6E-409C-BE32-E72D297353CC}">
              <c16:uniqueId val="{00000001-D5E6-A943-9E48-F45E7316D796}"/>
            </c:ext>
          </c:extLst>
        </c:ser>
        <c:ser>
          <c:idx val="2"/>
          <c:order val="2"/>
          <c:tx>
            <c:strRef>
              <c:f>Sheet1!$D$1</c:f>
              <c:strCache>
                <c:ptCount val="1"/>
                <c:pt idx="0">
                  <c:v>Medium Session</c:v>
                </c:pt>
              </c:strCache>
            </c:strRef>
          </c:tx>
          <c:spPr>
            <a:ln w="28575" cap="rnd">
              <a:noFill/>
              <a:round/>
            </a:ln>
            <a:effectLst/>
          </c:spPr>
          <c:marker>
            <c:symbol val="circle"/>
            <c:size val="5"/>
            <c:spPr>
              <a:solidFill>
                <a:srgbClr val="A343FF"/>
              </a:solidFill>
              <a:ln w="9525">
                <a:noFill/>
              </a:ln>
              <a:effectLst/>
            </c:spPr>
          </c:marker>
          <c:dPt>
            <c:idx val="0"/>
            <c:marker>
              <c:symbol val="circle"/>
              <c:size val="5"/>
              <c:spPr>
                <a:solidFill>
                  <a:srgbClr val="A343FF"/>
                </a:solidFill>
                <a:ln w="9525">
                  <a:noFill/>
                </a:ln>
                <a:effectLst/>
              </c:spPr>
            </c:marker>
            <c:bubble3D val="0"/>
            <c:extLst>
              <c:ext xmlns:c16="http://schemas.microsoft.com/office/drawing/2014/chart" uri="{C3380CC4-5D6E-409C-BE32-E72D297353CC}">
                <c16:uniqueId val="{0000000F-D5E6-A943-9E48-F45E7316D796}"/>
              </c:ext>
            </c:extLst>
          </c:dPt>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Sheet1!$D$2:$D$20</c:f>
              <c:numCache>
                <c:formatCode>0</c:formatCode>
                <c:ptCount val="19"/>
                <c:pt idx="0">
                  <c:v>109.80392156862746</c:v>
                </c:pt>
                <c:pt idx="1">
                  <c:v>132.84313725490199</c:v>
                </c:pt>
                <c:pt idx="2">
                  <c:v>78.921568627450995</c:v>
                </c:pt>
                <c:pt idx="3">
                  <c:v>91.176470588235304</c:v>
                </c:pt>
                <c:pt idx="4">
                  <c:v>127.94117647058825</c:v>
                </c:pt>
                <c:pt idx="5">
                  <c:v>97.058823529411768</c:v>
                </c:pt>
                <c:pt idx="6">
                  <c:v>107.35294117647058</c:v>
                </c:pt>
                <c:pt idx="7">
                  <c:v>119.11764705882352</c:v>
                </c:pt>
                <c:pt idx="8">
                  <c:v>118.62745098039215</c:v>
                </c:pt>
                <c:pt idx="9">
                  <c:v>121.07843137254903</c:v>
                </c:pt>
                <c:pt idx="10">
                  <c:v>72.058823529411768</c:v>
                </c:pt>
                <c:pt idx="11">
                  <c:v>60.294117647058833</c:v>
                </c:pt>
                <c:pt idx="12">
                  <c:v>82.843137254901961</c:v>
                </c:pt>
                <c:pt idx="13">
                  <c:v>91.666666666666671</c:v>
                </c:pt>
                <c:pt idx="14">
                  <c:v>91.176470588235304</c:v>
                </c:pt>
                <c:pt idx="15">
                  <c:v>83.333333333333343</c:v>
                </c:pt>
                <c:pt idx="16">
                  <c:v>108.82352941176472</c:v>
                </c:pt>
                <c:pt idx="17">
                  <c:v>115.68627450980394</c:v>
                </c:pt>
                <c:pt idx="18">
                  <c:v>81.37254901960786</c:v>
                </c:pt>
              </c:numCache>
            </c:numRef>
          </c:val>
          <c:smooth val="0"/>
          <c:extLst>
            <c:ext xmlns:c16="http://schemas.microsoft.com/office/drawing/2014/chart" uri="{C3380CC4-5D6E-409C-BE32-E72D297353CC}">
              <c16:uniqueId val="{00000002-D5E6-A943-9E48-F45E7316D796}"/>
            </c:ext>
          </c:extLst>
        </c:ser>
        <c:ser>
          <c:idx val="3"/>
          <c:order val="3"/>
          <c:tx>
            <c:strRef>
              <c:f>Sheet1!$E$1</c:f>
              <c:strCache>
                <c:ptCount val="1"/>
                <c:pt idx="0">
                  <c:v>Long Session</c:v>
                </c:pt>
              </c:strCache>
            </c:strRef>
          </c:tx>
          <c:spPr>
            <a:ln w="28575" cap="rnd">
              <a:noFill/>
              <a:round/>
            </a:ln>
            <a:effectLst/>
          </c:spPr>
          <c:marker>
            <c:symbol val="circle"/>
            <c:size val="5"/>
            <c:spPr>
              <a:solidFill>
                <a:srgbClr val="FF6E30"/>
              </a:solidFill>
              <a:ln w="9525">
                <a:noFill/>
              </a:ln>
              <a:effectLst/>
            </c:spPr>
          </c:marker>
          <c:cat>
            <c:strRef>
              <c:f>Sheet1!$A$2:$A$20</c:f>
              <c:strCache>
                <c:ptCount val="19"/>
                <c:pt idx="0">
                  <c:v>Hybrid F</c:v>
                </c:pt>
                <c:pt idx="1">
                  <c:v>SVOD A</c:v>
                </c:pt>
                <c:pt idx="2">
                  <c:v>Hybrid H</c:v>
                </c:pt>
                <c:pt idx="3">
                  <c:v>Hybrid A</c:v>
                </c:pt>
                <c:pt idx="4">
                  <c:v>Hybrid G</c:v>
                </c:pt>
                <c:pt idx="5">
                  <c:v>Hybrid D</c:v>
                </c:pt>
                <c:pt idx="6">
                  <c:v>Hybrid B</c:v>
                </c:pt>
                <c:pt idx="7">
                  <c:v>Hybrid C</c:v>
                </c:pt>
                <c:pt idx="8">
                  <c:v>Hybrid E</c:v>
                </c:pt>
                <c:pt idx="9">
                  <c:v>FAST C</c:v>
                </c:pt>
                <c:pt idx="10">
                  <c:v>FAST E</c:v>
                </c:pt>
                <c:pt idx="11">
                  <c:v>Spanish Language</c:v>
                </c:pt>
                <c:pt idx="12">
                  <c:v>vMVPD A</c:v>
                </c:pt>
                <c:pt idx="13">
                  <c:v>FAST B</c:v>
                </c:pt>
                <c:pt idx="14">
                  <c:v>FAST D</c:v>
                </c:pt>
                <c:pt idx="15">
                  <c:v>vMVPD C</c:v>
                </c:pt>
                <c:pt idx="16">
                  <c:v>FAST A</c:v>
                </c:pt>
                <c:pt idx="17">
                  <c:v>vMVPD B</c:v>
                </c:pt>
                <c:pt idx="18">
                  <c:v>YouTube  </c:v>
                </c:pt>
              </c:strCache>
            </c:strRef>
          </c:cat>
          <c:val>
            <c:numRef>
              <c:f>Sheet1!$E$2:$E$20</c:f>
              <c:numCache>
                <c:formatCode>General</c:formatCode>
                <c:ptCount val="19"/>
                <c:pt idx="0" formatCode="0">
                  <c:v>92.156862745098039</c:v>
                </c:pt>
                <c:pt idx="2" formatCode="0">
                  <c:v>68.137254901960802</c:v>
                </c:pt>
                <c:pt idx="3" formatCode="0">
                  <c:v>82.352941176470594</c:v>
                </c:pt>
                <c:pt idx="4" formatCode="0">
                  <c:v>108.33333333333334</c:v>
                </c:pt>
                <c:pt idx="5" formatCode="0">
                  <c:v>84.803921568627445</c:v>
                </c:pt>
                <c:pt idx="6" formatCode="0">
                  <c:v>106.37254901960785</c:v>
                </c:pt>
                <c:pt idx="7" formatCode="0">
                  <c:v>81.37254901960786</c:v>
                </c:pt>
                <c:pt idx="8" formatCode="0">
                  <c:v>107.35294117647058</c:v>
                </c:pt>
                <c:pt idx="9" formatCode="0">
                  <c:v>152.94117647058826</c:v>
                </c:pt>
                <c:pt idx="10" formatCode="0">
                  <c:v>73.529411764705884</c:v>
                </c:pt>
                <c:pt idx="12" formatCode="0">
                  <c:v>80.882352941176478</c:v>
                </c:pt>
                <c:pt idx="13" formatCode="0">
                  <c:v>69.117647058823522</c:v>
                </c:pt>
                <c:pt idx="14" formatCode="0">
                  <c:v>90.196078431372555</c:v>
                </c:pt>
                <c:pt idx="15" formatCode="0">
                  <c:v>101.47058823529412</c:v>
                </c:pt>
                <c:pt idx="16" formatCode="0">
                  <c:v>71.078431372549019</c:v>
                </c:pt>
                <c:pt idx="17" formatCode="0">
                  <c:v>124.01960784313727</c:v>
                </c:pt>
                <c:pt idx="18" formatCode="0">
                  <c:v>75</c:v>
                </c:pt>
              </c:numCache>
            </c:numRef>
          </c:val>
          <c:smooth val="0"/>
          <c:extLst>
            <c:ext xmlns:c16="http://schemas.microsoft.com/office/drawing/2014/chart" uri="{C3380CC4-5D6E-409C-BE32-E72D297353CC}">
              <c16:uniqueId val="{00000003-D5E6-A943-9E48-F45E7316D796}"/>
            </c:ext>
          </c:extLst>
        </c:ser>
        <c:dLbls>
          <c:showLegendKey val="0"/>
          <c:showVal val="0"/>
          <c:showCatName val="0"/>
          <c:showSerName val="0"/>
          <c:showPercent val="0"/>
          <c:showBubbleSize val="0"/>
        </c:dLbls>
        <c:marker val="1"/>
        <c:smooth val="0"/>
        <c:axId val="487619007"/>
        <c:axId val="487615871"/>
      </c:lineChart>
      <c:catAx>
        <c:axId val="487619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900" b="1" i="0" u="none" strike="noStrike" kern="1200" baseline="0">
                <a:solidFill>
                  <a:srgbClr val="1B1464"/>
                </a:solidFill>
                <a:latin typeface="Helvetica" pitchFamily="2" charset="0"/>
                <a:ea typeface="+mn-ea"/>
                <a:cs typeface="+mn-cs"/>
              </a:defRPr>
            </a:pPr>
            <a:endParaRPr lang="en-US"/>
          </a:p>
        </c:txPr>
        <c:crossAx val="487615871"/>
        <c:crosses val="autoZero"/>
        <c:auto val="1"/>
        <c:lblAlgn val="ctr"/>
        <c:lblOffset val="100"/>
        <c:noMultiLvlLbl val="0"/>
      </c:catAx>
      <c:valAx>
        <c:axId val="487615871"/>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1B1464"/>
                </a:solidFill>
                <a:latin typeface="Helvetica" pitchFamily="2" charset="0"/>
                <a:ea typeface="+mn-ea"/>
                <a:cs typeface="+mn-cs"/>
              </a:defRPr>
            </a:pPr>
            <a:endParaRPr lang="en-US"/>
          </a:p>
        </c:txPr>
        <c:crossAx val="487619007"/>
        <c:crosses val="autoZero"/>
        <c:crossBetween val="between"/>
      </c:valAx>
      <c:spPr>
        <a:noFill/>
        <a:ln>
          <a:noFill/>
        </a:ln>
        <a:effectLst/>
      </c:spPr>
    </c:plotArea>
    <c:legend>
      <c:legendPos val="b"/>
      <c:layout>
        <c:manualLayout>
          <c:xMode val="edge"/>
          <c:yMode val="edge"/>
          <c:x val="0.22407094417766307"/>
          <c:y val="1.0327599048285262E-3"/>
          <c:w val="0.69713960247354867"/>
          <c:h val="5.811963357109189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itchFamily="2"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59419379692467E-2"/>
          <c:y val="7.0886078304464542E-2"/>
          <c:w val="0.90774058062030749"/>
          <c:h val="0.92911392169553531"/>
        </c:manualLayout>
      </c:layout>
      <c:barChart>
        <c:barDir val="bar"/>
        <c:grouping val="clustered"/>
        <c:varyColors val="0"/>
        <c:ser>
          <c:idx val="1"/>
          <c:order val="0"/>
          <c:tx>
            <c:strRef>
              <c:f>Sheet1!$C$1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Sheet1!$C$2:$C$5</c:f>
              <c:numCache>
                <c:formatCode>0%</c:formatCode>
                <c:ptCount val="4"/>
                <c:pt idx="0">
                  <c:v>0.37</c:v>
                </c:pt>
                <c:pt idx="1">
                  <c:v>0.45</c:v>
                </c:pt>
                <c:pt idx="2">
                  <c:v>0.48</c:v>
                </c:pt>
                <c:pt idx="3">
                  <c:v>0.59</c:v>
                </c:pt>
              </c:numCache>
            </c:numRef>
          </c:val>
          <c:extLst>
            <c:ext xmlns:c16="http://schemas.microsoft.com/office/drawing/2014/chart" uri="{C3380CC4-5D6E-409C-BE32-E72D297353CC}">
              <c16:uniqueId val="{00000000-C37E-CB44-ADAE-9C23B29BF0B1}"/>
            </c:ext>
          </c:extLst>
        </c:ser>
        <c:ser>
          <c:idx val="0"/>
          <c:order val="1"/>
          <c:tx>
            <c:strRef>
              <c:f>Sheet1!$B$1</c:f>
              <c:strCache>
                <c:ptCount val="1"/>
                <c:pt idx="0">
                  <c:v>Premium Video Platforms</c:v>
                </c:pt>
              </c:strCache>
            </c:strRef>
          </c:tx>
          <c:spPr>
            <a:solidFill>
              <a:srgbClr val="00C4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Sheet1!$B$2:$B$5</c:f>
              <c:numCache>
                <c:formatCode>0%</c:formatCode>
                <c:ptCount val="4"/>
                <c:pt idx="0">
                  <c:v>0.55000000000000004</c:v>
                </c:pt>
                <c:pt idx="1">
                  <c:v>0.6</c:v>
                </c:pt>
                <c:pt idx="2">
                  <c:v>0.65</c:v>
                </c:pt>
                <c:pt idx="3">
                  <c:v>0.76</c:v>
                </c:pt>
              </c:numCache>
            </c:numRef>
          </c:val>
          <c:extLst>
            <c:ext xmlns:c16="http://schemas.microsoft.com/office/drawing/2014/chart" uri="{C3380CC4-5D6E-409C-BE32-E72D297353CC}">
              <c16:uniqueId val="{00000001-C37E-CB44-ADAE-9C23B29BF0B1}"/>
            </c:ext>
          </c:extLst>
        </c:ser>
        <c:dLbls>
          <c:dLblPos val="outEnd"/>
          <c:showLegendKey val="0"/>
          <c:showVal val="1"/>
          <c:showCatName val="0"/>
          <c:showSerName val="0"/>
          <c:showPercent val="0"/>
          <c:showBubbleSize val="0"/>
        </c:dLbls>
        <c:gapWidth val="182"/>
        <c:overlap val="-20"/>
        <c:axId val="2135177664"/>
        <c:axId val="897616511"/>
      </c:barChart>
      <c:catAx>
        <c:axId val="2135177664"/>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Helvetica" pitchFamily="2" charset="0"/>
                <a:ea typeface="+mn-ea"/>
                <a:cs typeface="+mn-cs"/>
              </a:defRPr>
            </a:pPr>
            <a:endParaRPr lang="en-US"/>
          </a:p>
        </c:txPr>
        <c:crossAx val="897616511"/>
        <c:crosses val="autoZero"/>
        <c:auto val="1"/>
        <c:lblAlgn val="ctr"/>
        <c:lblOffset val="100"/>
        <c:noMultiLvlLbl val="0"/>
      </c:catAx>
      <c:valAx>
        <c:axId val="897616511"/>
        <c:scaling>
          <c:orientation val="minMax"/>
          <c:max val="1"/>
        </c:scaling>
        <c:delete val="1"/>
        <c:axPos val="b"/>
        <c:numFmt formatCode="0%" sourceLinked="1"/>
        <c:majorTickMark val="out"/>
        <c:minorTickMark val="none"/>
        <c:tickLblPos val="nextTo"/>
        <c:crossAx val="2135177664"/>
        <c:crosses val="autoZero"/>
        <c:crossBetween val="between"/>
      </c:valAx>
      <c:spPr>
        <a:noFill/>
        <a:ln>
          <a:noFill/>
        </a:ln>
        <a:effectLst/>
      </c:spPr>
    </c:plotArea>
    <c:legend>
      <c:legendPos val="t"/>
      <c:layout>
        <c:manualLayout>
          <c:xMode val="edge"/>
          <c:yMode val="edge"/>
          <c:x val="0.30286307870217477"/>
          <c:y val="2.8599774554708017E-2"/>
          <c:w val="0.39200671498207185"/>
          <c:h val="6.3094405528789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2264018821063E-2"/>
          <c:y val="4.6457917087669158E-2"/>
          <c:w val="0.92976093980562236"/>
          <c:h val="0.68792939658629937"/>
        </c:manualLayout>
      </c:layout>
      <c:barChart>
        <c:barDir val="col"/>
        <c:grouping val="clustered"/>
        <c:varyColors val="0"/>
        <c:ser>
          <c:idx val="0"/>
          <c:order val="0"/>
          <c:tx>
            <c:strRef>
              <c:f>Sheet1!$B$1</c:f>
              <c:strCache>
                <c:ptCount val="1"/>
                <c:pt idx="0">
                  <c:v>Series 1</c:v>
                </c:pt>
              </c:strCache>
            </c:strRef>
          </c:tx>
          <c:spPr>
            <a:solidFill>
              <a:srgbClr val="00C4F6"/>
            </a:solidFill>
            <a:ln>
              <a:noFill/>
            </a:ln>
            <a:effectLst/>
          </c:spPr>
          <c:invertIfNegative val="0"/>
          <c:dPt>
            <c:idx val="12"/>
            <c:invertIfNegative val="0"/>
            <c:bubble3D val="0"/>
            <c:spPr>
              <a:solidFill>
                <a:srgbClr val="00C4F6"/>
              </a:solidFill>
              <a:ln>
                <a:noFill/>
              </a:ln>
              <a:effectLst/>
            </c:spPr>
            <c:extLst>
              <c:ext xmlns:c16="http://schemas.microsoft.com/office/drawing/2014/chart" uri="{C3380CC4-5D6E-409C-BE32-E72D297353CC}">
                <c16:uniqueId val="{00000001-8E8F-4095-B359-BBA0DD99F3BD}"/>
              </c:ext>
            </c:extLst>
          </c:dPt>
          <c:dPt>
            <c:idx val="13"/>
            <c:invertIfNegative val="0"/>
            <c:bubble3D val="0"/>
            <c:spPr>
              <a:solidFill>
                <a:srgbClr val="ED3C8D"/>
              </a:solidFill>
              <a:ln>
                <a:noFill/>
              </a:ln>
              <a:effectLst/>
            </c:spPr>
            <c:extLst>
              <c:ext xmlns:c16="http://schemas.microsoft.com/office/drawing/2014/chart" uri="{C3380CC4-5D6E-409C-BE32-E72D297353CC}">
                <c16:uniqueId val="{00000006-CAA9-394B-B2C8-63DDBF253A57}"/>
              </c:ext>
            </c:extLst>
          </c:dPt>
          <c:dPt>
            <c:idx val="15"/>
            <c:invertIfNegative val="0"/>
            <c:bubble3D val="0"/>
            <c:spPr>
              <a:solidFill>
                <a:srgbClr val="00C4F6"/>
              </a:solidFill>
              <a:ln>
                <a:noFill/>
              </a:ln>
              <a:effectLst/>
            </c:spPr>
            <c:extLst>
              <c:ext xmlns:c16="http://schemas.microsoft.com/office/drawing/2014/chart" uri="{C3380CC4-5D6E-409C-BE32-E72D297353CC}">
                <c16:uniqueId val="{00000005-EE3B-47AF-9997-B2562DC1BFBE}"/>
              </c:ext>
            </c:extLst>
          </c:dPt>
          <c:dPt>
            <c:idx val="16"/>
            <c:invertIfNegative val="0"/>
            <c:bubble3D val="0"/>
            <c:spPr>
              <a:solidFill>
                <a:srgbClr val="00C4F6"/>
              </a:solidFill>
              <a:ln>
                <a:noFill/>
              </a:ln>
              <a:effectLst/>
            </c:spPr>
            <c:extLst>
              <c:ext xmlns:c16="http://schemas.microsoft.com/office/drawing/2014/chart" uri="{C3380CC4-5D6E-409C-BE32-E72D297353CC}">
                <c16:uniqueId val="{00000007-8E8F-4095-B359-BBA0DD99F3BD}"/>
              </c:ext>
            </c:extLst>
          </c:dPt>
          <c:dLbls>
            <c:dLbl>
              <c:idx val="16"/>
              <c:tx>
                <c:rich>
                  <a:bodyPr/>
                  <a:lstStyle/>
                  <a:p>
                    <a:fld id="{6D62F97A-0970-4B57-8551-55DFE485DAD6}" type="VALUE">
                      <a:rPr lang="en-US">
                        <a:latin typeface="Arial" panose="020B0604020202020204" pitchFamily="34" charset="0"/>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8E8F-4095-B359-BBA0DD99F3B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SVOD A</c:v>
                </c:pt>
                <c:pt idx="1">
                  <c:v>FAST A</c:v>
                </c:pt>
                <c:pt idx="2">
                  <c:v>FAST C</c:v>
                </c:pt>
                <c:pt idx="3">
                  <c:v>Hybrid G</c:v>
                </c:pt>
                <c:pt idx="4">
                  <c:v>vMVPD B</c:v>
                </c:pt>
                <c:pt idx="5">
                  <c:v>Hybrid E</c:v>
                </c:pt>
                <c:pt idx="6">
                  <c:v>Spanish Language</c:v>
                </c:pt>
                <c:pt idx="7">
                  <c:v>Hybrid F</c:v>
                </c:pt>
                <c:pt idx="8">
                  <c:v>Hybrid B</c:v>
                </c:pt>
                <c:pt idx="9">
                  <c:v>Hybrid C</c:v>
                </c:pt>
                <c:pt idx="10">
                  <c:v>vMVPD C</c:v>
                </c:pt>
                <c:pt idx="11">
                  <c:v>Hybrid D</c:v>
                </c:pt>
                <c:pt idx="12">
                  <c:v>FAST D</c:v>
                </c:pt>
                <c:pt idx="13">
                  <c:v>YouTube</c:v>
                </c:pt>
                <c:pt idx="14">
                  <c:v>vMVPD A</c:v>
                </c:pt>
                <c:pt idx="15">
                  <c:v>FAST E</c:v>
                </c:pt>
                <c:pt idx="16">
                  <c:v>FAST B</c:v>
                </c:pt>
                <c:pt idx="17">
                  <c:v>Hybrid A</c:v>
                </c:pt>
                <c:pt idx="18">
                  <c:v>Hybrid H</c:v>
                </c:pt>
              </c:strCache>
            </c:strRef>
          </c:cat>
          <c:val>
            <c:numRef>
              <c:f>Sheet1!$B$2:$B$20</c:f>
              <c:numCache>
                <c:formatCode>0.0</c:formatCode>
                <c:ptCount val="19"/>
                <c:pt idx="0">
                  <c:v>116.55948553054662</c:v>
                </c:pt>
                <c:pt idx="1">
                  <c:v>112.37942122186494</c:v>
                </c:pt>
                <c:pt idx="2">
                  <c:v>107.87781350482315</c:v>
                </c:pt>
                <c:pt idx="3">
                  <c:v>107.39549839228297</c:v>
                </c:pt>
                <c:pt idx="4">
                  <c:v>106.59163987138265</c:v>
                </c:pt>
                <c:pt idx="5">
                  <c:v>105.78778135048232</c:v>
                </c:pt>
                <c:pt idx="6">
                  <c:v>102.7331189710611</c:v>
                </c:pt>
                <c:pt idx="7">
                  <c:v>101.7684887459807</c:v>
                </c:pt>
                <c:pt idx="8">
                  <c:v>101.12540192926045</c:v>
                </c:pt>
                <c:pt idx="9">
                  <c:v>100.64308681672026</c:v>
                </c:pt>
                <c:pt idx="10">
                  <c:v>99.517684887459808</c:v>
                </c:pt>
                <c:pt idx="11">
                  <c:v>99.19614147909968</c:v>
                </c:pt>
                <c:pt idx="12">
                  <c:v>98.553054662379424</c:v>
                </c:pt>
                <c:pt idx="13">
                  <c:v>96.784565916398719</c:v>
                </c:pt>
                <c:pt idx="14">
                  <c:v>96.141479099678449</c:v>
                </c:pt>
                <c:pt idx="15">
                  <c:v>95.980707395498385</c:v>
                </c:pt>
                <c:pt idx="16">
                  <c:v>95.337620578778129</c:v>
                </c:pt>
                <c:pt idx="17">
                  <c:v>95.016077170418001</c:v>
                </c:pt>
                <c:pt idx="18">
                  <c:v>94.533762057877809</c:v>
                </c:pt>
              </c:numCache>
            </c:numRef>
          </c:val>
          <c:extLst>
            <c:ext xmlns:c16="http://schemas.microsoft.com/office/drawing/2014/chart" uri="{C3380CC4-5D6E-409C-BE32-E72D297353CC}">
              <c16:uniqueId val="{00000005-3661-9F47-A6EB-83E0E01DC49D}"/>
            </c:ext>
          </c:extLst>
        </c:ser>
        <c:dLbls>
          <c:showLegendKey val="0"/>
          <c:showVal val="0"/>
          <c:showCatName val="0"/>
          <c:showSerName val="0"/>
          <c:showPercent val="0"/>
          <c:showBubbleSize val="0"/>
        </c:dLbls>
        <c:gapWidth val="135"/>
        <c:overlap val="-27"/>
        <c:axId val="879573439"/>
        <c:axId val="879566271"/>
      </c:barChart>
      <c:catAx>
        <c:axId val="8795734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879566271"/>
        <c:crosses val="autoZero"/>
        <c:auto val="1"/>
        <c:lblAlgn val="ctr"/>
        <c:lblOffset val="100"/>
        <c:noMultiLvlLbl val="0"/>
      </c:catAx>
      <c:valAx>
        <c:axId val="879566271"/>
        <c:scaling>
          <c:orientation val="minMax"/>
          <c:min val="0.15"/>
        </c:scaling>
        <c:delete val="1"/>
        <c:axPos val="l"/>
        <c:numFmt formatCode="0%" sourceLinked="0"/>
        <c:majorTickMark val="out"/>
        <c:minorTickMark val="none"/>
        <c:tickLblPos val="nextTo"/>
        <c:crossAx val="879573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33710980726092E-2"/>
          <c:y val="7.0482493980092473E-2"/>
          <c:w val="0.93006631397637796"/>
          <c:h val="0.8256619113660582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C4F6"/>
              </a:solidFill>
              <a:ln>
                <a:noFill/>
              </a:ln>
              <a:effectLst/>
            </c:spPr>
            <c:extLst>
              <c:ext xmlns:c16="http://schemas.microsoft.com/office/drawing/2014/chart" uri="{C3380CC4-5D6E-409C-BE32-E72D297353CC}">
                <c16:uniqueId val="{00000001-DDF2-9943-B050-1461EB0FB0F0}"/>
              </c:ext>
            </c:extLst>
          </c:dPt>
          <c:dPt>
            <c:idx val="1"/>
            <c:invertIfNegative val="0"/>
            <c:bubble3D val="0"/>
            <c:spPr>
              <a:solidFill>
                <a:srgbClr val="ED3C8D"/>
              </a:solidFill>
              <a:ln>
                <a:noFill/>
              </a:ln>
              <a:effectLst/>
            </c:spPr>
            <c:extLst>
              <c:ext xmlns:c16="http://schemas.microsoft.com/office/drawing/2014/chart" uri="{C3380CC4-5D6E-409C-BE32-E72D297353CC}">
                <c16:uniqueId val="{00000003-DDF2-9943-B050-1461EB0FB0F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Premium Video Platforms</c:v>
                </c:pt>
                <c:pt idx="1">
                  <c:v>YouTube</c:v>
                </c:pt>
              </c:strCache>
            </c:strRef>
          </c:cat>
          <c:val>
            <c:numRef>
              <c:f>Sheet1!$B$2:$B$3</c:f>
              <c:numCache>
                <c:formatCode>0</c:formatCode>
                <c:ptCount val="2"/>
                <c:pt idx="0">
                  <c:v>102</c:v>
                </c:pt>
                <c:pt idx="1">
                  <c:v>97</c:v>
                </c:pt>
              </c:numCache>
            </c:numRef>
          </c:val>
          <c:extLst>
            <c:ext xmlns:c16="http://schemas.microsoft.com/office/drawing/2014/chart" uri="{C3380CC4-5D6E-409C-BE32-E72D297353CC}">
              <c16:uniqueId val="{00000004-DDF2-9943-B050-1461EB0FB0F0}"/>
            </c:ext>
          </c:extLst>
        </c:ser>
        <c:dLbls>
          <c:showLegendKey val="0"/>
          <c:showVal val="0"/>
          <c:showCatName val="0"/>
          <c:showSerName val="0"/>
          <c:showPercent val="0"/>
          <c:showBubbleSize val="0"/>
        </c:dLbls>
        <c:gapWidth val="219"/>
        <c:overlap val="-27"/>
        <c:axId val="2033972352"/>
        <c:axId val="2033970560"/>
      </c:barChart>
      <c:catAx>
        <c:axId val="2033972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033970560"/>
        <c:crosses val="autoZero"/>
        <c:auto val="1"/>
        <c:lblAlgn val="ctr"/>
        <c:lblOffset val="100"/>
        <c:noMultiLvlLbl val="0"/>
      </c:catAx>
      <c:valAx>
        <c:axId val="2033970560"/>
        <c:scaling>
          <c:orientation val="minMax"/>
          <c:min val="60"/>
        </c:scaling>
        <c:delete val="1"/>
        <c:axPos val="l"/>
        <c:numFmt formatCode="0" sourceLinked="1"/>
        <c:majorTickMark val="none"/>
        <c:minorTickMark val="none"/>
        <c:tickLblPos val="nextTo"/>
        <c:crossAx val="2033972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59419379692467E-2"/>
          <c:y val="7.0886078304464542E-2"/>
          <c:w val="0.90774058062030749"/>
          <c:h val="0.92911392169553531"/>
        </c:manualLayout>
      </c:layout>
      <c:barChart>
        <c:barDir val="bar"/>
        <c:grouping val="clustered"/>
        <c:varyColors val="0"/>
        <c:ser>
          <c:idx val="1"/>
          <c:order val="0"/>
          <c:tx>
            <c:strRef>
              <c:f>Sheet1!$C$1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Sheet1!$C$2:$C$5</c:f>
              <c:numCache>
                <c:formatCode>General</c:formatCode>
                <c:ptCount val="4"/>
                <c:pt idx="0">
                  <c:v>103.9</c:v>
                </c:pt>
                <c:pt idx="1">
                  <c:v>96.1</c:v>
                </c:pt>
                <c:pt idx="2">
                  <c:v>94.4</c:v>
                </c:pt>
                <c:pt idx="3" formatCode="0.0">
                  <c:v>86</c:v>
                </c:pt>
              </c:numCache>
            </c:numRef>
          </c:val>
          <c:extLst>
            <c:ext xmlns:c16="http://schemas.microsoft.com/office/drawing/2014/chart" uri="{C3380CC4-5D6E-409C-BE32-E72D297353CC}">
              <c16:uniqueId val="{00000000-C37E-CB44-ADAE-9C23B29BF0B1}"/>
            </c:ext>
          </c:extLst>
        </c:ser>
        <c:ser>
          <c:idx val="0"/>
          <c:order val="1"/>
          <c:tx>
            <c:strRef>
              <c:f>Sheet1!$B$1</c:f>
              <c:strCache>
                <c:ptCount val="1"/>
                <c:pt idx="0">
                  <c:v>Premium Video Platforms</c:v>
                </c:pt>
              </c:strCache>
            </c:strRef>
          </c:tx>
          <c:spPr>
            <a:solidFill>
              <a:srgbClr val="00C4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Sheet1!$B$2:$B$5</c:f>
              <c:numCache>
                <c:formatCode>General</c:formatCode>
                <c:ptCount val="4"/>
                <c:pt idx="0">
                  <c:v>107.9</c:v>
                </c:pt>
                <c:pt idx="1">
                  <c:v>101.1</c:v>
                </c:pt>
                <c:pt idx="2">
                  <c:v>94.7</c:v>
                </c:pt>
                <c:pt idx="3">
                  <c:v>87.5</c:v>
                </c:pt>
              </c:numCache>
            </c:numRef>
          </c:val>
          <c:extLst>
            <c:ext xmlns:c16="http://schemas.microsoft.com/office/drawing/2014/chart" uri="{C3380CC4-5D6E-409C-BE32-E72D297353CC}">
              <c16:uniqueId val="{00000001-C37E-CB44-ADAE-9C23B29BF0B1}"/>
            </c:ext>
          </c:extLst>
        </c:ser>
        <c:dLbls>
          <c:dLblPos val="outEnd"/>
          <c:showLegendKey val="0"/>
          <c:showVal val="1"/>
          <c:showCatName val="0"/>
          <c:showSerName val="0"/>
          <c:showPercent val="0"/>
          <c:showBubbleSize val="0"/>
        </c:dLbls>
        <c:gapWidth val="175"/>
        <c:overlap val="-20"/>
        <c:axId val="2135177664"/>
        <c:axId val="897616511"/>
      </c:barChart>
      <c:catAx>
        <c:axId val="2135177664"/>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Helvetica" pitchFamily="2" charset="0"/>
                <a:ea typeface="+mn-ea"/>
                <a:cs typeface="+mn-cs"/>
              </a:defRPr>
            </a:pPr>
            <a:endParaRPr lang="en-US"/>
          </a:p>
        </c:txPr>
        <c:crossAx val="897616511"/>
        <c:crosses val="autoZero"/>
        <c:auto val="1"/>
        <c:lblAlgn val="ctr"/>
        <c:lblOffset val="100"/>
        <c:noMultiLvlLbl val="0"/>
      </c:catAx>
      <c:valAx>
        <c:axId val="897616511"/>
        <c:scaling>
          <c:orientation val="minMax"/>
        </c:scaling>
        <c:delete val="1"/>
        <c:axPos val="b"/>
        <c:numFmt formatCode="General" sourceLinked="1"/>
        <c:majorTickMark val="none"/>
        <c:minorTickMark val="none"/>
        <c:tickLblPos val="nextTo"/>
        <c:crossAx val="2135177664"/>
        <c:crosses val="autoZero"/>
        <c:crossBetween val="between"/>
      </c:valAx>
      <c:spPr>
        <a:noFill/>
        <a:ln>
          <a:noFill/>
        </a:ln>
        <a:effectLst/>
      </c:spPr>
    </c:plotArea>
    <c:legend>
      <c:legendPos val="t"/>
      <c:layout>
        <c:manualLayout>
          <c:xMode val="edge"/>
          <c:yMode val="edge"/>
          <c:x val="0.30286307870217477"/>
          <c:y val="1.2711010913203563E-2"/>
          <c:w val="0.39200671498207185"/>
          <c:h val="6.3094405528789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81262446807261E-2"/>
          <c:y val="3.4806882843072033E-2"/>
          <c:w val="0.94652587316915138"/>
          <c:h val="0.70501652641760182"/>
        </c:manualLayout>
      </c:layout>
      <c:barChart>
        <c:barDir val="col"/>
        <c:grouping val="clustered"/>
        <c:varyColors val="0"/>
        <c:ser>
          <c:idx val="0"/>
          <c:order val="0"/>
          <c:tx>
            <c:strRef>
              <c:f>Sheet1!$B$1</c:f>
              <c:strCache>
                <c:ptCount val="1"/>
                <c:pt idx="0">
                  <c:v>Series 1</c:v>
                </c:pt>
              </c:strCache>
            </c:strRef>
          </c:tx>
          <c:spPr>
            <a:solidFill>
              <a:srgbClr val="00C4F6"/>
            </a:solidFill>
            <a:ln>
              <a:noFill/>
            </a:ln>
            <a:effectLst/>
          </c:spPr>
          <c:invertIfNegative val="0"/>
          <c:dPt>
            <c:idx val="5"/>
            <c:invertIfNegative val="0"/>
            <c:bubble3D val="0"/>
            <c:spPr>
              <a:solidFill>
                <a:srgbClr val="00C4F6"/>
              </a:solidFill>
              <a:ln>
                <a:noFill/>
              </a:ln>
              <a:effectLst/>
            </c:spPr>
            <c:extLst>
              <c:ext xmlns:c16="http://schemas.microsoft.com/office/drawing/2014/chart" uri="{C3380CC4-5D6E-409C-BE32-E72D297353CC}">
                <c16:uniqueId val="{00000001-0B81-EA4B-9BBD-506BAFC44241}"/>
              </c:ext>
            </c:extLst>
          </c:dPt>
          <c:dPt>
            <c:idx val="12"/>
            <c:invertIfNegative val="0"/>
            <c:bubble3D val="0"/>
            <c:spPr>
              <a:solidFill>
                <a:srgbClr val="00C4F6"/>
              </a:solidFill>
              <a:ln>
                <a:noFill/>
              </a:ln>
              <a:effectLst/>
            </c:spPr>
            <c:extLst>
              <c:ext xmlns:c16="http://schemas.microsoft.com/office/drawing/2014/chart" uri="{C3380CC4-5D6E-409C-BE32-E72D297353CC}">
                <c16:uniqueId val="{00000003-0B81-EA4B-9BBD-506BAFC44241}"/>
              </c:ext>
            </c:extLst>
          </c:dPt>
          <c:dPt>
            <c:idx val="16"/>
            <c:invertIfNegative val="0"/>
            <c:bubble3D val="0"/>
            <c:spPr>
              <a:solidFill>
                <a:srgbClr val="ED3C8D"/>
              </a:solidFill>
              <a:ln>
                <a:noFill/>
              </a:ln>
              <a:effectLst/>
            </c:spPr>
            <c:extLst>
              <c:ext xmlns:c16="http://schemas.microsoft.com/office/drawing/2014/chart" uri="{C3380CC4-5D6E-409C-BE32-E72D297353CC}">
                <c16:uniqueId val="{00000004-2CB7-5E48-A147-71CDC25A9EF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SVOD A</c:v>
                </c:pt>
                <c:pt idx="1">
                  <c:v>Spanish Language</c:v>
                </c:pt>
                <c:pt idx="2">
                  <c:v>Hybrid G</c:v>
                </c:pt>
                <c:pt idx="3">
                  <c:v>vMVPD B</c:v>
                </c:pt>
                <c:pt idx="4">
                  <c:v>Hybrid E</c:v>
                </c:pt>
                <c:pt idx="5">
                  <c:v>FAST C</c:v>
                </c:pt>
                <c:pt idx="6">
                  <c:v>vMVPD C</c:v>
                </c:pt>
                <c:pt idx="7">
                  <c:v>Hybrid F</c:v>
                </c:pt>
                <c:pt idx="8">
                  <c:v>Hybrid C</c:v>
                </c:pt>
                <c:pt idx="9">
                  <c:v>Hybrid B</c:v>
                </c:pt>
                <c:pt idx="10">
                  <c:v>Hybrid A</c:v>
                </c:pt>
                <c:pt idx="11">
                  <c:v>Hybrid D</c:v>
                </c:pt>
                <c:pt idx="12">
                  <c:v>FAST A</c:v>
                </c:pt>
                <c:pt idx="13">
                  <c:v>FAST D</c:v>
                </c:pt>
                <c:pt idx="14">
                  <c:v>FAST B</c:v>
                </c:pt>
                <c:pt idx="15">
                  <c:v>vMVPD A</c:v>
                </c:pt>
                <c:pt idx="16">
                  <c:v>x</c:v>
                </c:pt>
                <c:pt idx="17">
                  <c:v>FAST E</c:v>
                </c:pt>
                <c:pt idx="18">
                  <c:v>Hybrid H</c:v>
                </c:pt>
              </c:strCache>
            </c:strRef>
          </c:cat>
          <c:val>
            <c:numRef>
              <c:f>Sheet1!$B$2:$B$20</c:f>
              <c:numCache>
                <c:formatCode>0.0</c:formatCode>
                <c:ptCount val="19"/>
                <c:pt idx="0">
                  <c:v>126.13636363636364</c:v>
                </c:pt>
                <c:pt idx="1">
                  <c:v>122.72727272727273</c:v>
                </c:pt>
                <c:pt idx="2">
                  <c:v>120</c:v>
                </c:pt>
                <c:pt idx="3">
                  <c:v>118.40909090909091</c:v>
                </c:pt>
                <c:pt idx="4">
                  <c:v>115.90909090909092</c:v>
                </c:pt>
                <c:pt idx="5">
                  <c:v>112.27272727272728</c:v>
                </c:pt>
                <c:pt idx="6">
                  <c:v>112.04545454545453</c:v>
                </c:pt>
                <c:pt idx="7">
                  <c:v>111.59090909090909</c:v>
                </c:pt>
                <c:pt idx="8">
                  <c:v>111.59090909090909</c:v>
                </c:pt>
                <c:pt idx="9">
                  <c:v>110.90909090909091</c:v>
                </c:pt>
                <c:pt idx="10">
                  <c:v>107.27272727272728</c:v>
                </c:pt>
                <c:pt idx="11">
                  <c:v>103.40909090909092</c:v>
                </c:pt>
                <c:pt idx="12">
                  <c:v>102.72727272727273</c:v>
                </c:pt>
                <c:pt idx="13">
                  <c:v>99.545454545454547</c:v>
                </c:pt>
                <c:pt idx="14">
                  <c:v>98.86363636363636</c:v>
                </c:pt>
                <c:pt idx="15">
                  <c:v>96.818181818181813</c:v>
                </c:pt>
                <c:pt idx="16">
                  <c:v>95</c:v>
                </c:pt>
                <c:pt idx="17">
                  <c:v>91.13636363636364</c:v>
                </c:pt>
                <c:pt idx="18">
                  <c:v>89.77272727272728</c:v>
                </c:pt>
              </c:numCache>
            </c:numRef>
          </c:val>
          <c:extLst>
            <c:ext xmlns:c16="http://schemas.microsoft.com/office/drawing/2014/chart" uri="{C3380CC4-5D6E-409C-BE32-E72D297353CC}">
              <c16:uniqueId val="{00000004-327C-7D4C-8A4D-BE414BA8643B}"/>
            </c:ext>
          </c:extLst>
        </c:ser>
        <c:dLbls>
          <c:dLblPos val="outEnd"/>
          <c:showLegendKey val="0"/>
          <c:showVal val="1"/>
          <c:showCatName val="0"/>
          <c:showSerName val="0"/>
          <c:showPercent val="0"/>
          <c:showBubbleSize val="0"/>
        </c:dLbls>
        <c:gapWidth val="219"/>
        <c:overlap val="-27"/>
        <c:axId val="32608191"/>
        <c:axId val="32615807"/>
      </c:barChart>
      <c:catAx>
        <c:axId val="32608191"/>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32615807"/>
        <c:crosses val="autoZero"/>
        <c:auto val="1"/>
        <c:lblAlgn val="ctr"/>
        <c:lblOffset val="100"/>
        <c:noMultiLvlLbl val="0"/>
      </c:catAx>
      <c:valAx>
        <c:axId val="32615807"/>
        <c:scaling>
          <c:orientation val="minMax"/>
          <c:min val="70"/>
        </c:scaling>
        <c:delete val="1"/>
        <c:axPos val="l"/>
        <c:numFmt formatCode="0.0" sourceLinked="1"/>
        <c:majorTickMark val="out"/>
        <c:minorTickMark val="none"/>
        <c:tickLblPos val="nextTo"/>
        <c:crossAx val="326081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33710980726092E-2"/>
          <c:y val="1.3926206403787211E-4"/>
          <c:w val="0.93006631397637796"/>
          <c:h val="0.8960049986640864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C4F6"/>
              </a:solidFill>
              <a:ln>
                <a:noFill/>
              </a:ln>
              <a:effectLst/>
            </c:spPr>
            <c:extLst>
              <c:ext xmlns:c16="http://schemas.microsoft.com/office/drawing/2014/chart" uri="{C3380CC4-5D6E-409C-BE32-E72D297353CC}">
                <c16:uniqueId val="{00000001-DDF2-9943-B050-1461EB0FB0F0}"/>
              </c:ext>
            </c:extLst>
          </c:dPt>
          <c:dPt>
            <c:idx val="1"/>
            <c:invertIfNegative val="0"/>
            <c:bubble3D val="0"/>
            <c:spPr>
              <a:solidFill>
                <a:srgbClr val="ED3C8D"/>
              </a:solidFill>
              <a:ln>
                <a:noFill/>
              </a:ln>
              <a:effectLst/>
            </c:spPr>
            <c:extLst>
              <c:ext xmlns:c16="http://schemas.microsoft.com/office/drawing/2014/chart" uri="{C3380CC4-5D6E-409C-BE32-E72D297353CC}">
                <c16:uniqueId val="{00000003-DDF2-9943-B050-1461EB0FB0F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Premium Video Platforms</c:v>
                </c:pt>
                <c:pt idx="1">
                  <c:v>YouTube</c:v>
                </c:pt>
              </c:strCache>
            </c:strRef>
          </c:cat>
          <c:val>
            <c:numRef>
              <c:f>Sheet1!$B$2:$B$3</c:f>
              <c:numCache>
                <c:formatCode>0</c:formatCode>
                <c:ptCount val="2"/>
                <c:pt idx="0">
                  <c:v>108</c:v>
                </c:pt>
                <c:pt idx="1">
                  <c:v>95</c:v>
                </c:pt>
              </c:numCache>
            </c:numRef>
          </c:val>
          <c:extLst>
            <c:ext xmlns:c16="http://schemas.microsoft.com/office/drawing/2014/chart" uri="{C3380CC4-5D6E-409C-BE32-E72D297353CC}">
              <c16:uniqueId val="{00000004-DDF2-9943-B050-1461EB0FB0F0}"/>
            </c:ext>
          </c:extLst>
        </c:ser>
        <c:dLbls>
          <c:showLegendKey val="0"/>
          <c:showVal val="0"/>
          <c:showCatName val="0"/>
          <c:showSerName val="0"/>
          <c:showPercent val="0"/>
          <c:showBubbleSize val="0"/>
        </c:dLbls>
        <c:gapWidth val="219"/>
        <c:overlap val="-27"/>
        <c:axId val="2033972352"/>
        <c:axId val="2033970560"/>
      </c:barChart>
      <c:catAx>
        <c:axId val="2033972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itchFamily="2" charset="0"/>
                <a:ea typeface="+mn-ea"/>
                <a:cs typeface="+mn-cs"/>
              </a:defRPr>
            </a:pPr>
            <a:endParaRPr lang="en-US"/>
          </a:p>
        </c:txPr>
        <c:crossAx val="2033970560"/>
        <c:crosses val="autoZero"/>
        <c:auto val="1"/>
        <c:lblAlgn val="ctr"/>
        <c:lblOffset val="100"/>
        <c:noMultiLvlLbl val="0"/>
      </c:catAx>
      <c:valAx>
        <c:axId val="2033970560"/>
        <c:scaling>
          <c:orientation val="minMax"/>
          <c:min val="60"/>
        </c:scaling>
        <c:delete val="1"/>
        <c:axPos val="l"/>
        <c:numFmt formatCode="0" sourceLinked="1"/>
        <c:majorTickMark val="none"/>
        <c:minorTickMark val="none"/>
        <c:tickLblPos val="nextTo"/>
        <c:crossAx val="2033972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59419379692467E-2"/>
          <c:y val="7.0886078304464542E-2"/>
          <c:w val="0.90774058062030749"/>
          <c:h val="0.92911392169553531"/>
        </c:manualLayout>
      </c:layout>
      <c:barChart>
        <c:barDir val="bar"/>
        <c:grouping val="clustered"/>
        <c:varyColors val="0"/>
        <c:ser>
          <c:idx val="1"/>
          <c:order val="0"/>
          <c:tx>
            <c:strRef>
              <c:f>Sheet1!$C$1</c:f>
              <c:strCache>
                <c:ptCount val="1"/>
                <c:pt idx="0">
                  <c:v>YouTube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Sheet1!$C$2:$C$5</c:f>
              <c:numCache>
                <c:formatCode>0.0</c:formatCode>
                <c:ptCount val="4"/>
                <c:pt idx="0" formatCode="General">
                  <c:v>106.4</c:v>
                </c:pt>
                <c:pt idx="1">
                  <c:v>93</c:v>
                </c:pt>
                <c:pt idx="2" formatCode="General">
                  <c:v>87.5</c:v>
                </c:pt>
                <c:pt idx="3" formatCode="General">
                  <c:v>82.5</c:v>
                </c:pt>
              </c:numCache>
            </c:numRef>
          </c:val>
          <c:extLst>
            <c:ext xmlns:c16="http://schemas.microsoft.com/office/drawing/2014/chart" uri="{C3380CC4-5D6E-409C-BE32-E72D297353CC}">
              <c16:uniqueId val="{00000000-C37E-CB44-ADAE-9C23B29BF0B1}"/>
            </c:ext>
          </c:extLst>
        </c:ser>
        <c:ser>
          <c:idx val="0"/>
          <c:order val="1"/>
          <c:tx>
            <c:strRef>
              <c:f>Sheet1!$B$1</c:f>
              <c:strCache>
                <c:ptCount val="1"/>
                <c:pt idx="0">
                  <c:v>Premium Video Platforms</c:v>
                </c:pt>
              </c:strCache>
            </c:strRef>
          </c:tx>
          <c:spPr>
            <a:solidFill>
              <a:srgbClr val="00C4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P55+</c:v>
                </c:pt>
                <c:pt idx="1">
                  <c:v>P35-54</c:v>
                </c:pt>
                <c:pt idx="2">
                  <c:v>P18-34</c:v>
                </c:pt>
                <c:pt idx="3">
                  <c:v>P2-17</c:v>
                </c:pt>
              </c:strCache>
            </c:strRef>
          </c:cat>
          <c:val>
            <c:numRef>
              <c:f>Sheet1!$B$2:$B$5</c:f>
              <c:numCache>
                <c:formatCode>General</c:formatCode>
                <c:ptCount val="4"/>
                <c:pt idx="0">
                  <c:v>117.4</c:v>
                </c:pt>
                <c:pt idx="1">
                  <c:v>102.7</c:v>
                </c:pt>
                <c:pt idx="2">
                  <c:v>93.1</c:v>
                </c:pt>
                <c:pt idx="3" formatCode="0.0">
                  <c:v>96</c:v>
                </c:pt>
              </c:numCache>
            </c:numRef>
          </c:val>
          <c:extLst>
            <c:ext xmlns:c16="http://schemas.microsoft.com/office/drawing/2014/chart" uri="{C3380CC4-5D6E-409C-BE32-E72D297353CC}">
              <c16:uniqueId val="{00000001-C37E-CB44-ADAE-9C23B29BF0B1}"/>
            </c:ext>
          </c:extLst>
        </c:ser>
        <c:dLbls>
          <c:dLblPos val="outEnd"/>
          <c:showLegendKey val="0"/>
          <c:showVal val="1"/>
          <c:showCatName val="0"/>
          <c:showSerName val="0"/>
          <c:showPercent val="0"/>
          <c:showBubbleSize val="0"/>
        </c:dLbls>
        <c:gapWidth val="182"/>
        <c:overlap val="-20"/>
        <c:axId val="2135177664"/>
        <c:axId val="897616511"/>
      </c:barChart>
      <c:catAx>
        <c:axId val="2135177664"/>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Helvetica" pitchFamily="2" charset="0"/>
                <a:ea typeface="+mn-ea"/>
                <a:cs typeface="+mn-cs"/>
              </a:defRPr>
            </a:pPr>
            <a:endParaRPr lang="en-US"/>
          </a:p>
        </c:txPr>
        <c:crossAx val="897616511"/>
        <c:crosses val="autoZero"/>
        <c:auto val="1"/>
        <c:lblAlgn val="ctr"/>
        <c:lblOffset val="100"/>
        <c:noMultiLvlLbl val="0"/>
      </c:catAx>
      <c:valAx>
        <c:axId val="897616511"/>
        <c:scaling>
          <c:orientation val="minMax"/>
        </c:scaling>
        <c:delete val="1"/>
        <c:axPos val="b"/>
        <c:numFmt formatCode="General" sourceLinked="1"/>
        <c:majorTickMark val="none"/>
        <c:minorTickMark val="none"/>
        <c:tickLblPos val="nextTo"/>
        <c:crossAx val="2135177664"/>
        <c:crosses val="autoZero"/>
        <c:crossBetween val="between"/>
      </c:valAx>
      <c:spPr>
        <a:noFill/>
        <a:ln>
          <a:noFill/>
        </a:ln>
        <a:effectLst/>
      </c:spPr>
    </c:plotArea>
    <c:legend>
      <c:legendPos val="t"/>
      <c:layout>
        <c:manualLayout>
          <c:xMode val="edge"/>
          <c:yMode val="edge"/>
          <c:x val="0.30286307870217477"/>
          <c:y val="1.2711010913203563E-2"/>
          <c:w val="0.39200671498207185"/>
          <c:h val="6.3094405528789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5B4ACE-251C-344F-94A2-D02B716E33B8}"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84AB3999-4057-C942-BA74-E69A3F149C76}">
      <dgm:prSet phldrT="[Text]" custT="1"/>
      <dgm:spPr/>
      <dgm:t>
        <a:bodyPr/>
        <a:lstStyle/>
        <a:p>
          <a:r>
            <a:rPr lang="en-US" sz="2000" b="1">
              <a:solidFill>
                <a:srgbClr val="ED3C8D"/>
              </a:solidFill>
              <a:latin typeface="Arial" panose="020B0604020202020204" pitchFamily="34" charset="0"/>
              <a:cs typeface="Arial" panose="020B0604020202020204" pitchFamily="34" charset="0"/>
            </a:rPr>
            <a:t>Eyes on Screen</a:t>
          </a:r>
        </a:p>
      </dgm:t>
    </dgm:pt>
    <dgm:pt modelId="{1CA8B49A-174F-D249-9939-96CC046DC336}" type="parTrans" cxnId="{9A363208-0178-4A41-AF84-4F38A9EE40AE}">
      <dgm:prSet/>
      <dgm:spPr/>
      <dgm:t>
        <a:bodyPr/>
        <a:lstStyle/>
        <a:p>
          <a:endParaRPr lang="en-US"/>
        </a:p>
      </dgm:t>
    </dgm:pt>
    <dgm:pt modelId="{2CACB024-FAA6-B941-877A-9B69326DD314}" type="sibTrans" cxnId="{9A363208-0178-4A41-AF84-4F38A9EE40AE}">
      <dgm:prSet/>
      <dgm:spPr>
        <a:solidFill>
          <a:srgbClr val="1B1464"/>
        </a:solidFill>
      </dgm:spPr>
      <dgm:t>
        <a:bodyPr/>
        <a:lstStyle/>
        <a:p>
          <a:endParaRPr lang="en-US"/>
        </a:p>
      </dgm:t>
    </dgm:pt>
    <dgm:pt modelId="{E99A580B-761A-F547-BC59-8B829F10B582}">
      <dgm:prSet phldrT="[Text]" custT="1"/>
      <dgm:spPr/>
      <dgm:t>
        <a:bodyPr/>
        <a:lstStyle/>
        <a:p>
          <a:r>
            <a:rPr lang="en-US" sz="2000" b="1">
              <a:solidFill>
                <a:srgbClr val="ED3C8D"/>
              </a:solidFill>
              <a:latin typeface="Arial" panose="020B0604020202020204" pitchFamily="34" charset="0"/>
              <a:cs typeface="Arial" panose="020B0604020202020204" pitchFamily="34" charset="0"/>
            </a:rPr>
            <a:t>Presence of Viewer</a:t>
          </a:r>
        </a:p>
      </dgm:t>
    </dgm:pt>
    <dgm:pt modelId="{9FCE5C20-D937-C84A-A5A4-B7627D4BCA59}" type="parTrans" cxnId="{FB6EECAD-4A7A-A54E-86B5-B702886E7219}">
      <dgm:prSet/>
      <dgm:spPr/>
      <dgm:t>
        <a:bodyPr/>
        <a:lstStyle/>
        <a:p>
          <a:endParaRPr lang="en-US"/>
        </a:p>
      </dgm:t>
    </dgm:pt>
    <dgm:pt modelId="{565431C2-BBA0-9E48-AFA6-A0CC8F5BC02B}" type="sibTrans" cxnId="{FB6EECAD-4A7A-A54E-86B5-B702886E7219}">
      <dgm:prSet/>
      <dgm:spPr>
        <a:solidFill>
          <a:srgbClr val="1B1464"/>
        </a:solidFill>
      </dgm:spPr>
      <dgm:t>
        <a:bodyPr/>
        <a:lstStyle/>
        <a:p>
          <a:endParaRPr lang="en-US"/>
        </a:p>
      </dgm:t>
    </dgm:pt>
    <dgm:pt modelId="{FE74424A-4BCC-1D4B-AEBB-8CA5C7AB4E8A}">
      <dgm:prSet phldrT="[Text]" custT="1"/>
      <dgm:spPr/>
      <dgm:t>
        <a:bodyPr/>
        <a:lstStyle/>
        <a:p>
          <a:r>
            <a:rPr lang="en-US" sz="2000" b="1">
              <a:solidFill>
                <a:srgbClr val="ED3C8D"/>
              </a:solidFill>
              <a:latin typeface="Arial" panose="020B0604020202020204" pitchFamily="34" charset="0"/>
              <a:cs typeface="Arial" panose="020B0604020202020204" pitchFamily="34" charset="0"/>
            </a:rPr>
            <a:t>Eyes </a:t>
          </a:r>
          <a:br>
            <a:rPr lang="en-US" sz="2000" b="1">
              <a:solidFill>
                <a:srgbClr val="ED3C8D"/>
              </a:solidFill>
              <a:latin typeface="Arial" panose="020B0604020202020204" pitchFamily="34" charset="0"/>
              <a:cs typeface="Arial" panose="020B0604020202020204" pitchFamily="34" charset="0"/>
            </a:rPr>
          </a:br>
          <a:r>
            <a:rPr lang="en-US" sz="2000" b="1">
              <a:solidFill>
                <a:srgbClr val="ED3C8D"/>
              </a:solidFill>
              <a:latin typeface="Arial" panose="020B0604020202020204" pitchFamily="34" charset="0"/>
              <a:cs typeface="Arial" panose="020B0604020202020204" pitchFamily="34" charset="0"/>
            </a:rPr>
            <a:t>Stay on Screen</a:t>
          </a:r>
        </a:p>
      </dgm:t>
    </dgm:pt>
    <dgm:pt modelId="{46DEC4DB-61A1-DE48-BE5D-5096DA7033FE}" type="sibTrans" cxnId="{96531F31-37F0-AE4B-B2AE-8FE3F567F310}">
      <dgm:prSet/>
      <dgm:spPr>
        <a:solidFill>
          <a:srgbClr val="1B1464"/>
        </a:solidFill>
      </dgm:spPr>
      <dgm:t>
        <a:bodyPr/>
        <a:lstStyle/>
        <a:p>
          <a:endParaRPr lang="en-US"/>
        </a:p>
      </dgm:t>
    </dgm:pt>
    <dgm:pt modelId="{C89F36C5-FF43-E047-A386-27982F5F40E8}" type="parTrans" cxnId="{96531F31-37F0-AE4B-B2AE-8FE3F567F310}">
      <dgm:prSet/>
      <dgm:spPr/>
      <dgm:t>
        <a:bodyPr/>
        <a:lstStyle/>
        <a:p>
          <a:endParaRPr lang="en-US"/>
        </a:p>
      </dgm:t>
    </dgm:pt>
    <dgm:pt modelId="{BF3ACC65-E1FE-4F42-AD07-426DE89DA5F9}" type="pres">
      <dgm:prSet presAssocID="{E45B4ACE-251C-344F-94A2-D02B716E33B8}" presName="cycle" presStyleCnt="0">
        <dgm:presLayoutVars>
          <dgm:dir/>
          <dgm:resizeHandles val="exact"/>
        </dgm:presLayoutVars>
      </dgm:prSet>
      <dgm:spPr/>
    </dgm:pt>
    <dgm:pt modelId="{95248B95-BBDD-5C48-AC61-CE4F6CA60E1D}" type="pres">
      <dgm:prSet presAssocID="{84AB3999-4057-C942-BA74-E69A3F149C76}" presName="dummy" presStyleCnt="0"/>
      <dgm:spPr/>
    </dgm:pt>
    <dgm:pt modelId="{D2DDB335-56C6-AD4F-AD98-32D853E0B00E}" type="pres">
      <dgm:prSet presAssocID="{84AB3999-4057-C942-BA74-E69A3F149C76}" presName="node" presStyleLbl="revTx" presStyleIdx="0" presStyleCnt="3">
        <dgm:presLayoutVars>
          <dgm:bulletEnabled val="1"/>
        </dgm:presLayoutVars>
      </dgm:prSet>
      <dgm:spPr/>
    </dgm:pt>
    <dgm:pt modelId="{C1E48460-E0AF-F740-A9DE-A8DB6AD917B2}" type="pres">
      <dgm:prSet presAssocID="{2CACB024-FAA6-B941-877A-9B69326DD314}" presName="sibTrans" presStyleLbl="node1" presStyleIdx="0" presStyleCnt="3" custLinFactNeighborX="1128" custLinFactNeighborY="-6213"/>
      <dgm:spPr/>
    </dgm:pt>
    <dgm:pt modelId="{5FA96470-6E61-3342-ACC7-2F212E8D903D}" type="pres">
      <dgm:prSet presAssocID="{FE74424A-4BCC-1D4B-AEBB-8CA5C7AB4E8A}" presName="dummy" presStyleCnt="0"/>
      <dgm:spPr/>
    </dgm:pt>
    <dgm:pt modelId="{9D461D1F-B594-244E-BB29-8D5A0CADA05B}" type="pres">
      <dgm:prSet presAssocID="{FE74424A-4BCC-1D4B-AEBB-8CA5C7AB4E8A}" presName="node" presStyleLbl="revTx" presStyleIdx="1" presStyleCnt="3">
        <dgm:presLayoutVars>
          <dgm:bulletEnabled val="1"/>
        </dgm:presLayoutVars>
      </dgm:prSet>
      <dgm:spPr/>
    </dgm:pt>
    <dgm:pt modelId="{94DD3AC1-7454-704F-BA6D-53413D75D81B}" type="pres">
      <dgm:prSet presAssocID="{46DEC4DB-61A1-DE48-BE5D-5096DA7033FE}" presName="sibTrans" presStyleLbl="node1" presStyleIdx="1" presStyleCnt="3" custLinFactNeighborY="-6963"/>
      <dgm:spPr/>
    </dgm:pt>
    <dgm:pt modelId="{029FCDA1-B5FA-B849-8F06-86B42FED4C73}" type="pres">
      <dgm:prSet presAssocID="{E99A580B-761A-F547-BC59-8B829F10B582}" presName="dummy" presStyleCnt="0"/>
      <dgm:spPr/>
    </dgm:pt>
    <dgm:pt modelId="{052BEB69-9BEE-4841-A2BB-6F4CF0985F1D}" type="pres">
      <dgm:prSet presAssocID="{E99A580B-761A-F547-BC59-8B829F10B582}" presName="node" presStyleLbl="revTx" presStyleIdx="2" presStyleCnt="3">
        <dgm:presLayoutVars>
          <dgm:bulletEnabled val="1"/>
        </dgm:presLayoutVars>
      </dgm:prSet>
      <dgm:spPr/>
    </dgm:pt>
    <dgm:pt modelId="{3AF247C4-BA8D-E641-8050-181B7F4596B8}" type="pres">
      <dgm:prSet presAssocID="{565431C2-BBA0-9E48-AFA6-A0CC8F5BC02B}" presName="sibTrans" presStyleLbl="node1" presStyleIdx="2" presStyleCnt="3" custLinFactNeighborX="1005"/>
      <dgm:spPr/>
    </dgm:pt>
  </dgm:ptLst>
  <dgm:cxnLst>
    <dgm:cxn modelId="{9A363208-0178-4A41-AF84-4F38A9EE40AE}" srcId="{E45B4ACE-251C-344F-94A2-D02B716E33B8}" destId="{84AB3999-4057-C942-BA74-E69A3F149C76}" srcOrd="0" destOrd="0" parTransId="{1CA8B49A-174F-D249-9939-96CC046DC336}" sibTransId="{2CACB024-FAA6-B941-877A-9B69326DD314}"/>
    <dgm:cxn modelId="{B63CF409-1188-2448-9BB9-ABD65BD619C3}" type="presOf" srcId="{565431C2-BBA0-9E48-AFA6-A0CC8F5BC02B}" destId="{3AF247C4-BA8D-E641-8050-181B7F4596B8}" srcOrd="0" destOrd="0" presId="urn:microsoft.com/office/officeart/2005/8/layout/cycle1"/>
    <dgm:cxn modelId="{B26B9526-6F99-714A-87C5-50CADF35091D}" type="presOf" srcId="{E99A580B-761A-F547-BC59-8B829F10B582}" destId="{052BEB69-9BEE-4841-A2BB-6F4CF0985F1D}" srcOrd="0" destOrd="0" presId="urn:microsoft.com/office/officeart/2005/8/layout/cycle1"/>
    <dgm:cxn modelId="{96531F31-37F0-AE4B-B2AE-8FE3F567F310}" srcId="{E45B4ACE-251C-344F-94A2-D02B716E33B8}" destId="{FE74424A-4BCC-1D4B-AEBB-8CA5C7AB4E8A}" srcOrd="1" destOrd="0" parTransId="{C89F36C5-FF43-E047-A386-27982F5F40E8}" sibTransId="{46DEC4DB-61A1-DE48-BE5D-5096DA7033FE}"/>
    <dgm:cxn modelId="{DB244E6C-D1F8-7042-956E-3485A1EB77B4}" type="presOf" srcId="{E45B4ACE-251C-344F-94A2-D02B716E33B8}" destId="{BF3ACC65-E1FE-4F42-AD07-426DE89DA5F9}" srcOrd="0" destOrd="0" presId="urn:microsoft.com/office/officeart/2005/8/layout/cycle1"/>
    <dgm:cxn modelId="{3CC9D04C-079A-954D-8224-6B640C596A9C}" type="presOf" srcId="{84AB3999-4057-C942-BA74-E69A3F149C76}" destId="{D2DDB335-56C6-AD4F-AD98-32D853E0B00E}" srcOrd="0" destOrd="0" presId="urn:microsoft.com/office/officeart/2005/8/layout/cycle1"/>
    <dgm:cxn modelId="{F5F49E7B-D01F-9C47-B1EF-350A06048B07}" type="presOf" srcId="{46DEC4DB-61A1-DE48-BE5D-5096DA7033FE}" destId="{94DD3AC1-7454-704F-BA6D-53413D75D81B}" srcOrd="0" destOrd="0" presId="urn:microsoft.com/office/officeart/2005/8/layout/cycle1"/>
    <dgm:cxn modelId="{3B757F96-FF37-D24F-93EA-BBE4AFF829EE}" type="presOf" srcId="{2CACB024-FAA6-B941-877A-9B69326DD314}" destId="{C1E48460-E0AF-F740-A9DE-A8DB6AD917B2}" srcOrd="0" destOrd="0" presId="urn:microsoft.com/office/officeart/2005/8/layout/cycle1"/>
    <dgm:cxn modelId="{FB6EECAD-4A7A-A54E-86B5-B702886E7219}" srcId="{E45B4ACE-251C-344F-94A2-D02B716E33B8}" destId="{E99A580B-761A-F547-BC59-8B829F10B582}" srcOrd="2" destOrd="0" parTransId="{9FCE5C20-D937-C84A-A5A4-B7627D4BCA59}" sibTransId="{565431C2-BBA0-9E48-AFA6-A0CC8F5BC02B}"/>
    <dgm:cxn modelId="{95AE39FE-8A31-A349-BED1-2D152D718483}" type="presOf" srcId="{FE74424A-4BCC-1D4B-AEBB-8CA5C7AB4E8A}" destId="{9D461D1F-B594-244E-BB29-8D5A0CADA05B}" srcOrd="0" destOrd="0" presId="urn:microsoft.com/office/officeart/2005/8/layout/cycle1"/>
    <dgm:cxn modelId="{C864300F-52DD-0F47-AABB-997CC7E2501B}" type="presParOf" srcId="{BF3ACC65-E1FE-4F42-AD07-426DE89DA5F9}" destId="{95248B95-BBDD-5C48-AC61-CE4F6CA60E1D}" srcOrd="0" destOrd="0" presId="urn:microsoft.com/office/officeart/2005/8/layout/cycle1"/>
    <dgm:cxn modelId="{73157D38-351F-884E-8C13-D65C161D8794}" type="presParOf" srcId="{BF3ACC65-E1FE-4F42-AD07-426DE89DA5F9}" destId="{D2DDB335-56C6-AD4F-AD98-32D853E0B00E}" srcOrd="1" destOrd="0" presId="urn:microsoft.com/office/officeart/2005/8/layout/cycle1"/>
    <dgm:cxn modelId="{CA69BE19-A7CE-3447-BCB6-00764E1E3713}" type="presParOf" srcId="{BF3ACC65-E1FE-4F42-AD07-426DE89DA5F9}" destId="{C1E48460-E0AF-F740-A9DE-A8DB6AD917B2}" srcOrd="2" destOrd="0" presId="urn:microsoft.com/office/officeart/2005/8/layout/cycle1"/>
    <dgm:cxn modelId="{D98DC1AB-9B6A-A54B-8F7B-211DD8C06BC6}" type="presParOf" srcId="{BF3ACC65-E1FE-4F42-AD07-426DE89DA5F9}" destId="{5FA96470-6E61-3342-ACC7-2F212E8D903D}" srcOrd="3" destOrd="0" presId="urn:microsoft.com/office/officeart/2005/8/layout/cycle1"/>
    <dgm:cxn modelId="{3A081F31-7A8B-AF48-8C2E-A0F2EEC8C42B}" type="presParOf" srcId="{BF3ACC65-E1FE-4F42-AD07-426DE89DA5F9}" destId="{9D461D1F-B594-244E-BB29-8D5A0CADA05B}" srcOrd="4" destOrd="0" presId="urn:microsoft.com/office/officeart/2005/8/layout/cycle1"/>
    <dgm:cxn modelId="{CBC43F1E-0CC2-1745-98B4-1F471C2C08DC}" type="presParOf" srcId="{BF3ACC65-E1FE-4F42-AD07-426DE89DA5F9}" destId="{94DD3AC1-7454-704F-BA6D-53413D75D81B}" srcOrd="5" destOrd="0" presId="urn:microsoft.com/office/officeart/2005/8/layout/cycle1"/>
    <dgm:cxn modelId="{F99F54F3-2322-7246-9F51-31D63D9566F3}" type="presParOf" srcId="{BF3ACC65-E1FE-4F42-AD07-426DE89DA5F9}" destId="{029FCDA1-B5FA-B849-8F06-86B42FED4C73}" srcOrd="6" destOrd="0" presId="urn:microsoft.com/office/officeart/2005/8/layout/cycle1"/>
    <dgm:cxn modelId="{3D57BE26-D825-E44F-A258-140D66615B63}" type="presParOf" srcId="{BF3ACC65-E1FE-4F42-AD07-426DE89DA5F9}" destId="{052BEB69-9BEE-4841-A2BB-6F4CF0985F1D}" srcOrd="7" destOrd="0" presId="urn:microsoft.com/office/officeart/2005/8/layout/cycle1"/>
    <dgm:cxn modelId="{5D180872-56CD-6242-8684-463C22A3AFD6}" type="presParOf" srcId="{BF3ACC65-E1FE-4F42-AD07-426DE89DA5F9}" destId="{3AF247C4-BA8D-E641-8050-181B7F4596B8}" srcOrd="8"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DB335-56C6-AD4F-AD98-32D853E0B00E}">
      <dsp:nvSpPr>
        <dsp:cNvPr id="0" name=""/>
        <dsp:cNvSpPr/>
      </dsp:nvSpPr>
      <dsp:spPr>
        <a:xfrm>
          <a:off x="3338317" y="246962"/>
          <a:ext cx="1263936" cy="1263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ED3C8D"/>
              </a:solidFill>
              <a:latin typeface="Arial" panose="020B0604020202020204" pitchFamily="34" charset="0"/>
              <a:cs typeface="Arial" panose="020B0604020202020204" pitchFamily="34" charset="0"/>
            </a:rPr>
            <a:t>Eyes on Screen</a:t>
          </a:r>
        </a:p>
      </dsp:txBody>
      <dsp:txXfrm>
        <a:off x="3338317" y="246962"/>
        <a:ext cx="1263936" cy="1263936"/>
      </dsp:txXfrm>
    </dsp:sp>
    <dsp:sp modelId="{C1E48460-E0AF-F740-A9DE-A8DB6AD917B2}">
      <dsp:nvSpPr>
        <dsp:cNvPr id="0" name=""/>
        <dsp:cNvSpPr/>
      </dsp:nvSpPr>
      <dsp:spPr>
        <a:xfrm>
          <a:off x="1449077" y="-186643"/>
          <a:ext cx="2986161" cy="2986161"/>
        </a:xfrm>
        <a:prstGeom prst="circularArrow">
          <a:avLst>
            <a:gd name="adj1" fmla="val 8254"/>
            <a:gd name="adj2" fmla="val 576561"/>
            <a:gd name="adj3" fmla="val 2961825"/>
            <a:gd name="adj4" fmla="val 53083"/>
            <a:gd name="adj5" fmla="val 9629"/>
          </a:avLst>
        </a:prstGeom>
        <a:solidFill>
          <a:srgbClr val="1B146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461D1F-B594-244E-BB29-8D5A0CADA05B}">
      <dsp:nvSpPr>
        <dsp:cNvPr id="0" name=""/>
        <dsp:cNvSpPr/>
      </dsp:nvSpPr>
      <dsp:spPr>
        <a:xfrm>
          <a:off x="2276506" y="2086073"/>
          <a:ext cx="1263936" cy="1263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ED3C8D"/>
              </a:solidFill>
              <a:latin typeface="Arial" panose="020B0604020202020204" pitchFamily="34" charset="0"/>
              <a:cs typeface="Arial" panose="020B0604020202020204" pitchFamily="34" charset="0"/>
            </a:rPr>
            <a:t>Eyes </a:t>
          </a:r>
          <a:br>
            <a:rPr lang="en-US" sz="2000" b="1" kern="1200">
              <a:solidFill>
                <a:srgbClr val="ED3C8D"/>
              </a:solidFill>
              <a:latin typeface="Arial" panose="020B0604020202020204" pitchFamily="34" charset="0"/>
              <a:cs typeface="Arial" panose="020B0604020202020204" pitchFamily="34" charset="0"/>
            </a:rPr>
          </a:br>
          <a:r>
            <a:rPr lang="en-US" sz="2000" b="1" kern="1200">
              <a:solidFill>
                <a:srgbClr val="ED3C8D"/>
              </a:solidFill>
              <a:latin typeface="Arial" panose="020B0604020202020204" pitchFamily="34" charset="0"/>
              <a:cs typeface="Arial" panose="020B0604020202020204" pitchFamily="34" charset="0"/>
            </a:rPr>
            <a:t>Stay on Screen</a:t>
          </a:r>
        </a:p>
      </dsp:txBody>
      <dsp:txXfrm>
        <a:off x="2276506" y="2086073"/>
        <a:ext cx="1263936" cy="1263936"/>
      </dsp:txXfrm>
    </dsp:sp>
    <dsp:sp modelId="{94DD3AC1-7454-704F-BA6D-53413D75D81B}">
      <dsp:nvSpPr>
        <dsp:cNvPr id="0" name=""/>
        <dsp:cNvSpPr/>
      </dsp:nvSpPr>
      <dsp:spPr>
        <a:xfrm>
          <a:off x="1415393" y="-209039"/>
          <a:ext cx="2986161" cy="2986161"/>
        </a:xfrm>
        <a:prstGeom prst="circularArrow">
          <a:avLst>
            <a:gd name="adj1" fmla="val 8254"/>
            <a:gd name="adj2" fmla="val 576561"/>
            <a:gd name="adj3" fmla="val 10170357"/>
            <a:gd name="adj4" fmla="val 7261614"/>
            <a:gd name="adj5" fmla="val 9629"/>
          </a:avLst>
        </a:prstGeom>
        <a:solidFill>
          <a:srgbClr val="1B146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BEB69-9BEE-4841-A2BB-6F4CF0985F1D}">
      <dsp:nvSpPr>
        <dsp:cNvPr id="0" name=""/>
        <dsp:cNvSpPr/>
      </dsp:nvSpPr>
      <dsp:spPr>
        <a:xfrm>
          <a:off x="1214694" y="246962"/>
          <a:ext cx="1263936" cy="1263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ED3C8D"/>
              </a:solidFill>
              <a:latin typeface="Arial" panose="020B0604020202020204" pitchFamily="34" charset="0"/>
              <a:cs typeface="Arial" panose="020B0604020202020204" pitchFamily="34" charset="0"/>
            </a:rPr>
            <a:t>Presence of Viewer</a:t>
          </a:r>
        </a:p>
      </dsp:txBody>
      <dsp:txXfrm>
        <a:off x="1214694" y="246962"/>
        <a:ext cx="1263936" cy="1263936"/>
      </dsp:txXfrm>
    </dsp:sp>
    <dsp:sp modelId="{3AF247C4-BA8D-E641-8050-181B7F4596B8}">
      <dsp:nvSpPr>
        <dsp:cNvPr id="0" name=""/>
        <dsp:cNvSpPr/>
      </dsp:nvSpPr>
      <dsp:spPr>
        <a:xfrm>
          <a:off x="1445404" y="-1113"/>
          <a:ext cx="2986161" cy="2986161"/>
        </a:xfrm>
        <a:prstGeom prst="circularArrow">
          <a:avLst>
            <a:gd name="adj1" fmla="val 8254"/>
            <a:gd name="adj2" fmla="val 576561"/>
            <a:gd name="adj3" fmla="val 16854825"/>
            <a:gd name="adj4" fmla="val 14968614"/>
            <a:gd name="adj5" fmla="val 9629"/>
          </a:avLst>
        </a:prstGeom>
        <a:solidFill>
          <a:srgbClr val="1B146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0.92875</cdr:x>
      <cdr:y>0.78839</cdr:y>
    </cdr:from>
    <cdr:to>
      <cdr:x>0.9893</cdr:x>
      <cdr:y>0.85082</cdr:y>
    </cdr:to>
    <cdr:sp macro="" textlink="">
      <cdr:nvSpPr>
        <cdr:cNvPr id="2" name="TextBox 11">
          <a:extLst xmlns:a="http://schemas.openxmlformats.org/drawingml/2006/main">
            <a:ext uri="{FF2B5EF4-FFF2-40B4-BE49-F238E27FC236}">
              <a16:creationId xmlns:a16="http://schemas.microsoft.com/office/drawing/2014/main" id="{8958B828-A7C1-906D-EAA3-1BACCFB21AA6}"/>
            </a:ext>
          </a:extLst>
        </cdr:cNvPr>
        <cdr:cNvSpPr txBox="1"/>
      </cdr:nvSpPr>
      <cdr:spPr>
        <a:xfrm xmlns:a="http://schemas.openxmlformats.org/drawingml/2006/main" rot="18900000">
          <a:off x="11200232" y="3109275"/>
          <a:ext cx="730250" cy="246221"/>
        </a:xfrm>
        <a:prstGeom xmlns:a="http://schemas.openxmlformats.org/drawingml/2006/main" prst="rect">
          <a:avLst/>
        </a:prstGeom>
        <a:solidFill xmlns:a="http://schemas.openxmlformats.org/drawingml/2006/main">
          <a:srgbClr val="E2E8F0"/>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000" b="1" dirty="0">
              <a:solidFill>
                <a:srgbClr val="ED3C8D"/>
              </a:solidFill>
              <a:latin typeface="Arial" panose="020B0604020202020204" pitchFamily="34" charset="0"/>
              <a:cs typeface="Arial" panose="020B0604020202020204" pitchFamily="34" charset="0"/>
            </a:rPr>
            <a:t>YouTube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D504B9-89FC-231C-0ABD-22297ACE4015}"/>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6BBB9B-D1F3-ABB3-8738-6F6F82BC618C}"/>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F190111C-D50F-7AE1-AABB-76990CA9DDE6}"/>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CCF1D2-F159-6566-5465-65D334901BBB}"/>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66C5FFC-2487-42E7-BE5B-823A8421BCE7}" type="slidenum">
              <a:rPr lang="en-US" smtClean="0"/>
              <a:t>‹#›</a:t>
            </a:fld>
            <a:endParaRPr lang="en-US"/>
          </a:p>
        </p:txBody>
      </p:sp>
    </p:spTree>
    <p:extLst>
      <p:ext uri="{BB962C8B-B14F-4D97-AF65-F5344CB8AC3E}">
        <p14:creationId xmlns:p14="http://schemas.microsoft.com/office/powerpoint/2010/main" val="116693724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AE4912F-E57D-814B-B12F-ABF58C0E8E5A}" type="slidenum">
              <a:rPr lang="en-US" smtClean="0"/>
              <a:t>‹#›</a:t>
            </a:fld>
            <a:endParaRPr lang="en-US"/>
          </a:p>
        </p:txBody>
      </p:sp>
    </p:spTree>
    <p:extLst>
      <p:ext uri="{BB962C8B-B14F-4D97-AF65-F5344CB8AC3E}">
        <p14:creationId xmlns:p14="http://schemas.microsoft.com/office/powerpoint/2010/main" val="382716252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6750D-9BE5-DC4F-09FB-BCC4B613F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FD600-0000-25A8-4829-127332449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D70F5-0498-6FD2-9CE3-3E4333F949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B470B3-E584-00E9-5647-5ED3C39EE7A3}"/>
              </a:ext>
            </a:extLst>
          </p:cNvPr>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ED5165F-82FD-256B-1A0A-D9714C3C103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6104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23</a:t>
            </a:fld>
            <a:endParaRPr lang="en-US"/>
          </a:p>
        </p:txBody>
      </p:sp>
      <p:sp>
        <p:nvSpPr>
          <p:cNvPr id="5" name="Date Placeholder 4">
            <a:extLst>
              <a:ext uri="{FF2B5EF4-FFF2-40B4-BE49-F238E27FC236}">
                <a16:creationId xmlns:a16="http://schemas.microsoft.com/office/drawing/2014/main" id="{B45E9CC5-2835-D67B-D9F0-CB8B764DAA6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39222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2E4F1-8629-23D5-5733-E06ADD8F8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319AB-4555-E38A-4509-CAEE5AE033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5215E8-2A92-C8E9-8883-5DE856406B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DA9288-D228-29ED-1D97-A93113063C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922BF-59A9-4464-8D80-4C91A9E41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4CA8792-F2C5-470E-8BFC-ABA299CBD42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3558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29</a:t>
            </a:fld>
            <a:endParaRPr lang="en-US"/>
          </a:p>
        </p:txBody>
      </p:sp>
      <p:sp>
        <p:nvSpPr>
          <p:cNvPr id="5" name="Date Placeholder 4">
            <a:extLst>
              <a:ext uri="{FF2B5EF4-FFF2-40B4-BE49-F238E27FC236}">
                <a16:creationId xmlns:a16="http://schemas.microsoft.com/office/drawing/2014/main" id="{E2455F36-916C-1D65-A0EB-B93CE6C12CB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22699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30</a:t>
            </a:fld>
            <a:endParaRPr lang="en-US"/>
          </a:p>
        </p:txBody>
      </p:sp>
      <p:sp>
        <p:nvSpPr>
          <p:cNvPr id="5" name="Date Placeholder 4">
            <a:extLst>
              <a:ext uri="{FF2B5EF4-FFF2-40B4-BE49-F238E27FC236}">
                <a16:creationId xmlns:a16="http://schemas.microsoft.com/office/drawing/2014/main" id="{43B3269A-ADFC-B613-2D84-EE11873AB1F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75667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6F92D-FE38-F40B-893A-FF364F15E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58D39-6740-C3B9-D5F8-12177E580D5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BF1806-4F16-D5D9-8387-824CE6CD21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255107-F41B-E5B3-AA18-D9233A5FD7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A85EB1C-87E9-32D2-3F65-7513BE73378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4416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E7E3-6D8E-5795-1ADB-172CBD69E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3DAA5-4738-1694-10EF-631AB44C5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B9282-3B5F-2EA7-09BE-A38C7D7903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68E33E-E6FF-EDB6-3287-7B2DD9BF0E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C217A4B-F304-F148-0D16-0E36C493980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6561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5816D-7DD1-C23A-66E9-57ACDDA12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00B2A-D893-EBD5-9E0F-EA0609F40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B4DE7-17C7-1ACD-3769-ADB90861FC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85C4CB-F6AB-D2DA-B053-B3227E83FC48}"/>
              </a:ext>
            </a:extLst>
          </p:cNvPr>
          <p:cNvSpPr>
            <a:spLocks noGrp="1"/>
          </p:cNvSpPr>
          <p:nvPr>
            <p:ph type="sldNum" sz="quarter" idx="5"/>
          </p:nvPr>
        </p:nvSpPr>
        <p:spPr/>
        <p:txBody>
          <a:bodyPr/>
          <a:lstStyle/>
          <a:p>
            <a:fld id="{3AE4912F-E57D-814B-B12F-ABF58C0E8E5A}" type="slidenum">
              <a:rPr lang="en-US" smtClean="0"/>
              <a:t>35</a:t>
            </a:fld>
            <a:endParaRPr lang="en-US"/>
          </a:p>
        </p:txBody>
      </p:sp>
      <p:sp>
        <p:nvSpPr>
          <p:cNvPr id="5" name="Date Placeholder 4">
            <a:extLst>
              <a:ext uri="{FF2B5EF4-FFF2-40B4-BE49-F238E27FC236}">
                <a16:creationId xmlns:a16="http://schemas.microsoft.com/office/drawing/2014/main" id="{9B16D082-F229-53BF-FC83-33CC7877E90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7484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36</a:t>
            </a:fld>
            <a:endParaRPr lang="en-US"/>
          </a:p>
        </p:txBody>
      </p:sp>
      <p:sp>
        <p:nvSpPr>
          <p:cNvPr id="5" name="Date Placeholder 4">
            <a:extLst>
              <a:ext uri="{FF2B5EF4-FFF2-40B4-BE49-F238E27FC236}">
                <a16:creationId xmlns:a16="http://schemas.microsoft.com/office/drawing/2014/main" id="{4BC56A5B-ACF6-9517-092C-FE703A2F238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53660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33956-BF40-297C-10C1-3C30D34C9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7398A-D1AC-D4AB-BA11-8BF406D2E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6E6E6-36E5-BC4C-4BC7-510598B8CC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24D542-2877-FB99-1869-C2B62986A7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6AB5-5EED-E043-8E4A-03DA164BBB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D1A44893-F9BA-126D-2B77-56F56CBA7CE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65553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40</a:t>
            </a:fld>
            <a:endParaRPr lang="en-US"/>
          </a:p>
        </p:txBody>
      </p:sp>
      <p:sp>
        <p:nvSpPr>
          <p:cNvPr id="5" name="Date Placeholder 4">
            <a:extLst>
              <a:ext uri="{FF2B5EF4-FFF2-40B4-BE49-F238E27FC236}">
                <a16:creationId xmlns:a16="http://schemas.microsoft.com/office/drawing/2014/main" id="{245D459C-6DD3-9A49-2190-75B4C2E8C53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5641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9D150-6422-47DC-4C75-97D1B6A12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54826-0017-459B-792D-493AACA90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39C6B-318A-1558-21B4-38FEE65E81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6403E7-E19F-48A3-EEF5-CC3B418C9C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8FA1D4C-D72F-BE20-B5CE-5846051E2FA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31234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BF277-F642-E3D8-BC17-C4D51016E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E8CC3-6636-F776-7C46-EE9299578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04F2D-0E57-517E-C555-3C7DF75334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08A11F-F837-C2C3-AD29-3F1064A95A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BB27F90-71E5-2281-C187-3D1339552E1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6715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44</a:t>
            </a:fld>
            <a:endParaRPr lang="en-US"/>
          </a:p>
        </p:txBody>
      </p:sp>
      <p:sp>
        <p:nvSpPr>
          <p:cNvPr id="5" name="Date Placeholder 4">
            <a:extLst>
              <a:ext uri="{FF2B5EF4-FFF2-40B4-BE49-F238E27FC236}">
                <a16:creationId xmlns:a16="http://schemas.microsoft.com/office/drawing/2014/main" id="{1E75EB5A-9BC5-769E-4AE0-97B17D298FD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11620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060EBF3C-5DDD-175F-6E32-8C421F717969}"/>
            </a:ext>
          </a:extLst>
        </p:cNvPr>
        <p:cNvGrpSpPr/>
        <p:nvPr/>
      </p:nvGrpSpPr>
      <p:grpSpPr>
        <a:xfrm>
          <a:off x="0" y="0"/>
          <a:ext cx="0" cy="0"/>
          <a:chOff x="0" y="0"/>
          <a:chExt cx="0" cy="0"/>
        </a:xfrm>
      </p:grpSpPr>
      <p:sp>
        <p:nvSpPr>
          <p:cNvPr id="282" name="Google Shape;282;p6:notes">
            <a:extLst>
              <a:ext uri="{FF2B5EF4-FFF2-40B4-BE49-F238E27FC236}">
                <a16:creationId xmlns:a16="http://schemas.microsoft.com/office/drawing/2014/main" id="{42912901-5D6A-F2E4-E583-2E1F979D8AFF}"/>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83" name="Google Shape;283;p6:notes">
            <a:extLst>
              <a:ext uri="{FF2B5EF4-FFF2-40B4-BE49-F238E27FC236}">
                <a16:creationId xmlns:a16="http://schemas.microsoft.com/office/drawing/2014/main" id="{8770BB5D-4F59-3E91-3F1C-3E0E5D252409}"/>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6:notes">
            <a:extLst>
              <a:ext uri="{FF2B5EF4-FFF2-40B4-BE49-F238E27FC236}">
                <a16:creationId xmlns:a16="http://schemas.microsoft.com/office/drawing/2014/main" id="{E9249A4D-8D20-5EAE-9EA4-DA1777DF835A}"/>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
        <p:nvSpPr>
          <p:cNvPr id="2" name="Date Placeholder 1">
            <a:extLst>
              <a:ext uri="{FF2B5EF4-FFF2-40B4-BE49-F238E27FC236}">
                <a16:creationId xmlns:a16="http://schemas.microsoft.com/office/drawing/2014/main" id="{CFAE79D9-FCF3-0C66-3527-896ABD46B22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99026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A3964-8B96-70C6-2210-BDA4203B4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AF84A-5BCC-4798-9EBF-0C625A3C5D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7F5E53-E7A3-2D22-A068-377D5123E8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05B713-BC73-0F4B-8F9F-5A72652437C1}"/>
              </a:ext>
            </a:extLst>
          </p:cNvPr>
          <p:cNvSpPr>
            <a:spLocks noGrp="1"/>
          </p:cNvSpPr>
          <p:nvPr>
            <p:ph type="sldNum" sz="quarter" idx="5"/>
          </p:nvPr>
        </p:nvSpPr>
        <p:spPr/>
        <p:txBody>
          <a:bodyPr/>
          <a:lstStyle/>
          <a:p>
            <a:fld id="{ADB06AB5-5EED-E043-8E4A-03DA164BBB1E}" type="slidenum">
              <a:rPr lang="en-US" smtClean="0"/>
              <a:t>49</a:t>
            </a:fld>
            <a:endParaRPr lang="en-US"/>
          </a:p>
        </p:txBody>
      </p:sp>
      <p:sp>
        <p:nvSpPr>
          <p:cNvPr id="5" name="Date Placeholder 4">
            <a:extLst>
              <a:ext uri="{FF2B5EF4-FFF2-40B4-BE49-F238E27FC236}">
                <a16:creationId xmlns:a16="http://schemas.microsoft.com/office/drawing/2014/main" id="{64906152-A67B-032D-62C6-66A4AFB9A58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31868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39F5B-1D03-1186-5CDD-79196E1F2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EB4D3-2461-CCC5-B7E5-ABF55A1CBB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52843D-734F-D049-4DA3-E7068A4EA5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B388E8-C4BF-276E-B7E9-5288F8685167}"/>
              </a:ext>
            </a:extLst>
          </p:cNvPr>
          <p:cNvSpPr>
            <a:spLocks noGrp="1"/>
          </p:cNvSpPr>
          <p:nvPr>
            <p:ph type="sldNum" sz="quarter" idx="5"/>
          </p:nvPr>
        </p:nvSpPr>
        <p:spPr/>
        <p:txBody>
          <a:bodyPr/>
          <a:lstStyle/>
          <a:p>
            <a:fld id="{ADB06AB5-5EED-E043-8E4A-03DA164BBB1E}" type="slidenum">
              <a:rPr lang="en-US" smtClean="0"/>
              <a:t>50</a:t>
            </a:fld>
            <a:endParaRPr lang="en-US"/>
          </a:p>
        </p:txBody>
      </p:sp>
      <p:sp>
        <p:nvSpPr>
          <p:cNvPr id="5" name="Date Placeholder 4">
            <a:extLst>
              <a:ext uri="{FF2B5EF4-FFF2-40B4-BE49-F238E27FC236}">
                <a16:creationId xmlns:a16="http://schemas.microsoft.com/office/drawing/2014/main" id="{CACED311-498E-1CE4-9E77-F14363348C5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1075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4</a:t>
            </a:fld>
            <a:endParaRPr lang="en-US"/>
          </a:p>
        </p:txBody>
      </p:sp>
      <p:sp>
        <p:nvSpPr>
          <p:cNvPr id="5" name="Date Placeholder 4">
            <a:extLst>
              <a:ext uri="{FF2B5EF4-FFF2-40B4-BE49-F238E27FC236}">
                <a16:creationId xmlns:a16="http://schemas.microsoft.com/office/drawing/2014/main" id="{3D7BC6DE-4C8E-C1CB-695C-F4E26B73A17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9413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29E7E-EBF9-C9F6-425A-4ACF9A393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B4B53-82A2-2BAB-0D74-FB027F98C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9B4CA-9F11-A8E7-2F12-9A8E0DC091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9FD04A-804F-B220-EA97-C5B4884D3D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D96B2B4-0821-0FF5-6870-5400200F885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7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5B3FB-F35C-8459-C848-1B9D2C231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13725-4E7E-5E8B-30ED-0E29EE2AA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6AE2E-3D7A-5AF4-EF19-4E745FFA81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DE3987-F11E-5035-E638-8542BA1C4B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79BF62C-8059-49A0-B978-5CF1E2FC4D1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7319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282E-FF7D-5E18-AC90-39BB614F7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764A3-6FA2-E42E-5A30-1872A4680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6B4C1-B7DC-D17F-4CF2-D5D1B6AE42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12AE65-1DCC-586D-62D0-3BF9BE4E6D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922BF-59A9-4464-8D80-4C91A9E41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9DF432F-DFED-D443-79D4-D724460C062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8478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A0BD5-4348-A388-65B7-D34AA1C5C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8B244-2A85-B1A9-67F1-41DB57EE2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BBEE9-8185-0071-16F7-4D4771F6A7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7C13B0-2E2B-4933-D583-16C8249E93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C8031EE-2DD4-F88C-E42D-2A23EED9C5E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4474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4912F-E57D-814B-B12F-ABF58C0E8E5A}" type="slidenum">
              <a:rPr lang="en-US" smtClean="0"/>
              <a:t>14</a:t>
            </a:fld>
            <a:endParaRPr lang="en-US"/>
          </a:p>
        </p:txBody>
      </p:sp>
      <p:sp>
        <p:nvSpPr>
          <p:cNvPr id="5" name="Date Placeholder 4">
            <a:extLst>
              <a:ext uri="{FF2B5EF4-FFF2-40B4-BE49-F238E27FC236}">
                <a16:creationId xmlns:a16="http://schemas.microsoft.com/office/drawing/2014/main" id="{5B65EE99-748C-3585-4DD5-7FE5AC646E7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5400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1C58-81D3-997F-F854-DD02A5679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9AA47-87AD-9246-6766-3C8FC5643BC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4F392C-211E-EB2C-A199-CA7B62ED1D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D47E32-ABEE-A663-689D-91DBC6DB11D0}"/>
              </a:ext>
            </a:extLst>
          </p:cNvPr>
          <p:cNvSpPr>
            <a:spLocks noGrp="1"/>
          </p:cNvSpPr>
          <p:nvPr>
            <p:ph type="sldNum" sz="quarter" idx="5"/>
          </p:nvPr>
        </p:nvSpPr>
        <p:spPr/>
        <p:txBody>
          <a:bodyPr/>
          <a:lstStyle/>
          <a:p>
            <a:fld id="{3AE4912F-E57D-814B-B12F-ABF58C0E8E5A}" type="slidenum">
              <a:rPr lang="en-US" smtClean="0"/>
              <a:t>16</a:t>
            </a:fld>
            <a:endParaRPr lang="en-US"/>
          </a:p>
        </p:txBody>
      </p:sp>
      <p:sp>
        <p:nvSpPr>
          <p:cNvPr id="5" name="Date Placeholder 4">
            <a:extLst>
              <a:ext uri="{FF2B5EF4-FFF2-40B4-BE49-F238E27FC236}">
                <a16:creationId xmlns:a16="http://schemas.microsoft.com/office/drawing/2014/main" id="{7F067996-30D0-B074-E686-81AC581DF78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8683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6473-1FC1-BB18-5826-9E38B29507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DB0206-18D3-FFFB-90F8-CCFC6FFC1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70528-D085-CC5C-6E96-3311C58C242C}"/>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5" name="Footer Placeholder 4">
            <a:extLst>
              <a:ext uri="{FF2B5EF4-FFF2-40B4-BE49-F238E27FC236}">
                <a16:creationId xmlns:a16="http://schemas.microsoft.com/office/drawing/2014/main" id="{6F67DFB1-46B5-5E79-890B-FB9E9E4B2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DBDB1-19B9-0604-3048-51429512A61C}"/>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00281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200C-1F50-F19B-0ACE-D5CC35DA7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47872F-299B-9FEE-323B-1A9D39565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051AE-39FB-A9CF-5EE8-52BB4B6F3360}"/>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5" name="Footer Placeholder 4">
            <a:extLst>
              <a:ext uri="{FF2B5EF4-FFF2-40B4-BE49-F238E27FC236}">
                <a16:creationId xmlns:a16="http://schemas.microsoft.com/office/drawing/2014/main" id="{845F5C9E-7191-2568-39BE-AE2F89618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222DA-11C5-B0F7-F1E8-BAFBB9D7A6C3}"/>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79374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690941-B876-ECED-75FD-D0FC6FC012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A3BDBB-61E4-91B6-8FF0-4B4D876532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D3E75-625A-13A4-3128-B9C8976B3836}"/>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5" name="Footer Placeholder 4">
            <a:extLst>
              <a:ext uri="{FF2B5EF4-FFF2-40B4-BE49-F238E27FC236}">
                <a16:creationId xmlns:a16="http://schemas.microsoft.com/office/drawing/2014/main" id="{D9E2128C-E02B-FD4D-BFFF-B73CF2ACB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C6979-7D0F-C477-20ED-5F6AE37ED874}"/>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70122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0386822-DD65-B84C-A695-30A60B68D357}"/>
              </a:ext>
            </a:extLst>
          </p:cNvPr>
          <p:cNvSpPr>
            <a:spLocks noGrp="1"/>
          </p:cNvSpPr>
          <p:nvPr>
            <p:ph type="sldNum" sz="quarter" idx="10"/>
          </p:nvPr>
        </p:nvSpPr>
        <p:spPr/>
        <p:txBody>
          <a:bodyPr/>
          <a:lstStyle/>
          <a:p>
            <a:fld id="{B2D3C8E9-CDEB-8A41-9763-67D257143901}" type="slidenum">
              <a:rPr lang="en-US" smtClean="0"/>
              <a:pPr/>
              <a:t>‹#›</a:t>
            </a:fld>
            <a:endParaRPr lang="en-US"/>
          </a:p>
        </p:txBody>
      </p:sp>
      <p:sp>
        <p:nvSpPr>
          <p:cNvPr id="3" name="Title 2">
            <a:extLst>
              <a:ext uri="{FF2B5EF4-FFF2-40B4-BE49-F238E27FC236}">
                <a16:creationId xmlns:a16="http://schemas.microsoft.com/office/drawing/2014/main" id="{3C7238FF-EE4A-F349-8465-DB2F7E958258}"/>
              </a:ext>
            </a:extLst>
          </p:cNvPr>
          <p:cNvSpPr>
            <a:spLocks noGrp="1"/>
          </p:cNvSpPr>
          <p:nvPr>
            <p:ph type="title"/>
          </p:nvPr>
        </p:nvSpPr>
        <p:spPr>
          <a:xfrm>
            <a:off x="822960" y="274320"/>
            <a:ext cx="10515600" cy="917666"/>
          </a:xfrm>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D539976B-DFA9-914C-AEB1-400C85728920}"/>
              </a:ext>
            </a:extLst>
          </p:cNvPr>
          <p:cNvSpPr>
            <a:spLocks noGrp="1"/>
          </p:cNvSpPr>
          <p:nvPr>
            <p:ph type="body" sz="quarter" idx="11"/>
          </p:nvPr>
        </p:nvSpPr>
        <p:spPr>
          <a:xfrm>
            <a:off x="838199" y="2163186"/>
            <a:ext cx="10515600" cy="1932773"/>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AA40DFF6-8304-734F-B8AF-FAC7012B3364}"/>
              </a:ext>
            </a:extLst>
          </p:cNvPr>
          <p:cNvSpPr>
            <a:spLocks noGrp="1"/>
          </p:cNvSpPr>
          <p:nvPr>
            <p:ph type="body" sz="quarter" idx="12"/>
          </p:nvPr>
        </p:nvSpPr>
        <p:spPr>
          <a:xfrm>
            <a:off x="822960" y="1299090"/>
            <a:ext cx="10515600" cy="558800"/>
          </a:xfrm>
        </p:spPr>
        <p:txBody>
          <a:bodyPr/>
          <a:lstStyle>
            <a:lvl1pPr marL="0" indent="0">
              <a:lnSpc>
                <a:spcPct val="90000"/>
              </a:lnSpc>
              <a:spcAft>
                <a:spcPts val="0"/>
              </a:spcAft>
              <a:buFont typeface="Arial" panose="020B0604020202020204" pitchFamily="34" charset="0"/>
              <a:buNone/>
              <a:defRPr sz="1600" b="1"/>
            </a:lvl1pPr>
            <a:lvl2pPr marL="15875" indent="0">
              <a:lnSpc>
                <a:spcPct val="90000"/>
              </a:lnSpc>
              <a:spcAft>
                <a:spcPts val="0"/>
              </a:spcAft>
              <a:buFont typeface="Arial" panose="020B0604020202020204" pitchFamily="34" charset="0"/>
              <a:buNone/>
              <a:tabLst/>
              <a:defRPr sz="1600"/>
            </a:lvl2pPr>
          </a:lstStyle>
          <a:p>
            <a:pPr lvl="0"/>
            <a:r>
              <a:rPr lang="en-US"/>
              <a:t>Edit Master text styles</a:t>
            </a:r>
          </a:p>
          <a:p>
            <a:pPr lvl="1"/>
            <a:r>
              <a:rPr lang="en-US"/>
              <a:t>Second level</a:t>
            </a:r>
          </a:p>
        </p:txBody>
      </p:sp>
      <p:sp>
        <p:nvSpPr>
          <p:cNvPr id="4" name="Text Placeholder 3">
            <a:extLst>
              <a:ext uri="{FF2B5EF4-FFF2-40B4-BE49-F238E27FC236}">
                <a16:creationId xmlns:a16="http://schemas.microsoft.com/office/drawing/2014/main" id="{98B64A43-5939-2C4A-8230-ECFCC3A5A457}"/>
              </a:ext>
            </a:extLst>
          </p:cNvPr>
          <p:cNvSpPr>
            <a:spLocks noGrp="1"/>
          </p:cNvSpPr>
          <p:nvPr>
            <p:ph type="body" sz="quarter" idx="13"/>
          </p:nvPr>
        </p:nvSpPr>
        <p:spPr>
          <a:xfrm>
            <a:off x="2133600" y="6410325"/>
            <a:ext cx="8915400" cy="447675"/>
          </a:xfrm>
        </p:spPr>
        <p:txBody>
          <a:bodyPr anchor="t"/>
          <a:lstStyle>
            <a:lvl1pPr marL="6350" indent="0">
              <a:lnSpc>
                <a:spcPct val="90000"/>
              </a:lnSpc>
              <a:spcAft>
                <a:spcPts val="0"/>
              </a:spcAft>
              <a:buNone/>
              <a:tabLst/>
              <a:defRPr sz="900">
                <a:solidFill>
                  <a:schemeClr val="bg1">
                    <a:lumMod val="50000"/>
                  </a:schemeClr>
                </a:solidFill>
              </a:defRPr>
            </a:lvl1pPr>
            <a:lvl2pPr marL="6350" indent="0">
              <a:lnSpc>
                <a:spcPct val="90000"/>
              </a:lnSpc>
              <a:spcAft>
                <a:spcPts val="0"/>
              </a:spcAft>
              <a:buNone/>
              <a:tabLst/>
              <a:defRPr sz="900">
                <a:solidFill>
                  <a:schemeClr val="bg1">
                    <a:lumMod val="50000"/>
                  </a:schemeClr>
                </a:solidFill>
              </a:defRPr>
            </a:lvl2pPr>
            <a:lvl3pPr marL="6350" indent="0">
              <a:lnSpc>
                <a:spcPct val="90000"/>
              </a:lnSpc>
              <a:spcAft>
                <a:spcPts val="0"/>
              </a:spcAft>
              <a:buNone/>
              <a:tabLst/>
              <a:defRPr sz="900">
                <a:solidFill>
                  <a:schemeClr val="bg1">
                    <a:lumMod val="50000"/>
                  </a:schemeClr>
                </a:solidFill>
              </a:defRPr>
            </a:lvl3pPr>
            <a:lvl4pPr marL="6350" indent="0">
              <a:lnSpc>
                <a:spcPct val="90000"/>
              </a:lnSpc>
              <a:spcAft>
                <a:spcPts val="0"/>
              </a:spcAft>
              <a:buNone/>
              <a:tabLst/>
              <a:defRPr sz="900">
                <a:solidFill>
                  <a:schemeClr val="bg1">
                    <a:lumMod val="50000"/>
                  </a:schemeClr>
                </a:solidFill>
              </a:defRPr>
            </a:lvl4pPr>
            <a:lvl5pPr marL="6350" indent="0">
              <a:lnSpc>
                <a:spcPct val="90000"/>
              </a:lnSpc>
              <a:spcAft>
                <a:spcPts val="0"/>
              </a:spcAft>
              <a:buNone/>
              <a:tabLst/>
              <a:defRPr sz="900">
                <a:solidFill>
                  <a:schemeClr val="bg1">
                    <a:lumMod val="50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7966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More Logos">
  <p:cSld name="1_More Logos">
    <p:spTree>
      <p:nvGrpSpPr>
        <p:cNvPr id="1" name="Shape 29"/>
        <p:cNvGrpSpPr/>
        <p:nvPr/>
      </p:nvGrpSpPr>
      <p:grpSpPr>
        <a:xfrm>
          <a:off x="0" y="0"/>
          <a:ext cx="0" cy="0"/>
          <a:chOff x="0" y="0"/>
          <a:chExt cx="0" cy="0"/>
        </a:xfrm>
      </p:grpSpPr>
      <p:sp>
        <p:nvSpPr>
          <p:cNvPr id="30" name="Google Shape;30;p18"/>
          <p:cNvSpPr txBox="1">
            <a:spLocks noGrp="1"/>
          </p:cNvSpPr>
          <p:nvPr>
            <p:ph type="sldNum" idx="12"/>
          </p:nvPr>
        </p:nvSpPr>
        <p:spPr>
          <a:xfrm>
            <a:off x="11215942" y="6334029"/>
            <a:ext cx="137858" cy="153888"/>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18"/>
          <p:cNvSpPr>
            <a:spLocks noGrp="1"/>
          </p:cNvSpPr>
          <p:nvPr>
            <p:ph type="pic" idx="2"/>
          </p:nvPr>
        </p:nvSpPr>
        <p:spPr>
          <a:xfrm>
            <a:off x="994949"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18"/>
          <p:cNvSpPr>
            <a:spLocks noGrp="1"/>
          </p:cNvSpPr>
          <p:nvPr>
            <p:ph type="pic" idx="3"/>
          </p:nvPr>
        </p:nvSpPr>
        <p:spPr>
          <a:xfrm>
            <a:off x="994949"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 name="Google Shape;33;p18"/>
          <p:cNvSpPr>
            <a:spLocks noGrp="1"/>
          </p:cNvSpPr>
          <p:nvPr>
            <p:ph type="pic" idx="4"/>
          </p:nvPr>
        </p:nvSpPr>
        <p:spPr>
          <a:xfrm>
            <a:off x="994949"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 name="Google Shape;34;p18"/>
          <p:cNvSpPr>
            <a:spLocks noGrp="1"/>
          </p:cNvSpPr>
          <p:nvPr>
            <p:ph type="pic" idx="5"/>
          </p:nvPr>
        </p:nvSpPr>
        <p:spPr>
          <a:xfrm>
            <a:off x="2502128"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 name="Google Shape;35;p18"/>
          <p:cNvSpPr>
            <a:spLocks noGrp="1"/>
          </p:cNvSpPr>
          <p:nvPr>
            <p:ph type="pic" idx="6"/>
          </p:nvPr>
        </p:nvSpPr>
        <p:spPr>
          <a:xfrm>
            <a:off x="2502128"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18"/>
          <p:cNvSpPr>
            <a:spLocks noGrp="1"/>
          </p:cNvSpPr>
          <p:nvPr>
            <p:ph type="pic" idx="7"/>
          </p:nvPr>
        </p:nvSpPr>
        <p:spPr>
          <a:xfrm>
            <a:off x="2502128"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18"/>
          <p:cNvSpPr>
            <a:spLocks noGrp="1"/>
          </p:cNvSpPr>
          <p:nvPr>
            <p:ph type="pic" idx="8"/>
          </p:nvPr>
        </p:nvSpPr>
        <p:spPr>
          <a:xfrm>
            <a:off x="4009296"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18"/>
          <p:cNvSpPr>
            <a:spLocks noGrp="1"/>
          </p:cNvSpPr>
          <p:nvPr>
            <p:ph type="pic" idx="9"/>
          </p:nvPr>
        </p:nvSpPr>
        <p:spPr>
          <a:xfrm>
            <a:off x="4009296"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18"/>
          <p:cNvSpPr>
            <a:spLocks noGrp="1"/>
          </p:cNvSpPr>
          <p:nvPr>
            <p:ph type="pic" idx="13"/>
          </p:nvPr>
        </p:nvSpPr>
        <p:spPr>
          <a:xfrm>
            <a:off x="4009296"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8"/>
          <p:cNvSpPr txBox="1">
            <a:spLocks noGrp="1"/>
          </p:cNvSpPr>
          <p:nvPr>
            <p:ph type="title"/>
          </p:nvPr>
        </p:nvSpPr>
        <p:spPr>
          <a:xfrm>
            <a:off x="838200" y="737818"/>
            <a:ext cx="10515600" cy="474169"/>
          </a:xfrm>
          <a:prstGeom prst="rect">
            <a:avLst/>
          </a:prstGeom>
          <a:noFill/>
          <a:ln>
            <a:noFill/>
          </a:ln>
        </p:spPr>
        <p:txBody>
          <a:bodyPr spcFirstLastPara="1" wrap="square" lIns="0" tIns="0" rIns="0" bIns="0" anchor="t" anchorCtr="0">
            <a:normAutofit/>
          </a:bodyPr>
          <a:lstStyle>
            <a:lvl1pPr lvl="0" algn="l">
              <a:lnSpc>
                <a:spcPct val="222222"/>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8"/>
          <p:cNvSpPr>
            <a:spLocks noGrp="1"/>
          </p:cNvSpPr>
          <p:nvPr>
            <p:ph type="pic" idx="14"/>
          </p:nvPr>
        </p:nvSpPr>
        <p:spPr>
          <a:xfrm>
            <a:off x="5501640"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18"/>
          <p:cNvSpPr>
            <a:spLocks noGrp="1"/>
          </p:cNvSpPr>
          <p:nvPr>
            <p:ph type="pic" idx="15"/>
          </p:nvPr>
        </p:nvSpPr>
        <p:spPr>
          <a:xfrm>
            <a:off x="5501640"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18"/>
          <p:cNvSpPr>
            <a:spLocks noGrp="1"/>
          </p:cNvSpPr>
          <p:nvPr>
            <p:ph type="pic" idx="16"/>
          </p:nvPr>
        </p:nvSpPr>
        <p:spPr>
          <a:xfrm>
            <a:off x="5501640"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18"/>
          <p:cNvSpPr>
            <a:spLocks noGrp="1"/>
          </p:cNvSpPr>
          <p:nvPr>
            <p:ph type="pic" idx="17"/>
          </p:nvPr>
        </p:nvSpPr>
        <p:spPr>
          <a:xfrm>
            <a:off x="7008819"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18"/>
          <p:cNvSpPr>
            <a:spLocks noGrp="1"/>
          </p:cNvSpPr>
          <p:nvPr>
            <p:ph type="pic" idx="18"/>
          </p:nvPr>
        </p:nvSpPr>
        <p:spPr>
          <a:xfrm>
            <a:off x="7008819"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Google Shape;46;p18"/>
          <p:cNvSpPr>
            <a:spLocks noGrp="1"/>
          </p:cNvSpPr>
          <p:nvPr>
            <p:ph type="pic" idx="19"/>
          </p:nvPr>
        </p:nvSpPr>
        <p:spPr>
          <a:xfrm>
            <a:off x="7008819"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18"/>
          <p:cNvSpPr>
            <a:spLocks noGrp="1"/>
          </p:cNvSpPr>
          <p:nvPr>
            <p:ph type="pic" idx="20"/>
          </p:nvPr>
        </p:nvSpPr>
        <p:spPr>
          <a:xfrm>
            <a:off x="8515987"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Google Shape;48;p18"/>
          <p:cNvSpPr>
            <a:spLocks noGrp="1"/>
          </p:cNvSpPr>
          <p:nvPr>
            <p:ph type="pic" idx="21"/>
          </p:nvPr>
        </p:nvSpPr>
        <p:spPr>
          <a:xfrm>
            <a:off x="8515987"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Google Shape;49;p18"/>
          <p:cNvSpPr>
            <a:spLocks noGrp="1"/>
          </p:cNvSpPr>
          <p:nvPr>
            <p:ph type="pic" idx="22"/>
          </p:nvPr>
        </p:nvSpPr>
        <p:spPr>
          <a:xfrm>
            <a:off x="8515987"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18"/>
          <p:cNvSpPr>
            <a:spLocks noGrp="1"/>
          </p:cNvSpPr>
          <p:nvPr>
            <p:ph type="pic" idx="23"/>
          </p:nvPr>
        </p:nvSpPr>
        <p:spPr>
          <a:xfrm>
            <a:off x="10008331"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8"/>
          <p:cNvSpPr>
            <a:spLocks noGrp="1"/>
          </p:cNvSpPr>
          <p:nvPr>
            <p:ph type="pic" idx="24"/>
          </p:nvPr>
        </p:nvSpPr>
        <p:spPr>
          <a:xfrm>
            <a:off x="10008331"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18"/>
          <p:cNvSpPr>
            <a:spLocks noGrp="1"/>
          </p:cNvSpPr>
          <p:nvPr>
            <p:ph type="pic" idx="25"/>
          </p:nvPr>
        </p:nvSpPr>
        <p:spPr>
          <a:xfrm>
            <a:off x="10008331"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74219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0386822-DD65-B84C-A695-30A60B68D357}"/>
              </a:ext>
            </a:extLst>
          </p:cNvPr>
          <p:cNvSpPr>
            <a:spLocks noGrp="1"/>
          </p:cNvSpPr>
          <p:nvPr>
            <p:ph type="sldNum" sz="quarter" idx="10"/>
          </p:nvPr>
        </p:nvSpPr>
        <p:spPr/>
        <p:txBody>
          <a:bodyPr/>
          <a:lstStyle/>
          <a:p>
            <a:fld id="{B2D3C8E9-CDEB-8A41-9763-67D257143901}" type="slidenum">
              <a:rPr lang="en-US" smtClean="0"/>
              <a:pPr/>
              <a:t>‹#›</a:t>
            </a:fld>
            <a:endParaRPr lang="en-US"/>
          </a:p>
        </p:txBody>
      </p:sp>
      <p:sp>
        <p:nvSpPr>
          <p:cNvPr id="3" name="Title 2">
            <a:extLst>
              <a:ext uri="{FF2B5EF4-FFF2-40B4-BE49-F238E27FC236}">
                <a16:creationId xmlns:a16="http://schemas.microsoft.com/office/drawing/2014/main" id="{3C7238FF-EE4A-F349-8465-DB2F7E958258}"/>
              </a:ext>
            </a:extLst>
          </p:cNvPr>
          <p:cNvSpPr>
            <a:spLocks noGrp="1"/>
          </p:cNvSpPr>
          <p:nvPr>
            <p:ph type="title"/>
          </p:nvPr>
        </p:nvSpPr>
        <p:spPr>
          <a:xfrm>
            <a:off x="822960" y="274320"/>
            <a:ext cx="10515600" cy="917666"/>
          </a:xfrm>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D539976B-DFA9-914C-AEB1-400C85728920}"/>
              </a:ext>
            </a:extLst>
          </p:cNvPr>
          <p:cNvSpPr>
            <a:spLocks noGrp="1"/>
          </p:cNvSpPr>
          <p:nvPr>
            <p:ph type="body" sz="quarter" idx="11"/>
          </p:nvPr>
        </p:nvSpPr>
        <p:spPr>
          <a:xfrm>
            <a:off x="838199" y="2163186"/>
            <a:ext cx="10515600" cy="1932773"/>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AA40DFF6-8304-734F-B8AF-FAC7012B3364}"/>
              </a:ext>
            </a:extLst>
          </p:cNvPr>
          <p:cNvSpPr>
            <a:spLocks noGrp="1"/>
          </p:cNvSpPr>
          <p:nvPr>
            <p:ph type="body" sz="quarter" idx="12"/>
          </p:nvPr>
        </p:nvSpPr>
        <p:spPr>
          <a:xfrm>
            <a:off x="822960" y="1299090"/>
            <a:ext cx="10515600" cy="558800"/>
          </a:xfrm>
        </p:spPr>
        <p:txBody>
          <a:bodyPr/>
          <a:lstStyle>
            <a:lvl1pPr marL="0" indent="0">
              <a:lnSpc>
                <a:spcPct val="90000"/>
              </a:lnSpc>
              <a:spcAft>
                <a:spcPts val="0"/>
              </a:spcAft>
              <a:buFont typeface="Arial" panose="020B0604020202020204" pitchFamily="34" charset="0"/>
              <a:buNone/>
              <a:defRPr sz="1600" b="1"/>
            </a:lvl1pPr>
            <a:lvl2pPr marL="15875" indent="0">
              <a:lnSpc>
                <a:spcPct val="90000"/>
              </a:lnSpc>
              <a:spcAft>
                <a:spcPts val="0"/>
              </a:spcAft>
              <a:buFont typeface="Arial" panose="020B0604020202020204" pitchFamily="34" charset="0"/>
              <a:buNone/>
              <a:tabLst/>
              <a:defRPr sz="1600"/>
            </a:lvl2pPr>
          </a:lstStyle>
          <a:p>
            <a:pPr lvl="0"/>
            <a:r>
              <a:rPr lang="en-US"/>
              <a:t>Edit Master text styles</a:t>
            </a:r>
          </a:p>
          <a:p>
            <a:pPr lvl="1"/>
            <a:r>
              <a:rPr lang="en-US"/>
              <a:t>Second level</a:t>
            </a:r>
          </a:p>
        </p:txBody>
      </p:sp>
      <p:sp>
        <p:nvSpPr>
          <p:cNvPr id="4" name="Text Placeholder 3">
            <a:extLst>
              <a:ext uri="{FF2B5EF4-FFF2-40B4-BE49-F238E27FC236}">
                <a16:creationId xmlns:a16="http://schemas.microsoft.com/office/drawing/2014/main" id="{98B64A43-5939-2C4A-8230-ECFCC3A5A457}"/>
              </a:ext>
            </a:extLst>
          </p:cNvPr>
          <p:cNvSpPr>
            <a:spLocks noGrp="1"/>
          </p:cNvSpPr>
          <p:nvPr>
            <p:ph type="body" sz="quarter" idx="13"/>
          </p:nvPr>
        </p:nvSpPr>
        <p:spPr>
          <a:xfrm>
            <a:off x="2133600" y="6410325"/>
            <a:ext cx="8915400" cy="447675"/>
          </a:xfrm>
        </p:spPr>
        <p:txBody>
          <a:bodyPr anchor="t"/>
          <a:lstStyle>
            <a:lvl1pPr marL="6350" indent="0">
              <a:lnSpc>
                <a:spcPct val="90000"/>
              </a:lnSpc>
              <a:spcAft>
                <a:spcPts val="0"/>
              </a:spcAft>
              <a:buNone/>
              <a:tabLst/>
              <a:defRPr sz="900">
                <a:solidFill>
                  <a:schemeClr val="bg1">
                    <a:lumMod val="50000"/>
                  </a:schemeClr>
                </a:solidFill>
              </a:defRPr>
            </a:lvl1pPr>
            <a:lvl2pPr marL="6350" indent="0">
              <a:lnSpc>
                <a:spcPct val="90000"/>
              </a:lnSpc>
              <a:spcAft>
                <a:spcPts val="0"/>
              </a:spcAft>
              <a:buNone/>
              <a:tabLst/>
              <a:defRPr sz="900">
                <a:solidFill>
                  <a:schemeClr val="bg1">
                    <a:lumMod val="50000"/>
                  </a:schemeClr>
                </a:solidFill>
              </a:defRPr>
            </a:lvl2pPr>
            <a:lvl3pPr marL="6350" indent="0">
              <a:lnSpc>
                <a:spcPct val="90000"/>
              </a:lnSpc>
              <a:spcAft>
                <a:spcPts val="0"/>
              </a:spcAft>
              <a:buNone/>
              <a:tabLst/>
              <a:defRPr sz="900">
                <a:solidFill>
                  <a:schemeClr val="bg1">
                    <a:lumMod val="50000"/>
                  </a:schemeClr>
                </a:solidFill>
              </a:defRPr>
            </a:lvl3pPr>
            <a:lvl4pPr marL="6350" indent="0">
              <a:lnSpc>
                <a:spcPct val="90000"/>
              </a:lnSpc>
              <a:spcAft>
                <a:spcPts val="0"/>
              </a:spcAft>
              <a:buNone/>
              <a:tabLst/>
              <a:defRPr sz="900">
                <a:solidFill>
                  <a:schemeClr val="bg1">
                    <a:lumMod val="50000"/>
                  </a:schemeClr>
                </a:solidFill>
              </a:defRPr>
            </a:lvl4pPr>
            <a:lvl5pPr marL="6350" indent="0">
              <a:lnSpc>
                <a:spcPct val="90000"/>
              </a:lnSpc>
              <a:spcAft>
                <a:spcPts val="0"/>
              </a:spcAft>
              <a:buNone/>
              <a:tabLst/>
              <a:defRPr sz="900">
                <a:solidFill>
                  <a:schemeClr val="bg1">
                    <a:lumMod val="50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955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988605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75021-4627-DF2D-684E-64CAD3D95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2B92F-F0B0-D555-B6E8-D77E8F7B63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B9505-7628-3734-C97B-B6FEF61DCAFA}"/>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5" name="Footer Placeholder 4">
            <a:extLst>
              <a:ext uri="{FF2B5EF4-FFF2-40B4-BE49-F238E27FC236}">
                <a16:creationId xmlns:a16="http://schemas.microsoft.com/office/drawing/2014/main" id="{D07649C5-5B54-F77F-DC98-50A955927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B3C8D-A47B-8A54-9CC2-C4492A31FE60}"/>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23501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3B46-05A9-FC3D-02D6-2FE2805752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65289C-AB93-AA52-8565-494B74E394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F2D05-0B11-7512-1D12-14606B6B4F1D}"/>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5" name="Footer Placeholder 4">
            <a:extLst>
              <a:ext uri="{FF2B5EF4-FFF2-40B4-BE49-F238E27FC236}">
                <a16:creationId xmlns:a16="http://schemas.microsoft.com/office/drawing/2014/main" id="{10FFE02D-F465-9C65-1C44-898CAFEE0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F96D9-0C5D-E4FB-909D-08130E1EA0D1}"/>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64423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038E-9C4E-FEF7-37F9-09153213E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959D5-32C6-7651-B7C8-FA62BE54F7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21FB59-0BCB-00AE-EA20-F2F9EF89C0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1AB9AE-2D55-FC32-F9DE-73649A10152D}"/>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6" name="Footer Placeholder 5">
            <a:extLst>
              <a:ext uri="{FF2B5EF4-FFF2-40B4-BE49-F238E27FC236}">
                <a16:creationId xmlns:a16="http://schemas.microsoft.com/office/drawing/2014/main" id="{0E0EE508-B7B2-98CA-7563-363C239D4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B8558-0039-128F-6F1E-D00642259994}"/>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74495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8A8A-A6AD-E95F-872E-9881498B99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340A9-CE20-D37D-897E-21DD3A5C2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F1A4E-9873-55EB-E866-1C486970FE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A28E8-496F-7245-E130-DFD70A46F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79D5F5-D5C3-0421-FB05-E090476993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C276B0-624F-20F7-FDA4-FCEE6F539AA4}"/>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8" name="Footer Placeholder 7">
            <a:extLst>
              <a:ext uri="{FF2B5EF4-FFF2-40B4-BE49-F238E27FC236}">
                <a16:creationId xmlns:a16="http://schemas.microsoft.com/office/drawing/2014/main" id="{161D5A83-5080-95FA-0B1F-CB37A581E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C47C5B-FC7B-FAFF-AE64-9970BF8E2BFC}"/>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52402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6CB9-41BF-918B-C5F3-EC2A660410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619D83-C5FE-A9AC-A4A4-540478A65217}"/>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4" name="Footer Placeholder 3">
            <a:extLst>
              <a:ext uri="{FF2B5EF4-FFF2-40B4-BE49-F238E27FC236}">
                <a16:creationId xmlns:a16="http://schemas.microsoft.com/office/drawing/2014/main" id="{63A6F942-F183-3EC4-98BC-64E8F704AF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414C5A-63A8-24BA-562B-E2B3B34A7F72}"/>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345094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E0CE174-C842-40AD-369C-D5202CB5D75A}"/>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6" name="Footer Placeholder 5">
            <a:extLst>
              <a:ext uri="{FF2B5EF4-FFF2-40B4-BE49-F238E27FC236}">
                <a16:creationId xmlns:a16="http://schemas.microsoft.com/office/drawing/2014/main" id="{D75F99EE-19DA-043F-4672-983D33F3F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BE18A-8527-F233-17B0-DD6CC44BC5D7}"/>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37190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603F-809B-1AB4-FB14-D481D6FA4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3A899-6495-3C40-8366-72566998E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1FF135-8A96-AA24-DB6D-E53EE7612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68E612-61AB-F59F-2CB8-4DF425AD0228}"/>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6" name="Footer Placeholder 5">
            <a:extLst>
              <a:ext uri="{FF2B5EF4-FFF2-40B4-BE49-F238E27FC236}">
                <a16:creationId xmlns:a16="http://schemas.microsoft.com/office/drawing/2014/main" id="{0D562053-E2B4-FB0F-6B12-AAD6DCED1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B75BD-75D6-FD6D-3BC3-876C35B6F1D4}"/>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19417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52D5-3F01-4252-1938-3E7CCA217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A1669C-108B-2D35-E2F3-D8312FFAF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BDE250-2303-7A6C-0D13-39096F4FC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42744-934A-A92B-6680-7D35994D3F5A}"/>
              </a:ext>
            </a:extLst>
          </p:cNvPr>
          <p:cNvSpPr>
            <a:spLocks noGrp="1"/>
          </p:cNvSpPr>
          <p:nvPr>
            <p:ph type="dt" sz="half" idx="10"/>
          </p:nvPr>
        </p:nvSpPr>
        <p:spPr/>
        <p:txBody>
          <a:bodyPr/>
          <a:lstStyle/>
          <a:p>
            <a:fld id="{294D06E5-AAAA-164F-885D-49558E2D6980}" type="datetimeFigureOut">
              <a:rPr lang="en-US" smtClean="0"/>
              <a:t>3/16/2026</a:t>
            </a:fld>
            <a:endParaRPr lang="en-US"/>
          </a:p>
        </p:txBody>
      </p:sp>
      <p:sp>
        <p:nvSpPr>
          <p:cNvPr id="6" name="Footer Placeholder 5">
            <a:extLst>
              <a:ext uri="{FF2B5EF4-FFF2-40B4-BE49-F238E27FC236}">
                <a16:creationId xmlns:a16="http://schemas.microsoft.com/office/drawing/2014/main" id="{8B25054B-883C-A40C-B7F6-A3CB6D25A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D8E08-E252-B29B-0150-75338EC28B32}"/>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0770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07902-71C7-8B10-9C45-94B498FF6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571F6-B59B-AECE-4336-63B65558D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90581-92CE-3941-E4E8-F887FB373E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4D06E5-AAAA-164F-885D-49558E2D6980}" type="datetimeFigureOut">
              <a:rPr lang="en-US" smtClean="0"/>
              <a:t>3/16/2026</a:t>
            </a:fld>
            <a:endParaRPr lang="en-US"/>
          </a:p>
        </p:txBody>
      </p:sp>
      <p:sp>
        <p:nvSpPr>
          <p:cNvPr id="5" name="Footer Placeholder 4">
            <a:extLst>
              <a:ext uri="{FF2B5EF4-FFF2-40B4-BE49-F238E27FC236}">
                <a16:creationId xmlns:a16="http://schemas.microsoft.com/office/drawing/2014/main" id="{9A612C66-0643-0B2C-1FB7-3E3AF1C95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8447BC-E6F7-1713-937F-8004672DE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93775D-B493-3A46-AD7D-5B15AF9830F0}" type="slidenum">
              <a:rPr lang="en-US" smtClean="0"/>
              <a:t>‹#›</a:t>
            </a:fld>
            <a:endParaRPr lang="en-US"/>
          </a:p>
        </p:txBody>
      </p:sp>
    </p:spTree>
    <p:extLst>
      <p:ext uri="{BB962C8B-B14F-4D97-AF65-F5344CB8AC3E}">
        <p14:creationId xmlns:p14="http://schemas.microsoft.com/office/powerpoint/2010/main" val="1726205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710" r:id="rId13"/>
    <p:sldLayoutId id="214748370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chart" Target="../charts/char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9.svg"/><Relationship Id="rId3" Type="http://schemas.openxmlformats.org/officeDocument/2006/relationships/image" Target="../media/image6.png"/><Relationship Id="rId7" Type="http://schemas.openxmlformats.org/officeDocument/2006/relationships/image" Target="../media/image48.svg"/><Relationship Id="rId12"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diagramColors" Target="../diagrams/colors1.xml"/><Relationship Id="rId5" Type="http://schemas.openxmlformats.org/officeDocument/2006/relationships/image" Target="../media/image46.png"/><Relationship Id="rId10" Type="http://schemas.openxmlformats.org/officeDocument/2006/relationships/diagramQuickStyle" Target="../diagrams/quickStyle1.xml"/><Relationship Id="rId4" Type="http://schemas.openxmlformats.org/officeDocument/2006/relationships/image" Target="../media/image45.png"/><Relationship Id="rId9" Type="http://schemas.openxmlformats.org/officeDocument/2006/relationships/diagramLayout" Target="../diagrams/layout1.xml"/><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chart" Target="../charts/chart6.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thevab.com/insight/power-of-premium-video"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thevab.com/insight/what-is-connected-tv"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chart" Target="../charts/chart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tags" Target="../tags/tag15.xml"/><Relationship Id="rId7"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ags" Target="../tags/tag1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hyperlink" Target="https://thevab.com/"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tvisioninsights.com/"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hart" Target="../charts/chart13.xml"/><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svg"/><Relationship Id="rId4" Type="http://schemas.openxmlformats.org/officeDocument/2006/relationships/image" Target="../media/image6.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svg"/><Relationship Id="rId4" Type="http://schemas.openxmlformats.org/officeDocument/2006/relationships/image" Target="../media/image48.sv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chart" Target="../charts/chart18.xml"/><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55.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6.png"/><Relationship Id="rId3" Type="http://schemas.openxmlformats.org/officeDocument/2006/relationships/image" Target="../media/image11.png"/><Relationship Id="rId21"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1.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0.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svg"/><Relationship Id="rId4" Type="http://schemas.openxmlformats.org/officeDocument/2006/relationships/image" Target="../media/image6.png"/><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hyperlink" Target="https://thevab.com/insight/what-is-connected-tv?utm_source=impression-gap&amp;utm_medium=vab-insights&amp;utm_campaign=" TargetMode="External"/><Relationship Id="rId1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hyperlink" Target="https://thevab.com/" TargetMode="External"/><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hyperlink" Target="https://thevab.com/insight/big-picture?utm_source=impression-gap&amp;utm_medium=vab-insights&amp;utm_campaign=" TargetMode="External"/><Relationship Id="rId11" Type="http://schemas.openxmlformats.org/officeDocument/2006/relationships/hyperlink" Target="https://thevab.com/insight/power-of-premium-video?utm_source=impression-gap&amp;utm_medium=vab-insights&amp;utm_campaign=" TargetMode="External"/><Relationship Id="rId5" Type="http://schemas.openxmlformats.org/officeDocument/2006/relationships/hyperlink" Target="https://thevab.com/insight/youtube-content-moderation-analysis?utm_source=impression-gap&amp;utm_medium=vab-insights&amp;utm_campaign=" TargetMode="External"/><Relationship Id="rId15" Type="http://schemas.openxmlformats.org/officeDocument/2006/relationships/hyperlink" Target="https://thevab.com/insight/analysis-googles-2024-advertising-revenue?utm_source=impression-gap&amp;utm_medium=vab-insights&amp;utm_campaign=" TargetMode="External"/><Relationship Id="rId10" Type="http://schemas.openxmlformats.org/officeDocument/2006/relationships/image" Target="../media/image60.jpeg"/><Relationship Id="rId4" Type="http://schemas.openxmlformats.org/officeDocument/2006/relationships/hyperlink" Target="https://thevab.com/team-board" TargetMode="External"/><Relationship Id="rId9" Type="http://schemas.openxmlformats.org/officeDocument/2006/relationships/hyperlink" Target="https://thevab.com/insight/best-in-show?utm_source=impression-gap&amp;utm_medium=vab-insights&amp;utm_campaign=" TargetMode="External"/><Relationship Id="rId1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thevab.com/" TargetMode="Externa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www.tvisioninsights.com/" TargetMode="External"/><Relationship Id="rId5" Type="http://schemas.openxmlformats.org/officeDocument/2006/relationships/image" Target="../media/image70.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3.xml"/><Relationship Id="rId7" Type="http://schemas.openxmlformats.org/officeDocument/2006/relationships/image" Target="../media/image73.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oleObject" Target="../embeddings/oleObject2.bin"/><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75.e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CDABD-2371-3938-3319-7B3CA52E222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35B15B-C73A-DD23-2AF4-3BF2958E8785}"/>
              </a:ext>
            </a:extLst>
          </p:cNvPr>
          <p:cNvPicPr>
            <a:picLocks noChangeAspect="1"/>
          </p:cNvPicPr>
          <p:nvPr/>
        </p:nvPicPr>
        <p:blipFill>
          <a:blip r:embed="rId3">
            <a:alphaModFix amt="70000"/>
          </a:blip>
          <a:stretch>
            <a:fillRect/>
          </a:stretch>
        </p:blipFill>
        <p:spPr>
          <a:xfrm>
            <a:off x="-4577" y="0"/>
            <a:ext cx="12192000" cy="6858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1AA1BB6-2A27-4A14-C2FB-C75D4137FA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73" y="68634"/>
            <a:ext cx="2042162" cy="696380"/>
          </a:xfrm>
          <a:prstGeom prst="rect">
            <a:avLst/>
          </a:prstGeom>
          <a:ln w="12700">
            <a:solidFill>
              <a:srgbClr val="ED3C8D"/>
            </a:solidFill>
          </a:ln>
        </p:spPr>
      </p:pic>
      <p:sp>
        <p:nvSpPr>
          <p:cNvPr id="4" name="AutoShape 4" descr="Generated image">
            <a:extLst>
              <a:ext uri="{FF2B5EF4-FFF2-40B4-BE49-F238E27FC236}">
                <a16:creationId xmlns:a16="http://schemas.microsoft.com/office/drawing/2014/main" id="{F1D7D10A-4967-301C-E85E-4B1F1D9A1FC5}"/>
              </a:ext>
            </a:extLst>
          </p:cNvPr>
          <p:cNvSpPr>
            <a:spLocks noChangeAspect="1" noChangeArrowheads="1"/>
          </p:cNvSpPr>
          <p:nvPr/>
        </p:nvSpPr>
        <p:spPr bwMode="auto">
          <a:xfrm>
            <a:off x="952500" y="2174460"/>
            <a:ext cx="7025309" cy="46835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Generated image">
            <a:extLst>
              <a:ext uri="{FF2B5EF4-FFF2-40B4-BE49-F238E27FC236}">
                <a16:creationId xmlns:a16="http://schemas.microsoft.com/office/drawing/2014/main" id="{4DB75771-1451-15D5-4E71-56169C07FCD6}"/>
              </a:ext>
            </a:extLst>
          </p:cNvPr>
          <p:cNvSpPr>
            <a:spLocks noChangeAspect="1" noChangeArrowheads="1"/>
          </p:cNvSpPr>
          <p:nvPr/>
        </p:nvSpPr>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descr="Generated image">
            <a:extLst>
              <a:ext uri="{FF2B5EF4-FFF2-40B4-BE49-F238E27FC236}">
                <a16:creationId xmlns:a16="http://schemas.microsoft.com/office/drawing/2014/main" id="{A43BC54E-1A88-7BDD-30D5-AA404290FB68}"/>
              </a:ext>
            </a:extLst>
          </p:cNvPr>
          <p:cNvSpPr>
            <a:spLocks noChangeAspect="1" noChangeArrowheads="1"/>
          </p:cNvSpPr>
          <p:nvPr/>
        </p:nvSpPr>
        <p:spPr bwMode="auto">
          <a:xfrm>
            <a:off x="3962400" y="152400"/>
            <a:ext cx="4572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descr="A picture containing drawing&#10;&#10;Description automatically generated">
            <a:extLst>
              <a:ext uri="{FF2B5EF4-FFF2-40B4-BE49-F238E27FC236}">
                <a16:creationId xmlns:a16="http://schemas.microsoft.com/office/drawing/2014/main" id="{5AE7F4AA-A55D-694A-C3CA-5C637AB8B5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872" y="5940632"/>
            <a:ext cx="2085727" cy="660480"/>
          </a:xfrm>
          <a:prstGeom prst="rect">
            <a:avLst/>
          </a:prstGeom>
        </p:spPr>
      </p:pic>
      <p:sp>
        <p:nvSpPr>
          <p:cNvPr id="3" name="Title 9">
            <a:extLst>
              <a:ext uri="{FF2B5EF4-FFF2-40B4-BE49-F238E27FC236}">
                <a16:creationId xmlns:a16="http://schemas.microsoft.com/office/drawing/2014/main" id="{D554C197-A35B-ABE5-FCF7-EBAA0966BAB2}"/>
              </a:ext>
            </a:extLst>
          </p:cNvPr>
          <p:cNvSpPr txBox="1">
            <a:spLocks/>
          </p:cNvSpPr>
          <p:nvPr/>
        </p:nvSpPr>
        <p:spPr>
          <a:xfrm>
            <a:off x="86871" y="3423303"/>
            <a:ext cx="7088725" cy="2019553"/>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defTabSz="914400">
              <a:spcBef>
                <a:spcPts val="0"/>
              </a:spcBef>
              <a:defRPr/>
            </a:pPr>
            <a:r>
              <a:rPr kumimoji="0" lang="en-US" sz="3600" b="1" i="0" u="none" strike="noStrike" kern="1200" cap="none" spc="0" normalizeH="0" baseline="0" noProof="0">
                <a:ln>
                  <a:noFill/>
                </a:ln>
                <a:solidFill>
                  <a:srgbClr val="00C4F6"/>
                </a:solidFill>
                <a:effectLst/>
                <a:uLnTx/>
                <a:uFillTx/>
                <a:latin typeface="Arial" panose="020B0604020202020204" pitchFamily="34" charset="0"/>
                <a:cs typeface="Arial" panose="020B0604020202020204" pitchFamily="34" charset="0"/>
              </a:rPr>
              <a:t>The Impression Gap</a:t>
            </a:r>
          </a:p>
          <a:p>
            <a:pPr defTabSz="914400">
              <a:spcBef>
                <a:spcPts val="0"/>
              </a:spcBef>
              <a:defRPr/>
            </a:pPr>
            <a:r>
              <a:rPr kumimoji="0" lang="en-US" sz="2400" b="1" i="0" u="none" strike="noStrike" kern="1200" cap="none" spc="0" normalizeH="0" baseline="0" noProof="0">
                <a:ln>
                  <a:noFill/>
                </a:ln>
                <a:effectLst/>
                <a:uLnTx/>
                <a:uFillTx/>
                <a:latin typeface="Arial"/>
                <a:cs typeface="Arial"/>
              </a:rPr>
              <a:t>What works harder for marketers on CTV - </a:t>
            </a:r>
            <a:r>
              <a:rPr lang="en-US" sz="2400" b="1">
                <a:latin typeface="Arial"/>
                <a:cs typeface="Arial"/>
              </a:rPr>
              <a:t> </a:t>
            </a:r>
            <a:r>
              <a:rPr kumimoji="0" lang="en-US" sz="2400" b="1" i="0" u="none" strike="noStrike" kern="1200" cap="none" spc="0" normalizeH="0" baseline="0" noProof="0">
                <a:ln>
                  <a:noFill/>
                </a:ln>
                <a:effectLst/>
                <a:uLnTx/>
                <a:uFillTx/>
                <a:latin typeface="Arial"/>
                <a:cs typeface="Arial"/>
              </a:rPr>
              <a:t>Premium Video or YouTube?</a:t>
            </a:r>
            <a:endParaRPr lang="en-US" sz="1800" b="1" i="0" u="none" strike="noStrike" kern="1200" cap="none" spc="0" normalizeH="0" baseline="0" noProof="0">
              <a:ln>
                <a:noFill/>
              </a:ln>
              <a:effectLst/>
              <a:uLnTx/>
              <a:uFillTx/>
              <a:latin typeface="Arial"/>
              <a:cs typeface="Arial"/>
            </a:endParaRPr>
          </a:p>
        </p:txBody>
      </p:sp>
    </p:spTree>
    <p:extLst>
      <p:ext uri="{BB962C8B-B14F-4D97-AF65-F5344CB8AC3E}">
        <p14:creationId xmlns:p14="http://schemas.microsoft.com/office/powerpoint/2010/main" val="1614451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CB295-B2BF-64DC-D4FA-8510D10A42C7}"/>
            </a:ext>
          </a:extLst>
        </p:cNvPr>
        <p:cNvGrpSpPr/>
        <p:nvPr/>
      </p:nvGrpSpPr>
      <p:grpSpPr>
        <a:xfrm>
          <a:off x="0" y="0"/>
          <a:ext cx="0" cy="0"/>
          <a:chOff x="0" y="0"/>
          <a:chExt cx="0" cy="0"/>
        </a:xfrm>
      </p:grpSpPr>
      <p:pic>
        <p:nvPicPr>
          <p:cNvPr id="4" name="Picture 3" descr="A group of people watching television&#10;&#10;Description automatically generated">
            <a:extLst>
              <a:ext uri="{FF2B5EF4-FFF2-40B4-BE49-F238E27FC236}">
                <a16:creationId xmlns:a16="http://schemas.microsoft.com/office/drawing/2014/main" id="{5DD9E4FE-227C-AE71-27F2-4DEE8776B592}"/>
              </a:ext>
            </a:extLst>
          </p:cNvPr>
          <p:cNvPicPr>
            <a:picLocks/>
          </p:cNvPicPr>
          <p:nvPr/>
        </p:nvPicPr>
        <p:blipFill>
          <a:blip r:embed="rId2" cstate="print">
            <a:extLst>
              <a:ext uri="{28A0092B-C50C-407E-A947-70E740481C1C}">
                <a14:useLocalDpi xmlns:a14="http://schemas.microsoft.com/office/drawing/2010/main"/>
              </a:ext>
            </a:extLst>
          </a:blip>
          <a:srcRect/>
          <a:stretch/>
        </p:blipFill>
        <p:spPr>
          <a:xfrm>
            <a:off x="6667498" y="1686330"/>
            <a:ext cx="5524501" cy="5194110"/>
          </a:xfrm>
          <a:prstGeom prst="rect">
            <a:avLst/>
          </a:prstGeom>
          <a:ln w="28575">
            <a:noFill/>
          </a:ln>
        </p:spPr>
      </p:pic>
      <p:sp>
        <p:nvSpPr>
          <p:cNvPr id="7" name="Rectangle 6">
            <a:extLst>
              <a:ext uri="{FF2B5EF4-FFF2-40B4-BE49-F238E27FC236}">
                <a16:creationId xmlns:a16="http://schemas.microsoft.com/office/drawing/2014/main" id="{43927D54-9E06-327A-01F1-92BAB90C6C00}"/>
              </a:ext>
            </a:extLst>
          </p:cNvPr>
          <p:cNvSpPr/>
          <p:nvPr/>
        </p:nvSpPr>
        <p:spPr>
          <a:xfrm>
            <a:off x="6667498" y="1675040"/>
            <a:ext cx="5524502" cy="5194110"/>
          </a:xfrm>
          <a:prstGeom prst="rect">
            <a:avLst/>
          </a:prstGeom>
          <a:solidFill>
            <a:srgbClr val="1B14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78C768-38DE-1749-8A8C-B95337228801}"/>
              </a:ext>
            </a:extLst>
          </p:cNvPr>
          <p:cNvSpPr>
            <a:spLocks/>
          </p:cNvSpPr>
          <p:nvPr/>
        </p:nvSpPr>
        <p:spPr>
          <a:xfrm>
            <a:off x="1" y="1686330"/>
            <a:ext cx="6667498"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8">
            <a:extLst>
              <a:ext uri="{FF2B5EF4-FFF2-40B4-BE49-F238E27FC236}">
                <a16:creationId xmlns:a16="http://schemas.microsoft.com/office/drawing/2014/main" id="{29E68067-C936-9894-DB5B-07C1E5929064}"/>
              </a:ext>
            </a:extLst>
          </p:cNvPr>
          <p:cNvSpPr/>
          <p:nvPr/>
        </p:nvSpPr>
        <p:spPr>
          <a:xfrm>
            <a:off x="6963187" y="2425435"/>
            <a:ext cx="4987210" cy="33545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54C3691-C7E6-2C0C-AD6B-649FB22E4A44}"/>
              </a:ext>
            </a:extLst>
          </p:cNvPr>
          <p:cNvSpPr txBox="1"/>
          <p:nvPr/>
        </p:nvSpPr>
        <p:spPr>
          <a:xfrm>
            <a:off x="7142570" y="2202043"/>
            <a:ext cx="4628444" cy="523220"/>
          </a:xfrm>
          <a:prstGeom prst="rect">
            <a:avLst/>
          </a:prstGeom>
          <a:noFill/>
        </p:spPr>
        <p:txBody>
          <a:bodyPr wrap="square" rtlCol="0">
            <a:spAutoFit/>
          </a:bodyPr>
          <a:lstStyle/>
          <a:p>
            <a:pPr algn="ctr"/>
            <a:r>
              <a:rPr lang="en-US" sz="2000">
                <a:solidFill>
                  <a:srgbClr val="1B1464"/>
                </a:solidFill>
                <a:latin typeface="Arial" panose="020B0604020202020204" pitchFamily="34" charset="0"/>
              </a:rPr>
              <a:t>‘</a:t>
            </a:r>
            <a:r>
              <a:rPr lang="en-US" sz="2800">
                <a:solidFill>
                  <a:schemeClr val="bg1"/>
                </a:solidFill>
                <a:latin typeface="Arial" panose="020B0604020202020204" pitchFamily="34" charset="0"/>
              </a:rPr>
              <a:t>Co-viewing’ is</a:t>
            </a:r>
            <a:endParaRPr lang="en-US" sz="2000">
              <a:solidFill>
                <a:schemeClr val="bg1"/>
              </a:solidFill>
              <a:latin typeface="Arial" panose="020B0604020202020204" pitchFamily="34" charset="0"/>
            </a:endParaRPr>
          </a:p>
        </p:txBody>
      </p:sp>
      <p:sp>
        <p:nvSpPr>
          <p:cNvPr id="16" name="TextBox 15">
            <a:extLst>
              <a:ext uri="{FF2B5EF4-FFF2-40B4-BE49-F238E27FC236}">
                <a16:creationId xmlns:a16="http://schemas.microsoft.com/office/drawing/2014/main" id="{754D41E0-5922-A8AF-EC01-168CABCCB5EF}"/>
              </a:ext>
            </a:extLst>
          </p:cNvPr>
          <p:cNvSpPr txBox="1"/>
          <p:nvPr/>
        </p:nvSpPr>
        <p:spPr>
          <a:xfrm>
            <a:off x="7269165" y="2481224"/>
            <a:ext cx="4321170" cy="1862048"/>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9600" b="1" i="0" u="none" strike="noStrike" normalizeH="0" baseline="0">
                <a:ln w="19050">
                  <a:solidFill>
                    <a:srgbClr val="1B1464"/>
                  </a:solidFill>
                </a:ln>
                <a:solidFill>
                  <a:srgbClr val="ED3C8D"/>
                </a:solidFill>
                <a:uLnTx/>
                <a:uFillTx/>
                <a:latin typeface="Helvetica" panose="020B0604020202020204" pitchFamily="34" charset="0"/>
                <a:ea typeface="Open Sans" panose="020B0606030504020204" pitchFamily="34" charset="0"/>
                <a:cs typeface="Helvetica" panose="020B0604020202020204" pitchFamily="34" charset="0"/>
              </a:defRPr>
            </a:lvl1pPr>
          </a:lstStyle>
          <a:p>
            <a:r>
              <a:rPr lang="en-US" sz="11500">
                <a:ln w="19050">
                  <a:noFill/>
                </a:ln>
                <a:solidFill>
                  <a:srgbClr val="00C4F6"/>
                </a:solidFill>
                <a:latin typeface="Arial" panose="020B0604020202020204" pitchFamily="34" charset="0"/>
                <a:cs typeface="Arial" panose="020B0604020202020204" pitchFamily="34" charset="0"/>
              </a:rPr>
              <a:t>+33%</a:t>
            </a:r>
          </a:p>
        </p:txBody>
      </p:sp>
      <p:sp>
        <p:nvSpPr>
          <p:cNvPr id="17" name="TextBox 16">
            <a:extLst>
              <a:ext uri="{FF2B5EF4-FFF2-40B4-BE49-F238E27FC236}">
                <a16:creationId xmlns:a16="http://schemas.microsoft.com/office/drawing/2014/main" id="{927D7BD6-2CC3-B1D9-1903-1AC681F9B9BC}"/>
              </a:ext>
            </a:extLst>
          </p:cNvPr>
          <p:cNvSpPr txBox="1"/>
          <p:nvPr/>
        </p:nvSpPr>
        <p:spPr>
          <a:xfrm>
            <a:off x="7464492" y="4182348"/>
            <a:ext cx="3976008" cy="1384995"/>
          </a:xfrm>
          <a:prstGeom prst="rect">
            <a:avLst/>
          </a:prstGeom>
          <a:noFill/>
        </p:spPr>
        <p:txBody>
          <a:bodyPr wrap="square" rtlCol="0">
            <a:spAutoFit/>
          </a:bodyPr>
          <a:lstStyle/>
          <a:p>
            <a:pPr algn="ctr"/>
            <a:r>
              <a:rPr lang="en-US" sz="2800">
                <a:solidFill>
                  <a:schemeClr val="bg1"/>
                </a:solidFill>
                <a:latin typeface="Arial" panose="020B0604020202020204" pitchFamily="34" charset="0"/>
              </a:rPr>
              <a:t>stronger on </a:t>
            </a:r>
            <a:r>
              <a:rPr lang="en-US" sz="2800" b="1">
                <a:solidFill>
                  <a:srgbClr val="00C4F6"/>
                </a:solidFill>
                <a:latin typeface="Arial" panose="020B0604020202020204" pitchFamily="34" charset="0"/>
              </a:rPr>
              <a:t>Premium Video Platforms </a:t>
            </a:r>
            <a:r>
              <a:rPr lang="en-US" sz="2800">
                <a:solidFill>
                  <a:schemeClr val="bg1"/>
                </a:solidFill>
                <a:latin typeface="Arial" panose="020B0604020202020204" pitchFamily="34" charset="0"/>
              </a:rPr>
              <a:t>than YouTube</a:t>
            </a:r>
            <a:endParaRPr lang="en-US" sz="2800">
              <a:solidFill>
                <a:srgbClr val="00C4F6"/>
              </a:solidFill>
              <a:latin typeface="Arial" panose="020B0604020202020204" pitchFamily="34" charset="0"/>
            </a:endParaRPr>
          </a:p>
        </p:txBody>
      </p:sp>
      <p:pic>
        <p:nvPicPr>
          <p:cNvPr id="2" name="Picture 1">
            <a:extLst>
              <a:ext uri="{FF2B5EF4-FFF2-40B4-BE49-F238E27FC236}">
                <a16:creationId xmlns:a16="http://schemas.microsoft.com/office/drawing/2014/main" id="{849AC4CF-A2D4-C1ED-25E1-2561451E7E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29E74C95-50F3-F468-F04D-52213B45F0E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5E7BFDE4-7D8C-CC07-2E1B-6B7E9131875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3" name="TextBox 12">
            <a:extLst>
              <a:ext uri="{FF2B5EF4-FFF2-40B4-BE49-F238E27FC236}">
                <a16:creationId xmlns:a16="http://schemas.microsoft.com/office/drawing/2014/main" id="{741F906B-4E10-441D-D71E-AFEDCA22CDDD}"/>
              </a:ext>
            </a:extLst>
          </p:cNvPr>
          <p:cNvSpPr txBox="1"/>
          <p:nvPr/>
        </p:nvSpPr>
        <p:spPr>
          <a:xfrm>
            <a:off x="461689" y="6119168"/>
            <a:ext cx="6205812" cy="461665"/>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2024-June 2025. P2+. ‘Co-viewing’ indicates the % of total impressions that occur with another viewer in the room. Weighted based on share of impressions. Premium Video Platforms represent an average of the 21 Premium Video Platforms analyzed. </a:t>
            </a:r>
            <a:endParaRPr lang="en-US" sz="800">
              <a:latin typeface="Arial" panose="020B0604020202020204" pitchFamily="34" charset="0"/>
            </a:endParaRPr>
          </a:p>
        </p:txBody>
      </p:sp>
      <p:graphicFrame>
        <p:nvGraphicFramePr>
          <p:cNvPr id="5" name="Chart 4">
            <a:extLst>
              <a:ext uri="{FF2B5EF4-FFF2-40B4-BE49-F238E27FC236}">
                <a16:creationId xmlns:a16="http://schemas.microsoft.com/office/drawing/2014/main" id="{4B8CFCF2-E74C-7F06-6DF6-6646C5DE8A9F}"/>
              </a:ext>
            </a:extLst>
          </p:cNvPr>
          <p:cNvGraphicFramePr/>
          <p:nvPr>
            <p:extLst>
              <p:ext uri="{D42A27DB-BD31-4B8C-83A1-F6EECF244321}">
                <p14:modId xmlns:p14="http://schemas.microsoft.com/office/powerpoint/2010/main" val="2003328991"/>
              </p:ext>
            </p:extLst>
          </p:nvPr>
        </p:nvGraphicFramePr>
        <p:xfrm>
          <a:off x="510657" y="2170705"/>
          <a:ext cx="5646184" cy="3871955"/>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B50D4749-1180-3E58-732C-9C487505C074}"/>
              </a:ext>
            </a:extLst>
          </p:cNvPr>
          <p:cNvSpPr/>
          <p:nvPr/>
        </p:nvSpPr>
        <p:spPr>
          <a:xfrm>
            <a:off x="110994" y="402099"/>
            <a:ext cx="12480514" cy="892552"/>
          </a:xfrm>
          <a:prstGeom prst="rect">
            <a:avLst/>
          </a:prstGeom>
        </p:spPr>
        <p:txBody>
          <a:bodyPr wrap="square" lIns="91440" tIns="45720" rIns="91440" bIns="45720" anchor="t">
            <a:spAutoFit/>
          </a:bodyPr>
          <a:lstStyle/>
          <a:p>
            <a:pPr>
              <a:defRPr/>
            </a:pPr>
            <a:r>
              <a:rPr lang="en-US" sz="2600" b="1">
                <a:solidFill>
                  <a:srgbClr val="1B1464"/>
                </a:solidFill>
                <a:latin typeface="Arial" panose="020B0604020202020204" pitchFamily="34" charset="0"/>
                <a:cs typeface="Arial" panose="020B0604020202020204" pitchFamily="34" charset="0"/>
              </a:rPr>
              <a:t>Premium Video Platforms consistently bring multiple viewers into the room delivering more ad exposures and more efficient impressions for brands</a:t>
            </a:r>
          </a:p>
        </p:txBody>
      </p:sp>
      <p:sp>
        <p:nvSpPr>
          <p:cNvPr id="11" name="TextBox 10">
            <a:extLst>
              <a:ext uri="{FF2B5EF4-FFF2-40B4-BE49-F238E27FC236}">
                <a16:creationId xmlns:a16="http://schemas.microsoft.com/office/drawing/2014/main" id="{31506F2A-2620-7B8C-5904-2ADC7B27D30E}"/>
              </a:ext>
            </a:extLst>
          </p:cNvPr>
          <p:cNvSpPr txBox="1"/>
          <p:nvPr/>
        </p:nvSpPr>
        <p:spPr>
          <a:xfrm>
            <a:off x="-1" y="1832151"/>
            <a:ext cx="6667499" cy="553998"/>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002060"/>
                </a:solidFill>
                <a:latin typeface="Arial" panose="020B0604020202020204" pitchFamily="34" charset="0"/>
              </a:rPr>
              <a:t>Average ‘Co-viewing’</a:t>
            </a:r>
          </a:p>
          <a:p>
            <a:pPr algn="ctr">
              <a:defRPr sz="1400" b="0" i="0" u="none" strike="noStrike" kern="1200" spc="0" baseline="0">
                <a:solidFill>
                  <a:prstClr val="black">
                    <a:lumMod val="65000"/>
                    <a:lumOff val="35000"/>
                  </a:prstClr>
                </a:solidFill>
                <a:latin typeface="+mn-lt"/>
                <a:ea typeface="+mn-ea"/>
                <a:cs typeface="+mn-cs"/>
              </a:defRPr>
            </a:pPr>
            <a:r>
              <a:rPr lang="en-US" sz="1400">
                <a:solidFill>
                  <a:srgbClr val="002060"/>
                </a:solidFill>
                <a:latin typeface="Arial" panose="020B0604020202020204" pitchFamily="34" charset="0"/>
              </a:rPr>
              <a:t>% of total impressions</a:t>
            </a:r>
          </a:p>
        </p:txBody>
      </p:sp>
    </p:spTree>
    <p:extLst>
      <p:ext uri="{BB962C8B-B14F-4D97-AF65-F5344CB8AC3E}">
        <p14:creationId xmlns:p14="http://schemas.microsoft.com/office/powerpoint/2010/main" val="2019137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F3BE5B-93B1-0931-6529-A6A42A9EF3E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6A977E3-6DF9-8537-C9C5-BEC8781BFB1E}"/>
              </a:ext>
            </a:extLst>
          </p:cNvPr>
          <p:cNvSpPr>
            <a:spLocks/>
          </p:cNvSpPr>
          <p:nvPr/>
        </p:nvSpPr>
        <p:spPr>
          <a:xfrm>
            <a:off x="0" y="1673952"/>
            <a:ext cx="12191999" cy="519519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011B274-E85C-8305-A6C4-EBE9BE32DED1}"/>
              </a:ext>
            </a:extLst>
          </p:cNvPr>
          <p:cNvSpPr>
            <a:spLocks/>
          </p:cNvSpPr>
          <p:nvPr/>
        </p:nvSpPr>
        <p:spPr>
          <a:xfrm>
            <a:off x="0" y="1698993"/>
            <a:ext cx="12191999" cy="51782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47A4A06-9F44-08AF-784A-0687B9C8E108}"/>
              </a:ext>
            </a:extLst>
          </p:cNvPr>
          <p:cNvSpPr txBox="1"/>
          <p:nvPr/>
        </p:nvSpPr>
        <p:spPr>
          <a:xfrm>
            <a:off x="6412089" y="1433689"/>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BA00A1F7-8B5F-C199-05B1-1BE748F378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E77268FA-A4AC-A6CD-1225-EE940A078EB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3113A1AB-DC61-57D7-5792-E553D8B5196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6300C04C-0A92-A85E-9D9B-3513F0917B8C}"/>
              </a:ext>
            </a:extLst>
          </p:cNvPr>
          <p:cNvSpPr txBox="1"/>
          <p:nvPr/>
        </p:nvSpPr>
        <p:spPr>
          <a:xfrm>
            <a:off x="-1" y="1682082"/>
            <a:ext cx="12192001" cy="553998"/>
          </a:xfrm>
          <a:prstGeom prst="rect">
            <a:avLst/>
          </a:prstGeom>
          <a:noFill/>
        </p:spPr>
        <p:txBody>
          <a:bodyPr wrap="square" rtlCol="0">
            <a:spAutoFit/>
          </a:bodyPr>
          <a:lstStyle/>
          <a:p>
            <a:pPr algn="ctr"/>
            <a:r>
              <a:rPr lang="en-US" sz="1600" b="1" u="sng">
                <a:solidFill>
                  <a:schemeClr val="bg1"/>
                </a:solidFill>
                <a:latin typeface="Arial" panose="020B0604020202020204" pitchFamily="34" charset="0"/>
              </a:rPr>
              <a:t>‘Co-viewing’ by Age Demographics</a:t>
            </a:r>
          </a:p>
          <a:p>
            <a:pPr algn="ctr"/>
            <a:r>
              <a:rPr lang="en-US" sz="1400">
                <a:solidFill>
                  <a:schemeClr val="bg1"/>
                </a:solidFill>
                <a:latin typeface="Arial" panose="020B0604020202020204" pitchFamily="34" charset="0"/>
              </a:rPr>
              <a:t>% of total impressions</a:t>
            </a:r>
          </a:p>
        </p:txBody>
      </p:sp>
      <p:sp>
        <p:nvSpPr>
          <p:cNvPr id="10" name="Rectangle 9">
            <a:extLst>
              <a:ext uri="{FF2B5EF4-FFF2-40B4-BE49-F238E27FC236}">
                <a16:creationId xmlns:a16="http://schemas.microsoft.com/office/drawing/2014/main" id="{09785D11-C963-B605-8A01-158107765CD2}"/>
              </a:ext>
            </a:extLst>
          </p:cNvPr>
          <p:cNvSpPr/>
          <p:nvPr/>
        </p:nvSpPr>
        <p:spPr>
          <a:xfrm>
            <a:off x="173616" y="420763"/>
            <a:ext cx="12192001" cy="892552"/>
          </a:xfrm>
          <a:prstGeom prst="rect">
            <a:avLst/>
          </a:prstGeom>
        </p:spPr>
        <p:txBody>
          <a:bodyPr wrap="square">
            <a:spAutoFit/>
          </a:bodyPr>
          <a:lstStyle/>
          <a:p>
            <a:pPr>
              <a:defRPr/>
            </a:pPr>
            <a:r>
              <a:rPr lang="en-US" sz="2600" b="1">
                <a:solidFill>
                  <a:srgbClr val="1B1464"/>
                </a:solidFill>
                <a:latin typeface="Arial" panose="020B0604020202020204" pitchFamily="34" charset="0"/>
                <a:cs typeface="Arial" panose="020B0604020202020204" pitchFamily="34" charset="0"/>
              </a:rPr>
              <a:t>Premium Video Platforms bring viewers together across all demographics creating richer household experiences and amplifying exposure</a:t>
            </a:r>
          </a:p>
        </p:txBody>
      </p:sp>
      <p:sp>
        <p:nvSpPr>
          <p:cNvPr id="2" name="TextBox 1">
            <a:extLst>
              <a:ext uri="{FF2B5EF4-FFF2-40B4-BE49-F238E27FC236}">
                <a16:creationId xmlns:a16="http://schemas.microsoft.com/office/drawing/2014/main" id="{780A3FD5-26CF-D09F-6A00-62DDC192D76D}"/>
              </a:ext>
            </a:extLst>
          </p:cNvPr>
          <p:cNvSpPr txBox="1"/>
          <p:nvPr/>
        </p:nvSpPr>
        <p:spPr>
          <a:xfrm>
            <a:off x="421060" y="6316426"/>
            <a:ext cx="11489000" cy="21544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latin typeface="Arial" panose="020B0604020202020204" pitchFamily="34" charset="0"/>
              </a:rPr>
              <a:t>Source: VAB / TVision Custom Study. July 2024-June 2025. Attention to Visible Index is defined as : The proportion of time spent with eyes on screen while the viewer in in the room with the content tuned indexed to TV viewing norm.</a:t>
            </a:r>
          </a:p>
        </p:txBody>
      </p:sp>
      <p:graphicFrame>
        <p:nvGraphicFramePr>
          <p:cNvPr id="3" name="Chart 2">
            <a:extLst>
              <a:ext uri="{FF2B5EF4-FFF2-40B4-BE49-F238E27FC236}">
                <a16:creationId xmlns:a16="http://schemas.microsoft.com/office/drawing/2014/main" id="{613BCAC9-A2C4-A375-8232-8E88C108AD2D}"/>
              </a:ext>
            </a:extLst>
          </p:cNvPr>
          <p:cNvGraphicFramePr/>
          <p:nvPr>
            <p:extLst>
              <p:ext uri="{D42A27DB-BD31-4B8C-83A1-F6EECF244321}">
                <p14:modId xmlns:p14="http://schemas.microsoft.com/office/powerpoint/2010/main" val="1325313544"/>
              </p:ext>
            </p:extLst>
          </p:nvPr>
        </p:nvGraphicFramePr>
        <p:xfrm>
          <a:off x="503714" y="2199759"/>
          <a:ext cx="11203604" cy="3996535"/>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66DC9220-FF08-EE7A-EFD9-D9D777CFD9D0}"/>
              </a:ext>
            </a:extLst>
          </p:cNvPr>
          <p:cNvSpPr txBox="1"/>
          <p:nvPr/>
        </p:nvSpPr>
        <p:spPr>
          <a:xfrm>
            <a:off x="573460" y="6264694"/>
            <a:ext cx="11489000" cy="338554"/>
          </a:xfrm>
          <a:prstGeom prst="rect">
            <a:avLst/>
          </a:prstGeom>
          <a:noFill/>
        </p:spPr>
        <p:txBody>
          <a:bodyPr wrap="square" rtlCol="0">
            <a:spAutoFit/>
          </a:bodyPr>
          <a:lstStyle/>
          <a:p>
            <a:r>
              <a:rPr lang="en-US" sz="800">
                <a:solidFill>
                  <a:srgbClr val="FFFFFF"/>
                </a:solidFill>
                <a:latin typeface="Arial" panose="020B0604020202020204" pitchFamily="34" charset="0"/>
              </a:rPr>
              <a:t>Source: VAB + </a:t>
            </a:r>
            <a:r>
              <a:rPr lang="en-US" sz="800" err="1">
                <a:solidFill>
                  <a:srgbClr val="FFFFFF"/>
                </a:solidFill>
                <a:latin typeface="Arial" panose="020B0604020202020204" pitchFamily="34" charset="0"/>
              </a:rPr>
              <a:t>TVision</a:t>
            </a:r>
            <a:r>
              <a:rPr lang="en-US" sz="800">
                <a:solidFill>
                  <a:srgbClr val="FFFFFF"/>
                </a:solidFill>
                <a:latin typeface="Arial" panose="020B0604020202020204" pitchFamily="34" charset="0"/>
              </a:rPr>
              <a:t> Custom Study. July 2024-June 2025. ‘Co-viewing’ indicates the % of total impressions that occur with another viewer in the room. Premium Video Platforms represent an average of the 21 Premium Video Platforms analyzed. Weighted based on share of impressions.</a:t>
            </a:r>
          </a:p>
        </p:txBody>
      </p:sp>
      <p:grpSp>
        <p:nvGrpSpPr>
          <p:cNvPr id="23" name="Group 22">
            <a:extLst>
              <a:ext uri="{FF2B5EF4-FFF2-40B4-BE49-F238E27FC236}">
                <a16:creationId xmlns:a16="http://schemas.microsoft.com/office/drawing/2014/main" id="{00918F39-F9D5-7346-1730-4B7E71430D44}"/>
              </a:ext>
            </a:extLst>
          </p:cNvPr>
          <p:cNvGrpSpPr/>
          <p:nvPr/>
        </p:nvGrpSpPr>
        <p:grpSpPr>
          <a:xfrm>
            <a:off x="9866489" y="2751825"/>
            <a:ext cx="904011" cy="392797"/>
            <a:chOff x="9866489" y="2751825"/>
            <a:chExt cx="904011" cy="392797"/>
          </a:xfrm>
        </p:grpSpPr>
        <p:sp>
          <p:nvSpPr>
            <p:cNvPr id="13" name="Right Brace 12">
              <a:extLst>
                <a:ext uri="{FF2B5EF4-FFF2-40B4-BE49-F238E27FC236}">
                  <a16:creationId xmlns:a16="http://schemas.microsoft.com/office/drawing/2014/main" id="{D3CA0DB5-5D52-51FE-BB0B-9197FC2BC94F}"/>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 Placeholder 2">
              <a:extLst>
                <a:ext uri="{FF2B5EF4-FFF2-40B4-BE49-F238E27FC236}">
                  <a16:creationId xmlns:a16="http://schemas.microsoft.com/office/drawing/2014/main" id="{D98D7203-87AF-CAF2-13D6-917C0D47CE05}"/>
                </a:ext>
              </a:extLst>
            </p:cNvPr>
            <p:cNvSpPr txBox="1">
              <a:spLocks/>
            </p:cNvSpPr>
            <p:nvPr>
              <p:custDataLst>
                <p:tags r:id="rId4"/>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sp>
        <p:nvSpPr>
          <p:cNvPr id="15" name="TextBox 14">
            <a:extLst>
              <a:ext uri="{FF2B5EF4-FFF2-40B4-BE49-F238E27FC236}">
                <a16:creationId xmlns:a16="http://schemas.microsoft.com/office/drawing/2014/main" id="{CDFF24C4-E1FC-2D3E-0DC2-874D92144597}"/>
              </a:ext>
            </a:extLst>
          </p:cNvPr>
          <p:cNvSpPr txBox="1"/>
          <p:nvPr/>
        </p:nvSpPr>
        <p:spPr>
          <a:xfrm>
            <a:off x="13575323" y="-225083"/>
            <a:ext cx="184731" cy="369332"/>
          </a:xfrm>
          <a:prstGeom prst="rect">
            <a:avLst/>
          </a:prstGeom>
          <a:noFill/>
        </p:spPr>
        <p:txBody>
          <a:bodyPr wrap="none" rtlCol="0">
            <a:spAutoFit/>
          </a:bodyPr>
          <a:lstStyle/>
          <a:p>
            <a:endParaRPr lang="en-US"/>
          </a:p>
        </p:txBody>
      </p:sp>
      <p:sp>
        <p:nvSpPr>
          <p:cNvPr id="16" name="Right Brace 15">
            <a:extLst>
              <a:ext uri="{FF2B5EF4-FFF2-40B4-BE49-F238E27FC236}">
                <a16:creationId xmlns:a16="http://schemas.microsoft.com/office/drawing/2014/main" id="{A9FD4344-7917-287E-C490-902EB433D181}"/>
              </a:ext>
            </a:extLst>
          </p:cNvPr>
          <p:cNvSpPr/>
          <p:nvPr/>
        </p:nvSpPr>
        <p:spPr>
          <a:xfrm>
            <a:off x="8731956" y="3708468"/>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 Placeholder 2">
            <a:extLst>
              <a:ext uri="{FF2B5EF4-FFF2-40B4-BE49-F238E27FC236}">
                <a16:creationId xmlns:a16="http://schemas.microsoft.com/office/drawing/2014/main" id="{33C715E8-B695-1D20-238B-6553D249C68E}"/>
              </a:ext>
            </a:extLst>
          </p:cNvPr>
          <p:cNvSpPr txBox="1">
            <a:spLocks/>
          </p:cNvSpPr>
          <p:nvPr>
            <p:custDataLst>
              <p:tags r:id="rId1"/>
            </p:custDataLst>
          </p:nvPr>
        </p:nvSpPr>
        <p:spPr bwMode="auto">
          <a:xfrm>
            <a:off x="9102849" y="3726119"/>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sp>
        <p:nvSpPr>
          <p:cNvPr id="18" name="Right Brace 17">
            <a:extLst>
              <a:ext uri="{FF2B5EF4-FFF2-40B4-BE49-F238E27FC236}">
                <a16:creationId xmlns:a16="http://schemas.microsoft.com/office/drawing/2014/main" id="{54A8DFD5-068C-47AC-0B43-DBC47C84E4B3}"/>
              </a:ext>
            </a:extLst>
          </p:cNvPr>
          <p:cNvSpPr/>
          <p:nvPr/>
        </p:nvSpPr>
        <p:spPr>
          <a:xfrm>
            <a:off x="8223056" y="4614472"/>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 Placeholder 2">
            <a:extLst>
              <a:ext uri="{FF2B5EF4-FFF2-40B4-BE49-F238E27FC236}">
                <a16:creationId xmlns:a16="http://schemas.microsoft.com/office/drawing/2014/main" id="{DE692B19-ACC7-E43C-354E-37C29FF3C7D6}"/>
              </a:ext>
            </a:extLst>
          </p:cNvPr>
          <p:cNvSpPr txBox="1">
            <a:spLocks/>
          </p:cNvSpPr>
          <p:nvPr>
            <p:custDataLst>
              <p:tags r:id="rId2"/>
            </p:custDataLst>
          </p:nvPr>
        </p:nvSpPr>
        <p:spPr bwMode="auto">
          <a:xfrm>
            <a:off x="8593949" y="4632123"/>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sp>
        <p:nvSpPr>
          <p:cNvPr id="21" name="Right Brace 20">
            <a:extLst>
              <a:ext uri="{FF2B5EF4-FFF2-40B4-BE49-F238E27FC236}">
                <a16:creationId xmlns:a16="http://schemas.microsoft.com/office/drawing/2014/main" id="{E3EB0559-6695-B04D-4B43-4E1437508E31}"/>
              </a:ext>
            </a:extLst>
          </p:cNvPr>
          <p:cNvSpPr/>
          <p:nvPr/>
        </p:nvSpPr>
        <p:spPr>
          <a:xfrm>
            <a:off x="7658612" y="5554172"/>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 Placeholder 2">
            <a:extLst>
              <a:ext uri="{FF2B5EF4-FFF2-40B4-BE49-F238E27FC236}">
                <a16:creationId xmlns:a16="http://schemas.microsoft.com/office/drawing/2014/main" id="{A665AF64-E5CF-E768-E646-AB8517A8156E}"/>
              </a:ext>
            </a:extLst>
          </p:cNvPr>
          <p:cNvSpPr txBox="1">
            <a:spLocks/>
          </p:cNvSpPr>
          <p:nvPr>
            <p:custDataLst>
              <p:tags r:id="rId3"/>
            </p:custDataLst>
          </p:nvPr>
        </p:nvSpPr>
        <p:spPr bwMode="auto">
          <a:xfrm>
            <a:off x="8029505" y="5571823"/>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sp>
        <p:nvSpPr>
          <p:cNvPr id="12" name="TextBox 11">
            <a:extLst>
              <a:ext uri="{FF2B5EF4-FFF2-40B4-BE49-F238E27FC236}">
                <a16:creationId xmlns:a16="http://schemas.microsoft.com/office/drawing/2014/main" id="{3B647F58-D5D3-20B3-DCFA-A7BC42CA84E0}"/>
              </a:ext>
            </a:extLst>
          </p:cNvPr>
          <p:cNvSpPr txBox="1"/>
          <p:nvPr/>
        </p:nvSpPr>
        <p:spPr>
          <a:xfrm>
            <a:off x="10125726" y="2778463"/>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+29%</a:t>
            </a:r>
          </a:p>
        </p:txBody>
      </p:sp>
      <p:sp>
        <p:nvSpPr>
          <p:cNvPr id="24" name="TextBox 23">
            <a:extLst>
              <a:ext uri="{FF2B5EF4-FFF2-40B4-BE49-F238E27FC236}">
                <a16:creationId xmlns:a16="http://schemas.microsoft.com/office/drawing/2014/main" id="{189666EF-C1F4-9E74-1F90-2D0DB98B2695}"/>
              </a:ext>
            </a:extLst>
          </p:cNvPr>
          <p:cNvSpPr txBox="1"/>
          <p:nvPr/>
        </p:nvSpPr>
        <p:spPr>
          <a:xfrm>
            <a:off x="8979084" y="3736346"/>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+35%</a:t>
            </a:r>
          </a:p>
        </p:txBody>
      </p:sp>
      <p:sp>
        <p:nvSpPr>
          <p:cNvPr id="25" name="TextBox 24">
            <a:extLst>
              <a:ext uri="{FF2B5EF4-FFF2-40B4-BE49-F238E27FC236}">
                <a16:creationId xmlns:a16="http://schemas.microsoft.com/office/drawing/2014/main" id="{85870A5E-3316-016F-6F09-EAB798434802}"/>
              </a:ext>
            </a:extLst>
          </p:cNvPr>
          <p:cNvSpPr txBox="1"/>
          <p:nvPr/>
        </p:nvSpPr>
        <p:spPr>
          <a:xfrm>
            <a:off x="8481335" y="4640819"/>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+33%</a:t>
            </a:r>
          </a:p>
        </p:txBody>
      </p:sp>
      <p:sp>
        <p:nvSpPr>
          <p:cNvPr id="26" name="TextBox 25">
            <a:extLst>
              <a:ext uri="{FF2B5EF4-FFF2-40B4-BE49-F238E27FC236}">
                <a16:creationId xmlns:a16="http://schemas.microsoft.com/office/drawing/2014/main" id="{E808FB4C-10CC-CE84-650E-7C846305BCD5}"/>
              </a:ext>
            </a:extLst>
          </p:cNvPr>
          <p:cNvSpPr txBox="1"/>
          <p:nvPr/>
        </p:nvSpPr>
        <p:spPr>
          <a:xfrm>
            <a:off x="7917849" y="5585530"/>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+49%</a:t>
            </a:r>
          </a:p>
        </p:txBody>
      </p:sp>
    </p:spTree>
    <p:extLst>
      <p:ext uri="{BB962C8B-B14F-4D97-AF65-F5344CB8AC3E}">
        <p14:creationId xmlns:p14="http://schemas.microsoft.com/office/powerpoint/2010/main" val="2244933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D9CC1010-2DB7-C00C-1FEC-CED3695923C1}"/>
              </a:ext>
            </a:extLst>
          </p:cNvPr>
          <p:cNvSpPr/>
          <p:nvPr/>
        </p:nvSpPr>
        <p:spPr>
          <a:xfrm>
            <a:off x="4803494" y="1685013"/>
            <a:ext cx="7388506" cy="440169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95739758-2EDF-AEA1-6136-BF1D0A25F6D7}"/>
              </a:ext>
            </a:extLst>
          </p:cNvPr>
          <p:cNvSpPr/>
          <p:nvPr/>
        </p:nvSpPr>
        <p:spPr>
          <a:xfrm>
            <a:off x="5267242" y="1888436"/>
            <a:ext cx="6570759" cy="4080563"/>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96FB175-8D4A-5534-904C-1981078504EA}"/>
              </a:ext>
            </a:extLst>
          </p:cNvPr>
          <p:cNvSpPr txBox="1"/>
          <p:nvPr/>
        </p:nvSpPr>
        <p:spPr>
          <a:xfrm>
            <a:off x="503714" y="6219207"/>
            <a:ext cx="11688286"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Source: </a:t>
            </a:r>
            <a:r>
              <a:rPr kumimoji="0" lang="en-US" sz="800" b="0" i="0" u="none" strike="noStrike" kern="1200" cap="none" spc="0" normalizeH="0" baseline="0" noProof="0" err="1">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Thinkbox</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UK,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Context Effects</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Map The Territory &amp; Tapestry Research, 2024. Source: A18. Do you remember seeing any advertising when you watched [occasion]?  A10. Who, if anyone, were you watching [occasions] with? Base: 4,005 viewing occasions with ads answered by 2,017 online respondents aged 18-75 who watched any type of video content via any source the previous day. Sample matched to Barb.</a:t>
            </a:r>
          </a:p>
        </p:txBody>
      </p:sp>
      <p:pic>
        <p:nvPicPr>
          <p:cNvPr id="68" name="Picture 67" descr="A family sitting on a couch&#10;&#10;Description automatically generated">
            <a:extLst>
              <a:ext uri="{FF2B5EF4-FFF2-40B4-BE49-F238E27FC236}">
                <a16:creationId xmlns:a16="http://schemas.microsoft.com/office/drawing/2014/main" id="{B259A01F-20FE-4846-264F-DA3B44BE93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685014"/>
            <a:ext cx="4803495" cy="4413268"/>
          </a:xfrm>
          <a:prstGeom prst="rect">
            <a:avLst/>
          </a:prstGeom>
        </p:spPr>
      </p:pic>
      <p:sp>
        <p:nvSpPr>
          <p:cNvPr id="69" name="TextBox 68">
            <a:extLst>
              <a:ext uri="{FF2B5EF4-FFF2-40B4-BE49-F238E27FC236}">
                <a16:creationId xmlns:a16="http://schemas.microsoft.com/office/drawing/2014/main" id="{9A39E9E6-73A2-357E-08CA-7459F7A84C45}"/>
              </a:ext>
            </a:extLst>
          </p:cNvPr>
          <p:cNvSpPr txBox="1"/>
          <p:nvPr/>
        </p:nvSpPr>
        <p:spPr>
          <a:xfrm>
            <a:off x="5837432" y="4430132"/>
            <a:ext cx="543037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Arial" panose="020B0604020202020204" pitchFamily="34" charset="0"/>
                <a:ea typeface="+mn-ea"/>
                <a:cs typeface="+mn-cs"/>
              </a:rPr>
              <a:t>Increase in </a:t>
            </a:r>
            <a:r>
              <a:rPr kumimoji="0" lang="en-US" sz="2600" b="1" i="0" u="sng" strike="noStrike" kern="1200" cap="none" spc="0" normalizeH="0" baseline="0" noProof="0">
                <a:ln>
                  <a:noFill/>
                </a:ln>
                <a:solidFill>
                  <a:srgbClr val="4EBEA4"/>
                </a:solidFill>
                <a:effectLst/>
                <a:uLnTx/>
                <a:uFillTx/>
                <a:latin typeface="Arial" panose="020B0604020202020204" pitchFamily="34" charset="0"/>
                <a:ea typeface="+mn-ea"/>
                <a:cs typeface="+mn-cs"/>
              </a:rPr>
              <a:t>ad recall</a:t>
            </a:r>
            <a:r>
              <a:rPr kumimoji="0" lang="en-US" sz="2600" b="1" i="0" u="none" strike="noStrike" kern="1200" cap="none" spc="0" normalizeH="0" baseline="0" noProof="0">
                <a:ln>
                  <a:noFill/>
                </a:ln>
                <a:solidFill>
                  <a:srgbClr val="4EBEA4"/>
                </a:solidFill>
                <a:effectLst/>
                <a:uLnTx/>
                <a:uFillTx/>
                <a:latin typeface="Arial" panose="020B0604020202020204" pitchFamily="34" charset="0"/>
                <a:ea typeface="+mn-ea"/>
                <a:cs typeface="+mn-cs"/>
              </a:rPr>
              <a:t> </a:t>
            </a: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rPr>
              <a:t>when watching with others in the</a:t>
            </a:r>
            <a:b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rPr>
            </a:b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rPr>
              <a:t>living room vs. watching alone</a:t>
            </a:r>
          </a:p>
        </p:txBody>
      </p:sp>
      <p:sp>
        <p:nvSpPr>
          <p:cNvPr id="70" name="TextBox 69">
            <a:extLst>
              <a:ext uri="{FF2B5EF4-FFF2-40B4-BE49-F238E27FC236}">
                <a16:creationId xmlns:a16="http://schemas.microsoft.com/office/drawing/2014/main" id="{2E5E5B3A-74A7-2B01-A197-40722083559D}"/>
              </a:ext>
            </a:extLst>
          </p:cNvPr>
          <p:cNvSpPr txBox="1"/>
          <p:nvPr/>
        </p:nvSpPr>
        <p:spPr>
          <a:xfrm>
            <a:off x="6984252" y="3328641"/>
            <a:ext cx="3136739" cy="1200329"/>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9050">
                  <a:solidFill>
                    <a:srgbClr val="1B1464"/>
                  </a:solidFill>
                  <a:prstDash val="solid"/>
                </a:ln>
                <a:solidFill>
                  <a:srgbClr val="4EBEA4"/>
                </a:solidFill>
                <a:effectLst/>
                <a:uLnTx/>
                <a:uFillTx/>
                <a:latin typeface="Arial" panose="020B0604020202020204" pitchFamily="34" charset="0"/>
                <a:ea typeface="Open Sans" panose="020B0606030504020204" pitchFamily="34" charset="0"/>
                <a:cs typeface="Arial" panose="020B0604020202020204" pitchFamily="34" charset="0"/>
              </a:rPr>
              <a:t>+23%</a:t>
            </a:r>
          </a:p>
        </p:txBody>
      </p:sp>
      <p:sp>
        <p:nvSpPr>
          <p:cNvPr id="11" name="Rectangle 10">
            <a:extLst>
              <a:ext uri="{FF2B5EF4-FFF2-40B4-BE49-F238E27FC236}">
                <a16:creationId xmlns:a16="http://schemas.microsoft.com/office/drawing/2014/main" id="{2FD2440C-A79B-586D-04BE-FE17831DE791}"/>
              </a:ext>
            </a:extLst>
          </p:cNvPr>
          <p:cNvSpPr/>
          <p:nvPr/>
        </p:nvSpPr>
        <p:spPr>
          <a:xfrm>
            <a:off x="161987" y="428839"/>
            <a:ext cx="120300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Watching TV with others creates unforgettable moments, making the ads more memorable than solitary viewing</a:t>
            </a:r>
          </a:p>
        </p:txBody>
      </p:sp>
      <p:pic>
        <p:nvPicPr>
          <p:cNvPr id="3" name="Picture 2">
            <a:extLst>
              <a:ext uri="{FF2B5EF4-FFF2-40B4-BE49-F238E27FC236}">
                <a16:creationId xmlns:a16="http://schemas.microsoft.com/office/drawing/2014/main" id="{C7B62AF0-EC8E-3B0A-0D6A-A7305B987D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835B2DA6-F58C-DDFA-FA65-CD5582A12C7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4C5DD357-B570-922F-F72F-71978FE71BC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pic>
        <p:nvPicPr>
          <p:cNvPr id="8" name="Picture 7">
            <a:extLst>
              <a:ext uri="{FF2B5EF4-FFF2-40B4-BE49-F238E27FC236}">
                <a16:creationId xmlns:a16="http://schemas.microsoft.com/office/drawing/2014/main" id="{BBE2FD01-E28F-5DA2-9CEC-48616E71A5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50426" y="2024609"/>
            <a:ext cx="1404391" cy="1404391"/>
          </a:xfrm>
          <a:prstGeom prst="rect">
            <a:avLst/>
          </a:prstGeom>
        </p:spPr>
      </p:pic>
    </p:spTree>
    <p:extLst>
      <p:ext uri="{BB962C8B-B14F-4D97-AF65-F5344CB8AC3E}">
        <p14:creationId xmlns:p14="http://schemas.microsoft.com/office/powerpoint/2010/main" val="3833575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F85BC253-283D-BF50-43DC-57D99C006D9D}"/>
            </a:ext>
          </a:extLst>
        </p:cNvPr>
        <p:cNvGrpSpPr/>
        <p:nvPr/>
      </p:nvGrpSpPr>
      <p:grpSpPr>
        <a:xfrm>
          <a:off x="0" y="0"/>
          <a:ext cx="0" cy="0"/>
          <a:chOff x="0" y="0"/>
          <a:chExt cx="0" cy="0"/>
        </a:xfrm>
      </p:grpSpPr>
      <p:sp>
        <p:nvSpPr>
          <p:cNvPr id="18" name="Rounded Rectangle 80">
            <a:extLst>
              <a:ext uri="{FF2B5EF4-FFF2-40B4-BE49-F238E27FC236}">
                <a16:creationId xmlns:a16="http://schemas.microsoft.com/office/drawing/2014/main" id="{9EA426C6-722C-45A6-9B42-18CE78C54909}"/>
              </a:ext>
            </a:extLst>
          </p:cNvPr>
          <p:cNvSpPr/>
          <p:nvPr/>
        </p:nvSpPr>
        <p:spPr>
          <a:xfrm>
            <a:off x="4378912" y="2245301"/>
            <a:ext cx="3434176" cy="3205742"/>
          </a:xfrm>
          <a:prstGeom prst="roundRect">
            <a:avLst>
              <a:gd name="adj" fmla="val 6650"/>
            </a:avLst>
          </a:prstGeom>
          <a:solidFill>
            <a:srgbClr val="ED3C8D"/>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descr="A light bulb with a brain inside&#10;&#10;AI-generated content may be incorrect.">
            <a:extLst>
              <a:ext uri="{FF2B5EF4-FFF2-40B4-BE49-F238E27FC236}">
                <a16:creationId xmlns:a16="http://schemas.microsoft.com/office/drawing/2014/main" id="{1682A420-D6B2-BB28-CDE8-908036EB24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95833" y="2472775"/>
            <a:ext cx="1200329" cy="1200329"/>
          </a:xfrm>
          <a:prstGeom prst="rect">
            <a:avLst/>
          </a:prstGeom>
        </p:spPr>
      </p:pic>
      <p:sp>
        <p:nvSpPr>
          <p:cNvPr id="12" name="Rectangle 11">
            <a:extLst>
              <a:ext uri="{FF2B5EF4-FFF2-40B4-BE49-F238E27FC236}">
                <a16:creationId xmlns:a16="http://schemas.microsoft.com/office/drawing/2014/main" id="{EF431C63-42E7-301B-EC80-9A0FB8EC3DB3}"/>
              </a:ext>
            </a:extLst>
          </p:cNvPr>
          <p:cNvSpPr/>
          <p:nvPr/>
        </p:nvSpPr>
        <p:spPr>
          <a:xfrm>
            <a:off x="167639" y="456111"/>
            <a:ext cx="11856720" cy="892552"/>
          </a:xfrm>
          <a:prstGeom prst="rect">
            <a:avLst/>
          </a:prstGeom>
        </p:spPr>
        <p:txBody>
          <a:bodyPr wrap="square">
            <a:spAutoFit/>
          </a:bodyPr>
          <a:lstStyle/>
          <a:p>
            <a:pPr lvl="0">
              <a:defRPr/>
            </a:pPr>
            <a:r>
              <a:rPr lang="en-US" sz="2600" b="1">
                <a:solidFill>
                  <a:schemeClr val="bg1"/>
                </a:solidFill>
                <a:latin typeface="Arial" panose="020B0604020202020204" pitchFamily="34" charset="0"/>
                <a:ea typeface="Calibri" panose="020F0502020204030204" pitchFamily="34" charset="0"/>
              </a:rPr>
              <a:t>Premium Video Platforms provide stable, </a:t>
            </a:r>
            <a:r>
              <a:rPr lang="en-US" sz="2600" b="1">
                <a:solidFill>
                  <a:srgbClr val="ED3C8D"/>
                </a:solidFill>
                <a:latin typeface="Arial" panose="020B0604020202020204" pitchFamily="34" charset="0"/>
                <a:ea typeface="Calibri" panose="020F0502020204030204" pitchFamily="34" charset="0"/>
              </a:rPr>
              <a:t>consistent attention </a:t>
            </a:r>
            <a:r>
              <a:rPr lang="en-US" sz="2600" b="1">
                <a:solidFill>
                  <a:schemeClr val="bg1"/>
                </a:solidFill>
                <a:latin typeface="Arial" panose="020B0604020202020204" pitchFamily="34" charset="0"/>
                <a:ea typeface="Calibri" panose="020F0502020204030204" pitchFamily="34" charset="0"/>
              </a:rPr>
              <a:t>creating a reliable environment for brand storytelling</a:t>
            </a:r>
            <a:endParaRPr lang="en-US" sz="2600" b="1">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84C373AC-8244-D37C-C267-F74644A7682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C2B398EB-0CF2-6182-4A9E-3FD2BCEF3D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31A6E882-7AB9-51B4-2E04-3C22D2873F0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Rounded Rectangle 80">
            <a:extLst>
              <a:ext uri="{FF2B5EF4-FFF2-40B4-BE49-F238E27FC236}">
                <a16:creationId xmlns:a16="http://schemas.microsoft.com/office/drawing/2014/main" id="{B3C33B3A-98E3-8A93-05E7-283B01829864}"/>
              </a:ext>
            </a:extLst>
          </p:cNvPr>
          <p:cNvSpPr/>
          <p:nvPr/>
        </p:nvSpPr>
        <p:spPr>
          <a:xfrm>
            <a:off x="372014" y="2245301"/>
            <a:ext cx="3434176" cy="3205742"/>
          </a:xfrm>
          <a:prstGeom prst="roundRect">
            <a:avLst>
              <a:gd name="adj" fmla="val 6650"/>
            </a:avLst>
          </a:prstGeom>
          <a:solidFill>
            <a:srgbClr val="E2E8F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1600">
              <a:solidFill>
                <a:prstClr val="white"/>
              </a:solidFill>
              <a:latin typeface="Arial" panose="020B0604020202020204" pitchFamily="34" charset="0"/>
            </a:endParaRPr>
          </a:p>
        </p:txBody>
      </p:sp>
      <p:sp>
        <p:nvSpPr>
          <p:cNvPr id="20" name="TextBox 19">
            <a:extLst>
              <a:ext uri="{FF2B5EF4-FFF2-40B4-BE49-F238E27FC236}">
                <a16:creationId xmlns:a16="http://schemas.microsoft.com/office/drawing/2014/main" id="{DD768D40-97E9-FFD7-5620-FFD4B1F5012B}"/>
              </a:ext>
            </a:extLst>
          </p:cNvPr>
          <p:cNvSpPr txBox="1"/>
          <p:nvPr/>
        </p:nvSpPr>
        <p:spPr>
          <a:xfrm>
            <a:off x="621282" y="3827476"/>
            <a:ext cx="2931256" cy="1200329"/>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defPPr>
              <a:defRPr lang="en-US"/>
            </a:defPPr>
            <a:lvl1pPr algn="ctr">
              <a:defRPr sz="2400" b="1">
                <a:solidFill>
                  <a:srgbClr val="ACBDCE"/>
                </a:solidFill>
                <a:latin typeface="Helvetica" panose="020B040302020202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rial" panose="020B0604020202020204" pitchFamily="34" charset="0"/>
              </a:rPr>
              <a:t>Household Value Lives on Premium Video Platforms</a:t>
            </a:r>
          </a:p>
        </p:txBody>
      </p:sp>
      <p:sp>
        <p:nvSpPr>
          <p:cNvPr id="22" name="TextBox 21">
            <a:extLst>
              <a:ext uri="{FF2B5EF4-FFF2-40B4-BE49-F238E27FC236}">
                <a16:creationId xmlns:a16="http://schemas.microsoft.com/office/drawing/2014/main" id="{E813888E-1C6C-F31A-5E3C-92F089012E6E}"/>
              </a:ext>
            </a:extLst>
          </p:cNvPr>
          <p:cNvSpPr txBox="1"/>
          <p:nvPr/>
        </p:nvSpPr>
        <p:spPr>
          <a:xfrm>
            <a:off x="4572889" y="3838869"/>
            <a:ext cx="3046216" cy="1569660"/>
          </a:xfrm>
          <a:prstGeom prst="rect">
            <a:avLst/>
          </a:prstGeom>
          <a:noFill/>
        </p:spPr>
        <p:txBody>
          <a:bodyPr wrap="square" rtlCol="0">
            <a:spAutoFit/>
          </a:bodyPr>
          <a:lstStyle>
            <a:defPPr>
              <a:defRPr lang="en-US"/>
            </a:defPPr>
            <a:lvl1pPr algn="ctr">
              <a:defRPr sz="2800" b="1">
                <a:solidFill>
                  <a:srgbClr val="1B1464"/>
                </a:solidFill>
                <a:latin typeface="Helvetica" pitchFamily="2" charset="0"/>
              </a:defRPr>
            </a:lvl1pPr>
          </a:lstStyle>
          <a:p>
            <a:r>
              <a:rPr lang="en-US" sz="2400">
                <a:latin typeface="Arial" panose="020B0604020202020204" pitchFamily="34" charset="0"/>
              </a:rPr>
              <a:t>Premium Video Platforms Drive Consistent Attention</a:t>
            </a:r>
          </a:p>
        </p:txBody>
      </p:sp>
      <p:pic>
        <p:nvPicPr>
          <p:cNvPr id="4" name="Picture 3" descr="A group of people sitting in front of a television&#10;&#10;AI-generated content may be incorrect.">
            <a:extLst>
              <a:ext uri="{FF2B5EF4-FFF2-40B4-BE49-F238E27FC236}">
                <a16:creationId xmlns:a16="http://schemas.microsoft.com/office/drawing/2014/main" id="{D210FC2B-2D4C-4127-8475-355E3DEA03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8938" y="2472775"/>
            <a:ext cx="1200329" cy="1200329"/>
          </a:xfrm>
          <a:prstGeom prst="rect">
            <a:avLst/>
          </a:prstGeom>
        </p:spPr>
      </p:pic>
      <p:sp>
        <p:nvSpPr>
          <p:cNvPr id="2" name="Rounded Rectangle 80">
            <a:extLst>
              <a:ext uri="{FF2B5EF4-FFF2-40B4-BE49-F238E27FC236}">
                <a16:creationId xmlns:a16="http://schemas.microsoft.com/office/drawing/2014/main" id="{155D1425-7D2B-BA55-5751-49BBAF612990}"/>
              </a:ext>
            </a:extLst>
          </p:cNvPr>
          <p:cNvSpPr/>
          <p:nvPr/>
        </p:nvSpPr>
        <p:spPr>
          <a:xfrm>
            <a:off x="8385810" y="2245301"/>
            <a:ext cx="3434176" cy="3205742"/>
          </a:xfrm>
          <a:prstGeom prst="roundRect">
            <a:avLst>
              <a:gd name="adj" fmla="val 6650"/>
            </a:avLst>
          </a:prstGeom>
          <a:solidFill>
            <a:srgbClr val="E2E8F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1600">
              <a:solidFill>
                <a:prstClr val="white"/>
              </a:solidFill>
              <a:latin typeface="Arial" panose="020B0604020202020204" pitchFamily="34" charset="0"/>
            </a:endParaRPr>
          </a:p>
        </p:txBody>
      </p:sp>
      <p:pic>
        <p:nvPicPr>
          <p:cNvPr id="5" name="Picture 4" descr="A magnifying glass with graph and graph&#10;&#10;AI-generated content may be incorrect.">
            <a:extLst>
              <a:ext uri="{FF2B5EF4-FFF2-40B4-BE49-F238E27FC236}">
                <a16:creationId xmlns:a16="http://schemas.microsoft.com/office/drawing/2014/main" id="{E4AB815B-736E-0050-C89B-68BE81F3435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02733" y="2522778"/>
            <a:ext cx="1200329" cy="1200329"/>
          </a:xfrm>
          <a:prstGeom prst="rect">
            <a:avLst/>
          </a:prstGeom>
        </p:spPr>
      </p:pic>
      <p:sp>
        <p:nvSpPr>
          <p:cNvPr id="7" name="TextBox 6">
            <a:extLst>
              <a:ext uri="{FF2B5EF4-FFF2-40B4-BE49-F238E27FC236}">
                <a16:creationId xmlns:a16="http://schemas.microsoft.com/office/drawing/2014/main" id="{CB41B0CF-3B1F-15CE-7BE6-EF3DF20586F0}"/>
              </a:ext>
            </a:extLst>
          </p:cNvPr>
          <p:cNvSpPr txBox="1"/>
          <p:nvPr/>
        </p:nvSpPr>
        <p:spPr>
          <a:xfrm>
            <a:off x="8450845" y="3820318"/>
            <a:ext cx="3304104" cy="156966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defPPr>
              <a:defRPr lang="en-US"/>
            </a:defPPr>
            <a:lvl1pPr algn="ctr">
              <a:defRPr sz="2400" b="1">
                <a:solidFill>
                  <a:srgbClr val="ACBDCE"/>
                </a:solidFill>
                <a:latin typeface="Helvetica" panose="020B040302020202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rial" panose="020B0604020202020204" pitchFamily="34" charset="0"/>
              </a:rPr>
              <a:t>Brand Impact Thrives Across Premium Video Platform Session Lengths</a:t>
            </a:r>
          </a:p>
        </p:txBody>
      </p:sp>
    </p:spTree>
    <p:extLst>
      <p:ext uri="{BB962C8B-B14F-4D97-AF65-F5344CB8AC3E}">
        <p14:creationId xmlns:p14="http://schemas.microsoft.com/office/powerpoint/2010/main" val="224839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73A39-2E29-F28B-231B-C0BC1B64ACA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BDA97D4-88D9-A2BE-0FD4-3E173BE94067}"/>
              </a:ext>
            </a:extLst>
          </p:cNvPr>
          <p:cNvSpPr>
            <a:spLocks/>
          </p:cNvSpPr>
          <p:nvPr/>
        </p:nvSpPr>
        <p:spPr>
          <a:xfrm>
            <a:off x="6322656" y="1698350"/>
            <a:ext cx="5869344" cy="4891619"/>
          </a:xfrm>
          <a:prstGeom prst="rect">
            <a:avLst/>
          </a:prstGeom>
          <a:solidFill>
            <a:srgbClr val="E2E8F0"/>
          </a:solidFill>
          <a:ln>
            <a:solidFill>
              <a:srgbClr val="E2E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2BF40467-24C5-4AA9-FFF2-FEDBCF0B70C1}"/>
              </a:ext>
            </a:extLst>
          </p:cNvPr>
          <p:cNvSpPr>
            <a:spLocks/>
          </p:cNvSpPr>
          <p:nvPr/>
        </p:nvSpPr>
        <p:spPr>
          <a:xfrm>
            <a:off x="-2945" y="1698350"/>
            <a:ext cx="6322656" cy="5170157"/>
          </a:xfrm>
          <a:prstGeom prst="rect">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5E72695-CB69-44AF-C665-A8FEBCFBF63B}"/>
              </a:ext>
            </a:extLst>
          </p:cNvPr>
          <p:cNvSpPr/>
          <p:nvPr/>
        </p:nvSpPr>
        <p:spPr>
          <a:xfrm>
            <a:off x="238538" y="435951"/>
            <a:ext cx="11772487" cy="1292662"/>
          </a:xfrm>
          <a:prstGeom prst="rect">
            <a:avLst/>
          </a:prstGeom>
        </p:spPr>
        <p:txBody>
          <a:bodyPr wrap="square" lIns="91440" tIns="45720" rIns="91440" bIns="45720" anchor="t">
            <a:spAutoFit/>
          </a:bodyPr>
          <a:lstStyle/>
          <a:p>
            <a:pPr>
              <a:defRPr/>
            </a:pPr>
            <a:r>
              <a:rPr lang="en-US" sz="2600" b="1">
                <a:solidFill>
                  <a:srgbClr val="002060"/>
                </a:solidFill>
                <a:latin typeface="Arial" panose="020B0604020202020204" pitchFamily="34" charset="0"/>
                <a:cs typeface="Arial" panose="020B0604020202020204" pitchFamily="34" charset="0"/>
              </a:rPr>
              <a:t>Attention provides a reliable signal to advertising effectiveness, linking audience engagement to predictable outcomes</a:t>
            </a:r>
          </a:p>
          <a:p>
            <a:pPr>
              <a:defRPr/>
            </a:pPr>
            <a:endParaRPr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8355069-8DB7-EFA1-D890-A77B2CC91D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90827" y="6530332"/>
            <a:ext cx="11708793" cy="350107"/>
          </a:xfrm>
          <a:prstGeom prst="rect">
            <a:avLst/>
          </a:prstGeom>
        </p:spPr>
      </p:pic>
      <p:sp>
        <p:nvSpPr>
          <p:cNvPr id="5" name="Slide Number Placeholder 5">
            <a:extLst>
              <a:ext uri="{FF2B5EF4-FFF2-40B4-BE49-F238E27FC236}">
                <a16:creationId xmlns:a16="http://schemas.microsoft.com/office/drawing/2014/main" id="{0270BAC4-A81A-78D4-819A-1F5F13C09318}"/>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DDFBA453-1E0D-68EE-B8C2-F0D4BE2A1042}"/>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7" name="TextBox 16">
            <a:extLst>
              <a:ext uri="{FF2B5EF4-FFF2-40B4-BE49-F238E27FC236}">
                <a16:creationId xmlns:a16="http://schemas.microsoft.com/office/drawing/2014/main" id="{A388B29D-708A-96E8-078C-228CA582CA5F}"/>
              </a:ext>
            </a:extLst>
          </p:cNvPr>
          <p:cNvSpPr txBox="1"/>
          <p:nvPr/>
        </p:nvSpPr>
        <p:spPr>
          <a:xfrm>
            <a:off x="-2946" y="3740208"/>
            <a:ext cx="6322656" cy="461665"/>
          </a:xfrm>
          <a:prstGeom prst="rect">
            <a:avLst/>
          </a:prstGeom>
          <a:noFill/>
        </p:spPr>
        <p:txBody>
          <a:bodyPr wrap="square" rtlCol="0">
            <a:spAutoFit/>
          </a:bodyPr>
          <a:lstStyle/>
          <a:p>
            <a:pPr algn="ctr"/>
            <a:r>
              <a:rPr lang="en-US" sz="2400" b="1" u="sng">
                <a:solidFill>
                  <a:schemeClr val="bg1"/>
                </a:solidFill>
                <a:latin typeface="Arial" panose="020B0604020202020204" pitchFamily="34" charset="0"/>
              </a:rPr>
              <a:t>Why Does ‘Attention’ Matter?</a:t>
            </a:r>
          </a:p>
        </p:txBody>
      </p:sp>
      <p:sp>
        <p:nvSpPr>
          <p:cNvPr id="18" name="TextBox 17">
            <a:extLst>
              <a:ext uri="{FF2B5EF4-FFF2-40B4-BE49-F238E27FC236}">
                <a16:creationId xmlns:a16="http://schemas.microsoft.com/office/drawing/2014/main" id="{8437B5FE-DEDD-C1A3-9551-738ADFF30AB3}"/>
              </a:ext>
            </a:extLst>
          </p:cNvPr>
          <p:cNvSpPr txBox="1"/>
          <p:nvPr/>
        </p:nvSpPr>
        <p:spPr>
          <a:xfrm>
            <a:off x="23251" y="4459546"/>
            <a:ext cx="6270263" cy="1569660"/>
          </a:xfrm>
          <a:prstGeom prst="rect">
            <a:avLst/>
          </a:prstGeom>
          <a:noFill/>
        </p:spPr>
        <p:txBody>
          <a:bodyPr wrap="square" lIns="91440" tIns="45720" rIns="91440" bIns="45720" anchor="t">
            <a:spAutoFit/>
          </a:bodyPr>
          <a:lstStyle/>
          <a:p>
            <a:pPr algn="ctr"/>
            <a:r>
              <a:rPr lang="en-US" sz="2400">
                <a:solidFill>
                  <a:schemeClr val="bg1"/>
                </a:solidFill>
                <a:latin typeface="Arial" panose="020B0604020202020204" pitchFamily="34" charset="0"/>
                <a:cs typeface="Arial" panose="020B0604020202020204" pitchFamily="34" charset="0"/>
              </a:rPr>
              <a:t>Platforms that provide </a:t>
            </a:r>
            <a:r>
              <a:rPr lang="en-US" sz="2400" b="1">
                <a:solidFill>
                  <a:schemeClr val="bg1"/>
                </a:solidFill>
                <a:latin typeface="Arial" panose="020B0604020202020204" pitchFamily="34" charset="0"/>
                <a:cs typeface="Arial" panose="020B0604020202020204" pitchFamily="34" charset="0"/>
              </a:rPr>
              <a:t>Attention Stability </a:t>
            </a:r>
            <a:r>
              <a:rPr lang="en-US" sz="2400">
                <a:solidFill>
                  <a:schemeClr val="bg1"/>
                </a:solidFill>
                <a:latin typeface="Arial" panose="020B0604020202020204" pitchFamily="34" charset="0"/>
                <a:cs typeface="Arial" panose="020B0604020202020204" pitchFamily="34" charset="0"/>
              </a:rPr>
              <a:t>produce predictable results, making it easier for marketers to ensure that their ad placements will reach attentive audiences.</a:t>
            </a:r>
          </a:p>
        </p:txBody>
      </p:sp>
      <p:pic>
        <p:nvPicPr>
          <p:cNvPr id="10" name="Picture 9" descr="A blue eye with a white circle&#10;&#10;AI-generated content may be incorrect.">
            <a:extLst>
              <a:ext uri="{FF2B5EF4-FFF2-40B4-BE49-F238E27FC236}">
                <a16:creationId xmlns:a16="http://schemas.microsoft.com/office/drawing/2014/main" id="{1874C38E-B6A3-14C4-EAC9-7A244AABEE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11025" y="1756869"/>
            <a:ext cx="1429420" cy="1429420"/>
          </a:xfrm>
          <a:prstGeom prst="rect">
            <a:avLst/>
          </a:prstGeom>
        </p:spPr>
      </p:pic>
      <p:pic>
        <p:nvPicPr>
          <p:cNvPr id="11" name="Picture 10" descr="A yellow and blue triangle sign&#10;&#10;AI-generated content may be incorrect.">
            <a:extLst>
              <a:ext uri="{FF2B5EF4-FFF2-40B4-BE49-F238E27FC236}">
                <a16:creationId xmlns:a16="http://schemas.microsoft.com/office/drawing/2014/main" id="{968177B5-CE5A-942B-604D-EC13F37128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66128" y="2294942"/>
            <a:ext cx="687555" cy="687555"/>
          </a:xfrm>
          <a:prstGeom prst="rect">
            <a:avLst/>
          </a:prstGeom>
        </p:spPr>
      </p:pic>
      <p:pic>
        <p:nvPicPr>
          <p:cNvPr id="27" name="Picture 26" descr="A blue eye with a white circle&#10;&#10;AI-generated content may be incorrect.">
            <a:extLst>
              <a:ext uri="{FF2B5EF4-FFF2-40B4-BE49-F238E27FC236}">
                <a16:creationId xmlns:a16="http://schemas.microsoft.com/office/drawing/2014/main" id="{1D4272E4-8411-EBA3-A15A-FE38D2A09A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69059" y="5286124"/>
            <a:ext cx="1443435" cy="1443435"/>
          </a:xfrm>
          <a:prstGeom prst="rect">
            <a:avLst/>
          </a:prstGeom>
        </p:spPr>
      </p:pic>
      <p:pic>
        <p:nvPicPr>
          <p:cNvPr id="28" name="Picture 27" descr="A clock and hourglass on a black background&#10;&#10;AI-generated content may be incorrect.">
            <a:extLst>
              <a:ext uri="{FF2B5EF4-FFF2-40B4-BE49-F238E27FC236}">
                <a16:creationId xmlns:a16="http://schemas.microsoft.com/office/drawing/2014/main" id="{316921A8-E1C2-8230-0D97-6A5DA813061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64725" y="5942310"/>
            <a:ext cx="569442" cy="569442"/>
          </a:xfrm>
          <a:prstGeom prst="rect">
            <a:avLst/>
          </a:prstGeom>
        </p:spPr>
      </p:pic>
      <p:pic>
        <p:nvPicPr>
          <p:cNvPr id="29" name="Graphic 28" descr="Monitor with solid fill">
            <a:extLst>
              <a:ext uri="{FF2B5EF4-FFF2-40B4-BE49-F238E27FC236}">
                <a16:creationId xmlns:a16="http://schemas.microsoft.com/office/drawing/2014/main" id="{6BDF9375-8D28-A620-AB95-E71421064D4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45925" y="1685710"/>
            <a:ext cx="1291749" cy="1291749"/>
          </a:xfrm>
          <a:prstGeom prst="rect">
            <a:avLst/>
          </a:prstGeom>
        </p:spPr>
      </p:pic>
      <p:graphicFrame>
        <p:nvGraphicFramePr>
          <p:cNvPr id="36" name="Diagram 35">
            <a:extLst>
              <a:ext uri="{FF2B5EF4-FFF2-40B4-BE49-F238E27FC236}">
                <a16:creationId xmlns:a16="http://schemas.microsoft.com/office/drawing/2014/main" id="{2E045822-6E26-C4CB-2EA0-EF743202C276}"/>
              </a:ext>
            </a:extLst>
          </p:cNvPr>
          <p:cNvGraphicFramePr/>
          <p:nvPr>
            <p:extLst>
              <p:ext uri="{D42A27DB-BD31-4B8C-83A1-F6EECF244321}">
                <p14:modId xmlns:p14="http://schemas.microsoft.com/office/powerpoint/2010/main" val="264135276"/>
              </p:ext>
            </p:extLst>
          </p:nvPr>
        </p:nvGraphicFramePr>
        <p:xfrm>
          <a:off x="6303607" y="2348623"/>
          <a:ext cx="5816949" cy="33504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 name="Graphic 29" descr="User with solid fill">
            <a:extLst>
              <a:ext uri="{FF2B5EF4-FFF2-40B4-BE49-F238E27FC236}">
                <a16:creationId xmlns:a16="http://schemas.microsoft.com/office/drawing/2014/main" id="{F44E8C8C-66EB-4E67-3561-E1FB376146C7}"/>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7458775" y="2018517"/>
            <a:ext cx="1056546" cy="1056546"/>
          </a:xfrm>
          <a:prstGeom prst="rect">
            <a:avLst/>
          </a:prstGeom>
        </p:spPr>
      </p:pic>
      <p:pic>
        <p:nvPicPr>
          <p:cNvPr id="8" name="Picture 7">
            <a:extLst>
              <a:ext uri="{FF2B5EF4-FFF2-40B4-BE49-F238E27FC236}">
                <a16:creationId xmlns:a16="http://schemas.microsoft.com/office/drawing/2014/main" id="{8C0004C6-2213-9A47-3D69-B4CBE9461EE5}"/>
              </a:ext>
            </a:extLst>
          </p:cNvPr>
          <p:cNvPicPr>
            <a:picLocks noChangeAspect="1"/>
          </p:cNvPicPr>
          <p:nvPr/>
        </p:nvPicPr>
        <p:blipFill>
          <a:blip r:embed="rId14"/>
          <a:stretch>
            <a:fillRect/>
          </a:stretch>
        </p:blipFill>
        <p:spPr>
          <a:xfrm>
            <a:off x="2311834" y="1937324"/>
            <a:ext cx="1693096" cy="1693096"/>
          </a:xfrm>
          <a:prstGeom prst="rect">
            <a:avLst/>
          </a:prstGeom>
        </p:spPr>
      </p:pic>
    </p:spTree>
    <p:extLst>
      <p:ext uri="{BB962C8B-B14F-4D97-AF65-F5344CB8AC3E}">
        <p14:creationId xmlns:p14="http://schemas.microsoft.com/office/powerpoint/2010/main" val="326290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363B2-D707-2A24-1DEE-58BD5A437EF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22BE8B2-0E79-7D21-D097-0C6F32798876}"/>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9BB0B47-15B4-5A17-6393-9D24F450FBE3}"/>
              </a:ext>
            </a:extLst>
          </p:cNvPr>
          <p:cNvSpPr/>
          <p:nvPr/>
        </p:nvSpPr>
        <p:spPr>
          <a:xfrm>
            <a:off x="238538" y="435951"/>
            <a:ext cx="117724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To understand how CTV captivates viewers, we explored the</a:t>
            </a:r>
            <a:b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b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‘presence to active’ index </a:t>
            </a: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across different platforms</a:t>
            </a:r>
          </a:p>
        </p:txBody>
      </p:sp>
      <p:pic>
        <p:nvPicPr>
          <p:cNvPr id="4" name="Picture 3">
            <a:extLst>
              <a:ext uri="{FF2B5EF4-FFF2-40B4-BE49-F238E27FC236}">
                <a16:creationId xmlns:a16="http://schemas.microsoft.com/office/drawing/2014/main" id="{63EFDBEA-FD94-B65A-A348-B991CF7AB9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90827" y="6519043"/>
            <a:ext cx="11708793" cy="350107"/>
          </a:xfrm>
          <a:prstGeom prst="rect">
            <a:avLst/>
          </a:prstGeom>
        </p:spPr>
      </p:pic>
      <p:sp>
        <p:nvSpPr>
          <p:cNvPr id="5" name="Slide Number Placeholder 5">
            <a:extLst>
              <a:ext uri="{FF2B5EF4-FFF2-40B4-BE49-F238E27FC236}">
                <a16:creationId xmlns:a16="http://schemas.microsoft.com/office/drawing/2014/main" id="{91482AC1-EC5D-AA20-8B52-BBD97FFB2645}"/>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D4B428B8-A72F-334A-B9D1-0D2F007E77B4}"/>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7" name="TextBox 16">
            <a:extLst>
              <a:ext uri="{FF2B5EF4-FFF2-40B4-BE49-F238E27FC236}">
                <a16:creationId xmlns:a16="http://schemas.microsoft.com/office/drawing/2014/main" id="{A8C7D1E7-EDB1-5538-FF52-2A8D444F4752}"/>
              </a:ext>
            </a:extLst>
          </p:cNvPr>
          <p:cNvSpPr txBox="1"/>
          <p:nvPr/>
        </p:nvSpPr>
        <p:spPr>
          <a:xfrm>
            <a:off x="2121645" y="2309210"/>
            <a:ext cx="4297024" cy="1200329"/>
          </a:xfrm>
          <a:prstGeom prst="rect">
            <a:avLst/>
          </a:prstGeom>
          <a:noFill/>
        </p:spPr>
        <p:txBody>
          <a:bodyPr wrap="square" rtlCol="0">
            <a:spAutoFit/>
          </a:bodyPr>
          <a:lstStyle/>
          <a:p>
            <a:r>
              <a:rPr lang="en-US" sz="3600" b="1">
                <a:solidFill>
                  <a:srgbClr val="1B1464"/>
                </a:solidFill>
                <a:latin typeface="Arial" panose="020B0604020202020204" pitchFamily="34" charset="0"/>
              </a:rPr>
              <a:t>What is </a:t>
            </a:r>
            <a:r>
              <a:rPr lang="en-US" sz="3600" b="1">
                <a:solidFill>
                  <a:srgbClr val="ED3C8D"/>
                </a:solidFill>
                <a:latin typeface="Arial" panose="020B0604020202020204" pitchFamily="34" charset="0"/>
              </a:rPr>
              <a:t>‘Presence </a:t>
            </a:r>
          </a:p>
          <a:p>
            <a:r>
              <a:rPr lang="en-US" sz="3600" b="1">
                <a:solidFill>
                  <a:srgbClr val="ED3C8D"/>
                </a:solidFill>
                <a:latin typeface="Arial" panose="020B0604020202020204" pitchFamily="34" charset="0"/>
              </a:rPr>
              <a:t>to Active’</a:t>
            </a:r>
            <a:r>
              <a:rPr lang="en-US" sz="3600" b="1">
                <a:solidFill>
                  <a:srgbClr val="1B1464"/>
                </a:solidFill>
                <a:latin typeface="Arial" panose="020B0604020202020204" pitchFamily="34" charset="0"/>
              </a:rPr>
              <a:t>?</a:t>
            </a:r>
          </a:p>
        </p:txBody>
      </p:sp>
      <p:sp>
        <p:nvSpPr>
          <p:cNvPr id="21" name="TextBox 20">
            <a:extLst>
              <a:ext uri="{FF2B5EF4-FFF2-40B4-BE49-F238E27FC236}">
                <a16:creationId xmlns:a16="http://schemas.microsoft.com/office/drawing/2014/main" id="{C5C96D03-FA5D-6875-830F-DC24EA58EFC8}"/>
              </a:ext>
            </a:extLst>
          </p:cNvPr>
          <p:cNvSpPr txBox="1"/>
          <p:nvPr/>
        </p:nvSpPr>
        <p:spPr>
          <a:xfrm>
            <a:off x="511334" y="3662654"/>
            <a:ext cx="5105133" cy="1846659"/>
          </a:xfrm>
          <a:prstGeom prst="rect">
            <a:avLst/>
          </a:prstGeom>
          <a:noFill/>
        </p:spPr>
        <p:txBody>
          <a:bodyPr wrap="square" lIns="91440" tIns="45720" rIns="91440" bIns="45720" anchor="t">
            <a:spAutoFit/>
          </a:bodyPr>
          <a:lstStyle/>
          <a:p>
            <a:pPr fontAlgn="ctr"/>
            <a:r>
              <a:rPr lang="en-US" b="0" i="0" u="none" strike="noStrike">
                <a:solidFill>
                  <a:srgbClr val="1B1464"/>
                </a:solidFill>
                <a:effectLst/>
                <a:latin typeface="Arial" panose="020B0604020202020204" pitchFamily="34" charset="0"/>
                <a:cs typeface="Arial" panose="020B0604020202020204" pitchFamily="34" charset="0"/>
              </a:rPr>
              <a:t>The </a:t>
            </a:r>
            <a:r>
              <a:rPr lang="en-US" b="1" i="0" u="none" strike="noStrike">
                <a:solidFill>
                  <a:srgbClr val="1B1464"/>
                </a:solidFill>
                <a:effectLst/>
                <a:latin typeface="Arial" panose="020B0604020202020204" pitchFamily="34" charset="0"/>
                <a:cs typeface="Arial" panose="020B0604020202020204" pitchFamily="34" charset="0"/>
              </a:rPr>
              <a:t>percentage of time a </a:t>
            </a:r>
            <a:r>
              <a:rPr lang="en-US" b="1" i="0" u="sng" strike="noStrike">
                <a:solidFill>
                  <a:srgbClr val="ED3C8D"/>
                </a:solidFill>
                <a:effectLst/>
                <a:latin typeface="Arial" panose="020B0604020202020204" pitchFamily="34" charset="0"/>
                <a:cs typeface="Arial" panose="020B0604020202020204" pitchFamily="34" charset="0"/>
              </a:rPr>
              <a:t>viewer </a:t>
            </a:r>
            <a:r>
              <a:rPr lang="en-US" b="1" u="sng">
                <a:solidFill>
                  <a:srgbClr val="ED3C8D"/>
                </a:solidFill>
                <a:latin typeface="Arial" panose="020B0604020202020204" pitchFamily="34" charset="0"/>
                <a:cs typeface="Arial" panose="020B0604020202020204" pitchFamily="34" charset="0"/>
              </a:rPr>
              <a:t>is</a:t>
            </a:r>
            <a:r>
              <a:rPr lang="en-US" b="1" i="0" u="sng" strike="noStrike">
                <a:solidFill>
                  <a:srgbClr val="ED3C8D"/>
                </a:solidFill>
                <a:effectLst/>
                <a:latin typeface="Arial" panose="020B0604020202020204" pitchFamily="34" charset="0"/>
                <a:cs typeface="Arial" panose="020B0604020202020204" pitchFamily="34" charset="0"/>
              </a:rPr>
              <a:t> in</a:t>
            </a:r>
            <a:r>
              <a:rPr lang="en-US" b="1" u="sng">
                <a:solidFill>
                  <a:srgbClr val="ED3C8D"/>
                </a:solidFill>
                <a:latin typeface="Arial" panose="020B0604020202020204" pitchFamily="34" charset="0"/>
                <a:cs typeface="Arial" panose="020B0604020202020204" pitchFamily="34" charset="0"/>
              </a:rPr>
              <a:t> the room</a:t>
            </a:r>
            <a:r>
              <a:rPr lang="en-US" b="1">
                <a:solidFill>
                  <a:srgbClr val="ED3C8D"/>
                </a:solidFill>
                <a:latin typeface="Arial" panose="020B0604020202020204" pitchFamily="34" charset="0"/>
                <a:cs typeface="Arial" panose="020B0604020202020204" pitchFamily="34" charset="0"/>
              </a:rPr>
              <a:t> </a:t>
            </a:r>
            <a:r>
              <a:rPr lang="en-US">
                <a:solidFill>
                  <a:srgbClr val="1B1464"/>
                </a:solidFill>
                <a:latin typeface="Arial" panose="020B0604020202020204" pitchFamily="34" charset="0"/>
                <a:cs typeface="Arial" panose="020B0604020202020204" pitchFamily="34" charset="0"/>
              </a:rPr>
              <a:t>out of the total active viewing session indexed to CTV viewing norm. </a:t>
            </a:r>
          </a:p>
          <a:p>
            <a:pPr fontAlgn="ctr"/>
            <a:endParaRPr lang="en-US" sz="1400" b="0" i="0" u="none" strike="noStrike">
              <a:solidFill>
                <a:srgbClr val="1B1464"/>
              </a:solidFill>
              <a:effectLst/>
              <a:latin typeface="Arial" panose="020B0604020202020204" pitchFamily="34" charset="0"/>
              <a:cs typeface="Arial" panose="020B0604020202020204" pitchFamily="34" charset="0"/>
            </a:endParaRPr>
          </a:p>
          <a:p>
            <a:pPr marL="285750" lvl="0" indent="-285750">
              <a:buBlip>
                <a:blip r:embed="rId3"/>
              </a:buBlip>
              <a:defRPr/>
            </a:pPr>
            <a:r>
              <a:rPr lang="en-US" sz="1400">
                <a:solidFill>
                  <a:srgbClr val="1B1464"/>
                </a:solidFill>
                <a:latin typeface="Arial" panose="020B0604020202020204" pitchFamily="34" charset="0"/>
                <a:cs typeface="Arial" panose="020B0604020202020204" pitchFamily="34" charset="0"/>
              </a:rPr>
              <a:t>A 100 ‘presence to active’ index represents an average level of time a viewer was in the room out of the total viewing session.</a:t>
            </a:r>
            <a:endParaRPr lang="en-US" sz="600">
              <a:solidFill>
                <a:srgbClr val="1B1464"/>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43A5C4E-35A9-3D5F-AA8B-A6AE3B0999C7}"/>
              </a:ext>
            </a:extLst>
          </p:cNvPr>
          <p:cNvSpPr>
            <a:spLocks/>
          </p:cNvSpPr>
          <p:nvPr/>
        </p:nvSpPr>
        <p:spPr>
          <a:xfrm>
            <a:off x="6337604" y="1698350"/>
            <a:ext cx="5854396" cy="489161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8E0045F0-E0C3-7BFA-E103-2832BE715EBF}"/>
              </a:ext>
            </a:extLst>
          </p:cNvPr>
          <p:cNvSpPr txBox="1"/>
          <p:nvPr/>
        </p:nvSpPr>
        <p:spPr>
          <a:xfrm>
            <a:off x="6934200" y="2625163"/>
            <a:ext cx="4785360" cy="369332"/>
          </a:xfrm>
          <a:prstGeom prst="rect">
            <a:avLst/>
          </a:prstGeom>
          <a:noFill/>
        </p:spPr>
        <p:txBody>
          <a:bodyPr wrap="square" rtlCol="0">
            <a:spAutoFit/>
          </a:bodyPr>
          <a:lstStyle/>
          <a:p>
            <a:r>
              <a:rPr lang="en-US"/>
              <a:t>“</a:t>
            </a:r>
          </a:p>
        </p:txBody>
      </p:sp>
      <p:grpSp>
        <p:nvGrpSpPr>
          <p:cNvPr id="42" name="Group 41">
            <a:extLst>
              <a:ext uri="{FF2B5EF4-FFF2-40B4-BE49-F238E27FC236}">
                <a16:creationId xmlns:a16="http://schemas.microsoft.com/office/drawing/2014/main" id="{331939E6-7304-4680-955D-1955FC879754}"/>
              </a:ext>
            </a:extLst>
          </p:cNvPr>
          <p:cNvGrpSpPr/>
          <p:nvPr/>
        </p:nvGrpSpPr>
        <p:grpSpPr>
          <a:xfrm>
            <a:off x="6717725" y="2452678"/>
            <a:ext cx="5094155" cy="2636483"/>
            <a:chOff x="2465707" y="1659890"/>
            <a:chExt cx="9148529" cy="3059401"/>
          </a:xfrm>
        </p:grpSpPr>
        <p:sp>
          <p:nvSpPr>
            <p:cNvPr id="44" name="Speech Bubble: Rectangle 40">
              <a:extLst>
                <a:ext uri="{FF2B5EF4-FFF2-40B4-BE49-F238E27FC236}">
                  <a16:creationId xmlns:a16="http://schemas.microsoft.com/office/drawing/2014/main" id="{13BE6597-2E5B-E7AF-BBA0-52AA4D07F794}"/>
                </a:ext>
              </a:extLst>
            </p:cNvPr>
            <p:cNvSpPr/>
            <p:nvPr/>
          </p:nvSpPr>
          <p:spPr>
            <a:xfrm>
              <a:off x="2465707" y="1659890"/>
              <a:ext cx="9138574" cy="3059401"/>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6035E6E3-9478-797E-E687-ABBB9C5A50B9}"/>
                </a:ext>
              </a:extLst>
            </p:cNvPr>
            <p:cNvSpPr/>
            <p:nvPr/>
          </p:nvSpPr>
          <p:spPr>
            <a:xfrm>
              <a:off x="2475663" y="2056517"/>
              <a:ext cx="9138573" cy="53341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6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46" name="Rectangle 2">
            <a:extLst>
              <a:ext uri="{FF2B5EF4-FFF2-40B4-BE49-F238E27FC236}">
                <a16:creationId xmlns:a16="http://schemas.microsoft.com/office/drawing/2014/main" id="{A65DAA3F-7146-4B9B-D941-F083F707ADA0}"/>
              </a:ext>
            </a:extLst>
          </p:cNvPr>
          <p:cNvSpPr>
            <a:spLocks noChangeArrowheads="1"/>
          </p:cNvSpPr>
          <p:nvPr/>
        </p:nvSpPr>
        <p:spPr bwMode="auto">
          <a:xfrm>
            <a:off x="6798790" y="2600199"/>
            <a:ext cx="49613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en-US" sz="2400">
                <a:solidFill>
                  <a:srgbClr val="1B1464"/>
                </a:solidFill>
                <a:latin typeface="Arial" panose="020B0604020202020204" pitchFamily="34" charset="0"/>
              </a:rPr>
              <a:t>“</a:t>
            </a:r>
            <a:r>
              <a:rPr lang="en-US" altLang="en-US" sz="2400" b="1">
                <a:solidFill>
                  <a:srgbClr val="ED3C8D"/>
                </a:solidFill>
                <a:latin typeface="Arial" panose="020B0604020202020204" pitchFamily="34" charset="0"/>
              </a:rPr>
              <a:t>Attention gives us a unifier across the different channels that we operate in</a:t>
            </a:r>
            <a:r>
              <a:rPr lang="en-US" altLang="en-US" sz="2400">
                <a:solidFill>
                  <a:srgbClr val="1B1464"/>
                </a:solidFill>
                <a:latin typeface="Arial" panose="020B0604020202020204" pitchFamily="34" charset="0"/>
              </a:rPr>
              <a:t>…which</a:t>
            </a:r>
            <a:r>
              <a:rPr lang="en-US" sz="2400">
                <a:solidFill>
                  <a:srgbClr val="1B1464"/>
                </a:solidFill>
                <a:latin typeface="Arial" panose="020B0604020202020204" pitchFamily="34" charset="0"/>
              </a:rPr>
              <a:t> will help us from the planning phases all the way through to our optimization on an ongoing basis</a:t>
            </a:r>
            <a:r>
              <a:rPr lang="en-US" altLang="en-US" sz="2400">
                <a:solidFill>
                  <a:srgbClr val="1B1464"/>
                </a:solidFill>
                <a:latin typeface="Arial" panose="020B0604020202020204" pitchFamily="34" charset="0"/>
              </a:rPr>
              <a:t>.”</a:t>
            </a:r>
          </a:p>
        </p:txBody>
      </p:sp>
      <p:sp>
        <p:nvSpPr>
          <p:cNvPr id="47" name="TextBox 46">
            <a:extLst>
              <a:ext uri="{FF2B5EF4-FFF2-40B4-BE49-F238E27FC236}">
                <a16:creationId xmlns:a16="http://schemas.microsoft.com/office/drawing/2014/main" id="{EC38DFB2-4894-9AFE-F697-00277DD0A640}"/>
              </a:ext>
            </a:extLst>
          </p:cNvPr>
          <p:cNvSpPr txBox="1"/>
          <p:nvPr/>
        </p:nvSpPr>
        <p:spPr>
          <a:xfrm>
            <a:off x="6763510" y="5432217"/>
            <a:ext cx="5190561" cy="646331"/>
          </a:xfrm>
          <a:prstGeom prst="rect">
            <a:avLst/>
          </a:prstGeom>
          <a:noFill/>
          <a:ln>
            <a:noFill/>
          </a:ln>
        </p:spPr>
        <p:txBody>
          <a:bodyPr wrap="square" rtlCol="0">
            <a:spAutoFit/>
          </a:bodyPr>
          <a:lstStyle/>
          <a:p>
            <a:pPr algn="ctr"/>
            <a:r>
              <a:rPr lang="en-US" sz="2000" b="1">
                <a:solidFill>
                  <a:srgbClr val="ED3C8D"/>
                </a:solidFill>
                <a:latin typeface="Arial" panose="020B0604020202020204" pitchFamily="34" charset="0"/>
              </a:rPr>
              <a:t>Jason Jutla</a:t>
            </a:r>
            <a:br>
              <a:rPr lang="en-US" sz="2800" b="1">
                <a:solidFill>
                  <a:srgbClr val="00C4F6"/>
                </a:solidFill>
                <a:latin typeface="Arial" panose="020B0604020202020204" pitchFamily="34" charset="0"/>
              </a:rPr>
            </a:br>
            <a:r>
              <a:rPr lang="en-US" sz="1600">
                <a:solidFill>
                  <a:schemeClr val="bg1"/>
                </a:solidFill>
                <a:latin typeface="Arial" panose="020B0604020202020204" pitchFamily="34" charset="0"/>
              </a:rPr>
              <a:t>Head of Practice, EMEA &amp; UK, WPP Media</a:t>
            </a:r>
            <a:endParaRPr lang="en-US" sz="2800">
              <a:solidFill>
                <a:schemeClr val="bg1"/>
              </a:solidFill>
              <a:latin typeface="Arial" panose="020B0604020202020204" pitchFamily="34" charset="0"/>
            </a:endParaRPr>
          </a:p>
        </p:txBody>
      </p:sp>
      <p:pic>
        <p:nvPicPr>
          <p:cNvPr id="11" name="Graphic 10" descr="Monitor with solid fill">
            <a:extLst>
              <a:ext uri="{FF2B5EF4-FFF2-40B4-BE49-F238E27FC236}">
                <a16:creationId xmlns:a16="http://schemas.microsoft.com/office/drawing/2014/main" id="{69429D11-A4EF-45C5-D7F9-90AFD69859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715" y="1975361"/>
            <a:ext cx="1459509" cy="1459509"/>
          </a:xfrm>
          <a:prstGeom prst="rect">
            <a:avLst/>
          </a:prstGeom>
        </p:spPr>
      </p:pic>
      <p:pic>
        <p:nvPicPr>
          <p:cNvPr id="9" name="Graphic 8" descr="User with solid fill">
            <a:extLst>
              <a:ext uri="{FF2B5EF4-FFF2-40B4-BE49-F238E27FC236}">
                <a16:creationId xmlns:a16="http://schemas.microsoft.com/office/drawing/2014/main" id="{3B3CFEC5-D618-7C7D-951D-E85449A70B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9715" y="2420485"/>
            <a:ext cx="1193760" cy="1193760"/>
          </a:xfrm>
          <a:prstGeom prst="rect">
            <a:avLst/>
          </a:prstGeom>
        </p:spPr>
      </p:pic>
      <p:sp>
        <p:nvSpPr>
          <p:cNvPr id="2" name="TextBox 1">
            <a:extLst>
              <a:ext uri="{FF2B5EF4-FFF2-40B4-BE49-F238E27FC236}">
                <a16:creationId xmlns:a16="http://schemas.microsoft.com/office/drawing/2014/main" id="{97AC90EF-DD2C-33EF-2D0F-FB924678584A}"/>
              </a:ext>
            </a:extLst>
          </p:cNvPr>
          <p:cNvSpPr txBox="1"/>
          <p:nvPr/>
        </p:nvSpPr>
        <p:spPr>
          <a:xfrm>
            <a:off x="472440" y="6198464"/>
            <a:ext cx="5819992"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t>*Note: A singular viewing session is defined for each individual viewer and CTV app over the course of a single day. Weighted based on duration of session. </a:t>
            </a:r>
          </a:p>
        </p:txBody>
      </p:sp>
    </p:spTree>
    <p:extLst>
      <p:ext uri="{BB962C8B-B14F-4D97-AF65-F5344CB8AC3E}">
        <p14:creationId xmlns:p14="http://schemas.microsoft.com/office/powerpoint/2010/main" val="3922346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271DB-A1F6-98C0-5EBE-7B25E6AF7151}"/>
            </a:ext>
          </a:extLst>
        </p:cNvPr>
        <p:cNvGrpSpPr/>
        <p:nvPr/>
      </p:nvGrpSpPr>
      <p:grpSpPr>
        <a:xfrm>
          <a:off x="0" y="0"/>
          <a:ext cx="0" cy="0"/>
          <a:chOff x="0" y="0"/>
          <a:chExt cx="0" cy="0"/>
        </a:xfrm>
      </p:grpSpPr>
      <p:pic>
        <p:nvPicPr>
          <p:cNvPr id="28" name="Picture 27" descr="A group of people sitting together&#10;&#10;AI-generated content may be incorrect.">
            <a:extLst>
              <a:ext uri="{FF2B5EF4-FFF2-40B4-BE49-F238E27FC236}">
                <a16:creationId xmlns:a16="http://schemas.microsoft.com/office/drawing/2014/main" id="{BCC8AC97-8F90-2B18-58FC-CB4F07A64F50}"/>
              </a:ext>
            </a:extLst>
          </p:cNvPr>
          <p:cNvPicPr>
            <a:picLocks noChangeAspect="1"/>
          </p:cNvPicPr>
          <p:nvPr/>
        </p:nvPicPr>
        <p:blipFill>
          <a:blip r:embed="rId3" cstate="hqprint">
            <a:extLst>
              <a:ext uri="{28A0092B-C50C-407E-A947-70E740481C1C}">
                <a14:useLocalDpi xmlns:a14="http://schemas.microsoft.com/office/drawing/2010/main"/>
              </a:ext>
            </a:extLst>
          </a:blip>
          <a:srcRect l="3917" r="5662"/>
          <a:stretch>
            <a:fillRect/>
          </a:stretch>
        </p:blipFill>
        <p:spPr>
          <a:xfrm>
            <a:off x="0" y="1698350"/>
            <a:ext cx="6316086" cy="5170800"/>
          </a:xfrm>
          <a:prstGeom prst="rect">
            <a:avLst/>
          </a:prstGeom>
        </p:spPr>
      </p:pic>
      <p:sp>
        <p:nvSpPr>
          <p:cNvPr id="15" name="Rectangle 14">
            <a:extLst>
              <a:ext uri="{FF2B5EF4-FFF2-40B4-BE49-F238E27FC236}">
                <a16:creationId xmlns:a16="http://schemas.microsoft.com/office/drawing/2014/main" id="{6F16337A-D8D8-6202-BD0F-10A5F8EBB198}"/>
              </a:ext>
            </a:extLst>
          </p:cNvPr>
          <p:cNvSpPr>
            <a:spLocks/>
          </p:cNvSpPr>
          <p:nvPr/>
        </p:nvSpPr>
        <p:spPr>
          <a:xfrm>
            <a:off x="6316086" y="1698350"/>
            <a:ext cx="5875914" cy="489161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03B400DA-54EB-EF3A-5DDA-1DA0F61B2BA7}"/>
              </a:ext>
            </a:extLst>
          </p:cNvPr>
          <p:cNvSpPr/>
          <p:nvPr/>
        </p:nvSpPr>
        <p:spPr>
          <a:xfrm>
            <a:off x="238538" y="435951"/>
            <a:ext cx="11772487" cy="1292662"/>
          </a:xfrm>
          <a:prstGeom prst="rect">
            <a:avLst/>
          </a:prstGeom>
        </p:spPr>
        <p:txBody>
          <a:bodyPr wrap="square" lIns="91440" tIns="45720" rIns="91440" bIns="45720" anchor="t">
            <a:spAutoFit/>
          </a:bodyPr>
          <a:lstStyle/>
          <a:p>
            <a:pPr>
              <a:defRPr/>
            </a:pPr>
            <a:r>
              <a:rPr lang="en-US" sz="2600" b="1">
                <a:solidFill>
                  <a:srgbClr val="002060"/>
                </a:solidFill>
                <a:latin typeface="Arial" panose="020B0604020202020204" pitchFamily="34" charset="0"/>
                <a:cs typeface="Arial" panose="020B0604020202020204" pitchFamily="34" charset="0"/>
              </a:rPr>
              <a:t>Higher levels of </a:t>
            </a:r>
            <a:r>
              <a:rPr kumimoji="0"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attention </a:t>
            </a:r>
            <a:r>
              <a:rPr lang="en-US" sz="2600" b="1">
                <a:solidFill>
                  <a:srgbClr val="002060"/>
                </a:solidFill>
                <a:latin typeface="Arial" panose="020B0604020202020204" pitchFamily="34" charset="0"/>
                <a:cs typeface="Arial" panose="020B0604020202020204" pitchFamily="34" charset="0"/>
              </a:rPr>
              <a:t>can be used to predict performance and drive </a:t>
            </a:r>
            <a:r>
              <a:rPr kumimoji="0"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more effective advertising</a:t>
            </a:r>
            <a:endParaRPr lang="en-US" sz="2600" b="1">
              <a:solidFill>
                <a:srgbClr val="002060"/>
              </a:solidFill>
              <a:latin typeface="Arial" panose="020B0604020202020204" pitchFamily="34" charset="0"/>
              <a:cs typeface="Arial" panose="020B0604020202020204" pitchFamily="34" charset="0"/>
            </a:endParaRPr>
          </a:p>
          <a:p>
            <a:pPr>
              <a:defRPr/>
            </a:pPr>
            <a:endParaRPr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33EDAAB-77C4-BBE5-8315-4EC9425CE4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90827" y="6519043"/>
            <a:ext cx="11708793" cy="350107"/>
          </a:xfrm>
          <a:prstGeom prst="rect">
            <a:avLst/>
          </a:prstGeom>
        </p:spPr>
      </p:pic>
      <p:sp>
        <p:nvSpPr>
          <p:cNvPr id="5" name="Slide Number Placeholder 5">
            <a:extLst>
              <a:ext uri="{FF2B5EF4-FFF2-40B4-BE49-F238E27FC236}">
                <a16:creationId xmlns:a16="http://schemas.microsoft.com/office/drawing/2014/main" id="{786711A9-225F-69BA-0A46-C7D7389E36D3}"/>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A0D2A89A-FD96-1DC5-C163-4E33EB1CEC48}"/>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2B09D153-AE6D-FEDB-3781-6156A1EC258D}"/>
              </a:ext>
            </a:extLst>
          </p:cNvPr>
          <p:cNvSpPr/>
          <p:nvPr/>
        </p:nvSpPr>
        <p:spPr>
          <a:xfrm>
            <a:off x="6734914" y="3449694"/>
            <a:ext cx="5038259" cy="1569660"/>
          </a:xfrm>
          <a:prstGeom prst="rect">
            <a:avLst/>
          </a:prstGeom>
          <a:noFill/>
          <a:ln>
            <a:noFill/>
          </a:ln>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normalizeH="0" baseline="0" noProof="0">
                <a:ln w="19050">
                  <a:noFill/>
                </a:ln>
                <a:solidFill>
                  <a:srgbClr val="4EBEA4"/>
                </a:solidFill>
                <a:uLnTx/>
                <a:uFillTx/>
                <a:latin typeface="Arial" panose="020B0604020202020204" pitchFamily="34" charset="0"/>
                <a:ea typeface="Open Sans" panose="020B0606030504020204" pitchFamily="34" charset="0"/>
                <a:cs typeface="Arial" panose="020B0604020202020204" pitchFamily="34" charset="0"/>
              </a:rPr>
              <a:t>+38%</a:t>
            </a:r>
            <a:endParaRPr kumimoji="0" lang="en-US" sz="9600" b="1" i="0" u="none" strike="noStrike" kern="1200" cap="none" spc="0" normalizeH="0" baseline="0" noProof="0">
              <a:ln w="19050">
                <a:noFill/>
                <a:prstDash val="solid"/>
              </a:ln>
              <a:solidFill>
                <a:srgbClr val="4EBEA4"/>
              </a:solidFill>
              <a:effectLst>
                <a:outerShdw dist="38100" dir="2700000" algn="bl" rotWithShape="0">
                  <a:prstClr val="black"/>
                </a:outerShdw>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12D523-0BB3-0E4E-1273-E30BF2C56AE3}"/>
              </a:ext>
            </a:extLst>
          </p:cNvPr>
          <p:cNvSpPr txBox="1"/>
          <p:nvPr/>
        </p:nvSpPr>
        <p:spPr>
          <a:xfrm>
            <a:off x="6800911" y="2502164"/>
            <a:ext cx="4906264" cy="892552"/>
          </a:xfrm>
          <a:prstGeom prst="rect">
            <a:avLst/>
          </a:prstGeom>
          <a:noFill/>
        </p:spPr>
        <p:txBody>
          <a:bodyPr wrap="square" rtlCol="0">
            <a:spAutoFit/>
          </a:bodyPr>
          <a:lstStyle/>
          <a:p>
            <a:pPr algn="ctr"/>
            <a:r>
              <a:rPr lang="en-US" sz="2600">
                <a:solidFill>
                  <a:schemeClr val="bg1"/>
                </a:solidFill>
                <a:latin typeface="Arial" panose="020B0604020202020204" pitchFamily="34" charset="0"/>
              </a:rPr>
              <a:t>Attention metrics </a:t>
            </a:r>
            <a:r>
              <a:rPr lang="en-US" sz="2600" b="1">
                <a:solidFill>
                  <a:srgbClr val="4EBEA4"/>
                </a:solidFill>
                <a:latin typeface="Arial" panose="020B0604020202020204" pitchFamily="34" charset="0"/>
              </a:rPr>
              <a:t>improve ROI campaign forecasting </a:t>
            </a:r>
            <a:r>
              <a:rPr lang="en-US" sz="2600">
                <a:solidFill>
                  <a:schemeClr val="bg1"/>
                </a:solidFill>
                <a:latin typeface="Arial" panose="020B0604020202020204" pitchFamily="34" charset="0"/>
              </a:rPr>
              <a:t>by </a:t>
            </a:r>
          </a:p>
        </p:txBody>
      </p:sp>
      <p:sp>
        <p:nvSpPr>
          <p:cNvPr id="10" name="TextBox 9">
            <a:extLst>
              <a:ext uri="{FF2B5EF4-FFF2-40B4-BE49-F238E27FC236}">
                <a16:creationId xmlns:a16="http://schemas.microsoft.com/office/drawing/2014/main" id="{634706CA-F979-34B0-9BD1-60CD1B39351D}"/>
              </a:ext>
            </a:extLst>
          </p:cNvPr>
          <p:cNvSpPr txBox="1"/>
          <p:nvPr/>
        </p:nvSpPr>
        <p:spPr>
          <a:xfrm>
            <a:off x="6567930" y="5002115"/>
            <a:ext cx="5372227" cy="492443"/>
          </a:xfrm>
          <a:prstGeom prst="rect">
            <a:avLst/>
          </a:prstGeom>
          <a:noFill/>
        </p:spPr>
        <p:txBody>
          <a:bodyPr wrap="square" rtlCol="0">
            <a:spAutoFit/>
          </a:bodyPr>
          <a:lstStyle/>
          <a:p>
            <a:pPr algn="ctr"/>
            <a:r>
              <a:rPr lang="en-US" sz="2600">
                <a:solidFill>
                  <a:schemeClr val="bg1"/>
                </a:solidFill>
                <a:latin typeface="Arial" panose="020B0604020202020204" pitchFamily="34" charset="0"/>
              </a:rPr>
              <a:t>compared to viewability</a:t>
            </a:r>
          </a:p>
        </p:txBody>
      </p:sp>
      <p:sp>
        <p:nvSpPr>
          <p:cNvPr id="11" name="TextBox 10">
            <a:extLst>
              <a:ext uri="{FF2B5EF4-FFF2-40B4-BE49-F238E27FC236}">
                <a16:creationId xmlns:a16="http://schemas.microsoft.com/office/drawing/2014/main" id="{E47C37E6-BDB5-4A64-9844-47C1EC85217B}"/>
              </a:ext>
            </a:extLst>
          </p:cNvPr>
          <p:cNvSpPr txBox="1"/>
          <p:nvPr/>
        </p:nvSpPr>
        <p:spPr>
          <a:xfrm>
            <a:off x="6337604" y="6316426"/>
            <a:ext cx="5572456" cy="21544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solidFill>
                  <a:schemeClr val="bg1">
                    <a:lumMod val="95000"/>
                  </a:schemeClr>
                </a:solidFill>
                <a:latin typeface="Arial" panose="020B0604020202020204" pitchFamily="34" charset="0"/>
              </a:rPr>
              <a:t>Source: Dentsu, </a:t>
            </a:r>
            <a:r>
              <a:rPr lang="en-US" i="1">
                <a:solidFill>
                  <a:schemeClr val="bg1">
                    <a:lumMod val="95000"/>
                  </a:schemeClr>
                </a:solidFill>
                <a:latin typeface="Arial" panose="020B0604020202020204" pitchFamily="34" charset="0"/>
              </a:rPr>
              <a:t>What is the Attention Economy,</a:t>
            </a:r>
            <a:r>
              <a:rPr lang="en-US">
                <a:solidFill>
                  <a:schemeClr val="bg1">
                    <a:lumMod val="95000"/>
                  </a:schemeClr>
                </a:solidFill>
                <a:latin typeface="Arial" panose="020B0604020202020204" pitchFamily="34" charset="0"/>
              </a:rPr>
              <a:t> January 2024.</a:t>
            </a:r>
          </a:p>
        </p:txBody>
      </p:sp>
    </p:spTree>
    <p:extLst>
      <p:ext uri="{BB962C8B-B14F-4D97-AF65-F5344CB8AC3E}">
        <p14:creationId xmlns:p14="http://schemas.microsoft.com/office/powerpoint/2010/main" val="252666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B2202-975D-5F9A-7E95-7FDB0D2C6B0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D109B4C-9A94-25E7-D7EC-91E5A728583A}"/>
              </a:ext>
            </a:extLst>
          </p:cNvPr>
          <p:cNvSpPr>
            <a:spLocks/>
          </p:cNvSpPr>
          <p:nvPr/>
        </p:nvSpPr>
        <p:spPr>
          <a:xfrm>
            <a:off x="0" y="1710282"/>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1108542-830C-621C-6E29-A8556750339F}"/>
              </a:ext>
            </a:extLst>
          </p:cNvPr>
          <p:cNvSpPr txBox="1"/>
          <p:nvPr/>
        </p:nvSpPr>
        <p:spPr>
          <a:xfrm>
            <a:off x="421060" y="6246086"/>
            <a:ext cx="11489000" cy="338554"/>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 – June 2025. P2+. ‘Presence to Active’ indicates the percentage of time a viewer was in the room out of the total active viewing session indexed to TV viewing norm. Weighted based on duration of session. </a:t>
            </a:r>
            <a:r>
              <a:rPr lang="en-US" sz="800">
                <a:solidFill>
                  <a:srgbClr val="1B1464"/>
                </a:solidFill>
                <a:latin typeface="Helvetica" pitchFamily="2" charset="0"/>
              </a:rPr>
              <a:t>Spanish language apps comprised of 4 individual apps.</a:t>
            </a:r>
            <a:r>
              <a:rPr lang="en-US" sz="800">
                <a:solidFill>
                  <a:srgbClr val="1B1464"/>
                </a:solidFill>
                <a:latin typeface="Arial" panose="020B0604020202020204" pitchFamily="34" charset="0"/>
              </a:rPr>
              <a:t> </a:t>
            </a:r>
          </a:p>
        </p:txBody>
      </p:sp>
      <p:pic>
        <p:nvPicPr>
          <p:cNvPr id="9" name="Picture 8">
            <a:extLst>
              <a:ext uri="{FF2B5EF4-FFF2-40B4-BE49-F238E27FC236}">
                <a16:creationId xmlns:a16="http://schemas.microsoft.com/office/drawing/2014/main" id="{5087FDBA-83B9-0F7C-56E9-F315E241DF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571EAFF-C892-CE2F-C6EB-2A4594E8F04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68038FA-4A7A-E4A6-A78A-3692DE1D85E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3" name="TextBox 2">
            <a:extLst>
              <a:ext uri="{FF2B5EF4-FFF2-40B4-BE49-F238E27FC236}">
                <a16:creationId xmlns:a16="http://schemas.microsoft.com/office/drawing/2014/main" id="{322A720C-BD67-7A47-220B-D2300354B7CF}"/>
              </a:ext>
            </a:extLst>
          </p:cNvPr>
          <p:cNvSpPr txBox="1"/>
          <p:nvPr/>
        </p:nvSpPr>
        <p:spPr>
          <a:xfrm>
            <a:off x="0" y="1818607"/>
            <a:ext cx="12192000" cy="338554"/>
          </a:xfrm>
          <a:prstGeom prst="rect">
            <a:avLst/>
          </a:prstGeom>
          <a:noFill/>
        </p:spPr>
        <p:txBody>
          <a:bodyPr wrap="square" lIns="91440" tIns="45720" rIns="91440" bIns="45720" rtlCol="0" anchor="t">
            <a:spAutoFit/>
          </a:bodyPr>
          <a:lstStyle/>
          <a:p>
            <a:pPr algn="ctr">
              <a:defRPr/>
            </a:pPr>
            <a:r>
              <a:rPr kumimoji="0" lang="en-US" sz="16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‘Presence to Active’ Index by Platform</a:t>
            </a:r>
            <a:r>
              <a:rPr lang="en-US" sz="1600" b="1" u="sng">
                <a:solidFill>
                  <a:srgbClr val="002060"/>
                </a:solidFill>
                <a:latin typeface="Arial" panose="020B0604020202020204" pitchFamily="34" charset="0"/>
                <a:cs typeface="Arial" panose="020B0604020202020204" pitchFamily="34" charset="0"/>
              </a:rPr>
              <a:t> on CTV</a:t>
            </a:r>
            <a:endParaRPr kumimoji="0" lang="en-US" sz="1200" strike="noStrike" kern="1200" cap="none" spc="0" normalizeH="0" baseline="0" noProof="0">
              <a:ln>
                <a:noFill/>
              </a:ln>
              <a:solidFill>
                <a:srgbClr val="1F1A62"/>
              </a:solidFill>
              <a:effectLst/>
              <a:uLnTx/>
              <a:uFillTx/>
              <a:latin typeface="Arial" panose="020B0604020202020204" pitchFamily="34" charset="0"/>
              <a:ea typeface="+mn-ea"/>
              <a:cs typeface="Arial" panose="020B0604020202020204" pitchFamily="34" charset="0"/>
            </a:endParaRPr>
          </a:p>
        </p:txBody>
      </p:sp>
      <p:graphicFrame>
        <p:nvGraphicFramePr>
          <p:cNvPr id="2" name="Chart 1">
            <a:extLst>
              <a:ext uri="{FF2B5EF4-FFF2-40B4-BE49-F238E27FC236}">
                <a16:creationId xmlns:a16="http://schemas.microsoft.com/office/drawing/2014/main" id="{E441B5BA-DB7D-43C8-944B-7335B779FAB0}"/>
              </a:ext>
            </a:extLst>
          </p:cNvPr>
          <p:cNvGraphicFramePr/>
          <p:nvPr>
            <p:extLst>
              <p:ext uri="{D42A27DB-BD31-4B8C-83A1-F6EECF244321}">
                <p14:modId xmlns:p14="http://schemas.microsoft.com/office/powerpoint/2010/main" val="1704195515"/>
              </p:ext>
            </p:extLst>
          </p:nvPr>
        </p:nvGraphicFramePr>
        <p:xfrm>
          <a:off x="0" y="1958340"/>
          <a:ext cx="11910060" cy="438922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A836A438-A70C-8954-3861-5C2D371E5584}"/>
              </a:ext>
            </a:extLst>
          </p:cNvPr>
          <p:cNvSpPr/>
          <p:nvPr/>
        </p:nvSpPr>
        <p:spPr>
          <a:xfrm>
            <a:off x="161987" y="428839"/>
            <a:ext cx="1200849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rPr>
              <a:t>Premium Video </a:t>
            </a:r>
            <a:r>
              <a:rPr lang="en-US" sz="2600" b="1">
                <a:solidFill>
                  <a:srgbClr val="1F1A62"/>
                </a:solidFill>
                <a:latin typeface="Arial" panose="020B0604020202020204" pitchFamily="34" charset="0"/>
                <a:ea typeface="Calibri" panose="020F0502020204030204" pitchFamily="34" charset="0"/>
              </a:rPr>
              <a:t>P</a:t>
            </a:r>
            <a:r>
              <a:rPr kumimoji="0" lang="en-US" sz="2600" b="1" i="0" u="none" strike="noStrike" kern="1200" cap="none" spc="0" normalizeH="0" baseline="0" noProof="0" err="1">
                <a:ln>
                  <a:noFill/>
                </a:ln>
                <a:solidFill>
                  <a:srgbClr val="1F1A62"/>
                </a:solidFill>
                <a:effectLst/>
                <a:uLnTx/>
                <a:uFillTx/>
                <a:latin typeface="Arial" panose="020B0604020202020204" pitchFamily="34" charset="0"/>
                <a:ea typeface="Calibri" panose="020F0502020204030204" pitchFamily="34" charset="0"/>
                <a:cs typeface="+mn-cs"/>
              </a:rPr>
              <a:t>latforms</a:t>
            </a: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rPr>
              <a:t> keep audiences present for more of </a:t>
            </a:r>
            <a:r>
              <a:rPr kumimoji="0" lang="en-US" sz="2600" b="1" i="0" u="none" strike="noStrike" kern="1200" cap="none" spc="0" normalizeH="0" baseline="0" noProof="0" err="1">
                <a:ln>
                  <a:noFill/>
                </a:ln>
                <a:solidFill>
                  <a:srgbClr val="1F1A62"/>
                </a:solidFill>
                <a:effectLst/>
                <a:uLnTx/>
                <a:uFillTx/>
                <a:latin typeface="Arial" panose="020B0604020202020204" pitchFamily="34" charset="0"/>
                <a:ea typeface="Calibri" panose="020F0502020204030204" pitchFamily="34" charset="0"/>
                <a:cs typeface="+mn-cs"/>
              </a:rPr>
              <a:t>th</a:t>
            </a:r>
            <a:r>
              <a:rPr lang="en-US" sz="2600" b="1">
                <a:solidFill>
                  <a:srgbClr val="1F1A62"/>
                </a:solidFill>
                <a:latin typeface="Arial" panose="020B0604020202020204" pitchFamily="34" charset="0"/>
                <a:ea typeface="Calibri" panose="020F0502020204030204" pitchFamily="34" charset="0"/>
              </a:rPr>
              <a:t>e viewing session, driving higher engagement</a:t>
            </a:r>
          </a:p>
        </p:txBody>
      </p:sp>
      <p:sp>
        <p:nvSpPr>
          <p:cNvPr id="6" name="TextBox 5">
            <a:extLst>
              <a:ext uri="{FF2B5EF4-FFF2-40B4-BE49-F238E27FC236}">
                <a16:creationId xmlns:a16="http://schemas.microsoft.com/office/drawing/2014/main" id="{A807F01B-17A9-2F82-FBF1-68CE7880906F}"/>
              </a:ext>
            </a:extLst>
          </p:cNvPr>
          <p:cNvSpPr txBox="1"/>
          <p:nvPr/>
        </p:nvSpPr>
        <p:spPr>
          <a:xfrm rot="18900000">
            <a:off x="7954911" y="5431346"/>
            <a:ext cx="730250" cy="246221"/>
          </a:xfrm>
          <a:prstGeom prst="rect">
            <a:avLst/>
          </a:prstGeom>
          <a:solidFill>
            <a:srgbClr val="E2E8F0"/>
          </a:solidFill>
        </p:spPr>
        <p:txBody>
          <a:bodyPr wrap="square" rtlCol="0">
            <a:spAutoFit/>
          </a:bodyPr>
          <a:lstStyle/>
          <a:p>
            <a:pPr algn="r"/>
            <a:r>
              <a:rPr lang="en-US" sz="1000" b="1">
                <a:solidFill>
                  <a:srgbClr val="ED3C8D"/>
                </a:solidFill>
                <a:latin typeface="Arial" panose="020B0604020202020204" pitchFamily="34" charset="0"/>
                <a:cs typeface="Arial" panose="020B0604020202020204" pitchFamily="34" charset="0"/>
              </a:rPr>
              <a:t>YouTube</a:t>
            </a:r>
          </a:p>
        </p:txBody>
      </p:sp>
      <p:grpSp>
        <p:nvGrpSpPr>
          <p:cNvPr id="5" name="Group 4">
            <a:extLst>
              <a:ext uri="{FF2B5EF4-FFF2-40B4-BE49-F238E27FC236}">
                <a16:creationId xmlns:a16="http://schemas.microsoft.com/office/drawing/2014/main" id="{4900FE06-8767-1842-60DC-92BCD97AF012}"/>
              </a:ext>
            </a:extLst>
          </p:cNvPr>
          <p:cNvGrpSpPr/>
          <p:nvPr/>
        </p:nvGrpSpPr>
        <p:grpSpPr>
          <a:xfrm>
            <a:off x="8013987" y="2238275"/>
            <a:ext cx="1009935" cy="591178"/>
            <a:chOff x="10571246" y="3106818"/>
            <a:chExt cx="1009935" cy="591178"/>
          </a:xfrm>
        </p:grpSpPr>
        <p:sp>
          <p:nvSpPr>
            <p:cNvPr id="8" name="Rounded Rectangle 7">
              <a:extLst>
                <a:ext uri="{FF2B5EF4-FFF2-40B4-BE49-F238E27FC236}">
                  <a16:creationId xmlns:a16="http://schemas.microsoft.com/office/drawing/2014/main" id="{7B480FED-9D2E-AFB2-D7E2-0300471DCF7F}"/>
                </a:ext>
              </a:extLst>
            </p:cNvPr>
            <p:cNvSpPr/>
            <p:nvPr/>
          </p:nvSpPr>
          <p:spPr>
            <a:xfrm>
              <a:off x="10571246" y="3106818"/>
              <a:ext cx="1009935" cy="387437"/>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ED3C8D"/>
                  </a:solidFill>
                </a:rPr>
                <a:t>YouTube </a:t>
              </a:r>
              <a:r>
                <a:rPr lang="en-US" sz="1050">
                  <a:solidFill>
                    <a:srgbClr val="1B1464"/>
                  </a:solidFill>
                </a:rPr>
                <a:t>ranks </a:t>
              </a:r>
              <a:r>
                <a:rPr lang="en-US" sz="1050">
                  <a:solidFill>
                    <a:srgbClr val="ED3C8D"/>
                  </a:solidFill>
                </a:rPr>
                <a:t>14</a:t>
              </a:r>
              <a:r>
                <a:rPr lang="en-US" sz="1050" baseline="30000">
                  <a:solidFill>
                    <a:srgbClr val="ED3C8D"/>
                  </a:solidFill>
                </a:rPr>
                <a:t>th</a:t>
              </a:r>
              <a:r>
                <a:rPr lang="en-US" sz="1050">
                  <a:solidFill>
                    <a:srgbClr val="ED3C8D"/>
                  </a:solidFill>
                </a:rPr>
                <a:t> </a:t>
              </a:r>
            </a:p>
          </p:txBody>
        </p:sp>
        <p:cxnSp>
          <p:nvCxnSpPr>
            <p:cNvPr id="12" name="Straight Arrow Connector 11">
              <a:extLst>
                <a:ext uri="{FF2B5EF4-FFF2-40B4-BE49-F238E27FC236}">
                  <a16:creationId xmlns:a16="http://schemas.microsoft.com/office/drawing/2014/main" id="{6C7C918B-87A3-F0AE-406C-9B492E7EFB7A}"/>
                </a:ext>
              </a:extLst>
            </p:cNvPr>
            <p:cNvCxnSpPr>
              <a:cxnSpLocks/>
              <a:stCxn id="8" idx="2"/>
            </p:cNvCxnSpPr>
            <p:nvPr/>
          </p:nvCxnSpPr>
          <p:spPr>
            <a:xfrm>
              <a:off x="11076214" y="3494255"/>
              <a:ext cx="0" cy="203741"/>
            </a:xfrm>
            <a:prstGeom prst="straightConnector1">
              <a:avLst/>
            </a:prstGeom>
            <a:ln w="12700">
              <a:solidFill>
                <a:srgbClr val="ED3C8D"/>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89592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E29D-C169-63F6-0CEC-94F2C022DA4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47D6A5-0598-D44D-5B78-3A944B67D346}"/>
              </a:ext>
            </a:extLst>
          </p:cNvPr>
          <p:cNvSpPr>
            <a:spLocks/>
          </p:cNvSpPr>
          <p:nvPr/>
        </p:nvSpPr>
        <p:spPr>
          <a:xfrm>
            <a:off x="-21519" y="1686330"/>
            <a:ext cx="6667498"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739E781-610D-2319-55DE-8EEBF866795B}"/>
              </a:ext>
            </a:extLst>
          </p:cNvPr>
          <p:cNvSpPr>
            <a:spLocks/>
          </p:cNvSpPr>
          <p:nvPr/>
        </p:nvSpPr>
        <p:spPr>
          <a:xfrm>
            <a:off x="6645979" y="1686330"/>
            <a:ext cx="5546021" cy="490363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8">
            <a:extLst>
              <a:ext uri="{FF2B5EF4-FFF2-40B4-BE49-F238E27FC236}">
                <a16:creationId xmlns:a16="http://schemas.microsoft.com/office/drawing/2014/main" id="{7271EA96-09FA-84FE-061B-24FD21213F45}"/>
              </a:ext>
            </a:extLst>
          </p:cNvPr>
          <p:cNvSpPr/>
          <p:nvPr/>
        </p:nvSpPr>
        <p:spPr>
          <a:xfrm>
            <a:off x="6963187" y="2425435"/>
            <a:ext cx="4987210" cy="3354503"/>
          </a:xfrm>
          <a:prstGeom prst="roundRect">
            <a:avLst/>
          </a:prstGeom>
          <a:solidFill>
            <a:schemeClr val="bg1"/>
          </a:solidFill>
          <a:ln w="28575">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6F0047E-4F56-FA61-449E-CF8011B79493}"/>
              </a:ext>
            </a:extLst>
          </p:cNvPr>
          <p:cNvSpPr txBox="1"/>
          <p:nvPr/>
        </p:nvSpPr>
        <p:spPr>
          <a:xfrm>
            <a:off x="7142570" y="2793367"/>
            <a:ext cx="4628444" cy="400110"/>
          </a:xfrm>
          <a:prstGeom prst="rect">
            <a:avLst/>
          </a:prstGeom>
          <a:noFill/>
        </p:spPr>
        <p:txBody>
          <a:bodyPr wrap="square" lIns="91440" tIns="45720" rIns="91440" bIns="45720" rtlCol="0" anchor="t">
            <a:spAutoFit/>
          </a:bodyPr>
          <a:lstStyle/>
          <a:p>
            <a:pPr algn="ctr"/>
            <a:r>
              <a:rPr lang="en-US" sz="2000">
                <a:solidFill>
                  <a:srgbClr val="1B1464"/>
                </a:solidFill>
                <a:latin typeface="Arial"/>
                <a:cs typeface="Arial"/>
              </a:rPr>
              <a:t>'Presence to Active’ is</a:t>
            </a:r>
          </a:p>
        </p:txBody>
      </p:sp>
      <p:sp>
        <p:nvSpPr>
          <p:cNvPr id="16" name="TextBox 15">
            <a:extLst>
              <a:ext uri="{FF2B5EF4-FFF2-40B4-BE49-F238E27FC236}">
                <a16:creationId xmlns:a16="http://schemas.microsoft.com/office/drawing/2014/main" id="{858A5D29-18C8-A253-698D-9BAF59311CE4}"/>
              </a:ext>
            </a:extLst>
          </p:cNvPr>
          <p:cNvSpPr txBox="1"/>
          <p:nvPr/>
        </p:nvSpPr>
        <p:spPr>
          <a:xfrm>
            <a:off x="7296207" y="3004852"/>
            <a:ext cx="4321170" cy="1862048"/>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9600" b="1" i="0" u="none" strike="noStrike" normalizeH="0" baseline="0">
                <a:ln w="19050">
                  <a:solidFill>
                    <a:srgbClr val="1B1464"/>
                  </a:solidFill>
                </a:ln>
                <a:solidFill>
                  <a:srgbClr val="ED3C8D"/>
                </a:solidFill>
                <a:uLnTx/>
                <a:uFillTx/>
                <a:latin typeface="Helvetica" panose="020B0604020202020204" pitchFamily="34" charset="0"/>
                <a:ea typeface="Open Sans" panose="020B0606030504020204" pitchFamily="34" charset="0"/>
                <a:cs typeface="Helvetica" panose="020B0604020202020204" pitchFamily="34" charset="0"/>
              </a:defRPr>
            </a:lvl1pPr>
          </a:lstStyle>
          <a:p>
            <a:r>
              <a:rPr lang="en-US" sz="11500">
                <a:ln w="19050">
                  <a:noFill/>
                </a:ln>
                <a:solidFill>
                  <a:srgbClr val="00C4F6"/>
                </a:solidFill>
                <a:latin typeface="Arial" panose="020B0604020202020204" pitchFamily="34" charset="0"/>
                <a:cs typeface="Arial" panose="020B0604020202020204" pitchFamily="34" charset="0"/>
              </a:rPr>
              <a:t>+5%</a:t>
            </a:r>
          </a:p>
        </p:txBody>
      </p:sp>
      <p:sp>
        <p:nvSpPr>
          <p:cNvPr id="17" name="TextBox 16">
            <a:extLst>
              <a:ext uri="{FF2B5EF4-FFF2-40B4-BE49-F238E27FC236}">
                <a16:creationId xmlns:a16="http://schemas.microsoft.com/office/drawing/2014/main" id="{941AF9BB-6928-BA59-0222-1B306AEA8385}"/>
              </a:ext>
            </a:extLst>
          </p:cNvPr>
          <p:cNvSpPr txBox="1"/>
          <p:nvPr/>
        </p:nvSpPr>
        <p:spPr>
          <a:xfrm>
            <a:off x="7702763" y="4652548"/>
            <a:ext cx="3601930" cy="707886"/>
          </a:xfrm>
          <a:prstGeom prst="rect">
            <a:avLst/>
          </a:prstGeom>
          <a:noFill/>
        </p:spPr>
        <p:txBody>
          <a:bodyPr wrap="square" rtlCol="0">
            <a:spAutoFit/>
          </a:bodyPr>
          <a:lstStyle/>
          <a:p>
            <a:pPr algn="ctr"/>
            <a:r>
              <a:rPr lang="en-US" sz="2000">
                <a:solidFill>
                  <a:srgbClr val="1B1464"/>
                </a:solidFill>
                <a:latin typeface="Arial" panose="020B0604020202020204" pitchFamily="34" charset="0"/>
              </a:rPr>
              <a:t>higher</a:t>
            </a:r>
            <a:r>
              <a:rPr lang="en-US" sz="2000" b="1">
                <a:solidFill>
                  <a:srgbClr val="00C4F6"/>
                </a:solidFill>
                <a:latin typeface="Arial" panose="020B0604020202020204" pitchFamily="34" charset="0"/>
              </a:rPr>
              <a:t> </a:t>
            </a:r>
            <a:r>
              <a:rPr lang="en-US" sz="2000">
                <a:solidFill>
                  <a:srgbClr val="1B1464"/>
                </a:solidFill>
                <a:latin typeface="Arial" panose="020B0604020202020204" pitchFamily="34" charset="0"/>
              </a:rPr>
              <a:t>on</a:t>
            </a:r>
            <a:r>
              <a:rPr lang="en-US" sz="2000" b="1">
                <a:solidFill>
                  <a:srgbClr val="00C4F6"/>
                </a:solidFill>
                <a:latin typeface="Arial" panose="020B0604020202020204" pitchFamily="34" charset="0"/>
              </a:rPr>
              <a:t> Premium Video Platforms</a:t>
            </a:r>
            <a:r>
              <a:rPr lang="en-US" sz="2000">
                <a:solidFill>
                  <a:srgbClr val="1B1464"/>
                </a:solidFill>
                <a:latin typeface="Arial" panose="020B0604020202020204" pitchFamily="34" charset="0"/>
              </a:rPr>
              <a:t> than YouTube</a:t>
            </a:r>
            <a:endParaRPr lang="en-US" sz="2000" strike="sngStrike">
              <a:solidFill>
                <a:srgbClr val="1B1464"/>
              </a:solidFill>
              <a:latin typeface="Arial" panose="020B0604020202020204" pitchFamily="34" charset="0"/>
            </a:endParaRPr>
          </a:p>
        </p:txBody>
      </p:sp>
      <p:pic>
        <p:nvPicPr>
          <p:cNvPr id="2" name="Picture 1">
            <a:extLst>
              <a:ext uri="{FF2B5EF4-FFF2-40B4-BE49-F238E27FC236}">
                <a16:creationId xmlns:a16="http://schemas.microsoft.com/office/drawing/2014/main" id="{A03C772D-EFB2-13CD-26E2-09E1236B31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FED1B6E4-2263-7D35-03DD-482D4F1D2E8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28ECA2F0-73E0-5BD5-80E4-8009F20E91E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Rectangle 9">
            <a:extLst>
              <a:ext uri="{FF2B5EF4-FFF2-40B4-BE49-F238E27FC236}">
                <a16:creationId xmlns:a16="http://schemas.microsoft.com/office/drawing/2014/main" id="{270CC8D3-E937-2AF4-6E0D-64A26F89180D}"/>
              </a:ext>
            </a:extLst>
          </p:cNvPr>
          <p:cNvSpPr/>
          <p:nvPr/>
        </p:nvSpPr>
        <p:spPr>
          <a:xfrm>
            <a:off x="103922" y="387581"/>
            <a:ext cx="11984153" cy="892552"/>
          </a:xfrm>
          <a:prstGeom prst="rect">
            <a:avLst/>
          </a:prstGeom>
        </p:spPr>
        <p:txBody>
          <a:bodyPr wrap="square" lIns="91440" tIns="45720" rIns="91440" bIns="45720" anchor="t">
            <a:spAutoFit/>
          </a:bodyPr>
          <a:lstStyle/>
          <a:p>
            <a:r>
              <a:rPr lang="en-US" sz="2600" b="1">
                <a:solidFill>
                  <a:srgbClr val="1B1464"/>
                </a:solidFill>
                <a:latin typeface="Arial" panose="020B0604020202020204" pitchFamily="34" charset="0"/>
                <a:cs typeface="Arial" panose="020B0604020202020204" pitchFamily="34" charset="0"/>
              </a:rPr>
              <a:t>Premium Video Platforms and YouTube deliver similar levels of viewer presence for CTV viewing sessions  </a:t>
            </a:r>
          </a:p>
        </p:txBody>
      </p:sp>
      <p:sp>
        <p:nvSpPr>
          <p:cNvPr id="11" name="TextBox 10">
            <a:extLst>
              <a:ext uri="{FF2B5EF4-FFF2-40B4-BE49-F238E27FC236}">
                <a16:creationId xmlns:a16="http://schemas.microsoft.com/office/drawing/2014/main" id="{AFA6E111-9A31-E3F7-9A12-244429AF169C}"/>
              </a:ext>
            </a:extLst>
          </p:cNvPr>
          <p:cNvSpPr txBox="1"/>
          <p:nvPr/>
        </p:nvSpPr>
        <p:spPr>
          <a:xfrm>
            <a:off x="-1" y="1832151"/>
            <a:ext cx="6667499" cy="338554"/>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002060"/>
                </a:solidFill>
                <a:latin typeface="Arial" panose="020B0604020202020204" pitchFamily="34" charset="0"/>
              </a:rPr>
              <a:t>Average ‘Presence to Active’ Index</a:t>
            </a:r>
          </a:p>
        </p:txBody>
      </p:sp>
      <p:sp>
        <p:nvSpPr>
          <p:cNvPr id="13" name="TextBox 12">
            <a:extLst>
              <a:ext uri="{FF2B5EF4-FFF2-40B4-BE49-F238E27FC236}">
                <a16:creationId xmlns:a16="http://schemas.microsoft.com/office/drawing/2014/main" id="{18C1E4C8-2D93-5F4D-E564-583413960B97}"/>
              </a:ext>
            </a:extLst>
          </p:cNvPr>
          <p:cNvSpPr txBox="1"/>
          <p:nvPr/>
        </p:nvSpPr>
        <p:spPr>
          <a:xfrm>
            <a:off x="461689" y="6114738"/>
            <a:ext cx="6205812" cy="461665"/>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2024-June 2025. P2+. ‘Presence to Active’ indicates the percentage of time a viewer was in the room out of the total active viewing session indexed to CTV viewing norm. Premium Video Platforms represent an average of the 21 Premium Video Platforms analyzed. Weighted based on duration of session. </a:t>
            </a:r>
            <a:endParaRPr lang="en-US" sz="800">
              <a:latin typeface="Arial" panose="020B0604020202020204" pitchFamily="34" charset="0"/>
            </a:endParaRPr>
          </a:p>
        </p:txBody>
      </p:sp>
      <p:graphicFrame>
        <p:nvGraphicFramePr>
          <p:cNvPr id="5" name="Chart 4">
            <a:extLst>
              <a:ext uri="{FF2B5EF4-FFF2-40B4-BE49-F238E27FC236}">
                <a16:creationId xmlns:a16="http://schemas.microsoft.com/office/drawing/2014/main" id="{09E1800B-969A-64E0-8B3D-331CA8433321}"/>
              </a:ext>
            </a:extLst>
          </p:cNvPr>
          <p:cNvGraphicFramePr/>
          <p:nvPr>
            <p:extLst>
              <p:ext uri="{D42A27DB-BD31-4B8C-83A1-F6EECF244321}">
                <p14:modId xmlns:p14="http://schemas.microsoft.com/office/powerpoint/2010/main" val="3685678046"/>
              </p:ext>
            </p:extLst>
          </p:nvPr>
        </p:nvGraphicFramePr>
        <p:xfrm>
          <a:off x="510657" y="2170705"/>
          <a:ext cx="5646184" cy="3864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457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602C-EC98-4E11-95FC-A3C7F189FCD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B2736EE-6DC6-F0B3-5CA3-C6C91BDDD17A}"/>
              </a:ext>
            </a:extLst>
          </p:cNvPr>
          <p:cNvSpPr>
            <a:spLocks/>
          </p:cNvSpPr>
          <p:nvPr/>
        </p:nvSpPr>
        <p:spPr>
          <a:xfrm>
            <a:off x="0" y="1673952"/>
            <a:ext cx="12191999" cy="519519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9368E54-D2A8-DA7F-89BB-75AA47D9A0ED}"/>
              </a:ext>
            </a:extLst>
          </p:cNvPr>
          <p:cNvSpPr>
            <a:spLocks/>
          </p:cNvSpPr>
          <p:nvPr/>
        </p:nvSpPr>
        <p:spPr>
          <a:xfrm>
            <a:off x="0" y="1698993"/>
            <a:ext cx="12191999" cy="517015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C6C060-4DD5-4F04-0FF7-A4424BD02227}"/>
              </a:ext>
            </a:extLst>
          </p:cNvPr>
          <p:cNvSpPr txBox="1"/>
          <p:nvPr/>
        </p:nvSpPr>
        <p:spPr>
          <a:xfrm>
            <a:off x="6412089" y="1433689"/>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71F47E92-AD9A-E17E-B84C-A0E67F35813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DDBF8B49-E553-1F85-44B7-194D95E5BB8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9B600E4F-FF8A-00B6-FFD0-B5FE2F5AC46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59351B75-FAF1-8F69-F07A-F16C3E5958C7}"/>
              </a:ext>
            </a:extLst>
          </p:cNvPr>
          <p:cNvSpPr txBox="1"/>
          <p:nvPr/>
        </p:nvSpPr>
        <p:spPr>
          <a:xfrm>
            <a:off x="-1" y="1741074"/>
            <a:ext cx="12192001" cy="338554"/>
          </a:xfrm>
          <a:prstGeom prst="rect">
            <a:avLst/>
          </a:prstGeom>
          <a:noFill/>
        </p:spPr>
        <p:txBody>
          <a:bodyPr wrap="square" rtlCol="0">
            <a:spAutoFit/>
          </a:bodyPr>
          <a:lstStyle/>
          <a:p>
            <a:pPr algn="ctr"/>
            <a:r>
              <a:rPr lang="en-US" sz="1600" b="1" u="sng">
                <a:solidFill>
                  <a:schemeClr val="bg1"/>
                </a:solidFill>
                <a:latin typeface="Arial" panose="020B0604020202020204" pitchFamily="34" charset="0"/>
              </a:rPr>
              <a:t>‘Presence to Active’ Index Across Age Demographics</a:t>
            </a:r>
          </a:p>
        </p:txBody>
      </p:sp>
      <p:sp>
        <p:nvSpPr>
          <p:cNvPr id="10" name="Rectangle 9">
            <a:extLst>
              <a:ext uri="{FF2B5EF4-FFF2-40B4-BE49-F238E27FC236}">
                <a16:creationId xmlns:a16="http://schemas.microsoft.com/office/drawing/2014/main" id="{E19219D8-8C76-A266-19BD-2CDD2A04CAB3}"/>
              </a:ext>
            </a:extLst>
          </p:cNvPr>
          <p:cNvSpPr/>
          <p:nvPr/>
        </p:nvSpPr>
        <p:spPr>
          <a:xfrm>
            <a:off x="99060" y="420763"/>
            <a:ext cx="12266558"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Arial" panose="020B0604020202020204" pitchFamily="34" charset="0"/>
              </a:rPr>
              <a:t>Audience presence across Premium Video remains slightly higher than YouTube across all demographics</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44611562-A3CF-76AE-2CDB-79F88C4999C1}"/>
              </a:ext>
            </a:extLst>
          </p:cNvPr>
          <p:cNvSpPr txBox="1"/>
          <p:nvPr/>
        </p:nvSpPr>
        <p:spPr>
          <a:xfrm>
            <a:off x="599768" y="6216138"/>
            <a:ext cx="11310292"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solidFill>
                  <a:srgbClr val="FFFFFF"/>
                </a:solidFill>
                <a:latin typeface="Arial" panose="020B0604020202020204" pitchFamily="34" charset="0"/>
              </a:rPr>
              <a:t>Source: VAB + </a:t>
            </a:r>
            <a:r>
              <a:rPr lang="en-US" err="1">
                <a:solidFill>
                  <a:srgbClr val="FFFFFF"/>
                </a:solidFill>
                <a:latin typeface="Arial" panose="020B0604020202020204" pitchFamily="34" charset="0"/>
              </a:rPr>
              <a:t>TVision</a:t>
            </a:r>
            <a:r>
              <a:rPr lang="en-US">
                <a:solidFill>
                  <a:srgbClr val="FFFFFF"/>
                </a:solidFill>
                <a:latin typeface="Arial" panose="020B0604020202020204" pitchFamily="34" charset="0"/>
              </a:rPr>
              <a:t> Custom Study. July 2024-June 2025. ‘Presence to Active’ indicates the percentage of time a viewer was in the room out of the total active viewing session indexed to CTV viewing norm. Premium Video Platforms represent an average of the 21 Premium Video Platforms analyzed. Weighted based on duration of session.   </a:t>
            </a:r>
          </a:p>
        </p:txBody>
      </p:sp>
      <p:graphicFrame>
        <p:nvGraphicFramePr>
          <p:cNvPr id="3" name="Chart 2">
            <a:extLst>
              <a:ext uri="{FF2B5EF4-FFF2-40B4-BE49-F238E27FC236}">
                <a16:creationId xmlns:a16="http://schemas.microsoft.com/office/drawing/2014/main" id="{8AE5E49B-B6DD-2BF8-7310-85FA177D8C5B}"/>
              </a:ext>
            </a:extLst>
          </p:cNvPr>
          <p:cNvGraphicFramePr/>
          <p:nvPr>
            <p:extLst>
              <p:ext uri="{D42A27DB-BD31-4B8C-83A1-F6EECF244321}">
                <p14:modId xmlns:p14="http://schemas.microsoft.com/office/powerpoint/2010/main" val="2123097832"/>
              </p:ext>
            </p:extLst>
          </p:nvPr>
        </p:nvGraphicFramePr>
        <p:xfrm>
          <a:off x="503714" y="2199759"/>
          <a:ext cx="11203604" cy="3996535"/>
        </p:xfrm>
        <a:graphic>
          <a:graphicData uri="http://schemas.openxmlformats.org/drawingml/2006/chart">
            <c:chart xmlns:c="http://schemas.openxmlformats.org/drawingml/2006/chart" xmlns:r="http://schemas.openxmlformats.org/officeDocument/2006/relationships" r:id="rId7"/>
          </a:graphicData>
        </a:graphic>
      </p:graphicFrame>
      <p:grpSp>
        <p:nvGrpSpPr>
          <p:cNvPr id="4" name="Group 3">
            <a:extLst>
              <a:ext uri="{FF2B5EF4-FFF2-40B4-BE49-F238E27FC236}">
                <a16:creationId xmlns:a16="http://schemas.microsoft.com/office/drawing/2014/main" id="{C2880711-9C7F-B680-833A-F64698EAD73C}"/>
              </a:ext>
            </a:extLst>
          </p:cNvPr>
          <p:cNvGrpSpPr/>
          <p:nvPr/>
        </p:nvGrpSpPr>
        <p:grpSpPr>
          <a:xfrm>
            <a:off x="9576203" y="2755907"/>
            <a:ext cx="904011" cy="392797"/>
            <a:chOff x="9866489" y="2751825"/>
            <a:chExt cx="904011" cy="392797"/>
          </a:xfrm>
        </p:grpSpPr>
        <p:sp>
          <p:nvSpPr>
            <p:cNvPr id="12" name="Right Brace 11">
              <a:extLst>
                <a:ext uri="{FF2B5EF4-FFF2-40B4-BE49-F238E27FC236}">
                  <a16:creationId xmlns:a16="http://schemas.microsoft.com/office/drawing/2014/main" id="{3A95B36B-19AD-1797-4637-2674861B5B83}"/>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Placeholder 2">
              <a:extLst>
                <a:ext uri="{FF2B5EF4-FFF2-40B4-BE49-F238E27FC236}">
                  <a16:creationId xmlns:a16="http://schemas.microsoft.com/office/drawing/2014/main" id="{16A54E13-1C3B-491A-CAB0-86C61A053B60}"/>
                </a:ext>
              </a:extLst>
            </p:cNvPr>
            <p:cNvSpPr txBox="1">
              <a:spLocks/>
            </p:cNvSpPr>
            <p:nvPr>
              <p:custDataLst>
                <p:tags r:id="rId4"/>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14" name="Group 13">
            <a:extLst>
              <a:ext uri="{FF2B5EF4-FFF2-40B4-BE49-F238E27FC236}">
                <a16:creationId xmlns:a16="http://schemas.microsoft.com/office/drawing/2014/main" id="{60B6770D-E35E-A671-6D9C-344FDF0E72C5}"/>
              </a:ext>
            </a:extLst>
          </p:cNvPr>
          <p:cNvGrpSpPr/>
          <p:nvPr/>
        </p:nvGrpSpPr>
        <p:grpSpPr>
          <a:xfrm>
            <a:off x="10213655" y="3681061"/>
            <a:ext cx="904011" cy="392797"/>
            <a:chOff x="9866489" y="2751825"/>
            <a:chExt cx="904011" cy="392797"/>
          </a:xfrm>
        </p:grpSpPr>
        <p:sp>
          <p:nvSpPr>
            <p:cNvPr id="15" name="Right Brace 14">
              <a:extLst>
                <a:ext uri="{FF2B5EF4-FFF2-40B4-BE49-F238E27FC236}">
                  <a16:creationId xmlns:a16="http://schemas.microsoft.com/office/drawing/2014/main" id="{36FF5CF8-89DA-44D6-3240-A33A971170A0}"/>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 Placeholder 2">
              <a:extLst>
                <a:ext uri="{FF2B5EF4-FFF2-40B4-BE49-F238E27FC236}">
                  <a16:creationId xmlns:a16="http://schemas.microsoft.com/office/drawing/2014/main" id="{4F95F361-14A6-CA6D-EAD4-ECC5DE162140}"/>
                </a:ext>
              </a:extLst>
            </p:cNvPr>
            <p:cNvSpPr txBox="1">
              <a:spLocks/>
            </p:cNvSpPr>
            <p:nvPr>
              <p:custDataLst>
                <p:tags r:id="rId3"/>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17" name="Group 16">
            <a:extLst>
              <a:ext uri="{FF2B5EF4-FFF2-40B4-BE49-F238E27FC236}">
                <a16:creationId xmlns:a16="http://schemas.microsoft.com/office/drawing/2014/main" id="{26CD07A1-8681-1A63-6F2F-06BFFF38A3BA}"/>
              </a:ext>
            </a:extLst>
          </p:cNvPr>
          <p:cNvGrpSpPr/>
          <p:nvPr/>
        </p:nvGrpSpPr>
        <p:grpSpPr>
          <a:xfrm>
            <a:off x="10784275" y="4614545"/>
            <a:ext cx="904011" cy="392797"/>
            <a:chOff x="9866489" y="2751825"/>
            <a:chExt cx="904011" cy="392797"/>
          </a:xfrm>
        </p:grpSpPr>
        <p:sp>
          <p:nvSpPr>
            <p:cNvPr id="18" name="Right Brace 17">
              <a:extLst>
                <a:ext uri="{FF2B5EF4-FFF2-40B4-BE49-F238E27FC236}">
                  <a16:creationId xmlns:a16="http://schemas.microsoft.com/office/drawing/2014/main" id="{DFDA80A3-4FE5-4CC3-013A-01D584CAE01D}"/>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 Placeholder 2">
              <a:extLst>
                <a:ext uri="{FF2B5EF4-FFF2-40B4-BE49-F238E27FC236}">
                  <a16:creationId xmlns:a16="http://schemas.microsoft.com/office/drawing/2014/main" id="{988FA0DF-8526-F7B0-1C4F-2F3DF2FD21A1}"/>
                </a:ext>
              </a:extLst>
            </p:cNvPr>
            <p:cNvSpPr txBox="1">
              <a:spLocks/>
            </p:cNvSpPr>
            <p:nvPr>
              <p:custDataLst>
                <p:tags r:id="rId2"/>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21" name="Group 20">
            <a:extLst>
              <a:ext uri="{FF2B5EF4-FFF2-40B4-BE49-F238E27FC236}">
                <a16:creationId xmlns:a16="http://schemas.microsoft.com/office/drawing/2014/main" id="{C2C5F497-1C59-E633-F6B9-A544AC786D78}"/>
              </a:ext>
            </a:extLst>
          </p:cNvPr>
          <p:cNvGrpSpPr/>
          <p:nvPr/>
        </p:nvGrpSpPr>
        <p:grpSpPr>
          <a:xfrm>
            <a:off x="11323503" y="5552528"/>
            <a:ext cx="737857" cy="392797"/>
            <a:chOff x="9866489" y="2751825"/>
            <a:chExt cx="904011" cy="392797"/>
          </a:xfrm>
        </p:grpSpPr>
        <p:sp>
          <p:nvSpPr>
            <p:cNvPr id="22" name="Right Brace 21">
              <a:extLst>
                <a:ext uri="{FF2B5EF4-FFF2-40B4-BE49-F238E27FC236}">
                  <a16:creationId xmlns:a16="http://schemas.microsoft.com/office/drawing/2014/main" id="{804EAAEF-2136-0577-ED7D-E8C72EB355BA}"/>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 Placeholder 2">
              <a:extLst>
                <a:ext uri="{FF2B5EF4-FFF2-40B4-BE49-F238E27FC236}">
                  <a16:creationId xmlns:a16="http://schemas.microsoft.com/office/drawing/2014/main" id="{E8BF9E3C-1A3A-B949-6E65-AB07AEBC9417}"/>
                </a:ext>
              </a:extLst>
            </p:cNvPr>
            <p:cNvSpPr txBox="1">
              <a:spLocks/>
            </p:cNvSpPr>
            <p:nvPr>
              <p:custDataLst>
                <p:tags r:id="rId1"/>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sp>
        <p:nvSpPr>
          <p:cNvPr id="24" name="TextBox 23">
            <a:extLst>
              <a:ext uri="{FF2B5EF4-FFF2-40B4-BE49-F238E27FC236}">
                <a16:creationId xmlns:a16="http://schemas.microsoft.com/office/drawing/2014/main" id="{B5309F20-333B-C894-0846-0603F64D2470}"/>
              </a:ext>
            </a:extLst>
          </p:cNvPr>
          <p:cNvSpPr txBox="1"/>
          <p:nvPr/>
        </p:nvSpPr>
        <p:spPr>
          <a:xfrm>
            <a:off x="9823331" y="2786480"/>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+2%</a:t>
            </a:r>
          </a:p>
        </p:txBody>
      </p:sp>
      <p:sp>
        <p:nvSpPr>
          <p:cNvPr id="25" name="TextBox 24">
            <a:extLst>
              <a:ext uri="{FF2B5EF4-FFF2-40B4-BE49-F238E27FC236}">
                <a16:creationId xmlns:a16="http://schemas.microsoft.com/office/drawing/2014/main" id="{E4E8F1FC-4C18-315F-6671-89F66ACB4C65}"/>
              </a:ext>
            </a:extLst>
          </p:cNvPr>
          <p:cNvSpPr txBox="1"/>
          <p:nvPr/>
        </p:nvSpPr>
        <p:spPr>
          <a:xfrm>
            <a:off x="10460783" y="3711365"/>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+&gt;1%</a:t>
            </a:r>
          </a:p>
        </p:txBody>
      </p:sp>
      <p:sp>
        <p:nvSpPr>
          <p:cNvPr id="26" name="TextBox 25">
            <a:extLst>
              <a:ext uri="{FF2B5EF4-FFF2-40B4-BE49-F238E27FC236}">
                <a16:creationId xmlns:a16="http://schemas.microsoft.com/office/drawing/2014/main" id="{5263706D-91DC-7999-8C94-C85477C46B8B}"/>
              </a:ext>
            </a:extLst>
          </p:cNvPr>
          <p:cNvSpPr txBox="1"/>
          <p:nvPr/>
        </p:nvSpPr>
        <p:spPr>
          <a:xfrm>
            <a:off x="11041877" y="4648148"/>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+5%</a:t>
            </a:r>
          </a:p>
        </p:txBody>
      </p:sp>
      <p:sp>
        <p:nvSpPr>
          <p:cNvPr id="27" name="TextBox 26">
            <a:extLst>
              <a:ext uri="{FF2B5EF4-FFF2-40B4-BE49-F238E27FC236}">
                <a16:creationId xmlns:a16="http://schemas.microsoft.com/office/drawing/2014/main" id="{C40FD905-5A04-61EF-F5D0-60D672B098AE}"/>
              </a:ext>
            </a:extLst>
          </p:cNvPr>
          <p:cNvSpPr txBox="1"/>
          <p:nvPr/>
        </p:nvSpPr>
        <p:spPr>
          <a:xfrm>
            <a:off x="11453481" y="5584633"/>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1218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02A79-3999-B2C0-6386-0AC58186929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D18A333-E2AB-06A6-079E-4F7382A45EC8}"/>
              </a:ext>
            </a:extLst>
          </p:cNvPr>
          <p:cNvPicPr>
            <a:picLocks noChangeAspect="1"/>
          </p:cNvPicPr>
          <p:nvPr/>
        </p:nvPicPr>
        <p:blipFill>
          <a:blip r:embed="rId3"/>
          <a:srcRect l="14733" t="9133" r="37274" b="1370"/>
          <a:stretch>
            <a:fillRect/>
          </a:stretch>
        </p:blipFill>
        <p:spPr>
          <a:xfrm>
            <a:off x="-21519" y="-11150"/>
            <a:ext cx="4708951" cy="6869150"/>
          </a:xfrm>
          <a:prstGeom prst="rect">
            <a:avLst/>
          </a:prstGeom>
        </p:spPr>
      </p:pic>
      <p:pic>
        <p:nvPicPr>
          <p:cNvPr id="8" name="Picture 7">
            <a:extLst>
              <a:ext uri="{FF2B5EF4-FFF2-40B4-BE49-F238E27FC236}">
                <a16:creationId xmlns:a16="http://schemas.microsoft.com/office/drawing/2014/main" id="{2666900E-3A49-7D5C-23CA-71E4716DA5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7616" y="1"/>
            <a:ext cx="1874383" cy="1091450"/>
          </a:xfrm>
          <a:prstGeom prst="rect">
            <a:avLst/>
          </a:prstGeom>
        </p:spPr>
      </p:pic>
      <p:pic>
        <p:nvPicPr>
          <p:cNvPr id="5" name="Picture 4">
            <a:extLst>
              <a:ext uri="{FF2B5EF4-FFF2-40B4-BE49-F238E27FC236}">
                <a16:creationId xmlns:a16="http://schemas.microsoft.com/office/drawing/2014/main" id="{7BA8622E-1A53-5D75-2609-E01A0D255EE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E5BA48C8-8B05-CD8A-7CCB-5A88DA4F7F8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74EB9E5-88C9-5474-2920-7F38A0E6003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409CDD5B-2626-7891-5999-7B9266A7C253}"/>
              </a:ext>
            </a:extLst>
          </p:cNvPr>
          <p:cNvSpPr txBox="1"/>
          <p:nvPr/>
        </p:nvSpPr>
        <p:spPr>
          <a:xfrm>
            <a:off x="4803183" y="1256064"/>
            <a:ext cx="7039074" cy="5016758"/>
          </a:xfrm>
          <a:prstGeom prst="rect">
            <a:avLst/>
          </a:prstGeom>
          <a:noFill/>
        </p:spPr>
        <p:txBody>
          <a:bodyPr wrap="square" lIns="91440" tIns="45720" rIns="91440" bIns="45720" rtlCol="0" anchor="t">
            <a:spAutoFit/>
          </a:bodyPr>
          <a:lstStyle/>
          <a:p>
            <a:r>
              <a:rPr lang="en-US" sz="1600" dirty="0">
                <a:solidFill>
                  <a:srgbClr val="1F1A62"/>
                </a:solidFill>
                <a:latin typeface="Arial" panose="020B0604020202020204" pitchFamily="34" charset="0"/>
                <a:cs typeface="Arial" panose="020B0604020202020204" pitchFamily="34" charset="0"/>
              </a:rPr>
              <a:t>As advertising investments in </a:t>
            </a:r>
            <a:r>
              <a:rPr lang="en-US" sz="1600" dirty="0">
                <a:solidFill>
                  <a:srgbClr val="1B1464"/>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CTV</a:t>
            </a:r>
            <a:r>
              <a:rPr lang="en-US" sz="1600" dirty="0">
                <a:solidFill>
                  <a:srgbClr val="1F1A62"/>
                </a:solidFill>
                <a:latin typeface="Arial" panose="020B0604020202020204" pitchFamily="34" charset="0"/>
                <a:cs typeface="Arial" panose="020B0604020202020204" pitchFamily="34" charset="0"/>
              </a:rPr>
              <a:t> continue to grow, </a:t>
            </a:r>
            <a:r>
              <a:rPr lang="en-US" sz="1600" b="1" dirty="0">
                <a:solidFill>
                  <a:srgbClr val="1F1A62"/>
                </a:solidFill>
                <a:latin typeface="Arial" panose="020B0604020202020204" pitchFamily="34" charset="0"/>
                <a:cs typeface="Arial" panose="020B0604020202020204" pitchFamily="34" charset="0"/>
              </a:rPr>
              <a:t>its critical marketers understand that not all CTV inventory delivers the same value. </a:t>
            </a:r>
            <a:r>
              <a:rPr lang="en-US" sz="1600" dirty="0">
                <a:solidFill>
                  <a:srgbClr val="1F1A62"/>
                </a:solidFill>
                <a:latin typeface="Arial" panose="020B0604020202020204" pitchFamily="34" charset="0"/>
                <a:cs typeface="Arial" panose="020B0604020202020204" pitchFamily="34" charset="0"/>
              </a:rPr>
              <a:t>Audiences can access both </a:t>
            </a:r>
            <a:r>
              <a:rPr lang="en-US" sz="1600" u="sng" dirty="0">
                <a:solidFill>
                  <a:srgbClr val="1B1464"/>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Premium Video Platforms</a:t>
            </a:r>
            <a:r>
              <a:rPr lang="en-US" sz="1600" dirty="0">
                <a:solidFill>
                  <a:srgbClr val="1F1A62"/>
                </a:solidFill>
                <a:latin typeface="Arial" panose="020B0604020202020204" pitchFamily="34" charset="0"/>
                <a:cs typeface="Arial" panose="020B0604020202020204" pitchFamily="34" charset="0"/>
              </a:rPr>
              <a:t> and YouTube on CTV, but the attention they generate differs meaningfully.   </a:t>
            </a:r>
            <a:br>
              <a:rPr lang="en-US" sz="1600" dirty="0">
                <a:solidFill>
                  <a:srgbClr val="1F1A62"/>
                </a:solidFill>
                <a:latin typeface="Arial" panose="020B0604020202020204" pitchFamily="34" charset="0"/>
                <a:cs typeface="Arial" panose="020B0604020202020204" pitchFamily="34" charset="0"/>
              </a:rPr>
            </a:br>
            <a:endParaRPr lang="en-US" sz="1600" dirty="0">
              <a:solidFill>
                <a:srgbClr val="1F1A62"/>
              </a:solidFill>
              <a:latin typeface="Arial" panose="020B0604020202020204" pitchFamily="34" charset="0"/>
              <a:cs typeface="Arial" panose="020B0604020202020204" pitchFamily="34" charset="0"/>
            </a:endParaRPr>
          </a:p>
          <a:p>
            <a:r>
              <a:rPr lang="en-US" sz="1600" dirty="0">
                <a:solidFill>
                  <a:srgbClr val="1F1A62"/>
                </a:solidFill>
                <a:latin typeface="Arial" panose="020B0604020202020204" pitchFamily="34" charset="0"/>
                <a:cs typeface="Arial" panose="020B0604020202020204" pitchFamily="34" charset="0"/>
              </a:rPr>
              <a:t>This matters because higher attention on CTV correlates with lifts in brand awareness, consideration and purchase intent. In other words, </a:t>
            </a:r>
            <a:r>
              <a:rPr lang="en-US" sz="1600" b="1" dirty="0">
                <a:solidFill>
                  <a:srgbClr val="1F1A62"/>
                </a:solidFill>
                <a:latin typeface="Arial" panose="020B0604020202020204" pitchFamily="34" charset="0"/>
                <a:cs typeface="Arial" panose="020B0604020202020204" pitchFamily="34" charset="0"/>
              </a:rPr>
              <a:t>attention is a cornerstone of a successful campaign. </a:t>
            </a:r>
          </a:p>
          <a:p>
            <a:endParaRPr lang="en-US" sz="1600" dirty="0">
              <a:solidFill>
                <a:srgbClr val="1F1A62"/>
              </a:solidFill>
              <a:latin typeface="Arial" panose="020B0604020202020204" pitchFamily="34" charset="0"/>
              <a:cs typeface="Arial" panose="020B0604020202020204" pitchFamily="34" charset="0"/>
            </a:endParaRPr>
          </a:p>
          <a:p>
            <a:r>
              <a:rPr lang="en-US" sz="1600" dirty="0">
                <a:solidFill>
                  <a:srgbClr val="1F1A62"/>
                </a:solidFill>
                <a:latin typeface="Arial" panose="020B0604020202020204" pitchFamily="34" charset="0"/>
                <a:cs typeface="Arial" panose="020B0604020202020204" pitchFamily="34" charset="0"/>
              </a:rPr>
              <a:t>Attention enables marketers to go deeper in their understanding of video </a:t>
            </a:r>
            <a:br>
              <a:rPr lang="en-US" sz="1600" dirty="0">
                <a:solidFill>
                  <a:srgbClr val="1F1A62"/>
                </a:solidFill>
                <a:latin typeface="Arial" panose="020B0604020202020204" pitchFamily="34" charset="0"/>
                <a:cs typeface="Arial" panose="020B0604020202020204" pitchFamily="34" charset="0"/>
              </a:rPr>
            </a:br>
            <a:r>
              <a:rPr lang="en-US" sz="1600" dirty="0">
                <a:solidFill>
                  <a:srgbClr val="1F1A62"/>
                </a:solidFill>
                <a:latin typeface="Arial" panose="020B0604020202020204" pitchFamily="34" charset="0"/>
                <a:cs typeface="Arial" panose="020B0604020202020204" pitchFamily="34" charset="0"/>
              </a:rPr>
              <a:t>ad effectiveness, and </a:t>
            </a:r>
            <a:r>
              <a:rPr lang="en-US" sz="1600" b="1" dirty="0">
                <a:solidFill>
                  <a:srgbClr val="1F1A62"/>
                </a:solidFill>
                <a:latin typeface="Arial" panose="020B0604020202020204" pitchFamily="34" charset="0"/>
                <a:cs typeface="Arial" panose="020B0604020202020204" pitchFamily="34" charset="0"/>
              </a:rPr>
              <a:t>if viewers' eyes aren’t on screen, impressions can lose value</a:t>
            </a:r>
            <a:r>
              <a:rPr lang="en-US" sz="1600" dirty="0">
                <a:solidFill>
                  <a:srgbClr val="1F1A62"/>
                </a:solidFill>
                <a:latin typeface="Arial" panose="020B0604020202020204" pitchFamily="34" charset="0"/>
                <a:cs typeface="Arial" panose="020B0604020202020204" pitchFamily="34" charset="0"/>
              </a:rPr>
              <a:t>. Marketers are increasingly expected to do more with less </a:t>
            </a:r>
            <a:r>
              <a:rPr lang="en-US" sz="1600" b="1" dirty="0">
                <a:solidFill>
                  <a:srgbClr val="1F1A62"/>
                </a:solidFill>
                <a:latin typeface="Arial" panose="020B0604020202020204" pitchFamily="34" charset="0"/>
                <a:cs typeface="Arial" panose="020B0604020202020204" pitchFamily="34" charset="0"/>
              </a:rPr>
              <a:t>and </a:t>
            </a:r>
            <a:br>
              <a:rPr lang="en-US" sz="1600" b="1" dirty="0">
                <a:solidFill>
                  <a:srgbClr val="1F1A62"/>
                </a:solidFill>
                <a:latin typeface="Arial" panose="020B0604020202020204" pitchFamily="34" charset="0"/>
                <a:cs typeface="Arial" panose="020B0604020202020204" pitchFamily="34" charset="0"/>
              </a:rPr>
            </a:br>
            <a:r>
              <a:rPr lang="en-US" sz="1600" b="1" dirty="0">
                <a:solidFill>
                  <a:srgbClr val="1F1A62"/>
                </a:solidFill>
                <a:latin typeface="Arial" panose="020B0604020202020204" pitchFamily="34" charset="0"/>
                <a:cs typeface="Arial" panose="020B0604020202020204" pitchFamily="34" charset="0"/>
              </a:rPr>
              <a:t>it is vital that every impression works as hard as possible</a:t>
            </a:r>
            <a:r>
              <a:rPr lang="en-US" sz="1600" dirty="0">
                <a:solidFill>
                  <a:srgbClr val="1F1A62"/>
                </a:solidFill>
                <a:latin typeface="Arial" panose="020B0604020202020204" pitchFamily="34" charset="0"/>
                <a:cs typeface="Arial" panose="020B0604020202020204" pitchFamily="34" charset="0"/>
              </a:rPr>
              <a:t>.</a:t>
            </a:r>
          </a:p>
          <a:p>
            <a:endParaRPr lang="en-US" sz="1600" dirty="0">
              <a:solidFill>
                <a:srgbClr val="1F1A62"/>
              </a:solidFill>
              <a:latin typeface="Arial" panose="020B0604020202020204" pitchFamily="34" charset="0"/>
              <a:cs typeface="Arial" panose="020B0604020202020204" pitchFamily="34" charset="0"/>
            </a:endParaRPr>
          </a:p>
          <a:p>
            <a:r>
              <a:rPr lang="en-US" sz="1600" dirty="0">
                <a:solidFill>
                  <a:srgbClr val="1F1A62"/>
                </a:solidFill>
                <a:latin typeface="Arial" panose="020B0604020202020204" pitchFamily="34" charset="0"/>
                <a:cs typeface="Arial" panose="020B0604020202020204" pitchFamily="34" charset="0"/>
              </a:rPr>
              <a:t>We found that the </a:t>
            </a:r>
            <a:r>
              <a:rPr lang="en-US" sz="1600" b="1" dirty="0">
                <a:solidFill>
                  <a:srgbClr val="1F1A62"/>
                </a:solidFill>
                <a:latin typeface="Arial" panose="020B0604020202020204" pitchFamily="34" charset="0"/>
                <a:cs typeface="Arial" panose="020B0604020202020204" pitchFamily="34" charset="0"/>
              </a:rPr>
              <a:t>hardest working impressions on CTV live within Premium Video Platforms.</a:t>
            </a:r>
          </a:p>
          <a:p>
            <a:endParaRPr lang="en-US" sz="1600" dirty="0">
              <a:solidFill>
                <a:srgbClr val="1F1A62"/>
              </a:solidFill>
              <a:latin typeface="Arial" panose="020B0604020202020204" pitchFamily="34" charset="0"/>
              <a:cs typeface="Arial" panose="020B0604020202020204" pitchFamily="34" charset="0"/>
            </a:endParaRPr>
          </a:p>
          <a:p>
            <a:r>
              <a:rPr lang="en-US" sz="1600" dirty="0">
                <a:solidFill>
                  <a:srgbClr val="1F1A62"/>
                </a:solidFill>
                <a:latin typeface="Arial" panose="020B0604020202020204" pitchFamily="34" charset="0"/>
                <a:cs typeface="Arial" panose="020B0604020202020204" pitchFamily="34" charset="0"/>
              </a:rPr>
              <a:t>Continue reading to learn how Premium Video Platforms and YouTube measure up across a variety of attention and engagement factors critical </a:t>
            </a:r>
            <a:br>
              <a:rPr lang="en-US" sz="1600" dirty="0">
                <a:solidFill>
                  <a:srgbClr val="1F1A62"/>
                </a:solidFill>
                <a:latin typeface="Arial" panose="020B0604020202020204" pitchFamily="34" charset="0"/>
                <a:cs typeface="Arial" panose="020B0604020202020204" pitchFamily="34" charset="0"/>
              </a:rPr>
            </a:br>
            <a:r>
              <a:rPr lang="en-US" sz="1600" dirty="0">
                <a:solidFill>
                  <a:srgbClr val="1F1A62"/>
                </a:solidFill>
                <a:latin typeface="Arial" panose="020B0604020202020204" pitchFamily="34" charset="0"/>
                <a:cs typeface="Arial" panose="020B0604020202020204" pitchFamily="34" charset="0"/>
              </a:rPr>
              <a:t>to advertising success.</a:t>
            </a:r>
            <a:endParaRPr lang="en-US" sz="1600" b="1" dirty="0">
              <a:solidFill>
                <a:srgbClr val="1B1464"/>
              </a:solidFill>
              <a:latin typeface="Arial" panose="020B06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0D91A24-1845-1425-91BC-0FA3EE8A69BA}"/>
              </a:ext>
            </a:extLst>
          </p:cNvPr>
          <p:cNvSpPr txBox="1"/>
          <p:nvPr/>
        </p:nvSpPr>
        <p:spPr>
          <a:xfrm>
            <a:off x="4803183" y="61556"/>
            <a:ext cx="68834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Premium Video impressions deliver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quality</a:t>
            </a:r>
            <a:r>
              <a:rPr lang="en-US" sz="2600" b="1">
                <a:solidFill>
                  <a:srgbClr val="ED3C8D"/>
                </a:solidFill>
                <a:latin typeface="Arial" panose="020B0604020202020204" pitchFamily="34" charset="0"/>
                <a:cs typeface="Arial" panose="020B0604020202020204" pitchFamily="34" charset="0"/>
              </a:rPr>
              <a:t>, engagement and reliability</a:t>
            </a:r>
            <a:endPar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236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3326D-E71F-0E54-71EE-18943F94458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762B651-CFF6-8EE7-2FE0-0F6FD3864141}"/>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BABEFBB-B145-D71E-4281-AD6D7E8858A7}"/>
              </a:ext>
            </a:extLst>
          </p:cNvPr>
          <p:cNvSpPr/>
          <p:nvPr/>
        </p:nvSpPr>
        <p:spPr>
          <a:xfrm>
            <a:off x="238538" y="435951"/>
            <a:ext cx="117724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To understand how CTV captivates viewers, we explored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‘attention to </a:t>
            </a:r>
            <a:r>
              <a:rPr lang="en-US" sz="2600" b="1">
                <a:solidFill>
                  <a:srgbClr val="ED3C8D"/>
                </a:solidFill>
                <a:latin typeface="Arial" panose="020B0604020202020204" pitchFamily="34" charset="0"/>
              </a:rPr>
              <a:t>presence</a:t>
            </a: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 index </a:t>
            </a: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across different platforms</a:t>
            </a:r>
          </a:p>
        </p:txBody>
      </p:sp>
      <p:pic>
        <p:nvPicPr>
          <p:cNvPr id="4" name="Picture 3">
            <a:extLst>
              <a:ext uri="{FF2B5EF4-FFF2-40B4-BE49-F238E27FC236}">
                <a16:creationId xmlns:a16="http://schemas.microsoft.com/office/drawing/2014/main" id="{6DC9EB85-D47D-D397-0C07-29030E60DBE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90827" y="6519043"/>
            <a:ext cx="11708793" cy="350107"/>
          </a:xfrm>
          <a:prstGeom prst="rect">
            <a:avLst/>
          </a:prstGeom>
        </p:spPr>
      </p:pic>
      <p:sp>
        <p:nvSpPr>
          <p:cNvPr id="5" name="Slide Number Placeholder 5">
            <a:extLst>
              <a:ext uri="{FF2B5EF4-FFF2-40B4-BE49-F238E27FC236}">
                <a16:creationId xmlns:a16="http://schemas.microsoft.com/office/drawing/2014/main" id="{12C1F923-1A86-5DC2-A09D-F2448C6F9B17}"/>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75C3C439-6988-80DE-8587-81E50D205229}"/>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7" name="TextBox 16">
            <a:extLst>
              <a:ext uri="{FF2B5EF4-FFF2-40B4-BE49-F238E27FC236}">
                <a16:creationId xmlns:a16="http://schemas.microsoft.com/office/drawing/2014/main" id="{37EAB873-9304-9D68-C833-0FBF0180C097}"/>
              </a:ext>
            </a:extLst>
          </p:cNvPr>
          <p:cNvSpPr txBox="1"/>
          <p:nvPr/>
        </p:nvSpPr>
        <p:spPr>
          <a:xfrm>
            <a:off x="2121645" y="2468315"/>
            <a:ext cx="4297024" cy="1200329"/>
          </a:xfrm>
          <a:prstGeom prst="rect">
            <a:avLst/>
          </a:prstGeom>
          <a:noFill/>
        </p:spPr>
        <p:txBody>
          <a:bodyPr wrap="square" rtlCol="0">
            <a:spAutoFit/>
          </a:bodyPr>
          <a:lstStyle/>
          <a:p>
            <a:r>
              <a:rPr lang="en-US" sz="3600" b="1">
                <a:solidFill>
                  <a:srgbClr val="1B1464"/>
                </a:solidFill>
                <a:latin typeface="Arial" panose="020B0604020202020204" pitchFamily="34" charset="0"/>
              </a:rPr>
              <a:t>What is </a:t>
            </a:r>
            <a:r>
              <a:rPr lang="en-US" sz="3600" b="1">
                <a:solidFill>
                  <a:srgbClr val="ED3C8D"/>
                </a:solidFill>
                <a:latin typeface="Arial" panose="020B0604020202020204" pitchFamily="34" charset="0"/>
              </a:rPr>
              <a:t>‘Attention </a:t>
            </a:r>
          </a:p>
          <a:p>
            <a:r>
              <a:rPr lang="en-US" sz="3600" b="1">
                <a:solidFill>
                  <a:srgbClr val="ED3C8D"/>
                </a:solidFill>
                <a:latin typeface="Arial" panose="020B0604020202020204" pitchFamily="34" charset="0"/>
              </a:rPr>
              <a:t>to Presence’</a:t>
            </a:r>
            <a:r>
              <a:rPr lang="en-US" sz="3600" b="1">
                <a:solidFill>
                  <a:srgbClr val="1B1464"/>
                </a:solidFill>
                <a:latin typeface="Arial" panose="020B0604020202020204" pitchFamily="34" charset="0"/>
              </a:rPr>
              <a:t>?</a:t>
            </a:r>
          </a:p>
        </p:txBody>
      </p:sp>
      <p:sp>
        <p:nvSpPr>
          <p:cNvPr id="21" name="TextBox 20">
            <a:extLst>
              <a:ext uri="{FF2B5EF4-FFF2-40B4-BE49-F238E27FC236}">
                <a16:creationId xmlns:a16="http://schemas.microsoft.com/office/drawing/2014/main" id="{ED632C02-B663-943C-39D7-6546924455A2}"/>
              </a:ext>
            </a:extLst>
          </p:cNvPr>
          <p:cNvSpPr txBox="1"/>
          <p:nvPr/>
        </p:nvSpPr>
        <p:spPr>
          <a:xfrm>
            <a:off x="511334" y="3772208"/>
            <a:ext cx="5527214" cy="1692771"/>
          </a:xfrm>
          <a:prstGeom prst="rect">
            <a:avLst/>
          </a:prstGeom>
          <a:noFill/>
        </p:spPr>
        <p:txBody>
          <a:bodyPr wrap="square" lIns="91440" tIns="45720" rIns="91440" bIns="45720" anchor="t">
            <a:spAutoFit/>
          </a:bodyPr>
          <a:lstStyle/>
          <a:p>
            <a:pPr fontAlgn="ctr"/>
            <a:r>
              <a:rPr lang="en-US" b="0" i="0" u="none" strike="noStrike">
                <a:solidFill>
                  <a:srgbClr val="1B1464"/>
                </a:solidFill>
                <a:effectLst/>
                <a:latin typeface="Arial" panose="020B0604020202020204" pitchFamily="34" charset="0"/>
                <a:cs typeface="Arial" panose="020B0604020202020204" pitchFamily="34" charset="0"/>
              </a:rPr>
              <a:t>The </a:t>
            </a:r>
            <a:r>
              <a:rPr lang="en-US" b="1" i="0" u="none" strike="noStrike">
                <a:solidFill>
                  <a:srgbClr val="1B1464"/>
                </a:solidFill>
                <a:effectLst/>
                <a:latin typeface="Arial" panose="020B0604020202020204" pitchFamily="34" charset="0"/>
                <a:cs typeface="Arial" panose="020B0604020202020204" pitchFamily="34" charset="0"/>
              </a:rPr>
              <a:t>proportion of time spent with </a:t>
            </a:r>
            <a:r>
              <a:rPr lang="en-US" b="1" i="0" u="sng" strike="noStrike">
                <a:solidFill>
                  <a:srgbClr val="ED3C8D"/>
                </a:solidFill>
                <a:effectLst/>
                <a:latin typeface="Arial" panose="020B0604020202020204" pitchFamily="34" charset="0"/>
                <a:cs typeface="Arial" panose="020B0604020202020204" pitchFamily="34" charset="0"/>
              </a:rPr>
              <a:t>eyes on screen</a:t>
            </a:r>
            <a:r>
              <a:rPr lang="en-US" b="1" i="0" u="none" strike="noStrike">
                <a:solidFill>
                  <a:srgbClr val="1B1464"/>
                </a:solidFill>
                <a:effectLst/>
                <a:latin typeface="Arial" panose="020B0604020202020204" pitchFamily="34" charset="0"/>
                <a:cs typeface="Arial" panose="020B0604020202020204" pitchFamily="34" charset="0"/>
              </a:rPr>
              <a:t> while the viewer is in the room with the CTV on </a:t>
            </a:r>
            <a:r>
              <a:rPr lang="en-US" b="0" i="0" u="none" strike="noStrike">
                <a:solidFill>
                  <a:srgbClr val="1B1464"/>
                </a:solidFill>
                <a:effectLst/>
                <a:latin typeface="Arial" panose="020B0604020202020204" pitchFamily="34" charset="0"/>
                <a:cs typeface="Arial" panose="020B0604020202020204" pitchFamily="34" charset="0"/>
              </a:rPr>
              <a:t>indexed to CTV viewing norm. </a:t>
            </a:r>
          </a:p>
          <a:p>
            <a:pPr fontAlgn="ctr">
              <a:defRPr/>
            </a:pPr>
            <a:r>
              <a:rPr lang="en-US" sz="800">
                <a:solidFill>
                  <a:srgbClr val="1B1464"/>
                </a:solidFill>
                <a:latin typeface="Arial" panose="020B0604020202020204" pitchFamily="34" charset="0"/>
                <a:cs typeface="Arial" panose="020B0604020202020204" pitchFamily="34" charset="0"/>
              </a:rPr>
              <a:t> </a:t>
            </a:r>
            <a:r>
              <a:rPr lang="en-US" sz="600">
                <a:solidFill>
                  <a:srgbClr val="1B1464"/>
                </a:solidFill>
                <a:latin typeface="Arial" panose="020B0604020202020204" pitchFamily="34" charset="0"/>
                <a:cs typeface="Arial" panose="020B0604020202020204" pitchFamily="34" charset="0"/>
              </a:rPr>
              <a:t> </a:t>
            </a:r>
          </a:p>
          <a:p>
            <a:pPr marL="285750" indent="-285750">
              <a:buBlip>
                <a:blip r:embed="rId3"/>
              </a:buBlip>
              <a:defRPr/>
            </a:pPr>
            <a:r>
              <a:rPr lang="en-US" sz="1400">
                <a:solidFill>
                  <a:srgbClr val="1B1464"/>
                </a:solidFill>
                <a:latin typeface="Arial" panose="020B0604020202020204" pitchFamily="34" charset="0"/>
                <a:cs typeface="Arial" panose="020B0604020202020204" pitchFamily="34" charset="0"/>
              </a:rPr>
              <a:t>A 100 ‘attention to presence’ index represents an average level of time spent with eyes on the screen.</a:t>
            </a:r>
          </a:p>
          <a:p>
            <a:pPr fontAlgn="ctr"/>
            <a:endParaRPr lang="en-US" sz="1400">
              <a:solidFill>
                <a:srgbClr val="1B1464"/>
              </a:solidFill>
              <a:latin typeface="Arial" panose="020B0604020202020204" pitchFamily="34" charset="0"/>
              <a:cs typeface="Arial" panose="020B0604020202020204" pitchFamily="34" charset="0"/>
            </a:endParaRPr>
          </a:p>
        </p:txBody>
      </p:sp>
      <p:pic>
        <p:nvPicPr>
          <p:cNvPr id="43" name="Picture 42" descr="A blue eye with a white circle&#10;&#10;AI-generated content may be incorrect.">
            <a:extLst>
              <a:ext uri="{FF2B5EF4-FFF2-40B4-BE49-F238E27FC236}">
                <a16:creationId xmlns:a16="http://schemas.microsoft.com/office/drawing/2014/main" id="{CD28219E-32DB-01D8-6896-CF19F46D2E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079" y="2130930"/>
            <a:ext cx="1591338" cy="1591338"/>
          </a:xfrm>
          <a:prstGeom prst="rect">
            <a:avLst/>
          </a:prstGeom>
        </p:spPr>
      </p:pic>
      <p:pic>
        <p:nvPicPr>
          <p:cNvPr id="41" name="Picture 40" descr="A yellow and blue triangle sign&#10;&#10;AI-generated content may be incorrect.">
            <a:extLst>
              <a:ext uri="{FF2B5EF4-FFF2-40B4-BE49-F238E27FC236}">
                <a16:creationId xmlns:a16="http://schemas.microsoft.com/office/drawing/2014/main" id="{2B2CE747-22AA-6281-FFAB-BC865ECFDB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7424" y="2725371"/>
            <a:ext cx="846418" cy="846418"/>
          </a:xfrm>
          <a:prstGeom prst="rect">
            <a:avLst/>
          </a:prstGeom>
        </p:spPr>
      </p:pic>
      <p:sp>
        <p:nvSpPr>
          <p:cNvPr id="19" name="Rectangle 18">
            <a:extLst>
              <a:ext uri="{FF2B5EF4-FFF2-40B4-BE49-F238E27FC236}">
                <a16:creationId xmlns:a16="http://schemas.microsoft.com/office/drawing/2014/main" id="{71AF052E-2278-1265-A2AC-E9585E6BFA90}"/>
              </a:ext>
            </a:extLst>
          </p:cNvPr>
          <p:cNvSpPr>
            <a:spLocks/>
          </p:cNvSpPr>
          <p:nvPr/>
        </p:nvSpPr>
        <p:spPr>
          <a:xfrm>
            <a:off x="6337604" y="1698350"/>
            <a:ext cx="5854396" cy="489161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E63B0EA8-5ED2-7603-288A-8B306A3B3A2B}"/>
              </a:ext>
            </a:extLst>
          </p:cNvPr>
          <p:cNvSpPr txBox="1"/>
          <p:nvPr/>
        </p:nvSpPr>
        <p:spPr>
          <a:xfrm>
            <a:off x="6934200" y="2625163"/>
            <a:ext cx="4785360" cy="369332"/>
          </a:xfrm>
          <a:prstGeom prst="rect">
            <a:avLst/>
          </a:prstGeom>
          <a:noFill/>
        </p:spPr>
        <p:txBody>
          <a:bodyPr wrap="square" rtlCol="0">
            <a:spAutoFit/>
          </a:bodyPr>
          <a:lstStyle/>
          <a:p>
            <a:r>
              <a:rPr lang="en-US"/>
              <a:t>“</a:t>
            </a:r>
          </a:p>
        </p:txBody>
      </p:sp>
      <p:sp>
        <p:nvSpPr>
          <p:cNvPr id="14" name="TextBox 13">
            <a:extLst>
              <a:ext uri="{FF2B5EF4-FFF2-40B4-BE49-F238E27FC236}">
                <a16:creationId xmlns:a16="http://schemas.microsoft.com/office/drawing/2014/main" id="{3AF57040-82E8-DD64-F60A-FD8A4F932AC0}"/>
              </a:ext>
            </a:extLst>
          </p:cNvPr>
          <p:cNvSpPr txBox="1"/>
          <p:nvPr/>
        </p:nvSpPr>
        <p:spPr>
          <a:xfrm>
            <a:off x="6934200" y="2625163"/>
            <a:ext cx="4785360" cy="369332"/>
          </a:xfrm>
          <a:prstGeom prst="rect">
            <a:avLst/>
          </a:prstGeom>
          <a:noFill/>
        </p:spPr>
        <p:txBody>
          <a:bodyPr wrap="square" rtlCol="0">
            <a:spAutoFit/>
          </a:bodyPr>
          <a:lstStyle/>
          <a:p>
            <a:r>
              <a:rPr lang="en-US"/>
              <a:t>“</a:t>
            </a:r>
          </a:p>
        </p:txBody>
      </p:sp>
      <p:grpSp>
        <p:nvGrpSpPr>
          <p:cNvPr id="15" name="Group 14">
            <a:extLst>
              <a:ext uri="{FF2B5EF4-FFF2-40B4-BE49-F238E27FC236}">
                <a16:creationId xmlns:a16="http://schemas.microsoft.com/office/drawing/2014/main" id="{C5258D20-B410-21A0-4F12-C26A8F56DEE1}"/>
              </a:ext>
            </a:extLst>
          </p:cNvPr>
          <p:cNvGrpSpPr/>
          <p:nvPr/>
        </p:nvGrpSpPr>
        <p:grpSpPr>
          <a:xfrm>
            <a:off x="6717725" y="2452678"/>
            <a:ext cx="5094154" cy="2706329"/>
            <a:chOff x="2465707" y="1659890"/>
            <a:chExt cx="9148529" cy="3059401"/>
          </a:xfrm>
        </p:grpSpPr>
        <p:sp>
          <p:nvSpPr>
            <p:cNvPr id="16" name="Speech Bubble: Rectangle 40">
              <a:extLst>
                <a:ext uri="{FF2B5EF4-FFF2-40B4-BE49-F238E27FC236}">
                  <a16:creationId xmlns:a16="http://schemas.microsoft.com/office/drawing/2014/main" id="{9124C4B3-F5F7-8C00-E68C-BB99B046C85B}"/>
                </a:ext>
              </a:extLst>
            </p:cNvPr>
            <p:cNvSpPr/>
            <p:nvPr/>
          </p:nvSpPr>
          <p:spPr>
            <a:xfrm>
              <a:off x="2465707" y="1659890"/>
              <a:ext cx="9138574" cy="3059401"/>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FE506FD-644B-D011-D3E3-6BDE57E283E8}"/>
                </a:ext>
              </a:extLst>
            </p:cNvPr>
            <p:cNvSpPr/>
            <p:nvPr/>
          </p:nvSpPr>
          <p:spPr>
            <a:xfrm>
              <a:off x="2475663" y="2056517"/>
              <a:ext cx="9138573" cy="53341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6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22" name="Rectangle 2">
            <a:extLst>
              <a:ext uri="{FF2B5EF4-FFF2-40B4-BE49-F238E27FC236}">
                <a16:creationId xmlns:a16="http://schemas.microsoft.com/office/drawing/2014/main" id="{479FD9C8-90D6-2F24-66E6-BED36BC855E6}"/>
              </a:ext>
            </a:extLst>
          </p:cNvPr>
          <p:cNvSpPr>
            <a:spLocks noChangeArrowheads="1"/>
          </p:cNvSpPr>
          <p:nvPr/>
        </p:nvSpPr>
        <p:spPr bwMode="auto">
          <a:xfrm>
            <a:off x="6717724" y="2809608"/>
            <a:ext cx="5069639"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2600">
                <a:solidFill>
                  <a:srgbClr val="1B1464"/>
                </a:solidFill>
                <a:latin typeface="Arial" panose="020B0604020202020204" pitchFamily="34" charset="0"/>
              </a:rPr>
              <a:t>“What people look at is strongly linked to what they buy.</a:t>
            </a:r>
            <a:br>
              <a:rPr lang="en-US" altLang="en-US" sz="2600">
                <a:solidFill>
                  <a:srgbClr val="1B1464"/>
                </a:solidFill>
                <a:latin typeface="Arial" panose="020B0604020202020204" pitchFamily="34" charset="0"/>
              </a:rPr>
            </a:br>
            <a:r>
              <a:rPr lang="en-US" altLang="en-US" sz="2600" b="1">
                <a:solidFill>
                  <a:srgbClr val="ED3C8D"/>
                </a:solidFill>
                <a:latin typeface="Arial" panose="020B0604020202020204" pitchFamily="34" charset="0"/>
              </a:rPr>
              <a:t>Attention is the missing</a:t>
            </a:r>
            <a:br>
              <a:rPr lang="en-US" altLang="en-US" sz="2600" b="1">
                <a:solidFill>
                  <a:srgbClr val="ED3C8D"/>
                </a:solidFill>
                <a:latin typeface="Arial" panose="020B0604020202020204" pitchFamily="34" charset="0"/>
              </a:rPr>
            </a:br>
            <a:r>
              <a:rPr lang="en-US" altLang="en-US" sz="2600" b="1">
                <a:solidFill>
                  <a:srgbClr val="ED3C8D"/>
                </a:solidFill>
                <a:latin typeface="Arial" panose="020B0604020202020204" pitchFamily="34" charset="0"/>
              </a:rPr>
              <a:t>link between exposure</a:t>
            </a:r>
            <a:br>
              <a:rPr lang="en-US" altLang="en-US" sz="2600" b="1">
                <a:solidFill>
                  <a:srgbClr val="ED3C8D"/>
                </a:solidFill>
                <a:latin typeface="Arial" panose="020B0604020202020204" pitchFamily="34" charset="0"/>
              </a:rPr>
            </a:br>
            <a:r>
              <a:rPr lang="en-US" altLang="en-US" sz="2600" b="1">
                <a:solidFill>
                  <a:srgbClr val="ED3C8D"/>
                </a:solidFill>
                <a:latin typeface="Arial" panose="020B0604020202020204" pitchFamily="34" charset="0"/>
              </a:rPr>
              <a:t>and effectiveness</a:t>
            </a:r>
            <a:r>
              <a:rPr lang="en-US" altLang="en-US" sz="2600">
                <a:solidFill>
                  <a:srgbClr val="1B1464"/>
                </a:solidFill>
                <a:latin typeface="Arial" panose="020B0604020202020204" pitchFamily="34" charset="0"/>
              </a:rPr>
              <a:t>.”</a:t>
            </a:r>
          </a:p>
        </p:txBody>
      </p:sp>
      <p:sp>
        <p:nvSpPr>
          <p:cNvPr id="23" name="TextBox 22">
            <a:extLst>
              <a:ext uri="{FF2B5EF4-FFF2-40B4-BE49-F238E27FC236}">
                <a16:creationId xmlns:a16="http://schemas.microsoft.com/office/drawing/2014/main" id="{5AE9E418-B36C-7425-99A4-FD2977586213}"/>
              </a:ext>
            </a:extLst>
          </p:cNvPr>
          <p:cNvSpPr txBox="1"/>
          <p:nvPr/>
        </p:nvSpPr>
        <p:spPr>
          <a:xfrm>
            <a:off x="7796021" y="5479459"/>
            <a:ext cx="3444820" cy="646331"/>
          </a:xfrm>
          <a:prstGeom prst="rect">
            <a:avLst/>
          </a:prstGeom>
          <a:noFill/>
          <a:ln>
            <a:noFill/>
          </a:ln>
        </p:spPr>
        <p:txBody>
          <a:bodyPr wrap="square" rtlCol="0">
            <a:spAutoFit/>
          </a:bodyPr>
          <a:lstStyle/>
          <a:p>
            <a:pPr algn="ctr"/>
            <a:r>
              <a:rPr lang="en-US" sz="2000" b="1">
                <a:solidFill>
                  <a:srgbClr val="ED3C8D"/>
                </a:solidFill>
                <a:latin typeface="Arial" panose="020B0604020202020204" pitchFamily="34" charset="0"/>
              </a:rPr>
              <a:t>Mike Follett</a:t>
            </a:r>
            <a:br>
              <a:rPr lang="en-US" sz="2800" b="1">
                <a:solidFill>
                  <a:srgbClr val="00C4F6"/>
                </a:solidFill>
                <a:latin typeface="Arial" panose="020B0604020202020204" pitchFamily="34" charset="0"/>
              </a:rPr>
            </a:br>
            <a:r>
              <a:rPr lang="en-US" sz="1600">
                <a:solidFill>
                  <a:schemeClr val="bg1"/>
                </a:solidFill>
                <a:latin typeface="Arial" panose="020B0604020202020204" pitchFamily="34" charset="0"/>
              </a:rPr>
              <a:t>CEO, Lumen Research</a:t>
            </a:r>
            <a:endParaRPr lang="en-US" sz="2800">
              <a:solidFill>
                <a:schemeClr val="bg1"/>
              </a:solidFill>
              <a:latin typeface="Arial" panose="020B0604020202020204" pitchFamily="34" charset="0"/>
            </a:endParaRPr>
          </a:p>
        </p:txBody>
      </p:sp>
      <p:sp>
        <p:nvSpPr>
          <p:cNvPr id="7" name="TextBox 6">
            <a:extLst>
              <a:ext uri="{FF2B5EF4-FFF2-40B4-BE49-F238E27FC236}">
                <a16:creationId xmlns:a16="http://schemas.microsoft.com/office/drawing/2014/main" id="{772FB2E3-0669-81FD-4FE0-C82822EE53E6}"/>
              </a:ext>
            </a:extLst>
          </p:cNvPr>
          <p:cNvSpPr txBox="1"/>
          <p:nvPr/>
        </p:nvSpPr>
        <p:spPr>
          <a:xfrm>
            <a:off x="472440" y="6198464"/>
            <a:ext cx="5819992"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t>*Note: A singular viewing session is defined for each individual viewer and CTV app over the course of a single day. Weighted based on duration of session. </a:t>
            </a:r>
          </a:p>
        </p:txBody>
      </p:sp>
    </p:spTree>
    <p:extLst>
      <p:ext uri="{BB962C8B-B14F-4D97-AF65-F5344CB8AC3E}">
        <p14:creationId xmlns:p14="http://schemas.microsoft.com/office/powerpoint/2010/main" val="3482502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961C-4311-EA7B-C8BC-CE5FB9EC93C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CC8560D-70EB-F22E-C947-7641A0842C2D}"/>
              </a:ext>
            </a:extLst>
          </p:cNvPr>
          <p:cNvSpPr>
            <a:spLocks/>
          </p:cNvSpPr>
          <p:nvPr/>
        </p:nvSpPr>
        <p:spPr>
          <a:xfrm>
            <a:off x="0" y="1673952"/>
            <a:ext cx="12191999" cy="519519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3A35200-9B42-B392-DA68-75A555F59518}"/>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4B36553-74CE-003A-D564-56C2EB13C843}"/>
              </a:ext>
            </a:extLst>
          </p:cNvPr>
          <p:cNvSpPr txBox="1"/>
          <p:nvPr/>
        </p:nvSpPr>
        <p:spPr>
          <a:xfrm>
            <a:off x="6833149" y="1730902"/>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FD8850FE-9527-870E-5F7C-0EC27DA20F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BE2670CF-83A9-A093-BF4A-F72E8699B0B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D9618F6E-D58A-C27A-30E3-280FE525827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8" name="Rectangle 17">
            <a:extLst>
              <a:ext uri="{FF2B5EF4-FFF2-40B4-BE49-F238E27FC236}">
                <a16:creationId xmlns:a16="http://schemas.microsoft.com/office/drawing/2014/main" id="{4F4F71C3-6C7D-303E-E12C-A3B629BE68C2}"/>
              </a:ext>
            </a:extLst>
          </p:cNvPr>
          <p:cNvSpPr/>
          <p:nvPr/>
        </p:nvSpPr>
        <p:spPr>
          <a:xfrm>
            <a:off x="242277" y="428839"/>
            <a:ext cx="1192820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rPr>
              <a:t>Attention </a:t>
            </a:r>
            <a:r>
              <a:rPr lang="en-US" sz="2600" b="1">
                <a:solidFill>
                  <a:srgbClr val="1F1A62"/>
                </a:solidFill>
                <a:latin typeface="Arial" panose="020B0604020202020204" pitchFamily="34" charset="0"/>
                <a:ea typeface="Calibri" panose="020F0502020204030204" pitchFamily="34" charset="0"/>
              </a:rPr>
              <a:t>commanding media is a critical driver for effectiveness, outperforming non attention optimized approaches</a:t>
            </a:r>
            <a:endPar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3B6583DB-076E-0025-C4EE-2F92F3783A89}"/>
              </a:ext>
            </a:extLst>
          </p:cNvPr>
          <p:cNvSpPr txBox="1"/>
          <p:nvPr/>
        </p:nvSpPr>
        <p:spPr>
          <a:xfrm>
            <a:off x="481356" y="6317781"/>
            <a:ext cx="11369755" cy="215444"/>
          </a:xfrm>
          <a:prstGeom prst="rect">
            <a:avLst/>
          </a:prstGeom>
          <a:noFill/>
        </p:spPr>
        <p:txBody>
          <a:bodyPr wrap="square" rtlCol="0">
            <a:spAutoFit/>
          </a:bodyPr>
          <a:lstStyle/>
          <a:p>
            <a:r>
              <a:rPr lang="en-US" sz="800">
                <a:solidFill>
                  <a:srgbClr val="1B1464"/>
                </a:solidFill>
                <a:latin typeface="Arial" panose="020B0604020202020204" pitchFamily="34" charset="0"/>
              </a:rPr>
              <a:t>Source: WARC, </a:t>
            </a:r>
            <a:r>
              <a:rPr lang="en-US" sz="800" i="1">
                <a:solidFill>
                  <a:srgbClr val="1B1464"/>
                </a:solidFill>
                <a:latin typeface="Arial" panose="020B0604020202020204" pitchFamily="34" charset="0"/>
              </a:rPr>
              <a:t>The WARC Guide to Attention</a:t>
            </a:r>
            <a:r>
              <a:rPr lang="en-US" sz="800">
                <a:solidFill>
                  <a:srgbClr val="1B1464"/>
                </a:solidFill>
                <a:latin typeface="Arial" panose="020B0604020202020204" pitchFamily="34" charset="0"/>
              </a:rPr>
              <a:t>, July 2024. Data from Mars Essence Mediacom Study. </a:t>
            </a:r>
            <a:endParaRPr lang="en-US" sz="800">
              <a:latin typeface="Arial" panose="020B0604020202020204" pitchFamily="34" charset="0"/>
            </a:endParaRPr>
          </a:p>
        </p:txBody>
      </p:sp>
      <p:sp>
        <p:nvSpPr>
          <p:cNvPr id="6" name="TextBox 5">
            <a:extLst>
              <a:ext uri="{FF2B5EF4-FFF2-40B4-BE49-F238E27FC236}">
                <a16:creationId xmlns:a16="http://schemas.microsoft.com/office/drawing/2014/main" id="{3BE60E7E-3672-3CE3-52A7-81F620218383}"/>
              </a:ext>
            </a:extLst>
          </p:cNvPr>
          <p:cNvSpPr txBox="1"/>
          <p:nvPr/>
        </p:nvSpPr>
        <p:spPr>
          <a:xfrm>
            <a:off x="3047036" y="3247227"/>
            <a:ext cx="6094070" cy="369332"/>
          </a:xfrm>
          <a:prstGeom prst="rect">
            <a:avLst/>
          </a:prstGeom>
          <a:noFill/>
        </p:spPr>
        <p:txBody>
          <a:bodyPr wrap="square">
            <a:spAutoFit/>
          </a:bodyPr>
          <a:lstStyle/>
          <a:p>
            <a:r>
              <a:rPr lang="en-US" b="0" i="0" u="none" strike="noStrike">
                <a:solidFill>
                  <a:srgbClr val="000000"/>
                </a:solidFill>
                <a:effectLst/>
                <a:latin typeface="-webkit-standard"/>
              </a:rPr>
              <a:t> </a:t>
            </a:r>
            <a:endParaRPr lang="en-US"/>
          </a:p>
        </p:txBody>
      </p:sp>
      <p:sp>
        <p:nvSpPr>
          <p:cNvPr id="9" name="TextBox 8">
            <a:extLst>
              <a:ext uri="{FF2B5EF4-FFF2-40B4-BE49-F238E27FC236}">
                <a16:creationId xmlns:a16="http://schemas.microsoft.com/office/drawing/2014/main" id="{012421A3-1E04-223D-D0D4-9E6D7226158B}"/>
              </a:ext>
            </a:extLst>
          </p:cNvPr>
          <p:cNvSpPr txBox="1"/>
          <p:nvPr/>
        </p:nvSpPr>
        <p:spPr>
          <a:xfrm>
            <a:off x="3047036" y="3247227"/>
            <a:ext cx="6094070" cy="369332"/>
          </a:xfrm>
          <a:prstGeom prst="rect">
            <a:avLst/>
          </a:prstGeom>
          <a:noFill/>
        </p:spPr>
        <p:txBody>
          <a:bodyPr wrap="square">
            <a:spAutoFit/>
          </a:bodyPr>
          <a:lstStyle/>
          <a:p>
            <a:r>
              <a:rPr lang="en-US"/>
              <a:t> </a:t>
            </a:r>
            <a:r>
              <a:rPr lang="en-US" b="0" i="0" u="none" strike="noStrike">
                <a:solidFill>
                  <a:srgbClr val="000000"/>
                </a:solidFill>
                <a:effectLst/>
                <a:latin typeface="-webkit-standard"/>
              </a:rPr>
              <a:t> </a:t>
            </a:r>
            <a:endParaRPr lang="en-US"/>
          </a:p>
        </p:txBody>
      </p:sp>
      <p:sp>
        <p:nvSpPr>
          <p:cNvPr id="14" name="TextBox 13">
            <a:extLst>
              <a:ext uri="{FF2B5EF4-FFF2-40B4-BE49-F238E27FC236}">
                <a16:creationId xmlns:a16="http://schemas.microsoft.com/office/drawing/2014/main" id="{777EF1B4-8E5A-4337-8A4A-219121F6340C}"/>
              </a:ext>
            </a:extLst>
          </p:cNvPr>
          <p:cNvSpPr txBox="1"/>
          <p:nvPr/>
        </p:nvSpPr>
        <p:spPr>
          <a:xfrm>
            <a:off x="3047036" y="3247227"/>
            <a:ext cx="6094070" cy="369332"/>
          </a:xfrm>
          <a:prstGeom prst="rect">
            <a:avLst/>
          </a:prstGeom>
          <a:noFill/>
        </p:spPr>
        <p:txBody>
          <a:bodyPr wrap="square">
            <a:spAutoFit/>
          </a:bodyPr>
          <a:lstStyle/>
          <a:p>
            <a:r>
              <a:rPr lang="en-US" b="0" i="0" u="none" strike="noStrike">
                <a:solidFill>
                  <a:srgbClr val="000000"/>
                </a:solidFill>
                <a:effectLst/>
                <a:latin typeface="-webkit-standard"/>
              </a:rPr>
              <a:t> </a:t>
            </a:r>
            <a:endParaRPr lang="en-US"/>
          </a:p>
        </p:txBody>
      </p:sp>
      <p:sp>
        <p:nvSpPr>
          <p:cNvPr id="17" name="TextBox 16">
            <a:extLst>
              <a:ext uri="{FF2B5EF4-FFF2-40B4-BE49-F238E27FC236}">
                <a16:creationId xmlns:a16="http://schemas.microsoft.com/office/drawing/2014/main" id="{DEE70E2E-2E40-05C6-304E-0E4A7DACDAA8}"/>
              </a:ext>
            </a:extLst>
          </p:cNvPr>
          <p:cNvSpPr txBox="1"/>
          <p:nvPr/>
        </p:nvSpPr>
        <p:spPr>
          <a:xfrm>
            <a:off x="3047036" y="3247227"/>
            <a:ext cx="6094070" cy="369332"/>
          </a:xfrm>
          <a:prstGeom prst="rect">
            <a:avLst/>
          </a:prstGeom>
          <a:noFill/>
        </p:spPr>
        <p:txBody>
          <a:bodyPr wrap="square">
            <a:spAutoFit/>
          </a:bodyPr>
          <a:lstStyle/>
          <a:p>
            <a:r>
              <a:rPr lang="en-US" b="0" i="0" u="none" strike="noStrike">
                <a:solidFill>
                  <a:srgbClr val="000000"/>
                </a:solidFill>
                <a:effectLst/>
                <a:latin typeface="-webkit-standard"/>
              </a:rPr>
              <a:t> </a:t>
            </a:r>
            <a:endParaRPr lang="en-US"/>
          </a:p>
        </p:txBody>
      </p:sp>
      <p:sp>
        <p:nvSpPr>
          <p:cNvPr id="19" name="Rectangle: Rounded Corners 5">
            <a:extLst>
              <a:ext uri="{FF2B5EF4-FFF2-40B4-BE49-F238E27FC236}">
                <a16:creationId xmlns:a16="http://schemas.microsoft.com/office/drawing/2014/main" id="{3166E363-7CE4-2B73-1E83-25844C55AD45}"/>
              </a:ext>
            </a:extLst>
          </p:cNvPr>
          <p:cNvSpPr/>
          <p:nvPr/>
        </p:nvSpPr>
        <p:spPr>
          <a:xfrm>
            <a:off x="1195816" y="2754029"/>
            <a:ext cx="4136667" cy="3227828"/>
          </a:xfrm>
          <a:prstGeom prst="roundRect">
            <a:avLst/>
          </a:prstGeom>
          <a:solidFill>
            <a:schemeClr val="bg1"/>
          </a:solidFill>
          <a:ln w="571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8E9AC2D-437A-394D-0E25-6CA19FD1B4CE}"/>
              </a:ext>
            </a:extLst>
          </p:cNvPr>
          <p:cNvSpPr txBox="1"/>
          <p:nvPr/>
        </p:nvSpPr>
        <p:spPr>
          <a:xfrm>
            <a:off x="1803653" y="3036702"/>
            <a:ext cx="2920992" cy="144655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srgbClr val="1B1464"/>
                  </a:solidFill>
                </a:ln>
                <a:solidFill>
                  <a:srgbClr val="00BFF2"/>
                </a:solidFill>
                <a:effectLst/>
                <a:uLnTx/>
                <a:uFillTx/>
                <a:latin typeface="Arial" panose="020B0604020202020204" pitchFamily="34" charset="0"/>
                <a:ea typeface="+mn-ea"/>
                <a:cs typeface="+mn-cs"/>
              </a:rPr>
              <a:t>+</a:t>
            </a:r>
            <a:r>
              <a:rPr lang="en-US" sz="8800" b="1">
                <a:ln w="12700">
                  <a:solidFill>
                    <a:srgbClr val="1B1464"/>
                  </a:solidFill>
                </a:ln>
                <a:solidFill>
                  <a:srgbClr val="00BFF2"/>
                </a:solidFill>
                <a:latin typeface="Arial" panose="020B0604020202020204" pitchFamily="34" charset="0"/>
              </a:rPr>
              <a:t>30</a:t>
            </a:r>
            <a:r>
              <a:rPr kumimoji="0" lang="en-US" sz="7200" b="1" i="0" u="none" strike="noStrike" kern="1200" cap="none" spc="0" normalizeH="0" baseline="0" noProof="0">
                <a:ln w="12700">
                  <a:solidFill>
                    <a:srgbClr val="1B1464"/>
                  </a:solidFill>
                </a:ln>
                <a:solidFill>
                  <a:srgbClr val="00BFF2"/>
                </a:solidFill>
                <a:effectLst/>
                <a:uLnTx/>
                <a:uFillTx/>
                <a:latin typeface="Arial" panose="020B0604020202020204" pitchFamily="34" charset="0"/>
                <a:ea typeface="+mn-ea"/>
                <a:cs typeface="+mn-cs"/>
              </a:rPr>
              <a:t>%</a:t>
            </a:r>
          </a:p>
        </p:txBody>
      </p:sp>
      <p:sp>
        <p:nvSpPr>
          <p:cNvPr id="22" name="TextBox 21">
            <a:extLst>
              <a:ext uri="{FF2B5EF4-FFF2-40B4-BE49-F238E27FC236}">
                <a16:creationId xmlns:a16="http://schemas.microsoft.com/office/drawing/2014/main" id="{F217B023-DDCE-419C-C283-06C10AF7AEAD}"/>
              </a:ext>
            </a:extLst>
          </p:cNvPr>
          <p:cNvSpPr txBox="1"/>
          <p:nvPr/>
        </p:nvSpPr>
        <p:spPr>
          <a:xfrm>
            <a:off x="1667892" y="4465474"/>
            <a:ext cx="319251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C4F6"/>
                </a:solidFill>
                <a:effectLst/>
                <a:uLnTx/>
                <a:uFillTx/>
                <a:latin typeface="Arial" panose="020B0604020202020204" pitchFamily="34" charset="0"/>
                <a:ea typeface="+mn-ea"/>
                <a:cs typeface="Arial" panose="020B0604020202020204" pitchFamily="34" charset="0"/>
              </a:rPr>
              <a:t>Higher sales lift </a:t>
            </a:r>
            <a:r>
              <a:rPr kumimoji="0" lang="en-US" sz="280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when optimized</a:t>
            </a:r>
            <a:br>
              <a:rPr lang="en-US" sz="2800">
                <a:solidFill>
                  <a:srgbClr val="1B1464"/>
                </a:solidFill>
                <a:latin typeface="Arial" panose="020B0604020202020204" pitchFamily="34" charset="0"/>
                <a:cs typeface="Arial" panose="020B0604020202020204" pitchFamily="34" charset="0"/>
              </a:rPr>
            </a:br>
            <a:r>
              <a:rPr kumimoji="0" lang="en-US" sz="280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for attention </a:t>
            </a:r>
            <a:endParaRPr kumimoji="0" lang="en-US" sz="2800" i="0" u="none" strike="noStrike" kern="1200" cap="none" spc="0" normalizeH="0" baseline="3000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27" name="Rectangle: Rounded Corners 5">
            <a:extLst>
              <a:ext uri="{FF2B5EF4-FFF2-40B4-BE49-F238E27FC236}">
                <a16:creationId xmlns:a16="http://schemas.microsoft.com/office/drawing/2014/main" id="{D6DD23E5-7FDB-3C3B-1FB8-D8B75C5F782C}"/>
              </a:ext>
            </a:extLst>
          </p:cNvPr>
          <p:cNvSpPr/>
          <p:nvPr/>
        </p:nvSpPr>
        <p:spPr>
          <a:xfrm>
            <a:off x="6859519" y="2739005"/>
            <a:ext cx="4136667" cy="3227828"/>
          </a:xfrm>
          <a:prstGeom prst="roundRect">
            <a:avLst/>
          </a:prstGeom>
          <a:solidFill>
            <a:schemeClr val="bg1"/>
          </a:solidFill>
          <a:ln w="571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1CD9139-E9F6-3550-A8D6-63C8FA82A61A}"/>
              </a:ext>
            </a:extLst>
          </p:cNvPr>
          <p:cNvSpPr txBox="1"/>
          <p:nvPr/>
        </p:nvSpPr>
        <p:spPr>
          <a:xfrm>
            <a:off x="7082142" y="3036702"/>
            <a:ext cx="3691420" cy="14465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srgbClr val="1B1464"/>
                  </a:solidFill>
                </a:ln>
                <a:solidFill>
                  <a:srgbClr val="66C5AD"/>
                </a:solidFill>
                <a:effectLst/>
                <a:uLnTx/>
                <a:uFillTx/>
                <a:latin typeface="Arial" panose="020B0604020202020204" pitchFamily="34" charset="0"/>
                <a:ea typeface="+mn-ea"/>
                <a:cs typeface="+mn-cs"/>
              </a:rPr>
              <a:t>+10</a:t>
            </a:r>
            <a:r>
              <a:rPr kumimoji="0" lang="en-US" sz="7200" b="1" i="0" u="none" strike="noStrike" kern="1200" cap="none" spc="0" normalizeH="0" baseline="0" noProof="0">
                <a:ln w="12700">
                  <a:solidFill>
                    <a:srgbClr val="1B1464"/>
                  </a:solidFill>
                </a:ln>
                <a:solidFill>
                  <a:srgbClr val="66C5AD"/>
                </a:solidFill>
                <a:effectLst/>
                <a:uLnTx/>
                <a:uFillTx/>
                <a:latin typeface="Arial" panose="020B0604020202020204" pitchFamily="34" charset="0"/>
                <a:ea typeface="+mn-ea"/>
                <a:cs typeface="+mn-cs"/>
              </a:rPr>
              <a:t>%</a:t>
            </a:r>
          </a:p>
        </p:txBody>
      </p:sp>
      <p:sp>
        <p:nvSpPr>
          <p:cNvPr id="25" name="TextBox 24">
            <a:extLst>
              <a:ext uri="{FF2B5EF4-FFF2-40B4-BE49-F238E27FC236}">
                <a16:creationId xmlns:a16="http://schemas.microsoft.com/office/drawing/2014/main" id="{B3DE33DF-E819-F6D6-0BCC-DF3E948C4F74}"/>
              </a:ext>
            </a:extLst>
          </p:cNvPr>
          <p:cNvSpPr txBox="1"/>
          <p:nvPr/>
        </p:nvSpPr>
        <p:spPr>
          <a:xfrm>
            <a:off x="7502032" y="4465474"/>
            <a:ext cx="285164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Increase in ROI </a:t>
            </a:r>
            <a:r>
              <a:rPr kumimoji="0" lang="en-US" sz="280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when optimized for attention</a:t>
            </a:r>
            <a:endParaRPr kumimoji="0" lang="en-US" sz="2800" i="0" u="none" strike="noStrike" kern="1200" cap="none" spc="0" normalizeH="0" baseline="3000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E47147BC-3D26-E37A-CBC4-8B6427D96AE5}"/>
              </a:ext>
            </a:extLst>
          </p:cNvPr>
          <p:cNvSpPr txBox="1"/>
          <p:nvPr/>
        </p:nvSpPr>
        <p:spPr>
          <a:xfrm>
            <a:off x="1195816" y="2199189"/>
            <a:ext cx="9800369" cy="369332"/>
          </a:xfrm>
          <a:prstGeom prst="rect">
            <a:avLst/>
          </a:prstGeom>
          <a:solidFill>
            <a:schemeClr val="bg1"/>
          </a:solidFill>
          <a:ln w="28575">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mn-cs"/>
              </a:rPr>
              <a:t>Attention </a:t>
            </a:r>
            <a:r>
              <a:rPr lang="en-US" b="1">
                <a:solidFill>
                  <a:srgbClr val="1B1464"/>
                </a:solidFill>
                <a:latin typeface="Arial" panose="020B0604020202020204" pitchFamily="34" charset="0"/>
              </a:rPr>
              <a:t>optimized</a:t>
            </a: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mn-cs"/>
              </a:rPr>
              <a:t> media lift vs non attention optimized media</a:t>
            </a:r>
          </a:p>
        </p:txBody>
      </p:sp>
      <p:sp>
        <p:nvSpPr>
          <p:cNvPr id="28" name="Right Arrow 27">
            <a:extLst>
              <a:ext uri="{FF2B5EF4-FFF2-40B4-BE49-F238E27FC236}">
                <a16:creationId xmlns:a16="http://schemas.microsoft.com/office/drawing/2014/main" id="{69B1607A-F905-8A29-18F7-A2378BA70CE4}"/>
              </a:ext>
            </a:extLst>
          </p:cNvPr>
          <p:cNvSpPr/>
          <p:nvPr/>
        </p:nvSpPr>
        <p:spPr>
          <a:xfrm>
            <a:off x="5421639" y="3884235"/>
            <a:ext cx="1364906" cy="967415"/>
          </a:xfrm>
          <a:prstGeom prst="rightArrow">
            <a:avLst/>
          </a:prstGeom>
          <a:solidFill>
            <a:srgbClr val="00C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80258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AE010-AD34-2A23-DCED-D667FDB8076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1B977AA-8C55-7325-2D1E-D63BB22C6611}"/>
              </a:ext>
            </a:extLst>
          </p:cNvPr>
          <p:cNvSpPr>
            <a:spLocks/>
          </p:cNvSpPr>
          <p:nvPr/>
        </p:nvSpPr>
        <p:spPr>
          <a:xfrm>
            <a:off x="0" y="1673952"/>
            <a:ext cx="12191999" cy="519519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DFD5415-343C-0844-B341-20FECC39E703}"/>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3111FF7-B291-38F1-497C-0B3238873183}"/>
              </a:ext>
            </a:extLst>
          </p:cNvPr>
          <p:cNvSpPr txBox="1"/>
          <p:nvPr/>
        </p:nvSpPr>
        <p:spPr>
          <a:xfrm>
            <a:off x="6833149" y="1730902"/>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8B1D4A35-3BD5-7C34-B265-44A9BBD9609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266DF84B-7D6E-6F7C-F3ED-BEC4C3B67D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0FE522CB-C149-A2F4-6CD6-DE1D2E65EC2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FE78CDBD-39B0-0D6B-638B-B8D3987F8A21}"/>
              </a:ext>
            </a:extLst>
          </p:cNvPr>
          <p:cNvSpPr txBox="1"/>
          <p:nvPr/>
        </p:nvSpPr>
        <p:spPr>
          <a:xfrm>
            <a:off x="-1" y="1796295"/>
            <a:ext cx="12170481" cy="338554"/>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1B1464"/>
                </a:solidFill>
                <a:latin typeface="Arial" panose="020B0604020202020204" pitchFamily="34" charset="0"/>
              </a:rPr>
              <a:t>‘Attention to Presence’ by Platform on CTV</a:t>
            </a:r>
          </a:p>
        </p:txBody>
      </p:sp>
      <p:sp>
        <p:nvSpPr>
          <p:cNvPr id="18" name="Rectangle 17">
            <a:extLst>
              <a:ext uri="{FF2B5EF4-FFF2-40B4-BE49-F238E27FC236}">
                <a16:creationId xmlns:a16="http://schemas.microsoft.com/office/drawing/2014/main" id="{34031D00-715D-D1C1-911C-E854CD76BB3E}"/>
              </a:ext>
            </a:extLst>
          </p:cNvPr>
          <p:cNvSpPr/>
          <p:nvPr/>
        </p:nvSpPr>
        <p:spPr>
          <a:xfrm>
            <a:off x="161987" y="428839"/>
            <a:ext cx="12008494" cy="892552"/>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buFontTx/>
              <a:buNone/>
              <a:tabLst>
                <a:tab pos="7883525" algn="l"/>
              </a:tabLst>
              <a:defRPr/>
            </a:pP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rPr>
              <a:t>On CTV, YouTube ranks below the top 10 Premium </a:t>
            </a:r>
            <a:r>
              <a:rPr lang="en-US" sz="2600" b="1">
                <a:solidFill>
                  <a:srgbClr val="1F1A62"/>
                </a:solidFill>
                <a:latin typeface="Arial" panose="020B0604020202020204" pitchFamily="34" charset="0"/>
                <a:ea typeface="Calibri" panose="020F0502020204030204" pitchFamily="34" charset="0"/>
              </a:rPr>
              <a:t>V</a:t>
            </a:r>
            <a:r>
              <a:rPr kumimoji="0" lang="en-US" sz="2600" b="1" i="0" u="none" strike="noStrike" kern="1200" cap="none" spc="0" normalizeH="0" baseline="0" noProof="0" err="1">
                <a:ln>
                  <a:noFill/>
                </a:ln>
                <a:solidFill>
                  <a:srgbClr val="1F1A62"/>
                </a:solidFill>
                <a:effectLst/>
                <a:uLnTx/>
                <a:uFillTx/>
                <a:latin typeface="Arial" panose="020B0604020202020204" pitchFamily="34" charset="0"/>
                <a:ea typeface="Calibri" panose="020F0502020204030204" pitchFamily="34" charset="0"/>
                <a:cs typeface="+mn-cs"/>
              </a:rPr>
              <a:t>ideo</a:t>
            </a: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rPr>
              <a:t> </a:t>
            </a:r>
            <a:r>
              <a:rPr lang="en-US" sz="2600" b="1">
                <a:solidFill>
                  <a:srgbClr val="1F1A62"/>
                </a:solidFill>
                <a:latin typeface="Arial" panose="020B0604020202020204" pitchFamily="34" charset="0"/>
                <a:ea typeface="Calibri" panose="020F0502020204030204" pitchFamily="34" charset="0"/>
              </a:rPr>
              <a:t>P</a:t>
            </a:r>
            <a:r>
              <a:rPr kumimoji="0" lang="en-US" sz="2600" b="1" i="0" u="none" strike="noStrike" kern="1200" cap="none" spc="0" normalizeH="0" baseline="0" noProof="0" err="1">
                <a:ln>
                  <a:noFill/>
                </a:ln>
                <a:solidFill>
                  <a:srgbClr val="1F1A62"/>
                </a:solidFill>
                <a:effectLst/>
                <a:uLnTx/>
                <a:uFillTx/>
                <a:latin typeface="Arial" panose="020B0604020202020204" pitchFamily="34" charset="0"/>
                <a:ea typeface="Calibri" panose="020F0502020204030204" pitchFamily="34" charset="0"/>
                <a:cs typeface="+mn-cs"/>
              </a:rPr>
              <a:t>latforms</a:t>
            </a: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rPr>
              <a:t> for eyes on screen</a:t>
            </a:r>
          </a:p>
        </p:txBody>
      </p:sp>
      <p:sp>
        <p:nvSpPr>
          <p:cNvPr id="15" name="TextBox 14">
            <a:extLst>
              <a:ext uri="{FF2B5EF4-FFF2-40B4-BE49-F238E27FC236}">
                <a16:creationId xmlns:a16="http://schemas.microsoft.com/office/drawing/2014/main" id="{79AF060B-D41C-55C1-0239-9B66BC4D2FBA}"/>
              </a:ext>
            </a:extLst>
          </p:cNvPr>
          <p:cNvSpPr txBox="1"/>
          <p:nvPr/>
        </p:nvSpPr>
        <p:spPr>
          <a:xfrm>
            <a:off x="481356" y="6233373"/>
            <a:ext cx="11369755" cy="338554"/>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2024-June 2025. P2+. ‘Attention’ to Presence Index is defined as: The proportion of time spent with eyes on screen while the viewer in in the room with the content tuned indexed to TV viewing norm. Weighted based on duration of session. </a:t>
            </a:r>
            <a:r>
              <a:rPr lang="en-US" sz="800">
                <a:solidFill>
                  <a:srgbClr val="1B1464"/>
                </a:solidFill>
                <a:latin typeface="Helvetica" pitchFamily="2" charset="0"/>
              </a:rPr>
              <a:t>Spanish language apps comprised of 4 individual apps. Weighted based on duration of session.</a:t>
            </a:r>
            <a:endParaRPr lang="en-US" sz="800">
              <a:solidFill>
                <a:srgbClr val="1B1464"/>
              </a:solidFill>
              <a:latin typeface="Arial" panose="020B0604020202020204" pitchFamily="34" charset="0"/>
            </a:endParaRPr>
          </a:p>
        </p:txBody>
      </p:sp>
      <p:graphicFrame>
        <p:nvGraphicFramePr>
          <p:cNvPr id="2" name="Chart 1">
            <a:extLst>
              <a:ext uri="{FF2B5EF4-FFF2-40B4-BE49-F238E27FC236}">
                <a16:creationId xmlns:a16="http://schemas.microsoft.com/office/drawing/2014/main" id="{EF1C64A7-F95D-5898-6F7F-5D732E289BAA}"/>
              </a:ext>
            </a:extLst>
          </p:cNvPr>
          <p:cNvGraphicFramePr/>
          <p:nvPr>
            <p:extLst>
              <p:ext uri="{D42A27DB-BD31-4B8C-83A1-F6EECF244321}">
                <p14:modId xmlns:p14="http://schemas.microsoft.com/office/powerpoint/2010/main" val="1691281592"/>
              </p:ext>
            </p:extLst>
          </p:nvPr>
        </p:nvGraphicFramePr>
        <p:xfrm>
          <a:off x="-21520" y="2183727"/>
          <a:ext cx="12013623" cy="4013574"/>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41F94ED8-F995-247E-2569-1ADC8E620F2D}"/>
              </a:ext>
            </a:extLst>
          </p:cNvPr>
          <p:cNvGrpSpPr/>
          <p:nvPr/>
        </p:nvGrpSpPr>
        <p:grpSpPr>
          <a:xfrm>
            <a:off x="9893912" y="2427190"/>
            <a:ext cx="1009935" cy="1117867"/>
            <a:chOff x="10571246" y="3381248"/>
            <a:chExt cx="1009935" cy="1105244"/>
          </a:xfrm>
        </p:grpSpPr>
        <p:sp>
          <p:nvSpPr>
            <p:cNvPr id="8" name="Rounded Rectangle 7">
              <a:extLst>
                <a:ext uri="{FF2B5EF4-FFF2-40B4-BE49-F238E27FC236}">
                  <a16:creationId xmlns:a16="http://schemas.microsoft.com/office/drawing/2014/main" id="{B96D3D64-47A5-07CF-3BE7-DF87F4BB09A2}"/>
                </a:ext>
              </a:extLst>
            </p:cNvPr>
            <p:cNvSpPr/>
            <p:nvPr/>
          </p:nvSpPr>
          <p:spPr>
            <a:xfrm>
              <a:off x="10571246" y="3381248"/>
              <a:ext cx="1009935" cy="570479"/>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ED3C8D"/>
                  </a:solidFill>
                </a:rPr>
                <a:t>YouTube </a:t>
              </a:r>
              <a:r>
                <a:rPr lang="en-US" sz="1050">
                  <a:solidFill>
                    <a:srgbClr val="1B1464"/>
                  </a:solidFill>
                </a:rPr>
                <a:t>ranks </a:t>
              </a:r>
              <a:r>
                <a:rPr lang="en-US" sz="1050">
                  <a:solidFill>
                    <a:srgbClr val="ED3C8D"/>
                  </a:solidFill>
                </a:rPr>
                <a:t>17</a:t>
              </a:r>
              <a:r>
                <a:rPr lang="en-US" sz="1050" baseline="30000">
                  <a:solidFill>
                    <a:srgbClr val="ED3C8D"/>
                  </a:solidFill>
                </a:rPr>
                <a:t>th</a:t>
              </a:r>
              <a:r>
                <a:rPr lang="en-US" sz="1050">
                  <a:solidFill>
                    <a:srgbClr val="ED3C8D"/>
                  </a:solidFill>
                </a:rPr>
                <a:t> </a:t>
              </a:r>
            </a:p>
          </p:txBody>
        </p:sp>
        <p:cxnSp>
          <p:nvCxnSpPr>
            <p:cNvPr id="9" name="Straight Arrow Connector 8">
              <a:extLst>
                <a:ext uri="{FF2B5EF4-FFF2-40B4-BE49-F238E27FC236}">
                  <a16:creationId xmlns:a16="http://schemas.microsoft.com/office/drawing/2014/main" id="{B1A72B9F-B648-A016-76D5-A6E88C04BABA}"/>
                </a:ext>
              </a:extLst>
            </p:cNvPr>
            <p:cNvCxnSpPr>
              <a:cxnSpLocks/>
            </p:cNvCxnSpPr>
            <p:nvPr/>
          </p:nvCxnSpPr>
          <p:spPr>
            <a:xfrm>
              <a:off x="11076214" y="3957956"/>
              <a:ext cx="0" cy="528536"/>
            </a:xfrm>
            <a:prstGeom prst="straightConnector1">
              <a:avLst/>
            </a:prstGeom>
            <a:ln w="12700">
              <a:solidFill>
                <a:srgbClr val="ED3C8D"/>
              </a:solidFill>
              <a:tailEnd type="triangle"/>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8958B828-A7C1-906D-EAA3-1BACCFB21AA6}"/>
              </a:ext>
            </a:extLst>
          </p:cNvPr>
          <p:cNvSpPr txBox="1"/>
          <p:nvPr/>
        </p:nvSpPr>
        <p:spPr>
          <a:xfrm rot="18900000">
            <a:off x="9955031" y="5381132"/>
            <a:ext cx="730250" cy="246221"/>
          </a:xfrm>
          <a:prstGeom prst="rect">
            <a:avLst/>
          </a:prstGeom>
          <a:solidFill>
            <a:srgbClr val="E2E8F0"/>
          </a:solidFill>
        </p:spPr>
        <p:txBody>
          <a:bodyPr wrap="square" rtlCol="0">
            <a:spAutoFit/>
          </a:bodyPr>
          <a:lstStyle/>
          <a:p>
            <a:pPr algn="r"/>
            <a:r>
              <a:rPr lang="en-US" sz="1000" b="1">
                <a:solidFill>
                  <a:srgbClr val="ED3C8D"/>
                </a:solidFill>
                <a:latin typeface="Arial" panose="020B0604020202020204" pitchFamily="34" charset="0"/>
                <a:cs typeface="Arial" panose="020B0604020202020204" pitchFamily="34" charset="0"/>
              </a:rPr>
              <a:t>YouTube</a:t>
            </a:r>
          </a:p>
        </p:txBody>
      </p:sp>
    </p:spTree>
    <p:extLst>
      <p:ext uri="{BB962C8B-B14F-4D97-AF65-F5344CB8AC3E}">
        <p14:creationId xmlns:p14="http://schemas.microsoft.com/office/powerpoint/2010/main" val="4274926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E88A-4F10-C80E-6D61-2B1BE3961A5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F51E315-B2A6-085A-3132-1910485BFBA1}"/>
              </a:ext>
            </a:extLst>
          </p:cNvPr>
          <p:cNvSpPr>
            <a:spLocks/>
          </p:cNvSpPr>
          <p:nvPr/>
        </p:nvSpPr>
        <p:spPr>
          <a:xfrm>
            <a:off x="0" y="1686330"/>
            <a:ext cx="12192000" cy="5182820"/>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F20FE31-4440-BDB1-0F0C-2889844D8C80}"/>
              </a:ext>
            </a:extLst>
          </p:cNvPr>
          <p:cNvSpPr>
            <a:spLocks/>
          </p:cNvSpPr>
          <p:nvPr/>
        </p:nvSpPr>
        <p:spPr>
          <a:xfrm>
            <a:off x="0" y="1686330"/>
            <a:ext cx="12191999"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CFA2FFD-2F84-2DA2-1868-B80B44710AD9}"/>
              </a:ext>
            </a:extLst>
          </p:cNvPr>
          <p:cNvSpPr>
            <a:spLocks/>
          </p:cNvSpPr>
          <p:nvPr/>
        </p:nvSpPr>
        <p:spPr>
          <a:xfrm>
            <a:off x="6667500" y="1686330"/>
            <a:ext cx="5524500" cy="490363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8">
            <a:extLst>
              <a:ext uri="{FF2B5EF4-FFF2-40B4-BE49-F238E27FC236}">
                <a16:creationId xmlns:a16="http://schemas.microsoft.com/office/drawing/2014/main" id="{36C177CE-1A24-4C85-37A3-1F9DC5DC630D}"/>
              </a:ext>
            </a:extLst>
          </p:cNvPr>
          <p:cNvSpPr/>
          <p:nvPr/>
        </p:nvSpPr>
        <p:spPr>
          <a:xfrm>
            <a:off x="6936145" y="2425435"/>
            <a:ext cx="4987210" cy="3354503"/>
          </a:xfrm>
          <a:prstGeom prst="roundRect">
            <a:avLst/>
          </a:prstGeom>
          <a:solidFill>
            <a:schemeClr val="bg1"/>
          </a:solidFill>
          <a:ln w="28575">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82FD534-AC4B-5F46-9D51-836E13429AA4}"/>
              </a:ext>
            </a:extLst>
          </p:cNvPr>
          <p:cNvSpPr txBox="1"/>
          <p:nvPr/>
        </p:nvSpPr>
        <p:spPr>
          <a:xfrm>
            <a:off x="7115528" y="2629411"/>
            <a:ext cx="4628444" cy="400110"/>
          </a:xfrm>
          <a:prstGeom prst="rect">
            <a:avLst/>
          </a:prstGeom>
          <a:noFill/>
        </p:spPr>
        <p:txBody>
          <a:bodyPr wrap="square" rtlCol="0">
            <a:spAutoFit/>
          </a:bodyPr>
          <a:lstStyle/>
          <a:p>
            <a:pPr algn="ctr"/>
            <a:r>
              <a:rPr lang="en-US" sz="2000">
                <a:solidFill>
                  <a:srgbClr val="1B1464"/>
                </a:solidFill>
                <a:latin typeface="Arial" panose="020B0604020202020204" pitchFamily="34" charset="0"/>
              </a:rPr>
              <a:t>‘Attention to Presence’ is</a:t>
            </a:r>
          </a:p>
        </p:txBody>
      </p:sp>
      <p:sp>
        <p:nvSpPr>
          <p:cNvPr id="16" name="TextBox 15">
            <a:extLst>
              <a:ext uri="{FF2B5EF4-FFF2-40B4-BE49-F238E27FC236}">
                <a16:creationId xmlns:a16="http://schemas.microsoft.com/office/drawing/2014/main" id="{BF77DBA3-F7A0-0007-4658-9FE4B7B52C1E}"/>
              </a:ext>
            </a:extLst>
          </p:cNvPr>
          <p:cNvSpPr txBox="1"/>
          <p:nvPr/>
        </p:nvSpPr>
        <p:spPr>
          <a:xfrm>
            <a:off x="7269165" y="2970128"/>
            <a:ext cx="4321170" cy="1862048"/>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9600" b="1" i="0" u="none" strike="noStrike" normalizeH="0" baseline="0">
                <a:ln w="19050">
                  <a:solidFill>
                    <a:srgbClr val="1B1464"/>
                  </a:solidFill>
                </a:ln>
                <a:solidFill>
                  <a:srgbClr val="ED3C8D"/>
                </a:solidFill>
                <a:uLnTx/>
                <a:uFillTx/>
                <a:latin typeface="Helvetica" panose="020B0604020202020204" pitchFamily="34" charset="0"/>
                <a:ea typeface="Open Sans" panose="020B0606030504020204" pitchFamily="34" charset="0"/>
                <a:cs typeface="Helvetica" panose="020B0604020202020204" pitchFamily="34" charset="0"/>
              </a:defRPr>
            </a:lvl1pPr>
          </a:lstStyle>
          <a:p>
            <a:r>
              <a:rPr lang="en-US" sz="11500">
                <a:ln w="19050">
                  <a:noFill/>
                </a:ln>
                <a:solidFill>
                  <a:srgbClr val="00C4F6"/>
                </a:solidFill>
                <a:latin typeface="Arial" panose="020B0604020202020204" pitchFamily="34" charset="0"/>
                <a:cs typeface="Arial" panose="020B0604020202020204" pitchFamily="34" charset="0"/>
              </a:rPr>
              <a:t>+14%</a:t>
            </a:r>
          </a:p>
        </p:txBody>
      </p:sp>
      <p:sp>
        <p:nvSpPr>
          <p:cNvPr id="17" name="TextBox 16">
            <a:extLst>
              <a:ext uri="{FF2B5EF4-FFF2-40B4-BE49-F238E27FC236}">
                <a16:creationId xmlns:a16="http://schemas.microsoft.com/office/drawing/2014/main" id="{BFDC4AAB-A17B-3FFD-1CFF-A25D90902AC1}"/>
              </a:ext>
            </a:extLst>
          </p:cNvPr>
          <p:cNvSpPr txBox="1"/>
          <p:nvPr/>
        </p:nvSpPr>
        <p:spPr>
          <a:xfrm>
            <a:off x="7593620" y="4757414"/>
            <a:ext cx="3672259" cy="707886"/>
          </a:xfrm>
          <a:prstGeom prst="rect">
            <a:avLst/>
          </a:prstGeom>
          <a:noFill/>
        </p:spPr>
        <p:txBody>
          <a:bodyPr wrap="square" rtlCol="0">
            <a:spAutoFit/>
          </a:bodyPr>
          <a:lstStyle/>
          <a:p>
            <a:pPr algn="ctr"/>
            <a:r>
              <a:rPr lang="en-US" sz="2000" b="1">
                <a:solidFill>
                  <a:srgbClr val="00C4F6"/>
                </a:solidFill>
                <a:latin typeface="Arial" panose="020B0604020202020204" pitchFamily="34" charset="0"/>
              </a:rPr>
              <a:t>Stronger on Premium Video Platforms</a:t>
            </a:r>
            <a:r>
              <a:rPr lang="en-US" sz="2000">
                <a:solidFill>
                  <a:srgbClr val="1B1464"/>
                </a:solidFill>
                <a:latin typeface="Arial" panose="020B0604020202020204" pitchFamily="34" charset="0"/>
              </a:rPr>
              <a:t> than YouTube</a:t>
            </a:r>
          </a:p>
        </p:txBody>
      </p:sp>
      <p:pic>
        <p:nvPicPr>
          <p:cNvPr id="2" name="Picture 1">
            <a:extLst>
              <a:ext uri="{FF2B5EF4-FFF2-40B4-BE49-F238E27FC236}">
                <a16:creationId xmlns:a16="http://schemas.microsoft.com/office/drawing/2014/main" id="{CF302A62-9C57-393C-9195-F7DA426955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74AFE869-B248-E718-5AE9-6472306D256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BC0A9220-F9C6-8175-257C-74B9CFC6969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Rectangle 9">
            <a:extLst>
              <a:ext uri="{FF2B5EF4-FFF2-40B4-BE49-F238E27FC236}">
                <a16:creationId xmlns:a16="http://schemas.microsoft.com/office/drawing/2014/main" id="{AE1E9514-5239-0E55-002A-EE2E81E5F761}"/>
              </a:ext>
            </a:extLst>
          </p:cNvPr>
          <p:cNvSpPr/>
          <p:nvPr/>
        </p:nvSpPr>
        <p:spPr>
          <a:xfrm>
            <a:off x="103922" y="349683"/>
            <a:ext cx="11984153" cy="892552"/>
          </a:xfrm>
          <a:prstGeom prst="rect">
            <a:avLst/>
          </a:prstGeom>
        </p:spPr>
        <p:txBody>
          <a:bodyPr wrap="square" lIns="91440" tIns="45720" rIns="91440" bIns="45720" anchor="t">
            <a:spAutoFit/>
          </a:bodyPr>
          <a:lstStyle/>
          <a:p>
            <a:r>
              <a:rPr lang="en-US" sz="2600" b="1">
                <a:solidFill>
                  <a:srgbClr val="1B1464"/>
                </a:solidFill>
                <a:latin typeface="Arial" panose="020B0604020202020204" pitchFamily="34" charset="0"/>
                <a:cs typeface="Arial" panose="020B0604020202020204" pitchFamily="34" charset="0"/>
              </a:rPr>
              <a:t>Premium Video Platforms deliver attentive audiences by getting eyes on screen and maximizing every impression</a:t>
            </a:r>
          </a:p>
        </p:txBody>
      </p:sp>
      <p:sp>
        <p:nvSpPr>
          <p:cNvPr id="11" name="TextBox 10">
            <a:extLst>
              <a:ext uri="{FF2B5EF4-FFF2-40B4-BE49-F238E27FC236}">
                <a16:creationId xmlns:a16="http://schemas.microsoft.com/office/drawing/2014/main" id="{B791EA07-5BDB-8F9E-838C-DF64E6F5C2E8}"/>
              </a:ext>
            </a:extLst>
          </p:cNvPr>
          <p:cNvSpPr txBox="1"/>
          <p:nvPr/>
        </p:nvSpPr>
        <p:spPr>
          <a:xfrm>
            <a:off x="-1" y="1832151"/>
            <a:ext cx="6667499" cy="338554"/>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002060"/>
                </a:solidFill>
                <a:latin typeface="Arial" panose="020B0604020202020204" pitchFamily="34" charset="0"/>
              </a:rPr>
              <a:t>Average ‘Attention to Presence’ Index</a:t>
            </a:r>
          </a:p>
        </p:txBody>
      </p:sp>
      <p:graphicFrame>
        <p:nvGraphicFramePr>
          <p:cNvPr id="5" name="Chart 4">
            <a:extLst>
              <a:ext uri="{FF2B5EF4-FFF2-40B4-BE49-F238E27FC236}">
                <a16:creationId xmlns:a16="http://schemas.microsoft.com/office/drawing/2014/main" id="{C1056BAA-07A8-AA94-BCF6-A9830BC0CDDC}"/>
              </a:ext>
            </a:extLst>
          </p:cNvPr>
          <p:cNvGraphicFramePr/>
          <p:nvPr/>
        </p:nvGraphicFramePr>
        <p:xfrm>
          <a:off x="208213" y="2170705"/>
          <a:ext cx="5646184" cy="379141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39C87B57-AAEE-C2A4-69D7-37535C897228}"/>
              </a:ext>
            </a:extLst>
          </p:cNvPr>
          <p:cNvSpPr txBox="1"/>
          <p:nvPr/>
        </p:nvSpPr>
        <p:spPr>
          <a:xfrm>
            <a:off x="421060" y="6098712"/>
            <a:ext cx="6246438" cy="461665"/>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latin typeface="Arial" panose="020B0604020202020204" pitchFamily="34" charset="0"/>
              </a:rPr>
              <a:t>Source: VAB + </a:t>
            </a:r>
            <a:r>
              <a:rPr lang="en-US" err="1">
                <a:latin typeface="Arial" panose="020B0604020202020204" pitchFamily="34" charset="0"/>
              </a:rPr>
              <a:t>TVision</a:t>
            </a:r>
            <a:r>
              <a:rPr lang="en-US">
                <a:latin typeface="Arial" panose="020B0604020202020204" pitchFamily="34" charset="0"/>
              </a:rPr>
              <a:t> Custom Study. July 2024-June 2025. P2+ . Premium Video Platforms represent an average of the 21 Premium Video Platforms analyzed. ‘Attention to Presence’ Index is defined as: The proportion of time spent with eyes on screen while the viewer in in the room with the content tuned indexed to CTV viewing norm. Weighted based on duration of session.</a:t>
            </a:r>
          </a:p>
        </p:txBody>
      </p:sp>
    </p:spTree>
    <p:extLst>
      <p:ext uri="{BB962C8B-B14F-4D97-AF65-F5344CB8AC3E}">
        <p14:creationId xmlns:p14="http://schemas.microsoft.com/office/powerpoint/2010/main" val="1698557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C45E-151B-837F-20F2-35F04833841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CC260E4-4A6A-B01E-29F5-21515A09133C}"/>
              </a:ext>
            </a:extLst>
          </p:cNvPr>
          <p:cNvSpPr>
            <a:spLocks/>
          </p:cNvSpPr>
          <p:nvPr/>
        </p:nvSpPr>
        <p:spPr>
          <a:xfrm>
            <a:off x="0" y="1673952"/>
            <a:ext cx="12191999" cy="519519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E1E136-4FB3-D14C-36E5-182164686B8A}"/>
              </a:ext>
            </a:extLst>
          </p:cNvPr>
          <p:cNvSpPr>
            <a:spLocks/>
          </p:cNvSpPr>
          <p:nvPr/>
        </p:nvSpPr>
        <p:spPr>
          <a:xfrm>
            <a:off x="0" y="1698993"/>
            <a:ext cx="12191999" cy="517015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58CE39E-1566-500E-54F2-53A0B3BB520A}"/>
              </a:ext>
            </a:extLst>
          </p:cNvPr>
          <p:cNvSpPr txBox="1"/>
          <p:nvPr/>
        </p:nvSpPr>
        <p:spPr>
          <a:xfrm>
            <a:off x="6412089" y="1433689"/>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0D7AE659-460F-894F-C299-35036D66805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18D719F4-900B-C790-562D-5CD3796884C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9E4C072B-8640-02BF-93F4-F0F388A663D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A327308B-3495-B608-8175-124F1D1C6CA7}"/>
              </a:ext>
            </a:extLst>
          </p:cNvPr>
          <p:cNvSpPr txBox="1"/>
          <p:nvPr/>
        </p:nvSpPr>
        <p:spPr>
          <a:xfrm>
            <a:off x="-1" y="1741074"/>
            <a:ext cx="12191999" cy="338554"/>
          </a:xfrm>
          <a:prstGeom prst="rect">
            <a:avLst/>
          </a:prstGeom>
          <a:noFill/>
        </p:spPr>
        <p:txBody>
          <a:bodyPr wrap="square" rtlCol="0">
            <a:spAutoFit/>
          </a:bodyPr>
          <a:lstStyle/>
          <a:p>
            <a:pPr algn="ctr"/>
            <a:r>
              <a:rPr lang="en-US" sz="1600" b="1" u="sng">
                <a:solidFill>
                  <a:schemeClr val="bg1"/>
                </a:solidFill>
                <a:latin typeface="Arial" panose="020B0604020202020204" pitchFamily="34" charset="0"/>
              </a:rPr>
              <a:t>‘Attention to Presence’ Index Across Demographics</a:t>
            </a:r>
          </a:p>
        </p:txBody>
      </p:sp>
      <p:sp>
        <p:nvSpPr>
          <p:cNvPr id="10" name="Rectangle 9">
            <a:extLst>
              <a:ext uri="{FF2B5EF4-FFF2-40B4-BE49-F238E27FC236}">
                <a16:creationId xmlns:a16="http://schemas.microsoft.com/office/drawing/2014/main" id="{AAE5AC86-BF9D-3873-2E5A-93C0A7ADBE16}"/>
              </a:ext>
            </a:extLst>
          </p:cNvPr>
          <p:cNvSpPr/>
          <p:nvPr/>
        </p:nvSpPr>
        <p:spPr>
          <a:xfrm>
            <a:off x="159026" y="420763"/>
            <a:ext cx="1203297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Premium Video Platforms </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are more likely to </a:t>
            </a:r>
            <a:r>
              <a:rPr lang="en-US" sz="2600" b="1">
                <a:solidFill>
                  <a:srgbClr val="1B1464"/>
                </a:solidFill>
                <a:latin typeface="Arial" panose="020B0604020202020204" pitchFamily="34" charset="0"/>
              </a:rPr>
              <a:t>attract</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audiences’ eyes to their TV </a:t>
            </a:r>
            <a:r>
              <a:rPr lang="en-US" sz="2600" b="1">
                <a:solidFill>
                  <a:srgbClr val="1B1464"/>
                </a:solidFill>
                <a:latin typeface="Arial" panose="020B0604020202020204" pitchFamily="34" charset="0"/>
              </a:rPr>
              <a:t>than YouTube, </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giving marketers stronger, more reliable attention</a:t>
            </a:r>
          </a:p>
        </p:txBody>
      </p:sp>
      <p:sp>
        <p:nvSpPr>
          <p:cNvPr id="2" name="TextBox 1">
            <a:extLst>
              <a:ext uri="{FF2B5EF4-FFF2-40B4-BE49-F238E27FC236}">
                <a16:creationId xmlns:a16="http://schemas.microsoft.com/office/drawing/2014/main" id="{C01E5DB7-2259-7B99-70FD-44DA7B40BFA7}"/>
              </a:ext>
            </a:extLst>
          </p:cNvPr>
          <p:cNvSpPr txBox="1"/>
          <p:nvPr/>
        </p:nvSpPr>
        <p:spPr>
          <a:xfrm>
            <a:off x="421060" y="6316426"/>
            <a:ext cx="11489000" cy="21544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latin typeface="Arial" panose="020B0604020202020204" pitchFamily="34" charset="0"/>
              </a:rPr>
              <a:t>Source: VAB / TVision Custom Study. July 2024-June 2025. Attention to Visible Index is defined as : The proportion of time spent with eyes on screen while the viewer in in the room with the content tuned indexed to TV viewing norm.</a:t>
            </a:r>
          </a:p>
        </p:txBody>
      </p:sp>
      <p:graphicFrame>
        <p:nvGraphicFramePr>
          <p:cNvPr id="3" name="Chart 2">
            <a:extLst>
              <a:ext uri="{FF2B5EF4-FFF2-40B4-BE49-F238E27FC236}">
                <a16:creationId xmlns:a16="http://schemas.microsoft.com/office/drawing/2014/main" id="{A52AD566-BBE4-73DA-12BB-8135BEE513BB}"/>
              </a:ext>
            </a:extLst>
          </p:cNvPr>
          <p:cNvGraphicFramePr/>
          <p:nvPr/>
        </p:nvGraphicFramePr>
        <p:xfrm>
          <a:off x="503714" y="2199759"/>
          <a:ext cx="11589226" cy="3996535"/>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9A16EB83-7D01-8CE1-C3FE-41D39F21B181}"/>
              </a:ext>
            </a:extLst>
          </p:cNvPr>
          <p:cNvSpPr txBox="1"/>
          <p:nvPr/>
        </p:nvSpPr>
        <p:spPr>
          <a:xfrm>
            <a:off x="421060" y="6208274"/>
            <a:ext cx="11489000"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solidFill>
                  <a:srgbClr val="FFFFFF"/>
                </a:solidFill>
                <a:latin typeface="Arial" panose="020B0604020202020204" pitchFamily="34" charset="0"/>
              </a:rPr>
              <a:t>Source: VAB + </a:t>
            </a:r>
            <a:r>
              <a:rPr lang="en-US" err="1">
                <a:solidFill>
                  <a:srgbClr val="FFFFFF"/>
                </a:solidFill>
                <a:latin typeface="Arial" panose="020B0604020202020204" pitchFamily="34" charset="0"/>
              </a:rPr>
              <a:t>TVision</a:t>
            </a:r>
            <a:r>
              <a:rPr lang="en-US">
                <a:solidFill>
                  <a:srgbClr val="FFFFFF"/>
                </a:solidFill>
                <a:latin typeface="Arial" panose="020B0604020202020204" pitchFamily="34" charset="0"/>
              </a:rPr>
              <a:t> Custom Study. July 2024-June 2025. P2+. Premium Video Platforms represent an average of the 21 Premium Video Platforms analyzed. ‘Attention to Presence’ Index is defined as the proportion of time spent with eyes on screen while the viewer in in the room with the content tuned indexed to CTV viewing norm. Weighted based on duration of session. </a:t>
            </a:r>
          </a:p>
        </p:txBody>
      </p:sp>
      <p:grpSp>
        <p:nvGrpSpPr>
          <p:cNvPr id="12" name="Group 11">
            <a:extLst>
              <a:ext uri="{FF2B5EF4-FFF2-40B4-BE49-F238E27FC236}">
                <a16:creationId xmlns:a16="http://schemas.microsoft.com/office/drawing/2014/main" id="{1283DAFB-703D-1163-DDE7-3837B38123E0}"/>
              </a:ext>
            </a:extLst>
          </p:cNvPr>
          <p:cNvGrpSpPr/>
          <p:nvPr/>
        </p:nvGrpSpPr>
        <p:grpSpPr>
          <a:xfrm>
            <a:off x="9429447" y="2753438"/>
            <a:ext cx="904011" cy="392797"/>
            <a:chOff x="9866489" y="2751825"/>
            <a:chExt cx="904011" cy="392797"/>
          </a:xfrm>
        </p:grpSpPr>
        <p:sp>
          <p:nvSpPr>
            <p:cNvPr id="13" name="Right Brace 12">
              <a:extLst>
                <a:ext uri="{FF2B5EF4-FFF2-40B4-BE49-F238E27FC236}">
                  <a16:creationId xmlns:a16="http://schemas.microsoft.com/office/drawing/2014/main" id="{39B76F91-0D27-1E9D-0E7D-847CF60BA1B5}"/>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 Placeholder 2">
              <a:extLst>
                <a:ext uri="{FF2B5EF4-FFF2-40B4-BE49-F238E27FC236}">
                  <a16:creationId xmlns:a16="http://schemas.microsoft.com/office/drawing/2014/main" id="{869BD7D5-EF70-7C39-50D4-359266D77FC7}"/>
                </a:ext>
              </a:extLst>
            </p:cNvPr>
            <p:cNvSpPr txBox="1">
              <a:spLocks/>
            </p:cNvSpPr>
            <p:nvPr>
              <p:custDataLst>
                <p:tags r:id="rId4"/>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15" name="Group 14">
            <a:extLst>
              <a:ext uri="{FF2B5EF4-FFF2-40B4-BE49-F238E27FC236}">
                <a16:creationId xmlns:a16="http://schemas.microsoft.com/office/drawing/2014/main" id="{C1866A5E-C9DA-BA5C-254F-D4DC252949EF}"/>
              </a:ext>
            </a:extLst>
          </p:cNvPr>
          <p:cNvGrpSpPr/>
          <p:nvPr/>
        </p:nvGrpSpPr>
        <p:grpSpPr>
          <a:xfrm>
            <a:off x="9174996" y="3680973"/>
            <a:ext cx="904011" cy="392797"/>
            <a:chOff x="9866489" y="2751825"/>
            <a:chExt cx="904011" cy="392797"/>
          </a:xfrm>
        </p:grpSpPr>
        <p:sp>
          <p:nvSpPr>
            <p:cNvPr id="16" name="Right Brace 15">
              <a:extLst>
                <a:ext uri="{FF2B5EF4-FFF2-40B4-BE49-F238E27FC236}">
                  <a16:creationId xmlns:a16="http://schemas.microsoft.com/office/drawing/2014/main" id="{6A77A1E2-5708-364E-3A08-91EAB919DBDE}"/>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 Placeholder 2">
              <a:extLst>
                <a:ext uri="{FF2B5EF4-FFF2-40B4-BE49-F238E27FC236}">
                  <a16:creationId xmlns:a16="http://schemas.microsoft.com/office/drawing/2014/main" id="{12AD202B-30FE-7BC9-E31B-A18B43A812A7}"/>
                </a:ext>
              </a:extLst>
            </p:cNvPr>
            <p:cNvSpPr txBox="1">
              <a:spLocks/>
            </p:cNvSpPr>
            <p:nvPr>
              <p:custDataLst>
                <p:tags r:id="rId3"/>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18" name="Group 17">
            <a:extLst>
              <a:ext uri="{FF2B5EF4-FFF2-40B4-BE49-F238E27FC236}">
                <a16:creationId xmlns:a16="http://schemas.microsoft.com/office/drawing/2014/main" id="{937156B9-8A77-5F02-64BD-870EEBDC3C40}"/>
              </a:ext>
            </a:extLst>
          </p:cNvPr>
          <p:cNvGrpSpPr/>
          <p:nvPr/>
        </p:nvGrpSpPr>
        <p:grpSpPr>
          <a:xfrm>
            <a:off x="10021743" y="4589567"/>
            <a:ext cx="904011" cy="392797"/>
            <a:chOff x="9866489" y="2751825"/>
            <a:chExt cx="904011" cy="392797"/>
          </a:xfrm>
        </p:grpSpPr>
        <p:sp>
          <p:nvSpPr>
            <p:cNvPr id="19" name="Right Brace 18">
              <a:extLst>
                <a:ext uri="{FF2B5EF4-FFF2-40B4-BE49-F238E27FC236}">
                  <a16:creationId xmlns:a16="http://schemas.microsoft.com/office/drawing/2014/main" id="{E2506300-B7C2-3426-01B9-1FCA73338CF2}"/>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 Placeholder 2">
              <a:extLst>
                <a:ext uri="{FF2B5EF4-FFF2-40B4-BE49-F238E27FC236}">
                  <a16:creationId xmlns:a16="http://schemas.microsoft.com/office/drawing/2014/main" id="{7482F898-94B3-CD63-276F-8A46D4349C4E}"/>
                </a:ext>
              </a:extLst>
            </p:cNvPr>
            <p:cNvSpPr txBox="1">
              <a:spLocks/>
            </p:cNvSpPr>
            <p:nvPr>
              <p:custDataLst>
                <p:tags r:id="rId2"/>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22" name="Group 21">
            <a:extLst>
              <a:ext uri="{FF2B5EF4-FFF2-40B4-BE49-F238E27FC236}">
                <a16:creationId xmlns:a16="http://schemas.microsoft.com/office/drawing/2014/main" id="{CD496B0E-8CAC-59E8-B862-610500DCC059}"/>
              </a:ext>
            </a:extLst>
          </p:cNvPr>
          <p:cNvGrpSpPr/>
          <p:nvPr/>
        </p:nvGrpSpPr>
        <p:grpSpPr>
          <a:xfrm>
            <a:off x="11088543" y="5546912"/>
            <a:ext cx="904011" cy="392797"/>
            <a:chOff x="9866489" y="2751825"/>
            <a:chExt cx="904011" cy="392797"/>
          </a:xfrm>
        </p:grpSpPr>
        <p:sp>
          <p:nvSpPr>
            <p:cNvPr id="23" name="Right Brace 22">
              <a:extLst>
                <a:ext uri="{FF2B5EF4-FFF2-40B4-BE49-F238E27FC236}">
                  <a16:creationId xmlns:a16="http://schemas.microsoft.com/office/drawing/2014/main" id="{93952A00-AAB3-0C16-8A5F-CE84C6464A56}"/>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 Placeholder 2">
              <a:extLst>
                <a:ext uri="{FF2B5EF4-FFF2-40B4-BE49-F238E27FC236}">
                  <a16:creationId xmlns:a16="http://schemas.microsoft.com/office/drawing/2014/main" id="{301CD667-8D23-9F89-8A1D-BF7AA2C24C08}"/>
                </a:ext>
              </a:extLst>
            </p:cNvPr>
            <p:cNvSpPr txBox="1">
              <a:spLocks/>
            </p:cNvSpPr>
            <p:nvPr>
              <p:custDataLst>
                <p:tags r:id="rId1"/>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sp>
        <p:nvSpPr>
          <p:cNvPr id="25" name="TextBox 24">
            <a:extLst>
              <a:ext uri="{FF2B5EF4-FFF2-40B4-BE49-F238E27FC236}">
                <a16:creationId xmlns:a16="http://schemas.microsoft.com/office/drawing/2014/main" id="{4A2320B7-92FD-3076-00BE-DDA9CF865F17}"/>
              </a:ext>
            </a:extLst>
          </p:cNvPr>
          <p:cNvSpPr txBox="1"/>
          <p:nvPr/>
        </p:nvSpPr>
        <p:spPr>
          <a:xfrm>
            <a:off x="9688684" y="2780499"/>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+16%</a:t>
            </a:r>
          </a:p>
        </p:txBody>
      </p:sp>
      <p:sp>
        <p:nvSpPr>
          <p:cNvPr id="26" name="TextBox 25">
            <a:extLst>
              <a:ext uri="{FF2B5EF4-FFF2-40B4-BE49-F238E27FC236}">
                <a16:creationId xmlns:a16="http://schemas.microsoft.com/office/drawing/2014/main" id="{D0345923-2D71-7BDC-B442-5D19272FDAEE}"/>
              </a:ext>
            </a:extLst>
          </p:cNvPr>
          <p:cNvSpPr txBox="1"/>
          <p:nvPr/>
        </p:nvSpPr>
        <p:spPr>
          <a:xfrm>
            <a:off x="9432318" y="3715225"/>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+6%</a:t>
            </a:r>
          </a:p>
        </p:txBody>
      </p:sp>
      <p:sp>
        <p:nvSpPr>
          <p:cNvPr id="27" name="TextBox 26">
            <a:extLst>
              <a:ext uri="{FF2B5EF4-FFF2-40B4-BE49-F238E27FC236}">
                <a16:creationId xmlns:a16="http://schemas.microsoft.com/office/drawing/2014/main" id="{33E5C6E0-6F67-07A9-08E0-1FACB381CB5D}"/>
              </a:ext>
            </a:extLst>
          </p:cNvPr>
          <p:cNvSpPr txBox="1"/>
          <p:nvPr/>
        </p:nvSpPr>
        <p:spPr>
          <a:xfrm>
            <a:off x="10268871" y="4619538"/>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+10%</a:t>
            </a:r>
          </a:p>
        </p:txBody>
      </p:sp>
      <p:sp>
        <p:nvSpPr>
          <p:cNvPr id="28" name="TextBox 27">
            <a:extLst>
              <a:ext uri="{FF2B5EF4-FFF2-40B4-BE49-F238E27FC236}">
                <a16:creationId xmlns:a16="http://schemas.microsoft.com/office/drawing/2014/main" id="{2220764F-8F3E-CA43-8D66-95A8F77F711E}"/>
              </a:ext>
            </a:extLst>
          </p:cNvPr>
          <p:cNvSpPr txBox="1"/>
          <p:nvPr/>
        </p:nvSpPr>
        <p:spPr>
          <a:xfrm>
            <a:off x="11347780" y="5592437"/>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335337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5815-828C-13FA-EF40-36F034942C0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F5ED85F-3E14-0E02-83AE-2868C15CF6EB}"/>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FE5D0F8-08C7-F97A-87DD-EB812353CDDB}"/>
              </a:ext>
            </a:extLst>
          </p:cNvPr>
          <p:cNvSpPr/>
          <p:nvPr/>
        </p:nvSpPr>
        <p:spPr>
          <a:xfrm>
            <a:off x="238538" y="435951"/>
            <a:ext cx="117724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To understand how CTV continually captivates viewers, we explored the</a:t>
            </a:r>
            <a:b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b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‘attention to duration’ index </a:t>
            </a: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across different platforms</a:t>
            </a:r>
          </a:p>
        </p:txBody>
      </p:sp>
      <p:pic>
        <p:nvPicPr>
          <p:cNvPr id="4" name="Picture 3">
            <a:extLst>
              <a:ext uri="{FF2B5EF4-FFF2-40B4-BE49-F238E27FC236}">
                <a16:creationId xmlns:a16="http://schemas.microsoft.com/office/drawing/2014/main" id="{5558E6E4-6755-38C9-228D-2FAF058A9BF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90827" y="6519043"/>
            <a:ext cx="11708793" cy="350107"/>
          </a:xfrm>
          <a:prstGeom prst="rect">
            <a:avLst/>
          </a:prstGeom>
        </p:spPr>
      </p:pic>
      <p:sp>
        <p:nvSpPr>
          <p:cNvPr id="5" name="Slide Number Placeholder 5">
            <a:extLst>
              <a:ext uri="{FF2B5EF4-FFF2-40B4-BE49-F238E27FC236}">
                <a16:creationId xmlns:a16="http://schemas.microsoft.com/office/drawing/2014/main" id="{2F5219E0-78A3-3107-E919-CC65009FDFD0}"/>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B5FE7997-C986-48EC-99CA-BE79B05F4002}"/>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21" name="TextBox 20">
            <a:extLst>
              <a:ext uri="{FF2B5EF4-FFF2-40B4-BE49-F238E27FC236}">
                <a16:creationId xmlns:a16="http://schemas.microsoft.com/office/drawing/2014/main" id="{835FB421-A3A7-A65A-5CE1-C318A2DE258C}"/>
              </a:ext>
            </a:extLst>
          </p:cNvPr>
          <p:cNvSpPr txBox="1"/>
          <p:nvPr/>
        </p:nvSpPr>
        <p:spPr>
          <a:xfrm>
            <a:off x="511334" y="3662654"/>
            <a:ext cx="5542949" cy="2462213"/>
          </a:xfrm>
          <a:prstGeom prst="rect">
            <a:avLst/>
          </a:prstGeom>
          <a:noFill/>
        </p:spPr>
        <p:txBody>
          <a:bodyPr wrap="square" lIns="91440" tIns="45720" rIns="91440" bIns="45720" anchor="t">
            <a:spAutoFit/>
          </a:bodyPr>
          <a:lstStyle/>
          <a:p>
            <a:pPr fontAlgn="ctr"/>
            <a:r>
              <a:rPr lang="en-US">
                <a:solidFill>
                  <a:srgbClr val="1B1464"/>
                </a:solidFill>
                <a:latin typeface="Arial" panose="020B0604020202020204" pitchFamily="34" charset="0"/>
                <a:cs typeface="Arial" panose="020B0604020202020204" pitchFamily="34" charset="0"/>
              </a:rPr>
              <a:t>The </a:t>
            </a:r>
            <a:r>
              <a:rPr lang="en-US" b="1">
                <a:solidFill>
                  <a:srgbClr val="1B1464"/>
                </a:solidFill>
                <a:latin typeface="Arial" panose="020B0604020202020204" pitchFamily="34" charset="0"/>
                <a:cs typeface="Arial" panose="020B0604020202020204" pitchFamily="34" charset="0"/>
              </a:rPr>
              <a:t>proportion of time spent that </a:t>
            </a:r>
            <a:r>
              <a:rPr lang="en-US" b="1" u="sng">
                <a:solidFill>
                  <a:srgbClr val="ED3C8D"/>
                </a:solidFill>
                <a:latin typeface="Arial" panose="020B0604020202020204" pitchFamily="34" charset="0"/>
                <a:cs typeface="Arial" panose="020B0604020202020204" pitchFamily="34" charset="0"/>
              </a:rPr>
              <a:t>eyes stay on screen</a:t>
            </a:r>
            <a:r>
              <a:rPr lang="en-US" b="1">
                <a:solidFill>
                  <a:srgbClr val="1B1464"/>
                </a:solidFill>
                <a:latin typeface="Arial" panose="020B0604020202020204" pitchFamily="34" charset="0"/>
                <a:cs typeface="Arial" panose="020B0604020202020204" pitchFamily="34" charset="0"/>
              </a:rPr>
              <a:t> relative to the duration of the app viewing session </a:t>
            </a:r>
            <a:r>
              <a:rPr lang="en-US">
                <a:solidFill>
                  <a:srgbClr val="1B1464"/>
                </a:solidFill>
                <a:latin typeface="Arial" panose="020B0604020202020204" pitchFamily="34" charset="0"/>
                <a:cs typeface="Arial" panose="020B0604020202020204" pitchFamily="34" charset="0"/>
              </a:rPr>
              <a:t>indexed to CTV viewing norm. </a:t>
            </a:r>
          </a:p>
          <a:p>
            <a:pPr fontAlgn="ctr"/>
            <a:endParaRPr lang="en-US" sz="800">
              <a:solidFill>
                <a:srgbClr val="1B1464"/>
              </a:solidFill>
              <a:latin typeface="Arial" panose="020B0604020202020204" pitchFamily="34" charset="0"/>
              <a:cs typeface="Arial" panose="020B0604020202020204" pitchFamily="34" charset="0"/>
            </a:endParaRPr>
          </a:p>
          <a:p>
            <a:pPr marL="285750" lvl="0" indent="-285750">
              <a:buBlip>
                <a:blip r:embed="rId3"/>
              </a:buBlip>
              <a:defRPr/>
            </a:pPr>
            <a:r>
              <a:rPr lang="en-US" sz="1400">
                <a:solidFill>
                  <a:srgbClr val="1B1464"/>
                </a:solidFill>
                <a:latin typeface="Arial" panose="020B0604020202020204" pitchFamily="34" charset="0"/>
                <a:cs typeface="Arial" panose="020B0604020202020204" pitchFamily="34" charset="0"/>
              </a:rPr>
              <a:t>Window of attention captured requires a minimum of 30 seconds of consistent viewing.</a:t>
            </a:r>
          </a:p>
          <a:p>
            <a:pPr lvl="0">
              <a:defRPr/>
            </a:pPr>
            <a:endParaRPr lang="en-US" sz="600">
              <a:solidFill>
                <a:srgbClr val="1B1464"/>
              </a:solidFill>
              <a:latin typeface="Arial" panose="020B0604020202020204" pitchFamily="34" charset="0"/>
              <a:cs typeface="Arial" panose="020B0604020202020204" pitchFamily="34" charset="0"/>
            </a:endParaRPr>
          </a:p>
          <a:p>
            <a:pPr marL="285750" indent="-285750">
              <a:buBlip>
                <a:blip r:embed="rId3"/>
              </a:buBlip>
              <a:defRPr/>
            </a:pPr>
            <a:r>
              <a:rPr lang="en-US" sz="1400">
                <a:solidFill>
                  <a:srgbClr val="1B1464"/>
                </a:solidFill>
                <a:latin typeface="Arial" panose="020B0604020202020204" pitchFamily="34" charset="0"/>
                <a:cs typeface="Arial" panose="020B0604020202020204" pitchFamily="34" charset="0"/>
              </a:rPr>
              <a:t>A 100 ‘attention to duration’ index represents an average level of time spent with eyes on the screen relative to the duration of content.</a:t>
            </a:r>
          </a:p>
          <a:p>
            <a:pPr marL="285750" lvl="0" indent="-285750">
              <a:buBlip>
                <a:blip r:embed="rId3"/>
              </a:buBlip>
              <a:defRPr/>
            </a:pPr>
            <a:endParaRPr lang="en-US" sz="1400" b="0" i="0" u="none" strike="noStrike">
              <a:solidFill>
                <a:srgbClr val="1B1464"/>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D6BBF2A-82C5-1AA1-CD6C-7A41DE49F51C}"/>
              </a:ext>
            </a:extLst>
          </p:cNvPr>
          <p:cNvSpPr>
            <a:spLocks/>
          </p:cNvSpPr>
          <p:nvPr/>
        </p:nvSpPr>
        <p:spPr>
          <a:xfrm>
            <a:off x="6337604" y="1698350"/>
            <a:ext cx="5854396" cy="489161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6C1F7E3D-E5E9-1BD2-4E13-7DC47ADCFACD}"/>
              </a:ext>
            </a:extLst>
          </p:cNvPr>
          <p:cNvSpPr txBox="1"/>
          <p:nvPr/>
        </p:nvSpPr>
        <p:spPr>
          <a:xfrm>
            <a:off x="6934200" y="2625163"/>
            <a:ext cx="4785360" cy="369332"/>
          </a:xfrm>
          <a:prstGeom prst="rect">
            <a:avLst/>
          </a:prstGeom>
          <a:noFill/>
        </p:spPr>
        <p:txBody>
          <a:bodyPr wrap="square" rtlCol="0">
            <a:spAutoFit/>
          </a:bodyPr>
          <a:lstStyle/>
          <a:p>
            <a:r>
              <a:rPr lang="en-US"/>
              <a:t>“</a:t>
            </a:r>
          </a:p>
        </p:txBody>
      </p:sp>
      <p:pic>
        <p:nvPicPr>
          <p:cNvPr id="3" name="Picture 2" descr="A blue eye with a white circle&#10;&#10;AI-generated content may be incorrect.">
            <a:extLst>
              <a:ext uri="{FF2B5EF4-FFF2-40B4-BE49-F238E27FC236}">
                <a16:creationId xmlns:a16="http://schemas.microsoft.com/office/drawing/2014/main" id="{889B4A62-294E-3817-4EC3-3387A44D35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814" y="2110316"/>
            <a:ext cx="1591338" cy="1591338"/>
          </a:xfrm>
          <a:prstGeom prst="rect">
            <a:avLst/>
          </a:prstGeom>
        </p:spPr>
      </p:pic>
      <p:pic>
        <p:nvPicPr>
          <p:cNvPr id="8" name="Picture 7" descr="A clock and hourglass on a black background&#10;&#10;AI-generated content may be incorrect.">
            <a:extLst>
              <a:ext uri="{FF2B5EF4-FFF2-40B4-BE49-F238E27FC236}">
                <a16:creationId xmlns:a16="http://schemas.microsoft.com/office/drawing/2014/main" id="{6ADCCE21-5F03-D6E2-F03B-69D2F22DCE4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19530" y="2766502"/>
            <a:ext cx="627790" cy="627790"/>
          </a:xfrm>
          <a:prstGeom prst="rect">
            <a:avLst/>
          </a:prstGeom>
        </p:spPr>
      </p:pic>
      <p:sp>
        <p:nvSpPr>
          <p:cNvPr id="9" name="TextBox 8">
            <a:extLst>
              <a:ext uri="{FF2B5EF4-FFF2-40B4-BE49-F238E27FC236}">
                <a16:creationId xmlns:a16="http://schemas.microsoft.com/office/drawing/2014/main" id="{DA773564-12B0-FCB6-66AA-E2A4CB3E186C}"/>
              </a:ext>
            </a:extLst>
          </p:cNvPr>
          <p:cNvSpPr txBox="1"/>
          <p:nvPr/>
        </p:nvSpPr>
        <p:spPr>
          <a:xfrm>
            <a:off x="6934200" y="2625163"/>
            <a:ext cx="4785360" cy="369332"/>
          </a:xfrm>
          <a:prstGeom prst="rect">
            <a:avLst/>
          </a:prstGeom>
          <a:noFill/>
        </p:spPr>
        <p:txBody>
          <a:bodyPr wrap="square" rtlCol="0">
            <a:spAutoFit/>
          </a:bodyPr>
          <a:lstStyle/>
          <a:p>
            <a:r>
              <a:rPr lang="en-US"/>
              <a:t>“</a:t>
            </a:r>
          </a:p>
        </p:txBody>
      </p:sp>
      <p:grpSp>
        <p:nvGrpSpPr>
          <p:cNvPr id="10" name="Group 9">
            <a:extLst>
              <a:ext uri="{FF2B5EF4-FFF2-40B4-BE49-F238E27FC236}">
                <a16:creationId xmlns:a16="http://schemas.microsoft.com/office/drawing/2014/main" id="{B1BE819A-A366-3299-93A5-B4C3A0D28162}"/>
              </a:ext>
            </a:extLst>
          </p:cNvPr>
          <p:cNvGrpSpPr/>
          <p:nvPr/>
        </p:nvGrpSpPr>
        <p:grpSpPr>
          <a:xfrm>
            <a:off x="6717725" y="2452678"/>
            <a:ext cx="5094154" cy="2806739"/>
            <a:chOff x="2465707" y="1659890"/>
            <a:chExt cx="9148529" cy="3059401"/>
          </a:xfrm>
        </p:grpSpPr>
        <p:sp>
          <p:nvSpPr>
            <p:cNvPr id="11" name="Speech Bubble: Rectangle 40">
              <a:extLst>
                <a:ext uri="{FF2B5EF4-FFF2-40B4-BE49-F238E27FC236}">
                  <a16:creationId xmlns:a16="http://schemas.microsoft.com/office/drawing/2014/main" id="{A20D259F-C614-9B2C-7EAB-34BF3A3792BB}"/>
                </a:ext>
              </a:extLst>
            </p:cNvPr>
            <p:cNvSpPr/>
            <p:nvPr/>
          </p:nvSpPr>
          <p:spPr>
            <a:xfrm>
              <a:off x="2465707" y="1659890"/>
              <a:ext cx="9138574" cy="3059401"/>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73C20DE-731A-0D7A-A6F9-88F8C36C390B}"/>
                </a:ext>
              </a:extLst>
            </p:cNvPr>
            <p:cNvSpPr/>
            <p:nvPr/>
          </p:nvSpPr>
          <p:spPr>
            <a:xfrm>
              <a:off x="2475663" y="2056517"/>
              <a:ext cx="9138573" cy="53341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6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4" name="Rectangle 2">
            <a:extLst>
              <a:ext uri="{FF2B5EF4-FFF2-40B4-BE49-F238E27FC236}">
                <a16:creationId xmlns:a16="http://schemas.microsoft.com/office/drawing/2014/main" id="{DF157430-789D-4A64-B8C2-07599877F9A9}"/>
              </a:ext>
            </a:extLst>
          </p:cNvPr>
          <p:cNvSpPr>
            <a:spLocks noChangeArrowheads="1"/>
          </p:cNvSpPr>
          <p:nvPr/>
        </p:nvSpPr>
        <p:spPr bwMode="auto">
          <a:xfrm>
            <a:off x="6717724" y="2732663"/>
            <a:ext cx="506963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altLang="en-US" sz="2800">
                <a:solidFill>
                  <a:srgbClr val="1B1464"/>
                </a:solidFill>
                <a:latin typeface="Arial" panose="020B0604020202020204" pitchFamily="34" charset="0"/>
              </a:rPr>
              <a:t>“</a:t>
            </a:r>
            <a:r>
              <a:rPr lang="en-US" sz="2800" b="1">
                <a:solidFill>
                  <a:srgbClr val="ED3C8D"/>
                </a:solidFill>
                <a:latin typeface="Arial" panose="020B0604020202020204" pitchFamily="34" charset="0"/>
              </a:rPr>
              <a:t>The more seconds of active attention</a:t>
            </a:r>
            <a:r>
              <a:rPr lang="en-US" sz="2800" b="1">
                <a:solidFill>
                  <a:srgbClr val="1B1464"/>
                </a:solidFill>
                <a:latin typeface="Arial" panose="020B0604020202020204" pitchFamily="34" charset="0"/>
              </a:rPr>
              <a:t> </a:t>
            </a:r>
            <a:r>
              <a:rPr lang="en-US" sz="2800">
                <a:solidFill>
                  <a:srgbClr val="1B1464"/>
                </a:solidFill>
                <a:latin typeface="Arial" panose="020B0604020202020204" pitchFamily="34" charset="0"/>
              </a:rPr>
              <a:t>an ad receives,</a:t>
            </a:r>
            <a:br>
              <a:rPr lang="en-US" sz="2800">
                <a:solidFill>
                  <a:srgbClr val="1B1464"/>
                </a:solidFill>
                <a:latin typeface="Arial" panose="020B0604020202020204" pitchFamily="34" charset="0"/>
              </a:rPr>
            </a:br>
            <a:r>
              <a:rPr lang="en-US" sz="2800">
                <a:solidFill>
                  <a:srgbClr val="1B1464"/>
                </a:solidFill>
                <a:latin typeface="Arial" panose="020B0604020202020204" pitchFamily="34" charset="0"/>
              </a:rPr>
              <a:t>the more days it can stay in the memory, and </a:t>
            </a:r>
            <a:r>
              <a:rPr lang="en-US" sz="2800" b="1">
                <a:solidFill>
                  <a:srgbClr val="ED3C8D"/>
                </a:solidFill>
                <a:latin typeface="Arial" panose="020B0604020202020204" pitchFamily="34" charset="0"/>
              </a:rPr>
              <a:t>the longer</a:t>
            </a:r>
            <a:br>
              <a:rPr lang="en-US" sz="2800" b="1">
                <a:solidFill>
                  <a:srgbClr val="ED3C8D"/>
                </a:solidFill>
                <a:latin typeface="Arial" panose="020B0604020202020204" pitchFamily="34" charset="0"/>
              </a:rPr>
            </a:br>
            <a:r>
              <a:rPr lang="en-US" sz="2800" b="1">
                <a:solidFill>
                  <a:srgbClr val="ED3C8D"/>
                </a:solidFill>
                <a:latin typeface="Arial" panose="020B0604020202020204" pitchFamily="34" charset="0"/>
              </a:rPr>
              <a:t>it can work</a:t>
            </a:r>
            <a:r>
              <a:rPr lang="en-US" sz="2800">
                <a:solidFill>
                  <a:srgbClr val="1B1464"/>
                </a:solidFill>
                <a:latin typeface="Arial" panose="020B0604020202020204" pitchFamily="34" charset="0"/>
              </a:rPr>
              <a:t>.</a:t>
            </a:r>
            <a:r>
              <a:rPr lang="en-US" altLang="en-US" sz="2800">
                <a:solidFill>
                  <a:srgbClr val="1B1464"/>
                </a:solidFill>
                <a:latin typeface="Arial" panose="020B0604020202020204" pitchFamily="34" charset="0"/>
              </a:rPr>
              <a:t>”</a:t>
            </a:r>
          </a:p>
        </p:txBody>
      </p:sp>
      <p:sp>
        <p:nvSpPr>
          <p:cNvPr id="15" name="TextBox 14">
            <a:extLst>
              <a:ext uri="{FF2B5EF4-FFF2-40B4-BE49-F238E27FC236}">
                <a16:creationId xmlns:a16="http://schemas.microsoft.com/office/drawing/2014/main" id="{07D6E525-9F2C-C39B-9C56-2EBFF7E081C9}"/>
              </a:ext>
            </a:extLst>
          </p:cNvPr>
          <p:cNvSpPr txBox="1"/>
          <p:nvPr/>
        </p:nvSpPr>
        <p:spPr>
          <a:xfrm>
            <a:off x="8361516" y="5538336"/>
            <a:ext cx="3444820" cy="646331"/>
          </a:xfrm>
          <a:prstGeom prst="rect">
            <a:avLst/>
          </a:prstGeom>
          <a:noFill/>
          <a:ln>
            <a:noFill/>
          </a:ln>
        </p:spPr>
        <p:txBody>
          <a:bodyPr wrap="square" rtlCol="0">
            <a:spAutoFit/>
          </a:bodyPr>
          <a:lstStyle/>
          <a:p>
            <a:pPr algn="ctr"/>
            <a:r>
              <a:rPr lang="en-US" sz="2000" b="1">
                <a:solidFill>
                  <a:srgbClr val="ED3C8D"/>
                </a:solidFill>
                <a:latin typeface="Arial" panose="020B0604020202020204" pitchFamily="34" charset="0"/>
              </a:rPr>
              <a:t>Dr. Karen Nelson-Field</a:t>
            </a:r>
            <a:br>
              <a:rPr lang="en-US" sz="2800" b="1">
                <a:solidFill>
                  <a:srgbClr val="00C4F6"/>
                </a:solidFill>
                <a:latin typeface="Arial" panose="020B0604020202020204" pitchFamily="34" charset="0"/>
              </a:rPr>
            </a:br>
            <a:r>
              <a:rPr lang="en-US" sz="1600">
                <a:solidFill>
                  <a:schemeClr val="bg1"/>
                </a:solidFill>
                <a:latin typeface="Arial" panose="020B0604020202020204" pitchFamily="34" charset="0"/>
              </a:rPr>
              <a:t>CEO, Amplified Intelligence</a:t>
            </a:r>
            <a:endParaRPr lang="en-US" sz="2800">
              <a:solidFill>
                <a:schemeClr val="bg1"/>
              </a:solidFill>
              <a:latin typeface="Arial" panose="020B0604020202020204" pitchFamily="34" charset="0"/>
            </a:endParaRPr>
          </a:p>
        </p:txBody>
      </p:sp>
      <p:sp>
        <p:nvSpPr>
          <p:cNvPr id="18" name="TextBox 17">
            <a:extLst>
              <a:ext uri="{FF2B5EF4-FFF2-40B4-BE49-F238E27FC236}">
                <a16:creationId xmlns:a16="http://schemas.microsoft.com/office/drawing/2014/main" id="{872359A9-F045-F3E9-1A60-3BE97B075F51}"/>
              </a:ext>
            </a:extLst>
          </p:cNvPr>
          <p:cNvSpPr txBox="1"/>
          <p:nvPr/>
        </p:nvSpPr>
        <p:spPr>
          <a:xfrm>
            <a:off x="2121645" y="2468315"/>
            <a:ext cx="4297024" cy="1200329"/>
          </a:xfrm>
          <a:prstGeom prst="rect">
            <a:avLst/>
          </a:prstGeom>
          <a:noFill/>
        </p:spPr>
        <p:txBody>
          <a:bodyPr wrap="square" rtlCol="0">
            <a:spAutoFit/>
          </a:bodyPr>
          <a:lstStyle/>
          <a:p>
            <a:r>
              <a:rPr lang="en-US" sz="3600" b="1">
                <a:solidFill>
                  <a:srgbClr val="1B1464"/>
                </a:solidFill>
                <a:latin typeface="Arial" panose="020B0604020202020204" pitchFamily="34" charset="0"/>
              </a:rPr>
              <a:t>What is </a:t>
            </a:r>
            <a:r>
              <a:rPr lang="en-US" sz="3600" b="1">
                <a:solidFill>
                  <a:srgbClr val="ED3C8D"/>
                </a:solidFill>
                <a:latin typeface="Arial" panose="020B0604020202020204" pitchFamily="34" charset="0"/>
              </a:rPr>
              <a:t>‘Attention </a:t>
            </a:r>
          </a:p>
          <a:p>
            <a:r>
              <a:rPr lang="en-US" sz="3600" b="1">
                <a:solidFill>
                  <a:srgbClr val="ED3C8D"/>
                </a:solidFill>
                <a:latin typeface="Arial" panose="020B0604020202020204" pitchFamily="34" charset="0"/>
              </a:rPr>
              <a:t>to Duration’</a:t>
            </a:r>
            <a:r>
              <a:rPr lang="en-US" sz="3600" b="1">
                <a:solidFill>
                  <a:srgbClr val="1B1464"/>
                </a:solidFill>
                <a:latin typeface="Arial" panose="020B0604020202020204" pitchFamily="34" charset="0"/>
              </a:rPr>
              <a:t>?</a:t>
            </a:r>
          </a:p>
        </p:txBody>
      </p:sp>
      <p:sp>
        <p:nvSpPr>
          <p:cNvPr id="2" name="TextBox 1">
            <a:extLst>
              <a:ext uri="{FF2B5EF4-FFF2-40B4-BE49-F238E27FC236}">
                <a16:creationId xmlns:a16="http://schemas.microsoft.com/office/drawing/2014/main" id="{0CC90A0D-C5C4-C09F-147B-9F74F67D3F2A}"/>
              </a:ext>
            </a:extLst>
          </p:cNvPr>
          <p:cNvSpPr txBox="1"/>
          <p:nvPr/>
        </p:nvSpPr>
        <p:spPr>
          <a:xfrm>
            <a:off x="472440" y="6198464"/>
            <a:ext cx="5819992"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t>*Note: A singular viewing session is defined for each individual viewer and CTV app over the course of a single day. Weighted based on duration of session. </a:t>
            </a:r>
          </a:p>
        </p:txBody>
      </p:sp>
    </p:spTree>
    <p:extLst>
      <p:ext uri="{BB962C8B-B14F-4D97-AF65-F5344CB8AC3E}">
        <p14:creationId xmlns:p14="http://schemas.microsoft.com/office/powerpoint/2010/main" val="3999905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8B29-6921-69AF-4E41-AE0018ED423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24DEC62-3ED6-FFED-3878-56CDC39BCF94}"/>
              </a:ext>
            </a:extLst>
          </p:cNvPr>
          <p:cNvSpPr/>
          <p:nvPr/>
        </p:nvSpPr>
        <p:spPr>
          <a:xfrm>
            <a:off x="265470" y="361441"/>
            <a:ext cx="11839425"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Attention optimized campaigns drive stronger brand impact, turning viewing into impact</a:t>
            </a:r>
          </a:p>
        </p:txBody>
      </p:sp>
      <p:sp>
        <p:nvSpPr>
          <p:cNvPr id="25" name="TextBox 24">
            <a:extLst>
              <a:ext uri="{FF2B5EF4-FFF2-40B4-BE49-F238E27FC236}">
                <a16:creationId xmlns:a16="http://schemas.microsoft.com/office/drawing/2014/main" id="{6B44DBF4-BFF7-CAC5-3729-0CBF64569341}"/>
              </a:ext>
            </a:extLst>
          </p:cNvPr>
          <p:cNvSpPr txBox="1"/>
          <p:nvPr/>
        </p:nvSpPr>
        <p:spPr>
          <a:xfrm>
            <a:off x="421060" y="6316426"/>
            <a:ext cx="114890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Source: Adelaide, </a:t>
            </a:r>
            <a:r>
              <a:rPr lang="en-US" sz="800" i="1">
                <a:solidFill>
                  <a:srgbClr val="1B1464"/>
                </a:solidFill>
                <a:latin typeface="Arial" panose="020B0604020202020204" pitchFamily="34" charset="0"/>
                <a:ea typeface="Open Sans" panose="020B0606030504020204" pitchFamily="34" charset="0"/>
                <a:cs typeface="Arial" panose="020B0604020202020204" pitchFamily="34" charset="0"/>
              </a:rPr>
              <a:t>2025 Outcomes Guide, </a:t>
            </a:r>
            <a:r>
              <a:rPr lang="en-US" sz="800">
                <a:solidFill>
                  <a:srgbClr val="1B1464"/>
                </a:solidFill>
                <a:latin typeface="Arial" panose="020B0604020202020204" pitchFamily="34" charset="0"/>
                <a:ea typeface="Open Sans" panose="020B0606030504020204" pitchFamily="34" charset="0"/>
                <a:cs typeface="Arial" panose="020B0604020202020204" pitchFamily="34" charset="0"/>
              </a:rPr>
              <a:t>January</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 2025</a:t>
            </a:r>
            <a:r>
              <a:rPr lang="en-US" sz="800" i="1">
                <a:solidFill>
                  <a:srgbClr val="1B1464"/>
                </a:solidFill>
                <a:latin typeface="Arial" panose="020B0604020202020204" pitchFamily="34" charset="0"/>
                <a:ea typeface="Open Sans" panose="020B0606030504020204" pitchFamily="34" charset="0"/>
                <a:cs typeface="Arial" panose="020B0604020202020204" pitchFamily="34" charset="0"/>
              </a:rPr>
              <a:t>.</a:t>
            </a:r>
            <a:endParaRPr kumimoji="0" lang="en-US" sz="8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76EA0C3-0932-4D1F-AAE1-D86BCDD475EE}"/>
              </a:ext>
            </a:extLst>
          </p:cNvPr>
          <p:cNvSpPr>
            <a:spLocks/>
          </p:cNvSpPr>
          <p:nvPr/>
        </p:nvSpPr>
        <p:spPr>
          <a:xfrm>
            <a:off x="0" y="1686330"/>
            <a:ext cx="6096294" cy="440037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B27CFEF-4CA4-DF0B-F84F-1970F55985FC}"/>
              </a:ext>
            </a:extLst>
          </p:cNvPr>
          <p:cNvSpPr/>
          <p:nvPr/>
        </p:nvSpPr>
        <p:spPr>
          <a:xfrm>
            <a:off x="187821" y="2326958"/>
            <a:ext cx="5720653" cy="3119120"/>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A0BE098-6D0C-0EF8-0582-43CAC80C58F1}"/>
              </a:ext>
            </a:extLst>
          </p:cNvPr>
          <p:cNvSpPr/>
          <p:nvPr/>
        </p:nvSpPr>
        <p:spPr>
          <a:xfrm>
            <a:off x="621528" y="2793911"/>
            <a:ext cx="4853237" cy="2185214"/>
          </a:xfrm>
          <a:prstGeom prst="rect">
            <a:avLst/>
          </a:prstGeom>
          <a:noFill/>
          <a:ln>
            <a:noFill/>
          </a:ln>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8800" b="1">
                <a:ln w="12700">
                  <a:solidFill>
                    <a:srgbClr val="1B1464"/>
                  </a:solidFill>
                </a:ln>
                <a:solidFill>
                  <a:srgbClr val="4EBEA4"/>
                </a:solidFill>
                <a:latin typeface="Arial" panose="020B0604020202020204" pitchFamily="34" charset="0"/>
                <a:ea typeface="Open Sans" panose="020B0606030504020204" pitchFamily="34" charset="0"/>
                <a:cs typeface="Arial" panose="020B0604020202020204" pitchFamily="34" charset="0"/>
              </a:rPr>
              <a:t>+41%</a:t>
            </a:r>
            <a:endParaRPr kumimoji="0" lang="en-US" sz="8800" b="1" i="0" u="none" strike="noStrike" kern="1200" normalizeH="0" baseline="0" noProof="0">
              <a:ln w="12700">
                <a:solidFill>
                  <a:srgbClr val="1B1464"/>
                </a:solidFill>
              </a:ln>
              <a:solidFill>
                <a:srgbClr val="4EBEA4"/>
              </a:solidFill>
              <a:uLnTx/>
              <a:uFillTx/>
              <a:latin typeface="Arial" panose="020B0604020202020204" pitchFamily="34" charset="0"/>
              <a:ea typeface="Open Sans" panose="020B0606030504020204" pitchFamily="34" charset="0"/>
              <a:cs typeface="Arial" panose="020B0604020202020204" pitchFamily="34" charset="0"/>
            </a:endParaRPr>
          </a:p>
          <a:p>
            <a:pPr lvl="0" algn="ctr" defTabSz="1172398">
              <a:defRPr/>
            </a:pPr>
            <a:r>
              <a:rPr lang="en-US" sz="2400" b="1">
                <a:ln w="0">
                  <a:noFill/>
                </a:ln>
                <a:solidFill>
                  <a:srgbClr val="4EBEA4"/>
                </a:solidFill>
                <a:latin typeface="Arial" panose="020B0604020202020204" pitchFamily="34" charset="0"/>
                <a:ea typeface="Open Sans" panose="020B0606030504020204" pitchFamily="34" charset="0"/>
              </a:rPr>
              <a:t>higher brand lift </a:t>
            </a:r>
            <a:r>
              <a:rPr lang="en-US" sz="2400">
                <a:ln w="0">
                  <a:noFill/>
                </a:ln>
                <a:solidFill>
                  <a:srgbClr val="1B1464"/>
                </a:solidFill>
                <a:latin typeface="Arial" panose="020B0604020202020204" pitchFamily="34" charset="0"/>
                <a:ea typeface="Open Sans" panose="020B0606030504020204" pitchFamily="34" charset="0"/>
              </a:rPr>
              <a:t>from campaigns leveraging attention metrics</a:t>
            </a:r>
            <a:endParaRPr kumimoji="0" lang="en-US" sz="200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DE95BD1-57CE-0AE3-ECD5-16404AA0B5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2DB83DC5-843A-2715-A84B-71DE108024E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0A61BA1B-A0A6-7395-8E2E-4D97835A40D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pic>
        <p:nvPicPr>
          <p:cNvPr id="3" name="Picture 2">
            <a:extLst>
              <a:ext uri="{FF2B5EF4-FFF2-40B4-BE49-F238E27FC236}">
                <a16:creationId xmlns:a16="http://schemas.microsoft.com/office/drawing/2014/main" id="{5F0FCFB4-F228-498C-A89A-4DF1727ED99C}"/>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5706" y="1686330"/>
            <a:ext cx="6096294" cy="4400377"/>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9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910E6-84C2-AC7D-68F4-A18B94DADAF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1F5C5B3-736E-2507-5819-C7FF46BBFDC6}"/>
              </a:ext>
            </a:extLst>
          </p:cNvPr>
          <p:cNvSpPr>
            <a:spLocks/>
          </p:cNvSpPr>
          <p:nvPr/>
        </p:nvSpPr>
        <p:spPr>
          <a:xfrm>
            <a:off x="0" y="1710282"/>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B182A9-4589-1013-2425-A801306B5238}"/>
              </a:ext>
            </a:extLst>
          </p:cNvPr>
          <p:cNvSpPr txBox="1"/>
          <p:nvPr/>
        </p:nvSpPr>
        <p:spPr>
          <a:xfrm>
            <a:off x="421060" y="6214826"/>
            <a:ext cx="11489000" cy="338554"/>
          </a:xfrm>
          <a:prstGeom prst="rect">
            <a:avLst/>
          </a:prstGeom>
          <a:noFill/>
        </p:spPr>
        <p:txBody>
          <a:bodyPr wrap="square" rtlCol="0">
            <a:spAutoFit/>
          </a:bodyPr>
          <a:lstStyle/>
          <a:p>
            <a:r>
              <a:rPr lang="en-US" sz="800">
                <a:solidFill>
                  <a:srgbClr val="1B1464"/>
                </a:solidFill>
                <a:latin typeface="Arial" panose="020B0604020202020204" pitchFamily="34" charset="0"/>
              </a:rPr>
              <a:t>Source: VAB + TVision Custom Study. July 2024 – June 2025. P2+. ‘Attention to Duration’ refers to: The proportion of time spent with eyes on screen relative to the duration of the app viewing session indexed to TV viewing norm. Spanish language apps comprised of 4 individual apps. Weighted based on duration of session. </a:t>
            </a:r>
          </a:p>
        </p:txBody>
      </p:sp>
      <p:pic>
        <p:nvPicPr>
          <p:cNvPr id="9" name="Picture 8">
            <a:extLst>
              <a:ext uri="{FF2B5EF4-FFF2-40B4-BE49-F238E27FC236}">
                <a16:creationId xmlns:a16="http://schemas.microsoft.com/office/drawing/2014/main" id="{50E6743F-6372-9BD6-7EEB-5EB0BBE61E3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ACD4538E-5CC6-C488-2290-05F095F06CA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566986D-FC95-B63F-6091-7B6F38609C7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D8C0DBD4-BC9F-89C4-BB9A-E0D275715832}"/>
              </a:ext>
            </a:extLst>
          </p:cNvPr>
          <p:cNvSpPr/>
          <p:nvPr/>
        </p:nvSpPr>
        <p:spPr>
          <a:xfrm>
            <a:off x="173620" y="420763"/>
            <a:ext cx="12018380" cy="120032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Premium Video drives greater consistent attention across content duration than YouTube,</a:t>
            </a:r>
            <a:r>
              <a:rPr lang="en-US" sz="2600" b="1">
                <a:solidFill>
                  <a:srgbClr val="1B1464"/>
                </a:solidFill>
                <a:latin typeface="Arial" panose="020B0604020202020204" pitchFamily="34" charset="0"/>
              </a:rPr>
              <a:t> illustrating that not all viewing minutes are equal</a:t>
            </a:r>
          </a:p>
          <a:p>
            <a:pPr marR="0" lvl="0" defTabSz="9144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4ADE5C4-AE0C-2767-214A-6E33A6C6DFB4}"/>
              </a:ext>
            </a:extLst>
          </p:cNvPr>
          <p:cNvSpPr txBox="1"/>
          <p:nvPr/>
        </p:nvSpPr>
        <p:spPr>
          <a:xfrm>
            <a:off x="0" y="1818607"/>
            <a:ext cx="12192000" cy="338554"/>
          </a:xfrm>
          <a:prstGeom prst="rect">
            <a:avLst/>
          </a:prstGeom>
          <a:noFill/>
        </p:spPr>
        <p:txBody>
          <a:bodyPr wrap="square" lIns="91440" tIns="45720" rIns="91440" bIns="45720" rtlCol="0" anchor="t">
            <a:spAutoFit/>
          </a:bodyPr>
          <a:lstStyle/>
          <a:p>
            <a:pPr algn="ctr">
              <a:defRPr/>
            </a:pPr>
            <a:r>
              <a:rPr kumimoji="0" lang="en-US" sz="16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‘Attention to Duration’ by Platform</a:t>
            </a:r>
            <a:r>
              <a:rPr lang="en-US" sz="1600" b="1" u="sng">
                <a:solidFill>
                  <a:srgbClr val="002060"/>
                </a:solidFill>
                <a:latin typeface="Arial" panose="020B0604020202020204" pitchFamily="34" charset="0"/>
                <a:cs typeface="Arial" panose="020B0604020202020204" pitchFamily="34" charset="0"/>
              </a:rPr>
              <a:t> on CTV</a:t>
            </a:r>
          </a:p>
        </p:txBody>
      </p:sp>
      <p:graphicFrame>
        <p:nvGraphicFramePr>
          <p:cNvPr id="2" name="Chart 1">
            <a:extLst>
              <a:ext uri="{FF2B5EF4-FFF2-40B4-BE49-F238E27FC236}">
                <a16:creationId xmlns:a16="http://schemas.microsoft.com/office/drawing/2014/main" id="{B6EBF26A-F533-1D4C-27F7-3FE7DA6C0610}"/>
              </a:ext>
            </a:extLst>
          </p:cNvPr>
          <p:cNvGraphicFramePr/>
          <p:nvPr>
            <p:extLst>
              <p:ext uri="{D42A27DB-BD31-4B8C-83A1-F6EECF244321}">
                <p14:modId xmlns:p14="http://schemas.microsoft.com/office/powerpoint/2010/main" val="773920834"/>
              </p:ext>
            </p:extLst>
          </p:nvPr>
        </p:nvGraphicFramePr>
        <p:xfrm>
          <a:off x="-21518" y="2157160"/>
          <a:ext cx="12099218" cy="4104179"/>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B0281C46-F824-6868-996A-86C522DD59E5}"/>
              </a:ext>
            </a:extLst>
          </p:cNvPr>
          <p:cNvGrpSpPr/>
          <p:nvPr/>
        </p:nvGrpSpPr>
        <p:grpSpPr>
          <a:xfrm>
            <a:off x="8640845" y="2383921"/>
            <a:ext cx="1009935" cy="943195"/>
            <a:chOff x="10571246" y="3553948"/>
            <a:chExt cx="1009935" cy="932544"/>
          </a:xfrm>
        </p:grpSpPr>
        <p:sp>
          <p:nvSpPr>
            <p:cNvPr id="8" name="Rounded Rectangle 7">
              <a:extLst>
                <a:ext uri="{FF2B5EF4-FFF2-40B4-BE49-F238E27FC236}">
                  <a16:creationId xmlns:a16="http://schemas.microsoft.com/office/drawing/2014/main" id="{C96654FC-8F80-39CE-8C4E-D7277B1ED1B9}"/>
                </a:ext>
              </a:extLst>
            </p:cNvPr>
            <p:cNvSpPr/>
            <p:nvPr/>
          </p:nvSpPr>
          <p:spPr>
            <a:xfrm>
              <a:off x="10571246" y="3553948"/>
              <a:ext cx="1009935" cy="570479"/>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ED3C8D"/>
                  </a:solidFill>
                </a:rPr>
                <a:t>YouTube </a:t>
              </a:r>
              <a:r>
                <a:rPr lang="en-US" sz="1050">
                  <a:solidFill>
                    <a:srgbClr val="1B1464"/>
                  </a:solidFill>
                </a:rPr>
                <a:t>ranks </a:t>
              </a:r>
              <a:r>
                <a:rPr lang="en-US" sz="1050">
                  <a:solidFill>
                    <a:srgbClr val="ED3C8D"/>
                  </a:solidFill>
                </a:rPr>
                <a:t>14</a:t>
              </a:r>
              <a:r>
                <a:rPr lang="en-US" sz="1050" baseline="30000">
                  <a:solidFill>
                    <a:srgbClr val="ED3C8D"/>
                  </a:solidFill>
                </a:rPr>
                <a:t>th</a:t>
              </a:r>
              <a:r>
                <a:rPr lang="en-US" sz="1050">
                  <a:solidFill>
                    <a:srgbClr val="ED3C8D"/>
                  </a:solidFill>
                </a:rPr>
                <a:t> </a:t>
              </a:r>
            </a:p>
          </p:txBody>
        </p:sp>
        <p:cxnSp>
          <p:nvCxnSpPr>
            <p:cNvPr id="12" name="Straight Arrow Connector 11">
              <a:extLst>
                <a:ext uri="{FF2B5EF4-FFF2-40B4-BE49-F238E27FC236}">
                  <a16:creationId xmlns:a16="http://schemas.microsoft.com/office/drawing/2014/main" id="{6E8230AE-E7B0-228B-23B6-0C5319771380}"/>
                </a:ext>
              </a:extLst>
            </p:cNvPr>
            <p:cNvCxnSpPr>
              <a:cxnSpLocks/>
            </p:cNvCxnSpPr>
            <p:nvPr/>
          </p:nvCxnSpPr>
          <p:spPr>
            <a:xfrm>
              <a:off x="11076214" y="4124427"/>
              <a:ext cx="0" cy="362065"/>
            </a:xfrm>
            <a:prstGeom prst="straightConnector1">
              <a:avLst/>
            </a:prstGeom>
            <a:ln w="12700">
              <a:solidFill>
                <a:srgbClr val="ED3C8D"/>
              </a:solidFill>
              <a:tailEnd type="triangle"/>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C4E19F09-4317-9320-9A9B-763E7D60004A}"/>
              </a:ext>
            </a:extLst>
          </p:cNvPr>
          <p:cNvSpPr txBox="1"/>
          <p:nvPr/>
        </p:nvSpPr>
        <p:spPr>
          <a:xfrm rot="18900000">
            <a:off x="8780686" y="5367288"/>
            <a:ext cx="730250" cy="246221"/>
          </a:xfrm>
          <a:prstGeom prst="rect">
            <a:avLst/>
          </a:prstGeom>
          <a:solidFill>
            <a:srgbClr val="E2E8F0"/>
          </a:solidFill>
        </p:spPr>
        <p:txBody>
          <a:bodyPr wrap="square" rtlCol="0">
            <a:spAutoFit/>
          </a:bodyPr>
          <a:lstStyle/>
          <a:p>
            <a:pPr algn="r"/>
            <a:r>
              <a:rPr lang="en-US" sz="1000" b="1">
                <a:solidFill>
                  <a:srgbClr val="ED3C8D"/>
                </a:solidFill>
                <a:latin typeface="Arial" panose="020B0604020202020204" pitchFamily="34" charset="0"/>
                <a:cs typeface="Arial" panose="020B0604020202020204" pitchFamily="34" charset="0"/>
              </a:rPr>
              <a:t>YouTube</a:t>
            </a:r>
          </a:p>
        </p:txBody>
      </p:sp>
    </p:spTree>
    <p:extLst>
      <p:ext uri="{BB962C8B-B14F-4D97-AF65-F5344CB8AC3E}">
        <p14:creationId xmlns:p14="http://schemas.microsoft.com/office/powerpoint/2010/main" val="280509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C2247-5770-36E2-EE71-4EC7122366D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17DCEE8-78DC-98C1-CF25-98A8687801C0}"/>
              </a:ext>
            </a:extLst>
          </p:cNvPr>
          <p:cNvSpPr>
            <a:spLocks/>
          </p:cNvSpPr>
          <p:nvPr/>
        </p:nvSpPr>
        <p:spPr>
          <a:xfrm>
            <a:off x="0" y="1686330"/>
            <a:ext cx="12192000" cy="5182820"/>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805CD2B-0BF3-D70E-E24A-BC0D6DD2938B}"/>
              </a:ext>
            </a:extLst>
          </p:cNvPr>
          <p:cNvSpPr>
            <a:spLocks/>
          </p:cNvSpPr>
          <p:nvPr/>
        </p:nvSpPr>
        <p:spPr>
          <a:xfrm>
            <a:off x="1" y="1686330"/>
            <a:ext cx="6667498"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2CDA5D-64BB-3AA9-8803-76242D05343F}"/>
              </a:ext>
            </a:extLst>
          </p:cNvPr>
          <p:cNvSpPr>
            <a:spLocks/>
          </p:cNvSpPr>
          <p:nvPr/>
        </p:nvSpPr>
        <p:spPr>
          <a:xfrm>
            <a:off x="6667500" y="1686330"/>
            <a:ext cx="5524500" cy="490363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8">
            <a:extLst>
              <a:ext uri="{FF2B5EF4-FFF2-40B4-BE49-F238E27FC236}">
                <a16:creationId xmlns:a16="http://schemas.microsoft.com/office/drawing/2014/main" id="{3376F38F-8E53-D08F-17D7-BE9E8E428CB3}"/>
              </a:ext>
            </a:extLst>
          </p:cNvPr>
          <p:cNvSpPr/>
          <p:nvPr/>
        </p:nvSpPr>
        <p:spPr>
          <a:xfrm>
            <a:off x="6963187" y="2425435"/>
            <a:ext cx="4987210" cy="3354503"/>
          </a:xfrm>
          <a:prstGeom prst="roundRect">
            <a:avLst/>
          </a:prstGeom>
          <a:solidFill>
            <a:schemeClr val="bg1"/>
          </a:solidFill>
          <a:ln w="28575">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E5E4E6D-C04F-E7F9-34A9-1BBB414C00D6}"/>
              </a:ext>
            </a:extLst>
          </p:cNvPr>
          <p:cNvSpPr txBox="1"/>
          <p:nvPr/>
        </p:nvSpPr>
        <p:spPr>
          <a:xfrm>
            <a:off x="7142570" y="2702996"/>
            <a:ext cx="4628444" cy="400110"/>
          </a:xfrm>
          <a:prstGeom prst="rect">
            <a:avLst/>
          </a:prstGeom>
          <a:noFill/>
        </p:spPr>
        <p:txBody>
          <a:bodyPr wrap="square" rtlCol="0">
            <a:spAutoFit/>
          </a:bodyPr>
          <a:lstStyle/>
          <a:p>
            <a:pPr algn="ctr"/>
            <a:r>
              <a:rPr lang="en-US" sz="2000">
                <a:solidFill>
                  <a:srgbClr val="1B1464"/>
                </a:solidFill>
                <a:latin typeface="Arial" panose="020B0604020202020204" pitchFamily="34" charset="0"/>
              </a:rPr>
              <a:t>‘Attention to Duration’ is</a:t>
            </a:r>
          </a:p>
        </p:txBody>
      </p:sp>
      <p:sp>
        <p:nvSpPr>
          <p:cNvPr id="16" name="TextBox 15">
            <a:extLst>
              <a:ext uri="{FF2B5EF4-FFF2-40B4-BE49-F238E27FC236}">
                <a16:creationId xmlns:a16="http://schemas.microsoft.com/office/drawing/2014/main" id="{BF585F8E-55BC-BC2B-B8A1-922813C2DC3F}"/>
              </a:ext>
            </a:extLst>
          </p:cNvPr>
          <p:cNvSpPr txBox="1"/>
          <p:nvPr/>
        </p:nvSpPr>
        <p:spPr>
          <a:xfrm>
            <a:off x="7296207" y="3072548"/>
            <a:ext cx="4321170" cy="1862048"/>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9600" b="1" i="0" u="none" strike="noStrike" normalizeH="0" baseline="0">
                <a:ln w="19050">
                  <a:solidFill>
                    <a:srgbClr val="1B1464"/>
                  </a:solidFill>
                </a:ln>
                <a:solidFill>
                  <a:srgbClr val="ED3C8D"/>
                </a:solidFill>
                <a:uLnTx/>
                <a:uFillTx/>
                <a:latin typeface="Helvetica" panose="020B0604020202020204" pitchFamily="34" charset="0"/>
                <a:ea typeface="Open Sans" panose="020B0606030504020204" pitchFamily="34" charset="0"/>
                <a:cs typeface="Helvetica" panose="020B0604020202020204" pitchFamily="34" charset="0"/>
              </a:defRPr>
            </a:lvl1pPr>
          </a:lstStyle>
          <a:p>
            <a:r>
              <a:rPr lang="en-US" sz="11500">
                <a:ln w="19050">
                  <a:noFill/>
                </a:ln>
                <a:solidFill>
                  <a:srgbClr val="00C4F6"/>
                </a:solidFill>
                <a:latin typeface="Arial" panose="020B0604020202020204" pitchFamily="34" charset="0"/>
                <a:cs typeface="Arial" panose="020B0604020202020204" pitchFamily="34" charset="0"/>
              </a:rPr>
              <a:t>+18%</a:t>
            </a:r>
          </a:p>
        </p:txBody>
      </p:sp>
      <p:sp>
        <p:nvSpPr>
          <p:cNvPr id="17" name="TextBox 16">
            <a:extLst>
              <a:ext uri="{FF2B5EF4-FFF2-40B4-BE49-F238E27FC236}">
                <a16:creationId xmlns:a16="http://schemas.microsoft.com/office/drawing/2014/main" id="{5F79DBBB-079D-9CEB-2DDC-B73DA66477C5}"/>
              </a:ext>
            </a:extLst>
          </p:cNvPr>
          <p:cNvSpPr txBox="1"/>
          <p:nvPr/>
        </p:nvSpPr>
        <p:spPr>
          <a:xfrm>
            <a:off x="7649424" y="4702258"/>
            <a:ext cx="3614737" cy="707886"/>
          </a:xfrm>
          <a:prstGeom prst="rect">
            <a:avLst/>
          </a:prstGeom>
          <a:noFill/>
        </p:spPr>
        <p:txBody>
          <a:bodyPr wrap="square" rtlCol="0">
            <a:spAutoFit/>
          </a:bodyPr>
          <a:lstStyle/>
          <a:p>
            <a:pPr algn="ctr"/>
            <a:r>
              <a:rPr lang="en-US" sz="2000" b="1">
                <a:solidFill>
                  <a:srgbClr val="00C4F6"/>
                </a:solidFill>
                <a:latin typeface="Arial" panose="020B0604020202020204" pitchFamily="34" charset="0"/>
              </a:rPr>
              <a:t>stronger on Premium Video Platforms</a:t>
            </a:r>
            <a:r>
              <a:rPr lang="en-US" sz="2000">
                <a:solidFill>
                  <a:srgbClr val="00C4F6"/>
                </a:solidFill>
                <a:latin typeface="Arial" panose="020B0604020202020204" pitchFamily="34" charset="0"/>
              </a:rPr>
              <a:t> </a:t>
            </a:r>
            <a:r>
              <a:rPr lang="en-US" sz="2000">
                <a:solidFill>
                  <a:srgbClr val="1B1464"/>
                </a:solidFill>
                <a:latin typeface="Arial" panose="020B0604020202020204" pitchFamily="34" charset="0"/>
              </a:rPr>
              <a:t>than YouTube</a:t>
            </a:r>
          </a:p>
        </p:txBody>
      </p:sp>
      <p:pic>
        <p:nvPicPr>
          <p:cNvPr id="2" name="Picture 1">
            <a:extLst>
              <a:ext uri="{FF2B5EF4-FFF2-40B4-BE49-F238E27FC236}">
                <a16:creationId xmlns:a16="http://schemas.microsoft.com/office/drawing/2014/main" id="{82562862-D15C-6CBF-A817-B042B0C9C8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76BB8651-1FB9-3D66-9F6F-A4C7A8F7129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DDFCBBCD-5D46-D785-90DB-EC22522B40A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TextBox 10">
            <a:extLst>
              <a:ext uri="{FF2B5EF4-FFF2-40B4-BE49-F238E27FC236}">
                <a16:creationId xmlns:a16="http://schemas.microsoft.com/office/drawing/2014/main" id="{2788069F-9574-D191-FC76-A1B910B1905C}"/>
              </a:ext>
            </a:extLst>
          </p:cNvPr>
          <p:cNvSpPr txBox="1"/>
          <p:nvPr/>
        </p:nvSpPr>
        <p:spPr>
          <a:xfrm>
            <a:off x="-1" y="1832151"/>
            <a:ext cx="6667499" cy="338554"/>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002060"/>
                </a:solidFill>
                <a:latin typeface="Arial" panose="020B0604020202020204" pitchFamily="34" charset="0"/>
              </a:rPr>
              <a:t>Average ‘Attention to Duration’ Index</a:t>
            </a:r>
          </a:p>
        </p:txBody>
      </p:sp>
      <p:graphicFrame>
        <p:nvGraphicFramePr>
          <p:cNvPr id="5" name="Chart 4">
            <a:extLst>
              <a:ext uri="{FF2B5EF4-FFF2-40B4-BE49-F238E27FC236}">
                <a16:creationId xmlns:a16="http://schemas.microsoft.com/office/drawing/2014/main" id="{4A06D07A-89CF-C3C3-1ED0-EE0E5560ED1B}"/>
              </a:ext>
            </a:extLst>
          </p:cNvPr>
          <p:cNvGraphicFramePr/>
          <p:nvPr/>
        </p:nvGraphicFramePr>
        <p:xfrm>
          <a:off x="510657" y="2170705"/>
          <a:ext cx="5646184" cy="383385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C14C6CB-5028-47E0-01C8-9C8FBE14B4D3}"/>
              </a:ext>
            </a:extLst>
          </p:cNvPr>
          <p:cNvSpPr/>
          <p:nvPr/>
        </p:nvSpPr>
        <p:spPr>
          <a:xfrm>
            <a:off x="173620" y="420763"/>
            <a:ext cx="12018380"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Premium Video </a:t>
            </a:r>
            <a:r>
              <a:rPr lang="en-US" sz="2600" b="1">
                <a:solidFill>
                  <a:srgbClr val="1B1464"/>
                </a:solidFill>
                <a:latin typeface="Arial" panose="020B0604020202020204" pitchFamily="34" charset="0"/>
              </a:rPr>
              <a:t>Platforms</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are </a:t>
            </a:r>
            <a:r>
              <a:rPr lang="en-US" sz="2600" b="1">
                <a:solidFill>
                  <a:srgbClr val="1B1464"/>
                </a:solidFill>
                <a:latin typeface="Arial" panose="020B0604020202020204" pitchFamily="34" charset="0"/>
              </a:rPr>
              <a:t>18</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more likely to convert viewing time into meaningful attentive minutes across CTV </a:t>
            </a:r>
            <a:r>
              <a:rPr lang="en-US" sz="2600" b="1">
                <a:solidFill>
                  <a:srgbClr val="1B1464"/>
                </a:solidFill>
                <a:latin typeface="Arial" panose="020B0604020202020204" pitchFamily="34" charset="0"/>
              </a:rPr>
              <a:t>viewership</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a:t>
            </a:r>
          </a:p>
        </p:txBody>
      </p:sp>
      <p:sp>
        <p:nvSpPr>
          <p:cNvPr id="7" name="TextBox 6">
            <a:extLst>
              <a:ext uri="{FF2B5EF4-FFF2-40B4-BE49-F238E27FC236}">
                <a16:creationId xmlns:a16="http://schemas.microsoft.com/office/drawing/2014/main" id="{F94A510D-5509-FD1F-E80B-09EAE10CB1DB}"/>
              </a:ext>
            </a:extLst>
          </p:cNvPr>
          <p:cNvSpPr txBox="1"/>
          <p:nvPr/>
        </p:nvSpPr>
        <p:spPr>
          <a:xfrm>
            <a:off x="573460" y="6120490"/>
            <a:ext cx="5928940" cy="461665"/>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 – June 2025. P2+. </a:t>
            </a:r>
            <a:r>
              <a:rPr lang="en-US" sz="800">
                <a:solidFill>
                  <a:srgbClr val="1B1464"/>
                </a:solidFill>
              </a:rPr>
              <a:t>Premium Video Platforms represent an average of the 21 Premium Video Platforms analyzed. ’</a:t>
            </a:r>
            <a:r>
              <a:rPr lang="en-US" sz="800">
                <a:solidFill>
                  <a:srgbClr val="1B1464"/>
                </a:solidFill>
                <a:latin typeface="Arial" panose="020B0604020202020204" pitchFamily="34" charset="0"/>
              </a:rPr>
              <a:t>Attention to Duration’ refers to: The proportion of time spent with eyes on screen relative to the duration of the app viewing session indexed to CTV viewing norm. Weighted based on duration of session. </a:t>
            </a:r>
          </a:p>
        </p:txBody>
      </p:sp>
    </p:spTree>
    <p:extLst>
      <p:ext uri="{BB962C8B-B14F-4D97-AF65-F5344CB8AC3E}">
        <p14:creationId xmlns:p14="http://schemas.microsoft.com/office/powerpoint/2010/main" val="1597701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B9FC-A233-F897-2A92-197F5B51745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35B0559-9C3F-ABF5-E533-48195AC91BE1}"/>
              </a:ext>
            </a:extLst>
          </p:cNvPr>
          <p:cNvSpPr>
            <a:spLocks/>
          </p:cNvSpPr>
          <p:nvPr/>
        </p:nvSpPr>
        <p:spPr>
          <a:xfrm>
            <a:off x="0" y="1673952"/>
            <a:ext cx="12191999" cy="519519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610945D-FBFA-095F-0BB5-68F1B4B0016B}"/>
              </a:ext>
            </a:extLst>
          </p:cNvPr>
          <p:cNvSpPr>
            <a:spLocks/>
          </p:cNvSpPr>
          <p:nvPr/>
        </p:nvSpPr>
        <p:spPr>
          <a:xfrm>
            <a:off x="0" y="1698993"/>
            <a:ext cx="12191999" cy="517015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209AE74-08D8-5560-6B38-2CD5344BF421}"/>
              </a:ext>
            </a:extLst>
          </p:cNvPr>
          <p:cNvSpPr txBox="1"/>
          <p:nvPr/>
        </p:nvSpPr>
        <p:spPr>
          <a:xfrm>
            <a:off x="6412089" y="1433689"/>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1CC965F8-C158-31D4-F543-C6478FD0CD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CD0A034E-5A1C-2983-3F81-215484D1FAB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E0F8A23E-34B5-6578-CA02-FFE48C01EEC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7125F558-92D8-CA42-555F-54E9BE2CCDA7}"/>
              </a:ext>
            </a:extLst>
          </p:cNvPr>
          <p:cNvSpPr txBox="1"/>
          <p:nvPr/>
        </p:nvSpPr>
        <p:spPr>
          <a:xfrm>
            <a:off x="-1" y="1741074"/>
            <a:ext cx="12192001" cy="338554"/>
          </a:xfrm>
          <a:prstGeom prst="rect">
            <a:avLst/>
          </a:prstGeom>
          <a:noFill/>
        </p:spPr>
        <p:txBody>
          <a:bodyPr wrap="square" rtlCol="0">
            <a:spAutoFit/>
          </a:bodyPr>
          <a:lstStyle/>
          <a:p>
            <a:pPr algn="ctr"/>
            <a:r>
              <a:rPr lang="en-US" sz="1600" b="1" u="sng">
                <a:solidFill>
                  <a:schemeClr val="bg1"/>
                </a:solidFill>
                <a:latin typeface="Arial" panose="020B0604020202020204" pitchFamily="34" charset="0"/>
              </a:rPr>
              <a:t>‘Attention to Duration’ Index Across Demographics</a:t>
            </a:r>
          </a:p>
        </p:txBody>
      </p:sp>
      <p:sp>
        <p:nvSpPr>
          <p:cNvPr id="10" name="Rectangle 9">
            <a:extLst>
              <a:ext uri="{FF2B5EF4-FFF2-40B4-BE49-F238E27FC236}">
                <a16:creationId xmlns:a16="http://schemas.microsoft.com/office/drawing/2014/main" id="{20782729-A168-61C2-4F04-B031FCB0DDB5}"/>
              </a:ext>
            </a:extLst>
          </p:cNvPr>
          <p:cNvSpPr/>
          <p:nvPr/>
        </p:nvSpPr>
        <p:spPr>
          <a:xfrm>
            <a:off x="251208" y="420763"/>
            <a:ext cx="11919273"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Premium Video Platforms capture and sustain more attention across all demographics on CTV than YouTube</a:t>
            </a:r>
          </a:p>
        </p:txBody>
      </p:sp>
      <p:sp>
        <p:nvSpPr>
          <p:cNvPr id="2" name="TextBox 1">
            <a:extLst>
              <a:ext uri="{FF2B5EF4-FFF2-40B4-BE49-F238E27FC236}">
                <a16:creationId xmlns:a16="http://schemas.microsoft.com/office/drawing/2014/main" id="{32B030E0-F2D2-BEE7-071E-199962F4C5B5}"/>
              </a:ext>
            </a:extLst>
          </p:cNvPr>
          <p:cNvSpPr txBox="1"/>
          <p:nvPr/>
        </p:nvSpPr>
        <p:spPr>
          <a:xfrm>
            <a:off x="421060" y="6316426"/>
            <a:ext cx="11489000" cy="21544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latin typeface="Arial" panose="020B0604020202020204" pitchFamily="34" charset="0"/>
              </a:rPr>
              <a:t>Source: VAB / TVision Custom Study. July 2024-June 2025. Attention to Visible Index is defined as : The proportion of time spent with eyes on screen while the viewer in in the room with the content tuned indexed to TV viewing norm.</a:t>
            </a:r>
          </a:p>
        </p:txBody>
      </p:sp>
      <p:graphicFrame>
        <p:nvGraphicFramePr>
          <p:cNvPr id="3" name="Chart 2">
            <a:extLst>
              <a:ext uri="{FF2B5EF4-FFF2-40B4-BE49-F238E27FC236}">
                <a16:creationId xmlns:a16="http://schemas.microsoft.com/office/drawing/2014/main" id="{E8CDD30B-8B16-31CB-C14D-24E7561FC83D}"/>
              </a:ext>
            </a:extLst>
          </p:cNvPr>
          <p:cNvGraphicFramePr/>
          <p:nvPr/>
        </p:nvGraphicFramePr>
        <p:xfrm>
          <a:off x="503714" y="2199759"/>
          <a:ext cx="11203604" cy="3996535"/>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a:extLst>
              <a:ext uri="{FF2B5EF4-FFF2-40B4-BE49-F238E27FC236}">
                <a16:creationId xmlns:a16="http://schemas.microsoft.com/office/drawing/2014/main" id="{E060F533-754D-003B-8DAB-674DEDF4CF4E}"/>
              </a:ext>
            </a:extLst>
          </p:cNvPr>
          <p:cNvSpPr txBox="1"/>
          <p:nvPr/>
        </p:nvSpPr>
        <p:spPr>
          <a:xfrm>
            <a:off x="573460" y="6214292"/>
            <a:ext cx="11489000" cy="338554"/>
          </a:xfrm>
          <a:prstGeom prst="rect">
            <a:avLst/>
          </a:prstGeom>
          <a:noFill/>
        </p:spPr>
        <p:txBody>
          <a:bodyPr wrap="square" rtlCol="0">
            <a:spAutoFit/>
          </a:bodyPr>
          <a:lstStyle/>
          <a:p>
            <a:r>
              <a:rPr lang="en-US" sz="800">
                <a:solidFill>
                  <a:srgbClr val="FFFFFF"/>
                </a:solidFill>
                <a:latin typeface="Arial" panose="020B0604020202020204" pitchFamily="34" charset="0"/>
              </a:rPr>
              <a:t>Source: VAB + </a:t>
            </a:r>
            <a:r>
              <a:rPr lang="en-US" sz="800" err="1">
                <a:solidFill>
                  <a:srgbClr val="FFFFFF"/>
                </a:solidFill>
                <a:latin typeface="Arial" panose="020B0604020202020204" pitchFamily="34" charset="0"/>
              </a:rPr>
              <a:t>TVision</a:t>
            </a:r>
            <a:r>
              <a:rPr lang="en-US" sz="800">
                <a:solidFill>
                  <a:srgbClr val="FFFFFF"/>
                </a:solidFill>
                <a:latin typeface="Arial" panose="020B0604020202020204" pitchFamily="34" charset="0"/>
              </a:rPr>
              <a:t> Custom Study. July 2024 – June 2025. P2+. </a:t>
            </a:r>
            <a:r>
              <a:rPr lang="en-US" sz="800">
                <a:solidFill>
                  <a:srgbClr val="FFFFFF"/>
                </a:solidFill>
              </a:rPr>
              <a:t>Premium Video Platforms represent an average of the 21 Premium Video Platforms analyzed. ‘</a:t>
            </a:r>
            <a:r>
              <a:rPr lang="en-US" sz="800">
                <a:solidFill>
                  <a:srgbClr val="FFFFFF"/>
                </a:solidFill>
                <a:latin typeface="Arial" panose="020B0604020202020204" pitchFamily="34" charset="0"/>
              </a:rPr>
              <a:t>Attention to Duration’ refers to the proportion of time spent with eyes on screen relative to the duration of the app viewing session indexed to CTV viewing norm. Weighted based on duration of session.</a:t>
            </a:r>
          </a:p>
        </p:txBody>
      </p:sp>
      <p:grpSp>
        <p:nvGrpSpPr>
          <p:cNvPr id="12" name="Group 11">
            <a:extLst>
              <a:ext uri="{FF2B5EF4-FFF2-40B4-BE49-F238E27FC236}">
                <a16:creationId xmlns:a16="http://schemas.microsoft.com/office/drawing/2014/main" id="{C1ACAC28-DBA8-25D7-6DB9-1E8536D93B53}"/>
              </a:ext>
            </a:extLst>
          </p:cNvPr>
          <p:cNvGrpSpPr/>
          <p:nvPr/>
        </p:nvGrpSpPr>
        <p:grpSpPr>
          <a:xfrm>
            <a:off x="6160231" y="2760767"/>
            <a:ext cx="904011" cy="392797"/>
            <a:chOff x="9866489" y="2751825"/>
            <a:chExt cx="904011" cy="392797"/>
          </a:xfrm>
        </p:grpSpPr>
        <p:sp>
          <p:nvSpPr>
            <p:cNvPr id="13" name="Right Brace 12">
              <a:extLst>
                <a:ext uri="{FF2B5EF4-FFF2-40B4-BE49-F238E27FC236}">
                  <a16:creationId xmlns:a16="http://schemas.microsoft.com/office/drawing/2014/main" id="{556D8F41-2237-EAEE-C9B8-BC24B98C51F9}"/>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35916A4-3712-AD5E-5ECE-1AD63F765CA2}"/>
                </a:ext>
              </a:extLst>
            </p:cNvPr>
            <p:cNvSpPr txBox="1">
              <a:spLocks/>
            </p:cNvSpPr>
            <p:nvPr>
              <p:custDataLst>
                <p:tags r:id="rId4"/>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15" name="Group 14">
            <a:extLst>
              <a:ext uri="{FF2B5EF4-FFF2-40B4-BE49-F238E27FC236}">
                <a16:creationId xmlns:a16="http://schemas.microsoft.com/office/drawing/2014/main" id="{FF60BEE6-F5F4-8509-CCD7-931AF16C0DDC}"/>
              </a:ext>
            </a:extLst>
          </p:cNvPr>
          <p:cNvGrpSpPr/>
          <p:nvPr/>
        </p:nvGrpSpPr>
        <p:grpSpPr>
          <a:xfrm>
            <a:off x="7159298" y="3703921"/>
            <a:ext cx="904011" cy="392797"/>
            <a:chOff x="9866489" y="2751825"/>
            <a:chExt cx="904011" cy="392797"/>
          </a:xfrm>
        </p:grpSpPr>
        <p:sp>
          <p:nvSpPr>
            <p:cNvPr id="16" name="Right Brace 15">
              <a:extLst>
                <a:ext uri="{FF2B5EF4-FFF2-40B4-BE49-F238E27FC236}">
                  <a16:creationId xmlns:a16="http://schemas.microsoft.com/office/drawing/2014/main" id="{FB239352-16F7-6420-6E4F-25ACDFCD77FC}"/>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 Placeholder 2">
              <a:extLst>
                <a:ext uri="{FF2B5EF4-FFF2-40B4-BE49-F238E27FC236}">
                  <a16:creationId xmlns:a16="http://schemas.microsoft.com/office/drawing/2014/main" id="{65DBEFE7-A77E-30FB-37BB-1A32A3252714}"/>
                </a:ext>
              </a:extLst>
            </p:cNvPr>
            <p:cNvSpPr txBox="1">
              <a:spLocks/>
            </p:cNvSpPr>
            <p:nvPr>
              <p:custDataLst>
                <p:tags r:id="rId3"/>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18" name="Group 17">
            <a:extLst>
              <a:ext uri="{FF2B5EF4-FFF2-40B4-BE49-F238E27FC236}">
                <a16:creationId xmlns:a16="http://schemas.microsoft.com/office/drawing/2014/main" id="{F1E6650B-5A4C-2F92-74AD-45C8DEC8E54E}"/>
              </a:ext>
            </a:extLst>
          </p:cNvPr>
          <p:cNvGrpSpPr/>
          <p:nvPr/>
        </p:nvGrpSpPr>
        <p:grpSpPr>
          <a:xfrm>
            <a:off x="8700231" y="4604915"/>
            <a:ext cx="904011" cy="392797"/>
            <a:chOff x="9866489" y="2751825"/>
            <a:chExt cx="904011" cy="392797"/>
          </a:xfrm>
        </p:grpSpPr>
        <p:sp>
          <p:nvSpPr>
            <p:cNvPr id="19" name="Right Brace 18">
              <a:extLst>
                <a:ext uri="{FF2B5EF4-FFF2-40B4-BE49-F238E27FC236}">
                  <a16:creationId xmlns:a16="http://schemas.microsoft.com/office/drawing/2014/main" id="{4574A98B-03D9-046C-3BCD-7185A5BB5562}"/>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 Placeholder 2">
              <a:extLst>
                <a:ext uri="{FF2B5EF4-FFF2-40B4-BE49-F238E27FC236}">
                  <a16:creationId xmlns:a16="http://schemas.microsoft.com/office/drawing/2014/main" id="{534588CE-A0CF-F42E-0D28-0FE7293BFD17}"/>
                </a:ext>
              </a:extLst>
            </p:cNvPr>
            <p:cNvSpPr txBox="1">
              <a:spLocks/>
            </p:cNvSpPr>
            <p:nvPr>
              <p:custDataLst>
                <p:tags r:id="rId2"/>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grpSp>
        <p:nvGrpSpPr>
          <p:cNvPr id="22" name="Group 21">
            <a:extLst>
              <a:ext uri="{FF2B5EF4-FFF2-40B4-BE49-F238E27FC236}">
                <a16:creationId xmlns:a16="http://schemas.microsoft.com/office/drawing/2014/main" id="{688B31C6-8F37-8194-BCFF-9FD5D8FE8928}"/>
              </a:ext>
            </a:extLst>
          </p:cNvPr>
          <p:cNvGrpSpPr/>
          <p:nvPr/>
        </p:nvGrpSpPr>
        <p:grpSpPr>
          <a:xfrm>
            <a:off x="11006049" y="5572948"/>
            <a:ext cx="904011" cy="392797"/>
            <a:chOff x="9866489" y="2751825"/>
            <a:chExt cx="904011" cy="392797"/>
          </a:xfrm>
        </p:grpSpPr>
        <p:sp>
          <p:nvSpPr>
            <p:cNvPr id="23" name="Right Brace 22">
              <a:extLst>
                <a:ext uri="{FF2B5EF4-FFF2-40B4-BE49-F238E27FC236}">
                  <a16:creationId xmlns:a16="http://schemas.microsoft.com/office/drawing/2014/main" id="{9DF3A876-61A7-1900-E3C8-1AAEE4A0D71A}"/>
                </a:ext>
              </a:extLst>
            </p:cNvPr>
            <p:cNvSpPr/>
            <p:nvPr/>
          </p:nvSpPr>
          <p:spPr>
            <a:xfrm>
              <a:off x="9866489" y="2751825"/>
              <a:ext cx="395111" cy="392797"/>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 Placeholder 2">
              <a:extLst>
                <a:ext uri="{FF2B5EF4-FFF2-40B4-BE49-F238E27FC236}">
                  <a16:creationId xmlns:a16="http://schemas.microsoft.com/office/drawing/2014/main" id="{A1B58C76-E97E-764B-2D81-0336C42E1937}"/>
                </a:ext>
              </a:extLst>
            </p:cNvPr>
            <p:cNvSpPr txBox="1">
              <a:spLocks/>
            </p:cNvSpPr>
            <p:nvPr>
              <p:custDataLst>
                <p:tags r:id="rId1"/>
              </p:custDataLst>
            </p:nvPr>
          </p:nvSpPr>
          <p:spPr bwMode="auto">
            <a:xfrm>
              <a:off x="10237382" y="2769476"/>
              <a:ext cx="533118" cy="338554"/>
            </a:xfrm>
            <a:prstGeom prst="roundRect">
              <a:avLst/>
            </a:prstGeom>
            <a:solidFill>
              <a:srgbClr val="FFFFFF"/>
            </a:solidFill>
            <a:ln w="9525" cmpd="sng">
              <a:solidFill>
                <a:srgbClr val="00C4F6"/>
              </a:solidFill>
            </a:ln>
            <a:effectLst/>
          </p:spPr>
          <p:txBody>
            <a:bodyPr vert="horz" wrap="none" lIns="0" tIns="0" rIns="0" bIns="0" rtlCol="0" anchor="ctr">
              <a:noAutofit/>
            </a:bodyPr>
            <a:lstStyle>
              <a:lvl1pPr marL="228600" indent="-228600" algn="l" defTabSz="914400" rtl="0" eaLnBrk="1" latinLnBrk="0" hangingPunct="1">
                <a:lnSpc>
                  <a:spcPts val="3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ts val="2800"/>
                </a:lnSpc>
                <a:spcBef>
                  <a:spcPts val="0"/>
                </a:spcBef>
                <a:spcAft>
                  <a:spcPts val="600"/>
                </a:spcAft>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ts val="26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ts val="2200"/>
                </a:lnSpc>
                <a:spcBef>
                  <a:spcPts val="0"/>
                </a:spcBef>
                <a:buFont typeface="Arial" panose="020B0604020202020204" pitchFamily="34" charset="0"/>
                <a:buChar char="•"/>
                <a:defRPr sz="1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9000"/>
                </a:lnSpc>
                <a:spcBef>
                  <a:spcPct val="0"/>
                </a:spcBef>
                <a:spcAft>
                  <a:spcPct val="0"/>
                </a:spcAft>
                <a:buNone/>
              </a:pPr>
              <a:endParaRPr lang="en-US" sz="1400" b="1">
                <a:solidFill>
                  <a:srgbClr val="4EBEA4"/>
                </a:solidFill>
                <a:latin typeface="Arial" panose="020B0604020202020204" pitchFamily="34" charset="0"/>
              </a:endParaRPr>
            </a:p>
          </p:txBody>
        </p:sp>
      </p:grpSp>
      <p:sp>
        <p:nvSpPr>
          <p:cNvPr id="25" name="TextBox 24">
            <a:extLst>
              <a:ext uri="{FF2B5EF4-FFF2-40B4-BE49-F238E27FC236}">
                <a16:creationId xmlns:a16="http://schemas.microsoft.com/office/drawing/2014/main" id="{F13F3759-8181-57AD-5CC6-AC8825EC1422}"/>
              </a:ext>
            </a:extLst>
          </p:cNvPr>
          <p:cNvSpPr txBox="1"/>
          <p:nvPr/>
        </p:nvSpPr>
        <p:spPr>
          <a:xfrm>
            <a:off x="6419468" y="2793413"/>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+14%</a:t>
            </a:r>
          </a:p>
        </p:txBody>
      </p:sp>
      <p:sp>
        <p:nvSpPr>
          <p:cNvPr id="26" name="TextBox 25">
            <a:extLst>
              <a:ext uri="{FF2B5EF4-FFF2-40B4-BE49-F238E27FC236}">
                <a16:creationId xmlns:a16="http://schemas.microsoft.com/office/drawing/2014/main" id="{281F3028-7F83-F015-2EC6-5780FE9C8A5B}"/>
              </a:ext>
            </a:extLst>
          </p:cNvPr>
          <p:cNvSpPr txBox="1"/>
          <p:nvPr/>
        </p:nvSpPr>
        <p:spPr>
          <a:xfrm>
            <a:off x="7418535" y="3735967"/>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+8%</a:t>
            </a:r>
          </a:p>
        </p:txBody>
      </p:sp>
      <p:sp>
        <p:nvSpPr>
          <p:cNvPr id="27" name="TextBox 26">
            <a:extLst>
              <a:ext uri="{FF2B5EF4-FFF2-40B4-BE49-F238E27FC236}">
                <a16:creationId xmlns:a16="http://schemas.microsoft.com/office/drawing/2014/main" id="{F787F533-1359-D861-F31F-7A3DE8FC6458}"/>
              </a:ext>
            </a:extLst>
          </p:cNvPr>
          <p:cNvSpPr txBox="1"/>
          <p:nvPr/>
        </p:nvSpPr>
        <p:spPr>
          <a:xfrm>
            <a:off x="8959468" y="4637954"/>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+13%</a:t>
            </a:r>
          </a:p>
        </p:txBody>
      </p:sp>
      <p:sp>
        <p:nvSpPr>
          <p:cNvPr id="28" name="TextBox 27">
            <a:extLst>
              <a:ext uri="{FF2B5EF4-FFF2-40B4-BE49-F238E27FC236}">
                <a16:creationId xmlns:a16="http://schemas.microsoft.com/office/drawing/2014/main" id="{CAC5AB64-2903-A4FC-84F7-C36D1F327CAF}"/>
              </a:ext>
            </a:extLst>
          </p:cNvPr>
          <p:cNvSpPr txBox="1"/>
          <p:nvPr/>
        </p:nvSpPr>
        <p:spPr>
          <a:xfrm>
            <a:off x="11263368" y="5613477"/>
            <a:ext cx="780648" cy="307777"/>
          </a:xfrm>
          <a:prstGeom prst="rect">
            <a:avLst/>
          </a:prstGeom>
          <a:noFill/>
        </p:spPr>
        <p:txBody>
          <a:bodyPr wrap="square" rtlCol="0">
            <a:spAutoFit/>
          </a:bodyPr>
          <a:lstStyle/>
          <a:p>
            <a:pPr algn="ctr"/>
            <a:r>
              <a:rPr lang="en-US" sz="1400" b="1">
                <a:solidFill>
                  <a:srgbClr val="4EBEA4"/>
                </a:solidFill>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203206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236C2-F786-0FE1-16FB-956861EA1AAA}"/>
            </a:ext>
          </a:extLst>
        </p:cNvPr>
        <p:cNvGrpSpPr/>
        <p:nvPr/>
      </p:nvGrpSpPr>
      <p:grpSpPr>
        <a:xfrm>
          <a:off x="0" y="0"/>
          <a:ext cx="0" cy="0"/>
          <a:chOff x="0" y="0"/>
          <a:chExt cx="0" cy="0"/>
        </a:xfrm>
      </p:grpSpPr>
      <p:pic>
        <p:nvPicPr>
          <p:cNvPr id="13" name="Picture 12" descr="A picture containing icon&#10;&#10;Description automatically generated">
            <a:extLst>
              <a:ext uri="{FF2B5EF4-FFF2-40B4-BE49-F238E27FC236}">
                <a16:creationId xmlns:a16="http://schemas.microsoft.com/office/drawing/2014/main" id="{565650F3-4A78-C90E-A8B0-E21EBDE23F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0" y="0"/>
            <a:ext cx="5081282" cy="6857999"/>
          </a:xfrm>
          <a:prstGeom prst="rect">
            <a:avLst/>
          </a:prstGeom>
        </p:spPr>
      </p:pic>
      <p:sp>
        <p:nvSpPr>
          <p:cNvPr id="12" name="Rectangle 11">
            <a:extLst>
              <a:ext uri="{FF2B5EF4-FFF2-40B4-BE49-F238E27FC236}">
                <a16:creationId xmlns:a16="http://schemas.microsoft.com/office/drawing/2014/main" id="{76C36444-6FBA-CEC8-4A7F-370D33AE824B}"/>
              </a:ext>
            </a:extLst>
          </p:cNvPr>
          <p:cNvSpPr/>
          <p:nvPr/>
        </p:nvSpPr>
        <p:spPr>
          <a:xfrm>
            <a:off x="5410671" y="230727"/>
            <a:ext cx="6900506" cy="523220"/>
          </a:xfrm>
          <a:prstGeom prst="rect">
            <a:avLst/>
          </a:prstGeom>
        </p:spPr>
        <p:txBody>
          <a:bodyPr wrap="square" lIns="91440" tIns="45720" rIns="91440" bIns="45720" anchor="t">
            <a:spAutoFit/>
          </a:bodyPr>
          <a:lstStyle/>
          <a:p>
            <a:pPr>
              <a:defRPr/>
            </a:pPr>
            <a:r>
              <a:rPr lang="en-US" sz="2800" b="1">
                <a:solidFill>
                  <a:srgbClr val="1F1A62"/>
                </a:solidFill>
                <a:latin typeface="Arial" panose="020B0604020202020204" pitchFamily="34" charset="0"/>
                <a:cs typeface="Arial" panose="020B0604020202020204" pitchFamily="34" charset="0"/>
              </a:rPr>
              <a:t>VAB Custom</a:t>
            </a:r>
            <a:r>
              <a:rPr kumimoji="0" lang="en-US" sz="28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Study Methodology</a:t>
            </a:r>
            <a:endParaRPr kumimoji="0" lang="en-US" sz="2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5DBB54-5177-210F-0A74-6331C056A88B}"/>
              </a:ext>
            </a:extLst>
          </p:cNvPr>
          <p:cNvSpPr txBox="1"/>
          <p:nvPr/>
        </p:nvSpPr>
        <p:spPr>
          <a:xfrm>
            <a:off x="5280307" y="1685971"/>
            <a:ext cx="6932200" cy="5170646"/>
          </a:xfrm>
          <a:prstGeom prst="rect">
            <a:avLst/>
          </a:prstGeom>
          <a:noFill/>
        </p:spPr>
        <p:txBody>
          <a:bodyPr wrap="square" lIns="91440" tIns="45720" rIns="91440" bIns="45720" rtlCol="0" anchor="t">
            <a:spAutoFit/>
          </a:bodyPr>
          <a:lstStyle/>
          <a:p>
            <a:pPr defTabSz="1828800">
              <a:defRPr/>
            </a:pPr>
            <a:r>
              <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VAB commissioned </a:t>
            </a:r>
            <a:r>
              <a:rPr kumimoji="0" lang="en-US" sz="1800" b="1" i="1"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TVision</a:t>
            </a:r>
            <a:r>
              <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to </a:t>
            </a:r>
            <a:r>
              <a:rPr lang="en-US">
                <a:solidFill>
                  <a:srgbClr val="1F1A62"/>
                </a:solidFill>
                <a:latin typeface="Arial" panose="020B0604020202020204" pitchFamily="34" charset="0"/>
                <a:cs typeface="Arial" panose="020B0604020202020204" pitchFamily="34" charset="0"/>
              </a:rPr>
              <a:t>provide custom</a:t>
            </a:r>
            <a:r>
              <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research </a:t>
            </a:r>
            <a:r>
              <a:rPr lang="en-US">
                <a:solidFill>
                  <a:srgbClr val="1F1A62"/>
                </a:solidFill>
                <a:latin typeface="Arial" panose="020B0604020202020204" pitchFamily="34" charset="0"/>
                <a:cs typeface="Arial" panose="020B0604020202020204" pitchFamily="34" charset="0"/>
              </a:rPr>
              <a:t>data</a:t>
            </a:r>
            <a:r>
              <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a:t>
            </a:r>
            <a:br>
              <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br>
            <a:r>
              <a:rPr lang="en-US">
                <a:solidFill>
                  <a:srgbClr val="1F1A62"/>
                </a:solidFill>
                <a:latin typeface="Arial" panose="020B0604020202020204" pitchFamily="34" charset="0"/>
                <a:cs typeface="Arial" panose="020B0604020202020204" pitchFamily="34" charset="0"/>
              </a:rPr>
              <a:t>to help us understand the differences between how audiences consume CTV content on Premium Video Platforms vs. YouTube.</a:t>
            </a:r>
          </a:p>
          <a:p>
            <a:pPr defTabSz="1828800">
              <a:defRPr/>
            </a:pPr>
            <a:endParaRPr lang="en-US" sz="800">
              <a:solidFill>
                <a:srgbClr val="1F1A62"/>
              </a:solidFill>
              <a:latin typeface="Arial" panose="020B0604020202020204" pitchFamily="34" charset="0"/>
              <a:cs typeface="Arial" panose="020B0604020202020204" pitchFamily="34" charset="0"/>
            </a:endParaRPr>
          </a:p>
          <a:p>
            <a:pPr defTabSz="1828800">
              <a:defRPr/>
            </a:pPr>
            <a:r>
              <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This research is intended to address key audience and behavioral questions on co-viewing, attention and session length.</a:t>
            </a:r>
            <a:r>
              <a:rPr lang="en-US">
                <a:solidFill>
                  <a:srgbClr val="1F1A62"/>
                </a:solidFill>
                <a:latin typeface="Arial" panose="020B0604020202020204" pitchFamily="34" charset="0"/>
                <a:cs typeface="Arial" panose="020B0604020202020204" pitchFamily="34" charset="0"/>
              </a:rPr>
              <a:t>   </a:t>
            </a:r>
            <a:endParaRPr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Key Metrics:</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1" i="0" u="none" strike="noStrike" kern="1200" cap="none" spc="0" normalizeH="0" baseline="0" noProof="0">
                <a:ln>
                  <a:noFill/>
                </a:ln>
                <a:solidFill>
                  <a:srgbClr val="00C4F6"/>
                </a:solidFill>
                <a:effectLst/>
                <a:uLnTx/>
                <a:uFillTx/>
                <a:latin typeface="Arial" panose="020B0604020202020204" pitchFamily="34" charset="0"/>
                <a:cs typeface="Arial" panose="020B0604020202020204" pitchFamily="34" charset="0"/>
              </a:rPr>
              <a:t>Co-viewing</a:t>
            </a:r>
            <a:r>
              <a:rPr kumimoji="0" lang="en-US" sz="1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Measuring how often multiple viewers are watching together</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Attention</a:t>
            </a:r>
            <a:r>
              <a:rPr kumimoji="0" lang="en-US" sz="1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Quantifying the amount of time viewers are present, attentive and engaged </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1" i="0"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Session Length</a:t>
            </a:r>
            <a:r>
              <a:rPr kumimoji="0" lang="en-US" sz="1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How long viewers are</a:t>
            </a:r>
            <a:r>
              <a:rPr lang="en-US" sz="1600">
                <a:solidFill>
                  <a:srgbClr val="1F1A62"/>
                </a:solidFill>
                <a:latin typeface="Arial" panose="020B0604020202020204" pitchFamily="34" charset="0"/>
                <a:cs typeface="Arial" panose="020B0604020202020204" pitchFamily="34" charset="0"/>
              </a:rPr>
              <a:t> watching and engaging with content</a:t>
            </a:r>
          </a:p>
          <a:p>
            <a:pPr defTabSz="1828800">
              <a:defRPr/>
            </a:pPr>
            <a:endParaRPr lang="en-US" sz="800">
              <a:solidFill>
                <a:srgbClr val="1F1A62"/>
              </a:solidFill>
              <a:latin typeface="Arial" panose="020B0604020202020204" pitchFamily="34" charset="0"/>
              <a:cs typeface="Arial" panose="020B0604020202020204" pitchFamily="34" charset="0"/>
            </a:endParaRPr>
          </a:p>
          <a:p>
            <a:pPr defTabSz="1828800">
              <a:defRPr/>
            </a:pPr>
            <a:r>
              <a:rPr lang="en-US">
                <a:solidFill>
                  <a:srgbClr val="1F1A62"/>
                </a:solidFill>
                <a:latin typeface="Arial" panose="020B0604020202020204" pitchFamily="34" charset="0"/>
                <a:cs typeface="Arial" panose="020B0604020202020204" pitchFamily="34" charset="0"/>
              </a:rPr>
              <a:t>Study Timeframe:</a:t>
            </a:r>
          </a:p>
          <a:p>
            <a:pPr defTabSz="1828800">
              <a:defRPr/>
            </a:pPr>
            <a:endParaRPr kumimoji="0" lang="en-US" sz="60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July 2024 </a:t>
            </a:r>
            <a:r>
              <a:rPr kumimoji="0" lang="en-US" sz="160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to </a:t>
            </a:r>
            <a:r>
              <a:rPr kumimoji="0" lang="en-US" sz="1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June 2025</a:t>
            </a:r>
          </a:p>
          <a:p>
            <a:pPr defTabSz="1828800">
              <a:defRPr/>
            </a:pPr>
            <a:endParaRPr lang="en-US" sz="1600">
              <a:solidFill>
                <a:srgbClr val="1F1A62"/>
              </a:solidFill>
              <a:latin typeface="Arial" panose="020B0604020202020204" pitchFamily="34" charset="0"/>
              <a:cs typeface="Arial" panose="020B0604020202020204" pitchFamily="34" charset="0"/>
            </a:endParaRPr>
          </a:p>
          <a:p>
            <a:pPr marR="0" lvl="1" algn="l" defTabSz="1828800" rtl="0" eaLnBrk="1" fontAlgn="auto" latinLnBrk="0" hangingPunct="1">
              <a:lnSpc>
                <a:spcPct val="100000"/>
              </a:lnSpc>
              <a:spcBef>
                <a:spcPts val="0"/>
              </a:spcBef>
              <a:spcAft>
                <a:spcPts val="0"/>
              </a:spcAft>
              <a:buClrTx/>
              <a:buSzTx/>
              <a:tabLst/>
              <a:defRPr/>
            </a:pPr>
            <a:endParaRPr lang="en-US" sz="1600">
              <a:solidFill>
                <a:srgbClr val="1F1A62"/>
              </a:solidFill>
              <a:latin typeface="Arial" panose="020B0604020202020204" pitchFamily="34" charset="0"/>
              <a:cs typeface="Arial" panose="020B0604020202020204" pitchFamily="34" charset="0"/>
            </a:endParaRPr>
          </a:p>
          <a:p>
            <a:pPr defTabSz="1828800">
              <a:defRPr/>
            </a:pPr>
            <a:endParaRPr kumimoji="0" lang="en-US" sz="1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D018E8-109A-6B48-6698-69B475A6621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63344A93-2BD2-18D7-6390-E877952F5E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80FEE23-5FCA-7076-918F-FAE26A11FF1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a:t>
            </a:r>
          </a:p>
        </p:txBody>
      </p:sp>
      <p:pic>
        <p:nvPicPr>
          <p:cNvPr id="4" name="Picture 3" descr="A black and white text&#10;&#10;AI-generated content may be incorrect.">
            <a:hlinkClick r:id="rId5"/>
            <a:extLst>
              <a:ext uri="{FF2B5EF4-FFF2-40B4-BE49-F238E27FC236}">
                <a16:creationId xmlns:a16="http://schemas.microsoft.com/office/drawing/2014/main" id="{D7FF78BC-B845-FDD1-9CFF-F511FCFADC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63976" y="954755"/>
            <a:ext cx="2976034" cy="484991"/>
          </a:xfrm>
          <a:prstGeom prst="rect">
            <a:avLst/>
          </a:prstGeom>
        </p:spPr>
      </p:pic>
      <p:pic>
        <p:nvPicPr>
          <p:cNvPr id="5" name="Picture 4" descr="A blue and white logo&#10;&#10;AI-generated content may be incorrect.">
            <a:hlinkClick r:id="rId7"/>
            <a:extLst>
              <a:ext uri="{FF2B5EF4-FFF2-40B4-BE49-F238E27FC236}">
                <a16:creationId xmlns:a16="http://schemas.microsoft.com/office/drawing/2014/main" id="{32DFA473-90DB-F0FC-715A-A6724C855342}"/>
              </a:ext>
            </a:extLst>
          </p:cNvPr>
          <p:cNvPicPr>
            <a:picLocks noChangeAspect="1"/>
          </p:cNvPicPr>
          <p:nvPr/>
        </p:nvPicPr>
        <p:blipFill>
          <a:blip r:embed="rId8"/>
          <a:stretch>
            <a:fillRect/>
          </a:stretch>
        </p:blipFill>
        <p:spPr>
          <a:xfrm>
            <a:off x="5648325" y="851803"/>
            <a:ext cx="2114550" cy="685800"/>
          </a:xfrm>
          <a:prstGeom prst="rect">
            <a:avLst/>
          </a:prstGeom>
        </p:spPr>
      </p:pic>
      <p:sp>
        <p:nvSpPr>
          <p:cNvPr id="6" name="TextBox 5">
            <a:extLst>
              <a:ext uri="{FF2B5EF4-FFF2-40B4-BE49-F238E27FC236}">
                <a16:creationId xmlns:a16="http://schemas.microsoft.com/office/drawing/2014/main" id="{1A253DDC-1980-24D1-B95E-EF9C6D6AA8C0}"/>
              </a:ext>
            </a:extLst>
          </p:cNvPr>
          <p:cNvSpPr txBox="1"/>
          <p:nvPr/>
        </p:nvSpPr>
        <p:spPr>
          <a:xfrm>
            <a:off x="7762875" y="902315"/>
            <a:ext cx="750504" cy="584775"/>
          </a:xfrm>
          <a:prstGeom prst="rect">
            <a:avLst/>
          </a:prstGeom>
          <a:noFill/>
        </p:spPr>
        <p:txBody>
          <a:bodyPr wrap="square" rtlCol="0">
            <a:spAutoFit/>
          </a:bodyPr>
          <a:lstStyle/>
          <a:p>
            <a:pPr algn="ctr"/>
            <a:r>
              <a:rPr lang="en-US" sz="3200" b="1">
                <a:solidFill>
                  <a:srgbClr val="1B1464"/>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4949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6A6DE-4712-AD30-B196-6D50BCF9645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E62434D-7EF3-E7D3-4C21-DC8AA755B859}"/>
              </a:ext>
            </a:extLst>
          </p:cNvPr>
          <p:cNvSpPr>
            <a:spLocks/>
          </p:cNvSpPr>
          <p:nvPr/>
        </p:nvSpPr>
        <p:spPr>
          <a:xfrm>
            <a:off x="0" y="1686330"/>
            <a:ext cx="12192000" cy="5182820"/>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F83B4AE-2DBB-508D-64CA-C0375FB726B6}"/>
              </a:ext>
            </a:extLst>
          </p:cNvPr>
          <p:cNvSpPr>
            <a:spLocks/>
          </p:cNvSpPr>
          <p:nvPr/>
        </p:nvSpPr>
        <p:spPr>
          <a:xfrm>
            <a:off x="0" y="1686330"/>
            <a:ext cx="12191999"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1D7009-8978-5A8F-4DEA-EBBC90FA22C3}"/>
              </a:ext>
            </a:extLst>
          </p:cNvPr>
          <p:cNvSpPr/>
          <p:nvPr/>
        </p:nvSpPr>
        <p:spPr>
          <a:xfrm>
            <a:off x="226443" y="435951"/>
            <a:ext cx="11984153" cy="954107"/>
          </a:xfrm>
          <a:prstGeom prst="rect">
            <a:avLst/>
          </a:prstGeom>
        </p:spPr>
        <p:txBody>
          <a:bodyPr wrap="square" lIns="91440" tIns="45720" rIns="91440" bIns="45720" anchor="t">
            <a:spAutoFit/>
          </a:bodyPr>
          <a:lstStyle/>
          <a:p>
            <a:r>
              <a:rPr lang="en-US" sz="2800" b="1">
                <a:solidFill>
                  <a:srgbClr val="1B1464"/>
                </a:solidFill>
                <a:latin typeface="Arial" panose="020B0604020202020204" pitchFamily="34" charset="0"/>
                <a:cs typeface="Arial" panose="020B0604020202020204" pitchFamily="34" charset="0"/>
              </a:rPr>
              <a:t>Premium Video Platforms deliver stronger and more reliable attention enabling advertisers to maximize the impact of each impression</a:t>
            </a:r>
          </a:p>
        </p:txBody>
      </p:sp>
      <p:sp>
        <p:nvSpPr>
          <p:cNvPr id="13" name="TextBox 12">
            <a:extLst>
              <a:ext uri="{FF2B5EF4-FFF2-40B4-BE49-F238E27FC236}">
                <a16:creationId xmlns:a16="http://schemas.microsoft.com/office/drawing/2014/main" id="{74A0EC07-4381-64DE-F8FF-264BF70B7D8A}"/>
              </a:ext>
            </a:extLst>
          </p:cNvPr>
          <p:cNvSpPr txBox="1"/>
          <p:nvPr/>
        </p:nvSpPr>
        <p:spPr>
          <a:xfrm>
            <a:off x="501804" y="6342700"/>
            <a:ext cx="11687274" cy="215444"/>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2024-June 2025.  P2+. Average attention metrics span all session durations. Premium video platforms represent an average of the 21 premium video platforms analyzed Weighted based on duration of session.   </a:t>
            </a:r>
          </a:p>
        </p:txBody>
      </p:sp>
      <p:sp>
        <p:nvSpPr>
          <p:cNvPr id="15" name="TextBox 14">
            <a:extLst>
              <a:ext uri="{FF2B5EF4-FFF2-40B4-BE49-F238E27FC236}">
                <a16:creationId xmlns:a16="http://schemas.microsoft.com/office/drawing/2014/main" id="{1023DD4A-F1B9-D4E8-13F2-9C359F734954}"/>
              </a:ext>
            </a:extLst>
          </p:cNvPr>
          <p:cNvSpPr txBox="1"/>
          <p:nvPr/>
        </p:nvSpPr>
        <p:spPr>
          <a:xfrm>
            <a:off x="-2922" y="1757719"/>
            <a:ext cx="12192000" cy="338554"/>
          </a:xfrm>
          <a:prstGeom prst="rect">
            <a:avLst/>
          </a:prstGeom>
          <a:noFill/>
        </p:spPr>
        <p:txBody>
          <a:bodyPr wrap="square" lIns="91440" tIns="45720" rIns="91440" bIns="45720" rtlCol="0" anchor="t">
            <a:spAutoFit/>
          </a:bodyPr>
          <a:lstStyle/>
          <a:p>
            <a:pPr algn="ctr">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Average Attention Metrics</a:t>
            </a:r>
            <a:endParaRPr lang="en-US" sz="1600" b="1" u="sng">
              <a:solidFill>
                <a:srgbClr val="1B1464"/>
              </a:solidFill>
              <a:latin typeface="Arial" panose="020B060402020202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82335EAD-8723-4069-B3A5-0707F9E008D5}"/>
              </a:ext>
            </a:extLst>
          </p:cNvPr>
          <p:cNvGraphicFramePr/>
          <p:nvPr>
            <p:extLst>
              <p:ext uri="{D42A27DB-BD31-4B8C-83A1-F6EECF244321}">
                <p14:modId xmlns:p14="http://schemas.microsoft.com/office/powerpoint/2010/main" val="1245538006"/>
              </p:ext>
            </p:extLst>
          </p:nvPr>
        </p:nvGraphicFramePr>
        <p:xfrm>
          <a:off x="101001" y="2188423"/>
          <a:ext cx="11984153" cy="3922818"/>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Straight Connector 21">
            <a:extLst>
              <a:ext uri="{FF2B5EF4-FFF2-40B4-BE49-F238E27FC236}">
                <a16:creationId xmlns:a16="http://schemas.microsoft.com/office/drawing/2014/main" id="{F06F71A9-2F22-0E5F-FBC3-3232C850D240}"/>
              </a:ext>
            </a:extLst>
          </p:cNvPr>
          <p:cNvCxnSpPr>
            <a:cxnSpLocks/>
          </p:cNvCxnSpPr>
          <p:nvPr/>
        </p:nvCxnSpPr>
        <p:spPr>
          <a:xfrm flipH="1">
            <a:off x="4026706" y="2567085"/>
            <a:ext cx="18956" cy="3549354"/>
          </a:xfrm>
          <a:prstGeom prst="line">
            <a:avLst/>
          </a:prstGeom>
          <a:ln>
            <a:solidFill>
              <a:srgbClr val="1B1464"/>
            </a:solidFill>
            <a:prstDash val="lg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ABE0092-35DA-FDE5-2983-294BA44105B0}"/>
              </a:ext>
            </a:extLst>
          </p:cNvPr>
          <p:cNvCxnSpPr>
            <a:cxnSpLocks/>
          </p:cNvCxnSpPr>
          <p:nvPr/>
        </p:nvCxnSpPr>
        <p:spPr>
          <a:xfrm flipH="1">
            <a:off x="8125864" y="2567085"/>
            <a:ext cx="18956" cy="3549354"/>
          </a:xfrm>
          <a:prstGeom prst="line">
            <a:avLst/>
          </a:prstGeom>
          <a:ln>
            <a:solidFill>
              <a:srgbClr val="1B1464"/>
            </a:solidFill>
            <a:prstDash val="lgDash"/>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E5CC31FD-A4E9-BA3E-B312-E54AF067AA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716E6988-A305-4E31-24A8-10BB2A9E87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F00736D5-4F47-CC25-192A-A8C17A0B3B1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pSp>
        <p:nvGrpSpPr>
          <p:cNvPr id="17" name="Group 16">
            <a:extLst>
              <a:ext uri="{FF2B5EF4-FFF2-40B4-BE49-F238E27FC236}">
                <a16:creationId xmlns:a16="http://schemas.microsoft.com/office/drawing/2014/main" id="{463AA342-E435-D090-AA99-D72FEEC152C8}"/>
              </a:ext>
            </a:extLst>
          </p:cNvPr>
          <p:cNvGrpSpPr/>
          <p:nvPr/>
        </p:nvGrpSpPr>
        <p:grpSpPr>
          <a:xfrm>
            <a:off x="527870" y="5780283"/>
            <a:ext cx="483062" cy="398873"/>
            <a:chOff x="452648" y="6008640"/>
            <a:chExt cx="483062" cy="398873"/>
          </a:xfrm>
        </p:grpSpPr>
        <p:pic>
          <p:nvPicPr>
            <p:cNvPr id="2" name="Graphic 1" descr="Monitor with solid fill">
              <a:extLst>
                <a:ext uri="{FF2B5EF4-FFF2-40B4-BE49-F238E27FC236}">
                  <a16:creationId xmlns:a16="http://schemas.microsoft.com/office/drawing/2014/main" id="{D7EFFE08-7CE2-CB31-6B16-8BEA4AC43E1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2648" y="6008640"/>
              <a:ext cx="350107" cy="350107"/>
            </a:xfrm>
            <a:prstGeom prst="rect">
              <a:avLst/>
            </a:prstGeom>
          </p:spPr>
        </p:pic>
        <p:pic>
          <p:nvPicPr>
            <p:cNvPr id="4" name="Graphic 3" descr="User with solid fill">
              <a:extLst>
                <a:ext uri="{FF2B5EF4-FFF2-40B4-BE49-F238E27FC236}">
                  <a16:creationId xmlns:a16="http://schemas.microsoft.com/office/drawing/2014/main" id="{3A1955F5-E226-6C25-57C2-DE3D62A828F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9351" y="6121154"/>
              <a:ext cx="286359" cy="286359"/>
            </a:xfrm>
            <a:prstGeom prst="rect">
              <a:avLst/>
            </a:prstGeom>
          </p:spPr>
        </p:pic>
      </p:grpSp>
      <p:pic>
        <p:nvPicPr>
          <p:cNvPr id="5" name="Picture 4" descr="A blue eye with a white circle&#10;&#10;AI-generated content may be incorrect.">
            <a:extLst>
              <a:ext uri="{FF2B5EF4-FFF2-40B4-BE49-F238E27FC236}">
                <a16:creationId xmlns:a16="http://schemas.microsoft.com/office/drawing/2014/main" id="{F3EF51E2-78DF-BC45-F381-B61B9638F57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41628" y="5762645"/>
            <a:ext cx="435668" cy="435668"/>
          </a:xfrm>
          <a:prstGeom prst="rect">
            <a:avLst/>
          </a:prstGeom>
        </p:spPr>
      </p:pic>
      <p:pic>
        <p:nvPicPr>
          <p:cNvPr id="8" name="Picture 7" descr="A yellow and blue triangle sign&#10;&#10;AI-generated content may be incorrect.">
            <a:extLst>
              <a:ext uri="{FF2B5EF4-FFF2-40B4-BE49-F238E27FC236}">
                <a16:creationId xmlns:a16="http://schemas.microsoft.com/office/drawing/2014/main" id="{42B9B60E-B6AF-12CF-BE48-CD925F5BEA1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41050" y="5931471"/>
            <a:ext cx="209557" cy="209557"/>
          </a:xfrm>
          <a:prstGeom prst="rect">
            <a:avLst/>
          </a:prstGeom>
        </p:spPr>
      </p:pic>
      <p:sp>
        <p:nvSpPr>
          <p:cNvPr id="18" name="TextBox 17">
            <a:extLst>
              <a:ext uri="{FF2B5EF4-FFF2-40B4-BE49-F238E27FC236}">
                <a16:creationId xmlns:a16="http://schemas.microsoft.com/office/drawing/2014/main" id="{995BF6E2-33F1-5B1E-2ED3-A6A1A2A3A76B}"/>
              </a:ext>
            </a:extLst>
          </p:cNvPr>
          <p:cNvSpPr txBox="1"/>
          <p:nvPr/>
        </p:nvSpPr>
        <p:spPr>
          <a:xfrm>
            <a:off x="399487" y="5983520"/>
            <a:ext cx="3453161" cy="276999"/>
          </a:xfrm>
          <a:prstGeom prst="rect">
            <a:avLst/>
          </a:prstGeom>
          <a:noFill/>
        </p:spPr>
        <p:txBody>
          <a:bodyPr wrap="square" rtlCol="0">
            <a:spAutoFit/>
          </a:bodyPr>
          <a:lstStyle/>
          <a:p>
            <a:pPr algn="ctr"/>
            <a:r>
              <a:rPr lang="en-US" sz="1200" i="1">
                <a:solidFill>
                  <a:srgbClr val="1B1464"/>
                </a:solidFill>
                <a:latin typeface="Arial" panose="020B0604020202020204" pitchFamily="34" charset="0"/>
                <a:cs typeface="Arial" panose="020B0604020202020204" pitchFamily="34" charset="0"/>
              </a:rPr>
              <a:t>Presence of Viewer</a:t>
            </a:r>
            <a:endParaRPr lang="en-US" sz="1200" i="1">
              <a:solidFill>
                <a:srgbClr val="00C4F6"/>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C62C783-09C6-F633-4229-F6E09FFE1626}"/>
              </a:ext>
            </a:extLst>
          </p:cNvPr>
          <p:cNvSpPr txBox="1"/>
          <p:nvPr/>
        </p:nvSpPr>
        <p:spPr>
          <a:xfrm>
            <a:off x="4301913" y="5984725"/>
            <a:ext cx="3453161" cy="276999"/>
          </a:xfrm>
          <a:prstGeom prst="rect">
            <a:avLst/>
          </a:prstGeom>
          <a:noFill/>
        </p:spPr>
        <p:txBody>
          <a:bodyPr wrap="square" rtlCol="0">
            <a:spAutoFit/>
          </a:bodyPr>
          <a:lstStyle/>
          <a:p>
            <a:pPr algn="ctr"/>
            <a:r>
              <a:rPr lang="en-US" sz="1200" i="1">
                <a:solidFill>
                  <a:srgbClr val="1B1464"/>
                </a:solidFill>
                <a:latin typeface="Arial" panose="020B0604020202020204" pitchFamily="34" charset="0"/>
                <a:cs typeface="Arial" panose="020B0604020202020204" pitchFamily="34" charset="0"/>
              </a:rPr>
              <a:t>Eyes on Screen</a:t>
            </a:r>
            <a:endParaRPr lang="en-US" sz="1200" i="1">
              <a:solidFill>
                <a:srgbClr val="00C4F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86CCE0E-057B-8350-4C94-A8DEFCB3A521}"/>
              </a:ext>
            </a:extLst>
          </p:cNvPr>
          <p:cNvSpPr txBox="1"/>
          <p:nvPr/>
        </p:nvSpPr>
        <p:spPr>
          <a:xfrm>
            <a:off x="8342242" y="5983519"/>
            <a:ext cx="3453161" cy="276999"/>
          </a:xfrm>
          <a:prstGeom prst="rect">
            <a:avLst/>
          </a:prstGeom>
          <a:noFill/>
        </p:spPr>
        <p:txBody>
          <a:bodyPr wrap="square" rtlCol="0">
            <a:spAutoFit/>
          </a:bodyPr>
          <a:lstStyle/>
          <a:p>
            <a:pPr algn="ctr"/>
            <a:r>
              <a:rPr lang="en-US" sz="1200" i="1">
                <a:solidFill>
                  <a:srgbClr val="1B1464"/>
                </a:solidFill>
                <a:latin typeface="Arial" panose="020B0604020202020204" pitchFamily="34" charset="0"/>
                <a:cs typeface="Arial" panose="020B0604020202020204" pitchFamily="34" charset="0"/>
              </a:rPr>
              <a:t>Eyes Stay on Screen</a:t>
            </a:r>
            <a:endParaRPr lang="en-US" sz="1200" i="1">
              <a:solidFill>
                <a:srgbClr val="00C4F6"/>
              </a:solidFill>
              <a:latin typeface="Arial" panose="020B0604020202020204" pitchFamily="34" charset="0"/>
              <a:cs typeface="Arial" panose="020B0604020202020204" pitchFamily="34" charset="0"/>
            </a:endParaRPr>
          </a:p>
        </p:txBody>
      </p:sp>
      <p:pic>
        <p:nvPicPr>
          <p:cNvPr id="25" name="Picture 24" descr="A blue eye with a white circle&#10;&#10;AI-generated content may be incorrect.">
            <a:extLst>
              <a:ext uri="{FF2B5EF4-FFF2-40B4-BE49-F238E27FC236}">
                <a16:creationId xmlns:a16="http://schemas.microsoft.com/office/drawing/2014/main" id="{975C1957-85A2-EC4F-8B85-879ABAFAC68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776" y="5762645"/>
            <a:ext cx="435668" cy="435668"/>
          </a:xfrm>
          <a:prstGeom prst="rect">
            <a:avLst/>
          </a:prstGeom>
        </p:spPr>
      </p:pic>
      <p:pic>
        <p:nvPicPr>
          <p:cNvPr id="9" name="Picture 8" descr="A clock and hourglass on a black background&#10;&#10;AI-generated content may be incorrect.">
            <a:extLst>
              <a:ext uri="{FF2B5EF4-FFF2-40B4-BE49-F238E27FC236}">
                <a16:creationId xmlns:a16="http://schemas.microsoft.com/office/drawing/2014/main" id="{ADF88754-6D7D-5ECA-0D4E-3290409A174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563855" y="5941999"/>
            <a:ext cx="210312" cy="210312"/>
          </a:xfrm>
          <a:prstGeom prst="rect">
            <a:avLst/>
          </a:prstGeom>
        </p:spPr>
      </p:pic>
    </p:spTree>
    <p:extLst>
      <p:ext uri="{BB962C8B-B14F-4D97-AF65-F5344CB8AC3E}">
        <p14:creationId xmlns:p14="http://schemas.microsoft.com/office/powerpoint/2010/main" val="4079804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D9B4-4A67-A862-D883-9C9C47DDFE0F}"/>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668E533-5D9F-A381-AC4F-07A195B127BF}"/>
              </a:ext>
            </a:extLst>
          </p:cNvPr>
          <p:cNvSpPr/>
          <p:nvPr/>
        </p:nvSpPr>
        <p:spPr>
          <a:xfrm>
            <a:off x="161987" y="428839"/>
            <a:ext cx="118572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Seemingly small advertising decisions can lead to big impact, emphasizing that platform matters for compounding attention growth</a:t>
            </a:r>
          </a:p>
        </p:txBody>
      </p:sp>
      <p:sp>
        <p:nvSpPr>
          <p:cNvPr id="6" name="Rectangle 5">
            <a:extLst>
              <a:ext uri="{FF2B5EF4-FFF2-40B4-BE49-F238E27FC236}">
                <a16:creationId xmlns:a16="http://schemas.microsoft.com/office/drawing/2014/main" id="{46E8B473-83C5-5737-6556-CC75E3EFB1FD}"/>
              </a:ext>
            </a:extLst>
          </p:cNvPr>
          <p:cNvSpPr/>
          <p:nvPr/>
        </p:nvSpPr>
        <p:spPr>
          <a:xfrm>
            <a:off x="746341" y="2164838"/>
            <a:ext cx="3210535" cy="387392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64D371-86F8-F78F-2CA0-6EAA76BC089A}"/>
              </a:ext>
            </a:extLst>
          </p:cNvPr>
          <p:cNvSpPr txBox="1"/>
          <p:nvPr/>
        </p:nvSpPr>
        <p:spPr>
          <a:xfrm>
            <a:off x="746340" y="4663967"/>
            <a:ext cx="32105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mn-cs"/>
              </a:rPr>
              <a:t>more likely to be </a:t>
            </a: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mn-cs"/>
              </a:rPr>
              <a:t>in the</a:t>
            </a:r>
            <a:b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mn-cs"/>
              </a:rPr>
            </a:b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mn-cs"/>
              </a:rPr>
              <a:t>room when the TV is on</a:t>
            </a:r>
          </a:p>
        </p:txBody>
      </p:sp>
      <p:sp>
        <p:nvSpPr>
          <p:cNvPr id="10" name="TextBox 9">
            <a:extLst>
              <a:ext uri="{FF2B5EF4-FFF2-40B4-BE49-F238E27FC236}">
                <a16:creationId xmlns:a16="http://schemas.microsoft.com/office/drawing/2014/main" id="{8E3A8857-ABDC-EF04-A564-C07CBB0995F9}"/>
              </a:ext>
            </a:extLst>
          </p:cNvPr>
          <p:cNvSpPr txBox="1"/>
          <p:nvPr/>
        </p:nvSpPr>
        <p:spPr>
          <a:xfrm>
            <a:off x="899881" y="3553994"/>
            <a:ext cx="290345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4F6"/>
                </a:solidFill>
                <a:effectLst/>
                <a:uLnTx/>
                <a:uFillTx/>
                <a:latin typeface="Arial" panose="020B0604020202020204" pitchFamily="34" charset="0"/>
                <a:ea typeface="Open Sans" panose="020B0606030504020204" pitchFamily="34" charset="0"/>
                <a:cs typeface="+mn-cs"/>
              </a:rPr>
              <a:t>+5%</a:t>
            </a:r>
            <a:r>
              <a:rPr kumimoji="0" lang="en-US" sz="3600" b="0" i="0" u="none" strike="noStrike" kern="1200" cap="none" spc="0" normalizeH="0" baseline="0" noProof="0">
                <a:ln>
                  <a:noFill/>
                </a:ln>
                <a:solidFill>
                  <a:srgbClr val="00C4F6"/>
                </a:solidFill>
                <a:effectLst/>
                <a:uLnTx/>
                <a:uFillTx/>
                <a:latin typeface="Calibri" panose="020F0502020204030204"/>
                <a:ea typeface="+mn-ea"/>
                <a:cs typeface="+mn-cs"/>
              </a:rPr>
              <a:t> </a:t>
            </a:r>
          </a:p>
        </p:txBody>
      </p:sp>
      <p:sp>
        <p:nvSpPr>
          <p:cNvPr id="12" name="Rectangle 11">
            <a:extLst>
              <a:ext uri="{FF2B5EF4-FFF2-40B4-BE49-F238E27FC236}">
                <a16:creationId xmlns:a16="http://schemas.microsoft.com/office/drawing/2014/main" id="{66CF5FDC-BBAE-1719-096C-22779C40AE44}"/>
              </a:ext>
            </a:extLst>
          </p:cNvPr>
          <p:cNvSpPr/>
          <p:nvPr/>
        </p:nvSpPr>
        <p:spPr>
          <a:xfrm>
            <a:off x="4490733" y="2164187"/>
            <a:ext cx="3210535" cy="387392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C18B23-1DF6-B819-77DE-D9423AFE5B4F}"/>
              </a:ext>
            </a:extLst>
          </p:cNvPr>
          <p:cNvSpPr txBox="1"/>
          <p:nvPr/>
        </p:nvSpPr>
        <p:spPr>
          <a:xfrm>
            <a:off x="4490732" y="4663967"/>
            <a:ext cx="321053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mn-cs"/>
              </a:rPr>
              <a:t>more likely to </a:t>
            </a: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mn-cs"/>
              </a:rPr>
              <a:t>have their eyes on screen</a:t>
            </a:r>
            <a:endPar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875CE56E-5888-8F07-2948-2996DD86C9FC}"/>
              </a:ext>
            </a:extLst>
          </p:cNvPr>
          <p:cNvSpPr txBox="1"/>
          <p:nvPr/>
        </p:nvSpPr>
        <p:spPr>
          <a:xfrm>
            <a:off x="4643798" y="3553994"/>
            <a:ext cx="290440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4F6"/>
                </a:solidFill>
                <a:effectLst/>
                <a:uLnTx/>
                <a:uFillTx/>
                <a:latin typeface="Arial" panose="020B0604020202020204" pitchFamily="34" charset="0"/>
                <a:ea typeface="Open Sans" panose="020B0606030504020204" pitchFamily="34" charset="0"/>
                <a:cs typeface="+mn-cs"/>
              </a:rPr>
              <a:t>+14%</a:t>
            </a:r>
          </a:p>
        </p:txBody>
      </p:sp>
      <p:sp>
        <p:nvSpPr>
          <p:cNvPr id="18" name="Rectangle 17">
            <a:extLst>
              <a:ext uri="{FF2B5EF4-FFF2-40B4-BE49-F238E27FC236}">
                <a16:creationId xmlns:a16="http://schemas.microsoft.com/office/drawing/2014/main" id="{7E5A1B56-D2C9-2BED-616A-355F2557257F}"/>
              </a:ext>
            </a:extLst>
          </p:cNvPr>
          <p:cNvSpPr/>
          <p:nvPr/>
        </p:nvSpPr>
        <p:spPr>
          <a:xfrm>
            <a:off x="8235125" y="2164187"/>
            <a:ext cx="3210535" cy="387392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FD0D74D-3397-8A3E-19C3-FDE6C8679A83}"/>
              </a:ext>
            </a:extLst>
          </p:cNvPr>
          <p:cNvSpPr txBox="1"/>
          <p:nvPr/>
        </p:nvSpPr>
        <p:spPr>
          <a:xfrm>
            <a:off x="8554445" y="4663967"/>
            <a:ext cx="2737675" cy="646331"/>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600">
                <a:solidFill>
                  <a:srgbClr val="1B1464"/>
                </a:solidFill>
                <a:latin typeface="Helvetica" panose="020B0403020202020204" pitchFamily="34" charset="0"/>
              </a:defRPr>
            </a:lvl1pPr>
          </a:lstStyle>
          <a:p>
            <a:r>
              <a:rPr lang="en-US" sz="1800">
                <a:latin typeface="Arial" panose="020B0604020202020204" pitchFamily="34" charset="0"/>
              </a:rPr>
              <a:t>more likely to </a:t>
            </a:r>
            <a:r>
              <a:rPr lang="en-US" sz="1800" b="1">
                <a:latin typeface="Arial" panose="020B0604020202020204" pitchFamily="34" charset="0"/>
              </a:rPr>
              <a:t>keep</a:t>
            </a:r>
            <a:br>
              <a:rPr lang="en-US" sz="1800" b="1">
                <a:latin typeface="Arial" panose="020B0604020202020204" pitchFamily="34" charset="0"/>
              </a:rPr>
            </a:br>
            <a:r>
              <a:rPr lang="en-US" sz="1800" b="1">
                <a:latin typeface="Arial" panose="020B0604020202020204" pitchFamily="34" charset="0"/>
              </a:rPr>
              <a:t>their eyes on screen</a:t>
            </a:r>
          </a:p>
        </p:txBody>
      </p:sp>
      <p:sp>
        <p:nvSpPr>
          <p:cNvPr id="30" name="TextBox 29">
            <a:extLst>
              <a:ext uri="{FF2B5EF4-FFF2-40B4-BE49-F238E27FC236}">
                <a16:creationId xmlns:a16="http://schemas.microsoft.com/office/drawing/2014/main" id="{6A52AB4C-3FDF-55B7-544F-A7466E02F455}"/>
              </a:ext>
            </a:extLst>
          </p:cNvPr>
          <p:cNvSpPr txBox="1"/>
          <p:nvPr/>
        </p:nvSpPr>
        <p:spPr>
          <a:xfrm>
            <a:off x="8388665" y="3553994"/>
            <a:ext cx="290345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4F6"/>
                </a:solidFill>
                <a:effectLst/>
                <a:uLnTx/>
                <a:uFillTx/>
                <a:latin typeface="Arial" panose="020B0604020202020204" pitchFamily="34" charset="0"/>
                <a:ea typeface="Open Sans" panose="020B0606030504020204" pitchFamily="34" charset="0"/>
                <a:cs typeface="+mn-cs"/>
              </a:rPr>
              <a:t>+18%</a:t>
            </a:r>
            <a:r>
              <a:rPr kumimoji="0" lang="en-US" sz="4400" b="0" i="0" u="none" strike="noStrike" kern="1200" cap="none" spc="0" normalizeH="0" baseline="0" noProof="0">
                <a:ln>
                  <a:noFill/>
                </a:ln>
                <a:solidFill>
                  <a:srgbClr val="00C4F6"/>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45AD4E0D-27D7-874C-A7C7-14FE110C0DC7}"/>
              </a:ext>
            </a:extLst>
          </p:cNvPr>
          <p:cNvSpPr txBox="1"/>
          <p:nvPr/>
        </p:nvSpPr>
        <p:spPr>
          <a:xfrm>
            <a:off x="-2922" y="1757719"/>
            <a:ext cx="12192000" cy="338554"/>
          </a:xfrm>
          <a:prstGeom prst="rect">
            <a:avLst/>
          </a:prstGeom>
          <a:noFill/>
        </p:spPr>
        <p:txBody>
          <a:bodyPr wrap="square" lIns="91440" tIns="45720" rIns="91440" bIns="45720" rtlCol="0" anchor="t">
            <a:spAutoFit/>
          </a:bodyPr>
          <a:lstStyle/>
          <a:p>
            <a:pPr algn="ctr">
              <a:defRPr/>
            </a:pPr>
            <a:r>
              <a:rPr kumimoji="0" lang="en-US" sz="16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Average Premium Video Platform Lift vs YouTube on CTV</a:t>
            </a:r>
            <a:endParaRPr lang="en-US" sz="1600" b="1" u="sng">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13FFCF9-0E65-AE0B-8190-CBF8FAD6DE6B}"/>
              </a:ext>
            </a:extLst>
          </p:cNvPr>
          <p:cNvSpPr txBox="1"/>
          <p:nvPr/>
        </p:nvSpPr>
        <p:spPr>
          <a:xfrm>
            <a:off x="524076" y="5683453"/>
            <a:ext cx="3453161"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a:solidFill>
                  <a:srgbClr val="00C4F6"/>
                </a:solidFill>
                <a:latin typeface="Arial" panose="020B0604020202020204" pitchFamily="34" charset="0"/>
                <a:cs typeface="Arial" panose="020B0604020202020204" pitchFamily="34" charset="0"/>
              </a:rPr>
              <a:t>Max PVP </a:t>
            </a:r>
            <a:r>
              <a:rPr lang="en-US" b="1">
                <a:solidFill>
                  <a:srgbClr val="ED3C8D"/>
                </a:solidFill>
                <a:latin typeface="Arial" panose="020B0604020202020204" pitchFamily="34" charset="0"/>
                <a:cs typeface="Arial" panose="020B0604020202020204" pitchFamily="34" charset="0"/>
              </a:rPr>
              <a:t>vs YT</a:t>
            </a:r>
            <a:r>
              <a:rPr lang="en-US" b="1">
                <a:solidFill>
                  <a:srgbClr val="1B1464"/>
                </a:solidFill>
                <a:latin typeface="Arial" panose="020B0604020202020204" pitchFamily="34" charset="0"/>
                <a:cs typeface="Arial" panose="020B0604020202020204" pitchFamily="34" charset="0"/>
              </a:rPr>
              <a:t> : </a:t>
            </a:r>
            <a:r>
              <a:rPr lang="en-US" b="1">
                <a:solidFill>
                  <a:srgbClr val="00C4F6"/>
                </a:solidFill>
                <a:latin typeface="Arial" panose="020B0604020202020204" pitchFamily="34" charset="0"/>
                <a:cs typeface="Arial" panose="020B0604020202020204" pitchFamily="34" charset="0"/>
              </a:rPr>
              <a:t>+20%</a:t>
            </a:r>
          </a:p>
        </p:txBody>
      </p:sp>
      <p:sp>
        <p:nvSpPr>
          <p:cNvPr id="3" name="TextBox 2">
            <a:extLst>
              <a:ext uri="{FF2B5EF4-FFF2-40B4-BE49-F238E27FC236}">
                <a16:creationId xmlns:a16="http://schemas.microsoft.com/office/drawing/2014/main" id="{185B288A-12BA-80D6-2FF2-E6B282EB18A3}"/>
              </a:ext>
            </a:extLst>
          </p:cNvPr>
          <p:cNvSpPr txBox="1"/>
          <p:nvPr/>
        </p:nvSpPr>
        <p:spPr>
          <a:xfrm>
            <a:off x="4511094" y="5685243"/>
            <a:ext cx="3431014"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a:solidFill>
                  <a:srgbClr val="00C4F6"/>
                </a:solidFill>
                <a:latin typeface="Arial" panose="020B0604020202020204" pitchFamily="34" charset="0"/>
                <a:cs typeface="Arial" panose="020B0604020202020204" pitchFamily="34" charset="0"/>
              </a:rPr>
              <a:t>Max PVP</a:t>
            </a:r>
            <a:r>
              <a:rPr lang="en-US" b="1">
                <a:solidFill>
                  <a:srgbClr val="1B1464"/>
                </a:solidFill>
                <a:latin typeface="Arial" panose="020B0604020202020204" pitchFamily="34" charset="0"/>
                <a:cs typeface="Arial" panose="020B0604020202020204" pitchFamily="34" charset="0"/>
              </a:rPr>
              <a:t> </a:t>
            </a:r>
            <a:r>
              <a:rPr lang="en-US" b="1">
                <a:solidFill>
                  <a:srgbClr val="ED3C8D"/>
                </a:solidFill>
                <a:latin typeface="Arial" panose="020B0604020202020204" pitchFamily="34" charset="0"/>
                <a:cs typeface="Arial" panose="020B0604020202020204" pitchFamily="34" charset="0"/>
              </a:rPr>
              <a:t>vs YT </a:t>
            </a:r>
            <a:r>
              <a:rPr lang="en-US" b="1">
                <a:solidFill>
                  <a:srgbClr val="1B1464"/>
                </a:solidFill>
                <a:latin typeface="Arial" panose="020B0604020202020204" pitchFamily="34" charset="0"/>
                <a:cs typeface="Arial" panose="020B0604020202020204" pitchFamily="34" charset="0"/>
              </a:rPr>
              <a:t>: </a:t>
            </a:r>
            <a:r>
              <a:rPr lang="en-US" b="1">
                <a:solidFill>
                  <a:srgbClr val="00C4F6"/>
                </a:solidFill>
                <a:latin typeface="Arial" panose="020B0604020202020204" pitchFamily="34" charset="0"/>
                <a:cs typeface="Arial" panose="020B0604020202020204" pitchFamily="34" charset="0"/>
              </a:rPr>
              <a:t>+33%</a:t>
            </a:r>
          </a:p>
        </p:txBody>
      </p:sp>
      <p:sp>
        <p:nvSpPr>
          <p:cNvPr id="8" name="TextBox 7">
            <a:extLst>
              <a:ext uri="{FF2B5EF4-FFF2-40B4-BE49-F238E27FC236}">
                <a16:creationId xmlns:a16="http://schemas.microsoft.com/office/drawing/2014/main" id="{9B7E1532-1D6B-3CCB-420B-1CB09C42369F}"/>
              </a:ext>
            </a:extLst>
          </p:cNvPr>
          <p:cNvSpPr txBox="1"/>
          <p:nvPr/>
        </p:nvSpPr>
        <p:spPr>
          <a:xfrm>
            <a:off x="8236910" y="5683453"/>
            <a:ext cx="3431014"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a:solidFill>
                  <a:srgbClr val="00C4F6"/>
                </a:solidFill>
                <a:latin typeface="Arial" panose="020B0604020202020204" pitchFamily="34" charset="0"/>
                <a:cs typeface="Arial" panose="020B0604020202020204" pitchFamily="34" charset="0"/>
              </a:rPr>
              <a:t>Max PVP </a:t>
            </a:r>
            <a:r>
              <a:rPr lang="en-US" b="1">
                <a:solidFill>
                  <a:srgbClr val="ED3C8D"/>
                </a:solidFill>
                <a:latin typeface="Arial" panose="020B0604020202020204" pitchFamily="34" charset="0"/>
                <a:cs typeface="Arial" panose="020B0604020202020204" pitchFamily="34" charset="0"/>
              </a:rPr>
              <a:t>vs YT </a:t>
            </a:r>
            <a:r>
              <a:rPr lang="en-US" b="1">
                <a:solidFill>
                  <a:srgbClr val="1B1464"/>
                </a:solidFill>
                <a:latin typeface="Arial" panose="020B0604020202020204" pitchFamily="34" charset="0"/>
                <a:cs typeface="Arial" panose="020B0604020202020204" pitchFamily="34" charset="0"/>
              </a:rPr>
              <a:t>: </a:t>
            </a:r>
            <a:r>
              <a:rPr lang="en-US" b="1">
                <a:solidFill>
                  <a:srgbClr val="00C4F6"/>
                </a:solidFill>
                <a:latin typeface="Arial" panose="020B0604020202020204" pitchFamily="34" charset="0"/>
                <a:cs typeface="Arial" panose="020B0604020202020204" pitchFamily="34" charset="0"/>
              </a:rPr>
              <a:t>+88%</a:t>
            </a:r>
          </a:p>
        </p:txBody>
      </p:sp>
      <p:sp>
        <p:nvSpPr>
          <p:cNvPr id="11" name="TextBox 10">
            <a:extLst>
              <a:ext uri="{FF2B5EF4-FFF2-40B4-BE49-F238E27FC236}">
                <a16:creationId xmlns:a16="http://schemas.microsoft.com/office/drawing/2014/main" id="{EC35FC48-9FB9-4B8E-2DA4-C4EF6DFC0891}"/>
              </a:ext>
            </a:extLst>
          </p:cNvPr>
          <p:cNvSpPr txBox="1"/>
          <p:nvPr/>
        </p:nvSpPr>
        <p:spPr>
          <a:xfrm>
            <a:off x="573460" y="6223742"/>
            <a:ext cx="11489000" cy="338554"/>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 – June 2025. P2+. </a:t>
            </a:r>
            <a:r>
              <a:rPr lang="en-US" sz="800">
                <a:solidFill>
                  <a:srgbClr val="1B1464"/>
                </a:solidFill>
              </a:rPr>
              <a:t>Premium Video Platforms represent an average of the 21 Premium Video Platforms. </a:t>
            </a:r>
            <a:r>
              <a:rPr lang="en-US" sz="800">
                <a:solidFill>
                  <a:srgbClr val="1B1464"/>
                </a:solidFill>
                <a:latin typeface="Arial" panose="020B0604020202020204" pitchFamily="34" charset="0"/>
              </a:rPr>
              <a:t>Weighted based on duration of session. | *PVP refers to Premium Video Platforms. Max PVP means the Premium Video Platform with the highest index.</a:t>
            </a:r>
          </a:p>
        </p:txBody>
      </p:sp>
      <p:cxnSp>
        <p:nvCxnSpPr>
          <p:cNvPr id="17" name="Straight Connector 16">
            <a:extLst>
              <a:ext uri="{FF2B5EF4-FFF2-40B4-BE49-F238E27FC236}">
                <a16:creationId xmlns:a16="http://schemas.microsoft.com/office/drawing/2014/main" id="{976AE5D4-C21E-BFC8-FA9C-2D3F621A3D19}"/>
              </a:ext>
            </a:extLst>
          </p:cNvPr>
          <p:cNvCxnSpPr/>
          <p:nvPr/>
        </p:nvCxnSpPr>
        <p:spPr>
          <a:xfrm>
            <a:off x="865763" y="5587297"/>
            <a:ext cx="2937573" cy="0"/>
          </a:xfrm>
          <a:prstGeom prst="line">
            <a:avLst/>
          </a:prstGeom>
          <a:ln>
            <a:solidFill>
              <a:srgbClr val="1B1464"/>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4087E03-7269-8C34-1F1D-AC5D7039B639}"/>
              </a:ext>
            </a:extLst>
          </p:cNvPr>
          <p:cNvCxnSpPr/>
          <p:nvPr/>
        </p:nvCxnSpPr>
        <p:spPr>
          <a:xfrm>
            <a:off x="4610629" y="5587297"/>
            <a:ext cx="2937573" cy="0"/>
          </a:xfrm>
          <a:prstGeom prst="line">
            <a:avLst/>
          </a:prstGeom>
          <a:ln>
            <a:solidFill>
              <a:srgbClr val="1B1464"/>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E8FC9C5-0639-21A6-07BE-9EF277A03F47}"/>
              </a:ext>
            </a:extLst>
          </p:cNvPr>
          <p:cNvCxnSpPr/>
          <p:nvPr/>
        </p:nvCxnSpPr>
        <p:spPr>
          <a:xfrm>
            <a:off x="8371604" y="5577123"/>
            <a:ext cx="2937573" cy="0"/>
          </a:xfrm>
          <a:prstGeom prst="line">
            <a:avLst/>
          </a:prstGeom>
          <a:ln>
            <a:solidFill>
              <a:srgbClr val="1B1464"/>
            </a:solidFill>
            <a:prstDash val="sysDash"/>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55964407-0B6E-30EB-4F50-9556616FE4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2" name="Slide Number Placeholder 5">
            <a:extLst>
              <a:ext uri="{FF2B5EF4-FFF2-40B4-BE49-F238E27FC236}">
                <a16:creationId xmlns:a16="http://schemas.microsoft.com/office/drawing/2014/main" id="{1BC7E034-1BAE-C8E8-897D-235F69508C8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05D8A72A-473C-1CB8-DFDA-E1E1C04E786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pic>
        <p:nvPicPr>
          <p:cNvPr id="4" name="Graphic 3" descr="Monitor with solid fill">
            <a:extLst>
              <a:ext uri="{FF2B5EF4-FFF2-40B4-BE49-F238E27FC236}">
                <a16:creationId xmlns:a16="http://schemas.microsoft.com/office/drawing/2014/main" id="{96BAE2D6-C9ED-500A-0099-50A159DE89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98257" y="2057991"/>
            <a:ext cx="1459509" cy="1459509"/>
          </a:xfrm>
          <a:prstGeom prst="rect">
            <a:avLst/>
          </a:prstGeom>
        </p:spPr>
      </p:pic>
      <p:pic>
        <p:nvPicPr>
          <p:cNvPr id="5" name="Graphic 4" descr="User with solid fill">
            <a:extLst>
              <a:ext uri="{FF2B5EF4-FFF2-40B4-BE49-F238E27FC236}">
                <a16:creationId xmlns:a16="http://schemas.microsoft.com/office/drawing/2014/main" id="{45A2DFD3-1C32-18B1-87FD-3E3732CB5B1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79257" y="2503115"/>
            <a:ext cx="1193760" cy="1193760"/>
          </a:xfrm>
          <a:prstGeom prst="rect">
            <a:avLst/>
          </a:prstGeom>
        </p:spPr>
      </p:pic>
      <p:pic>
        <p:nvPicPr>
          <p:cNvPr id="9" name="Picture 8" descr="A blue eye with a white circle&#10;&#10;AI-generated content may be incorrect.">
            <a:extLst>
              <a:ext uri="{FF2B5EF4-FFF2-40B4-BE49-F238E27FC236}">
                <a16:creationId xmlns:a16="http://schemas.microsoft.com/office/drawing/2014/main" id="{29070F3A-11EB-66A5-D5BC-9584EFC494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36252" y="2030171"/>
            <a:ext cx="1591338" cy="1591338"/>
          </a:xfrm>
          <a:prstGeom prst="rect">
            <a:avLst/>
          </a:prstGeom>
        </p:spPr>
      </p:pic>
      <p:pic>
        <p:nvPicPr>
          <p:cNvPr id="26" name="Picture 25" descr="A yellow and blue triangle sign&#10;&#10;AI-generated content may be incorrect.">
            <a:extLst>
              <a:ext uri="{FF2B5EF4-FFF2-40B4-BE49-F238E27FC236}">
                <a16:creationId xmlns:a16="http://schemas.microsoft.com/office/drawing/2014/main" id="{BCE62135-65C0-5E7B-D465-C4FEAD65ADE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54597" y="2624612"/>
            <a:ext cx="846418" cy="846418"/>
          </a:xfrm>
          <a:prstGeom prst="rect">
            <a:avLst/>
          </a:prstGeom>
        </p:spPr>
      </p:pic>
      <p:pic>
        <p:nvPicPr>
          <p:cNvPr id="28" name="Picture 27" descr="A blue eye with a white circle&#10;&#10;AI-generated content may be incorrect.">
            <a:extLst>
              <a:ext uri="{FF2B5EF4-FFF2-40B4-BE49-F238E27FC236}">
                <a16:creationId xmlns:a16="http://schemas.microsoft.com/office/drawing/2014/main" id="{7C2F13C6-BAD8-67A3-21EF-5F391094E0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42510" y="2028381"/>
            <a:ext cx="1591338" cy="1591338"/>
          </a:xfrm>
          <a:prstGeom prst="rect">
            <a:avLst/>
          </a:prstGeom>
        </p:spPr>
      </p:pic>
      <p:pic>
        <p:nvPicPr>
          <p:cNvPr id="32" name="Picture 31" descr="A clock and hourglass on a black background&#10;&#10;AI-generated content may be incorrect.">
            <a:extLst>
              <a:ext uri="{FF2B5EF4-FFF2-40B4-BE49-F238E27FC236}">
                <a16:creationId xmlns:a16="http://schemas.microsoft.com/office/drawing/2014/main" id="{FAA494B6-9155-AA61-117C-80F02F3087A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057225" y="2684566"/>
            <a:ext cx="696227" cy="696227"/>
          </a:xfrm>
          <a:prstGeom prst="rect">
            <a:avLst/>
          </a:prstGeom>
        </p:spPr>
      </p:pic>
    </p:spTree>
    <p:extLst>
      <p:ext uri="{BB962C8B-B14F-4D97-AF65-F5344CB8AC3E}">
        <p14:creationId xmlns:p14="http://schemas.microsoft.com/office/powerpoint/2010/main" val="2689515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73815536-BCEE-2991-729E-AA4D1EACABD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F0099A0-0F80-AFB9-9423-1455F634EC6A}"/>
              </a:ext>
            </a:extLst>
          </p:cNvPr>
          <p:cNvSpPr/>
          <p:nvPr/>
        </p:nvSpPr>
        <p:spPr>
          <a:xfrm>
            <a:off x="167639" y="456111"/>
            <a:ext cx="11856720" cy="892552"/>
          </a:xfrm>
          <a:prstGeom prst="rect">
            <a:avLst/>
          </a:prstGeom>
        </p:spPr>
        <p:txBody>
          <a:bodyPr wrap="square">
            <a:spAutoFit/>
          </a:bodyPr>
          <a:lstStyle/>
          <a:p>
            <a:pPr lvl="0">
              <a:defRPr/>
            </a:pPr>
            <a:r>
              <a:rPr lang="en-US" sz="2600" b="1">
                <a:solidFill>
                  <a:schemeClr val="bg1"/>
                </a:solidFill>
                <a:latin typeface="Arial" panose="020B0604020202020204" pitchFamily="34" charset="0"/>
                <a:ea typeface="Calibri" panose="020F0502020204030204" pitchFamily="34" charset="0"/>
              </a:rPr>
              <a:t>Premium Video Platforms dominate </a:t>
            </a:r>
            <a:r>
              <a:rPr lang="en-US" sz="2600" b="1">
                <a:solidFill>
                  <a:srgbClr val="4EBEA4"/>
                </a:solidFill>
                <a:latin typeface="Arial" panose="020B0604020202020204" pitchFamily="34" charset="0"/>
                <a:ea typeface="Calibri" panose="020F0502020204030204" pitchFamily="34" charset="0"/>
              </a:rPr>
              <a:t>long-form content,</a:t>
            </a:r>
            <a:r>
              <a:rPr lang="en-US" sz="2600" b="1">
                <a:solidFill>
                  <a:schemeClr val="bg1"/>
                </a:solidFill>
                <a:latin typeface="Arial" panose="020B0604020202020204" pitchFamily="34" charset="0"/>
                <a:ea typeface="Calibri" panose="020F0502020204030204" pitchFamily="34" charset="0"/>
              </a:rPr>
              <a:t> driving higher attention and consistent engagement on CTV</a:t>
            </a:r>
            <a:endParaRPr lang="en-US" sz="2600" b="1">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4F662CC9-82A8-466F-5B81-41916B11EFE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09362E4B-2AEF-79BA-4B70-5B200D1E50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3BE814BD-4D80-8FE2-7C34-DDBDD7749A5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Rounded Rectangle 80">
            <a:extLst>
              <a:ext uri="{FF2B5EF4-FFF2-40B4-BE49-F238E27FC236}">
                <a16:creationId xmlns:a16="http://schemas.microsoft.com/office/drawing/2014/main" id="{B7510851-5A14-9039-3E63-FD6BDB35315D}"/>
              </a:ext>
            </a:extLst>
          </p:cNvPr>
          <p:cNvSpPr/>
          <p:nvPr/>
        </p:nvSpPr>
        <p:spPr>
          <a:xfrm>
            <a:off x="372014" y="2329304"/>
            <a:ext cx="3434176" cy="3205742"/>
          </a:xfrm>
          <a:prstGeom prst="roundRect">
            <a:avLst>
              <a:gd name="adj" fmla="val 6650"/>
            </a:avLst>
          </a:prstGeom>
          <a:solidFill>
            <a:srgbClr val="E2E8F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1600">
              <a:solidFill>
                <a:prstClr val="white"/>
              </a:solidFill>
              <a:latin typeface="Arial" panose="020B0604020202020204" pitchFamily="34" charset="0"/>
            </a:endParaRPr>
          </a:p>
        </p:txBody>
      </p:sp>
      <p:sp>
        <p:nvSpPr>
          <p:cNvPr id="18" name="Rounded Rectangle 80">
            <a:extLst>
              <a:ext uri="{FF2B5EF4-FFF2-40B4-BE49-F238E27FC236}">
                <a16:creationId xmlns:a16="http://schemas.microsoft.com/office/drawing/2014/main" id="{F5D3E61C-56C4-03DB-A761-FAB6654098F0}"/>
              </a:ext>
            </a:extLst>
          </p:cNvPr>
          <p:cNvSpPr/>
          <p:nvPr/>
        </p:nvSpPr>
        <p:spPr>
          <a:xfrm>
            <a:off x="4378912" y="2329304"/>
            <a:ext cx="3434176" cy="3205742"/>
          </a:xfrm>
          <a:prstGeom prst="roundRect">
            <a:avLst>
              <a:gd name="adj" fmla="val 6650"/>
            </a:avLst>
          </a:prstGeom>
          <a:solidFill>
            <a:srgbClr val="E2E8F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1600">
              <a:solidFill>
                <a:prstClr val="white"/>
              </a:solidFill>
              <a:latin typeface="Arial" panose="020B0604020202020204" pitchFamily="34" charset="0"/>
            </a:endParaRPr>
          </a:p>
        </p:txBody>
      </p:sp>
      <p:sp>
        <p:nvSpPr>
          <p:cNvPr id="19" name="Rounded Rectangle 80">
            <a:extLst>
              <a:ext uri="{FF2B5EF4-FFF2-40B4-BE49-F238E27FC236}">
                <a16:creationId xmlns:a16="http://schemas.microsoft.com/office/drawing/2014/main" id="{E0B50AD3-955C-F292-D805-B39DBEF15425}"/>
              </a:ext>
            </a:extLst>
          </p:cNvPr>
          <p:cNvSpPr/>
          <p:nvPr/>
        </p:nvSpPr>
        <p:spPr>
          <a:xfrm>
            <a:off x="8385810" y="2308608"/>
            <a:ext cx="3434176" cy="3205742"/>
          </a:xfrm>
          <a:prstGeom prst="roundRect">
            <a:avLst>
              <a:gd name="adj" fmla="val 6650"/>
            </a:avLst>
          </a:prstGeom>
          <a:solidFill>
            <a:srgbClr val="4EBEA4"/>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6460D75F-A638-3FAD-F670-5DD30474C405}"/>
              </a:ext>
            </a:extLst>
          </p:cNvPr>
          <p:cNvSpPr txBox="1"/>
          <p:nvPr/>
        </p:nvSpPr>
        <p:spPr>
          <a:xfrm>
            <a:off x="621282" y="3911479"/>
            <a:ext cx="2931256" cy="1200329"/>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defPPr>
              <a:defRPr lang="en-US"/>
            </a:defPPr>
            <a:lvl1pPr algn="ctr">
              <a:defRPr sz="2400" b="1">
                <a:solidFill>
                  <a:srgbClr val="ACBDCE"/>
                </a:solidFill>
                <a:latin typeface="Helvetica" panose="020B040302020202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rial" panose="020B0604020202020204" pitchFamily="34" charset="0"/>
              </a:rPr>
              <a:t>Household Value lives on Premium Video Platforms</a:t>
            </a:r>
          </a:p>
        </p:txBody>
      </p:sp>
      <p:sp>
        <p:nvSpPr>
          <p:cNvPr id="22" name="TextBox 21">
            <a:extLst>
              <a:ext uri="{FF2B5EF4-FFF2-40B4-BE49-F238E27FC236}">
                <a16:creationId xmlns:a16="http://schemas.microsoft.com/office/drawing/2014/main" id="{FF68C996-31C2-DEEA-1790-C22C93768E43}"/>
              </a:ext>
            </a:extLst>
          </p:cNvPr>
          <p:cNvSpPr txBox="1"/>
          <p:nvPr/>
        </p:nvSpPr>
        <p:spPr>
          <a:xfrm>
            <a:off x="4378912" y="3911479"/>
            <a:ext cx="3434176" cy="1200329"/>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defPPr>
              <a:defRPr lang="en-US"/>
            </a:defPPr>
            <a:lvl1pPr algn="ctr">
              <a:defRPr sz="2400" b="1">
                <a:solidFill>
                  <a:srgbClr val="ACBDCE"/>
                </a:solidFill>
                <a:latin typeface="Helvetica" panose="020B040302020202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rial" panose="020B0604020202020204" pitchFamily="34" charset="0"/>
              </a:rPr>
              <a:t>Premium Video Platforms Drive More Consistent Attention</a:t>
            </a:r>
          </a:p>
        </p:txBody>
      </p:sp>
      <p:sp>
        <p:nvSpPr>
          <p:cNvPr id="23" name="TextBox 22">
            <a:extLst>
              <a:ext uri="{FF2B5EF4-FFF2-40B4-BE49-F238E27FC236}">
                <a16:creationId xmlns:a16="http://schemas.microsoft.com/office/drawing/2014/main" id="{5DCF7D31-B5A6-990D-F5B1-8032904602FC}"/>
              </a:ext>
            </a:extLst>
          </p:cNvPr>
          <p:cNvSpPr txBox="1"/>
          <p:nvPr/>
        </p:nvSpPr>
        <p:spPr>
          <a:xfrm>
            <a:off x="8417905" y="3907834"/>
            <a:ext cx="3369983" cy="1569660"/>
          </a:xfrm>
          <a:prstGeom prst="rect">
            <a:avLst/>
          </a:prstGeom>
          <a:noFill/>
        </p:spPr>
        <p:txBody>
          <a:bodyPr wrap="square" rtlCol="0">
            <a:spAutoFit/>
          </a:bodyPr>
          <a:lstStyle>
            <a:defPPr>
              <a:defRPr lang="en-US"/>
            </a:defPPr>
            <a:lvl1pPr algn="ctr">
              <a:defRPr sz="2400" b="1">
                <a:solidFill>
                  <a:srgbClr val="1B1464"/>
                </a:solidFill>
                <a:latin typeface="Helvetica" pitchFamily="2" charset="0"/>
              </a:defRPr>
            </a:lvl1pPr>
          </a:lstStyle>
          <a:p>
            <a:r>
              <a:rPr lang="en-US">
                <a:latin typeface="Arial" panose="020B0604020202020204" pitchFamily="34" charset="0"/>
              </a:rPr>
              <a:t>Brand Impact Thrives Across Premium Video Platform</a:t>
            </a:r>
          </a:p>
          <a:p>
            <a:r>
              <a:rPr lang="en-US">
                <a:latin typeface="Arial" panose="020B0604020202020204" pitchFamily="34" charset="0"/>
              </a:rPr>
              <a:t>Session Lengths</a:t>
            </a:r>
          </a:p>
        </p:txBody>
      </p:sp>
      <p:pic>
        <p:nvPicPr>
          <p:cNvPr id="2" name="Picture 1" descr="A light bulb with a brain inside&#10;&#10;AI-generated content may be incorrect.">
            <a:extLst>
              <a:ext uri="{FF2B5EF4-FFF2-40B4-BE49-F238E27FC236}">
                <a16:creationId xmlns:a16="http://schemas.microsoft.com/office/drawing/2014/main" id="{CBBBA3E9-C132-7D1F-2E9E-A17BF50391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95836" y="2556778"/>
            <a:ext cx="1200329" cy="1200329"/>
          </a:xfrm>
          <a:prstGeom prst="rect">
            <a:avLst/>
          </a:prstGeom>
        </p:spPr>
      </p:pic>
      <p:pic>
        <p:nvPicPr>
          <p:cNvPr id="5" name="Picture 4" descr="A group of people sitting in front of a television&#10;&#10;AI-generated content may be incorrect.">
            <a:extLst>
              <a:ext uri="{FF2B5EF4-FFF2-40B4-BE49-F238E27FC236}">
                <a16:creationId xmlns:a16="http://schemas.microsoft.com/office/drawing/2014/main" id="{46402B64-CFCA-51C9-B7BE-119EA80C00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8938" y="2556778"/>
            <a:ext cx="1200329" cy="1200329"/>
          </a:xfrm>
          <a:prstGeom prst="rect">
            <a:avLst/>
          </a:prstGeom>
        </p:spPr>
      </p:pic>
      <p:pic>
        <p:nvPicPr>
          <p:cNvPr id="7" name="Picture 6" descr="A magnifying glass with graph and graph&#10;&#10;AI-generated content may be incorrect.">
            <a:extLst>
              <a:ext uri="{FF2B5EF4-FFF2-40B4-BE49-F238E27FC236}">
                <a16:creationId xmlns:a16="http://schemas.microsoft.com/office/drawing/2014/main" id="{1D31444B-DF4E-7847-D4C3-B964562D91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02733" y="2556778"/>
            <a:ext cx="1200329" cy="1200329"/>
          </a:xfrm>
          <a:prstGeom prst="rect">
            <a:avLst/>
          </a:prstGeom>
        </p:spPr>
      </p:pic>
    </p:spTree>
    <p:extLst>
      <p:ext uri="{BB962C8B-B14F-4D97-AF65-F5344CB8AC3E}">
        <p14:creationId xmlns:p14="http://schemas.microsoft.com/office/powerpoint/2010/main" val="3053826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57E29-FD65-8B9D-9016-32BE96A57EF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4FB9363-31F8-AEDF-2096-A2762259C1E3}"/>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AFE30FE-1F50-D6A7-FA37-2BDBD9CDDDC0}"/>
              </a:ext>
            </a:extLst>
          </p:cNvPr>
          <p:cNvSpPr/>
          <p:nvPr/>
        </p:nvSpPr>
        <p:spPr>
          <a:xfrm>
            <a:off x="238538" y="435951"/>
            <a:ext cx="117724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Premium Video </a:t>
            </a:r>
            <a:r>
              <a:rPr lang="en-US" sz="2600" b="1">
                <a:solidFill>
                  <a:srgbClr val="002060"/>
                </a:solidFill>
                <a:latin typeface="Arial" panose="020B0604020202020204" pitchFamily="34" charset="0"/>
              </a:rPr>
              <a:t>Platforms</a:t>
            </a: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drive longer, more engaging viewing sessions, offering advertisers more reliable opportunities to connect with viewers</a:t>
            </a:r>
          </a:p>
        </p:txBody>
      </p:sp>
      <p:pic>
        <p:nvPicPr>
          <p:cNvPr id="4" name="Picture 3">
            <a:extLst>
              <a:ext uri="{FF2B5EF4-FFF2-40B4-BE49-F238E27FC236}">
                <a16:creationId xmlns:a16="http://schemas.microsoft.com/office/drawing/2014/main" id="{8E0F4E2D-67B1-5FCA-B9B6-3346C65F0CC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90827" y="6519043"/>
            <a:ext cx="11708793" cy="350107"/>
          </a:xfrm>
          <a:prstGeom prst="rect">
            <a:avLst/>
          </a:prstGeom>
        </p:spPr>
      </p:pic>
      <p:sp>
        <p:nvSpPr>
          <p:cNvPr id="5" name="Slide Number Placeholder 5">
            <a:extLst>
              <a:ext uri="{FF2B5EF4-FFF2-40B4-BE49-F238E27FC236}">
                <a16:creationId xmlns:a16="http://schemas.microsoft.com/office/drawing/2014/main" id="{BB1B3AAF-7CB3-4EA2-C585-296294C80D4C}"/>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E2330C62-2B34-72A8-086C-946A17B760C8}"/>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9" name="Rectangle 18">
            <a:extLst>
              <a:ext uri="{FF2B5EF4-FFF2-40B4-BE49-F238E27FC236}">
                <a16:creationId xmlns:a16="http://schemas.microsoft.com/office/drawing/2014/main" id="{D309CFB3-8844-0F67-F75B-DD218AF2B3E1}"/>
              </a:ext>
            </a:extLst>
          </p:cNvPr>
          <p:cNvSpPr>
            <a:spLocks/>
          </p:cNvSpPr>
          <p:nvPr/>
        </p:nvSpPr>
        <p:spPr>
          <a:xfrm>
            <a:off x="6337604" y="1698350"/>
            <a:ext cx="5854396" cy="489161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2" name="Group 41">
            <a:extLst>
              <a:ext uri="{FF2B5EF4-FFF2-40B4-BE49-F238E27FC236}">
                <a16:creationId xmlns:a16="http://schemas.microsoft.com/office/drawing/2014/main" id="{95410A5B-5AAE-DD51-E3DB-D8E7D4E5620E}"/>
              </a:ext>
            </a:extLst>
          </p:cNvPr>
          <p:cNvGrpSpPr/>
          <p:nvPr/>
        </p:nvGrpSpPr>
        <p:grpSpPr>
          <a:xfrm>
            <a:off x="6717725" y="2812775"/>
            <a:ext cx="5094155" cy="1854323"/>
            <a:chOff x="2465707" y="1659890"/>
            <a:chExt cx="9148529" cy="3059401"/>
          </a:xfrm>
        </p:grpSpPr>
        <p:sp>
          <p:nvSpPr>
            <p:cNvPr id="44" name="Speech Bubble: Rectangle 40">
              <a:extLst>
                <a:ext uri="{FF2B5EF4-FFF2-40B4-BE49-F238E27FC236}">
                  <a16:creationId xmlns:a16="http://schemas.microsoft.com/office/drawing/2014/main" id="{6938B82F-F9E0-0549-6254-5350862B1140}"/>
                </a:ext>
              </a:extLst>
            </p:cNvPr>
            <p:cNvSpPr/>
            <p:nvPr/>
          </p:nvSpPr>
          <p:spPr>
            <a:xfrm>
              <a:off x="2465707" y="1659890"/>
              <a:ext cx="9138574" cy="3059401"/>
            </a:xfrm>
            <a:prstGeom prst="wedgeRectCallout">
              <a:avLst>
                <a:gd name="adj1" fmla="val -15301"/>
                <a:gd name="adj2" fmla="val 58716"/>
              </a:avLst>
            </a:prstGeom>
            <a:solidFill>
              <a:schemeClr val="bg1"/>
            </a:solidFill>
            <a:ln w="38100">
              <a:solidFill>
                <a:srgbClr val="4EBEA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04CB14D-3DC7-A320-C42F-3541DD359C74}"/>
                </a:ext>
              </a:extLst>
            </p:cNvPr>
            <p:cNvSpPr/>
            <p:nvPr/>
          </p:nvSpPr>
          <p:spPr>
            <a:xfrm>
              <a:off x="2475663" y="2056517"/>
              <a:ext cx="9138573" cy="53341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6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46" name="Rectangle 2">
            <a:extLst>
              <a:ext uri="{FF2B5EF4-FFF2-40B4-BE49-F238E27FC236}">
                <a16:creationId xmlns:a16="http://schemas.microsoft.com/office/drawing/2014/main" id="{4A738024-FC6D-4009-55DD-2602151FD285}"/>
              </a:ext>
            </a:extLst>
          </p:cNvPr>
          <p:cNvSpPr>
            <a:spLocks noChangeArrowheads="1"/>
          </p:cNvSpPr>
          <p:nvPr/>
        </p:nvSpPr>
        <p:spPr bwMode="auto">
          <a:xfrm>
            <a:off x="6934201" y="3096565"/>
            <a:ext cx="457824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a:solidFill>
                  <a:srgbClr val="1B1464"/>
                </a:solidFill>
                <a:latin typeface="Arial" panose="020B0604020202020204" pitchFamily="34" charset="0"/>
              </a:rPr>
              <a:t>“</a:t>
            </a:r>
            <a:r>
              <a:rPr lang="en-US" sz="2000">
                <a:solidFill>
                  <a:srgbClr val="1B1464"/>
                </a:solidFill>
                <a:latin typeface="Arial" panose="020B0604020202020204" pitchFamily="34" charset="0"/>
              </a:rPr>
              <a:t>Ads viewed in the </a:t>
            </a:r>
            <a:r>
              <a:rPr lang="en-US" sz="2000" b="1">
                <a:solidFill>
                  <a:srgbClr val="4EBEA4"/>
                </a:solidFill>
                <a:latin typeface="Arial" panose="020B0604020202020204" pitchFamily="34" charset="0"/>
              </a:rPr>
              <a:t>long-form, lean-back TV environment</a:t>
            </a:r>
            <a:r>
              <a:rPr lang="en-US" sz="2000">
                <a:solidFill>
                  <a:srgbClr val="1B1464"/>
                </a:solidFill>
                <a:latin typeface="Arial" panose="020B0604020202020204" pitchFamily="34" charset="0"/>
              </a:rPr>
              <a:t> have greater </a:t>
            </a:r>
            <a:r>
              <a:rPr lang="en-US" sz="2000" b="1">
                <a:solidFill>
                  <a:srgbClr val="4EBEA4"/>
                </a:solidFill>
                <a:latin typeface="Arial" panose="020B0604020202020204" pitchFamily="34" charset="0"/>
              </a:rPr>
              <a:t>unaided recall</a:t>
            </a:r>
            <a:r>
              <a:rPr lang="en-US" sz="2000">
                <a:solidFill>
                  <a:srgbClr val="1B1464"/>
                </a:solidFill>
                <a:latin typeface="Arial" panose="020B0604020202020204" pitchFamily="34" charset="0"/>
              </a:rPr>
              <a:t> and </a:t>
            </a:r>
            <a:r>
              <a:rPr lang="en-US" sz="2000" b="1">
                <a:solidFill>
                  <a:srgbClr val="4EBEA4"/>
                </a:solidFill>
                <a:latin typeface="Arial" panose="020B0604020202020204" pitchFamily="34" charset="0"/>
              </a:rPr>
              <a:t>purchase intent</a:t>
            </a:r>
            <a:r>
              <a:rPr lang="en-US" sz="2000">
                <a:solidFill>
                  <a:srgbClr val="1B1464"/>
                </a:solidFill>
                <a:latin typeface="Arial" panose="020B0604020202020204" pitchFamily="34" charset="0"/>
              </a:rPr>
              <a:t>”</a:t>
            </a:r>
            <a:endParaRPr lang="en-US" altLang="en-US" sz="2800">
              <a:solidFill>
                <a:srgbClr val="1B1464"/>
              </a:solidFill>
              <a:latin typeface="Arial" panose="020B0604020202020204" pitchFamily="34" charset="0"/>
            </a:endParaRPr>
          </a:p>
        </p:txBody>
      </p:sp>
      <p:sp>
        <p:nvSpPr>
          <p:cNvPr id="47" name="TextBox 46">
            <a:extLst>
              <a:ext uri="{FF2B5EF4-FFF2-40B4-BE49-F238E27FC236}">
                <a16:creationId xmlns:a16="http://schemas.microsoft.com/office/drawing/2014/main" id="{02E9ED63-634E-C092-C23C-DE814F204B14}"/>
              </a:ext>
            </a:extLst>
          </p:cNvPr>
          <p:cNvSpPr txBox="1"/>
          <p:nvPr/>
        </p:nvSpPr>
        <p:spPr>
          <a:xfrm>
            <a:off x="7375114" y="4956270"/>
            <a:ext cx="3903531" cy="646331"/>
          </a:xfrm>
          <a:prstGeom prst="rect">
            <a:avLst/>
          </a:prstGeom>
          <a:noFill/>
          <a:ln>
            <a:noFill/>
          </a:ln>
        </p:spPr>
        <p:txBody>
          <a:bodyPr wrap="square" rtlCol="0">
            <a:spAutoFit/>
          </a:bodyPr>
          <a:lstStyle/>
          <a:p>
            <a:pPr algn="ctr"/>
            <a:r>
              <a:rPr lang="en-US" sz="2000" b="1">
                <a:solidFill>
                  <a:srgbClr val="4EBEA4"/>
                </a:solidFill>
                <a:latin typeface="Arial" panose="020B0604020202020204" pitchFamily="34" charset="0"/>
              </a:rPr>
              <a:t>James Rooke</a:t>
            </a:r>
            <a:br>
              <a:rPr lang="en-US" sz="2000" b="1">
                <a:solidFill>
                  <a:srgbClr val="00C4F6"/>
                </a:solidFill>
                <a:latin typeface="Arial" panose="020B0604020202020204" pitchFamily="34" charset="0"/>
              </a:rPr>
            </a:br>
            <a:r>
              <a:rPr lang="en-US" sz="1600">
                <a:solidFill>
                  <a:schemeClr val="bg1"/>
                </a:solidFill>
                <a:latin typeface="Arial" panose="020B0604020202020204" pitchFamily="34" charset="0"/>
              </a:rPr>
              <a:t>President, Comcast Advertising</a:t>
            </a:r>
            <a:endParaRPr lang="en-US" sz="2000">
              <a:solidFill>
                <a:schemeClr val="bg1"/>
              </a:solidFill>
              <a:latin typeface="Arial" panose="020B0604020202020204" pitchFamily="34" charset="0"/>
            </a:endParaRPr>
          </a:p>
        </p:txBody>
      </p:sp>
      <p:sp>
        <p:nvSpPr>
          <p:cNvPr id="48" name="TextBox 47">
            <a:extLst>
              <a:ext uri="{FF2B5EF4-FFF2-40B4-BE49-F238E27FC236}">
                <a16:creationId xmlns:a16="http://schemas.microsoft.com/office/drawing/2014/main" id="{14E0FC30-FC9F-7693-AD35-A6FDE7A187A4}"/>
              </a:ext>
            </a:extLst>
          </p:cNvPr>
          <p:cNvSpPr txBox="1"/>
          <p:nvPr/>
        </p:nvSpPr>
        <p:spPr>
          <a:xfrm>
            <a:off x="1881956" y="2330926"/>
            <a:ext cx="5372227" cy="1200329"/>
          </a:xfrm>
          <a:prstGeom prst="rect">
            <a:avLst/>
          </a:prstGeom>
          <a:noFill/>
        </p:spPr>
        <p:txBody>
          <a:bodyPr wrap="square" rtlCol="0">
            <a:spAutoFit/>
          </a:bodyPr>
          <a:lstStyle/>
          <a:p>
            <a:r>
              <a:rPr lang="en-US" sz="3600" b="1">
                <a:solidFill>
                  <a:srgbClr val="1B1464"/>
                </a:solidFill>
                <a:latin typeface="Arial" panose="020B0604020202020204" pitchFamily="34" charset="0"/>
              </a:rPr>
              <a:t>What is </a:t>
            </a:r>
          </a:p>
          <a:p>
            <a:r>
              <a:rPr lang="en-US" sz="3600" b="1">
                <a:solidFill>
                  <a:srgbClr val="4EBEA4"/>
                </a:solidFill>
                <a:latin typeface="Arial" panose="020B0604020202020204" pitchFamily="34" charset="0"/>
              </a:rPr>
              <a:t>‘Session Length’</a:t>
            </a:r>
            <a:r>
              <a:rPr lang="en-US" sz="3600" b="1">
                <a:solidFill>
                  <a:srgbClr val="1B1464"/>
                </a:solidFill>
                <a:latin typeface="Arial" panose="020B0604020202020204" pitchFamily="34" charset="0"/>
              </a:rPr>
              <a:t>?</a:t>
            </a:r>
          </a:p>
        </p:txBody>
      </p:sp>
      <p:sp>
        <p:nvSpPr>
          <p:cNvPr id="49" name="TextBox 48">
            <a:extLst>
              <a:ext uri="{FF2B5EF4-FFF2-40B4-BE49-F238E27FC236}">
                <a16:creationId xmlns:a16="http://schemas.microsoft.com/office/drawing/2014/main" id="{A034AE2E-9408-601D-34C3-5EAF8FD24F28}"/>
              </a:ext>
            </a:extLst>
          </p:cNvPr>
          <p:cNvSpPr txBox="1"/>
          <p:nvPr/>
        </p:nvSpPr>
        <p:spPr>
          <a:xfrm>
            <a:off x="373510" y="3473094"/>
            <a:ext cx="5578432" cy="2031325"/>
          </a:xfrm>
          <a:prstGeom prst="rect">
            <a:avLst/>
          </a:prstGeom>
          <a:noFill/>
        </p:spPr>
        <p:txBody>
          <a:bodyPr wrap="square" lIns="91440" tIns="45720" rIns="91440" bIns="45720" anchor="t">
            <a:spAutoFit/>
          </a:bodyPr>
          <a:lstStyle/>
          <a:p>
            <a:pPr lvl="0" fontAlgn="ctr">
              <a:defRPr/>
            </a:pPr>
            <a:r>
              <a:rPr lang="en-US">
                <a:solidFill>
                  <a:srgbClr val="1B1464"/>
                </a:solidFill>
                <a:latin typeface="Arial" panose="020B0604020202020204" pitchFamily="34" charset="0"/>
              </a:rPr>
              <a:t>Average viewing sessions grouped into four buckets based on length:</a:t>
            </a:r>
          </a:p>
          <a:p>
            <a:pPr lvl="0" fontAlgn="ctr">
              <a:defRPr/>
            </a:pPr>
            <a:endParaRPr lang="en-US">
              <a:solidFill>
                <a:srgbClr val="1B1464"/>
              </a:solidFill>
              <a:latin typeface="Arial" panose="020B0604020202020204" pitchFamily="34" charset="0"/>
            </a:endParaRPr>
          </a:p>
          <a:p>
            <a:pPr marL="285750" lvl="0" indent="-285750" fontAlgn="ctr">
              <a:buFont typeface="Arial" panose="020B0604020202020204" pitchFamily="34" charset="0"/>
              <a:buChar char="•"/>
              <a:defRPr/>
            </a:pPr>
            <a:r>
              <a:rPr lang="en-US" b="1">
                <a:solidFill>
                  <a:srgbClr val="1B1464"/>
                </a:solidFill>
                <a:latin typeface="Arial" panose="020B0604020202020204" pitchFamily="34" charset="0"/>
              </a:rPr>
              <a:t>Super Short: </a:t>
            </a:r>
            <a:r>
              <a:rPr lang="en-US">
                <a:solidFill>
                  <a:srgbClr val="1B1464"/>
                </a:solidFill>
                <a:latin typeface="Arial" panose="020B0604020202020204" pitchFamily="34" charset="0"/>
              </a:rPr>
              <a:t>0 - 20 minutes</a:t>
            </a:r>
          </a:p>
          <a:p>
            <a:pPr marL="285750" lvl="0" indent="-285750" fontAlgn="ctr">
              <a:buFont typeface="Arial" panose="020B0604020202020204" pitchFamily="34" charset="0"/>
              <a:buChar char="•"/>
              <a:defRPr/>
            </a:pPr>
            <a:r>
              <a:rPr lang="en-US" b="1">
                <a:solidFill>
                  <a:srgbClr val="1B1464"/>
                </a:solidFill>
                <a:latin typeface="Arial" panose="020B0604020202020204" pitchFamily="34" charset="0"/>
              </a:rPr>
              <a:t>Short: </a:t>
            </a:r>
            <a:r>
              <a:rPr lang="en-US">
                <a:solidFill>
                  <a:srgbClr val="1B1464"/>
                </a:solidFill>
                <a:latin typeface="Arial" panose="020B0604020202020204" pitchFamily="34" charset="0"/>
              </a:rPr>
              <a:t>20 - 84 minutes</a:t>
            </a:r>
          </a:p>
          <a:p>
            <a:pPr marL="285750" lvl="0" indent="-285750" fontAlgn="ctr">
              <a:buFont typeface="Arial" panose="020B0604020202020204" pitchFamily="34" charset="0"/>
              <a:buChar char="•"/>
              <a:defRPr/>
            </a:pPr>
            <a:r>
              <a:rPr lang="en-US" b="1">
                <a:solidFill>
                  <a:srgbClr val="1B1464"/>
                </a:solidFill>
                <a:latin typeface="Arial" panose="020B0604020202020204" pitchFamily="34" charset="0"/>
              </a:rPr>
              <a:t>Medium:</a:t>
            </a:r>
            <a:r>
              <a:rPr lang="en-US">
                <a:solidFill>
                  <a:srgbClr val="1B1464"/>
                </a:solidFill>
                <a:latin typeface="Arial" panose="020B0604020202020204" pitchFamily="34" charset="0"/>
              </a:rPr>
              <a:t> 84 minutes - 3 hours</a:t>
            </a:r>
          </a:p>
          <a:p>
            <a:pPr marL="285750" lvl="0" indent="-285750" fontAlgn="ctr">
              <a:buFont typeface="Arial" panose="020B0604020202020204" pitchFamily="34" charset="0"/>
              <a:buChar char="•"/>
              <a:defRPr/>
            </a:pPr>
            <a:r>
              <a:rPr lang="en-US" b="1">
                <a:solidFill>
                  <a:srgbClr val="1B1464"/>
                </a:solidFill>
                <a:latin typeface="Arial" panose="020B0604020202020204" pitchFamily="34" charset="0"/>
              </a:rPr>
              <a:t>Long:</a:t>
            </a:r>
            <a:r>
              <a:rPr lang="en-US">
                <a:solidFill>
                  <a:srgbClr val="1B1464"/>
                </a:solidFill>
                <a:latin typeface="Arial" panose="020B0604020202020204" pitchFamily="34" charset="0"/>
              </a:rPr>
              <a:t> 3+ hours</a:t>
            </a:r>
          </a:p>
        </p:txBody>
      </p:sp>
      <p:pic>
        <p:nvPicPr>
          <p:cNvPr id="3" name="Picture 2" descr="A blue and white stopwatch&#10;&#10;AI-generated content may be incorrect.">
            <a:extLst>
              <a:ext uri="{FF2B5EF4-FFF2-40B4-BE49-F238E27FC236}">
                <a16:creationId xmlns:a16="http://schemas.microsoft.com/office/drawing/2014/main" id="{C22E7B9B-2167-6B7B-E493-63C5F873176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5648" y="2265882"/>
            <a:ext cx="1207212" cy="1207212"/>
          </a:xfrm>
          <a:prstGeom prst="rect">
            <a:avLst/>
          </a:prstGeom>
        </p:spPr>
      </p:pic>
      <p:sp>
        <p:nvSpPr>
          <p:cNvPr id="2" name="TextBox 1">
            <a:extLst>
              <a:ext uri="{FF2B5EF4-FFF2-40B4-BE49-F238E27FC236}">
                <a16:creationId xmlns:a16="http://schemas.microsoft.com/office/drawing/2014/main" id="{60826198-E179-E362-51BD-2AD5CD9F162F}"/>
              </a:ext>
            </a:extLst>
          </p:cNvPr>
          <p:cNvSpPr txBox="1"/>
          <p:nvPr/>
        </p:nvSpPr>
        <p:spPr>
          <a:xfrm>
            <a:off x="472440" y="6198464"/>
            <a:ext cx="5819992"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t>*Note: A singular viewing session is defined for each individual viewer and CTV app over the course of a single day. Weighted based on duration of session. </a:t>
            </a:r>
          </a:p>
        </p:txBody>
      </p:sp>
    </p:spTree>
    <p:extLst>
      <p:ext uri="{BB962C8B-B14F-4D97-AF65-F5344CB8AC3E}">
        <p14:creationId xmlns:p14="http://schemas.microsoft.com/office/powerpoint/2010/main" val="3827560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B4E55-D395-0FFB-A93D-CA95F2641C3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CCF521F-5D59-406C-8901-AB3341C25959}"/>
              </a:ext>
            </a:extLst>
          </p:cNvPr>
          <p:cNvPicPr>
            <a:picLocks noChangeAspect="1"/>
          </p:cNvPicPr>
          <p:nvPr/>
        </p:nvPicPr>
        <p:blipFill>
          <a:blip r:embed="rId2" cstate="print">
            <a:extLst>
              <a:ext uri="{28A0092B-C50C-407E-A947-70E740481C1C}">
                <a14:useLocalDpi xmlns:a14="http://schemas.microsoft.com/office/drawing/2010/main"/>
              </a:ext>
            </a:extLst>
          </a:blip>
          <a:srcRect t="19812" b="17531"/>
          <a:stretch>
            <a:fillRect/>
          </a:stretch>
        </p:blipFill>
        <p:spPr>
          <a:xfrm>
            <a:off x="0" y="1765229"/>
            <a:ext cx="12192000" cy="5092771"/>
          </a:xfrm>
          <a:prstGeom prst="rect">
            <a:avLst/>
          </a:prstGeom>
        </p:spPr>
      </p:pic>
      <p:sp>
        <p:nvSpPr>
          <p:cNvPr id="15" name="Rectangle 14">
            <a:extLst>
              <a:ext uri="{FF2B5EF4-FFF2-40B4-BE49-F238E27FC236}">
                <a16:creationId xmlns:a16="http://schemas.microsoft.com/office/drawing/2014/main" id="{4545A4A1-FA14-5FE6-5B70-E517E36C347F}"/>
              </a:ext>
            </a:extLst>
          </p:cNvPr>
          <p:cNvSpPr/>
          <p:nvPr/>
        </p:nvSpPr>
        <p:spPr>
          <a:xfrm>
            <a:off x="-433" y="1765230"/>
            <a:ext cx="12192000" cy="5092770"/>
          </a:xfrm>
          <a:prstGeom prst="rect">
            <a:avLst/>
          </a:prstGeom>
          <a:solidFill>
            <a:srgbClr val="1B146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39E5188-1454-148D-F7B6-E845F124CBA4}"/>
              </a:ext>
            </a:extLst>
          </p:cNvPr>
          <p:cNvSpPr txBox="1"/>
          <p:nvPr/>
        </p:nvSpPr>
        <p:spPr>
          <a:xfrm>
            <a:off x="2937978" y="4311614"/>
            <a:ext cx="631517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bg1"/>
                </a:solidFill>
                <a:latin typeface="Arial" panose="020B0604020202020204" pitchFamily="34" charset="0"/>
              </a:rPr>
              <a:t>Average </a:t>
            </a:r>
            <a:r>
              <a:rPr lang="en-US" sz="3200" b="1">
                <a:solidFill>
                  <a:srgbClr val="4EBEA4"/>
                </a:solidFill>
                <a:latin typeface="Arial" panose="020B0604020202020204" pitchFamily="34" charset="0"/>
              </a:rPr>
              <a:t>ad completion rate</a:t>
            </a:r>
            <a:r>
              <a:rPr lang="en-US" sz="3200">
                <a:solidFill>
                  <a:srgbClr val="4EBEA4"/>
                </a:solidFill>
                <a:latin typeface="Arial" panose="020B0604020202020204" pitchFamily="34" charset="0"/>
              </a:rPr>
              <a:t> </a:t>
            </a:r>
            <a:r>
              <a:rPr lang="en-US" sz="3200">
                <a:solidFill>
                  <a:schemeClr val="bg1"/>
                </a:solidFill>
                <a:latin typeface="Arial" panose="020B0604020202020204" pitchFamily="34" charset="0"/>
              </a:rPr>
              <a:t>for long-form premium video content</a:t>
            </a:r>
            <a:endParaRPr kumimoji="0" lang="en-US"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DA0D9AE-CBE6-A788-F9F1-65260D6E09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0" name="Slide Number Placeholder 5">
            <a:extLst>
              <a:ext uri="{FF2B5EF4-FFF2-40B4-BE49-F238E27FC236}">
                <a16:creationId xmlns:a16="http://schemas.microsoft.com/office/drawing/2014/main" id="{4B0B68BA-FEEA-CCE3-AB97-022D10839D81}"/>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09B0C035-CDDE-F14F-B249-EF0B6BE6656C}"/>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CEC7053F-1689-9024-D9A8-FAC38CAD71F5}"/>
              </a:ext>
            </a:extLst>
          </p:cNvPr>
          <p:cNvSpPr txBox="1"/>
          <p:nvPr/>
        </p:nvSpPr>
        <p:spPr>
          <a:xfrm>
            <a:off x="421060" y="6316426"/>
            <a:ext cx="114890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Source: </a:t>
            </a:r>
            <a:r>
              <a:rPr kumimoji="0" lang="en-US" sz="800" b="0" i="0" u="none" strike="noStrike" kern="1200" cap="none" spc="0" normalizeH="0" baseline="0" noProof="0" err="1">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FreeWheel</a:t>
            </a: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800" b="0" i="1" u="none" strike="noStrike" kern="1200" cap="none" spc="0" normalizeH="0" baseline="0" noProof="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The Delicate Art of Balancing </a:t>
            </a:r>
            <a:r>
              <a:rPr lang="en-US" sz="800" i="1">
                <a:solidFill>
                  <a:schemeClr val="bg1"/>
                </a:solidFill>
                <a:latin typeface="Arial" panose="020B0604020202020204" pitchFamily="34" charset="0"/>
                <a:ea typeface="Open Sans" panose="020B0606030504020204" pitchFamily="34" charset="0"/>
                <a:cs typeface="Arial" panose="020B0604020202020204" pitchFamily="34" charset="0"/>
              </a:rPr>
              <a:t>Ad Load, </a:t>
            </a:r>
            <a:r>
              <a:rPr lang="en-US" sz="800">
                <a:solidFill>
                  <a:schemeClr val="bg1"/>
                </a:solidFill>
                <a:latin typeface="Arial" panose="020B0604020202020204" pitchFamily="34" charset="0"/>
                <a:ea typeface="Open Sans" panose="020B0606030504020204" pitchFamily="34" charset="0"/>
                <a:cs typeface="Arial" panose="020B0604020202020204" pitchFamily="34" charset="0"/>
              </a:rPr>
              <a:t>S</a:t>
            </a:r>
            <a:r>
              <a:rPr kumimoji="0" lang="en-US" sz="800" b="0" u="none" strike="noStrike" kern="1200" cap="none" spc="0" normalizeH="0" baseline="0" noProof="0" err="1">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eptember</a:t>
            </a:r>
            <a:r>
              <a:rPr kumimoji="0" lang="en-US" sz="800" b="0" u="none" strike="noStrike" kern="1200" cap="none" spc="0" normalizeH="0" baseline="0" noProof="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 2023</a:t>
            </a:r>
            <a:r>
              <a:rPr lang="en-US" sz="800" i="1">
                <a:solidFill>
                  <a:schemeClr val="bg1"/>
                </a:solidFill>
                <a:latin typeface="Arial" panose="020B0604020202020204" pitchFamily="34" charset="0"/>
                <a:ea typeface="Open Sans" panose="020B0606030504020204" pitchFamily="34" charset="0"/>
                <a:cs typeface="Arial" panose="020B0604020202020204" pitchFamily="34" charset="0"/>
              </a:rPr>
              <a:t>.</a:t>
            </a:r>
            <a:endParaRPr kumimoji="0" lang="en-US" sz="800" b="0" i="0" u="none" strike="noStrike" kern="1200" cap="none" spc="0" normalizeH="0" baseline="0" noProof="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7E89767-6B88-21C9-2C7B-72F2B902E82D}"/>
              </a:ext>
            </a:extLst>
          </p:cNvPr>
          <p:cNvSpPr/>
          <p:nvPr/>
        </p:nvSpPr>
        <p:spPr>
          <a:xfrm>
            <a:off x="161987" y="428839"/>
            <a:ext cx="1189019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Calibri" panose="020F0502020204030204" pitchFamily="34" charset="0"/>
                <a:cs typeface="+mn-cs"/>
              </a:rPr>
              <a:t>Premium Video environments deliver high quality ad exposure where</a:t>
            </a:r>
            <a:r>
              <a:rPr lang="en-US" sz="2600" b="1">
                <a:solidFill>
                  <a:srgbClr val="1F1A62"/>
                </a:solidFill>
                <a:latin typeface="Arial" panose="020B0604020202020204" pitchFamily="34" charset="0"/>
                <a:ea typeface="Calibri" panose="020F0502020204030204" pitchFamily="34" charset="0"/>
              </a:rPr>
              <a:t> </a:t>
            </a:r>
            <a:r>
              <a:rPr lang="en-US" sz="2600" b="1">
                <a:solidFill>
                  <a:srgbClr val="1F1A62"/>
                </a:solidFill>
                <a:latin typeface="Arial" panose="020B0604020202020204" pitchFamily="34" charset="0"/>
              </a:rPr>
              <a:t>higher attention and completion drive stronger engagement</a:t>
            </a:r>
            <a:endPar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5006DB94-59DC-09B7-E3C4-CF12875CD902}"/>
              </a:ext>
            </a:extLst>
          </p:cNvPr>
          <p:cNvSpPr txBox="1"/>
          <p:nvPr/>
        </p:nvSpPr>
        <p:spPr>
          <a:xfrm>
            <a:off x="3864239" y="2398840"/>
            <a:ext cx="4462656" cy="2215991"/>
          </a:xfrm>
          <a:prstGeom prst="rect">
            <a:avLst/>
          </a:prstGeom>
          <a:noFill/>
        </p:spPr>
        <p:txBody>
          <a:bodyPr wrap="square">
            <a:spAutoFit/>
          </a:bodyPr>
          <a:lstStyle/>
          <a:p>
            <a:pPr lvl="0" algn="ctr">
              <a:defRPr/>
            </a:pPr>
            <a:r>
              <a:rPr lang="en-US" sz="13800" b="1">
                <a:ln w="28575">
                  <a:solidFill>
                    <a:srgbClr val="1B1464"/>
                  </a:solidFill>
                  <a:prstDash val="solid"/>
                </a:ln>
                <a:solidFill>
                  <a:srgbClr val="4EBEA4"/>
                </a:solidFill>
                <a:latin typeface="Arial" panose="020B0604020202020204" pitchFamily="34" charset="0"/>
                <a:cs typeface="Arial" panose="020B0604020202020204" pitchFamily="34" charset="0"/>
              </a:rPr>
              <a:t>94%</a:t>
            </a:r>
          </a:p>
        </p:txBody>
      </p:sp>
    </p:spTree>
    <p:extLst>
      <p:ext uri="{BB962C8B-B14F-4D97-AF65-F5344CB8AC3E}">
        <p14:creationId xmlns:p14="http://schemas.microsoft.com/office/powerpoint/2010/main" val="3137134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C63FD-8BF3-21F4-C3C6-E4AAC2103DA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F153583-4066-FEF3-FF8B-5FA30E3D7836}"/>
              </a:ext>
            </a:extLst>
          </p:cNvPr>
          <p:cNvSpPr>
            <a:spLocks/>
          </p:cNvSpPr>
          <p:nvPr/>
        </p:nvSpPr>
        <p:spPr>
          <a:xfrm>
            <a:off x="0" y="1710282"/>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8521D2-2FC2-611B-8E22-B4FE27560920}"/>
              </a:ext>
            </a:extLst>
          </p:cNvPr>
          <p:cNvSpPr txBox="1"/>
          <p:nvPr/>
        </p:nvSpPr>
        <p:spPr>
          <a:xfrm>
            <a:off x="421060" y="6316426"/>
            <a:ext cx="11489000" cy="215444"/>
          </a:xfrm>
          <a:prstGeom prst="rect">
            <a:avLst/>
          </a:prstGeom>
          <a:noFill/>
        </p:spPr>
        <p:txBody>
          <a:bodyPr wrap="square" rtlCol="0">
            <a:spAutoFit/>
          </a:bodyPr>
          <a:lstStyle/>
          <a:p>
            <a:r>
              <a:rPr lang="en-US" sz="800">
                <a:solidFill>
                  <a:srgbClr val="1B1464"/>
                </a:solidFill>
                <a:latin typeface="Arial" panose="020B0604020202020204" pitchFamily="34" charset="0"/>
                <a:cs typeface="Arial" panose="020B0604020202020204" pitchFamily="34" charset="0"/>
              </a:rPr>
              <a:t>Source: VAB + </a:t>
            </a:r>
            <a:r>
              <a:rPr lang="en-US" sz="800" err="1">
                <a:solidFill>
                  <a:srgbClr val="1B1464"/>
                </a:solidFill>
                <a:latin typeface="Arial" panose="020B0604020202020204" pitchFamily="34" charset="0"/>
                <a:cs typeface="Arial" panose="020B0604020202020204" pitchFamily="34" charset="0"/>
              </a:rPr>
              <a:t>TVision</a:t>
            </a:r>
            <a:r>
              <a:rPr lang="en-US" sz="800">
                <a:solidFill>
                  <a:srgbClr val="1B1464"/>
                </a:solidFill>
                <a:latin typeface="Arial" panose="020B0604020202020204" pitchFamily="34" charset="0"/>
                <a:cs typeface="Arial" panose="020B0604020202020204" pitchFamily="34" charset="0"/>
              </a:rPr>
              <a:t> Custom Study. July 2024 – June 2025. P2+. Spanish language apps comprised of 4 individual apps. Weighted based on duration of session.</a:t>
            </a:r>
          </a:p>
        </p:txBody>
      </p:sp>
      <p:pic>
        <p:nvPicPr>
          <p:cNvPr id="9" name="Picture 8">
            <a:extLst>
              <a:ext uri="{FF2B5EF4-FFF2-40B4-BE49-F238E27FC236}">
                <a16:creationId xmlns:a16="http://schemas.microsoft.com/office/drawing/2014/main" id="{CD6EC835-BF0A-A03C-B976-4BC8957375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91ABAD9E-6A9E-00CE-6421-4F34169DC73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53C9367-C602-942E-3A4B-2C4C73F7030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a:t>
            </a:r>
          </a:p>
        </p:txBody>
      </p:sp>
      <p:graphicFrame>
        <p:nvGraphicFramePr>
          <p:cNvPr id="2" name="Chart 1">
            <a:extLst>
              <a:ext uri="{FF2B5EF4-FFF2-40B4-BE49-F238E27FC236}">
                <a16:creationId xmlns:a16="http://schemas.microsoft.com/office/drawing/2014/main" id="{4466A92B-2128-F079-C9CB-279B12201B4F}"/>
              </a:ext>
            </a:extLst>
          </p:cNvPr>
          <p:cNvGraphicFramePr/>
          <p:nvPr>
            <p:extLst>
              <p:ext uri="{D42A27DB-BD31-4B8C-83A1-F6EECF244321}">
                <p14:modId xmlns:p14="http://schemas.microsoft.com/office/powerpoint/2010/main" val="584405857"/>
              </p:ext>
            </p:extLst>
          </p:nvPr>
        </p:nvGraphicFramePr>
        <p:xfrm>
          <a:off x="-21518" y="2372605"/>
          <a:ext cx="12059515" cy="394382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FAC5281-0978-AAA4-B169-D618686ECD26}"/>
              </a:ext>
            </a:extLst>
          </p:cNvPr>
          <p:cNvSpPr txBox="1"/>
          <p:nvPr/>
        </p:nvSpPr>
        <p:spPr>
          <a:xfrm>
            <a:off x="0" y="1818607"/>
            <a:ext cx="12192000" cy="553998"/>
          </a:xfrm>
          <a:prstGeom prst="rect">
            <a:avLst/>
          </a:prstGeom>
          <a:noFill/>
        </p:spPr>
        <p:txBody>
          <a:bodyPr wrap="square" lIns="91440" tIns="45720" rIns="91440" bIns="45720" rtlCol="0" anchor="t">
            <a:spAutoFit/>
          </a:bodyPr>
          <a:lstStyle/>
          <a:p>
            <a:pPr algn="ctr">
              <a:defRPr/>
            </a:pPr>
            <a:r>
              <a:rPr lang="en-US" sz="1600" b="1" u="sng">
                <a:solidFill>
                  <a:srgbClr val="002060"/>
                </a:solidFill>
                <a:latin typeface="Arial" panose="020B0604020202020204" pitchFamily="34" charset="0"/>
                <a:cs typeface="Arial" panose="020B0604020202020204" pitchFamily="34" charset="0"/>
              </a:rPr>
              <a:t>Average Session Length</a:t>
            </a:r>
            <a:r>
              <a:rPr kumimoji="0" lang="en-US" sz="16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by </a:t>
            </a:r>
            <a:r>
              <a:rPr lang="en-US" sz="1600" b="1" u="sng">
                <a:solidFill>
                  <a:srgbClr val="002060"/>
                </a:solidFill>
                <a:latin typeface="Arial" panose="020B0604020202020204" pitchFamily="34" charset="0"/>
                <a:cs typeface="Arial" panose="020B0604020202020204" pitchFamily="34" charset="0"/>
              </a:rPr>
              <a:t>Platform on CTV</a:t>
            </a:r>
          </a:p>
          <a:p>
            <a:pPr algn="ctr">
              <a:defRPr/>
            </a:pPr>
            <a:r>
              <a:rPr lang="en-US" sz="1400">
                <a:solidFill>
                  <a:srgbClr val="002060"/>
                </a:solidFill>
                <a:latin typeface="Arial" panose="020B0604020202020204" pitchFamily="34" charset="0"/>
                <a:cs typeface="Arial" panose="020B0604020202020204" pitchFamily="34" charset="0"/>
              </a:rPr>
              <a:t>In Hours</a:t>
            </a:r>
            <a:endParaRPr kumimoji="0" lang="en-US" sz="1200"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FE203CF-B7A5-CF09-46BB-589DDA81B994}"/>
              </a:ext>
            </a:extLst>
          </p:cNvPr>
          <p:cNvSpPr/>
          <p:nvPr/>
        </p:nvSpPr>
        <p:spPr>
          <a:xfrm>
            <a:off x="173620" y="420763"/>
            <a:ext cx="12018380"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Shorter viewing sessions on YouTube limit impressions opportunities, compared with longer form content across Premium </a:t>
            </a:r>
            <a:r>
              <a:rPr lang="en-US" sz="2600" b="1">
                <a:solidFill>
                  <a:srgbClr val="1B1464"/>
                </a:solidFill>
                <a:latin typeface="Arial" panose="020B0604020202020204" pitchFamily="34" charset="0"/>
                <a:cs typeface="Arial" panose="020B0604020202020204" pitchFamily="34" charset="0"/>
              </a:rPr>
              <a:t>V</a:t>
            </a:r>
            <a:r>
              <a:rPr kumimoji="0" lang="en-US" sz="2600" b="1"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ideo</a:t>
            </a: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lang="en-US" sz="2600" b="1">
                <a:solidFill>
                  <a:srgbClr val="1B1464"/>
                </a:solidFill>
                <a:latin typeface="Arial" panose="020B0604020202020204" pitchFamily="34" charset="0"/>
                <a:cs typeface="Arial" panose="020B0604020202020204" pitchFamily="34" charset="0"/>
              </a:rPr>
              <a:t>P</a:t>
            </a:r>
            <a:r>
              <a:rPr kumimoji="0" lang="en-US" sz="2600" b="1" i="0"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latforms</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49C71BF-A592-56CF-5C9B-865BF97D2349}"/>
              </a:ext>
            </a:extLst>
          </p:cNvPr>
          <p:cNvGrpSpPr/>
          <p:nvPr/>
        </p:nvGrpSpPr>
        <p:grpSpPr>
          <a:xfrm>
            <a:off x="11198604" y="2686891"/>
            <a:ext cx="903220" cy="943195"/>
            <a:chOff x="10478137" y="3553948"/>
            <a:chExt cx="1238559" cy="932544"/>
          </a:xfrm>
        </p:grpSpPr>
        <p:sp>
          <p:nvSpPr>
            <p:cNvPr id="12" name="Rounded Rectangle 11">
              <a:extLst>
                <a:ext uri="{FF2B5EF4-FFF2-40B4-BE49-F238E27FC236}">
                  <a16:creationId xmlns:a16="http://schemas.microsoft.com/office/drawing/2014/main" id="{86DD2165-36CD-6732-3E1A-3047BD9CA788}"/>
                </a:ext>
              </a:extLst>
            </p:cNvPr>
            <p:cNvSpPr/>
            <p:nvPr/>
          </p:nvSpPr>
          <p:spPr>
            <a:xfrm>
              <a:off x="10478137" y="3553948"/>
              <a:ext cx="1238559" cy="570479"/>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ED3C8D"/>
                  </a:solidFill>
                </a:rPr>
                <a:t>YouTube </a:t>
              </a:r>
              <a:r>
                <a:rPr lang="en-US" sz="1050">
                  <a:solidFill>
                    <a:srgbClr val="1B1464"/>
                  </a:solidFill>
                </a:rPr>
                <a:t>ranks </a:t>
              </a:r>
              <a:r>
                <a:rPr lang="en-US" sz="1050">
                  <a:solidFill>
                    <a:srgbClr val="ED3C8D"/>
                  </a:solidFill>
                </a:rPr>
                <a:t>last</a:t>
              </a:r>
            </a:p>
          </p:txBody>
        </p:sp>
        <p:cxnSp>
          <p:nvCxnSpPr>
            <p:cNvPr id="13" name="Straight Arrow Connector 12">
              <a:extLst>
                <a:ext uri="{FF2B5EF4-FFF2-40B4-BE49-F238E27FC236}">
                  <a16:creationId xmlns:a16="http://schemas.microsoft.com/office/drawing/2014/main" id="{4CC7FE9D-4276-D93D-0367-225B3CCBCA41}"/>
                </a:ext>
              </a:extLst>
            </p:cNvPr>
            <p:cNvCxnSpPr>
              <a:cxnSpLocks/>
            </p:cNvCxnSpPr>
            <p:nvPr/>
          </p:nvCxnSpPr>
          <p:spPr>
            <a:xfrm>
              <a:off x="11097417" y="4124427"/>
              <a:ext cx="0" cy="362065"/>
            </a:xfrm>
            <a:prstGeom prst="straightConnector1">
              <a:avLst/>
            </a:prstGeom>
            <a:ln w="12700">
              <a:solidFill>
                <a:srgbClr val="ED3C8D"/>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93469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4D798-C262-567C-BDD7-A734A1D8C45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98A25B6-4596-3BA4-E5AC-DEC886C2A46B}"/>
              </a:ext>
            </a:extLst>
          </p:cNvPr>
          <p:cNvSpPr>
            <a:spLocks/>
          </p:cNvSpPr>
          <p:nvPr/>
        </p:nvSpPr>
        <p:spPr>
          <a:xfrm>
            <a:off x="0" y="1710282"/>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480F6EA-4A6A-C2EC-868D-779211CE43F2}"/>
              </a:ext>
            </a:extLst>
          </p:cNvPr>
          <p:cNvSpPr txBox="1"/>
          <p:nvPr/>
        </p:nvSpPr>
        <p:spPr>
          <a:xfrm>
            <a:off x="421060" y="6316426"/>
            <a:ext cx="11489000" cy="215444"/>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 – June 2025. P2+. Weighted based on duration of session. </a:t>
            </a:r>
          </a:p>
        </p:txBody>
      </p:sp>
      <p:pic>
        <p:nvPicPr>
          <p:cNvPr id="9" name="Picture 8">
            <a:extLst>
              <a:ext uri="{FF2B5EF4-FFF2-40B4-BE49-F238E27FC236}">
                <a16:creationId xmlns:a16="http://schemas.microsoft.com/office/drawing/2014/main" id="{1D18ACB8-D842-4B46-F35E-E039807B97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A2A2BC8F-90EA-4B75-37AB-079F6D431EE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409B201C-208D-FFBA-97C4-D25BE3C52EA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1FB12950-E6D2-B94E-504E-3D7CA92CB164}"/>
              </a:ext>
            </a:extLst>
          </p:cNvPr>
          <p:cNvSpPr/>
          <p:nvPr/>
        </p:nvSpPr>
        <p:spPr>
          <a:xfrm>
            <a:off x="173620" y="420763"/>
            <a:ext cx="12018380"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cs typeface="Arial" panose="020B0604020202020204" pitchFamily="34" charset="0"/>
              </a:rPr>
              <a:t>Shorter viewing sessions on YouTube limit opportunities for marketers to connect with audiences</a:t>
            </a:r>
          </a:p>
        </p:txBody>
      </p:sp>
      <p:sp>
        <p:nvSpPr>
          <p:cNvPr id="3" name="TextBox 2">
            <a:extLst>
              <a:ext uri="{FF2B5EF4-FFF2-40B4-BE49-F238E27FC236}">
                <a16:creationId xmlns:a16="http://schemas.microsoft.com/office/drawing/2014/main" id="{98D13C97-722B-6AA2-133C-E90425D0CADE}"/>
              </a:ext>
            </a:extLst>
          </p:cNvPr>
          <p:cNvSpPr txBox="1"/>
          <p:nvPr/>
        </p:nvSpPr>
        <p:spPr>
          <a:xfrm>
            <a:off x="0" y="1818607"/>
            <a:ext cx="12192000" cy="553998"/>
          </a:xfrm>
          <a:prstGeom prst="rect">
            <a:avLst/>
          </a:prstGeom>
          <a:noFill/>
        </p:spPr>
        <p:txBody>
          <a:bodyPr wrap="square" lIns="91440" tIns="45720" rIns="91440" bIns="45720" rtlCol="0" anchor="t">
            <a:spAutoFit/>
          </a:bodyPr>
          <a:lstStyle/>
          <a:p>
            <a:pPr algn="ctr">
              <a:defRPr/>
            </a:pPr>
            <a:r>
              <a:rPr lang="en-US" sz="1600" b="1" u="sng">
                <a:solidFill>
                  <a:srgbClr val="002060"/>
                </a:solidFill>
                <a:latin typeface="Arial" panose="020B0604020202020204" pitchFamily="34" charset="0"/>
                <a:cs typeface="Arial" panose="020B0604020202020204" pitchFamily="34" charset="0"/>
              </a:rPr>
              <a:t>Average Session Length</a:t>
            </a:r>
            <a:r>
              <a:rPr kumimoji="0" lang="en-US" sz="16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by App Type</a:t>
            </a:r>
            <a:r>
              <a:rPr lang="en-US" sz="1600" b="1" u="sng">
                <a:solidFill>
                  <a:srgbClr val="002060"/>
                </a:solidFill>
                <a:latin typeface="Arial" panose="020B0604020202020204" pitchFamily="34" charset="0"/>
                <a:cs typeface="Arial" panose="020B0604020202020204" pitchFamily="34" charset="0"/>
              </a:rPr>
              <a:t> on CTV</a:t>
            </a:r>
          </a:p>
          <a:p>
            <a:pPr algn="ctr">
              <a:defRPr/>
            </a:pPr>
            <a:r>
              <a:rPr lang="en-US" sz="1400">
                <a:solidFill>
                  <a:srgbClr val="002060"/>
                </a:solidFill>
                <a:latin typeface="Arial" panose="020B0604020202020204" pitchFamily="34" charset="0"/>
                <a:cs typeface="Arial" panose="020B0604020202020204" pitchFamily="34" charset="0"/>
              </a:rPr>
              <a:t>hours, minutes across a 12-month time period</a:t>
            </a:r>
            <a:endParaRPr kumimoji="0" lang="en-US" sz="1200" strike="noStrike" kern="1200" cap="none" spc="0" normalizeH="0" baseline="0" noProof="0">
              <a:ln>
                <a:noFill/>
              </a:ln>
              <a:solidFill>
                <a:srgbClr val="1F1A62"/>
              </a:solidFill>
              <a:effectLst/>
              <a:uLnTx/>
              <a:uFillTx/>
              <a:latin typeface="Arial" panose="020B0604020202020204" pitchFamily="34" charset="0"/>
              <a:ea typeface="+mn-ea"/>
              <a:cs typeface="Arial" panose="020B0604020202020204" pitchFamily="34" charset="0"/>
            </a:endParaRPr>
          </a:p>
        </p:txBody>
      </p:sp>
      <p:graphicFrame>
        <p:nvGraphicFramePr>
          <p:cNvPr id="2" name="Chart 1">
            <a:extLst>
              <a:ext uri="{FF2B5EF4-FFF2-40B4-BE49-F238E27FC236}">
                <a16:creationId xmlns:a16="http://schemas.microsoft.com/office/drawing/2014/main" id="{6147B6D3-25E3-57EC-B13F-77211D2314B3}"/>
              </a:ext>
            </a:extLst>
          </p:cNvPr>
          <p:cNvGraphicFramePr/>
          <p:nvPr/>
        </p:nvGraphicFramePr>
        <p:xfrm>
          <a:off x="114300" y="2484062"/>
          <a:ext cx="11923697" cy="348379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45761F01-F72C-EC98-B1C2-26CCF5AC6BD8}"/>
              </a:ext>
            </a:extLst>
          </p:cNvPr>
          <p:cNvSpPr txBox="1">
            <a:spLocks noGrp="1" noRot="1" noMove="1" noResize="1" noEditPoints="1" noAdjustHandles="1" noChangeArrowheads="1" noChangeShapeType="1"/>
          </p:cNvSpPr>
          <p:nvPr/>
        </p:nvSpPr>
        <p:spPr>
          <a:xfrm>
            <a:off x="10338706" y="5541068"/>
            <a:ext cx="968204" cy="307777"/>
          </a:xfrm>
          <a:prstGeom prst="rect">
            <a:avLst/>
          </a:prstGeom>
          <a:solidFill>
            <a:srgbClr val="E2E8F0"/>
          </a:solidFill>
        </p:spPr>
        <p:txBody>
          <a:bodyPr wrap="square" rtlCol="0">
            <a:spAutoFit/>
          </a:bodyPr>
          <a:lstStyle/>
          <a:p>
            <a:pPr algn="ctr"/>
            <a:r>
              <a:rPr lang="en-US" sz="1400" b="1">
                <a:solidFill>
                  <a:srgbClr val="ED3C8D"/>
                </a:solidFill>
                <a:latin typeface="Arial" panose="020B0604020202020204" pitchFamily="34" charset="0"/>
                <a:cs typeface="Arial" panose="020B0604020202020204" pitchFamily="34" charset="0"/>
              </a:rPr>
              <a:t>YouTube</a:t>
            </a:r>
          </a:p>
        </p:txBody>
      </p:sp>
      <p:grpSp>
        <p:nvGrpSpPr>
          <p:cNvPr id="5" name="Group 4">
            <a:extLst>
              <a:ext uri="{FF2B5EF4-FFF2-40B4-BE49-F238E27FC236}">
                <a16:creationId xmlns:a16="http://schemas.microsoft.com/office/drawing/2014/main" id="{C12A41BD-DB83-7692-0B4D-A9F0D3607A4E}"/>
              </a:ext>
            </a:extLst>
          </p:cNvPr>
          <p:cNvGrpSpPr/>
          <p:nvPr/>
        </p:nvGrpSpPr>
        <p:grpSpPr>
          <a:xfrm>
            <a:off x="10320612" y="2472776"/>
            <a:ext cx="968204" cy="1145813"/>
            <a:chOff x="10571246" y="3553948"/>
            <a:chExt cx="1009935" cy="932544"/>
          </a:xfrm>
        </p:grpSpPr>
        <p:sp>
          <p:nvSpPr>
            <p:cNvPr id="8" name="Rounded Rectangle 7">
              <a:extLst>
                <a:ext uri="{FF2B5EF4-FFF2-40B4-BE49-F238E27FC236}">
                  <a16:creationId xmlns:a16="http://schemas.microsoft.com/office/drawing/2014/main" id="{B448289C-8C36-B32D-C21C-6025728B5999}"/>
                </a:ext>
              </a:extLst>
            </p:cNvPr>
            <p:cNvSpPr/>
            <p:nvPr/>
          </p:nvSpPr>
          <p:spPr>
            <a:xfrm>
              <a:off x="10571246" y="3553948"/>
              <a:ext cx="1009935" cy="570479"/>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ED3C8D"/>
                  </a:solidFill>
                  <a:latin typeface="Arial" panose="020B0604020202020204" pitchFamily="34" charset="0"/>
                  <a:cs typeface="Arial" panose="020B0604020202020204" pitchFamily="34" charset="0"/>
                </a:rPr>
                <a:t>YouTube </a:t>
              </a:r>
              <a:r>
                <a:rPr lang="en-US" sz="1200">
                  <a:solidFill>
                    <a:srgbClr val="1B1464"/>
                  </a:solidFill>
                  <a:latin typeface="Arial" panose="020B0604020202020204" pitchFamily="34" charset="0"/>
                  <a:cs typeface="Arial" panose="020B0604020202020204" pitchFamily="34" charset="0"/>
                </a:rPr>
                <a:t>ranks </a:t>
              </a:r>
              <a:r>
                <a:rPr lang="en-US" sz="1200" b="1">
                  <a:solidFill>
                    <a:srgbClr val="ED3C8D"/>
                  </a:solidFill>
                  <a:latin typeface="Arial" panose="020B0604020202020204" pitchFamily="34" charset="0"/>
                  <a:cs typeface="Arial" panose="020B0604020202020204" pitchFamily="34" charset="0"/>
                </a:rPr>
                <a:t>last</a:t>
              </a:r>
            </a:p>
          </p:txBody>
        </p:sp>
        <p:cxnSp>
          <p:nvCxnSpPr>
            <p:cNvPr id="12" name="Straight Arrow Connector 11">
              <a:extLst>
                <a:ext uri="{FF2B5EF4-FFF2-40B4-BE49-F238E27FC236}">
                  <a16:creationId xmlns:a16="http://schemas.microsoft.com/office/drawing/2014/main" id="{DB600D64-2F22-9039-F2B9-DD64ED0DA069}"/>
                </a:ext>
              </a:extLst>
            </p:cNvPr>
            <p:cNvCxnSpPr>
              <a:cxnSpLocks/>
            </p:cNvCxnSpPr>
            <p:nvPr/>
          </p:nvCxnSpPr>
          <p:spPr>
            <a:xfrm>
              <a:off x="11076214" y="4124427"/>
              <a:ext cx="0" cy="362065"/>
            </a:xfrm>
            <a:prstGeom prst="straightConnector1">
              <a:avLst/>
            </a:prstGeom>
            <a:ln w="12700">
              <a:solidFill>
                <a:srgbClr val="ED3C8D"/>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18868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5C592-A1DC-FAC5-6BC9-8B51EA06CF2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A1833E4-8AD5-0340-39DA-231213AD27EE}"/>
              </a:ext>
            </a:extLst>
          </p:cNvPr>
          <p:cNvSpPr>
            <a:spLocks/>
          </p:cNvSpPr>
          <p:nvPr/>
        </p:nvSpPr>
        <p:spPr>
          <a:xfrm>
            <a:off x="0" y="1686330"/>
            <a:ext cx="12192000" cy="5182820"/>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E121497-C429-C52F-72AC-6AE5010E8038}"/>
              </a:ext>
            </a:extLst>
          </p:cNvPr>
          <p:cNvSpPr>
            <a:spLocks/>
          </p:cNvSpPr>
          <p:nvPr/>
        </p:nvSpPr>
        <p:spPr>
          <a:xfrm>
            <a:off x="1" y="1686330"/>
            <a:ext cx="6667498"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901E0BD-3D3B-28E0-4362-92871F4C055A}"/>
              </a:ext>
            </a:extLst>
          </p:cNvPr>
          <p:cNvSpPr>
            <a:spLocks/>
          </p:cNvSpPr>
          <p:nvPr/>
        </p:nvSpPr>
        <p:spPr>
          <a:xfrm>
            <a:off x="6667500" y="1686330"/>
            <a:ext cx="5524500" cy="490363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8">
            <a:extLst>
              <a:ext uri="{FF2B5EF4-FFF2-40B4-BE49-F238E27FC236}">
                <a16:creationId xmlns:a16="http://schemas.microsoft.com/office/drawing/2014/main" id="{1B245919-57E9-47CA-5459-0EBDE12A40F0}"/>
              </a:ext>
            </a:extLst>
          </p:cNvPr>
          <p:cNvSpPr/>
          <p:nvPr/>
        </p:nvSpPr>
        <p:spPr>
          <a:xfrm>
            <a:off x="6963187" y="2425435"/>
            <a:ext cx="4987210" cy="3354503"/>
          </a:xfrm>
          <a:prstGeom prst="roundRect">
            <a:avLst/>
          </a:prstGeom>
          <a:solidFill>
            <a:schemeClr val="bg1"/>
          </a:solidFill>
          <a:ln w="28575">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73879F4-3517-2AD6-3D5F-02DA661F9716}"/>
              </a:ext>
            </a:extLst>
          </p:cNvPr>
          <p:cNvSpPr txBox="1"/>
          <p:nvPr/>
        </p:nvSpPr>
        <p:spPr>
          <a:xfrm>
            <a:off x="7142570" y="2702996"/>
            <a:ext cx="4628444" cy="400110"/>
          </a:xfrm>
          <a:prstGeom prst="rect">
            <a:avLst/>
          </a:prstGeom>
          <a:noFill/>
        </p:spPr>
        <p:txBody>
          <a:bodyPr wrap="square" rtlCol="0">
            <a:spAutoFit/>
          </a:bodyPr>
          <a:lstStyle/>
          <a:p>
            <a:pPr algn="ctr"/>
            <a:r>
              <a:rPr lang="en-US" sz="2000">
                <a:solidFill>
                  <a:srgbClr val="1B1464"/>
                </a:solidFill>
                <a:latin typeface="Arial" panose="020B0604020202020204" pitchFamily="34" charset="0"/>
              </a:rPr>
              <a:t>Average Session Length is</a:t>
            </a:r>
          </a:p>
        </p:txBody>
      </p:sp>
      <p:sp>
        <p:nvSpPr>
          <p:cNvPr id="16" name="TextBox 15">
            <a:extLst>
              <a:ext uri="{FF2B5EF4-FFF2-40B4-BE49-F238E27FC236}">
                <a16:creationId xmlns:a16="http://schemas.microsoft.com/office/drawing/2014/main" id="{B6A6E34F-4CF6-AA0E-AD11-43F31FD0A137}"/>
              </a:ext>
            </a:extLst>
          </p:cNvPr>
          <p:cNvSpPr txBox="1"/>
          <p:nvPr/>
        </p:nvSpPr>
        <p:spPr>
          <a:xfrm>
            <a:off x="7296207" y="3072548"/>
            <a:ext cx="4321170" cy="1862048"/>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9600" b="1" i="0" u="none" strike="noStrike" normalizeH="0" baseline="0">
                <a:ln w="19050">
                  <a:solidFill>
                    <a:srgbClr val="1B1464"/>
                  </a:solidFill>
                </a:ln>
                <a:solidFill>
                  <a:srgbClr val="ED3C8D"/>
                </a:solidFill>
                <a:uLnTx/>
                <a:uFillTx/>
                <a:latin typeface="Helvetica" panose="020B0604020202020204" pitchFamily="34" charset="0"/>
                <a:ea typeface="Open Sans" panose="020B0606030504020204" pitchFamily="34" charset="0"/>
                <a:cs typeface="Helvetica" panose="020B0604020202020204" pitchFamily="34" charset="0"/>
              </a:defRPr>
            </a:lvl1pPr>
          </a:lstStyle>
          <a:p>
            <a:r>
              <a:rPr lang="en-US" sz="11500">
                <a:ln w="19050">
                  <a:noFill/>
                </a:ln>
                <a:solidFill>
                  <a:srgbClr val="00C4F6"/>
                </a:solidFill>
                <a:latin typeface="Arial" panose="020B0604020202020204" pitchFamily="34" charset="0"/>
                <a:cs typeface="Arial" panose="020B0604020202020204" pitchFamily="34" charset="0"/>
              </a:rPr>
              <a:t>+26</a:t>
            </a:r>
          </a:p>
        </p:txBody>
      </p:sp>
      <p:sp>
        <p:nvSpPr>
          <p:cNvPr id="17" name="TextBox 16">
            <a:extLst>
              <a:ext uri="{FF2B5EF4-FFF2-40B4-BE49-F238E27FC236}">
                <a16:creationId xmlns:a16="http://schemas.microsoft.com/office/drawing/2014/main" id="{25A31918-1E99-3E64-C0DF-4F3163119DA0}"/>
              </a:ext>
            </a:extLst>
          </p:cNvPr>
          <p:cNvSpPr txBox="1"/>
          <p:nvPr/>
        </p:nvSpPr>
        <p:spPr>
          <a:xfrm>
            <a:off x="7649424" y="4702258"/>
            <a:ext cx="3783963" cy="707886"/>
          </a:xfrm>
          <a:prstGeom prst="rect">
            <a:avLst/>
          </a:prstGeom>
          <a:noFill/>
        </p:spPr>
        <p:txBody>
          <a:bodyPr wrap="square" rtlCol="0">
            <a:spAutoFit/>
          </a:bodyPr>
          <a:lstStyle/>
          <a:p>
            <a:pPr algn="ctr"/>
            <a:r>
              <a:rPr lang="en-US" sz="2000" b="1">
                <a:solidFill>
                  <a:srgbClr val="00C4F6"/>
                </a:solidFill>
                <a:latin typeface="Arial" panose="020B0604020202020204" pitchFamily="34" charset="0"/>
              </a:rPr>
              <a:t>minutes longer on Premium Video Platforms</a:t>
            </a:r>
            <a:r>
              <a:rPr lang="en-US" sz="2000">
                <a:solidFill>
                  <a:srgbClr val="00C4F6"/>
                </a:solidFill>
                <a:latin typeface="Arial" panose="020B0604020202020204" pitchFamily="34" charset="0"/>
              </a:rPr>
              <a:t> </a:t>
            </a:r>
            <a:r>
              <a:rPr lang="en-US" sz="2000">
                <a:solidFill>
                  <a:srgbClr val="1B1464"/>
                </a:solidFill>
                <a:latin typeface="Arial" panose="020B0604020202020204" pitchFamily="34" charset="0"/>
              </a:rPr>
              <a:t>than YouTube</a:t>
            </a:r>
          </a:p>
        </p:txBody>
      </p:sp>
      <p:pic>
        <p:nvPicPr>
          <p:cNvPr id="2" name="Picture 1">
            <a:extLst>
              <a:ext uri="{FF2B5EF4-FFF2-40B4-BE49-F238E27FC236}">
                <a16:creationId xmlns:a16="http://schemas.microsoft.com/office/drawing/2014/main" id="{F1723B54-DFA7-5DF4-7DFD-E587F7139E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440559DB-5219-550C-3C66-059F27754B0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54F95038-9F44-8BB5-4CB2-8061EE82CE6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5" name="Chart 4">
            <a:extLst>
              <a:ext uri="{FF2B5EF4-FFF2-40B4-BE49-F238E27FC236}">
                <a16:creationId xmlns:a16="http://schemas.microsoft.com/office/drawing/2014/main" id="{C729DACF-FD5A-A6C5-82A2-00B312403D6E}"/>
              </a:ext>
            </a:extLst>
          </p:cNvPr>
          <p:cNvGraphicFramePr/>
          <p:nvPr>
            <p:extLst>
              <p:ext uri="{D42A27DB-BD31-4B8C-83A1-F6EECF244321}">
                <p14:modId xmlns:p14="http://schemas.microsoft.com/office/powerpoint/2010/main" val="742410653"/>
              </p:ext>
            </p:extLst>
          </p:nvPr>
        </p:nvGraphicFramePr>
        <p:xfrm>
          <a:off x="510657" y="2170705"/>
          <a:ext cx="5646184" cy="383385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6424DD38-DECB-CCCD-EAC4-6E671BED5C4E}"/>
              </a:ext>
            </a:extLst>
          </p:cNvPr>
          <p:cNvSpPr/>
          <p:nvPr/>
        </p:nvSpPr>
        <p:spPr>
          <a:xfrm>
            <a:off x="173620" y="420763"/>
            <a:ext cx="12018380" cy="892552"/>
          </a:xfrm>
          <a:prstGeom prst="rect">
            <a:avLst/>
          </a:prstGeom>
        </p:spPr>
        <p:txBody>
          <a:bodyPr wrap="square">
            <a:spAutoFit/>
          </a:bodyPr>
          <a:lstStyle/>
          <a:p>
            <a:pPr lvl="0">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Premium Video </a:t>
            </a:r>
            <a:r>
              <a:rPr lang="en-US" sz="2600" b="1">
                <a:solidFill>
                  <a:srgbClr val="1B1464"/>
                </a:solidFill>
                <a:latin typeface="Arial" panose="020B0604020202020204" pitchFamily="34" charset="0"/>
              </a:rPr>
              <a:t>Platforms have 49% longer viewing sessions than YouTube, maximizing </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the marketer opportunity for meaningful impressions</a:t>
            </a:r>
          </a:p>
        </p:txBody>
      </p:sp>
      <p:sp>
        <p:nvSpPr>
          <p:cNvPr id="7" name="TextBox 6">
            <a:extLst>
              <a:ext uri="{FF2B5EF4-FFF2-40B4-BE49-F238E27FC236}">
                <a16:creationId xmlns:a16="http://schemas.microsoft.com/office/drawing/2014/main" id="{E9CF9325-468E-C201-BBAD-14E23C21D96E}"/>
              </a:ext>
            </a:extLst>
          </p:cNvPr>
          <p:cNvSpPr txBox="1"/>
          <p:nvPr/>
        </p:nvSpPr>
        <p:spPr>
          <a:xfrm>
            <a:off x="536340" y="6212433"/>
            <a:ext cx="5928940" cy="338554"/>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 – June 2025. P2+. </a:t>
            </a:r>
            <a:r>
              <a:rPr lang="en-US" sz="800">
                <a:solidFill>
                  <a:srgbClr val="1B1464"/>
                </a:solidFill>
              </a:rPr>
              <a:t>Premium Video Platforms represent an average of the 21 Premium Video Platforms analyzed. </a:t>
            </a:r>
            <a:r>
              <a:rPr lang="en-US" sz="800">
                <a:solidFill>
                  <a:srgbClr val="1B1464"/>
                </a:solidFill>
                <a:latin typeface="Arial" panose="020B0604020202020204" pitchFamily="34" charset="0"/>
              </a:rPr>
              <a:t>Weighted based on duration of session. </a:t>
            </a:r>
          </a:p>
        </p:txBody>
      </p:sp>
      <p:sp>
        <p:nvSpPr>
          <p:cNvPr id="11" name="TextBox 10">
            <a:extLst>
              <a:ext uri="{FF2B5EF4-FFF2-40B4-BE49-F238E27FC236}">
                <a16:creationId xmlns:a16="http://schemas.microsoft.com/office/drawing/2014/main" id="{29F91D8C-ADFA-D01B-A211-B983DDAC31E6}"/>
              </a:ext>
            </a:extLst>
          </p:cNvPr>
          <p:cNvSpPr txBox="1"/>
          <p:nvPr/>
        </p:nvSpPr>
        <p:spPr>
          <a:xfrm>
            <a:off x="-1" y="1782991"/>
            <a:ext cx="6667499" cy="553998"/>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002060"/>
                </a:solidFill>
                <a:latin typeface="Arial" panose="020B0604020202020204" pitchFamily="34" charset="0"/>
              </a:rPr>
              <a:t>Average Session Length</a:t>
            </a:r>
          </a:p>
          <a:p>
            <a:pPr algn="ctr">
              <a:defRPr sz="1400" b="0" i="0" u="none" strike="noStrike" kern="1200" spc="0" baseline="0">
                <a:solidFill>
                  <a:prstClr val="black">
                    <a:lumMod val="65000"/>
                    <a:lumOff val="35000"/>
                  </a:prstClr>
                </a:solidFill>
                <a:latin typeface="+mn-lt"/>
                <a:ea typeface="+mn-ea"/>
                <a:cs typeface="+mn-cs"/>
              </a:defRPr>
            </a:pPr>
            <a:r>
              <a:rPr lang="en-US" sz="1400">
                <a:solidFill>
                  <a:srgbClr val="002060"/>
                </a:solidFill>
                <a:latin typeface="Arial" panose="020B0604020202020204" pitchFamily="34" charset="0"/>
              </a:rPr>
              <a:t>hours, minutes</a:t>
            </a:r>
          </a:p>
        </p:txBody>
      </p:sp>
    </p:spTree>
    <p:extLst>
      <p:ext uri="{BB962C8B-B14F-4D97-AF65-F5344CB8AC3E}">
        <p14:creationId xmlns:p14="http://schemas.microsoft.com/office/powerpoint/2010/main" val="924723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0D680-E05F-E424-D2FD-5CAD8895A31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65C3D45-2CD2-6DA7-98D0-2D3759265665}"/>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D7F78EB-23AB-9361-45B8-1E5FD8BC7F1A}"/>
              </a:ext>
            </a:extLst>
          </p:cNvPr>
          <p:cNvSpPr/>
          <p:nvPr/>
        </p:nvSpPr>
        <p:spPr>
          <a:xfrm>
            <a:off x="238538" y="435951"/>
            <a:ext cx="11772487"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cs typeface="Arial" panose="020B0604020202020204" pitchFamily="34" charset="0"/>
              </a:rPr>
              <a:t>The bulk of YouTube impressions live solely in super short or short viewing sessions, minimizing brand opportunities to drive attention</a:t>
            </a:r>
          </a:p>
        </p:txBody>
      </p:sp>
      <p:pic>
        <p:nvPicPr>
          <p:cNvPr id="4" name="Picture 3">
            <a:extLst>
              <a:ext uri="{FF2B5EF4-FFF2-40B4-BE49-F238E27FC236}">
                <a16:creationId xmlns:a16="http://schemas.microsoft.com/office/drawing/2014/main" id="{6D8DF948-3856-1473-3B90-7CB2B423294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90827" y="6519043"/>
            <a:ext cx="11708793" cy="350107"/>
          </a:xfrm>
          <a:prstGeom prst="rect">
            <a:avLst/>
          </a:prstGeom>
        </p:spPr>
      </p:pic>
      <p:sp>
        <p:nvSpPr>
          <p:cNvPr id="5" name="Slide Number Placeholder 5">
            <a:extLst>
              <a:ext uri="{FF2B5EF4-FFF2-40B4-BE49-F238E27FC236}">
                <a16:creationId xmlns:a16="http://schemas.microsoft.com/office/drawing/2014/main" id="{921EAB22-E8CC-E45C-6469-6DC419F6B34D}"/>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F489B09D-CDF7-C3B7-CE6A-5C45C996D347}"/>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9" name="Rectangle 18">
            <a:extLst>
              <a:ext uri="{FF2B5EF4-FFF2-40B4-BE49-F238E27FC236}">
                <a16:creationId xmlns:a16="http://schemas.microsoft.com/office/drawing/2014/main" id="{1EB405D6-EDA3-4271-8700-C68BC35DC9C6}"/>
              </a:ext>
            </a:extLst>
          </p:cNvPr>
          <p:cNvSpPr>
            <a:spLocks/>
          </p:cNvSpPr>
          <p:nvPr/>
        </p:nvSpPr>
        <p:spPr>
          <a:xfrm>
            <a:off x="6768459" y="1698350"/>
            <a:ext cx="5423541" cy="489161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2" name="Chart 1">
            <a:extLst>
              <a:ext uri="{FF2B5EF4-FFF2-40B4-BE49-F238E27FC236}">
                <a16:creationId xmlns:a16="http://schemas.microsoft.com/office/drawing/2014/main" id="{2E0676D4-1CD5-0B9B-80C7-341603128A70}"/>
              </a:ext>
            </a:extLst>
          </p:cNvPr>
          <p:cNvGraphicFramePr/>
          <p:nvPr>
            <p:extLst>
              <p:ext uri="{D42A27DB-BD31-4B8C-83A1-F6EECF244321}">
                <p14:modId xmlns:p14="http://schemas.microsoft.com/office/powerpoint/2010/main" val="3014726649"/>
              </p:ext>
            </p:extLst>
          </p:nvPr>
        </p:nvGraphicFramePr>
        <p:xfrm>
          <a:off x="0" y="2437232"/>
          <a:ext cx="7421879" cy="4059499"/>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19">
            <a:extLst>
              <a:ext uri="{FF2B5EF4-FFF2-40B4-BE49-F238E27FC236}">
                <a16:creationId xmlns:a16="http://schemas.microsoft.com/office/drawing/2014/main" id="{99D96D42-02F8-C9A9-BA6F-EB188582C483}"/>
              </a:ext>
            </a:extLst>
          </p:cNvPr>
          <p:cNvSpPr/>
          <p:nvPr/>
        </p:nvSpPr>
        <p:spPr>
          <a:xfrm>
            <a:off x="7798920" y="2485588"/>
            <a:ext cx="4016037" cy="3592259"/>
          </a:xfrm>
          <a:prstGeom prst="roundRect">
            <a:avLst/>
          </a:prstGeom>
          <a:solidFill>
            <a:schemeClr val="bg1"/>
          </a:solidFill>
          <a:ln w="28575">
            <a:solidFill>
              <a:srgbClr val="FFE6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solidFill>
                  <a:srgbClr val="1B1464"/>
                </a:solidFill>
              </a:ln>
              <a:solidFill>
                <a:srgbClr val="4EBEA4"/>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solidFill>
                  <a:srgbClr val="1B1464"/>
                </a:solidFill>
              </a:ln>
              <a:solidFill>
                <a:srgbClr val="4EBEA4"/>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A40F45EE-DAE1-4B81-687D-8941E59B16C7}"/>
              </a:ext>
            </a:extLst>
          </p:cNvPr>
          <p:cNvSpPr txBox="1"/>
          <p:nvPr/>
        </p:nvSpPr>
        <p:spPr>
          <a:xfrm>
            <a:off x="7789424" y="4304029"/>
            <a:ext cx="403334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1B1464"/>
                </a:solidFill>
                <a:latin typeface="Arial" panose="020B0604020202020204" pitchFamily="34" charset="0"/>
              </a:rPr>
              <a:t>of YouTube impressions fall within </a:t>
            </a:r>
            <a:r>
              <a:rPr lang="en-US" sz="2400" b="1">
                <a:solidFill>
                  <a:srgbClr val="002060"/>
                </a:solidFill>
                <a:latin typeface="Arial" panose="020B0604020202020204" pitchFamily="34" charset="0"/>
              </a:rPr>
              <a:t>super short and short viewing sessions</a:t>
            </a:r>
            <a:endPar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4481EAFE-EA4D-C24B-196D-0ACECD316B86}"/>
              </a:ext>
            </a:extLst>
          </p:cNvPr>
          <p:cNvSpPr txBox="1"/>
          <p:nvPr/>
        </p:nvSpPr>
        <p:spPr>
          <a:xfrm>
            <a:off x="8059101" y="2958278"/>
            <a:ext cx="3495675" cy="1323439"/>
          </a:xfrm>
          <a:prstGeom prst="rect">
            <a:avLst/>
          </a:prstGeom>
          <a:noFill/>
        </p:spPr>
        <p:txBody>
          <a:bodyPr wrap="square" rtlCol="0">
            <a:spAutoFit/>
          </a:bodyPr>
          <a:lstStyle/>
          <a:p>
            <a:pPr algn="ctr"/>
            <a:r>
              <a:rPr lang="en-US" sz="8000" b="1">
                <a:ln w="19050">
                  <a:solidFill>
                    <a:srgbClr val="1B1464"/>
                  </a:solidFill>
                </a:ln>
                <a:solidFill>
                  <a:srgbClr val="FFE600"/>
                </a:solidFill>
                <a:latin typeface="Arial" panose="020B0604020202020204" pitchFamily="34" charset="0"/>
              </a:rPr>
              <a:t>75%</a:t>
            </a:r>
          </a:p>
        </p:txBody>
      </p:sp>
      <p:sp>
        <p:nvSpPr>
          <p:cNvPr id="13" name="TextBox 12">
            <a:extLst>
              <a:ext uri="{FF2B5EF4-FFF2-40B4-BE49-F238E27FC236}">
                <a16:creationId xmlns:a16="http://schemas.microsoft.com/office/drawing/2014/main" id="{A5E598B7-7D7B-0127-3033-07A7B1F6D40E}"/>
              </a:ext>
            </a:extLst>
          </p:cNvPr>
          <p:cNvSpPr txBox="1"/>
          <p:nvPr/>
        </p:nvSpPr>
        <p:spPr>
          <a:xfrm>
            <a:off x="7619" y="1852186"/>
            <a:ext cx="6768459" cy="338554"/>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1B1464"/>
                </a:solidFill>
                <a:latin typeface="Arial" panose="020B0604020202020204" pitchFamily="34" charset="0"/>
              </a:rPr>
              <a:t>Share of YouTube Impressions Across Session Duration</a:t>
            </a:r>
          </a:p>
        </p:txBody>
      </p:sp>
      <p:sp>
        <p:nvSpPr>
          <p:cNvPr id="3" name="Arrow: Right 2">
            <a:extLst>
              <a:ext uri="{FF2B5EF4-FFF2-40B4-BE49-F238E27FC236}">
                <a16:creationId xmlns:a16="http://schemas.microsoft.com/office/drawing/2014/main" id="{66C69440-A3FD-C9EF-BDB7-1F4649035D4C}"/>
              </a:ext>
            </a:extLst>
          </p:cNvPr>
          <p:cNvSpPr/>
          <p:nvPr/>
        </p:nvSpPr>
        <p:spPr>
          <a:xfrm>
            <a:off x="5524966" y="3791181"/>
            <a:ext cx="2157094" cy="981075"/>
          </a:xfrm>
          <a:prstGeom prst="rightArrow">
            <a:avLst/>
          </a:prstGeom>
          <a:solidFill>
            <a:srgbClr val="FFE600"/>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C8506E-12BE-6C82-DF59-F6E33FBA178B}"/>
              </a:ext>
            </a:extLst>
          </p:cNvPr>
          <p:cNvSpPr txBox="1"/>
          <p:nvPr/>
        </p:nvSpPr>
        <p:spPr>
          <a:xfrm>
            <a:off x="461690" y="6234922"/>
            <a:ext cx="6196286" cy="338554"/>
          </a:xfrm>
          <a:prstGeom prst="rect">
            <a:avLst/>
          </a:prstGeom>
          <a:noFill/>
        </p:spPr>
        <p:txBody>
          <a:bodyPr wrap="square" rtlCol="0">
            <a:spAutoFit/>
          </a:bodyPr>
          <a:lstStyle/>
          <a:p>
            <a:r>
              <a:rPr lang="en-US" sz="800">
                <a:solidFill>
                  <a:srgbClr val="1B1464"/>
                </a:solidFill>
                <a:latin typeface="Arial" panose="020B0604020202020204" pitchFamily="34" charset="0"/>
              </a:rPr>
              <a:t>Source: VAB + TVision Custom Study. July 2024-June 2025. P2+. Super Short Session 0 minutes to 20 minutes; Short Session 20 minutes to 84 minutes; Medium Session 84 minutes to 3 hours; Long Session 3+ hours</a:t>
            </a:r>
            <a:endParaRPr lang="en-US" sz="800">
              <a:latin typeface="Arial" panose="020B0604020202020204" pitchFamily="34" charset="0"/>
            </a:endParaRPr>
          </a:p>
        </p:txBody>
      </p:sp>
    </p:spTree>
    <p:extLst>
      <p:ext uri="{BB962C8B-B14F-4D97-AF65-F5344CB8AC3E}">
        <p14:creationId xmlns:p14="http://schemas.microsoft.com/office/powerpoint/2010/main" val="1764472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7ACB1-9780-77F5-49EF-B6F9621278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399209-EC16-B087-697C-970A18A3C850}"/>
              </a:ext>
            </a:extLst>
          </p:cNvPr>
          <p:cNvSpPr/>
          <p:nvPr/>
        </p:nvSpPr>
        <p:spPr>
          <a:xfrm>
            <a:off x="0" y="428839"/>
            <a:ext cx="121704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Regardless of session length, consumers who access Premium Video Platforms on CTV are more likely to have their eyes on screen than YouTube</a:t>
            </a:r>
            <a:endPar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C9496E48-7CD1-A40D-BADC-D8302A4F3B67}"/>
              </a:ext>
            </a:extLst>
          </p:cNvPr>
          <p:cNvSpPr>
            <a:spLocks/>
          </p:cNvSpPr>
          <p:nvPr/>
        </p:nvSpPr>
        <p:spPr>
          <a:xfrm>
            <a:off x="-3659" y="1686000"/>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hink-cell data - do not delete" hidden="1">
            <a:extLst>
              <a:ext uri="{FF2B5EF4-FFF2-40B4-BE49-F238E27FC236}">
                <a16:creationId xmlns:a16="http://schemas.microsoft.com/office/drawing/2014/main" id="{AA4F2671-EDB1-8429-80B8-AB62BC706A3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AA4F2671-EDB1-8429-80B8-AB62BC706A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75F2386-148C-C022-7B6F-38AC747E475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3495993C-83AB-96FB-C516-3FC79DAAD33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15FF7219-E4B3-EAF0-30C3-BF847BCE17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04EE272-78DE-B8EE-0EBC-E8A99C2FAB53}"/>
              </a:ext>
            </a:extLst>
          </p:cNvPr>
          <p:cNvSpPr txBox="1"/>
          <p:nvPr/>
        </p:nvSpPr>
        <p:spPr>
          <a:xfrm>
            <a:off x="-7318" y="1673622"/>
            <a:ext cx="121777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1600" b="1" i="0" u="sng" strike="noStrike" kern="1200" cap="none" spc="0" normalizeH="0" baseline="0" noProof="0">
                <a:ln>
                  <a:noFill/>
                </a:ln>
                <a:solidFill>
                  <a:srgbClr val="002060"/>
                </a:solidFill>
                <a:effectLst/>
                <a:uLnTx/>
                <a:uFillTx/>
                <a:latin typeface="Arial" panose="020B0604020202020204" pitchFamily="34" charset="0"/>
                <a:ea typeface="+mn-ea"/>
                <a:cs typeface="+mn-cs"/>
              </a:rPr>
              <a:t>‘Attention to Presence’ Index by Session Length</a:t>
            </a:r>
          </a:p>
        </p:txBody>
      </p:sp>
      <p:sp>
        <p:nvSpPr>
          <p:cNvPr id="14" name="TextBox 13">
            <a:extLst>
              <a:ext uri="{FF2B5EF4-FFF2-40B4-BE49-F238E27FC236}">
                <a16:creationId xmlns:a16="http://schemas.microsoft.com/office/drawing/2014/main" id="{6D8E92BF-2D16-106E-5390-F19B444C26F1}"/>
              </a:ext>
            </a:extLst>
          </p:cNvPr>
          <p:cNvSpPr txBox="1"/>
          <p:nvPr/>
        </p:nvSpPr>
        <p:spPr>
          <a:xfrm>
            <a:off x="461689" y="6121938"/>
            <a:ext cx="11309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VAB + </a:t>
            </a:r>
            <a:r>
              <a:rPr kumimoji="0" lang="en-US" sz="800" b="0" i="0" u="none" strike="noStrike" kern="1200" cap="none" spc="0" normalizeH="0" baseline="0" noProof="0" err="1">
                <a:ln>
                  <a:noFill/>
                </a:ln>
                <a:solidFill>
                  <a:srgbClr val="1B1464"/>
                </a:solidFill>
                <a:effectLst/>
                <a:uLnTx/>
                <a:uFillTx/>
                <a:latin typeface="Arial" panose="020B0604020202020204" pitchFamily="34" charset="0"/>
                <a:ea typeface="+mn-ea"/>
                <a:cs typeface="+mn-cs"/>
              </a:rPr>
              <a:t>TVision</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Custom Study. July 2024-June 2025. P2+. Super Short Session 0 minutes to 20 minutes; Short Session 20 minutes to 84 minutes; Medium Session 84 minutes to 3 hours; Long Session 3+ hours. ‘Attention to Presence’ Index is defined as the proportion of time spent with eyes on screen while the viewer in in the room with the content tuned indexed to CTV viewing norm. Premium Video Platforms represent an average of the 21 Premium Video Platforms analyzed. Weighted based on duration of session.  </a:t>
            </a:r>
          </a:p>
        </p:txBody>
      </p:sp>
      <p:graphicFrame>
        <p:nvGraphicFramePr>
          <p:cNvPr id="6" name="Chart 5">
            <a:extLst>
              <a:ext uri="{FF2B5EF4-FFF2-40B4-BE49-F238E27FC236}">
                <a16:creationId xmlns:a16="http://schemas.microsoft.com/office/drawing/2014/main" id="{753F689D-D496-C3F6-6A34-404598485B8A}"/>
              </a:ext>
            </a:extLst>
          </p:cNvPr>
          <p:cNvGraphicFramePr/>
          <p:nvPr/>
        </p:nvGraphicFramePr>
        <p:xfrm>
          <a:off x="161988" y="1998380"/>
          <a:ext cx="11890194" cy="4039613"/>
        </p:xfrm>
        <a:graphic>
          <a:graphicData uri="http://schemas.openxmlformats.org/drawingml/2006/chart">
            <c:chart xmlns:c="http://schemas.openxmlformats.org/drawingml/2006/chart" xmlns:r="http://schemas.openxmlformats.org/officeDocument/2006/relationships" r:id="rId7"/>
          </a:graphicData>
        </a:graphic>
      </p:graphicFrame>
      <p:sp>
        <p:nvSpPr>
          <p:cNvPr id="11" name="Rounded Rectangle 10">
            <a:extLst>
              <a:ext uri="{FF2B5EF4-FFF2-40B4-BE49-F238E27FC236}">
                <a16:creationId xmlns:a16="http://schemas.microsoft.com/office/drawing/2014/main" id="{54AEB440-3563-3583-EC30-9AF04E52B747}"/>
              </a:ext>
            </a:extLst>
          </p:cNvPr>
          <p:cNvSpPr/>
          <p:nvPr/>
        </p:nvSpPr>
        <p:spPr>
          <a:xfrm>
            <a:off x="6708861" y="2513929"/>
            <a:ext cx="914400" cy="320492"/>
          </a:xfrm>
          <a:prstGeom prst="roundRect">
            <a:avLst/>
          </a:prstGeom>
          <a:solidFill>
            <a:schemeClr val="bg1"/>
          </a:solidFill>
          <a:ln>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+15%</a:t>
            </a:r>
          </a:p>
        </p:txBody>
      </p:sp>
      <p:sp>
        <p:nvSpPr>
          <p:cNvPr id="13" name="Rounded Rectangle 12">
            <a:extLst>
              <a:ext uri="{FF2B5EF4-FFF2-40B4-BE49-F238E27FC236}">
                <a16:creationId xmlns:a16="http://schemas.microsoft.com/office/drawing/2014/main" id="{B2B66183-066B-2FCE-A9B2-233189E48714}"/>
              </a:ext>
            </a:extLst>
          </p:cNvPr>
          <p:cNvSpPr/>
          <p:nvPr/>
        </p:nvSpPr>
        <p:spPr>
          <a:xfrm>
            <a:off x="9628530" y="2763902"/>
            <a:ext cx="914400" cy="320492"/>
          </a:xfrm>
          <a:prstGeom prst="roundRect">
            <a:avLst/>
          </a:prstGeom>
          <a:solidFill>
            <a:schemeClr val="bg1"/>
          </a:solidFill>
          <a:ln>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+13%</a:t>
            </a:r>
          </a:p>
        </p:txBody>
      </p:sp>
      <p:sp>
        <p:nvSpPr>
          <p:cNvPr id="18" name="Rounded Rectangle 17">
            <a:extLst>
              <a:ext uri="{FF2B5EF4-FFF2-40B4-BE49-F238E27FC236}">
                <a16:creationId xmlns:a16="http://schemas.microsoft.com/office/drawing/2014/main" id="{D1EAFAC8-CCCF-38AC-118B-36F10FF8AF00}"/>
              </a:ext>
            </a:extLst>
          </p:cNvPr>
          <p:cNvSpPr/>
          <p:nvPr/>
        </p:nvSpPr>
        <p:spPr>
          <a:xfrm>
            <a:off x="3789192" y="2311367"/>
            <a:ext cx="914400" cy="320492"/>
          </a:xfrm>
          <a:prstGeom prst="roundRect">
            <a:avLst/>
          </a:prstGeom>
          <a:solidFill>
            <a:schemeClr val="bg1"/>
          </a:solidFill>
          <a:ln>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+13%</a:t>
            </a:r>
          </a:p>
        </p:txBody>
      </p:sp>
      <p:sp>
        <p:nvSpPr>
          <p:cNvPr id="19" name="Rounded Rectangle 18">
            <a:extLst>
              <a:ext uri="{FF2B5EF4-FFF2-40B4-BE49-F238E27FC236}">
                <a16:creationId xmlns:a16="http://schemas.microsoft.com/office/drawing/2014/main" id="{2CCD94AC-97A7-6CE9-30A1-F7FA5A2384D9}"/>
              </a:ext>
            </a:extLst>
          </p:cNvPr>
          <p:cNvSpPr/>
          <p:nvPr/>
        </p:nvSpPr>
        <p:spPr>
          <a:xfrm>
            <a:off x="770612" y="2218410"/>
            <a:ext cx="914400" cy="320492"/>
          </a:xfrm>
          <a:prstGeom prst="roundRect">
            <a:avLst/>
          </a:prstGeom>
          <a:solidFill>
            <a:schemeClr val="bg1"/>
          </a:solidFill>
          <a:ln>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+19%</a:t>
            </a:r>
          </a:p>
        </p:txBody>
      </p:sp>
    </p:spTree>
    <p:extLst>
      <p:ext uri="{BB962C8B-B14F-4D97-AF65-F5344CB8AC3E}">
        <p14:creationId xmlns:p14="http://schemas.microsoft.com/office/powerpoint/2010/main" val="63532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A66BD-DBA2-6B68-1D42-6EDC3DF92A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0AE56C7-19AC-5927-9EC1-C3668A67593C}"/>
              </a:ext>
            </a:extLst>
          </p:cNvPr>
          <p:cNvSpPr>
            <a:spLocks/>
          </p:cNvSpPr>
          <p:nvPr/>
        </p:nvSpPr>
        <p:spPr>
          <a:xfrm>
            <a:off x="0" y="1698993"/>
            <a:ext cx="12191999" cy="43998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Rounded Corners 59">
            <a:extLst>
              <a:ext uri="{FF2B5EF4-FFF2-40B4-BE49-F238E27FC236}">
                <a16:creationId xmlns:a16="http://schemas.microsoft.com/office/drawing/2014/main" id="{63629922-C122-76BE-6316-02BF90602221}"/>
              </a:ext>
            </a:extLst>
          </p:cNvPr>
          <p:cNvSpPr/>
          <p:nvPr/>
        </p:nvSpPr>
        <p:spPr>
          <a:xfrm>
            <a:off x="165791" y="2643405"/>
            <a:ext cx="9787264" cy="3072269"/>
          </a:xfrm>
          <a:prstGeom prst="rect">
            <a:avLst/>
          </a:prstGeom>
          <a:solidFill>
            <a:schemeClr val="bg1"/>
          </a:solidFill>
          <a:ln w="28575">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E27EFA1-B417-932C-5EE9-3694F7BE38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21304" y="3705157"/>
            <a:ext cx="1098882" cy="271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11FFA7B-BF05-C50F-F38C-D59F94485F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4531" y="2928296"/>
            <a:ext cx="1434645" cy="7782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09127BC-49AF-3F46-47DA-9CC7E463583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9795" y="4539474"/>
            <a:ext cx="1501586" cy="5042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7B1934C-2512-9DE0-4AC5-A5B023C00E1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91712" y="4220769"/>
            <a:ext cx="1127248" cy="3513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F8C1630-B2FA-667E-D907-B359FA329E4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080736" y="3948912"/>
            <a:ext cx="1232089" cy="759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lex (company) - Wikipedia">
            <a:extLst>
              <a:ext uri="{FF2B5EF4-FFF2-40B4-BE49-F238E27FC236}">
                <a16:creationId xmlns:a16="http://schemas.microsoft.com/office/drawing/2014/main" id="{BF6CC8A4-472F-4B23-577D-78CCB186EA9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02775" y="4791623"/>
            <a:ext cx="968992" cy="4480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13C215B3-E43E-136A-A4F0-53C7031E2B2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72242" y="3600804"/>
            <a:ext cx="1858495" cy="53701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78AE83DC-82D0-471D-2130-D7F80B59344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3230" y="3882658"/>
            <a:ext cx="1716545" cy="52783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bo Max Logo PNG Vectors Free Download">
            <a:extLst>
              <a:ext uri="{FF2B5EF4-FFF2-40B4-BE49-F238E27FC236}">
                <a16:creationId xmlns:a16="http://schemas.microsoft.com/office/drawing/2014/main" id="{395EC772-D1A7-158B-DCE7-E73BDD9FD521}"/>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t="38473" b="37437"/>
          <a:stretch>
            <a:fillRect/>
          </a:stretch>
        </p:blipFill>
        <p:spPr bwMode="auto">
          <a:xfrm>
            <a:off x="3401328" y="3087680"/>
            <a:ext cx="1968275" cy="47416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52A25842-616D-81DF-3A71-00EB0B2CF4E6}"/>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903081" y="3600350"/>
            <a:ext cx="974717" cy="43644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00919287-A6BE-036A-87E2-1EE16B3503C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952675" y="3093679"/>
            <a:ext cx="1643657" cy="40475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pectrum Logo, symbol, meaning, history, PNG, brand">
            <a:extLst>
              <a:ext uri="{FF2B5EF4-FFF2-40B4-BE49-F238E27FC236}">
                <a16:creationId xmlns:a16="http://schemas.microsoft.com/office/drawing/2014/main" id="{1A23F4CE-7A60-4DCF-82E3-1E105056E2E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746778" y="3711386"/>
            <a:ext cx="1741035" cy="979332"/>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7DE641AE-C8CB-E7BE-6409-89D68B46B2B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603006" y="4733738"/>
            <a:ext cx="1874048" cy="427900"/>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BC29731D-3D25-1682-B628-7194B064B4D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792942" y="4250034"/>
            <a:ext cx="1347384" cy="427900"/>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AMC Logo PNG Pic | PNG All">
            <a:extLst>
              <a:ext uri="{FF2B5EF4-FFF2-40B4-BE49-F238E27FC236}">
                <a16:creationId xmlns:a16="http://schemas.microsoft.com/office/drawing/2014/main" id="{E93A597B-39EE-9841-3DFD-7ADCF3174D94}"/>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469276" y="4573318"/>
            <a:ext cx="1713061" cy="12847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97E1250-03CB-427D-F377-8867EF1CC8D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62C9B911-64D1-4B2D-912F-B756DB96F3E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C3E6720-7D36-6114-7C34-C3E4461E50B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a:t>
            </a:r>
          </a:p>
        </p:txBody>
      </p:sp>
      <p:sp>
        <p:nvSpPr>
          <p:cNvPr id="12" name="Rectangle 11">
            <a:extLst>
              <a:ext uri="{FF2B5EF4-FFF2-40B4-BE49-F238E27FC236}">
                <a16:creationId xmlns:a16="http://schemas.microsoft.com/office/drawing/2014/main" id="{0C5E44AF-AE83-3E24-6334-4D538E3356C6}"/>
              </a:ext>
            </a:extLst>
          </p:cNvPr>
          <p:cNvSpPr/>
          <p:nvPr/>
        </p:nvSpPr>
        <p:spPr>
          <a:xfrm>
            <a:off x="214388" y="393815"/>
            <a:ext cx="1224642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We analyzed the CTV viewership of 21 Premium </a:t>
            </a:r>
            <a:r>
              <a:rPr lang="en-US" sz="2600" b="1">
                <a:solidFill>
                  <a:srgbClr val="002060"/>
                </a:solidFill>
                <a:latin typeface="Arial" panose="020B0604020202020204" pitchFamily="34" charset="0"/>
                <a:cs typeface="Arial" panose="020B0604020202020204" pitchFamily="34" charset="0"/>
              </a:rPr>
              <a:t>Video Platforms</a:t>
            </a:r>
            <a:r>
              <a:rPr kumimoji="0"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and YouTube to determine which impressions work harder for marketers</a:t>
            </a:r>
          </a:p>
        </p:txBody>
      </p:sp>
      <p:sp>
        <p:nvSpPr>
          <p:cNvPr id="11" name="TextBox 10">
            <a:extLst>
              <a:ext uri="{FF2B5EF4-FFF2-40B4-BE49-F238E27FC236}">
                <a16:creationId xmlns:a16="http://schemas.microsoft.com/office/drawing/2014/main" id="{4CAF29D4-54A7-6BF7-6F69-02B60F7862B9}"/>
              </a:ext>
            </a:extLst>
          </p:cNvPr>
          <p:cNvSpPr txBox="1"/>
          <p:nvPr/>
        </p:nvSpPr>
        <p:spPr>
          <a:xfrm>
            <a:off x="3592815" y="5743766"/>
            <a:ext cx="7983754"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latin typeface="Arial" panose="020B0604020202020204" pitchFamily="34" charset="0"/>
                <a:cs typeface="Arial" panose="020B0604020202020204" pitchFamily="34" charset="0"/>
              </a:rPr>
              <a:t>Premium Video Platforms included in VAB + </a:t>
            </a:r>
            <a:r>
              <a:rPr lang="en-US" err="1">
                <a:latin typeface="Arial" panose="020B0604020202020204" pitchFamily="34" charset="0"/>
                <a:cs typeface="Arial" panose="020B0604020202020204" pitchFamily="34" charset="0"/>
              </a:rPr>
              <a:t>TVision</a:t>
            </a:r>
            <a:r>
              <a:rPr lang="en-US">
                <a:latin typeface="Arial" panose="020B0604020202020204" pitchFamily="34" charset="0"/>
                <a:cs typeface="Arial" panose="020B0604020202020204" pitchFamily="34" charset="0"/>
              </a:rPr>
              <a:t> Custom Study</a:t>
            </a:r>
          </a:p>
          <a:p>
            <a:endParaRPr lang="en-US">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D6C2FF19-AAD7-DCD9-0759-A03D64F4AAF4}"/>
              </a:ext>
            </a:extLst>
          </p:cNvPr>
          <p:cNvSpPr/>
          <p:nvPr/>
        </p:nvSpPr>
        <p:spPr>
          <a:xfrm>
            <a:off x="10750018" y="3472543"/>
            <a:ext cx="1318863" cy="1324223"/>
          </a:xfrm>
          <a:prstGeom prst="rect">
            <a:avLst/>
          </a:prstGeom>
          <a:solidFill>
            <a:srgbClr val="FFFFFF"/>
          </a:solidFill>
          <a:ln w="28575">
            <a:solidFill>
              <a:srgbClr val="ED3C8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A21215-ACE7-C581-EF69-0AEC854D34FE}"/>
              </a:ext>
            </a:extLst>
          </p:cNvPr>
          <p:cNvSpPr txBox="1"/>
          <p:nvPr/>
        </p:nvSpPr>
        <p:spPr>
          <a:xfrm>
            <a:off x="165792" y="2078752"/>
            <a:ext cx="9760110" cy="400110"/>
          </a:xfrm>
          <a:prstGeom prst="rect">
            <a:avLst/>
          </a:prstGeom>
          <a:noFill/>
        </p:spPr>
        <p:txBody>
          <a:bodyPr wrap="square" rtlCol="0">
            <a:spAutoFit/>
          </a:bodyPr>
          <a:lstStyle/>
          <a:p>
            <a:pPr algn="ctr"/>
            <a:r>
              <a:rPr lang="en-US" sz="2000" b="1" u="sng">
                <a:solidFill>
                  <a:srgbClr val="1B1464"/>
                </a:solidFill>
                <a:latin typeface="Arial" panose="020B0604020202020204" pitchFamily="34" charset="0"/>
                <a:cs typeface="Arial" panose="020B0604020202020204" pitchFamily="34" charset="0"/>
              </a:rPr>
              <a:t>Premium Video Platforms Across App Types</a:t>
            </a:r>
          </a:p>
        </p:txBody>
      </p:sp>
      <p:pic>
        <p:nvPicPr>
          <p:cNvPr id="1088" name="Picture 64">
            <a:extLst>
              <a:ext uri="{FF2B5EF4-FFF2-40B4-BE49-F238E27FC236}">
                <a16:creationId xmlns:a16="http://schemas.microsoft.com/office/drawing/2014/main" id="{CCD83187-F1C5-3D0E-CCFF-4AFFBD39127B}"/>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0886996" y="3981662"/>
            <a:ext cx="1044907" cy="4387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5A58FAF-6493-5C91-2D82-1B7C6CE0348F}"/>
              </a:ext>
            </a:extLst>
          </p:cNvPr>
          <p:cNvSpPr txBox="1"/>
          <p:nvPr/>
        </p:nvSpPr>
        <p:spPr>
          <a:xfrm>
            <a:off x="9980295" y="3915745"/>
            <a:ext cx="769723" cy="461665"/>
          </a:xfrm>
          <a:prstGeom prst="rect">
            <a:avLst/>
          </a:prstGeom>
          <a:noFill/>
        </p:spPr>
        <p:txBody>
          <a:bodyPr wrap="square" rtlCol="0">
            <a:spAutoFit/>
          </a:bodyPr>
          <a:lstStyle/>
          <a:p>
            <a:pPr algn="ctr"/>
            <a:r>
              <a:rPr lang="en-US" sz="2400" b="1">
                <a:solidFill>
                  <a:srgbClr val="1B1464"/>
                </a:solidFill>
                <a:latin typeface="Arial" panose="020B0604020202020204" pitchFamily="34" charset="0"/>
                <a:cs typeface="Arial" panose="020B0604020202020204" pitchFamily="34" charset="0"/>
              </a:rPr>
              <a:t>vs.</a:t>
            </a:r>
          </a:p>
        </p:txBody>
      </p:sp>
      <p:cxnSp>
        <p:nvCxnSpPr>
          <p:cNvPr id="7" name="Straight Connector 6">
            <a:extLst>
              <a:ext uri="{FF2B5EF4-FFF2-40B4-BE49-F238E27FC236}">
                <a16:creationId xmlns:a16="http://schemas.microsoft.com/office/drawing/2014/main" id="{6239E481-6C1E-D506-DBDF-8FF62D0DE56D}"/>
              </a:ext>
            </a:extLst>
          </p:cNvPr>
          <p:cNvCxnSpPr>
            <a:cxnSpLocks/>
          </p:cNvCxnSpPr>
          <p:nvPr/>
        </p:nvCxnSpPr>
        <p:spPr>
          <a:xfrm flipH="1">
            <a:off x="5499821" y="2975955"/>
            <a:ext cx="2403" cy="2558044"/>
          </a:xfrm>
          <a:prstGeom prst="line">
            <a:avLst/>
          </a:prstGeom>
          <a:ln>
            <a:solidFill>
              <a:srgbClr val="1B1464"/>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015D11E-C40D-C1DD-ED8A-4B9D6ACCC2E4}"/>
              </a:ext>
            </a:extLst>
          </p:cNvPr>
          <p:cNvCxnSpPr>
            <a:cxnSpLocks/>
          </p:cNvCxnSpPr>
          <p:nvPr/>
        </p:nvCxnSpPr>
        <p:spPr>
          <a:xfrm>
            <a:off x="7584692" y="2987305"/>
            <a:ext cx="0" cy="2546694"/>
          </a:xfrm>
          <a:prstGeom prst="line">
            <a:avLst/>
          </a:prstGeom>
          <a:ln>
            <a:solidFill>
              <a:srgbClr val="1B1464"/>
            </a:solidFill>
            <a:prstDash val="dash"/>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9002983-7830-36E1-1FC2-6784DF962E71}"/>
              </a:ext>
            </a:extLst>
          </p:cNvPr>
          <p:cNvSpPr txBox="1"/>
          <p:nvPr/>
        </p:nvSpPr>
        <p:spPr>
          <a:xfrm>
            <a:off x="7584692" y="2668128"/>
            <a:ext cx="2368363" cy="338554"/>
          </a:xfrm>
          <a:prstGeom prst="rect">
            <a:avLst/>
          </a:prstGeom>
          <a:noFill/>
        </p:spPr>
        <p:txBody>
          <a:bodyPr wrap="square" rtlCol="0">
            <a:spAutoFit/>
          </a:bodyPr>
          <a:lstStyle/>
          <a:p>
            <a:pPr algn="ctr"/>
            <a:r>
              <a:rPr lang="en-US" sz="1600" b="1" u="sng">
                <a:solidFill>
                  <a:srgbClr val="1B1464"/>
                </a:solidFill>
                <a:latin typeface="Arial" panose="020B0604020202020204" pitchFamily="34" charset="0"/>
                <a:cs typeface="Arial" panose="020B0604020202020204" pitchFamily="34" charset="0"/>
              </a:rPr>
              <a:t>FAST</a:t>
            </a:r>
            <a:endParaRPr lang="en-US" sz="1600" b="1">
              <a:solidFill>
                <a:srgbClr val="1B1464"/>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0A7D606-546E-D2A9-4F06-5B11D569ACC9}"/>
              </a:ext>
            </a:extLst>
          </p:cNvPr>
          <p:cNvSpPr txBox="1"/>
          <p:nvPr/>
        </p:nvSpPr>
        <p:spPr>
          <a:xfrm>
            <a:off x="5502224" y="2656778"/>
            <a:ext cx="2082468" cy="338554"/>
          </a:xfrm>
          <a:prstGeom prst="rect">
            <a:avLst/>
          </a:prstGeom>
          <a:noFill/>
        </p:spPr>
        <p:txBody>
          <a:bodyPr wrap="square" lIns="91440" tIns="45720" rIns="91440" bIns="45720" rtlCol="0" anchor="t">
            <a:spAutoFit/>
          </a:bodyPr>
          <a:lstStyle/>
          <a:p>
            <a:pPr algn="ctr"/>
            <a:r>
              <a:rPr lang="en-US" sz="1600" b="1" u="sng" err="1">
                <a:solidFill>
                  <a:srgbClr val="1B1464"/>
                </a:solidFill>
                <a:latin typeface="Arial" panose="020B0604020202020204" pitchFamily="34" charset="0"/>
                <a:cs typeface="Arial" panose="020B0604020202020204" pitchFamily="34" charset="0"/>
              </a:rPr>
              <a:t>vMVPD</a:t>
            </a:r>
            <a:endParaRPr lang="en-US" sz="1600" b="1" u="sng">
              <a:solidFill>
                <a:srgbClr val="1B146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C8908EC-FD92-B393-F40C-0B0D138837D7}"/>
              </a:ext>
            </a:extLst>
          </p:cNvPr>
          <p:cNvSpPr txBox="1"/>
          <p:nvPr/>
        </p:nvSpPr>
        <p:spPr>
          <a:xfrm>
            <a:off x="180672" y="2664229"/>
            <a:ext cx="5321552" cy="338554"/>
          </a:xfrm>
          <a:prstGeom prst="rect">
            <a:avLst/>
          </a:prstGeom>
          <a:noFill/>
        </p:spPr>
        <p:txBody>
          <a:bodyPr wrap="square" lIns="91440" tIns="45720" rIns="91440" bIns="45720" rtlCol="0" anchor="t">
            <a:spAutoFit/>
          </a:bodyPr>
          <a:lstStyle/>
          <a:p>
            <a:pPr algn="ctr"/>
            <a:r>
              <a:rPr lang="en-US" sz="1600" b="1" u="sng">
                <a:solidFill>
                  <a:srgbClr val="1B1464"/>
                </a:solidFill>
                <a:latin typeface="Arial" panose="020B0604020202020204" pitchFamily="34" charset="0"/>
                <a:cs typeface="Arial" panose="020B0604020202020204" pitchFamily="34" charset="0"/>
              </a:rPr>
              <a:t>Hybrid (AVOD/SVOD)</a:t>
            </a:r>
            <a:endParaRPr lang="en-US">
              <a:latin typeface="Arial" panose="020B0604020202020204" pitchFamily="34" charset="0"/>
              <a:cs typeface="Arial" panose="020B0604020202020204" pitchFamily="34" charset="0"/>
            </a:endParaRPr>
          </a:p>
        </p:txBody>
      </p:sp>
      <p:pic>
        <p:nvPicPr>
          <p:cNvPr id="1080" name="Picture 56" descr="Photos &amp; Videos">
            <a:extLst>
              <a:ext uri="{FF2B5EF4-FFF2-40B4-BE49-F238E27FC236}">
                <a16:creationId xmlns:a16="http://schemas.microsoft.com/office/drawing/2014/main" id="{53CA7A2F-01F6-2B25-F10A-78FD5984FBE0}"/>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794976" y="3030171"/>
            <a:ext cx="1593648" cy="8964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upload.wikimedia.org/wikipedia/commons/thumb/f/f9/...">
            <a:extLst>
              <a:ext uri="{FF2B5EF4-FFF2-40B4-BE49-F238E27FC236}">
                <a16:creationId xmlns:a16="http://schemas.microsoft.com/office/drawing/2014/main" id="{F4E51A65-40C2-3684-D56B-0C11F5F02FF2}"/>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2044593" y="3223360"/>
            <a:ext cx="1226518" cy="404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ela TV Logo PNG HD Download With Transparent Background | PNGHDPro">
            <a:extLst>
              <a:ext uri="{FF2B5EF4-FFF2-40B4-BE49-F238E27FC236}">
                <a16:creationId xmlns:a16="http://schemas.microsoft.com/office/drawing/2014/main" id="{9C64FAE8-AF60-04EE-6CA5-18CEC22028F0}"/>
              </a:ext>
            </a:extLst>
          </p:cNvPr>
          <p:cNvPicPr>
            <a:picLocks noChangeAspect="1" noChangeArrowheads="1"/>
          </p:cNvPicPr>
          <p:nvPr/>
        </p:nvPicPr>
        <p:blipFill rotWithShape="1">
          <a:blip r:embed="rId22">
            <a:extLst>
              <a:ext uri="{28A0092B-C50C-407E-A947-70E740481C1C}">
                <a14:useLocalDpi xmlns:a14="http://schemas.microsoft.com/office/drawing/2010/main"/>
              </a:ext>
            </a:extLst>
          </a:blip>
          <a:srcRect t="40443" b="40466"/>
          <a:stretch>
            <a:fillRect/>
          </a:stretch>
        </p:blipFill>
        <p:spPr bwMode="auto">
          <a:xfrm>
            <a:off x="7842857" y="5305445"/>
            <a:ext cx="2000250" cy="38188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5ED4477-5070-17E0-7E96-DE1A9BF38B98}"/>
              </a:ext>
            </a:extLst>
          </p:cNvPr>
          <p:cNvSpPr txBox="1"/>
          <p:nvPr/>
        </p:nvSpPr>
        <p:spPr>
          <a:xfrm>
            <a:off x="516237" y="6176754"/>
            <a:ext cx="11654244" cy="338554"/>
          </a:xfrm>
          <a:prstGeom prst="rect">
            <a:avLst/>
          </a:prstGeom>
          <a:noFill/>
        </p:spPr>
        <p:txBody>
          <a:bodyPr wrap="square" rtlCol="0">
            <a:spAutoFit/>
          </a:bodyPr>
          <a:lstStyle/>
          <a:p>
            <a:r>
              <a:rPr lang="en-US" sz="800">
                <a:solidFill>
                  <a:srgbClr val="1B1464"/>
                </a:solidFill>
                <a:latin typeface="Arial" panose="020B0604020202020204" pitchFamily="34" charset="0"/>
                <a:cs typeface="Arial" panose="020B0604020202020204" pitchFamily="34" charset="0"/>
              </a:rPr>
              <a:t>App types included in study: AVOD = Ad Supported Video On Demand, SVOD = Subscription Video on Demand,  Hybrid = AVOD &amp; SVOD, </a:t>
            </a:r>
            <a:r>
              <a:rPr lang="en-US" sz="800" err="1">
                <a:solidFill>
                  <a:srgbClr val="1B1464"/>
                </a:solidFill>
                <a:latin typeface="Arial" panose="020B0604020202020204" pitchFamily="34" charset="0"/>
                <a:cs typeface="Arial" panose="020B0604020202020204" pitchFamily="34" charset="0"/>
              </a:rPr>
              <a:t>vMVPD</a:t>
            </a:r>
            <a:r>
              <a:rPr lang="en-US" sz="800">
                <a:solidFill>
                  <a:srgbClr val="1B1464"/>
                </a:solidFill>
                <a:latin typeface="Arial" panose="020B0604020202020204" pitchFamily="34" charset="0"/>
                <a:cs typeface="Arial" panose="020B0604020202020204" pitchFamily="34" charset="0"/>
              </a:rPr>
              <a:t> = virtual Multichannel Video Programming Distributor, FAST = Free Ad-Supported Streaming TV </a:t>
            </a:r>
          </a:p>
          <a:p>
            <a:r>
              <a:rPr lang="en-US" sz="800">
                <a:solidFill>
                  <a:srgbClr val="1B1464"/>
                </a:solidFill>
                <a:latin typeface="Arial" panose="020B0604020202020204" pitchFamily="34" charset="0"/>
                <a:cs typeface="Arial" panose="020B0604020202020204" pitchFamily="34" charset="0"/>
              </a:rPr>
              <a:t>Notes: YouTube TV is a live streaming TV service and is a separate CTV app from YouTube, which includes user-uploaded videos, creators, music, and some movies/shows. | Spanish Language Apps are grouped together for the analysis.</a:t>
            </a:r>
          </a:p>
        </p:txBody>
      </p:sp>
      <p:pic>
        <p:nvPicPr>
          <p:cNvPr id="1030" name="Picture 6" descr="Univision Now | Logopedia | Fandom">
            <a:extLst>
              <a:ext uri="{FF2B5EF4-FFF2-40B4-BE49-F238E27FC236}">
                <a16:creationId xmlns:a16="http://schemas.microsoft.com/office/drawing/2014/main" id="{118D23F6-CC14-B1AA-85AD-A0BAF0796C37}"/>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4121764" y="4804715"/>
            <a:ext cx="769122" cy="799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BE88258-91C1-9C61-553B-C3A9E82CAC24}"/>
              </a:ext>
            </a:extLst>
          </p:cNvPr>
          <p:cNvPicPr>
            <a:picLocks noChangeAspect="1"/>
          </p:cNvPicPr>
          <p:nvPr/>
        </p:nvPicPr>
        <p:blipFill>
          <a:blip r:embed="rId24" cstate="hqprint">
            <a:extLst>
              <a:ext uri="{28A0092B-C50C-407E-A947-70E740481C1C}">
                <a14:useLocalDpi xmlns:a14="http://schemas.microsoft.com/office/drawing/2010/main"/>
              </a:ext>
            </a:extLst>
          </a:blip>
          <a:srcRect l="31749" t="13688" r="31787" b="13736"/>
          <a:stretch>
            <a:fillRect/>
          </a:stretch>
        </p:blipFill>
        <p:spPr>
          <a:xfrm>
            <a:off x="9080272" y="4272852"/>
            <a:ext cx="696064" cy="727362"/>
          </a:xfrm>
          <a:prstGeom prst="rect">
            <a:avLst/>
          </a:prstGeom>
        </p:spPr>
      </p:pic>
      <p:pic>
        <p:nvPicPr>
          <p:cNvPr id="19" name="Picture 8" descr="Discovery en Español Logo PNG, SVG, AI Vector – Free Download">
            <a:extLst>
              <a:ext uri="{FF2B5EF4-FFF2-40B4-BE49-F238E27FC236}">
                <a16:creationId xmlns:a16="http://schemas.microsoft.com/office/drawing/2014/main" id="{E4CEEAC0-BE1E-6D5F-B7B7-8C62FD7053D8}"/>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372120" y="5139827"/>
            <a:ext cx="2184749" cy="46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69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691E4-5B82-54BE-10DB-3BD8FC93F16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29DFF95-4DEF-A6CB-A52A-E01AFFD4A94F}"/>
              </a:ext>
            </a:extLst>
          </p:cNvPr>
          <p:cNvSpPr>
            <a:spLocks/>
          </p:cNvSpPr>
          <p:nvPr/>
        </p:nvSpPr>
        <p:spPr>
          <a:xfrm>
            <a:off x="0" y="1686330"/>
            <a:ext cx="12192000" cy="518282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C407F08-0C02-92B8-79A8-9E3A8D3091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35680BB6-4427-B755-F0CE-97E7921C656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5D30D721-1789-CFD5-E969-7DBEC0B83B5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2" name="Chart 1">
            <a:extLst>
              <a:ext uri="{FF2B5EF4-FFF2-40B4-BE49-F238E27FC236}">
                <a16:creationId xmlns:a16="http://schemas.microsoft.com/office/drawing/2014/main" id="{B4C59F3C-5351-E103-91AC-13FDB2FA1D8A}"/>
              </a:ext>
            </a:extLst>
          </p:cNvPr>
          <p:cNvGraphicFramePr/>
          <p:nvPr>
            <p:extLst>
              <p:ext uri="{D42A27DB-BD31-4B8C-83A1-F6EECF244321}">
                <p14:modId xmlns:p14="http://schemas.microsoft.com/office/powerpoint/2010/main" val="1853185853"/>
              </p:ext>
            </p:extLst>
          </p:nvPr>
        </p:nvGraphicFramePr>
        <p:xfrm>
          <a:off x="53340" y="2204145"/>
          <a:ext cx="10507980" cy="411227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208C794-1D45-7B58-2AEE-C988B1318234}"/>
              </a:ext>
            </a:extLst>
          </p:cNvPr>
          <p:cNvSpPr txBox="1"/>
          <p:nvPr/>
        </p:nvSpPr>
        <p:spPr>
          <a:xfrm>
            <a:off x="0" y="1772243"/>
            <a:ext cx="12192001" cy="338554"/>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1B1464"/>
                </a:solidFill>
                <a:latin typeface="Arial" panose="020B0604020202020204" pitchFamily="34" charset="0"/>
              </a:rPr>
              <a:t>‘Attention to Presence’ Across Session Durations</a:t>
            </a:r>
          </a:p>
        </p:txBody>
      </p:sp>
      <p:cxnSp>
        <p:nvCxnSpPr>
          <p:cNvPr id="4" name="Straight Connector 3">
            <a:extLst>
              <a:ext uri="{FF2B5EF4-FFF2-40B4-BE49-F238E27FC236}">
                <a16:creationId xmlns:a16="http://schemas.microsoft.com/office/drawing/2014/main" id="{824C4F06-3156-A265-27ED-257CFF75D746}"/>
              </a:ext>
            </a:extLst>
          </p:cNvPr>
          <p:cNvCxnSpPr>
            <a:cxnSpLocks/>
          </p:cNvCxnSpPr>
          <p:nvPr/>
        </p:nvCxnSpPr>
        <p:spPr>
          <a:xfrm>
            <a:off x="681102" y="3459025"/>
            <a:ext cx="10147045" cy="0"/>
          </a:xfrm>
          <a:prstGeom prst="line">
            <a:avLst/>
          </a:prstGeom>
          <a:ln>
            <a:solidFill>
              <a:srgbClr val="00C4F6"/>
            </a:solidFill>
            <a:prstDash val="lgDash"/>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BD14AED4-2189-E0B3-7BF9-95680799F252}"/>
              </a:ext>
            </a:extLst>
          </p:cNvPr>
          <p:cNvSpPr/>
          <p:nvPr/>
        </p:nvSpPr>
        <p:spPr>
          <a:xfrm>
            <a:off x="10863590" y="3117086"/>
            <a:ext cx="1292967" cy="683877"/>
          </a:xfrm>
          <a:prstGeom prst="rect">
            <a:avLst/>
          </a:prstGeom>
          <a:solidFill>
            <a:srgbClr val="00C4F6"/>
          </a:solidFill>
          <a:ln>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E600"/>
                </a:solidFill>
                <a:latin typeface="Arial" panose="020B0604020202020204" pitchFamily="34" charset="0"/>
              </a:rPr>
              <a:t>108</a:t>
            </a:r>
            <a:endParaRPr lang="en-US" sz="2000" b="1">
              <a:solidFill>
                <a:srgbClr val="FFE600"/>
              </a:solidFill>
              <a:latin typeface="Arial" panose="020B0604020202020204" pitchFamily="34" charset="0"/>
            </a:endParaRPr>
          </a:p>
          <a:p>
            <a:pPr algn="ctr"/>
            <a:r>
              <a:rPr lang="en-US" sz="1050">
                <a:latin typeface="Arial" panose="020B0604020202020204" pitchFamily="34" charset="0"/>
              </a:rPr>
              <a:t>Premium Video Average</a:t>
            </a:r>
          </a:p>
        </p:txBody>
      </p:sp>
      <p:sp>
        <p:nvSpPr>
          <p:cNvPr id="19" name="Rectangle 18">
            <a:extLst>
              <a:ext uri="{FF2B5EF4-FFF2-40B4-BE49-F238E27FC236}">
                <a16:creationId xmlns:a16="http://schemas.microsoft.com/office/drawing/2014/main" id="{B6F99949-ACD0-C841-0E9D-5337A0393F99}"/>
              </a:ext>
            </a:extLst>
          </p:cNvPr>
          <p:cNvSpPr/>
          <p:nvPr/>
        </p:nvSpPr>
        <p:spPr>
          <a:xfrm>
            <a:off x="238538" y="435951"/>
            <a:ext cx="11918019" cy="954107"/>
          </a:xfrm>
          <a:prstGeom prst="rect">
            <a:avLst/>
          </a:prstGeom>
        </p:spPr>
        <p:txBody>
          <a:bodyPr wrap="square" lIns="91440" tIns="45720" rIns="91440" bIns="45720" anchor="t">
            <a:spAutoFit/>
          </a:bodyPr>
          <a:lstStyle/>
          <a:p>
            <a:r>
              <a:rPr lang="en-US" sz="2800" b="1">
                <a:solidFill>
                  <a:srgbClr val="1B1464"/>
                </a:solidFill>
                <a:latin typeface="Arial" panose="020B0604020202020204" pitchFamily="34" charset="0"/>
                <a:cs typeface="Arial" panose="020B0604020202020204" pitchFamily="34" charset="0"/>
              </a:rPr>
              <a:t>YouTube’s attention environment is below average for eyes on screen, undermining the reliability advertisers need for brand impact</a:t>
            </a:r>
          </a:p>
        </p:txBody>
      </p:sp>
      <p:sp>
        <p:nvSpPr>
          <p:cNvPr id="21" name="TextBox 20">
            <a:extLst>
              <a:ext uri="{FF2B5EF4-FFF2-40B4-BE49-F238E27FC236}">
                <a16:creationId xmlns:a16="http://schemas.microsoft.com/office/drawing/2014/main" id="{4E5D5750-87BC-9B39-1729-3C72ACB2D109}"/>
              </a:ext>
            </a:extLst>
          </p:cNvPr>
          <p:cNvSpPr txBox="1"/>
          <p:nvPr/>
        </p:nvSpPr>
        <p:spPr>
          <a:xfrm>
            <a:off x="421060" y="6116400"/>
            <a:ext cx="11489000" cy="461665"/>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latin typeface="Arial" panose="020B0604020202020204" pitchFamily="34" charset="0"/>
              </a:rPr>
              <a:t>Source: VAB + TVision Custom Study. July 2024-June 2025. P2+. ‘Attention to Visible’ Index is defined as the proportion of time spent with eyes on screen while the viewer in in the room with the content tuned indexed to CTV viewing norm</a:t>
            </a:r>
            <a:r>
              <a:rPr lang="en-US">
                <a:latin typeface="Arial" panose="020B0604020202020204" pitchFamily="34" charset="0"/>
                <a:cs typeface="Arial" panose="020B0604020202020204" pitchFamily="34" charset="0"/>
              </a:rPr>
              <a:t>. Spanish language apps are comprised of 4 individual apps. </a:t>
            </a:r>
            <a:r>
              <a:rPr lang="en-US">
                <a:latin typeface="Arial" panose="020B0604020202020204" pitchFamily="34" charset="0"/>
              </a:rPr>
              <a:t>Super Short Session 0 minutes to 20 minutes; Short Session 20 minutes to 84 minutes; Medium Session 84 minutes to 3 hours; Long Session 3+ hours. </a:t>
            </a:r>
            <a:r>
              <a:rPr lang="en-US">
                <a:latin typeface="Arial" panose="020B0604020202020204" pitchFamily="34" charset="0"/>
                <a:cs typeface="Arial" panose="020B0604020202020204" pitchFamily="34" charset="0"/>
              </a:rPr>
              <a:t>Weighted based on duration of session. </a:t>
            </a:r>
            <a:r>
              <a:rPr lang="en-US"/>
              <a:t>Absence of data point reflects lack of required sample size for reporting.</a:t>
            </a:r>
            <a:endParaRPr lang="en-US">
              <a:latin typeface="Arial" panose="020B0604020202020204" pitchFamily="34" charset="0"/>
            </a:endParaRPr>
          </a:p>
        </p:txBody>
      </p:sp>
      <p:sp>
        <p:nvSpPr>
          <p:cNvPr id="5" name="Rectangle 4">
            <a:extLst>
              <a:ext uri="{FF2B5EF4-FFF2-40B4-BE49-F238E27FC236}">
                <a16:creationId xmlns:a16="http://schemas.microsoft.com/office/drawing/2014/main" id="{3F67D003-DF9E-349C-7425-60900D413D22}"/>
              </a:ext>
            </a:extLst>
          </p:cNvPr>
          <p:cNvSpPr/>
          <p:nvPr/>
        </p:nvSpPr>
        <p:spPr>
          <a:xfrm>
            <a:off x="10026651" y="3581725"/>
            <a:ext cx="534670" cy="399718"/>
          </a:xfrm>
          <a:prstGeom prst="rect">
            <a:avLst/>
          </a:prstGeom>
          <a:noFill/>
          <a:ln w="381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83E41B-2130-4E02-DC0C-97A62B126B1B}"/>
              </a:ext>
            </a:extLst>
          </p:cNvPr>
          <p:cNvSpPr txBox="1"/>
          <p:nvPr/>
        </p:nvSpPr>
        <p:spPr>
          <a:xfrm rot="18900000">
            <a:off x="9690100" y="5152078"/>
            <a:ext cx="730250" cy="246221"/>
          </a:xfrm>
          <a:prstGeom prst="rect">
            <a:avLst/>
          </a:prstGeom>
          <a:solidFill>
            <a:srgbClr val="E2E8F0"/>
          </a:solidFill>
        </p:spPr>
        <p:txBody>
          <a:bodyPr wrap="square" rtlCol="0">
            <a:spAutoFit/>
          </a:bodyPr>
          <a:lstStyle/>
          <a:p>
            <a:pPr algn="r"/>
            <a:r>
              <a:rPr lang="en-US" sz="1000" b="1">
                <a:solidFill>
                  <a:srgbClr val="ED3C8D"/>
                </a:solidFill>
                <a:latin typeface="Arial" panose="020B0604020202020204" pitchFamily="34" charset="0"/>
                <a:cs typeface="Arial" panose="020B0604020202020204" pitchFamily="34" charset="0"/>
              </a:rPr>
              <a:t>YouTube</a:t>
            </a:r>
          </a:p>
        </p:txBody>
      </p:sp>
    </p:spTree>
    <p:extLst>
      <p:ext uri="{BB962C8B-B14F-4D97-AF65-F5344CB8AC3E}">
        <p14:creationId xmlns:p14="http://schemas.microsoft.com/office/powerpoint/2010/main" val="2068419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76EC0-D3F9-C9C2-0CA6-D161AFAD010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82720D-9662-C638-0B48-9001F7A5B3D4}"/>
              </a:ext>
            </a:extLst>
          </p:cNvPr>
          <p:cNvSpPr>
            <a:spLocks/>
          </p:cNvSpPr>
          <p:nvPr/>
        </p:nvSpPr>
        <p:spPr>
          <a:xfrm>
            <a:off x="0" y="1686330"/>
            <a:ext cx="12192000" cy="518282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E69090A-37E6-9931-217D-65A6BB199AF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C0BFE550-4A2C-5CB2-53D3-94766357AF2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B352A56B-0006-DFC7-20BC-C66FF17C417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2" name="Chart 1">
            <a:extLst>
              <a:ext uri="{FF2B5EF4-FFF2-40B4-BE49-F238E27FC236}">
                <a16:creationId xmlns:a16="http://schemas.microsoft.com/office/drawing/2014/main" id="{BBA7234C-E908-1E73-4311-68DFFA5C86F0}"/>
              </a:ext>
            </a:extLst>
          </p:cNvPr>
          <p:cNvGraphicFramePr/>
          <p:nvPr>
            <p:extLst>
              <p:ext uri="{D42A27DB-BD31-4B8C-83A1-F6EECF244321}">
                <p14:modId xmlns:p14="http://schemas.microsoft.com/office/powerpoint/2010/main" val="1086565881"/>
              </p:ext>
            </p:extLst>
          </p:nvPr>
        </p:nvGraphicFramePr>
        <p:xfrm>
          <a:off x="53340" y="2204145"/>
          <a:ext cx="10507980" cy="411227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88AC1BE-EF29-3784-B782-F8FE71155F68}"/>
              </a:ext>
            </a:extLst>
          </p:cNvPr>
          <p:cNvSpPr txBox="1"/>
          <p:nvPr/>
        </p:nvSpPr>
        <p:spPr>
          <a:xfrm>
            <a:off x="0" y="1772243"/>
            <a:ext cx="12192001" cy="338554"/>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1B1464"/>
                </a:solidFill>
                <a:latin typeface="Arial" panose="020B0604020202020204" pitchFamily="34" charset="0"/>
              </a:rPr>
              <a:t>‘Attention to Duration’ Across Session Durations</a:t>
            </a:r>
          </a:p>
        </p:txBody>
      </p:sp>
      <p:cxnSp>
        <p:nvCxnSpPr>
          <p:cNvPr id="4" name="Straight Connector 3">
            <a:extLst>
              <a:ext uri="{FF2B5EF4-FFF2-40B4-BE49-F238E27FC236}">
                <a16:creationId xmlns:a16="http://schemas.microsoft.com/office/drawing/2014/main" id="{DA54D418-5A97-4460-273C-73FC06432AEE}"/>
              </a:ext>
            </a:extLst>
          </p:cNvPr>
          <p:cNvCxnSpPr>
            <a:cxnSpLocks/>
          </p:cNvCxnSpPr>
          <p:nvPr/>
        </p:nvCxnSpPr>
        <p:spPr>
          <a:xfrm>
            <a:off x="676717" y="4040707"/>
            <a:ext cx="10147045" cy="0"/>
          </a:xfrm>
          <a:prstGeom prst="line">
            <a:avLst/>
          </a:prstGeom>
          <a:ln>
            <a:solidFill>
              <a:srgbClr val="00C4F6"/>
            </a:solidFill>
            <a:prstDash val="lgDash"/>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D599B6B-8B63-BCA6-6749-3600DD327E2C}"/>
              </a:ext>
            </a:extLst>
          </p:cNvPr>
          <p:cNvSpPr/>
          <p:nvPr/>
        </p:nvSpPr>
        <p:spPr>
          <a:xfrm>
            <a:off x="10861397" y="3698768"/>
            <a:ext cx="1292967" cy="683877"/>
          </a:xfrm>
          <a:prstGeom prst="rect">
            <a:avLst/>
          </a:prstGeom>
          <a:solidFill>
            <a:srgbClr val="00C4F6"/>
          </a:solidFill>
          <a:ln>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E600"/>
                </a:solidFill>
                <a:latin typeface="Arial" panose="020B0604020202020204" pitchFamily="34" charset="0"/>
              </a:rPr>
              <a:t>110</a:t>
            </a:r>
            <a:endParaRPr lang="en-US" sz="2000" b="1">
              <a:solidFill>
                <a:srgbClr val="FFE600"/>
              </a:solidFill>
              <a:latin typeface="Arial" panose="020B0604020202020204" pitchFamily="34" charset="0"/>
            </a:endParaRPr>
          </a:p>
          <a:p>
            <a:pPr algn="ctr"/>
            <a:r>
              <a:rPr lang="en-US" sz="1050">
                <a:latin typeface="Arial" panose="020B0604020202020204" pitchFamily="34" charset="0"/>
              </a:rPr>
              <a:t>Premium Video Average</a:t>
            </a:r>
          </a:p>
        </p:txBody>
      </p:sp>
      <p:sp>
        <p:nvSpPr>
          <p:cNvPr id="19" name="Rectangle 18">
            <a:extLst>
              <a:ext uri="{FF2B5EF4-FFF2-40B4-BE49-F238E27FC236}">
                <a16:creationId xmlns:a16="http://schemas.microsoft.com/office/drawing/2014/main" id="{D9807FD8-AD5D-3480-E028-5B3313E1F4F9}"/>
              </a:ext>
            </a:extLst>
          </p:cNvPr>
          <p:cNvSpPr/>
          <p:nvPr/>
        </p:nvSpPr>
        <p:spPr>
          <a:xfrm>
            <a:off x="238538" y="435951"/>
            <a:ext cx="11915826" cy="954107"/>
          </a:xfrm>
          <a:prstGeom prst="rect">
            <a:avLst/>
          </a:prstGeom>
        </p:spPr>
        <p:txBody>
          <a:bodyPr wrap="square" lIns="91440" tIns="45720" rIns="91440" bIns="45720" anchor="t">
            <a:spAutoFit/>
          </a:bodyPr>
          <a:lstStyle/>
          <a:p>
            <a:r>
              <a:rPr lang="en-US" sz="2800" b="1">
                <a:solidFill>
                  <a:srgbClr val="1B1464"/>
                </a:solidFill>
                <a:latin typeface="Arial" panose="020B0604020202020204" pitchFamily="34" charset="0"/>
                <a:cs typeface="Arial" panose="020B0604020202020204" pitchFamily="34" charset="0"/>
              </a:rPr>
              <a:t>YouTube struggles to retain eyes on screen with nearly all session durations under-indexing compared to Premium Video Platforms</a:t>
            </a:r>
          </a:p>
        </p:txBody>
      </p:sp>
      <p:sp>
        <p:nvSpPr>
          <p:cNvPr id="21" name="TextBox 20">
            <a:extLst>
              <a:ext uri="{FF2B5EF4-FFF2-40B4-BE49-F238E27FC236}">
                <a16:creationId xmlns:a16="http://schemas.microsoft.com/office/drawing/2014/main" id="{29C4E326-A2C3-E440-B058-3ECF570378A1}"/>
              </a:ext>
            </a:extLst>
          </p:cNvPr>
          <p:cNvSpPr txBox="1"/>
          <p:nvPr/>
        </p:nvSpPr>
        <p:spPr>
          <a:xfrm>
            <a:off x="421060" y="6105286"/>
            <a:ext cx="11489000" cy="461665"/>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latin typeface="Arial" panose="020B0604020202020204" pitchFamily="34" charset="0"/>
              </a:rPr>
              <a:t>Source: VAB + TVision Custom Study. July 2024-June 2025. P2+. </a:t>
            </a:r>
            <a:r>
              <a:rPr lang="en-US"/>
              <a:t>analyzed </a:t>
            </a:r>
            <a:r>
              <a:rPr lang="en-US">
                <a:latin typeface="Arial" panose="020B0604020202020204" pitchFamily="34" charset="0"/>
              </a:rPr>
              <a:t> </a:t>
            </a:r>
            <a:r>
              <a:rPr lang="en-US"/>
              <a:t> ‘</a:t>
            </a:r>
            <a:r>
              <a:rPr lang="en-US">
                <a:latin typeface="Arial" panose="020B0604020202020204" pitchFamily="34" charset="0"/>
              </a:rPr>
              <a:t>Attention to Duration’ refers to the proportion of time spent with eyes on screen relative to the duration of app viewing session indexed to CTV viewing norm</a:t>
            </a:r>
            <a:r>
              <a:rPr lang="en-US">
                <a:solidFill>
                  <a:srgbClr val="002060"/>
                </a:solidFill>
                <a:latin typeface="Arial" panose="020B0604020202020204" pitchFamily="34" charset="0"/>
                <a:cs typeface="Arial" panose="020B0604020202020204" pitchFamily="34" charset="0"/>
              </a:rPr>
              <a:t>. Spanish language apps are comprised of 4 individual apps. </a:t>
            </a:r>
            <a:r>
              <a:rPr lang="en-US">
                <a:latin typeface="Arial" panose="020B0604020202020204" pitchFamily="34" charset="0"/>
              </a:rPr>
              <a:t>Super Short Session 0 minutes to 20 minutes; Short Session 20 minutes to 84 minutes; Medium Session 84 minutes to 3 hours; Long Session 3+ hours . </a:t>
            </a:r>
            <a:r>
              <a:rPr lang="en-US">
                <a:solidFill>
                  <a:srgbClr val="002060"/>
                </a:solidFill>
                <a:latin typeface="Arial" panose="020B0604020202020204" pitchFamily="34" charset="0"/>
                <a:cs typeface="Arial" panose="020B0604020202020204" pitchFamily="34" charset="0"/>
              </a:rPr>
              <a:t>Weighted based on duration of session. </a:t>
            </a:r>
            <a:r>
              <a:rPr lang="en-US"/>
              <a:t>Absence of data point reflects lack of required sample size for reporting.</a:t>
            </a:r>
            <a:endParaRPr lang="en-US">
              <a:latin typeface="Arial" panose="020B0604020202020204" pitchFamily="34" charset="0"/>
            </a:endParaRPr>
          </a:p>
        </p:txBody>
      </p:sp>
      <p:sp>
        <p:nvSpPr>
          <p:cNvPr id="5" name="Rectangle 4">
            <a:extLst>
              <a:ext uri="{FF2B5EF4-FFF2-40B4-BE49-F238E27FC236}">
                <a16:creationId xmlns:a16="http://schemas.microsoft.com/office/drawing/2014/main" id="{9C502D51-E2F2-B279-A2E7-7AE271A51DC5}"/>
              </a:ext>
            </a:extLst>
          </p:cNvPr>
          <p:cNvSpPr/>
          <p:nvPr/>
        </p:nvSpPr>
        <p:spPr>
          <a:xfrm>
            <a:off x="10026651" y="3762377"/>
            <a:ext cx="534670" cy="892173"/>
          </a:xfrm>
          <a:prstGeom prst="rect">
            <a:avLst/>
          </a:prstGeom>
          <a:noFill/>
          <a:ln w="381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9D0869-A9AD-9FAD-017D-BC825FB3DE49}"/>
              </a:ext>
            </a:extLst>
          </p:cNvPr>
          <p:cNvSpPr txBox="1"/>
          <p:nvPr/>
        </p:nvSpPr>
        <p:spPr>
          <a:xfrm rot="18900000">
            <a:off x="9690100" y="5152078"/>
            <a:ext cx="730250" cy="246221"/>
          </a:xfrm>
          <a:prstGeom prst="rect">
            <a:avLst/>
          </a:prstGeom>
          <a:solidFill>
            <a:srgbClr val="E2E8F0"/>
          </a:solidFill>
        </p:spPr>
        <p:txBody>
          <a:bodyPr wrap="square" rtlCol="0">
            <a:spAutoFit/>
          </a:bodyPr>
          <a:lstStyle/>
          <a:p>
            <a:pPr algn="r"/>
            <a:r>
              <a:rPr lang="en-US" sz="1000" b="1">
                <a:solidFill>
                  <a:srgbClr val="ED3C8D"/>
                </a:solidFill>
                <a:latin typeface="Arial" panose="020B0604020202020204" pitchFamily="34" charset="0"/>
                <a:cs typeface="Arial" panose="020B0604020202020204" pitchFamily="34" charset="0"/>
              </a:rPr>
              <a:t>YouTube</a:t>
            </a:r>
          </a:p>
        </p:txBody>
      </p:sp>
    </p:spTree>
    <p:extLst>
      <p:ext uri="{BB962C8B-B14F-4D97-AF65-F5344CB8AC3E}">
        <p14:creationId xmlns:p14="http://schemas.microsoft.com/office/powerpoint/2010/main" val="3957571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A5E65C79-792B-8299-DDFF-30A35E93961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EBBA4EC-6FC4-464A-F8F1-E6E645DA3931}"/>
              </a:ext>
            </a:extLst>
          </p:cNvPr>
          <p:cNvSpPr/>
          <p:nvPr/>
        </p:nvSpPr>
        <p:spPr>
          <a:xfrm>
            <a:off x="80387" y="237530"/>
            <a:ext cx="12090094"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mn-cs"/>
              </a:rPr>
              <a:t>Premium </a:t>
            </a:r>
            <a:r>
              <a:rPr lang="en-US" sz="2600" b="1">
                <a:solidFill>
                  <a:schemeClr val="bg1"/>
                </a:solidFill>
                <a:latin typeface="Arial" panose="020B0604020202020204" pitchFamily="34" charset="0"/>
                <a:ea typeface="Calibri" panose="020F0502020204030204" pitchFamily="34" charset="0"/>
              </a:rPr>
              <a:t>Video Platforms outperform YouTube on CTV across key attention and engagement metrics, which creates outsized value for marketers </a:t>
            </a:r>
            <a:endParaRPr kumimoji="0" lang="en-US" sz="26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mn-cs"/>
            </a:endParaRPr>
          </a:p>
        </p:txBody>
      </p:sp>
      <p:pic>
        <p:nvPicPr>
          <p:cNvPr id="9" name="Picture 8">
            <a:extLst>
              <a:ext uri="{FF2B5EF4-FFF2-40B4-BE49-F238E27FC236}">
                <a16:creationId xmlns:a16="http://schemas.microsoft.com/office/drawing/2014/main" id="{4152FC46-2DD8-988C-6414-725C450375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6B102AF5-EEB4-FEBC-62AF-CC1FC995F3B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092EA222-F0D4-3771-7070-5A6A3280B2F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Rounded Rectangle 80">
            <a:extLst>
              <a:ext uri="{FF2B5EF4-FFF2-40B4-BE49-F238E27FC236}">
                <a16:creationId xmlns:a16="http://schemas.microsoft.com/office/drawing/2014/main" id="{BDA2A468-15DE-091D-6450-76A12D59AEBE}"/>
              </a:ext>
            </a:extLst>
          </p:cNvPr>
          <p:cNvSpPr/>
          <p:nvPr/>
        </p:nvSpPr>
        <p:spPr>
          <a:xfrm>
            <a:off x="372014" y="2265997"/>
            <a:ext cx="3434176" cy="3205742"/>
          </a:xfrm>
          <a:prstGeom prst="roundRect">
            <a:avLst>
              <a:gd name="adj" fmla="val 6650"/>
            </a:avLst>
          </a:prstGeom>
          <a:solidFill>
            <a:srgbClr val="00C4F6"/>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Rounded Rectangle 80">
            <a:extLst>
              <a:ext uri="{FF2B5EF4-FFF2-40B4-BE49-F238E27FC236}">
                <a16:creationId xmlns:a16="http://schemas.microsoft.com/office/drawing/2014/main" id="{05748200-3C95-8414-3DE1-0A7AAD599A88}"/>
              </a:ext>
            </a:extLst>
          </p:cNvPr>
          <p:cNvSpPr/>
          <p:nvPr/>
        </p:nvSpPr>
        <p:spPr>
          <a:xfrm>
            <a:off x="4378912" y="2265997"/>
            <a:ext cx="3434176" cy="3205742"/>
          </a:xfrm>
          <a:prstGeom prst="roundRect">
            <a:avLst>
              <a:gd name="adj" fmla="val 6650"/>
            </a:avLst>
          </a:prstGeom>
          <a:solidFill>
            <a:srgbClr val="ED3C8D"/>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ounded Rectangle 80">
            <a:extLst>
              <a:ext uri="{FF2B5EF4-FFF2-40B4-BE49-F238E27FC236}">
                <a16:creationId xmlns:a16="http://schemas.microsoft.com/office/drawing/2014/main" id="{7A85AF02-AFD2-1C4C-28F6-0FD63FC03D9D}"/>
              </a:ext>
            </a:extLst>
          </p:cNvPr>
          <p:cNvSpPr/>
          <p:nvPr/>
        </p:nvSpPr>
        <p:spPr>
          <a:xfrm>
            <a:off x="8385810" y="2245301"/>
            <a:ext cx="3434176" cy="3205742"/>
          </a:xfrm>
          <a:prstGeom prst="roundRect">
            <a:avLst>
              <a:gd name="adj" fmla="val 6650"/>
            </a:avLst>
          </a:prstGeom>
          <a:solidFill>
            <a:srgbClr val="4EBEA4"/>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032ECFA2-EE68-584F-2829-FA2B6D5D9C8B}"/>
              </a:ext>
            </a:extLst>
          </p:cNvPr>
          <p:cNvSpPr txBox="1"/>
          <p:nvPr/>
        </p:nvSpPr>
        <p:spPr>
          <a:xfrm>
            <a:off x="621282" y="3848172"/>
            <a:ext cx="2931256" cy="1200329"/>
          </a:xfrm>
          <a:prstGeom prst="rect">
            <a:avLst/>
          </a:prstGeom>
          <a:noFill/>
        </p:spPr>
        <p:txBody>
          <a:bodyPr wrap="square" rtlCol="0">
            <a:spAutoFit/>
          </a:bodyPr>
          <a:lstStyle/>
          <a:p>
            <a:pPr algn="ctr"/>
            <a:r>
              <a:rPr lang="en-US" sz="2400" b="1">
                <a:solidFill>
                  <a:srgbClr val="1B1464"/>
                </a:solidFill>
                <a:latin typeface="Arial" panose="020B0604020202020204" pitchFamily="34" charset="0"/>
              </a:rPr>
              <a:t>Household Value Lives on Premium Video Platforms</a:t>
            </a:r>
          </a:p>
        </p:txBody>
      </p:sp>
      <p:sp>
        <p:nvSpPr>
          <p:cNvPr id="22" name="TextBox 21">
            <a:extLst>
              <a:ext uri="{FF2B5EF4-FFF2-40B4-BE49-F238E27FC236}">
                <a16:creationId xmlns:a16="http://schemas.microsoft.com/office/drawing/2014/main" id="{44E004DC-1887-BC86-4DE3-6425BF352F1E}"/>
              </a:ext>
            </a:extLst>
          </p:cNvPr>
          <p:cNvSpPr txBox="1"/>
          <p:nvPr/>
        </p:nvSpPr>
        <p:spPr>
          <a:xfrm>
            <a:off x="4627856" y="3868868"/>
            <a:ext cx="2936288" cy="1569660"/>
          </a:xfrm>
          <a:prstGeom prst="rect">
            <a:avLst/>
          </a:prstGeom>
          <a:noFill/>
        </p:spPr>
        <p:txBody>
          <a:bodyPr wrap="square" rtlCol="0">
            <a:spAutoFit/>
          </a:bodyPr>
          <a:lstStyle>
            <a:defPPr>
              <a:defRPr lang="en-US"/>
            </a:defPPr>
            <a:lvl1pPr algn="ctr">
              <a:defRPr sz="2800" b="1">
                <a:solidFill>
                  <a:srgbClr val="1B1464"/>
                </a:solidFill>
                <a:latin typeface="Helvetica" pitchFamily="2" charset="0"/>
              </a:defRPr>
            </a:lvl1pPr>
          </a:lstStyle>
          <a:p>
            <a:r>
              <a:rPr lang="en-US" sz="2400">
                <a:latin typeface="Arial" panose="020B0604020202020204" pitchFamily="34" charset="0"/>
              </a:rPr>
              <a:t>Premium Video Platforms Drive Consistent Attention</a:t>
            </a:r>
          </a:p>
        </p:txBody>
      </p:sp>
      <p:sp>
        <p:nvSpPr>
          <p:cNvPr id="23" name="TextBox 22">
            <a:extLst>
              <a:ext uri="{FF2B5EF4-FFF2-40B4-BE49-F238E27FC236}">
                <a16:creationId xmlns:a16="http://schemas.microsoft.com/office/drawing/2014/main" id="{8FBE85F3-30E9-82D6-032C-3DED489E2228}"/>
              </a:ext>
            </a:extLst>
          </p:cNvPr>
          <p:cNvSpPr txBox="1"/>
          <p:nvPr/>
        </p:nvSpPr>
        <p:spPr>
          <a:xfrm>
            <a:off x="8385810" y="3869746"/>
            <a:ext cx="3434176" cy="1569660"/>
          </a:xfrm>
          <a:prstGeom prst="rect">
            <a:avLst/>
          </a:prstGeom>
          <a:noFill/>
        </p:spPr>
        <p:txBody>
          <a:bodyPr wrap="square" rtlCol="0">
            <a:spAutoFit/>
          </a:bodyPr>
          <a:lstStyle>
            <a:defPPr>
              <a:defRPr lang="en-US"/>
            </a:defPPr>
            <a:lvl1pPr algn="ctr">
              <a:defRPr sz="2400" b="1">
                <a:solidFill>
                  <a:srgbClr val="1B1464"/>
                </a:solidFill>
                <a:latin typeface="Helvetica" pitchFamily="2" charset="0"/>
              </a:defRPr>
            </a:lvl1pPr>
          </a:lstStyle>
          <a:p>
            <a:r>
              <a:rPr lang="en-US">
                <a:latin typeface="Arial" panose="020B0604020202020204" pitchFamily="34" charset="0"/>
              </a:rPr>
              <a:t>Brand Impact Thrives Across Premium Video Platform Session Lengths</a:t>
            </a:r>
          </a:p>
        </p:txBody>
      </p:sp>
      <p:pic>
        <p:nvPicPr>
          <p:cNvPr id="3" name="Picture 2" descr="A group of people sitting in a room with a television&#10;&#10;AI-generated content may be incorrect.">
            <a:extLst>
              <a:ext uri="{FF2B5EF4-FFF2-40B4-BE49-F238E27FC236}">
                <a16:creationId xmlns:a16="http://schemas.microsoft.com/office/drawing/2014/main" id="{CE026161-3BE5-C0A6-CA35-08A5B3B71B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8938" y="2493471"/>
            <a:ext cx="1200329" cy="1200329"/>
          </a:xfrm>
          <a:prstGeom prst="rect">
            <a:avLst/>
          </a:prstGeom>
        </p:spPr>
      </p:pic>
      <p:pic>
        <p:nvPicPr>
          <p:cNvPr id="5" name="Picture 4" descr="A light bulb with a brain inside&#10;&#10;AI-generated content may be incorrect.">
            <a:extLst>
              <a:ext uri="{FF2B5EF4-FFF2-40B4-BE49-F238E27FC236}">
                <a16:creationId xmlns:a16="http://schemas.microsoft.com/office/drawing/2014/main" id="{B13D9C8A-D1BA-9024-68D0-3695156ED2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95836" y="2493471"/>
            <a:ext cx="1200329" cy="1200329"/>
          </a:xfrm>
          <a:prstGeom prst="rect">
            <a:avLst/>
          </a:prstGeom>
        </p:spPr>
      </p:pic>
      <p:pic>
        <p:nvPicPr>
          <p:cNvPr id="7" name="Picture 6" descr="A magnifying glass with graph and graph&#10;&#10;AI-generated content may be incorrect.">
            <a:extLst>
              <a:ext uri="{FF2B5EF4-FFF2-40B4-BE49-F238E27FC236}">
                <a16:creationId xmlns:a16="http://schemas.microsoft.com/office/drawing/2014/main" id="{3D593C56-50F2-3B80-3F9D-1B84793AA5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02733" y="2493471"/>
            <a:ext cx="1200329" cy="1200329"/>
          </a:xfrm>
          <a:prstGeom prst="rect">
            <a:avLst/>
          </a:prstGeom>
        </p:spPr>
      </p:pic>
    </p:spTree>
    <p:extLst>
      <p:ext uri="{BB962C8B-B14F-4D97-AF65-F5344CB8AC3E}">
        <p14:creationId xmlns:p14="http://schemas.microsoft.com/office/powerpoint/2010/main" val="775109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4B58E-761C-5A48-2CEC-4B88234BDA3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B8E21EC-542E-334E-CB27-99B8785061F7}"/>
              </a:ext>
            </a:extLst>
          </p:cNvPr>
          <p:cNvSpPr>
            <a:spLocks/>
          </p:cNvSpPr>
          <p:nvPr/>
        </p:nvSpPr>
        <p:spPr>
          <a:xfrm>
            <a:off x="0" y="1456849"/>
            <a:ext cx="12192000" cy="5412301"/>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EEE16A5F-FFA1-4BDD-0F16-D9447D1D6F82}"/>
              </a:ext>
            </a:extLst>
          </p:cNvPr>
          <p:cNvSpPr/>
          <p:nvPr/>
        </p:nvSpPr>
        <p:spPr>
          <a:xfrm>
            <a:off x="1842593" y="4159926"/>
            <a:ext cx="3833958" cy="2165312"/>
          </a:xfrm>
          <a:prstGeom prst="roundRect">
            <a:avLst/>
          </a:prstGeom>
          <a:solidFill>
            <a:schemeClr val="bg1"/>
          </a:solidFill>
          <a:ln>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CE053CB-CCD6-898E-D984-68F5A30F80A3}"/>
              </a:ext>
            </a:extLst>
          </p:cNvPr>
          <p:cNvSpPr/>
          <p:nvPr/>
        </p:nvSpPr>
        <p:spPr>
          <a:xfrm>
            <a:off x="183995" y="1906431"/>
            <a:ext cx="3780502" cy="2165312"/>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FAB26E6C-6980-B0A3-27DE-AC8AF89AA408}"/>
              </a:ext>
            </a:extLst>
          </p:cNvPr>
          <p:cNvSpPr/>
          <p:nvPr/>
        </p:nvSpPr>
        <p:spPr>
          <a:xfrm>
            <a:off x="8174047" y="1914041"/>
            <a:ext cx="3833958" cy="2165312"/>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9C9860D-6E91-8DF8-BFCD-CAD524EED711}"/>
              </a:ext>
            </a:extLst>
          </p:cNvPr>
          <p:cNvSpPr/>
          <p:nvPr/>
        </p:nvSpPr>
        <p:spPr>
          <a:xfrm>
            <a:off x="4138169" y="1928542"/>
            <a:ext cx="3833958" cy="2165312"/>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071D4AA-B81A-006B-3817-64B6CF643938}"/>
              </a:ext>
            </a:extLst>
          </p:cNvPr>
          <p:cNvSpPr/>
          <p:nvPr/>
        </p:nvSpPr>
        <p:spPr>
          <a:xfrm>
            <a:off x="6257068" y="4182566"/>
            <a:ext cx="3833958" cy="2165312"/>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DD36F98-02E1-7E0E-A533-A98E752D8A96}"/>
              </a:ext>
            </a:extLst>
          </p:cNvPr>
          <p:cNvSpPr txBox="1"/>
          <p:nvPr/>
        </p:nvSpPr>
        <p:spPr>
          <a:xfrm>
            <a:off x="1365288" y="3293154"/>
            <a:ext cx="25276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mn-cs"/>
              </a:rPr>
              <a:t>more likely to be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in the</a:t>
            </a:r>
            <a:b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mn-cs"/>
              </a:rPr>
            </a:b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room when the TV is on</a:t>
            </a:r>
          </a:p>
        </p:txBody>
      </p:sp>
      <p:sp>
        <p:nvSpPr>
          <p:cNvPr id="23" name="TextBox 22">
            <a:extLst>
              <a:ext uri="{FF2B5EF4-FFF2-40B4-BE49-F238E27FC236}">
                <a16:creationId xmlns:a16="http://schemas.microsoft.com/office/drawing/2014/main" id="{4211E720-07F3-49AF-EC71-BA3E0F18A8E4}"/>
              </a:ext>
            </a:extLst>
          </p:cNvPr>
          <p:cNvSpPr txBox="1"/>
          <p:nvPr/>
        </p:nvSpPr>
        <p:spPr>
          <a:xfrm>
            <a:off x="1471978" y="2367998"/>
            <a:ext cx="245689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uLnTx/>
                <a:uFillTx/>
                <a:latin typeface="Arial" panose="020B0604020202020204" pitchFamily="34" charset="0"/>
                <a:ea typeface="Open Sans" panose="020B0606030504020204" pitchFamily="34" charset="0"/>
                <a:cs typeface="+mn-cs"/>
              </a:rPr>
              <a:t>+5%</a:t>
            </a:r>
            <a:r>
              <a:rPr kumimoji="0" lang="en-US" sz="3600" b="0" i="0" u="none" strike="noStrike" kern="1200" cap="none" spc="0" normalizeH="0" baseline="0" noProof="0">
                <a:ln>
                  <a:noFill/>
                </a:ln>
                <a:solidFill>
                  <a:srgbClr val="ED3C8D"/>
                </a:solidFill>
                <a:effectLst/>
                <a:uLnTx/>
                <a:uFillTx/>
                <a:latin typeface="Calibri" panose="020F0502020204030204"/>
                <a:ea typeface="+mn-ea"/>
                <a:cs typeface="+mn-cs"/>
              </a:rPr>
              <a:t> </a:t>
            </a:r>
          </a:p>
        </p:txBody>
      </p:sp>
      <p:sp>
        <p:nvSpPr>
          <p:cNvPr id="37" name="TextBox 36">
            <a:extLst>
              <a:ext uri="{FF2B5EF4-FFF2-40B4-BE49-F238E27FC236}">
                <a16:creationId xmlns:a16="http://schemas.microsoft.com/office/drawing/2014/main" id="{3C54A14F-8514-6719-14CC-0DF41EA0B05E}"/>
              </a:ext>
            </a:extLst>
          </p:cNvPr>
          <p:cNvSpPr txBox="1"/>
          <p:nvPr/>
        </p:nvSpPr>
        <p:spPr>
          <a:xfrm>
            <a:off x="169217" y="1970918"/>
            <a:ext cx="3795280"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u="sng">
                <a:solidFill>
                  <a:srgbClr val="1B1464"/>
                </a:solidFill>
                <a:latin typeface="Arial" panose="020B0604020202020204" pitchFamily="34" charset="0"/>
                <a:cs typeface="Arial" panose="020B0604020202020204" pitchFamily="34" charset="0"/>
              </a:rPr>
              <a:t>Presence to Active</a:t>
            </a:r>
            <a:r>
              <a:rPr lang="en-US" b="1">
                <a:solidFill>
                  <a:srgbClr val="1B1464"/>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3B9A8FD1-955E-320E-9D71-359A23DDD8F1}"/>
              </a:ext>
            </a:extLst>
          </p:cNvPr>
          <p:cNvSpPr txBox="1"/>
          <p:nvPr/>
        </p:nvSpPr>
        <p:spPr>
          <a:xfrm>
            <a:off x="503714" y="6306901"/>
            <a:ext cx="11406346" cy="215444"/>
          </a:xfrm>
          <a:prstGeom prst="rect">
            <a:avLst/>
          </a:prstGeom>
          <a:noFill/>
        </p:spPr>
        <p:txBody>
          <a:bodyPr wrap="square" rtlCol="0">
            <a:spAutoFit/>
          </a:bodyPr>
          <a:lstStyle/>
          <a:p>
            <a:r>
              <a:rPr lang="en-US" sz="800">
                <a:solidFill>
                  <a:srgbClr val="1B1464"/>
                </a:solidFill>
                <a:latin typeface="Arial" panose="020B0604020202020204" pitchFamily="34" charset="0"/>
              </a:rPr>
              <a:t>Source: VAB + </a:t>
            </a:r>
            <a:r>
              <a:rPr lang="en-US" sz="800" err="1">
                <a:solidFill>
                  <a:srgbClr val="1B1464"/>
                </a:solidFill>
                <a:latin typeface="Arial" panose="020B0604020202020204" pitchFamily="34" charset="0"/>
              </a:rPr>
              <a:t>TVision</a:t>
            </a:r>
            <a:r>
              <a:rPr lang="en-US" sz="800">
                <a:solidFill>
                  <a:srgbClr val="1B1464"/>
                </a:solidFill>
                <a:latin typeface="Arial" panose="020B0604020202020204" pitchFamily="34" charset="0"/>
              </a:rPr>
              <a:t> Custom Study. July 2024 – June 2025. P2+.</a:t>
            </a:r>
          </a:p>
        </p:txBody>
      </p:sp>
      <p:sp>
        <p:nvSpPr>
          <p:cNvPr id="21" name="TextBox 20">
            <a:extLst>
              <a:ext uri="{FF2B5EF4-FFF2-40B4-BE49-F238E27FC236}">
                <a16:creationId xmlns:a16="http://schemas.microsoft.com/office/drawing/2014/main" id="{E2A915A8-D7BC-0850-4653-F83078A27227}"/>
              </a:ext>
            </a:extLst>
          </p:cNvPr>
          <p:cNvSpPr txBox="1"/>
          <p:nvPr/>
        </p:nvSpPr>
        <p:spPr>
          <a:xfrm>
            <a:off x="-2922" y="1496974"/>
            <a:ext cx="12192000" cy="369332"/>
          </a:xfrm>
          <a:prstGeom prst="rect">
            <a:avLst/>
          </a:prstGeom>
          <a:noFill/>
        </p:spPr>
        <p:txBody>
          <a:bodyPr wrap="square" lIns="91440" tIns="45720" rIns="91440" bIns="45720" rtlCol="0" anchor="t">
            <a:spAutoFit/>
          </a:bodyPr>
          <a:lstStyle/>
          <a:p>
            <a:pPr algn="ctr">
              <a:defRPr/>
            </a:pPr>
            <a:r>
              <a:rPr kumimoji="0" lang="en-US"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Average Premium Video Platform Lift vs YouTube on CTV</a:t>
            </a:r>
            <a:endParaRPr lang="en-US" b="1" u="sng">
              <a:solidFill>
                <a:srgbClr val="00206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2F14D01A-3ABB-4502-C900-A78B86B220DC}"/>
              </a:ext>
            </a:extLst>
          </p:cNvPr>
          <p:cNvSpPr txBox="1"/>
          <p:nvPr/>
        </p:nvSpPr>
        <p:spPr>
          <a:xfrm>
            <a:off x="5417567" y="3288993"/>
            <a:ext cx="25276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mn-cs"/>
              </a:rPr>
              <a:t>more likely to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have their eyes on screen</a:t>
            </a:r>
          </a:p>
        </p:txBody>
      </p:sp>
      <p:sp>
        <p:nvSpPr>
          <p:cNvPr id="56" name="TextBox 55">
            <a:extLst>
              <a:ext uri="{FF2B5EF4-FFF2-40B4-BE49-F238E27FC236}">
                <a16:creationId xmlns:a16="http://schemas.microsoft.com/office/drawing/2014/main" id="{783035E7-E450-4566-A72C-3E55139DA559}"/>
              </a:ext>
            </a:extLst>
          </p:cNvPr>
          <p:cNvSpPr txBox="1"/>
          <p:nvPr/>
        </p:nvSpPr>
        <p:spPr>
          <a:xfrm>
            <a:off x="5524257" y="2363837"/>
            <a:ext cx="245689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uLnTx/>
                <a:uFillTx/>
                <a:latin typeface="Arial" panose="020B0604020202020204" pitchFamily="34" charset="0"/>
                <a:ea typeface="Open Sans" panose="020B0606030504020204" pitchFamily="34" charset="0"/>
                <a:cs typeface="+mn-cs"/>
              </a:rPr>
              <a:t>+</a:t>
            </a:r>
            <a:r>
              <a:rPr lang="en-US" sz="6000" b="1">
                <a:ln w="13462">
                  <a:solidFill>
                    <a:prstClr val="black"/>
                  </a:solidFill>
                  <a:prstDash val="solid"/>
                </a:ln>
                <a:solidFill>
                  <a:srgbClr val="ED3C8D"/>
                </a:solidFill>
                <a:latin typeface="Arial" panose="020B0604020202020204" pitchFamily="34" charset="0"/>
                <a:ea typeface="Open Sans" panose="020B0606030504020204" pitchFamily="34" charset="0"/>
              </a:rPr>
              <a:t>14</a:t>
            </a:r>
            <a:r>
              <a:rPr kumimoji="0" lang="en-US" sz="6000" b="1" i="0" u="none" strike="noStrike" kern="1200" cap="none" spc="0" normalizeH="0" baseline="0" noProof="0">
                <a:ln w="13462">
                  <a:solidFill>
                    <a:prstClr val="black"/>
                  </a:solidFill>
                  <a:prstDash val="solid"/>
                </a:ln>
                <a:solidFill>
                  <a:srgbClr val="ED3C8D"/>
                </a:solidFill>
                <a:effectLst/>
                <a:uLnTx/>
                <a:uFillTx/>
                <a:latin typeface="Arial" panose="020B0604020202020204" pitchFamily="34" charset="0"/>
                <a:ea typeface="Open Sans" panose="020B0606030504020204" pitchFamily="34" charset="0"/>
                <a:cs typeface="+mn-cs"/>
              </a:rPr>
              <a:t>%</a:t>
            </a:r>
            <a:r>
              <a:rPr kumimoji="0" lang="en-US" sz="3600" b="0" i="0" u="none" strike="noStrike" kern="1200" cap="none" spc="0" normalizeH="0" baseline="0" noProof="0">
                <a:ln>
                  <a:noFill/>
                </a:ln>
                <a:solidFill>
                  <a:srgbClr val="ED3C8D"/>
                </a:solidFill>
                <a:effectLst/>
                <a:uLnTx/>
                <a:uFillTx/>
                <a:latin typeface="Calibri" panose="020F0502020204030204"/>
                <a:ea typeface="+mn-ea"/>
                <a:cs typeface="+mn-cs"/>
              </a:rPr>
              <a:t> </a:t>
            </a:r>
          </a:p>
        </p:txBody>
      </p:sp>
      <p:sp>
        <p:nvSpPr>
          <p:cNvPr id="57" name="TextBox 56">
            <a:extLst>
              <a:ext uri="{FF2B5EF4-FFF2-40B4-BE49-F238E27FC236}">
                <a16:creationId xmlns:a16="http://schemas.microsoft.com/office/drawing/2014/main" id="{74BC6262-43A7-FF73-DC2C-4BB6818AC74F}"/>
              </a:ext>
            </a:extLst>
          </p:cNvPr>
          <p:cNvSpPr txBox="1"/>
          <p:nvPr/>
        </p:nvSpPr>
        <p:spPr>
          <a:xfrm>
            <a:off x="4138169" y="1966757"/>
            <a:ext cx="3833958"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u="sng">
                <a:solidFill>
                  <a:srgbClr val="1B1464"/>
                </a:solidFill>
                <a:latin typeface="Arial" panose="020B0604020202020204" pitchFamily="34" charset="0"/>
                <a:cs typeface="Arial" panose="020B0604020202020204" pitchFamily="34" charset="0"/>
              </a:rPr>
              <a:t>Attention to Presence</a:t>
            </a:r>
            <a:r>
              <a:rPr lang="en-US" b="1">
                <a:solidFill>
                  <a:srgbClr val="1B1464"/>
                </a:solidFill>
                <a:latin typeface="Arial" panose="020B0604020202020204" pitchFamily="34" charset="0"/>
                <a:cs typeface="Arial" panose="020B0604020202020204" pitchFamily="34" charset="0"/>
              </a:rPr>
              <a:t>’</a:t>
            </a:r>
          </a:p>
        </p:txBody>
      </p:sp>
      <p:sp>
        <p:nvSpPr>
          <p:cNvPr id="59" name="TextBox 58">
            <a:extLst>
              <a:ext uri="{FF2B5EF4-FFF2-40B4-BE49-F238E27FC236}">
                <a16:creationId xmlns:a16="http://schemas.microsoft.com/office/drawing/2014/main" id="{32A4E99F-696A-0FB6-82B0-CAFEFEB1453E}"/>
              </a:ext>
            </a:extLst>
          </p:cNvPr>
          <p:cNvSpPr txBox="1"/>
          <p:nvPr/>
        </p:nvSpPr>
        <p:spPr>
          <a:xfrm>
            <a:off x="9495092" y="3284234"/>
            <a:ext cx="2527691" cy="584775"/>
          </a:xfrm>
          <a:prstGeom prst="rect">
            <a:avLst/>
          </a:prstGeom>
          <a:noFill/>
        </p:spPr>
        <p:txBody>
          <a:bodyPr wrap="square">
            <a:spAutoFit/>
          </a:bodyPr>
          <a:lstStyle/>
          <a:p>
            <a:pPr algn="ctr">
              <a:defRPr/>
            </a:pPr>
            <a:r>
              <a:rPr lang="en-US" sz="1600">
                <a:solidFill>
                  <a:srgbClr val="1B1464"/>
                </a:solidFill>
                <a:latin typeface="Arial" panose="020B0604020202020204" pitchFamily="34" charset="0"/>
              </a:rPr>
              <a:t>more likely to </a:t>
            </a:r>
            <a:r>
              <a:rPr lang="en-US" sz="1600" b="1">
                <a:solidFill>
                  <a:srgbClr val="1B1464"/>
                </a:solidFill>
                <a:latin typeface="Arial" panose="020B0604020202020204" pitchFamily="34" charset="0"/>
              </a:rPr>
              <a:t>keep</a:t>
            </a:r>
            <a:br>
              <a:rPr lang="en-US" sz="1600" b="1">
                <a:solidFill>
                  <a:srgbClr val="1B1464"/>
                </a:solidFill>
                <a:latin typeface="Arial" panose="020B0604020202020204" pitchFamily="34" charset="0"/>
              </a:rPr>
            </a:br>
            <a:r>
              <a:rPr lang="en-US" sz="1600" b="1">
                <a:solidFill>
                  <a:srgbClr val="1B1464"/>
                </a:solidFill>
                <a:latin typeface="Arial" panose="020B0604020202020204" pitchFamily="34" charset="0"/>
              </a:rPr>
              <a:t>their eyes on screen</a:t>
            </a:r>
          </a:p>
        </p:txBody>
      </p:sp>
      <p:sp>
        <p:nvSpPr>
          <p:cNvPr id="60" name="TextBox 59">
            <a:extLst>
              <a:ext uri="{FF2B5EF4-FFF2-40B4-BE49-F238E27FC236}">
                <a16:creationId xmlns:a16="http://schemas.microsoft.com/office/drawing/2014/main" id="{2E589D22-751D-4CB2-3AE2-6D56117EA336}"/>
              </a:ext>
            </a:extLst>
          </p:cNvPr>
          <p:cNvSpPr txBox="1"/>
          <p:nvPr/>
        </p:nvSpPr>
        <p:spPr>
          <a:xfrm>
            <a:off x="9601782" y="2359078"/>
            <a:ext cx="245689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uLnTx/>
                <a:uFillTx/>
                <a:latin typeface="Arial" panose="020B0604020202020204" pitchFamily="34" charset="0"/>
                <a:ea typeface="Open Sans" panose="020B0606030504020204" pitchFamily="34" charset="0"/>
                <a:cs typeface="+mn-cs"/>
              </a:rPr>
              <a:t>+</a:t>
            </a:r>
            <a:r>
              <a:rPr lang="en-US" sz="6000" b="1">
                <a:ln w="13462">
                  <a:solidFill>
                    <a:prstClr val="black"/>
                  </a:solidFill>
                  <a:prstDash val="solid"/>
                </a:ln>
                <a:solidFill>
                  <a:srgbClr val="ED3C8D"/>
                </a:solidFill>
                <a:latin typeface="Arial" panose="020B0604020202020204" pitchFamily="34" charset="0"/>
                <a:ea typeface="Open Sans" panose="020B0606030504020204" pitchFamily="34" charset="0"/>
              </a:rPr>
              <a:t>18</a:t>
            </a:r>
            <a:r>
              <a:rPr kumimoji="0" lang="en-US" sz="6000" b="1" i="0" u="none" strike="noStrike" kern="1200" cap="none" spc="0" normalizeH="0" baseline="0" noProof="0">
                <a:ln w="13462">
                  <a:solidFill>
                    <a:prstClr val="black"/>
                  </a:solidFill>
                  <a:prstDash val="solid"/>
                </a:ln>
                <a:solidFill>
                  <a:srgbClr val="ED3C8D"/>
                </a:solidFill>
                <a:effectLst/>
                <a:uLnTx/>
                <a:uFillTx/>
                <a:latin typeface="Arial" panose="020B0604020202020204" pitchFamily="34" charset="0"/>
                <a:ea typeface="Open Sans" panose="020B0606030504020204" pitchFamily="34" charset="0"/>
                <a:cs typeface="+mn-cs"/>
              </a:rPr>
              <a:t>%</a:t>
            </a:r>
            <a:r>
              <a:rPr kumimoji="0" lang="en-US" sz="3600" b="0" i="0" u="none" strike="noStrike" kern="1200" cap="none" spc="0" normalizeH="0" baseline="0" noProof="0">
                <a:ln>
                  <a:noFill/>
                </a:ln>
                <a:solidFill>
                  <a:srgbClr val="ED3C8D"/>
                </a:solidFill>
                <a:effectLst/>
                <a:uLnTx/>
                <a:uFillTx/>
                <a:latin typeface="Calibri" panose="020F0502020204030204"/>
                <a:ea typeface="+mn-ea"/>
                <a:cs typeface="+mn-cs"/>
              </a:rPr>
              <a:t> </a:t>
            </a:r>
          </a:p>
        </p:txBody>
      </p:sp>
      <p:sp>
        <p:nvSpPr>
          <p:cNvPr id="61" name="TextBox 60">
            <a:extLst>
              <a:ext uri="{FF2B5EF4-FFF2-40B4-BE49-F238E27FC236}">
                <a16:creationId xmlns:a16="http://schemas.microsoft.com/office/drawing/2014/main" id="{76C219A5-3EBC-AA18-8BFE-14B0B92E7BD8}"/>
              </a:ext>
            </a:extLst>
          </p:cNvPr>
          <p:cNvSpPr txBox="1"/>
          <p:nvPr/>
        </p:nvSpPr>
        <p:spPr>
          <a:xfrm>
            <a:off x="8174047" y="1961998"/>
            <a:ext cx="3848736"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u="sng">
                <a:solidFill>
                  <a:srgbClr val="1B1464"/>
                </a:solidFill>
                <a:latin typeface="Arial" panose="020B0604020202020204" pitchFamily="34" charset="0"/>
                <a:cs typeface="Arial" panose="020B0604020202020204" pitchFamily="34" charset="0"/>
              </a:rPr>
              <a:t>Attention to Duration</a:t>
            </a:r>
            <a:r>
              <a:rPr lang="en-US" b="1">
                <a:solidFill>
                  <a:srgbClr val="1B1464"/>
                </a:solidFill>
                <a:latin typeface="Arial" panose="020B0604020202020204" pitchFamily="34" charset="0"/>
                <a:cs typeface="Arial" panose="020B0604020202020204" pitchFamily="34" charset="0"/>
              </a:rPr>
              <a:t>’</a:t>
            </a:r>
          </a:p>
        </p:txBody>
      </p:sp>
      <p:sp>
        <p:nvSpPr>
          <p:cNvPr id="63" name="TextBox 62">
            <a:extLst>
              <a:ext uri="{FF2B5EF4-FFF2-40B4-BE49-F238E27FC236}">
                <a16:creationId xmlns:a16="http://schemas.microsoft.com/office/drawing/2014/main" id="{3E598D09-B1E8-1BF2-76D2-4BC712D2723C}"/>
              </a:ext>
            </a:extLst>
          </p:cNvPr>
          <p:cNvSpPr txBox="1"/>
          <p:nvPr/>
        </p:nvSpPr>
        <p:spPr>
          <a:xfrm>
            <a:off x="3176695" y="5498576"/>
            <a:ext cx="252769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Arial" panose="020B0604020202020204" pitchFamily="34" charset="0"/>
              </a:rPr>
              <a:t>stronger </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co-viewing</a:t>
            </a:r>
          </a:p>
        </p:txBody>
      </p:sp>
      <p:sp>
        <p:nvSpPr>
          <p:cNvPr id="64" name="TextBox 63">
            <a:extLst>
              <a:ext uri="{FF2B5EF4-FFF2-40B4-BE49-F238E27FC236}">
                <a16:creationId xmlns:a16="http://schemas.microsoft.com/office/drawing/2014/main" id="{028C3970-805B-E2B6-1C26-59B0C9B57E6D}"/>
              </a:ext>
            </a:extLst>
          </p:cNvPr>
          <p:cNvSpPr txBox="1"/>
          <p:nvPr/>
        </p:nvSpPr>
        <p:spPr>
          <a:xfrm>
            <a:off x="3283385" y="4573420"/>
            <a:ext cx="245689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4F6"/>
                </a:solidFill>
                <a:effectLst/>
                <a:uLnTx/>
                <a:uFillTx/>
                <a:latin typeface="Arial" panose="020B0604020202020204" pitchFamily="34" charset="0"/>
                <a:ea typeface="Open Sans" panose="020B0606030504020204" pitchFamily="34" charset="0"/>
                <a:cs typeface="+mn-cs"/>
              </a:rPr>
              <a:t>+33%</a:t>
            </a:r>
            <a:r>
              <a:rPr kumimoji="0" lang="en-US" sz="3600" b="0" i="0" u="none" strike="noStrike" kern="1200" cap="none" spc="0" normalizeH="0" baseline="0" noProof="0">
                <a:ln>
                  <a:noFill/>
                </a:ln>
                <a:solidFill>
                  <a:srgbClr val="00C4F6"/>
                </a:solidFill>
                <a:effectLst/>
                <a:uLnTx/>
                <a:uFillTx/>
                <a:latin typeface="Calibri" panose="020F0502020204030204"/>
                <a:ea typeface="+mn-ea"/>
                <a:cs typeface="+mn-cs"/>
              </a:rPr>
              <a:t> </a:t>
            </a:r>
          </a:p>
        </p:txBody>
      </p:sp>
      <p:sp>
        <p:nvSpPr>
          <p:cNvPr id="65" name="TextBox 64">
            <a:extLst>
              <a:ext uri="{FF2B5EF4-FFF2-40B4-BE49-F238E27FC236}">
                <a16:creationId xmlns:a16="http://schemas.microsoft.com/office/drawing/2014/main" id="{6856C009-7F17-41A8-C100-F10FB7A6CF88}"/>
              </a:ext>
            </a:extLst>
          </p:cNvPr>
          <p:cNvSpPr txBox="1"/>
          <p:nvPr/>
        </p:nvSpPr>
        <p:spPr>
          <a:xfrm>
            <a:off x="1855650" y="4176340"/>
            <a:ext cx="3820901"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u="sng">
                <a:solidFill>
                  <a:srgbClr val="1B1464"/>
                </a:solidFill>
                <a:latin typeface="Arial" panose="020B0604020202020204" pitchFamily="34" charset="0"/>
                <a:cs typeface="Arial" panose="020B0604020202020204" pitchFamily="34" charset="0"/>
              </a:rPr>
              <a:t>Co-viewing</a:t>
            </a:r>
            <a:r>
              <a:rPr lang="en-US" b="1">
                <a:solidFill>
                  <a:srgbClr val="1B1464"/>
                </a:solidFill>
                <a:latin typeface="Arial" panose="020B0604020202020204" pitchFamily="34" charset="0"/>
                <a:cs typeface="Arial" panose="020B0604020202020204" pitchFamily="34" charset="0"/>
              </a:rPr>
              <a:t>’</a:t>
            </a:r>
          </a:p>
        </p:txBody>
      </p:sp>
      <p:sp>
        <p:nvSpPr>
          <p:cNvPr id="67" name="TextBox 66">
            <a:extLst>
              <a:ext uri="{FF2B5EF4-FFF2-40B4-BE49-F238E27FC236}">
                <a16:creationId xmlns:a16="http://schemas.microsoft.com/office/drawing/2014/main" id="{E309D63D-2002-DBED-2E61-C8F48A39D414}"/>
              </a:ext>
            </a:extLst>
          </p:cNvPr>
          <p:cNvSpPr txBox="1"/>
          <p:nvPr/>
        </p:nvSpPr>
        <p:spPr>
          <a:xfrm>
            <a:off x="7689122" y="5518436"/>
            <a:ext cx="25276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longer viewing sessions</a:t>
            </a:r>
          </a:p>
        </p:txBody>
      </p:sp>
      <p:sp>
        <p:nvSpPr>
          <p:cNvPr id="68" name="TextBox 67">
            <a:extLst>
              <a:ext uri="{FF2B5EF4-FFF2-40B4-BE49-F238E27FC236}">
                <a16:creationId xmlns:a16="http://schemas.microsoft.com/office/drawing/2014/main" id="{59E65725-DCFA-9D76-1140-98EE0B0B2672}"/>
              </a:ext>
            </a:extLst>
          </p:cNvPr>
          <p:cNvSpPr txBox="1"/>
          <p:nvPr/>
        </p:nvSpPr>
        <p:spPr>
          <a:xfrm>
            <a:off x="7795812" y="4593280"/>
            <a:ext cx="245689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4EBEA4"/>
                </a:solidFill>
                <a:effectLst/>
                <a:uLnTx/>
                <a:uFillTx/>
                <a:latin typeface="Arial" panose="020B0604020202020204" pitchFamily="34" charset="0"/>
                <a:ea typeface="Open Sans" panose="020B0606030504020204" pitchFamily="34" charset="0"/>
                <a:cs typeface="+mn-cs"/>
              </a:rPr>
              <a:t>+</a:t>
            </a:r>
            <a:r>
              <a:rPr lang="en-US" sz="6000" b="1">
                <a:ln w="13462">
                  <a:solidFill>
                    <a:prstClr val="black"/>
                  </a:solidFill>
                  <a:prstDash val="solid"/>
                </a:ln>
                <a:solidFill>
                  <a:srgbClr val="4EBEA4"/>
                </a:solidFill>
                <a:latin typeface="Arial" panose="020B0604020202020204" pitchFamily="34" charset="0"/>
                <a:ea typeface="Open Sans" panose="020B0606030504020204" pitchFamily="34" charset="0"/>
              </a:rPr>
              <a:t>49</a:t>
            </a:r>
            <a:r>
              <a:rPr kumimoji="0" lang="en-US" sz="6000" b="1" i="0" u="none" strike="noStrike" kern="1200" cap="none" spc="0" normalizeH="0" baseline="0" noProof="0">
                <a:ln w="13462">
                  <a:solidFill>
                    <a:prstClr val="black"/>
                  </a:solidFill>
                  <a:prstDash val="solid"/>
                </a:ln>
                <a:solidFill>
                  <a:srgbClr val="4EBEA4"/>
                </a:solidFill>
                <a:effectLst/>
                <a:uLnTx/>
                <a:uFillTx/>
                <a:latin typeface="Arial" panose="020B0604020202020204" pitchFamily="34" charset="0"/>
                <a:ea typeface="Open Sans" panose="020B0606030504020204" pitchFamily="34" charset="0"/>
                <a:cs typeface="+mn-cs"/>
              </a:rPr>
              <a:t>%</a:t>
            </a:r>
            <a:r>
              <a:rPr kumimoji="0" lang="en-US" sz="3600" b="0" i="0" u="none" strike="noStrike" kern="1200" cap="none" spc="0" normalizeH="0" baseline="0" noProof="0">
                <a:ln>
                  <a:noFill/>
                </a:ln>
                <a:solidFill>
                  <a:srgbClr val="4EBEA4"/>
                </a:solidFill>
                <a:effectLst/>
                <a:uLnTx/>
                <a:uFillTx/>
                <a:latin typeface="Calibri" panose="020F0502020204030204"/>
                <a:ea typeface="+mn-ea"/>
                <a:cs typeface="+mn-cs"/>
              </a:rPr>
              <a:t> </a:t>
            </a:r>
          </a:p>
        </p:txBody>
      </p:sp>
      <p:sp>
        <p:nvSpPr>
          <p:cNvPr id="69" name="TextBox 68">
            <a:extLst>
              <a:ext uri="{FF2B5EF4-FFF2-40B4-BE49-F238E27FC236}">
                <a16:creationId xmlns:a16="http://schemas.microsoft.com/office/drawing/2014/main" id="{2C57EC52-BA4D-670F-1376-30A759B09A75}"/>
              </a:ext>
            </a:extLst>
          </p:cNvPr>
          <p:cNvSpPr txBox="1"/>
          <p:nvPr/>
        </p:nvSpPr>
        <p:spPr>
          <a:xfrm>
            <a:off x="6257069" y="4196200"/>
            <a:ext cx="3833958"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u="sng">
                <a:solidFill>
                  <a:srgbClr val="1B1464"/>
                </a:solidFill>
                <a:latin typeface="Arial" panose="020B0604020202020204" pitchFamily="34" charset="0"/>
                <a:cs typeface="Arial" panose="020B0604020202020204" pitchFamily="34" charset="0"/>
              </a:rPr>
              <a:t>Session Length</a:t>
            </a:r>
            <a:r>
              <a:rPr lang="en-US" b="1">
                <a:solidFill>
                  <a:srgbClr val="1B1464"/>
                </a:solidFill>
                <a:latin typeface="Arial" panose="020B0604020202020204" pitchFamily="34" charset="0"/>
                <a:cs typeface="Arial" panose="020B0604020202020204" pitchFamily="34" charset="0"/>
              </a:rPr>
              <a:t>’</a:t>
            </a:r>
          </a:p>
        </p:txBody>
      </p:sp>
      <p:pic>
        <p:nvPicPr>
          <p:cNvPr id="71" name="Picture 70" descr="A couple sitting on a couch&#10;&#10;AI-generated content may be incorrect.">
            <a:extLst>
              <a:ext uri="{FF2B5EF4-FFF2-40B4-BE49-F238E27FC236}">
                <a16:creationId xmlns:a16="http://schemas.microsoft.com/office/drawing/2014/main" id="{3B089281-94BF-8570-2273-C1FFC001C2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4381" y="4628616"/>
            <a:ext cx="1157219" cy="1157219"/>
          </a:xfrm>
          <a:prstGeom prst="rect">
            <a:avLst/>
          </a:prstGeom>
        </p:spPr>
      </p:pic>
      <p:pic>
        <p:nvPicPr>
          <p:cNvPr id="73" name="Picture 72" descr="A blue and white stopwatch&#10;&#10;AI-generated content may be incorrect.">
            <a:extLst>
              <a:ext uri="{FF2B5EF4-FFF2-40B4-BE49-F238E27FC236}">
                <a16:creationId xmlns:a16="http://schemas.microsoft.com/office/drawing/2014/main" id="{4172F5AD-2B7F-C21B-3F9D-14C16F48175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59208" y="4651376"/>
            <a:ext cx="1158559" cy="1158559"/>
          </a:xfrm>
          <a:prstGeom prst="rect">
            <a:avLst/>
          </a:prstGeom>
        </p:spPr>
      </p:pic>
      <p:sp>
        <p:nvSpPr>
          <p:cNvPr id="3" name="Rectangle 2">
            <a:extLst>
              <a:ext uri="{FF2B5EF4-FFF2-40B4-BE49-F238E27FC236}">
                <a16:creationId xmlns:a16="http://schemas.microsoft.com/office/drawing/2014/main" id="{71DE7191-63F5-0409-0779-315B47A49294}"/>
              </a:ext>
            </a:extLst>
          </p:cNvPr>
          <p:cNvSpPr/>
          <p:nvPr/>
        </p:nvSpPr>
        <p:spPr>
          <a:xfrm>
            <a:off x="154758" y="165926"/>
            <a:ext cx="12008494"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Arial" panose="020B0604020202020204" pitchFamily="34" charset="0"/>
              </a:rPr>
              <a:t>CTV impressions on </a:t>
            </a:r>
            <a:r>
              <a:rPr lang="en-US" sz="2600" b="1" u="sng">
                <a:solidFill>
                  <a:srgbClr val="1F1A62"/>
                </a:solidFill>
                <a:latin typeface="Arial" panose="020B0604020202020204" pitchFamily="34" charset="0"/>
              </a:rPr>
              <a:t>Premium Video Platforms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u="sng">
                <a:solidFill>
                  <a:srgbClr val="1F1A62"/>
                </a:solidFill>
                <a:latin typeface="Arial" panose="020B0604020202020204" pitchFamily="34" charset="0"/>
              </a:rPr>
              <a:t>work harder</a:t>
            </a:r>
            <a:r>
              <a:rPr lang="en-US" sz="2600" b="1">
                <a:solidFill>
                  <a:srgbClr val="1F1A62"/>
                </a:solidFill>
                <a:latin typeface="Arial" panose="020B0604020202020204" pitchFamily="34" charset="0"/>
              </a:rPr>
              <a:t> for marketers than impressions on YouTube</a:t>
            </a:r>
            <a:endPar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1DE06A4-82F8-02F9-A5ED-485373AB946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BDC90849-6E9D-F194-BD8D-9E0E8E69C2B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2F665644-FF52-B77B-30E2-B930AA17C21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pSp>
        <p:nvGrpSpPr>
          <p:cNvPr id="26" name="Group 25">
            <a:extLst>
              <a:ext uri="{FF2B5EF4-FFF2-40B4-BE49-F238E27FC236}">
                <a16:creationId xmlns:a16="http://schemas.microsoft.com/office/drawing/2014/main" id="{541C6574-F305-6CF2-E999-CC3934808B08}"/>
              </a:ext>
            </a:extLst>
          </p:cNvPr>
          <p:cNvGrpSpPr>
            <a:grpSpLocks noChangeAspect="1"/>
          </p:cNvGrpSpPr>
          <p:nvPr/>
        </p:nvGrpSpPr>
        <p:grpSpPr>
          <a:xfrm>
            <a:off x="299634" y="2238471"/>
            <a:ext cx="1465755" cy="1157822"/>
            <a:chOff x="275570" y="2106119"/>
            <a:chExt cx="2074760" cy="1638884"/>
          </a:xfrm>
        </p:grpSpPr>
        <p:pic>
          <p:nvPicPr>
            <p:cNvPr id="10" name="Graphic 9" descr="Monitor with solid fill">
              <a:extLst>
                <a:ext uri="{FF2B5EF4-FFF2-40B4-BE49-F238E27FC236}">
                  <a16:creationId xmlns:a16="http://schemas.microsoft.com/office/drawing/2014/main" id="{E8571D1A-D92E-8759-0B13-0A5EA800EB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5570" y="2106119"/>
              <a:ext cx="1459509" cy="1459509"/>
            </a:xfrm>
            <a:prstGeom prst="rect">
              <a:avLst/>
            </a:prstGeom>
          </p:spPr>
        </p:pic>
        <p:pic>
          <p:nvPicPr>
            <p:cNvPr id="11" name="Graphic 10" descr="User with solid fill">
              <a:extLst>
                <a:ext uri="{FF2B5EF4-FFF2-40B4-BE49-F238E27FC236}">
                  <a16:creationId xmlns:a16="http://schemas.microsoft.com/office/drawing/2014/main" id="{39F1A160-EE07-C919-86A1-0F7EBDC7B37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6570" y="2551243"/>
              <a:ext cx="1193760" cy="1193760"/>
            </a:xfrm>
            <a:prstGeom prst="rect">
              <a:avLst/>
            </a:prstGeom>
          </p:spPr>
        </p:pic>
      </p:grpSp>
      <p:grpSp>
        <p:nvGrpSpPr>
          <p:cNvPr id="27" name="Group 26">
            <a:extLst>
              <a:ext uri="{FF2B5EF4-FFF2-40B4-BE49-F238E27FC236}">
                <a16:creationId xmlns:a16="http://schemas.microsoft.com/office/drawing/2014/main" id="{6BC59E22-947C-5948-DABB-2E6E8E869478}"/>
              </a:ext>
            </a:extLst>
          </p:cNvPr>
          <p:cNvGrpSpPr>
            <a:grpSpLocks noChangeAspect="1"/>
          </p:cNvGrpSpPr>
          <p:nvPr/>
        </p:nvGrpSpPr>
        <p:grpSpPr>
          <a:xfrm>
            <a:off x="4213566" y="2078299"/>
            <a:ext cx="1497814" cy="1350622"/>
            <a:chOff x="4213565" y="2078299"/>
            <a:chExt cx="1764763" cy="1591338"/>
          </a:xfrm>
        </p:grpSpPr>
        <p:pic>
          <p:nvPicPr>
            <p:cNvPr id="12" name="Picture 11" descr="A blue eye with a white circle&#10;&#10;AI-generated content may be incorrect.">
              <a:extLst>
                <a:ext uri="{FF2B5EF4-FFF2-40B4-BE49-F238E27FC236}">
                  <a16:creationId xmlns:a16="http://schemas.microsoft.com/office/drawing/2014/main" id="{9E817D88-E6AC-4743-FC28-C459B7CFB17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13565" y="2078299"/>
              <a:ext cx="1591338" cy="1591338"/>
            </a:xfrm>
            <a:prstGeom prst="rect">
              <a:avLst/>
            </a:prstGeom>
          </p:spPr>
        </p:pic>
        <p:pic>
          <p:nvPicPr>
            <p:cNvPr id="16" name="Picture 15" descr="A yellow and blue triangle sign&#10;&#10;AI-generated content may be incorrect.">
              <a:extLst>
                <a:ext uri="{FF2B5EF4-FFF2-40B4-BE49-F238E27FC236}">
                  <a16:creationId xmlns:a16="http://schemas.microsoft.com/office/drawing/2014/main" id="{53EC86B1-70C3-BC7C-3F17-BEF2CEB0167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1910" y="2672740"/>
              <a:ext cx="846418" cy="846418"/>
            </a:xfrm>
            <a:prstGeom prst="rect">
              <a:avLst/>
            </a:prstGeom>
          </p:spPr>
        </p:pic>
      </p:grpSp>
      <p:grpSp>
        <p:nvGrpSpPr>
          <p:cNvPr id="28" name="Group 27">
            <a:extLst>
              <a:ext uri="{FF2B5EF4-FFF2-40B4-BE49-F238E27FC236}">
                <a16:creationId xmlns:a16="http://schemas.microsoft.com/office/drawing/2014/main" id="{BD5C6C21-A6D2-2658-8E16-F8C636727D04}"/>
              </a:ext>
            </a:extLst>
          </p:cNvPr>
          <p:cNvGrpSpPr>
            <a:grpSpLocks noChangeAspect="1"/>
          </p:cNvGrpSpPr>
          <p:nvPr/>
        </p:nvGrpSpPr>
        <p:grpSpPr>
          <a:xfrm>
            <a:off x="8297230" y="2076509"/>
            <a:ext cx="1454058" cy="1352412"/>
            <a:chOff x="8019823" y="2076509"/>
            <a:chExt cx="1710942" cy="1591338"/>
          </a:xfrm>
        </p:grpSpPr>
        <p:pic>
          <p:nvPicPr>
            <p:cNvPr id="24" name="Picture 23" descr="A blue eye with a white circle&#10;&#10;AI-generated content may be incorrect.">
              <a:extLst>
                <a:ext uri="{FF2B5EF4-FFF2-40B4-BE49-F238E27FC236}">
                  <a16:creationId xmlns:a16="http://schemas.microsoft.com/office/drawing/2014/main" id="{4262292E-0F5A-6D03-FB0E-06EAA79016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19823" y="2076509"/>
              <a:ext cx="1591338" cy="1591338"/>
            </a:xfrm>
            <a:prstGeom prst="rect">
              <a:avLst/>
            </a:prstGeom>
          </p:spPr>
        </p:pic>
        <p:pic>
          <p:nvPicPr>
            <p:cNvPr id="25" name="Picture 24" descr="A clock and hourglass on a black background&#10;&#10;AI-generated content may be incorrect.">
              <a:extLst>
                <a:ext uri="{FF2B5EF4-FFF2-40B4-BE49-F238E27FC236}">
                  <a16:creationId xmlns:a16="http://schemas.microsoft.com/office/drawing/2014/main" id="{4130C80E-9336-6761-2A00-0726FC87BCA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034538" y="2732694"/>
              <a:ext cx="696227" cy="696227"/>
            </a:xfrm>
            <a:prstGeom prst="rect">
              <a:avLst/>
            </a:prstGeom>
          </p:spPr>
        </p:pic>
      </p:grpSp>
    </p:spTree>
    <p:extLst>
      <p:ext uri="{BB962C8B-B14F-4D97-AF65-F5344CB8AC3E}">
        <p14:creationId xmlns:p14="http://schemas.microsoft.com/office/powerpoint/2010/main" val="2308399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68940-D6BF-0A93-039F-9FD5621E2F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A9D4CB-1A11-8A9C-E77E-82A37DE874A2}"/>
              </a:ext>
            </a:extLst>
          </p:cNvPr>
          <p:cNvSpPr/>
          <p:nvPr/>
        </p:nvSpPr>
        <p:spPr>
          <a:xfrm>
            <a:off x="0" y="-1"/>
            <a:ext cx="5587439" cy="685800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Arial"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of all adults</a:t>
            </a:r>
          </a:p>
        </p:txBody>
      </p:sp>
      <p:sp>
        <p:nvSpPr>
          <p:cNvPr id="8" name="Rectangle 7">
            <a:extLst>
              <a:ext uri="{FF2B5EF4-FFF2-40B4-BE49-F238E27FC236}">
                <a16:creationId xmlns:a16="http://schemas.microsoft.com/office/drawing/2014/main" id="{7DBFCFEC-258A-FA3C-C0D6-9CF4149029CE}"/>
              </a:ext>
            </a:extLst>
          </p:cNvPr>
          <p:cNvSpPr/>
          <p:nvPr/>
        </p:nvSpPr>
        <p:spPr>
          <a:xfrm>
            <a:off x="251103" y="3136613"/>
            <a:ext cx="50454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Key Marketer Takeaways</a:t>
            </a:r>
          </a:p>
        </p:txBody>
      </p:sp>
      <p:sp>
        <p:nvSpPr>
          <p:cNvPr id="4" name="Rectangle 3">
            <a:extLst>
              <a:ext uri="{FF2B5EF4-FFF2-40B4-BE49-F238E27FC236}">
                <a16:creationId xmlns:a16="http://schemas.microsoft.com/office/drawing/2014/main" id="{D506597A-FF31-F830-DCFA-9772AD2E72FB}"/>
              </a:ext>
            </a:extLst>
          </p:cNvPr>
          <p:cNvSpPr/>
          <p:nvPr/>
        </p:nvSpPr>
        <p:spPr>
          <a:xfrm>
            <a:off x="5814520" y="843676"/>
            <a:ext cx="5937493" cy="535531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Premium Video Platforms </a:t>
            </a:r>
            <a:r>
              <a:rPr lang="en-US">
                <a:solidFill>
                  <a:srgbClr val="1B1464"/>
                </a:solidFill>
                <a:latin typeface="Arial" panose="020B0604020202020204" pitchFamily="34" charset="0"/>
                <a:cs typeface="Arial" panose="020B0604020202020204" pitchFamily="34" charset="0"/>
              </a:rPr>
              <a:t>on CTV are much more likely to </a:t>
            </a: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generate shared audiences, enabling advertisers to get greater efficiency out of every </a:t>
            </a:r>
            <a:b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CTV impression they buy</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a:solidFill>
                  <a:srgbClr val="1B1464"/>
                </a:solidFill>
                <a:latin typeface="Arial" panose="020B0604020202020204" pitchFamily="34" charset="0"/>
                <a:cs typeface="Arial" panose="020B0604020202020204" pitchFamily="34" charset="0"/>
              </a:rPr>
              <a:t>Attention on YouTube underperforms, whereas marketers can rely on the consistency and predictability of attention on Premium Video Platforms to help </a:t>
            </a:r>
            <a:r>
              <a:rPr kumimoji="0" lang="en-US" sz="180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achieve their desired business outcomes</a:t>
            </a:r>
            <a:endParaRPr lang="en-US">
              <a:solidFill>
                <a:srgbClr val="1B1464"/>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a:solidFill>
                <a:srgbClr val="1B1464"/>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a:solidFill>
                  <a:srgbClr val="1B1464"/>
                </a:solidFill>
                <a:latin typeface="Arial" panose="020B0604020202020204" pitchFamily="34" charset="0"/>
              </a:rPr>
              <a:t>Higher attention across session lengths in Premium Video Platforms drive deeper engagement and facilitates greater brand storytelling opportunities </a:t>
            </a:r>
            <a:br>
              <a:rPr lang="en-US">
                <a:solidFill>
                  <a:srgbClr val="1B1464"/>
                </a:solidFill>
                <a:latin typeface="Arial" panose="020B0604020202020204" pitchFamily="34" charset="0"/>
              </a:rPr>
            </a:br>
            <a:r>
              <a:rPr lang="en-US">
                <a:solidFill>
                  <a:srgbClr val="1B1464"/>
                </a:solidFill>
                <a:latin typeface="Arial" panose="020B0604020202020204" pitchFamily="34" charset="0"/>
              </a:rPr>
              <a:t>for marketers</a:t>
            </a:r>
          </a:p>
          <a:p>
            <a:pPr>
              <a:defRPr/>
            </a:pPr>
            <a:endParaRPr lang="en-US">
              <a:solidFill>
                <a:srgbClr val="1B1464"/>
              </a:solidFill>
              <a:latin typeface="Arial" panose="020B0604020202020204" pitchFamily="34" charset="0"/>
              <a:cs typeface="Arial" panose="020B0604020202020204" pitchFamily="34" charset="0"/>
            </a:endParaRPr>
          </a:p>
          <a:p>
            <a:pPr marL="285750" indent="-285750">
              <a:buBlip>
                <a:blip r:embed="rId3"/>
              </a:buBlip>
              <a:defRPr/>
            </a:pPr>
            <a:r>
              <a:rPr lang="en-US">
                <a:solidFill>
                  <a:srgbClr val="1B1464"/>
                </a:solidFill>
                <a:latin typeface="Arial" panose="020B0604020202020204" pitchFamily="34" charset="0"/>
                <a:cs typeface="Arial" panose="020B0604020202020204" pitchFamily="34" charset="0"/>
              </a:rPr>
              <a:t>Not all CTV impressions are created equal.  Impressions delivered on Premium Video Platforms work harder for marketers than impressions on YouTube</a:t>
            </a:r>
          </a:p>
        </p:txBody>
      </p:sp>
      <p:pic>
        <p:nvPicPr>
          <p:cNvPr id="10" name="Picture 9">
            <a:extLst>
              <a:ext uri="{FF2B5EF4-FFF2-40B4-BE49-F238E27FC236}">
                <a16:creationId xmlns:a16="http://schemas.microsoft.com/office/drawing/2014/main" id="{E59CCCDD-DCC9-3540-8C21-4B06DDCD29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61320" y="1"/>
            <a:ext cx="1630679" cy="949541"/>
          </a:xfrm>
          <a:prstGeom prst="rect">
            <a:avLst/>
          </a:prstGeom>
        </p:spPr>
      </p:pic>
      <p:pic>
        <p:nvPicPr>
          <p:cNvPr id="11" name="Picture 10">
            <a:extLst>
              <a:ext uri="{FF2B5EF4-FFF2-40B4-BE49-F238E27FC236}">
                <a16:creationId xmlns:a16="http://schemas.microsoft.com/office/drawing/2014/main" id="{3D420F72-48B1-734F-5718-660660FBCB6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C31A6586-C59A-5613-622F-E63C0E3EAB5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12809D37-5553-6D04-703E-7B34CB7FE61F}"/>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958640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5800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mn-ea"/>
                <a:cs typeface="+mn-cs"/>
              </a:rPr>
              <a:t>Creators</a:t>
            </a:r>
          </a:p>
        </p:txBody>
      </p:sp>
      <p:sp>
        <p:nvSpPr>
          <p:cNvPr id="13" name="Rectangle 12">
            <a:extLst>
              <a:ext uri="{FF2B5EF4-FFF2-40B4-BE49-F238E27FC236}">
                <a16:creationId xmlns:a16="http://schemas.microsoft.com/office/drawing/2014/main" id="{7CA38D30-4B10-C2D2-A361-4A0EB0FBF7C7}"/>
              </a:ext>
            </a:extLst>
          </p:cNvPr>
          <p:cNvSpPr/>
          <p:nvPr/>
        </p:nvSpPr>
        <p:spPr>
          <a:xfrm>
            <a:off x="151378" y="425201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Looking for more data, insights and takeaways? Check out this related VAB content</a:t>
            </a:r>
          </a:p>
        </p:txBody>
      </p:sp>
      <p:sp>
        <p:nvSpPr>
          <p:cNvPr id="23" name="Rectangle 22">
            <a:extLst>
              <a:ext uri="{FF2B5EF4-FFF2-40B4-BE49-F238E27FC236}">
                <a16:creationId xmlns:a16="http://schemas.microsoft.com/office/drawing/2014/main" id="{C26394A7-3D6B-1B95-4A69-F78A74EDC1A8}"/>
              </a:ext>
            </a:extLst>
          </p:cNvPr>
          <p:cNvSpPr/>
          <p:nvPr/>
        </p:nvSpPr>
        <p:spPr>
          <a:xfrm>
            <a:off x="6327142" y="6057144"/>
            <a:ext cx="56518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Arial" panose="020B0604020202020204" pitchFamily="34"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a:t>
            </a:r>
            <a:r>
              <a:rPr kumimoji="0" lang="en-US" sz="1200" b="1" i="0" u="none" strike="noStrike" kern="1200" cap="none" spc="0" normalizeH="0" baseline="0" noProof="0">
                <a:ln>
                  <a:noFill/>
                </a:ln>
                <a:solidFill>
                  <a:srgbClr val="002060"/>
                </a:solidFill>
                <a:effectLst/>
                <a:uLnTx/>
                <a:uFillTx/>
                <a:latin typeface="Arial" panose="020B0604020202020204" pitchFamily="34"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0505B1-1A4C-7E8D-8A6E-B64C025A73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64466F9D-825B-002B-1C1F-766B6F96709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49C2DD39-D24A-50A1-3F63-B8021221A11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pSp>
        <p:nvGrpSpPr>
          <p:cNvPr id="7" name="Group 6">
            <a:extLst>
              <a:ext uri="{FF2B5EF4-FFF2-40B4-BE49-F238E27FC236}">
                <a16:creationId xmlns:a16="http://schemas.microsoft.com/office/drawing/2014/main" id="{799729BB-3A38-1C8E-69FF-47C40CF310FA}"/>
              </a:ext>
            </a:extLst>
          </p:cNvPr>
          <p:cNvGrpSpPr/>
          <p:nvPr/>
        </p:nvGrpSpPr>
        <p:grpSpPr>
          <a:xfrm>
            <a:off x="114524" y="1713391"/>
            <a:ext cx="2219499" cy="744993"/>
            <a:chOff x="198561" y="542425"/>
            <a:chExt cx="1762143" cy="744993"/>
          </a:xfrm>
        </p:grpSpPr>
        <p:sp>
          <p:nvSpPr>
            <p:cNvPr id="16" name="TextBox 15">
              <a:hlinkClick r:id="rId4"/>
              <a:extLst>
                <a:ext uri="{FF2B5EF4-FFF2-40B4-BE49-F238E27FC236}">
                  <a16:creationId xmlns:a16="http://schemas.microsoft.com/office/drawing/2014/main" id="{362D5B57-6935-F5A4-2843-E5EF1485220F}"/>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F7F49A36-41E1-8738-7019-11C072F71933}"/>
                </a:ext>
              </a:extLst>
            </p:cNvPr>
            <p:cNvSpPr txBox="1"/>
            <p:nvPr/>
          </p:nvSpPr>
          <p:spPr>
            <a:xfrm>
              <a:off x="198561" y="856531"/>
              <a:ext cx="17621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VP,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reedk@thevab.com</a:t>
              </a:r>
            </a:p>
          </p:txBody>
        </p:sp>
      </p:grpSp>
      <p:grpSp>
        <p:nvGrpSpPr>
          <p:cNvPr id="26" name="Group 25">
            <a:extLst>
              <a:ext uri="{FF2B5EF4-FFF2-40B4-BE49-F238E27FC236}">
                <a16:creationId xmlns:a16="http://schemas.microsoft.com/office/drawing/2014/main" id="{1E72FD63-A306-9254-61D1-CA49117BD7DD}"/>
              </a:ext>
            </a:extLst>
          </p:cNvPr>
          <p:cNvGrpSpPr/>
          <p:nvPr/>
        </p:nvGrpSpPr>
        <p:grpSpPr>
          <a:xfrm>
            <a:off x="2696353" y="1713391"/>
            <a:ext cx="3061653" cy="744993"/>
            <a:chOff x="2529808" y="542425"/>
            <a:chExt cx="2476301" cy="744993"/>
          </a:xfrm>
        </p:grpSpPr>
        <p:sp>
          <p:nvSpPr>
            <p:cNvPr id="31" name="TextBox 30">
              <a:hlinkClick r:id="rId4"/>
              <a:extLst>
                <a:ext uri="{FF2B5EF4-FFF2-40B4-BE49-F238E27FC236}">
                  <a16:creationId xmlns:a16="http://schemas.microsoft.com/office/drawing/2014/main" id="{C657B159-5584-B7B5-8447-98BB6796FE2B}"/>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Arial" panose="020B0604020202020204" pitchFamily="34" charset="0"/>
                  <a:ea typeface="+mn-ea"/>
                  <a:cs typeface="+mn-cs"/>
                </a:rPr>
                <a:t>Rohan Gosalia</a:t>
              </a:r>
            </a:p>
          </p:txBody>
        </p:sp>
        <p:sp>
          <p:nvSpPr>
            <p:cNvPr id="32" name="TextBox 31">
              <a:extLst>
                <a:ext uri="{FF2B5EF4-FFF2-40B4-BE49-F238E27FC236}">
                  <a16:creationId xmlns:a16="http://schemas.microsoft.com/office/drawing/2014/main" id="{8C6CF5BA-C13A-A020-CC60-B7E187BE53B9}"/>
                </a:ext>
              </a:extLst>
            </p:cNvPr>
            <p:cNvSpPr txBox="1"/>
            <p:nvPr/>
          </p:nvSpPr>
          <p:spPr>
            <a:xfrm>
              <a:off x="2529808" y="856531"/>
              <a:ext cx="24763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Associate Director, Measurement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rohang@thevab.com</a:t>
              </a:r>
            </a:p>
          </p:txBody>
        </p:sp>
      </p:grpSp>
      <p:grpSp>
        <p:nvGrpSpPr>
          <p:cNvPr id="42" name="Group 41">
            <a:extLst>
              <a:ext uri="{FF2B5EF4-FFF2-40B4-BE49-F238E27FC236}">
                <a16:creationId xmlns:a16="http://schemas.microsoft.com/office/drawing/2014/main" id="{F4C5CF76-536B-BC0D-3F7F-F17DF6752115}"/>
              </a:ext>
            </a:extLst>
          </p:cNvPr>
          <p:cNvGrpSpPr/>
          <p:nvPr/>
        </p:nvGrpSpPr>
        <p:grpSpPr>
          <a:xfrm>
            <a:off x="114524" y="769833"/>
            <a:ext cx="2703628" cy="744993"/>
            <a:chOff x="2529807" y="542425"/>
            <a:chExt cx="2180262" cy="744993"/>
          </a:xfrm>
        </p:grpSpPr>
        <p:sp>
          <p:nvSpPr>
            <p:cNvPr id="43" name="TextBox 42">
              <a:hlinkClick r:id="rId4"/>
              <a:extLst>
                <a:ext uri="{FF2B5EF4-FFF2-40B4-BE49-F238E27FC236}">
                  <a16:creationId xmlns:a16="http://schemas.microsoft.com/office/drawing/2014/main" id="{2897B92F-9554-FB37-25B0-9B2A2F86E126}"/>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Arial" panose="020B0604020202020204" pitchFamily="34" charset="0"/>
                  <a:ea typeface="+mn-ea"/>
                  <a:cs typeface="+mn-cs"/>
                </a:rPr>
                <a:t>Jason Wiese</a:t>
              </a:r>
            </a:p>
          </p:txBody>
        </p:sp>
        <p:sp>
          <p:nvSpPr>
            <p:cNvPr id="44" name="TextBox 43">
              <a:extLst>
                <a:ext uri="{FF2B5EF4-FFF2-40B4-BE49-F238E27FC236}">
                  <a16:creationId xmlns:a16="http://schemas.microsoft.com/office/drawing/2014/main" id="{65BA6C1B-FB98-3F98-C489-C110C04AE10A}"/>
                </a:ext>
              </a:extLst>
            </p:cNvPr>
            <p:cNvSpPr txBox="1"/>
            <p:nvPr/>
          </p:nvSpPr>
          <p:spPr>
            <a:xfrm>
              <a:off x="2529807" y="856531"/>
              <a:ext cx="21802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EVP, Strategic Insights &amp;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jasonw@thevab.com</a:t>
              </a:r>
            </a:p>
          </p:txBody>
        </p:sp>
      </p:grpSp>
      <p:grpSp>
        <p:nvGrpSpPr>
          <p:cNvPr id="54" name="Group 53">
            <a:extLst>
              <a:ext uri="{FF2B5EF4-FFF2-40B4-BE49-F238E27FC236}">
                <a16:creationId xmlns:a16="http://schemas.microsoft.com/office/drawing/2014/main" id="{8C032C87-706F-91DD-F1C4-38D5316DC737}"/>
              </a:ext>
            </a:extLst>
          </p:cNvPr>
          <p:cNvGrpSpPr/>
          <p:nvPr/>
        </p:nvGrpSpPr>
        <p:grpSpPr>
          <a:xfrm>
            <a:off x="2696353" y="773589"/>
            <a:ext cx="2925149" cy="744993"/>
            <a:chOff x="2529808" y="542425"/>
            <a:chExt cx="2365895" cy="744993"/>
          </a:xfrm>
        </p:grpSpPr>
        <p:sp>
          <p:nvSpPr>
            <p:cNvPr id="55" name="TextBox 54">
              <a:hlinkClick r:id="rId4"/>
              <a:extLst>
                <a:ext uri="{FF2B5EF4-FFF2-40B4-BE49-F238E27FC236}">
                  <a16:creationId xmlns:a16="http://schemas.microsoft.com/office/drawing/2014/main" id="{086E31BB-394A-64AA-5EFE-7333C28B62FA}"/>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Arial" panose="020B0604020202020204" pitchFamily="34" charset="0"/>
                  <a:ea typeface="+mn-ea"/>
                  <a:cs typeface="+mn-cs"/>
                </a:rPr>
                <a:t>Benjamin Vandegrift</a:t>
              </a:r>
            </a:p>
          </p:txBody>
        </p:sp>
        <p:sp>
          <p:nvSpPr>
            <p:cNvPr id="56" name="TextBox 55">
              <a:extLst>
                <a:ext uri="{FF2B5EF4-FFF2-40B4-BE49-F238E27FC236}">
                  <a16:creationId xmlns:a16="http://schemas.microsoft.com/office/drawing/2014/main" id="{C999A16E-85F5-FF2C-CEBD-B54B6F71C461}"/>
                </a:ext>
              </a:extLst>
            </p:cNvPr>
            <p:cNvSpPr txBox="1"/>
            <p:nvPr/>
          </p:nvSpPr>
          <p:spPr>
            <a:xfrm>
              <a:off x="2529808" y="856531"/>
              <a:ext cx="236589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SVP, Measurement Strategy &amp; Innovation benjaminv@thevab.com</a:t>
              </a:r>
            </a:p>
          </p:txBody>
        </p:sp>
      </p:grpSp>
      <p:sp>
        <p:nvSpPr>
          <p:cNvPr id="76" name="TextBox 75">
            <a:hlinkClick r:id="rId5"/>
            <a:extLst>
              <a:ext uri="{FF2B5EF4-FFF2-40B4-BE49-F238E27FC236}">
                <a16:creationId xmlns:a16="http://schemas.microsoft.com/office/drawing/2014/main" id="{51CF93AB-638A-45A5-48B6-5BC84E5345E3}"/>
              </a:ext>
            </a:extLst>
          </p:cNvPr>
          <p:cNvSpPr txBox="1"/>
          <p:nvPr/>
        </p:nvSpPr>
        <p:spPr>
          <a:xfrm>
            <a:off x="6339769" y="5386468"/>
            <a:ext cx="2663060"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Deleted Scenes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Arial" panose="020B0604020202020204" pitchFamily="34" charset="0"/>
                <a:ea typeface="+mn-ea"/>
                <a:cs typeface="+mn-cs"/>
              </a:rPr>
              <a:t>Analyzing How Much ‘Unsafe’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1B1464"/>
                </a:solidFill>
                <a:latin typeface="Arial" panose="020B0604020202020204" pitchFamily="34" charset="0"/>
              </a:rPr>
              <a:t>YouTube Removes From Their Platform</a:t>
            </a:r>
            <a:endParaRPr kumimoji="0" lang="en-US" sz="9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pic>
        <p:nvPicPr>
          <p:cNvPr id="78" name="Picture 77">
            <a:hlinkClick r:id="rId6"/>
            <a:extLst>
              <a:ext uri="{FF2B5EF4-FFF2-40B4-BE49-F238E27FC236}">
                <a16:creationId xmlns:a16="http://schemas.microsoft.com/office/drawing/2014/main" id="{E03195F8-D2DD-061C-EC36-C5E1457F48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07784" y="2248461"/>
            <a:ext cx="2224913" cy="1251514"/>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9525">
            <a:solidFill>
              <a:srgbClr val="1F1A62"/>
            </a:solidFill>
          </a:ln>
        </p:spPr>
      </p:pic>
      <p:sp>
        <p:nvSpPr>
          <p:cNvPr id="79" name="TextBox 78">
            <a:hlinkClick r:id="rId6"/>
            <a:extLst>
              <a:ext uri="{FF2B5EF4-FFF2-40B4-BE49-F238E27FC236}">
                <a16:creationId xmlns:a16="http://schemas.microsoft.com/office/drawing/2014/main" id="{31936DF0-297E-E10B-9DE0-43CE3FED8E58}"/>
              </a:ext>
            </a:extLst>
          </p:cNvPr>
          <p:cNvSpPr txBox="1"/>
          <p:nvPr/>
        </p:nvSpPr>
        <p:spPr>
          <a:xfrm>
            <a:off x="9505469" y="3513198"/>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The Big Picture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12 Key Charts on the Impact of TV &amp; Streaming vs. Social Media Platforms</a:t>
            </a:r>
          </a:p>
        </p:txBody>
      </p:sp>
      <p:pic>
        <p:nvPicPr>
          <p:cNvPr id="82" name="Picture 81">
            <a:hlinkClick r:id="rId9"/>
            <a:extLst>
              <a:ext uri="{FF2B5EF4-FFF2-40B4-BE49-F238E27FC236}">
                <a16:creationId xmlns:a16="http://schemas.microsoft.com/office/drawing/2014/main" id="{113AD434-FC6D-2D2E-0F78-35338910556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35749" y="2238909"/>
            <a:ext cx="2229542" cy="1254118"/>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9525">
            <a:solidFill>
              <a:srgbClr val="1F1A62"/>
            </a:solidFill>
          </a:ln>
        </p:spPr>
      </p:pic>
      <p:sp>
        <p:nvSpPr>
          <p:cNvPr id="3" name="TextBox 2">
            <a:hlinkClick r:id="rId9"/>
            <a:extLst>
              <a:ext uri="{FF2B5EF4-FFF2-40B4-BE49-F238E27FC236}">
                <a16:creationId xmlns:a16="http://schemas.microsoft.com/office/drawing/2014/main" id="{F3786D6F-4A65-8CB5-5DA9-F9777B82A648}"/>
              </a:ext>
            </a:extLst>
          </p:cNvPr>
          <p:cNvSpPr txBox="1"/>
          <p:nvPr/>
        </p:nvSpPr>
        <p:spPr>
          <a:xfrm>
            <a:off x="6535749" y="3501060"/>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Best in Show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Five Advantages of Multiscreen TV, From Brand to Performance</a:t>
            </a:r>
          </a:p>
        </p:txBody>
      </p:sp>
      <p:pic>
        <p:nvPicPr>
          <p:cNvPr id="5" name="Picture 4">
            <a:hlinkClick r:id="rId11"/>
            <a:extLst>
              <a:ext uri="{FF2B5EF4-FFF2-40B4-BE49-F238E27FC236}">
                <a16:creationId xmlns:a16="http://schemas.microsoft.com/office/drawing/2014/main" id="{9760C86C-27C5-6AE4-10A5-AE01384C709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558863" y="358910"/>
            <a:ext cx="2121793" cy="1193508"/>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12" name="TextBox 11">
            <a:hlinkClick r:id="rId11"/>
            <a:extLst>
              <a:ext uri="{FF2B5EF4-FFF2-40B4-BE49-F238E27FC236}">
                <a16:creationId xmlns:a16="http://schemas.microsoft.com/office/drawing/2014/main" id="{F39B5168-4751-CED8-291E-EF4AB3E19D3E}"/>
              </a:ext>
            </a:extLst>
          </p:cNvPr>
          <p:cNvSpPr txBox="1"/>
          <p:nvPr/>
        </p:nvSpPr>
        <p:spPr>
          <a:xfrm>
            <a:off x="6558863" y="1539304"/>
            <a:ext cx="2121793"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The Power of Premium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What It Means for Multiscreen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and Why It Matters to Marketers</a:t>
            </a:r>
          </a:p>
        </p:txBody>
      </p:sp>
      <p:pic>
        <p:nvPicPr>
          <p:cNvPr id="17" name="Picture 16">
            <a:hlinkClick r:id="rId13"/>
            <a:extLst>
              <a:ext uri="{FF2B5EF4-FFF2-40B4-BE49-F238E27FC236}">
                <a16:creationId xmlns:a16="http://schemas.microsoft.com/office/drawing/2014/main" id="{26BDDF59-880D-ABD8-ABF9-62ABF71F270B}"/>
              </a:ext>
            </a:extLst>
          </p:cNvPr>
          <p:cNvPicPr>
            <a:picLocks noChangeAspect="1"/>
          </p:cNvPicPr>
          <p:nvPr/>
        </p:nvPicPr>
        <p:blipFill>
          <a:blip r:embed="rId14" cstate="hqprint">
            <a:extLst>
              <a:ext uri="{28A0092B-C50C-407E-A947-70E740481C1C}">
                <a14:useLocalDpi xmlns:a14="http://schemas.microsoft.com/office/drawing/2010/main"/>
              </a:ext>
            </a:extLst>
          </a:blip>
          <a:srcRect l="28181" r="28357" b="56865"/>
          <a:stretch/>
        </p:blipFill>
        <p:spPr>
          <a:xfrm>
            <a:off x="9491136" y="332637"/>
            <a:ext cx="2241561" cy="1266739"/>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18" name="TextBox 17">
            <a:hlinkClick r:id="rId13"/>
            <a:extLst>
              <a:ext uri="{FF2B5EF4-FFF2-40B4-BE49-F238E27FC236}">
                <a16:creationId xmlns:a16="http://schemas.microsoft.com/office/drawing/2014/main" id="{0E1E33D4-91A5-77AE-925C-8BA077585891}"/>
              </a:ext>
            </a:extLst>
          </p:cNvPr>
          <p:cNvSpPr txBox="1"/>
          <p:nvPr/>
        </p:nvSpPr>
        <p:spPr>
          <a:xfrm>
            <a:off x="9423245" y="1602963"/>
            <a:ext cx="2225969"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What </a:t>
            </a:r>
            <a:r>
              <a:rPr lang="en-US" sz="1100" b="1">
                <a:solidFill>
                  <a:srgbClr val="ED3C8D"/>
                </a:solidFill>
                <a:latin typeface="Arial" panose="020B0604020202020204" pitchFamily="34" charset="0"/>
              </a:rPr>
              <a:t>Is CTV?</a:t>
            </a:r>
            <a:endPar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201A62"/>
                </a:solidFill>
                <a:latin typeface="Arial" panose="020B0604020202020204" pitchFamily="34" charset="0"/>
              </a:rPr>
              <a:t>Defining and Understanding the Connected TV Advertising Ecosystem </a:t>
            </a:r>
            <a:endPar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pic>
        <p:nvPicPr>
          <p:cNvPr id="20" name="Picture 19">
            <a:hlinkClick r:id="rId15"/>
            <a:extLst>
              <a:ext uri="{FF2B5EF4-FFF2-40B4-BE49-F238E27FC236}">
                <a16:creationId xmlns:a16="http://schemas.microsoft.com/office/drawing/2014/main" id="{B75C85F3-D42C-2AB8-33BD-AE877C1CA95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505469" y="4146909"/>
            <a:ext cx="2243469" cy="1259147"/>
          </a:xfrm>
          <a:prstGeom prst="rect">
            <a:avLst/>
          </a:prstGeom>
          <a:blipFill>
            <a:blip r:embed="rId17" cstate="hqprint">
              <a:extLst>
                <a:ext uri="{28A0092B-C50C-407E-A947-70E740481C1C}">
                  <a14:useLocalDpi xmlns:a14="http://schemas.microsoft.com/office/drawing/2010/main"/>
                </a:ext>
              </a:extLst>
            </a:blip>
            <a:stretch>
              <a:fillRect/>
            </a:stretch>
          </a:blipFill>
          <a:ln w="28575">
            <a:noFill/>
          </a:ln>
        </p:spPr>
      </p:pic>
      <p:sp>
        <p:nvSpPr>
          <p:cNvPr id="21" name="TextBox 20">
            <a:hlinkClick r:id="rId15"/>
            <a:extLst>
              <a:ext uri="{FF2B5EF4-FFF2-40B4-BE49-F238E27FC236}">
                <a16:creationId xmlns:a16="http://schemas.microsoft.com/office/drawing/2014/main" id="{7CD08D84-940B-B9B1-8CFF-06735B8943A1}"/>
              </a:ext>
            </a:extLst>
          </p:cNvPr>
          <p:cNvSpPr txBox="1"/>
          <p:nvPr/>
        </p:nvSpPr>
        <p:spPr>
          <a:xfrm>
            <a:off x="9369439" y="5409996"/>
            <a:ext cx="25016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ED3C8D"/>
                </a:solidFill>
                <a:latin typeface="Arial" panose="020B0604020202020204" pitchFamily="34" charset="0"/>
              </a:rPr>
              <a:t>“Where do ad dollars go when they’re spent with Google?”</a:t>
            </a:r>
            <a:endParaRPr kumimoji="0" lang="en-US" sz="12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pic>
        <p:nvPicPr>
          <p:cNvPr id="22" name="Picture 21">
            <a:hlinkClick r:id="rId5"/>
            <a:extLst>
              <a:ext uri="{FF2B5EF4-FFF2-40B4-BE49-F238E27FC236}">
                <a16:creationId xmlns:a16="http://schemas.microsoft.com/office/drawing/2014/main" id="{979C5E54-3583-1330-3243-9A5BBC345A78}"/>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525045" y="4139897"/>
            <a:ext cx="2250949" cy="1266159"/>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9525">
            <a:solidFill>
              <a:srgbClr val="1F1A62"/>
            </a:solidFill>
          </a:ln>
        </p:spPr>
      </p:pic>
    </p:spTree>
    <p:extLst>
      <p:ext uri="{BB962C8B-B14F-4D97-AF65-F5344CB8AC3E}">
        <p14:creationId xmlns:p14="http://schemas.microsoft.com/office/powerpoint/2010/main" val="3110856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Arial" panose="020B0604020202020204" pitchFamily="34"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Arial" panose="020B0604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Arial" panose="020B0604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A84CC6EE-E4C0-C762-8A60-8EF83C00CE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8" name="Slide Number Placeholder 5">
            <a:extLst>
              <a:ext uri="{FF2B5EF4-FFF2-40B4-BE49-F238E27FC236}">
                <a16:creationId xmlns:a16="http://schemas.microsoft.com/office/drawing/2014/main" id="{58C3BFB4-07EB-8A50-3983-277A53AF547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3B417221-C291-8DC1-6FF0-EBCECEBF18E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931891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9705-0895-644E-A345-BA1F2E73E2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E3FC58-95C2-3FF8-F52E-5BE0072277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2" name="Straight Connector 1">
            <a:extLst>
              <a:ext uri="{FF2B5EF4-FFF2-40B4-BE49-F238E27FC236}">
                <a16:creationId xmlns:a16="http://schemas.microsoft.com/office/drawing/2014/main" id="{8084D942-B759-5C8B-434B-CC06021CA84C}"/>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A254692C-4207-AD54-1EEF-890687819E5E}"/>
              </a:ext>
            </a:extLst>
          </p:cNvPr>
          <p:cNvSpPr txBox="1"/>
          <p:nvPr/>
        </p:nvSpPr>
        <p:spPr>
          <a:xfrm>
            <a:off x="493844" y="3026501"/>
            <a:ext cx="6787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Arial" panose="020B0604020202020204" pitchFamily="34" charset="0"/>
                <a:ea typeface="+mn-ea"/>
                <a:cs typeface="+mn-cs"/>
              </a:rPr>
              <a:t>TVision</a:t>
            </a: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Methodology &amp; Glossary</a:t>
            </a:r>
          </a:p>
        </p:txBody>
      </p:sp>
    </p:spTree>
    <p:extLst>
      <p:ext uri="{BB962C8B-B14F-4D97-AF65-F5344CB8AC3E}">
        <p14:creationId xmlns:p14="http://schemas.microsoft.com/office/powerpoint/2010/main" val="3559542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5A4C5099-7D0A-A6EE-28D2-1CB87D60FD53}"/>
            </a:ext>
          </a:extLst>
        </p:cNvPr>
        <p:cNvGrpSpPr/>
        <p:nvPr/>
      </p:nvGrpSpPr>
      <p:grpSpPr>
        <a:xfrm>
          <a:off x="0" y="0"/>
          <a:ext cx="0" cy="0"/>
          <a:chOff x="0" y="0"/>
          <a:chExt cx="0" cy="0"/>
        </a:xfrm>
      </p:grpSpPr>
      <p:sp>
        <p:nvSpPr>
          <p:cNvPr id="286" name="Google Shape;286;p6">
            <a:extLst>
              <a:ext uri="{FF2B5EF4-FFF2-40B4-BE49-F238E27FC236}">
                <a16:creationId xmlns:a16="http://schemas.microsoft.com/office/drawing/2014/main" id="{46117DC9-451C-43D8-F644-95BC3F8350A9}"/>
              </a:ext>
            </a:extLst>
          </p:cNvPr>
          <p:cNvSpPr txBox="1">
            <a:spLocks noGrp="1"/>
          </p:cNvSpPr>
          <p:nvPr>
            <p:ph type="sldNum" idx="12"/>
          </p:nvPr>
        </p:nvSpPr>
        <p:spPr>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48</a:t>
            </a:fld>
            <a:endParaRPr/>
          </a:p>
        </p:txBody>
      </p:sp>
      <p:graphicFrame>
        <p:nvGraphicFramePr>
          <p:cNvPr id="288" name="Google Shape;288;p6">
            <a:extLst>
              <a:ext uri="{FF2B5EF4-FFF2-40B4-BE49-F238E27FC236}">
                <a16:creationId xmlns:a16="http://schemas.microsoft.com/office/drawing/2014/main" id="{D1994B60-1876-81C5-2EB4-559470A98201}"/>
              </a:ext>
            </a:extLst>
          </p:cNvPr>
          <p:cNvGraphicFramePr/>
          <p:nvPr/>
        </p:nvGraphicFramePr>
        <p:xfrm>
          <a:off x="1371600" y="6400800"/>
          <a:ext cx="8754525" cy="365770"/>
        </p:xfrm>
        <a:graphic>
          <a:graphicData uri="http://schemas.openxmlformats.org/drawingml/2006/table">
            <a:tbl>
              <a:tblPr>
                <a:noFill/>
              </a:tblPr>
              <a:tblGrid>
                <a:gridCol w="8754525">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89" name="Google Shape;289;p6">
            <a:extLst>
              <a:ext uri="{FF2B5EF4-FFF2-40B4-BE49-F238E27FC236}">
                <a16:creationId xmlns:a16="http://schemas.microsoft.com/office/drawing/2014/main" id="{60A1DD79-8196-159D-0587-00555F25B5A8}"/>
              </a:ext>
            </a:extLst>
          </p:cNvPr>
          <p:cNvSpPr txBox="1"/>
          <p:nvPr/>
        </p:nvSpPr>
        <p:spPr>
          <a:xfrm>
            <a:off x="531564" y="1524000"/>
            <a:ext cx="1864659" cy="3657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C4F6"/>
                </a:solidFill>
                <a:latin typeface="Arial" panose="020B0604020202020204" pitchFamily="34" charset="0"/>
                <a:ea typeface="Century Gothic"/>
                <a:cs typeface="Century Gothic"/>
                <a:sym typeface="Century Gothic"/>
              </a:rPr>
              <a:t>TVision Sensor</a:t>
            </a:r>
            <a:endParaRPr lang="en-US">
              <a:solidFill>
                <a:srgbClr val="00C4F6"/>
              </a:solidFill>
              <a:latin typeface="Arial" panose="020B0604020202020204" pitchFamily="34" charset="0"/>
            </a:endParaRPr>
          </a:p>
        </p:txBody>
      </p:sp>
      <p:sp>
        <p:nvSpPr>
          <p:cNvPr id="290" name="Google Shape;290;p6">
            <a:extLst>
              <a:ext uri="{FF2B5EF4-FFF2-40B4-BE49-F238E27FC236}">
                <a16:creationId xmlns:a16="http://schemas.microsoft.com/office/drawing/2014/main" id="{7C0C6B37-E56F-5FA8-5431-8B997B8657FD}"/>
              </a:ext>
            </a:extLst>
          </p:cNvPr>
          <p:cNvSpPr txBox="1"/>
          <p:nvPr/>
        </p:nvSpPr>
        <p:spPr>
          <a:xfrm>
            <a:off x="633945" y="1949805"/>
            <a:ext cx="4364775" cy="815608"/>
          </a:xfrm>
          <a:prstGeom prst="rect">
            <a:avLst/>
          </a:prstGeom>
          <a:noFill/>
          <a:ln>
            <a:noFill/>
          </a:ln>
        </p:spPr>
        <p:txBody>
          <a:bodyPr spcFirstLastPara="1" wrap="square" lIns="91425" tIns="45700" rIns="91425" bIns="45700" anchor="t" anchorCtr="0">
            <a:spAutoFit/>
          </a:bodyPr>
          <a:lstStyle/>
          <a:p>
            <a:pPr marL="285750" marR="0" lvl="0" indent="-169862" algn="l" rtl="0">
              <a:spcBef>
                <a:spcPts val="0"/>
              </a:spcBef>
              <a:spcAft>
                <a:spcPts val="0"/>
              </a:spcAft>
              <a:buClr>
                <a:schemeClr val="dk1"/>
              </a:buClr>
              <a:buSzPts val="1400"/>
              <a:buFont typeface="Arial"/>
              <a:buChar char="•"/>
            </a:pPr>
            <a:r>
              <a:rPr lang="en-US" sz="1400" b="1">
                <a:solidFill>
                  <a:srgbClr val="1B1464"/>
                </a:solidFill>
                <a:latin typeface="Arial" panose="020B0604020202020204" pitchFamily="34" charset="0"/>
                <a:ea typeface="Century Gothic"/>
                <a:cs typeface="Century Gothic"/>
                <a:sym typeface="Century Gothic"/>
              </a:rPr>
              <a:t>Person &amp; Facial Recognition </a:t>
            </a:r>
            <a:r>
              <a:rPr lang="en-US" sz="1400">
                <a:solidFill>
                  <a:srgbClr val="1B1464"/>
                </a:solidFill>
                <a:latin typeface="Arial" panose="020B0604020202020204" pitchFamily="34" charset="0"/>
                <a:ea typeface="Century Gothic"/>
                <a:cs typeface="Century Gothic"/>
                <a:sym typeface="Century Gothic"/>
              </a:rPr>
              <a:t>(Who is in the room, and if they’re paying attention)</a:t>
            </a:r>
            <a:endParaRPr lang="en-US">
              <a:solidFill>
                <a:srgbClr val="1B1464"/>
              </a:solidFill>
              <a:latin typeface="Arial" panose="020B0604020202020204" pitchFamily="34" charset="0"/>
            </a:endParaRPr>
          </a:p>
          <a:p>
            <a:pPr marL="285750" marR="0" lvl="0" indent="-169862" algn="l" rtl="0">
              <a:spcBef>
                <a:spcPts val="600"/>
              </a:spcBef>
              <a:spcAft>
                <a:spcPts val="0"/>
              </a:spcAft>
              <a:buClr>
                <a:schemeClr val="dk1"/>
              </a:buClr>
              <a:buSzPts val="1400"/>
              <a:buFont typeface="Arial"/>
              <a:buChar char="•"/>
            </a:pPr>
            <a:r>
              <a:rPr lang="en-US" sz="1400" b="1">
                <a:solidFill>
                  <a:srgbClr val="1B1464"/>
                </a:solidFill>
                <a:latin typeface="Arial" panose="020B0604020202020204" pitchFamily="34" charset="0"/>
                <a:ea typeface="Century Gothic"/>
                <a:cs typeface="Century Gothic"/>
                <a:sym typeface="Century Gothic"/>
              </a:rPr>
              <a:t>ACR Fingerprinting </a:t>
            </a:r>
            <a:r>
              <a:rPr lang="en-US" sz="1400">
                <a:solidFill>
                  <a:srgbClr val="1B1464"/>
                </a:solidFill>
                <a:latin typeface="Arial" panose="020B0604020202020204" pitchFamily="34" charset="0"/>
                <a:ea typeface="Century Gothic"/>
                <a:cs typeface="Century Gothic"/>
                <a:sym typeface="Century Gothic"/>
              </a:rPr>
              <a:t>(What is on TV)</a:t>
            </a:r>
            <a:endParaRPr lang="en-US">
              <a:solidFill>
                <a:srgbClr val="1B1464"/>
              </a:solidFill>
              <a:latin typeface="Arial" panose="020B0604020202020204" pitchFamily="34" charset="0"/>
            </a:endParaRPr>
          </a:p>
        </p:txBody>
      </p:sp>
      <p:cxnSp>
        <p:nvCxnSpPr>
          <p:cNvPr id="291" name="Google Shape;291;p6">
            <a:extLst>
              <a:ext uri="{FF2B5EF4-FFF2-40B4-BE49-F238E27FC236}">
                <a16:creationId xmlns:a16="http://schemas.microsoft.com/office/drawing/2014/main" id="{F826587A-B8CE-537D-3E2A-428DEACACCED}"/>
              </a:ext>
            </a:extLst>
          </p:cNvPr>
          <p:cNvCxnSpPr>
            <a:stCxn id="292" idx="2"/>
            <a:endCxn id="293" idx="6"/>
          </p:cNvCxnSpPr>
          <p:nvPr/>
        </p:nvCxnSpPr>
        <p:spPr>
          <a:xfrm flipH="1">
            <a:off x="3293533" y="3186931"/>
            <a:ext cx="2458200" cy="16800"/>
          </a:xfrm>
          <a:prstGeom prst="straightConnector1">
            <a:avLst/>
          </a:prstGeom>
          <a:solidFill>
            <a:srgbClr val="FAFAFA">
              <a:alpha val="40000"/>
            </a:srgbClr>
          </a:solidFill>
          <a:ln w="38100" cap="flat" cmpd="sng">
            <a:solidFill>
              <a:srgbClr val="ED3C8D"/>
            </a:solidFill>
            <a:prstDash val="solid"/>
            <a:miter lim="800000"/>
            <a:headEnd type="none" w="sm" len="sm"/>
            <a:tailEnd type="none" w="sm" len="sm"/>
          </a:ln>
        </p:spPr>
      </p:cxnSp>
      <p:sp>
        <p:nvSpPr>
          <p:cNvPr id="294" name="Google Shape;294;p6">
            <a:extLst>
              <a:ext uri="{FF2B5EF4-FFF2-40B4-BE49-F238E27FC236}">
                <a16:creationId xmlns:a16="http://schemas.microsoft.com/office/drawing/2014/main" id="{1546E283-C4D8-9205-3286-C75FE96CD2E8}"/>
              </a:ext>
            </a:extLst>
          </p:cNvPr>
          <p:cNvSpPr txBox="1"/>
          <p:nvPr/>
        </p:nvSpPr>
        <p:spPr>
          <a:xfrm>
            <a:off x="636494" y="3014405"/>
            <a:ext cx="2533783" cy="3657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ED3C8D"/>
                </a:solidFill>
                <a:latin typeface="Arial" panose="020B0604020202020204" pitchFamily="34" charset="0"/>
                <a:ea typeface="Century Gothic"/>
                <a:cs typeface="Century Gothic"/>
                <a:sym typeface="Century Gothic"/>
              </a:rPr>
              <a:t>TVision Digital Meter</a:t>
            </a:r>
            <a:endParaRPr lang="en-US">
              <a:solidFill>
                <a:srgbClr val="ED3C8D"/>
              </a:solidFill>
              <a:latin typeface="Arial" panose="020B0604020202020204" pitchFamily="34" charset="0"/>
            </a:endParaRPr>
          </a:p>
        </p:txBody>
      </p:sp>
      <p:sp>
        <p:nvSpPr>
          <p:cNvPr id="293" name="Google Shape;293;p6">
            <a:extLst>
              <a:ext uri="{FF2B5EF4-FFF2-40B4-BE49-F238E27FC236}">
                <a16:creationId xmlns:a16="http://schemas.microsoft.com/office/drawing/2014/main" id="{68CE735F-4141-7163-8D54-6952A6A3EE13}"/>
              </a:ext>
            </a:extLst>
          </p:cNvPr>
          <p:cNvSpPr/>
          <p:nvPr/>
        </p:nvSpPr>
        <p:spPr>
          <a:xfrm>
            <a:off x="3033557" y="3073743"/>
            <a:ext cx="259976" cy="259976"/>
          </a:xfrm>
          <a:prstGeom prst="ellipse">
            <a:avLst/>
          </a:prstGeom>
          <a:solidFill>
            <a:srgbClr val="FAFAFA">
              <a:alpha val="40000"/>
            </a:srgbClr>
          </a:solidFill>
          <a:ln w="38100" cap="flat" cmpd="sng">
            <a:solidFill>
              <a:srgbClr val="ED3C8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5" name="Google Shape;295;p6">
            <a:extLst>
              <a:ext uri="{FF2B5EF4-FFF2-40B4-BE49-F238E27FC236}">
                <a16:creationId xmlns:a16="http://schemas.microsoft.com/office/drawing/2014/main" id="{7BD38503-658B-7117-24C6-115218782D38}"/>
              </a:ext>
            </a:extLst>
          </p:cNvPr>
          <p:cNvSpPr/>
          <p:nvPr/>
        </p:nvSpPr>
        <p:spPr>
          <a:xfrm>
            <a:off x="2339788" y="1586753"/>
            <a:ext cx="259976" cy="259976"/>
          </a:xfrm>
          <a:prstGeom prst="ellipse">
            <a:avLst/>
          </a:prstGeom>
          <a:solidFill>
            <a:srgbClr val="FAFAFA">
              <a:alpha val="40000"/>
            </a:srgbClr>
          </a:solidFill>
          <a:ln w="38100" cap="flat" cmpd="sng">
            <a:solidFill>
              <a:srgbClr val="00C4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6" name="Google Shape;296;p6">
            <a:extLst>
              <a:ext uri="{FF2B5EF4-FFF2-40B4-BE49-F238E27FC236}">
                <a16:creationId xmlns:a16="http://schemas.microsoft.com/office/drawing/2014/main" id="{8AA01754-B621-44E3-4C39-5C5917D087BD}"/>
              </a:ext>
            </a:extLst>
          </p:cNvPr>
          <p:cNvSpPr txBox="1"/>
          <p:nvPr/>
        </p:nvSpPr>
        <p:spPr>
          <a:xfrm>
            <a:off x="633945" y="3382868"/>
            <a:ext cx="4710215" cy="892552"/>
          </a:xfrm>
          <a:prstGeom prst="rect">
            <a:avLst/>
          </a:prstGeom>
          <a:noFill/>
          <a:ln>
            <a:noFill/>
          </a:ln>
        </p:spPr>
        <p:txBody>
          <a:bodyPr spcFirstLastPara="1" wrap="square" lIns="91425" tIns="45700" rIns="91425" bIns="45700" anchor="t" anchorCtr="0">
            <a:spAutoFit/>
          </a:bodyPr>
          <a:lstStyle/>
          <a:p>
            <a:pPr marL="285750" marR="0" lvl="0" indent="-169862" algn="l" rtl="0">
              <a:spcBef>
                <a:spcPts val="0"/>
              </a:spcBef>
              <a:spcAft>
                <a:spcPts val="0"/>
              </a:spcAft>
              <a:buClr>
                <a:schemeClr val="dk1"/>
              </a:buClr>
              <a:buSzPts val="1400"/>
              <a:buFont typeface="Arial"/>
              <a:buChar char="•"/>
            </a:pPr>
            <a:r>
              <a:rPr lang="en-US" sz="1400" b="1">
                <a:solidFill>
                  <a:srgbClr val="1B1464"/>
                </a:solidFill>
                <a:latin typeface="Arial" panose="020B0604020202020204" pitchFamily="34" charset="0"/>
                <a:ea typeface="Century Gothic"/>
                <a:cs typeface="Century Gothic"/>
                <a:sym typeface="Century Gothic"/>
              </a:rPr>
              <a:t>Device Detection </a:t>
            </a:r>
            <a:r>
              <a:rPr lang="en-US" sz="1400">
                <a:solidFill>
                  <a:srgbClr val="1B1464"/>
                </a:solidFill>
                <a:latin typeface="Arial" panose="020B0604020202020204" pitchFamily="34" charset="0"/>
                <a:ea typeface="Century Gothic"/>
                <a:cs typeface="Century Gothic"/>
                <a:sym typeface="Century Gothic"/>
              </a:rPr>
              <a:t>(If a digital device is in use)</a:t>
            </a:r>
            <a:endParaRPr lang="en-US">
              <a:solidFill>
                <a:srgbClr val="1B1464"/>
              </a:solidFill>
              <a:latin typeface="Arial" panose="020B0604020202020204" pitchFamily="34" charset="0"/>
            </a:endParaRPr>
          </a:p>
          <a:p>
            <a:pPr marL="285750" marR="0" lvl="0" indent="-169862" algn="l" rtl="0">
              <a:spcBef>
                <a:spcPts val="600"/>
              </a:spcBef>
              <a:spcAft>
                <a:spcPts val="0"/>
              </a:spcAft>
              <a:buClr>
                <a:schemeClr val="dk1"/>
              </a:buClr>
              <a:buSzPts val="1400"/>
              <a:buFont typeface="Arial"/>
              <a:buChar char="•"/>
            </a:pPr>
            <a:r>
              <a:rPr lang="en-US" sz="1400" b="1">
                <a:solidFill>
                  <a:srgbClr val="1B1464"/>
                </a:solidFill>
                <a:latin typeface="Arial" panose="020B0604020202020204" pitchFamily="34" charset="0"/>
                <a:ea typeface="Century Gothic"/>
                <a:cs typeface="Century Gothic"/>
                <a:sym typeface="Century Gothic"/>
              </a:rPr>
              <a:t>App Detection </a:t>
            </a:r>
            <a:r>
              <a:rPr lang="en-US" sz="1400">
                <a:solidFill>
                  <a:srgbClr val="1B1464"/>
                </a:solidFill>
                <a:latin typeface="Arial" panose="020B0604020202020204" pitchFamily="34" charset="0"/>
                <a:ea typeface="Century Gothic"/>
                <a:cs typeface="Century Gothic"/>
                <a:sym typeface="Century Gothic"/>
              </a:rPr>
              <a:t>(If a streaming service is in use)</a:t>
            </a:r>
            <a:endParaRPr lang="en-US">
              <a:solidFill>
                <a:srgbClr val="1B1464"/>
              </a:solidFill>
              <a:latin typeface="Arial" panose="020B0604020202020204" pitchFamily="34" charset="0"/>
            </a:endParaRPr>
          </a:p>
          <a:p>
            <a:pPr marL="285750" marR="0" lvl="0" indent="-169862" algn="l" rtl="0">
              <a:spcBef>
                <a:spcPts val="600"/>
              </a:spcBef>
              <a:spcAft>
                <a:spcPts val="0"/>
              </a:spcAft>
              <a:buClr>
                <a:schemeClr val="dk1"/>
              </a:buClr>
              <a:buSzPts val="1400"/>
              <a:buFont typeface="Arial"/>
              <a:buChar char="•"/>
            </a:pPr>
            <a:r>
              <a:rPr lang="en-US" sz="1400">
                <a:solidFill>
                  <a:srgbClr val="1B1464"/>
                </a:solidFill>
                <a:latin typeface="Arial" panose="020B0604020202020204" pitchFamily="34" charset="0"/>
                <a:ea typeface="Century Gothic"/>
                <a:cs typeface="Century Gothic"/>
                <a:sym typeface="Century Gothic"/>
              </a:rPr>
              <a:t>Flexibility to add additional digital traffic analysis</a:t>
            </a:r>
            <a:endParaRPr lang="en-US">
              <a:solidFill>
                <a:srgbClr val="1B1464"/>
              </a:solidFill>
              <a:latin typeface="Arial" panose="020B0604020202020204" pitchFamily="34" charset="0"/>
            </a:endParaRPr>
          </a:p>
        </p:txBody>
      </p:sp>
      <p:cxnSp>
        <p:nvCxnSpPr>
          <p:cNvPr id="297" name="Google Shape;297;p6">
            <a:extLst>
              <a:ext uri="{FF2B5EF4-FFF2-40B4-BE49-F238E27FC236}">
                <a16:creationId xmlns:a16="http://schemas.microsoft.com/office/drawing/2014/main" id="{77166851-FD14-A8E1-8C1C-A43A1358D864}"/>
              </a:ext>
            </a:extLst>
          </p:cNvPr>
          <p:cNvCxnSpPr>
            <a:endCxn id="298" idx="6"/>
          </p:cNvCxnSpPr>
          <p:nvPr/>
        </p:nvCxnSpPr>
        <p:spPr>
          <a:xfrm flipH="1">
            <a:off x="4213477" y="4810953"/>
            <a:ext cx="1538400" cy="16800"/>
          </a:xfrm>
          <a:prstGeom prst="straightConnector1">
            <a:avLst/>
          </a:prstGeom>
          <a:solidFill>
            <a:srgbClr val="FAFAFA">
              <a:alpha val="40000"/>
            </a:srgbClr>
          </a:solidFill>
          <a:ln w="38100" cap="flat" cmpd="sng">
            <a:solidFill>
              <a:srgbClr val="4EBEA4"/>
            </a:solidFill>
            <a:prstDash val="solid"/>
            <a:miter lim="800000"/>
            <a:headEnd type="none" w="sm" len="sm"/>
            <a:tailEnd type="none" w="sm" len="sm"/>
          </a:ln>
        </p:spPr>
      </p:cxnSp>
      <p:sp>
        <p:nvSpPr>
          <p:cNvPr id="298" name="Google Shape;298;p6">
            <a:extLst>
              <a:ext uri="{FF2B5EF4-FFF2-40B4-BE49-F238E27FC236}">
                <a16:creationId xmlns:a16="http://schemas.microsoft.com/office/drawing/2014/main" id="{D8FD1646-42B3-4530-6410-A184DBCFEC1F}"/>
              </a:ext>
            </a:extLst>
          </p:cNvPr>
          <p:cNvSpPr/>
          <p:nvPr/>
        </p:nvSpPr>
        <p:spPr>
          <a:xfrm>
            <a:off x="3953501" y="4697765"/>
            <a:ext cx="259976" cy="259976"/>
          </a:xfrm>
          <a:prstGeom prst="ellipse">
            <a:avLst/>
          </a:prstGeom>
          <a:solidFill>
            <a:srgbClr val="FAFAFA">
              <a:alpha val="40000"/>
            </a:srgbClr>
          </a:solidFill>
          <a:ln w="38100" cap="flat" cmpd="sng">
            <a:solidFill>
              <a:srgbClr val="4EBE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9" name="Google Shape;299;p6">
            <a:extLst>
              <a:ext uri="{FF2B5EF4-FFF2-40B4-BE49-F238E27FC236}">
                <a16:creationId xmlns:a16="http://schemas.microsoft.com/office/drawing/2014/main" id="{238D247F-B3A1-A866-520C-406987F15277}"/>
              </a:ext>
            </a:extLst>
          </p:cNvPr>
          <p:cNvSpPr txBox="1"/>
          <p:nvPr/>
        </p:nvSpPr>
        <p:spPr>
          <a:xfrm>
            <a:off x="636494" y="4628095"/>
            <a:ext cx="3415553" cy="3657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4EBEA4"/>
                </a:solidFill>
                <a:latin typeface="Arial" panose="020B0604020202020204" pitchFamily="34" charset="0"/>
                <a:ea typeface="Century Gothic"/>
                <a:cs typeface="Century Gothic"/>
                <a:sym typeface="Century Gothic"/>
              </a:rPr>
              <a:t>TVision Measurement Engine</a:t>
            </a:r>
            <a:endParaRPr lang="en-US">
              <a:solidFill>
                <a:srgbClr val="4EBEA4"/>
              </a:solidFill>
              <a:latin typeface="Arial" panose="020B0604020202020204" pitchFamily="34" charset="0"/>
            </a:endParaRPr>
          </a:p>
        </p:txBody>
      </p:sp>
      <p:sp>
        <p:nvSpPr>
          <p:cNvPr id="300" name="Google Shape;300;p6">
            <a:extLst>
              <a:ext uri="{FF2B5EF4-FFF2-40B4-BE49-F238E27FC236}">
                <a16:creationId xmlns:a16="http://schemas.microsoft.com/office/drawing/2014/main" id="{55A445D5-1CA9-7901-EEC6-BB2E0F9A7686}"/>
              </a:ext>
            </a:extLst>
          </p:cNvPr>
          <p:cNvSpPr txBox="1"/>
          <p:nvPr/>
        </p:nvSpPr>
        <p:spPr>
          <a:xfrm>
            <a:off x="633945" y="4994326"/>
            <a:ext cx="4811815" cy="1031051"/>
          </a:xfrm>
          <a:prstGeom prst="rect">
            <a:avLst/>
          </a:prstGeom>
          <a:noFill/>
          <a:ln>
            <a:noFill/>
          </a:ln>
        </p:spPr>
        <p:txBody>
          <a:bodyPr spcFirstLastPara="1" wrap="square" lIns="91425" tIns="45700" rIns="91425" bIns="45700" anchor="t" anchorCtr="0">
            <a:spAutoFit/>
          </a:bodyPr>
          <a:lstStyle/>
          <a:p>
            <a:pPr marL="285750" marR="0" lvl="0" indent="-169862" algn="l" rtl="0">
              <a:spcBef>
                <a:spcPts val="0"/>
              </a:spcBef>
              <a:spcAft>
                <a:spcPts val="0"/>
              </a:spcAft>
              <a:buClr>
                <a:schemeClr val="dk1"/>
              </a:buClr>
              <a:buSzPts val="1400"/>
              <a:buFont typeface="Arial"/>
              <a:buChar char="•"/>
            </a:pPr>
            <a:r>
              <a:rPr lang="en-US" sz="1400" b="1">
                <a:solidFill>
                  <a:srgbClr val="1B1464"/>
                </a:solidFill>
                <a:latin typeface="Arial" panose="020B0604020202020204" pitchFamily="34" charset="0"/>
                <a:ea typeface="Century Gothic"/>
                <a:cs typeface="Century Gothic"/>
                <a:sym typeface="Century Gothic"/>
              </a:rPr>
              <a:t>Remote Device Management </a:t>
            </a:r>
            <a:r>
              <a:rPr lang="en-US" sz="1400">
                <a:solidFill>
                  <a:srgbClr val="1B1464"/>
                </a:solidFill>
                <a:latin typeface="Arial" panose="020B0604020202020204" pitchFamily="34" charset="0"/>
                <a:ea typeface="Century Gothic"/>
                <a:cs typeface="Century Gothic"/>
                <a:sym typeface="Century Gothic"/>
              </a:rPr>
              <a:t>to manage and service thousands of in-home devices </a:t>
            </a:r>
            <a:endParaRPr lang="en-US">
              <a:solidFill>
                <a:srgbClr val="1B1464"/>
              </a:solidFill>
              <a:latin typeface="Arial" panose="020B0604020202020204" pitchFamily="34" charset="0"/>
            </a:endParaRPr>
          </a:p>
          <a:p>
            <a:pPr marL="285750" marR="0" lvl="0" indent="-169862" algn="l" rtl="0">
              <a:spcBef>
                <a:spcPts val="600"/>
              </a:spcBef>
              <a:spcAft>
                <a:spcPts val="0"/>
              </a:spcAft>
              <a:buClr>
                <a:schemeClr val="dk1"/>
              </a:buClr>
              <a:buSzPts val="1400"/>
              <a:buFont typeface="Arial"/>
              <a:buChar char="•"/>
            </a:pPr>
            <a:r>
              <a:rPr lang="en-US" sz="1400" b="1">
                <a:solidFill>
                  <a:srgbClr val="1B1464"/>
                </a:solidFill>
                <a:latin typeface="Arial" panose="020B0604020202020204" pitchFamily="34" charset="0"/>
                <a:ea typeface="Century Gothic"/>
                <a:cs typeface="Century Gothic"/>
                <a:sym typeface="Century Gothic"/>
              </a:rPr>
              <a:t>ACR Engine </a:t>
            </a:r>
            <a:r>
              <a:rPr lang="en-US" sz="1400">
                <a:solidFill>
                  <a:srgbClr val="1B1464"/>
                </a:solidFill>
                <a:latin typeface="Arial" panose="020B0604020202020204" pitchFamily="34" charset="0"/>
                <a:ea typeface="Century Gothic"/>
                <a:cs typeface="Century Gothic"/>
                <a:sym typeface="Century Gothic"/>
              </a:rPr>
              <a:t>to identify linear and time-shifted TV content and ad units, over the air TV and on CTV</a:t>
            </a:r>
            <a:endParaRPr lang="en-US">
              <a:solidFill>
                <a:srgbClr val="1B1464"/>
              </a:solidFill>
              <a:latin typeface="Arial" panose="020B0604020202020204" pitchFamily="34" charset="0"/>
            </a:endParaRPr>
          </a:p>
        </p:txBody>
      </p:sp>
      <p:pic>
        <p:nvPicPr>
          <p:cNvPr id="301" name="Google Shape;301;p6">
            <a:extLst>
              <a:ext uri="{FF2B5EF4-FFF2-40B4-BE49-F238E27FC236}">
                <a16:creationId xmlns:a16="http://schemas.microsoft.com/office/drawing/2014/main" id="{CDB4EC14-5AA1-C045-AFA8-4A814946E140}"/>
              </a:ext>
            </a:extLst>
          </p:cNvPr>
          <p:cNvPicPr preferRelativeResize="0"/>
          <p:nvPr/>
        </p:nvPicPr>
        <p:blipFill>
          <a:blip r:embed="rId3">
            <a:alphaModFix/>
          </a:blip>
          <a:stretch>
            <a:fillRect/>
          </a:stretch>
        </p:blipFill>
        <p:spPr>
          <a:xfrm>
            <a:off x="5727699" y="-5"/>
            <a:ext cx="6464304" cy="6858000"/>
          </a:xfrm>
          <a:prstGeom prst="rect">
            <a:avLst/>
          </a:prstGeom>
          <a:noFill/>
          <a:ln>
            <a:noFill/>
          </a:ln>
        </p:spPr>
      </p:pic>
      <p:cxnSp>
        <p:nvCxnSpPr>
          <p:cNvPr id="302" name="Google Shape;302;p6">
            <a:extLst>
              <a:ext uri="{FF2B5EF4-FFF2-40B4-BE49-F238E27FC236}">
                <a16:creationId xmlns:a16="http://schemas.microsoft.com/office/drawing/2014/main" id="{2109C4AE-B5FC-186F-ADFC-D3D1A949E855}"/>
              </a:ext>
            </a:extLst>
          </p:cNvPr>
          <p:cNvCxnSpPr/>
          <p:nvPr/>
        </p:nvCxnSpPr>
        <p:spPr>
          <a:xfrm flipH="1">
            <a:off x="2599908" y="1681560"/>
            <a:ext cx="3745800" cy="35100"/>
          </a:xfrm>
          <a:prstGeom prst="straightConnector1">
            <a:avLst/>
          </a:prstGeom>
          <a:solidFill>
            <a:srgbClr val="FAFAFA">
              <a:alpha val="40000"/>
            </a:srgbClr>
          </a:solidFill>
          <a:ln w="38100" cap="flat" cmpd="sng">
            <a:solidFill>
              <a:srgbClr val="00C4F6"/>
            </a:solidFill>
            <a:prstDash val="solid"/>
            <a:miter lim="800000"/>
            <a:headEnd type="none" w="sm" len="sm"/>
            <a:tailEnd type="none" w="sm" len="sm"/>
          </a:ln>
        </p:spPr>
      </p:cxnSp>
      <p:pic>
        <p:nvPicPr>
          <p:cNvPr id="2" name="Picture 1">
            <a:extLst>
              <a:ext uri="{FF2B5EF4-FFF2-40B4-BE49-F238E27FC236}">
                <a16:creationId xmlns:a16="http://schemas.microsoft.com/office/drawing/2014/main" id="{DCD3D113-54D9-70FB-EF1F-018DFD6EAD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AFC29107-751C-6727-BFFC-D58A3526FB2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Google Shape;295;p6">
            <a:extLst>
              <a:ext uri="{FF2B5EF4-FFF2-40B4-BE49-F238E27FC236}">
                <a16:creationId xmlns:a16="http://schemas.microsoft.com/office/drawing/2014/main" id="{F7EE68C0-BCCE-C998-AD7E-91224F2CD9D9}"/>
              </a:ext>
            </a:extLst>
          </p:cNvPr>
          <p:cNvSpPr/>
          <p:nvPr/>
        </p:nvSpPr>
        <p:spPr>
          <a:xfrm>
            <a:off x="6345708" y="1313035"/>
            <a:ext cx="728979" cy="755608"/>
          </a:xfrm>
          <a:prstGeom prst="ellipse">
            <a:avLst/>
          </a:prstGeom>
          <a:solidFill>
            <a:srgbClr val="FAFAFA">
              <a:alpha val="40000"/>
            </a:srgbClr>
          </a:solidFill>
          <a:ln w="50800" cap="flat" cmpd="sng">
            <a:solidFill>
              <a:srgbClr val="00C4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 name="Google Shape;295;p6">
            <a:extLst>
              <a:ext uri="{FF2B5EF4-FFF2-40B4-BE49-F238E27FC236}">
                <a16:creationId xmlns:a16="http://schemas.microsoft.com/office/drawing/2014/main" id="{913B21DD-3343-F09A-B152-7D7262C10A04}"/>
              </a:ext>
            </a:extLst>
          </p:cNvPr>
          <p:cNvSpPr/>
          <p:nvPr/>
        </p:nvSpPr>
        <p:spPr>
          <a:xfrm>
            <a:off x="5751733" y="2817527"/>
            <a:ext cx="728979" cy="755608"/>
          </a:xfrm>
          <a:prstGeom prst="ellipse">
            <a:avLst/>
          </a:prstGeom>
          <a:solidFill>
            <a:srgbClr val="FAFAFA">
              <a:alpha val="40000"/>
            </a:srgbClr>
          </a:solidFill>
          <a:ln w="50800" cap="flat" cmpd="sng">
            <a:solidFill>
              <a:srgbClr val="ED3C8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 name="Rectangle 6">
            <a:extLst>
              <a:ext uri="{FF2B5EF4-FFF2-40B4-BE49-F238E27FC236}">
                <a16:creationId xmlns:a16="http://schemas.microsoft.com/office/drawing/2014/main" id="{60EFA0B5-D102-622E-82AF-1D3D7D7A1DD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7C9882F7-1337-24D3-FEAA-1A0F7FCD735C}"/>
              </a:ext>
            </a:extLst>
          </p:cNvPr>
          <p:cNvSpPr/>
          <p:nvPr/>
        </p:nvSpPr>
        <p:spPr>
          <a:xfrm>
            <a:off x="238538" y="435951"/>
            <a:ext cx="117724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err="1">
                <a:ln>
                  <a:noFill/>
                </a:ln>
                <a:solidFill>
                  <a:srgbClr val="002060"/>
                </a:solidFill>
                <a:effectLst/>
                <a:uLnTx/>
                <a:uFillTx/>
                <a:latin typeface="Arial" panose="020B0604020202020204" pitchFamily="34" charset="0"/>
                <a:ea typeface="+mn-ea"/>
                <a:cs typeface="+mn-cs"/>
              </a:rPr>
              <a:t>TVision’s</a:t>
            </a: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Technology Stack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F0DD47E8-DC1A-0A32-216E-0858380E3BE2}"/>
              </a:ext>
            </a:extLst>
          </p:cNvPr>
          <p:cNvSpPr/>
          <p:nvPr/>
        </p:nvSpPr>
        <p:spPr>
          <a:xfrm>
            <a:off x="236300" y="872824"/>
            <a:ext cx="5217913" cy="461665"/>
          </a:xfrm>
          <a:prstGeom prst="rect">
            <a:avLst/>
          </a:prstGeom>
        </p:spPr>
        <p:txBody>
          <a:bodyPr wrap="square" lIns="91440" tIns="45720" rIns="91440" bIns="45720" anchor="t">
            <a:spAutoFit/>
          </a:bodyPr>
          <a:lstStyle/>
          <a:p>
            <a:pPr marL="285750" indent="-285750">
              <a:buBlip>
                <a:blip r:embed="rId5"/>
              </a:buBlip>
              <a:defRPr/>
            </a:pPr>
            <a:r>
              <a:rPr lang="en-US" sz="1200">
                <a:solidFill>
                  <a:srgbClr val="1F1A62"/>
                </a:solidFill>
                <a:latin typeface="Arial" panose="020B0604020202020204" pitchFamily="34" charset="0"/>
                <a:cs typeface="Arial" panose="020B0604020202020204" pitchFamily="34" charset="0"/>
              </a:rPr>
              <a:t>Cutting edge and proprietary technology was used to measure who, how and what audiences are watching on their CTV devices</a:t>
            </a:r>
          </a:p>
        </p:txBody>
      </p:sp>
      <p:sp>
        <p:nvSpPr>
          <p:cNvPr id="8" name="TextBox 7">
            <a:extLst>
              <a:ext uri="{FF2B5EF4-FFF2-40B4-BE49-F238E27FC236}">
                <a16:creationId xmlns:a16="http://schemas.microsoft.com/office/drawing/2014/main" id="{D36CBEB8-60C3-97FE-65A4-FF3018ED87DA}"/>
              </a:ext>
            </a:extLst>
          </p:cNvPr>
          <p:cNvSpPr txBox="1"/>
          <p:nvPr/>
        </p:nvSpPr>
        <p:spPr>
          <a:xfrm>
            <a:off x="544332" y="6253789"/>
            <a:ext cx="4860953" cy="276999"/>
          </a:xfrm>
          <a:prstGeom prst="rect">
            <a:avLst/>
          </a:prstGeom>
          <a:noFill/>
        </p:spPr>
        <p:txBody>
          <a:bodyPr wrap="square" rtlCol="0">
            <a:spAutoFit/>
          </a:bodyPr>
          <a:lstStyle/>
          <a:p>
            <a:r>
              <a:rPr lang="en-US" sz="1200">
                <a:solidFill>
                  <a:srgbClr val="1B1464"/>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Click here to access more </a:t>
            </a:r>
            <a:r>
              <a:rPr lang="en-US" sz="1200" err="1">
                <a:solidFill>
                  <a:srgbClr val="1B1464"/>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TVision</a:t>
            </a:r>
            <a:r>
              <a:rPr lang="en-US" sz="1200">
                <a:solidFill>
                  <a:srgbClr val="1B1464"/>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content.</a:t>
            </a:r>
            <a:endParaRPr lang="en-US" sz="1200">
              <a:solidFill>
                <a:srgbClr val="1B14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83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ACF60-7934-F17A-6FFB-E16A3B9C4984}"/>
            </a:ext>
          </a:extLst>
        </p:cNvPr>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1335C8D-4950-3F8C-DEDC-F0C5653D677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51335C8D-4950-3F8C-DEDC-F0C5653D677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0733782D-0F4E-340B-ECC8-A3F63FE098E0}"/>
              </a:ext>
            </a:extLst>
          </p:cNvPr>
          <p:cNvSpPr>
            <a:spLocks noGrp="1"/>
          </p:cNvSpPr>
          <p:nvPr>
            <p:ph type="body" sz="quarter" idx="11"/>
          </p:nvPr>
        </p:nvSpPr>
        <p:spPr>
          <a:xfrm>
            <a:off x="1484840" y="1130721"/>
            <a:ext cx="10265913" cy="5368595"/>
          </a:xfrm>
        </p:spPr>
        <p:txBody>
          <a:bodyPr/>
          <a:lstStyle/>
          <a:p>
            <a:pPr marL="0" indent="0">
              <a:lnSpc>
                <a:spcPct val="150000"/>
              </a:lnSpc>
              <a:buNone/>
            </a:pPr>
            <a:r>
              <a:rPr lang="en-US" sz="1400" b="1">
                <a:solidFill>
                  <a:srgbClr val="1B1464"/>
                </a:solidFill>
                <a:latin typeface="Arial" panose="020B0604020202020204" pitchFamily="34" charset="0"/>
              </a:rPr>
              <a:t>TVision Device Meter:</a:t>
            </a:r>
          </a:p>
          <a:p>
            <a:pPr marL="0" indent="0">
              <a:lnSpc>
                <a:spcPct val="150000"/>
              </a:lnSpc>
              <a:buNone/>
            </a:pPr>
            <a:r>
              <a:rPr lang="en-US" sz="1800" err="1">
                <a:solidFill>
                  <a:srgbClr val="1B1464"/>
                </a:solidFill>
                <a:latin typeface="Arial" panose="020B0604020202020204" pitchFamily="34" charset="0"/>
              </a:rPr>
              <a:t>TVision's</a:t>
            </a:r>
            <a:r>
              <a:rPr lang="en-US" sz="1800">
                <a:solidFill>
                  <a:srgbClr val="1B1464"/>
                </a:solidFill>
                <a:latin typeface="Arial" panose="020B0604020202020204" pitchFamily="34" charset="0"/>
              </a:rPr>
              <a:t> device detection capabilities measure </a:t>
            </a:r>
            <a:r>
              <a:rPr lang="en-US" sz="1800" b="1">
                <a:solidFill>
                  <a:srgbClr val="1B1464"/>
                </a:solidFill>
                <a:latin typeface="Arial" panose="020B0604020202020204" pitchFamily="34" charset="0"/>
              </a:rPr>
              <a:t>how</a:t>
            </a:r>
            <a:r>
              <a:rPr lang="en-US" sz="1800">
                <a:solidFill>
                  <a:srgbClr val="1B1464"/>
                </a:solidFill>
                <a:latin typeface="Arial" panose="020B0604020202020204" pitchFamily="34" charset="0"/>
              </a:rPr>
              <a:t> people are watching TV, identifying if the viewer is watching CTV, and what device and application are currently in use. </a:t>
            </a:r>
          </a:p>
          <a:p>
            <a:pPr marL="0" indent="0">
              <a:lnSpc>
                <a:spcPct val="150000"/>
              </a:lnSpc>
              <a:buNone/>
            </a:pPr>
            <a:r>
              <a:rPr lang="en-US" sz="1400" b="1">
                <a:solidFill>
                  <a:srgbClr val="1B1464"/>
                </a:solidFill>
                <a:latin typeface="Arial" panose="020B0604020202020204" pitchFamily="34" charset="0"/>
              </a:rPr>
              <a:t>ACR Fingerprinting:</a:t>
            </a:r>
          </a:p>
          <a:p>
            <a:pPr marL="0" indent="0">
              <a:lnSpc>
                <a:spcPct val="150000"/>
              </a:lnSpc>
              <a:buNone/>
            </a:pPr>
            <a:r>
              <a:rPr lang="en-US" sz="1800" err="1">
                <a:solidFill>
                  <a:srgbClr val="1B1464"/>
                </a:solidFill>
                <a:latin typeface="Arial" panose="020B0604020202020204" pitchFamily="34" charset="0"/>
              </a:rPr>
              <a:t>TVision’s</a:t>
            </a:r>
            <a:r>
              <a:rPr lang="en-US" sz="1800">
                <a:solidFill>
                  <a:srgbClr val="1B1464"/>
                </a:solidFill>
                <a:latin typeface="Arial" panose="020B0604020202020204" pitchFamily="34" charset="0"/>
              </a:rPr>
              <a:t> ACR data measures </a:t>
            </a:r>
            <a:r>
              <a:rPr lang="en-US" sz="1800" b="1">
                <a:solidFill>
                  <a:srgbClr val="1B1464"/>
                </a:solidFill>
                <a:latin typeface="Arial" panose="020B0604020202020204" pitchFamily="34" charset="0"/>
              </a:rPr>
              <a:t>what </a:t>
            </a:r>
            <a:r>
              <a:rPr lang="en-US" sz="1800">
                <a:solidFill>
                  <a:srgbClr val="1B1464"/>
                </a:solidFill>
                <a:latin typeface="Arial" panose="020B0604020202020204" pitchFamily="34" charset="0"/>
              </a:rPr>
              <a:t>people are watching, identifying program and ad airings using ACR technology in conjunction with our ingested library content. </a:t>
            </a:r>
          </a:p>
          <a:p>
            <a:pPr marL="0" indent="0">
              <a:lnSpc>
                <a:spcPct val="150000"/>
              </a:lnSpc>
              <a:buNone/>
            </a:pPr>
            <a:r>
              <a:rPr lang="en-US" sz="1400" b="1">
                <a:solidFill>
                  <a:srgbClr val="1B1464"/>
                </a:solidFill>
                <a:latin typeface="Arial" panose="020B0604020202020204" pitchFamily="34" charset="0"/>
              </a:rPr>
              <a:t>Computer Vision:</a:t>
            </a:r>
          </a:p>
          <a:p>
            <a:pPr marL="0" indent="0">
              <a:lnSpc>
                <a:spcPct val="150000"/>
              </a:lnSpc>
              <a:buNone/>
            </a:pPr>
            <a:r>
              <a:rPr lang="en-US" sz="1800" err="1">
                <a:solidFill>
                  <a:srgbClr val="1B1464"/>
                </a:solidFill>
                <a:latin typeface="Arial" panose="020B0604020202020204" pitchFamily="34" charset="0"/>
              </a:rPr>
              <a:t>TVision’s</a:t>
            </a:r>
            <a:r>
              <a:rPr lang="en-US" sz="1800">
                <a:solidFill>
                  <a:srgbClr val="1B1464"/>
                </a:solidFill>
                <a:latin typeface="Arial" panose="020B0604020202020204" pitchFamily="34" charset="0"/>
              </a:rPr>
              <a:t> Computer Vision technology detects </a:t>
            </a:r>
            <a:r>
              <a:rPr lang="en-US" sz="1800" b="1">
                <a:solidFill>
                  <a:srgbClr val="1B1464"/>
                </a:solidFill>
                <a:latin typeface="Arial" panose="020B0604020202020204" pitchFamily="34" charset="0"/>
              </a:rPr>
              <a:t>who</a:t>
            </a:r>
            <a:r>
              <a:rPr lang="en-US" sz="1800">
                <a:solidFill>
                  <a:srgbClr val="1B1464"/>
                </a:solidFill>
                <a:latin typeface="Arial" panose="020B0604020202020204" pitchFamily="34" charset="0"/>
              </a:rPr>
              <a:t> is in the room, identifies the person(s), and matches them back to their demographic information.  It also detects whether the person is actively looking at the TV or not, which provides us with Attention information. </a:t>
            </a:r>
            <a:endParaRPr lang="en-US" sz="1050">
              <a:solidFill>
                <a:srgbClr val="1B1464"/>
              </a:solidFill>
              <a:latin typeface="Arial" panose="020B0604020202020204" pitchFamily="34" charset="0"/>
            </a:endParaRPr>
          </a:p>
          <a:p>
            <a:pPr lvl="1"/>
            <a:endParaRPr lang="en-US" sz="1050">
              <a:solidFill>
                <a:srgbClr val="1B1464"/>
              </a:solidFill>
              <a:latin typeface="Arial" panose="020B0604020202020204" pitchFamily="34" charset="0"/>
            </a:endParaRPr>
          </a:p>
          <a:p>
            <a:pPr lvl="1"/>
            <a:endParaRPr lang="en-US" sz="1050">
              <a:solidFill>
                <a:srgbClr val="1B1464"/>
              </a:solidFill>
              <a:latin typeface="Arial" panose="020B0604020202020204" pitchFamily="34" charset="0"/>
            </a:endParaRPr>
          </a:p>
          <a:p>
            <a:pPr lvl="1"/>
            <a:endParaRPr lang="en-US" sz="1050">
              <a:solidFill>
                <a:srgbClr val="1B1464"/>
              </a:solidFill>
              <a:latin typeface="Arial" panose="020B0604020202020204" pitchFamily="34" charset="0"/>
            </a:endParaRPr>
          </a:p>
          <a:p>
            <a:pPr marL="0" indent="0">
              <a:lnSpc>
                <a:spcPct val="150000"/>
              </a:lnSpc>
              <a:buNone/>
            </a:pPr>
            <a:endParaRPr lang="en-US" sz="1600" b="1">
              <a:solidFill>
                <a:srgbClr val="1B1464"/>
              </a:solidFill>
              <a:latin typeface="Arial" panose="020B0604020202020204" pitchFamily="34" charset="0"/>
            </a:endParaRPr>
          </a:p>
          <a:p>
            <a:pPr marL="0" indent="0">
              <a:lnSpc>
                <a:spcPct val="150000"/>
              </a:lnSpc>
              <a:buNone/>
            </a:pPr>
            <a:endParaRPr lang="en-US" sz="1600" b="1">
              <a:solidFill>
                <a:srgbClr val="1B1464"/>
              </a:solidFill>
              <a:latin typeface="Arial" panose="020B0604020202020204" pitchFamily="34" charset="0"/>
            </a:endParaRPr>
          </a:p>
          <a:p>
            <a:pPr marL="0" indent="0">
              <a:buNone/>
            </a:pPr>
            <a:endParaRPr lang="en-US" sz="2400">
              <a:solidFill>
                <a:srgbClr val="1B1464"/>
              </a:solidFill>
              <a:latin typeface="Arial" panose="020B0604020202020204" pitchFamily="34" charset="0"/>
            </a:endParaRPr>
          </a:p>
        </p:txBody>
      </p:sp>
      <p:pic>
        <p:nvPicPr>
          <p:cNvPr id="12" name="Picture Placeholder 24">
            <a:extLst>
              <a:ext uri="{FF2B5EF4-FFF2-40B4-BE49-F238E27FC236}">
                <a16:creationId xmlns:a16="http://schemas.microsoft.com/office/drawing/2014/main" id="{93E88B3D-D0DC-3BC2-F5D5-1107AB8FD6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778" y="1542278"/>
            <a:ext cx="548640" cy="548640"/>
          </a:xfrm>
          <a:prstGeom prst="rect">
            <a:avLst/>
          </a:prstGeom>
        </p:spPr>
      </p:pic>
      <p:pic>
        <p:nvPicPr>
          <p:cNvPr id="13" name="Picture Placeholder 24">
            <a:extLst>
              <a:ext uri="{FF2B5EF4-FFF2-40B4-BE49-F238E27FC236}">
                <a16:creationId xmlns:a16="http://schemas.microsoft.com/office/drawing/2014/main" id="{14070AE4-BFC4-C191-BB98-8CA6E05028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778" y="2823183"/>
            <a:ext cx="548640" cy="548640"/>
          </a:xfrm>
          <a:prstGeom prst="rect">
            <a:avLst/>
          </a:prstGeom>
        </p:spPr>
      </p:pic>
      <p:pic>
        <p:nvPicPr>
          <p:cNvPr id="8" name="Picture Placeholder 24">
            <a:extLst>
              <a:ext uri="{FF2B5EF4-FFF2-40B4-BE49-F238E27FC236}">
                <a16:creationId xmlns:a16="http://schemas.microsoft.com/office/drawing/2014/main" id="{C1CF2B21-F908-6D5B-6645-3B81E70EDE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996" y="4364173"/>
            <a:ext cx="456653" cy="456653"/>
          </a:xfrm>
          <a:prstGeom prst="rect">
            <a:avLst/>
          </a:prstGeom>
        </p:spPr>
      </p:pic>
      <p:sp>
        <p:nvSpPr>
          <p:cNvPr id="9" name="Rectangle 8">
            <a:extLst>
              <a:ext uri="{FF2B5EF4-FFF2-40B4-BE49-F238E27FC236}">
                <a16:creationId xmlns:a16="http://schemas.microsoft.com/office/drawing/2014/main" id="{D93B13E6-0AA6-7B05-A684-16A825CC6032}"/>
              </a:ext>
            </a:extLst>
          </p:cNvPr>
          <p:cNvSpPr/>
          <p:nvPr/>
        </p:nvSpPr>
        <p:spPr>
          <a:xfrm>
            <a:off x="238538" y="435951"/>
            <a:ext cx="11772487" cy="523220"/>
          </a:xfrm>
          <a:prstGeom prst="rect">
            <a:avLst/>
          </a:prstGeom>
        </p:spPr>
        <p:txBody>
          <a:bodyPr wrap="square">
            <a:spAutoFit/>
          </a:bodyPr>
          <a:lstStyle/>
          <a:p>
            <a:pPr lvl="0">
              <a:defRPr/>
            </a:pPr>
            <a:r>
              <a:rPr lang="en-US" sz="2800" b="1" err="1">
                <a:solidFill>
                  <a:srgbClr val="1B1464"/>
                </a:solidFill>
                <a:latin typeface="Arial" panose="020B0604020202020204" pitchFamily="34" charset="0"/>
              </a:rPr>
              <a:t>TVision’s</a:t>
            </a:r>
            <a:r>
              <a:rPr lang="en-US" sz="2800" b="1">
                <a:solidFill>
                  <a:srgbClr val="1B1464"/>
                </a:solidFill>
                <a:latin typeface="Arial" panose="020B0604020202020204" pitchFamily="34" charset="0"/>
              </a:rPr>
              <a:t> Data Approach: Streaming</a:t>
            </a:r>
            <a:endPar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4CBEA823-3EB1-2979-530F-8D1ADBDECC2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4E9B77A6-1292-3290-65C0-C9DEE6D07A6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B66DD31C-44C8-BB19-0F6A-46C36FE07757}"/>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95436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10B661FA-A5B5-3220-4B1D-7B7EE34BA74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1DC11BF-6EE6-F367-08A3-50513C9CC54E}"/>
              </a:ext>
            </a:extLst>
          </p:cNvPr>
          <p:cNvSpPr/>
          <p:nvPr/>
        </p:nvSpPr>
        <p:spPr>
          <a:xfrm>
            <a:off x="167639" y="456111"/>
            <a:ext cx="11856720"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E600"/>
                </a:solidFill>
                <a:effectLst/>
                <a:uLnTx/>
                <a:uFillTx/>
                <a:latin typeface="Arial" panose="020B0604020202020204" pitchFamily="34" charset="0"/>
                <a:ea typeface="Calibri" panose="020F0502020204030204" pitchFamily="34" charset="0"/>
                <a:cs typeface="+mn-cs"/>
              </a:rPr>
              <a:t>Premium Video </a:t>
            </a:r>
            <a:r>
              <a:rPr lang="en-US" sz="2600" b="1">
                <a:solidFill>
                  <a:srgbClr val="FFE600"/>
                </a:solidFill>
                <a:latin typeface="Arial" panose="020B0604020202020204" pitchFamily="34" charset="0"/>
                <a:ea typeface="Calibri" panose="020F0502020204030204" pitchFamily="34" charset="0"/>
              </a:rPr>
              <a:t>Platforms</a:t>
            </a:r>
            <a:r>
              <a:rPr kumimoji="0" lang="en-US" sz="2600" b="1" i="0" u="none" strike="noStrike" kern="1200" cap="none" spc="0" normalizeH="0" baseline="0" noProof="0">
                <a:ln>
                  <a:noFill/>
                </a:ln>
                <a:solidFill>
                  <a:srgbClr val="FFE600"/>
                </a:solidFill>
                <a:effectLst/>
                <a:uLnTx/>
                <a:uFillTx/>
                <a:latin typeface="Arial" panose="020B0604020202020204" pitchFamily="34" charset="0"/>
                <a:ea typeface="Calibri" panose="020F0502020204030204" pitchFamily="34" charset="0"/>
                <a:cs typeface="+mn-cs"/>
              </a:rPr>
              <a:t> </a:t>
            </a:r>
            <a:r>
              <a:rPr kumimoji="0" lang="en-US" sz="26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mn-cs"/>
              </a:rPr>
              <a:t>deliver consistent, captivating content to </a:t>
            </a:r>
            <a:r>
              <a:rPr lang="en-US" sz="2600" b="1">
                <a:solidFill>
                  <a:schemeClr val="bg1"/>
                </a:solidFill>
                <a:latin typeface="Arial" panose="020B0604020202020204" pitchFamily="34" charset="0"/>
                <a:ea typeface="Calibri" panose="020F0502020204030204" pitchFamily="34" charset="0"/>
              </a:rPr>
              <a:t>drive </a:t>
            </a:r>
            <a:r>
              <a:rPr kumimoji="0" lang="en-US" sz="26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mn-cs"/>
              </a:rPr>
              <a:t>audience engagement and increase brand outcomes for marketers</a:t>
            </a:r>
            <a:endParaRPr lang="en-US" sz="2600" b="1">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906F2CDA-FF75-4361-0828-04D782A713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CF9FA78A-8C9F-17ED-3EEE-4EE19EBE8E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7F3911B0-3ECB-5540-B682-8D65883A8E7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Rounded Rectangle 80">
            <a:extLst>
              <a:ext uri="{FF2B5EF4-FFF2-40B4-BE49-F238E27FC236}">
                <a16:creationId xmlns:a16="http://schemas.microsoft.com/office/drawing/2014/main" id="{5D33F217-24A3-C9A0-25BB-75F83660E04A}"/>
              </a:ext>
            </a:extLst>
          </p:cNvPr>
          <p:cNvSpPr/>
          <p:nvPr/>
        </p:nvSpPr>
        <p:spPr>
          <a:xfrm>
            <a:off x="372014" y="2265997"/>
            <a:ext cx="3434176" cy="3205742"/>
          </a:xfrm>
          <a:prstGeom prst="roundRect">
            <a:avLst>
              <a:gd name="adj" fmla="val 6650"/>
            </a:avLst>
          </a:prstGeom>
          <a:solidFill>
            <a:srgbClr val="00C4F6"/>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Rounded Rectangle 80">
            <a:extLst>
              <a:ext uri="{FF2B5EF4-FFF2-40B4-BE49-F238E27FC236}">
                <a16:creationId xmlns:a16="http://schemas.microsoft.com/office/drawing/2014/main" id="{130EE03B-AB76-ABD2-F786-12F37A01FBA9}"/>
              </a:ext>
            </a:extLst>
          </p:cNvPr>
          <p:cNvSpPr/>
          <p:nvPr/>
        </p:nvSpPr>
        <p:spPr>
          <a:xfrm>
            <a:off x="4378912" y="2265997"/>
            <a:ext cx="3434176" cy="3205742"/>
          </a:xfrm>
          <a:prstGeom prst="roundRect">
            <a:avLst>
              <a:gd name="adj" fmla="val 6650"/>
            </a:avLst>
          </a:prstGeom>
          <a:solidFill>
            <a:srgbClr val="ED3C8D"/>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ounded Rectangle 80">
            <a:extLst>
              <a:ext uri="{FF2B5EF4-FFF2-40B4-BE49-F238E27FC236}">
                <a16:creationId xmlns:a16="http://schemas.microsoft.com/office/drawing/2014/main" id="{2AD7F220-025E-0BA4-CC56-08667F0C5ED0}"/>
              </a:ext>
            </a:extLst>
          </p:cNvPr>
          <p:cNvSpPr/>
          <p:nvPr/>
        </p:nvSpPr>
        <p:spPr>
          <a:xfrm>
            <a:off x="8385810" y="2245301"/>
            <a:ext cx="3434176" cy="3205742"/>
          </a:xfrm>
          <a:prstGeom prst="roundRect">
            <a:avLst>
              <a:gd name="adj" fmla="val 6650"/>
            </a:avLst>
          </a:prstGeom>
          <a:solidFill>
            <a:srgbClr val="4EBEA4"/>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6051A15-2EFA-C850-15B0-E73F5C75AA36}"/>
              </a:ext>
            </a:extLst>
          </p:cNvPr>
          <p:cNvSpPr txBox="1"/>
          <p:nvPr/>
        </p:nvSpPr>
        <p:spPr>
          <a:xfrm>
            <a:off x="621282" y="3848172"/>
            <a:ext cx="2931256" cy="1200329"/>
          </a:xfrm>
          <a:prstGeom prst="rect">
            <a:avLst/>
          </a:prstGeom>
          <a:noFill/>
        </p:spPr>
        <p:txBody>
          <a:bodyPr wrap="square" rtlCol="0">
            <a:spAutoFit/>
          </a:bodyPr>
          <a:lstStyle/>
          <a:p>
            <a:pPr algn="ctr"/>
            <a:r>
              <a:rPr lang="en-US" sz="2400" b="1">
                <a:solidFill>
                  <a:srgbClr val="1B1464"/>
                </a:solidFill>
                <a:latin typeface="Arial" panose="020B0604020202020204" pitchFamily="34" charset="0"/>
              </a:rPr>
              <a:t>Household Value Lives on Premium Video Platforms</a:t>
            </a:r>
          </a:p>
        </p:txBody>
      </p:sp>
      <p:sp>
        <p:nvSpPr>
          <p:cNvPr id="22" name="TextBox 21">
            <a:extLst>
              <a:ext uri="{FF2B5EF4-FFF2-40B4-BE49-F238E27FC236}">
                <a16:creationId xmlns:a16="http://schemas.microsoft.com/office/drawing/2014/main" id="{EAD12BEF-2DC6-DBF8-CCCC-A158107CE2D4}"/>
              </a:ext>
            </a:extLst>
          </p:cNvPr>
          <p:cNvSpPr txBox="1"/>
          <p:nvPr/>
        </p:nvSpPr>
        <p:spPr>
          <a:xfrm>
            <a:off x="4627856" y="3868868"/>
            <a:ext cx="2936288" cy="1569660"/>
          </a:xfrm>
          <a:prstGeom prst="rect">
            <a:avLst/>
          </a:prstGeom>
          <a:noFill/>
        </p:spPr>
        <p:txBody>
          <a:bodyPr wrap="square" rtlCol="0">
            <a:spAutoFit/>
          </a:bodyPr>
          <a:lstStyle>
            <a:defPPr>
              <a:defRPr lang="en-US"/>
            </a:defPPr>
            <a:lvl1pPr algn="ctr">
              <a:defRPr sz="2800" b="1">
                <a:solidFill>
                  <a:srgbClr val="1B1464"/>
                </a:solidFill>
                <a:latin typeface="Helvetica" pitchFamily="2" charset="0"/>
              </a:defRPr>
            </a:lvl1pPr>
          </a:lstStyle>
          <a:p>
            <a:r>
              <a:rPr lang="en-US" sz="2400">
                <a:latin typeface="Arial" panose="020B0604020202020204" pitchFamily="34" charset="0"/>
              </a:rPr>
              <a:t>Premium Video Platforms Drive Consistent Attention</a:t>
            </a:r>
          </a:p>
        </p:txBody>
      </p:sp>
      <p:sp>
        <p:nvSpPr>
          <p:cNvPr id="23" name="TextBox 22">
            <a:extLst>
              <a:ext uri="{FF2B5EF4-FFF2-40B4-BE49-F238E27FC236}">
                <a16:creationId xmlns:a16="http://schemas.microsoft.com/office/drawing/2014/main" id="{EF5C2242-1959-5FD7-B1FC-6A2DECBFE02D}"/>
              </a:ext>
            </a:extLst>
          </p:cNvPr>
          <p:cNvSpPr txBox="1"/>
          <p:nvPr/>
        </p:nvSpPr>
        <p:spPr>
          <a:xfrm>
            <a:off x="8385810" y="3869746"/>
            <a:ext cx="3434176" cy="1569660"/>
          </a:xfrm>
          <a:prstGeom prst="rect">
            <a:avLst/>
          </a:prstGeom>
          <a:noFill/>
        </p:spPr>
        <p:txBody>
          <a:bodyPr wrap="square" rtlCol="0">
            <a:spAutoFit/>
          </a:bodyPr>
          <a:lstStyle>
            <a:defPPr>
              <a:defRPr lang="en-US"/>
            </a:defPPr>
            <a:lvl1pPr algn="ctr">
              <a:defRPr sz="2400" b="1">
                <a:solidFill>
                  <a:srgbClr val="1B1464"/>
                </a:solidFill>
                <a:latin typeface="Helvetica" pitchFamily="2" charset="0"/>
              </a:defRPr>
            </a:lvl1pPr>
          </a:lstStyle>
          <a:p>
            <a:r>
              <a:rPr lang="en-US">
                <a:latin typeface="Arial" panose="020B0604020202020204" pitchFamily="34" charset="0"/>
              </a:rPr>
              <a:t>Brand Impact Thrives Across Premium Video Platform Session Lengths</a:t>
            </a:r>
          </a:p>
        </p:txBody>
      </p:sp>
      <p:pic>
        <p:nvPicPr>
          <p:cNvPr id="3" name="Picture 2" descr="A group of people sitting in a room with a television&#10;&#10;AI-generated content may be incorrect.">
            <a:extLst>
              <a:ext uri="{FF2B5EF4-FFF2-40B4-BE49-F238E27FC236}">
                <a16:creationId xmlns:a16="http://schemas.microsoft.com/office/drawing/2014/main" id="{7421652E-B921-7CD0-6258-7BE1E61298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8938" y="2493471"/>
            <a:ext cx="1200329" cy="1200329"/>
          </a:xfrm>
          <a:prstGeom prst="rect">
            <a:avLst/>
          </a:prstGeom>
        </p:spPr>
      </p:pic>
      <p:pic>
        <p:nvPicPr>
          <p:cNvPr id="5" name="Picture 4" descr="A light bulb with a brain inside&#10;&#10;AI-generated content may be incorrect.">
            <a:extLst>
              <a:ext uri="{FF2B5EF4-FFF2-40B4-BE49-F238E27FC236}">
                <a16:creationId xmlns:a16="http://schemas.microsoft.com/office/drawing/2014/main" id="{5987786E-C0F6-C647-F81F-572A21B018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95836" y="2493471"/>
            <a:ext cx="1200329" cy="1200329"/>
          </a:xfrm>
          <a:prstGeom prst="rect">
            <a:avLst/>
          </a:prstGeom>
        </p:spPr>
      </p:pic>
      <p:pic>
        <p:nvPicPr>
          <p:cNvPr id="7" name="Picture 6" descr="A magnifying glass with graph and graph&#10;&#10;AI-generated content may be incorrect.">
            <a:extLst>
              <a:ext uri="{FF2B5EF4-FFF2-40B4-BE49-F238E27FC236}">
                <a16:creationId xmlns:a16="http://schemas.microsoft.com/office/drawing/2014/main" id="{59053FA6-C24D-A455-A975-10A3143D25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02733" y="2493471"/>
            <a:ext cx="1200329" cy="1200329"/>
          </a:xfrm>
          <a:prstGeom prst="rect">
            <a:avLst/>
          </a:prstGeom>
        </p:spPr>
      </p:pic>
    </p:spTree>
    <p:extLst>
      <p:ext uri="{BB962C8B-B14F-4D97-AF65-F5344CB8AC3E}">
        <p14:creationId xmlns:p14="http://schemas.microsoft.com/office/powerpoint/2010/main" val="2299318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53FCE-85E7-5B90-6DD1-77A3CA85DF4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16F830D-E215-A30B-D466-2939D7A73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A16F830D-E215-A30B-D466-2939D7A73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aphicFrame>
        <p:nvGraphicFramePr>
          <p:cNvPr id="10" name="Table 9">
            <a:extLst>
              <a:ext uri="{FF2B5EF4-FFF2-40B4-BE49-F238E27FC236}">
                <a16:creationId xmlns:a16="http://schemas.microsoft.com/office/drawing/2014/main" id="{B04EE6BC-C3F7-0E3D-A746-214480166AD5}"/>
              </a:ext>
            </a:extLst>
          </p:cNvPr>
          <p:cNvGraphicFramePr>
            <a:graphicFrameLocks noGrp="1"/>
          </p:cNvGraphicFramePr>
          <p:nvPr>
            <p:extLst>
              <p:ext uri="{D42A27DB-BD31-4B8C-83A1-F6EECF244321}">
                <p14:modId xmlns:p14="http://schemas.microsoft.com/office/powerpoint/2010/main" val="3065150846"/>
              </p:ext>
            </p:extLst>
          </p:nvPr>
        </p:nvGraphicFramePr>
        <p:xfrm>
          <a:off x="822960" y="1148976"/>
          <a:ext cx="10809904" cy="5207375"/>
        </p:xfrm>
        <a:graphic>
          <a:graphicData uri="http://schemas.openxmlformats.org/drawingml/2006/table">
            <a:tbl>
              <a:tblPr firstRow="1" bandRow="1">
                <a:tableStyleId>{5C22544A-7EE6-4342-B048-85BDC9FD1C3A}</a:tableStyleId>
              </a:tblPr>
              <a:tblGrid>
                <a:gridCol w="2748093">
                  <a:extLst>
                    <a:ext uri="{9D8B030D-6E8A-4147-A177-3AD203B41FA5}">
                      <a16:colId xmlns:a16="http://schemas.microsoft.com/office/drawing/2014/main" val="2567062419"/>
                    </a:ext>
                  </a:extLst>
                </a:gridCol>
                <a:gridCol w="8061811">
                  <a:extLst>
                    <a:ext uri="{9D8B030D-6E8A-4147-A177-3AD203B41FA5}">
                      <a16:colId xmlns:a16="http://schemas.microsoft.com/office/drawing/2014/main" val="3927837184"/>
                    </a:ext>
                  </a:extLst>
                </a:gridCol>
              </a:tblGrid>
              <a:tr h="808065">
                <a:tc>
                  <a:txBody>
                    <a:bodyPr/>
                    <a:lstStyle/>
                    <a:p>
                      <a:pPr algn="ctr"/>
                      <a:r>
                        <a:rPr lang="en-US" sz="1800">
                          <a:solidFill>
                            <a:schemeClr val="bg1"/>
                          </a:solidFill>
                          <a:latin typeface="Arial" panose="020B0604020202020204" pitchFamily="34" charset="0"/>
                        </a:rPr>
                        <a:t>Term</a:t>
                      </a:r>
                    </a:p>
                  </a:txBody>
                  <a:tcPr marL="68580" marR="68580" marT="34290" marB="34290" anchor="ctr">
                    <a:lnR w="12700" cap="flat" cmpd="sng" algn="ctr">
                      <a:solidFill>
                        <a:srgbClr val="CCCCC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1464"/>
                    </a:solidFill>
                  </a:tcPr>
                </a:tc>
                <a:tc>
                  <a:txBody>
                    <a:bodyPr/>
                    <a:lstStyle/>
                    <a:p>
                      <a:pPr algn="ctr"/>
                      <a:r>
                        <a:rPr lang="en-US" sz="1800">
                          <a:solidFill>
                            <a:schemeClr val="bg1"/>
                          </a:solidFill>
                          <a:latin typeface="Arial" panose="020B0604020202020204" pitchFamily="34" charset="0"/>
                        </a:rPr>
                        <a:t>Definition</a:t>
                      </a:r>
                    </a:p>
                  </a:txBody>
                  <a:tcPr marL="68580" marR="68580" marT="34290" marB="34290" anchor="ctr">
                    <a:lnL w="12700" cap="flat" cmpd="sng" algn="ctr">
                      <a:solidFill>
                        <a:srgbClr val="CCCCCC"/>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1464"/>
                    </a:solidFill>
                  </a:tcPr>
                </a:tc>
                <a:extLst>
                  <a:ext uri="{0D108BD9-81ED-4DB2-BD59-A6C34878D82A}">
                    <a16:rowId xmlns:a16="http://schemas.microsoft.com/office/drawing/2014/main" val="3531740869"/>
                  </a:ext>
                </a:extLst>
              </a:tr>
              <a:tr h="1093836">
                <a:tc>
                  <a:txBody>
                    <a:bodyPr/>
                    <a:lstStyle/>
                    <a:p>
                      <a:pPr lvl="0" algn="ctr" fontAlgn="b"/>
                      <a:r>
                        <a:rPr lang="en-US" sz="1800" b="1" u="none" strike="noStrike" kern="1200">
                          <a:solidFill>
                            <a:srgbClr val="1B1464"/>
                          </a:solidFill>
                          <a:effectLst/>
                          <a:latin typeface="Arial" panose="020B0604020202020204" pitchFamily="34" charset="0"/>
                          <a:ea typeface="+mn-ea"/>
                          <a:cs typeface="+mn-cs"/>
                        </a:rPr>
                        <a:t> Timeframe</a:t>
                      </a:r>
                    </a:p>
                  </a:txBody>
                  <a:tcPr marL="7144" marR="7144" marT="7144" marB="0" anchor="ctr">
                    <a:lnR w="12700"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FD5E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a:solidFill>
                            <a:srgbClr val="1B1464"/>
                          </a:solidFill>
                          <a:latin typeface="Arial" panose="020B0604020202020204" pitchFamily="34" charset="0"/>
                        </a:rPr>
                        <a:t>July 1, 2024 - June 30, 2025</a:t>
                      </a:r>
                    </a:p>
                  </a:txBody>
                  <a:tcPr marT="0" marB="0" anchor="ctr">
                    <a:lnL w="12700" cap="flat" cmpd="sng" algn="ctr">
                      <a:solidFill>
                        <a:srgbClr val="CCCCCC"/>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FD5EA"/>
                    </a:solidFill>
                  </a:tcPr>
                </a:tc>
                <a:extLst>
                  <a:ext uri="{0D108BD9-81ED-4DB2-BD59-A6C34878D82A}">
                    <a16:rowId xmlns:a16="http://schemas.microsoft.com/office/drawing/2014/main" val="1940777622"/>
                  </a:ext>
                </a:extLst>
              </a:tr>
              <a:tr h="1093836">
                <a:tc>
                  <a:txBody>
                    <a:bodyPr/>
                    <a:lstStyle/>
                    <a:p>
                      <a:pPr lvl="0" algn="ctr" fontAlgn="b"/>
                      <a:r>
                        <a:rPr lang="en-US" sz="1800" b="1" u="none" strike="noStrike" kern="1200">
                          <a:solidFill>
                            <a:srgbClr val="1B1464"/>
                          </a:solidFill>
                          <a:effectLst/>
                          <a:latin typeface="Arial" panose="020B0604020202020204" pitchFamily="34" charset="0"/>
                          <a:ea typeface="+mn-ea"/>
                          <a:cs typeface="+mn-cs"/>
                        </a:rPr>
                        <a:t> Demo</a:t>
                      </a:r>
                    </a:p>
                  </a:txBody>
                  <a:tcPr marL="7144" marR="7144" marT="7144" marB="0" anchor="ctr">
                    <a:lnR w="12700" cap="flat" cmpd="sng" algn="ctr">
                      <a:solidFill>
                        <a:srgbClr val="CCCCCC"/>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9EB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u="none" strike="noStrike">
                          <a:solidFill>
                            <a:srgbClr val="1B1464"/>
                          </a:solidFill>
                          <a:effectLst/>
                          <a:latin typeface="Arial" panose="020B0604020202020204" pitchFamily="34" charset="0"/>
                        </a:rPr>
                        <a:t>P2+, P2-17, P18-34, P35-54, P55+</a:t>
                      </a:r>
                    </a:p>
                  </a:txBody>
                  <a:tcPr marT="0" marB="0" anchor="ctr">
                    <a:lnL w="12700" cap="flat" cmpd="sng" algn="ctr">
                      <a:solidFill>
                        <a:srgbClr val="CCCCCC"/>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9EBF5"/>
                    </a:solidFill>
                  </a:tcPr>
                </a:tc>
                <a:extLst>
                  <a:ext uri="{0D108BD9-81ED-4DB2-BD59-A6C34878D82A}">
                    <a16:rowId xmlns:a16="http://schemas.microsoft.com/office/drawing/2014/main" val="2846900699"/>
                  </a:ext>
                </a:extLst>
              </a:tr>
              <a:tr h="1117802">
                <a:tc>
                  <a:txBody>
                    <a:bodyPr/>
                    <a:lstStyle/>
                    <a:p>
                      <a:pPr lvl="0" algn="ctr" fontAlgn="b"/>
                      <a:r>
                        <a:rPr lang="en-US" sz="1800" b="1" u="none" strike="noStrike" kern="1200">
                          <a:solidFill>
                            <a:srgbClr val="1B1464"/>
                          </a:solidFill>
                          <a:effectLst/>
                          <a:latin typeface="Arial" panose="020B0604020202020204" pitchFamily="34" charset="0"/>
                          <a:ea typeface="+mn-ea"/>
                          <a:cs typeface="+mn-cs"/>
                        </a:rPr>
                        <a:t> Session </a:t>
                      </a:r>
                    </a:p>
                  </a:txBody>
                  <a:tcPr marL="7144" marR="7144" marT="7144" marB="0" anchor="ctr">
                    <a:lnR w="12700" cap="flat" cmpd="sng" algn="ctr">
                      <a:solidFill>
                        <a:srgbClr val="CCCCCC"/>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FD5E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a:solidFill>
                            <a:srgbClr val="1B1464"/>
                          </a:solidFill>
                          <a:latin typeface="Arial" panose="020B0604020202020204" pitchFamily="34" charset="0"/>
                        </a:rPr>
                        <a:t>A singular viewing session is defined for each individual viewer and application title over the course of a single day.  For a session to be included, it requires a 30 second minimum session duration on YouTube and 5 minutes on Premium Video Platforms.  For a given viewer and application, a new session begins whenever there is a gap of more than 10 minutes in viewing that specific application. Each session captures continuous viewing of that application within the day.  </a:t>
                      </a:r>
                      <a:endParaRPr lang="en-US" sz="1400" b="0" u="none" strike="noStrike">
                        <a:solidFill>
                          <a:srgbClr val="1B1464"/>
                        </a:solidFill>
                        <a:effectLst/>
                        <a:latin typeface="Arial" panose="020B0604020202020204" pitchFamily="34" charset="0"/>
                      </a:endParaRPr>
                    </a:p>
                  </a:txBody>
                  <a:tcPr marT="0" marB="0" anchor="ctr">
                    <a:lnL w="12700" cap="flat" cmpd="sng" algn="ctr">
                      <a:solidFill>
                        <a:srgbClr val="CCCCCC"/>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FD5EA"/>
                    </a:solidFill>
                  </a:tcPr>
                </a:tc>
                <a:extLst>
                  <a:ext uri="{0D108BD9-81ED-4DB2-BD59-A6C34878D82A}">
                    <a16:rowId xmlns:a16="http://schemas.microsoft.com/office/drawing/2014/main" val="718348901"/>
                  </a:ext>
                </a:extLst>
              </a:tr>
              <a:tr h="1093836">
                <a:tc>
                  <a:txBody>
                    <a:bodyPr/>
                    <a:lstStyle/>
                    <a:p>
                      <a:pPr lvl="0" algn="ctr" fontAlgn="b"/>
                      <a:r>
                        <a:rPr lang="en-US" sz="1800" b="1" u="none" strike="noStrike" kern="1200">
                          <a:solidFill>
                            <a:srgbClr val="1B1464"/>
                          </a:solidFill>
                          <a:effectLst/>
                          <a:latin typeface="Arial" panose="020B0604020202020204" pitchFamily="34" charset="0"/>
                          <a:ea typeface="+mn-ea"/>
                          <a:cs typeface="+mn-cs"/>
                        </a:rPr>
                        <a:t> Session Length Group</a:t>
                      </a:r>
                    </a:p>
                  </a:txBody>
                  <a:tcPr marL="7144" marR="7144" marT="7144" marB="0" anchor="ctr">
                    <a:lnR w="12700" cap="flat" cmpd="sng" algn="ctr">
                      <a:solidFill>
                        <a:srgbClr val="CCCCCC"/>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9EB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u="none" strike="noStrike">
                          <a:solidFill>
                            <a:srgbClr val="1B1464"/>
                          </a:solidFill>
                          <a:effectLst/>
                          <a:latin typeface="Arial" panose="020B0604020202020204" pitchFamily="34" charset="0"/>
                        </a:rPr>
                        <a:t>These are created by grouping sessions into four buckets based on length: super short – 0 minutes to 20 minutes; s</a:t>
                      </a:r>
                      <a:r>
                        <a:rPr lang="en-US" sz="1400">
                          <a:solidFill>
                            <a:srgbClr val="1B1464"/>
                          </a:solidFill>
                          <a:latin typeface="Arial" panose="020B0604020202020204" pitchFamily="34" charset="0"/>
                        </a:rPr>
                        <a:t>hort - 20 minutes to 84 minutes; medium - 84 minutes to 3 hours; long - 3+ hours. </a:t>
                      </a:r>
                      <a:endParaRPr lang="en-US" sz="1400" b="0" u="none" strike="noStrike">
                        <a:solidFill>
                          <a:srgbClr val="1B1464"/>
                        </a:solidFill>
                        <a:effectLst/>
                        <a:latin typeface="Arial" panose="020B0604020202020204" pitchFamily="34" charset="0"/>
                      </a:endParaRPr>
                    </a:p>
                  </a:txBody>
                  <a:tcPr marT="0" marB="0" anchor="ctr">
                    <a:lnL w="12700" cap="flat" cmpd="sng" algn="ctr">
                      <a:solidFill>
                        <a:srgbClr val="CCCCCC"/>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9EBF5"/>
                    </a:solidFill>
                  </a:tcPr>
                </a:tc>
                <a:extLst>
                  <a:ext uri="{0D108BD9-81ED-4DB2-BD59-A6C34878D82A}">
                    <a16:rowId xmlns:a16="http://schemas.microsoft.com/office/drawing/2014/main" val="1083291838"/>
                  </a:ext>
                </a:extLst>
              </a:tr>
            </a:tbl>
          </a:graphicData>
        </a:graphic>
      </p:graphicFrame>
      <p:sp>
        <p:nvSpPr>
          <p:cNvPr id="9" name="Rectangle 8">
            <a:extLst>
              <a:ext uri="{FF2B5EF4-FFF2-40B4-BE49-F238E27FC236}">
                <a16:creationId xmlns:a16="http://schemas.microsoft.com/office/drawing/2014/main" id="{4C1C18D2-9865-CDFA-EDF5-FCCE47D3AF44}"/>
              </a:ext>
            </a:extLst>
          </p:cNvPr>
          <p:cNvSpPr/>
          <p:nvPr/>
        </p:nvSpPr>
        <p:spPr>
          <a:xfrm>
            <a:off x="238538" y="435951"/>
            <a:ext cx="6806839" cy="523220"/>
          </a:xfrm>
          <a:prstGeom prst="rect">
            <a:avLst/>
          </a:prstGeom>
        </p:spPr>
        <p:txBody>
          <a:bodyPr wrap="square">
            <a:spAutoFit/>
          </a:bodyPr>
          <a:lstStyle/>
          <a:p>
            <a:pPr lvl="0">
              <a:defRPr/>
            </a:pPr>
            <a:r>
              <a:rPr lang="en-US" sz="2800" b="1">
                <a:solidFill>
                  <a:srgbClr val="1B1464"/>
                </a:solidFill>
                <a:latin typeface="Arial" panose="020B0604020202020204" pitchFamily="34" charset="0"/>
              </a:rPr>
              <a:t>Study Definitions</a:t>
            </a:r>
            <a:endParaRPr kumimoji="0" lang="en-US" sz="2600" b="1"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2DC7143D-E5DB-85C2-E2DC-C8C3F570C24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12F9C8B7-CBAB-2E17-22DC-87C7E709D9C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2409C3EF-D859-D2C6-F1F7-5B55EE5B7CF0}"/>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640876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1354-07C0-87AF-657B-DD87857F45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60CA12-04E9-CC91-0454-428F2EAED0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45A2534A-B9E1-29A8-0558-4826A963529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9" name="Table 8">
            <a:extLst>
              <a:ext uri="{FF2B5EF4-FFF2-40B4-BE49-F238E27FC236}">
                <a16:creationId xmlns:a16="http://schemas.microsoft.com/office/drawing/2014/main" id="{C28652D9-7D43-D661-F58E-B631BD339E0C}"/>
              </a:ext>
            </a:extLst>
          </p:cNvPr>
          <p:cNvGraphicFramePr>
            <a:graphicFrameLocks noGrp="1"/>
          </p:cNvGraphicFramePr>
          <p:nvPr>
            <p:extLst>
              <p:ext uri="{D42A27DB-BD31-4B8C-83A1-F6EECF244321}">
                <p14:modId xmlns:p14="http://schemas.microsoft.com/office/powerpoint/2010/main" val="1558479051"/>
              </p:ext>
            </p:extLst>
          </p:nvPr>
        </p:nvGraphicFramePr>
        <p:xfrm>
          <a:off x="838200" y="1169083"/>
          <a:ext cx="10515600" cy="4946906"/>
        </p:xfrm>
        <a:graphic>
          <a:graphicData uri="http://schemas.openxmlformats.org/drawingml/2006/table">
            <a:tbl>
              <a:tblPr firstRow="1" bandRow="1">
                <a:tableStyleId>{5C22544A-7EE6-4342-B048-85BDC9FD1C3A}</a:tableStyleId>
              </a:tblPr>
              <a:tblGrid>
                <a:gridCol w="2031520">
                  <a:extLst>
                    <a:ext uri="{9D8B030D-6E8A-4147-A177-3AD203B41FA5}">
                      <a16:colId xmlns:a16="http://schemas.microsoft.com/office/drawing/2014/main" val="506490464"/>
                    </a:ext>
                  </a:extLst>
                </a:gridCol>
                <a:gridCol w="5645630">
                  <a:extLst>
                    <a:ext uri="{9D8B030D-6E8A-4147-A177-3AD203B41FA5}">
                      <a16:colId xmlns:a16="http://schemas.microsoft.com/office/drawing/2014/main" val="1212083196"/>
                    </a:ext>
                  </a:extLst>
                </a:gridCol>
                <a:gridCol w="2838450">
                  <a:extLst>
                    <a:ext uri="{9D8B030D-6E8A-4147-A177-3AD203B41FA5}">
                      <a16:colId xmlns:a16="http://schemas.microsoft.com/office/drawing/2014/main" val="607726950"/>
                    </a:ext>
                  </a:extLst>
                </a:gridCol>
              </a:tblGrid>
              <a:tr h="630591">
                <a:tc>
                  <a:txBody>
                    <a:bodyPr/>
                    <a:lstStyle/>
                    <a:p>
                      <a:pPr algn="ctr"/>
                      <a:r>
                        <a:rPr lang="en-US">
                          <a:latin typeface="Arial" panose="020B0604020202020204" pitchFamily="34" charset="0"/>
                        </a:rPr>
                        <a:t>Metric</a:t>
                      </a:r>
                    </a:p>
                  </a:txBody>
                  <a:tcPr anchor="ctr">
                    <a:solidFill>
                      <a:srgbClr val="1B1464"/>
                    </a:solidFill>
                  </a:tcPr>
                </a:tc>
                <a:tc>
                  <a:txBody>
                    <a:bodyPr/>
                    <a:lstStyle/>
                    <a:p>
                      <a:pPr algn="ctr"/>
                      <a:r>
                        <a:rPr lang="en-US">
                          <a:latin typeface="Arial" panose="020B0604020202020204" pitchFamily="34" charset="0"/>
                        </a:rPr>
                        <a:t>Definition</a:t>
                      </a:r>
                    </a:p>
                  </a:txBody>
                  <a:tcPr anchor="ctr">
                    <a:solidFill>
                      <a:srgbClr val="1B1464"/>
                    </a:solidFill>
                  </a:tcPr>
                </a:tc>
                <a:tc>
                  <a:txBody>
                    <a:bodyPr/>
                    <a:lstStyle/>
                    <a:p>
                      <a:pPr algn="ctr"/>
                      <a:r>
                        <a:rPr lang="en-US">
                          <a:latin typeface="Arial" panose="020B0604020202020204" pitchFamily="34" charset="0"/>
                        </a:rPr>
                        <a:t>Weighting</a:t>
                      </a:r>
                    </a:p>
                  </a:txBody>
                  <a:tcPr anchor="ctr">
                    <a:solidFill>
                      <a:srgbClr val="1B1464"/>
                    </a:solidFill>
                  </a:tcPr>
                </a:tc>
                <a:extLst>
                  <a:ext uri="{0D108BD9-81ED-4DB2-BD59-A6C34878D82A}">
                    <a16:rowId xmlns:a16="http://schemas.microsoft.com/office/drawing/2014/main" val="831583935"/>
                  </a:ext>
                </a:extLst>
              </a:tr>
              <a:tr h="863263">
                <a:tc>
                  <a:txBody>
                    <a:bodyPr/>
                    <a:lstStyle/>
                    <a:p>
                      <a:pPr algn="ctr"/>
                      <a:r>
                        <a:rPr lang="en-US" b="1">
                          <a:solidFill>
                            <a:srgbClr val="1B1464"/>
                          </a:solidFill>
                          <a:latin typeface="Arial" panose="020B0604020202020204" pitchFamily="34" charset="0"/>
                        </a:rPr>
                        <a:t>Co-viewing %</a:t>
                      </a:r>
                    </a:p>
                  </a:txBody>
                  <a:tcPr anchor="ctr">
                    <a:solidFill>
                      <a:srgbClr val="CFD5EA"/>
                    </a:solidFill>
                  </a:tcPr>
                </a:tc>
                <a:tc>
                  <a:txBody>
                    <a:bodyPr/>
                    <a:lstStyle/>
                    <a:p>
                      <a:pPr lvl="0" algn="ctr" fontAlgn="ctr">
                        <a:buNone/>
                      </a:pPr>
                      <a:r>
                        <a:rPr lang="en-US" sz="1400" b="0" i="0" u="none" strike="noStrike">
                          <a:solidFill>
                            <a:srgbClr val="1B1464"/>
                          </a:solidFill>
                          <a:effectLst/>
                          <a:latin typeface="Arial" panose="020B0604020202020204" pitchFamily="34" charset="0"/>
                        </a:rPr>
                        <a:t>The proportion of viewing where 2 or more viewers have overlapping *active viewing sessions for at least 5 minutes. </a:t>
                      </a:r>
                    </a:p>
                  </a:txBody>
                  <a:tcPr marL="9525" marR="9525" marT="9525" marB="0" anchor="ctr">
                    <a:solidFill>
                      <a:srgbClr val="CFD5EA"/>
                    </a:solidFill>
                  </a:tcPr>
                </a:tc>
                <a:tc>
                  <a:txBody>
                    <a:bodyPr/>
                    <a:lstStyle/>
                    <a:p>
                      <a:pPr lvl="0" algn="ctr" fontAlgn="ctr">
                        <a:buNone/>
                      </a:pPr>
                      <a:r>
                        <a:rPr lang="en-US" sz="1400" b="0" i="0" u="none" strike="noStrike">
                          <a:solidFill>
                            <a:srgbClr val="1B1464"/>
                          </a:solidFill>
                          <a:effectLst/>
                          <a:latin typeface="Arial" panose="020B0604020202020204" pitchFamily="34" charset="0"/>
                        </a:rPr>
                        <a:t>Share of impressions</a:t>
                      </a:r>
                    </a:p>
                  </a:txBody>
                  <a:tcPr marL="9525" marR="9525" marT="9525" marB="0" anchor="ctr">
                    <a:solidFill>
                      <a:srgbClr val="CFD5EA"/>
                    </a:solidFill>
                  </a:tcPr>
                </a:tc>
                <a:extLst>
                  <a:ext uri="{0D108BD9-81ED-4DB2-BD59-A6C34878D82A}">
                    <a16:rowId xmlns:a16="http://schemas.microsoft.com/office/drawing/2014/main" val="1642438476"/>
                  </a:ext>
                </a:extLst>
              </a:tr>
              <a:tr h="863263">
                <a:tc>
                  <a:txBody>
                    <a:bodyPr/>
                    <a:lstStyle/>
                    <a:p>
                      <a:pPr algn="ctr"/>
                      <a:r>
                        <a:rPr lang="en-US" b="1">
                          <a:solidFill>
                            <a:srgbClr val="1B1464"/>
                          </a:solidFill>
                          <a:latin typeface="Arial" panose="020B0604020202020204" pitchFamily="34" charset="0"/>
                        </a:rPr>
                        <a:t>‘Presence to Active’ Index</a:t>
                      </a:r>
                    </a:p>
                  </a:txBody>
                  <a:tcPr anchor="ctr">
                    <a:solidFill>
                      <a:srgbClr val="E9EB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1B1464"/>
                          </a:solidFill>
                          <a:effectLst/>
                          <a:latin typeface="Arial" panose="020B0604020202020204" pitchFamily="34" charset="0"/>
                          <a:cs typeface="Arial" panose="020B0604020202020204" pitchFamily="34" charset="0"/>
                        </a:rPr>
                        <a:t>The percentage of time </a:t>
                      </a:r>
                      <a:r>
                        <a:rPr lang="en-US" sz="1400" i="0" u="none" strike="noStrike">
                          <a:solidFill>
                            <a:srgbClr val="1B1464"/>
                          </a:solidFill>
                          <a:effectLst/>
                          <a:latin typeface="Arial" panose="020B0604020202020204" pitchFamily="34" charset="0"/>
                          <a:cs typeface="Arial" panose="020B0604020202020204" pitchFamily="34" charset="0"/>
                        </a:rPr>
                        <a:t>a viewer was in</a:t>
                      </a:r>
                      <a:r>
                        <a:rPr lang="en-US" sz="1400">
                          <a:solidFill>
                            <a:srgbClr val="1B1464"/>
                          </a:solidFill>
                          <a:latin typeface="Arial" panose="020B0604020202020204" pitchFamily="34" charset="0"/>
                          <a:cs typeface="Arial" panose="020B0604020202020204" pitchFamily="34" charset="0"/>
                        </a:rPr>
                        <a:t> the room out of the total active viewing session indexed to CTV viewing norm. </a:t>
                      </a:r>
                      <a:endParaRPr lang="en-US" sz="1400" b="0" i="0" u="none" strike="noStrike">
                        <a:solidFill>
                          <a:srgbClr val="1B1464"/>
                        </a:solidFill>
                        <a:effectLst/>
                        <a:latin typeface="Arial" panose="020B0604020202020204" pitchFamily="34" charset="0"/>
                      </a:endParaRPr>
                    </a:p>
                  </a:txBody>
                  <a:tcPr marL="9525" marR="9525" marT="9525" marB="0" anchor="ctr">
                    <a:solidFill>
                      <a:srgbClr val="E9EB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1B1464"/>
                          </a:solidFill>
                          <a:effectLst/>
                          <a:latin typeface="Arial" panose="020B0604020202020204" pitchFamily="34" charset="0"/>
                        </a:rPr>
                        <a:t>Duration of session</a:t>
                      </a:r>
                    </a:p>
                  </a:txBody>
                  <a:tcPr marL="9525" marR="9525" marT="9525" marB="0" anchor="ctr">
                    <a:solidFill>
                      <a:srgbClr val="E9EBF5"/>
                    </a:solidFill>
                  </a:tcPr>
                </a:tc>
                <a:extLst>
                  <a:ext uri="{0D108BD9-81ED-4DB2-BD59-A6C34878D82A}">
                    <a16:rowId xmlns:a16="http://schemas.microsoft.com/office/drawing/2014/main" val="4119697489"/>
                  </a:ext>
                </a:extLst>
              </a:tr>
              <a:tr h="863263">
                <a:tc>
                  <a:txBody>
                    <a:bodyPr/>
                    <a:lstStyle/>
                    <a:p>
                      <a:pPr algn="ctr"/>
                      <a:r>
                        <a:rPr lang="en-US" b="1">
                          <a:solidFill>
                            <a:srgbClr val="1B1464"/>
                          </a:solidFill>
                          <a:latin typeface="Arial" panose="020B0604020202020204" pitchFamily="34" charset="0"/>
                        </a:rPr>
                        <a:t>‘Attention to Presence’ Index</a:t>
                      </a:r>
                    </a:p>
                  </a:txBody>
                  <a:tcPr anchor="ctr">
                    <a:solidFill>
                      <a:srgbClr val="CFD5EA"/>
                    </a:solidFill>
                  </a:tcPr>
                </a:tc>
                <a:tc>
                  <a:txBody>
                    <a:bodyPr/>
                    <a:lstStyle/>
                    <a:p>
                      <a:pPr lvl="0" algn="ctr" fontAlgn="ctr">
                        <a:buNone/>
                      </a:pPr>
                      <a:r>
                        <a:rPr lang="en-US" sz="1400" b="0" i="0" u="none" strike="noStrike">
                          <a:solidFill>
                            <a:srgbClr val="1B1464"/>
                          </a:solidFill>
                          <a:effectLst/>
                          <a:latin typeface="Arial" panose="020B0604020202020204" pitchFamily="34" charset="0"/>
                        </a:rPr>
                        <a:t>The proportion of time spent with eyes on screen while the viewer in in the room with the content tuned indexed to CTV viewing norm. </a:t>
                      </a:r>
                    </a:p>
                  </a:txBody>
                  <a:tcPr marL="9525" marR="9525" marT="9525" marB="0" anchor="ctr">
                    <a:solidFill>
                      <a:srgbClr val="CFD5EA"/>
                    </a:solidFill>
                  </a:tcPr>
                </a:tc>
                <a:tc>
                  <a:txBody>
                    <a:bodyPr/>
                    <a:lstStyle/>
                    <a:p>
                      <a:pPr lvl="0" algn="ctr" fontAlgn="ctr">
                        <a:buNone/>
                      </a:pPr>
                      <a:r>
                        <a:rPr lang="en-US" sz="1400" b="0" i="0" u="none" strike="noStrike">
                          <a:solidFill>
                            <a:srgbClr val="1B1464"/>
                          </a:solidFill>
                          <a:effectLst/>
                          <a:latin typeface="Arial" panose="020B0604020202020204" pitchFamily="34" charset="0"/>
                        </a:rPr>
                        <a:t>Duration of session</a:t>
                      </a:r>
                    </a:p>
                  </a:txBody>
                  <a:tcPr marL="9525" marR="9525" marT="9525" marB="0" anchor="ctr">
                    <a:solidFill>
                      <a:srgbClr val="CFD5EA"/>
                    </a:solidFill>
                  </a:tcPr>
                </a:tc>
                <a:extLst>
                  <a:ext uri="{0D108BD9-81ED-4DB2-BD59-A6C34878D82A}">
                    <a16:rowId xmlns:a16="http://schemas.microsoft.com/office/drawing/2014/main" val="980079521"/>
                  </a:ext>
                </a:extLst>
              </a:tr>
              <a:tr h="863263">
                <a:tc>
                  <a:txBody>
                    <a:bodyPr/>
                    <a:lstStyle/>
                    <a:p>
                      <a:pPr marL="0" algn="ctr" defTabSz="914400" rtl="0" eaLnBrk="1" latinLnBrk="0" hangingPunct="1"/>
                      <a:r>
                        <a:rPr lang="en-US" sz="1800" b="1" kern="1200">
                          <a:solidFill>
                            <a:srgbClr val="1B1464"/>
                          </a:solidFill>
                          <a:latin typeface="Arial" panose="020B0604020202020204" pitchFamily="34" charset="0"/>
                          <a:ea typeface="+mn-ea"/>
                          <a:cs typeface="+mn-cs"/>
                        </a:rPr>
                        <a:t>‘Attention to Duration’ Index</a:t>
                      </a:r>
                    </a:p>
                  </a:txBody>
                  <a:tcPr anchor="ctr">
                    <a:solidFill>
                      <a:srgbClr val="E9EBF5"/>
                    </a:solidFill>
                  </a:tcPr>
                </a:tc>
                <a:tc>
                  <a:txBody>
                    <a:bodyPr/>
                    <a:lstStyle/>
                    <a:p>
                      <a:pPr marL="0" lvl="0" algn="ctr" defTabSz="914400" rtl="0" eaLnBrk="1" fontAlgn="b" latinLnBrk="0" hangingPunct="1">
                        <a:buNone/>
                      </a:pPr>
                      <a:r>
                        <a:rPr lang="en-US" sz="1400" b="0" kern="1200">
                          <a:solidFill>
                            <a:srgbClr val="1B1464"/>
                          </a:solidFill>
                          <a:latin typeface="Arial" panose="020B0604020202020204" pitchFamily="34" charset="0"/>
                          <a:ea typeface="+mn-ea"/>
                          <a:cs typeface="+mn-cs"/>
                        </a:rPr>
                        <a:t>The proportion of time spent with eyes on screen relative to the duration of the content indexed to CTV viewing norm. </a:t>
                      </a:r>
                      <a:r>
                        <a:rPr lang="en-US" sz="1400">
                          <a:solidFill>
                            <a:srgbClr val="1B1464"/>
                          </a:solidFill>
                          <a:latin typeface="Arial" panose="020B0604020202020204" pitchFamily="34" charset="0"/>
                          <a:cs typeface="Arial" panose="020B0604020202020204" pitchFamily="34" charset="0"/>
                        </a:rPr>
                        <a:t>Window of attention captured requires 30 seconds of consistent viewing. </a:t>
                      </a:r>
                      <a:endParaRPr lang="en-US" sz="1400" b="0" kern="1200">
                        <a:solidFill>
                          <a:srgbClr val="1B1464"/>
                        </a:solidFill>
                        <a:latin typeface="Arial" panose="020B0604020202020204" pitchFamily="34" charset="0"/>
                        <a:ea typeface="+mn-ea"/>
                        <a:cs typeface="+mn-cs"/>
                      </a:endParaRPr>
                    </a:p>
                  </a:txBody>
                  <a:tcPr marL="9525" marR="9525" marT="9525" marB="0" anchor="ctr">
                    <a:solidFill>
                      <a:srgbClr val="E9EBF5"/>
                    </a:solidFill>
                  </a:tcPr>
                </a:tc>
                <a:tc>
                  <a:txBody>
                    <a:bodyPr/>
                    <a:lstStyle/>
                    <a:p>
                      <a:pPr marL="0" lvl="0" algn="ctr" defTabSz="914400" rtl="0" eaLnBrk="1" fontAlgn="b" latinLnBrk="0" hangingPunct="1">
                        <a:buNone/>
                      </a:pPr>
                      <a:r>
                        <a:rPr lang="en-US" sz="1400" b="0" kern="1200">
                          <a:solidFill>
                            <a:srgbClr val="1B1464"/>
                          </a:solidFill>
                          <a:latin typeface="Arial" panose="020B0604020202020204" pitchFamily="34" charset="0"/>
                          <a:ea typeface="+mn-ea"/>
                          <a:cs typeface="+mn-cs"/>
                        </a:rPr>
                        <a:t>Duration of session</a:t>
                      </a:r>
                    </a:p>
                  </a:txBody>
                  <a:tcPr marL="9525" marR="9525" marT="9525" marB="0" anchor="ctr">
                    <a:solidFill>
                      <a:srgbClr val="E9EBF5"/>
                    </a:solidFill>
                  </a:tcPr>
                </a:tc>
                <a:extLst>
                  <a:ext uri="{0D108BD9-81ED-4DB2-BD59-A6C34878D82A}">
                    <a16:rowId xmlns:a16="http://schemas.microsoft.com/office/drawing/2014/main" val="1629996487"/>
                  </a:ext>
                </a:extLst>
              </a:tr>
              <a:tr h="863263">
                <a:tc>
                  <a:txBody>
                    <a:bodyPr/>
                    <a:lstStyle/>
                    <a:p>
                      <a:pPr lvl="0" algn="ctr" fontAlgn="b"/>
                      <a:r>
                        <a:rPr lang="en-US" sz="1800" b="1" u="none" strike="noStrike" kern="1200">
                          <a:solidFill>
                            <a:srgbClr val="1B1464"/>
                          </a:solidFill>
                          <a:effectLst/>
                          <a:latin typeface="Arial" panose="020B0604020202020204" pitchFamily="34" charset="0"/>
                          <a:ea typeface="+mn-ea"/>
                          <a:cs typeface="+mn-cs"/>
                        </a:rPr>
                        <a:t> Session Length </a:t>
                      </a:r>
                    </a:p>
                  </a:txBody>
                  <a:tcPr marL="7144" marR="7144" marT="7144" marB="0" anchor="ctr">
                    <a:solidFill>
                      <a:srgbClr val="E9EB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u="none" strike="noStrike">
                          <a:solidFill>
                            <a:srgbClr val="1B1464"/>
                          </a:solidFill>
                          <a:effectLst/>
                          <a:latin typeface="Arial" panose="020B0604020202020204" pitchFamily="34" charset="0"/>
                        </a:rPr>
                        <a:t>Average viewing session grouped into 4 buckets based on length: super short – 0 minutes to 20 minutes; s</a:t>
                      </a:r>
                      <a:r>
                        <a:rPr lang="en-US" sz="1400">
                          <a:solidFill>
                            <a:srgbClr val="1B1464"/>
                          </a:solidFill>
                          <a:latin typeface="Arial" panose="020B0604020202020204" pitchFamily="34" charset="0"/>
                        </a:rPr>
                        <a:t>hort - 20 minutes to 84 minutes; medium - 84 minutes to 3 hours; long - 3+ hours. </a:t>
                      </a:r>
                      <a:r>
                        <a:rPr lang="en-US" sz="1400" b="0" u="none" strike="noStrike">
                          <a:solidFill>
                            <a:srgbClr val="1B1464"/>
                          </a:solidFill>
                          <a:effectLst/>
                          <a:latin typeface="Arial" panose="020B0604020202020204" pitchFamily="34" charset="0"/>
                        </a:rPr>
                        <a:t> </a:t>
                      </a:r>
                    </a:p>
                  </a:txBody>
                  <a:tcPr marT="0" marB="0" anchor="ctr">
                    <a:solidFill>
                      <a:srgbClr val="E9EBF5"/>
                    </a:solidFill>
                  </a:tcPr>
                </a:tc>
                <a:tc>
                  <a:txBody>
                    <a:bodyPr/>
                    <a:lstStyle/>
                    <a:p>
                      <a:pPr marL="0" lvl="0" algn="ctr" defTabSz="914400" rtl="0" eaLnBrk="1" fontAlgn="b" latinLnBrk="0" hangingPunct="1">
                        <a:buNone/>
                      </a:pPr>
                      <a:r>
                        <a:rPr lang="en-US" sz="1400" b="0" kern="1200">
                          <a:solidFill>
                            <a:srgbClr val="1B1464"/>
                          </a:solidFill>
                          <a:latin typeface="Arial" panose="020B0604020202020204" pitchFamily="34" charset="0"/>
                          <a:ea typeface="+mn-ea"/>
                          <a:cs typeface="+mn-cs"/>
                        </a:rPr>
                        <a:t>Duration of session</a:t>
                      </a:r>
                    </a:p>
                  </a:txBody>
                  <a:tcPr marL="9525" marR="9525" marT="9525" marB="0" anchor="ctr">
                    <a:solidFill>
                      <a:srgbClr val="E9EBF5"/>
                    </a:solidFill>
                  </a:tcPr>
                </a:tc>
                <a:extLst>
                  <a:ext uri="{0D108BD9-81ED-4DB2-BD59-A6C34878D82A}">
                    <a16:rowId xmlns:a16="http://schemas.microsoft.com/office/drawing/2014/main" val="3209236890"/>
                  </a:ext>
                </a:extLst>
              </a:tr>
            </a:tbl>
          </a:graphicData>
        </a:graphic>
      </p:graphicFrame>
      <p:sp>
        <p:nvSpPr>
          <p:cNvPr id="3" name="Rectangle 2">
            <a:extLst>
              <a:ext uri="{FF2B5EF4-FFF2-40B4-BE49-F238E27FC236}">
                <a16:creationId xmlns:a16="http://schemas.microsoft.com/office/drawing/2014/main" id="{AECD3705-372E-1B97-8AF8-F864A326DEDF}"/>
              </a:ext>
            </a:extLst>
          </p:cNvPr>
          <p:cNvSpPr/>
          <p:nvPr/>
        </p:nvSpPr>
        <p:spPr>
          <a:xfrm>
            <a:off x="238538" y="435951"/>
            <a:ext cx="11772487" cy="523220"/>
          </a:xfrm>
          <a:prstGeom prst="rect">
            <a:avLst/>
          </a:prstGeom>
        </p:spPr>
        <p:txBody>
          <a:bodyPr wrap="square">
            <a:spAutoFit/>
          </a:bodyPr>
          <a:lstStyle/>
          <a:p>
            <a:pPr>
              <a:defRPr/>
            </a:pPr>
            <a:r>
              <a:rPr lang="en-US" sz="2800" b="1">
                <a:solidFill>
                  <a:srgbClr val="1B1464"/>
                </a:solidFill>
                <a:latin typeface="Arial" panose="020B0604020202020204" pitchFamily="34" charset="0"/>
              </a:rPr>
              <a:t>Data Cuts – </a:t>
            </a:r>
            <a:r>
              <a:rPr lang="en-US" sz="2800" b="1" i="1">
                <a:solidFill>
                  <a:srgbClr val="1B1464"/>
                </a:solidFill>
                <a:latin typeface="Arial" panose="020B0604020202020204" pitchFamily="34" charset="0"/>
              </a:rPr>
              <a:t>Metric Guide</a:t>
            </a:r>
            <a:endParaRPr lang="en-US" sz="2800" b="1">
              <a:solidFill>
                <a:srgbClr val="1B1464"/>
              </a:solidFill>
              <a:latin typeface="Arial" panose="020B0604020202020204" pitchFamily="34" charset="0"/>
            </a:endParaRPr>
          </a:p>
        </p:txBody>
      </p:sp>
      <p:sp>
        <p:nvSpPr>
          <p:cNvPr id="2" name="Rectangle 1">
            <a:extLst>
              <a:ext uri="{FF2B5EF4-FFF2-40B4-BE49-F238E27FC236}">
                <a16:creationId xmlns:a16="http://schemas.microsoft.com/office/drawing/2014/main" id="{973FF061-5139-76F5-AB3D-9A7358F5DD68}"/>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0803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11F4C1E5-D346-2301-57F3-7634FF4DBF3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244C929-819F-C72E-B0B0-0F6934BE3632}"/>
              </a:ext>
            </a:extLst>
          </p:cNvPr>
          <p:cNvSpPr/>
          <p:nvPr/>
        </p:nvSpPr>
        <p:spPr>
          <a:xfrm>
            <a:off x="167639" y="456111"/>
            <a:ext cx="11856720" cy="892552"/>
          </a:xfrm>
          <a:prstGeom prst="rect">
            <a:avLst/>
          </a:prstGeom>
        </p:spPr>
        <p:txBody>
          <a:bodyPr wrap="square">
            <a:spAutoFit/>
          </a:bodyPr>
          <a:lstStyle/>
          <a:p>
            <a:pPr lvl="0">
              <a:defRPr/>
            </a:pPr>
            <a:r>
              <a:rPr lang="en-US" sz="2600" b="1">
                <a:solidFill>
                  <a:schemeClr val="bg1"/>
                </a:solidFill>
                <a:latin typeface="Arial" panose="020B0604020202020204" pitchFamily="34" charset="0"/>
                <a:ea typeface="Calibri" panose="020F0502020204030204" pitchFamily="34" charset="0"/>
                <a:cs typeface="Arial" panose="020B0604020202020204" pitchFamily="34" charset="0"/>
              </a:rPr>
              <a:t>Premium Video Platforms are where collective viewership creates </a:t>
            </a:r>
            <a:r>
              <a:rPr lang="en-US" sz="2600" b="1">
                <a:solidFill>
                  <a:srgbClr val="00C4F6"/>
                </a:solidFill>
                <a:latin typeface="Arial" panose="020B0604020202020204" pitchFamily="34" charset="0"/>
                <a:ea typeface="Calibri" panose="020F0502020204030204" pitchFamily="34" charset="0"/>
                <a:cs typeface="Arial" panose="020B0604020202020204" pitchFamily="34" charset="0"/>
              </a:rPr>
              <a:t>household value for marketers </a:t>
            </a:r>
            <a:r>
              <a:rPr lang="en-US" sz="2600" b="1">
                <a:solidFill>
                  <a:schemeClr val="bg1"/>
                </a:solidFill>
                <a:latin typeface="Arial" panose="020B0604020202020204" pitchFamily="34" charset="0"/>
                <a:ea typeface="Calibri" panose="020F0502020204030204" pitchFamily="34" charset="0"/>
                <a:cs typeface="Arial" panose="020B0604020202020204" pitchFamily="34" charset="0"/>
              </a:rPr>
              <a:t>through multi-viewer engagement</a:t>
            </a:r>
            <a:endParaRPr lang="en-US" sz="2600" b="1">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2ECB99F-206E-D901-1D08-A583233E45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C8602AD5-D374-41FA-5BC8-A5FBF661A7B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8B1DC7B-BBD5-AC39-0E15-9883541100B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a:t>
            </a:r>
          </a:p>
        </p:txBody>
      </p:sp>
      <p:sp>
        <p:nvSpPr>
          <p:cNvPr id="6" name="Rounded Rectangle 80">
            <a:extLst>
              <a:ext uri="{FF2B5EF4-FFF2-40B4-BE49-F238E27FC236}">
                <a16:creationId xmlns:a16="http://schemas.microsoft.com/office/drawing/2014/main" id="{D9BA0854-2142-A463-366A-067C60A32C47}"/>
              </a:ext>
            </a:extLst>
          </p:cNvPr>
          <p:cNvSpPr/>
          <p:nvPr/>
        </p:nvSpPr>
        <p:spPr>
          <a:xfrm>
            <a:off x="372014" y="2265997"/>
            <a:ext cx="3434176" cy="3205742"/>
          </a:xfrm>
          <a:prstGeom prst="roundRect">
            <a:avLst>
              <a:gd name="adj" fmla="val 6650"/>
            </a:avLst>
          </a:prstGeom>
          <a:solidFill>
            <a:srgbClr val="00C4F6"/>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Rounded Rectangle 80">
            <a:extLst>
              <a:ext uri="{FF2B5EF4-FFF2-40B4-BE49-F238E27FC236}">
                <a16:creationId xmlns:a16="http://schemas.microsoft.com/office/drawing/2014/main" id="{8C245897-4BD9-5D74-DDA8-4EA43F4E0EAA}"/>
              </a:ext>
            </a:extLst>
          </p:cNvPr>
          <p:cNvSpPr/>
          <p:nvPr/>
        </p:nvSpPr>
        <p:spPr>
          <a:xfrm>
            <a:off x="4378912" y="2265997"/>
            <a:ext cx="3434176" cy="3205742"/>
          </a:xfrm>
          <a:prstGeom prst="roundRect">
            <a:avLst>
              <a:gd name="adj" fmla="val 6650"/>
            </a:avLst>
          </a:prstGeom>
          <a:solidFill>
            <a:srgbClr val="E2E8F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1600">
              <a:solidFill>
                <a:prstClr val="white"/>
              </a:solidFill>
              <a:latin typeface="Arial" panose="020B0604020202020204" pitchFamily="34" charset="0"/>
              <a:cs typeface="Arial" panose="020B0604020202020204" pitchFamily="34" charset="0"/>
            </a:endParaRPr>
          </a:p>
        </p:txBody>
      </p:sp>
      <p:sp>
        <p:nvSpPr>
          <p:cNvPr id="13" name="Rounded Rectangle 80">
            <a:extLst>
              <a:ext uri="{FF2B5EF4-FFF2-40B4-BE49-F238E27FC236}">
                <a16:creationId xmlns:a16="http://schemas.microsoft.com/office/drawing/2014/main" id="{2B7953CE-1B81-C3D1-9230-E7F4B60D02A2}"/>
              </a:ext>
            </a:extLst>
          </p:cNvPr>
          <p:cNvSpPr/>
          <p:nvPr/>
        </p:nvSpPr>
        <p:spPr>
          <a:xfrm>
            <a:off x="8385810" y="2245301"/>
            <a:ext cx="3434176" cy="3205742"/>
          </a:xfrm>
          <a:prstGeom prst="roundRect">
            <a:avLst>
              <a:gd name="adj" fmla="val 6650"/>
            </a:avLst>
          </a:prstGeom>
          <a:solidFill>
            <a:srgbClr val="E2E8F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1600">
              <a:solidFill>
                <a:prstClr val="whit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C98033D-61E6-A603-13B4-38F0677BB18E}"/>
              </a:ext>
            </a:extLst>
          </p:cNvPr>
          <p:cNvSpPr txBox="1"/>
          <p:nvPr/>
        </p:nvSpPr>
        <p:spPr>
          <a:xfrm>
            <a:off x="621282" y="3848172"/>
            <a:ext cx="2931256" cy="1200329"/>
          </a:xfrm>
          <a:prstGeom prst="rect">
            <a:avLst/>
          </a:prstGeom>
          <a:noFill/>
        </p:spPr>
        <p:txBody>
          <a:bodyPr wrap="square" rtlCol="0">
            <a:spAutoFit/>
          </a:bodyPr>
          <a:lstStyle/>
          <a:p>
            <a:pPr algn="ctr"/>
            <a:r>
              <a:rPr lang="en-US" sz="2400" b="1">
                <a:solidFill>
                  <a:srgbClr val="1B1464"/>
                </a:solidFill>
                <a:latin typeface="Arial" panose="020B0604020202020204" pitchFamily="34" charset="0"/>
                <a:cs typeface="Arial" panose="020B0604020202020204" pitchFamily="34" charset="0"/>
              </a:rPr>
              <a:t>Household Value Lives on Premium Video Platforms</a:t>
            </a:r>
          </a:p>
        </p:txBody>
      </p:sp>
      <p:pic>
        <p:nvPicPr>
          <p:cNvPr id="24" name="Picture 23" descr="A group of people sitting in a room with a television&#10;&#10;AI-generated content may be incorrect.">
            <a:extLst>
              <a:ext uri="{FF2B5EF4-FFF2-40B4-BE49-F238E27FC236}">
                <a16:creationId xmlns:a16="http://schemas.microsoft.com/office/drawing/2014/main" id="{183A72C5-A359-8F45-F87E-996F6018C6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8938" y="2493471"/>
            <a:ext cx="1200329" cy="1200329"/>
          </a:xfrm>
          <a:prstGeom prst="rect">
            <a:avLst/>
          </a:prstGeom>
        </p:spPr>
      </p:pic>
      <p:pic>
        <p:nvPicPr>
          <p:cNvPr id="28" name="Picture 27" descr="A magnifying glass with graph and graph&#10;&#10;AI-generated content may be incorrect.">
            <a:extLst>
              <a:ext uri="{FF2B5EF4-FFF2-40B4-BE49-F238E27FC236}">
                <a16:creationId xmlns:a16="http://schemas.microsoft.com/office/drawing/2014/main" id="{0DBED92D-7307-435C-6BE5-FD17D79B99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2733" y="2522778"/>
            <a:ext cx="1200329" cy="1200329"/>
          </a:xfrm>
          <a:prstGeom prst="rect">
            <a:avLst/>
          </a:prstGeom>
        </p:spPr>
      </p:pic>
      <p:sp>
        <p:nvSpPr>
          <p:cNvPr id="29" name="TextBox 28">
            <a:extLst>
              <a:ext uri="{FF2B5EF4-FFF2-40B4-BE49-F238E27FC236}">
                <a16:creationId xmlns:a16="http://schemas.microsoft.com/office/drawing/2014/main" id="{95F53A35-040C-E1EB-E71E-846DF79560B0}"/>
              </a:ext>
            </a:extLst>
          </p:cNvPr>
          <p:cNvSpPr txBox="1"/>
          <p:nvPr/>
        </p:nvSpPr>
        <p:spPr>
          <a:xfrm>
            <a:off x="8385810" y="3820318"/>
            <a:ext cx="3434176" cy="1569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defPPr>
              <a:defRPr lang="en-US"/>
            </a:defPPr>
            <a:lvl1pPr algn="ctr">
              <a:defRPr sz="2400" b="1">
                <a:solidFill>
                  <a:srgbClr val="ACBDCE"/>
                </a:solidFill>
                <a:latin typeface="Helvetica" panose="020B040302020202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rial" panose="020B0604020202020204" pitchFamily="34" charset="0"/>
                <a:cs typeface="Arial" panose="020B0604020202020204" pitchFamily="34" charset="0"/>
              </a:rPr>
              <a:t>Brand Impact Thrives Across Premium Video Platform Session Lengths</a:t>
            </a:r>
          </a:p>
        </p:txBody>
      </p:sp>
      <p:sp>
        <p:nvSpPr>
          <p:cNvPr id="30" name="TextBox 29">
            <a:extLst>
              <a:ext uri="{FF2B5EF4-FFF2-40B4-BE49-F238E27FC236}">
                <a16:creationId xmlns:a16="http://schemas.microsoft.com/office/drawing/2014/main" id="{37334AB3-64C2-0499-7031-A079EEB2E15A}"/>
              </a:ext>
            </a:extLst>
          </p:cNvPr>
          <p:cNvSpPr txBox="1"/>
          <p:nvPr/>
        </p:nvSpPr>
        <p:spPr>
          <a:xfrm>
            <a:off x="4627855" y="3820318"/>
            <a:ext cx="2936288" cy="156966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defPPr>
              <a:defRPr lang="en-US"/>
            </a:defPPr>
            <a:lvl1pPr algn="ctr">
              <a:defRPr sz="2400" b="1">
                <a:solidFill>
                  <a:srgbClr val="ACBDCE"/>
                </a:solidFill>
                <a:latin typeface="Helvetica" panose="020B040302020202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Arial" panose="020B0604020202020204" pitchFamily="34" charset="0"/>
                <a:cs typeface="Arial" panose="020B0604020202020204" pitchFamily="34" charset="0"/>
              </a:rPr>
              <a:t>Premium Video Platforms Drive Consistent Attention</a:t>
            </a:r>
          </a:p>
        </p:txBody>
      </p:sp>
      <p:pic>
        <p:nvPicPr>
          <p:cNvPr id="32" name="Picture 31" descr="A light bulb with a brain inside&#10;&#10;AI-generated content may be incorrect.">
            <a:extLst>
              <a:ext uri="{FF2B5EF4-FFF2-40B4-BE49-F238E27FC236}">
                <a16:creationId xmlns:a16="http://schemas.microsoft.com/office/drawing/2014/main" id="{879FE036-2B68-54BC-CBCD-FCEC2091E8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95834" y="2522778"/>
            <a:ext cx="1200329" cy="1200329"/>
          </a:xfrm>
          <a:prstGeom prst="rect">
            <a:avLst/>
          </a:prstGeom>
        </p:spPr>
      </p:pic>
    </p:spTree>
    <p:extLst>
      <p:ext uri="{BB962C8B-B14F-4D97-AF65-F5344CB8AC3E}">
        <p14:creationId xmlns:p14="http://schemas.microsoft.com/office/powerpoint/2010/main" val="2703958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9ECE9-2496-91BF-CEA3-B0BA55A7ADC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893DE228-9355-9EA8-2315-53A040030F6C}"/>
              </a:ext>
            </a:extLst>
          </p:cNvPr>
          <p:cNvSpPr>
            <a:spLocks/>
          </p:cNvSpPr>
          <p:nvPr/>
        </p:nvSpPr>
        <p:spPr>
          <a:xfrm>
            <a:off x="0" y="1698993"/>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5B8FD60-5C9C-E7F0-02BF-015B2FDFC025}"/>
              </a:ext>
            </a:extLst>
          </p:cNvPr>
          <p:cNvSpPr/>
          <p:nvPr/>
        </p:nvSpPr>
        <p:spPr>
          <a:xfrm>
            <a:off x="238538" y="435951"/>
            <a:ext cx="117724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mn-ea"/>
                <a:cs typeface="+mn-cs"/>
              </a:rPr>
              <a:t>Co-viewing creates unique opportunities for audience engagement and Premium </a:t>
            </a:r>
            <a:r>
              <a:rPr lang="en-US" sz="2600" b="1">
                <a:solidFill>
                  <a:srgbClr val="002060"/>
                </a:solidFill>
                <a:latin typeface="Helvetica" panose="020B0604020202020204" pitchFamily="34" charset="0"/>
              </a:rPr>
              <a:t>Video Platforms </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mn-ea"/>
                <a:cs typeface="+mn-cs"/>
              </a:rPr>
              <a:t>are where that's most likely to happen</a:t>
            </a:r>
          </a:p>
        </p:txBody>
      </p:sp>
      <p:pic>
        <p:nvPicPr>
          <p:cNvPr id="4" name="Picture 3">
            <a:extLst>
              <a:ext uri="{FF2B5EF4-FFF2-40B4-BE49-F238E27FC236}">
                <a16:creationId xmlns:a16="http://schemas.microsoft.com/office/drawing/2014/main" id="{397688FE-46CF-C13A-898C-79C9F56E498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90827" y="6519043"/>
            <a:ext cx="11708793" cy="350107"/>
          </a:xfrm>
          <a:prstGeom prst="rect">
            <a:avLst/>
          </a:prstGeom>
        </p:spPr>
      </p:pic>
      <p:sp>
        <p:nvSpPr>
          <p:cNvPr id="5" name="Slide Number Placeholder 5">
            <a:extLst>
              <a:ext uri="{FF2B5EF4-FFF2-40B4-BE49-F238E27FC236}">
                <a16:creationId xmlns:a16="http://schemas.microsoft.com/office/drawing/2014/main" id="{1EA56264-6128-FA42-1C14-FF1080A4FACA}"/>
              </a:ext>
            </a:extLst>
          </p:cNvPr>
          <p:cNvSpPr txBox="1">
            <a:spLocks/>
          </p:cNvSpPr>
          <p:nvPr/>
        </p:nvSpPr>
        <p:spPr>
          <a:xfrm>
            <a:off x="51133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0E5943A-4346-9B19-FF4E-E7EC6AAAF02E}"/>
              </a:ext>
            </a:extLst>
          </p:cNvPr>
          <p:cNvSpPr/>
          <p:nvPr/>
        </p:nvSpPr>
        <p:spPr>
          <a:xfrm>
            <a:off x="49082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3" name="Rectangle 2">
            <a:extLst>
              <a:ext uri="{FF2B5EF4-FFF2-40B4-BE49-F238E27FC236}">
                <a16:creationId xmlns:a16="http://schemas.microsoft.com/office/drawing/2014/main" id="{29E25DA6-F3DF-041D-0CB5-D3228E5747EF}"/>
              </a:ext>
            </a:extLst>
          </p:cNvPr>
          <p:cNvSpPr>
            <a:spLocks/>
          </p:cNvSpPr>
          <p:nvPr/>
        </p:nvSpPr>
        <p:spPr>
          <a:xfrm>
            <a:off x="6337604" y="1698350"/>
            <a:ext cx="5854396" cy="489161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nvGrpSpPr>
          <p:cNvPr id="8" name="Group 7">
            <a:extLst>
              <a:ext uri="{FF2B5EF4-FFF2-40B4-BE49-F238E27FC236}">
                <a16:creationId xmlns:a16="http://schemas.microsoft.com/office/drawing/2014/main" id="{9F45146E-27DF-CF8A-E9C7-A1AF7D9D4D85}"/>
              </a:ext>
            </a:extLst>
          </p:cNvPr>
          <p:cNvGrpSpPr/>
          <p:nvPr/>
        </p:nvGrpSpPr>
        <p:grpSpPr>
          <a:xfrm>
            <a:off x="6717725" y="2452677"/>
            <a:ext cx="5094154" cy="2806739"/>
            <a:chOff x="2465707" y="1659890"/>
            <a:chExt cx="9148529" cy="3059401"/>
          </a:xfrm>
        </p:grpSpPr>
        <p:sp>
          <p:nvSpPr>
            <p:cNvPr id="10" name="Speech Bubble: Rectangle 40">
              <a:extLst>
                <a:ext uri="{FF2B5EF4-FFF2-40B4-BE49-F238E27FC236}">
                  <a16:creationId xmlns:a16="http://schemas.microsoft.com/office/drawing/2014/main" id="{046972AD-8B7C-C58F-5B7A-318EF8402B48}"/>
                </a:ext>
              </a:extLst>
            </p:cNvPr>
            <p:cNvSpPr/>
            <p:nvPr/>
          </p:nvSpPr>
          <p:spPr>
            <a:xfrm>
              <a:off x="2465707" y="1659890"/>
              <a:ext cx="9138574" cy="3059401"/>
            </a:xfrm>
            <a:prstGeom prst="wedgeRectCallout">
              <a:avLst>
                <a:gd name="adj1" fmla="val -10809"/>
                <a:gd name="adj2" fmla="val 60978"/>
              </a:avLst>
            </a:prstGeom>
            <a:solidFill>
              <a:schemeClr val="bg1"/>
            </a:solidFill>
            <a:ln w="38100">
              <a:solidFill>
                <a:srgbClr val="00C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A210DC-D45E-1129-F1DC-4A265867AABE}"/>
                </a:ext>
              </a:extLst>
            </p:cNvPr>
            <p:cNvSpPr/>
            <p:nvPr/>
          </p:nvSpPr>
          <p:spPr>
            <a:xfrm>
              <a:off x="2475663" y="2056517"/>
              <a:ext cx="9138573" cy="5355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grpSp>
      <p:sp>
        <p:nvSpPr>
          <p:cNvPr id="13" name="Rectangle 2">
            <a:extLst>
              <a:ext uri="{FF2B5EF4-FFF2-40B4-BE49-F238E27FC236}">
                <a16:creationId xmlns:a16="http://schemas.microsoft.com/office/drawing/2014/main" id="{7BCC1303-5C43-2079-2787-F28C982500AE}"/>
              </a:ext>
            </a:extLst>
          </p:cNvPr>
          <p:cNvSpPr>
            <a:spLocks noChangeArrowheads="1"/>
          </p:cNvSpPr>
          <p:nvPr/>
        </p:nvSpPr>
        <p:spPr bwMode="auto">
          <a:xfrm>
            <a:off x="6872122" y="2791545"/>
            <a:ext cx="478536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000">
                <a:solidFill>
                  <a:srgbClr val="1B1464"/>
                </a:solidFill>
                <a:latin typeface="Helvetica" pitchFamily="2" charset="0"/>
              </a:rPr>
              <a:t>“</a:t>
            </a:r>
            <a:r>
              <a:rPr lang="en-US" sz="2000" b="1">
                <a:solidFill>
                  <a:srgbClr val="00C4F6"/>
                </a:solidFill>
                <a:latin typeface="Helvetica" pitchFamily="2" charset="0"/>
              </a:rPr>
              <a:t>Co-viewing leads to deeper engagement with ads and, as a result, higher performance</a:t>
            </a:r>
            <a:r>
              <a:rPr lang="en-US" sz="2000">
                <a:solidFill>
                  <a:srgbClr val="1B1464"/>
                </a:solidFill>
                <a:latin typeface="Helvetica" pitchFamily="2" charset="0"/>
              </a:rPr>
              <a:t>...ultimately, when family members are in a room watching together, </a:t>
            </a:r>
            <a:r>
              <a:rPr lang="en-US" sz="2000" b="1">
                <a:solidFill>
                  <a:srgbClr val="00C4F6"/>
                </a:solidFill>
                <a:latin typeface="Helvetica" pitchFamily="2" charset="0"/>
              </a:rPr>
              <a:t>it increases their attention</a:t>
            </a:r>
            <a:r>
              <a:rPr lang="en-US" sz="2000">
                <a:solidFill>
                  <a:srgbClr val="1B1464"/>
                </a:solidFill>
                <a:latin typeface="Helvetica" pitchFamily="2" charset="0"/>
              </a:rPr>
              <a:t>,</a:t>
            </a:r>
            <a:r>
              <a:rPr lang="en-US" sz="2000" b="1">
                <a:solidFill>
                  <a:srgbClr val="00C4F6"/>
                </a:solidFill>
                <a:latin typeface="Helvetica" pitchFamily="2" charset="0"/>
              </a:rPr>
              <a:t> not just for programming, but for advertising</a:t>
            </a:r>
            <a:r>
              <a:rPr lang="en-US" sz="2000">
                <a:solidFill>
                  <a:srgbClr val="1B1464"/>
                </a:solidFill>
                <a:latin typeface="Helvetica" pitchFamily="2" charset="0"/>
              </a:rPr>
              <a:t>, as well.”</a:t>
            </a:r>
            <a:endParaRPr kumimoji="0" lang="en-US" altLang="en-US" sz="2000" i="0" u="none" strike="noStrike" cap="none" normalizeH="0" baseline="0">
              <a:ln>
                <a:noFill/>
              </a:ln>
              <a:solidFill>
                <a:srgbClr val="1B1464"/>
              </a:solidFill>
              <a:effectLst/>
              <a:latin typeface="Helvetica" pitchFamily="2" charset="0"/>
            </a:endParaRPr>
          </a:p>
        </p:txBody>
      </p:sp>
      <p:sp>
        <p:nvSpPr>
          <p:cNvPr id="14" name="TextBox 13">
            <a:extLst>
              <a:ext uri="{FF2B5EF4-FFF2-40B4-BE49-F238E27FC236}">
                <a16:creationId xmlns:a16="http://schemas.microsoft.com/office/drawing/2014/main" id="{DD5D73E6-889B-556D-5B5C-26686E8AA151}"/>
              </a:ext>
            </a:extLst>
          </p:cNvPr>
          <p:cNvSpPr txBox="1"/>
          <p:nvPr/>
        </p:nvSpPr>
        <p:spPr>
          <a:xfrm>
            <a:off x="8093856" y="5583504"/>
            <a:ext cx="2986279" cy="646331"/>
          </a:xfrm>
          <a:prstGeom prst="rect">
            <a:avLst/>
          </a:prstGeom>
          <a:noFill/>
          <a:ln>
            <a:noFill/>
          </a:ln>
        </p:spPr>
        <p:txBody>
          <a:bodyPr wrap="square" rtlCol="0">
            <a:spAutoFit/>
          </a:bodyPr>
          <a:lstStyle/>
          <a:p>
            <a:pPr algn="ctr"/>
            <a:r>
              <a:rPr lang="en-US" sz="2000" b="1">
                <a:solidFill>
                  <a:srgbClr val="00C4F6"/>
                </a:solidFill>
                <a:latin typeface="Helvetica" pitchFamily="2" charset="0"/>
              </a:rPr>
              <a:t>Vikrant Mathur</a:t>
            </a:r>
            <a:br>
              <a:rPr lang="en-US" b="1">
                <a:solidFill>
                  <a:srgbClr val="00C4F6"/>
                </a:solidFill>
                <a:latin typeface="Helvetica" pitchFamily="2" charset="0"/>
              </a:rPr>
            </a:br>
            <a:r>
              <a:rPr lang="en-US" sz="1600">
                <a:solidFill>
                  <a:schemeClr val="bg1"/>
                </a:solidFill>
                <a:latin typeface="Helvetica" pitchFamily="2" charset="0"/>
              </a:rPr>
              <a:t>Co-Founder, Future Today</a:t>
            </a:r>
            <a:endParaRPr lang="en-US">
              <a:solidFill>
                <a:schemeClr val="bg1"/>
              </a:solidFill>
              <a:latin typeface="Helvetica" pitchFamily="2" charset="0"/>
            </a:endParaRPr>
          </a:p>
        </p:txBody>
      </p:sp>
      <p:sp>
        <p:nvSpPr>
          <p:cNvPr id="23" name="TextBox 22">
            <a:extLst>
              <a:ext uri="{FF2B5EF4-FFF2-40B4-BE49-F238E27FC236}">
                <a16:creationId xmlns:a16="http://schemas.microsoft.com/office/drawing/2014/main" id="{9D0241FB-86A3-FDEC-9F82-8808B53F2836}"/>
              </a:ext>
            </a:extLst>
          </p:cNvPr>
          <p:cNvSpPr txBox="1"/>
          <p:nvPr/>
        </p:nvSpPr>
        <p:spPr>
          <a:xfrm>
            <a:off x="2245375" y="2266942"/>
            <a:ext cx="3609022" cy="1200329"/>
          </a:xfrm>
          <a:prstGeom prst="rect">
            <a:avLst/>
          </a:prstGeom>
          <a:noFill/>
        </p:spPr>
        <p:txBody>
          <a:bodyPr wrap="square" rtlCol="0">
            <a:spAutoFit/>
          </a:bodyPr>
          <a:lstStyle/>
          <a:p>
            <a:r>
              <a:rPr lang="en-US" sz="3600" b="1">
                <a:solidFill>
                  <a:srgbClr val="1B1464"/>
                </a:solidFill>
                <a:latin typeface="Helvetica" pitchFamily="2" charset="0"/>
              </a:rPr>
              <a:t>What is </a:t>
            </a:r>
          </a:p>
          <a:p>
            <a:r>
              <a:rPr lang="en-US" sz="3600" b="1">
                <a:solidFill>
                  <a:srgbClr val="00C4F6"/>
                </a:solidFill>
                <a:latin typeface="Helvetica" pitchFamily="2" charset="0"/>
              </a:rPr>
              <a:t>‘Co-viewing’?</a:t>
            </a:r>
          </a:p>
        </p:txBody>
      </p:sp>
      <p:sp>
        <p:nvSpPr>
          <p:cNvPr id="25" name="TextBox 24">
            <a:extLst>
              <a:ext uri="{FF2B5EF4-FFF2-40B4-BE49-F238E27FC236}">
                <a16:creationId xmlns:a16="http://schemas.microsoft.com/office/drawing/2014/main" id="{4949C30D-0C67-C764-6E9B-4AD313090320}"/>
              </a:ext>
            </a:extLst>
          </p:cNvPr>
          <p:cNvSpPr txBox="1"/>
          <p:nvPr/>
        </p:nvSpPr>
        <p:spPr>
          <a:xfrm>
            <a:off x="694354" y="3629829"/>
            <a:ext cx="4792792" cy="1754326"/>
          </a:xfrm>
          <a:prstGeom prst="rect">
            <a:avLst/>
          </a:prstGeom>
          <a:noFill/>
        </p:spPr>
        <p:txBody>
          <a:bodyPr wrap="square" lIns="91440" tIns="45720" rIns="91440" bIns="45720" anchor="t">
            <a:spAutoFit/>
          </a:bodyPr>
          <a:lstStyle/>
          <a:p>
            <a:pPr fontAlgn="ctr"/>
            <a:r>
              <a:rPr lang="en-US">
                <a:solidFill>
                  <a:srgbClr val="1B1464"/>
                </a:solidFill>
                <a:latin typeface="Helvetica" pitchFamily="2" charset="0"/>
              </a:rPr>
              <a:t>The </a:t>
            </a:r>
            <a:r>
              <a:rPr lang="en-US" b="1">
                <a:solidFill>
                  <a:srgbClr val="1B1464"/>
                </a:solidFill>
                <a:latin typeface="Helvetica" pitchFamily="2" charset="0"/>
              </a:rPr>
              <a:t>proportion of viewing</a:t>
            </a:r>
            <a:r>
              <a:rPr lang="en-US">
                <a:solidFill>
                  <a:srgbClr val="1B1464"/>
                </a:solidFill>
                <a:latin typeface="Helvetica" pitchFamily="2" charset="0"/>
              </a:rPr>
              <a:t> where </a:t>
            </a:r>
            <a:r>
              <a:rPr lang="en-US" b="1">
                <a:solidFill>
                  <a:srgbClr val="00C4F6"/>
                </a:solidFill>
                <a:latin typeface="Helvetica" pitchFamily="2" charset="0"/>
              </a:rPr>
              <a:t>2 or more viewers</a:t>
            </a:r>
            <a:r>
              <a:rPr lang="en-US">
                <a:solidFill>
                  <a:srgbClr val="1B1464"/>
                </a:solidFill>
                <a:latin typeface="Helvetica" pitchFamily="2" charset="0"/>
              </a:rPr>
              <a:t> have </a:t>
            </a:r>
            <a:r>
              <a:rPr lang="en-US" b="1">
                <a:solidFill>
                  <a:srgbClr val="00C4F6"/>
                </a:solidFill>
                <a:latin typeface="Helvetica" pitchFamily="2" charset="0"/>
              </a:rPr>
              <a:t>overlapping *active viewing sessions</a:t>
            </a:r>
            <a:r>
              <a:rPr lang="en-US" b="1">
                <a:solidFill>
                  <a:srgbClr val="1B1464"/>
                </a:solidFill>
                <a:latin typeface="Helvetica" pitchFamily="2" charset="0"/>
              </a:rPr>
              <a:t> for</a:t>
            </a:r>
            <a:r>
              <a:rPr lang="en-US">
                <a:solidFill>
                  <a:srgbClr val="1B1464"/>
                </a:solidFill>
                <a:latin typeface="Helvetica" pitchFamily="2" charset="0"/>
              </a:rPr>
              <a:t> </a:t>
            </a:r>
            <a:r>
              <a:rPr lang="en-US" b="1">
                <a:solidFill>
                  <a:srgbClr val="1B1464"/>
                </a:solidFill>
                <a:latin typeface="Helvetica" pitchFamily="2" charset="0"/>
              </a:rPr>
              <a:t>at least 5 minutes.</a:t>
            </a:r>
          </a:p>
          <a:p>
            <a:pPr fontAlgn="ctr"/>
            <a:endParaRPr lang="en-US" sz="800">
              <a:solidFill>
                <a:srgbClr val="1B1464"/>
              </a:solidFill>
              <a:latin typeface="Helvetica"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 100 Co-viewing factor indicates 2 or more viewers are watching together for the full viewing session.</a:t>
            </a:r>
            <a:endParaRPr kumimoji="0" lang="en-US" sz="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fontAlgn="ctr"/>
            <a:endParaRPr lang="en-US">
              <a:solidFill>
                <a:srgbClr val="1B1464"/>
              </a:solidFill>
              <a:latin typeface="Helvetica" pitchFamily="2" charset="0"/>
            </a:endParaRPr>
          </a:p>
        </p:txBody>
      </p:sp>
      <p:pic>
        <p:nvPicPr>
          <p:cNvPr id="29" name="Picture 28" descr="A couple sitting on a couch&#10;&#10;AI-generated content may be incorrect.">
            <a:extLst>
              <a:ext uri="{FF2B5EF4-FFF2-40B4-BE49-F238E27FC236}">
                <a16:creationId xmlns:a16="http://schemas.microsoft.com/office/drawing/2014/main" id="{84C1373B-750D-291A-ACDD-4EF7F752FD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586" y="2113836"/>
            <a:ext cx="1402168" cy="1402168"/>
          </a:xfrm>
          <a:prstGeom prst="rect">
            <a:avLst/>
          </a:prstGeom>
        </p:spPr>
      </p:pic>
      <p:sp>
        <p:nvSpPr>
          <p:cNvPr id="28" name="TextBox 27">
            <a:extLst>
              <a:ext uri="{FF2B5EF4-FFF2-40B4-BE49-F238E27FC236}">
                <a16:creationId xmlns:a16="http://schemas.microsoft.com/office/drawing/2014/main" id="{19172230-91E2-A9BB-FD4E-0AD3BBA5D877}"/>
              </a:ext>
            </a:extLst>
          </p:cNvPr>
          <p:cNvSpPr txBox="1"/>
          <p:nvPr/>
        </p:nvSpPr>
        <p:spPr>
          <a:xfrm>
            <a:off x="472440" y="6170326"/>
            <a:ext cx="5819992" cy="338554"/>
          </a:xfrm>
          <a:prstGeom prst="rect">
            <a:avLst/>
          </a:prstGeom>
          <a:noFill/>
        </p:spPr>
        <p:txBody>
          <a:bodyPr wrap="square" rtlCol="0">
            <a:spAutoFit/>
          </a:bodyPr>
          <a:lstStyle>
            <a:defPPr>
              <a:defRPr lang="en-US"/>
            </a:defPPr>
            <a:lvl1pPr>
              <a:defRPr sz="800">
                <a:solidFill>
                  <a:srgbClr val="1B1464"/>
                </a:solidFill>
                <a:latin typeface="Helvetica" pitchFamily="2" charset="0"/>
              </a:defRPr>
            </a:lvl1pPr>
          </a:lstStyle>
          <a:p>
            <a:r>
              <a:rPr lang="en-US"/>
              <a:t>*Note: A singular viewing session is defined for each individual viewer and CTV app over the course of a single day. Co-viewing requires 5 minutes of overlapped viewing. Weighted based on share of impressions.</a:t>
            </a:r>
          </a:p>
        </p:txBody>
      </p:sp>
    </p:spTree>
    <p:extLst>
      <p:ext uri="{BB962C8B-B14F-4D97-AF65-F5344CB8AC3E}">
        <p14:creationId xmlns:p14="http://schemas.microsoft.com/office/powerpoint/2010/main" val="3113820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61394-A6FC-D01D-60C2-0985EA2AE572}"/>
            </a:ext>
          </a:extLst>
        </p:cNvPr>
        <p:cNvGrpSpPr/>
        <p:nvPr/>
      </p:nvGrpSpPr>
      <p:grpSpPr>
        <a:xfrm>
          <a:off x="0" y="0"/>
          <a:ext cx="0" cy="0"/>
          <a:chOff x="0" y="0"/>
          <a:chExt cx="0" cy="0"/>
        </a:xfrm>
      </p:grpSpPr>
      <p:pic>
        <p:nvPicPr>
          <p:cNvPr id="41" name="Picture 40" descr="A group of women sitting on a couch&#10;&#10;Description automatically generated">
            <a:extLst>
              <a:ext uri="{FF2B5EF4-FFF2-40B4-BE49-F238E27FC236}">
                <a16:creationId xmlns:a16="http://schemas.microsoft.com/office/drawing/2014/main" id="{2E76E223-DB7C-668C-81A9-9BD377FECC9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5706" y="1686330"/>
            <a:ext cx="6096294" cy="4400377"/>
          </a:xfrm>
          <a:prstGeom prst="rect">
            <a:avLst/>
          </a:prstGeom>
        </p:spPr>
      </p:pic>
      <p:sp>
        <p:nvSpPr>
          <p:cNvPr id="5" name="Rectangle 4">
            <a:extLst>
              <a:ext uri="{FF2B5EF4-FFF2-40B4-BE49-F238E27FC236}">
                <a16:creationId xmlns:a16="http://schemas.microsoft.com/office/drawing/2014/main" id="{255912FE-2AE2-B8EC-663D-7E21AABC0666}"/>
              </a:ext>
            </a:extLst>
          </p:cNvPr>
          <p:cNvSpPr/>
          <p:nvPr/>
        </p:nvSpPr>
        <p:spPr>
          <a:xfrm>
            <a:off x="173620" y="420763"/>
            <a:ext cx="12018380" cy="892552"/>
          </a:xfrm>
          <a:prstGeom prst="rect">
            <a:avLst/>
          </a:prstGeom>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a:cs typeface="Helvetica"/>
              </a:rPr>
              <a:t>Co-viewing sparks engagement and conversations that amplify ads beyond the screen</a:t>
            </a:r>
          </a:p>
        </p:txBody>
      </p:sp>
      <p:sp>
        <p:nvSpPr>
          <p:cNvPr id="25" name="TextBox 24">
            <a:extLst>
              <a:ext uri="{FF2B5EF4-FFF2-40B4-BE49-F238E27FC236}">
                <a16:creationId xmlns:a16="http://schemas.microsoft.com/office/drawing/2014/main" id="{7FB58067-6E2A-47D3-ED47-45C90525FA76}"/>
              </a:ext>
            </a:extLst>
          </p:cNvPr>
          <p:cNvSpPr txBox="1"/>
          <p:nvPr/>
        </p:nvSpPr>
        <p:spPr>
          <a:xfrm>
            <a:off x="503714" y="6316426"/>
            <a:ext cx="1140634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Source: Magnite,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Streaming Together: Why Co-viewing Matters for Advertisers,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November 2025.</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27" name="Rectangle 26">
            <a:extLst>
              <a:ext uri="{FF2B5EF4-FFF2-40B4-BE49-F238E27FC236}">
                <a16:creationId xmlns:a16="http://schemas.microsoft.com/office/drawing/2014/main" id="{DF1B3432-A671-A26A-3383-295E60095A8B}"/>
              </a:ext>
            </a:extLst>
          </p:cNvPr>
          <p:cNvSpPr>
            <a:spLocks/>
          </p:cNvSpPr>
          <p:nvPr/>
        </p:nvSpPr>
        <p:spPr>
          <a:xfrm>
            <a:off x="0" y="1686330"/>
            <a:ext cx="6096294" cy="4400377"/>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106E7BC-A322-F28F-6404-A37982125762}"/>
              </a:ext>
            </a:extLst>
          </p:cNvPr>
          <p:cNvSpPr/>
          <p:nvPr/>
        </p:nvSpPr>
        <p:spPr>
          <a:xfrm>
            <a:off x="187821" y="2326958"/>
            <a:ext cx="5720653" cy="3119120"/>
          </a:xfrm>
          <a:prstGeom prst="round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CD14068-C2A0-B569-DFA2-01006D6A21EC}"/>
              </a:ext>
            </a:extLst>
          </p:cNvPr>
          <p:cNvSpPr/>
          <p:nvPr/>
        </p:nvSpPr>
        <p:spPr>
          <a:xfrm>
            <a:off x="529017" y="2501522"/>
            <a:ext cx="5038259" cy="2769989"/>
          </a:xfrm>
          <a:prstGeom prst="rect">
            <a:avLst/>
          </a:prstGeom>
          <a:noFill/>
          <a:ln>
            <a:noFill/>
          </a:ln>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600" b="1" i="0" u="none" strike="noStrike" kern="1200" normalizeH="0" baseline="0" noProof="0">
                <a:ln w="19050">
                  <a:solidFill>
                    <a:srgbClr val="1B1464"/>
                  </a:solidFill>
                </a:ln>
                <a:solidFill>
                  <a:srgbClr val="00C4F6"/>
                </a:solidFill>
                <a:uLnTx/>
                <a:uFillTx/>
                <a:latin typeface="Helvetica" panose="020B0604020202020204" pitchFamily="34" charset="0"/>
                <a:ea typeface="Open Sans" panose="020B0606030504020204" pitchFamily="34" charset="0"/>
                <a:cs typeface="Helvetica" panose="020B0604020202020204" pitchFamily="34" charset="0"/>
              </a:rPr>
              <a:t>43%</a:t>
            </a:r>
            <a:r>
              <a:rPr kumimoji="0" lang="en-US" sz="9600" b="1" i="0" u="none" strike="noStrike" kern="1200" cap="none" spc="0" normalizeH="0" baseline="0" noProof="0">
                <a:ln w="19050">
                  <a:solidFill>
                    <a:srgbClr val="1B1464"/>
                  </a:solidFill>
                  <a:prstDash val="solid"/>
                </a:ln>
                <a:solidFill>
                  <a:srgbClr val="00C4F6"/>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a:ln>
                  <a:noFill/>
                </a:ln>
                <a:solidFill>
                  <a:srgbClr val="1B1464"/>
                </a:solidFill>
                <a:effectLst/>
                <a:uLnTx/>
                <a:uFillTx/>
                <a:latin typeface="Helvetica" pitchFamily="2" charset="0"/>
                <a:ea typeface="+mn-ea"/>
                <a:cs typeface="+mn-cs"/>
              </a:rPr>
              <a:t>of consumers say they are likely to </a:t>
            </a:r>
            <a:r>
              <a:rPr kumimoji="0" lang="en-US" sz="2600" b="1" i="0" u="none" strike="noStrike" kern="1200" cap="none" spc="0" normalizeH="0" baseline="0" noProof="0">
                <a:ln>
                  <a:noFill/>
                </a:ln>
                <a:solidFill>
                  <a:srgbClr val="00C4F6"/>
                </a:solidFill>
                <a:effectLst/>
                <a:uLnTx/>
                <a:uFillTx/>
                <a:latin typeface="Helvetica" pitchFamily="2" charset="0"/>
                <a:ea typeface="+mn-ea"/>
                <a:cs typeface="+mn-cs"/>
              </a:rPr>
              <a:t>discuss ads with others when co-viewing</a:t>
            </a:r>
          </a:p>
        </p:txBody>
      </p:sp>
      <p:pic>
        <p:nvPicPr>
          <p:cNvPr id="2" name="Picture 1">
            <a:extLst>
              <a:ext uri="{FF2B5EF4-FFF2-40B4-BE49-F238E27FC236}">
                <a16:creationId xmlns:a16="http://schemas.microsoft.com/office/drawing/2014/main" id="{A4B17D9E-AD34-191D-F8C1-3763BA96621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1D8EFEF8-67F2-5264-B414-D6C61CBFC6B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38B41A43-E3C6-597F-29A3-D43BA38FD75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C32944EA-F9E5-8C5E-23A2-523E39ADFE20}"/>
              </a:ext>
            </a:extLst>
          </p:cNvPr>
          <p:cNvSpPr txBox="1"/>
          <p:nvPr/>
        </p:nvSpPr>
        <p:spPr>
          <a:xfrm>
            <a:off x="-587" y="1791583"/>
            <a:ext cx="6096293" cy="338554"/>
          </a:xfrm>
          <a:prstGeom prst="rect">
            <a:avLst/>
          </a:prstGeom>
          <a:noFill/>
        </p:spPr>
        <p:txBody>
          <a:bodyPr wrap="square" rtlCol="0">
            <a:spAutoFit/>
          </a:bodyPr>
          <a:lstStyle/>
          <a:p>
            <a:pPr lvl="0" algn="ctr">
              <a:defRPr/>
            </a:pPr>
            <a:r>
              <a:rPr lang="en-US" sz="1600" b="1" u="sng">
                <a:solidFill>
                  <a:srgbClr val="1B1464"/>
                </a:solidFill>
                <a:latin typeface="Helvetica" pitchFamily="2" charset="0"/>
              </a:rPr>
              <a:t>Shared viewing experiences turn into shared moments</a:t>
            </a:r>
          </a:p>
        </p:txBody>
      </p:sp>
    </p:spTree>
    <p:extLst>
      <p:ext uri="{BB962C8B-B14F-4D97-AF65-F5344CB8AC3E}">
        <p14:creationId xmlns:p14="http://schemas.microsoft.com/office/powerpoint/2010/main" val="410677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ABAC3-0C8A-50FE-FDE0-D6CA0C4A60E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9749BA3-6CFC-5BAE-FC44-46F46FF1FAC4}"/>
              </a:ext>
            </a:extLst>
          </p:cNvPr>
          <p:cNvSpPr>
            <a:spLocks/>
          </p:cNvSpPr>
          <p:nvPr/>
        </p:nvSpPr>
        <p:spPr>
          <a:xfrm>
            <a:off x="0" y="1710282"/>
            <a:ext cx="12191999"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BD011F-C435-801F-DEA0-47544FC503CC}"/>
              </a:ext>
            </a:extLst>
          </p:cNvPr>
          <p:cNvSpPr txBox="1"/>
          <p:nvPr/>
        </p:nvSpPr>
        <p:spPr>
          <a:xfrm>
            <a:off x="0" y="1818607"/>
            <a:ext cx="12192000" cy="338554"/>
          </a:xfrm>
          <a:prstGeom prst="rect">
            <a:avLst/>
          </a:prstGeom>
          <a:noFill/>
        </p:spPr>
        <p:txBody>
          <a:bodyPr wrap="square" lIns="91440" tIns="45720" rIns="91440" bIns="45720" rtlCol="0" anchor="t">
            <a:spAutoFit/>
          </a:bodyPr>
          <a:lstStyle/>
          <a:p>
            <a:pPr algn="ctr">
              <a:defRPr/>
            </a:pPr>
            <a:r>
              <a:rPr kumimoji="0" lang="en-US" sz="1600" b="1" i="0" u="sng" strike="noStrike" kern="1200" cap="none" spc="0" normalizeH="0" baseline="0" noProof="0">
                <a:ln>
                  <a:noFill/>
                </a:ln>
                <a:solidFill>
                  <a:srgbClr val="002060"/>
                </a:solidFill>
                <a:effectLst/>
                <a:uLnTx/>
                <a:uFillTx/>
                <a:latin typeface="Helvetica"/>
                <a:cs typeface="Helvetica"/>
              </a:rPr>
              <a:t>Co-viewing by Platform</a:t>
            </a:r>
            <a:r>
              <a:rPr lang="en-US" sz="1600" b="1" u="sng">
                <a:solidFill>
                  <a:srgbClr val="002060"/>
                </a:solidFill>
                <a:latin typeface="Helvetica"/>
                <a:cs typeface="Helvetica"/>
              </a:rPr>
              <a:t> on CTV</a:t>
            </a:r>
            <a:endParaRPr kumimoji="0" lang="en-US" sz="1400" b="0"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7" name="TextBox 6">
            <a:extLst>
              <a:ext uri="{FF2B5EF4-FFF2-40B4-BE49-F238E27FC236}">
                <a16:creationId xmlns:a16="http://schemas.microsoft.com/office/drawing/2014/main" id="{56F52C58-EA22-7352-7129-9C3963D00A71}"/>
              </a:ext>
            </a:extLst>
          </p:cNvPr>
          <p:cNvSpPr txBox="1"/>
          <p:nvPr/>
        </p:nvSpPr>
        <p:spPr>
          <a:xfrm>
            <a:off x="421059" y="6314666"/>
            <a:ext cx="11926728" cy="215444"/>
          </a:xfrm>
          <a:prstGeom prst="rect">
            <a:avLst/>
          </a:prstGeom>
          <a:noFill/>
        </p:spPr>
        <p:txBody>
          <a:bodyPr wrap="square" rtlCol="0">
            <a:spAutoFit/>
          </a:bodyPr>
          <a:lstStyle/>
          <a:p>
            <a:r>
              <a:rPr lang="en-US" sz="800">
                <a:solidFill>
                  <a:srgbClr val="1B1464"/>
                </a:solidFill>
                <a:latin typeface="Helvetica" pitchFamily="2" charset="0"/>
              </a:rPr>
              <a:t>Source: VAB + TVision Custom Study. June 2024-July 2025. P2+. Co-viewing indicates the % of total impressions that occur with another viewer in the room. Weighted based on share of impressions. Spanish language apps comprised of 4 individual apps.  </a:t>
            </a:r>
          </a:p>
        </p:txBody>
      </p:sp>
      <p:pic>
        <p:nvPicPr>
          <p:cNvPr id="9" name="Picture 8">
            <a:extLst>
              <a:ext uri="{FF2B5EF4-FFF2-40B4-BE49-F238E27FC236}">
                <a16:creationId xmlns:a16="http://schemas.microsoft.com/office/drawing/2014/main" id="{CCE047BB-0449-F66B-0235-15F92869661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AA1064D3-E37F-370F-B28D-1334E1C9D8C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8CE6B10A-59D4-F425-C4B0-E5301FB6BD7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4" name="Chart 3">
            <a:extLst>
              <a:ext uri="{FF2B5EF4-FFF2-40B4-BE49-F238E27FC236}">
                <a16:creationId xmlns:a16="http://schemas.microsoft.com/office/drawing/2014/main" id="{B1EAF843-6390-D378-48F2-09C1528E4F89}"/>
              </a:ext>
            </a:extLst>
          </p:cNvPr>
          <p:cNvGraphicFramePr/>
          <p:nvPr>
            <p:extLst>
              <p:ext uri="{D42A27DB-BD31-4B8C-83A1-F6EECF244321}">
                <p14:modId xmlns:p14="http://schemas.microsoft.com/office/powerpoint/2010/main" val="1680804229"/>
              </p:ext>
            </p:extLst>
          </p:nvPr>
        </p:nvGraphicFramePr>
        <p:xfrm>
          <a:off x="62148" y="2224852"/>
          <a:ext cx="11997366" cy="410440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5EFF7B4A-A67E-5E42-633B-95E7C4D27843}"/>
              </a:ext>
            </a:extLst>
          </p:cNvPr>
          <p:cNvSpPr/>
          <p:nvPr/>
        </p:nvSpPr>
        <p:spPr>
          <a:xfrm>
            <a:off x="173620" y="420763"/>
            <a:ext cx="12018380"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More </a:t>
            </a:r>
            <a:r>
              <a:rPr lang="en-US" sz="2600" b="1">
                <a:solidFill>
                  <a:srgbClr val="1B1464"/>
                </a:solidFill>
                <a:latin typeface="Helvetica" pitchFamily="2" charset="0"/>
              </a:rPr>
              <a:t>shared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viewing on Premium </a:t>
            </a:r>
            <a:r>
              <a:rPr lang="en-US" sz="2600" b="1">
                <a:solidFill>
                  <a:srgbClr val="1B1464"/>
                </a:solidFill>
                <a:latin typeface="Helvetica" pitchFamily="2" charset="0"/>
              </a:rPr>
              <a:t>V</a:t>
            </a:r>
            <a:r>
              <a:rPr kumimoji="0" lang="en-US" sz="2600" b="1" i="0" u="none" strike="noStrike" kern="1200" cap="none" spc="0" normalizeH="0" baseline="0" noProof="0" err="1">
                <a:ln>
                  <a:noFill/>
                </a:ln>
                <a:solidFill>
                  <a:srgbClr val="1B1464"/>
                </a:solidFill>
                <a:effectLst/>
                <a:uLnTx/>
                <a:uFillTx/>
                <a:latin typeface="Helvetica" pitchFamily="2" charset="0"/>
                <a:ea typeface="+mn-ea"/>
                <a:cs typeface="+mn-cs"/>
              </a:rPr>
              <a:t>ideo</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r>
              <a:rPr lang="en-US" sz="2600" b="1">
                <a:solidFill>
                  <a:srgbClr val="1B1464"/>
                </a:solidFill>
                <a:latin typeface="Helvetica" pitchFamily="2" charset="0"/>
              </a:rPr>
              <a:t>P</a:t>
            </a:r>
            <a:r>
              <a:rPr kumimoji="0" lang="en-US" sz="2600" b="1" i="0" u="none" strike="noStrike" kern="1200" cap="none" spc="0" normalizeH="0" baseline="0" noProof="0" err="1">
                <a:ln>
                  <a:noFill/>
                </a:ln>
                <a:solidFill>
                  <a:srgbClr val="1B1464"/>
                </a:solidFill>
                <a:effectLst/>
                <a:uLnTx/>
                <a:uFillTx/>
                <a:latin typeface="Helvetica" pitchFamily="2" charset="0"/>
                <a:ea typeface="+mn-ea"/>
                <a:cs typeface="+mn-cs"/>
              </a:rPr>
              <a:t>latforms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demonstrates that each impression carries greater value than YouTube on CTV</a:t>
            </a:r>
          </a:p>
        </p:txBody>
      </p:sp>
      <p:sp>
        <p:nvSpPr>
          <p:cNvPr id="2" name="TextBox 1">
            <a:extLst>
              <a:ext uri="{FF2B5EF4-FFF2-40B4-BE49-F238E27FC236}">
                <a16:creationId xmlns:a16="http://schemas.microsoft.com/office/drawing/2014/main" id="{F88DCD7E-45BD-D90E-889D-4AE08D618775}"/>
              </a:ext>
            </a:extLst>
          </p:cNvPr>
          <p:cNvSpPr txBox="1"/>
          <p:nvPr/>
        </p:nvSpPr>
        <p:spPr>
          <a:xfrm rot="18900000">
            <a:off x="10551356" y="5398898"/>
            <a:ext cx="730250" cy="246221"/>
          </a:xfrm>
          <a:prstGeom prst="rect">
            <a:avLst/>
          </a:prstGeom>
          <a:solidFill>
            <a:srgbClr val="E2E8F0"/>
          </a:solidFill>
        </p:spPr>
        <p:txBody>
          <a:bodyPr wrap="square" rtlCol="0">
            <a:spAutoFit/>
          </a:bodyPr>
          <a:lstStyle/>
          <a:p>
            <a:pPr algn="r"/>
            <a:r>
              <a:rPr lang="en-US" sz="1000" b="1">
                <a:solidFill>
                  <a:srgbClr val="ED3C8D"/>
                </a:solidFill>
                <a:latin typeface="Arial" panose="020B0604020202020204" pitchFamily="34" charset="0"/>
                <a:cs typeface="Arial" panose="020B0604020202020204" pitchFamily="34" charset="0"/>
              </a:rPr>
              <a:t>YouTube</a:t>
            </a:r>
          </a:p>
        </p:txBody>
      </p:sp>
      <p:grpSp>
        <p:nvGrpSpPr>
          <p:cNvPr id="24" name="Group 23">
            <a:extLst>
              <a:ext uri="{FF2B5EF4-FFF2-40B4-BE49-F238E27FC236}">
                <a16:creationId xmlns:a16="http://schemas.microsoft.com/office/drawing/2014/main" id="{20A287D3-51E5-E1BF-41BD-FD8E0A8CA6AF}"/>
              </a:ext>
            </a:extLst>
          </p:cNvPr>
          <p:cNvGrpSpPr/>
          <p:nvPr/>
        </p:nvGrpSpPr>
        <p:grpSpPr>
          <a:xfrm>
            <a:off x="10571246" y="2923776"/>
            <a:ext cx="1009935" cy="1562716"/>
            <a:chOff x="10571246" y="2923776"/>
            <a:chExt cx="1009935" cy="1562716"/>
          </a:xfrm>
        </p:grpSpPr>
        <p:sp>
          <p:nvSpPr>
            <p:cNvPr id="14" name="Rounded Rectangle 13">
              <a:extLst>
                <a:ext uri="{FF2B5EF4-FFF2-40B4-BE49-F238E27FC236}">
                  <a16:creationId xmlns:a16="http://schemas.microsoft.com/office/drawing/2014/main" id="{97C99883-7CF1-9F8E-5029-20940F6AE480}"/>
                </a:ext>
              </a:extLst>
            </p:cNvPr>
            <p:cNvSpPr/>
            <p:nvPr/>
          </p:nvSpPr>
          <p:spPr>
            <a:xfrm>
              <a:off x="10571246" y="2923776"/>
              <a:ext cx="1009935" cy="570479"/>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ED3C8D"/>
                  </a:solidFill>
                </a:rPr>
                <a:t>YouTube </a:t>
              </a:r>
              <a:r>
                <a:rPr lang="en-US" sz="1050">
                  <a:solidFill>
                    <a:srgbClr val="1B1464"/>
                  </a:solidFill>
                </a:rPr>
                <a:t>ranks </a:t>
              </a:r>
              <a:r>
                <a:rPr lang="en-US" sz="1050">
                  <a:solidFill>
                    <a:srgbClr val="ED3C8D"/>
                  </a:solidFill>
                </a:rPr>
                <a:t>18</a:t>
              </a:r>
              <a:r>
                <a:rPr lang="en-US" sz="1050" baseline="30000">
                  <a:solidFill>
                    <a:srgbClr val="ED3C8D"/>
                  </a:solidFill>
                </a:rPr>
                <a:t>th</a:t>
              </a:r>
              <a:r>
                <a:rPr lang="en-US" sz="1050">
                  <a:solidFill>
                    <a:srgbClr val="ED3C8D"/>
                  </a:solidFill>
                </a:rPr>
                <a:t> </a:t>
              </a:r>
            </a:p>
          </p:txBody>
        </p:sp>
        <p:cxnSp>
          <p:nvCxnSpPr>
            <p:cNvPr id="18" name="Straight Arrow Connector 17">
              <a:extLst>
                <a:ext uri="{FF2B5EF4-FFF2-40B4-BE49-F238E27FC236}">
                  <a16:creationId xmlns:a16="http://schemas.microsoft.com/office/drawing/2014/main" id="{9B5EBEE6-A410-E399-73FE-44B76FF39978}"/>
                </a:ext>
              </a:extLst>
            </p:cNvPr>
            <p:cNvCxnSpPr>
              <a:cxnSpLocks/>
              <a:stCxn id="14" idx="2"/>
            </p:cNvCxnSpPr>
            <p:nvPr/>
          </p:nvCxnSpPr>
          <p:spPr>
            <a:xfrm>
              <a:off x="11076214" y="3494255"/>
              <a:ext cx="0" cy="992237"/>
            </a:xfrm>
            <a:prstGeom prst="straightConnector1">
              <a:avLst/>
            </a:prstGeom>
            <a:ln w="12700">
              <a:solidFill>
                <a:srgbClr val="ED3C8D"/>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48337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xOl45gK.pzyyp2wQ2FGBZ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7" ma:contentTypeDescription="Create a new document." ma:contentTypeScope="" ma:versionID="3dee9b162007303c59b09462c883cb4e">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7995f6eb616c33638189f90e12f472bf"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8B28E9-5C83-4D22-B8BF-79B449A04AFC}">
  <ds:schemaRefs>
    <ds:schemaRef ds:uri="c3801c2d-3f2f-44a1-8478-554d1c91a4f5"/>
    <ds:schemaRef ds:uri="http://schemas.openxmlformats.org/package/2006/metadata/core-properties"/>
    <ds:schemaRef ds:uri="http://purl.org/dc/elements/1.1/"/>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c00419b3-ff22-4e92-8e74-ef4894f6b0e1"/>
  </ds:schemaRefs>
</ds:datastoreItem>
</file>

<file path=customXml/itemProps2.xml><?xml version="1.0" encoding="utf-8"?>
<ds:datastoreItem xmlns:ds="http://schemas.openxmlformats.org/officeDocument/2006/customXml" ds:itemID="{5371FF03-0618-41B3-A155-8A71E83FC439}">
  <ds:schemaRefs>
    <ds:schemaRef ds:uri="c00419b3-ff22-4e92-8e74-ef4894f6b0e1"/>
    <ds:schemaRef ds:uri="c3801c2d-3f2f-44a1-8478-554d1c91a4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7F8D43-A67F-4842-8658-31D6F6C77B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TotalTime>
  <Words>5875</Words>
  <Application>Microsoft Office PowerPoint</Application>
  <PresentationFormat>Widescreen</PresentationFormat>
  <Paragraphs>563</Paragraphs>
  <Slides>51</Slides>
  <Notes>24</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Rohan Gosalia</dc:creator>
  <cp:lastModifiedBy>Amanda Cashman</cp:lastModifiedBy>
  <cp:revision>3</cp:revision>
  <dcterms:created xsi:type="dcterms:W3CDTF">2025-11-30T21:14:00Z</dcterms:created>
  <dcterms:modified xsi:type="dcterms:W3CDTF">2026-03-16T16:04:56Z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0x0101002ABCF5620D45EF4AA969D5E9CFDA206E</vt:lpwstr>
  </property>
  <property fmtid="{D5CDD505-2E9C-101B-9397-08002B2CF9AE}" pid="3" name="MediaServiceImageTags">
    <vt:lpwstr/>
  </property>
</Properties>
</file>