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48"/>
  </p:notesMasterIdLst>
  <p:sldIdLst>
    <p:sldId id="2147327184" r:id="rId8"/>
    <p:sldId id="2147474486" r:id="rId9"/>
    <p:sldId id="2147474483" r:id="rId10"/>
    <p:sldId id="2147474490" r:id="rId11"/>
    <p:sldId id="2147474491" r:id="rId12"/>
    <p:sldId id="2147474512" r:id="rId13"/>
    <p:sldId id="266" r:id="rId14"/>
    <p:sldId id="267" r:id="rId15"/>
    <p:sldId id="2147474496" r:id="rId16"/>
    <p:sldId id="269" r:id="rId17"/>
    <p:sldId id="2147474480" r:id="rId18"/>
    <p:sldId id="2147474497" r:id="rId19"/>
    <p:sldId id="270" r:id="rId20"/>
    <p:sldId id="272" r:id="rId21"/>
    <p:sldId id="2147474498" r:id="rId22"/>
    <p:sldId id="2147474501" r:id="rId23"/>
    <p:sldId id="275" r:id="rId24"/>
    <p:sldId id="2147474503" r:id="rId25"/>
    <p:sldId id="2147474468" r:id="rId26"/>
    <p:sldId id="2147474475" r:id="rId27"/>
    <p:sldId id="2147474478" r:id="rId28"/>
    <p:sldId id="2147474477" r:id="rId29"/>
    <p:sldId id="2147474502" r:id="rId30"/>
    <p:sldId id="2147474476" r:id="rId31"/>
    <p:sldId id="279" r:id="rId32"/>
    <p:sldId id="280" r:id="rId33"/>
    <p:sldId id="2147474504" r:id="rId34"/>
    <p:sldId id="2147474466" r:id="rId35"/>
    <p:sldId id="2147474462" r:id="rId36"/>
    <p:sldId id="2147474505" r:id="rId37"/>
    <p:sldId id="282" r:id="rId38"/>
    <p:sldId id="2147474506" r:id="rId39"/>
    <p:sldId id="2147474515" r:id="rId40"/>
    <p:sldId id="2147474516" r:id="rId41"/>
    <p:sldId id="2147473268" r:id="rId42"/>
    <p:sldId id="2147474403" r:id="rId43"/>
    <p:sldId id="2147474411" r:id="rId44"/>
    <p:sldId id="2147474418" r:id="rId45"/>
    <p:sldId id="2147474404" r:id="rId46"/>
    <p:sldId id="2146846416" r:id="rId47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4001F-98D2-AF68-925B-F4D39E797894}" name="Jason Wiese" initials="J" userId="S::jasonw@thevab.com::4bff8d5b-7de6-4655-b397-69b0afc81113" providerId="AD"/>
  <p188:author id="{A5C48789-DAFD-4389-7A87-B92CBB8A351A}" name="Reed Kiely" initials="RK" userId="S::reedk@thevab.com::768be38e-2fb5-40ce-925d-bd8e9d9e3c31" providerId="AD"/>
  <p188:author id="{F0141AB7-7F25-3C16-C77D-5FEA2DA4B116}" name="Karolina Guillen" initials="KG" userId="S::karolinaG@thevab.com::c1c08796-a0be-47c6-af52-5d31fd96ec50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MD" userId="S::leahm@thevab.com::d5b2ae9e-9213-4442-b7df-4db8cbe51e5d" providerId="AD"/>
  <p188:author id="{FCE3F7EB-DC72-F237-D662-44918D558BC7}" name="Benjamin Vandegrift" initials="BV" userId="S::benjaminv@thevab.com::2e5c2a8a-c606-4888-a2a6-2a14dfaa97ab" providerId="AD"/>
  <p188:author id="{527024F3-C96B-9CF3-6EAC-D6D37E0457B4}" name="Tiffany Chen" initials="TC" userId="S::TiffanyC@thevab.com::ea71b786-69e5-404e-adf4-424aaa1fbc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64"/>
    <a:srgbClr val="ED3C8D"/>
    <a:srgbClr val="E2E8F0"/>
    <a:srgbClr val="ACBDCE"/>
    <a:srgbClr val="4EBEA4"/>
    <a:srgbClr val="00C0F3"/>
    <a:srgbClr val="FFE600"/>
    <a:srgbClr val="00BFF2"/>
    <a:srgbClr val="FF99CC"/>
    <a:srgbClr val="A34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548991-39B9-491F-9A29-2BD0C7643FF3}" v="6" dt="2025-12-14T23:14:31.987"/>
    <p1510:client id="{FAACC988-4846-4213-93DA-8F98F827A028}" v="9" dt="2025-12-14T18:50:44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viewProps" Target="viewProps.xml"/><Relationship Id="rId55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d Kiely" userId="768be38e-2fb5-40ce-925d-bd8e9d9e3c31" providerId="ADAL" clId="{7229EA02-EDFD-48CA-88A7-C4F572612F10}"/>
    <pc:docChg chg="modSld">
      <pc:chgData name="Reed Kiely" userId="768be38e-2fb5-40ce-925d-bd8e9d9e3c31" providerId="ADAL" clId="{7229EA02-EDFD-48CA-88A7-C4F572612F10}" dt="2025-12-14T23:14:31.987" v="5"/>
      <pc:docMkLst>
        <pc:docMk/>
      </pc:docMkLst>
      <pc:sldChg chg="modSp">
        <pc:chgData name="Reed Kiely" userId="768be38e-2fb5-40ce-925d-bd8e9d9e3c31" providerId="ADAL" clId="{7229EA02-EDFD-48CA-88A7-C4F572612F10}" dt="2025-12-14T23:14:31.987" v="5"/>
        <pc:sldMkLst>
          <pc:docMk/>
          <pc:sldMk cId="920380251" sldId="2147473268"/>
        </pc:sldMkLst>
        <pc:spChg chg="mod">
          <ac:chgData name="Reed Kiely" userId="768be38e-2fb5-40ce-925d-bd8e9d9e3c31" providerId="ADAL" clId="{7229EA02-EDFD-48CA-88A7-C4F572612F10}" dt="2025-12-14T23:14:31.987" v="5"/>
          <ac:spMkLst>
            <pc:docMk/>
            <pc:sldMk cId="920380251" sldId="2147473268"/>
            <ac:spMk id="3" creationId="{78D4D094-D812-220B-EDF5-DEF26817FEB4}"/>
          </ac:spMkLst>
        </pc:spChg>
      </pc:sldChg>
      <pc:sldChg chg="modSp">
        <pc:chgData name="Reed Kiely" userId="768be38e-2fb5-40ce-925d-bd8e9d9e3c31" providerId="ADAL" clId="{7229EA02-EDFD-48CA-88A7-C4F572612F10}" dt="2025-12-14T23:13:21.648" v="2"/>
        <pc:sldMkLst>
          <pc:docMk/>
          <pc:sldMk cId="173824287" sldId="2147474515"/>
        </pc:sldMkLst>
        <pc:spChg chg="mod">
          <ac:chgData name="Reed Kiely" userId="768be38e-2fb5-40ce-925d-bd8e9d9e3c31" providerId="ADAL" clId="{7229EA02-EDFD-48CA-88A7-C4F572612F10}" dt="2025-12-14T23:13:21.648" v="2"/>
          <ac:spMkLst>
            <pc:docMk/>
            <pc:sldMk cId="173824287" sldId="2147474515"/>
            <ac:spMk id="3" creationId="{6981E31E-49C4-1AC7-6071-08DC610967C5}"/>
          </ac:spMkLst>
        </pc:spChg>
      </pc:sldChg>
      <pc:sldChg chg="modSp">
        <pc:chgData name="Reed Kiely" userId="768be38e-2fb5-40ce-925d-bd8e9d9e3c31" providerId="ADAL" clId="{7229EA02-EDFD-48CA-88A7-C4F572612F10}" dt="2025-12-14T23:14:11.919" v="4"/>
        <pc:sldMkLst>
          <pc:docMk/>
          <pc:sldMk cId="3708408011" sldId="2147474516"/>
        </pc:sldMkLst>
        <pc:spChg chg="mod">
          <ac:chgData name="Reed Kiely" userId="768be38e-2fb5-40ce-925d-bd8e9d9e3c31" providerId="ADAL" clId="{7229EA02-EDFD-48CA-88A7-C4F572612F10}" dt="2025-12-14T23:14:11.919" v="4"/>
          <ac:spMkLst>
            <pc:docMk/>
            <pc:sldMk cId="3708408011" sldId="2147474516"/>
            <ac:spMk id="3" creationId="{AB994A4A-DAF5-026E-3CB5-E3B62FDED4CD}"/>
          </ac:spMkLst>
        </pc:spChg>
        <pc:picChg chg="mod">
          <ac:chgData name="Reed Kiely" userId="768be38e-2fb5-40ce-925d-bd8e9d9e3c31" providerId="ADAL" clId="{7229EA02-EDFD-48CA-88A7-C4F572612F10}" dt="2025-12-14T23:14:08.408" v="3"/>
          <ac:picMkLst>
            <pc:docMk/>
            <pc:sldMk cId="3708408011" sldId="2147474516"/>
            <ac:picMk id="9" creationId="{0E3A32C8-7FA6-6993-4408-65DF666C8798}"/>
          </ac:picMkLst>
        </pc:picChg>
      </pc:sldChg>
    </pc:docChg>
  </pc:docChgLst>
  <pc:docChgLst>
    <pc:chgData name="Jason Wiese" userId="4bff8d5b-7de6-4655-b397-69b0afc81113" providerId="ADAL" clId="{FD3BD4DC-71D8-46F6-AA22-5552A9B6A2A7}"/>
    <pc:docChg chg="undo custSel addSld delSld modSld sldOrd">
      <pc:chgData name="Jason Wiese" userId="4bff8d5b-7de6-4655-b397-69b0afc81113" providerId="ADAL" clId="{FD3BD4DC-71D8-46F6-AA22-5552A9B6A2A7}" dt="2025-12-15T00:57:07.669" v="594" actId="478"/>
      <pc:docMkLst>
        <pc:docMk/>
      </pc:docMkLst>
      <pc:sldChg chg="delSp mod">
        <pc:chgData name="Jason Wiese" userId="4bff8d5b-7de6-4655-b397-69b0afc81113" providerId="ADAL" clId="{FD3BD4DC-71D8-46F6-AA22-5552A9B6A2A7}" dt="2025-12-15T00:57:07.669" v="594" actId="478"/>
        <pc:sldMkLst>
          <pc:docMk/>
          <pc:sldMk cId="3448611189" sldId="2147327184"/>
        </pc:sldMkLst>
        <pc:spChg chg="del">
          <ac:chgData name="Jason Wiese" userId="4bff8d5b-7de6-4655-b397-69b0afc81113" providerId="ADAL" clId="{FD3BD4DC-71D8-46F6-AA22-5552A9B6A2A7}" dt="2025-12-15T00:57:07.669" v="594" actId="478"/>
          <ac:spMkLst>
            <pc:docMk/>
            <pc:sldMk cId="3448611189" sldId="2147327184"/>
            <ac:spMk id="10" creationId="{1E3196CA-6A7C-46EF-9497-8168ACE8F5C4}"/>
          </ac:spMkLst>
        </pc:spChg>
      </pc:sldChg>
      <pc:sldChg chg="addSp modSp add mod">
        <pc:chgData name="Jason Wiese" userId="4bff8d5b-7de6-4655-b397-69b0afc81113" providerId="ADAL" clId="{FD3BD4DC-71D8-46F6-AA22-5552A9B6A2A7}" dt="2025-12-15T00:36:37.194" v="593" actId="14100"/>
        <pc:sldMkLst>
          <pc:docMk/>
          <pc:sldMk cId="920380251" sldId="2147473268"/>
        </pc:sldMkLst>
        <pc:spChg chg="add mod">
          <ac:chgData name="Jason Wiese" userId="4bff8d5b-7de6-4655-b397-69b0afc81113" providerId="ADAL" clId="{FD3BD4DC-71D8-46F6-AA22-5552A9B6A2A7}" dt="2025-12-14T17:52:28.869" v="297" actId="1076"/>
          <ac:spMkLst>
            <pc:docMk/>
            <pc:sldMk cId="920380251" sldId="2147473268"/>
            <ac:spMk id="2" creationId="{FEA599C9-BB0F-1A84-6686-E66CBB8747FF}"/>
          </ac:spMkLst>
        </pc:spChg>
        <pc:spChg chg="add mod">
          <ac:chgData name="Jason Wiese" userId="4bff8d5b-7de6-4655-b397-69b0afc81113" providerId="ADAL" clId="{FD3BD4DC-71D8-46F6-AA22-5552A9B6A2A7}" dt="2025-12-15T00:36:37.194" v="593" actId="14100"/>
          <ac:spMkLst>
            <pc:docMk/>
            <pc:sldMk cId="920380251" sldId="2147473268"/>
            <ac:spMk id="3" creationId="{78D4D094-D812-220B-EDF5-DEF26817FEB4}"/>
          </ac:spMkLst>
        </pc:spChg>
        <pc:spChg chg="mod">
          <ac:chgData name="Jason Wiese" userId="4bff8d5b-7de6-4655-b397-69b0afc81113" providerId="ADAL" clId="{FD3BD4DC-71D8-46F6-AA22-5552A9B6A2A7}" dt="2025-12-14T18:53:56.661" v="559" actId="20577"/>
          <ac:spMkLst>
            <pc:docMk/>
            <pc:sldMk cId="920380251" sldId="2147473268"/>
            <ac:spMk id="5" creationId="{0719DAAB-ADE3-DF26-00EA-43EE4D8548FA}"/>
          </ac:spMkLst>
        </pc:spChg>
        <pc:picChg chg="mod">
          <ac:chgData name="Jason Wiese" userId="4bff8d5b-7de6-4655-b397-69b0afc81113" providerId="ADAL" clId="{FD3BD4DC-71D8-46F6-AA22-5552A9B6A2A7}" dt="2025-12-14T17:52:23.742" v="296" actId="1076"/>
          <ac:picMkLst>
            <pc:docMk/>
            <pc:sldMk cId="920380251" sldId="2147473268"/>
            <ac:picMk id="4" creationId="{A2761962-3924-031E-751B-20C8A3998D27}"/>
          </ac:picMkLst>
        </pc:picChg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1454243336" sldId="2147474377"/>
        </pc:sldMkLst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2565751355" sldId="2147474378"/>
        </pc:sldMkLst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1213019282" sldId="2147474379"/>
        </pc:sldMkLst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3111815374" sldId="2147474380"/>
        </pc:sldMkLst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538981482" sldId="2147474381"/>
        </pc:sldMkLst>
      </pc:sldChg>
      <pc:sldChg chg="del ord">
        <pc:chgData name="Jason Wiese" userId="4bff8d5b-7de6-4655-b397-69b0afc81113" providerId="ADAL" clId="{FD3BD4DC-71D8-46F6-AA22-5552A9B6A2A7}" dt="2025-12-14T18:46:16.367" v="332" actId="47"/>
        <pc:sldMkLst>
          <pc:docMk/>
          <pc:sldMk cId="1540851117" sldId="2147474382"/>
        </pc:sldMkLst>
      </pc:sldChg>
      <pc:sldChg chg="del">
        <pc:chgData name="Jason Wiese" userId="4bff8d5b-7de6-4655-b397-69b0afc81113" providerId="ADAL" clId="{FD3BD4DC-71D8-46F6-AA22-5552A9B6A2A7}" dt="2025-12-14T18:45:04.102" v="329" actId="47"/>
        <pc:sldMkLst>
          <pc:docMk/>
          <pc:sldMk cId="241690552" sldId="2147474383"/>
        </pc:sldMkLst>
      </pc:sldChg>
      <pc:sldChg chg="del">
        <pc:chgData name="Jason Wiese" userId="4bff8d5b-7de6-4655-b397-69b0afc81113" providerId="ADAL" clId="{FD3BD4DC-71D8-46F6-AA22-5552A9B6A2A7}" dt="2025-12-14T18:45:04.102" v="329" actId="47"/>
        <pc:sldMkLst>
          <pc:docMk/>
          <pc:sldMk cId="1410559017" sldId="2147474384"/>
        </pc:sldMkLst>
      </pc:sldChg>
      <pc:sldChg chg="del">
        <pc:chgData name="Jason Wiese" userId="4bff8d5b-7de6-4655-b397-69b0afc81113" providerId="ADAL" clId="{FD3BD4DC-71D8-46F6-AA22-5552A9B6A2A7}" dt="2025-12-14T18:46:12.981" v="331" actId="47"/>
        <pc:sldMkLst>
          <pc:docMk/>
          <pc:sldMk cId="157771645" sldId="2147474385"/>
        </pc:sldMkLst>
      </pc:sldChg>
      <pc:sldChg chg="del">
        <pc:chgData name="Jason Wiese" userId="4bff8d5b-7de6-4655-b397-69b0afc81113" providerId="ADAL" clId="{FD3BD4DC-71D8-46F6-AA22-5552A9B6A2A7}" dt="2025-12-14T18:45:07.605" v="330" actId="47"/>
        <pc:sldMkLst>
          <pc:docMk/>
          <pc:sldMk cId="242519809" sldId="2147474386"/>
        </pc:sldMkLst>
      </pc:sldChg>
      <pc:sldChg chg="del">
        <pc:chgData name="Jason Wiese" userId="4bff8d5b-7de6-4655-b397-69b0afc81113" providerId="ADAL" clId="{FD3BD4DC-71D8-46F6-AA22-5552A9B6A2A7}" dt="2025-12-14T18:45:07.605" v="330" actId="47"/>
        <pc:sldMkLst>
          <pc:docMk/>
          <pc:sldMk cId="494627675" sldId="2147474387"/>
        </pc:sldMkLst>
      </pc:sldChg>
      <pc:sldChg chg="del">
        <pc:chgData name="Jason Wiese" userId="4bff8d5b-7de6-4655-b397-69b0afc81113" providerId="ADAL" clId="{FD3BD4DC-71D8-46F6-AA22-5552A9B6A2A7}" dt="2025-12-14T18:45:07.605" v="330" actId="47"/>
        <pc:sldMkLst>
          <pc:docMk/>
          <pc:sldMk cId="2308849589" sldId="2147474388"/>
        </pc:sldMkLst>
      </pc:sldChg>
      <pc:sldChg chg="del">
        <pc:chgData name="Jason Wiese" userId="4bff8d5b-7de6-4655-b397-69b0afc81113" providerId="ADAL" clId="{FD3BD4DC-71D8-46F6-AA22-5552A9B6A2A7}" dt="2025-12-14T18:45:07.605" v="330" actId="47"/>
        <pc:sldMkLst>
          <pc:docMk/>
          <pc:sldMk cId="3941402925" sldId="2147474389"/>
        </pc:sldMkLst>
      </pc:sldChg>
      <pc:sldChg chg="del">
        <pc:chgData name="Jason Wiese" userId="4bff8d5b-7de6-4655-b397-69b0afc81113" providerId="ADAL" clId="{FD3BD4DC-71D8-46F6-AA22-5552A9B6A2A7}" dt="2025-12-14T18:45:07.605" v="330" actId="47"/>
        <pc:sldMkLst>
          <pc:docMk/>
          <pc:sldMk cId="2851083301" sldId="2147474390"/>
        </pc:sldMkLst>
      </pc:sldChg>
      <pc:sldChg chg="del">
        <pc:chgData name="Jason Wiese" userId="4bff8d5b-7de6-4655-b397-69b0afc81113" providerId="ADAL" clId="{FD3BD4DC-71D8-46F6-AA22-5552A9B6A2A7}" dt="2025-12-14T18:45:07.605" v="330" actId="47"/>
        <pc:sldMkLst>
          <pc:docMk/>
          <pc:sldMk cId="3243612399" sldId="2147474391"/>
        </pc:sldMkLst>
      </pc:sldChg>
      <pc:sldChg chg="del">
        <pc:chgData name="Jason Wiese" userId="4bff8d5b-7de6-4655-b397-69b0afc81113" providerId="ADAL" clId="{FD3BD4DC-71D8-46F6-AA22-5552A9B6A2A7}" dt="2025-12-14T18:45:07.605" v="330" actId="47"/>
        <pc:sldMkLst>
          <pc:docMk/>
          <pc:sldMk cId="3525822614" sldId="2147474392"/>
        </pc:sldMkLst>
      </pc:sldChg>
      <pc:sldChg chg="del">
        <pc:chgData name="Jason Wiese" userId="4bff8d5b-7de6-4655-b397-69b0afc81113" providerId="ADAL" clId="{FD3BD4DC-71D8-46F6-AA22-5552A9B6A2A7}" dt="2025-12-14T18:45:07.605" v="330" actId="47"/>
        <pc:sldMkLst>
          <pc:docMk/>
          <pc:sldMk cId="2656468488" sldId="2147474394"/>
        </pc:sldMkLst>
      </pc:sldChg>
      <pc:sldChg chg="del">
        <pc:chgData name="Jason Wiese" userId="4bff8d5b-7de6-4655-b397-69b0afc81113" providerId="ADAL" clId="{FD3BD4DC-71D8-46F6-AA22-5552A9B6A2A7}" dt="2025-12-14T18:45:07.605" v="330" actId="47"/>
        <pc:sldMkLst>
          <pc:docMk/>
          <pc:sldMk cId="845928640" sldId="2147474395"/>
        </pc:sldMkLst>
      </pc:sldChg>
      <pc:sldChg chg="del">
        <pc:chgData name="Jason Wiese" userId="4bff8d5b-7de6-4655-b397-69b0afc81113" providerId="ADAL" clId="{FD3BD4DC-71D8-46F6-AA22-5552A9B6A2A7}" dt="2025-12-14T18:45:07.605" v="330" actId="47"/>
        <pc:sldMkLst>
          <pc:docMk/>
          <pc:sldMk cId="1014522665" sldId="2147474396"/>
        </pc:sldMkLst>
      </pc:sldChg>
      <pc:sldChg chg="del">
        <pc:chgData name="Jason Wiese" userId="4bff8d5b-7de6-4655-b397-69b0afc81113" providerId="ADAL" clId="{FD3BD4DC-71D8-46F6-AA22-5552A9B6A2A7}" dt="2025-12-14T18:45:07.605" v="330" actId="47"/>
        <pc:sldMkLst>
          <pc:docMk/>
          <pc:sldMk cId="3546406716" sldId="2147474397"/>
        </pc:sldMkLst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1379554533" sldId="2147474398"/>
        </pc:sldMkLst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3255238851" sldId="2147474399"/>
        </pc:sldMkLst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203230970" sldId="2147474400"/>
        </pc:sldMkLst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634233351" sldId="2147474401"/>
        </pc:sldMkLst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3149322766" sldId="2147474402"/>
        </pc:sldMkLst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4072570162" sldId="2147474405"/>
        </pc:sldMkLst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1040811792" sldId="2147474406"/>
        </pc:sldMkLst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3424183205" sldId="2147474407"/>
        </pc:sldMkLst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2885170992" sldId="2147474408"/>
        </pc:sldMkLst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679148143" sldId="2147474409"/>
        </pc:sldMkLst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4119117651" sldId="2147474410"/>
        </pc:sldMkLst>
      </pc:sldChg>
      <pc:sldChg chg="del">
        <pc:chgData name="Jason Wiese" userId="4bff8d5b-7de6-4655-b397-69b0afc81113" providerId="ADAL" clId="{FD3BD4DC-71D8-46F6-AA22-5552A9B6A2A7}" dt="2025-12-14T18:44:35.434" v="323" actId="47"/>
        <pc:sldMkLst>
          <pc:docMk/>
          <pc:sldMk cId="2829610690" sldId="2147474412"/>
        </pc:sldMkLst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1536650166" sldId="2147474413"/>
        </pc:sldMkLst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3142399901" sldId="2147474414"/>
        </pc:sldMkLst>
      </pc:sldChg>
      <pc:sldChg chg="del">
        <pc:chgData name="Jason Wiese" userId="4bff8d5b-7de6-4655-b397-69b0afc81113" providerId="ADAL" clId="{FD3BD4DC-71D8-46F6-AA22-5552A9B6A2A7}" dt="2025-12-14T18:44:35.434" v="323" actId="47"/>
        <pc:sldMkLst>
          <pc:docMk/>
          <pc:sldMk cId="2251574982" sldId="2147474415"/>
        </pc:sldMkLst>
      </pc:sldChg>
      <pc:sldChg chg="del">
        <pc:chgData name="Jason Wiese" userId="4bff8d5b-7de6-4655-b397-69b0afc81113" providerId="ADAL" clId="{FD3BD4DC-71D8-46F6-AA22-5552A9B6A2A7}" dt="2025-12-14T18:44:35.434" v="323" actId="47"/>
        <pc:sldMkLst>
          <pc:docMk/>
          <pc:sldMk cId="2479244303" sldId="2147474416"/>
        </pc:sldMkLst>
      </pc:sldChg>
      <pc:sldChg chg="del">
        <pc:chgData name="Jason Wiese" userId="4bff8d5b-7de6-4655-b397-69b0afc81113" providerId="ADAL" clId="{FD3BD4DC-71D8-46F6-AA22-5552A9B6A2A7}" dt="2025-12-14T18:44:35.434" v="323" actId="47"/>
        <pc:sldMkLst>
          <pc:docMk/>
          <pc:sldMk cId="2665487670" sldId="2147474417"/>
        </pc:sldMkLst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4068296795" sldId="2147474419"/>
        </pc:sldMkLst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3301302560" sldId="2147474420"/>
        </pc:sldMkLst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688846800" sldId="2147474421"/>
        </pc:sldMkLst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2126142748" sldId="2147474422"/>
        </pc:sldMkLst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421490595" sldId="2147474423"/>
        </pc:sldMkLst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238150869" sldId="2147474424"/>
        </pc:sldMkLst>
      </pc:sldChg>
      <pc:sldChg chg="del">
        <pc:chgData name="Jason Wiese" userId="4bff8d5b-7de6-4655-b397-69b0afc81113" providerId="ADAL" clId="{FD3BD4DC-71D8-46F6-AA22-5552A9B6A2A7}" dt="2025-12-14T18:45:07.605" v="330" actId="47"/>
        <pc:sldMkLst>
          <pc:docMk/>
          <pc:sldMk cId="341370696" sldId="2147474425"/>
        </pc:sldMkLst>
      </pc:sldChg>
      <pc:sldChg chg="del">
        <pc:chgData name="Jason Wiese" userId="4bff8d5b-7de6-4655-b397-69b0afc81113" providerId="ADAL" clId="{FD3BD4DC-71D8-46F6-AA22-5552A9B6A2A7}" dt="2025-12-14T18:45:07.605" v="330" actId="47"/>
        <pc:sldMkLst>
          <pc:docMk/>
          <pc:sldMk cId="651688717" sldId="2147474426"/>
        </pc:sldMkLst>
      </pc:sldChg>
      <pc:sldChg chg="del">
        <pc:chgData name="Jason Wiese" userId="4bff8d5b-7de6-4655-b397-69b0afc81113" providerId="ADAL" clId="{FD3BD4DC-71D8-46F6-AA22-5552A9B6A2A7}" dt="2025-12-14T18:44:35.434" v="323" actId="47"/>
        <pc:sldMkLst>
          <pc:docMk/>
          <pc:sldMk cId="707885933" sldId="2147474461"/>
        </pc:sldMkLst>
      </pc:sldChg>
      <pc:sldChg chg="addSp delSp modSp del mod">
        <pc:chgData name="Jason Wiese" userId="4bff8d5b-7de6-4655-b397-69b0afc81113" providerId="ADAL" clId="{FD3BD4DC-71D8-46F6-AA22-5552A9B6A2A7}" dt="2025-12-14T17:52:59.932" v="312" actId="47"/>
        <pc:sldMkLst>
          <pc:docMk/>
          <pc:sldMk cId="639825891" sldId="2147474482"/>
        </pc:sldMkLst>
        <pc:spChg chg="mod">
          <ac:chgData name="Jason Wiese" userId="4bff8d5b-7de6-4655-b397-69b0afc81113" providerId="ADAL" clId="{FD3BD4DC-71D8-46F6-AA22-5552A9B6A2A7}" dt="2025-12-14T17:50:14.350" v="282" actId="6549"/>
          <ac:spMkLst>
            <pc:docMk/>
            <pc:sldMk cId="639825891" sldId="2147474482"/>
            <ac:spMk id="3" creationId="{8E8127A9-B17F-145E-51B1-7FBEE41ABD40}"/>
          </ac:spMkLst>
        </pc:spChg>
        <pc:spChg chg="del mod">
          <ac:chgData name="Jason Wiese" userId="4bff8d5b-7de6-4655-b397-69b0afc81113" providerId="ADAL" clId="{FD3BD4DC-71D8-46F6-AA22-5552A9B6A2A7}" dt="2025-12-14T17:48:32.268" v="258" actId="478"/>
          <ac:spMkLst>
            <pc:docMk/>
            <pc:sldMk cId="639825891" sldId="2147474482"/>
            <ac:spMk id="7" creationId="{123E2440-5732-54FA-FF0F-71A2FE01C4B5}"/>
          </ac:spMkLst>
        </pc:spChg>
        <pc:spChg chg="add mod">
          <ac:chgData name="Jason Wiese" userId="4bff8d5b-7de6-4655-b397-69b0afc81113" providerId="ADAL" clId="{FD3BD4DC-71D8-46F6-AA22-5552A9B6A2A7}" dt="2025-12-14T04:53:00.796" v="138" actId="114"/>
          <ac:spMkLst>
            <pc:docMk/>
            <pc:sldMk cId="639825891" sldId="2147474482"/>
            <ac:spMk id="8" creationId="{5027AB64-156E-E8CE-356C-666839F16C1D}"/>
          </ac:spMkLst>
        </pc:spChg>
        <pc:spChg chg="add del mod">
          <ac:chgData name="Jason Wiese" userId="4bff8d5b-7de6-4655-b397-69b0afc81113" providerId="ADAL" clId="{FD3BD4DC-71D8-46F6-AA22-5552A9B6A2A7}" dt="2025-12-14T17:50:29.587" v="284" actId="478"/>
          <ac:spMkLst>
            <pc:docMk/>
            <pc:sldMk cId="639825891" sldId="2147474482"/>
            <ac:spMk id="9" creationId="{7C1F809F-FD3A-E9E9-77EB-D8E1C1ABFABE}"/>
          </ac:spMkLst>
        </pc:spChg>
        <pc:spChg chg="del">
          <ac:chgData name="Jason Wiese" userId="4bff8d5b-7de6-4655-b397-69b0afc81113" providerId="ADAL" clId="{FD3BD4DC-71D8-46F6-AA22-5552A9B6A2A7}" dt="2025-12-14T17:50:22.311" v="283" actId="478"/>
          <ac:spMkLst>
            <pc:docMk/>
            <pc:sldMk cId="639825891" sldId="2147474482"/>
            <ac:spMk id="34" creationId="{86599D7D-67DC-A219-FF21-23A72B9EA830}"/>
          </ac:spMkLst>
        </pc:spChg>
        <pc:spChg chg="del">
          <ac:chgData name="Jason Wiese" userId="4bff8d5b-7de6-4655-b397-69b0afc81113" providerId="ADAL" clId="{FD3BD4DC-71D8-46F6-AA22-5552A9B6A2A7}" dt="2025-12-14T17:50:22.311" v="283" actId="478"/>
          <ac:spMkLst>
            <pc:docMk/>
            <pc:sldMk cId="639825891" sldId="2147474482"/>
            <ac:spMk id="35" creationId="{EA976FD7-1FEF-4549-1FCE-1900349E5B8D}"/>
          </ac:spMkLst>
        </pc:spChg>
        <pc:spChg chg="del">
          <ac:chgData name="Jason Wiese" userId="4bff8d5b-7de6-4655-b397-69b0afc81113" providerId="ADAL" clId="{FD3BD4DC-71D8-46F6-AA22-5552A9B6A2A7}" dt="2025-12-14T17:50:22.311" v="283" actId="478"/>
          <ac:spMkLst>
            <pc:docMk/>
            <pc:sldMk cId="639825891" sldId="2147474482"/>
            <ac:spMk id="36" creationId="{8ADD4765-AE55-EAB4-81B7-A470C1CA7ACE}"/>
          </ac:spMkLst>
        </pc:spChg>
        <pc:spChg chg="del">
          <ac:chgData name="Jason Wiese" userId="4bff8d5b-7de6-4655-b397-69b0afc81113" providerId="ADAL" clId="{FD3BD4DC-71D8-46F6-AA22-5552A9B6A2A7}" dt="2025-12-14T17:50:22.311" v="283" actId="478"/>
          <ac:spMkLst>
            <pc:docMk/>
            <pc:sldMk cId="639825891" sldId="2147474482"/>
            <ac:spMk id="38" creationId="{221A58F2-BF5E-6F18-52D4-A5A0310F1455}"/>
          </ac:spMkLst>
        </pc:spChg>
        <pc:spChg chg="del">
          <ac:chgData name="Jason Wiese" userId="4bff8d5b-7de6-4655-b397-69b0afc81113" providerId="ADAL" clId="{FD3BD4DC-71D8-46F6-AA22-5552A9B6A2A7}" dt="2025-12-14T17:50:22.311" v="283" actId="478"/>
          <ac:spMkLst>
            <pc:docMk/>
            <pc:sldMk cId="639825891" sldId="2147474482"/>
            <ac:spMk id="39" creationId="{C5EFC9E0-A3D1-4463-6D6A-7F0580FDEEE6}"/>
          </ac:spMkLst>
        </pc:spChg>
        <pc:spChg chg="del">
          <ac:chgData name="Jason Wiese" userId="4bff8d5b-7de6-4655-b397-69b0afc81113" providerId="ADAL" clId="{FD3BD4DC-71D8-46F6-AA22-5552A9B6A2A7}" dt="2025-12-14T17:50:22.311" v="283" actId="478"/>
          <ac:spMkLst>
            <pc:docMk/>
            <pc:sldMk cId="639825891" sldId="2147474482"/>
            <ac:spMk id="40" creationId="{62FD51E9-5387-AC3D-8D88-2DDF5E5F1EB2}"/>
          </ac:spMkLst>
        </pc:spChg>
        <pc:spChg chg="del">
          <ac:chgData name="Jason Wiese" userId="4bff8d5b-7de6-4655-b397-69b0afc81113" providerId="ADAL" clId="{FD3BD4DC-71D8-46F6-AA22-5552A9B6A2A7}" dt="2025-12-14T17:50:22.311" v="283" actId="478"/>
          <ac:spMkLst>
            <pc:docMk/>
            <pc:sldMk cId="639825891" sldId="2147474482"/>
            <ac:spMk id="41" creationId="{1D2831AA-58E5-FEC3-7FDC-AEB895C25F9F}"/>
          </ac:spMkLst>
        </pc:spChg>
        <pc:spChg chg="del">
          <ac:chgData name="Jason Wiese" userId="4bff8d5b-7de6-4655-b397-69b0afc81113" providerId="ADAL" clId="{FD3BD4DC-71D8-46F6-AA22-5552A9B6A2A7}" dt="2025-12-14T17:50:22.311" v="283" actId="478"/>
          <ac:spMkLst>
            <pc:docMk/>
            <pc:sldMk cId="639825891" sldId="2147474482"/>
            <ac:spMk id="42" creationId="{5E90ECA1-D8DA-3FCE-90C0-37BEF70520BE}"/>
          </ac:spMkLst>
        </pc:spChg>
        <pc:spChg chg="del">
          <ac:chgData name="Jason Wiese" userId="4bff8d5b-7de6-4655-b397-69b0afc81113" providerId="ADAL" clId="{FD3BD4DC-71D8-46F6-AA22-5552A9B6A2A7}" dt="2025-12-14T17:50:22.311" v="283" actId="478"/>
          <ac:spMkLst>
            <pc:docMk/>
            <pc:sldMk cId="639825891" sldId="2147474482"/>
            <ac:spMk id="45" creationId="{D492A804-5562-6948-F5AF-95013DE74706}"/>
          </ac:spMkLst>
        </pc:spChg>
        <pc:spChg chg="del">
          <ac:chgData name="Jason Wiese" userId="4bff8d5b-7de6-4655-b397-69b0afc81113" providerId="ADAL" clId="{FD3BD4DC-71D8-46F6-AA22-5552A9B6A2A7}" dt="2025-12-14T17:50:22.311" v="283" actId="478"/>
          <ac:spMkLst>
            <pc:docMk/>
            <pc:sldMk cId="639825891" sldId="2147474482"/>
            <ac:spMk id="46" creationId="{F009388C-5F6A-A2BA-63C6-4FC872642E79}"/>
          </ac:spMkLst>
        </pc:spChg>
      </pc:sldChg>
      <pc:sldChg chg="modSp mod">
        <pc:chgData name="Jason Wiese" userId="4bff8d5b-7de6-4655-b397-69b0afc81113" providerId="ADAL" clId="{FD3BD4DC-71D8-46F6-AA22-5552A9B6A2A7}" dt="2025-12-14T18:58:52.343" v="588" actId="404"/>
        <pc:sldMkLst>
          <pc:docMk/>
          <pc:sldMk cId="2676895627" sldId="2147474506"/>
        </pc:sldMkLst>
        <pc:spChg chg="mod">
          <ac:chgData name="Jason Wiese" userId="4bff8d5b-7de6-4655-b397-69b0afc81113" providerId="ADAL" clId="{FD3BD4DC-71D8-46F6-AA22-5552A9B6A2A7}" dt="2025-12-14T18:58:52.343" v="588" actId="404"/>
          <ac:spMkLst>
            <pc:docMk/>
            <pc:sldMk cId="2676895627" sldId="2147474506"/>
            <ac:spMk id="6" creationId="{D7CE9437-A55A-C934-1F0E-6AE424C272FE}"/>
          </ac:spMkLst>
        </pc:spChg>
        <pc:spChg chg="mod">
          <ac:chgData name="Jason Wiese" userId="4bff8d5b-7de6-4655-b397-69b0afc81113" providerId="ADAL" clId="{FD3BD4DC-71D8-46F6-AA22-5552A9B6A2A7}" dt="2025-12-14T18:55:14.447" v="584" actId="1035"/>
          <ac:spMkLst>
            <pc:docMk/>
            <pc:sldMk cId="2676895627" sldId="2147474506"/>
            <ac:spMk id="8" creationId="{6C5C3695-DCB9-C8BF-2180-A3187E8296D5}"/>
          </ac:spMkLst>
        </pc:spChg>
        <pc:spChg chg="mod">
          <ac:chgData name="Jason Wiese" userId="4bff8d5b-7de6-4655-b397-69b0afc81113" providerId="ADAL" clId="{FD3BD4DC-71D8-46F6-AA22-5552A9B6A2A7}" dt="2025-12-14T18:54:54.639" v="560" actId="1076"/>
          <ac:spMkLst>
            <pc:docMk/>
            <pc:sldMk cId="2676895627" sldId="2147474506"/>
            <ac:spMk id="11" creationId="{44E40A72-67ED-D7E0-22D5-B355A5EE7B9D}"/>
          </ac:spMkLst>
        </pc:spChg>
        <pc:spChg chg="mod">
          <ac:chgData name="Jason Wiese" userId="4bff8d5b-7de6-4655-b397-69b0afc81113" providerId="ADAL" clId="{FD3BD4DC-71D8-46F6-AA22-5552A9B6A2A7}" dt="2025-12-14T18:54:54.639" v="560" actId="1076"/>
          <ac:spMkLst>
            <pc:docMk/>
            <pc:sldMk cId="2676895627" sldId="2147474506"/>
            <ac:spMk id="13" creationId="{8FE13334-B9A9-5E6F-35A8-EC9F744CEAE7}"/>
          </ac:spMkLst>
        </pc:spChg>
        <pc:spChg chg="mod">
          <ac:chgData name="Jason Wiese" userId="4bff8d5b-7de6-4655-b397-69b0afc81113" providerId="ADAL" clId="{FD3BD4DC-71D8-46F6-AA22-5552A9B6A2A7}" dt="2025-12-14T18:55:14.447" v="584" actId="1035"/>
          <ac:spMkLst>
            <pc:docMk/>
            <pc:sldMk cId="2676895627" sldId="2147474506"/>
            <ac:spMk id="14" creationId="{12FC1C42-7037-5129-70B1-B70E29DCA0A6}"/>
          </ac:spMkLst>
        </pc:spChg>
        <pc:picChg chg="mod">
          <ac:chgData name="Jason Wiese" userId="4bff8d5b-7de6-4655-b397-69b0afc81113" providerId="ADAL" clId="{FD3BD4DC-71D8-46F6-AA22-5552A9B6A2A7}" dt="2025-12-14T18:54:54.639" v="560" actId="1076"/>
          <ac:picMkLst>
            <pc:docMk/>
            <pc:sldMk cId="2676895627" sldId="2147474506"/>
            <ac:picMk id="10" creationId="{3184582A-61AF-8021-1427-433405F13A66}"/>
          </ac:picMkLst>
        </pc:picChg>
      </pc:sldChg>
      <pc:sldChg chg="del">
        <pc:chgData name="Jason Wiese" userId="4bff8d5b-7de6-4655-b397-69b0afc81113" providerId="ADAL" clId="{FD3BD4DC-71D8-46F6-AA22-5552A9B6A2A7}" dt="2025-12-14T18:44:43.533" v="324" actId="47"/>
        <pc:sldMkLst>
          <pc:docMk/>
          <pc:sldMk cId="3341660527" sldId="2147474508"/>
        </pc:sldMkLst>
      </pc:sldChg>
      <pc:sldChg chg="del">
        <pc:chgData name="Jason Wiese" userId="4bff8d5b-7de6-4655-b397-69b0afc81113" providerId="ADAL" clId="{FD3BD4DC-71D8-46F6-AA22-5552A9B6A2A7}" dt="2025-12-14T18:45:04.102" v="329" actId="47"/>
        <pc:sldMkLst>
          <pc:docMk/>
          <pc:sldMk cId="1588895374" sldId="2147474514"/>
        </pc:sldMkLst>
      </pc:sldChg>
      <pc:sldChg chg="delSp modSp add mod modCm">
        <pc:chgData name="Jason Wiese" userId="4bff8d5b-7de6-4655-b397-69b0afc81113" providerId="ADAL" clId="{FD3BD4DC-71D8-46F6-AA22-5552A9B6A2A7}" dt="2025-12-14T19:22:54.984" v="592" actId="113"/>
        <pc:sldMkLst>
          <pc:docMk/>
          <pc:sldMk cId="173824287" sldId="2147474515"/>
        </pc:sldMkLst>
        <pc:spChg chg="mod">
          <ac:chgData name="Jason Wiese" userId="4bff8d5b-7de6-4655-b397-69b0afc81113" providerId="ADAL" clId="{FD3BD4DC-71D8-46F6-AA22-5552A9B6A2A7}" dt="2025-12-14T18:59:01.446" v="589" actId="404"/>
          <ac:spMkLst>
            <pc:docMk/>
            <pc:sldMk cId="173824287" sldId="2147474515"/>
            <ac:spMk id="3" creationId="{6981E31E-49C4-1AC7-6071-08DC610967C5}"/>
          </ac:spMkLst>
        </pc:spChg>
        <pc:spChg chg="mod">
          <ac:chgData name="Jason Wiese" userId="4bff8d5b-7de6-4655-b397-69b0afc81113" providerId="ADAL" clId="{FD3BD4DC-71D8-46F6-AA22-5552A9B6A2A7}" dt="2025-12-14T19:22:54.984" v="592" actId="113"/>
          <ac:spMkLst>
            <pc:docMk/>
            <pc:sldMk cId="173824287" sldId="2147474515"/>
            <ac:spMk id="7" creationId="{913CBAA3-632F-454F-9071-5DA9FF6EA7C2}"/>
          </ac:spMkLst>
        </pc:spChg>
        <pc:spChg chg="del">
          <ac:chgData name="Jason Wiese" userId="4bff8d5b-7de6-4655-b397-69b0afc81113" providerId="ADAL" clId="{FD3BD4DC-71D8-46F6-AA22-5552A9B6A2A7}" dt="2025-12-14T17:42:41.820" v="140" actId="478"/>
          <ac:spMkLst>
            <pc:docMk/>
            <pc:sldMk cId="173824287" sldId="2147474515"/>
            <ac:spMk id="8" creationId="{27750DF7-6527-A55D-90C4-3AA622D7B66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Wiese" userId="4bff8d5b-7de6-4655-b397-69b0afc81113" providerId="ADAL" clId="{FD3BD4DC-71D8-46F6-AA22-5552A9B6A2A7}" dt="2025-12-14T18:44:03.266" v="322" actId="20577"/>
              <pc2:cmMkLst xmlns:pc2="http://schemas.microsoft.com/office/powerpoint/2019/9/main/command">
                <pc:docMk/>
                <pc:sldMk cId="173824287" sldId="2147474515"/>
                <pc2:cmMk id="{27667788-58A8-406C-91A5-209F0F763FFC}"/>
              </pc2:cmMkLst>
            </pc226:cmChg>
          </p:ext>
        </pc:extLst>
      </pc:sldChg>
      <pc:sldChg chg="addSp delSp modSp add mod modCm">
        <pc:chgData name="Jason Wiese" userId="4bff8d5b-7de6-4655-b397-69b0afc81113" providerId="ADAL" clId="{FD3BD4DC-71D8-46F6-AA22-5552A9B6A2A7}" dt="2025-12-14T18:59:12.442" v="591" actId="20577"/>
        <pc:sldMkLst>
          <pc:docMk/>
          <pc:sldMk cId="3708408011" sldId="2147474516"/>
        </pc:sldMkLst>
        <pc:spChg chg="del">
          <ac:chgData name="Jason Wiese" userId="4bff8d5b-7de6-4655-b397-69b0afc81113" providerId="ADAL" clId="{FD3BD4DC-71D8-46F6-AA22-5552A9B6A2A7}" dt="2025-12-14T18:47:34.593" v="334" actId="478"/>
          <ac:spMkLst>
            <pc:docMk/>
            <pc:sldMk cId="3708408011" sldId="2147474516"/>
            <ac:spMk id="2" creationId="{6EFCEF6A-5B81-782B-B175-A88E9631F4EA}"/>
          </ac:spMkLst>
        </pc:spChg>
        <pc:spChg chg="mod">
          <ac:chgData name="Jason Wiese" userId="4bff8d5b-7de6-4655-b397-69b0afc81113" providerId="ADAL" clId="{FD3BD4DC-71D8-46F6-AA22-5552A9B6A2A7}" dt="2025-12-14T18:59:12.442" v="591" actId="20577"/>
          <ac:spMkLst>
            <pc:docMk/>
            <pc:sldMk cId="3708408011" sldId="2147474516"/>
            <ac:spMk id="3" creationId="{AB994A4A-DAF5-026E-3CB5-E3B62FDED4CD}"/>
          </ac:spMkLst>
        </pc:spChg>
        <pc:spChg chg="del">
          <ac:chgData name="Jason Wiese" userId="4bff8d5b-7de6-4655-b397-69b0afc81113" providerId="ADAL" clId="{FD3BD4DC-71D8-46F6-AA22-5552A9B6A2A7}" dt="2025-12-14T18:47:34.593" v="334" actId="478"/>
          <ac:spMkLst>
            <pc:docMk/>
            <pc:sldMk cId="3708408011" sldId="2147474516"/>
            <ac:spMk id="7" creationId="{444B03FC-EF86-2811-2DFE-71AB569D242E}"/>
          </ac:spMkLst>
        </pc:spChg>
        <pc:spChg chg="add del mod">
          <ac:chgData name="Jason Wiese" userId="4bff8d5b-7de6-4655-b397-69b0afc81113" providerId="ADAL" clId="{FD3BD4DC-71D8-46F6-AA22-5552A9B6A2A7}" dt="2025-12-14T18:49:48.459" v="480" actId="478"/>
          <ac:spMkLst>
            <pc:docMk/>
            <pc:sldMk cId="3708408011" sldId="2147474516"/>
            <ac:spMk id="10" creationId="{89DCF32E-DF8E-E58C-4751-BB4E90247973}"/>
          </ac:spMkLst>
        </pc:spChg>
        <pc:spChg chg="del">
          <ac:chgData name="Jason Wiese" userId="4bff8d5b-7de6-4655-b397-69b0afc81113" providerId="ADAL" clId="{FD3BD4DC-71D8-46F6-AA22-5552A9B6A2A7}" dt="2025-12-14T18:47:34.593" v="334" actId="478"/>
          <ac:spMkLst>
            <pc:docMk/>
            <pc:sldMk cId="3708408011" sldId="2147474516"/>
            <ac:spMk id="34" creationId="{79E61A65-630A-7CEC-55B1-5371CE1FD3CE}"/>
          </ac:spMkLst>
        </pc:spChg>
        <pc:spChg chg="del">
          <ac:chgData name="Jason Wiese" userId="4bff8d5b-7de6-4655-b397-69b0afc81113" providerId="ADAL" clId="{FD3BD4DC-71D8-46F6-AA22-5552A9B6A2A7}" dt="2025-12-14T18:47:34.593" v="334" actId="478"/>
          <ac:spMkLst>
            <pc:docMk/>
            <pc:sldMk cId="3708408011" sldId="2147474516"/>
            <ac:spMk id="35" creationId="{0D278733-4758-5C88-DEA5-0F44FB69D0CE}"/>
          </ac:spMkLst>
        </pc:spChg>
        <pc:spChg chg="del">
          <ac:chgData name="Jason Wiese" userId="4bff8d5b-7de6-4655-b397-69b0afc81113" providerId="ADAL" clId="{FD3BD4DC-71D8-46F6-AA22-5552A9B6A2A7}" dt="2025-12-14T18:47:34.593" v="334" actId="478"/>
          <ac:spMkLst>
            <pc:docMk/>
            <pc:sldMk cId="3708408011" sldId="2147474516"/>
            <ac:spMk id="38" creationId="{878713B7-308A-8B52-2530-FA902EE5DFCE}"/>
          </ac:spMkLst>
        </pc:spChg>
        <pc:spChg chg="del">
          <ac:chgData name="Jason Wiese" userId="4bff8d5b-7de6-4655-b397-69b0afc81113" providerId="ADAL" clId="{FD3BD4DC-71D8-46F6-AA22-5552A9B6A2A7}" dt="2025-12-14T18:47:34.593" v="334" actId="478"/>
          <ac:spMkLst>
            <pc:docMk/>
            <pc:sldMk cId="3708408011" sldId="2147474516"/>
            <ac:spMk id="39" creationId="{99408DB1-C18A-DBA4-3E1B-17B509E13910}"/>
          </ac:spMkLst>
        </pc:spChg>
        <pc:spChg chg="del">
          <ac:chgData name="Jason Wiese" userId="4bff8d5b-7de6-4655-b397-69b0afc81113" providerId="ADAL" clId="{FD3BD4DC-71D8-46F6-AA22-5552A9B6A2A7}" dt="2025-12-14T18:47:34.593" v="334" actId="478"/>
          <ac:spMkLst>
            <pc:docMk/>
            <pc:sldMk cId="3708408011" sldId="2147474516"/>
            <ac:spMk id="40" creationId="{D720D156-2DCB-ADAA-3458-61FC25F0A258}"/>
          </ac:spMkLst>
        </pc:spChg>
        <pc:spChg chg="del">
          <ac:chgData name="Jason Wiese" userId="4bff8d5b-7de6-4655-b397-69b0afc81113" providerId="ADAL" clId="{FD3BD4DC-71D8-46F6-AA22-5552A9B6A2A7}" dt="2025-12-14T18:47:34.593" v="334" actId="478"/>
          <ac:spMkLst>
            <pc:docMk/>
            <pc:sldMk cId="3708408011" sldId="2147474516"/>
            <ac:spMk id="42" creationId="{F5757D33-7C67-DC6E-B0AA-996F7130F868}"/>
          </ac:spMkLst>
        </pc:spChg>
        <pc:spChg chg="del">
          <ac:chgData name="Jason Wiese" userId="4bff8d5b-7de6-4655-b397-69b0afc81113" providerId="ADAL" clId="{FD3BD4DC-71D8-46F6-AA22-5552A9B6A2A7}" dt="2025-12-14T18:47:34.593" v="334" actId="478"/>
          <ac:spMkLst>
            <pc:docMk/>
            <pc:sldMk cId="3708408011" sldId="2147474516"/>
            <ac:spMk id="44" creationId="{56FB47D7-BCA9-D95C-4D89-DF5A6B06B2C7}"/>
          </ac:spMkLst>
        </pc:spChg>
        <pc:spChg chg="del">
          <ac:chgData name="Jason Wiese" userId="4bff8d5b-7de6-4655-b397-69b0afc81113" providerId="ADAL" clId="{FD3BD4DC-71D8-46F6-AA22-5552A9B6A2A7}" dt="2025-12-14T18:47:34.593" v="334" actId="478"/>
          <ac:spMkLst>
            <pc:docMk/>
            <pc:sldMk cId="3708408011" sldId="2147474516"/>
            <ac:spMk id="45" creationId="{A059DFA5-8AFA-2720-7D50-D58DD29DB3BC}"/>
          </ac:spMkLst>
        </pc:spChg>
        <pc:picChg chg="add mod">
          <ac:chgData name="Jason Wiese" userId="4bff8d5b-7de6-4655-b397-69b0afc81113" providerId="ADAL" clId="{FD3BD4DC-71D8-46F6-AA22-5552A9B6A2A7}" dt="2025-12-14T18:52:36.828" v="527" actId="1076"/>
          <ac:picMkLst>
            <pc:docMk/>
            <pc:sldMk cId="3708408011" sldId="2147474516"/>
            <ac:picMk id="9" creationId="{0E3A32C8-7FA6-6993-4408-65DF666C879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Wiese" userId="4bff8d5b-7de6-4655-b397-69b0afc81113" providerId="ADAL" clId="{FD3BD4DC-71D8-46F6-AA22-5552A9B6A2A7}" dt="2025-12-14T18:59:12.442" v="591" actId="20577"/>
              <pc2:cmMkLst xmlns:pc2="http://schemas.microsoft.com/office/powerpoint/2019/9/main/command">
                <pc:docMk/>
                <pc:sldMk cId="3708408011" sldId="2147474516"/>
                <pc2:cmMk id="{C7CC209D-066C-4120-BF76-28F6C8F45D8B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79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79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688A6F7D-823E-4F54-A79C-A2958D5E11F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79"/>
            <a:ext cx="5661660" cy="3686711"/>
          </a:xfrm>
          <a:prstGeom prst="rect">
            <a:avLst/>
          </a:prstGeom>
        </p:spPr>
        <p:txBody>
          <a:bodyPr vert="horz" lIns="93932" tIns="46966" rIns="93932" bIns="4696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8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A01B58AA-711A-48C1-BCBF-E61C336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6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D4B5A-34DD-0D2C-071F-833AEA806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460858-3CAC-A85F-022B-16C0FD79C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93144B-8318-2E7A-07D5-C0640F114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4DC51-ED23-2BC4-17C1-38396D2748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144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45A28-E206-76BB-6AA8-A3FF32337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8E2A3E-741B-13E1-758B-30C3A3F26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EC336C-987B-B84A-4E0D-347CCB6A0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DC196-B1DB-BA02-E7CC-9BBF981264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817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41CCD-15DF-B455-C390-26F5B4CD2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72B7D-FD2E-02CA-0419-ABF7A42F84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900333-A81D-E843-96F1-18B1C83D58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4C6AC-30DF-256F-09E6-6A53F2A6B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428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99095-92C8-EF98-288D-42E7E0975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29B0D8-5C88-AE2F-6B69-1E243EB3C4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8BB646-0B03-17AD-20BF-38BA6E22E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008D7-26C8-0DC0-E18E-724A85BBEA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211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E3A7C-C3C4-EA0C-9FDF-11F5C1F70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DD53EC-F9C6-5F98-9C3E-FEA489A574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8793CD-2E1F-FBE1-5046-3F21BF909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7D7FA-4272-5C2C-F2A7-F1E9C728B5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706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1FC37-6C7E-318D-BB40-12E3BA95E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F5ABCB-3370-86E5-6B90-5D080874FF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DC9427-1B9D-D5C7-684B-186BCF517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A9770-408F-6691-6F0B-67F5972575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530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719BF-9BDB-1158-DECC-487F516E4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E3FEB3-F84D-1718-AAF4-3096B7DC75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3E925E-10F6-5528-E00F-95E448883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5840D-00C0-F6CB-BCA1-5B4745101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71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5378E-4A39-A000-F6DB-A4EC8C5A4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933FFF-8E21-2220-CD8A-C923CEA9E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A7FA08-1A3F-9CFE-833C-3641A04DD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296C-0074-C549-1F49-05F1ACA2C7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789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30259-3849-6886-EB74-5B440D722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5048A0-A725-3CED-8B81-91F24B8536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20C157-1BAA-BF54-B2AC-90186033B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37A3A-C426-9E4B-956D-295C6A7AD7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663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329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DD460-7E81-24AD-086F-8C71DA411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E76D74-FAC3-5834-C5A1-4FE3400711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DC942B-AE60-A49D-0E29-A2727BF31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0CEA0-3D68-5C5B-A449-85790D2DDB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92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FA1C8-1DED-6B2B-9750-76C24348C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F9DB6B-4562-D8E4-7371-0D43B7D04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91427A-121F-BAB3-2A92-DBB82554F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FA282-7115-33CF-8F2D-D53BBDFBBC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179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865A3-F0B6-2BC8-9E0B-BBB38BD09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EABABD-EAE5-ED72-BB9B-A745868BC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430983-E5E4-0160-05C5-20F7597DA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071FB-D91F-66F8-E9BD-6938D7A52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838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7B574-9FC1-F4FA-1676-33A8771F2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29BB3D-F488-7606-AA90-FB2697CCB1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DCDDE1-29CA-6975-8B46-375F30CEA2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C0B0C-8C43-5C3E-3C64-F96442E0E5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626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E3542-FA82-9BA6-A8AF-68D3C54E3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678DBE-66C5-208B-2418-5542C901C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0D6A15-54E1-EB3E-065F-5EA6807EE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3B835-9F3D-D25A-7B3D-8421F82A05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013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BC272-7D3F-5C00-B927-D8290CF63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678266-391B-E87C-883E-1BF8A58F4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0F9D16-036E-BC50-2574-CBE276FBE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4668C-EB6D-8BAE-171C-F7E0F55CB9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037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09F22-1407-290D-36AC-94C5E5AFC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299783-2F15-3BFF-A58E-EF2E24A42C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F278A0-F5BE-69D2-1D4E-79A4989A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81961-C73B-07FE-BE80-94AFAEBEB3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684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95ADD-B510-2EB7-EB37-36BB599D0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D0351D-3C3C-042F-2AC5-98710EBA2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3C3AC4-D5E6-69E1-9DDA-E6A510443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17E76-BF6D-A65E-FC51-EFBC2651F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0704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0B6EA-441B-E186-CC28-209255781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DE9B47-195C-11D6-7817-FF88285C7C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0A904-4D2E-5039-51AC-DA4DA217D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4DDC4-39DA-F95D-8609-8826417F0F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1752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7EDB8-044C-C39E-2845-966A40171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CB16FC-074D-711E-9673-F523F66ED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FA0ECC-7225-16C9-F936-54918F272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0E2BD-A9E4-6489-B1F5-50AEFF848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7272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75EB2-475D-AB6E-F1EA-E019B53E5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90CEA3-ADE7-8B56-7C66-C9D2C8960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7AD592-5E01-1821-EEC8-30D0787F41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9440B-457C-5450-2B1E-E46CA96CE6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9430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7DD95-BFA7-1524-C717-0745E226B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4E4C80-227E-D4E2-618E-523E191511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717C72-6D2D-10CE-C591-B90EA0042D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4B82C-0AA4-279A-034B-34675E059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744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B9A5A-19FA-E5D6-4551-9A0BFE3F6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619745-7968-27F7-18F1-65AA6E7724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ADC991-5894-7196-74E2-79A19E874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83F8B-A61F-87B6-B0D8-0653E18B6B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486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8D19C-774C-6922-DCC1-12CD0B32D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A805B1-0C4A-52A1-9635-15AEB43D56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28B5D4-850C-C0FE-D6FC-F0FB7E2DC7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28ECE-3EFF-0399-86BA-C21BE4F6F4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9841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29867-10EF-7A8A-1BD8-67090678B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625D5F-EFC1-D1E2-F7E9-8FD3585B2B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9845AF-E76E-7A06-1B6F-CA04D1453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31C6B-F921-5546-41F4-DFD133A02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00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D7F05-4248-9CE0-7B15-F435F91E7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277BBF-55EF-2AC9-2C65-F2949B53B8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05882B-3422-5E1C-793F-EE818EE90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3FE16-2124-E38B-2991-46E4ABD38D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181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4C028-8852-6BF5-30FD-39C158FAB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83257F-321E-C654-6F1C-7D9B59B445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20E7B6-E6DE-1430-3F37-317FA50AFA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94081-7E8D-1998-3026-249B4DFB67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9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823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2ABCB-5CEC-C291-F3DE-B5D6ACD36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D17A32-7620-0F1F-642D-3A08CBCFF0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64C9B4-A0B0-E2F6-4804-FCD2D00B1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14030-8C1E-083B-9912-67BCA48B0F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306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98260-B4D7-52A6-F024-8F295638E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E47FB1-6466-F902-A379-70B745D020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1FCD91-C626-6FF5-7980-5C27E18A6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41413-5306-421A-D58E-A9A33FFC44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548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BCF6E-2C75-0C4D-601A-DD7FADA5F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5E776F-AB62-63A1-4C68-360832257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747F3-53F0-C07B-70F4-C5895FB381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93015-6A1F-8E02-E1DE-2EF55730D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086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D30E8-135A-AEE0-462E-D4196FF91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3BF452-72D0-FDCC-2823-AA46FF48F2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109EC9-076A-6506-474D-C26CF42E2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71EF5-280F-8CB8-02F7-B729039253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68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8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4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05DC4-4721-DFCC-5E9D-42DBCA548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C9A71F-5570-84B9-450B-010E5E84A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2AA70-7F52-F533-4F53-7BC9D593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3C23-C39F-4AD3-97EB-0580E12D3ED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FEF3F-2E24-EC9C-537C-32210E378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1D1FD-3C36-72A8-8A06-C932CAEF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6D2D-A27E-45C0-90E6-0ED8F8D8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17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F1B28-2D8E-5CDC-F852-C903EAB89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AFC61-F092-6FBA-2B47-AB3E0609E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6FB9B-C4DE-2EA9-0410-8C221C66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3C23-C39F-4AD3-97EB-0580E12D3ED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13923-958B-FC8B-1210-B9B0D740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26B01-DA5D-3783-74D3-E31EB738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6D2D-A27E-45C0-90E6-0ED8F8D8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92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7C989-9188-AD2A-BC75-BFB588673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5B822-56F5-58FB-0667-EB9BBACE7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4C896-E24A-C6F3-4C3B-580161345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3C23-C39F-4AD3-97EB-0580E12D3ED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F0FDF-A403-A7B3-113D-9063A6B4E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97049-6FC6-B870-B184-D1CD5DE5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6D2D-A27E-45C0-90E6-0ED8F8D8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93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6C099-4DE2-D0A4-AF25-6790F7458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8AAD5-B559-BA3B-4D37-4DE8BA643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3F1E9-0C3F-BDA7-87C5-A99F3AB69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68D1D-B84B-1875-3B3E-F5809B7C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3C23-C39F-4AD3-97EB-0580E12D3ED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B123C-1B39-7045-75BA-884EC04E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404F3-28F6-9114-39B2-2729DEE0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6D2D-A27E-45C0-90E6-0ED8F8D8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47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3221-0B3E-657C-AB6E-7852674F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AD678-6C40-C017-9046-5DF93D645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A3998-A542-3A08-4282-9A886FCE6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E40D8D-BA8D-3C7D-1E5E-CA3078938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EB6AD-6262-19FD-92CA-173798135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4F3EEB-5E30-DA14-35C6-057F6D60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3C23-C39F-4AD3-97EB-0580E12D3ED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39CB8A-CDCE-7D3D-1295-03F128F36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EA6D50-ECEE-85AB-8E74-C6B74BAD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6D2D-A27E-45C0-90E6-0ED8F8D8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1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EBA8F-CCC0-6CFF-3EE5-D8E6047A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C122A9-C05F-8A06-F39A-1D4AB2753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3C23-C39F-4AD3-97EB-0580E12D3ED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D8D27-530F-B3A0-A165-C48288CBB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17928A-C072-41F8-05E8-B609143C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6D2D-A27E-45C0-90E6-0ED8F8D8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17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54E77-A274-7E44-DE15-AA5979C3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3C23-C39F-4AD3-97EB-0580E12D3ED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8F5EC6-D30B-90FA-3EA4-1B852469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EA41C-743F-268B-FB0E-BCC5E0DA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6D2D-A27E-45C0-90E6-0ED8F8D8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08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41C32-C132-3A22-2DE6-E438CC8D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26E15-894C-58A3-BD57-3EAABEC5F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FB47D-14DE-59CA-4DBF-6CE18253E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70A6E-C732-57F0-6BA7-554CFDFE5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3C23-C39F-4AD3-97EB-0580E12D3ED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5CD4B-13AA-BA5D-7950-F5FF246A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B19E6-7C28-A858-122F-2221A9F3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6D2D-A27E-45C0-90E6-0ED8F8D8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1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2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9BDF-A66A-E116-9FBA-43E3B903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98BB2-0615-832A-B644-8A000DB8C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C6C27-AB6D-CF08-B307-08F950ECD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BCDFD-EEDC-B924-9298-709FF056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3C23-C39F-4AD3-97EB-0580E12D3ED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E7C57-BB19-062C-3A5A-A7464470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54A6E-3034-24E4-B3E7-D815F28D0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6D2D-A27E-45C0-90E6-0ED8F8D8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28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D170E-6442-6423-6483-E4E68818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EAADA-024F-1161-9A71-A29979BFC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237E8-D6CB-03B2-DE87-00E3011B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3C23-C39F-4AD3-97EB-0580E12D3ED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021D6-43DF-9F37-EDC8-12C9FF95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CD217-E035-874A-782D-75218801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6D2D-A27E-45C0-90E6-0ED8F8D8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02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5961EB-F98B-22B6-57E9-2F56A531A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F2E55F-AB4D-672A-CDE6-CBC4B6ED9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6C0FD-664F-8230-29F3-80521AF3D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3C23-C39F-4AD3-97EB-0580E12D3ED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B9CC2-D92A-6722-BB5E-013A18739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97367-AB41-9139-A0F7-FFE71760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6D2D-A27E-45C0-90E6-0ED8F8D8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13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11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95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66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33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89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65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2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12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69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0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63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963-7DC2-D94F-A776-D72442CE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7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95044-A36F-3B4B-8BA3-3C27671B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20"/>
            </a:lvl1pPr>
            <a:lvl2pPr marL="441884" indent="0" algn="ctr">
              <a:buNone/>
              <a:defRPr sz="1933"/>
            </a:lvl2pPr>
            <a:lvl3pPr marL="883768" indent="0" algn="ctr">
              <a:buNone/>
              <a:defRPr sz="1740"/>
            </a:lvl3pPr>
            <a:lvl4pPr marL="1325651" indent="0" algn="ctr">
              <a:buNone/>
              <a:defRPr sz="1546"/>
            </a:lvl4pPr>
            <a:lvl5pPr marL="1767535" indent="0" algn="ctr">
              <a:buNone/>
              <a:defRPr sz="1546"/>
            </a:lvl5pPr>
            <a:lvl6pPr marL="2209419" indent="0" algn="ctr">
              <a:buNone/>
              <a:defRPr sz="1546"/>
            </a:lvl6pPr>
            <a:lvl7pPr marL="2651303" indent="0" algn="ctr">
              <a:buNone/>
              <a:defRPr sz="1546"/>
            </a:lvl7pPr>
            <a:lvl8pPr marL="3093187" indent="0" algn="ctr">
              <a:buNone/>
              <a:defRPr sz="1546"/>
            </a:lvl8pPr>
            <a:lvl9pPr marL="3535070" indent="0" algn="ctr">
              <a:buNone/>
              <a:defRPr sz="154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DA1-868E-B749-B61A-968C73D1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28A1-C7DE-2548-8BAF-A0B4D6BF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2A2B-8250-2D4D-83A7-AA08364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21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E59-C3FC-204E-85CC-317362A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47EF-D6BD-E145-A9EF-61D40231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4CD0-A62C-3D4E-ADDB-0276DBB7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CD41-370D-044C-897A-559815EF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46B7-5F31-DB43-B955-4BE9B8D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25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2197-EA75-7C43-A891-3E34D66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7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0571-AFBE-7C4C-A2F3-761335BC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20">
                <a:solidFill>
                  <a:schemeClr val="tx1">
                    <a:tint val="75000"/>
                  </a:schemeClr>
                </a:solidFill>
              </a:defRPr>
            </a:lvl1pPr>
            <a:lvl2pPr marL="441884" indent="0">
              <a:buNone/>
              <a:defRPr sz="1933">
                <a:solidFill>
                  <a:schemeClr val="tx1">
                    <a:tint val="75000"/>
                  </a:schemeClr>
                </a:solidFill>
              </a:defRPr>
            </a:lvl2pPr>
            <a:lvl3pPr marL="883768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3pPr>
            <a:lvl4pPr marL="1325651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4pPr>
            <a:lvl5pPr marL="1767535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5pPr>
            <a:lvl6pPr marL="2209419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6pPr>
            <a:lvl7pPr marL="2651303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7pPr>
            <a:lvl8pPr marL="3093187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8pPr>
            <a:lvl9pPr marL="3535070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F708-0D8A-FE4D-BFDD-990819C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C672-9FA9-2E46-9721-1933E1C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2321-B7DD-9241-AF4F-0B56185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48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03B8-98E1-614D-A4FA-00124125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B9A7-18E9-3E43-AB98-22C0813C1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5814-1FE6-CF4A-88E9-202CBDA7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6D911-5035-494E-ACBA-385D31FE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6857-4EB6-C54D-B723-BE35A29C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BF94-92A5-8349-A6BF-78D65C34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68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AA4-CE49-4346-B1E9-39366FBD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6BEF7-AD6B-9145-A11A-DFBBA018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20" b="1"/>
            </a:lvl1pPr>
            <a:lvl2pPr marL="441884" indent="0">
              <a:buNone/>
              <a:defRPr sz="1933" b="1"/>
            </a:lvl2pPr>
            <a:lvl3pPr marL="883768" indent="0">
              <a:buNone/>
              <a:defRPr sz="1740" b="1"/>
            </a:lvl3pPr>
            <a:lvl4pPr marL="1325651" indent="0">
              <a:buNone/>
              <a:defRPr sz="1546" b="1"/>
            </a:lvl4pPr>
            <a:lvl5pPr marL="1767535" indent="0">
              <a:buNone/>
              <a:defRPr sz="1546" b="1"/>
            </a:lvl5pPr>
            <a:lvl6pPr marL="2209419" indent="0">
              <a:buNone/>
              <a:defRPr sz="1546" b="1"/>
            </a:lvl6pPr>
            <a:lvl7pPr marL="2651303" indent="0">
              <a:buNone/>
              <a:defRPr sz="1546" b="1"/>
            </a:lvl7pPr>
            <a:lvl8pPr marL="3093187" indent="0">
              <a:buNone/>
              <a:defRPr sz="1546" b="1"/>
            </a:lvl8pPr>
            <a:lvl9pPr marL="3535070" indent="0">
              <a:buNone/>
              <a:defRPr sz="15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2D76D-7244-174D-B330-4751D3A3B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70D02-414E-FC4F-98F7-663BA18A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20" b="1"/>
            </a:lvl1pPr>
            <a:lvl2pPr marL="441884" indent="0">
              <a:buNone/>
              <a:defRPr sz="1933" b="1"/>
            </a:lvl2pPr>
            <a:lvl3pPr marL="883768" indent="0">
              <a:buNone/>
              <a:defRPr sz="1740" b="1"/>
            </a:lvl3pPr>
            <a:lvl4pPr marL="1325651" indent="0">
              <a:buNone/>
              <a:defRPr sz="1546" b="1"/>
            </a:lvl4pPr>
            <a:lvl5pPr marL="1767535" indent="0">
              <a:buNone/>
              <a:defRPr sz="1546" b="1"/>
            </a:lvl5pPr>
            <a:lvl6pPr marL="2209419" indent="0">
              <a:buNone/>
              <a:defRPr sz="1546" b="1"/>
            </a:lvl6pPr>
            <a:lvl7pPr marL="2651303" indent="0">
              <a:buNone/>
              <a:defRPr sz="1546" b="1"/>
            </a:lvl7pPr>
            <a:lvl8pPr marL="3093187" indent="0">
              <a:buNone/>
              <a:defRPr sz="1546" b="1"/>
            </a:lvl8pPr>
            <a:lvl9pPr marL="3535070" indent="0">
              <a:buNone/>
              <a:defRPr sz="15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C5D75-B033-D84B-BDC2-E1DE69A7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B9DDE-0844-7B40-960B-0B593FEB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42282-7BD7-E54A-9094-D59C8B3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6ED25-DC8B-A84C-B611-ED7DFCF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6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187C-E429-CD49-B58A-CB8E090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F36D0-BFE4-9949-9E89-09906B4F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319F-F805-6E4E-8D3C-3F4676E1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41F0-9B6D-E94F-A979-91F56A4C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1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1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241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AF58-FC7B-1541-98FB-DF0ECECA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D9D-6B49-3343-B0DC-1826A0A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093"/>
            </a:lvl1pPr>
            <a:lvl2pPr>
              <a:defRPr sz="2706"/>
            </a:lvl2pPr>
            <a:lvl3pPr>
              <a:defRPr sz="2320"/>
            </a:lvl3pPr>
            <a:lvl4pPr>
              <a:defRPr sz="1933"/>
            </a:lvl4pPr>
            <a:lvl5pPr>
              <a:defRPr sz="1933"/>
            </a:lvl5pPr>
            <a:lvl6pPr>
              <a:defRPr sz="1933"/>
            </a:lvl6pPr>
            <a:lvl7pPr>
              <a:defRPr sz="1933"/>
            </a:lvl7pPr>
            <a:lvl8pPr>
              <a:defRPr sz="1933"/>
            </a:lvl8pPr>
            <a:lvl9pPr>
              <a:defRPr sz="1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1A1FB-75E3-BE44-B4F1-61F798CD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46"/>
            </a:lvl1pPr>
            <a:lvl2pPr marL="441884" indent="0">
              <a:buNone/>
              <a:defRPr sz="1353"/>
            </a:lvl2pPr>
            <a:lvl3pPr marL="883768" indent="0">
              <a:buNone/>
              <a:defRPr sz="1160"/>
            </a:lvl3pPr>
            <a:lvl4pPr marL="1325651" indent="0">
              <a:buNone/>
              <a:defRPr sz="966"/>
            </a:lvl4pPr>
            <a:lvl5pPr marL="1767535" indent="0">
              <a:buNone/>
              <a:defRPr sz="966"/>
            </a:lvl5pPr>
            <a:lvl6pPr marL="2209419" indent="0">
              <a:buNone/>
              <a:defRPr sz="966"/>
            </a:lvl6pPr>
            <a:lvl7pPr marL="2651303" indent="0">
              <a:buNone/>
              <a:defRPr sz="966"/>
            </a:lvl7pPr>
            <a:lvl8pPr marL="3093187" indent="0">
              <a:buNone/>
              <a:defRPr sz="966"/>
            </a:lvl8pPr>
            <a:lvl9pPr marL="3535070" indent="0">
              <a:buNone/>
              <a:defRPr sz="9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D33D-B14A-1E4D-8C2E-9CB77045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53C3C-948F-704A-ADCA-862364F5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1E1-4B2C-5848-8BB6-DCA07C94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99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CA18-21A7-4F4F-AE92-7693302A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9FB2-811D-BB4E-A3BD-0A54421CD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093"/>
            </a:lvl1pPr>
            <a:lvl2pPr marL="441884" indent="0">
              <a:buNone/>
              <a:defRPr sz="2706"/>
            </a:lvl2pPr>
            <a:lvl3pPr marL="883768" indent="0">
              <a:buNone/>
              <a:defRPr sz="2320"/>
            </a:lvl3pPr>
            <a:lvl4pPr marL="1325651" indent="0">
              <a:buNone/>
              <a:defRPr sz="1933"/>
            </a:lvl4pPr>
            <a:lvl5pPr marL="1767535" indent="0">
              <a:buNone/>
              <a:defRPr sz="1933"/>
            </a:lvl5pPr>
            <a:lvl6pPr marL="2209419" indent="0">
              <a:buNone/>
              <a:defRPr sz="1933"/>
            </a:lvl6pPr>
            <a:lvl7pPr marL="2651303" indent="0">
              <a:buNone/>
              <a:defRPr sz="1933"/>
            </a:lvl7pPr>
            <a:lvl8pPr marL="3093187" indent="0">
              <a:buNone/>
              <a:defRPr sz="1933"/>
            </a:lvl8pPr>
            <a:lvl9pPr marL="3535070" indent="0">
              <a:buNone/>
              <a:defRPr sz="1933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B802F-649D-D04C-AA36-1801F2E4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46"/>
            </a:lvl1pPr>
            <a:lvl2pPr marL="441884" indent="0">
              <a:buNone/>
              <a:defRPr sz="1353"/>
            </a:lvl2pPr>
            <a:lvl3pPr marL="883768" indent="0">
              <a:buNone/>
              <a:defRPr sz="1160"/>
            </a:lvl3pPr>
            <a:lvl4pPr marL="1325651" indent="0">
              <a:buNone/>
              <a:defRPr sz="966"/>
            </a:lvl4pPr>
            <a:lvl5pPr marL="1767535" indent="0">
              <a:buNone/>
              <a:defRPr sz="966"/>
            </a:lvl5pPr>
            <a:lvl6pPr marL="2209419" indent="0">
              <a:buNone/>
              <a:defRPr sz="966"/>
            </a:lvl6pPr>
            <a:lvl7pPr marL="2651303" indent="0">
              <a:buNone/>
              <a:defRPr sz="966"/>
            </a:lvl7pPr>
            <a:lvl8pPr marL="3093187" indent="0">
              <a:buNone/>
              <a:defRPr sz="966"/>
            </a:lvl8pPr>
            <a:lvl9pPr marL="3535070" indent="0">
              <a:buNone/>
              <a:defRPr sz="9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28A1-74D0-0148-90F9-DC233F31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BCA-2FC4-9C46-BCA4-0B00D3E0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BC0A-8886-A044-9D2E-E44EE7E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040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DD58-5913-9144-9055-725483E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E1B56-BB11-754B-B3EF-0DD69941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952A-17CC-F34A-AC73-C84E378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6CF2-CC1D-EA46-ACE5-C5D08783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87B6-427B-FF48-8A70-282A629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756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3D0B3-7FE9-DE40-8627-47994C5B4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3210-1708-F442-B808-1EF0F867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8370-BBC5-5A44-8247-9E05209E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C70C5-251A-8A4C-BFF0-87029DC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350-606F-594A-B445-47618EC0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5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9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1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C3FD5-7E57-40D3-C8E6-026B6818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1E534-BBD7-1464-A86D-B6408803E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9538-3DE1-7B94-740C-56F2F38A5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433C23-C39F-4AD3-97EB-0580E12D3ED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7E099-71C0-9714-A20C-F9CCDBC96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F7B54-E932-9993-05E2-1AC17F208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CF6D2D-A27E-45C0-90E6-0ED8F8D8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6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9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3807-8083-E946-9568-F5DA5E3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1B6F-4AE4-CC48-AE78-093FC5E5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C3D-56C5-B443-9039-55850F122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5F10-90BA-9A4B-97C5-0F6D45F15F4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B4FE-21FC-9249-87CF-23D44CEF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5D03-AC5A-6F4D-91F4-FD920EF7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8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83768" rtl="0" eaLnBrk="1" latinLnBrk="0" hangingPunct="1">
        <a:lnSpc>
          <a:spcPct val="90000"/>
        </a:lnSpc>
        <a:spcBef>
          <a:spcPct val="0"/>
        </a:spcBef>
        <a:buNone/>
        <a:defRPr sz="42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942" indent="-220942" algn="l" defTabSz="883768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2706" kern="1200">
          <a:solidFill>
            <a:schemeClr val="tx1"/>
          </a:solidFill>
          <a:latin typeface="+mn-lt"/>
          <a:ea typeface="+mn-ea"/>
          <a:cs typeface="+mn-cs"/>
        </a:defRPr>
      </a:lvl1pPr>
      <a:lvl2pPr marL="662826" indent="-220942" algn="l" defTabSz="883768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2320" kern="1200">
          <a:solidFill>
            <a:schemeClr val="tx1"/>
          </a:solidFill>
          <a:latin typeface="+mn-lt"/>
          <a:ea typeface="+mn-ea"/>
          <a:cs typeface="+mn-cs"/>
        </a:defRPr>
      </a:lvl2pPr>
      <a:lvl3pPr marL="1104710" indent="-220942" algn="l" defTabSz="883768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933" kern="1200">
          <a:solidFill>
            <a:schemeClr val="tx1"/>
          </a:solidFill>
          <a:latin typeface="+mn-lt"/>
          <a:ea typeface="+mn-ea"/>
          <a:cs typeface="+mn-cs"/>
        </a:defRPr>
      </a:lvl3pPr>
      <a:lvl4pPr marL="1546593" indent="-220942" algn="l" defTabSz="883768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4pPr>
      <a:lvl5pPr marL="1988477" indent="-220942" algn="l" defTabSz="883768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5pPr>
      <a:lvl6pPr marL="2430361" indent="-220942" algn="l" defTabSz="883768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6pPr>
      <a:lvl7pPr marL="2872245" indent="-220942" algn="l" defTabSz="883768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7pPr>
      <a:lvl8pPr marL="3314129" indent="-220942" algn="l" defTabSz="883768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8pPr>
      <a:lvl9pPr marL="3756012" indent="-220942" algn="l" defTabSz="883768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768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1pPr>
      <a:lvl2pPr marL="441884" algn="l" defTabSz="883768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2pPr>
      <a:lvl3pPr marL="883768" algn="l" defTabSz="883768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3pPr>
      <a:lvl4pPr marL="1325651" algn="l" defTabSz="883768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4pPr>
      <a:lvl5pPr marL="1767535" algn="l" defTabSz="883768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5pPr>
      <a:lvl6pPr marL="2209419" algn="l" defTabSz="883768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6pPr>
      <a:lvl7pPr marL="2651303" algn="l" defTabSz="883768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7pPr>
      <a:lvl8pPr marL="3093187" algn="l" defTabSz="883768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8pPr>
      <a:lvl9pPr marL="3535070" algn="l" defTabSz="883768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thevab.com/insight/4q-2025-currency-chasm-full-appendix?utm_source=4q-currency-chasm&amp;utm_medium=vab-insight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hyperlink" Target="https://thevab.com/insight/how-currency-vendors-see-key-audiences%20?utm_source=4q-currency-chasm&amp;utm_medium=vab-insight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4q-2025-currency-chasm-full-appendix?utm_source=4q-currency-chasm&amp;utm_medium=vab-insight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CB9289F-5FE1-DB66-52A0-9BB4545EDDB0}"/>
              </a:ext>
            </a:extLst>
          </p:cNvPr>
          <p:cNvGrpSpPr/>
          <p:nvPr/>
        </p:nvGrpSpPr>
        <p:grpSpPr>
          <a:xfrm>
            <a:off x="292689" y="565873"/>
            <a:ext cx="2406123" cy="401074"/>
            <a:chOff x="212789" y="610261"/>
            <a:chExt cx="2406123" cy="4010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121FEB-E7DA-6544-BD8E-06D2CB674FBA}"/>
                </a:ext>
              </a:extLst>
            </p:cNvPr>
            <p:cNvSpPr txBox="1"/>
            <p:nvPr/>
          </p:nvSpPr>
          <p:spPr>
            <a:xfrm>
              <a:off x="212789" y="642003"/>
              <a:ext cx="2406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December 16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th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2025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98A06ED-9D12-3B4C-B59C-10A0964513FE}"/>
                </a:ext>
              </a:extLst>
            </p:cNvPr>
            <p:cNvCxnSpPr>
              <a:cxnSpLocks/>
            </p:cNvCxnSpPr>
            <p:nvPr/>
          </p:nvCxnSpPr>
          <p:spPr>
            <a:xfrm>
              <a:off x="212790" y="610261"/>
              <a:ext cx="2406122" cy="0"/>
            </a:xfrm>
            <a:prstGeom prst="line">
              <a:avLst/>
            </a:prstGeom>
            <a:ln>
              <a:solidFill>
                <a:srgbClr val="1F1A6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1F7D7D0-79AF-4131-B61C-1673DD7D0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735" y="2"/>
            <a:ext cx="5380893" cy="3132811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BBC305-3D94-4350-BD95-E80888584E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74" t="35513" r="27600" b="36303"/>
          <a:stretch/>
        </p:blipFill>
        <p:spPr>
          <a:xfrm>
            <a:off x="373712" y="5768166"/>
            <a:ext cx="2641454" cy="8733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E8E108-4009-44ED-B627-228FBB010A4C}"/>
              </a:ext>
            </a:extLst>
          </p:cNvPr>
          <p:cNvSpPr txBox="1"/>
          <p:nvPr/>
        </p:nvSpPr>
        <p:spPr>
          <a:xfrm>
            <a:off x="292689" y="2301683"/>
            <a:ext cx="788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4Q Currency Chasm: 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E6AA80-78F8-C6DE-B613-67D39BD495B2}"/>
              </a:ext>
            </a:extLst>
          </p:cNvPr>
          <p:cNvSpPr txBox="1"/>
          <p:nvPr/>
        </p:nvSpPr>
        <p:spPr>
          <a:xfrm>
            <a:off x="292689" y="3489790"/>
            <a:ext cx="78836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Helvetica" pitchFamily="2" charset="0"/>
              </a:rPr>
              <a:t>Instability &amp; Unpredictability Decimate the Demos 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611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63869-03CA-1356-2C20-04014104B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811558-0C99-B946-638A-D4740333C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164256"/>
              </p:ext>
            </p:extLst>
          </p:nvPr>
        </p:nvGraphicFramePr>
        <p:xfrm>
          <a:off x="354093" y="2995068"/>
          <a:ext cx="11483814" cy="199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771">
                  <a:extLst>
                    <a:ext uri="{9D8B030D-6E8A-4147-A177-3AD203B41FA5}">
                      <a16:colId xmlns:a16="http://schemas.microsoft.com/office/drawing/2014/main" val="3310362948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42576260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73398608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427297798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52520592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779261385"/>
                    </a:ext>
                  </a:extLst>
                </a:gridCol>
                <a:gridCol w="1260968">
                  <a:extLst>
                    <a:ext uri="{9D8B030D-6E8A-4147-A177-3AD203B41FA5}">
                      <a16:colId xmlns:a16="http://schemas.microsoft.com/office/drawing/2014/main" val="212531743"/>
                    </a:ext>
                  </a:extLst>
                </a:gridCol>
              </a:tblGrid>
              <a:tr h="497519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Helvetica" pitchFamily="2" charset="0"/>
                        </a:rPr>
                        <a:t>+/</a:t>
                      </a:r>
                      <a:r>
                        <a:rPr lang="en-US" b="1">
                          <a:solidFill>
                            <a:srgbClr val="C00000"/>
                          </a:solidFill>
                          <a:latin typeface="Helvetica" pitchFamily="2" charset="0"/>
                        </a:rPr>
                        <a:t>-</a:t>
                      </a:r>
                      <a:r>
                        <a:rPr lang="en-US" b="1">
                          <a:latin typeface="Helvetica" pitchFamily="2" charset="0"/>
                        </a:rPr>
                        <a:t> 50% AA Difference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HH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P2+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P18-34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P18-49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P25-54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P55+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58249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+50% 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2%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3%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18%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11%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7%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5%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7854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-50% </a:t>
                      </a: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11%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6%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5%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0%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0303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+/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 50% Diff Total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(% of Hours):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2%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3%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29%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17%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12%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5%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2605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0346DCB-0994-F5B5-CA9F-4ACB1D9DA00E}"/>
              </a:ext>
            </a:extLst>
          </p:cNvPr>
          <p:cNvSpPr txBox="1"/>
          <p:nvPr/>
        </p:nvSpPr>
        <p:spPr>
          <a:xfrm>
            <a:off x="3960587" y="1509417"/>
            <a:ext cx="7942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Differences in Average Audience (AA) by % of Hours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Big Data + Panel (BD+P) vs. Panel Only (PO)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4-week period (w/o 9/15 – w/o 10/6)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C9952-5B1D-66C4-8430-AC85AD72ED4C}"/>
              </a:ext>
            </a:extLst>
          </p:cNvPr>
          <p:cNvSpPr txBox="1"/>
          <p:nvPr/>
        </p:nvSpPr>
        <p:spPr>
          <a:xfrm>
            <a:off x="450096" y="6062009"/>
            <a:ext cx="1164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Ratings Analysis Time Period Report data (as of 10/28/25). Live. 4-week period (672 total measured hours): w/o 9/15 – w/o 10/6 (9/15/25 – 10/12/25). Total Day (6a – 6a). Average Audience % Diff: Updated Big Data + Panel (BD+P) vs. National Panel (PO). Not all networks are measured across all 672 hours within a four-week period (see appendix for more detail), so the percentages in the above chart are based on only the measured hours across each of the 33 networks. Note: only hours with a reported audience for both BD+P &amp; PO are included in the percentages by demo.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E81A2B-F17A-FAEB-0A55-2B7EE53E0E40}"/>
              </a:ext>
            </a:extLst>
          </p:cNvPr>
          <p:cNvSpPr/>
          <p:nvPr/>
        </p:nvSpPr>
        <p:spPr>
          <a:xfrm>
            <a:off x="364319" y="2458410"/>
            <a:ext cx="2310449" cy="335134"/>
          </a:xfrm>
          <a:prstGeom prst="rect">
            <a:avLst/>
          </a:prstGeom>
          <a:solidFill>
            <a:srgbClr val="1B1464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33 Network Total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412230-5D0C-E051-4DE1-FF1BC8CCD39F}"/>
              </a:ext>
            </a:extLst>
          </p:cNvPr>
          <p:cNvSpPr/>
          <p:nvPr/>
        </p:nvSpPr>
        <p:spPr>
          <a:xfrm>
            <a:off x="6548284" y="2712102"/>
            <a:ext cx="4021393" cy="2607149"/>
          </a:xfrm>
          <a:prstGeom prst="rect">
            <a:avLst/>
          </a:prstGeom>
          <a:noFill/>
          <a:ln w="762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27D1D-0DBE-AA5F-1A28-6DF7FC10C03E}"/>
              </a:ext>
            </a:extLst>
          </p:cNvPr>
          <p:cNvSpPr txBox="1"/>
          <p:nvPr/>
        </p:nvSpPr>
        <p:spPr>
          <a:xfrm>
            <a:off x="502531" y="5545132"/>
            <a:ext cx="11596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BD+P average audience was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50% higher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than PO average audience on Households for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2%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the total measured hours in the 4-week period and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50% lower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 P18-34 for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11%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total measured hours across the 33 networks.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510B60-3FB6-BF87-3147-64B7B2CF9142}"/>
              </a:ext>
            </a:extLst>
          </p:cNvPr>
          <p:cNvSpPr/>
          <p:nvPr/>
        </p:nvSpPr>
        <p:spPr>
          <a:xfrm>
            <a:off x="186489" y="200651"/>
            <a:ext cx="1198399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 Network Total: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significant percentage of hours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had over a 50%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audience variance on BD+P vs. PO among key buying demos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4A36E-EB17-3176-89F3-DD65339E54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5231495-F617-14B4-6CA7-FC82F22B138D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4C843C-95E7-A54F-EC58-A404B01C3ACE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4124500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12DF5-8307-CC20-E153-B6AA45EAE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1BFF96-9DE4-563E-F9A5-E00084783F09}"/>
              </a:ext>
            </a:extLst>
          </p:cNvPr>
          <p:cNvSpPr/>
          <p:nvPr/>
        </p:nvSpPr>
        <p:spPr>
          <a:xfrm>
            <a:off x="186489" y="269475"/>
            <a:ext cx="119122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 Network Total: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equates to 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thousands of hours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where there is a 50% audience variance on BD+P vs. PO among key buying demos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F56BC8-2870-D47C-A7AC-B2D0B650E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28750"/>
              </p:ext>
            </p:extLst>
          </p:nvPr>
        </p:nvGraphicFramePr>
        <p:xfrm>
          <a:off x="354093" y="2995068"/>
          <a:ext cx="11483814" cy="199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771">
                  <a:extLst>
                    <a:ext uri="{9D8B030D-6E8A-4147-A177-3AD203B41FA5}">
                      <a16:colId xmlns:a16="http://schemas.microsoft.com/office/drawing/2014/main" val="3310362948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42576260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73398608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427297798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52520592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779261385"/>
                    </a:ext>
                  </a:extLst>
                </a:gridCol>
                <a:gridCol w="1260968">
                  <a:extLst>
                    <a:ext uri="{9D8B030D-6E8A-4147-A177-3AD203B41FA5}">
                      <a16:colId xmlns:a16="http://schemas.microsoft.com/office/drawing/2014/main" val="212531743"/>
                    </a:ext>
                  </a:extLst>
                </a:gridCol>
              </a:tblGrid>
              <a:tr h="497519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Helvetica" pitchFamily="2" charset="0"/>
                        </a:rPr>
                        <a:t>+/</a:t>
                      </a:r>
                      <a:r>
                        <a:rPr lang="en-US" b="1">
                          <a:solidFill>
                            <a:srgbClr val="C00000"/>
                          </a:solidFill>
                          <a:latin typeface="Helvetica" pitchFamily="2" charset="0"/>
                        </a:rPr>
                        <a:t>-</a:t>
                      </a:r>
                      <a:r>
                        <a:rPr lang="en-US" b="1">
                          <a:latin typeface="Helvetica" pitchFamily="2" charset="0"/>
                        </a:rPr>
                        <a:t> 50% AA Difference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HH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P2+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P18-34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P18-49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P25-54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P55+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58249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# of Hours More Than </a:t>
                      </a: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+50% 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420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570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3,792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2,209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1,477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1,044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7854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# of Hours More Than </a:t>
                      </a:r>
                      <a:r>
                        <a:rPr kumimoji="0" lang="en-US" sz="16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-50% </a:t>
                      </a: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33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50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2,180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1,257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978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47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0303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+/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 50% Diff Total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(# of Hours):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453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620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5,972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3,466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2,455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1,091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2605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69EA711-B5F4-3461-E8AA-297D2E1CC103}"/>
              </a:ext>
            </a:extLst>
          </p:cNvPr>
          <p:cNvSpPr txBox="1"/>
          <p:nvPr/>
        </p:nvSpPr>
        <p:spPr>
          <a:xfrm>
            <a:off x="3960587" y="1509417"/>
            <a:ext cx="7942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Differences in Average Audience (AA) by # of Hours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Big Data + Panel (BD+P) vs. Panel Only (PO)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4-week period (w/o 9/15 – w/o 10/6)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97FD3-6137-4755-B9D8-DF70945495B9}"/>
              </a:ext>
            </a:extLst>
          </p:cNvPr>
          <p:cNvSpPr txBox="1"/>
          <p:nvPr/>
        </p:nvSpPr>
        <p:spPr>
          <a:xfrm>
            <a:off x="455892" y="6074276"/>
            <a:ext cx="1168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Ratings Analysis Time Period Report data (as of 10/28/25). Live. 4-week period (672 total measured hours): w/o 9/15 – w/o 10/6 (9/15/25 – 10/12/25). Total Day (6a – 6a). Average Audience % Diff: Updated Big Data + Panel (BD+P) vs. National Panel (PO). Not all networks are measured across all 672 hours within a four-week period (see appendix for more detail), so the numbers of hours in the above chart are based on only the measured hours across each of the 33 networks. Note: only hours with a reported audience for both BD+P &amp; PO are included in the number of hours by demo.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06DB8E-EAE2-C521-C44A-4D03008CDFD3}"/>
              </a:ext>
            </a:extLst>
          </p:cNvPr>
          <p:cNvSpPr/>
          <p:nvPr/>
        </p:nvSpPr>
        <p:spPr>
          <a:xfrm>
            <a:off x="364319" y="2458410"/>
            <a:ext cx="2310449" cy="335134"/>
          </a:xfrm>
          <a:prstGeom prst="rect">
            <a:avLst/>
          </a:prstGeom>
          <a:solidFill>
            <a:srgbClr val="1B1464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33 Network Total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A7E0CA-EB46-F021-1357-FB528A888257}"/>
              </a:ext>
            </a:extLst>
          </p:cNvPr>
          <p:cNvSpPr/>
          <p:nvPr/>
        </p:nvSpPr>
        <p:spPr>
          <a:xfrm>
            <a:off x="6548284" y="2712102"/>
            <a:ext cx="4021393" cy="2607149"/>
          </a:xfrm>
          <a:prstGeom prst="rect">
            <a:avLst/>
          </a:prstGeom>
          <a:noFill/>
          <a:ln w="762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910AEA-DF4E-4C54-937A-C1C5899EC720}"/>
              </a:ext>
            </a:extLst>
          </p:cNvPr>
          <p:cNvSpPr txBox="1"/>
          <p:nvPr/>
        </p:nvSpPr>
        <p:spPr>
          <a:xfrm>
            <a:off x="502531" y="5545132"/>
            <a:ext cx="1166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BD+P average audience was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50% higher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than PO average audience on Households for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420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the total measured hours in the 4-week period and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50% lower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 P18-34 for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2,180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total measured hours collectively across the 33 networks.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48FC16-5A07-75D9-BA05-3FBBAF8E77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375342-91FD-E786-2A89-D931BA0A4C5F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080E81-E91D-3D56-EAA6-2B5FE8BFE4A2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798715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E15FF-31CA-D32E-03A3-0C2D44D4A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34A69ACC-B44D-2814-2DED-90A95D69D7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07" t="20616" r="1331" b="20616"/>
          <a:stretch>
            <a:fillRect/>
          </a:stretch>
        </p:blipFill>
        <p:spPr>
          <a:xfrm>
            <a:off x="1798274" y="2428423"/>
            <a:ext cx="8845761" cy="30157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4022AA-AAEA-2E07-F19F-CB174BD598F5}"/>
              </a:ext>
            </a:extLst>
          </p:cNvPr>
          <p:cNvSpPr/>
          <p:nvPr/>
        </p:nvSpPr>
        <p:spPr>
          <a:xfrm>
            <a:off x="186489" y="269475"/>
            <a:ext cx="119839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+/- 50% variance level o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trading demos with audience guarantees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certainly EXCESSIVE … and destabilizing from a currency perspective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90F3D-7976-0ACE-1D96-B78FB3967E23}"/>
              </a:ext>
            </a:extLst>
          </p:cNvPr>
          <p:cNvSpPr txBox="1"/>
          <p:nvPr/>
        </p:nvSpPr>
        <p:spPr>
          <a:xfrm>
            <a:off x="463329" y="6062210"/>
            <a:ext cx="1164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Ratings Analysis Time Period Report data (as of 10/28/25). Live. 4-week period (672 total measured hours): w/o 9/15 – w/o 10/6 (9/15/25 – 10/12/25). Total Day (6a – 6a). Average Audience % Diff: Updated Big Data + Panel (BD+P) vs. National Panel (PO). Not all networks are measured across all 672 hours within a four-week period (see appendix for more detail), so the percentages in the above chart are based on only the measured hours across each of the 33 networks. Note: only hours with a reported audience for both BD+P &amp; PO are included in the percentages by demo.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3843C-9472-4E12-3252-66B8C1CF27E2}"/>
              </a:ext>
            </a:extLst>
          </p:cNvPr>
          <p:cNvSpPr/>
          <p:nvPr/>
        </p:nvSpPr>
        <p:spPr>
          <a:xfrm>
            <a:off x="162282" y="1619551"/>
            <a:ext cx="1186743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(It’s reasonable that no buyers or sellers calculated their audience estimates assuming a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+/- 50% variance/instability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factor on a scale of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thousands of hours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of programming)  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77D6A-4E31-8F57-B4F4-F58D361481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18258D-7E72-C638-C833-909AEA77CC94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CD706A-C9EC-BED4-5318-C0D388DF570E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16583-0A32-47E7-4095-471D1964D515}"/>
              </a:ext>
            </a:extLst>
          </p:cNvPr>
          <p:cNvSpPr txBox="1"/>
          <p:nvPr/>
        </p:nvSpPr>
        <p:spPr>
          <a:xfrm>
            <a:off x="502531" y="5545132"/>
            <a:ext cx="1164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BD+P average audience was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50% higher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than PO average audience on Households for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420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the total measured hours in the 4-week period and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50% lower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 P18-34 for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2,180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total measured hours collectively across the 33 networks.</a:t>
            </a:r>
          </a:p>
        </p:txBody>
      </p:sp>
    </p:spTree>
    <p:extLst>
      <p:ext uri="{BB962C8B-B14F-4D97-AF65-F5344CB8AC3E}">
        <p14:creationId xmlns:p14="http://schemas.microsoft.com/office/powerpoint/2010/main" val="4276001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74F5E-2C6C-7DEC-F0DE-66ACF8210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5DDFE0D-6621-F468-93D7-5858C30FA4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A5430F7-65FF-E3DF-E4B7-A84E51D481C4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13E449-B222-A688-64C0-97BB0193BDB9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92FF8D-2B56-0908-5CEF-FD169AAF5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57103"/>
              </p:ext>
            </p:extLst>
          </p:nvPr>
        </p:nvGraphicFramePr>
        <p:xfrm>
          <a:off x="354093" y="2995068"/>
          <a:ext cx="11483814" cy="199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771">
                  <a:extLst>
                    <a:ext uri="{9D8B030D-6E8A-4147-A177-3AD203B41FA5}">
                      <a16:colId xmlns:a16="http://schemas.microsoft.com/office/drawing/2014/main" val="3310362948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42576260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73398608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427297798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52520592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779261385"/>
                    </a:ext>
                  </a:extLst>
                </a:gridCol>
                <a:gridCol w="1260968">
                  <a:extLst>
                    <a:ext uri="{9D8B030D-6E8A-4147-A177-3AD203B41FA5}">
                      <a16:colId xmlns:a16="http://schemas.microsoft.com/office/drawing/2014/main" val="212531743"/>
                    </a:ext>
                  </a:extLst>
                </a:gridCol>
              </a:tblGrid>
              <a:tr h="497519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Helvetica" pitchFamily="2" charset="0"/>
                        </a:rPr>
                        <a:t>+100% / </a:t>
                      </a:r>
                      <a:r>
                        <a:rPr lang="en-US" b="1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-75% </a:t>
                      </a:r>
                      <a:r>
                        <a:rPr lang="en-US" b="1">
                          <a:latin typeface="Helvetica" pitchFamily="2" charset="0"/>
                        </a:rPr>
                        <a:t>AA Difference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HH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P2+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P18-34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P18-49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P25-54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P55+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58249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+100% 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0%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7%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3%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2%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1%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7854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-75% </a:t>
                      </a: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3%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1%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0%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0303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+100% / 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-75%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 AA Diff Total: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0%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10%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4%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2%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1%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2605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DFE8F83-EB87-2E4C-4704-7ACE315F3014}"/>
              </a:ext>
            </a:extLst>
          </p:cNvPr>
          <p:cNvSpPr txBox="1"/>
          <p:nvPr/>
        </p:nvSpPr>
        <p:spPr>
          <a:xfrm>
            <a:off x="3960587" y="1509417"/>
            <a:ext cx="7942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Differences in Average Audience (AA) by % of Hours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Big Data + Panel (BD+P) vs. Panel Only (PO)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4-week period (w/o 9/15 – w/o 10/6)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BECD6-B926-9587-36C1-DC7C60DAB52A}"/>
              </a:ext>
            </a:extLst>
          </p:cNvPr>
          <p:cNvSpPr txBox="1"/>
          <p:nvPr/>
        </p:nvSpPr>
        <p:spPr>
          <a:xfrm>
            <a:off x="420126" y="6069711"/>
            <a:ext cx="1164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Ratings Analysis Time Period Report data (as of 10/28/25). Live. 4-week period (672 total measured hours): w/o 9/15 – w/o 10/6 (9/15/25 – 10/12/25). Total Day (6a – 6a). Average Audience % Diff: Updated Big Data + Panel (BD+P) vs. National Panel (PO). Not all networks are measured across all 672 hours within a four-week period (see appendix for more detail), so the percentages in the above chart are based on only the measured hours across each of the 33 networks. Note: only hours with a reported audience for both BD+P &amp; PO are included in the percentages by demo.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A52C42-7368-8023-EC32-E4C3A35E5BC3}"/>
              </a:ext>
            </a:extLst>
          </p:cNvPr>
          <p:cNvSpPr/>
          <p:nvPr/>
        </p:nvSpPr>
        <p:spPr>
          <a:xfrm>
            <a:off x="364319" y="2458410"/>
            <a:ext cx="2310449" cy="335134"/>
          </a:xfrm>
          <a:prstGeom prst="rect">
            <a:avLst/>
          </a:prstGeom>
          <a:solidFill>
            <a:srgbClr val="1B1464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33 Network Total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E52DF5-9077-A3F5-6608-62B73E5BC694}"/>
              </a:ext>
            </a:extLst>
          </p:cNvPr>
          <p:cNvSpPr/>
          <p:nvPr/>
        </p:nvSpPr>
        <p:spPr>
          <a:xfrm>
            <a:off x="6548284" y="2712102"/>
            <a:ext cx="4021393" cy="2607149"/>
          </a:xfrm>
          <a:prstGeom prst="rect">
            <a:avLst/>
          </a:prstGeom>
          <a:noFill/>
          <a:ln w="762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F5411A-99B2-C296-5E9C-B4DD3EE175FB}"/>
              </a:ext>
            </a:extLst>
          </p:cNvPr>
          <p:cNvSpPr txBox="1"/>
          <p:nvPr/>
        </p:nvSpPr>
        <p:spPr>
          <a:xfrm>
            <a:off x="502532" y="5545132"/>
            <a:ext cx="11483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BD+P average audience was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100% higher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than PO average audience on P18-34 for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7%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the total measured hours in the 4-week period and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75% lower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 P18-34 for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3%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total measured hours across the 33 networks.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CA3DAF-25AB-14F2-DB61-81CECF4A8177}"/>
              </a:ext>
            </a:extLst>
          </p:cNvPr>
          <p:cNvSpPr/>
          <p:nvPr/>
        </p:nvSpPr>
        <p:spPr>
          <a:xfrm>
            <a:off x="186489" y="269475"/>
            <a:ext cx="119839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 Network Total: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in every ten hours had severe variances between BD+P vs. PO on the younger P18-34 demo </a:t>
            </a:r>
          </a:p>
        </p:txBody>
      </p:sp>
    </p:spTree>
    <p:extLst>
      <p:ext uri="{BB962C8B-B14F-4D97-AF65-F5344CB8AC3E}">
        <p14:creationId xmlns:p14="http://schemas.microsoft.com/office/powerpoint/2010/main" val="3839667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8317D-51E6-7445-4358-0DC6F519C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E9BAD09-99D6-4E8C-4281-EF02F4AE9A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20BD17F-D746-A83E-AA7A-3207FFBC30FD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57AA8C-9CCA-E5FD-A9A1-C37BF716FC58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3F2BF6-EB86-D827-6C23-71855BA50CDB}"/>
              </a:ext>
            </a:extLst>
          </p:cNvPr>
          <p:cNvSpPr/>
          <p:nvPr/>
        </p:nvSpPr>
        <p:spPr>
          <a:xfrm>
            <a:off x="186489" y="269475"/>
            <a:ext cx="119122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 Network Total: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equates to 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two thousand hours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where there are severe audience variances between BD+P vs. PO on P18-34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48D8C4-9625-19F4-E13A-0AA63AEFD974}"/>
              </a:ext>
            </a:extLst>
          </p:cNvPr>
          <p:cNvSpPr txBox="1"/>
          <p:nvPr/>
        </p:nvSpPr>
        <p:spPr>
          <a:xfrm>
            <a:off x="3960587" y="1509417"/>
            <a:ext cx="7942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Differences in Average Audience (AA) by # of Hours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Big Data + Panel (BD+P) vs. Panel Only (PO)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4-week period (w/o 9/15 – w/o 10/6)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D04688-C757-D4DA-E34F-A596536EDECB}"/>
              </a:ext>
            </a:extLst>
          </p:cNvPr>
          <p:cNvSpPr txBox="1"/>
          <p:nvPr/>
        </p:nvSpPr>
        <p:spPr>
          <a:xfrm>
            <a:off x="450096" y="6046228"/>
            <a:ext cx="1174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Ratings Analysis Time Period Report data (as of 10/28/25). Live. 4-week period (672 total measured hours): w/o 9/15 – w/o 10/6 (9/15/25 – 10/12/25). Total Day (6a – 6a). Average Audience % Diff: Updated Big Data + Panel (BD+P) vs. National Panel (PO). Not all networks are measured across all 672 hours within a four-week period (see appendix for more detail), so the numbers of hours in the above chart are based on only the measured hours across each of the 33 networks. Note: only hours with a reported audience for both BD+P &amp; PO are included in the number of hours by demo.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9555CD-79B8-BEA3-2ED8-593D26CC23C6}"/>
              </a:ext>
            </a:extLst>
          </p:cNvPr>
          <p:cNvSpPr/>
          <p:nvPr/>
        </p:nvSpPr>
        <p:spPr>
          <a:xfrm>
            <a:off x="364319" y="2458410"/>
            <a:ext cx="2310449" cy="335134"/>
          </a:xfrm>
          <a:prstGeom prst="rect">
            <a:avLst/>
          </a:prstGeom>
          <a:solidFill>
            <a:srgbClr val="1B1464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33 Network Total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8C6350-1315-D920-EA95-9E61DD5F052F}"/>
              </a:ext>
            </a:extLst>
          </p:cNvPr>
          <p:cNvSpPr txBox="1"/>
          <p:nvPr/>
        </p:nvSpPr>
        <p:spPr>
          <a:xfrm>
            <a:off x="502531" y="5545132"/>
            <a:ext cx="11596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BD+P average audience was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100% higher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than PO average audience on P18-34 for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1,525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the total measured hours in the 4-week period and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75% lower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 P18-34 for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649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total measured hours collectively across the 33 networks.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818F11-743F-C5AF-70E2-3DD617DD7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601486"/>
              </p:ext>
            </p:extLst>
          </p:nvPr>
        </p:nvGraphicFramePr>
        <p:xfrm>
          <a:off x="354093" y="2995068"/>
          <a:ext cx="11483814" cy="199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771">
                  <a:extLst>
                    <a:ext uri="{9D8B030D-6E8A-4147-A177-3AD203B41FA5}">
                      <a16:colId xmlns:a16="http://schemas.microsoft.com/office/drawing/2014/main" val="3310362948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42576260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73398608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427297798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52520592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779261385"/>
                    </a:ext>
                  </a:extLst>
                </a:gridCol>
                <a:gridCol w="1260968">
                  <a:extLst>
                    <a:ext uri="{9D8B030D-6E8A-4147-A177-3AD203B41FA5}">
                      <a16:colId xmlns:a16="http://schemas.microsoft.com/office/drawing/2014/main" val="212531743"/>
                    </a:ext>
                  </a:extLst>
                </a:gridCol>
              </a:tblGrid>
              <a:tr h="497519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Helvetica" pitchFamily="2" charset="0"/>
                        </a:rPr>
                        <a:t>+100% / </a:t>
                      </a:r>
                      <a:r>
                        <a:rPr lang="en-US" b="1">
                          <a:solidFill>
                            <a:srgbClr val="C00000"/>
                          </a:solidFill>
                          <a:latin typeface="Helvetica" pitchFamily="2" charset="0"/>
                        </a:rPr>
                        <a:t>-</a:t>
                      </a:r>
                      <a:r>
                        <a:rPr lang="en-US" b="1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75%</a:t>
                      </a:r>
                      <a:r>
                        <a:rPr lang="en-US" b="1">
                          <a:latin typeface="Helvetica" pitchFamily="2" charset="0"/>
                        </a:rPr>
                        <a:t> AA Difference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HH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P2+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P18-34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P18-49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P25-54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P55+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58249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# of Hours More Than </a:t>
                      </a: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+100% 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66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113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1,525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698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423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210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7854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# of Hours More Than </a:t>
                      </a:r>
                      <a:r>
                        <a:rPr kumimoji="0" lang="en-US" sz="16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-75% </a:t>
                      </a: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649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132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85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0303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+100% / 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-75% 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AA Diff Total: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68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114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2,174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830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508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211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2605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67630EF-26E7-F12F-D52D-26B1F546D94D}"/>
              </a:ext>
            </a:extLst>
          </p:cNvPr>
          <p:cNvSpPr/>
          <p:nvPr/>
        </p:nvSpPr>
        <p:spPr>
          <a:xfrm>
            <a:off x="6548284" y="2712102"/>
            <a:ext cx="4021393" cy="2607149"/>
          </a:xfrm>
          <a:prstGeom prst="rect">
            <a:avLst/>
          </a:prstGeom>
          <a:noFill/>
          <a:ln w="762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708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A8A8F-93CD-E0D7-C1DE-845F099AD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EEEA47-EDD0-19EC-9B7E-6EE01F43E0B6}"/>
              </a:ext>
            </a:extLst>
          </p:cNvPr>
          <p:cNvSpPr/>
          <p:nvPr/>
        </p:nvSpPr>
        <p:spPr>
          <a:xfrm>
            <a:off x="1016953" y="211623"/>
            <a:ext cx="1009685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At a program / programming level we focused on 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30 NFL games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played during the month of data we analyzed    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   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Open Sans"/>
              <a:cs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00D9A-EC47-71FE-564E-93394BB4FCFD}"/>
              </a:ext>
            </a:extLst>
          </p:cNvPr>
          <p:cNvSpPr txBox="1"/>
          <p:nvPr/>
        </p:nvSpPr>
        <p:spPr>
          <a:xfrm>
            <a:off x="483207" y="2652312"/>
            <a:ext cx="9568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NFL Football games’ audience counts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should be very stable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:  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60BE85-72BD-92E4-5E33-F0DF9EA40ADD}"/>
              </a:ext>
            </a:extLst>
          </p:cNvPr>
          <p:cNvSpPr/>
          <p:nvPr/>
        </p:nvSpPr>
        <p:spPr>
          <a:xfrm>
            <a:off x="1171851" y="3201220"/>
            <a:ext cx="10706469" cy="65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While spread across seven networks - it is </a:t>
            </a:r>
            <a:r>
              <a:rPr kumimoji="0" lang="en-US" sz="2200" b="0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essentially the same programming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22E37E-B560-FC0F-4E86-AE2663485541}"/>
              </a:ext>
            </a:extLst>
          </p:cNvPr>
          <p:cNvSpPr/>
          <p:nvPr/>
        </p:nvSpPr>
        <p:spPr>
          <a:xfrm>
            <a:off x="1171850" y="3803131"/>
            <a:ext cx="10315853" cy="65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NFL games consistently have among the largest &amp; most loyal audiences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7733E-2739-C5DE-F301-D16BF4A1EC9C}"/>
              </a:ext>
            </a:extLst>
          </p:cNvPr>
          <p:cNvSpPr txBox="1"/>
          <p:nvPr/>
        </p:nvSpPr>
        <p:spPr>
          <a:xfrm>
            <a:off x="483209" y="1629420"/>
            <a:ext cx="11457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NFL Football accounted for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48 of the </a:t>
            </a:r>
            <a:r>
              <a:rPr lang="en-US" sz="2400" b="1">
                <a:solidFill>
                  <a:srgbClr val="ED3C8D"/>
                </a:solidFill>
                <a:latin typeface="Helvetica" pitchFamily="2" charset="0"/>
              </a:rPr>
              <a:t>50 top-rated programs </a:t>
            </a:r>
            <a:r>
              <a:rPr lang="en-US" sz="2400">
                <a:solidFill>
                  <a:srgbClr val="002060"/>
                </a:solidFill>
                <a:latin typeface="Helvetica" pitchFamily="2" charset="0"/>
              </a:rPr>
              <a:t>during our 4-week analysis period (Sept. 15</a:t>
            </a:r>
            <a:r>
              <a:rPr lang="en-US" sz="2400" baseline="30000">
                <a:solidFill>
                  <a:srgbClr val="002060"/>
                </a:solidFill>
                <a:latin typeface="Helvetica" pitchFamily="2" charset="0"/>
              </a:rPr>
              <a:t>th</a:t>
            </a:r>
            <a:r>
              <a:rPr lang="en-US" sz="2400">
                <a:solidFill>
                  <a:srgbClr val="002060"/>
                </a:solidFill>
                <a:latin typeface="Helvetica" pitchFamily="2" charset="0"/>
              </a:rPr>
              <a:t> – Oct. 12</a:t>
            </a:r>
            <a:r>
              <a:rPr lang="en-US" sz="2400" baseline="30000">
                <a:solidFill>
                  <a:srgbClr val="002060"/>
                </a:solidFill>
                <a:latin typeface="Helvetica" pitchFamily="2" charset="0"/>
              </a:rPr>
              <a:t>th</a:t>
            </a:r>
            <a:r>
              <a:rPr lang="en-US" sz="2400">
                <a:solidFill>
                  <a:srgbClr val="002060"/>
                </a:solidFill>
                <a:latin typeface="Helvetica" pitchFamily="2" charset="0"/>
              </a:rPr>
              <a:t>)</a:t>
            </a: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C4D958-59CF-0EB4-B5F7-2A1D0558E429}"/>
              </a:ext>
            </a:extLst>
          </p:cNvPr>
          <p:cNvSpPr txBox="1"/>
          <p:nvPr/>
        </p:nvSpPr>
        <p:spPr>
          <a:xfrm>
            <a:off x="355499" y="4650177"/>
            <a:ext cx="6521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We looked at three types of BD+P vs. PO stability:   </a:t>
            </a:r>
            <a:endParaRPr kumimoji="0" lang="en-US" sz="20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FA4DE9-949A-A712-1A3D-D6CCEF48E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752" y="5134939"/>
            <a:ext cx="9568051" cy="9545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9C5D13-BE57-CCCB-E476-AB1DEC5D03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1C9E018-8F67-5E02-7FA8-BBC51C27E194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505408-4DF3-6D06-9BC1-8E6C736432AF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CC5C83-DB35-34A0-CF0F-D2437DB55F64}"/>
              </a:ext>
            </a:extLst>
          </p:cNvPr>
          <p:cNvSpPr/>
          <p:nvPr/>
        </p:nvSpPr>
        <p:spPr>
          <a:xfrm>
            <a:off x="504097" y="6293615"/>
            <a:ext cx="10680085" cy="24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tabLst/>
              <a:defRPr/>
            </a:pPr>
            <a:r>
              <a:rPr lang="en-US" sz="800">
                <a:solidFill>
                  <a:srgbClr val="002060"/>
                </a:solidFill>
                <a:latin typeface="Helvetica" panose="020B0403020202020204" pitchFamily="34" charset="0"/>
              </a:rPr>
              <a:t>Note: BD+P = Big Data + Panel; PO = Panel Only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104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08DE4-80A4-8E74-F3E7-32D833CE0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C9FFC4-1222-3AA5-7C20-6955A413EFE9}"/>
              </a:ext>
            </a:extLst>
          </p:cNvPr>
          <p:cNvSpPr/>
          <p:nvPr/>
        </p:nvSpPr>
        <p:spPr>
          <a:xfrm>
            <a:off x="273106" y="396474"/>
            <a:ext cx="11987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Methodology: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4F05F1-456B-97C4-CB67-0F0BB217C04D}"/>
              </a:ext>
            </a:extLst>
          </p:cNvPr>
          <p:cNvSpPr/>
          <p:nvPr/>
        </p:nvSpPr>
        <p:spPr>
          <a:xfrm>
            <a:off x="360991" y="1393556"/>
            <a:ext cx="10170618" cy="816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much 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variability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was/is there between Nielsen’s 4Q BD+P audience data vs. their 4Q Panel-Only audience data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on an NFL Game level: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03B759-F078-4AB8-2228-7AA589B2E3A7}"/>
              </a:ext>
            </a:extLst>
          </p:cNvPr>
          <p:cNvSpPr/>
          <p:nvPr/>
        </p:nvSpPr>
        <p:spPr>
          <a:xfrm>
            <a:off x="503713" y="2515688"/>
            <a:ext cx="11491773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 defTabSz="1172398">
              <a:buClr>
                <a:srgbClr val="ED3C8D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Timing: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Four weeks of data (Sept. 15</a:t>
            </a:r>
            <a:r>
              <a: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th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- Oct. 12</a:t>
            </a:r>
            <a:r>
              <a: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th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) </a:t>
            </a:r>
            <a:r>
              <a:rPr lang="en-US" sz="2000">
                <a:solidFill>
                  <a:srgbClr val="1B1464"/>
                </a:solidFill>
                <a:latin typeface="Helvetica"/>
                <a:ea typeface="Open Sans"/>
                <a:cs typeface="Open Sans"/>
              </a:rPr>
              <a:t>where we analyzed hour-by-hour differences between BD+P &amp; PO during live NFL games (30 games across 115 total hour occurrences)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Open Sans"/>
              <a:cs typeface="Open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0763E8-58DF-3E67-8646-A488AA5B820F}"/>
              </a:ext>
            </a:extLst>
          </p:cNvPr>
          <p:cNvSpPr/>
          <p:nvPr/>
        </p:nvSpPr>
        <p:spPr>
          <a:xfrm>
            <a:off x="503714" y="4449725"/>
            <a:ext cx="1124666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 defTabSz="1172398">
              <a:buClr>
                <a:srgbClr val="ED3C8D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Networks: </a:t>
            </a:r>
            <a:r>
              <a:rPr lang="en-US" sz="2000">
                <a:solidFill>
                  <a:srgbClr val="1B1464"/>
                </a:solidFill>
                <a:latin typeface="Helvetica"/>
                <a:ea typeface="Open Sans"/>
                <a:cs typeface="Open Sans"/>
              </a:rPr>
              <a:t>7 networks across broadcast and cable airing live NFL games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Open Sans"/>
              <a:cs typeface="Open San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BC48AC-BA91-76D6-6238-E7367A137A10}"/>
              </a:ext>
            </a:extLst>
          </p:cNvPr>
          <p:cNvSpPr/>
          <p:nvPr/>
        </p:nvSpPr>
        <p:spPr>
          <a:xfrm>
            <a:off x="503714" y="3626763"/>
            <a:ext cx="1124666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Demos: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Six audiences - HH, P2+, P18-34, P18-49, P25-54, P55+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Open Sans"/>
              <a:cs typeface="Open San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92CF51-13BD-DC9D-3860-F900B571E3B8}"/>
              </a:ext>
            </a:extLst>
          </p:cNvPr>
          <p:cNvSpPr/>
          <p:nvPr/>
        </p:nvSpPr>
        <p:spPr>
          <a:xfrm>
            <a:off x="503714" y="5302185"/>
            <a:ext cx="1124666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 defTabSz="1172398">
              <a:buClr>
                <a:srgbClr val="ED3C8D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Variance Levels: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We flagged the hourly occurrences where the difference between BD+P</a:t>
            </a:r>
          </a:p>
          <a:p>
            <a:pPr lvl="0" defTabSz="1172398">
              <a:buClr>
                <a:srgbClr val="ED3C8D"/>
              </a:buClr>
              <a:defRPr/>
            </a:pPr>
            <a:r>
              <a:rPr lang="en-US" sz="2000">
                <a:solidFill>
                  <a:srgbClr val="1B1464"/>
                </a:solidFill>
                <a:latin typeface="Helvetica"/>
                <a:ea typeface="Open Sans"/>
                <a:cs typeface="Open Sans"/>
              </a:rPr>
              <a:t>     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vs. PO was </a:t>
            </a:r>
            <a:r>
              <a:rPr lang="en-US" sz="2000">
                <a:solidFill>
                  <a:srgbClr val="1B1464"/>
                </a:solidFill>
                <a:latin typeface="Helvetica"/>
                <a:ea typeface="Open Sans"/>
                <a:cs typeface="Open Sans"/>
              </a:rPr>
              <a:t>was </a:t>
            </a:r>
            <a:r>
              <a:rPr lang="en-US" sz="2000">
                <a:solidFill>
                  <a:srgbClr val="ED3C8D"/>
                </a:solidFill>
                <a:latin typeface="Helvetica"/>
                <a:ea typeface="Open Sans"/>
                <a:cs typeface="Open Sans"/>
              </a:rPr>
              <a:t>+/-10% or +/- 15%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/>
              <a:ea typeface="Open Sans"/>
              <a:cs typeface="Open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56145-680B-34C5-69A5-BC063419D9FB}"/>
              </a:ext>
            </a:extLst>
          </p:cNvPr>
          <p:cNvSpPr/>
          <p:nvPr/>
        </p:nvSpPr>
        <p:spPr>
          <a:xfrm>
            <a:off x="504097" y="6293615"/>
            <a:ext cx="10680085" cy="24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tabLst/>
              <a:defRPr/>
            </a:pPr>
            <a:r>
              <a:rPr lang="en-US" sz="800">
                <a:solidFill>
                  <a:srgbClr val="002060"/>
                </a:solidFill>
                <a:latin typeface="Helvetica" panose="020B0403020202020204" pitchFamily="34" charset="0"/>
              </a:rPr>
              <a:t>Note: BD+P = Big Data + Panel; PO = Panel Only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F45FDB-68CD-DBC3-F841-6969D6441B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2336514-6C43-930F-1FB4-1D205D457737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79159B-5433-BC92-ED86-7947021F6821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pic>
        <p:nvPicPr>
          <p:cNvPr id="16" name="Picture 15" descr="A blue and yellow football&#10;&#10;AI-generated content may be incorrect.">
            <a:extLst>
              <a:ext uri="{FF2B5EF4-FFF2-40B4-BE49-F238E27FC236}">
                <a16:creationId xmlns:a16="http://schemas.microsoft.com/office/drawing/2014/main" id="{CD7A6A5F-9229-62C1-FDAF-7DD1D9240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44177" y="124225"/>
            <a:ext cx="1288381" cy="128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09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02080-A09A-DC5E-F6D2-5869E55E6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7D59FD24-FE9C-DD20-D1D1-D808E8ED4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113" y="0"/>
            <a:ext cx="2459210" cy="18404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208802-26BC-A887-0AFD-FCCD1DEE1E24}"/>
              </a:ext>
            </a:extLst>
          </p:cNvPr>
          <p:cNvSpPr txBox="1"/>
          <p:nvPr/>
        </p:nvSpPr>
        <p:spPr>
          <a:xfrm>
            <a:off x="167332" y="247860"/>
            <a:ext cx="94957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Studied the 30 Games 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Very Closely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- Expecting to Find More Stability, Less Negative Variances in BD+P vs. PO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B21548-09B5-8384-FBD1-F7FC0C994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885" y="2915580"/>
            <a:ext cx="8262944" cy="31214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7130BA-65F9-5426-0782-C41D115F3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991" y="1762043"/>
            <a:ext cx="9568051" cy="9545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461A5C-B66A-8D59-4FD1-D04FAF420D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52282B-98D3-73E1-D1A5-5A8234E00269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896E4E-9386-DF34-9747-EFD8128AFE2E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3542166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5633B-2FDA-1170-21F1-100615551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85F4B20-A811-631B-BBC0-EA9C83977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113" y="0"/>
            <a:ext cx="2459210" cy="18404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D0EE2A-7C76-90BC-0112-886DDC4BBABF}"/>
              </a:ext>
            </a:extLst>
          </p:cNvPr>
          <p:cNvSpPr txBox="1"/>
          <p:nvPr/>
        </p:nvSpPr>
        <p:spPr>
          <a:xfrm>
            <a:off x="167332" y="247860"/>
            <a:ext cx="94957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Studied the 30 Games 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Very Closely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- Expecting to Find More Stability, Less Negative Variances in BD+P vs. PO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2DFE4-E374-4BE4-7041-8751D8D94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991" y="2951747"/>
            <a:ext cx="9568051" cy="95450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4D77B07-0E5D-659C-5D32-0CF879F72502}"/>
              </a:ext>
            </a:extLst>
          </p:cNvPr>
          <p:cNvSpPr/>
          <p:nvPr/>
        </p:nvSpPr>
        <p:spPr>
          <a:xfrm>
            <a:off x="905522" y="2484564"/>
            <a:ext cx="3373515" cy="18888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FBB972-2098-6364-76D7-52BF11A1B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52" y="4665779"/>
            <a:ext cx="3480479" cy="13749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D0346E-EB2D-938D-30B0-A9498336EB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E04486-BAFB-AE6C-88EB-77E20A4FC2D4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D9F867-6CB5-5F30-3654-79E863419AF0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2134188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30422-9117-942C-C9FF-D5EF1C889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6AC235-7858-2CD1-74EF-F34B2FFC3D58}"/>
              </a:ext>
            </a:extLst>
          </p:cNvPr>
          <p:cNvSpPr txBox="1"/>
          <p:nvPr/>
        </p:nvSpPr>
        <p:spPr>
          <a:xfrm>
            <a:off x="4415835" y="227087"/>
            <a:ext cx="7622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 the most-basic level: same broadcast network,  same 1pm start time, same game duration (3 hours)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found odd/irrational contradictions in BD+P vs. PO audience differences hour-by-hour:   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1CC723-6C40-A834-5F64-CC41033F589C}"/>
              </a:ext>
            </a:extLst>
          </p:cNvPr>
          <p:cNvSpPr/>
          <p:nvPr/>
        </p:nvSpPr>
        <p:spPr>
          <a:xfrm>
            <a:off x="369160" y="2365770"/>
            <a:ext cx="4000252" cy="335134"/>
          </a:xfrm>
          <a:prstGeom prst="rect">
            <a:avLst/>
          </a:prstGeom>
          <a:solidFill>
            <a:srgbClr val="1B1464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Same Broadcast Network w/ NFL: 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EED96EF-FE50-AD38-9156-9ED603C4B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279052"/>
              </p:ext>
            </p:extLst>
          </p:nvPr>
        </p:nvGraphicFramePr>
        <p:xfrm>
          <a:off x="305418" y="3353254"/>
          <a:ext cx="11483814" cy="1492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863">
                  <a:extLst>
                    <a:ext uri="{9D8B030D-6E8A-4147-A177-3AD203B41FA5}">
                      <a16:colId xmlns:a16="http://schemas.microsoft.com/office/drawing/2014/main" val="3310362948"/>
                    </a:ext>
                  </a:extLst>
                </a:gridCol>
                <a:gridCol w="1749286">
                  <a:extLst>
                    <a:ext uri="{9D8B030D-6E8A-4147-A177-3AD203B41FA5}">
                      <a16:colId xmlns:a16="http://schemas.microsoft.com/office/drawing/2014/main" val="3280729983"/>
                    </a:ext>
                  </a:extLst>
                </a:gridCol>
                <a:gridCol w="1500809">
                  <a:extLst>
                    <a:ext uri="{9D8B030D-6E8A-4147-A177-3AD203B41FA5}">
                      <a16:colId xmlns:a16="http://schemas.microsoft.com/office/drawing/2014/main" val="4257626090"/>
                    </a:ext>
                  </a:extLst>
                </a:gridCol>
                <a:gridCol w="1500809">
                  <a:extLst>
                    <a:ext uri="{9D8B030D-6E8A-4147-A177-3AD203B41FA5}">
                      <a16:colId xmlns:a16="http://schemas.microsoft.com/office/drawing/2014/main" val="3273398608"/>
                    </a:ext>
                  </a:extLst>
                </a:gridCol>
                <a:gridCol w="1550504">
                  <a:extLst>
                    <a:ext uri="{9D8B030D-6E8A-4147-A177-3AD203B41FA5}">
                      <a16:colId xmlns:a16="http://schemas.microsoft.com/office/drawing/2014/main" val="4272977986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val="152520592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79261385"/>
                    </a:ext>
                  </a:extLst>
                </a:gridCol>
                <a:gridCol w="1479978">
                  <a:extLst>
                    <a:ext uri="{9D8B030D-6E8A-4147-A177-3AD203B41FA5}">
                      <a16:colId xmlns:a16="http://schemas.microsoft.com/office/drawing/2014/main" val="212531743"/>
                    </a:ext>
                  </a:extLst>
                </a:gridCol>
              </a:tblGrid>
              <a:tr h="497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atin typeface="Helvetica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atin typeface="Helvetica" pitchFamily="2" charset="0"/>
                        </a:rPr>
                        <a:t>Game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HH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P2+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P18-34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P18-49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P25-54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P55+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58249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9/28/25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Afternoon (1p)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+16% to +13%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+17% to +13%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+19% to +14%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+15% to +11%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+13% to +18%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+22% to +16%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56477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10/12/25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Afternoon (1p)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+3% to </a:t>
                      </a: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(-10%)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+2% to </a:t>
                      </a: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(-12%)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(-10%) </a:t>
                      </a: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(-27%)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(-6%) </a:t>
                      </a: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(-17%)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(-6%) </a:t>
                      </a: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(-14%)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+7% to </a:t>
                      </a: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(-10%)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2605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256ECBA-3561-5869-F0D8-35508884E29A}"/>
              </a:ext>
            </a:extLst>
          </p:cNvPr>
          <p:cNvSpPr txBox="1"/>
          <p:nvPr/>
        </p:nvSpPr>
        <p:spPr>
          <a:xfrm>
            <a:off x="3880137" y="2297484"/>
            <a:ext cx="7942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Range of Differences in Average Audience (AA)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Big Data + Panel (BD+P) vs. Panel Only (PO)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Across three full hours of live NFL game broadcasts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08F5CB-F1A4-3CCC-F19B-9642CBF7499C}"/>
              </a:ext>
            </a:extLst>
          </p:cNvPr>
          <p:cNvSpPr/>
          <p:nvPr/>
        </p:nvSpPr>
        <p:spPr>
          <a:xfrm>
            <a:off x="6105002" y="3353254"/>
            <a:ext cx="4244009" cy="1492557"/>
          </a:xfrm>
          <a:prstGeom prst="rect">
            <a:avLst/>
          </a:prstGeom>
          <a:noFill/>
          <a:ln w="762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3A8BC7-85D7-8383-AEA7-730B8AB44670}"/>
              </a:ext>
            </a:extLst>
          </p:cNvPr>
          <p:cNvSpPr txBox="1"/>
          <p:nvPr/>
        </p:nvSpPr>
        <p:spPr>
          <a:xfrm>
            <a:off x="451858" y="6292449"/>
            <a:ext cx="117137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Ratings Analysis Time Period Report data (as of 10/28/25). Live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(6 total measured hours). Average Audience % Diff: Updated Big Data + Panel (BD+P) vs. National Panel (PO).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C8BB9F-C8AF-16B7-685F-E3E84E79B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3" y="227087"/>
            <a:ext cx="3778037" cy="14925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876776-913A-6F3C-BB69-28F347E672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E1ED16-6C60-3644-3007-4CC37A2C7332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235FEB-02A9-1FCE-B9AE-E8760560F1CC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F9B3C8-1EAF-B3BE-DAB6-965C2E0DBAC2}"/>
              </a:ext>
            </a:extLst>
          </p:cNvPr>
          <p:cNvSpPr txBox="1"/>
          <p:nvPr/>
        </p:nvSpPr>
        <p:spPr>
          <a:xfrm>
            <a:off x="478292" y="5536329"/>
            <a:ext cx="11708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BD+P average audience was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16% to 13% higher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than PO average audience on Households across the three hours of the 9/28/25 1p live NFL game broadcast. For instance, 1p-2p was +13%, 2p-3p was +15% and 3p-4p was +16%.</a:t>
            </a:r>
          </a:p>
        </p:txBody>
      </p:sp>
    </p:spTree>
    <p:extLst>
      <p:ext uri="{BB962C8B-B14F-4D97-AF65-F5344CB8AC3E}">
        <p14:creationId xmlns:p14="http://schemas.microsoft.com/office/powerpoint/2010/main" val="37008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16916-916D-E34A-2086-C9C2E076C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1B38D354-DE72-5CEE-CD4A-1DEDDF262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113" y="0"/>
            <a:ext cx="2459210" cy="18404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F300FB-528D-32CB-94C1-437DBBB5748E}"/>
              </a:ext>
            </a:extLst>
          </p:cNvPr>
          <p:cNvSpPr/>
          <p:nvPr/>
        </p:nvSpPr>
        <p:spPr>
          <a:xfrm>
            <a:off x="1874667" y="575623"/>
            <a:ext cx="8442666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This analytics-rich report </a:t>
            </a: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dives deep</a:t>
            </a:r>
            <a:r>
              <a:rPr kumimoji="0" lang="en-US" sz="2800" b="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into</a:t>
            </a:r>
          </a:p>
          <a:p>
            <a:pPr marR="0" lvl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“the first quarter” of actual audience results</a:t>
            </a:r>
          </a:p>
          <a:p>
            <a:pPr marR="0" lvl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tabLst/>
              <a:defRPr/>
            </a:pPr>
            <a:r>
              <a:rPr lang="en-US" sz="2800">
                <a:solidFill>
                  <a:srgbClr val="1B1464"/>
                </a:solidFill>
                <a:latin typeface="Helvetica"/>
                <a:ea typeface="Open Sans"/>
                <a:cs typeface="Open Sans"/>
              </a:rPr>
              <a:t>(4Q 2025)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ea typeface="Open Sans"/>
              <a:cs typeface="Open Sans"/>
            </a:endParaRPr>
          </a:p>
          <a:p>
            <a:pPr marR="0" lvl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as measured by Nielsen’s new </a:t>
            </a:r>
          </a:p>
          <a:p>
            <a:pPr marR="0" lvl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“Big Data +Panel” national currency product  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   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Open Sans"/>
              <a:cs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8084A-363B-AA26-47CD-441887A9C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674" y="3161910"/>
            <a:ext cx="7170651" cy="20245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35EA0A-1E17-9403-DB1C-0733E6271256}"/>
              </a:ext>
            </a:extLst>
          </p:cNvPr>
          <p:cNvSpPr/>
          <p:nvPr/>
        </p:nvSpPr>
        <p:spPr>
          <a:xfrm>
            <a:off x="1206725" y="5571891"/>
            <a:ext cx="9778548" cy="651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process we used to best sort through this possible range of results is a “variability / stability analysis” of BD+P actual audience data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B7209D-37FD-E7F9-9C28-8E367D4656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E15E5-9A0B-F177-F01C-23F80B955615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EB31A6-4B4C-2315-8610-EFEFFE63340D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3379820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6675C-04D6-A3C2-871E-804D88E74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DC342DC-40BC-B5F8-0C38-99037A650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85" y="3083200"/>
            <a:ext cx="8553429" cy="27556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7CE34D-A037-9109-0CFB-E4CD8A15D2B1}"/>
              </a:ext>
            </a:extLst>
          </p:cNvPr>
          <p:cNvSpPr txBox="1"/>
          <p:nvPr/>
        </p:nvSpPr>
        <p:spPr>
          <a:xfrm>
            <a:off x="3915671" y="2069288"/>
            <a:ext cx="7942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Differences in Average Audience (AA)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Big Data + Panel (BD+P) vs. Panel Only (PO)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Across three full hours of live NFL game broadcasts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17D756-881D-F006-A3B2-325DFC747906}"/>
              </a:ext>
            </a:extLst>
          </p:cNvPr>
          <p:cNvSpPr/>
          <p:nvPr/>
        </p:nvSpPr>
        <p:spPr>
          <a:xfrm>
            <a:off x="238542" y="2180430"/>
            <a:ext cx="4000252" cy="335134"/>
          </a:xfrm>
          <a:prstGeom prst="rect">
            <a:avLst/>
          </a:prstGeom>
          <a:solidFill>
            <a:srgbClr val="1B1464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Same Broadcast Network w/ NFL: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21FD04-803A-A0D4-9209-F3B9F555E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3" y="227087"/>
            <a:ext cx="3778037" cy="14925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23DF18-DFED-F92D-C146-EE2F19B7C8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C80378-9EE3-35C2-5C83-7FA9AA2DCF43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4B0D5B-D603-BA5A-6E9F-723450AE9D29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B1374-1B69-8693-29E3-95E8F95590C9}"/>
              </a:ext>
            </a:extLst>
          </p:cNvPr>
          <p:cNvSpPr txBox="1"/>
          <p:nvPr/>
        </p:nvSpPr>
        <p:spPr>
          <a:xfrm>
            <a:off x="4415835" y="227087"/>
            <a:ext cx="7622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 the most-basic level: same broadcast network,  same 1pm start time, same game duration (3 hours)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found odd/irrational contradictions in BD+P vs. PO audience differences hour-by-hour:   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C6261C-5A0D-A769-1780-F45873CCF643}"/>
              </a:ext>
            </a:extLst>
          </p:cNvPr>
          <p:cNvSpPr txBox="1"/>
          <p:nvPr/>
        </p:nvSpPr>
        <p:spPr>
          <a:xfrm>
            <a:off x="483206" y="5906746"/>
            <a:ext cx="1155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BD+P average audience was </a:t>
            </a:r>
            <a: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19% higher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than PO average audience on P18-34 for the 1p – </a:t>
            </a:r>
            <a:r>
              <a:rPr lang="en-US" sz="9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2p hour of the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9/28/25 live NFL game broadcast and </a:t>
            </a:r>
            <a: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10% lower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 P18-34 for the 1p – 2p hour of the 10/12/25 live NFL game broadcast.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825D62-E120-2295-8859-31313EF67AEE}"/>
              </a:ext>
            </a:extLst>
          </p:cNvPr>
          <p:cNvSpPr txBox="1"/>
          <p:nvPr/>
        </p:nvSpPr>
        <p:spPr>
          <a:xfrm>
            <a:off x="451858" y="6292449"/>
            <a:ext cx="117137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Ratings Analysis Time Period Report data (as of 10/28/25). Live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(6 total measured hours). Average Audience % Diff: Updated Big Data + Panel (BD+P) vs. National Panel (PO).</a:t>
            </a:r>
          </a:p>
        </p:txBody>
      </p:sp>
    </p:spTree>
    <p:extLst>
      <p:ext uri="{BB962C8B-B14F-4D97-AF65-F5344CB8AC3E}">
        <p14:creationId xmlns:p14="http://schemas.microsoft.com/office/powerpoint/2010/main" val="950894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4F910-2A96-F026-5631-F0252E81C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9D96C8C-0339-2834-4C14-E3DA96637411}"/>
              </a:ext>
            </a:extLst>
          </p:cNvPr>
          <p:cNvSpPr txBox="1"/>
          <p:nvPr/>
        </p:nvSpPr>
        <p:spPr>
          <a:xfrm>
            <a:off x="3915671" y="2108617"/>
            <a:ext cx="7942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Differences in Average Audience (000)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Big Data + Panel (BD+P) vs. Panel Only (PO)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Across three full hours of live NFL game broadcasts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946CB3-97EE-E95E-2251-CB20EF3A8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690" y="3122528"/>
            <a:ext cx="8391735" cy="2704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E7E9B0-CDF5-EE2D-2D2F-6C47B9389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3" y="227087"/>
            <a:ext cx="3778037" cy="14925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566292-7CB7-CC2C-A100-6A63958709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21890B-F281-CA2A-EE57-6B2FDF53FB34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664634-08D9-2757-7E7B-77D2A859B25D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D1A69-7E19-BD16-F9BE-723AFA2F8409}"/>
              </a:ext>
            </a:extLst>
          </p:cNvPr>
          <p:cNvSpPr txBox="1"/>
          <p:nvPr/>
        </p:nvSpPr>
        <p:spPr>
          <a:xfrm>
            <a:off x="4415835" y="227087"/>
            <a:ext cx="7622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 the most-basic level: same broadcast network,  same 1pm start time, same game duration (3 hours)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found odd/irrational contradictions in BD+P vs. PO audience differences hour-by-hour:   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D6045-3C18-DE20-99A1-9F5DCF7467EA}"/>
              </a:ext>
            </a:extLst>
          </p:cNvPr>
          <p:cNvSpPr txBox="1"/>
          <p:nvPr/>
        </p:nvSpPr>
        <p:spPr>
          <a:xfrm>
            <a:off x="483207" y="6001184"/>
            <a:ext cx="11713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BD+P average audience was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339K lower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than PO on P18-34 for the 3p – 4p hour of the 10/12/25 live NFL game broadcast.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FE24FA-7E74-5BF2-6CA1-93A9704199F6}"/>
              </a:ext>
            </a:extLst>
          </p:cNvPr>
          <p:cNvSpPr txBox="1"/>
          <p:nvPr/>
        </p:nvSpPr>
        <p:spPr>
          <a:xfrm>
            <a:off x="456773" y="6310090"/>
            <a:ext cx="117137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Ratings Analysis Time Period Report data (as of 10/28/25). Live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(6 total measured hours). Average Audience # Diff: Updated Big Data + Panel (BD+P) vs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National Panel (PO).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9B4B5F-4560-A380-C9C8-6B9A1B50C6B5}"/>
              </a:ext>
            </a:extLst>
          </p:cNvPr>
          <p:cNvSpPr/>
          <p:nvPr/>
        </p:nvSpPr>
        <p:spPr>
          <a:xfrm>
            <a:off x="238542" y="2180430"/>
            <a:ext cx="4000252" cy="335134"/>
          </a:xfrm>
          <a:prstGeom prst="rect">
            <a:avLst/>
          </a:prstGeom>
          <a:solidFill>
            <a:srgbClr val="1B1464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Same Broadcast Network w/ NFL:  </a:t>
            </a:r>
          </a:p>
        </p:txBody>
      </p:sp>
    </p:spTree>
    <p:extLst>
      <p:ext uri="{BB962C8B-B14F-4D97-AF65-F5344CB8AC3E}">
        <p14:creationId xmlns:p14="http://schemas.microsoft.com/office/powerpoint/2010/main" val="2461863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F5EC2-95A7-612F-F0B8-631AE164B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DFAD3A5-F4FC-0DBF-4809-B4A0C452D19B}"/>
              </a:ext>
            </a:extLst>
          </p:cNvPr>
          <p:cNvSpPr txBox="1"/>
          <p:nvPr/>
        </p:nvSpPr>
        <p:spPr>
          <a:xfrm>
            <a:off x="4415835" y="227087"/>
            <a:ext cx="7622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This was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also true on the NFL Network games  </a:t>
            </a: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found odd/irrational contradictions in BD+P vs. PO audience differences hour-by-hour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2A2158-7F86-1DCC-FD38-10224E42F923}"/>
              </a:ext>
            </a:extLst>
          </p:cNvPr>
          <p:cNvSpPr/>
          <p:nvPr/>
        </p:nvSpPr>
        <p:spPr>
          <a:xfrm>
            <a:off x="305418" y="2425615"/>
            <a:ext cx="1891130" cy="335134"/>
          </a:xfrm>
          <a:prstGeom prst="rect">
            <a:avLst/>
          </a:prstGeom>
          <a:solidFill>
            <a:srgbClr val="1B1464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NFL Network 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74A099-3D5A-31CB-5E37-77F42402A7D7}"/>
              </a:ext>
            </a:extLst>
          </p:cNvPr>
          <p:cNvSpPr txBox="1"/>
          <p:nvPr/>
        </p:nvSpPr>
        <p:spPr>
          <a:xfrm>
            <a:off x="3880137" y="2383092"/>
            <a:ext cx="7942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Range of Differences in Average Audience (AA)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Big Data + Panel (BD+P) vs. Panel Only (PO)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Across three full hours of live NFL game broadcasts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8FECFAC-7443-C975-9C39-4C8EA2E81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580929"/>
              </p:ext>
            </p:extLst>
          </p:nvPr>
        </p:nvGraphicFramePr>
        <p:xfrm>
          <a:off x="305418" y="3415877"/>
          <a:ext cx="11483814" cy="199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863">
                  <a:extLst>
                    <a:ext uri="{9D8B030D-6E8A-4147-A177-3AD203B41FA5}">
                      <a16:colId xmlns:a16="http://schemas.microsoft.com/office/drawing/2014/main" val="3310362948"/>
                    </a:ext>
                  </a:extLst>
                </a:gridCol>
                <a:gridCol w="1749286">
                  <a:extLst>
                    <a:ext uri="{9D8B030D-6E8A-4147-A177-3AD203B41FA5}">
                      <a16:colId xmlns:a16="http://schemas.microsoft.com/office/drawing/2014/main" val="3280729983"/>
                    </a:ext>
                  </a:extLst>
                </a:gridCol>
                <a:gridCol w="1500809">
                  <a:extLst>
                    <a:ext uri="{9D8B030D-6E8A-4147-A177-3AD203B41FA5}">
                      <a16:colId xmlns:a16="http://schemas.microsoft.com/office/drawing/2014/main" val="4257626090"/>
                    </a:ext>
                  </a:extLst>
                </a:gridCol>
                <a:gridCol w="1500809">
                  <a:extLst>
                    <a:ext uri="{9D8B030D-6E8A-4147-A177-3AD203B41FA5}">
                      <a16:colId xmlns:a16="http://schemas.microsoft.com/office/drawing/2014/main" val="3273398608"/>
                    </a:ext>
                  </a:extLst>
                </a:gridCol>
                <a:gridCol w="1550504">
                  <a:extLst>
                    <a:ext uri="{9D8B030D-6E8A-4147-A177-3AD203B41FA5}">
                      <a16:colId xmlns:a16="http://schemas.microsoft.com/office/drawing/2014/main" val="4272977986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val="152520592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79261385"/>
                    </a:ext>
                  </a:extLst>
                </a:gridCol>
                <a:gridCol w="1479978">
                  <a:extLst>
                    <a:ext uri="{9D8B030D-6E8A-4147-A177-3AD203B41FA5}">
                      <a16:colId xmlns:a16="http://schemas.microsoft.com/office/drawing/2014/main" val="212531743"/>
                    </a:ext>
                  </a:extLst>
                </a:gridCol>
              </a:tblGrid>
              <a:tr h="497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atin typeface="Helvetica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atin typeface="Helvetica" pitchFamily="2" charset="0"/>
                        </a:rPr>
                        <a:t>Game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HH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P2+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P18-34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P18-49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P25-54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P55+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58249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9/28/25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Sunday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+7% to +4%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+11% to +6%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+22% to </a:t>
                      </a: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(-2%)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+17% to +4%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+16% to +2%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+14% to +3%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7854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10/5/25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Sunday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+2% to </a:t>
                      </a: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(-1%)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+4% to 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(-3%) </a:t>
                      </a: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(-15%)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(-2%) </a:t>
                      </a: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(-7%)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+5% to 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+5% to </a:t>
                      </a: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(-1%)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351769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10/12/25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Sunday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0% to </a:t>
                      </a: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(-4%)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(-1%) </a:t>
                      </a: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(-3%)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(-10%) </a:t>
                      </a: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(-18%)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(-6%) </a:t>
                      </a: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(-11%)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(-3%) </a:t>
                      </a: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(-11%)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+5% to 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2605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C5F39999-5790-F68D-6DDA-8E984798DE1F}"/>
              </a:ext>
            </a:extLst>
          </p:cNvPr>
          <p:cNvSpPr/>
          <p:nvPr/>
        </p:nvSpPr>
        <p:spPr>
          <a:xfrm>
            <a:off x="6105002" y="3415877"/>
            <a:ext cx="4244009" cy="1990076"/>
          </a:xfrm>
          <a:prstGeom prst="rect">
            <a:avLst/>
          </a:prstGeom>
          <a:noFill/>
          <a:ln w="762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49F15B-C21F-B8F5-CED6-CF99DA9FB965}"/>
              </a:ext>
            </a:extLst>
          </p:cNvPr>
          <p:cNvSpPr txBox="1"/>
          <p:nvPr/>
        </p:nvSpPr>
        <p:spPr>
          <a:xfrm>
            <a:off x="491002" y="6304729"/>
            <a:ext cx="116882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Ratings Analysis Time Period Report data (as of 10/28/25). Live (9 total measured hours). Average Audience % Diff: Updated Big Data + Panel (BD+P) vs. National Panel (PO).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117A22-D52A-65AB-DE2C-B0C1867E3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3" y="227087"/>
            <a:ext cx="3778037" cy="14925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9F3F8A-2DC7-C939-A006-0E388D52A8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F4219BD-7470-59E6-7A66-EBC97EDA9161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E3055D-BBC2-9843-6A97-451A644D6AB8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8566CC-00F1-9788-864A-2F17295018BF}"/>
              </a:ext>
            </a:extLst>
          </p:cNvPr>
          <p:cNvSpPr txBox="1"/>
          <p:nvPr/>
        </p:nvSpPr>
        <p:spPr>
          <a:xfrm>
            <a:off x="483208" y="5752099"/>
            <a:ext cx="11554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BD+P average audience was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7% to 4% higher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than PO average audience on Households across the three hours of the 9/28/25 live NFL game broadcast. For instance, 1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hour was +7%, 2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hour was +4% and 3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rd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hour was +4%.</a:t>
            </a:r>
          </a:p>
        </p:txBody>
      </p:sp>
    </p:spTree>
    <p:extLst>
      <p:ext uri="{BB962C8B-B14F-4D97-AF65-F5344CB8AC3E}">
        <p14:creationId xmlns:p14="http://schemas.microsoft.com/office/powerpoint/2010/main" val="1973051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E6C90-6275-9353-62E6-E79D35323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5F48C054-5449-DF23-928A-4668474DC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113" y="0"/>
            <a:ext cx="2459210" cy="18404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9917C8-F0AD-C7AC-BADD-87513888313D}"/>
              </a:ext>
            </a:extLst>
          </p:cNvPr>
          <p:cNvSpPr txBox="1"/>
          <p:nvPr/>
        </p:nvSpPr>
        <p:spPr>
          <a:xfrm>
            <a:off x="167331" y="247860"/>
            <a:ext cx="102941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Studied the 30 Games 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Very Closely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- Expecting to Find More Stability, Less Negative Variances in BD+P vs. PO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35B275-21FA-68B4-753D-22713986F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991" y="2951747"/>
            <a:ext cx="9568051" cy="95450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9020D3F-3327-121E-A1E1-59FD2C4B7DBF}"/>
              </a:ext>
            </a:extLst>
          </p:cNvPr>
          <p:cNvSpPr/>
          <p:nvPr/>
        </p:nvSpPr>
        <p:spPr>
          <a:xfrm>
            <a:off x="4159187" y="2451274"/>
            <a:ext cx="3204838" cy="18888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F7D0CA-9481-555B-FBE5-CEABB033C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710" y="4557763"/>
            <a:ext cx="4090542" cy="15403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C939DE-C119-A4FA-2438-F3235515AD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F8448F-92F1-66E9-93B9-DEDAC0E60BF3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235AE8-3CF2-1E57-1562-74DC5E1C814D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2876150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45E68-4837-4EBE-4595-022A69124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EAFEE5-C0E6-DFDC-468A-AC6B22837DFA}"/>
              </a:ext>
            </a:extLst>
          </p:cNvPr>
          <p:cNvSpPr txBox="1"/>
          <p:nvPr/>
        </p:nvSpPr>
        <p:spPr>
          <a:xfrm>
            <a:off x="4433534" y="225249"/>
            <a:ext cx="76223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did not find consistent audience variability patterns across the Broadcast networks…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Example: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two very different patterns on two very similar NFL Broadcasters….  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1DFB81-9BBD-7AFB-8042-692CE00C927C}"/>
              </a:ext>
            </a:extLst>
          </p:cNvPr>
          <p:cNvSpPr/>
          <p:nvPr/>
        </p:nvSpPr>
        <p:spPr>
          <a:xfrm>
            <a:off x="305418" y="2211881"/>
            <a:ext cx="3273524" cy="335134"/>
          </a:xfrm>
          <a:prstGeom prst="rect">
            <a:avLst/>
          </a:prstGeom>
          <a:solidFill>
            <a:srgbClr val="1B1464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NFL Broadcast Network #1: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40AA80-546A-2A62-767D-D6040C0A3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722" y="3006783"/>
            <a:ext cx="8288396" cy="29732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C6E90D-1683-1C77-BD22-A3EB427D5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451" y="2095391"/>
            <a:ext cx="6871317" cy="8490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28DD30-A1F2-B7DD-CFB6-DC9B7F9D393D}"/>
              </a:ext>
            </a:extLst>
          </p:cNvPr>
          <p:cNvSpPr/>
          <p:nvPr/>
        </p:nvSpPr>
        <p:spPr>
          <a:xfrm>
            <a:off x="254882" y="3241507"/>
            <a:ext cx="3169328" cy="65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positive variances than negative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AE50B0-AC69-89CB-2624-682F2404392D}"/>
              </a:ext>
            </a:extLst>
          </p:cNvPr>
          <p:cNvSpPr/>
          <p:nvPr/>
        </p:nvSpPr>
        <p:spPr>
          <a:xfrm>
            <a:off x="254882" y="4224233"/>
            <a:ext cx="3169328" cy="65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Widest range of variance on 18-49 &amp; 55+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BA4C6-6950-E2CF-B832-7041A162C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18" y="234244"/>
            <a:ext cx="3647454" cy="1373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C54E6B-75F6-286E-3948-E1F1D07F51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8BC02A-D49D-4835-826A-BF273743122E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0A8ED1-E97D-321D-6225-733A486821C8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2F302-4FDC-189F-3E70-EC6A35026F4E}"/>
              </a:ext>
            </a:extLst>
          </p:cNvPr>
          <p:cNvSpPr txBox="1"/>
          <p:nvPr/>
        </p:nvSpPr>
        <p:spPr>
          <a:xfrm>
            <a:off x="483207" y="6197759"/>
            <a:ext cx="11718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Ratings Analysis Time Period Report data (as of 10/28/25). Live. 4-week period (22 total measured hours): w/o 9/15 – w/o 10/6 (9/15/25 – 10/12/25). Based on hours airing live NFL games. Average Audience % Diff: Updated Big Data + Panel (BD+P) vs. National Panel (PO).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773F3-48BA-F887-3DD7-91ADA66F22C3}"/>
              </a:ext>
            </a:extLst>
          </p:cNvPr>
          <p:cNvSpPr txBox="1"/>
          <p:nvPr/>
        </p:nvSpPr>
        <p:spPr>
          <a:xfrm>
            <a:off x="469139" y="5966699"/>
            <a:ext cx="11713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BD+P average audience was </a:t>
            </a:r>
            <a:r>
              <a:rPr kumimoji="0" lang="en-US" sz="8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10% higher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than PO average audience on Households for </a:t>
            </a:r>
            <a:r>
              <a:rPr lang="en-US" sz="800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32</a:t>
            </a:r>
            <a:r>
              <a:rPr kumimoji="0" lang="en-US" sz="8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the total measured hours in the 4-week period and </a:t>
            </a:r>
            <a:r>
              <a:rPr kumimoji="0" lang="en-US" sz="8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10% lower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 P18-34 for </a:t>
            </a:r>
            <a:r>
              <a:rPr lang="en-US" sz="800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  <a:r>
              <a:rPr kumimoji="0" lang="en-US" sz="8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total measured hours.</a:t>
            </a:r>
          </a:p>
        </p:txBody>
      </p:sp>
    </p:spTree>
    <p:extLst>
      <p:ext uri="{BB962C8B-B14F-4D97-AF65-F5344CB8AC3E}">
        <p14:creationId xmlns:p14="http://schemas.microsoft.com/office/powerpoint/2010/main" val="3984757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13068-B03C-8FB8-F7E8-0E8E32B25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29148-18B0-B09B-50A3-405BAAAC2C3F}"/>
              </a:ext>
            </a:extLst>
          </p:cNvPr>
          <p:cNvSpPr/>
          <p:nvPr/>
        </p:nvSpPr>
        <p:spPr>
          <a:xfrm>
            <a:off x="205721" y="3135896"/>
            <a:ext cx="3169328" cy="65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No Negative variances at all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5AE71E-30EA-8B35-C2B9-60574BDD757D}"/>
              </a:ext>
            </a:extLst>
          </p:cNvPr>
          <p:cNvSpPr/>
          <p:nvPr/>
        </p:nvSpPr>
        <p:spPr>
          <a:xfrm>
            <a:off x="205721" y="4118622"/>
            <a:ext cx="3169328" cy="65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Highest positive variance (+44% on 18-34) of any NFL Broadcaster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CD3146-386C-F26D-2B54-9828B86BE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028" y="2998549"/>
            <a:ext cx="8250930" cy="29598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A2537F-AD7F-186B-97E5-FF70FBF06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18" y="234244"/>
            <a:ext cx="3647454" cy="1373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5CEB37-2724-E778-7B7D-0CBE1A1A5051}"/>
              </a:ext>
            </a:extLst>
          </p:cNvPr>
          <p:cNvSpPr txBox="1"/>
          <p:nvPr/>
        </p:nvSpPr>
        <p:spPr>
          <a:xfrm>
            <a:off x="4433534" y="225249"/>
            <a:ext cx="76223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did not find consistent audience variability patterns across the Broadcast networks…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Example: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two very different patterns on two very similar NFL Broadcasters….  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BF71F0-0108-9A78-2E4A-9DAEF86C2A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58AAE5-7B54-D637-1A92-1B9C1E4AAE08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DFAACF-7553-554F-8C3D-AE77210E5571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25D6FA-AAA3-258A-39C1-30E7BF3DFA68}"/>
              </a:ext>
            </a:extLst>
          </p:cNvPr>
          <p:cNvSpPr txBox="1"/>
          <p:nvPr/>
        </p:nvSpPr>
        <p:spPr>
          <a:xfrm>
            <a:off x="483207" y="6197759"/>
            <a:ext cx="11718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Ratings Analysis Time Period Report data (as of 10/28/25). Live. 4-week period (16 total measured hours): w/o 9/15 – w/o 10/6 (9/15/25 – 10/12/25). Based on hours airing live NFL games. Average Audience % Diff: Updated Big Data + Panel (BD+P) vs. National Panel (PO).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63DCBC-0BA6-CF06-E2E8-AC9A6BA1DF92}"/>
              </a:ext>
            </a:extLst>
          </p:cNvPr>
          <p:cNvSpPr txBox="1"/>
          <p:nvPr/>
        </p:nvSpPr>
        <p:spPr>
          <a:xfrm>
            <a:off x="467530" y="5969937"/>
            <a:ext cx="117186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BD+P average audience was </a:t>
            </a:r>
            <a:r>
              <a:rPr kumimoji="0" lang="en-US" sz="8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10% higher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than PO average audience on Households for </a:t>
            </a:r>
            <a:r>
              <a:rPr kumimoji="0" lang="en-US" sz="8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25%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the total measured hours in the 4-week period and </a:t>
            </a:r>
            <a:r>
              <a:rPr kumimoji="0" lang="en-US" sz="8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44%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the total measured hours for P18-34..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EE7C13-5121-A8E3-5DFC-662BE943981C}"/>
              </a:ext>
            </a:extLst>
          </p:cNvPr>
          <p:cNvSpPr/>
          <p:nvPr/>
        </p:nvSpPr>
        <p:spPr>
          <a:xfrm>
            <a:off x="305418" y="2211881"/>
            <a:ext cx="3273524" cy="335134"/>
          </a:xfrm>
          <a:prstGeom prst="rect">
            <a:avLst/>
          </a:prstGeom>
          <a:solidFill>
            <a:srgbClr val="1B1464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NFL Broadcast Network #3: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B55D00-60FE-2E71-D1A0-DB6CE7BB9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451" y="2095391"/>
            <a:ext cx="6871317" cy="8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2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117CA-E5F7-0C47-F11A-5BD46026F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42A686-A483-5404-F42E-E11A738B247A}"/>
              </a:ext>
            </a:extLst>
          </p:cNvPr>
          <p:cNvSpPr txBox="1"/>
          <p:nvPr/>
        </p:nvSpPr>
        <p:spPr>
          <a:xfrm>
            <a:off x="254882" y="173591"/>
            <a:ext cx="117087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One of the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most irrational </a:t>
            </a: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NFL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audience dynamics we found was within the varying types of telecasts from the same NFL rights-holder -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very opposite variability profiles between their  Broadcast network and their Cable network…   </a:t>
            </a:r>
            <a:endParaRPr kumimoji="0" lang="en-US" sz="22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56BA5A-501F-12DB-2C7A-C1571A765107}"/>
              </a:ext>
            </a:extLst>
          </p:cNvPr>
          <p:cNvSpPr/>
          <p:nvPr/>
        </p:nvSpPr>
        <p:spPr>
          <a:xfrm>
            <a:off x="254882" y="1706333"/>
            <a:ext cx="3531927" cy="335134"/>
          </a:xfrm>
          <a:prstGeom prst="rect">
            <a:avLst/>
          </a:prstGeom>
          <a:solidFill>
            <a:srgbClr val="1B1464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Same NFL Rights-Holder: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93B26A-8B82-C36D-9508-EE56EA2C4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227" y="1531134"/>
            <a:ext cx="6871317" cy="849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15DFFB-3343-5136-9EF9-28BEA6402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83" y="3226073"/>
            <a:ext cx="5805428" cy="2082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61E06A-732C-5A91-AD0B-1353A19CA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982" y="3226072"/>
            <a:ext cx="5805430" cy="20825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8C0321-DC20-7210-F7C6-8D898CF08EC1}"/>
              </a:ext>
            </a:extLst>
          </p:cNvPr>
          <p:cNvSpPr txBox="1"/>
          <p:nvPr/>
        </p:nvSpPr>
        <p:spPr>
          <a:xfrm>
            <a:off x="347083" y="2611448"/>
            <a:ext cx="4077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000" b="0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NFL on their Broadcast Network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:   </a:t>
            </a:r>
            <a:endParaRPr kumimoji="0" lang="en-US" sz="20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C67F7D-3241-B417-4C7F-2925F70B5187}"/>
              </a:ext>
            </a:extLst>
          </p:cNvPr>
          <p:cNvSpPr txBox="1"/>
          <p:nvPr/>
        </p:nvSpPr>
        <p:spPr>
          <a:xfrm>
            <a:off x="6270982" y="2591950"/>
            <a:ext cx="3908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000" b="0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NFL on their Cable Network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:   </a:t>
            </a:r>
            <a:endParaRPr kumimoji="0" lang="en-US" sz="20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639D46-4DC2-089C-3774-33CBC290E5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84D36B-FC0B-966E-075E-74F8A43E0FE4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634080-24D1-127B-E6C6-6DEC8F06E886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BA2988-2A5A-F26A-5951-32AD5B0BF871}"/>
              </a:ext>
            </a:extLst>
          </p:cNvPr>
          <p:cNvSpPr txBox="1"/>
          <p:nvPr/>
        </p:nvSpPr>
        <p:spPr>
          <a:xfrm>
            <a:off x="483207" y="6197759"/>
            <a:ext cx="11718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Ratings Analysis Time Period Report data (as of 10/28/25). Live. 4-week period (broadcast network represents 16 total measured hours; cable network represents 12 total measured hours): w/o 9/15 – w/o 10/6 (9/15/25 – 10/12/25). Based on hours airing live NFL games. Average Audience % Diff: Updated Big Data + Panel (BD+P) vs. National Panel (PO).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6CF3B-7F88-853C-116B-98BD13FDD5A7}"/>
              </a:ext>
            </a:extLst>
          </p:cNvPr>
          <p:cNvSpPr txBox="1"/>
          <p:nvPr/>
        </p:nvSpPr>
        <p:spPr>
          <a:xfrm>
            <a:off x="467530" y="5532621"/>
            <a:ext cx="1171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BD+P average audience was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10% higher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than PO average audience on Households for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25%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the total measured hours in the 4-week period and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44%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the total measured hours for P18-34.</a:t>
            </a:r>
          </a:p>
        </p:txBody>
      </p:sp>
    </p:spTree>
    <p:extLst>
      <p:ext uri="{BB962C8B-B14F-4D97-AF65-F5344CB8AC3E}">
        <p14:creationId xmlns:p14="http://schemas.microsoft.com/office/powerpoint/2010/main" val="803418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D7F58-BCA6-0908-A8C4-737B1ACB8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E38528BD-4A78-8B4A-A492-2AEFA1759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113" y="0"/>
            <a:ext cx="2459210" cy="18404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B6E499-2CA8-91CB-455C-9073A3B71401}"/>
              </a:ext>
            </a:extLst>
          </p:cNvPr>
          <p:cNvSpPr txBox="1"/>
          <p:nvPr/>
        </p:nvSpPr>
        <p:spPr>
          <a:xfrm>
            <a:off x="167332" y="247860"/>
            <a:ext cx="94957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Studied the 30 Games 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Very Closely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- Expecting to Find More Stability, Less Negative Variances in BD+P vs. PO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3AE10-47CF-23F8-7614-58783C755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991" y="2951747"/>
            <a:ext cx="9568051" cy="95450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DD72834-2DA1-E3E2-625C-4210FD18CB79}"/>
              </a:ext>
            </a:extLst>
          </p:cNvPr>
          <p:cNvSpPr/>
          <p:nvPr/>
        </p:nvSpPr>
        <p:spPr>
          <a:xfrm>
            <a:off x="7315200" y="2411957"/>
            <a:ext cx="3249866" cy="18721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B72ED7-6676-413E-697A-9AB2A0796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314" y="4442088"/>
            <a:ext cx="3877590" cy="1467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B79C0-C091-6E35-4300-32958E3227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46C7F-DA66-A4D9-8BC9-93DC60094B12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B16EF6-D228-1105-F51A-9FD51671AF35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82639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32571-73B9-2CEF-DCCE-DE26FE312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6C9A680-1DD1-87CB-D7FD-9E028D19CDF5}"/>
              </a:ext>
            </a:extLst>
          </p:cNvPr>
          <p:cNvSpPr/>
          <p:nvPr/>
        </p:nvSpPr>
        <p:spPr>
          <a:xfrm>
            <a:off x="1" y="269475"/>
            <a:ext cx="121704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Nets w/ NFL Games Total: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 16% to 40% of hours with NFL games had double-digit BD+P vs. PO audience variances among key demos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B3C759-5DAA-5123-0E87-E18621FF8B9E}"/>
              </a:ext>
            </a:extLst>
          </p:cNvPr>
          <p:cNvGraphicFramePr>
            <a:graphicFrameLocks noGrp="1"/>
          </p:cNvGraphicFramePr>
          <p:nvPr/>
        </p:nvGraphicFramePr>
        <p:xfrm>
          <a:off x="426104" y="2158317"/>
          <a:ext cx="11483814" cy="199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771">
                  <a:extLst>
                    <a:ext uri="{9D8B030D-6E8A-4147-A177-3AD203B41FA5}">
                      <a16:colId xmlns:a16="http://schemas.microsoft.com/office/drawing/2014/main" val="3310362948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42576260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73398608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427297798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52520592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779261385"/>
                    </a:ext>
                  </a:extLst>
                </a:gridCol>
                <a:gridCol w="1260968">
                  <a:extLst>
                    <a:ext uri="{9D8B030D-6E8A-4147-A177-3AD203B41FA5}">
                      <a16:colId xmlns:a16="http://schemas.microsoft.com/office/drawing/2014/main" val="212531743"/>
                    </a:ext>
                  </a:extLst>
                </a:gridCol>
              </a:tblGrid>
              <a:tr h="497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atin typeface="Helvetica" pitchFamily="2" charset="0"/>
                        </a:rPr>
                        <a:t>+/</a:t>
                      </a:r>
                      <a:r>
                        <a:rPr lang="en-US" b="1">
                          <a:solidFill>
                            <a:srgbClr val="C00000"/>
                          </a:solidFill>
                          <a:latin typeface="Helvetica" pitchFamily="2" charset="0"/>
                        </a:rPr>
                        <a:t>-</a:t>
                      </a:r>
                      <a:r>
                        <a:rPr lang="en-US" b="1">
                          <a:latin typeface="Helvetica" pitchFamily="2" charset="0"/>
                        </a:rPr>
                        <a:t> 10% AA Difference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HH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P2+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P18-34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P18-49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P25-54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P55+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58249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+10% 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7854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-10% </a:t>
                      </a: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0303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+/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 10% Diff Total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(% of Hours):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2605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D16BE8C-4642-BF78-295C-66C4306C945D}"/>
              </a:ext>
            </a:extLst>
          </p:cNvPr>
          <p:cNvGraphicFramePr>
            <a:graphicFrameLocks noGrp="1"/>
          </p:cNvGraphicFramePr>
          <p:nvPr/>
        </p:nvGraphicFramePr>
        <p:xfrm>
          <a:off x="426102" y="4218629"/>
          <a:ext cx="11483814" cy="199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771">
                  <a:extLst>
                    <a:ext uri="{9D8B030D-6E8A-4147-A177-3AD203B41FA5}">
                      <a16:colId xmlns:a16="http://schemas.microsoft.com/office/drawing/2014/main" val="3310362948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42576260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73398608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427297798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52520592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779261385"/>
                    </a:ext>
                  </a:extLst>
                </a:gridCol>
                <a:gridCol w="1260968">
                  <a:extLst>
                    <a:ext uri="{9D8B030D-6E8A-4147-A177-3AD203B41FA5}">
                      <a16:colId xmlns:a16="http://schemas.microsoft.com/office/drawing/2014/main" val="212531743"/>
                    </a:ext>
                  </a:extLst>
                </a:gridCol>
              </a:tblGrid>
              <a:tr h="497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atin typeface="Helvetica" pitchFamily="2" charset="0"/>
                        </a:rPr>
                        <a:t>+/</a:t>
                      </a:r>
                      <a:r>
                        <a:rPr lang="en-US" b="1">
                          <a:solidFill>
                            <a:srgbClr val="C00000"/>
                          </a:solidFill>
                          <a:latin typeface="Helvetica" pitchFamily="2" charset="0"/>
                        </a:rPr>
                        <a:t>-</a:t>
                      </a:r>
                      <a:r>
                        <a:rPr lang="en-US" b="1">
                          <a:latin typeface="Helvetica" pitchFamily="2" charset="0"/>
                        </a:rPr>
                        <a:t> 15% AA Difference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HH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P2+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P18-34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P18-49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P25-54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P55+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58249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+15% 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7854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-15% </a:t>
                      </a: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0303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+/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 15% Diff Total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(% of Hours):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B1464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2605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222DDA9-74A2-B9C5-39DD-02538970A50E}"/>
              </a:ext>
            </a:extLst>
          </p:cNvPr>
          <p:cNvSpPr txBox="1"/>
          <p:nvPr/>
        </p:nvSpPr>
        <p:spPr>
          <a:xfrm>
            <a:off x="3967213" y="1231818"/>
            <a:ext cx="7942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Differences in Average Audience (AA) by % of Hours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Big Data + Panel (BD+P) vs. Panel Only (PO)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4-week period (w/o 9/15 – w/o 10/6): based on hours with live NFL game broadcasts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4689B8-F58A-7BA2-B079-C4B77CE3843F}"/>
              </a:ext>
            </a:extLst>
          </p:cNvPr>
          <p:cNvSpPr txBox="1"/>
          <p:nvPr/>
        </p:nvSpPr>
        <p:spPr>
          <a:xfrm>
            <a:off x="483207" y="6207588"/>
            <a:ext cx="11718628" cy="31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BD+P average audience was </a:t>
            </a: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10% higher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than PO average audience on Households for </a:t>
            </a: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15%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the total measured hours in the 4-week period and </a:t>
            </a: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10% lower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 P18-34 for </a:t>
            </a: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11%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total measured hours.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Ratings Analysis Time Period Report data (as of 10/28/25). Live. 4-week period (115 measured total hours): w/o 9/15 – w/o 10/6 (9/15/25 – 10/12/25). Based on hours airing live NFL games. Average Audience % Diff: Updated Big Data + Panel (BD+P) vs. National Panel (PO).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0163B0-E510-522A-9FCA-D717D90ADBE6}"/>
              </a:ext>
            </a:extLst>
          </p:cNvPr>
          <p:cNvSpPr/>
          <p:nvPr/>
        </p:nvSpPr>
        <p:spPr>
          <a:xfrm>
            <a:off x="6669156" y="2149600"/>
            <a:ext cx="3985591" cy="4039442"/>
          </a:xfrm>
          <a:prstGeom prst="rect">
            <a:avLst/>
          </a:prstGeom>
          <a:noFill/>
          <a:ln w="762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32C929-2EB6-B5C0-1E20-7E8AF5B906B3}"/>
              </a:ext>
            </a:extLst>
          </p:cNvPr>
          <p:cNvSpPr/>
          <p:nvPr/>
        </p:nvSpPr>
        <p:spPr>
          <a:xfrm>
            <a:off x="426102" y="1602015"/>
            <a:ext cx="2310449" cy="335134"/>
          </a:xfrm>
          <a:prstGeom prst="rect">
            <a:avLst/>
          </a:prstGeom>
          <a:solidFill>
            <a:srgbClr val="1B1464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7 Network Total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EFB5C-F1C3-506E-D05D-3BF1D78BEB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7E11D0-8BEB-70D5-A961-0FDA60F9BB64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33748D-B53A-F418-E547-723C4CD83CFC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2801422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94B9A-5C81-D0D5-A5CF-E284BE1B0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A3D4D49-A2A2-98CD-0A85-F56198C15004}"/>
              </a:ext>
            </a:extLst>
          </p:cNvPr>
          <p:cNvSpPr/>
          <p:nvPr/>
        </p:nvSpPr>
        <p:spPr>
          <a:xfrm>
            <a:off x="1" y="269475"/>
            <a:ext cx="121704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Nets w/ NFL Games Total: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double-digit variance can mean the ‘loss’ of hundreds of thousands of viewers in key demos within higher rated games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991FC5-C954-FDFA-5190-E1E5C1488E8D}"/>
              </a:ext>
            </a:extLst>
          </p:cNvPr>
          <p:cNvGraphicFramePr>
            <a:graphicFrameLocks noGrp="1"/>
          </p:cNvGraphicFramePr>
          <p:nvPr/>
        </p:nvGraphicFramePr>
        <p:xfrm>
          <a:off x="426102" y="2158317"/>
          <a:ext cx="11483815" cy="199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771">
                  <a:extLst>
                    <a:ext uri="{9D8B030D-6E8A-4147-A177-3AD203B41FA5}">
                      <a16:colId xmlns:a16="http://schemas.microsoft.com/office/drawing/2014/main" val="3310362948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4257626090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3273398608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427297798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52520592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779261385"/>
                    </a:ext>
                  </a:extLst>
                </a:gridCol>
                <a:gridCol w="1260968">
                  <a:extLst>
                    <a:ext uri="{9D8B030D-6E8A-4147-A177-3AD203B41FA5}">
                      <a16:colId xmlns:a16="http://schemas.microsoft.com/office/drawing/2014/main" val="212531743"/>
                    </a:ext>
                  </a:extLst>
                </a:gridCol>
              </a:tblGrid>
              <a:tr h="497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atin typeface="Helvetica" pitchFamily="2" charset="0"/>
                        </a:rPr>
                        <a:t>+10% AA Difference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HH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P2+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P18-34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P18-49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P25-54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P55+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58249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Big Data + Panel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: AA (000)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7,090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9,652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1,111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3,050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3,432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5,277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7854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Panel Only: AA (000)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6,204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8,455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967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2,711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3,032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4,580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0303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BD+P vs. PO AA (000):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+886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+1,196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+144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+340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+400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+697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2605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6DFBDDC-A91C-0898-BFC8-4BC4B6FF96B3}"/>
              </a:ext>
            </a:extLst>
          </p:cNvPr>
          <p:cNvGraphicFramePr>
            <a:graphicFrameLocks noGrp="1"/>
          </p:cNvGraphicFramePr>
          <p:nvPr/>
        </p:nvGraphicFramePr>
        <p:xfrm>
          <a:off x="426101" y="4218629"/>
          <a:ext cx="11483815" cy="199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771">
                  <a:extLst>
                    <a:ext uri="{9D8B030D-6E8A-4147-A177-3AD203B41FA5}">
                      <a16:colId xmlns:a16="http://schemas.microsoft.com/office/drawing/2014/main" val="3310362948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4257626090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3273398608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427297798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52520592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779261385"/>
                    </a:ext>
                  </a:extLst>
                </a:gridCol>
                <a:gridCol w="1260968">
                  <a:extLst>
                    <a:ext uri="{9D8B030D-6E8A-4147-A177-3AD203B41FA5}">
                      <a16:colId xmlns:a16="http://schemas.microsoft.com/office/drawing/2014/main" val="212531743"/>
                    </a:ext>
                  </a:extLst>
                </a:gridCol>
              </a:tblGrid>
              <a:tr h="497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-10%</a:t>
                      </a:r>
                      <a:r>
                        <a:rPr lang="en-US" b="1">
                          <a:latin typeface="Helvetica" pitchFamily="2" charset="0"/>
                        </a:rPr>
                        <a:t> AA Difference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HH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P2+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P18-34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P18-49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P25-54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P55+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58249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Big Data + Panel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: AA (000)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10,154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12,376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1,037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2,917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2,773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8,105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7854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Panel Only: AA (000)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11,376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14,054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1,234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3,377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3,207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9,027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0303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BD+P vs. PO AA (000):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-1,222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-1,679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-197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-460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-433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-923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2605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4452430-B6AC-4CEF-70C4-2CD802750381}"/>
              </a:ext>
            </a:extLst>
          </p:cNvPr>
          <p:cNvSpPr txBox="1"/>
          <p:nvPr/>
        </p:nvSpPr>
        <p:spPr>
          <a:xfrm>
            <a:off x="3106993" y="1231818"/>
            <a:ext cx="90948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Differences in Average Audience (AA) Based on Hours w/ 10% Variance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Big Data + Panel (BD+P) vs. Panel Only (PO)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4-week period (w/o 9/15 – w/o 10/6): based on hours with live NFL game broadcasts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311C3A-4B9E-C848-F542-0C8085804DC6}"/>
              </a:ext>
            </a:extLst>
          </p:cNvPr>
          <p:cNvSpPr txBox="1"/>
          <p:nvPr/>
        </p:nvSpPr>
        <p:spPr>
          <a:xfrm>
            <a:off x="473163" y="6208551"/>
            <a:ext cx="11708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BD+P average audience was </a:t>
            </a: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10,154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and PO was </a:t>
            </a: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11,376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 Households in hours with a -10% AA variance between BD+P vs. PO; therefore, the BD+P average audience was </a:t>
            </a: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-1,222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lower in those hours.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Ratings Analysis Time Period Report data (as of 10/28/25). Live. 4-week period (115 measured total hours): w/o 9/15 – w/o 10/6 (9/15/25 – 10/12/25). Based on hours airing live NFL games. Average Audience </a:t>
            </a:r>
            <a:r>
              <a:rPr lang="en-US" sz="6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Diff: Updated Big Data  + Panel (BD+P) vs. National Panel (PO).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931B66-758E-55FC-5334-9537E19CB409}"/>
              </a:ext>
            </a:extLst>
          </p:cNvPr>
          <p:cNvSpPr/>
          <p:nvPr/>
        </p:nvSpPr>
        <p:spPr>
          <a:xfrm>
            <a:off x="6669156" y="2149600"/>
            <a:ext cx="3985591" cy="4039442"/>
          </a:xfrm>
          <a:prstGeom prst="rect">
            <a:avLst/>
          </a:prstGeom>
          <a:noFill/>
          <a:ln w="762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31AD0C-5D3C-2528-F19F-C40FDA82BC4D}"/>
              </a:ext>
            </a:extLst>
          </p:cNvPr>
          <p:cNvSpPr/>
          <p:nvPr/>
        </p:nvSpPr>
        <p:spPr>
          <a:xfrm>
            <a:off x="426102" y="1602015"/>
            <a:ext cx="2310449" cy="335134"/>
          </a:xfrm>
          <a:prstGeom prst="rect">
            <a:avLst/>
          </a:prstGeom>
          <a:solidFill>
            <a:srgbClr val="1B1464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7 Network Total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A71D6-F7B5-9BCD-E68E-DD121E689D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6B2196-4526-0914-C90A-56F92F409410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4B716F-B61B-2883-668B-F6551F70DE2A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233338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0B6A9-83B7-A297-C1F3-CCBEB1928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1E7D73EE-1C5D-CB60-35E5-EE6E4E6B2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113" y="0"/>
            <a:ext cx="2459210" cy="18404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2E077D-A6A9-E4A0-CACE-23386706DC69}"/>
              </a:ext>
            </a:extLst>
          </p:cNvPr>
          <p:cNvSpPr/>
          <p:nvPr/>
        </p:nvSpPr>
        <p:spPr>
          <a:xfrm>
            <a:off x="599449" y="1014431"/>
            <a:ext cx="9498280" cy="986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VAB spent most of October and November meeting with Agency investment leads and their audience research leads on predictable 4Q 2025 topics - </a:t>
            </a: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currency data trends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and </a:t>
            </a: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currency data quality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.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31F6A2-ECF3-3A90-2ADD-9B663AA0C137}"/>
              </a:ext>
            </a:extLst>
          </p:cNvPr>
          <p:cNvSpPr/>
          <p:nvPr/>
        </p:nvSpPr>
        <p:spPr>
          <a:xfrm>
            <a:off x="599449" y="2365609"/>
            <a:ext cx="10855132" cy="651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lvl="0">
              <a:buClr>
                <a:srgbClr val="ED3C8D"/>
              </a:buClr>
              <a:defRPr/>
            </a:pPr>
            <a:r>
              <a:rPr lang="en-US" sz="2000">
                <a:solidFill>
                  <a:srgbClr val="002060"/>
                </a:solidFill>
                <a:latin typeface="Helvetica" panose="020B0403020202020204" pitchFamily="34" charset="0"/>
              </a:rPr>
              <a:t>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he “currency data” topic </a:t>
            </a:r>
            <a:r>
              <a:rPr lang="en-US" sz="2000">
                <a:solidFill>
                  <a:srgbClr val="002060"/>
                </a:solidFill>
                <a:latin typeface="Helvetica" panose="020B0403020202020204" pitchFamily="34" charset="0"/>
              </a:rPr>
              <a:t>coming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 the forefront of the 2025 video advertising conversation is not surprising given: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C3C578-3D9C-B85A-E9A5-CA6ECE8E7D41}"/>
              </a:ext>
            </a:extLst>
          </p:cNvPr>
          <p:cNvSpPr/>
          <p:nvPr/>
        </p:nvSpPr>
        <p:spPr>
          <a:xfrm>
            <a:off x="1660121" y="3308349"/>
            <a:ext cx="9951871" cy="65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Spring 2025 National </a:t>
            </a:r>
            <a:r>
              <a:rPr lang="en-US">
                <a:solidFill>
                  <a:srgbClr val="002060"/>
                </a:solidFill>
                <a:latin typeface="Helvetica" panose="020B0403020202020204" pitchFamily="34" charset="0"/>
              </a:rPr>
              <a:t>Upfront market saw the first widespread use of Nielsen’s Big Data product (“Big Data + Panel” or “BD+P”) as currency in a high-volume buy/sell marketplace 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3BFFF6-B5A3-B5A3-CD02-E999A4C0FA99}"/>
              </a:ext>
            </a:extLst>
          </p:cNvPr>
          <p:cNvSpPr/>
          <p:nvPr/>
        </p:nvSpPr>
        <p:spPr>
          <a:xfrm>
            <a:off x="1660121" y="4267650"/>
            <a:ext cx="9605639" cy="650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>
                <a:solidFill>
                  <a:srgbClr val="002060"/>
                </a:solidFill>
                <a:latin typeface="Helvetica" panose="020B0403020202020204" pitchFamily="34" charset="0"/>
              </a:rPr>
              <a:t>Also, widespread last Spring were buyer &amp; seller concerns over the “state of readiness” with Nielsen’s BD+P’s audience data </a:t>
            </a:r>
            <a:r>
              <a:rPr lang="en-US" u="sng">
                <a:solidFill>
                  <a:srgbClr val="002060"/>
                </a:solidFill>
                <a:latin typeface="Helvetica" panose="020B0403020202020204" pitchFamily="34" charset="0"/>
              </a:rPr>
              <a:t>for currency use</a:t>
            </a:r>
            <a:r>
              <a:rPr lang="en-US">
                <a:solidFill>
                  <a:srgbClr val="002060"/>
                </a:solidFill>
                <a:latin typeface="Helvetica" panose="020B0403020202020204" pitchFamily="34" charset="0"/>
              </a:rPr>
              <a:t>… 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6B920-B9EB-294D-6CE1-B683D59DCE5E}"/>
              </a:ext>
            </a:extLst>
          </p:cNvPr>
          <p:cNvSpPr/>
          <p:nvPr/>
        </p:nvSpPr>
        <p:spPr>
          <a:xfrm>
            <a:off x="1660122" y="5105383"/>
            <a:ext cx="9794459" cy="1181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>
                <a:solidFill>
                  <a:srgbClr val="002060"/>
                </a:solidFill>
                <a:latin typeface="Helvetica" panose="020B0403020202020204" pitchFamily="34" charset="0"/>
              </a:rPr>
              <a:t>… As multiple BD+P data defects posed significant challenges for buyers &amp; sellers in  their foundational processes of estimating &amp; forecasting audiences…and then negotiating audience guarantees.     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60B8BB-D7DF-0675-1EE3-26A70ED3DC64}"/>
              </a:ext>
            </a:extLst>
          </p:cNvPr>
          <p:cNvSpPr/>
          <p:nvPr/>
        </p:nvSpPr>
        <p:spPr>
          <a:xfrm>
            <a:off x="204281" y="291137"/>
            <a:ext cx="119877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00C0F3"/>
                </a:solidFill>
                <a:latin typeface="Helvetica" panose="020B0403020202020204" pitchFamily="34" charset="0"/>
              </a:rPr>
              <a:t>Report Origin &amp; Background: 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C0F3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71F68E-2118-B7D1-26AF-CC5E620DD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F8C11B-F041-FFF9-0B81-0A04CADB95C6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59D54-FA03-459E-258E-3FA7BD4DDB39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294746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25B71-F021-4D2A-27F4-FFEF46320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5568E51-25C1-27CA-BBB3-D6FF664D4EE2}"/>
              </a:ext>
            </a:extLst>
          </p:cNvPr>
          <p:cNvSpPr txBox="1"/>
          <p:nvPr/>
        </p:nvSpPr>
        <p:spPr>
          <a:xfrm>
            <a:off x="483207" y="6197758"/>
            <a:ext cx="1171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Ratings Analysis Time Period Report data (as of 10/28/25). Live. 4-week period (115 measured total hours): w/o 9/15 – w/o 10/6 (9/15/25 – 10/12/25). Based on hours airing live NFL games. Average Audience % Diff: Updated Big Data + Panel (BD+P) vs. National Panel (PO).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F3E5E2-95EA-AACA-F20A-5B845E65F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627" y="1704315"/>
            <a:ext cx="8939486" cy="3813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227644-8013-D07C-1A35-E809C2DF7AD0}"/>
              </a:ext>
            </a:extLst>
          </p:cNvPr>
          <p:cNvSpPr txBox="1"/>
          <p:nvPr/>
        </p:nvSpPr>
        <p:spPr>
          <a:xfrm>
            <a:off x="254882" y="173591"/>
            <a:ext cx="117087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Another one of the most unique NFL audience dynamics we found was: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>
                <a:solidFill>
                  <a:srgbClr val="002060"/>
                </a:solidFill>
                <a:latin typeface="Helvetica" pitchFamily="2" charset="0"/>
              </a:rPr>
              <a:t>It was within the higher-rated games that the most negative variances were concentrated… …in quantifying the </a:t>
            </a:r>
            <a:r>
              <a:rPr lang="en-US" sz="2200" u="sng">
                <a:solidFill>
                  <a:srgbClr val="002060"/>
                </a:solidFill>
                <a:latin typeface="Helvetica" pitchFamily="2" charset="0"/>
              </a:rPr>
              <a:t>actual audience</a:t>
            </a:r>
            <a:r>
              <a:rPr lang="en-US" sz="2200">
                <a:solidFill>
                  <a:srgbClr val="002060"/>
                </a:solidFill>
                <a:latin typeface="Helvetica" pitchFamily="2" charset="0"/>
              </a:rPr>
              <a:t> gains/losses (vs. %’s) - we saw </a:t>
            </a:r>
            <a:r>
              <a:rPr lang="en-US" sz="2200">
                <a:solidFill>
                  <a:srgbClr val="ED3C8D"/>
                </a:solidFill>
                <a:latin typeface="Helvetica" pitchFamily="2" charset="0"/>
              </a:rPr>
              <a:t>“more loss than gain”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endParaRPr kumimoji="0" lang="en-US" sz="2200" b="1" i="1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17EFCD-AFE6-6C1C-2464-0ECBAE3BD3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804176-39BD-6B0D-F331-779F110535EE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4E1FC5-4865-3821-D166-BABB2656BB69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F0D75-A854-70D1-4DFB-4A715783E03F}"/>
              </a:ext>
            </a:extLst>
          </p:cNvPr>
          <p:cNvSpPr txBox="1"/>
          <p:nvPr/>
        </p:nvSpPr>
        <p:spPr>
          <a:xfrm>
            <a:off x="483207" y="5839447"/>
            <a:ext cx="117087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BD+P average audience was </a:t>
            </a:r>
            <a: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10,154</a:t>
            </a:r>
            <a:r>
              <a:rPr kumimoji="0" lang="en-US" sz="900" b="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and PO was </a:t>
            </a:r>
            <a: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11,376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 Households in hours with a -10% AA variance between BD+P vs. PO; therefore,  the BD+P average audience was </a:t>
            </a:r>
            <a: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-1,222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lower in those hours.</a:t>
            </a:r>
          </a:p>
        </p:txBody>
      </p:sp>
    </p:spTree>
    <p:extLst>
      <p:ext uri="{BB962C8B-B14F-4D97-AF65-F5344CB8AC3E}">
        <p14:creationId xmlns:p14="http://schemas.microsoft.com/office/powerpoint/2010/main" val="230786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4543C-E1C3-5CE3-A009-673D46435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89B273-D21E-85C5-62C2-F9F28B29E2A9}"/>
              </a:ext>
            </a:extLst>
          </p:cNvPr>
          <p:cNvSpPr txBox="1"/>
          <p:nvPr/>
        </p:nvSpPr>
        <p:spPr>
          <a:xfrm>
            <a:off x="248710" y="3429000"/>
            <a:ext cx="113810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Instead: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Found Both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High Variability and Irrational Variability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 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Every Way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That We Analyzed a 4Q Month of 30 NFL Games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BAD47D-0B9F-FB62-E773-565B925C0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974" y="4970411"/>
            <a:ext cx="9568051" cy="9545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A7B701-9711-6EF2-2E7F-843EE4415056}"/>
              </a:ext>
            </a:extLst>
          </p:cNvPr>
          <p:cNvSpPr txBox="1"/>
          <p:nvPr/>
        </p:nvSpPr>
        <p:spPr>
          <a:xfrm>
            <a:off x="447698" y="2344162"/>
            <a:ext cx="9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NFL Football games’ audience counts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should be very stable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 </a:t>
            </a:r>
            <a:endParaRPr kumimoji="0" lang="en-US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6490D-F407-16D4-D7CE-9C9582820F92}"/>
              </a:ext>
            </a:extLst>
          </p:cNvPr>
          <p:cNvSpPr txBox="1"/>
          <p:nvPr/>
        </p:nvSpPr>
        <p:spPr>
          <a:xfrm>
            <a:off x="447697" y="1531230"/>
            <a:ext cx="1156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NFL Football accounted for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48 of the </a:t>
            </a:r>
            <a:r>
              <a:rPr lang="en-US" b="1">
                <a:solidFill>
                  <a:srgbClr val="ED3C8D"/>
                </a:solidFill>
                <a:latin typeface="Helvetica" pitchFamily="2" charset="0"/>
              </a:rPr>
              <a:t>50 top-rated programs </a:t>
            </a:r>
            <a:r>
              <a:rPr lang="en-US">
                <a:solidFill>
                  <a:srgbClr val="002060"/>
                </a:solidFill>
                <a:latin typeface="Helvetica" pitchFamily="2" charset="0"/>
              </a:rPr>
              <a:t>during our analytics period (Sept 15 – Oct 12)</a:t>
            </a:r>
            <a:r>
              <a:rPr lang="en-US">
                <a:solidFill>
                  <a:srgbClr val="ED3C8D"/>
                </a:solidFill>
                <a:latin typeface="Helvetica" pitchFamily="2" charset="0"/>
              </a:rPr>
              <a:t> </a:t>
            </a:r>
            <a:r>
              <a:rPr lang="en-US">
                <a:solidFill>
                  <a:srgbClr val="002060"/>
                </a:solidFill>
                <a:latin typeface="Helvetica" pitchFamily="2" charset="0"/>
              </a:rPr>
              <a:t> </a:t>
            </a:r>
            <a:r>
              <a:rPr lang="en-US" b="1">
                <a:solidFill>
                  <a:srgbClr val="ED3C8D"/>
                </a:solidFill>
                <a:latin typeface="Helvetica" pitchFamily="2" charset="0"/>
              </a:rPr>
              <a:t> </a:t>
            </a:r>
            <a:endParaRPr kumimoji="0" lang="en-US" b="1" i="1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9D065E-BBF6-7080-AB35-22045D767FAC}"/>
              </a:ext>
            </a:extLst>
          </p:cNvPr>
          <p:cNvSpPr txBox="1"/>
          <p:nvPr/>
        </p:nvSpPr>
        <p:spPr>
          <a:xfrm>
            <a:off x="59184" y="212502"/>
            <a:ext cx="120736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expected </a:t>
            </a:r>
            <a:r>
              <a:rPr lang="en-US" sz="2600" b="1">
                <a:solidFill>
                  <a:srgbClr val="002060"/>
                </a:solidFill>
                <a:latin typeface="Helvetica" pitchFamily="2" charset="0"/>
              </a:rPr>
              <a:t>t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he NFL games to display a much “better” variability dynamic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19D8A-50E1-F4DE-0E92-D1C1618ECC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C437BD-F69B-0F30-ABFB-60B08E926966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3C7B5B-A706-8EFC-D566-247F0D3D72BB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3291792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16E19-A412-C8CF-2FB5-9000D0135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CE9437-A55A-C934-1F0E-6AE424C272FE}"/>
              </a:ext>
            </a:extLst>
          </p:cNvPr>
          <p:cNvSpPr/>
          <p:nvPr/>
        </p:nvSpPr>
        <p:spPr>
          <a:xfrm>
            <a:off x="1874666" y="211638"/>
            <a:ext cx="844266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Quick Summary Conclusions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: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  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   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Open Sans"/>
              <a:cs typeface="Open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5C3695-DCB9-C8BF-2180-A3187E8296D5}"/>
              </a:ext>
            </a:extLst>
          </p:cNvPr>
          <p:cNvSpPr/>
          <p:nvPr/>
        </p:nvSpPr>
        <p:spPr>
          <a:xfrm>
            <a:off x="829427" y="3475315"/>
            <a:ext cx="10899742" cy="1177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thousands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of collective </a:t>
            </a:r>
            <a:r>
              <a:rPr lang="en-US" sz="2400">
                <a:solidFill>
                  <a:srgbClr val="002060"/>
                </a:solidFill>
                <a:latin typeface="Helvetica" panose="020B0403020202020204" pitchFamily="34" charset="0"/>
              </a:rPr>
              <a:t>demo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audience hours (25-54,18-49,18-34) that were compromised by BD+P instability might easily transform guarantees into liabilities…and take herculean efforts to “correct” in real time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84582A-61AF-8021-1427-433405F13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67" y="1252866"/>
            <a:ext cx="5355478" cy="1830285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44E40A72-67ED-D7E0-22D5-B355A5EE7B9D}"/>
              </a:ext>
            </a:extLst>
          </p:cNvPr>
          <p:cNvSpPr/>
          <p:nvPr/>
        </p:nvSpPr>
        <p:spPr>
          <a:xfrm>
            <a:off x="9003245" y="1988808"/>
            <a:ext cx="636950" cy="364102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E13334-B9A9-5E6F-35A8-EC9F744CEAE7}"/>
              </a:ext>
            </a:extLst>
          </p:cNvPr>
          <p:cNvSpPr/>
          <p:nvPr/>
        </p:nvSpPr>
        <p:spPr>
          <a:xfrm>
            <a:off x="9640195" y="1397503"/>
            <a:ext cx="2237173" cy="151622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instability &amp; unpredictability of BD+P in 4Q 2025 was </a:t>
            </a:r>
            <a:r>
              <a:rPr kumimoji="0" lang="en-US" sz="17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far worse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than we expected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C1C42-7037-5129-70B1-B70E29DCA0A6}"/>
              </a:ext>
            </a:extLst>
          </p:cNvPr>
          <p:cNvSpPr/>
          <p:nvPr/>
        </p:nvSpPr>
        <p:spPr>
          <a:xfrm>
            <a:off x="829427" y="4844061"/>
            <a:ext cx="10804124" cy="1177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400">
                <a:solidFill>
                  <a:srgbClr val="002060"/>
                </a:solidFill>
                <a:latin typeface="Helvetica" panose="020B0403020202020204" pitchFamily="34" charset="0"/>
              </a:rPr>
              <a:t>This level of currency instability is not what buyers &amp; sellers “signed up for” to say the least… everyone eventually loses with </a:t>
            </a:r>
            <a:r>
              <a:rPr lang="en-US" sz="2400" b="1">
                <a:solidFill>
                  <a:srgbClr val="002060"/>
                </a:solidFill>
                <a:latin typeface="Helvetica" panose="020B0403020202020204" pitchFamily="34" charset="0"/>
              </a:rPr>
              <a:t>decimated demos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709E2-8023-8827-B4E9-5FD46B0B35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21B09-1DD6-66A0-026A-640BDDB2468E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E55B38-AB77-262C-19F8-AE2C41F094D5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16DACA-8735-7048-5850-952F71E37550}"/>
              </a:ext>
            </a:extLst>
          </p:cNvPr>
          <p:cNvSpPr/>
          <p:nvPr/>
        </p:nvSpPr>
        <p:spPr>
          <a:xfrm>
            <a:off x="504097" y="6293615"/>
            <a:ext cx="10680085" cy="24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tabLst/>
              <a:defRPr/>
            </a:pPr>
            <a:r>
              <a:rPr lang="en-US" sz="800">
                <a:solidFill>
                  <a:srgbClr val="002060"/>
                </a:solidFill>
                <a:latin typeface="Helvetica" panose="020B0403020202020204" pitchFamily="34" charset="0"/>
              </a:rPr>
              <a:t>Note: BD+P = Big Data + Panel; PO = Panel Only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895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74C0D-8712-276C-36B4-B8DE6F855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CC8F08B3-06DF-BC21-2CAF-6F6306704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113" y="0"/>
            <a:ext cx="2459210" cy="1840447"/>
          </a:xfrm>
          <a:prstGeom prst="rect">
            <a:avLst/>
          </a:prstGeom>
        </p:spPr>
      </p:pic>
      <p:sp>
        <p:nvSpPr>
          <p:cNvPr id="3" name="TextBox 2">
            <a:hlinkClick r:id="rId4"/>
            <a:extLst>
              <a:ext uri="{FF2B5EF4-FFF2-40B4-BE49-F238E27FC236}">
                <a16:creationId xmlns:a16="http://schemas.microsoft.com/office/drawing/2014/main" id="{6981E31E-49C4-1AC7-6071-08DC610967C5}"/>
              </a:ext>
            </a:extLst>
          </p:cNvPr>
          <p:cNvSpPr txBox="1"/>
          <p:nvPr/>
        </p:nvSpPr>
        <p:spPr>
          <a:xfrm>
            <a:off x="1" y="1073694"/>
            <a:ext cx="1212232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Click here to download the full appendix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br>
              <a:rPr kumimoji="0" lang="en-US" sz="2600" b="1" i="0" strike="noStrike" kern="1200" cap="none" spc="0" normalizeH="0" baseline="0" noProof="0" dirty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of </a:t>
            </a:r>
            <a:r>
              <a:rPr lang="en-US" sz="2600" b="1" dirty="0">
                <a:solidFill>
                  <a:srgbClr val="002060"/>
                </a:solidFill>
                <a:latin typeface="Helvetica" pitchFamily="2" charset="0"/>
              </a:rPr>
              <a:t>all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33 Anonymized Networks Detailed on BD+P vs. PO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4CA3A-C6EC-F60D-2512-A4F843CBE8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EE419B-62F2-FDAA-0357-D5F8BB991E57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475F9-44C0-53FF-2652-B3DAA0300E6B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3CBAA3-632F-454F-9071-5DA9FF6EA7C2}"/>
              </a:ext>
            </a:extLst>
          </p:cNvPr>
          <p:cNvSpPr/>
          <p:nvPr/>
        </p:nvSpPr>
        <p:spPr>
          <a:xfrm>
            <a:off x="197713" y="5083335"/>
            <a:ext cx="11796573" cy="830997"/>
          </a:xfrm>
          <a:prstGeom prst="rect">
            <a:avLst/>
          </a:prstGeom>
          <a:solidFill>
            <a:srgbClr val="E2E8F0"/>
          </a:solidFill>
          <a:ln w="28575">
            <a:solidFill>
              <a:srgbClr val="1B146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lvl="0" algn="ctr" defTabSz="1172398">
              <a:buClr>
                <a:srgbClr val="ED3C8D"/>
              </a:buCl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Variance Levels: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We flagged the hourly occurrences where the difference between BD+P vs. PO was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+/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20%, +/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50%</a:t>
            </a:r>
            <a:r>
              <a:rPr lang="en-US" sz="2800" b="1" dirty="0">
                <a:solidFill>
                  <a:srgbClr val="1B1464"/>
                </a:solidFill>
                <a:latin typeface="Helvetica"/>
                <a:ea typeface="Open Sans"/>
                <a:cs typeface="Open Sans"/>
              </a:rPr>
              <a:t> </a:t>
            </a:r>
            <a:r>
              <a:rPr lang="en-US" sz="2800" dirty="0">
                <a:solidFill>
                  <a:srgbClr val="1B1464"/>
                </a:solidFill>
                <a:latin typeface="Helvetica"/>
                <a:ea typeface="Open Sans"/>
                <a:cs typeface="Open Sans"/>
              </a:rPr>
              <a:t>or</a:t>
            </a:r>
            <a:r>
              <a:rPr lang="en-US" sz="2800" b="1" dirty="0">
                <a:solidFill>
                  <a:srgbClr val="1B1464"/>
                </a:solidFill>
                <a:latin typeface="Helvetica"/>
                <a:ea typeface="Open Sans"/>
                <a:cs typeface="Open Sans"/>
              </a:rPr>
              <a:t> +100% / </a:t>
            </a:r>
            <a:r>
              <a:rPr lang="en-US" sz="2800" b="1" dirty="0">
                <a:solidFill>
                  <a:srgbClr val="FF0000"/>
                </a:solidFill>
                <a:latin typeface="Helvetica"/>
                <a:ea typeface="Open Sans"/>
                <a:cs typeface="Open Sans"/>
              </a:rPr>
              <a:t>-75%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Helvetica"/>
              <a:ea typeface="Open Sans"/>
              <a:cs typeface="Open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11A083-EBDA-2E59-E545-4B4F30C2874F}"/>
              </a:ext>
            </a:extLst>
          </p:cNvPr>
          <p:cNvSpPr/>
          <p:nvPr/>
        </p:nvSpPr>
        <p:spPr>
          <a:xfrm>
            <a:off x="504097" y="6293615"/>
            <a:ext cx="10680085" cy="24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Note: BD+P = Big Data + Panel; PO = Panel Only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03AC59F-FD00-4666-3B97-3A3F3F9A36B5}"/>
              </a:ext>
            </a:extLst>
          </p:cNvPr>
          <p:cNvSpPr/>
          <p:nvPr/>
        </p:nvSpPr>
        <p:spPr>
          <a:xfrm>
            <a:off x="1799297" y="3251930"/>
            <a:ext cx="1446530" cy="1047107"/>
          </a:xfrm>
          <a:prstGeom prst="roundRect">
            <a:avLst/>
          </a:prstGeom>
          <a:solidFill>
            <a:srgbClr val="ED3C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Broadcast networks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83D3FF1-CBDA-CCF8-F89B-AAEA1B143233}"/>
              </a:ext>
            </a:extLst>
          </p:cNvPr>
          <p:cNvSpPr/>
          <p:nvPr/>
        </p:nvSpPr>
        <p:spPr>
          <a:xfrm>
            <a:off x="3304090" y="3251930"/>
            <a:ext cx="1446530" cy="1047107"/>
          </a:xfrm>
          <a:prstGeom prst="roundRect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Spanish Broadcast Language networks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FCD3BAD-C5DA-3CF3-8A7A-C6D4A0C87584}"/>
              </a:ext>
            </a:extLst>
          </p:cNvPr>
          <p:cNvSpPr/>
          <p:nvPr/>
        </p:nvSpPr>
        <p:spPr>
          <a:xfrm>
            <a:off x="4808882" y="3251930"/>
            <a:ext cx="1446530" cy="1047107"/>
          </a:xfrm>
          <a:prstGeom prst="roundRect">
            <a:avLst/>
          </a:prstGeom>
          <a:solidFill>
            <a:srgbClr val="ED3C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Cable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Entertainment networks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76E0713-BB40-2E77-3725-4BE5C82E0861}"/>
              </a:ext>
            </a:extLst>
          </p:cNvPr>
          <p:cNvSpPr/>
          <p:nvPr/>
        </p:nvSpPr>
        <p:spPr>
          <a:xfrm>
            <a:off x="6307326" y="3251608"/>
            <a:ext cx="1446530" cy="1047107"/>
          </a:xfrm>
          <a:prstGeom prst="roundRect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Cable networks w/ Major Live Sports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F5F3A31-CD5E-8780-5954-21080A2AC771}"/>
              </a:ext>
            </a:extLst>
          </p:cNvPr>
          <p:cNvSpPr/>
          <p:nvPr/>
        </p:nvSpPr>
        <p:spPr>
          <a:xfrm>
            <a:off x="7805770" y="3251608"/>
            <a:ext cx="1446530" cy="1047107"/>
          </a:xfrm>
          <a:prstGeom prst="roundRect">
            <a:avLst/>
          </a:prstGeom>
          <a:solidFill>
            <a:srgbClr val="ED3C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Cable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Sports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networks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D925E09-4817-FF61-40DD-F8688689DB56}"/>
              </a:ext>
            </a:extLst>
          </p:cNvPr>
          <p:cNvSpPr/>
          <p:nvPr/>
        </p:nvSpPr>
        <p:spPr>
          <a:xfrm>
            <a:off x="9316911" y="3251286"/>
            <a:ext cx="1446530" cy="1047107"/>
          </a:xfrm>
          <a:prstGeom prst="roundRect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Cable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News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networks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385839-EEB6-D770-A816-4888B915C263}"/>
              </a:ext>
            </a:extLst>
          </p:cNvPr>
          <p:cNvSpPr txBox="1"/>
          <p:nvPr/>
        </p:nvSpPr>
        <p:spPr>
          <a:xfrm>
            <a:off x="2069172" y="2557164"/>
            <a:ext cx="906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9315F3-362E-4A2A-91F0-B7E81BA6BB04}"/>
              </a:ext>
            </a:extLst>
          </p:cNvPr>
          <p:cNvSpPr txBox="1"/>
          <p:nvPr/>
        </p:nvSpPr>
        <p:spPr>
          <a:xfrm>
            <a:off x="3573965" y="2557164"/>
            <a:ext cx="906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119565-114D-5C56-38AB-B329C7156621}"/>
              </a:ext>
            </a:extLst>
          </p:cNvPr>
          <p:cNvSpPr txBox="1"/>
          <p:nvPr/>
        </p:nvSpPr>
        <p:spPr>
          <a:xfrm>
            <a:off x="5078758" y="2557164"/>
            <a:ext cx="906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AFAB32-CCE4-976B-DE57-374B6BC1FD45}"/>
              </a:ext>
            </a:extLst>
          </p:cNvPr>
          <p:cNvSpPr txBox="1"/>
          <p:nvPr/>
        </p:nvSpPr>
        <p:spPr>
          <a:xfrm>
            <a:off x="6577201" y="2557164"/>
            <a:ext cx="906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E089DC-F8D3-E483-7601-6D086401EA13}"/>
              </a:ext>
            </a:extLst>
          </p:cNvPr>
          <p:cNvSpPr txBox="1"/>
          <p:nvPr/>
        </p:nvSpPr>
        <p:spPr>
          <a:xfrm>
            <a:off x="8075645" y="2557164"/>
            <a:ext cx="906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9A0D5E-6D78-54A6-ED94-CBE3A06F9FBD}"/>
              </a:ext>
            </a:extLst>
          </p:cNvPr>
          <p:cNvSpPr txBox="1"/>
          <p:nvPr/>
        </p:nvSpPr>
        <p:spPr>
          <a:xfrm>
            <a:off x="9586786" y="2557164"/>
            <a:ext cx="906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3824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18513-C85A-0AEA-14C9-A688A8EC5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2A5EEE08-F2DC-582B-7CFC-8A369FEC6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113" y="0"/>
            <a:ext cx="2459210" cy="1840447"/>
          </a:xfrm>
          <a:prstGeom prst="rect">
            <a:avLst/>
          </a:prstGeom>
        </p:spPr>
      </p:pic>
      <p:sp>
        <p:nvSpPr>
          <p:cNvPr id="3" name="TextBox 2">
            <a:hlinkClick r:id="rId4"/>
            <a:extLst>
              <a:ext uri="{FF2B5EF4-FFF2-40B4-BE49-F238E27FC236}">
                <a16:creationId xmlns:a16="http://schemas.microsoft.com/office/drawing/2014/main" id="{AB994A4A-DAF5-026E-3CB5-E3B62FDED4CD}"/>
              </a:ext>
            </a:extLst>
          </p:cNvPr>
          <p:cNvSpPr txBox="1"/>
          <p:nvPr/>
        </p:nvSpPr>
        <p:spPr>
          <a:xfrm>
            <a:off x="0" y="1073694"/>
            <a:ext cx="121919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Click here for an anonymized analysis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on how three ‘Big Data’ currency vendors see crucial audiences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8EA40-3D2F-F2A2-7775-76748070B8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0DBE5B-347D-B9AF-86F3-331AE2DEC395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2DCFA2-B356-1C4B-7B7D-F178AE59A356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pic>
        <p:nvPicPr>
          <p:cNvPr id="9" name="Picture 8" descr="A blue background with white text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0E3A32C8-7FA6-6993-4408-65DF666C8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6063" y="2398577"/>
            <a:ext cx="6919872" cy="3892428"/>
          </a:xfrm>
          <a:prstGeom prst="rect">
            <a:avLst/>
          </a:prstGeom>
          <a:ln>
            <a:solidFill>
              <a:srgbClr val="1B1464"/>
            </a:solidFill>
          </a:ln>
        </p:spPr>
      </p:pic>
    </p:spTree>
    <p:extLst>
      <p:ext uri="{BB962C8B-B14F-4D97-AF65-F5344CB8AC3E}">
        <p14:creationId xmlns:p14="http://schemas.microsoft.com/office/powerpoint/2010/main" val="3708408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A4DB2F-4A14-C87B-1B98-F261C6DE6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761962-3924-031E-751B-20C8A3998D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83" y="0"/>
            <a:ext cx="11758917" cy="68461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19DAAB-ADE3-DF26-00EA-43EE4D8548FA}"/>
              </a:ext>
            </a:extLst>
          </p:cNvPr>
          <p:cNvSpPr txBox="1"/>
          <p:nvPr/>
        </p:nvSpPr>
        <p:spPr>
          <a:xfrm>
            <a:off x="352896" y="3534150"/>
            <a:ext cx="70999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u="sng" dirty="0">
                <a:solidFill>
                  <a:srgbClr val="002060"/>
                </a:solidFill>
                <a:latin typeface="Helvetica" pitchFamily="2" charset="0"/>
              </a:rPr>
              <a:t>Abridged Appendix</a:t>
            </a:r>
            <a:r>
              <a:rPr lang="en-US" sz="3200" b="1" dirty="0">
                <a:solidFill>
                  <a:srgbClr val="002060"/>
                </a:solidFill>
                <a:latin typeface="Helvetica" pitchFamily="2" charset="0"/>
              </a:rPr>
              <a:t>:</a:t>
            </a:r>
          </a:p>
          <a:p>
            <a:pPr lvl="0">
              <a:defRPr/>
            </a:pPr>
            <a:r>
              <a:rPr lang="en-US" sz="2600" i="1" dirty="0">
                <a:solidFill>
                  <a:srgbClr val="002060"/>
                </a:solidFill>
                <a:latin typeface="Helvetica" pitchFamily="2" charset="0"/>
              </a:rPr>
              <a:t>Examples</a:t>
            </a:r>
            <a:r>
              <a:rPr lang="en-US" sz="2600" dirty="0">
                <a:solidFill>
                  <a:srgbClr val="002060"/>
                </a:solidFill>
                <a:latin typeface="Helvetica" pitchFamily="2" charset="0"/>
              </a:rPr>
              <a:t> of Anonymized Networks Detailed on BD+P vs. PO </a:t>
            </a:r>
            <a:r>
              <a:rPr lang="en-US" sz="2400" dirty="0">
                <a:solidFill>
                  <a:srgbClr val="002060"/>
                </a:solidFill>
                <a:latin typeface="Helvetica" pitchFamily="2" charset="0"/>
              </a:rPr>
              <a:t>(+/</a:t>
            </a:r>
            <a:r>
              <a:rPr lang="en-US" sz="2400" dirty="0">
                <a:solidFill>
                  <a:srgbClr val="FF0000"/>
                </a:solidFill>
                <a:latin typeface="Helvetica" pitchFamily="2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latin typeface="Helvetica" pitchFamily="2" charset="0"/>
              </a:rPr>
              <a:t>20% or +/</a:t>
            </a:r>
            <a:r>
              <a:rPr lang="en-US" sz="2400" dirty="0">
                <a:solidFill>
                  <a:srgbClr val="FF0000"/>
                </a:solidFill>
                <a:latin typeface="Helvetica" pitchFamily="2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latin typeface="Helvetica" pitchFamily="2" charset="0"/>
              </a:rPr>
              <a:t>50%)</a:t>
            </a:r>
            <a:endParaRPr lang="en-US" sz="2600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A599C9-BB0F-1A84-6686-E66CBB8747FF}"/>
              </a:ext>
            </a:extLst>
          </p:cNvPr>
          <p:cNvSpPr/>
          <p:nvPr/>
        </p:nvSpPr>
        <p:spPr>
          <a:xfrm>
            <a:off x="352896" y="6599940"/>
            <a:ext cx="10680085" cy="24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tabLst/>
              <a:defRPr/>
            </a:pPr>
            <a:r>
              <a:rPr lang="en-US" sz="800" dirty="0">
                <a:solidFill>
                  <a:srgbClr val="002060"/>
                </a:solidFill>
                <a:latin typeface="Helvetica" panose="020B0403020202020204" pitchFamily="34" charset="0"/>
              </a:rPr>
              <a:t>Note: BD+P = Big Data + Panel; PO = Panel Only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id="{78D4D094-D812-220B-EDF5-DEF26817FEB4}"/>
              </a:ext>
            </a:extLst>
          </p:cNvPr>
          <p:cNvSpPr txBox="1"/>
          <p:nvPr/>
        </p:nvSpPr>
        <p:spPr>
          <a:xfrm>
            <a:off x="433083" y="5484257"/>
            <a:ext cx="4954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Click here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download the full appendix </a:t>
            </a:r>
            <a:endParaRPr kumimoji="0" lang="en-US" sz="1400" i="0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380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235E2-B3E4-D756-EFAE-AE8353F66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84E10D7-C1E2-301A-3659-E06A36ED5C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602087B-5964-E92C-8464-2B8966C2E91C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33DDB9-01CE-E173-7BDE-5E91092AEAEE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3ED973-4308-071C-77C3-5727005D4B96}"/>
              </a:ext>
            </a:extLst>
          </p:cNvPr>
          <p:cNvSpPr/>
          <p:nvPr/>
        </p:nvSpPr>
        <p:spPr>
          <a:xfrm>
            <a:off x="186489" y="269475"/>
            <a:ext cx="119839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Broadcast Network #1: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Analyzed Hour-by-Hour Average Audience Variations (BD+P vs. PO) Over 4 Weeks in September &amp; October 2025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C4C143F-9997-0337-13C3-221A73F4BA9D}"/>
              </a:ext>
            </a:extLst>
          </p:cNvPr>
          <p:cNvGraphicFramePr>
            <a:graphicFrameLocks noGrp="1"/>
          </p:cNvGraphicFramePr>
          <p:nvPr/>
        </p:nvGraphicFramePr>
        <p:xfrm>
          <a:off x="426104" y="2158317"/>
          <a:ext cx="11483814" cy="199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771">
                  <a:extLst>
                    <a:ext uri="{9D8B030D-6E8A-4147-A177-3AD203B41FA5}">
                      <a16:colId xmlns:a16="http://schemas.microsoft.com/office/drawing/2014/main" val="3310362948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42576260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73398608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427297798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52520592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779261385"/>
                    </a:ext>
                  </a:extLst>
                </a:gridCol>
                <a:gridCol w="1260968">
                  <a:extLst>
                    <a:ext uri="{9D8B030D-6E8A-4147-A177-3AD203B41FA5}">
                      <a16:colId xmlns:a16="http://schemas.microsoft.com/office/drawing/2014/main" val="212531743"/>
                    </a:ext>
                  </a:extLst>
                </a:gridCol>
              </a:tblGrid>
              <a:tr h="497519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Helvetica" pitchFamily="2" charset="0"/>
                        </a:rPr>
                        <a:t>+/</a:t>
                      </a:r>
                      <a:r>
                        <a:rPr lang="en-US" b="1">
                          <a:solidFill>
                            <a:srgbClr val="C00000"/>
                          </a:solidFill>
                          <a:latin typeface="Helvetica" pitchFamily="2" charset="0"/>
                        </a:rPr>
                        <a:t>-</a:t>
                      </a:r>
                      <a:r>
                        <a:rPr lang="en-US" b="1">
                          <a:latin typeface="Helvetica" pitchFamily="2" charset="0"/>
                        </a:rPr>
                        <a:t> 20% AA Difference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HH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P2+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P18-34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P18-49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P25-54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P55+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58249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+20% 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2%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3%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15%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6%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3%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5%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7854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-20% </a:t>
                      </a: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36%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13%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11%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0%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0303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+/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 20% Diff Total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(% of Hours):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2%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3%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51%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19%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14%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5%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2605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2BA46E8-4D6C-FDB5-DC53-83CDA7F6D2AE}"/>
              </a:ext>
            </a:extLst>
          </p:cNvPr>
          <p:cNvGraphicFramePr>
            <a:graphicFrameLocks noGrp="1"/>
          </p:cNvGraphicFramePr>
          <p:nvPr/>
        </p:nvGraphicFramePr>
        <p:xfrm>
          <a:off x="426102" y="4218629"/>
          <a:ext cx="11483814" cy="199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771">
                  <a:extLst>
                    <a:ext uri="{9D8B030D-6E8A-4147-A177-3AD203B41FA5}">
                      <a16:colId xmlns:a16="http://schemas.microsoft.com/office/drawing/2014/main" val="3310362948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42576260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73398608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427297798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52520592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779261385"/>
                    </a:ext>
                  </a:extLst>
                </a:gridCol>
                <a:gridCol w="1260968">
                  <a:extLst>
                    <a:ext uri="{9D8B030D-6E8A-4147-A177-3AD203B41FA5}">
                      <a16:colId xmlns:a16="http://schemas.microsoft.com/office/drawing/2014/main" val="212531743"/>
                    </a:ext>
                  </a:extLst>
                </a:gridCol>
              </a:tblGrid>
              <a:tr h="497519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Helvetica" pitchFamily="2" charset="0"/>
                        </a:rPr>
                        <a:t>+/</a:t>
                      </a:r>
                      <a:r>
                        <a:rPr lang="en-US" b="1">
                          <a:solidFill>
                            <a:srgbClr val="C00000"/>
                          </a:solidFill>
                          <a:latin typeface="Helvetica" pitchFamily="2" charset="0"/>
                        </a:rPr>
                        <a:t>-</a:t>
                      </a:r>
                      <a:r>
                        <a:rPr lang="en-US" b="1">
                          <a:latin typeface="Helvetica" pitchFamily="2" charset="0"/>
                        </a:rPr>
                        <a:t> 50% AA Difference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HH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P2+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P18-34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P18-49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P25-54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P55+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58249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+50% 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0%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0%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5%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0%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1%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7854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-50% </a:t>
                      </a: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0303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+/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 50% Diff Total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(% of Hours):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B1464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0%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0%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11%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0%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1%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2605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7E68D54-BE31-C574-A9E5-9C9280A9A671}"/>
              </a:ext>
            </a:extLst>
          </p:cNvPr>
          <p:cNvSpPr txBox="1"/>
          <p:nvPr/>
        </p:nvSpPr>
        <p:spPr>
          <a:xfrm>
            <a:off x="3967213" y="1231818"/>
            <a:ext cx="7942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Differences in Average Audience (AA) by % of Hours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Big Data + Panel (BD+P) vs. Panel Only (PO)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4-week period (w/o 9/15 – w/o 10/6)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159D8-C18C-1FEF-8D96-5E14870F4F2F}"/>
              </a:ext>
            </a:extLst>
          </p:cNvPr>
          <p:cNvSpPr txBox="1"/>
          <p:nvPr/>
        </p:nvSpPr>
        <p:spPr>
          <a:xfrm>
            <a:off x="426102" y="6216407"/>
            <a:ext cx="11648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BD+P average audience was </a:t>
            </a: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20% higher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than PO average audience on Households for </a:t>
            </a: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2%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the total measured hours in the 4-week period and </a:t>
            </a: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20% lower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 P18-34 for </a:t>
            </a: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36%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total measured hours.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Ratings Analysis Time Period Report data (as of 10/28/25). Live. 4-week period (672 total measured hours): w/o 9/15 – w/o 10/6 (9/15/25 – 10/12/25). Total Day (6a – 6a). Average Audience % Diff: Updated Big Data + Panel (BD+P) vs. National Panel (PO).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47AD40-8430-901E-6586-AB83DD292227}"/>
              </a:ext>
            </a:extLst>
          </p:cNvPr>
          <p:cNvSpPr/>
          <p:nvPr/>
        </p:nvSpPr>
        <p:spPr>
          <a:xfrm>
            <a:off x="6669156" y="2149600"/>
            <a:ext cx="3985591" cy="4039442"/>
          </a:xfrm>
          <a:prstGeom prst="rect">
            <a:avLst/>
          </a:prstGeom>
          <a:noFill/>
          <a:ln w="762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678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126A2-EF3E-4CB3-5600-2F69567FC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BE5A784-4192-1022-B386-808E2A1227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EFF74AA-C967-7E66-326A-31FB1835A26E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BFDC96-07E4-AF1B-6E2A-C94E41F2436A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15A5B4-D0B3-C68B-3026-9BD3BF2C7CD2}"/>
              </a:ext>
            </a:extLst>
          </p:cNvPr>
          <p:cNvGraphicFramePr>
            <a:graphicFrameLocks noGrp="1"/>
          </p:cNvGraphicFramePr>
          <p:nvPr/>
        </p:nvGraphicFramePr>
        <p:xfrm>
          <a:off x="426104" y="2158317"/>
          <a:ext cx="11483814" cy="199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771">
                  <a:extLst>
                    <a:ext uri="{9D8B030D-6E8A-4147-A177-3AD203B41FA5}">
                      <a16:colId xmlns:a16="http://schemas.microsoft.com/office/drawing/2014/main" val="3310362948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42576260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73398608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427297798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52520592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779261385"/>
                    </a:ext>
                  </a:extLst>
                </a:gridCol>
                <a:gridCol w="1260968">
                  <a:extLst>
                    <a:ext uri="{9D8B030D-6E8A-4147-A177-3AD203B41FA5}">
                      <a16:colId xmlns:a16="http://schemas.microsoft.com/office/drawing/2014/main" val="212531743"/>
                    </a:ext>
                  </a:extLst>
                </a:gridCol>
              </a:tblGrid>
              <a:tr h="497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atin typeface="Helvetica" pitchFamily="2" charset="0"/>
                        </a:rPr>
                        <a:t>+/</a:t>
                      </a:r>
                      <a:r>
                        <a:rPr lang="en-US" b="1">
                          <a:solidFill>
                            <a:srgbClr val="C00000"/>
                          </a:solidFill>
                          <a:latin typeface="Helvetica" pitchFamily="2" charset="0"/>
                        </a:rPr>
                        <a:t>-</a:t>
                      </a:r>
                      <a:r>
                        <a:rPr lang="en-US" b="1">
                          <a:latin typeface="Helvetica" pitchFamily="2" charset="0"/>
                        </a:rPr>
                        <a:t> 20% AA Difference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HH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P2+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P18-34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P18-49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P25-54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P55+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58249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+20% 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7854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-20% </a:t>
                      </a: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0303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+/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 20% Diff Total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(% of Hours):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2605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590597F-7575-4CFD-1EB7-BC8877954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305051"/>
              </p:ext>
            </p:extLst>
          </p:nvPr>
        </p:nvGraphicFramePr>
        <p:xfrm>
          <a:off x="426102" y="4218629"/>
          <a:ext cx="11483814" cy="199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771">
                  <a:extLst>
                    <a:ext uri="{9D8B030D-6E8A-4147-A177-3AD203B41FA5}">
                      <a16:colId xmlns:a16="http://schemas.microsoft.com/office/drawing/2014/main" val="3310362948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42576260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73398608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427297798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52520592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779261385"/>
                    </a:ext>
                  </a:extLst>
                </a:gridCol>
                <a:gridCol w="1260968">
                  <a:extLst>
                    <a:ext uri="{9D8B030D-6E8A-4147-A177-3AD203B41FA5}">
                      <a16:colId xmlns:a16="http://schemas.microsoft.com/office/drawing/2014/main" val="212531743"/>
                    </a:ext>
                  </a:extLst>
                </a:gridCol>
              </a:tblGrid>
              <a:tr h="497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atin typeface="Helvetica" pitchFamily="2" charset="0"/>
                        </a:rPr>
                        <a:t>+/</a:t>
                      </a:r>
                      <a:r>
                        <a:rPr lang="en-US" b="1">
                          <a:solidFill>
                            <a:srgbClr val="C00000"/>
                          </a:solidFill>
                          <a:latin typeface="Helvetica" pitchFamily="2" charset="0"/>
                        </a:rPr>
                        <a:t>-</a:t>
                      </a:r>
                      <a:r>
                        <a:rPr lang="en-US" b="1">
                          <a:latin typeface="Helvetica" pitchFamily="2" charset="0"/>
                        </a:rPr>
                        <a:t> 50% AA Difference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HH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P2+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P18-34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P18-49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P25-54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P55+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58249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+50% 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7854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-50% </a:t>
                      </a: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0303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+/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 50% Diff Total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(% of Hours):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B1464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260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231394-6F8C-6486-1FFD-0BB00D17D9EA}"/>
              </a:ext>
            </a:extLst>
          </p:cNvPr>
          <p:cNvSpPr txBox="1"/>
          <p:nvPr/>
        </p:nvSpPr>
        <p:spPr>
          <a:xfrm>
            <a:off x="3967213" y="1231818"/>
            <a:ext cx="7942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Differences in Average Audience (AA) by % of Hours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Big Data + Panel (BD+P) vs. Panel Only (PO)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4-week period (w/o 9/15 – w/o 10/6)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684E14-98A0-E30F-E4BF-63E95B194333}"/>
              </a:ext>
            </a:extLst>
          </p:cNvPr>
          <p:cNvSpPr/>
          <p:nvPr/>
        </p:nvSpPr>
        <p:spPr>
          <a:xfrm>
            <a:off x="186489" y="269475"/>
            <a:ext cx="119839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Broadcast Network #2: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Analyzed Hour-by-Hour Average Audience Variations (BD+P vs. PO) Over 4 Weeks in September &amp; October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0293B-4817-812F-E535-F2C96E17F155}"/>
              </a:ext>
            </a:extLst>
          </p:cNvPr>
          <p:cNvSpPr txBox="1"/>
          <p:nvPr/>
        </p:nvSpPr>
        <p:spPr>
          <a:xfrm>
            <a:off x="426102" y="6218490"/>
            <a:ext cx="11648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BD+P average audience was </a:t>
            </a: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20% higher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than PO average audience on Households for </a:t>
            </a: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2%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the total measured hours in the 4-week period and </a:t>
            </a: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20% lower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 P18-34 for </a:t>
            </a: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36%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total measured hours.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lvl="0">
              <a:defRPr/>
            </a:pPr>
            <a:r>
              <a:rPr lang="en-US" sz="6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VAB analysis of Nielsen NPower Ratings Analysis Time Period Report data (as of 10/28/25). Live. 4-week period (672 total measured hours): w/o 9/15 – w/o 10/6 (9/15/25 – 10/12/25). Total Day (6a – 6a). Average Audience % Diff: Updated Big Data + Panel (BD+P) vs. National Panel (PO).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82AB05-B196-0155-E77A-F5CEE2883D8B}"/>
              </a:ext>
            </a:extLst>
          </p:cNvPr>
          <p:cNvSpPr/>
          <p:nvPr/>
        </p:nvSpPr>
        <p:spPr>
          <a:xfrm>
            <a:off x="6669156" y="2149600"/>
            <a:ext cx="3985591" cy="4039442"/>
          </a:xfrm>
          <a:prstGeom prst="rect">
            <a:avLst/>
          </a:prstGeom>
          <a:noFill/>
          <a:ln w="762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061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3C453-2E45-7AE2-5A91-95CAECB1F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8F9B511-EC1D-C4F5-7A71-4C24A48C28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5B2796F-919F-EC76-D2CD-B643177C30BC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E0AFD9-45A7-83B6-59C4-E4034820A58C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721720-CA84-905D-75EF-81F89A53B395}"/>
              </a:ext>
            </a:extLst>
          </p:cNvPr>
          <p:cNvGraphicFramePr>
            <a:graphicFrameLocks noGrp="1"/>
          </p:cNvGraphicFramePr>
          <p:nvPr/>
        </p:nvGraphicFramePr>
        <p:xfrm>
          <a:off x="426104" y="2158317"/>
          <a:ext cx="11483814" cy="199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771">
                  <a:extLst>
                    <a:ext uri="{9D8B030D-6E8A-4147-A177-3AD203B41FA5}">
                      <a16:colId xmlns:a16="http://schemas.microsoft.com/office/drawing/2014/main" val="3310362948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42576260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73398608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427297798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52520592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779261385"/>
                    </a:ext>
                  </a:extLst>
                </a:gridCol>
                <a:gridCol w="1260968">
                  <a:extLst>
                    <a:ext uri="{9D8B030D-6E8A-4147-A177-3AD203B41FA5}">
                      <a16:colId xmlns:a16="http://schemas.microsoft.com/office/drawing/2014/main" val="212531743"/>
                    </a:ext>
                  </a:extLst>
                </a:gridCol>
              </a:tblGrid>
              <a:tr h="497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atin typeface="Helvetica" pitchFamily="2" charset="0"/>
                        </a:rPr>
                        <a:t>+/</a:t>
                      </a:r>
                      <a:r>
                        <a:rPr lang="en-US" b="1">
                          <a:solidFill>
                            <a:srgbClr val="C00000"/>
                          </a:solidFill>
                          <a:latin typeface="Helvetica" pitchFamily="2" charset="0"/>
                        </a:rPr>
                        <a:t>-</a:t>
                      </a:r>
                      <a:r>
                        <a:rPr lang="en-US" b="1">
                          <a:latin typeface="Helvetica" pitchFamily="2" charset="0"/>
                        </a:rPr>
                        <a:t> 20% AA Difference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HH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P2+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P18-34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P18-49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P25-54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P55+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58249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+20% 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7854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-20% </a:t>
                      </a: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0303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+/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 20% Diff Total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(% of Hours):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2605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9D1AD79-387D-77A5-4A4E-B06E33E3E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499765"/>
              </p:ext>
            </p:extLst>
          </p:nvPr>
        </p:nvGraphicFramePr>
        <p:xfrm>
          <a:off x="426102" y="4218629"/>
          <a:ext cx="11483814" cy="199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771">
                  <a:extLst>
                    <a:ext uri="{9D8B030D-6E8A-4147-A177-3AD203B41FA5}">
                      <a16:colId xmlns:a16="http://schemas.microsoft.com/office/drawing/2014/main" val="3310362948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42576260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73398608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427297798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52520592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779261385"/>
                    </a:ext>
                  </a:extLst>
                </a:gridCol>
                <a:gridCol w="1260968">
                  <a:extLst>
                    <a:ext uri="{9D8B030D-6E8A-4147-A177-3AD203B41FA5}">
                      <a16:colId xmlns:a16="http://schemas.microsoft.com/office/drawing/2014/main" val="212531743"/>
                    </a:ext>
                  </a:extLst>
                </a:gridCol>
              </a:tblGrid>
              <a:tr h="497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atin typeface="Helvetica" pitchFamily="2" charset="0"/>
                        </a:rPr>
                        <a:t>+/</a:t>
                      </a:r>
                      <a:r>
                        <a:rPr lang="en-US" b="1">
                          <a:solidFill>
                            <a:srgbClr val="C00000"/>
                          </a:solidFill>
                          <a:latin typeface="Helvetica" pitchFamily="2" charset="0"/>
                        </a:rPr>
                        <a:t>-</a:t>
                      </a:r>
                      <a:r>
                        <a:rPr lang="en-US" b="1">
                          <a:latin typeface="Helvetica" pitchFamily="2" charset="0"/>
                        </a:rPr>
                        <a:t> 50% AA Difference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HH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P2+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P18-34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P18-49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P25-54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P55+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58249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+50% 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7854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-50% </a:t>
                      </a: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0303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+/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 50% Diff Total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(% of Hours):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B1464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1800" b="1" kern="1200">
                          <a:solidFill>
                            <a:srgbClr val="1B1464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260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98FC7CC-F7E8-5B22-4F7A-AC1B3ABA9FDF}"/>
              </a:ext>
            </a:extLst>
          </p:cNvPr>
          <p:cNvSpPr txBox="1"/>
          <p:nvPr/>
        </p:nvSpPr>
        <p:spPr>
          <a:xfrm>
            <a:off x="3967213" y="1231818"/>
            <a:ext cx="7942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Differences in Average Audience (AA) by % of Hours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Big Data + Panel (BD+P) vs. Panel Only (PO)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4-week period (w/o 9/15 – w/o 10/6)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E79F33-FC88-3F1E-EB30-862AE19A7F9F}"/>
              </a:ext>
            </a:extLst>
          </p:cNvPr>
          <p:cNvSpPr/>
          <p:nvPr/>
        </p:nvSpPr>
        <p:spPr>
          <a:xfrm>
            <a:off x="98323" y="269475"/>
            <a:ext cx="120721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Cable Entertainment Network #1: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Analyzed Hour-by-Hour Average Audience Variations (BD+P vs. PO) Over 4 Weeks in September &amp; October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0AEDE-F573-73B3-8656-786904486BF8}"/>
              </a:ext>
            </a:extLst>
          </p:cNvPr>
          <p:cNvSpPr txBox="1"/>
          <p:nvPr/>
        </p:nvSpPr>
        <p:spPr>
          <a:xfrm>
            <a:off x="426102" y="6217201"/>
            <a:ext cx="11648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BD+P average audience was </a:t>
            </a: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20% higher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than PO average audience on Households for </a:t>
            </a: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0%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the total measured hours in the 4-week period and </a:t>
            </a: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20% lower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 P18-34 for </a:t>
            </a: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41%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total measured hours.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Ratings Analysis Time Period Report data (as of 10/28/25). Live. 4-week period (364 total measured hours): w/o 9/15 – w/o 10/6 (9/15/25 – 10/12/25). Total Day (6a – 6a). Average Audience % Diff: Updated Big Data + Panel (BD+P) vs. National Panel (PO).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A2E704-6BF0-439A-8B08-CA0CD6C670FF}"/>
              </a:ext>
            </a:extLst>
          </p:cNvPr>
          <p:cNvSpPr/>
          <p:nvPr/>
        </p:nvSpPr>
        <p:spPr>
          <a:xfrm>
            <a:off x="6669156" y="2149600"/>
            <a:ext cx="3985591" cy="4039442"/>
          </a:xfrm>
          <a:prstGeom prst="rect">
            <a:avLst/>
          </a:prstGeom>
          <a:noFill/>
          <a:ln w="762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063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ABC20-EB3C-C3BD-C4D5-1D3CA3C4F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BE892F8-9699-1C7B-1BD1-3F0EEAC007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900130A-E2CD-76DB-3BDD-7D0E1472E78E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17820-DF9B-4FCD-ADCC-80FAB207A158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DE66C0-E7AB-B847-2CAE-E141EA2E194F}"/>
              </a:ext>
            </a:extLst>
          </p:cNvPr>
          <p:cNvGraphicFramePr>
            <a:graphicFrameLocks noGrp="1"/>
          </p:cNvGraphicFramePr>
          <p:nvPr/>
        </p:nvGraphicFramePr>
        <p:xfrm>
          <a:off x="426104" y="2158317"/>
          <a:ext cx="11483814" cy="199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771">
                  <a:extLst>
                    <a:ext uri="{9D8B030D-6E8A-4147-A177-3AD203B41FA5}">
                      <a16:colId xmlns:a16="http://schemas.microsoft.com/office/drawing/2014/main" val="3310362948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42576260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73398608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427297798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52520592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779261385"/>
                    </a:ext>
                  </a:extLst>
                </a:gridCol>
                <a:gridCol w="1260968">
                  <a:extLst>
                    <a:ext uri="{9D8B030D-6E8A-4147-A177-3AD203B41FA5}">
                      <a16:colId xmlns:a16="http://schemas.microsoft.com/office/drawing/2014/main" val="212531743"/>
                    </a:ext>
                  </a:extLst>
                </a:gridCol>
              </a:tblGrid>
              <a:tr h="497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atin typeface="Helvetica" pitchFamily="2" charset="0"/>
                        </a:rPr>
                        <a:t>+/</a:t>
                      </a:r>
                      <a:r>
                        <a:rPr lang="en-US" b="1">
                          <a:solidFill>
                            <a:srgbClr val="C00000"/>
                          </a:solidFill>
                          <a:latin typeface="Helvetica" pitchFamily="2" charset="0"/>
                        </a:rPr>
                        <a:t>-</a:t>
                      </a:r>
                      <a:r>
                        <a:rPr lang="en-US" b="1">
                          <a:latin typeface="Helvetica" pitchFamily="2" charset="0"/>
                        </a:rPr>
                        <a:t> 20% AA Difference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HH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P2+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P18-34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P18-49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P25-54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P55+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58249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+20% 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6%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7%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24%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20%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9%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14%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7854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-20% </a:t>
                      </a: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5%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10%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30%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35%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45%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4%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0303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+/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 20% Diff Total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(% of Hours):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11%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17%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54%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55%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54%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18%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2605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4DDDF6F-E896-F8E9-78AE-DED6A9F1F949}"/>
              </a:ext>
            </a:extLst>
          </p:cNvPr>
          <p:cNvGraphicFramePr>
            <a:graphicFrameLocks noGrp="1"/>
          </p:cNvGraphicFramePr>
          <p:nvPr/>
        </p:nvGraphicFramePr>
        <p:xfrm>
          <a:off x="426102" y="4218629"/>
          <a:ext cx="11483814" cy="199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771">
                  <a:extLst>
                    <a:ext uri="{9D8B030D-6E8A-4147-A177-3AD203B41FA5}">
                      <a16:colId xmlns:a16="http://schemas.microsoft.com/office/drawing/2014/main" val="3310362948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42576260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73398608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427297798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52520592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779261385"/>
                    </a:ext>
                  </a:extLst>
                </a:gridCol>
                <a:gridCol w="1260968">
                  <a:extLst>
                    <a:ext uri="{9D8B030D-6E8A-4147-A177-3AD203B41FA5}">
                      <a16:colId xmlns:a16="http://schemas.microsoft.com/office/drawing/2014/main" val="212531743"/>
                    </a:ext>
                  </a:extLst>
                </a:gridCol>
              </a:tblGrid>
              <a:tr h="497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atin typeface="Helvetica" pitchFamily="2" charset="0"/>
                        </a:rPr>
                        <a:t>+/</a:t>
                      </a:r>
                      <a:r>
                        <a:rPr lang="en-US" b="1">
                          <a:solidFill>
                            <a:srgbClr val="C00000"/>
                          </a:solidFill>
                          <a:latin typeface="Helvetica" pitchFamily="2" charset="0"/>
                        </a:rPr>
                        <a:t>-</a:t>
                      </a:r>
                      <a:r>
                        <a:rPr lang="en-US" b="1">
                          <a:latin typeface="Helvetica" pitchFamily="2" charset="0"/>
                        </a:rPr>
                        <a:t> 50% AA Difference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HH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P2+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P18-34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P18-49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P25-54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P55+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58249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+50% 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2%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17%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9%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3%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7854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-50% </a:t>
                      </a: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u="sng" kern="1200">
                          <a:solidFill>
                            <a:srgbClr val="FF0000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0303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+/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 50% Diff Total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(% of Hours):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B1464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2%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28%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19%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10%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3%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260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B9B27B-9214-7867-6CCC-B5D6B953B113}"/>
              </a:ext>
            </a:extLst>
          </p:cNvPr>
          <p:cNvSpPr txBox="1"/>
          <p:nvPr/>
        </p:nvSpPr>
        <p:spPr>
          <a:xfrm>
            <a:off x="3967213" y="1231818"/>
            <a:ext cx="7942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Differences in Average Audience (AA) by % of Hours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Big Data + Panel (BD+P) vs. Panel Only (PO)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4-week period (w/o 9/15 – w/o 10/6)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F206A5-678D-4442-0AD6-705B39AEC83C}"/>
              </a:ext>
            </a:extLst>
          </p:cNvPr>
          <p:cNvSpPr txBox="1"/>
          <p:nvPr/>
        </p:nvSpPr>
        <p:spPr>
          <a:xfrm>
            <a:off x="426102" y="6216098"/>
            <a:ext cx="11648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BD+P average audience was </a:t>
            </a: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20% higher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than PO average audience on Households for </a:t>
            </a: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6%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the total measured hours in the 4-week period and </a:t>
            </a: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20% lower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 P18-34 for </a:t>
            </a: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30%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total measured hours.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Ratings Analysis Time Period Report data (as of 10/28/25). Live. 4-week period (568 total measured hours): w/o 9/15 – w/o 10/6 (9/15/25 – 10/12/25). Total Day (6a – 6a). Average Audience % Diff: Updated Big Data + Panel (BD+P) vs. National Panel (PO).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89CE97-4861-5B78-9762-AAEFCB0F7639}"/>
              </a:ext>
            </a:extLst>
          </p:cNvPr>
          <p:cNvSpPr/>
          <p:nvPr/>
        </p:nvSpPr>
        <p:spPr>
          <a:xfrm>
            <a:off x="98323" y="269475"/>
            <a:ext cx="120721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Cable Entertainment Network #2: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Analyzed Hour-by-Hour Average Audience Variations (BD+P vs. PO) Over 4 Weeks in September &amp; October 2025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73C3AF-B9E3-2870-F074-CA8588CA99C2}"/>
              </a:ext>
            </a:extLst>
          </p:cNvPr>
          <p:cNvSpPr/>
          <p:nvPr/>
        </p:nvSpPr>
        <p:spPr>
          <a:xfrm>
            <a:off x="6669156" y="2149600"/>
            <a:ext cx="3985591" cy="4039442"/>
          </a:xfrm>
          <a:prstGeom prst="rect">
            <a:avLst/>
          </a:prstGeom>
          <a:noFill/>
          <a:ln w="762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20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E279F-0D71-FA52-693F-62B63CA3D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2C2449F6-3EBC-4E33-6E94-67EAEF0A3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113" y="0"/>
            <a:ext cx="2459210" cy="18404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0DEBEB-E3F0-1E39-9F77-44806711AF5F}"/>
              </a:ext>
            </a:extLst>
          </p:cNvPr>
          <p:cNvSpPr/>
          <p:nvPr/>
        </p:nvSpPr>
        <p:spPr>
          <a:xfrm>
            <a:off x="456835" y="1023574"/>
            <a:ext cx="10046181" cy="816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002060"/>
                </a:solidFill>
                <a:latin typeface="Helvetica" panose="020B0403020202020204" pitchFamily="34" charset="0"/>
              </a:rPr>
              <a:t>With a number of uncertainties as to how BD+P would perform as currency data, there was a very high desire to get an early read on “how stable” BD+P audience data was and “what early trends” were emerging since mid-September 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FF9DE3-CEA7-E001-A1CD-272BEC71A215}"/>
              </a:ext>
            </a:extLst>
          </p:cNvPr>
          <p:cNvSpPr/>
          <p:nvPr/>
        </p:nvSpPr>
        <p:spPr>
          <a:xfrm>
            <a:off x="1227813" y="2021663"/>
            <a:ext cx="10046181" cy="890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600">
                <a:solidFill>
                  <a:srgbClr val="002060"/>
                </a:solidFill>
                <a:latin typeface="Helvetica" panose="020B0403020202020204" pitchFamily="34" charset="0"/>
              </a:rPr>
              <a:t>Early on in 4Q, both buyers &amp; sellers were citing “a lot of instability” </a:t>
            </a:r>
            <a:r>
              <a:rPr lang="en-US" sz="1600" u="sng">
                <a:solidFill>
                  <a:srgbClr val="002060"/>
                </a:solidFill>
                <a:latin typeface="Helvetica" panose="020B0403020202020204" pitchFamily="34" charset="0"/>
              </a:rPr>
              <a:t>on a program level</a:t>
            </a:r>
            <a:r>
              <a:rPr lang="en-US" sz="1600">
                <a:solidFill>
                  <a:srgbClr val="002060"/>
                </a:solidFill>
                <a:latin typeface="Helvetica" panose="020B0403020202020204" pitchFamily="34" charset="0"/>
              </a:rPr>
              <a:t> across a number of networks - with unexplained or “illogical” high and low swings in BD+P audience data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BC347F-9F52-8AB8-1537-5647F872B8CB}"/>
              </a:ext>
            </a:extLst>
          </p:cNvPr>
          <p:cNvSpPr/>
          <p:nvPr/>
        </p:nvSpPr>
        <p:spPr>
          <a:xfrm>
            <a:off x="204281" y="291137"/>
            <a:ext cx="119877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Report Background &amp; Origins: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98EC19-B415-B9BA-BA09-F7E4071C2CAA}"/>
              </a:ext>
            </a:extLst>
          </p:cNvPr>
          <p:cNvSpPr/>
          <p:nvPr/>
        </p:nvSpPr>
        <p:spPr>
          <a:xfrm>
            <a:off x="456835" y="3112698"/>
            <a:ext cx="10980901" cy="816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002060"/>
                </a:solidFill>
                <a:latin typeface="Helvetica" panose="020B0403020202020204" pitchFamily="34" charset="0"/>
              </a:rPr>
              <a:t>The “big question” quickly became: </a:t>
            </a:r>
            <a:r>
              <a:rPr lang="en-US" sz="2000" b="1">
                <a:solidFill>
                  <a:srgbClr val="002060"/>
                </a:solidFill>
                <a:latin typeface="Helvetica" panose="020B0403020202020204" pitchFamily="34" charset="0"/>
              </a:rPr>
              <a:t>How much </a:t>
            </a:r>
            <a:r>
              <a:rPr lang="en-US" sz="2000" b="1" i="1">
                <a:solidFill>
                  <a:srgbClr val="002060"/>
                </a:solidFill>
                <a:latin typeface="Helvetica" panose="020B0403020202020204" pitchFamily="34" charset="0"/>
              </a:rPr>
              <a:t>variability</a:t>
            </a:r>
            <a:r>
              <a:rPr lang="en-US" sz="2000" b="1">
                <a:solidFill>
                  <a:srgbClr val="002060"/>
                </a:solidFill>
                <a:latin typeface="Helvetica" panose="020B0403020202020204" pitchFamily="34" charset="0"/>
              </a:rPr>
              <a:t> was/is there between Nielsen’s 4Q BD+P audience data vs. their 4Q Panel-Only audience data </a:t>
            </a:r>
            <a:r>
              <a:rPr lang="en-US" sz="2000" b="1" u="sng">
                <a:solidFill>
                  <a:srgbClr val="002060"/>
                </a:solidFill>
                <a:latin typeface="Helvetica" panose="020B0403020202020204" pitchFamily="34" charset="0"/>
              </a:rPr>
              <a:t>on a wider level</a:t>
            </a:r>
            <a:r>
              <a:rPr lang="en-US" sz="2000" b="1">
                <a:solidFill>
                  <a:srgbClr val="002060"/>
                </a:solidFill>
                <a:latin typeface="Helvetica" panose="020B0403020202020204" pitchFamily="34" charset="0"/>
              </a:rPr>
              <a:t>?   </a:t>
            </a:r>
            <a:r>
              <a:rPr lang="en-US" sz="2000">
                <a:solidFill>
                  <a:srgbClr val="002060"/>
                </a:solidFill>
                <a:latin typeface="Helvetica" panose="020B0403020202020204" pitchFamily="34" charset="0"/>
              </a:rPr>
              <a:t> 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3F6BB3-E0C8-05D7-3F3A-CDCF2074B51F}"/>
              </a:ext>
            </a:extLst>
          </p:cNvPr>
          <p:cNvSpPr/>
          <p:nvPr/>
        </p:nvSpPr>
        <p:spPr>
          <a:xfrm>
            <a:off x="1064499" y="3957405"/>
            <a:ext cx="10680085" cy="571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600">
                <a:solidFill>
                  <a:srgbClr val="002060"/>
                </a:solidFill>
                <a:latin typeface="Helvetica" panose="020B0403020202020204" pitchFamily="34" charset="0"/>
              </a:rPr>
              <a:t>A lot of Upfront audience guarantees were informed by ratios of projected differences between BD+P &amp; PO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DB85B-38B8-085A-25C3-09969C31E8B4}"/>
              </a:ext>
            </a:extLst>
          </p:cNvPr>
          <p:cNvSpPr/>
          <p:nvPr/>
        </p:nvSpPr>
        <p:spPr>
          <a:xfrm>
            <a:off x="1064501" y="4613363"/>
            <a:ext cx="10680085" cy="571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600">
                <a:solidFill>
                  <a:srgbClr val="002060"/>
                </a:solidFill>
                <a:latin typeface="Helvetica" panose="020B0403020202020204" pitchFamily="34" charset="0"/>
              </a:rPr>
              <a:t>Roughly </a:t>
            </a:r>
            <a:r>
              <a:rPr lang="en-US" sz="1600" u="sng">
                <a:solidFill>
                  <a:srgbClr val="002060"/>
                </a:solidFill>
                <a:latin typeface="Helvetica" panose="020B0403020202020204" pitchFamily="34" charset="0"/>
              </a:rPr>
              <a:t>80%</a:t>
            </a:r>
            <a:r>
              <a:rPr lang="en-US" sz="1600">
                <a:solidFill>
                  <a:srgbClr val="002060"/>
                </a:solidFill>
                <a:latin typeface="Helvetica" panose="020B0403020202020204" pitchFamily="34" charset="0"/>
              </a:rPr>
              <a:t> of any BD+P audience count is driven by the Panel-Only audience count for that same entity, </a:t>
            </a:r>
            <a:br>
              <a:rPr lang="en-US" sz="1600">
                <a:solidFill>
                  <a:srgbClr val="002060"/>
                </a:solidFill>
                <a:latin typeface="Helvetica" panose="020B0403020202020204" pitchFamily="34" charset="0"/>
              </a:rPr>
            </a:br>
            <a:r>
              <a:rPr lang="en-US" sz="1600">
                <a:solidFill>
                  <a:srgbClr val="002060"/>
                </a:solidFill>
                <a:latin typeface="Helvetica" panose="020B0403020202020204" pitchFamily="34" charset="0"/>
              </a:rPr>
              <a:t>so double-digit variations of BD+P over/under PO could signal departures of significance - to be checked into    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A3801-94A9-8884-0B1E-1DD6060C16FD}"/>
              </a:ext>
            </a:extLst>
          </p:cNvPr>
          <p:cNvSpPr/>
          <p:nvPr/>
        </p:nvSpPr>
        <p:spPr>
          <a:xfrm>
            <a:off x="1064501" y="5357809"/>
            <a:ext cx="10373236" cy="571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600">
                <a:solidFill>
                  <a:srgbClr val="002060"/>
                </a:solidFill>
                <a:latin typeface="Helvetica" panose="020B0403020202020204" pitchFamily="34" charset="0"/>
              </a:rPr>
              <a:t>Looking on a “more stable” basis - at the Network level and combined Networks level - </a:t>
            </a:r>
            <a:r>
              <a:rPr lang="en-US" sz="1600" i="1">
                <a:solidFill>
                  <a:srgbClr val="002060"/>
                </a:solidFill>
                <a:latin typeface="Helvetica" panose="020B0403020202020204" pitchFamily="34" charset="0"/>
              </a:rPr>
              <a:t>should</a:t>
            </a:r>
            <a:r>
              <a:rPr lang="en-US" sz="1600">
                <a:solidFill>
                  <a:srgbClr val="002060"/>
                </a:solidFill>
                <a:latin typeface="Helvetica" panose="020B0403020202020204" pitchFamily="34" charset="0"/>
              </a:rPr>
              <a:t> “smooth out” a lot of the program-level peaks &amp; valleys of audience variance 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CE425F-F553-4693-D1BA-306EC7F8A4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DF51D6-7DA4-786B-B0D8-DB3F0F5A5349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B8DFC9-26B4-E929-941C-F6A512EB9116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8C7BD5-0B7E-203F-130A-9D80260B4117}"/>
              </a:ext>
            </a:extLst>
          </p:cNvPr>
          <p:cNvSpPr/>
          <p:nvPr/>
        </p:nvSpPr>
        <p:spPr>
          <a:xfrm>
            <a:off x="504097" y="6293615"/>
            <a:ext cx="10680085" cy="24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tabLst/>
              <a:defRPr/>
            </a:pPr>
            <a:r>
              <a:rPr lang="en-US" sz="800">
                <a:solidFill>
                  <a:srgbClr val="002060"/>
                </a:solidFill>
                <a:latin typeface="Helvetica" panose="020B0403020202020204" pitchFamily="34" charset="0"/>
              </a:rPr>
              <a:t>Note: BD+P = Big Data + Panel; PO = Panel Only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339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CC6EE-E4C0-C762-8A60-8EF83C00CE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C3BFB4-07EB-8A50-3983-277A53AF5470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417221-C291-8DC1-6FF0-EBCECEBF18E6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293189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CD0DA-F7C8-7523-E4E6-B67A5DB67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FC4077-88CB-FEE9-38DD-87B14C3608DA}"/>
              </a:ext>
            </a:extLst>
          </p:cNvPr>
          <p:cNvSpPr/>
          <p:nvPr/>
        </p:nvSpPr>
        <p:spPr>
          <a:xfrm>
            <a:off x="359441" y="1093801"/>
            <a:ext cx="10170618" cy="816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002060"/>
                </a:solidFill>
                <a:latin typeface="Helvetica" panose="020B0403020202020204" pitchFamily="34" charset="0"/>
              </a:rPr>
              <a:t>To answer the “big question”: </a:t>
            </a:r>
            <a:r>
              <a:rPr lang="en-US" sz="2000" b="1">
                <a:solidFill>
                  <a:srgbClr val="002060"/>
                </a:solidFill>
                <a:latin typeface="Helvetica" panose="020B0403020202020204" pitchFamily="34" charset="0"/>
              </a:rPr>
              <a:t>How much </a:t>
            </a:r>
            <a:r>
              <a:rPr lang="en-US" sz="2000" b="1" i="1">
                <a:solidFill>
                  <a:srgbClr val="002060"/>
                </a:solidFill>
                <a:latin typeface="Helvetica" panose="020B0403020202020204" pitchFamily="34" charset="0"/>
              </a:rPr>
              <a:t>variability</a:t>
            </a:r>
            <a:r>
              <a:rPr lang="en-US" sz="2000" b="1">
                <a:solidFill>
                  <a:srgbClr val="002060"/>
                </a:solidFill>
                <a:latin typeface="Helvetica" panose="020B0403020202020204" pitchFamily="34" charset="0"/>
              </a:rPr>
              <a:t> was/is there between Nielsen’s 4Q BD+P audience data vs. their 4Q Panel-Only audience data </a:t>
            </a:r>
            <a:r>
              <a:rPr lang="en-US" sz="2000" b="1" u="sng">
                <a:solidFill>
                  <a:srgbClr val="002060"/>
                </a:solidFill>
                <a:latin typeface="Helvetica" panose="020B0403020202020204" pitchFamily="34" charset="0"/>
              </a:rPr>
              <a:t>on a wider level</a:t>
            </a:r>
            <a:r>
              <a:rPr lang="en-US" sz="2000" b="1">
                <a:solidFill>
                  <a:srgbClr val="002060"/>
                </a:solidFill>
                <a:latin typeface="Helvetica" panose="020B0403020202020204" pitchFamily="34" charset="0"/>
              </a:rPr>
              <a:t>:   </a:t>
            </a:r>
            <a:r>
              <a:rPr lang="en-US" sz="2000">
                <a:solidFill>
                  <a:srgbClr val="002060"/>
                </a:solidFill>
                <a:latin typeface="Helvetica" panose="020B0403020202020204" pitchFamily="34" charset="0"/>
              </a:rPr>
              <a:t> 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784E3D-CB26-E537-A31C-A8F21D832AD1}"/>
              </a:ext>
            </a:extLst>
          </p:cNvPr>
          <p:cNvSpPr/>
          <p:nvPr/>
        </p:nvSpPr>
        <p:spPr>
          <a:xfrm>
            <a:off x="472667" y="2072745"/>
            <a:ext cx="1124666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Timing: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Four weeks of data (Sept. 15</a:t>
            </a:r>
            <a:r>
              <a: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th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- Oct. 12</a:t>
            </a:r>
            <a:r>
              <a: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th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) where we analyzed hour-by-hour differences between BD+P &amp; PO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Open Sans"/>
              <a:cs typeface="Open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B8610B-696A-1EEF-D4AE-1FA33DC4FAAE}"/>
              </a:ext>
            </a:extLst>
          </p:cNvPr>
          <p:cNvSpPr/>
          <p:nvPr/>
        </p:nvSpPr>
        <p:spPr>
          <a:xfrm>
            <a:off x="472667" y="3960696"/>
            <a:ext cx="11246666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Networks: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33 networks across a mix of broadcast networks, Spanish language networks, cable entertainment, cable networks with major live sports, cable sports networks and cable news networks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Open Sans"/>
              <a:cs typeface="Open San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65BDF8-2492-2607-5475-D6A0CFA2F72A}"/>
              </a:ext>
            </a:extLst>
          </p:cNvPr>
          <p:cNvSpPr/>
          <p:nvPr/>
        </p:nvSpPr>
        <p:spPr>
          <a:xfrm>
            <a:off x="472667" y="3177389"/>
            <a:ext cx="1124666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Demos: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Six audiences - HH, P2+, P18-34, P18-49, P25-54, P55+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Open Sans"/>
              <a:cs typeface="Open San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107102-7515-9AA8-C85E-A0902E9CCEC4}"/>
              </a:ext>
            </a:extLst>
          </p:cNvPr>
          <p:cNvSpPr/>
          <p:nvPr/>
        </p:nvSpPr>
        <p:spPr>
          <a:xfrm>
            <a:off x="472667" y="5282031"/>
            <a:ext cx="1124666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Variance Levels: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We flagged the hourly occurrences where the difference between BD+P vs. PO was +/-20%, +/- 50% or +100% / - 75%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Open Sans"/>
              <a:cs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3AFAAB-1B2D-28C6-DA73-D5FBEE5039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27CDEB-0EBA-C6F3-ED45-0C6E5E709233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0EF743-E0E0-6A22-F6BE-91BD353C43CB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EBC074-91F8-849F-E771-C07CA9E8A258}"/>
              </a:ext>
            </a:extLst>
          </p:cNvPr>
          <p:cNvSpPr/>
          <p:nvPr/>
        </p:nvSpPr>
        <p:spPr>
          <a:xfrm>
            <a:off x="204281" y="291137"/>
            <a:ext cx="119877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Methodology: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CD8351-5AF2-39B6-6038-C64C1A53575F}"/>
              </a:ext>
            </a:extLst>
          </p:cNvPr>
          <p:cNvSpPr/>
          <p:nvPr/>
        </p:nvSpPr>
        <p:spPr>
          <a:xfrm>
            <a:off x="504097" y="6293615"/>
            <a:ext cx="10680085" cy="24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tabLst/>
              <a:defRPr/>
            </a:pPr>
            <a:r>
              <a:rPr lang="en-US" sz="800">
                <a:solidFill>
                  <a:srgbClr val="002060"/>
                </a:solidFill>
                <a:latin typeface="Helvetica" panose="020B0403020202020204" pitchFamily="34" charset="0"/>
              </a:rPr>
              <a:t>Note: BD+P = Big Data + Panel; PO = Panel Only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97D6AE-958D-0BE9-EFA2-43BF1F581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3758" y="0"/>
            <a:ext cx="1768242" cy="14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5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48255-BBF2-B3EC-903C-3A4D197D9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8A3CE2-7D67-BBA7-680C-84E4BBE0DD8B}"/>
              </a:ext>
            </a:extLst>
          </p:cNvPr>
          <p:cNvSpPr/>
          <p:nvPr/>
        </p:nvSpPr>
        <p:spPr>
          <a:xfrm>
            <a:off x="908798" y="408770"/>
            <a:ext cx="9799943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We started with a very-wide view of BD+P audience variability: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(A full month of audience data for </a:t>
            </a:r>
            <a:r>
              <a:rPr kumimoji="0" lang="en-US" sz="2600" b="1" i="0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33 Networks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combined)   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    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139D6-4B2B-A797-95E5-92A98E5C301C}"/>
              </a:ext>
            </a:extLst>
          </p:cNvPr>
          <p:cNvSpPr/>
          <p:nvPr/>
        </p:nvSpPr>
        <p:spPr>
          <a:xfrm>
            <a:off x="908797" y="4276054"/>
            <a:ext cx="9799943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We first quantified variances of BD+P vs. PO 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at the +/- 20% </a:t>
            </a:r>
            <a:r>
              <a:rPr lang="en-US" sz="2600">
                <a:solidFill>
                  <a:srgbClr val="1B1464"/>
                </a:solidFill>
                <a:latin typeface="Helvetica"/>
                <a:ea typeface="Open Sans"/>
                <a:cs typeface="Open Sans"/>
              </a:rPr>
              <a:t>level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ea typeface="Open Sans"/>
              <a:cs typeface="Open Sans"/>
            </a:endParaRP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to see if there were “</a:t>
            </a:r>
            <a:r>
              <a:rPr kumimoji="0" lang="en-US" sz="26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systemic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” variability issues:  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Open Sans"/>
              <a:cs typeface="Open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8FD38-5709-8FF0-E8E8-7DC7AD0651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4C24A7E-FA45-5354-A6D3-1E5AB5F874C1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C77AB9-E2FA-8DB7-864F-38072D6283FD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DD3061-1F89-7417-B663-4F728A0FAB16}"/>
              </a:ext>
            </a:extLst>
          </p:cNvPr>
          <p:cNvSpPr/>
          <p:nvPr/>
        </p:nvSpPr>
        <p:spPr>
          <a:xfrm>
            <a:off x="1671478" y="2846454"/>
            <a:ext cx="1446530" cy="1047107"/>
          </a:xfrm>
          <a:prstGeom prst="roundRect">
            <a:avLst/>
          </a:prstGeom>
          <a:solidFill>
            <a:srgbClr val="ED3C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itchFamily="2" charset="0"/>
              </a:rPr>
              <a:t>Broadcast networks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EF810C-67A9-74F7-88B4-C9227F834A78}"/>
              </a:ext>
            </a:extLst>
          </p:cNvPr>
          <p:cNvSpPr/>
          <p:nvPr/>
        </p:nvSpPr>
        <p:spPr>
          <a:xfrm>
            <a:off x="3176271" y="2846454"/>
            <a:ext cx="1446530" cy="1047107"/>
          </a:xfrm>
          <a:prstGeom prst="roundRect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itchFamily="2" charset="0"/>
              </a:rPr>
              <a:t>Spanish Broadcast Language networks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7614304-00F5-F52A-6690-5650A4EDA953}"/>
              </a:ext>
            </a:extLst>
          </p:cNvPr>
          <p:cNvSpPr/>
          <p:nvPr/>
        </p:nvSpPr>
        <p:spPr>
          <a:xfrm>
            <a:off x="4681063" y="2846454"/>
            <a:ext cx="1446530" cy="1047107"/>
          </a:xfrm>
          <a:prstGeom prst="roundRect">
            <a:avLst/>
          </a:prstGeom>
          <a:solidFill>
            <a:srgbClr val="ED3C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itchFamily="2" charset="0"/>
              </a:rPr>
              <a:t>Cable</a:t>
            </a:r>
            <a:br>
              <a:rPr lang="en-US" sz="1400">
                <a:latin typeface="Helvetica" pitchFamily="2" charset="0"/>
              </a:rPr>
            </a:br>
            <a:r>
              <a:rPr lang="en-US" sz="1400">
                <a:latin typeface="Helvetica" pitchFamily="2" charset="0"/>
              </a:rPr>
              <a:t>Entertainment networks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7695D15-5CBB-17F1-DCDC-DF163EBB15A6}"/>
              </a:ext>
            </a:extLst>
          </p:cNvPr>
          <p:cNvSpPr/>
          <p:nvPr/>
        </p:nvSpPr>
        <p:spPr>
          <a:xfrm>
            <a:off x="6179507" y="2846132"/>
            <a:ext cx="1446530" cy="1047107"/>
          </a:xfrm>
          <a:prstGeom prst="roundRect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itchFamily="2" charset="0"/>
              </a:rPr>
              <a:t>Cable networks w/ Major Live Sports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09F0CAF-DF3E-1252-2A22-595528253C2B}"/>
              </a:ext>
            </a:extLst>
          </p:cNvPr>
          <p:cNvSpPr/>
          <p:nvPr/>
        </p:nvSpPr>
        <p:spPr>
          <a:xfrm>
            <a:off x="7677951" y="2846132"/>
            <a:ext cx="1446530" cy="1047107"/>
          </a:xfrm>
          <a:prstGeom prst="roundRect">
            <a:avLst/>
          </a:prstGeom>
          <a:solidFill>
            <a:srgbClr val="ED3C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itchFamily="2" charset="0"/>
              </a:rPr>
              <a:t>Cable</a:t>
            </a:r>
            <a:br>
              <a:rPr lang="en-US" sz="1400">
                <a:latin typeface="Helvetica" pitchFamily="2" charset="0"/>
              </a:rPr>
            </a:br>
            <a:r>
              <a:rPr lang="en-US" sz="1400">
                <a:latin typeface="Helvetica" pitchFamily="2" charset="0"/>
              </a:rPr>
              <a:t>Sports</a:t>
            </a:r>
          </a:p>
          <a:p>
            <a:pPr algn="ctr"/>
            <a:r>
              <a:rPr lang="en-US" sz="1400">
                <a:latin typeface="Helvetica" pitchFamily="2" charset="0"/>
              </a:rPr>
              <a:t>networks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0F65FE9-07EF-95DA-BC74-0DC457EB771A}"/>
              </a:ext>
            </a:extLst>
          </p:cNvPr>
          <p:cNvSpPr/>
          <p:nvPr/>
        </p:nvSpPr>
        <p:spPr>
          <a:xfrm>
            <a:off x="9189092" y="2845810"/>
            <a:ext cx="1446530" cy="1047107"/>
          </a:xfrm>
          <a:prstGeom prst="roundRect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itchFamily="2" charset="0"/>
              </a:rPr>
              <a:t>Cable</a:t>
            </a:r>
            <a:br>
              <a:rPr lang="en-US" sz="1400">
                <a:latin typeface="Helvetica" pitchFamily="2" charset="0"/>
              </a:rPr>
            </a:br>
            <a:r>
              <a:rPr lang="en-US" sz="1400">
                <a:latin typeface="Helvetica" pitchFamily="2" charset="0"/>
              </a:rPr>
              <a:t>News</a:t>
            </a:r>
            <a:br>
              <a:rPr lang="en-US" sz="1400">
                <a:latin typeface="Helvetica" pitchFamily="2" charset="0"/>
              </a:rPr>
            </a:br>
            <a:r>
              <a:rPr lang="en-US" sz="1400">
                <a:latin typeface="Helvetica" pitchFamily="2" charset="0"/>
              </a:rPr>
              <a:t>networks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10FA13-BBAB-0640-2247-D489BDB1E0BD}"/>
              </a:ext>
            </a:extLst>
          </p:cNvPr>
          <p:cNvSpPr txBox="1"/>
          <p:nvPr/>
        </p:nvSpPr>
        <p:spPr>
          <a:xfrm>
            <a:off x="1941353" y="2151688"/>
            <a:ext cx="906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u="sng">
                <a:solidFill>
                  <a:srgbClr val="1B1464"/>
                </a:solidFill>
                <a:latin typeface="Helvetica" pitchFamily="2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7AD9E9-EA05-C9E1-B01E-0DE76C89DEC6}"/>
              </a:ext>
            </a:extLst>
          </p:cNvPr>
          <p:cNvSpPr txBox="1"/>
          <p:nvPr/>
        </p:nvSpPr>
        <p:spPr>
          <a:xfrm>
            <a:off x="3446146" y="2151688"/>
            <a:ext cx="906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u="sng">
                <a:solidFill>
                  <a:srgbClr val="1B1464"/>
                </a:solidFill>
                <a:latin typeface="Helvetica" pitchFamily="2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BC9487-362E-8A25-DEB5-0D4F8BB71B23}"/>
              </a:ext>
            </a:extLst>
          </p:cNvPr>
          <p:cNvSpPr txBox="1"/>
          <p:nvPr/>
        </p:nvSpPr>
        <p:spPr>
          <a:xfrm>
            <a:off x="4950939" y="2151688"/>
            <a:ext cx="906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u="sng">
                <a:solidFill>
                  <a:srgbClr val="1B1464"/>
                </a:solidFill>
                <a:latin typeface="Helvetica" pitchFamily="2" charset="0"/>
              </a:rPr>
              <a:t>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9E6A88-F097-6E3B-2988-215566E3DA85}"/>
              </a:ext>
            </a:extLst>
          </p:cNvPr>
          <p:cNvSpPr txBox="1"/>
          <p:nvPr/>
        </p:nvSpPr>
        <p:spPr>
          <a:xfrm>
            <a:off x="6449382" y="2151688"/>
            <a:ext cx="906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u="sng">
                <a:solidFill>
                  <a:srgbClr val="1B1464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9214B5-2EEF-DE32-E552-B4444E1FFC93}"/>
              </a:ext>
            </a:extLst>
          </p:cNvPr>
          <p:cNvSpPr txBox="1"/>
          <p:nvPr/>
        </p:nvSpPr>
        <p:spPr>
          <a:xfrm>
            <a:off x="7947826" y="2151688"/>
            <a:ext cx="906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u="sng">
                <a:solidFill>
                  <a:srgbClr val="1B1464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E8663E-F4B7-41D6-7699-086AC168ACEA}"/>
              </a:ext>
            </a:extLst>
          </p:cNvPr>
          <p:cNvSpPr txBox="1"/>
          <p:nvPr/>
        </p:nvSpPr>
        <p:spPr>
          <a:xfrm>
            <a:off x="9458967" y="2151688"/>
            <a:ext cx="906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u="sng">
                <a:solidFill>
                  <a:srgbClr val="1B1464"/>
                </a:solidFill>
                <a:latin typeface="Helvetica" pitchFamily="2" charset="0"/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494F7B-ABDA-DE67-0BB4-5125B975C75F}"/>
              </a:ext>
            </a:extLst>
          </p:cNvPr>
          <p:cNvSpPr/>
          <p:nvPr/>
        </p:nvSpPr>
        <p:spPr>
          <a:xfrm>
            <a:off x="504097" y="6293615"/>
            <a:ext cx="10680085" cy="246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tabLst/>
              <a:defRPr/>
            </a:pPr>
            <a:r>
              <a:rPr lang="en-US" sz="800">
                <a:solidFill>
                  <a:srgbClr val="002060"/>
                </a:solidFill>
                <a:latin typeface="Helvetica" panose="020B0403020202020204" pitchFamily="34" charset="0"/>
              </a:rPr>
              <a:t>Note: BD+P = Big Data + Panel; PO = Panel Only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28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90127-8F06-F0BE-3E6F-FD58CF75F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0C4E83-EB90-A66F-C972-AA86228FC64A}"/>
              </a:ext>
            </a:extLst>
          </p:cNvPr>
          <p:cNvSpPr/>
          <p:nvPr/>
        </p:nvSpPr>
        <p:spPr>
          <a:xfrm>
            <a:off x="186489" y="269475"/>
            <a:ext cx="119839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 Network Total: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 45% to 58% of total hours had over a 20% audience variance on BD+P vs. PO among key buying demos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1FE623-1807-8B71-8E05-142829559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419709"/>
              </p:ext>
            </p:extLst>
          </p:nvPr>
        </p:nvGraphicFramePr>
        <p:xfrm>
          <a:off x="354093" y="2995068"/>
          <a:ext cx="11483814" cy="199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771">
                  <a:extLst>
                    <a:ext uri="{9D8B030D-6E8A-4147-A177-3AD203B41FA5}">
                      <a16:colId xmlns:a16="http://schemas.microsoft.com/office/drawing/2014/main" val="3310362948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42576260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73398608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427297798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52520592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779261385"/>
                    </a:ext>
                  </a:extLst>
                </a:gridCol>
                <a:gridCol w="1260968">
                  <a:extLst>
                    <a:ext uri="{9D8B030D-6E8A-4147-A177-3AD203B41FA5}">
                      <a16:colId xmlns:a16="http://schemas.microsoft.com/office/drawing/2014/main" val="212531743"/>
                    </a:ext>
                  </a:extLst>
                </a:gridCol>
              </a:tblGrid>
              <a:tr h="497519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Helvetica" pitchFamily="2" charset="0"/>
                        </a:rPr>
                        <a:t>+/</a:t>
                      </a:r>
                      <a:r>
                        <a:rPr lang="en-US" b="1">
                          <a:solidFill>
                            <a:srgbClr val="C00000"/>
                          </a:solidFill>
                          <a:latin typeface="Helvetica" pitchFamily="2" charset="0"/>
                        </a:rPr>
                        <a:t>-</a:t>
                      </a:r>
                      <a:r>
                        <a:rPr lang="en-US" b="1">
                          <a:latin typeface="Helvetica" pitchFamily="2" charset="0"/>
                        </a:rPr>
                        <a:t> 20% AA Difference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HH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P2+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P18-34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P18-49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P25-54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P55+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58249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+20% 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12%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15%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31%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24%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19%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20%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7854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% of Hours More Than </a:t>
                      </a:r>
                      <a:r>
                        <a:rPr kumimoji="0" lang="en-US" sz="16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-20% </a:t>
                      </a: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7%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9%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27%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27%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27%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8%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0303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+/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 20% Diff Total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(% of Hours):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18%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24%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58%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51%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45%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28%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2605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0695DBC-6EE8-1A96-1F8A-2C04D8FDB013}"/>
              </a:ext>
            </a:extLst>
          </p:cNvPr>
          <p:cNvSpPr txBox="1"/>
          <p:nvPr/>
        </p:nvSpPr>
        <p:spPr>
          <a:xfrm>
            <a:off x="3960587" y="1509417"/>
            <a:ext cx="7942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Differences in Average Audience (AA) by % of Hours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Big Data + Panel (BD+P) vs. Panel Only (PO)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4-week period (w/o 9/15 – w/o 10/6)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AF341A-7D38-4430-983A-7B61E3932E22}"/>
              </a:ext>
            </a:extLst>
          </p:cNvPr>
          <p:cNvSpPr txBox="1"/>
          <p:nvPr/>
        </p:nvSpPr>
        <p:spPr>
          <a:xfrm>
            <a:off x="473268" y="6072149"/>
            <a:ext cx="1164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Ratings Analysis Time Period Report data (as of 10/28/25). Live. 4-week period (672 total measured hours): w/o 9/15 – w/o 10/6 (9/15/25 – 10/12/25). Total Day (6a – 6a). Average Audience % Diff: Updated Big Data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+ Panel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(BD+P) vs. National Panel (PO). Not all networks are measured across all 672 hours within a four-week period (see appendix for more detail), so the percentages in the above chart are based on only the measured hours across each of the 33 networks. Note: only hours with a reported audience for both BD+P &amp; PO are included in the percentages by demo.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815641-D905-96DB-4C23-8C578A68A074}"/>
              </a:ext>
            </a:extLst>
          </p:cNvPr>
          <p:cNvSpPr/>
          <p:nvPr/>
        </p:nvSpPr>
        <p:spPr>
          <a:xfrm>
            <a:off x="364319" y="2458410"/>
            <a:ext cx="2310449" cy="335134"/>
          </a:xfrm>
          <a:prstGeom prst="rect">
            <a:avLst/>
          </a:prstGeom>
          <a:solidFill>
            <a:srgbClr val="1B1464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33 Network Total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FA6586-CC25-B5C5-7A23-19500828653E}"/>
              </a:ext>
            </a:extLst>
          </p:cNvPr>
          <p:cNvSpPr/>
          <p:nvPr/>
        </p:nvSpPr>
        <p:spPr>
          <a:xfrm>
            <a:off x="6548284" y="2712102"/>
            <a:ext cx="4021393" cy="2607149"/>
          </a:xfrm>
          <a:prstGeom prst="rect">
            <a:avLst/>
          </a:prstGeom>
          <a:noFill/>
          <a:ln w="762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21AC3-56C9-568A-0BC1-D07E0B30ACA9}"/>
              </a:ext>
            </a:extLst>
          </p:cNvPr>
          <p:cNvSpPr txBox="1"/>
          <p:nvPr/>
        </p:nvSpPr>
        <p:spPr>
          <a:xfrm>
            <a:off x="502531" y="5545132"/>
            <a:ext cx="1164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BD+P average audience was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20% higher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than PO average audience on Households for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12%</a:t>
            </a:r>
            <a:r>
              <a:rPr kumimoji="0" lang="en-US" sz="1000" b="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the total measured hours in the 4-week period and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20% lower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 P18-34 for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27%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total measured hours across the 33 networks.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53B4C-D474-B871-7DC7-D59897BF74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3F769B-EF70-A8BD-B570-91634B9211B4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96B0A6-32A7-4C42-D9E5-FFDC327280B2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854659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38344-2145-9A33-6B21-DE7A572C6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CD670A-6990-A62D-791A-3C6C2F8568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5E3AC28-2734-A717-B6C7-D6292717DB45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1A2A8A-30C5-1062-8BFF-786E353311C1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13526D-6CEA-3353-CD6E-32FCE0A5D3D6}"/>
              </a:ext>
            </a:extLst>
          </p:cNvPr>
          <p:cNvSpPr/>
          <p:nvPr/>
        </p:nvSpPr>
        <p:spPr>
          <a:xfrm>
            <a:off x="186489" y="269475"/>
            <a:ext cx="119839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 Network Total: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equates to either close to, or over, 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 thousand hours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where there is a 20% audience variance among key buying demos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5FC0B7-C128-B0DF-3011-9E5EF2096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28571"/>
              </p:ext>
            </p:extLst>
          </p:nvPr>
        </p:nvGraphicFramePr>
        <p:xfrm>
          <a:off x="354093" y="2995068"/>
          <a:ext cx="11483814" cy="199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771">
                  <a:extLst>
                    <a:ext uri="{9D8B030D-6E8A-4147-A177-3AD203B41FA5}">
                      <a16:colId xmlns:a16="http://schemas.microsoft.com/office/drawing/2014/main" val="3310362948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425762609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73398608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427297798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52520592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779261385"/>
                    </a:ext>
                  </a:extLst>
                </a:gridCol>
                <a:gridCol w="1260968">
                  <a:extLst>
                    <a:ext uri="{9D8B030D-6E8A-4147-A177-3AD203B41FA5}">
                      <a16:colId xmlns:a16="http://schemas.microsoft.com/office/drawing/2014/main" val="212531743"/>
                    </a:ext>
                  </a:extLst>
                </a:gridCol>
              </a:tblGrid>
              <a:tr h="497519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Helvetica" pitchFamily="2" charset="0"/>
                        </a:rPr>
                        <a:t>+/</a:t>
                      </a:r>
                      <a:r>
                        <a:rPr lang="en-US" b="1">
                          <a:solidFill>
                            <a:srgbClr val="C00000"/>
                          </a:solidFill>
                          <a:latin typeface="Helvetica" pitchFamily="2" charset="0"/>
                        </a:rPr>
                        <a:t>-</a:t>
                      </a:r>
                      <a:r>
                        <a:rPr lang="en-US" b="1">
                          <a:latin typeface="Helvetica" pitchFamily="2" charset="0"/>
                        </a:rPr>
                        <a:t> 20% AA Difference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HH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P2+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P18-34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P18-49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P25-54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Helvetica" pitchFamily="2" charset="0"/>
                        </a:rPr>
                        <a:t>P55+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58249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# of Hours More Than </a:t>
                      </a: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+20% 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2,423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3,097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6,377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4,969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3,879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4,107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7854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# of Hours More Than </a:t>
                      </a:r>
                      <a:r>
                        <a:rPr kumimoji="0" lang="en-US" sz="16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-20% </a:t>
                      </a:r>
                      <a:r>
                        <a:rPr kumimoji="0" lang="en-US" sz="16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diff: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1,364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1,832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5,546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5,672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5,515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1,610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03034"/>
                  </a:ext>
                </a:extLst>
              </a:tr>
              <a:tr h="4975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+/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 20% Diff Total 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(# of Hours):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3,787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4,929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11,923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10,641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9,394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1464"/>
                          </a:solidFill>
                          <a:latin typeface="Helvetica" pitchFamily="2" charset="0"/>
                        </a:rPr>
                        <a:t>5,717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2605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CA9BC1D-4E6D-7FD2-92FC-62E624DE4BE0}"/>
              </a:ext>
            </a:extLst>
          </p:cNvPr>
          <p:cNvSpPr txBox="1"/>
          <p:nvPr/>
        </p:nvSpPr>
        <p:spPr>
          <a:xfrm>
            <a:off x="3960587" y="1509417"/>
            <a:ext cx="79427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Differences in Average Audience (AA) by # of Hours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Big Data + Panel (BD+P) vs. Panel Only (PO)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4-week period (w/o 9/15 – w/o 10/6)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999BF-0C46-3F06-1449-F4E8D6668B8C}"/>
              </a:ext>
            </a:extLst>
          </p:cNvPr>
          <p:cNvSpPr txBox="1"/>
          <p:nvPr/>
        </p:nvSpPr>
        <p:spPr>
          <a:xfrm>
            <a:off x="461687" y="6046228"/>
            <a:ext cx="11708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Ratings Analysis Time Period Report data (as of 10/28/25). Live. 4-week period (672 total measured hours): w/o 9/15 – w/o 10/6 (9/15/25 – 10/12/25). Total Day (6a – 6a). Average Audience % Diff: Updated Big Data + Panel (BD+P) vs. National Panel (PO). Not all networks are measured across all 672 hours within a four-week period (see appendix for more detail), so the numbers of hours in the above chart are based on only the measured hours across each of the 33 networks. Note: only hours with a reported audience for both BD+P &amp; PO are included in the number of hours by demo.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FD1DDA-0A98-CB86-83EC-2EA64191CEEB}"/>
              </a:ext>
            </a:extLst>
          </p:cNvPr>
          <p:cNvSpPr/>
          <p:nvPr/>
        </p:nvSpPr>
        <p:spPr>
          <a:xfrm>
            <a:off x="364319" y="2458410"/>
            <a:ext cx="2310449" cy="335134"/>
          </a:xfrm>
          <a:prstGeom prst="rect">
            <a:avLst/>
          </a:prstGeom>
          <a:solidFill>
            <a:srgbClr val="1B1464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33 Network Total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E90936-96C4-AE82-FEDC-08AF50A59CED}"/>
              </a:ext>
            </a:extLst>
          </p:cNvPr>
          <p:cNvSpPr/>
          <p:nvPr/>
        </p:nvSpPr>
        <p:spPr>
          <a:xfrm>
            <a:off x="6548284" y="2712102"/>
            <a:ext cx="4021393" cy="2607149"/>
          </a:xfrm>
          <a:prstGeom prst="rect">
            <a:avLst/>
          </a:prstGeom>
          <a:noFill/>
          <a:ln w="762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1FF70-9A44-EFE1-FF9A-DA301E741071}"/>
              </a:ext>
            </a:extLst>
          </p:cNvPr>
          <p:cNvSpPr txBox="1"/>
          <p:nvPr/>
        </p:nvSpPr>
        <p:spPr>
          <a:xfrm>
            <a:off x="502531" y="5545132"/>
            <a:ext cx="11708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BD+P average audience was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20% higher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than PO average audience on Households for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2,423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the total measured hours in the 4-week period and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20% lower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 P18-34 for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5,546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total measured hours collectively across the 33 networks.</a:t>
            </a:r>
          </a:p>
        </p:txBody>
      </p:sp>
    </p:spTree>
    <p:extLst>
      <p:ext uri="{BB962C8B-B14F-4D97-AF65-F5344CB8AC3E}">
        <p14:creationId xmlns:p14="http://schemas.microsoft.com/office/powerpoint/2010/main" val="30660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EB32D-AA2E-ABF3-BFB4-FD3A8319E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E06A9E8-7A6E-22C3-0D30-253A4DACE5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2" t="19855" r="1332" b="19324"/>
          <a:stretch>
            <a:fillRect/>
          </a:stretch>
        </p:blipFill>
        <p:spPr>
          <a:xfrm>
            <a:off x="1972114" y="2428423"/>
            <a:ext cx="8374521" cy="29434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6DC4A8-9138-4928-EAC4-B2BCC37E0719}"/>
              </a:ext>
            </a:extLst>
          </p:cNvPr>
          <p:cNvSpPr/>
          <p:nvPr/>
        </p:nvSpPr>
        <p:spPr>
          <a:xfrm>
            <a:off x="186489" y="269475"/>
            <a:ext cx="119839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level of variability on </a:t>
            </a:r>
            <a:r>
              <a:rPr lang="en-US" sz="2600" b="1" u="sng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trading demos with audience guarantees</a:t>
            </a: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certainly EXCESSIVE … and destabilizing from a currency perspective  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894F8B-6C9D-4DA4-A33A-AD9A2AFBC99D}"/>
              </a:ext>
            </a:extLst>
          </p:cNvPr>
          <p:cNvSpPr txBox="1"/>
          <p:nvPr/>
        </p:nvSpPr>
        <p:spPr>
          <a:xfrm>
            <a:off x="473268" y="6071948"/>
            <a:ext cx="1164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Ratings Analysis Time Period Report data (as of 10/28/25). Live. 4-week period (672 total measured hours): w/o 9/15 – w/o 10/6 (9/15/25 – 10/12/25). Total Day (6a – 6a). Average Audience % Diff: Updated Big Data + Panel (BD+P) vs. National Panel (PO). Not all networks are measured across all 672 hours within a four-week period (see appendix for more detail), so the percentages in the above chart are based on only the measured hours across each of the 33 networks. Note: only hours with a reported audience for both BD+P &amp; PO are included in the percentages by demo.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069986-58C8-205D-D20E-2339958EE92C}"/>
              </a:ext>
            </a:extLst>
          </p:cNvPr>
          <p:cNvSpPr txBox="1"/>
          <p:nvPr/>
        </p:nvSpPr>
        <p:spPr>
          <a:xfrm>
            <a:off x="502531" y="5545132"/>
            <a:ext cx="11708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BD+P average audience was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20% higher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than PO average audience on Households for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12%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the total measured hours in the 4-week period and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than 20% lower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 P18-34 for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27%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of total measured hours across the 33 networks.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947DAD-4E29-0BE7-F145-B420CCB2FC65}"/>
              </a:ext>
            </a:extLst>
          </p:cNvPr>
          <p:cNvSpPr/>
          <p:nvPr/>
        </p:nvSpPr>
        <p:spPr>
          <a:xfrm>
            <a:off x="162282" y="1619551"/>
            <a:ext cx="1186743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(These 33-network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cumulative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“scores” have a tremendous amount of “smoothing out” of the highs</a:t>
            </a:r>
          </a:p>
          <a:p>
            <a:pPr marR="0" lvl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3C8D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&amp; lows of individual programs (and networks)….many of which have </a:t>
            </a:r>
            <a:r>
              <a:rPr lang="en-US" sz="2000" u="sng">
                <a:solidFill>
                  <a:srgbClr val="ED3C8D"/>
                </a:solidFill>
                <a:latin typeface="Helvetica"/>
                <a:ea typeface="Open Sans"/>
                <a:cs typeface="Open Sans"/>
              </a:rPr>
              <a:t>severe</a:t>
            </a:r>
            <a:r>
              <a:rPr lang="en-US" sz="2000">
                <a:solidFill>
                  <a:srgbClr val="ED3C8D"/>
                </a:solidFill>
                <a:latin typeface="Helvetica"/>
                <a:ea typeface="Open Sans"/>
                <a:cs typeface="Open Sans"/>
              </a:rPr>
              <a:t> variability/instability)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Open Sans"/>
                <a:cs typeface="Open Sans"/>
              </a:rPr>
              <a:t> 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8881D0-C60B-7813-7F72-7773552D47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F3D994C-73DC-EBD1-A81F-0030524A6052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575206-3813-E825-C8F9-AED3EEE84AAC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865648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B1464"/>
        </a:soli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Calibri" panose="020F0502020204030204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8" ma:contentTypeDescription="Create a new document." ma:contentTypeScope="" ma:versionID="215c9587aa553f8b674a21250c68d0d9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3dcab04896d5f73ca577f88efb16b7ab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  <SharedWithUsers xmlns="9f6166fe-9f5b-43aa-b8a9-b4d7ad530bda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Karolina Guillen</DisplayName>
        <AccountId>14</AccountId>
        <AccountType/>
      </UserInfo>
      <UserInfo>
        <DisplayName>Reed Kiely</DisplayName>
        <AccountId>39</AccountId>
        <AccountType/>
      </UserInfo>
      <UserInfo>
        <DisplayName>Marianne Vita</DisplayName>
        <AccountId>43</AccountId>
        <AccountType/>
      </UserInfo>
      <UserInfo>
        <DisplayName>Danielle Delauro</DisplayName>
        <AccountId>38</AccountId>
        <AccountType/>
      </UserInfo>
      <UserInfo>
        <DisplayName>Kaileen Cain</DisplayName>
        <AccountId>143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81B632A-2D2F-4269-BF42-D7880D258C91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B49E31A-019A-4DE8-9C1C-A5D31AA901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F35E04-B3E2-48CE-BC5F-C23267EB64F8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8216</Words>
  <Application>Microsoft Office PowerPoint</Application>
  <PresentationFormat>Widescreen</PresentationFormat>
  <Paragraphs>932</Paragraphs>
  <Slides>40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Aptos</vt:lpstr>
      <vt:lpstr>Aptos Display</vt:lpstr>
      <vt:lpstr>Arial</vt:lpstr>
      <vt:lpstr>Calibri</vt:lpstr>
      <vt:lpstr>Calibri Light</vt:lpstr>
      <vt:lpstr>Helvetica</vt:lpstr>
      <vt:lpstr>Helvetica Light</vt:lpstr>
      <vt:lpstr>Wingdings</vt:lpstr>
      <vt:lpstr>Office Theme</vt:lpstr>
      <vt:lpstr>4_Office Theme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Montner Dixon</dc:creator>
  <cp:lastModifiedBy>Jason Wiese</cp:lastModifiedBy>
  <cp:revision>2</cp:revision>
  <cp:lastPrinted>2025-12-11T15:17:45Z</cp:lastPrinted>
  <dcterms:created xsi:type="dcterms:W3CDTF">2022-11-04T21:07:35Z</dcterms:created>
  <dcterms:modified xsi:type="dcterms:W3CDTF">2025-12-15T00:57:09Z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MediaServiceImageTags">
    <vt:lpwstr/>
  </property>
</Properties>
</file>